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vml" ContentType="application/vnd.openxmlformats-officedocument.vmlDrawing"/>
  <Default Extension="png" ContentType="image/pn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265" r:id="rId2"/>
    <p:sldId id="342" r:id="rId3"/>
    <p:sldId id="341" r:id="rId4"/>
    <p:sldId id="343" r:id="rId5"/>
    <p:sldId id="346" r:id="rId6"/>
    <p:sldId id="344" r:id="rId7"/>
    <p:sldId id="345" r:id="rId8"/>
    <p:sldId id="33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30"/>
    <p:restoredTop sz="91470" autoAdjust="0"/>
  </p:normalViewPr>
  <p:slideViewPr>
    <p:cSldViewPr>
      <p:cViewPr varScale="1">
        <p:scale>
          <a:sx n="92" d="100"/>
          <a:sy n="92" d="100"/>
        </p:scale>
        <p:origin x="4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04861A6-F521-B648-B4BD-CCDC786BF21F}" type="datetimeFigureOut">
              <a:rPr lang="en-US"/>
              <a:pPr>
                <a:defRPr/>
              </a:pPr>
              <a:t>3/18/19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27FE30C-DC6C-FB43-96CE-A8A0DF5E9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509243-77D8-984F-820F-43824B0C4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8E5364-B3C0-D540-BE34-86318D416C9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58B7D1-BC47-C24E-8E27-5C306A149A7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023B083-4781-0C43-BB40-C23039C8DF6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DB4C9F-02A6-6044-AC95-F8EC545BF44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3484C0-E06A-4344-B940-8E2D36D3394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7ADA0A-E09E-7A46-B445-39E61C4094F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Interpretation for P4: a pixel is part of the perimeter P4 if it has an 8-neighbor not in the region.</a:t>
            </a:r>
          </a:p>
          <a:p>
            <a:pPr eaLnBrk="1" hangingPunct="1"/>
            <a:r>
              <a:rPr lang="en-US" altLang="en-US"/>
              <a:t>For the figure above, |P4| = 12, |P8| = 6 + 3sqrt(2)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7835622-EFD4-884B-8870-D9E4FED0CB6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55F4E69-41C0-6745-BF19-3A3D94346A8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1. Do blob, 2. Circle, 3.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4A5D-BFAB-B848-8814-80BA56602C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43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CA476-48BD-0B4E-9B8F-AB11E9B33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19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21392-3FFF-A944-BB08-68C883C2A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16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AE056-3F52-3F44-A303-404C2F0CF4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7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A23A3-EF00-6843-B33F-A11A5CE69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3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2F615-A210-0848-8520-8B04072FBB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052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2646-9E4D-0742-A041-4773A34F1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6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8B1A2-2366-B54B-99BC-EFEC4469B1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38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FCD5-24E4-444F-ABA9-070B330D95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4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9FC7C-A8FA-7B49-B436-1CDC48E57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0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C318-666C-6E40-B208-EEF702010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71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E958-3342-A842-8E87-B6FCC00F0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3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FE5F0-381A-364E-9C04-DF469DB4F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13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12DD561-117A-0F40-BD76-9D818E0E8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0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3.emf"/><Relationship Id="rId10" Type="http://schemas.openxmlformats.org/officeDocument/2006/relationships/oleObject" Target="../embeddings/oleObject4.bin"/><Relationship Id="rId11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7.e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9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Look at </a:t>
            </a:r>
            <a:r>
              <a:rPr lang="en-US" sz="2800" dirty="0"/>
              <a:t>course </a:t>
            </a:r>
            <a:r>
              <a:rPr lang="en-US" sz="2800" dirty="0" smtClean="0"/>
              <a:t>schedule: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Lab 3 (edges) due soon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Test 1 </a:t>
            </a:r>
            <a:r>
              <a:rPr lang="en-US" sz="2400" dirty="0" smtClean="0"/>
              <a:t>(soon)</a:t>
            </a:r>
            <a:endParaRPr lang="en-US" sz="2400" dirty="0" smtClean="0"/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Mostly written problems too long for in-class quizzes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I’ll distribute later this week</a:t>
            </a:r>
            <a:endParaRPr lang="en-US" sz="20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You could start </a:t>
            </a:r>
            <a:r>
              <a:rPr lang="en-US" sz="2400" dirty="0" smtClean="0"/>
              <a:t>the (already posted) Sunset detector this week to save a crazy week 5: you know how to extract the features.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Project coming soon!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Today: region properties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Representing a Region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mtClean="0"/>
              <a:t>Review: Connected components labels groups of connected pixels.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mtClean="0"/>
              <a:t>4-connectivity vs. 8-connectivity matters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mtClean="0"/>
              <a:t>Could you write a recursive algorithm for connected components?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6705600" y="4495800"/>
            <a:ext cx="2057400" cy="20574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705600" y="38100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6019800" y="44958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73914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80772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>
            <a:off x="6705600" y="58674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>
            <a:off x="6705600" y="51816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Region properties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Includes location, size, shape, and orientation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Focus on binary images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6705600" y="4495800"/>
            <a:ext cx="2057400" cy="20574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6705600" y="38100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6019800" y="44958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>
            <a:off x="73914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80772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>
            <a:off x="6705600" y="58674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>
            <a:off x="6705600" y="51816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Region Properties</a:t>
            </a:r>
            <a:br>
              <a:rPr lang="en-US" sz="4000" smtClean="0"/>
            </a:br>
            <a:r>
              <a:rPr lang="en-US" sz="3200" smtClean="0"/>
              <a:t>Area and Centroid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72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Area: sum of pixels in region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err="1" smtClean="0"/>
              <a:t>Centroid</a:t>
            </a:r>
            <a:r>
              <a:rPr lang="en-US" sz="2800" dirty="0" smtClean="0"/>
              <a:t>: (</a:t>
            </a:r>
            <a:r>
              <a:rPr lang="en-US" sz="2800" dirty="0" err="1" smtClean="0"/>
              <a:t>avg</a:t>
            </a:r>
            <a:r>
              <a:rPr lang="en-US" sz="2800" dirty="0" smtClean="0"/>
              <a:t> row, </a:t>
            </a:r>
            <a:r>
              <a:rPr lang="en-US" sz="2800" dirty="0" err="1" smtClean="0"/>
              <a:t>avg</a:t>
            </a:r>
            <a:r>
              <a:rPr lang="en-US" sz="2800" dirty="0" smtClean="0"/>
              <a:t> column) =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Recall that </a:t>
            </a:r>
            <a:r>
              <a:rPr lang="en-US" i="1" dirty="0" smtClean="0"/>
              <a:t>find </a:t>
            </a:r>
            <a:r>
              <a:rPr lang="en-US" dirty="0" smtClean="0"/>
              <a:t>returns row and column coordinates if you ask it to do so: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[</a:t>
            </a:r>
            <a:r>
              <a:rPr lang="en-US" dirty="0" err="1" smtClean="0"/>
              <a:t>r,c</a:t>
            </a:r>
            <a:r>
              <a:rPr lang="en-US" dirty="0" smtClean="0"/>
              <a:t>] = find(mask == 1)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</p:txBody>
      </p:sp>
      <p:graphicFrame>
        <p:nvGraphicFramePr>
          <p:cNvPr id="22531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19800" y="1524000"/>
          <a:ext cx="13716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4" imgW="749300" imgH="431800" progId="Equation.3">
                  <p:embed/>
                </p:oleObj>
              </mc:Choice>
              <mc:Fallback>
                <p:oleObj name="Equation" r:id="rId4" imgW="7493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524000"/>
                        <a:ext cx="137160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28800" y="3616325"/>
          <a:ext cx="1524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Equation" r:id="rId6" imgW="952500" imgH="533400" progId="Equation.3">
                  <p:embed/>
                </p:oleObj>
              </mc:Choice>
              <mc:Fallback>
                <p:oleObj name="Equation" r:id="rId6" imgW="9525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6325"/>
                        <a:ext cx="1524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6"/>
          <p:cNvGraphicFramePr>
            <a:graphicFrameLocks noChangeAspect="1"/>
          </p:cNvGraphicFramePr>
          <p:nvPr/>
        </p:nvGraphicFramePr>
        <p:xfrm>
          <a:off x="3733800" y="3603625"/>
          <a:ext cx="1524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8" imgW="952500" imgH="533400" progId="Equation.3">
                  <p:embed/>
                </p:oleObj>
              </mc:Choice>
              <mc:Fallback>
                <p:oleObj name="Equation" r:id="rId8" imgW="952500" imgH="533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603625"/>
                        <a:ext cx="1524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7"/>
          <p:cNvGraphicFramePr>
            <a:graphicFrameLocks noChangeAspect="1"/>
          </p:cNvGraphicFramePr>
          <p:nvPr/>
        </p:nvGraphicFramePr>
        <p:xfrm>
          <a:off x="6315075" y="2484438"/>
          <a:ext cx="10223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10" imgW="444500" imgH="228600" progId="Equation.3">
                  <p:embed/>
                </p:oleObj>
              </mc:Choice>
              <mc:Fallback>
                <p:oleObj name="Equation" r:id="rId10" imgW="444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2484438"/>
                        <a:ext cx="1022350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TextBox 9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Bounding box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267200" cy="3733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Can be used to describe a region’s location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For region to right, 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max</a:t>
            </a:r>
            <a:r>
              <a:rPr lang="en-US" dirty="0" smtClean="0"/>
              <a:t>,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max</a:t>
            </a:r>
            <a:r>
              <a:rPr lang="en-US" dirty="0" smtClean="0"/>
              <a:t>) = (1,4,4,7)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endParaRPr lang="en-US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err="1" smtClean="0"/>
              <a:t>Matlab</a:t>
            </a:r>
            <a:r>
              <a:rPr lang="en-US" dirty="0" smtClean="0"/>
              <a:t> returns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min</a:t>
            </a:r>
            <a:r>
              <a:rPr lang="en-US" sz="2400" dirty="0" smtClean="0"/>
              <a:t>,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min</a:t>
            </a:r>
            <a:r>
              <a:rPr lang="en-US" sz="2400" dirty="0" smtClean="0"/>
              <a:t>, width, height)</a:t>
            </a:r>
            <a:endParaRPr lang="en-US" dirty="0" smtClean="0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99" t="78633" r="27568" b="6778"/>
          <a:stretch>
            <a:fillRect/>
          </a:stretch>
        </p:blipFill>
        <p:spPr bwMode="auto">
          <a:xfrm>
            <a:off x="4876800" y="1828800"/>
            <a:ext cx="353695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6553200" y="1981200"/>
            <a:ext cx="1524000" cy="6858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5410200" y="4038600"/>
            <a:ext cx="3429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Extent</a:t>
            </a:r>
            <a:r>
              <a:rPr lang="en-US" altLang="en-US" sz="1800"/>
              <a:t> = (area of region)/</a:t>
            </a:r>
            <a:br>
              <a:rPr lang="en-US" altLang="en-US" sz="1800"/>
            </a:br>
            <a:r>
              <a:rPr lang="en-US" altLang="en-US" sz="1800"/>
              <a:t>	(area of bounding box)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What types of shapes have </a:t>
            </a:r>
            <a:br>
              <a:rPr lang="en-US" altLang="en-US" sz="1800"/>
            </a:br>
            <a:r>
              <a:rPr lang="en-US" altLang="en-US" sz="1800"/>
              <a:t>maximal/minimal extent?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Perimeter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smtClean="0"/>
              <a:t>Perimeter (assume no holes)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The set of interior border pixels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endParaRPr lang="en-US" sz="240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endParaRPr lang="en-US" sz="240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Interpretation, please?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In Matlab P</a:t>
            </a:r>
            <a:r>
              <a:rPr lang="en-US" sz="2400" baseline="-25000" smtClean="0"/>
              <a:t>8</a:t>
            </a:r>
            <a:r>
              <a:rPr lang="en-US" sz="2400" smtClean="0"/>
              <a:t>(region) is called </a:t>
            </a:r>
            <a:r>
              <a:rPr lang="en-US" sz="2400" b="1" smtClean="0"/>
              <a:t>bwperim(region, </a:t>
            </a:r>
            <a:r>
              <a:rPr lang="en-US" sz="24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sz="2400" b="1" smtClean="0"/>
              <a:t>)</a:t>
            </a:r>
            <a:r>
              <a:rPr lang="en-US" sz="2400" smtClean="0"/>
              <a:t> because the border pixels are connected with the background using a 4-neighborhood.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smtClean="0"/>
              <a:t>The output is a mask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The definition for P</a:t>
            </a:r>
            <a:r>
              <a:rPr lang="en-US" sz="2400" baseline="-25000" smtClean="0"/>
              <a:t>4 </a:t>
            </a:r>
            <a:r>
              <a:rPr lang="en-US" sz="2400" smtClean="0"/>
              <a:t>is dual to P</a:t>
            </a:r>
            <a:r>
              <a:rPr lang="en-US" sz="2400" baseline="-25000" smtClean="0"/>
              <a:t>8 </a:t>
            </a:r>
            <a:r>
              <a:rPr lang="en-US" sz="2400" smtClean="0"/>
              <a:t>.</a:t>
            </a:r>
          </a:p>
        </p:txBody>
      </p:sp>
      <p:graphicFrame>
        <p:nvGraphicFramePr>
          <p:cNvPr id="2662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533525" y="2686050"/>
          <a:ext cx="64008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quation" r:id="rId4" imgW="2933700" imgH="254000" progId="Equation.3">
                  <p:embed/>
                </p:oleObj>
              </mc:Choice>
              <mc:Fallback>
                <p:oleObj name="Equation" r:id="rId4" imgW="29337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2686050"/>
                        <a:ext cx="64008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7772400" y="5486400"/>
            <a:ext cx="679450" cy="67945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772400" y="5257800"/>
            <a:ext cx="227013" cy="227013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7543800" y="5486400"/>
            <a:ext cx="227013" cy="227013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>
            <a:off x="8001000" y="5486400"/>
            <a:ext cx="1588" cy="6794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>
            <a:off x="8229600" y="5486400"/>
            <a:ext cx="1588" cy="6794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>
            <a:off x="7772400" y="5715000"/>
            <a:ext cx="679450" cy="15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>
            <a:off x="7772400" y="5943600"/>
            <a:ext cx="679450" cy="15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Perimeter length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Assume we have an algorithm to list the </a:t>
            </a:r>
            <a:r>
              <a:rPr lang="en-US" sz="2400" dirty="0" smtClean="0">
                <a:effectLst/>
              </a:rPr>
              <a:t>perimeter pixels in a chain of neighboring pixels…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2000" dirty="0" err="1" smtClean="0"/>
              <a:t>Matlab’s</a:t>
            </a:r>
            <a:r>
              <a:rPr lang="en-US" sz="2000" dirty="0" smtClean="0"/>
              <a:t> </a:t>
            </a:r>
            <a:r>
              <a:rPr lang="en-US" sz="2000" dirty="0" err="1" smtClean="0"/>
              <a:t>bwtraceboundary</a:t>
            </a: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en-US" sz="24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2000" dirty="0" smtClean="0"/>
              <a:t>On the test, you may study the “inner boundary tracing” algorithm (from text)</a:t>
            </a:r>
          </a:p>
          <a:p>
            <a:pPr marL="1295400" lvl="2" indent="-3810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1800" dirty="0" smtClean="0"/>
              <a:t>Extremely efficient representation for large regions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…to find perimeter length, denoted PL or |P|: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effectLst/>
              </a:rPr>
              <a:t>Each pair of horizontal/vert. neighbors contributes 1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effectLst/>
              </a:rPr>
              <a:t>Each pair of diagonal neighbors contributes </a:t>
            </a:r>
            <a:r>
              <a:rPr lang="en-US" sz="2000" dirty="0" err="1" smtClean="0">
                <a:effectLst/>
              </a:rPr>
              <a:t>sqrt</a:t>
            </a:r>
            <a:r>
              <a:rPr lang="en-US" sz="2000" dirty="0" smtClean="0">
                <a:effectLst/>
              </a:rPr>
              <a:t>(2)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Which is typically shorter, |P</a:t>
            </a:r>
            <a:r>
              <a:rPr lang="en-US" sz="2000" baseline="-25000" dirty="0" smtClean="0"/>
              <a:t>8</a:t>
            </a:r>
            <a:r>
              <a:rPr lang="en-US" sz="2000" dirty="0" smtClean="0"/>
              <a:t>| or |P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| ?</a:t>
            </a:r>
          </a:p>
        </p:txBody>
      </p:sp>
      <p:sp>
        <p:nvSpPr>
          <p:cNvPr id="28675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Q2,3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Circularity measures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67200" y="1524000"/>
            <a:ext cx="47244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Circles (theoretically) have minimum ratio, C</a:t>
            </a:r>
            <a:r>
              <a:rPr lang="en-US" sz="2800" baseline="-25000" dirty="0" smtClean="0"/>
              <a:t>1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Why?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endParaRPr lang="en-US" sz="2000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Having a small standard deviation gives a larger circularity.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Sample </a:t>
            </a:r>
            <a:r>
              <a:rPr lang="en-US" sz="2400" i="1" dirty="0" smtClean="0"/>
              <a:t>radial representations </a:t>
            </a:r>
            <a:r>
              <a:rPr lang="en-US" sz="2400" dirty="0" smtClean="0"/>
              <a:t>of images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What’s a circle’s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?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sz="2400" dirty="0" smtClean="0"/>
          </a:p>
        </p:txBody>
      </p:sp>
      <p:graphicFrame>
        <p:nvGraphicFramePr>
          <p:cNvPr id="30723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389063" y="1600200"/>
          <a:ext cx="13493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4" imgW="800100" imgH="508000" progId="Equation.3">
                  <p:embed/>
                </p:oleObj>
              </mc:Choice>
              <mc:Fallback>
                <p:oleObj name="Equation" r:id="rId4" imgW="8001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1600200"/>
                        <a:ext cx="13493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28600" y="2671763"/>
          <a:ext cx="4114800" cy="327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6" imgW="4051300" imgH="3225800" progId="Equation.3">
                  <p:embed/>
                </p:oleObj>
              </mc:Choice>
              <mc:Fallback>
                <p:oleObj name="Equation" r:id="rId6" imgW="4051300" imgH="322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671763"/>
                        <a:ext cx="4114800" cy="327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8459788" y="6477000"/>
            <a:ext cx="684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Q2,4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10625</TotalTime>
  <Words>430</Words>
  <Application>Microsoft Macintosh PowerPoint</Application>
  <PresentationFormat>On-screen Show (4:3)</PresentationFormat>
  <Paragraphs>76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Wingdings</vt:lpstr>
      <vt:lpstr>Arial</vt:lpstr>
      <vt:lpstr>Orbit</vt:lpstr>
      <vt:lpstr>Equation</vt:lpstr>
      <vt:lpstr>CSSE463: Image Recognition  Day 9</vt:lpstr>
      <vt:lpstr>Representing a Region</vt:lpstr>
      <vt:lpstr>Region properties</vt:lpstr>
      <vt:lpstr>Region Properties Area and Centroid</vt:lpstr>
      <vt:lpstr>Bounding box</vt:lpstr>
      <vt:lpstr>Perimeter</vt:lpstr>
      <vt:lpstr>Perimeter length</vt:lpstr>
      <vt:lpstr>Circularity measures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394</cp:revision>
  <dcterms:created xsi:type="dcterms:W3CDTF">2006-02-27T20:44:00Z</dcterms:created>
  <dcterms:modified xsi:type="dcterms:W3CDTF">2019-03-18T14:56:57Z</dcterms:modified>
</cp:coreProperties>
</file>