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oleObject"/>
  <Default Extension="vml" ContentType="application/vnd.openxmlformats-officedocument.vmlDrawing"/>
  <Default Extension="png" ContentType="image/png"/>
  <Default Extension="emf" ContentType="image/x-em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handoutMasterIdLst>
    <p:handoutMasterId r:id="rId11"/>
  </p:handoutMasterIdLst>
  <p:sldIdLst>
    <p:sldId id="265" r:id="rId2"/>
    <p:sldId id="342" r:id="rId3"/>
    <p:sldId id="341" r:id="rId4"/>
    <p:sldId id="343" r:id="rId5"/>
    <p:sldId id="346" r:id="rId6"/>
    <p:sldId id="344" r:id="rId7"/>
    <p:sldId id="345" r:id="rId8"/>
    <p:sldId id="338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1"/>
    <p:restoredTop sz="91418" autoAdjust="0"/>
  </p:normalViewPr>
  <p:slideViewPr>
    <p:cSldViewPr>
      <p:cViewPr varScale="1">
        <p:scale>
          <a:sx n="105" d="100"/>
          <a:sy n="105" d="100"/>
        </p:scale>
        <p:origin x="146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04861A6-F521-B648-B4BD-CCDC786BF21F}" type="datetimeFigureOut">
              <a:rPr lang="en-US"/>
              <a:pPr>
                <a:defRPr/>
              </a:pPr>
              <a:t>12/11/17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27FE30C-DC6C-FB43-96CE-A8A0DF5E9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1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5509243-77D8-984F-820F-43824B0C43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A8E5364-B3C0-D540-BE34-86318D416C9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D58B7D1-BC47-C24E-8E27-5C306A149A7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023B083-4781-0C43-BB40-C23039C8DF68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1DB4C9F-02A6-6044-AC95-F8EC545BF44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43484C0-E06A-4344-B940-8E2D36D3394D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87ADA0A-E09E-7A46-B445-39E61C4094F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Interpretation for P4: a pixel is part of the perimeter P4 if it has an 8-neighbor not in the region.</a:t>
            </a:r>
          </a:p>
          <a:p>
            <a:pPr eaLnBrk="1" hangingPunct="1"/>
            <a:r>
              <a:rPr lang="en-US" altLang="en-US"/>
              <a:t>For the figure above, |P4| = 12, |P8| = 6 + 3sqrt(2)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7835622-EFD4-884B-8870-D9E4FED0CB6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55F4E69-41C0-6745-BF19-3A3D94346A8A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1. Do blob, 2. Circle, 3.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5370" name="Rectangle 10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73250"/>
            <a:ext cx="7772400" cy="155575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71" name="Rectangle 1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44A5D-BFAB-B848-8814-80BA56602C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0432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CA476-48BD-0B4E-9B8F-AB11E9B33E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6193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21392-3FFF-A944-BB08-68C883C2A1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4162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AE056-3F52-3F44-A303-404C2F0CF4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679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A23A3-EF00-6843-B33F-A11A5CE69C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33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2F615-A210-0848-8520-8B04072FBB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0523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42646-9E4D-0742-A041-4773A34F15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766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68B1A2-2366-B54B-99BC-EFEC4469B1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9386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6FCD5-24E4-444F-ABA9-070B330D95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4741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9FC7C-A8FA-7B49-B436-1CDC48E572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0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CC318-666C-6E40-B208-EEF702010B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171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2BE958-3342-A842-8E87-B6FCC00F04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32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FE5F0-381A-364E-9C04-DF469DB4F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9137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3902075"/>
            <a:ext cx="3400425" cy="2949575"/>
            <a:chOff x="0" y="2458"/>
            <a:chExt cx="2142" cy="1858"/>
          </a:xfrm>
        </p:grpSpPr>
        <p:sp>
          <p:nvSpPr>
            <p:cNvPr id="14339" name="Freeform 3"/>
            <p:cNvSpPr>
              <a:spLocks/>
            </p:cNvSpPr>
            <p:nvPr/>
          </p:nvSpPr>
          <p:spPr bwMode="ltGray">
            <a:xfrm>
              <a:off x="0" y="2508"/>
              <a:ext cx="2142" cy="1804"/>
            </a:xfrm>
            <a:custGeom>
              <a:avLst/>
              <a:gdLst/>
              <a:ahLst/>
              <a:cxnLst>
                <a:cxn ang="0">
                  <a:pos x="329" y="66"/>
                </a:cxn>
                <a:cxn ang="0">
                  <a:pos x="161" y="3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161" y="42"/>
                </a:cxn>
                <a:cxn ang="0">
                  <a:pos x="323" y="78"/>
                </a:cxn>
                <a:cxn ang="0">
                  <a:pos x="556" y="150"/>
                </a:cxn>
                <a:cxn ang="0">
                  <a:pos x="777" y="245"/>
                </a:cxn>
                <a:cxn ang="0">
                  <a:pos x="993" y="365"/>
                </a:cxn>
                <a:cxn ang="0">
                  <a:pos x="1196" y="503"/>
                </a:cxn>
                <a:cxn ang="0">
                  <a:pos x="1381" y="653"/>
                </a:cxn>
                <a:cxn ang="0">
                  <a:pos x="1555" y="827"/>
                </a:cxn>
                <a:cxn ang="0">
                  <a:pos x="1710" y="1019"/>
                </a:cxn>
                <a:cxn ang="0">
                  <a:pos x="1854" y="1229"/>
                </a:cxn>
                <a:cxn ang="0">
                  <a:pos x="1937" y="1366"/>
                </a:cxn>
                <a:cxn ang="0">
                  <a:pos x="2009" y="1510"/>
                </a:cxn>
                <a:cxn ang="0">
                  <a:pos x="2069" y="1654"/>
                </a:cxn>
                <a:cxn ang="0">
                  <a:pos x="2123" y="1804"/>
                </a:cxn>
                <a:cxn ang="0">
                  <a:pos x="2135" y="1804"/>
                </a:cxn>
                <a:cxn ang="0">
                  <a:pos x="2081" y="1654"/>
                </a:cxn>
                <a:cxn ang="0">
                  <a:pos x="2021" y="1510"/>
                </a:cxn>
                <a:cxn ang="0">
                  <a:pos x="1949" y="1366"/>
                </a:cxn>
                <a:cxn ang="0">
                  <a:pos x="1866" y="1223"/>
                </a:cxn>
                <a:cxn ang="0">
                  <a:pos x="1722" y="1013"/>
                </a:cxn>
                <a:cxn ang="0">
                  <a:pos x="1561" y="821"/>
                </a:cxn>
                <a:cxn ang="0">
                  <a:pos x="1387" y="647"/>
                </a:cxn>
                <a:cxn ang="0">
                  <a:pos x="1202" y="491"/>
                </a:cxn>
                <a:cxn ang="0">
                  <a:pos x="999" y="353"/>
                </a:cxn>
                <a:cxn ang="0">
                  <a:pos x="783" y="239"/>
                </a:cxn>
                <a:cxn ang="0">
                  <a:pos x="562" y="138"/>
                </a:cxn>
                <a:cxn ang="0">
                  <a:pos x="329" y="66"/>
                </a:cxn>
                <a:cxn ang="0">
                  <a:pos x="329" y="66"/>
                </a:cxn>
              </a:cxnLst>
              <a:rect l="0" t="0" r="r" b="b"/>
              <a:pathLst>
                <a:path w="2135" h="1804">
                  <a:moveTo>
                    <a:pt x="329" y="66"/>
                  </a:moveTo>
                  <a:lnTo>
                    <a:pt x="161" y="30"/>
                  </a:lnTo>
                  <a:lnTo>
                    <a:pt x="0" y="0"/>
                  </a:lnTo>
                  <a:lnTo>
                    <a:pt x="0" y="12"/>
                  </a:lnTo>
                  <a:lnTo>
                    <a:pt x="161" y="42"/>
                  </a:lnTo>
                  <a:lnTo>
                    <a:pt x="323" y="78"/>
                  </a:lnTo>
                  <a:lnTo>
                    <a:pt x="556" y="150"/>
                  </a:lnTo>
                  <a:lnTo>
                    <a:pt x="777" y="245"/>
                  </a:lnTo>
                  <a:lnTo>
                    <a:pt x="993" y="365"/>
                  </a:lnTo>
                  <a:lnTo>
                    <a:pt x="1196" y="503"/>
                  </a:lnTo>
                  <a:lnTo>
                    <a:pt x="1381" y="653"/>
                  </a:lnTo>
                  <a:lnTo>
                    <a:pt x="1555" y="827"/>
                  </a:lnTo>
                  <a:lnTo>
                    <a:pt x="1710" y="1019"/>
                  </a:lnTo>
                  <a:lnTo>
                    <a:pt x="1854" y="1229"/>
                  </a:lnTo>
                  <a:lnTo>
                    <a:pt x="1937" y="1366"/>
                  </a:lnTo>
                  <a:lnTo>
                    <a:pt x="2009" y="1510"/>
                  </a:lnTo>
                  <a:lnTo>
                    <a:pt x="2069" y="1654"/>
                  </a:lnTo>
                  <a:lnTo>
                    <a:pt x="2123" y="1804"/>
                  </a:lnTo>
                  <a:lnTo>
                    <a:pt x="2135" y="1804"/>
                  </a:lnTo>
                  <a:lnTo>
                    <a:pt x="2081" y="1654"/>
                  </a:lnTo>
                  <a:lnTo>
                    <a:pt x="2021" y="1510"/>
                  </a:lnTo>
                  <a:lnTo>
                    <a:pt x="1949" y="1366"/>
                  </a:lnTo>
                  <a:lnTo>
                    <a:pt x="1866" y="1223"/>
                  </a:lnTo>
                  <a:lnTo>
                    <a:pt x="1722" y="1013"/>
                  </a:lnTo>
                  <a:lnTo>
                    <a:pt x="1561" y="821"/>
                  </a:lnTo>
                  <a:lnTo>
                    <a:pt x="1387" y="647"/>
                  </a:lnTo>
                  <a:lnTo>
                    <a:pt x="1202" y="491"/>
                  </a:lnTo>
                  <a:lnTo>
                    <a:pt x="999" y="353"/>
                  </a:lnTo>
                  <a:lnTo>
                    <a:pt x="783" y="239"/>
                  </a:lnTo>
                  <a:lnTo>
                    <a:pt x="562" y="138"/>
                  </a:lnTo>
                  <a:lnTo>
                    <a:pt x="329" y="66"/>
                  </a:lnTo>
                  <a:lnTo>
                    <a:pt x="329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0" name="Freeform 4"/>
            <p:cNvSpPr>
              <a:spLocks/>
            </p:cNvSpPr>
            <p:nvPr/>
          </p:nvSpPr>
          <p:spPr bwMode="hidden">
            <a:xfrm>
              <a:off x="0" y="2458"/>
              <a:ext cx="1854" cy="1858"/>
            </a:xfrm>
            <a:custGeom>
              <a:avLst/>
              <a:gdLst/>
              <a:ahLst/>
              <a:cxnLst>
                <a:cxn ang="0">
                  <a:pos x="1854" y="1858"/>
                </a:cxn>
                <a:cxn ang="0">
                  <a:pos x="0" y="1858"/>
                </a:cxn>
                <a:cxn ang="0">
                  <a:pos x="0" y="0"/>
                </a:cxn>
                <a:cxn ang="0">
                  <a:pos x="1854" y="1858"/>
                </a:cxn>
                <a:cxn ang="0">
                  <a:pos x="1854" y="1858"/>
                </a:cxn>
              </a:cxnLst>
              <a:rect l="0" t="0" r="r" b="b"/>
              <a:pathLst>
                <a:path w="1854" h="1858">
                  <a:moveTo>
                    <a:pt x="1854" y="1858"/>
                  </a:moveTo>
                  <a:lnTo>
                    <a:pt x="0" y="1858"/>
                  </a:lnTo>
                  <a:lnTo>
                    <a:pt x="0" y="0"/>
                  </a:lnTo>
                  <a:lnTo>
                    <a:pt x="1854" y="1858"/>
                  </a:lnTo>
                  <a:lnTo>
                    <a:pt x="1854" y="185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1" name="Freeform 5"/>
            <p:cNvSpPr>
              <a:spLocks/>
            </p:cNvSpPr>
            <p:nvPr/>
          </p:nvSpPr>
          <p:spPr bwMode="ltGray">
            <a:xfrm>
              <a:off x="0" y="2735"/>
              <a:ext cx="1745" cy="1577"/>
            </a:xfrm>
            <a:custGeom>
              <a:avLst/>
              <a:gdLst/>
              <a:ahLst/>
              <a:cxnLst>
                <a:cxn ang="0">
                  <a:pos x="1640" y="1377"/>
                </a:cxn>
                <a:cxn ang="0">
                  <a:pos x="1692" y="1479"/>
                </a:cxn>
                <a:cxn ang="0">
                  <a:pos x="1732" y="1577"/>
                </a:cxn>
                <a:cxn ang="0">
                  <a:pos x="1745" y="1577"/>
                </a:cxn>
                <a:cxn ang="0">
                  <a:pos x="1703" y="1469"/>
                </a:cxn>
                <a:cxn ang="0">
                  <a:pos x="1649" y="1367"/>
                </a:cxn>
                <a:cxn ang="0">
                  <a:pos x="1535" y="1157"/>
                </a:cxn>
                <a:cxn ang="0">
                  <a:pos x="1395" y="951"/>
                </a:cxn>
                <a:cxn ang="0">
                  <a:pos x="1236" y="756"/>
                </a:cxn>
                <a:cxn ang="0">
                  <a:pos x="1061" y="582"/>
                </a:cxn>
                <a:cxn ang="0">
                  <a:pos x="876" y="426"/>
                </a:cxn>
                <a:cxn ang="0">
                  <a:pos x="672" y="294"/>
                </a:cxn>
                <a:cxn ang="0">
                  <a:pos x="455" y="174"/>
                </a:cxn>
                <a:cxn ang="0">
                  <a:pos x="234" y="7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22" y="89"/>
                </a:cxn>
                <a:cxn ang="0">
                  <a:pos x="446" y="185"/>
                </a:cxn>
                <a:cxn ang="0">
                  <a:pos x="662" y="305"/>
                </a:cxn>
                <a:cxn ang="0">
                  <a:pos x="866" y="437"/>
                </a:cxn>
                <a:cxn ang="0">
                  <a:pos x="1052" y="593"/>
                </a:cxn>
                <a:cxn ang="0">
                  <a:pos x="1226" y="767"/>
                </a:cxn>
                <a:cxn ang="0">
                  <a:pos x="1385" y="960"/>
                </a:cxn>
                <a:cxn ang="0">
                  <a:pos x="1526" y="1167"/>
                </a:cxn>
                <a:cxn ang="0">
                  <a:pos x="1640" y="1377"/>
                </a:cxn>
              </a:cxnLst>
              <a:rect l="0" t="0" r="r" b="b"/>
              <a:pathLst>
                <a:path w="1745" h="1577">
                  <a:moveTo>
                    <a:pt x="1640" y="1377"/>
                  </a:moveTo>
                  <a:lnTo>
                    <a:pt x="1692" y="1479"/>
                  </a:lnTo>
                  <a:lnTo>
                    <a:pt x="1732" y="1577"/>
                  </a:lnTo>
                  <a:lnTo>
                    <a:pt x="1745" y="1577"/>
                  </a:lnTo>
                  <a:lnTo>
                    <a:pt x="1703" y="1469"/>
                  </a:lnTo>
                  <a:lnTo>
                    <a:pt x="1649" y="1367"/>
                  </a:lnTo>
                  <a:lnTo>
                    <a:pt x="1535" y="1157"/>
                  </a:lnTo>
                  <a:lnTo>
                    <a:pt x="1395" y="951"/>
                  </a:lnTo>
                  <a:lnTo>
                    <a:pt x="1236" y="756"/>
                  </a:lnTo>
                  <a:lnTo>
                    <a:pt x="1061" y="582"/>
                  </a:lnTo>
                  <a:lnTo>
                    <a:pt x="876" y="426"/>
                  </a:lnTo>
                  <a:lnTo>
                    <a:pt x="672" y="294"/>
                  </a:lnTo>
                  <a:lnTo>
                    <a:pt x="455" y="174"/>
                  </a:lnTo>
                  <a:lnTo>
                    <a:pt x="234" y="7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2" y="89"/>
                  </a:lnTo>
                  <a:lnTo>
                    <a:pt x="446" y="185"/>
                  </a:lnTo>
                  <a:lnTo>
                    <a:pt x="662" y="305"/>
                  </a:lnTo>
                  <a:lnTo>
                    <a:pt x="866" y="437"/>
                  </a:lnTo>
                  <a:lnTo>
                    <a:pt x="1052" y="593"/>
                  </a:lnTo>
                  <a:lnTo>
                    <a:pt x="1226" y="767"/>
                  </a:lnTo>
                  <a:lnTo>
                    <a:pt x="1385" y="960"/>
                  </a:lnTo>
                  <a:lnTo>
                    <a:pt x="1526" y="1167"/>
                  </a:lnTo>
                  <a:lnTo>
                    <a:pt x="1640" y="1377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42" name="Freeform 6"/>
            <p:cNvSpPr>
              <a:spLocks/>
            </p:cNvSpPr>
            <p:nvPr/>
          </p:nvSpPr>
          <p:spPr bwMode="ltGray">
            <a:xfrm>
              <a:off x="0" y="2544"/>
              <a:ext cx="1745" cy="17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10" y="88"/>
                </a:cxn>
                <a:cxn ang="0">
                  <a:pos x="426" y="190"/>
                </a:cxn>
                <a:cxn ang="0">
                  <a:pos x="630" y="304"/>
                </a:cxn>
                <a:cxn ang="0">
                  <a:pos x="818" y="442"/>
                </a:cxn>
                <a:cxn ang="0">
                  <a:pos x="998" y="592"/>
                </a:cxn>
                <a:cxn ang="0">
                  <a:pos x="1164" y="766"/>
                </a:cxn>
                <a:cxn ang="0">
                  <a:pos x="1310" y="942"/>
                </a:cxn>
                <a:cxn ang="0">
                  <a:pos x="1454" y="1146"/>
                </a:cxn>
                <a:cxn ang="0">
                  <a:pos x="1536" y="1298"/>
                </a:cxn>
                <a:cxn ang="0">
                  <a:pos x="1614" y="1456"/>
                </a:cxn>
                <a:cxn ang="0">
                  <a:pos x="1682" y="1616"/>
                </a:cxn>
                <a:cxn ang="0">
                  <a:pos x="1733" y="1768"/>
                </a:cxn>
                <a:cxn ang="0">
                  <a:pos x="1745" y="1768"/>
                </a:cxn>
                <a:cxn ang="0">
                  <a:pos x="1691" y="1606"/>
                </a:cxn>
                <a:cxn ang="0">
                  <a:pos x="1623" y="1445"/>
                </a:cxn>
                <a:cxn ang="0">
                  <a:pos x="1547" y="1288"/>
                </a:cxn>
                <a:cxn ang="0">
                  <a:pos x="1463" y="1136"/>
                </a:cxn>
                <a:cxn ang="0">
                  <a:pos x="1320" y="932"/>
                </a:cxn>
                <a:cxn ang="0">
                  <a:pos x="1173" y="755"/>
                </a:cxn>
                <a:cxn ang="0">
                  <a:pos x="1008" y="581"/>
                </a:cxn>
                <a:cxn ang="0">
                  <a:pos x="827" y="431"/>
                </a:cxn>
                <a:cxn ang="0">
                  <a:pos x="642" y="293"/>
                </a:cxn>
                <a:cxn ang="0">
                  <a:pos x="437" y="179"/>
                </a:cxn>
                <a:cxn ang="0">
                  <a:pos x="222" y="78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745" h="1768">
                  <a:moveTo>
                    <a:pt x="0" y="0"/>
                  </a:moveTo>
                  <a:lnTo>
                    <a:pt x="0" y="12"/>
                  </a:lnTo>
                  <a:lnTo>
                    <a:pt x="210" y="88"/>
                  </a:lnTo>
                  <a:lnTo>
                    <a:pt x="426" y="190"/>
                  </a:lnTo>
                  <a:lnTo>
                    <a:pt x="630" y="304"/>
                  </a:lnTo>
                  <a:lnTo>
                    <a:pt x="818" y="442"/>
                  </a:lnTo>
                  <a:lnTo>
                    <a:pt x="998" y="592"/>
                  </a:lnTo>
                  <a:lnTo>
                    <a:pt x="1164" y="766"/>
                  </a:lnTo>
                  <a:lnTo>
                    <a:pt x="1310" y="942"/>
                  </a:lnTo>
                  <a:lnTo>
                    <a:pt x="1454" y="1146"/>
                  </a:lnTo>
                  <a:lnTo>
                    <a:pt x="1536" y="1298"/>
                  </a:lnTo>
                  <a:lnTo>
                    <a:pt x="1614" y="1456"/>
                  </a:lnTo>
                  <a:lnTo>
                    <a:pt x="1682" y="1616"/>
                  </a:lnTo>
                  <a:lnTo>
                    <a:pt x="1733" y="1768"/>
                  </a:lnTo>
                  <a:lnTo>
                    <a:pt x="1745" y="1768"/>
                  </a:lnTo>
                  <a:lnTo>
                    <a:pt x="1691" y="1606"/>
                  </a:lnTo>
                  <a:lnTo>
                    <a:pt x="1623" y="1445"/>
                  </a:lnTo>
                  <a:lnTo>
                    <a:pt x="1547" y="1288"/>
                  </a:lnTo>
                  <a:lnTo>
                    <a:pt x="1463" y="1136"/>
                  </a:lnTo>
                  <a:lnTo>
                    <a:pt x="1320" y="932"/>
                  </a:lnTo>
                  <a:lnTo>
                    <a:pt x="1173" y="755"/>
                  </a:lnTo>
                  <a:lnTo>
                    <a:pt x="1008" y="581"/>
                  </a:lnTo>
                  <a:lnTo>
                    <a:pt x="827" y="431"/>
                  </a:lnTo>
                  <a:lnTo>
                    <a:pt x="642" y="293"/>
                  </a:lnTo>
                  <a:lnTo>
                    <a:pt x="437" y="179"/>
                  </a:lnTo>
                  <a:lnTo>
                    <a:pt x="222" y="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ltGray">
            <a:xfrm>
              <a:off x="209" y="2784"/>
              <a:ext cx="86" cy="86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7" name="Oval 8"/>
            <p:cNvSpPr>
              <a:spLocks noChangeArrowheads="1"/>
            </p:cNvSpPr>
            <p:nvPr/>
          </p:nvSpPr>
          <p:spPr bwMode="ltGray">
            <a:xfrm>
              <a:off x="1536" y="3884"/>
              <a:ext cx="92" cy="9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  <p:sp>
          <p:nvSpPr>
            <p:cNvPr id="1038" name="Oval 9"/>
            <p:cNvSpPr>
              <a:spLocks noChangeArrowheads="1"/>
            </p:cNvSpPr>
            <p:nvPr/>
          </p:nvSpPr>
          <p:spPr bwMode="ltGray">
            <a:xfrm>
              <a:off x="791" y="2723"/>
              <a:ext cx="121" cy="12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endParaRPr lang="en-US" altLang="en-US" smtClean="0"/>
            </a:p>
          </p:txBody>
        </p:sp>
      </p:grpSp>
      <p:sp>
        <p:nvSpPr>
          <p:cNvPr id="14346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9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10199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12DD561-117A-0F40-BD76-9D818E0E82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0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  <p:sldLayoutId id="2147483778" r:id="rId12"/>
    <p:sldLayoutId id="2147483779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10199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emf"/><Relationship Id="rId8" Type="http://schemas.openxmlformats.org/officeDocument/2006/relationships/oleObject" Target="../embeddings/oleObject3.bin"/><Relationship Id="rId9" Type="http://schemas.openxmlformats.org/officeDocument/2006/relationships/image" Target="../media/image3.emf"/><Relationship Id="rId10" Type="http://schemas.openxmlformats.org/officeDocument/2006/relationships/oleObject" Target="../embeddings/oleObject4.bin"/><Relationship Id="rId11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6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7.e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8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200" smtClean="0"/>
              <a:t>CSSE463: Image Recognition 	Day 9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Look at </a:t>
            </a:r>
            <a:r>
              <a:rPr lang="en-US" sz="2800" dirty="0"/>
              <a:t>course </a:t>
            </a:r>
            <a:r>
              <a:rPr lang="en-US" sz="2800" dirty="0" smtClean="0"/>
              <a:t>schedule:</a:t>
            </a:r>
            <a:endParaRPr lang="en-US" sz="2800" dirty="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/>
              <a:t>Lab 3 (edges) due soon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Test </a:t>
            </a:r>
            <a:r>
              <a:rPr lang="en-US" sz="2400" dirty="0" smtClean="0"/>
              <a:t>1 (take home, due after break)</a:t>
            </a:r>
          </a:p>
          <a:p>
            <a:pPr lvl="2" eaLnBrk="1" hangingPunct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Mostly written problems too long for in-class quizzes</a:t>
            </a:r>
          </a:p>
          <a:p>
            <a:pPr lvl="2" eaLnBrk="1" hangingPunct="1"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I’ll distribute </a:t>
            </a:r>
            <a:r>
              <a:rPr lang="en-US" sz="2000" dirty="0" smtClean="0"/>
              <a:t>next week</a:t>
            </a:r>
            <a:endParaRPr lang="en-US" sz="2000" dirty="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You </a:t>
            </a:r>
            <a:r>
              <a:rPr lang="en-US" sz="2400" dirty="0" smtClean="0"/>
              <a:t>can start </a:t>
            </a:r>
            <a:r>
              <a:rPr lang="en-US" sz="2400" dirty="0" smtClean="0"/>
              <a:t>the (already posted) Sunset detector this week to save a crazy week 5: you know how to extract the features</a:t>
            </a:r>
            <a:r>
              <a:rPr lang="en-US" sz="2400" dirty="0" smtClean="0"/>
              <a:t>.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Project coming soon!</a:t>
            </a:r>
            <a:endParaRPr lang="en-US" sz="2400" dirty="0" smtClean="0"/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Today: region </a:t>
            </a:r>
            <a:r>
              <a:rPr lang="en-US" dirty="0" smtClean="0"/>
              <a:t>properties</a:t>
            </a:r>
            <a:endParaRPr lang="en-US" dirty="0" smtClean="0"/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Representing a Region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mtClean="0"/>
              <a:t>Review: Connected components labels groups of connected pixels.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mtClean="0"/>
              <a:t>4-connectivity vs. 8-connectivity matters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mtClean="0"/>
              <a:t>Could you write a recursive algorithm for connected components?</a:t>
            </a:r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6705600" y="4495800"/>
            <a:ext cx="2057400" cy="20574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6705600" y="3810000"/>
            <a:ext cx="685800" cy="6858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37" name="Rectangle 6"/>
          <p:cNvSpPr>
            <a:spLocks noChangeArrowheads="1"/>
          </p:cNvSpPr>
          <p:nvPr/>
        </p:nvSpPr>
        <p:spPr bwMode="auto">
          <a:xfrm>
            <a:off x="6019800" y="4495800"/>
            <a:ext cx="685800" cy="6858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438" name="Line 7"/>
          <p:cNvSpPr>
            <a:spLocks noChangeShapeType="1"/>
          </p:cNvSpPr>
          <p:nvPr/>
        </p:nvSpPr>
        <p:spPr bwMode="auto">
          <a:xfrm>
            <a:off x="7391400" y="4495800"/>
            <a:ext cx="0" cy="2057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9" name="Line 8"/>
          <p:cNvSpPr>
            <a:spLocks noChangeShapeType="1"/>
          </p:cNvSpPr>
          <p:nvPr/>
        </p:nvSpPr>
        <p:spPr bwMode="auto">
          <a:xfrm>
            <a:off x="8077200" y="4495800"/>
            <a:ext cx="0" cy="2057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9"/>
          <p:cNvSpPr>
            <a:spLocks noChangeShapeType="1"/>
          </p:cNvSpPr>
          <p:nvPr/>
        </p:nvSpPr>
        <p:spPr bwMode="auto">
          <a:xfrm>
            <a:off x="6705600" y="5867400"/>
            <a:ext cx="2057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10"/>
          <p:cNvSpPr>
            <a:spLocks noChangeShapeType="1"/>
          </p:cNvSpPr>
          <p:nvPr/>
        </p:nvSpPr>
        <p:spPr bwMode="auto">
          <a:xfrm>
            <a:off x="6705600" y="5181600"/>
            <a:ext cx="2057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solidFill>
                  <a:schemeClr val="folHlink"/>
                </a:solidFill>
              </a:rPr>
              <a:t>Region properties</a:t>
            </a:r>
          </a:p>
        </p:txBody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Includes location, size, shape, and orientation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Focus on binary images</a:t>
            </a:r>
          </a:p>
        </p:txBody>
      </p:sp>
      <p:sp>
        <p:nvSpPr>
          <p:cNvPr id="20483" name="Rectangle 4"/>
          <p:cNvSpPr>
            <a:spLocks noChangeArrowheads="1"/>
          </p:cNvSpPr>
          <p:nvPr/>
        </p:nvSpPr>
        <p:spPr bwMode="auto">
          <a:xfrm>
            <a:off x="6705600" y="4495800"/>
            <a:ext cx="2057400" cy="20574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484" name="Rectangle 5"/>
          <p:cNvSpPr>
            <a:spLocks noChangeArrowheads="1"/>
          </p:cNvSpPr>
          <p:nvPr/>
        </p:nvSpPr>
        <p:spPr bwMode="auto">
          <a:xfrm>
            <a:off x="6705600" y="3810000"/>
            <a:ext cx="685800" cy="6858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485" name="Rectangle 6"/>
          <p:cNvSpPr>
            <a:spLocks noChangeArrowheads="1"/>
          </p:cNvSpPr>
          <p:nvPr/>
        </p:nvSpPr>
        <p:spPr bwMode="auto">
          <a:xfrm>
            <a:off x="6019800" y="4495800"/>
            <a:ext cx="685800" cy="68580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486" name="Line 7"/>
          <p:cNvSpPr>
            <a:spLocks noChangeShapeType="1"/>
          </p:cNvSpPr>
          <p:nvPr/>
        </p:nvSpPr>
        <p:spPr bwMode="auto">
          <a:xfrm>
            <a:off x="7391400" y="4495800"/>
            <a:ext cx="0" cy="2057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7" name="Line 8"/>
          <p:cNvSpPr>
            <a:spLocks noChangeShapeType="1"/>
          </p:cNvSpPr>
          <p:nvPr/>
        </p:nvSpPr>
        <p:spPr bwMode="auto">
          <a:xfrm>
            <a:off x="8077200" y="4495800"/>
            <a:ext cx="0" cy="205740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9"/>
          <p:cNvSpPr>
            <a:spLocks noChangeShapeType="1"/>
          </p:cNvSpPr>
          <p:nvPr/>
        </p:nvSpPr>
        <p:spPr bwMode="auto">
          <a:xfrm>
            <a:off x="6705600" y="5867400"/>
            <a:ext cx="2057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10"/>
          <p:cNvSpPr>
            <a:spLocks noChangeShapeType="1"/>
          </p:cNvSpPr>
          <p:nvPr/>
        </p:nvSpPr>
        <p:spPr bwMode="auto">
          <a:xfrm>
            <a:off x="6705600" y="5181600"/>
            <a:ext cx="2057400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Region Properties</a:t>
            </a:r>
            <a:br>
              <a:rPr lang="en-US" sz="4000" smtClean="0"/>
            </a:br>
            <a:r>
              <a:rPr lang="en-US" sz="3200" smtClean="0"/>
              <a:t>Area and Centroid</a:t>
            </a:r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7724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Area: sum of pixels in region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800" dirty="0" err="1" smtClean="0"/>
              <a:t>Centroid</a:t>
            </a:r>
            <a:r>
              <a:rPr lang="en-US" sz="2800" dirty="0" smtClean="0"/>
              <a:t>: (</a:t>
            </a:r>
            <a:r>
              <a:rPr lang="en-US" sz="2800" dirty="0" err="1" smtClean="0"/>
              <a:t>avg</a:t>
            </a:r>
            <a:r>
              <a:rPr lang="en-US" sz="2800" dirty="0" smtClean="0"/>
              <a:t> row, </a:t>
            </a:r>
            <a:r>
              <a:rPr lang="en-US" sz="2800" dirty="0" err="1" smtClean="0"/>
              <a:t>avg</a:t>
            </a:r>
            <a:r>
              <a:rPr lang="en-US" sz="2800" dirty="0" smtClean="0"/>
              <a:t> column) = 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800" dirty="0" smtClean="0"/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Recall that </a:t>
            </a:r>
            <a:r>
              <a:rPr lang="en-US" i="1" dirty="0" smtClean="0"/>
              <a:t>find </a:t>
            </a:r>
            <a:r>
              <a:rPr lang="en-US" dirty="0" smtClean="0"/>
              <a:t>returns row and column coordinates if you ask it to do so: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[</a:t>
            </a:r>
            <a:r>
              <a:rPr lang="en-US" dirty="0" err="1" smtClean="0"/>
              <a:t>r,c</a:t>
            </a:r>
            <a:r>
              <a:rPr lang="en-US" dirty="0" smtClean="0"/>
              <a:t>] = find(mask == 1)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400" dirty="0" smtClean="0"/>
          </a:p>
        </p:txBody>
      </p:sp>
      <p:graphicFrame>
        <p:nvGraphicFramePr>
          <p:cNvPr id="22531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6019800" y="1524000"/>
          <a:ext cx="1371600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4" name="Equation" r:id="rId4" imgW="749300" imgH="431800" progId="Equation.3">
                  <p:embed/>
                </p:oleObj>
              </mc:Choice>
              <mc:Fallback>
                <p:oleObj name="Equation" r:id="rId4" imgW="749300" imgH="431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524000"/>
                        <a:ext cx="1371600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1828800" y="3616325"/>
          <a:ext cx="15240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5" name="Equation" r:id="rId6" imgW="952500" imgH="533400" progId="Equation.3">
                  <p:embed/>
                </p:oleObj>
              </mc:Choice>
              <mc:Fallback>
                <p:oleObj name="Equation" r:id="rId6" imgW="952500" imgH="533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616325"/>
                        <a:ext cx="15240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6"/>
          <p:cNvGraphicFramePr>
            <a:graphicFrameLocks noChangeAspect="1"/>
          </p:cNvGraphicFramePr>
          <p:nvPr/>
        </p:nvGraphicFramePr>
        <p:xfrm>
          <a:off x="3733800" y="3603625"/>
          <a:ext cx="1524000" cy="87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6" name="Equation" r:id="rId8" imgW="952500" imgH="533400" progId="Equation.3">
                  <p:embed/>
                </p:oleObj>
              </mc:Choice>
              <mc:Fallback>
                <p:oleObj name="Equation" r:id="rId8" imgW="952500" imgH="533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603625"/>
                        <a:ext cx="1524000" cy="879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7"/>
          <p:cNvGraphicFramePr>
            <a:graphicFrameLocks noChangeAspect="1"/>
          </p:cNvGraphicFramePr>
          <p:nvPr/>
        </p:nvGraphicFramePr>
        <p:xfrm>
          <a:off x="6315075" y="2484438"/>
          <a:ext cx="1022350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7" name="Equation" r:id="rId10" imgW="444500" imgH="228600" progId="Equation.3">
                  <p:embed/>
                </p:oleObj>
              </mc:Choice>
              <mc:Fallback>
                <p:oleObj name="Equation" r:id="rId10" imgW="4445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5075" y="2484438"/>
                        <a:ext cx="1022350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5" name="TextBox 9"/>
          <p:cNvSpPr txBox="1">
            <a:spLocks noChangeArrowheads="1"/>
          </p:cNvSpPr>
          <p:nvPr/>
        </p:nvSpPr>
        <p:spPr bwMode="auto">
          <a:xfrm>
            <a:off x="8651875" y="6477000"/>
            <a:ext cx="49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Q1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Bounding box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267200" cy="3733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Can be used to describe a region’s location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smtClean="0"/>
              <a:t>For region to right, (</a:t>
            </a:r>
            <a:r>
              <a:rPr lang="en-US" dirty="0" err="1" smtClean="0"/>
              <a:t>r</a:t>
            </a:r>
            <a:r>
              <a:rPr lang="en-US" baseline="-25000" dirty="0" err="1" smtClean="0"/>
              <a:t>min</a:t>
            </a:r>
            <a:r>
              <a:rPr lang="en-US" dirty="0" smtClean="0"/>
              <a:t>, </a:t>
            </a:r>
            <a:r>
              <a:rPr lang="en-US" dirty="0" err="1" smtClean="0"/>
              <a:t>r</a:t>
            </a:r>
            <a:r>
              <a:rPr lang="en-US" baseline="-25000" dirty="0" err="1" smtClean="0"/>
              <a:t>max</a:t>
            </a:r>
            <a:r>
              <a:rPr lang="en-US" dirty="0" smtClean="0"/>
              <a:t>,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min</a:t>
            </a:r>
            <a:r>
              <a:rPr lang="en-US" dirty="0" smtClean="0"/>
              <a:t>,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max</a:t>
            </a:r>
            <a:r>
              <a:rPr lang="en-US" dirty="0" smtClean="0"/>
              <a:t>) = (1,4,4,7)</a:t>
            </a:r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endParaRPr lang="en-US" dirty="0" smtClean="0"/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dirty="0" err="1" smtClean="0"/>
              <a:t>Matlab</a:t>
            </a:r>
            <a:r>
              <a:rPr lang="en-US" dirty="0" smtClean="0"/>
              <a:t> returns</a:t>
            </a:r>
            <a:br>
              <a:rPr lang="en-US" dirty="0" smtClean="0"/>
            </a:br>
            <a:r>
              <a:rPr lang="en-US" sz="2400" dirty="0" smtClean="0"/>
              <a:t>(</a:t>
            </a:r>
            <a:r>
              <a:rPr lang="en-US" sz="2400" dirty="0" err="1" smtClean="0"/>
              <a:t>x</a:t>
            </a:r>
            <a:r>
              <a:rPr lang="en-US" sz="2400" baseline="-25000" dirty="0" err="1" smtClean="0"/>
              <a:t>min</a:t>
            </a:r>
            <a:r>
              <a:rPr lang="en-US" sz="2400" dirty="0" smtClean="0"/>
              <a:t>, </a:t>
            </a:r>
            <a:r>
              <a:rPr lang="en-US" sz="2400" dirty="0" err="1" smtClean="0"/>
              <a:t>y</a:t>
            </a:r>
            <a:r>
              <a:rPr lang="en-US" sz="2400" baseline="-25000" dirty="0" err="1" smtClean="0"/>
              <a:t>min</a:t>
            </a:r>
            <a:r>
              <a:rPr lang="en-US" sz="2400" dirty="0" smtClean="0"/>
              <a:t>, width, height)</a:t>
            </a:r>
            <a:endParaRPr lang="en-US" dirty="0" smtClean="0"/>
          </a:p>
        </p:txBody>
      </p:sp>
      <p:pic>
        <p:nvPicPr>
          <p:cNvPr id="2457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099" t="78633" r="27568" b="6778"/>
          <a:stretch>
            <a:fillRect/>
          </a:stretch>
        </p:blipFill>
        <p:spPr bwMode="auto">
          <a:xfrm>
            <a:off x="4876800" y="1828800"/>
            <a:ext cx="3536950" cy="982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6553200" y="1981200"/>
            <a:ext cx="1524000" cy="68580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4581" name="TextBox 6"/>
          <p:cNvSpPr txBox="1">
            <a:spLocks noChangeArrowheads="1"/>
          </p:cNvSpPr>
          <p:nvPr/>
        </p:nvSpPr>
        <p:spPr bwMode="auto">
          <a:xfrm>
            <a:off x="5410200" y="4038600"/>
            <a:ext cx="34290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i="1"/>
              <a:t>Extent</a:t>
            </a:r>
            <a:r>
              <a:rPr lang="en-US" altLang="en-US" sz="1800"/>
              <a:t> = (area of region)/</a:t>
            </a:r>
            <a:br>
              <a:rPr lang="en-US" altLang="en-US" sz="1800"/>
            </a:br>
            <a:r>
              <a:rPr lang="en-US" altLang="en-US" sz="1800"/>
              <a:t>	(area of bounding box)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What types of shapes have </a:t>
            </a:r>
            <a:br>
              <a:rPr lang="en-US" altLang="en-US" sz="1800"/>
            </a:br>
            <a:r>
              <a:rPr lang="en-US" altLang="en-US" sz="1800"/>
              <a:t>maximal/minimal extent?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Perimeter</a:t>
            </a:r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534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smtClean="0"/>
              <a:t>Perimeter (assume no holes)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smtClean="0"/>
              <a:t>The set of interior border pixels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endParaRPr lang="en-US" sz="240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endParaRPr lang="en-US" sz="2400" smtClean="0"/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smtClean="0"/>
              <a:t>Interpretation, please?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smtClean="0"/>
              <a:t>In Matlab P</a:t>
            </a:r>
            <a:r>
              <a:rPr lang="en-US" sz="2400" baseline="-25000" smtClean="0"/>
              <a:t>8</a:t>
            </a:r>
            <a:r>
              <a:rPr lang="en-US" sz="2400" smtClean="0"/>
              <a:t>(region) is called </a:t>
            </a:r>
            <a:r>
              <a:rPr lang="en-US" sz="2400" b="1" smtClean="0"/>
              <a:t>bwperim(region, </a:t>
            </a:r>
            <a:r>
              <a:rPr lang="en-US" sz="24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4</a:t>
            </a:r>
            <a:r>
              <a:rPr lang="en-US" sz="2400" b="1" smtClean="0"/>
              <a:t>)</a:t>
            </a:r>
            <a:r>
              <a:rPr lang="en-US" sz="2400" smtClean="0"/>
              <a:t> because the border pixels are connected with the background using a 4-neighborhood.</a:t>
            </a:r>
          </a:p>
          <a:p>
            <a:pPr lvl="2" eaLnBrk="1" hangingPunct="1">
              <a:buFont typeface="Wingdings" panose="05000000000000000000" pitchFamily="2" charset="2"/>
              <a:buChar char="l"/>
              <a:defRPr/>
            </a:pPr>
            <a:r>
              <a:rPr lang="en-US" sz="2000" smtClean="0"/>
              <a:t>The output is a mask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smtClean="0"/>
              <a:t>The definition for P</a:t>
            </a:r>
            <a:r>
              <a:rPr lang="en-US" sz="2400" baseline="-25000" smtClean="0"/>
              <a:t>4 </a:t>
            </a:r>
            <a:r>
              <a:rPr lang="en-US" sz="2400" smtClean="0"/>
              <a:t>is dual to P</a:t>
            </a:r>
            <a:r>
              <a:rPr lang="en-US" sz="2400" baseline="-25000" smtClean="0"/>
              <a:t>8 </a:t>
            </a:r>
            <a:r>
              <a:rPr lang="en-US" sz="2400" smtClean="0"/>
              <a:t>.</a:t>
            </a:r>
          </a:p>
        </p:txBody>
      </p:sp>
      <p:graphicFrame>
        <p:nvGraphicFramePr>
          <p:cNvPr id="26627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1533525" y="2686050"/>
          <a:ext cx="6400800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7" name="Equation" r:id="rId4" imgW="2933700" imgH="254000" progId="Equation.3">
                  <p:embed/>
                </p:oleObj>
              </mc:Choice>
              <mc:Fallback>
                <p:oleObj name="Equation" r:id="rId4" imgW="2933700" imgH="254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525" y="2686050"/>
                        <a:ext cx="6400800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8" name="Rectangle 5"/>
          <p:cNvSpPr>
            <a:spLocks noChangeArrowheads="1"/>
          </p:cNvSpPr>
          <p:nvPr/>
        </p:nvSpPr>
        <p:spPr bwMode="auto">
          <a:xfrm>
            <a:off x="7772400" y="5486400"/>
            <a:ext cx="679450" cy="679450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29" name="Rectangle 6"/>
          <p:cNvSpPr>
            <a:spLocks noChangeArrowheads="1"/>
          </p:cNvSpPr>
          <p:nvPr/>
        </p:nvSpPr>
        <p:spPr bwMode="auto">
          <a:xfrm>
            <a:off x="7772400" y="5257800"/>
            <a:ext cx="227013" cy="227013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30" name="Rectangle 7"/>
          <p:cNvSpPr>
            <a:spLocks noChangeArrowheads="1"/>
          </p:cNvSpPr>
          <p:nvPr/>
        </p:nvSpPr>
        <p:spPr bwMode="auto">
          <a:xfrm>
            <a:off x="7543800" y="5486400"/>
            <a:ext cx="227013" cy="227013"/>
          </a:xfrm>
          <a:prstGeom prst="rect">
            <a:avLst/>
          </a:prstGeom>
          <a:solidFill>
            <a:schemeClr val="hlink"/>
          </a:solidFill>
          <a:ln w="190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6631" name="Line 8"/>
          <p:cNvSpPr>
            <a:spLocks noChangeShapeType="1"/>
          </p:cNvSpPr>
          <p:nvPr/>
        </p:nvSpPr>
        <p:spPr bwMode="auto">
          <a:xfrm>
            <a:off x="8001000" y="5486400"/>
            <a:ext cx="1588" cy="67945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9"/>
          <p:cNvSpPr>
            <a:spLocks noChangeShapeType="1"/>
          </p:cNvSpPr>
          <p:nvPr/>
        </p:nvSpPr>
        <p:spPr bwMode="auto">
          <a:xfrm>
            <a:off x="8229600" y="5486400"/>
            <a:ext cx="1588" cy="67945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10"/>
          <p:cNvSpPr>
            <a:spLocks noChangeShapeType="1"/>
          </p:cNvSpPr>
          <p:nvPr/>
        </p:nvSpPr>
        <p:spPr bwMode="auto">
          <a:xfrm>
            <a:off x="7772400" y="5715000"/>
            <a:ext cx="679450" cy="158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1"/>
          <p:cNvSpPr>
            <a:spLocks noChangeShapeType="1"/>
          </p:cNvSpPr>
          <p:nvPr/>
        </p:nvSpPr>
        <p:spPr bwMode="auto">
          <a:xfrm>
            <a:off x="7772400" y="5943600"/>
            <a:ext cx="679450" cy="1588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Perimeter length</a:t>
            </a:r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Assume we have an algorithm to list the </a:t>
            </a:r>
            <a:r>
              <a:rPr lang="en-US" sz="2400" dirty="0" smtClean="0">
                <a:effectLst/>
              </a:rPr>
              <a:t>perimeter pixels in a chain of neighboring pixels…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sz="2000" dirty="0" err="1" smtClean="0"/>
              <a:t>Matlab’s</a:t>
            </a:r>
            <a:r>
              <a:rPr lang="en-US" sz="2000" dirty="0" smtClean="0"/>
              <a:t> </a:t>
            </a:r>
            <a:r>
              <a:rPr lang="en-US" sz="2000" dirty="0" err="1" smtClean="0"/>
              <a:t>bwtraceboundary</a:t>
            </a:r>
            <a:endParaRPr lang="en-US" sz="2000" dirty="0" smtClean="0"/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endParaRPr lang="en-US" sz="2400" dirty="0" smtClean="0"/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sz="2000" dirty="0" smtClean="0"/>
              <a:t>On the test, you’ll study the “inner boundary tracing” algorithm (from text)</a:t>
            </a:r>
          </a:p>
          <a:p>
            <a:pPr marL="1295400" lvl="2" indent="-381000" eaLnBrk="1" hangingPunct="1">
              <a:lnSpc>
                <a:spcPct val="90000"/>
              </a:lnSpc>
              <a:buFont typeface="Wingdings" panose="05000000000000000000" pitchFamily="2" charset="2"/>
              <a:buAutoNum type="arabicPeriod"/>
              <a:defRPr/>
            </a:pPr>
            <a:r>
              <a:rPr lang="en-US" sz="1800" dirty="0" smtClean="0"/>
              <a:t>Extremely efficient representation for large regions</a:t>
            </a:r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endParaRPr lang="en-US" sz="2400" dirty="0" smtClean="0"/>
          </a:p>
          <a:p>
            <a:pPr marL="533400" indent="-5334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…to find perimeter length, denoted PL or |P|: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000" dirty="0" smtClean="0">
                <a:effectLst/>
              </a:rPr>
              <a:t>Each pair of horizontal/vert. neighbors contributes 1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000" dirty="0" smtClean="0">
                <a:effectLst/>
              </a:rPr>
              <a:t>Each pair of diagonal neighbors contributes </a:t>
            </a:r>
            <a:r>
              <a:rPr lang="en-US" sz="2000" dirty="0" err="1" smtClean="0">
                <a:effectLst/>
              </a:rPr>
              <a:t>sqrt</a:t>
            </a:r>
            <a:r>
              <a:rPr lang="en-US" sz="2000" dirty="0" smtClean="0">
                <a:effectLst/>
              </a:rPr>
              <a:t>(2)</a:t>
            </a:r>
          </a:p>
          <a:p>
            <a:pPr marL="914400" lvl="1" indent="-457200" eaLnBrk="1" hangingPunct="1">
              <a:lnSpc>
                <a:spcPct val="90000"/>
              </a:lnSpc>
              <a:buFont typeface="Wingdings" panose="05000000000000000000" pitchFamily="2" charset="2"/>
              <a:buChar char="l"/>
              <a:defRPr/>
            </a:pPr>
            <a:r>
              <a:rPr lang="en-US" sz="2000" dirty="0" smtClean="0"/>
              <a:t>Which is typically shorter, |P</a:t>
            </a:r>
            <a:r>
              <a:rPr lang="en-US" sz="2000" baseline="-25000" dirty="0" smtClean="0"/>
              <a:t>8</a:t>
            </a:r>
            <a:r>
              <a:rPr lang="en-US" sz="2000" dirty="0" smtClean="0"/>
              <a:t>| or |P</a:t>
            </a:r>
            <a:r>
              <a:rPr lang="en-US" sz="2000" baseline="-25000" dirty="0" smtClean="0"/>
              <a:t>4</a:t>
            </a:r>
            <a:r>
              <a:rPr lang="en-US" sz="2000" dirty="0" smtClean="0"/>
              <a:t>| ?</a:t>
            </a:r>
          </a:p>
        </p:txBody>
      </p:sp>
      <p:sp>
        <p:nvSpPr>
          <p:cNvPr id="28675" name="TextBox 5"/>
          <p:cNvSpPr txBox="1">
            <a:spLocks noChangeArrowheads="1"/>
          </p:cNvSpPr>
          <p:nvPr/>
        </p:nvSpPr>
        <p:spPr bwMode="auto">
          <a:xfrm>
            <a:off x="8459788" y="6477000"/>
            <a:ext cx="6842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Q2,3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Circularity measures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67200" y="1524000"/>
            <a:ext cx="4724400" cy="453072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Circles (theoretically) have minimum ratio, C</a:t>
            </a:r>
            <a:r>
              <a:rPr lang="en-US" sz="2800" baseline="-25000" dirty="0" smtClean="0"/>
              <a:t>1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Why?</a:t>
            </a:r>
          </a:p>
          <a:p>
            <a:pPr lvl="2" eaLnBrk="1" hangingPunct="1">
              <a:buFont typeface="Wingdings" panose="05000000000000000000" pitchFamily="2" charset="2"/>
              <a:buChar char="l"/>
              <a:defRPr/>
            </a:pPr>
            <a:endParaRPr lang="en-US" sz="2000" dirty="0" smtClean="0"/>
          </a:p>
          <a:p>
            <a:pPr eaLnBrk="1" hangingPunct="1">
              <a:buFont typeface="Wingdings" panose="05000000000000000000" pitchFamily="2" charset="2"/>
              <a:buChar char="l"/>
              <a:defRPr/>
            </a:pPr>
            <a:r>
              <a:rPr lang="en-US" sz="2800" dirty="0" smtClean="0"/>
              <a:t>Having a small standard deviation gives a larger circularity.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Sample </a:t>
            </a:r>
            <a:r>
              <a:rPr lang="en-US" sz="2400" i="1" dirty="0" smtClean="0"/>
              <a:t>radial representations </a:t>
            </a:r>
            <a:r>
              <a:rPr lang="en-US" sz="2400" dirty="0" smtClean="0"/>
              <a:t>of images</a:t>
            </a:r>
          </a:p>
          <a:p>
            <a:pPr lvl="1" eaLnBrk="1" hangingPunct="1">
              <a:buFont typeface="Wingdings" panose="05000000000000000000" pitchFamily="2" charset="2"/>
              <a:buChar char="l"/>
              <a:defRPr/>
            </a:pPr>
            <a:r>
              <a:rPr lang="en-US" sz="2400" dirty="0" smtClean="0"/>
              <a:t>What’s a circle’s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?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en-US" sz="2400" dirty="0" smtClean="0"/>
          </a:p>
        </p:txBody>
      </p:sp>
      <p:graphicFrame>
        <p:nvGraphicFramePr>
          <p:cNvPr id="30723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389063" y="1600200"/>
          <a:ext cx="1349375" cy="890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0" name="Equation" r:id="rId4" imgW="800100" imgH="508000" progId="Equation.3">
                  <p:embed/>
                </p:oleObj>
              </mc:Choice>
              <mc:Fallback>
                <p:oleObj name="Equation" r:id="rId4" imgW="800100" imgH="5080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063" y="1600200"/>
                        <a:ext cx="1349375" cy="890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228600" y="2671763"/>
          <a:ext cx="4114800" cy="327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1" name="Equation" r:id="rId6" imgW="4051300" imgH="3225800" progId="Equation.3">
                  <p:embed/>
                </p:oleObj>
              </mc:Choice>
              <mc:Fallback>
                <p:oleObj name="Equation" r:id="rId6" imgW="4051300" imgH="32258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671763"/>
                        <a:ext cx="4114800" cy="3279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5" name="TextBox 7"/>
          <p:cNvSpPr txBox="1">
            <a:spLocks noChangeArrowheads="1"/>
          </p:cNvSpPr>
          <p:nvPr/>
        </p:nvSpPr>
        <p:spPr bwMode="auto">
          <a:xfrm>
            <a:off x="8459788" y="6477000"/>
            <a:ext cx="6842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charset="2"/>
              <a:buChar char="l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charset="2"/>
              <a:buChar char="l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2"/>
              <a:buChar char="l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charset="2"/>
              <a:buChar char="l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Q2,4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rbit">
  <a:themeElements>
    <a:clrScheme name="Orbit 1">
      <a:dk1>
        <a:srgbClr val="010199"/>
      </a:dk1>
      <a:lt1>
        <a:srgbClr val="FFFFFF"/>
      </a:lt1>
      <a:dk2>
        <a:srgbClr val="000000"/>
      </a:dk2>
      <a:lt2>
        <a:srgbClr val="B2B2B2"/>
      </a:lt2>
      <a:accent1>
        <a:srgbClr val="3399FF"/>
      </a:accent1>
      <a:accent2>
        <a:srgbClr val="666699"/>
      </a:accent2>
      <a:accent3>
        <a:srgbClr val="AAAAAA"/>
      </a:accent3>
      <a:accent4>
        <a:srgbClr val="DADADA"/>
      </a:accent4>
      <a:accent5>
        <a:srgbClr val="ADCAFF"/>
      </a:accent5>
      <a:accent6>
        <a:srgbClr val="5C5C8A"/>
      </a:accent6>
      <a:hlink>
        <a:srgbClr val="FFFFCC"/>
      </a:hlink>
      <a:folHlink>
        <a:srgbClr val="FFCC66"/>
      </a:folHlink>
    </a:clrScheme>
    <a:fontScheme name="Orb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rbit 1">
        <a:dk1>
          <a:srgbClr val="010199"/>
        </a:dk1>
        <a:lt1>
          <a:srgbClr val="FFFFFF"/>
        </a:lt1>
        <a:dk2>
          <a:srgbClr val="000000"/>
        </a:dk2>
        <a:lt2>
          <a:srgbClr val="B2B2B2"/>
        </a:lt2>
        <a:accent1>
          <a:srgbClr val="3399FF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5C5C8A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2">
        <a:dk1>
          <a:srgbClr val="008000"/>
        </a:dk1>
        <a:lt1>
          <a:srgbClr val="FFFFFF"/>
        </a:lt1>
        <a:dk2>
          <a:srgbClr val="003300"/>
        </a:dk2>
        <a:lt2>
          <a:srgbClr val="C0C0C0"/>
        </a:lt2>
        <a:accent1>
          <a:srgbClr val="99CC00"/>
        </a:accent1>
        <a:accent2>
          <a:srgbClr val="527C3A"/>
        </a:accent2>
        <a:accent3>
          <a:srgbClr val="AAADAA"/>
        </a:accent3>
        <a:accent4>
          <a:srgbClr val="DADADA"/>
        </a:accent4>
        <a:accent5>
          <a:srgbClr val="CAE2AA"/>
        </a:accent5>
        <a:accent6>
          <a:srgbClr val="497034"/>
        </a:accent6>
        <a:hlink>
          <a:srgbClr val="33CC33"/>
        </a:hlink>
        <a:folHlink>
          <a:srgbClr val="C1FF8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3">
        <a:dk1>
          <a:srgbClr val="000066"/>
        </a:dk1>
        <a:lt1>
          <a:srgbClr val="FFFFFF"/>
        </a:lt1>
        <a:dk2>
          <a:srgbClr val="000099"/>
        </a:dk2>
        <a:lt2>
          <a:srgbClr val="9FBFFF"/>
        </a:lt2>
        <a:accent1>
          <a:srgbClr val="0099CC"/>
        </a:accent1>
        <a:accent2>
          <a:srgbClr val="00CC66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00B95C"/>
        </a:accent6>
        <a:hlink>
          <a:srgbClr val="00FFFF"/>
        </a:hlink>
        <a:folHlink>
          <a:srgbClr val="CDE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4">
        <a:dk1>
          <a:srgbClr val="00ACA8"/>
        </a:dk1>
        <a:lt1>
          <a:srgbClr val="FFFFFF"/>
        </a:lt1>
        <a:dk2>
          <a:srgbClr val="006666"/>
        </a:dk2>
        <a:lt2>
          <a:srgbClr val="FFFF99"/>
        </a:lt2>
        <a:accent1>
          <a:srgbClr val="0099CC"/>
        </a:accent1>
        <a:accent2>
          <a:srgbClr val="6D6FC7"/>
        </a:accent2>
        <a:accent3>
          <a:srgbClr val="AAB8B8"/>
        </a:accent3>
        <a:accent4>
          <a:srgbClr val="DADADA"/>
        </a:accent4>
        <a:accent5>
          <a:srgbClr val="AACAE2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5">
        <a:dk1>
          <a:srgbClr val="BA0023"/>
        </a:dk1>
        <a:lt1>
          <a:srgbClr val="FFFFFF"/>
        </a:lt1>
        <a:dk2>
          <a:srgbClr val="800000"/>
        </a:dk2>
        <a:lt2>
          <a:srgbClr val="FFFF99"/>
        </a:lt2>
        <a:accent1>
          <a:srgbClr val="FF6600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B24B36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6">
        <a:dk1>
          <a:srgbClr val="6D776E"/>
        </a:dk1>
        <a:lt1>
          <a:srgbClr val="FFFFFF"/>
        </a:lt1>
        <a:dk2>
          <a:srgbClr val="575863"/>
        </a:dk2>
        <a:lt2>
          <a:srgbClr val="DDDDDD"/>
        </a:lt2>
        <a:accent1>
          <a:srgbClr val="0099CC"/>
        </a:accent1>
        <a:accent2>
          <a:srgbClr val="939EA9"/>
        </a:accent2>
        <a:accent3>
          <a:srgbClr val="B4B4B7"/>
        </a:accent3>
        <a:accent4>
          <a:srgbClr val="DADADA"/>
        </a:accent4>
        <a:accent5>
          <a:srgbClr val="AACAE2"/>
        </a:accent5>
        <a:accent6>
          <a:srgbClr val="858F99"/>
        </a:accent6>
        <a:hlink>
          <a:srgbClr val="FFCC00"/>
        </a:hlink>
        <a:folHlink>
          <a:srgbClr val="BD894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7">
        <a:dk1>
          <a:srgbClr val="A28A84"/>
        </a:dk1>
        <a:lt1>
          <a:srgbClr val="FFFFFF"/>
        </a:lt1>
        <a:dk2>
          <a:srgbClr val="765E58"/>
        </a:dk2>
        <a:lt2>
          <a:srgbClr val="DDDDDD"/>
        </a:lt2>
        <a:accent1>
          <a:srgbClr val="CC6600"/>
        </a:accent1>
        <a:accent2>
          <a:srgbClr val="CC9900"/>
        </a:accent2>
        <a:accent3>
          <a:srgbClr val="BDB6B4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FFCC00"/>
        </a:hlink>
        <a:folHlink>
          <a:srgbClr val="FFFF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bit 8">
        <a:dk1>
          <a:srgbClr val="000000"/>
        </a:dk1>
        <a:lt1>
          <a:srgbClr val="C5D9ED"/>
        </a:lt1>
        <a:dk2>
          <a:srgbClr val="000000"/>
        </a:dk2>
        <a:lt2>
          <a:srgbClr val="FFFFFF"/>
        </a:lt2>
        <a:accent1>
          <a:srgbClr val="F3F6FF"/>
        </a:accent1>
        <a:accent2>
          <a:srgbClr val="33CCCC"/>
        </a:accent2>
        <a:accent3>
          <a:srgbClr val="DFE9F4"/>
        </a:accent3>
        <a:accent4>
          <a:srgbClr val="000000"/>
        </a:accent4>
        <a:accent5>
          <a:srgbClr val="F8FAFF"/>
        </a:accent5>
        <a:accent6>
          <a:srgbClr val="2DB9B9"/>
        </a:accent6>
        <a:hlink>
          <a:srgbClr val="0000FF"/>
        </a:hlink>
        <a:folHlink>
          <a:srgbClr val="00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bit 9">
        <a:dk1>
          <a:srgbClr val="FFFFFF"/>
        </a:dk1>
        <a:lt1>
          <a:srgbClr val="FFFFFF"/>
        </a:lt1>
        <a:dk2>
          <a:srgbClr val="AAAAC6"/>
        </a:dk2>
        <a:lt2>
          <a:srgbClr val="FFFFCC"/>
        </a:lt2>
        <a:accent1>
          <a:srgbClr val="66667E"/>
        </a:accent1>
        <a:accent2>
          <a:srgbClr val="629157"/>
        </a:accent2>
        <a:accent3>
          <a:srgbClr val="D2D2DF"/>
        </a:accent3>
        <a:accent4>
          <a:srgbClr val="DADADA"/>
        </a:accent4>
        <a:accent5>
          <a:srgbClr val="B8B8C0"/>
        </a:accent5>
        <a:accent6>
          <a:srgbClr val="58834E"/>
        </a:accent6>
        <a:hlink>
          <a:srgbClr val="6600CC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Orbit</Template>
  <TotalTime>10625</TotalTime>
  <Words>433</Words>
  <Application>Microsoft Macintosh PowerPoint</Application>
  <PresentationFormat>On-screen Show (4:3)</PresentationFormat>
  <Paragraphs>76</Paragraphs>
  <Slides>8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Wingdings</vt:lpstr>
      <vt:lpstr>Orbit</vt:lpstr>
      <vt:lpstr>Microsoft Equation 3.0</vt:lpstr>
      <vt:lpstr>CSSE463: Image Recognition  Day 9</vt:lpstr>
      <vt:lpstr>Representing a Region</vt:lpstr>
      <vt:lpstr>Region properties</vt:lpstr>
      <vt:lpstr>Region Properties Area and Centroid</vt:lpstr>
      <vt:lpstr>Bounding box</vt:lpstr>
      <vt:lpstr>Perimeter</vt:lpstr>
      <vt:lpstr>Perimeter length</vt:lpstr>
      <vt:lpstr>Circularity measures</vt:lpstr>
    </vt:vector>
  </TitlesOfParts>
  <Company>Rose-Hulman Institute of Technology</Company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Boutell</dc:creator>
  <cp:lastModifiedBy>Matt Boutell</cp:lastModifiedBy>
  <cp:revision>391</cp:revision>
  <dcterms:created xsi:type="dcterms:W3CDTF">2006-02-27T20:44:00Z</dcterms:created>
  <dcterms:modified xsi:type="dcterms:W3CDTF">2017-12-11T20:26:03Z</dcterms:modified>
</cp:coreProperties>
</file>