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91" r:id="rId11"/>
    <p:sldId id="292" r:id="rId12"/>
    <p:sldId id="284" r:id="rId13"/>
    <p:sldId id="282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71"/>
    <p:restoredTop sz="94627"/>
  </p:normalViewPr>
  <p:slideViewPr>
    <p:cSldViewPr>
      <p:cViewPr varScale="1">
        <p:scale>
          <a:sx n="110" d="100"/>
          <a:sy n="110" d="100"/>
        </p:scale>
        <p:origin x="13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5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4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7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09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20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22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25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56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7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SV_color_space#Conversion_from_RGB_to_HSL_or_HSV" TargetMode="External"/><Relationship Id="rId4" Type="http://schemas.openxmlformats.org/officeDocument/2006/relationships/hyperlink" Target="http://en.wikipedia.org/wiki/Image:HSV_cone.jpg" TargetMode="External"/><Relationship Id="rId5" Type="http://schemas.openxmlformats.org/officeDocument/2006/relationships/image" Target="../media/image12.jpeg"/><Relationship Id="rId6" Type="http://schemas.openxmlformats.org/officeDocument/2006/relationships/hyperlink" Target="http://en.wikipedia.org/wiki/Image:HSV_cylinder.jpg" TargetMode="External"/><Relationship Id="rId7" Type="http://schemas.openxmlformats.org/officeDocument/2006/relationships/image" Target="../media/image13.jpeg"/><Relationship Id="rId8" Type="http://schemas.openxmlformats.org/officeDocument/2006/relationships/image" Target="../media/image14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lorpicker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4" Type="http://schemas.openxmlformats.org/officeDocument/2006/relationships/hyperlink" Target="http://www.ri.cmu.edu/pub_files/pub4/ohta_y_1980_1/ohta_y_1980_1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en.wikipedia.org/wiki/Gamu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2.jpe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en.wikipedia.org/wiki/Image:Cie_crt_gamut.png" TargetMode="External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7.jpeg"/><Relationship Id="rId5" Type="http://schemas.openxmlformats.org/officeDocument/2006/relationships/image" Target="../media/image9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hyperlink" Target="http://xstitch.zachrattner.com/Images/RGBCube.png" TargetMode="External"/><Relationship Id="rId6" Type="http://schemas.openxmlformats.org/officeDocument/2006/relationships/hyperlink" Target="http://dev.bowdenweb.com/css/colors/i/rgb-color-space-visualized-as-a-cube-msdn.png" TargetMode="Externa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Moodle has </a:t>
            </a:r>
            <a:r>
              <a:rPr lang="en-US" sz="2400" dirty="0"/>
              <a:t>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lots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your laptop)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Questions</a:t>
            </a:r>
            <a:r>
              <a:rPr lang="en-US" sz="2800" dirty="0" smtClean="0"/>
              <a:t>?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Do questions 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143000"/>
            <a:ext cx="2247900" cy="16859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95600"/>
            <a:ext cx="2247900" cy="16859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925" y="6546376"/>
            <a:ext cx="76033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 dirty="0" smtClean="0"/>
              <a:t>Wikipedia</a:t>
            </a:r>
            <a:r>
              <a:rPr lang="en-US" sz="1050" dirty="0"/>
              <a:t>, http://www.getreuer.info/_/rsrc/1311740880043/home/colorspace/colorspace_01.jpg?height=209px&amp;width=462px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47106" name="Picture 2" descr="http://www.getreuer.info/_/rsrc/1311740880043/home/colorspace/colorspace_01.jpg?height=209px&amp;width=462px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8"/>
          <a:stretch/>
        </p:blipFill>
        <p:spPr bwMode="auto">
          <a:xfrm>
            <a:off x="1219200" y="4648200"/>
            <a:ext cx="2247900" cy="177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1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HSV color picker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http://www.colorpicker.com/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1</a:t>
            </a:r>
            <a:endParaRPr lang="en-US" sz="2400" baseline="30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FF00"/>
                </a:solidFill>
              </a:rPr>
              <a:t>No problem with </a:t>
            </a:r>
            <a:r>
              <a:rPr lang="en-US" sz="2000" b="1" dirty="0" smtClean="0">
                <a:solidFill>
                  <a:srgbClr val="FFFF00"/>
                </a:solidFill>
              </a:rPr>
              <a:t>wraparound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243" y="6273224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/>
              <a:t>Y. I. </a:t>
            </a:r>
            <a:r>
              <a:rPr lang="en-US" sz="1100" dirty="0" err="1"/>
              <a:t>Ohta</a:t>
            </a:r>
            <a:r>
              <a:rPr lang="en-US" sz="1100" dirty="0"/>
              <a:t>, T. </a:t>
            </a:r>
            <a:r>
              <a:rPr lang="en-US" sz="1100" dirty="0" err="1"/>
              <a:t>Kanade</a:t>
            </a:r>
            <a:r>
              <a:rPr lang="en-US" sz="1100" dirty="0"/>
              <a:t>, and T. Sakai, Color information for region segmentation, Computer Graphics and Image Processing, Vol. 13, pp. 222-241, </a:t>
            </a:r>
            <a:r>
              <a:rPr lang="en-US" sz="1100" dirty="0" smtClean="0"/>
              <a:t>1980.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://www.ri.cmu.edu/pub_files/pub4/ohta_y_1980_1/ohta_y_1980_1.pdf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7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 dirty="0"/>
              <a:t>A color image is made of red, green, and blue </a:t>
            </a:r>
            <a:r>
              <a:rPr lang="en-US" sz="2400" i="1" dirty="0"/>
              <a:t>bands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Additive color</a:t>
            </a:r>
          </a:p>
          <a:p>
            <a:pPr lvl="2"/>
            <a:r>
              <a:rPr lang="en-US" sz="1800" dirty="0"/>
              <a:t>Colors formed by adding primaries to black</a:t>
            </a:r>
          </a:p>
          <a:p>
            <a:pPr lvl="1"/>
            <a:r>
              <a:rPr lang="en-US" sz="2000" dirty="0"/>
              <a:t>Comments from graphics?</a:t>
            </a:r>
          </a:p>
          <a:p>
            <a:pPr lvl="1"/>
            <a:r>
              <a:rPr lang="en-US" sz="2000" dirty="0"/>
              <a:t>RGB mimics retinal cones in eye.</a:t>
            </a:r>
          </a:p>
          <a:p>
            <a:pPr lvl="1"/>
            <a:r>
              <a:rPr lang="en-US" sz="2000" dirty="0"/>
              <a:t>RGB used in sensors and displays</a:t>
            </a:r>
          </a:p>
          <a:p>
            <a:pPr lvl="2"/>
            <a:r>
              <a:rPr lang="en-US" sz="18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2"/>
            <a:r>
              <a:rPr lang="en-US" sz="1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</a:t>
            </a:r>
            <a:r>
              <a:rPr lang="en-US" sz="18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“16M colors”?</a:t>
            </a:r>
          </a:p>
          <a:p>
            <a:pPr lvl="1">
              <a:buFont typeface="Wingdings" pitchFamily="2" charset="2"/>
              <a:buNone/>
            </a:pP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</a:t>
            </a:r>
            <a:r>
              <a:rPr lang="en-US" sz="2800" dirty="0" smtClean="0"/>
              <a:t>storage, in KB, is </a:t>
            </a:r>
            <a:r>
              <a:rPr lang="en-US" sz="2800" dirty="0"/>
              <a:t>required for a </a:t>
            </a:r>
            <a:r>
              <a:rPr lang="en-US" sz="2800" dirty="0" smtClean="0"/>
              <a:t>128x192 thumbnail color </a:t>
            </a:r>
            <a:r>
              <a:rPr lang="en-US" sz="2800" dirty="0"/>
              <a:t>image (</a:t>
            </a:r>
            <a:r>
              <a:rPr lang="en-US" sz="2800" dirty="0" smtClean="0"/>
              <a:t>uncompressed, including unused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bytes)? </a:t>
            </a:r>
            <a:endParaRPr lang="en-US" sz="28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 smtClean="0"/>
              <a:t>We can extract different types of color features </a:t>
            </a:r>
            <a:r>
              <a:rPr lang="en-US" sz="3600" dirty="0"/>
              <a:t>(</a:t>
            </a:r>
            <a:r>
              <a:rPr lang="en-US" sz="3600" dirty="0" smtClean="0"/>
              <a:t>statistics) </a:t>
            </a:r>
            <a:r>
              <a:rPr lang="en-US" sz="3600" dirty="0"/>
              <a:t>from </a:t>
            </a:r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Related considerations:</a:t>
            </a:r>
            <a:endParaRPr lang="en-US" dirty="0"/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1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733800" y="3578010"/>
            <a:ext cx="4511675" cy="284501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</a:t>
            </a:r>
            <a:r>
              <a:rPr lang="en-US" dirty="0"/>
              <a:t>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75443" y="1524000"/>
            <a:ext cx="4191000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Red/green/blue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Rectangular axes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Simple, but non-intuitive</a:t>
            </a:r>
            <a:endParaRPr lang="en-US" sz="2000" dirty="0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33800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2" name="Picture 2" descr="http://xstitch.zachrattner.com/Images/RGBCub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3791202"/>
            <a:ext cx="3902449" cy="25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http://dev.bowdenweb.com/css/colors/i/rgb-color-space-visualized-as-a-cube-msd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5131"/>
            <a:ext cx="3452813" cy="28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19" y="6459365"/>
            <a:ext cx="701040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dirty="0">
                <a:hlinkClick r:id="rId5"/>
              </a:rPr>
              <a:t>http://xstitch.zachrattner.com/Images/RGBCube.png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dev.bowdenweb.com/css/colors/i/rgb-color-space-visualized-as-a-cube-msdn.png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4101</TotalTime>
  <Words>651</Words>
  <Application>Microsoft Macintosh PowerPoint</Application>
  <PresentationFormat>On-screen Show (4:3)</PresentationFormat>
  <Paragraphs>154</Paragraphs>
  <Slides>14</Slides>
  <Notes>12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Times New Roman</vt:lpstr>
      <vt:lpstr>Wingdings</vt:lpstr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RGB color space</vt:lpstr>
      <vt:lpstr>HSV color space</vt:lpstr>
      <vt:lpstr>Interactive HSV color picker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220</cp:revision>
  <cp:lastPrinted>2016-11-29T18:40:42Z</cp:lastPrinted>
  <dcterms:created xsi:type="dcterms:W3CDTF">2006-02-27T20:44:00Z</dcterms:created>
  <dcterms:modified xsi:type="dcterms:W3CDTF">2017-11-27T20:38:49Z</dcterms:modified>
</cp:coreProperties>
</file>