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0"/>
  </p:notesMasterIdLst>
  <p:handoutMasterIdLst>
    <p:handoutMasterId r:id="rId21"/>
  </p:handoutMasterIdLst>
  <p:sldIdLst>
    <p:sldId id="265" r:id="rId2"/>
    <p:sldId id="266" r:id="rId3"/>
    <p:sldId id="271" r:id="rId4"/>
    <p:sldId id="268" r:id="rId5"/>
    <p:sldId id="270" r:id="rId6"/>
    <p:sldId id="273" r:id="rId7"/>
    <p:sldId id="272" r:id="rId8"/>
    <p:sldId id="267" r:id="rId9"/>
    <p:sldId id="269" r:id="rId10"/>
    <p:sldId id="275" r:id="rId11"/>
    <p:sldId id="276" r:id="rId12"/>
    <p:sldId id="279" r:id="rId13"/>
    <p:sldId id="277" r:id="rId14"/>
    <p:sldId id="281" r:id="rId15"/>
    <p:sldId id="282" r:id="rId16"/>
    <p:sldId id="280" r:id="rId17"/>
    <p:sldId id="278" r:id="rId18"/>
    <p:sldId id="28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99CC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19" autoAdjust="0"/>
    <p:restoredTop sz="87575" autoAdjust="0"/>
  </p:normalViewPr>
  <p:slideViewPr>
    <p:cSldViewPr>
      <p:cViewPr varScale="1">
        <p:scale>
          <a:sx n="100" d="100"/>
          <a:sy n="100" d="100"/>
        </p:scale>
        <p:origin x="3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F46F0A-338D-2C40-99A4-B32705F3D9AA}" type="datetimeFigureOut">
              <a:rPr lang="en-US" smtClean="0"/>
              <a:t>2/1/17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9FE75F-E9EC-7E45-8808-B2741F946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6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D3C0A76-10C7-2A4A-986C-139DFACB7E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Relationship Id="rId3" Type="http://schemas.openxmlformats.org/officeDocument/2006/relationships/hyperlink" Target="http://abstrusegoose.com/288" TargetMode="Externa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Discuss literature review, rubric, examples of student work.</a:t>
            </a:r>
          </a:p>
          <a:p>
            <a:pPr marL="0" lvl="1"/>
            <a:r>
              <a:rPr lang="en-US" altLang="en-US" sz="2400">
                <a:hlinkClick r:id="rId3"/>
              </a:rPr>
              <a:t>http://abstrusegoose.com/288</a:t>
            </a:r>
            <a:r>
              <a:rPr lang="en-US" altLang="en-US" sz="2400"/>
              <a:t> about MATLAB: currently down.</a:t>
            </a:r>
          </a:p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EB1F6E8-72F2-9640-9121-5BDDC0D0A893}" type="slidenum">
              <a:rPr lang="en-US" altLang="en-US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4031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684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532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085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9077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F7A6F8-FC55-C040-B6E0-A9A8290A8C74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Q1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76A6F42-4187-9A4C-9CC2-55401892590E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0D6DE16-B285-7549-AF52-28ECFF8EAC63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/>
              <a:t>Idea: we are using the object as a filter!</a:t>
            </a: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D85FFF4-D3E4-8E46-B3BC-888A73B5EADA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834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637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2584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more refs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C0A76-10C7-2A4A-986C-139DFACB7E6B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0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4AD9F27-32EE-9B47-9128-5CC4829058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8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AEC4B-18DE-F447-9E5E-40DCB51E97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532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953F4-014E-4740-8001-7A12F2472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78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67EE5-C0E6-D943-8A2C-B59CC6B3FE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3535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D9E95-3BD0-F24B-A840-1B2DE19796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3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25C31-961E-BC44-B7EC-85A11A305A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97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8151E-ADE3-C94A-A4CE-2A85A5C6DC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148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79084-DB75-834D-981D-B831D913EE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543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C0E84-1E06-634C-AC42-0B705D01E5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50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59F97-9C9C-B640-9174-32FEC5219B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16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EB806-6975-494E-A59B-389D2AD904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042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38AD8-0F8D-064B-BEBD-CB5FBE0A8A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0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E23B2-5B7B-EF42-83AD-699A740FE8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67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8E414C0-1A1B-8344-94F2-9505D46CBE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92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  <p:sldLayoutId id="2147483890" r:id="rId12"/>
    <p:sldLayoutId id="214748389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thworks.com/help/vision/ref/extracthogfeatures.html" TargetMode="External"/><Relationship Id="rId4" Type="http://schemas.openxmlformats.org/officeDocument/2006/relationships/hyperlink" Target="https://www.mathworks.com/help/vision/examples/digit-classification-using-hog-features.html" TargetMode="External"/><Relationship Id="rId5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11.png"/><Relationship Id="rId5" Type="http://schemas.openxmlformats.org/officeDocument/2006/relationships/hyperlink" Target="https://www.mathworks.com/help/vision/examples/digit-classification-using-hog-feature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youtube.com/watch?v=TzzJC8sOe60&amp;feature=youtu.be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mathworks.com/help/vision/ref/extracthogfeatures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cornell.edu/~dph/hausdorff/hausdorff1.html" TargetMode="External"/><Relationship Id="rId3" Type="http://schemas.openxmlformats.org/officeDocument/2006/relationships/hyperlink" Target="http://www.cs.cornell.edu/~dph/papers/cvpr07.pd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docs.google.com/presentation/d/1PEbZpvVK-K2Rx5G25pLG6L4SYE0hsixeVam1rqUDOHo/" TargetMode="Externa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 smtClean="0"/>
              <a:t>CSSE463: Image Recognition 	Day 25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Today: introduction to </a:t>
            </a:r>
            <a:r>
              <a:rPr lang="en-US" sz="2800" i="1" dirty="0" smtClean="0"/>
              <a:t>template </a:t>
            </a:r>
            <a:r>
              <a:rPr lang="en-US" sz="2800" i="1" dirty="0"/>
              <a:t>matching</a:t>
            </a:r>
            <a:r>
              <a:rPr lang="en-US" sz="2800" dirty="0"/>
              <a:t>: a simple method for object detection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Questions?</a:t>
            </a:r>
          </a:p>
          <a:p>
            <a:pPr marL="609600" indent="-609600" eaLnBrk="1" hangingPunct="1"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HOG features work well for pedestrian detection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err="1" smtClean="0">
                <a:effectLst/>
              </a:rPr>
              <a:t>Dalal</a:t>
            </a:r>
            <a:r>
              <a:rPr lang="en-US" sz="2800" dirty="0" smtClean="0">
                <a:effectLst/>
              </a:rPr>
              <a:t> </a:t>
            </a:r>
            <a:r>
              <a:rPr lang="en-US" sz="2800" dirty="0">
                <a:effectLst/>
              </a:rPr>
              <a:t>and </a:t>
            </a:r>
            <a:r>
              <a:rPr lang="en-US" sz="2800" dirty="0" err="1" smtClean="0">
                <a:effectLst/>
              </a:rPr>
              <a:t>Triggs</a:t>
            </a:r>
            <a:r>
              <a:rPr lang="en-US" sz="2800" dirty="0" smtClean="0">
                <a:effectLst/>
              </a:rPr>
              <a:t> introduced it in 2005.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Their work has been cited over 13,000 times!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Used for object classification in 2006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We’ll look at usage for digit classification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Past CSSE463 teams have used for object recognition tasks</a:t>
            </a:r>
            <a:endParaRPr lang="en-US" sz="2800" dirty="0" smtClean="0">
              <a:effectLst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213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err="1" smtClean="0">
                <a:effectLst/>
              </a:rPr>
              <a:t>Matlab</a:t>
            </a:r>
            <a:r>
              <a:rPr lang="en-US" sz="4000" dirty="0">
                <a:effectLst/>
              </a:rPr>
              <a:t> </a:t>
            </a:r>
            <a:r>
              <a:rPr lang="en-US" sz="4000" dirty="0" smtClean="0">
                <a:effectLst/>
              </a:rPr>
              <a:t>has clear doc</a:t>
            </a:r>
            <a:r>
              <a:rPr lang="en-US" sz="4000" dirty="0">
                <a:effectLst/>
              </a:rPr>
              <a:t>s</a:t>
            </a:r>
            <a:r>
              <a:rPr lang="en-US" sz="4000" dirty="0" smtClean="0">
                <a:effectLst/>
              </a:rPr>
              <a:t> and examples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Matlab HOG documentation</a:t>
            </a:r>
            <a:endParaRPr lang="en-US" sz="2800" dirty="0" smtClean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  <a:hlinkClick r:id="rId4"/>
              </a:rPr>
              <a:t>Matlab end-to-end digit recognition example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How?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Preprocessing by </a:t>
            </a:r>
            <a:r>
              <a:rPr lang="en-US" sz="2800" dirty="0" err="1" smtClean="0">
                <a:effectLst/>
              </a:rPr>
              <a:t>binarizing</a:t>
            </a:r>
            <a:r>
              <a:rPr lang="en-US" sz="2800" dirty="0" smtClean="0">
                <a:effectLst/>
              </a:rPr>
              <a:t> images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Extract HOG features on training and testing sets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 smtClean="0">
                <a:effectLst/>
              </a:rPr>
              <a:t>Train an ensemble of linear SVMs for multiclass classification</a:t>
            </a:r>
            <a:endParaRPr lang="en-US" sz="2800" dirty="0">
              <a:effectLst/>
            </a:endParaRPr>
          </a:p>
          <a:p>
            <a:pPr marL="0" indent="0">
              <a:buNone/>
              <a:defRPr/>
            </a:pPr>
            <a:r>
              <a:rPr lang="en-US" sz="2800" dirty="0" smtClean="0">
                <a:effectLst/>
              </a:rPr>
              <a:t>Demo digit rec now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1295400"/>
            <a:ext cx="151130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96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How does HOG feature extraction work?</a:t>
            </a:r>
            <a:endParaRPr lang="en-US" sz="36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86008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1. Calculate edge gradient magnitude and direction</a:t>
            </a:r>
            <a:endParaRPr lang="en-US" sz="3600" dirty="0">
              <a:effectLst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6649" y="3886200"/>
            <a:ext cx="1873250" cy="19104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650" y="1873372"/>
            <a:ext cx="1873250" cy="186601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7" y="1853994"/>
            <a:ext cx="1889873" cy="18853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37831"/>
              </p:ext>
            </p:extLst>
          </p:nvPr>
        </p:nvGraphicFramePr>
        <p:xfrm>
          <a:off x="1657348" y="4684098"/>
          <a:ext cx="457200" cy="1112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42297"/>
              </p:ext>
            </p:extLst>
          </p:nvPr>
        </p:nvGraphicFramePr>
        <p:xfrm>
          <a:off x="1019174" y="2376708"/>
          <a:ext cx="1276347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49"/>
                <a:gridCol w="425449"/>
                <a:gridCol w="42544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000480"/>
              </p:ext>
            </p:extLst>
          </p:nvPr>
        </p:nvGraphicFramePr>
        <p:xfrm>
          <a:off x="6506327" y="3515359"/>
          <a:ext cx="2082800" cy="370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 bwMode="auto">
          <a:xfrm>
            <a:off x="4876800" y="4385260"/>
            <a:ext cx="457367" cy="457201"/>
          </a:xfrm>
          <a:prstGeom prst="rect">
            <a:avLst/>
          </a:prstGeom>
          <a:noFill/>
          <a:ln w="762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19027" y="2447465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Orientation histogram every 20 </a:t>
            </a:r>
            <a:r>
              <a:rPr lang="en-US" dirty="0" err="1" smtClean="0"/>
              <a:t>deg</a:t>
            </a:r>
            <a:r>
              <a:rPr lang="en-US" dirty="0" smtClean="0"/>
              <a:t> (9 bins)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V="1">
            <a:off x="5393113" y="3886199"/>
            <a:ext cx="1113214" cy="49906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6531726" y="4400623"/>
            <a:ext cx="23074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Compute for each </a:t>
            </a:r>
            <a:r>
              <a:rPr lang="en-US" i="1" dirty="0" smtClean="0"/>
              <a:t>cell</a:t>
            </a:r>
            <a:r>
              <a:rPr lang="en-US" dirty="0" smtClean="0"/>
              <a:t> (group of pixels)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388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1b. Edge direction histogram visualization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9433" y="3886200"/>
            <a:ext cx="1918618" cy="19104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541" y="3158538"/>
            <a:ext cx="1437207" cy="14553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20605"/>
            <a:ext cx="8229600" cy="510320"/>
          </a:xfrm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475" y="1887044"/>
            <a:ext cx="2419725" cy="297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949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>
                <a:effectLst/>
              </a:rPr>
              <a:t>2</a:t>
            </a:r>
            <a:r>
              <a:rPr lang="en-US" sz="3600" dirty="0" smtClean="0">
                <a:effectLst/>
              </a:rPr>
              <a:t>. Repeat for each cell in block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335712" y="2004833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Orientation </a:t>
            </a:r>
            <a:r>
              <a:rPr lang="en-US" dirty="0" smtClean="0"/>
              <a:t>histogram for block: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>
            <a:off x="1676400" y="2004833"/>
            <a:ext cx="1981200" cy="6470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57600" y="2529640"/>
            <a:ext cx="3657599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mtClean="0"/>
              <a:t>9 x 4 = 36 features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Then normalize feature vector, </a:t>
                </a:r>
                <a:br>
                  <a:rPr lang="en-US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0" i="1" smtClean="0">
                          <a:latin typeface="Cambria Math" charset="0"/>
                        </a:rPr>
                        <m:t>𝑛</m:t>
                      </m:r>
                      <m:r>
                        <a:rPr lang="en-US" sz="3600" b="0" i="1" smtClean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bg-BG" sz="3600" b="0" i="1" smtClean="0">
                              <a:latin typeface="Cambria Math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charset="0"/>
                            </a:rPr>
                            <m:t>𝑣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bg-BG" sz="3600" b="0" i="1" smtClean="0">
                                  <a:latin typeface="Cambria Math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bg-BG" sz="3600" b="0" i="1" smtClean="0">
                                      <a:latin typeface="Cambria Math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begChr m:val="‖"/>
                                      <m:endChr m:val="‖"/>
                                      <m:ctrlPr>
                                        <a:rPr lang="bg-BG" sz="3600" b="0" i="1" smtClean="0">
                                          <a:latin typeface="Cambria Math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3600" b="0" i="1" smtClean="0">
                                          <a:latin typeface="Cambria Math" charset="0"/>
                                        </a:rPr>
                                        <m:t>𝑣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600" b="0" i="1" smtClean="0">
                                      <a:latin typeface="Cambria Math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3600" b="0" i="1" smtClean="0">
                                  <a:latin typeface="Cambria Math" charset="0"/>
                                </a:rPr>
                                <m:t>+</m:t>
                              </m:r>
                              <m:r>
                                <a:rPr lang="en-US" sz="3600" b="0" i="1" smtClean="0">
                                  <a:latin typeface="Cambria Math" charset="0"/>
                                  <a:ea typeface="Cambria Math" charset="0"/>
                                  <a:cs typeface="Cambria Math" charset="0"/>
                                </a:rPr>
                                <m:t>𝜖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For example, this gives unit length.</a:t>
                </a:r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0400" y="3251813"/>
                <a:ext cx="5503488" cy="1828578"/>
              </a:xfrm>
              <a:prstGeom prst="rect">
                <a:avLst/>
              </a:prstGeom>
              <a:blipFill rotWithShape="0">
                <a:blip r:embed="rId4"/>
                <a:stretch>
                  <a:fillRect l="-886" t="-1667" b="-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04002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 algn="l">
              <a:defRPr/>
            </a:pPr>
            <a:r>
              <a:rPr lang="en-US" sz="3600" dirty="0" smtClean="0">
                <a:effectLst/>
              </a:rPr>
              <a:t>3. Repeat for each block of cells in the window</a:t>
            </a:r>
            <a:endParaRPr lang="en-US" sz="3600" dirty="0">
              <a:effectLst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04941"/>
            <a:ext cx="1918618" cy="1910418"/>
          </a:xfrm>
          <a:prstGeom prst="rect">
            <a:avLst/>
          </a:prstGeom>
        </p:spPr>
      </p:pic>
      <p:cxnSp>
        <p:nvCxnSpPr>
          <p:cNvPr id="17" name="Straight Arrow Connector 16"/>
          <p:cNvCxnSpPr>
            <a:stCxn id="18" idx="2"/>
          </p:cNvCxnSpPr>
          <p:nvPr/>
        </p:nvCxnSpPr>
        <p:spPr bwMode="auto">
          <a:xfrm flipH="1">
            <a:off x="533400" y="2651918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</p:spPr>
      </p:cxn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7920912"/>
              </p:ext>
            </p:extLst>
          </p:nvPr>
        </p:nvGraphicFramePr>
        <p:xfrm>
          <a:off x="838200" y="1600189"/>
          <a:ext cx="1918620" cy="19151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655"/>
                <a:gridCol w="479655"/>
                <a:gridCol w="479655"/>
                <a:gridCol w="479655"/>
              </a:tblGrid>
              <a:tr h="50012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372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29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Rectangle 17"/>
          <p:cNvSpPr/>
          <p:nvPr/>
        </p:nvSpPr>
        <p:spPr bwMode="auto">
          <a:xfrm>
            <a:off x="863598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3200" y="3351835"/>
            <a:ext cx="2419725" cy="29795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4102553"/>
            <a:ext cx="5334000" cy="3693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36/block x </a:t>
            </a:r>
            <a:r>
              <a:rPr lang="en-US" smtClean="0"/>
              <a:t>9 overlapping blocks = 324 features 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 flipH="1">
            <a:off x="952542" y="2685961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1371683" y="1633973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flipH="1">
            <a:off x="1435224" y="2680950"/>
            <a:ext cx="787482" cy="1450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9" name="Rectangle 28"/>
          <p:cNvSpPr/>
          <p:nvPr/>
        </p:nvSpPr>
        <p:spPr bwMode="auto">
          <a:xfrm>
            <a:off x="1854282" y="1619457"/>
            <a:ext cx="914567" cy="1032461"/>
          </a:xfrm>
          <a:prstGeom prst="rect">
            <a:avLst/>
          </a:prstGeom>
          <a:noFill/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39820" y="37338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623019" y="6350794"/>
            <a:ext cx="75085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hlinkClick r:id="rId5"/>
              </a:rPr>
              <a:t>https://www.mathworks.com/help/vision/examples/digit-classification-using-hog-features.html</a:t>
            </a:r>
            <a:endParaRPr lang="en-US" sz="1400" dirty="0" smtClean="0"/>
          </a:p>
        </p:txBody>
      </p:sp>
      <p:sp>
        <p:nvSpPr>
          <p:cNvPr id="32" name="TextBox 31"/>
          <p:cNvSpPr txBox="1"/>
          <p:nvPr/>
        </p:nvSpPr>
        <p:spPr>
          <a:xfrm>
            <a:off x="571500" y="4792897"/>
            <a:ext cx="5503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Each block is normalized independently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695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Example of pedestrian classifier using HOG features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  <a:hlinkClick r:id="rId3"/>
              </a:rPr>
              <a:t>https</a:t>
            </a:r>
            <a:r>
              <a:rPr lang="en-US" sz="2800" dirty="0">
                <a:effectLst/>
                <a:hlinkClick r:id="rId3"/>
              </a:rPr>
              <a:t>://</a:t>
            </a:r>
            <a:r>
              <a:rPr lang="en-US" sz="2800" dirty="0" smtClean="0">
                <a:effectLst/>
                <a:hlinkClick r:id="rId3"/>
              </a:rPr>
              <a:t>www.youtube.com/watch?v=TzzJC8sOe60&amp;feature=youtu.be</a:t>
            </a:r>
            <a:r>
              <a:rPr lang="en-US" sz="2800" dirty="0" smtClean="0">
                <a:effectLst/>
              </a:rPr>
              <a:t> 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Showcasing Trenton’s work:</a:t>
            </a:r>
          </a:p>
          <a:p>
            <a:pPr>
              <a:buNone/>
              <a:defRPr/>
            </a:pPr>
            <a:r>
              <a:rPr lang="en-US" sz="1600" dirty="0">
                <a:effectLst/>
              </a:rPr>
              <a:t>T. Tabor, Z. </a:t>
            </a:r>
            <a:r>
              <a:rPr lang="en-US" sz="1600" dirty="0" err="1">
                <a:effectLst/>
              </a:rPr>
              <a:t>Pezzementi</a:t>
            </a:r>
            <a:r>
              <a:rPr lang="en-US" sz="1600" dirty="0">
                <a:effectLst/>
              </a:rPr>
              <a:t>, C. </a:t>
            </a:r>
            <a:r>
              <a:rPr lang="en-US" sz="1600" dirty="0" err="1">
                <a:effectLst/>
              </a:rPr>
              <a:t>Vallespi</a:t>
            </a:r>
            <a:r>
              <a:rPr lang="en-US" sz="1600" dirty="0">
                <a:effectLst/>
              </a:rPr>
              <a:t> and C. Wellington, 'People in the Weeds: Pedestrian Detection Goes Off-road', in 2015 IEEE International Symposium on Safety, Security, and Rescue Robotics, Purdue University, West Lafayette, IN, 2015.</a:t>
            </a:r>
            <a:endParaRPr lang="en-US" sz="16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45104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7813"/>
            <a:ext cx="8686800" cy="1139825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effectLst/>
              </a:rPr>
              <a:t>Sounds great. How do I start?</a:t>
            </a:r>
            <a:endParaRPr lang="en-US" sz="40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858000" cy="4530725"/>
          </a:xfrm>
        </p:spPr>
        <p:txBody>
          <a:bodyPr/>
          <a:lstStyle/>
          <a:p>
            <a:pPr>
              <a:buNone/>
              <a:defRPr/>
            </a:pPr>
            <a:r>
              <a:rPr lang="en-US" sz="2800" dirty="0" smtClean="0">
                <a:effectLst/>
              </a:rPr>
              <a:t>Read the </a:t>
            </a:r>
            <a:r>
              <a:rPr lang="en-US" sz="2800" dirty="0" err="1" smtClean="0">
                <a:effectLst/>
              </a:rPr>
              <a:t>Matlab</a:t>
            </a:r>
            <a:r>
              <a:rPr lang="en-US" sz="2800" dirty="0" smtClean="0">
                <a:effectLst/>
              </a:rPr>
              <a:t> example.</a:t>
            </a: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Try it out!</a:t>
            </a:r>
          </a:p>
          <a:p>
            <a:pPr>
              <a:buNone/>
              <a:defRPr/>
            </a:pPr>
            <a:endParaRPr lang="en-US" sz="2800" dirty="0">
              <a:effectLst/>
            </a:endParaRPr>
          </a:p>
          <a:p>
            <a:pPr>
              <a:buNone/>
              <a:defRPr/>
            </a:pPr>
            <a:r>
              <a:rPr lang="en-US" sz="2800" dirty="0" smtClean="0">
                <a:effectLst/>
              </a:rPr>
              <a:t>Read about parameters and experiment with them as needed:</a:t>
            </a:r>
          </a:p>
          <a:p>
            <a:pPr>
              <a:buNone/>
              <a:defRPr/>
            </a:pPr>
            <a:r>
              <a:rPr lang="en-US" sz="2800" dirty="0">
                <a:effectLst/>
                <a:hlinkClick r:id="rId3"/>
              </a:rPr>
              <a:t>Matlab HOG documentation</a:t>
            </a:r>
            <a:endParaRPr lang="en-US" sz="2800" dirty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  <a:p>
            <a:pPr>
              <a:buNone/>
              <a:defRPr/>
            </a:pPr>
            <a:endParaRPr lang="en-US" sz="28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84962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Idea: you are looking for an exact match of an object (described by a sub-image, a </a:t>
            </a:r>
            <a:r>
              <a:rPr lang="en-US" i="1" dirty="0" smtClean="0"/>
              <a:t>template</a:t>
            </a:r>
            <a:r>
              <a:rPr lang="en-US" dirty="0" smtClean="0"/>
              <a:t>) in an image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Ideal world: it matches exactly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4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Algorithm: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Evaluate a match criterion at every image location (plus size, reflection, and rotation, if those variations are expected)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A “match” is a local maximum of the criterion above a threshold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667000"/>
            <a:ext cx="258763" cy="53816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962400"/>
            <a:ext cx="3657600" cy="27432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8651875" y="6488113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Template matching (</a:t>
            </a:r>
            <a:r>
              <a:rPr lang="en-US" dirty="0" err="1" smtClean="0"/>
              <a:t>Sonka</a:t>
            </a:r>
            <a:r>
              <a:rPr lang="en-US" dirty="0" smtClean="0"/>
              <a:t>, 6.4)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One match criterion: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Correlation between the template and the image.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Note: just use the template as a filter!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Simplistic implementation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Smarter implementation</a:t>
            </a: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308725" y="39624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6477000" y="42751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</a:t>
            </a:r>
            <a:r>
              <a:rPr lang="en-US" sz="2800" dirty="0" smtClean="0"/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Demo </a:t>
            </a:r>
            <a:endParaRPr lang="en-US" sz="28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Problem: </a:t>
            </a:r>
            <a:r>
              <a:rPr lang="en-US" sz="2800" b="1" dirty="0"/>
              <a:t>always</a:t>
            </a:r>
            <a:r>
              <a:rPr lang="en-US" sz="2800" dirty="0"/>
              <a:t> high </a:t>
            </a:r>
            <a:br>
              <a:rPr lang="en-US" sz="2800" dirty="0"/>
            </a:br>
            <a:r>
              <a:rPr lang="en-US" sz="2800" dirty="0"/>
              <a:t>correlation when matching </a:t>
            </a:r>
            <a:br>
              <a:rPr lang="en-US" sz="2800" dirty="0"/>
            </a:br>
            <a:r>
              <a:rPr lang="en-US" sz="2800" dirty="0"/>
              <a:t>with </a:t>
            </a:r>
            <a:r>
              <a:rPr lang="en-US" sz="2800" dirty="0" smtClean="0"/>
              <a:t>a plain bright region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3318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Q2-3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Correlation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30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Just the dot product between the template and a neighborhood in the image.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Idea: high correlation when </a:t>
            </a:r>
            <a:br>
              <a:rPr lang="en-US" sz="2800" dirty="0"/>
            </a:br>
            <a:r>
              <a:rPr lang="en-US" sz="2800" dirty="0"/>
              <a:t>the template matches.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Problem: </a:t>
            </a:r>
            <a:r>
              <a:rPr lang="en-US" sz="2800" b="1" dirty="0" smtClean="0"/>
              <a:t>always</a:t>
            </a:r>
            <a:r>
              <a:rPr lang="en-US" sz="2800" dirty="0" smtClean="0"/>
              <a:t> high </a:t>
            </a:r>
            <a:br>
              <a:rPr lang="en-US" sz="2800" dirty="0" smtClean="0"/>
            </a:br>
            <a:r>
              <a:rPr lang="en-US" sz="2800" dirty="0" smtClean="0"/>
              <a:t>correlation when matching </a:t>
            </a:r>
            <a:br>
              <a:rPr lang="en-US" sz="2800" dirty="0" smtClean="0"/>
            </a:br>
            <a:r>
              <a:rPr lang="en-US" sz="2800" dirty="0" smtClean="0"/>
              <a:t>with a plain bright region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Solution: Normalize the template and each region by subtracting </a:t>
            </a:r>
            <a:r>
              <a:rPr lang="en-US" sz="2800" dirty="0" err="1" smtClean="0"/>
              <a:t>each’s</a:t>
            </a:r>
            <a:r>
              <a:rPr lang="en-US" sz="2800" dirty="0" smtClean="0"/>
              <a:t> mean from itself </a:t>
            </a:r>
            <a:r>
              <a:rPr lang="en-US" sz="2800" b="1" dirty="0" smtClean="0"/>
              <a:t>before </a:t>
            </a:r>
            <a:r>
              <a:rPr lang="en-US" sz="2800" dirty="0" smtClean="0"/>
              <a:t>taking dot product</a:t>
            </a:r>
            <a:endParaRPr lang="en-US" sz="2800" dirty="0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8" t="29221" r="65141" b="44527"/>
          <a:stretch>
            <a:fillRect/>
          </a:stretch>
        </p:blipFill>
        <p:spPr bwMode="auto">
          <a:xfrm>
            <a:off x="6172200" y="2667000"/>
            <a:ext cx="2835275" cy="214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6340475" y="2979738"/>
            <a:ext cx="914400" cy="609600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8447088" y="6488113"/>
            <a:ext cx="6969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/>
              <a:t>Q4-5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Other </a:t>
            </a:r>
            <a:r>
              <a:rPr lang="en-US" smtClean="0"/>
              <a:t>matching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Chamfering (</a:t>
            </a:r>
            <a:r>
              <a:rPr lang="en-US" dirty="0" err="1" smtClean="0"/>
              <a:t>Hausdorff</a:t>
            </a:r>
            <a:r>
              <a:rPr lang="en-US" dirty="0" smtClean="0"/>
              <a:t> distance):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2"/>
              </a:rPr>
              <a:t>http://www.cs.cornell.edu/~dph/hausdorff/hausdorff1.html</a:t>
            </a:r>
            <a:endParaRPr lang="en-US" sz="2000" dirty="0" smtClean="0"/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Springs and templates (Crandall and </a:t>
            </a:r>
            <a:r>
              <a:rPr lang="en-US" dirty="0" err="1" smtClean="0"/>
              <a:t>Huttenlocher</a:t>
            </a:r>
            <a:r>
              <a:rPr lang="en-US" dirty="0" smtClean="0"/>
              <a:t>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hlinkClick r:id="rId3"/>
              </a:rPr>
              <a:t>http://www.cs.cornell.edu/~dph/papers/cvpr07.pdf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endParaRPr lang="en-US" dirty="0" smtClean="0"/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Even neural nets (deep or not) need to operate at various scales/patches of the image to detect objects.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ffectLst/>
              </a:rPr>
              <a:t>Edges are more robust features for detection than intensities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4008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800" b="1" dirty="0" smtClean="0">
                <a:effectLst/>
              </a:rPr>
              <a:t>Histogram of Oriented Gradients </a:t>
            </a:r>
            <a:r>
              <a:rPr lang="en-US" sz="2800" dirty="0" smtClean="0">
                <a:effectLst/>
              </a:rPr>
              <a:t/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(HOG features)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en-US" sz="2800" dirty="0" smtClean="0">
              <a:effectLst/>
            </a:endParaRP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800" dirty="0" smtClean="0">
                <a:effectLst/>
              </a:rPr>
              <a:t>Sources: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  <a:hlinkClick r:id="rId2"/>
              </a:rPr>
              <a:t>Guest lecture</a:t>
            </a:r>
            <a:r>
              <a:rPr lang="en-US" sz="2000" dirty="0" smtClean="0">
                <a:effectLst/>
              </a:rPr>
              <a:t> by Trenton Tabor, RHIT ‘12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err="1" smtClean="0">
                <a:effectLst/>
              </a:rPr>
              <a:t>Sonka</a:t>
            </a:r>
            <a:r>
              <a:rPr lang="en-US" sz="2000" dirty="0" smtClean="0">
                <a:effectLst/>
              </a:rPr>
              <a:t>, </a:t>
            </a:r>
            <a:r>
              <a:rPr lang="en-US" sz="2000" i="1" dirty="0" smtClean="0">
                <a:effectLst/>
              </a:rPr>
              <a:t>et al</a:t>
            </a:r>
            <a:r>
              <a:rPr lang="en-US" sz="2000" dirty="0" smtClean="0">
                <a:effectLst/>
              </a:rPr>
              <a:t>. text, section 10.6.3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en-US" sz="2000" dirty="0" smtClean="0">
                <a:effectLst/>
              </a:rPr>
              <a:t>N</a:t>
            </a:r>
            <a:r>
              <a:rPr lang="en-US" sz="2000" dirty="0">
                <a:effectLst/>
              </a:rPr>
              <a:t>. </a:t>
            </a:r>
            <a:r>
              <a:rPr lang="en-US" sz="2000" dirty="0" err="1">
                <a:effectLst/>
              </a:rPr>
              <a:t>Dalal</a:t>
            </a:r>
            <a:r>
              <a:rPr lang="en-US" sz="2000" dirty="0">
                <a:effectLst/>
              </a:rPr>
              <a:t> and B. </a:t>
            </a:r>
            <a:r>
              <a:rPr lang="en-US" sz="2000" dirty="0" err="1">
                <a:effectLst/>
              </a:rPr>
              <a:t>Triggs</a:t>
            </a:r>
            <a:r>
              <a:rPr lang="en-US" sz="2000" dirty="0">
                <a:effectLst/>
              </a:rPr>
              <a:t>, "Histograms of Oriented Gradients for Human Detection", Proc. IEEE Conf. Computer Vision and Pattern Recognition, vol. 1, pp. 886-893, 2005.</a:t>
            </a:r>
            <a:endParaRPr lang="en-US" sz="2000" dirty="0" smtClean="0">
              <a:effectLst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1700" y="1600200"/>
            <a:ext cx="1435100" cy="3175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14934</TotalTime>
  <Words>623</Words>
  <Application>Microsoft Macintosh PowerPoint</Application>
  <PresentationFormat>On-screen Show (4:3)</PresentationFormat>
  <Paragraphs>122</Paragraphs>
  <Slides>18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Wingdings</vt:lpstr>
      <vt:lpstr>Orbit</vt:lpstr>
      <vt:lpstr>CSSE463: Image Recognition  Day 25</vt:lpstr>
      <vt:lpstr>Template matching (Sonka, 6.4)</vt:lpstr>
      <vt:lpstr>Template matching (Sonka, 6.4)</vt:lpstr>
      <vt:lpstr>Template matching (Sonka, 6.4)</vt:lpstr>
      <vt:lpstr>Correlation</vt:lpstr>
      <vt:lpstr>Correlation</vt:lpstr>
      <vt:lpstr>Correlation</vt:lpstr>
      <vt:lpstr>Other matching algorithms</vt:lpstr>
      <vt:lpstr>Edges are more robust features for detection than intensities</vt:lpstr>
      <vt:lpstr>HOG features work well for pedestrian detection</vt:lpstr>
      <vt:lpstr>Matlab has clear docs and examples</vt:lpstr>
      <vt:lpstr>How does HOG feature extraction work?</vt:lpstr>
      <vt:lpstr>1. Calculate edge gradient magnitude and direction</vt:lpstr>
      <vt:lpstr>1b. Edge direction histogram visualization</vt:lpstr>
      <vt:lpstr>2. Repeat for each cell in block</vt:lpstr>
      <vt:lpstr>3. Repeat for each block of cells in the window</vt:lpstr>
      <vt:lpstr>Example of pedestrian classifier using HOG features</vt:lpstr>
      <vt:lpstr>Sounds great. How do I start?</vt:lpstr>
    </vt:vector>
  </TitlesOfParts>
  <Company>Rose-Hulman Institute of Technology</Company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Microsoft Office User</cp:lastModifiedBy>
  <cp:revision>885</cp:revision>
  <dcterms:created xsi:type="dcterms:W3CDTF">2006-02-27T20:44:00Z</dcterms:created>
  <dcterms:modified xsi:type="dcterms:W3CDTF">2017-02-02T18:17:15Z</dcterms:modified>
</cp:coreProperties>
</file>