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rels" ContentType="application/vnd.openxmlformats-package.relationships+xml"/>
  <Default Extension="emf" ContentType="image/x-emf"/>
  <Default Extension="vml" ContentType="application/vnd.openxmlformats-officedocument.vmlDrawing"/>
  <Default Extension="bin" ContentType="application/vnd.openxmlformats-officedocument.oleObject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5" r:id="rId1"/>
  </p:sldMasterIdLst>
  <p:notesMasterIdLst>
    <p:notesMasterId r:id="rId25"/>
  </p:notesMasterIdLst>
  <p:sldIdLst>
    <p:sldId id="265" r:id="rId2"/>
    <p:sldId id="331" r:id="rId3"/>
    <p:sldId id="319" r:id="rId4"/>
    <p:sldId id="322" r:id="rId5"/>
    <p:sldId id="308" r:id="rId6"/>
    <p:sldId id="309" r:id="rId7"/>
    <p:sldId id="310" r:id="rId8"/>
    <p:sldId id="335" r:id="rId9"/>
    <p:sldId id="311" r:id="rId10"/>
    <p:sldId id="332" r:id="rId11"/>
    <p:sldId id="329" r:id="rId12"/>
    <p:sldId id="338" r:id="rId13"/>
    <p:sldId id="330" r:id="rId14"/>
    <p:sldId id="325" r:id="rId15"/>
    <p:sldId id="339" r:id="rId16"/>
    <p:sldId id="323" r:id="rId17"/>
    <p:sldId id="320" r:id="rId18"/>
    <p:sldId id="321" r:id="rId19"/>
    <p:sldId id="315" r:id="rId20"/>
    <p:sldId id="316" r:id="rId21"/>
    <p:sldId id="317" r:id="rId22"/>
    <p:sldId id="334" r:id="rId23"/>
    <p:sldId id="337" r:id="rId24"/>
  </p:sldIdLst>
  <p:sldSz cx="9144000" cy="6858000" type="screen4x3"/>
  <p:notesSz cx="7315200" cy="96012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08"/>
    <p:restoredTop sz="94627"/>
  </p:normalViewPr>
  <p:slideViewPr>
    <p:cSldViewPr>
      <p:cViewPr varScale="1">
        <p:scale>
          <a:sx n="110" d="100"/>
          <a:sy n="110" d="100"/>
        </p:scale>
        <p:origin x="1144" y="1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notesMaster" Target="notesMasters/notesMaster1.xml"/><Relationship Id="rId26" Type="http://schemas.openxmlformats.org/officeDocument/2006/relationships/presProps" Target="presProps.xml"/><Relationship Id="rId27" Type="http://schemas.openxmlformats.org/officeDocument/2006/relationships/viewProps" Target="viewProps.xml"/><Relationship Id="rId28" Type="http://schemas.openxmlformats.org/officeDocument/2006/relationships/theme" Target="theme/theme1.xml"/><Relationship Id="rId29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Relationship Id="rId2" Type="http://schemas.openxmlformats.org/officeDocument/2006/relationships/image" Target="../media/image6.emf"/><Relationship Id="rId3" Type="http://schemas.openxmlformats.org/officeDocument/2006/relationships/image" Target="../media/image7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emf"/><Relationship Id="rId2" Type="http://schemas.openxmlformats.org/officeDocument/2006/relationships/image" Target="../media/image10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469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60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469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1469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469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300"/>
            </a:lvl1pPr>
          </a:lstStyle>
          <a:p>
            <a:pPr>
              <a:defRPr/>
            </a:pPr>
            <a:fld id="{3175CC91-A73D-4899-97CD-86C7E7C1978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711727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1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2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01E5775-0DE5-4BB0-8832-7239AC86E566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266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239498670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9A74C16-D12C-403A-AFA2-2A77970769F0}" type="slidenum">
              <a:rPr lang="en-US" smtClean="0"/>
              <a:pPr/>
              <a:t>14</a:t>
            </a:fld>
            <a:endParaRPr lang="en-US" smtClean="0"/>
          </a:p>
        </p:txBody>
      </p:sp>
      <p:sp>
        <p:nvSpPr>
          <p:cNvPr id="358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406596329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1E9C3D0-6DFE-45E8-9837-145DBF4C06D0}" type="slidenum">
              <a:rPr lang="en-US" smtClean="0"/>
              <a:pPr/>
              <a:t>16</a:t>
            </a:fld>
            <a:endParaRPr lang="en-US" smtClean="0"/>
          </a:p>
        </p:txBody>
      </p:sp>
      <p:sp>
        <p:nvSpPr>
          <p:cNvPr id="368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53103358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E31925B-0612-4152-9393-D9A7B1E211C7}" type="slidenum">
              <a:rPr lang="en-US" smtClean="0"/>
              <a:pPr/>
              <a:t>17</a:t>
            </a:fld>
            <a:endParaRPr lang="en-US" smtClean="0"/>
          </a:p>
        </p:txBody>
      </p:sp>
      <p:sp>
        <p:nvSpPr>
          <p:cNvPr id="378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225431990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AECC9E6-B341-4085-925B-05A5649573E7}" type="slidenum">
              <a:rPr lang="en-US" smtClean="0"/>
              <a:pPr/>
              <a:t>18</a:t>
            </a:fld>
            <a:endParaRPr lang="en-US" smtClean="0"/>
          </a:p>
        </p:txBody>
      </p:sp>
      <p:sp>
        <p:nvSpPr>
          <p:cNvPr id="389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89392482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277E9F9-85A7-4D41-BB55-CA16655C5FF7}" type="slidenum">
              <a:rPr lang="en-US" smtClean="0"/>
              <a:pPr/>
              <a:t>19</a:t>
            </a:fld>
            <a:endParaRPr lang="en-US" smtClean="0"/>
          </a:p>
        </p:txBody>
      </p:sp>
      <p:sp>
        <p:nvSpPr>
          <p:cNvPr id="399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184268469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65DA742-9E81-4E79-BFA9-F83C5B8AFED6}" type="slidenum">
              <a:rPr lang="en-US" smtClean="0"/>
              <a:pPr/>
              <a:t>20</a:t>
            </a:fld>
            <a:endParaRPr lang="en-US" smtClean="0"/>
          </a:p>
        </p:txBody>
      </p:sp>
      <p:sp>
        <p:nvSpPr>
          <p:cNvPr id="40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100728754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8CA3EF6-AB92-4BAA-BEC9-2C9781C75961}" type="slidenum">
              <a:rPr lang="en-US" smtClean="0"/>
              <a:pPr/>
              <a:t>21</a:t>
            </a:fld>
            <a:endParaRPr lang="en-US" smtClean="0"/>
          </a:p>
        </p:txBody>
      </p:sp>
      <p:sp>
        <p:nvSpPr>
          <p:cNvPr id="419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231231858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27FA756-E650-400D-9334-D2BA762F0777}" type="slidenum">
              <a:rPr lang="en-US" smtClean="0"/>
              <a:pPr/>
              <a:t>22</a:t>
            </a:fld>
            <a:endParaRPr lang="en-US" smtClean="0"/>
          </a:p>
        </p:txBody>
      </p:sp>
      <p:sp>
        <p:nvSpPr>
          <p:cNvPr id="430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167479306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Thomas Root was the first one to point out…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175CC91-A73D-4899-97CD-86C7E7C1978D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430460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56E9276-F09B-452B-A4E6-3FDFE2C11ED5}" type="slidenum">
              <a:rPr lang="en-US" smtClean="0"/>
              <a:pPr/>
              <a:t>3</a:t>
            </a:fld>
            <a:endParaRPr lang="en-US" smtClean="0"/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07252259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05082C8-D5B0-4E9C-8D49-2B021ECBE976}" type="slidenum">
              <a:rPr lang="en-US" smtClean="0"/>
              <a:pPr/>
              <a:t>4</a:t>
            </a:fld>
            <a:endParaRPr lang="en-US" smtClean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426299264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459E826-6EEA-49EC-BFCE-6147B1C646E3}" type="slidenum">
              <a:rPr lang="en-US" smtClean="0"/>
              <a:pPr/>
              <a:t>5</a:t>
            </a:fld>
            <a:endParaRPr lang="en-US" smtClean="0"/>
          </a:p>
        </p:txBody>
      </p:sp>
      <p:sp>
        <p:nvSpPr>
          <p:cNvPr id="296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41877710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CA9080B-D035-4FEE-AEC6-7E88E6426C67}" type="slidenum">
              <a:rPr lang="en-US" smtClean="0"/>
              <a:pPr/>
              <a:t>6</a:t>
            </a:fld>
            <a:endParaRPr lang="en-US" smtClean="0"/>
          </a:p>
        </p:txBody>
      </p:sp>
      <p:sp>
        <p:nvSpPr>
          <p:cNvPr id="307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18393029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B8F315D-F423-4E09-A9CA-0ADEF0EC3D41}" type="slidenum">
              <a:rPr lang="en-US" smtClean="0"/>
              <a:pPr/>
              <a:t>7</a:t>
            </a:fld>
            <a:endParaRPr lang="en-US" smtClean="0"/>
          </a:p>
        </p:txBody>
      </p:sp>
      <p:sp>
        <p:nvSpPr>
          <p:cNvPr id="317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260135986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E15B89C-CAF4-4746-AE91-A1BB256227E8}" type="slidenum">
              <a:rPr lang="en-US" smtClean="0"/>
              <a:pPr/>
              <a:t>9</a:t>
            </a:fld>
            <a:endParaRPr lang="en-US" smtClean="0"/>
          </a:p>
        </p:txBody>
      </p:sp>
      <p:sp>
        <p:nvSpPr>
          <p:cNvPr id="337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420372656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2C26D85-2EF1-4822-A134-BF6564FCB13E}" type="slidenum">
              <a:rPr lang="en-US" smtClean="0"/>
              <a:pPr/>
              <a:t>12</a:t>
            </a:fld>
            <a:endParaRPr lang="en-US" smtClean="0"/>
          </a:p>
        </p:txBody>
      </p:sp>
      <p:sp>
        <p:nvSpPr>
          <p:cNvPr id="348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8133202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3902075"/>
            <a:ext cx="3400425" cy="2949575"/>
            <a:chOff x="0" y="2458"/>
            <a:chExt cx="2142" cy="1858"/>
          </a:xfrm>
        </p:grpSpPr>
        <p:sp>
          <p:nvSpPr>
            <p:cNvPr id="5" name="Freeform 3"/>
            <p:cNvSpPr>
              <a:spLocks/>
            </p:cNvSpPr>
            <p:nvPr/>
          </p:nvSpPr>
          <p:spPr bwMode="ltGray">
            <a:xfrm>
              <a:off x="0" y="2508"/>
              <a:ext cx="2142" cy="1804"/>
            </a:xfrm>
            <a:custGeom>
              <a:avLst/>
              <a:gdLst/>
              <a:ahLst/>
              <a:cxnLst>
                <a:cxn ang="0">
                  <a:pos x="329" y="66"/>
                </a:cxn>
                <a:cxn ang="0">
                  <a:pos x="161" y="3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161" y="42"/>
                </a:cxn>
                <a:cxn ang="0">
                  <a:pos x="323" y="78"/>
                </a:cxn>
                <a:cxn ang="0">
                  <a:pos x="556" y="150"/>
                </a:cxn>
                <a:cxn ang="0">
                  <a:pos x="777" y="245"/>
                </a:cxn>
                <a:cxn ang="0">
                  <a:pos x="993" y="365"/>
                </a:cxn>
                <a:cxn ang="0">
                  <a:pos x="1196" y="503"/>
                </a:cxn>
                <a:cxn ang="0">
                  <a:pos x="1381" y="653"/>
                </a:cxn>
                <a:cxn ang="0">
                  <a:pos x="1555" y="827"/>
                </a:cxn>
                <a:cxn ang="0">
                  <a:pos x="1710" y="1019"/>
                </a:cxn>
                <a:cxn ang="0">
                  <a:pos x="1854" y="1229"/>
                </a:cxn>
                <a:cxn ang="0">
                  <a:pos x="1937" y="1366"/>
                </a:cxn>
                <a:cxn ang="0">
                  <a:pos x="2009" y="1510"/>
                </a:cxn>
                <a:cxn ang="0">
                  <a:pos x="2069" y="1654"/>
                </a:cxn>
                <a:cxn ang="0">
                  <a:pos x="2123" y="1804"/>
                </a:cxn>
                <a:cxn ang="0">
                  <a:pos x="2135" y="1804"/>
                </a:cxn>
                <a:cxn ang="0">
                  <a:pos x="2081" y="1654"/>
                </a:cxn>
                <a:cxn ang="0">
                  <a:pos x="2021" y="1510"/>
                </a:cxn>
                <a:cxn ang="0">
                  <a:pos x="1949" y="1366"/>
                </a:cxn>
                <a:cxn ang="0">
                  <a:pos x="1866" y="1223"/>
                </a:cxn>
                <a:cxn ang="0">
                  <a:pos x="1722" y="1013"/>
                </a:cxn>
                <a:cxn ang="0">
                  <a:pos x="1561" y="821"/>
                </a:cxn>
                <a:cxn ang="0">
                  <a:pos x="1387" y="647"/>
                </a:cxn>
                <a:cxn ang="0">
                  <a:pos x="1202" y="491"/>
                </a:cxn>
                <a:cxn ang="0">
                  <a:pos x="999" y="353"/>
                </a:cxn>
                <a:cxn ang="0">
                  <a:pos x="783" y="239"/>
                </a:cxn>
                <a:cxn ang="0">
                  <a:pos x="562" y="138"/>
                </a:cxn>
                <a:cxn ang="0">
                  <a:pos x="329" y="66"/>
                </a:cxn>
                <a:cxn ang="0">
                  <a:pos x="329" y="66"/>
                </a:cxn>
              </a:cxnLst>
              <a:rect l="0" t="0" r="r" b="b"/>
              <a:pathLst>
                <a:path w="2135" h="1804">
                  <a:moveTo>
                    <a:pt x="329" y="66"/>
                  </a:moveTo>
                  <a:lnTo>
                    <a:pt x="161" y="30"/>
                  </a:lnTo>
                  <a:lnTo>
                    <a:pt x="0" y="0"/>
                  </a:lnTo>
                  <a:lnTo>
                    <a:pt x="0" y="12"/>
                  </a:lnTo>
                  <a:lnTo>
                    <a:pt x="161" y="42"/>
                  </a:lnTo>
                  <a:lnTo>
                    <a:pt x="323" y="78"/>
                  </a:lnTo>
                  <a:lnTo>
                    <a:pt x="556" y="150"/>
                  </a:lnTo>
                  <a:lnTo>
                    <a:pt x="777" y="245"/>
                  </a:lnTo>
                  <a:lnTo>
                    <a:pt x="993" y="365"/>
                  </a:lnTo>
                  <a:lnTo>
                    <a:pt x="1196" y="503"/>
                  </a:lnTo>
                  <a:lnTo>
                    <a:pt x="1381" y="653"/>
                  </a:lnTo>
                  <a:lnTo>
                    <a:pt x="1555" y="827"/>
                  </a:lnTo>
                  <a:lnTo>
                    <a:pt x="1710" y="1019"/>
                  </a:lnTo>
                  <a:lnTo>
                    <a:pt x="1854" y="1229"/>
                  </a:lnTo>
                  <a:lnTo>
                    <a:pt x="1937" y="1366"/>
                  </a:lnTo>
                  <a:lnTo>
                    <a:pt x="2009" y="1510"/>
                  </a:lnTo>
                  <a:lnTo>
                    <a:pt x="2069" y="1654"/>
                  </a:lnTo>
                  <a:lnTo>
                    <a:pt x="2123" y="1804"/>
                  </a:lnTo>
                  <a:lnTo>
                    <a:pt x="2135" y="1804"/>
                  </a:lnTo>
                  <a:lnTo>
                    <a:pt x="2081" y="1654"/>
                  </a:lnTo>
                  <a:lnTo>
                    <a:pt x="2021" y="1510"/>
                  </a:lnTo>
                  <a:lnTo>
                    <a:pt x="1949" y="1366"/>
                  </a:lnTo>
                  <a:lnTo>
                    <a:pt x="1866" y="1223"/>
                  </a:lnTo>
                  <a:lnTo>
                    <a:pt x="1722" y="1013"/>
                  </a:lnTo>
                  <a:lnTo>
                    <a:pt x="1561" y="821"/>
                  </a:lnTo>
                  <a:lnTo>
                    <a:pt x="1387" y="647"/>
                  </a:lnTo>
                  <a:lnTo>
                    <a:pt x="1202" y="491"/>
                  </a:lnTo>
                  <a:lnTo>
                    <a:pt x="999" y="353"/>
                  </a:lnTo>
                  <a:lnTo>
                    <a:pt x="783" y="239"/>
                  </a:lnTo>
                  <a:lnTo>
                    <a:pt x="562" y="138"/>
                  </a:lnTo>
                  <a:lnTo>
                    <a:pt x="329" y="66"/>
                  </a:lnTo>
                  <a:lnTo>
                    <a:pt x="329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" name="Freeform 4"/>
            <p:cNvSpPr>
              <a:spLocks/>
            </p:cNvSpPr>
            <p:nvPr/>
          </p:nvSpPr>
          <p:spPr bwMode="hidden">
            <a:xfrm>
              <a:off x="0" y="2458"/>
              <a:ext cx="1854" cy="1858"/>
            </a:xfrm>
            <a:custGeom>
              <a:avLst/>
              <a:gdLst/>
              <a:ahLst/>
              <a:cxnLst>
                <a:cxn ang="0">
                  <a:pos x="1854" y="1858"/>
                </a:cxn>
                <a:cxn ang="0">
                  <a:pos x="0" y="1858"/>
                </a:cxn>
                <a:cxn ang="0">
                  <a:pos x="0" y="0"/>
                </a:cxn>
                <a:cxn ang="0">
                  <a:pos x="1854" y="1858"/>
                </a:cxn>
                <a:cxn ang="0">
                  <a:pos x="1854" y="1858"/>
                </a:cxn>
              </a:cxnLst>
              <a:rect l="0" t="0" r="r" b="b"/>
              <a:pathLst>
                <a:path w="1854" h="1858">
                  <a:moveTo>
                    <a:pt x="1854" y="1858"/>
                  </a:moveTo>
                  <a:lnTo>
                    <a:pt x="0" y="1858"/>
                  </a:lnTo>
                  <a:lnTo>
                    <a:pt x="0" y="0"/>
                  </a:lnTo>
                  <a:lnTo>
                    <a:pt x="1854" y="1858"/>
                  </a:lnTo>
                  <a:lnTo>
                    <a:pt x="1854" y="185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" name="Freeform 5"/>
            <p:cNvSpPr>
              <a:spLocks/>
            </p:cNvSpPr>
            <p:nvPr/>
          </p:nvSpPr>
          <p:spPr bwMode="ltGray">
            <a:xfrm>
              <a:off x="0" y="2735"/>
              <a:ext cx="1745" cy="1577"/>
            </a:xfrm>
            <a:custGeom>
              <a:avLst/>
              <a:gdLst/>
              <a:ahLst/>
              <a:cxnLst>
                <a:cxn ang="0">
                  <a:pos x="1640" y="1377"/>
                </a:cxn>
                <a:cxn ang="0">
                  <a:pos x="1692" y="1479"/>
                </a:cxn>
                <a:cxn ang="0">
                  <a:pos x="1732" y="1577"/>
                </a:cxn>
                <a:cxn ang="0">
                  <a:pos x="1745" y="1577"/>
                </a:cxn>
                <a:cxn ang="0">
                  <a:pos x="1703" y="1469"/>
                </a:cxn>
                <a:cxn ang="0">
                  <a:pos x="1649" y="1367"/>
                </a:cxn>
                <a:cxn ang="0">
                  <a:pos x="1535" y="1157"/>
                </a:cxn>
                <a:cxn ang="0">
                  <a:pos x="1395" y="951"/>
                </a:cxn>
                <a:cxn ang="0">
                  <a:pos x="1236" y="756"/>
                </a:cxn>
                <a:cxn ang="0">
                  <a:pos x="1061" y="582"/>
                </a:cxn>
                <a:cxn ang="0">
                  <a:pos x="876" y="426"/>
                </a:cxn>
                <a:cxn ang="0">
                  <a:pos x="672" y="294"/>
                </a:cxn>
                <a:cxn ang="0">
                  <a:pos x="455" y="174"/>
                </a:cxn>
                <a:cxn ang="0">
                  <a:pos x="234" y="78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222" y="89"/>
                </a:cxn>
                <a:cxn ang="0">
                  <a:pos x="446" y="185"/>
                </a:cxn>
                <a:cxn ang="0">
                  <a:pos x="662" y="305"/>
                </a:cxn>
                <a:cxn ang="0">
                  <a:pos x="866" y="437"/>
                </a:cxn>
                <a:cxn ang="0">
                  <a:pos x="1052" y="593"/>
                </a:cxn>
                <a:cxn ang="0">
                  <a:pos x="1226" y="767"/>
                </a:cxn>
                <a:cxn ang="0">
                  <a:pos x="1385" y="960"/>
                </a:cxn>
                <a:cxn ang="0">
                  <a:pos x="1526" y="1167"/>
                </a:cxn>
                <a:cxn ang="0">
                  <a:pos x="1640" y="1377"/>
                </a:cxn>
              </a:cxnLst>
              <a:rect l="0" t="0" r="r" b="b"/>
              <a:pathLst>
                <a:path w="1745" h="1577">
                  <a:moveTo>
                    <a:pt x="1640" y="1377"/>
                  </a:moveTo>
                  <a:lnTo>
                    <a:pt x="1692" y="1479"/>
                  </a:lnTo>
                  <a:lnTo>
                    <a:pt x="1732" y="1577"/>
                  </a:lnTo>
                  <a:lnTo>
                    <a:pt x="1745" y="1577"/>
                  </a:lnTo>
                  <a:lnTo>
                    <a:pt x="1703" y="1469"/>
                  </a:lnTo>
                  <a:lnTo>
                    <a:pt x="1649" y="1367"/>
                  </a:lnTo>
                  <a:lnTo>
                    <a:pt x="1535" y="1157"/>
                  </a:lnTo>
                  <a:lnTo>
                    <a:pt x="1395" y="951"/>
                  </a:lnTo>
                  <a:lnTo>
                    <a:pt x="1236" y="756"/>
                  </a:lnTo>
                  <a:lnTo>
                    <a:pt x="1061" y="582"/>
                  </a:lnTo>
                  <a:lnTo>
                    <a:pt x="876" y="426"/>
                  </a:lnTo>
                  <a:lnTo>
                    <a:pt x="672" y="294"/>
                  </a:lnTo>
                  <a:lnTo>
                    <a:pt x="455" y="174"/>
                  </a:lnTo>
                  <a:lnTo>
                    <a:pt x="234" y="78"/>
                  </a:lnTo>
                  <a:lnTo>
                    <a:pt x="0" y="0"/>
                  </a:lnTo>
                  <a:lnTo>
                    <a:pt x="0" y="12"/>
                  </a:lnTo>
                  <a:lnTo>
                    <a:pt x="222" y="89"/>
                  </a:lnTo>
                  <a:lnTo>
                    <a:pt x="446" y="185"/>
                  </a:lnTo>
                  <a:lnTo>
                    <a:pt x="662" y="305"/>
                  </a:lnTo>
                  <a:lnTo>
                    <a:pt x="866" y="437"/>
                  </a:lnTo>
                  <a:lnTo>
                    <a:pt x="1052" y="593"/>
                  </a:lnTo>
                  <a:lnTo>
                    <a:pt x="1226" y="767"/>
                  </a:lnTo>
                  <a:lnTo>
                    <a:pt x="1385" y="960"/>
                  </a:lnTo>
                  <a:lnTo>
                    <a:pt x="1526" y="1167"/>
                  </a:lnTo>
                  <a:lnTo>
                    <a:pt x="1640" y="1377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" name="Freeform 6"/>
            <p:cNvSpPr>
              <a:spLocks/>
            </p:cNvSpPr>
            <p:nvPr/>
          </p:nvSpPr>
          <p:spPr bwMode="ltGray">
            <a:xfrm>
              <a:off x="0" y="2544"/>
              <a:ext cx="1745" cy="176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2"/>
                </a:cxn>
                <a:cxn ang="0">
                  <a:pos x="210" y="88"/>
                </a:cxn>
                <a:cxn ang="0">
                  <a:pos x="426" y="190"/>
                </a:cxn>
                <a:cxn ang="0">
                  <a:pos x="630" y="304"/>
                </a:cxn>
                <a:cxn ang="0">
                  <a:pos x="818" y="442"/>
                </a:cxn>
                <a:cxn ang="0">
                  <a:pos x="998" y="592"/>
                </a:cxn>
                <a:cxn ang="0">
                  <a:pos x="1164" y="766"/>
                </a:cxn>
                <a:cxn ang="0">
                  <a:pos x="1310" y="942"/>
                </a:cxn>
                <a:cxn ang="0">
                  <a:pos x="1454" y="1146"/>
                </a:cxn>
                <a:cxn ang="0">
                  <a:pos x="1536" y="1298"/>
                </a:cxn>
                <a:cxn ang="0">
                  <a:pos x="1614" y="1456"/>
                </a:cxn>
                <a:cxn ang="0">
                  <a:pos x="1682" y="1616"/>
                </a:cxn>
                <a:cxn ang="0">
                  <a:pos x="1733" y="1768"/>
                </a:cxn>
                <a:cxn ang="0">
                  <a:pos x="1745" y="1768"/>
                </a:cxn>
                <a:cxn ang="0">
                  <a:pos x="1691" y="1606"/>
                </a:cxn>
                <a:cxn ang="0">
                  <a:pos x="1623" y="1445"/>
                </a:cxn>
                <a:cxn ang="0">
                  <a:pos x="1547" y="1288"/>
                </a:cxn>
                <a:cxn ang="0">
                  <a:pos x="1463" y="1136"/>
                </a:cxn>
                <a:cxn ang="0">
                  <a:pos x="1320" y="932"/>
                </a:cxn>
                <a:cxn ang="0">
                  <a:pos x="1173" y="755"/>
                </a:cxn>
                <a:cxn ang="0">
                  <a:pos x="1008" y="581"/>
                </a:cxn>
                <a:cxn ang="0">
                  <a:pos x="827" y="431"/>
                </a:cxn>
                <a:cxn ang="0">
                  <a:pos x="642" y="293"/>
                </a:cxn>
                <a:cxn ang="0">
                  <a:pos x="437" y="179"/>
                </a:cxn>
                <a:cxn ang="0">
                  <a:pos x="222" y="78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745" h="1768">
                  <a:moveTo>
                    <a:pt x="0" y="0"/>
                  </a:moveTo>
                  <a:lnTo>
                    <a:pt x="0" y="12"/>
                  </a:lnTo>
                  <a:lnTo>
                    <a:pt x="210" y="88"/>
                  </a:lnTo>
                  <a:lnTo>
                    <a:pt x="426" y="190"/>
                  </a:lnTo>
                  <a:lnTo>
                    <a:pt x="630" y="304"/>
                  </a:lnTo>
                  <a:lnTo>
                    <a:pt x="818" y="442"/>
                  </a:lnTo>
                  <a:lnTo>
                    <a:pt x="998" y="592"/>
                  </a:lnTo>
                  <a:lnTo>
                    <a:pt x="1164" y="766"/>
                  </a:lnTo>
                  <a:lnTo>
                    <a:pt x="1310" y="942"/>
                  </a:lnTo>
                  <a:lnTo>
                    <a:pt x="1454" y="1146"/>
                  </a:lnTo>
                  <a:lnTo>
                    <a:pt x="1536" y="1298"/>
                  </a:lnTo>
                  <a:lnTo>
                    <a:pt x="1614" y="1456"/>
                  </a:lnTo>
                  <a:lnTo>
                    <a:pt x="1682" y="1616"/>
                  </a:lnTo>
                  <a:lnTo>
                    <a:pt x="1733" y="1768"/>
                  </a:lnTo>
                  <a:lnTo>
                    <a:pt x="1745" y="1768"/>
                  </a:lnTo>
                  <a:lnTo>
                    <a:pt x="1691" y="1606"/>
                  </a:lnTo>
                  <a:lnTo>
                    <a:pt x="1623" y="1445"/>
                  </a:lnTo>
                  <a:lnTo>
                    <a:pt x="1547" y="1288"/>
                  </a:lnTo>
                  <a:lnTo>
                    <a:pt x="1463" y="1136"/>
                  </a:lnTo>
                  <a:lnTo>
                    <a:pt x="1320" y="932"/>
                  </a:lnTo>
                  <a:lnTo>
                    <a:pt x="1173" y="755"/>
                  </a:lnTo>
                  <a:lnTo>
                    <a:pt x="1008" y="581"/>
                  </a:lnTo>
                  <a:lnTo>
                    <a:pt x="827" y="431"/>
                  </a:lnTo>
                  <a:lnTo>
                    <a:pt x="642" y="293"/>
                  </a:lnTo>
                  <a:lnTo>
                    <a:pt x="437" y="179"/>
                  </a:lnTo>
                  <a:lnTo>
                    <a:pt x="222" y="7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" name="Oval 7"/>
            <p:cNvSpPr>
              <a:spLocks noChangeArrowheads="1"/>
            </p:cNvSpPr>
            <p:nvPr/>
          </p:nvSpPr>
          <p:spPr bwMode="ltGray">
            <a:xfrm>
              <a:off x="209" y="2784"/>
              <a:ext cx="86" cy="86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" name="Oval 8"/>
            <p:cNvSpPr>
              <a:spLocks noChangeArrowheads="1"/>
            </p:cNvSpPr>
            <p:nvPr/>
          </p:nvSpPr>
          <p:spPr bwMode="ltGray">
            <a:xfrm>
              <a:off x="1536" y="3884"/>
              <a:ext cx="92" cy="9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" name="Oval 9"/>
            <p:cNvSpPr>
              <a:spLocks noChangeArrowheads="1"/>
            </p:cNvSpPr>
            <p:nvPr/>
          </p:nvSpPr>
          <p:spPr bwMode="ltGray">
            <a:xfrm>
              <a:off x="791" y="2723"/>
              <a:ext cx="121" cy="12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15370" name="Rectangle 10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873250"/>
            <a:ext cx="7772400" cy="155575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5371" name="Rectangle 11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2" name="Rectangle 12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" name="Rectangle 13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AB5366-1B7F-431A-B5D7-6575458A928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A757D9A-5813-46AD-B22F-A23781A7B42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E94377-1726-409F-A0A0-993723BFBA6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 preserve="1">
  <p:cSld name="Title, Conten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7651D7-64C1-4B97-895E-A9A68C2ACF4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DF9D3B-042A-486A-BEFC-D707ECBF69B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91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41763"/>
            <a:ext cx="4038600" cy="21891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0F6788-5F02-4E64-81F8-BE801D99E6A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467414-C681-4D5A-A518-0D785EF9404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FF8519-04F5-4A42-AF57-2F6577FDB63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A4E3AC-5176-409A-9DB2-F755F4B0A6E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80097A-1902-4B4C-8AC9-2EFB349EDE0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81E9DD-F19B-4351-B928-9C35B8108E1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6A00AB-74C6-4545-91F1-725F7CD9EA4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1C7C95-3656-4418-B082-FF0CF498907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C2EC0D-3871-48C9-A9A2-19060F023FE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98" name="Group 2"/>
          <p:cNvGrpSpPr>
            <a:grpSpLocks/>
          </p:cNvGrpSpPr>
          <p:nvPr/>
        </p:nvGrpSpPr>
        <p:grpSpPr bwMode="auto">
          <a:xfrm>
            <a:off x="0" y="3902075"/>
            <a:ext cx="3400425" cy="2949575"/>
            <a:chOff x="0" y="2458"/>
            <a:chExt cx="2142" cy="1858"/>
          </a:xfrm>
        </p:grpSpPr>
        <p:sp>
          <p:nvSpPr>
            <p:cNvPr id="14339" name="Freeform 3"/>
            <p:cNvSpPr>
              <a:spLocks/>
            </p:cNvSpPr>
            <p:nvPr/>
          </p:nvSpPr>
          <p:spPr bwMode="ltGray">
            <a:xfrm>
              <a:off x="0" y="2508"/>
              <a:ext cx="2142" cy="1804"/>
            </a:xfrm>
            <a:custGeom>
              <a:avLst/>
              <a:gdLst/>
              <a:ahLst/>
              <a:cxnLst>
                <a:cxn ang="0">
                  <a:pos x="329" y="66"/>
                </a:cxn>
                <a:cxn ang="0">
                  <a:pos x="161" y="3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161" y="42"/>
                </a:cxn>
                <a:cxn ang="0">
                  <a:pos x="323" y="78"/>
                </a:cxn>
                <a:cxn ang="0">
                  <a:pos x="556" y="150"/>
                </a:cxn>
                <a:cxn ang="0">
                  <a:pos x="777" y="245"/>
                </a:cxn>
                <a:cxn ang="0">
                  <a:pos x="993" y="365"/>
                </a:cxn>
                <a:cxn ang="0">
                  <a:pos x="1196" y="503"/>
                </a:cxn>
                <a:cxn ang="0">
                  <a:pos x="1381" y="653"/>
                </a:cxn>
                <a:cxn ang="0">
                  <a:pos x="1555" y="827"/>
                </a:cxn>
                <a:cxn ang="0">
                  <a:pos x="1710" y="1019"/>
                </a:cxn>
                <a:cxn ang="0">
                  <a:pos x="1854" y="1229"/>
                </a:cxn>
                <a:cxn ang="0">
                  <a:pos x="1937" y="1366"/>
                </a:cxn>
                <a:cxn ang="0">
                  <a:pos x="2009" y="1510"/>
                </a:cxn>
                <a:cxn ang="0">
                  <a:pos x="2069" y="1654"/>
                </a:cxn>
                <a:cxn ang="0">
                  <a:pos x="2123" y="1804"/>
                </a:cxn>
                <a:cxn ang="0">
                  <a:pos x="2135" y="1804"/>
                </a:cxn>
                <a:cxn ang="0">
                  <a:pos x="2081" y="1654"/>
                </a:cxn>
                <a:cxn ang="0">
                  <a:pos x="2021" y="1510"/>
                </a:cxn>
                <a:cxn ang="0">
                  <a:pos x="1949" y="1366"/>
                </a:cxn>
                <a:cxn ang="0">
                  <a:pos x="1866" y="1223"/>
                </a:cxn>
                <a:cxn ang="0">
                  <a:pos x="1722" y="1013"/>
                </a:cxn>
                <a:cxn ang="0">
                  <a:pos x="1561" y="821"/>
                </a:cxn>
                <a:cxn ang="0">
                  <a:pos x="1387" y="647"/>
                </a:cxn>
                <a:cxn ang="0">
                  <a:pos x="1202" y="491"/>
                </a:cxn>
                <a:cxn ang="0">
                  <a:pos x="999" y="353"/>
                </a:cxn>
                <a:cxn ang="0">
                  <a:pos x="783" y="239"/>
                </a:cxn>
                <a:cxn ang="0">
                  <a:pos x="562" y="138"/>
                </a:cxn>
                <a:cxn ang="0">
                  <a:pos x="329" y="66"/>
                </a:cxn>
                <a:cxn ang="0">
                  <a:pos x="329" y="66"/>
                </a:cxn>
              </a:cxnLst>
              <a:rect l="0" t="0" r="r" b="b"/>
              <a:pathLst>
                <a:path w="2135" h="1804">
                  <a:moveTo>
                    <a:pt x="329" y="66"/>
                  </a:moveTo>
                  <a:lnTo>
                    <a:pt x="161" y="30"/>
                  </a:lnTo>
                  <a:lnTo>
                    <a:pt x="0" y="0"/>
                  </a:lnTo>
                  <a:lnTo>
                    <a:pt x="0" y="12"/>
                  </a:lnTo>
                  <a:lnTo>
                    <a:pt x="161" y="42"/>
                  </a:lnTo>
                  <a:lnTo>
                    <a:pt x="323" y="78"/>
                  </a:lnTo>
                  <a:lnTo>
                    <a:pt x="556" y="150"/>
                  </a:lnTo>
                  <a:lnTo>
                    <a:pt x="777" y="245"/>
                  </a:lnTo>
                  <a:lnTo>
                    <a:pt x="993" y="365"/>
                  </a:lnTo>
                  <a:lnTo>
                    <a:pt x="1196" y="503"/>
                  </a:lnTo>
                  <a:lnTo>
                    <a:pt x="1381" y="653"/>
                  </a:lnTo>
                  <a:lnTo>
                    <a:pt x="1555" y="827"/>
                  </a:lnTo>
                  <a:lnTo>
                    <a:pt x="1710" y="1019"/>
                  </a:lnTo>
                  <a:lnTo>
                    <a:pt x="1854" y="1229"/>
                  </a:lnTo>
                  <a:lnTo>
                    <a:pt x="1937" y="1366"/>
                  </a:lnTo>
                  <a:lnTo>
                    <a:pt x="2009" y="1510"/>
                  </a:lnTo>
                  <a:lnTo>
                    <a:pt x="2069" y="1654"/>
                  </a:lnTo>
                  <a:lnTo>
                    <a:pt x="2123" y="1804"/>
                  </a:lnTo>
                  <a:lnTo>
                    <a:pt x="2135" y="1804"/>
                  </a:lnTo>
                  <a:lnTo>
                    <a:pt x="2081" y="1654"/>
                  </a:lnTo>
                  <a:lnTo>
                    <a:pt x="2021" y="1510"/>
                  </a:lnTo>
                  <a:lnTo>
                    <a:pt x="1949" y="1366"/>
                  </a:lnTo>
                  <a:lnTo>
                    <a:pt x="1866" y="1223"/>
                  </a:lnTo>
                  <a:lnTo>
                    <a:pt x="1722" y="1013"/>
                  </a:lnTo>
                  <a:lnTo>
                    <a:pt x="1561" y="821"/>
                  </a:lnTo>
                  <a:lnTo>
                    <a:pt x="1387" y="647"/>
                  </a:lnTo>
                  <a:lnTo>
                    <a:pt x="1202" y="491"/>
                  </a:lnTo>
                  <a:lnTo>
                    <a:pt x="999" y="353"/>
                  </a:lnTo>
                  <a:lnTo>
                    <a:pt x="783" y="239"/>
                  </a:lnTo>
                  <a:lnTo>
                    <a:pt x="562" y="138"/>
                  </a:lnTo>
                  <a:lnTo>
                    <a:pt x="329" y="66"/>
                  </a:lnTo>
                  <a:lnTo>
                    <a:pt x="329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340" name="Freeform 4"/>
            <p:cNvSpPr>
              <a:spLocks/>
            </p:cNvSpPr>
            <p:nvPr/>
          </p:nvSpPr>
          <p:spPr bwMode="hidden">
            <a:xfrm>
              <a:off x="0" y="2458"/>
              <a:ext cx="1854" cy="1858"/>
            </a:xfrm>
            <a:custGeom>
              <a:avLst/>
              <a:gdLst/>
              <a:ahLst/>
              <a:cxnLst>
                <a:cxn ang="0">
                  <a:pos x="1854" y="1858"/>
                </a:cxn>
                <a:cxn ang="0">
                  <a:pos x="0" y="1858"/>
                </a:cxn>
                <a:cxn ang="0">
                  <a:pos x="0" y="0"/>
                </a:cxn>
                <a:cxn ang="0">
                  <a:pos x="1854" y="1858"/>
                </a:cxn>
                <a:cxn ang="0">
                  <a:pos x="1854" y="1858"/>
                </a:cxn>
              </a:cxnLst>
              <a:rect l="0" t="0" r="r" b="b"/>
              <a:pathLst>
                <a:path w="1854" h="1858">
                  <a:moveTo>
                    <a:pt x="1854" y="1858"/>
                  </a:moveTo>
                  <a:lnTo>
                    <a:pt x="0" y="1858"/>
                  </a:lnTo>
                  <a:lnTo>
                    <a:pt x="0" y="0"/>
                  </a:lnTo>
                  <a:lnTo>
                    <a:pt x="1854" y="1858"/>
                  </a:lnTo>
                  <a:lnTo>
                    <a:pt x="1854" y="185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341" name="Freeform 5"/>
            <p:cNvSpPr>
              <a:spLocks/>
            </p:cNvSpPr>
            <p:nvPr/>
          </p:nvSpPr>
          <p:spPr bwMode="ltGray">
            <a:xfrm>
              <a:off x="0" y="2735"/>
              <a:ext cx="1745" cy="1577"/>
            </a:xfrm>
            <a:custGeom>
              <a:avLst/>
              <a:gdLst/>
              <a:ahLst/>
              <a:cxnLst>
                <a:cxn ang="0">
                  <a:pos x="1640" y="1377"/>
                </a:cxn>
                <a:cxn ang="0">
                  <a:pos x="1692" y="1479"/>
                </a:cxn>
                <a:cxn ang="0">
                  <a:pos x="1732" y="1577"/>
                </a:cxn>
                <a:cxn ang="0">
                  <a:pos x="1745" y="1577"/>
                </a:cxn>
                <a:cxn ang="0">
                  <a:pos x="1703" y="1469"/>
                </a:cxn>
                <a:cxn ang="0">
                  <a:pos x="1649" y="1367"/>
                </a:cxn>
                <a:cxn ang="0">
                  <a:pos x="1535" y="1157"/>
                </a:cxn>
                <a:cxn ang="0">
                  <a:pos x="1395" y="951"/>
                </a:cxn>
                <a:cxn ang="0">
                  <a:pos x="1236" y="756"/>
                </a:cxn>
                <a:cxn ang="0">
                  <a:pos x="1061" y="582"/>
                </a:cxn>
                <a:cxn ang="0">
                  <a:pos x="876" y="426"/>
                </a:cxn>
                <a:cxn ang="0">
                  <a:pos x="672" y="294"/>
                </a:cxn>
                <a:cxn ang="0">
                  <a:pos x="455" y="174"/>
                </a:cxn>
                <a:cxn ang="0">
                  <a:pos x="234" y="78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222" y="89"/>
                </a:cxn>
                <a:cxn ang="0">
                  <a:pos x="446" y="185"/>
                </a:cxn>
                <a:cxn ang="0">
                  <a:pos x="662" y="305"/>
                </a:cxn>
                <a:cxn ang="0">
                  <a:pos x="866" y="437"/>
                </a:cxn>
                <a:cxn ang="0">
                  <a:pos x="1052" y="593"/>
                </a:cxn>
                <a:cxn ang="0">
                  <a:pos x="1226" y="767"/>
                </a:cxn>
                <a:cxn ang="0">
                  <a:pos x="1385" y="960"/>
                </a:cxn>
                <a:cxn ang="0">
                  <a:pos x="1526" y="1167"/>
                </a:cxn>
                <a:cxn ang="0">
                  <a:pos x="1640" y="1377"/>
                </a:cxn>
              </a:cxnLst>
              <a:rect l="0" t="0" r="r" b="b"/>
              <a:pathLst>
                <a:path w="1745" h="1577">
                  <a:moveTo>
                    <a:pt x="1640" y="1377"/>
                  </a:moveTo>
                  <a:lnTo>
                    <a:pt x="1692" y="1479"/>
                  </a:lnTo>
                  <a:lnTo>
                    <a:pt x="1732" y="1577"/>
                  </a:lnTo>
                  <a:lnTo>
                    <a:pt x="1745" y="1577"/>
                  </a:lnTo>
                  <a:lnTo>
                    <a:pt x="1703" y="1469"/>
                  </a:lnTo>
                  <a:lnTo>
                    <a:pt x="1649" y="1367"/>
                  </a:lnTo>
                  <a:lnTo>
                    <a:pt x="1535" y="1157"/>
                  </a:lnTo>
                  <a:lnTo>
                    <a:pt x="1395" y="951"/>
                  </a:lnTo>
                  <a:lnTo>
                    <a:pt x="1236" y="756"/>
                  </a:lnTo>
                  <a:lnTo>
                    <a:pt x="1061" y="582"/>
                  </a:lnTo>
                  <a:lnTo>
                    <a:pt x="876" y="426"/>
                  </a:lnTo>
                  <a:lnTo>
                    <a:pt x="672" y="294"/>
                  </a:lnTo>
                  <a:lnTo>
                    <a:pt x="455" y="174"/>
                  </a:lnTo>
                  <a:lnTo>
                    <a:pt x="234" y="78"/>
                  </a:lnTo>
                  <a:lnTo>
                    <a:pt x="0" y="0"/>
                  </a:lnTo>
                  <a:lnTo>
                    <a:pt x="0" y="12"/>
                  </a:lnTo>
                  <a:lnTo>
                    <a:pt x="222" y="89"/>
                  </a:lnTo>
                  <a:lnTo>
                    <a:pt x="446" y="185"/>
                  </a:lnTo>
                  <a:lnTo>
                    <a:pt x="662" y="305"/>
                  </a:lnTo>
                  <a:lnTo>
                    <a:pt x="866" y="437"/>
                  </a:lnTo>
                  <a:lnTo>
                    <a:pt x="1052" y="593"/>
                  </a:lnTo>
                  <a:lnTo>
                    <a:pt x="1226" y="767"/>
                  </a:lnTo>
                  <a:lnTo>
                    <a:pt x="1385" y="960"/>
                  </a:lnTo>
                  <a:lnTo>
                    <a:pt x="1526" y="1167"/>
                  </a:lnTo>
                  <a:lnTo>
                    <a:pt x="1640" y="1377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342" name="Freeform 6"/>
            <p:cNvSpPr>
              <a:spLocks/>
            </p:cNvSpPr>
            <p:nvPr/>
          </p:nvSpPr>
          <p:spPr bwMode="ltGray">
            <a:xfrm>
              <a:off x="0" y="2544"/>
              <a:ext cx="1745" cy="176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2"/>
                </a:cxn>
                <a:cxn ang="0">
                  <a:pos x="210" y="88"/>
                </a:cxn>
                <a:cxn ang="0">
                  <a:pos x="426" y="190"/>
                </a:cxn>
                <a:cxn ang="0">
                  <a:pos x="630" y="304"/>
                </a:cxn>
                <a:cxn ang="0">
                  <a:pos x="818" y="442"/>
                </a:cxn>
                <a:cxn ang="0">
                  <a:pos x="998" y="592"/>
                </a:cxn>
                <a:cxn ang="0">
                  <a:pos x="1164" y="766"/>
                </a:cxn>
                <a:cxn ang="0">
                  <a:pos x="1310" y="942"/>
                </a:cxn>
                <a:cxn ang="0">
                  <a:pos x="1454" y="1146"/>
                </a:cxn>
                <a:cxn ang="0">
                  <a:pos x="1536" y="1298"/>
                </a:cxn>
                <a:cxn ang="0">
                  <a:pos x="1614" y="1456"/>
                </a:cxn>
                <a:cxn ang="0">
                  <a:pos x="1682" y="1616"/>
                </a:cxn>
                <a:cxn ang="0">
                  <a:pos x="1733" y="1768"/>
                </a:cxn>
                <a:cxn ang="0">
                  <a:pos x="1745" y="1768"/>
                </a:cxn>
                <a:cxn ang="0">
                  <a:pos x="1691" y="1606"/>
                </a:cxn>
                <a:cxn ang="0">
                  <a:pos x="1623" y="1445"/>
                </a:cxn>
                <a:cxn ang="0">
                  <a:pos x="1547" y="1288"/>
                </a:cxn>
                <a:cxn ang="0">
                  <a:pos x="1463" y="1136"/>
                </a:cxn>
                <a:cxn ang="0">
                  <a:pos x="1320" y="932"/>
                </a:cxn>
                <a:cxn ang="0">
                  <a:pos x="1173" y="755"/>
                </a:cxn>
                <a:cxn ang="0">
                  <a:pos x="1008" y="581"/>
                </a:cxn>
                <a:cxn ang="0">
                  <a:pos x="827" y="431"/>
                </a:cxn>
                <a:cxn ang="0">
                  <a:pos x="642" y="293"/>
                </a:cxn>
                <a:cxn ang="0">
                  <a:pos x="437" y="179"/>
                </a:cxn>
                <a:cxn ang="0">
                  <a:pos x="222" y="78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745" h="1768">
                  <a:moveTo>
                    <a:pt x="0" y="0"/>
                  </a:moveTo>
                  <a:lnTo>
                    <a:pt x="0" y="12"/>
                  </a:lnTo>
                  <a:lnTo>
                    <a:pt x="210" y="88"/>
                  </a:lnTo>
                  <a:lnTo>
                    <a:pt x="426" y="190"/>
                  </a:lnTo>
                  <a:lnTo>
                    <a:pt x="630" y="304"/>
                  </a:lnTo>
                  <a:lnTo>
                    <a:pt x="818" y="442"/>
                  </a:lnTo>
                  <a:lnTo>
                    <a:pt x="998" y="592"/>
                  </a:lnTo>
                  <a:lnTo>
                    <a:pt x="1164" y="766"/>
                  </a:lnTo>
                  <a:lnTo>
                    <a:pt x="1310" y="942"/>
                  </a:lnTo>
                  <a:lnTo>
                    <a:pt x="1454" y="1146"/>
                  </a:lnTo>
                  <a:lnTo>
                    <a:pt x="1536" y="1298"/>
                  </a:lnTo>
                  <a:lnTo>
                    <a:pt x="1614" y="1456"/>
                  </a:lnTo>
                  <a:lnTo>
                    <a:pt x="1682" y="1616"/>
                  </a:lnTo>
                  <a:lnTo>
                    <a:pt x="1733" y="1768"/>
                  </a:lnTo>
                  <a:lnTo>
                    <a:pt x="1745" y="1768"/>
                  </a:lnTo>
                  <a:lnTo>
                    <a:pt x="1691" y="1606"/>
                  </a:lnTo>
                  <a:lnTo>
                    <a:pt x="1623" y="1445"/>
                  </a:lnTo>
                  <a:lnTo>
                    <a:pt x="1547" y="1288"/>
                  </a:lnTo>
                  <a:lnTo>
                    <a:pt x="1463" y="1136"/>
                  </a:lnTo>
                  <a:lnTo>
                    <a:pt x="1320" y="932"/>
                  </a:lnTo>
                  <a:lnTo>
                    <a:pt x="1173" y="755"/>
                  </a:lnTo>
                  <a:lnTo>
                    <a:pt x="1008" y="581"/>
                  </a:lnTo>
                  <a:lnTo>
                    <a:pt x="827" y="431"/>
                  </a:lnTo>
                  <a:lnTo>
                    <a:pt x="642" y="293"/>
                  </a:lnTo>
                  <a:lnTo>
                    <a:pt x="437" y="179"/>
                  </a:lnTo>
                  <a:lnTo>
                    <a:pt x="222" y="7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343" name="Oval 7"/>
            <p:cNvSpPr>
              <a:spLocks noChangeArrowheads="1"/>
            </p:cNvSpPr>
            <p:nvPr/>
          </p:nvSpPr>
          <p:spPr bwMode="ltGray">
            <a:xfrm>
              <a:off x="209" y="2784"/>
              <a:ext cx="86" cy="86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344" name="Oval 8"/>
            <p:cNvSpPr>
              <a:spLocks noChangeArrowheads="1"/>
            </p:cNvSpPr>
            <p:nvPr/>
          </p:nvSpPr>
          <p:spPr bwMode="ltGray">
            <a:xfrm>
              <a:off x="1536" y="3884"/>
              <a:ext cx="92" cy="9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345" name="Oval 9"/>
            <p:cNvSpPr>
              <a:spLocks noChangeArrowheads="1"/>
            </p:cNvSpPr>
            <p:nvPr/>
          </p:nvSpPr>
          <p:spPr bwMode="ltGray">
            <a:xfrm>
              <a:off x="791" y="2723"/>
              <a:ext cx="121" cy="12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14346" name="Rectangle 10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4347" name="Rectangle 11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348" name="Rectangle 1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>
                <a:effectLst>
                  <a:outerShdw blurRad="38100" dist="38100" dir="2700000" algn="tl">
                    <a:srgbClr val="010199"/>
                  </a:outerShdw>
                </a:effectLst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49" name="Rectangle 13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>
                <a:effectLst>
                  <a:outerShdw blurRad="38100" dist="38100" dir="2700000" algn="tl">
                    <a:srgbClr val="010199"/>
                  </a:outerShdw>
                </a:effectLst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50" name="Rectangle 1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>
                <a:effectLst>
                  <a:outerShdw blurRad="38100" dist="38100" dir="2700000" algn="tl">
                    <a:srgbClr val="010199"/>
                  </a:outerShdw>
                </a:effectLst>
              </a:defRPr>
            </a:lvl1pPr>
          </a:lstStyle>
          <a:p>
            <a:pPr>
              <a:defRPr/>
            </a:pPr>
            <a:fld id="{1F456A9D-FE47-48F1-93A9-1B34A0D1D95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14" r:id="rId1"/>
    <p:sldLayoutId id="2147483701" r:id="rId2"/>
    <p:sldLayoutId id="2147483702" r:id="rId3"/>
    <p:sldLayoutId id="2147483703" r:id="rId4"/>
    <p:sldLayoutId id="2147483704" r:id="rId5"/>
    <p:sldLayoutId id="2147483705" r:id="rId6"/>
    <p:sldLayoutId id="2147483706" r:id="rId7"/>
    <p:sldLayoutId id="2147483707" r:id="rId8"/>
    <p:sldLayoutId id="2147483708" r:id="rId9"/>
    <p:sldLayoutId id="2147483709" r:id="rId10"/>
    <p:sldLayoutId id="2147483710" r:id="rId11"/>
    <p:sldLayoutId id="2147483711" r:id="rId12"/>
    <p:sldLayoutId id="2147483712" r:id="rId13"/>
    <p:sldLayoutId id="2147483713" r:id="rId14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5000"/>
        <a:buFont typeface="Wingdings" pitchFamily="2" charset="2"/>
        <a:buChar char="l"/>
        <a:defRPr sz="32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itchFamily="2" charset="2"/>
        <a:buChar char="l"/>
        <a:defRPr sz="28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l"/>
        <a:defRPr sz="24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4" Type="http://schemas.openxmlformats.org/officeDocument/2006/relationships/image" Target="../media/image5.emf"/><Relationship Id="rId5" Type="http://schemas.openxmlformats.org/officeDocument/2006/relationships/oleObject" Target="../embeddings/oleObject3.bin"/><Relationship Id="rId6" Type="http://schemas.openxmlformats.org/officeDocument/2006/relationships/image" Target="../media/image6.emf"/><Relationship Id="rId7" Type="http://schemas.openxmlformats.org/officeDocument/2006/relationships/oleObject" Target="../embeddings/oleObject4.bin"/><Relationship Id="rId8" Type="http://schemas.openxmlformats.org/officeDocument/2006/relationships/image" Target="../media/image7.emf"/><Relationship Id="rId9" Type="http://schemas.openxmlformats.org/officeDocument/2006/relationships/image" Target="../media/image8.emf"/><Relationship Id="rId1" Type="http://schemas.openxmlformats.org/officeDocument/2006/relationships/vmlDrawing" Target="../drawings/vmlDrawing2.vml"/><Relationship Id="rId2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4" Type="http://schemas.openxmlformats.org/officeDocument/2006/relationships/image" Target="../media/image9.emf"/><Relationship Id="rId5" Type="http://schemas.openxmlformats.org/officeDocument/2006/relationships/oleObject" Target="../embeddings/oleObject6.bin"/><Relationship Id="rId6" Type="http://schemas.openxmlformats.org/officeDocument/2006/relationships/image" Target="../media/image10.emf"/><Relationship Id="rId1" Type="http://schemas.openxmlformats.org/officeDocument/2006/relationships/vmlDrawing" Target="../drawings/vmlDrawing3.vml"/><Relationship Id="rId2" Type="http://schemas.openxmlformats.org/officeDocument/2006/relationships/slideLayout" Target="../slideLayouts/slideLayout1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4" Type="http://schemas.openxmlformats.org/officeDocument/2006/relationships/image" Target="../media/image11.emf"/><Relationship Id="rId1" Type="http://schemas.openxmlformats.org/officeDocument/2006/relationships/vmlDrawing" Target="../drawings/vmlDrawing4.vml"/><Relationship Id="rId2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4" Type="http://schemas.openxmlformats.org/officeDocument/2006/relationships/image" Target="../media/image13.png"/><Relationship Id="rId5" Type="http://schemas.openxmlformats.org/officeDocument/2006/relationships/image" Target="../media/image14.png"/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3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4" Type="http://schemas.openxmlformats.org/officeDocument/2006/relationships/image" Target="../media/image16.png"/><Relationship Id="rId5" Type="http://schemas.openxmlformats.org/officeDocument/2006/relationships/image" Target="../media/image17.png"/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Relationship Id="rId3" Type="http://schemas.openxmlformats.org/officeDocument/2006/relationships/image" Target="../media/image18.png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youtube.com/watch?v=7QrnwoO1-8A&amp;feature=mfu_in_order&amp;list=UL" TargetMode="External"/><Relationship Id="rId3" Type="http://schemas.openxmlformats.org/officeDocument/2006/relationships/hyperlink" Target="http://www.engadget.com/2010/12/09/kinect-finally-fulfills-its-minority-report-destiny-video/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4" Type="http://schemas.openxmlformats.org/officeDocument/2006/relationships/image" Target="../media/image3.png"/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4" Type="http://schemas.openxmlformats.org/officeDocument/2006/relationships/oleObject" Target="../embeddings/oleObject1.bin"/><Relationship Id="rId5" Type="http://schemas.openxmlformats.org/officeDocument/2006/relationships/image" Target="../media/image4.emf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3200" smtClean="0"/>
              <a:t>CSSE463: Image Recognition 	Day 6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en-US" sz="2000" dirty="0" smtClean="0"/>
              <a:t>Yesterday: </a:t>
            </a:r>
            <a:r>
              <a:rPr lang="en-US" sz="1800" dirty="0" smtClean="0"/>
              <a:t>Local, global, and point operators use different context, but </a:t>
            </a:r>
            <a:r>
              <a:rPr lang="en-US" sz="1800" b="1" dirty="0" smtClean="0"/>
              <a:t>all 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z="1800" dirty="0" smtClean="0"/>
              <a:t>operate on entire image, 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z="1800" dirty="0" smtClean="0"/>
              <a:t>changing one pixel at a time!!</a:t>
            </a:r>
          </a:p>
          <a:p>
            <a:pPr eaLnBrk="1" hangingPunct="1">
              <a:lnSpc>
                <a:spcPct val="80000"/>
              </a:lnSpc>
              <a:defRPr/>
            </a:pPr>
            <a:endParaRPr lang="en-US" sz="2000" dirty="0" smtClean="0"/>
          </a:p>
          <a:p>
            <a:pPr eaLnBrk="1" hangingPunct="1">
              <a:lnSpc>
                <a:spcPct val="80000"/>
              </a:lnSpc>
              <a:defRPr/>
            </a:pPr>
            <a:r>
              <a:rPr lang="en-US" sz="2000" dirty="0" smtClean="0"/>
              <a:t>Lab due </a:t>
            </a:r>
            <a:r>
              <a:rPr lang="en-US" sz="2000" dirty="0" smtClean="0"/>
              <a:t>tomorrow</a:t>
            </a:r>
            <a:endParaRPr lang="en-US" sz="2000" dirty="0" smtClean="0"/>
          </a:p>
          <a:p>
            <a:pPr eaLnBrk="1" hangingPunct="1">
              <a:lnSpc>
                <a:spcPct val="80000"/>
              </a:lnSpc>
              <a:defRPr/>
            </a:pPr>
            <a:endParaRPr lang="en-US" sz="2000" dirty="0" smtClean="0"/>
          </a:p>
          <a:p>
            <a:pPr eaLnBrk="1" hangingPunct="1">
              <a:lnSpc>
                <a:spcPct val="80000"/>
              </a:lnSpc>
              <a:defRPr/>
            </a:pPr>
            <a:r>
              <a:rPr lang="en-US" sz="2000" dirty="0" smtClean="0"/>
              <a:t>Fruit-finder deadline </a:t>
            </a:r>
            <a:r>
              <a:rPr lang="en-US" sz="2000" b="1" dirty="0" smtClean="0"/>
              <a:t>Friday</a:t>
            </a:r>
            <a:r>
              <a:rPr lang="en-US" sz="2000" dirty="0" smtClean="0"/>
              <a:t>, </a:t>
            </a:r>
            <a:r>
              <a:rPr lang="en-US" sz="2000" dirty="0" smtClean="0"/>
              <a:t>11:00pm </a:t>
            </a:r>
            <a:endParaRPr lang="en-US" sz="2000" dirty="0" smtClean="0"/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z="1800" dirty="0" smtClean="0"/>
              <a:t>Please leave time for a solid write-up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z="1800" dirty="0" smtClean="0"/>
              <a:t>Nice example of how to show results: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z="1800" dirty="0" smtClean="0"/>
              <a:t>See rubric online for other standards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z="1800" dirty="0" smtClean="0"/>
              <a:t>Questions?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en-US" sz="2000" dirty="0" smtClean="0"/>
          </a:p>
          <a:p>
            <a:pPr eaLnBrk="1" hangingPunct="1">
              <a:lnSpc>
                <a:spcPct val="80000"/>
              </a:lnSpc>
              <a:defRPr/>
            </a:pPr>
            <a:r>
              <a:rPr lang="en-US" sz="2000" dirty="0" smtClean="0"/>
              <a:t>Today: edge features (another local operator)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z="1800" dirty="0" err="1" smtClean="0"/>
              <a:t>Sonka</a:t>
            </a:r>
            <a:r>
              <a:rPr lang="en-US" sz="1800" dirty="0" smtClean="0"/>
              <a:t> 5.3</a:t>
            </a:r>
          </a:p>
          <a:p>
            <a:pPr lvl="1" eaLnBrk="1" hangingPunct="1">
              <a:lnSpc>
                <a:spcPct val="80000"/>
              </a:lnSpc>
              <a:defRPr/>
            </a:pPr>
            <a:endParaRPr lang="en-US" sz="1800" dirty="0" smtClean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0400" y="2743200"/>
            <a:ext cx="1800225" cy="2543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Edge gradient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 bwMode="auto">
          <a:xfrm>
            <a:off x="1828800" y="2514600"/>
            <a:ext cx="3657600" cy="3581400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15364" name="Right Triangle 5"/>
          <p:cNvSpPr>
            <a:spLocks noChangeArrowheads="1"/>
          </p:cNvSpPr>
          <p:nvPr/>
        </p:nvSpPr>
        <p:spPr bwMode="auto">
          <a:xfrm flipV="1">
            <a:off x="1828800" y="2514600"/>
            <a:ext cx="2819400" cy="3581400"/>
          </a:xfrm>
          <a:prstGeom prst="rtTriangle">
            <a:avLst/>
          </a:prstGeom>
          <a:solidFill>
            <a:schemeClr val="tx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cxnSp>
        <p:nvCxnSpPr>
          <p:cNvPr id="15365" name="Straight Arrow Connector 7"/>
          <p:cNvCxnSpPr>
            <a:cxnSpLocks noChangeShapeType="1"/>
          </p:cNvCxnSpPr>
          <p:nvPr/>
        </p:nvCxnSpPr>
        <p:spPr bwMode="auto">
          <a:xfrm>
            <a:off x="3421063" y="4114800"/>
            <a:ext cx="1295400" cy="1588"/>
          </a:xfrm>
          <a:prstGeom prst="straightConnector1">
            <a:avLst/>
          </a:prstGeom>
          <a:noFill/>
          <a:ln w="38100" algn="ctr">
            <a:solidFill>
              <a:schemeClr val="bg1"/>
            </a:solidFill>
            <a:round/>
            <a:headEnd/>
            <a:tailEnd type="arrow" w="med" len="med"/>
          </a:ln>
        </p:spPr>
      </p:cxnSp>
      <p:cxnSp>
        <p:nvCxnSpPr>
          <p:cNvPr id="15366" name="Straight Arrow Connector 8"/>
          <p:cNvCxnSpPr>
            <a:cxnSpLocks noChangeShapeType="1"/>
          </p:cNvCxnSpPr>
          <p:nvPr/>
        </p:nvCxnSpPr>
        <p:spPr bwMode="auto">
          <a:xfrm rot="5400000" flipH="1" flipV="1">
            <a:off x="2819401" y="3505200"/>
            <a:ext cx="1219200" cy="3175"/>
          </a:xfrm>
          <a:prstGeom prst="straightConnector1">
            <a:avLst/>
          </a:prstGeom>
          <a:noFill/>
          <a:ln w="38100" algn="ctr">
            <a:solidFill>
              <a:schemeClr val="bg1"/>
            </a:solidFill>
            <a:round/>
            <a:headEnd/>
            <a:tailEnd type="arrow" w="med" len="med"/>
          </a:ln>
        </p:spPr>
      </p:cxnSp>
      <p:cxnSp>
        <p:nvCxnSpPr>
          <p:cNvPr id="15367" name="Straight Arrow Connector 11"/>
          <p:cNvCxnSpPr>
            <a:cxnSpLocks noChangeShapeType="1"/>
          </p:cNvCxnSpPr>
          <p:nvPr/>
        </p:nvCxnSpPr>
        <p:spPr bwMode="auto">
          <a:xfrm flipH="1" flipV="1">
            <a:off x="2590800" y="3352800"/>
            <a:ext cx="838200" cy="762000"/>
          </a:xfrm>
          <a:prstGeom prst="straightConnector1">
            <a:avLst/>
          </a:prstGeom>
          <a:noFill/>
          <a:ln w="38100" algn="ctr">
            <a:solidFill>
              <a:schemeClr val="bg1"/>
            </a:solidFill>
            <a:round/>
            <a:headEnd/>
            <a:tailEnd type="arrow" w="med" len="med"/>
          </a:ln>
        </p:spPr>
      </p:cxnSp>
      <p:sp>
        <p:nvSpPr>
          <p:cNvPr id="15368" name="TextBox 14"/>
          <p:cNvSpPr txBox="1">
            <a:spLocks noChangeArrowheads="1"/>
          </p:cNvSpPr>
          <p:nvPr/>
        </p:nvSpPr>
        <p:spPr bwMode="auto">
          <a:xfrm>
            <a:off x="4191000" y="3733800"/>
            <a:ext cx="325438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f</a:t>
            </a:r>
            <a:r>
              <a:rPr lang="en-US" baseline="-25000"/>
              <a:t>x</a:t>
            </a:r>
          </a:p>
        </p:txBody>
      </p:sp>
      <p:sp>
        <p:nvSpPr>
          <p:cNvPr id="15369" name="TextBox 15"/>
          <p:cNvSpPr txBox="1">
            <a:spLocks noChangeArrowheads="1"/>
          </p:cNvSpPr>
          <p:nvPr/>
        </p:nvSpPr>
        <p:spPr bwMode="auto">
          <a:xfrm>
            <a:off x="3429000" y="3200400"/>
            <a:ext cx="325438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bg1"/>
                </a:solidFill>
              </a:rPr>
              <a:t>f</a:t>
            </a:r>
            <a:r>
              <a:rPr lang="en-US" baseline="-25000">
                <a:solidFill>
                  <a:schemeClr val="bg1"/>
                </a:solidFill>
              </a:rPr>
              <a:t>y</a:t>
            </a:r>
          </a:p>
        </p:txBody>
      </p:sp>
      <p:sp>
        <p:nvSpPr>
          <p:cNvPr id="15370" name="TextBox 16"/>
          <p:cNvSpPr txBox="1">
            <a:spLocks noChangeArrowheads="1"/>
          </p:cNvSpPr>
          <p:nvPr/>
        </p:nvSpPr>
        <p:spPr bwMode="auto">
          <a:xfrm>
            <a:off x="2252664" y="3091656"/>
            <a:ext cx="414338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>
                <a:solidFill>
                  <a:schemeClr val="bg1"/>
                </a:solidFill>
                <a:sym typeface="Symbol" pitchFamily="18" charset="2"/>
              </a:rPr>
              <a:t></a:t>
            </a:r>
            <a:r>
              <a:rPr lang="en-US" dirty="0">
                <a:solidFill>
                  <a:schemeClr val="bg1"/>
                </a:solidFill>
              </a:rPr>
              <a:t>f</a:t>
            </a:r>
            <a:endParaRPr lang="en-US" baseline="-25000" dirty="0">
              <a:solidFill>
                <a:schemeClr val="bg1"/>
              </a:solidFill>
            </a:endParaRPr>
          </a:p>
        </p:txBody>
      </p:sp>
      <p:sp>
        <p:nvSpPr>
          <p:cNvPr id="15371" name="TextBox 17"/>
          <p:cNvSpPr txBox="1">
            <a:spLocks noChangeArrowheads="1"/>
          </p:cNvSpPr>
          <p:nvPr/>
        </p:nvSpPr>
        <p:spPr bwMode="auto">
          <a:xfrm>
            <a:off x="838200" y="1295400"/>
            <a:ext cx="784860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400" dirty="0"/>
              <a:t>Vector pointing in direction of greatest </a:t>
            </a:r>
            <a:r>
              <a:rPr lang="en-US" sz="2400" dirty="0" smtClean="0"/>
              <a:t>positive change.</a:t>
            </a:r>
            <a:endParaRPr lang="en-US" sz="2400" dirty="0"/>
          </a:p>
          <a:p>
            <a:r>
              <a:rPr lang="en-US" sz="2400" dirty="0"/>
              <a:t>	We want its magnitude and direction</a:t>
            </a:r>
          </a:p>
          <a:p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1. Find partials using filters</a:t>
            </a:r>
          </a:p>
        </p:txBody>
      </p:sp>
      <p:sp>
        <p:nvSpPr>
          <p:cNvPr id="155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4572000"/>
            <a:ext cx="8229600" cy="106680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en-US" sz="2000" dirty="0" smtClean="0"/>
              <a:t>Note that this is 1D filter, but averaged over 3 rows (for </a:t>
            </a:r>
            <a:r>
              <a:rPr lang="en-US" sz="2000" dirty="0" err="1" smtClean="0"/>
              <a:t>df</a:t>
            </a:r>
            <a:r>
              <a:rPr lang="en-US" sz="2000" dirty="0" smtClean="0"/>
              <a:t>/</a:t>
            </a:r>
            <a:r>
              <a:rPr lang="en-US" sz="2000" dirty="0" err="1" smtClean="0"/>
              <a:t>dx</a:t>
            </a:r>
            <a:r>
              <a:rPr lang="en-US" sz="2000" dirty="0" smtClean="0"/>
              <a:t>) or 3 cols (for </a:t>
            </a:r>
            <a:r>
              <a:rPr lang="en-US" sz="2000" dirty="0" err="1" smtClean="0"/>
              <a:t>df</a:t>
            </a:r>
            <a:r>
              <a:rPr lang="en-US" sz="2000" dirty="0" smtClean="0"/>
              <a:t>/</a:t>
            </a:r>
            <a:r>
              <a:rPr lang="en-US" sz="2000" dirty="0" err="1" smtClean="0"/>
              <a:t>dy</a:t>
            </a:r>
            <a:r>
              <a:rPr lang="en-US" sz="2000" dirty="0" smtClean="0"/>
              <a:t>) and with 1/6 factored out to allow integer multiplication</a:t>
            </a:r>
          </a:p>
        </p:txBody>
      </p:sp>
      <p:graphicFrame>
        <p:nvGraphicFramePr>
          <p:cNvPr id="2051" name="Object 5"/>
          <p:cNvGraphicFramePr>
            <a:graphicFrameLocks noGrp="1" noChangeAspect="1"/>
          </p:cNvGraphicFramePr>
          <p:nvPr>
            <p:ph sz="quarter" idx="4294967295"/>
          </p:nvPr>
        </p:nvGraphicFramePr>
        <p:xfrm>
          <a:off x="457200" y="3209925"/>
          <a:ext cx="7315200" cy="1154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45" name="Equation" r:id="rId3" imgW="4508280" imgH="711000" progId="Equation.3">
                  <p:embed/>
                </p:oleObj>
              </mc:Choice>
              <mc:Fallback>
                <p:oleObj name="Equation" r:id="rId3" imgW="4508280" imgH="7110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" y="3209925"/>
                        <a:ext cx="7315200" cy="11541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2" name="Object 6"/>
          <p:cNvGraphicFramePr>
            <a:graphicFrameLocks noGrp="1" noChangeAspect="1"/>
          </p:cNvGraphicFramePr>
          <p:nvPr>
            <p:ph sz="quarter" idx="4294967295"/>
          </p:nvPr>
        </p:nvGraphicFramePr>
        <p:xfrm>
          <a:off x="0" y="5675313"/>
          <a:ext cx="7543800" cy="765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46" name="Equation" r:id="rId5" imgW="4508280" imgH="457200" progId="Equation.3">
                  <p:embed/>
                </p:oleObj>
              </mc:Choice>
              <mc:Fallback>
                <p:oleObj name="Equation" r:id="rId5" imgW="4508280" imgH="45720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5675313"/>
                        <a:ext cx="7543800" cy="7651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55" name="TextBox 8"/>
          <p:cNvSpPr txBox="1">
            <a:spLocks noChangeArrowheads="1"/>
          </p:cNvSpPr>
          <p:nvPr/>
        </p:nvSpPr>
        <p:spPr bwMode="auto">
          <a:xfrm>
            <a:off x="8229600" y="6400800"/>
            <a:ext cx="864339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 smtClean="0"/>
              <a:t>Q4,Q5</a:t>
            </a:r>
            <a:endParaRPr lang="en-US" dirty="0"/>
          </a:p>
        </p:txBody>
      </p:sp>
      <p:graphicFrame>
        <p:nvGraphicFramePr>
          <p:cNvPr id="2056" name="Object 4"/>
          <p:cNvGraphicFramePr>
            <a:graphicFrameLocks noChangeAspect="1"/>
          </p:cNvGraphicFramePr>
          <p:nvPr/>
        </p:nvGraphicFramePr>
        <p:xfrm>
          <a:off x="9296400" y="1828800"/>
          <a:ext cx="7181850" cy="1230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47" name="Equation" r:id="rId7" imgW="4152600" imgH="711000" progId="Equation.3">
                  <p:embed/>
                </p:oleObj>
              </mc:Choice>
              <mc:Fallback>
                <p:oleObj name="Equation" r:id="rId7" imgW="4152600" imgH="7110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296400" y="1828800"/>
                        <a:ext cx="7181850" cy="12303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2059" name="Picture 11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685800" y="1524000"/>
            <a:ext cx="7181850" cy="1230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Demo</a:t>
            </a:r>
          </a:p>
        </p:txBody>
      </p:sp>
      <p:sp>
        <p:nvSpPr>
          <p:cNvPr id="141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My homemade </a:t>
            </a:r>
            <a:r>
              <a:rPr lang="en-US" dirty="0" err="1" smtClean="0"/>
              <a:t>edgefinder</a:t>
            </a:r>
            <a:endParaRPr lang="en-US" dirty="0" smtClean="0"/>
          </a:p>
          <a:p>
            <a:pPr lvl="1" eaLnBrk="1" hangingPunct="1">
              <a:defRPr/>
            </a:pPr>
            <a:r>
              <a:rPr lang="en-US" dirty="0" smtClean="0"/>
              <a:t>Finds vertical and horizontal edges using filters</a:t>
            </a:r>
          </a:p>
          <a:p>
            <a:pPr lvl="1" eaLnBrk="1" hangingPunct="1">
              <a:defRPr/>
            </a:pPr>
            <a:r>
              <a:rPr lang="en-US" dirty="0" smtClean="0"/>
              <a:t>Combines to find edge magnitude</a:t>
            </a:r>
          </a:p>
          <a:p>
            <a:pPr lvl="1" eaLnBrk="1" hangingPunct="1">
              <a:defRPr/>
            </a:pPr>
            <a:r>
              <a:rPr lang="en-US" dirty="0" smtClean="0"/>
              <a:t>Combines to find edge direction</a:t>
            </a:r>
          </a:p>
          <a:p>
            <a:pPr lvl="1" eaLnBrk="1" hangingPunct="1">
              <a:defRPr/>
            </a:pPr>
            <a:r>
              <a:rPr lang="en-US" dirty="0" smtClean="0"/>
              <a:t>Re-scale for display</a:t>
            </a:r>
          </a:p>
          <a:p>
            <a:pPr eaLnBrk="1" hangingPunct="1">
              <a:defRPr/>
            </a:pPr>
            <a:r>
              <a:rPr lang="en-US" dirty="0" smtClean="0"/>
              <a:t>Similar to part of Lab 3.</a:t>
            </a:r>
          </a:p>
          <a:p>
            <a:pPr lvl="1" eaLnBrk="1" hangingPunct="1">
              <a:defRPr/>
            </a:pPr>
            <a:r>
              <a:rPr lang="en-US" dirty="0" smtClean="0"/>
              <a:t>So I can’t post code</a:t>
            </a:r>
          </a:p>
          <a:p>
            <a:pPr lvl="1" eaLnBrk="1" hangingPunct="1">
              <a:defRPr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6871378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4000" smtClean="0"/>
              <a:t>2. Find edge gradient magnitude</a:t>
            </a:r>
          </a:p>
        </p:txBody>
      </p:sp>
      <p:sp>
        <p:nvSpPr>
          <p:cNvPr id="15667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8001000" cy="4530725"/>
          </a:xfrm>
        </p:spPr>
        <p:txBody>
          <a:bodyPr/>
          <a:lstStyle/>
          <a:p>
            <a:pPr eaLnBrk="1" hangingPunct="1">
              <a:defRPr/>
            </a:pPr>
            <a:r>
              <a:rPr lang="en-US" sz="2800" smtClean="0"/>
              <a:t>Definition: the gradient,     , is the vector pointing in the direction of greatest change.</a:t>
            </a:r>
            <a:endParaRPr lang="en-US" sz="3600" smtClean="0"/>
          </a:p>
          <a:p>
            <a:pPr eaLnBrk="1" hangingPunct="1">
              <a:defRPr/>
            </a:pPr>
            <a:endParaRPr lang="en-US" sz="3600" smtClean="0"/>
          </a:p>
          <a:p>
            <a:pPr eaLnBrk="1" hangingPunct="1">
              <a:defRPr/>
            </a:pPr>
            <a:r>
              <a:rPr lang="en-US" sz="2800" smtClean="0"/>
              <a:t>To find its magnitude:</a:t>
            </a:r>
          </a:p>
          <a:p>
            <a:pPr eaLnBrk="1" hangingPunct="1">
              <a:defRPr/>
            </a:pPr>
            <a:endParaRPr lang="en-US" sz="2800" smtClean="0"/>
          </a:p>
        </p:txBody>
      </p:sp>
      <p:graphicFrame>
        <p:nvGraphicFramePr>
          <p:cNvPr id="3074" name="Object 4"/>
          <p:cNvGraphicFramePr>
            <a:graphicFrameLocks noGrp="1" noChangeAspect="1"/>
          </p:cNvGraphicFramePr>
          <p:nvPr>
            <p:ph sz="quarter" idx="2"/>
          </p:nvPr>
        </p:nvGraphicFramePr>
        <p:xfrm>
          <a:off x="2057400" y="3941762"/>
          <a:ext cx="2514600" cy="935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35" name="Equation" r:id="rId3" imgW="1434960" imgH="533160" progId="Equation.3">
                  <p:embed/>
                </p:oleObj>
              </mc:Choice>
              <mc:Fallback>
                <p:oleObj name="Equation" r:id="rId3" imgW="1434960" imgH="53316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7400" y="3941762"/>
                        <a:ext cx="2514600" cy="9350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5" name="Object 5"/>
          <p:cNvGraphicFramePr>
            <a:graphicFrameLocks noGrp="1" noChangeAspect="1"/>
          </p:cNvGraphicFramePr>
          <p:nvPr>
            <p:ph sz="quarter" idx="3"/>
          </p:nvPr>
        </p:nvGraphicFramePr>
        <p:xfrm>
          <a:off x="4572000" y="1600200"/>
          <a:ext cx="582613" cy="517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36" name="Equation" r:id="rId5" imgW="228600" imgH="203040" progId="Equation.3">
                  <p:embed/>
                </p:oleObj>
              </mc:Choice>
              <mc:Fallback>
                <p:oleObj name="Equation" r:id="rId5" imgW="228600" imgH="20304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0" y="1600200"/>
                        <a:ext cx="582613" cy="5175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extBox 8"/>
          <p:cNvSpPr txBox="1">
            <a:spLocks noChangeArrowheads="1"/>
          </p:cNvSpPr>
          <p:nvPr/>
        </p:nvSpPr>
        <p:spPr bwMode="auto">
          <a:xfrm>
            <a:off x="8651875" y="6477000"/>
            <a:ext cx="492443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 smtClean="0"/>
              <a:t>Q2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3. Find edge gradient direction </a:t>
            </a:r>
          </a:p>
        </p:txBody>
      </p:sp>
      <p:sp>
        <p:nvSpPr>
          <p:cNvPr id="143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371600"/>
            <a:ext cx="8229600" cy="1295400"/>
          </a:xfrm>
        </p:spPr>
        <p:txBody>
          <a:bodyPr/>
          <a:lstStyle/>
          <a:p>
            <a:pPr eaLnBrk="1" hangingPunct="1">
              <a:defRPr/>
            </a:pPr>
            <a:r>
              <a:rPr lang="en-US" sz="2400" dirty="0" smtClean="0"/>
              <a:t>tan</a:t>
            </a:r>
            <a:r>
              <a:rPr lang="en-US" sz="2400" baseline="30000" dirty="0" smtClean="0"/>
              <a:t>-1</a:t>
            </a:r>
            <a:r>
              <a:rPr lang="en-US" sz="2400" dirty="0" smtClean="0"/>
              <a:t>(</a:t>
            </a:r>
            <a:r>
              <a:rPr lang="en-US" sz="2400" dirty="0" err="1" smtClean="0"/>
              <a:t>y,x</a:t>
            </a:r>
            <a:r>
              <a:rPr lang="en-US" sz="2400" dirty="0" smtClean="0"/>
              <a:t>)</a:t>
            </a:r>
            <a:endParaRPr lang="en-US" sz="2400" dirty="0" smtClean="0">
              <a:latin typeface="Symbol" pitchFamily="18" charset="2"/>
            </a:endParaRPr>
          </a:p>
          <a:p>
            <a:pPr eaLnBrk="1" hangingPunct="1">
              <a:defRPr/>
            </a:pPr>
            <a:r>
              <a:rPr lang="en-US" sz="2400" dirty="0" err="1" smtClean="0"/>
              <a:t>Matlab’s</a:t>
            </a:r>
            <a:r>
              <a:rPr lang="en-US" sz="2400" dirty="0" smtClean="0"/>
              <a:t> atan2(</a:t>
            </a:r>
            <a:r>
              <a:rPr lang="en-US" sz="2400" dirty="0" err="1" smtClean="0"/>
              <a:t>y,x</a:t>
            </a:r>
            <a:r>
              <a:rPr lang="en-US" sz="2400" dirty="0" smtClean="0"/>
              <a:t>) gives full range, [-</a:t>
            </a:r>
            <a:r>
              <a:rPr lang="en-US" sz="2400" dirty="0" smtClean="0">
                <a:latin typeface="Symbol" pitchFamily="18" charset="2"/>
              </a:rPr>
              <a:t>p, p]</a:t>
            </a:r>
          </a:p>
        </p:txBody>
      </p:sp>
      <p:sp>
        <p:nvSpPr>
          <p:cNvPr id="17412" name="Rectangle 4"/>
          <p:cNvSpPr>
            <a:spLocks noChangeArrowheads="1"/>
          </p:cNvSpPr>
          <p:nvPr/>
        </p:nvSpPr>
        <p:spPr bwMode="auto">
          <a:xfrm>
            <a:off x="3581400" y="2990850"/>
            <a:ext cx="1295400" cy="1295400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17413" name="Oval 5"/>
          <p:cNvSpPr>
            <a:spLocks noChangeArrowheads="1"/>
          </p:cNvSpPr>
          <p:nvPr/>
        </p:nvSpPr>
        <p:spPr bwMode="auto">
          <a:xfrm>
            <a:off x="4038600" y="2762250"/>
            <a:ext cx="381000" cy="381000"/>
          </a:xfrm>
          <a:prstGeom prst="ellipse">
            <a:avLst/>
          </a:prstGeom>
          <a:noFill/>
          <a:ln w="38100">
            <a:solidFill>
              <a:schemeClr val="folHlink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3366" name="Text Box 6"/>
          <p:cNvSpPr txBox="1">
            <a:spLocks noChangeArrowheads="1"/>
          </p:cNvSpPr>
          <p:nvPr/>
        </p:nvSpPr>
        <p:spPr bwMode="auto">
          <a:xfrm>
            <a:off x="4419600" y="2609850"/>
            <a:ext cx="240506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/>
              <a:t>dir=arctan(-1,0) = -</a:t>
            </a:r>
            <a:r>
              <a:rPr lang="en-US">
                <a:effectLst>
                  <a:outerShdw blurRad="38100" dist="38100" dir="2700000" algn="tl">
                    <a:srgbClr val="010199"/>
                  </a:outerShdw>
                </a:effectLst>
                <a:latin typeface="Symbol" pitchFamily="18" charset="2"/>
              </a:rPr>
              <a:t>p</a:t>
            </a:r>
            <a:r>
              <a:rPr lang="en-US">
                <a:effectLst>
                  <a:outerShdw blurRad="38100" dist="38100" dir="2700000" algn="tl">
                    <a:srgbClr val="010199"/>
                  </a:outerShdw>
                </a:effectLst>
              </a:rPr>
              <a:t>/2</a:t>
            </a:r>
          </a:p>
        </p:txBody>
      </p:sp>
      <p:sp>
        <p:nvSpPr>
          <p:cNvPr id="17415" name="Oval 7"/>
          <p:cNvSpPr>
            <a:spLocks noChangeArrowheads="1"/>
          </p:cNvSpPr>
          <p:nvPr/>
        </p:nvSpPr>
        <p:spPr bwMode="auto">
          <a:xfrm>
            <a:off x="4686300" y="3448050"/>
            <a:ext cx="381000" cy="381000"/>
          </a:xfrm>
          <a:prstGeom prst="ellipse">
            <a:avLst/>
          </a:prstGeom>
          <a:noFill/>
          <a:ln w="38100">
            <a:solidFill>
              <a:schemeClr val="folHlink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3368" name="Text Box 8"/>
          <p:cNvSpPr txBox="1">
            <a:spLocks noChangeArrowheads="1"/>
          </p:cNvSpPr>
          <p:nvPr/>
        </p:nvSpPr>
        <p:spPr bwMode="auto">
          <a:xfrm>
            <a:off x="5181600" y="3448050"/>
            <a:ext cx="213836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/>
              <a:t>dir=arctan(0,-1) = </a:t>
            </a:r>
            <a:r>
              <a:rPr lang="en-US">
                <a:effectLst>
                  <a:outerShdw blurRad="38100" dist="38100" dir="2700000" algn="tl">
                    <a:srgbClr val="010199"/>
                  </a:outerShdw>
                </a:effectLst>
                <a:latin typeface="Symbol" pitchFamily="18" charset="2"/>
              </a:rPr>
              <a:t>p</a:t>
            </a:r>
            <a:endParaRPr lang="en-US">
              <a:effectLst>
                <a:outerShdw blurRad="38100" dist="38100" dir="2700000" algn="tl">
                  <a:srgbClr val="010199"/>
                </a:outerShdw>
              </a:effectLst>
            </a:endParaRPr>
          </a:p>
        </p:txBody>
      </p:sp>
      <p:sp>
        <p:nvSpPr>
          <p:cNvPr id="143369" name="Text Box 9"/>
          <p:cNvSpPr txBox="1">
            <a:spLocks noChangeArrowheads="1"/>
          </p:cNvSpPr>
          <p:nvPr/>
        </p:nvSpPr>
        <p:spPr bwMode="auto">
          <a:xfrm>
            <a:off x="3733800" y="4591050"/>
            <a:ext cx="218916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/>
              <a:t>dir=arctan(1,0)= </a:t>
            </a:r>
            <a:r>
              <a:rPr lang="en-US">
                <a:effectLst>
                  <a:outerShdw blurRad="38100" dist="38100" dir="2700000" algn="tl">
                    <a:srgbClr val="010199"/>
                  </a:outerShdw>
                </a:effectLst>
                <a:latin typeface="Symbol" pitchFamily="18" charset="2"/>
              </a:rPr>
              <a:t>p</a:t>
            </a:r>
            <a:r>
              <a:rPr lang="en-US">
                <a:effectLst>
                  <a:outerShdw blurRad="38100" dist="38100" dir="2700000" algn="tl">
                    <a:srgbClr val="010199"/>
                  </a:outerShdw>
                </a:effectLst>
              </a:rPr>
              <a:t>/2</a:t>
            </a:r>
          </a:p>
        </p:txBody>
      </p:sp>
      <p:sp>
        <p:nvSpPr>
          <p:cNvPr id="143370" name="Text Box 10"/>
          <p:cNvSpPr txBox="1">
            <a:spLocks noChangeArrowheads="1"/>
          </p:cNvSpPr>
          <p:nvPr/>
        </p:nvSpPr>
        <p:spPr bwMode="auto">
          <a:xfrm>
            <a:off x="914400" y="3527425"/>
            <a:ext cx="20002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/>
              <a:t>dir=arctan(0,1)= 0</a:t>
            </a:r>
            <a:endParaRPr lang="en-US">
              <a:effectLst>
                <a:outerShdw blurRad="38100" dist="38100" dir="2700000" algn="tl">
                  <a:srgbClr val="010199"/>
                </a:outerShdw>
              </a:effectLst>
            </a:endParaRPr>
          </a:p>
        </p:txBody>
      </p:sp>
      <p:sp>
        <p:nvSpPr>
          <p:cNvPr id="17419" name="Oval 11"/>
          <p:cNvSpPr>
            <a:spLocks noChangeArrowheads="1"/>
          </p:cNvSpPr>
          <p:nvPr/>
        </p:nvSpPr>
        <p:spPr bwMode="auto">
          <a:xfrm>
            <a:off x="3352800" y="3524250"/>
            <a:ext cx="381000" cy="381000"/>
          </a:xfrm>
          <a:prstGeom prst="ellipse">
            <a:avLst/>
          </a:prstGeom>
          <a:noFill/>
          <a:ln w="38100">
            <a:solidFill>
              <a:schemeClr val="folHlink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7420" name="Oval 12"/>
          <p:cNvSpPr>
            <a:spLocks noChangeArrowheads="1"/>
          </p:cNvSpPr>
          <p:nvPr/>
        </p:nvSpPr>
        <p:spPr bwMode="auto">
          <a:xfrm>
            <a:off x="4038600" y="4057650"/>
            <a:ext cx="381000" cy="381000"/>
          </a:xfrm>
          <a:prstGeom prst="ellipse">
            <a:avLst/>
          </a:prstGeom>
          <a:noFill/>
          <a:ln w="38100">
            <a:solidFill>
              <a:schemeClr val="folHlink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3373" name="Rectangle 13"/>
          <p:cNvSpPr>
            <a:spLocks noChangeArrowheads="1"/>
          </p:cNvSpPr>
          <p:nvPr/>
        </p:nvSpPr>
        <p:spPr bwMode="auto">
          <a:xfrm>
            <a:off x="685800" y="5105400"/>
            <a:ext cx="8229600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  <a:buClr>
                <a:schemeClr val="hlink"/>
              </a:buClr>
              <a:buSzPct val="75000"/>
              <a:buFont typeface="Wingdings" pitchFamily="2" charset="2"/>
              <a:buChar char="l"/>
              <a:defRPr/>
            </a:pPr>
            <a:endParaRPr lang="en-US" sz="2400" dirty="0">
              <a:effectLst>
                <a:outerShdw blurRad="38100" dist="38100" dir="2700000" algn="tl">
                  <a:srgbClr val="010199"/>
                </a:outerShdw>
              </a:effectLst>
            </a:endParaRPr>
          </a:p>
          <a:p>
            <a:pPr marL="342900" indent="-342900" eaLnBrk="1" hangingPunct="1">
              <a:spcBef>
                <a:spcPct val="20000"/>
              </a:spcBef>
              <a:buClr>
                <a:schemeClr val="hlink"/>
              </a:buClr>
              <a:buSzPct val="75000"/>
              <a:buFont typeface="Wingdings" pitchFamily="2" charset="2"/>
              <a:buChar char="l"/>
              <a:defRPr/>
            </a:pPr>
            <a:r>
              <a:rPr lang="en-US" sz="2400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Direction is thus the angle formed by the x-axis and the line “pointing towards” light region.</a:t>
            </a:r>
            <a:endParaRPr lang="en-US" sz="2400" dirty="0">
              <a:effectLst>
                <a:outerShdw blurRad="38100" dist="38100" dir="2700000" algn="tl">
                  <a:srgbClr val="010199"/>
                </a:outerShdw>
              </a:effectLst>
              <a:latin typeface="Symbol" pitchFamily="18" charset="2"/>
            </a:endParaRPr>
          </a:p>
        </p:txBody>
      </p:sp>
      <p:sp>
        <p:nvSpPr>
          <p:cNvPr id="14" name="TextBox 8"/>
          <p:cNvSpPr txBox="1">
            <a:spLocks noChangeArrowheads="1"/>
          </p:cNvSpPr>
          <p:nvPr/>
        </p:nvSpPr>
        <p:spPr bwMode="auto">
          <a:xfrm>
            <a:off x="8461242" y="6488668"/>
            <a:ext cx="697627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 smtClean="0"/>
              <a:t>Q3-4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Review: filters to reduce noise</a:t>
            </a:r>
          </a:p>
        </p:txBody>
      </p:sp>
      <p:sp>
        <p:nvSpPr>
          <p:cNvPr id="14541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800600" y="1371600"/>
            <a:ext cx="4038600" cy="4530725"/>
          </a:xfrm>
        </p:spPr>
        <p:txBody>
          <a:bodyPr/>
          <a:lstStyle/>
          <a:p>
            <a:pPr eaLnBrk="1" hangingPunct="1">
              <a:defRPr/>
            </a:pPr>
            <a:r>
              <a:rPr lang="en-US" sz="2400" dirty="0" smtClean="0"/>
              <a:t>From last slide from Day 5 class</a:t>
            </a:r>
          </a:p>
          <a:p>
            <a:pPr eaLnBrk="1" hangingPunct="1">
              <a:defRPr/>
            </a:pPr>
            <a:r>
              <a:rPr lang="en-US" sz="2400" dirty="0" smtClean="0"/>
              <a:t>To get the output at a single point, take cross-correlation (basically a dot-product) of filter and image at that point</a:t>
            </a:r>
          </a:p>
          <a:p>
            <a:pPr eaLnBrk="1" hangingPunct="1">
              <a:defRPr/>
            </a:pPr>
            <a:r>
              <a:rPr lang="en-US" sz="2400" dirty="0" smtClean="0"/>
              <a:t>To filter the whole image, shift the filter over each pixel in the original image</a:t>
            </a:r>
          </a:p>
          <a:p>
            <a:pPr eaLnBrk="1" hangingPunct="1">
              <a:defRPr/>
            </a:pPr>
            <a:endParaRPr lang="en-US" sz="2400" dirty="0"/>
          </a:p>
          <a:p>
            <a:pPr eaLnBrk="1" hangingPunct="1">
              <a:defRPr/>
            </a:pPr>
            <a:r>
              <a:rPr lang="en-US" sz="2400" dirty="0" smtClean="0">
                <a:solidFill>
                  <a:srgbClr val="FFFF00"/>
                </a:solidFill>
              </a:rPr>
              <a:t>This is a 3x3 version of which filter?</a:t>
            </a:r>
          </a:p>
        </p:txBody>
      </p:sp>
      <p:graphicFrame>
        <p:nvGraphicFramePr>
          <p:cNvPr id="29700" name="Object 4"/>
          <p:cNvGraphicFramePr>
            <a:graphicFrameLocks noGrp="1" noChangeAspect="1"/>
          </p:cNvGraphicFramePr>
          <p:nvPr>
            <p:ph sz="half" idx="2"/>
          </p:nvPr>
        </p:nvGraphicFramePr>
        <p:xfrm>
          <a:off x="685800" y="1295400"/>
          <a:ext cx="2057400" cy="1339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7" name="Equation" r:id="rId3" imgW="1047885" imgH="666660" progId="Equation.3">
                  <p:embed/>
                </p:oleObj>
              </mc:Choice>
              <mc:Fallback>
                <p:oleObj name="Equation" r:id="rId3" imgW="1047885" imgH="66666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" y="1295400"/>
                        <a:ext cx="2057400" cy="1339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8099645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Color edges</a:t>
            </a:r>
          </a:p>
        </p:txBody>
      </p:sp>
      <p:sp>
        <p:nvSpPr>
          <p:cNvPr id="139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Rarely used historically</a:t>
            </a:r>
          </a:p>
          <a:p>
            <a:pPr eaLnBrk="1" hangingPunct="1">
              <a:defRPr/>
            </a:pPr>
            <a:r>
              <a:rPr lang="en-US" dirty="0" smtClean="0"/>
              <a:t>Intuition: edges occur between regions of different hue but same intensity.</a:t>
            </a:r>
          </a:p>
          <a:p>
            <a:pPr eaLnBrk="1" hangingPunct="1">
              <a:defRPr/>
            </a:pPr>
            <a:r>
              <a:rPr lang="en-US" dirty="0" smtClean="0"/>
              <a:t>One technique patented by David </a:t>
            </a:r>
            <a:r>
              <a:rPr lang="en-US" dirty="0" err="1" smtClean="0"/>
              <a:t>Cok</a:t>
            </a:r>
            <a:r>
              <a:rPr lang="en-US" dirty="0" smtClean="0"/>
              <a:t>, Eastman Kodak Co.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Limitations of edgel-finders</a:t>
            </a:r>
          </a:p>
        </p:txBody>
      </p:sp>
      <p:sp>
        <p:nvSpPr>
          <p:cNvPr id="1300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smtClean="0"/>
              <a:t>Natural variation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mtClean="0"/>
              <a:t>Shadows and highlights can obscure edges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mtClean="0"/>
              <a:t>Internal vs. external edges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mtClean="0"/>
              <a:t>We might want the outline of an article of clothing, but the stripes in our shirt are edges too.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mtClean="0"/>
              <a:t>Noise!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mtClean="0"/>
              <a:t>Signal-to-noise ratio important in determining how hard it is to find edges. </a:t>
            </a:r>
          </a:p>
        </p:txBody>
      </p:sp>
      <p:sp>
        <p:nvSpPr>
          <p:cNvPr id="4" name="TextBox 8"/>
          <p:cNvSpPr txBox="1">
            <a:spLocks noChangeArrowheads="1"/>
          </p:cNvSpPr>
          <p:nvPr/>
        </p:nvSpPr>
        <p:spPr bwMode="auto">
          <a:xfrm>
            <a:off x="8651875" y="6477000"/>
            <a:ext cx="49212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/>
              <a:t>Q5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Dealing with noise by smoothing</a:t>
            </a:r>
          </a:p>
        </p:txBody>
      </p:sp>
      <p:sp>
        <p:nvSpPr>
          <p:cNvPr id="132099" name="Rectangle 3"/>
          <p:cNvSpPr>
            <a:spLocks noGrp="1" noChangeArrowheads="1"/>
          </p:cNvSpPr>
          <p:nvPr>
            <p:ph type="body" sz="half" idx="2"/>
          </p:nvPr>
        </p:nvSpPr>
        <p:spPr>
          <a:xfrm>
            <a:off x="5105400" y="1600200"/>
            <a:ext cx="3581400" cy="4530725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sz="2400" smtClean="0"/>
              <a:t>Our goal is to combine smoothing and edgel detection.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2000" smtClean="0"/>
              <a:t>Smooth using Gaussian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2000" smtClean="0"/>
              <a:t>Find edges by finding zero-crossings of 2</a:t>
            </a:r>
            <a:r>
              <a:rPr lang="en-US" sz="2000" baseline="30000" smtClean="0"/>
              <a:t>nd</a:t>
            </a:r>
            <a:r>
              <a:rPr lang="en-US" sz="2000" smtClean="0"/>
              <a:t> deriv. filter (1 -2 1)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400" smtClean="0"/>
              <a:t>Can combine by using a difference of Gaussian (DOG) filter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2000" smtClean="0"/>
              <a:t>Then find zero-crossings</a:t>
            </a:r>
          </a:p>
        </p:txBody>
      </p:sp>
      <p:pic>
        <p:nvPicPr>
          <p:cNvPr id="20484" name="Picture 4"/>
          <p:cNvPicPr>
            <a:picLocks noChangeAspect="1" noChangeArrowheads="1"/>
          </p:cNvPicPr>
          <p:nvPr/>
        </p:nvPicPr>
        <p:blipFill>
          <a:blip r:embed="rId3" cstate="print"/>
          <a:srcRect l="39380" t="60411" r="9377" b="8055"/>
          <a:stretch>
            <a:fillRect/>
          </a:stretch>
        </p:blipFill>
        <p:spPr bwMode="auto">
          <a:xfrm>
            <a:off x="0" y="3581400"/>
            <a:ext cx="4999038" cy="2146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485" name="Picture 5"/>
          <p:cNvPicPr>
            <a:picLocks noChangeAspect="1" noChangeArrowheads="1"/>
          </p:cNvPicPr>
          <p:nvPr/>
        </p:nvPicPr>
        <p:blipFill>
          <a:blip r:embed="rId4" cstate="print"/>
          <a:srcRect l="39380" t="80548" r="46881" b="9398"/>
          <a:stretch>
            <a:fillRect/>
          </a:stretch>
        </p:blipFill>
        <p:spPr bwMode="auto">
          <a:xfrm>
            <a:off x="1905000" y="1600200"/>
            <a:ext cx="1341438" cy="684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486" name="Text Box 6"/>
          <p:cNvSpPr txBox="1">
            <a:spLocks noChangeArrowheads="1"/>
          </p:cNvSpPr>
          <p:nvPr/>
        </p:nvSpPr>
        <p:spPr bwMode="auto">
          <a:xfrm>
            <a:off x="2270125" y="2246313"/>
            <a:ext cx="5524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3x3</a:t>
            </a:r>
          </a:p>
        </p:txBody>
      </p:sp>
      <p:sp>
        <p:nvSpPr>
          <p:cNvPr id="20487" name="Text Box 7"/>
          <p:cNvSpPr txBox="1">
            <a:spLocks noChangeArrowheads="1"/>
          </p:cNvSpPr>
          <p:nvPr/>
        </p:nvSpPr>
        <p:spPr bwMode="auto">
          <a:xfrm>
            <a:off x="2133600" y="5791200"/>
            <a:ext cx="8064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11x11</a:t>
            </a:r>
          </a:p>
        </p:txBody>
      </p:sp>
      <p:pic>
        <p:nvPicPr>
          <p:cNvPr id="132104" name="Picture 8" descr="MexicanHat11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581400" y="2667000"/>
            <a:ext cx="5334000" cy="4000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Edgels vs. Edges</a:t>
            </a:r>
          </a:p>
        </p:txBody>
      </p:sp>
      <p:sp>
        <p:nvSpPr>
          <p:cNvPr id="108547" name="Rectangle 3"/>
          <p:cNvSpPr>
            <a:spLocks noGrp="1" noChangeArrowheads="1"/>
          </p:cNvSpPr>
          <p:nvPr>
            <p:ph type="body" sz="half" idx="2"/>
          </p:nvPr>
        </p:nvSpPr>
        <p:spPr>
          <a:xfrm>
            <a:off x="5791200" y="1600200"/>
            <a:ext cx="2895600" cy="4530725"/>
          </a:xfrm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en-US" sz="2400" i="1" dirty="0" err="1" smtClean="0"/>
              <a:t>Edgels</a:t>
            </a:r>
            <a:r>
              <a:rPr lang="en-US" sz="2400" dirty="0" smtClean="0"/>
              <a:t> are unconnected groups of pixels detected by a mask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2400" i="1" dirty="0" smtClean="0"/>
              <a:t>Edges</a:t>
            </a:r>
            <a:r>
              <a:rPr lang="en-US" sz="2400" dirty="0" smtClean="0"/>
              <a:t> are longer segments found by grouping </a:t>
            </a:r>
            <a:r>
              <a:rPr lang="en-US" sz="2400" dirty="0" err="1" smtClean="0"/>
              <a:t>edgels</a:t>
            </a:r>
            <a:endParaRPr lang="en-US" sz="2400" dirty="0" smtClean="0"/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z="2000" dirty="0" smtClean="0"/>
              <a:t>Intuitively, we think of edges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2400" dirty="0" smtClean="0"/>
              <a:t>Different data structure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2400" dirty="0" smtClean="0"/>
              <a:t>How might you process a “raw” edge image?</a:t>
            </a:r>
          </a:p>
          <a:p>
            <a:pPr lvl="1" eaLnBrk="1" hangingPunct="1">
              <a:lnSpc>
                <a:spcPct val="80000"/>
              </a:lnSpc>
              <a:defRPr/>
            </a:pPr>
            <a:endParaRPr lang="en-US" sz="2000" dirty="0" smtClean="0"/>
          </a:p>
        </p:txBody>
      </p:sp>
      <p:pic>
        <p:nvPicPr>
          <p:cNvPr id="21508" name="Picture 5" descr="Matt3_rawEdges"/>
          <p:cNvPicPr>
            <a:picLocks noGrp="1" noChangeAspect="1" noChangeArrowheads="1"/>
          </p:cNvPicPr>
          <p:nvPr>
            <p:ph sz="half" idx="1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0" y="1295400"/>
            <a:ext cx="5867400" cy="4400550"/>
          </a:xfrm>
          <a:noFill/>
        </p:spPr>
      </p:pic>
      <p:pic>
        <p:nvPicPr>
          <p:cNvPr id="108550" name="Picture 6" descr="Matt3_threshEdges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1447800"/>
            <a:ext cx="5867400" cy="4400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8551" name="Picture 7" descr="Matt3_prewitt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0" y="1600200"/>
            <a:ext cx="5867400" cy="4400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effectLst/>
              </a:rPr>
              <a:t>There are 2 types of programmers in the </a:t>
            </a:r>
            <a:r>
              <a:rPr lang="en-US" dirty="0" smtClean="0">
                <a:effectLst/>
              </a:rPr>
              <a:t>world:</a:t>
            </a:r>
            <a:endParaRPr lang="en-US" dirty="0">
              <a:effectLst/>
            </a:endParaRPr>
          </a:p>
          <a:p>
            <a:pPr marL="800100" lvl="2" indent="0">
              <a:buNone/>
            </a:pPr>
            <a:r>
              <a:rPr lang="en-US" sz="2000" dirty="0">
                <a:effectLst/>
              </a:rPr>
              <a:t>1. Those who prefer 1-based indexing</a:t>
            </a:r>
          </a:p>
          <a:p>
            <a:pPr marL="800100" lvl="2" indent="0">
              <a:buNone/>
            </a:pPr>
            <a:r>
              <a:rPr lang="en-US" sz="2000" dirty="0">
                <a:effectLst/>
              </a:rPr>
              <a:t>1. Those who prefer 0-based indexing</a:t>
            </a:r>
          </a:p>
          <a:p>
            <a:pPr marL="514350" indent="-514350">
              <a:buFont typeface="Wingdings" pitchFamily="2" charset="2"/>
              <a:buNone/>
              <a:defRPr/>
            </a:pPr>
            <a:endParaRPr lang="en-US" dirty="0" smtClean="0"/>
          </a:p>
          <a:p>
            <a:pPr marL="514350" indent="-514350">
              <a:buFont typeface="Wingdings" pitchFamily="2" charset="2"/>
              <a:buNone/>
              <a:defRPr/>
            </a:pPr>
            <a:r>
              <a:rPr lang="en-US" dirty="0" smtClean="0"/>
              <a:t>Thanks to 463 student John </a:t>
            </a:r>
            <a:r>
              <a:rPr lang="en-US" dirty="0" err="1" smtClean="0"/>
              <a:t>Krasich</a:t>
            </a:r>
            <a:r>
              <a:rPr lang="en-US" dirty="0" smtClean="0"/>
              <a:t> for clarifying this for us.</a:t>
            </a:r>
          </a:p>
          <a:p>
            <a:pPr marL="514350" indent="-514350">
              <a:buFont typeface="Wingdings" pitchFamily="2" charset="2"/>
              <a:buNone/>
              <a:defRPr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4000" smtClean="0"/>
              <a:t>From mask output to edgels: ideas</a:t>
            </a:r>
          </a:p>
        </p:txBody>
      </p:sp>
      <p:sp>
        <p:nvSpPr>
          <p:cNvPr id="1105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2800" dirty="0" smtClean="0"/>
              <a:t>Threshold away “weak” output</a:t>
            </a:r>
          </a:p>
          <a:p>
            <a:pPr lvl="1" eaLnBrk="1" hangingPunct="1">
              <a:defRPr/>
            </a:pPr>
            <a:r>
              <a:rPr lang="en-US" sz="2400" dirty="0" smtClean="0"/>
              <a:t>What threshold to use?</a:t>
            </a:r>
          </a:p>
          <a:p>
            <a:pPr lvl="1" eaLnBrk="1" hangingPunct="1">
              <a:defRPr/>
            </a:pPr>
            <a:r>
              <a:rPr lang="en-US" sz="2400" dirty="0" smtClean="0"/>
              <a:t>Always fixed or should it vary?</a:t>
            </a:r>
          </a:p>
          <a:p>
            <a:pPr eaLnBrk="1" hangingPunct="1">
              <a:defRPr/>
            </a:pPr>
            <a:r>
              <a:rPr lang="en-US" sz="2800" dirty="0" smtClean="0"/>
              <a:t>“Thin” edges by </a:t>
            </a:r>
            <a:r>
              <a:rPr lang="en-US" sz="2800" dirty="0" err="1" smtClean="0"/>
              <a:t>nonmaximum</a:t>
            </a:r>
            <a:r>
              <a:rPr lang="en-US" sz="2800" dirty="0" smtClean="0"/>
              <a:t> suppression. </a:t>
            </a:r>
          </a:p>
          <a:p>
            <a:pPr lvl="1" eaLnBrk="1" hangingPunct="1">
              <a:defRPr/>
            </a:pPr>
            <a:r>
              <a:rPr lang="en-US" sz="2400" dirty="0" smtClean="0"/>
              <a:t>Idea: If an edge is 5 pixels wide, we can replace it with only the innermost segment.</a:t>
            </a:r>
          </a:p>
          <a:p>
            <a:pPr lvl="1" eaLnBrk="1" hangingPunct="1">
              <a:defRPr/>
            </a:pPr>
            <a:r>
              <a:rPr lang="en-US" sz="2400" dirty="0" smtClean="0"/>
              <a:t>Remove the edge response of an pixel not greater than its 2 neighbors in the direction of the gradient.</a:t>
            </a:r>
          </a:p>
        </p:txBody>
      </p:sp>
      <p:sp>
        <p:nvSpPr>
          <p:cNvPr id="4" name="TextBox 8"/>
          <p:cNvSpPr txBox="1">
            <a:spLocks noChangeArrowheads="1"/>
          </p:cNvSpPr>
          <p:nvPr/>
        </p:nvSpPr>
        <p:spPr bwMode="auto">
          <a:xfrm>
            <a:off x="8651875" y="6477000"/>
            <a:ext cx="492443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 smtClean="0"/>
              <a:t>Q6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Canny edge detection</a:t>
            </a:r>
          </a:p>
        </p:txBody>
      </p:sp>
      <p:sp>
        <p:nvSpPr>
          <p:cNvPr id="1116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sz="2800" dirty="0" smtClean="0"/>
              <a:t>First smoothes the intensity image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2400" dirty="0" smtClean="0"/>
              <a:t>Parameter </a:t>
            </a:r>
            <a:r>
              <a:rPr lang="en-US" sz="2400" dirty="0" smtClean="0">
                <a:latin typeface="Symbol" pitchFamily="18" charset="2"/>
              </a:rPr>
              <a:t>s</a:t>
            </a:r>
            <a:r>
              <a:rPr lang="en-US" sz="2400" dirty="0" smtClean="0"/>
              <a:t> controls how many edges found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800" dirty="0" smtClean="0"/>
              <a:t>Non-maximal suppression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800" dirty="0" smtClean="0"/>
              <a:t>Uses </a:t>
            </a:r>
            <a:r>
              <a:rPr lang="en-US" sz="2800" b="1" dirty="0" smtClean="0"/>
              <a:t>two thresholds</a:t>
            </a:r>
            <a:r>
              <a:rPr lang="en-US" sz="2800" dirty="0" smtClean="0"/>
              <a:t>: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2400" dirty="0" smtClean="0"/>
              <a:t>High: to initiate contour following 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2400" dirty="0" smtClean="0"/>
              <a:t>Low: to follow along a contour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2400" dirty="0" smtClean="0"/>
              <a:t>Result: segments from noise are less likely to be found (unless the noise is too strong)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800" dirty="0" smtClean="0"/>
              <a:t>Aggregates neighboring </a:t>
            </a:r>
            <a:r>
              <a:rPr lang="en-US" sz="2800" dirty="0" err="1" smtClean="0"/>
              <a:t>edgels</a:t>
            </a:r>
            <a:r>
              <a:rPr lang="en-US" sz="2800" dirty="0" smtClean="0"/>
              <a:t> into curves (“edges”)</a:t>
            </a:r>
          </a:p>
        </p:txBody>
      </p:sp>
      <p:sp>
        <p:nvSpPr>
          <p:cNvPr id="4" name="TextBox 8"/>
          <p:cNvSpPr txBox="1">
            <a:spLocks noChangeArrowheads="1"/>
          </p:cNvSpPr>
          <p:nvPr/>
        </p:nvSpPr>
        <p:spPr bwMode="auto">
          <a:xfrm>
            <a:off x="8461242" y="6488668"/>
            <a:ext cx="697627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 smtClean="0"/>
              <a:t>Q7-8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1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Canny edge detection</a:t>
            </a:r>
          </a:p>
        </p:txBody>
      </p:sp>
      <p:sp>
        <p:nvSpPr>
          <p:cNvPr id="1781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4572000" cy="4530725"/>
          </a:xfrm>
        </p:spPr>
        <p:txBody>
          <a:bodyPr/>
          <a:lstStyle/>
          <a:p>
            <a:pPr>
              <a:lnSpc>
                <a:spcPct val="90000"/>
              </a:lnSpc>
              <a:defRPr/>
            </a:pPr>
            <a:r>
              <a:rPr lang="en-US" sz="2400" dirty="0" smtClean="0"/>
              <a:t>You’ll get to play with various</a:t>
            </a:r>
            <a:br>
              <a:rPr lang="en-US" sz="2400" dirty="0" smtClean="0"/>
            </a:br>
            <a:r>
              <a:rPr lang="en-US" sz="2400" dirty="0" err="1" smtClean="0"/>
              <a:t>edgefinders</a:t>
            </a:r>
            <a:r>
              <a:rPr lang="en-US" sz="2400" dirty="0" smtClean="0"/>
              <a:t> in Lab 3 using </a:t>
            </a:r>
            <a:br>
              <a:rPr lang="en-US" sz="2400" dirty="0" smtClean="0"/>
            </a:br>
            <a:r>
              <a:rPr lang="en-US" sz="2400" dirty="0" err="1" smtClean="0"/>
              <a:t>Matlab’s</a:t>
            </a:r>
            <a:r>
              <a:rPr lang="en-US" sz="2400" dirty="0" smtClean="0"/>
              <a:t> built-in </a:t>
            </a:r>
            <a:r>
              <a:rPr lang="en-US" sz="2400" i="1" dirty="0" err="1" smtClean="0"/>
              <a:t>edgedemo</a:t>
            </a:r>
            <a:endParaRPr lang="en-US" sz="2400" i="1" dirty="0" smtClean="0"/>
          </a:p>
          <a:p>
            <a:pPr>
              <a:lnSpc>
                <a:spcPct val="90000"/>
              </a:lnSpc>
              <a:defRPr/>
            </a:pPr>
            <a:endParaRPr lang="en-US" sz="2400" i="1" dirty="0"/>
          </a:p>
        </p:txBody>
      </p:sp>
      <p:pic>
        <p:nvPicPr>
          <p:cNvPr id="24580" name="Picture 4" descr="C:\_Mine\repos\463-200920\Labs\Lab2\best_canny_.05_.3_s2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800600" y="1143000"/>
            <a:ext cx="3962400" cy="297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Some neat image rec/computer vision demos using the </a:t>
            </a:r>
            <a:r>
              <a:rPr lang="en-US" dirty="0" err="1" smtClean="0"/>
              <a:t>kinect</a:t>
            </a:r>
            <a:r>
              <a:rPr lang="en-US" dirty="0" smtClean="0"/>
              <a:t>:</a:t>
            </a:r>
          </a:p>
          <a:p>
            <a:pPr lvl="1">
              <a:defRPr/>
            </a:pPr>
            <a:r>
              <a:rPr lang="en-US" sz="2400" dirty="0" smtClean="0">
                <a:hlinkClick r:id="rId2"/>
              </a:rPr>
              <a:t>http://www.youtube.com/watch?v=7QrnwoO1-8A&amp;feature=mfu_in_order&amp;list=UL</a:t>
            </a:r>
            <a:endParaRPr lang="en-US" sz="2400" dirty="0"/>
          </a:p>
          <a:p>
            <a:pPr lvl="1">
              <a:defRPr/>
            </a:pPr>
            <a:r>
              <a:rPr lang="en-US" sz="2400" dirty="0" smtClean="0">
                <a:hlinkClick r:id="rId3"/>
              </a:rPr>
              <a:t>http://www.engadget.com/2010/12/09/kinect-finally-fulfills-its-minority-report-destiny-video/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40779387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Edge Features – Why?</a:t>
            </a:r>
          </a:p>
        </p:txBody>
      </p:sp>
      <p:sp>
        <p:nvSpPr>
          <p:cNvPr id="128003" name="Rectangle 3"/>
          <p:cNvSpPr>
            <a:spLocks noGrp="1" noChangeArrowheads="1"/>
          </p:cNvSpPr>
          <p:nvPr>
            <p:ph type="body" sz="half" idx="2"/>
          </p:nvPr>
        </p:nvSpPr>
        <p:spPr>
          <a:xfrm>
            <a:off x="4648200" y="1295400"/>
            <a:ext cx="4038600" cy="5334000"/>
          </a:xfrm>
        </p:spPr>
        <p:txBody>
          <a:bodyPr/>
          <a:lstStyle/>
          <a:p>
            <a:pPr lvl="1" eaLnBrk="1" hangingPunct="1">
              <a:lnSpc>
                <a:spcPct val="90000"/>
              </a:lnSpc>
              <a:defRPr/>
            </a:pPr>
            <a:r>
              <a:rPr lang="en-US" sz="2000" dirty="0" smtClean="0"/>
              <a:t>“Edginess” (# edges) and their directions can give you info about the scene content</a:t>
            </a:r>
          </a:p>
          <a:p>
            <a:pPr lvl="2" eaLnBrk="1" hangingPunct="1">
              <a:lnSpc>
                <a:spcPct val="90000"/>
              </a:lnSpc>
              <a:defRPr/>
            </a:pPr>
            <a:r>
              <a:rPr lang="en-US" sz="1800" dirty="0" smtClean="0"/>
              <a:t>Orientation of the image</a:t>
            </a:r>
          </a:p>
          <a:p>
            <a:pPr lvl="2" eaLnBrk="1" hangingPunct="1">
              <a:lnSpc>
                <a:spcPct val="90000"/>
              </a:lnSpc>
              <a:defRPr/>
            </a:pPr>
            <a:r>
              <a:rPr lang="en-US" sz="1800" dirty="0" smtClean="0"/>
              <a:t>Natural vs. manmade images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2000" dirty="0" smtClean="0"/>
              <a:t>Edges can be used to segment the image.</a:t>
            </a:r>
          </a:p>
          <a:p>
            <a:pPr lvl="2" eaLnBrk="1" hangingPunct="1">
              <a:lnSpc>
                <a:spcPct val="90000"/>
              </a:lnSpc>
              <a:defRPr/>
            </a:pPr>
            <a:r>
              <a:rPr lang="en-US" sz="1800" dirty="0" smtClean="0"/>
              <a:t>Color information is usually used as well.</a:t>
            </a:r>
          </a:p>
          <a:p>
            <a:pPr lvl="2" eaLnBrk="1" hangingPunct="1">
              <a:lnSpc>
                <a:spcPct val="90000"/>
              </a:lnSpc>
              <a:defRPr/>
            </a:pPr>
            <a:r>
              <a:rPr lang="en-US" sz="1800" dirty="0" smtClean="0"/>
              <a:t>Specifically, boundaries occur where the </a:t>
            </a:r>
            <a:r>
              <a:rPr lang="en-US" sz="1800" dirty="0" err="1" smtClean="0"/>
              <a:t>chroma</a:t>
            </a:r>
            <a:r>
              <a:rPr lang="en-US" sz="1800" dirty="0" smtClean="0"/>
              <a:t> and/or luminance change (drastically).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2000" dirty="0" smtClean="0"/>
              <a:t>We could use to enhance the fruit-finder in a later assignment (</a:t>
            </a:r>
            <a:r>
              <a:rPr lang="en-US" sz="2000" i="1" dirty="0" smtClean="0"/>
              <a:t>not </a:t>
            </a:r>
            <a:r>
              <a:rPr lang="en-US" sz="2000" dirty="0" smtClean="0"/>
              <a:t>now).</a:t>
            </a:r>
          </a:p>
        </p:txBody>
      </p:sp>
      <p:pic>
        <p:nvPicPr>
          <p:cNvPr id="8196" name="Picture 5" descr="city_kobe"/>
          <p:cNvPicPr>
            <a:picLocks noGrp="1" noChangeAspect="1" noChangeArrowheads="1"/>
          </p:cNvPicPr>
          <p:nvPr>
            <p:ph sz="half" idx="1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228600" y="1295400"/>
            <a:ext cx="2998788" cy="3997325"/>
          </a:xfrm>
          <a:noFill/>
        </p:spPr>
      </p:pic>
      <p:pic>
        <p:nvPicPr>
          <p:cNvPr id="8197" name="Picture 6" descr="city_edges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676400" y="2133600"/>
            <a:ext cx="2971800" cy="396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Outline for next 2 sessions</a:t>
            </a:r>
          </a:p>
        </p:txBody>
      </p:sp>
      <p:sp>
        <p:nvSpPr>
          <p:cNvPr id="134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Concept: How to find “edges” in 1D signal</a:t>
            </a:r>
          </a:p>
          <a:p>
            <a:pPr eaLnBrk="1" hangingPunct="1">
              <a:defRPr/>
            </a:pPr>
            <a:r>
              <a:rPr lang="en-US" smtClean="0"/>
              <a:t>Edges in 2D images</a:t>
            </a:r>
          </a:p>
          <a:p>
            <a:pPr eaLnBrk="1" hangingPunct="1">
              <a:defRPr/>
            </a:pPr>
            <a:r>
              <a:rPr lang="en-US" smtClean="0"/>
              <a:t>Limitations</a:t>
            </a:r>
          </a:p>
          <a:p>
            <a:pPr eaLnBrk="1" hangingPunct="1">
              <a:defRPr/>
            </a:pPr>
            <a:r>
              <a:rPr lang="en-US" smtClean="0"/>
              <a:t>Edges vs edgels, Canny edge detector</a:t>
            </a:r>
          </a:p>
          <a:p>
            <a:pPr eaLnBrk="1" hangingPunct="1">
              <a:defRPr/>
            </a:pPr>
            <a:endParaRPr lang="en-US" smtClean="0"/>
          </a:p>
          <a:p>
            <a:pPr eaLnBrk="1" hangingPunct="1">
              <a:defRPr/>
            </a:pPr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941387"/>
          </a:xfrm>
        </p:spPr>
        <p:txBody>
          <a:bodyPr/>
          <a:lstStyle/>
          <a:p>
            <a:pPr eaLnBrk="1" hangingPunct="1">
              <a:defRPr/>
            </a:pPr>
            <a:r>
              <a:rPr lang="en-US" sz="3600" smtClean="0"/>
              <a:t>Intuition: Finding edges</a:t>
            </a:r>
          </a:p>
        </p:txBody>
      </p:sp>
      <p:sp>
        <p:nvSpPr>
          <p:cNvPr id="97283" name="Rectangle 3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2800" dirty="0" smtClean="0"/>
              <a:t>What’s an edge?</a:t>
            </a:r>
          </a:p>
          <a:p>
            <a:pPr eaLnBrk="1" hangingPunct="1">
              <a:defRPr/>
            </a:pPr>
            <a:endParaRPr lang="en-US" sz="2800" dirty="0" smtClean="0"/>
          </a:p>
          <a:p>
            <a:pPr eaLnBrk="1" hangingPunct="1">
              <a:defRPr/>
            </a:pPr>
            <a:r>
              <a:rPr lang="en-US" sz="2800" dirty="0" smtClean="0"/>
              <a:t>How to find changes in intensity?</a:t>
            </a:r>
          </a:p>
          <a:p>
            <a:pPr eaLnBrk="1" hangingPunct="1">
              <a:defRPr/>
            </a:pPr>
            <a:endParaRPr lang="en-US" sz="2800" dirty="0" smtClean="0"/>
          </a:p>
          <a:p>
            <a:pPr eaLnBrk="1" hangingPunct="1">
              <a:defRPr/>
            </a:pPr>
            <a:r>
              <a:rPr lang="en-US" sz="2800" dirty="0" smtClean="0"/>
              <a:t>How to find first derivative?</a:t>
            </a:r>
          </a:p>
        </p:txBody>
      </p:sp>
      <p:grpSp>
        <p:nvGrpSpPr>
          <p:cNvPr id="10244" name="Group 8"/>
          <p:cNvGrpSpPr>
            <a:grpSpLocks/>
          </p:cNvGrpSpPr>
          <p:nvPr/>
        </p:nvGrpSpPr>
        <p:grpSpPr bwMode="auto">
          <a:xfrm>
            <a:off x="533400" y="1447800"/>
            <a:ext cx="3748088" cy="1279525"/>
            <a:chOff x="1354" y="1861"/>
            <a:chExt cx="2361" cy="806"/>
          </a:xfrm>
        </p:grpSpPr>
        <p:sp>
          <p:nvSpPr>
            <p:cNvPr id="10251" name="Rectangle 5"/>
            <p:cNvSpPr>
              <a:spLocks noChangeArrowheads="1"/>
            </p:cNvSpPr>
            <p:nvPr/>
          </p:nvSpPr>
          <p:spPr bwMode="auto">
            <a:xfrm>
              <a:off x="1584" y="1861"/>
              <a:ext cx="1785" cy="806"/>
            </a:xfrm>
            <a:prstGeom prst="rect">
              <a:avLst/>
            </a:prstGeom>
            <a:solidFill>
              <a:srgbClr val="969696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252" name="Rectangle 6"/>
            <p:cNvSpPr>
              <a:spLocks noChangeArrowheads="1"/>
            </p:cNvSpPr>
            <p:nvPr/>
          </p:nvSpPr>
          <p:spPr bwMode="auto">
            <a:xfrm>
              <a:off x="2218" y="1861"/>
              <a:ext cx="518" cy="806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253" name="Line 7"/>
            <p:cNvSpPr>
              <a:spLocks noChangeShapeType="1"/>
            </p:cNvSpPr>
            <p:nvPr/>
          </p:nvSpPr>
          <p:spPr bwMode="auto">
            <a:xfrm>
              <a:off x="1354" y="2264"/>
              <a:ext cx="2361" cy="0"/>
            </a:xfrm>
            <a:prstGeom prst="line">
              <a:avLst/>
            </a:prstGeom>
            <a:noFill/>
            <a:ln w="38100">
              <a:solidFill>
                <a:schemeClr val="folHlink"/>
              </a:solidFill>
              <a:round/>
              <a:headEnd type="triangle" w="med" len="med"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0245" name="Freeform 10"/>
          <p:cNvSpPr>
            <a:spLocks/>
          </p:cNvSpPr>
          <p:nvPr/>
        </p:nvSpPr>
        <p:spPr bwMode="auto">
          <a:xfrm>
            <a:off x="914400" y="3200400"/>
            <a:ext cx="2819400" cy="762000"/>
          </a:xfrm>
          <a:custGeom>
            <a:avLst/>
            <a:gdLst>
              <a:gd name="T0" fmla="*/ 0 w 1776"/>
              <a:gd name="T1" fmla="*/ 1209675089 h 480"/>
              <a:gd name="T2" fmla="*/ 1451609998 w 1776"/>
              <a:gd name="T3" fmla="*/ 1209675089 h 480"/>
              <a:gd name="T4" fmla="*/ 1451609998 w 1776"/>
              <a:gd name="T5" fmla="*/ 0 h 480"/>
              <a:gd name="T6" fmla="*/ 2147483647 w 1776"/>
              <a:gd name="T7" fmla="*/ 0 h 480"/>
              <a:gd name="T8" fmla="*/ 2147483647 w 1776"/>
              <a:gd name="T9" fmla="*/ 1209675089 h 480"/>
              <a:gd name="T10" fmla="*/ 2147483647 w 1776"/>
              <a:gd name="T11" fmla="*/ 1209675089 h 48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1776"/>
              <a:gd name="T19" fmla="*/ 0 h 480"/>
              <a:gd name="T20" fmla="*/ 1776 w 1776"/>
              <a:gd name="T21" fmla="*/ 480 h 480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1776" h="480">
                <a:moveTo>
                  <a:pt x="0" y="480"/>
                </a:moveTo>
                <a:lnTo>
                  <a:pt x="576" y="480"/>
                </a:lnTo>
                <a:lnTo>
                  <a:pt x="576" y="0"/>
                </a:lnTo>
                <a:lnTo>
                  <a:pt x="1152" y="0"/>
                </a:lnTo>
                <a:lnTo>
                  <a:pt x="1152" y="480"/>
                </a:lnTo>
                <a:lnTo>
                  <a:pt x="1776" y="480"/>
                </a:lnTo>
              </a:path>
            </a:pathLst>
          </a:cu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246" name="Text Box 11"/>
          <p:cNvSpPr txBox="1">
            <a:spLocks noChangeArrowheads="1"/>
          </p:cNvSpPr>
          <p:nvPr/>
        </p:nvSpPr>
        <p:spPr bwMode="auto">
          <a:xfrm>
            <a:off x="60325" y="1636713"/>
            <a:ext cx="819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Image</a:t>
            </a:r>
          </a:p>
        </p:txBody>
      </p:sp>
      <p:sp>
        <p:nvSpPr>
          <p:cNvPr id="10247" name="Text Box 12"/>
          <p:cNvSpPr txBox="1">
            <a:spLocks noChangeArrowheads="1"/>
          </p:cNvSpPr>
          <p:nvPr/>
        </p:nvSpPr>
        <p:spPr bwMode="auto">
          <a:xfrm>
            <a:off x="76200" y="3429000"/>
            <a:ext cx="10350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Intensity</a:t>
            </a:r>
          </a:p>
        </p:txBody>
      </p:sp>
      <p:sp>
        <p:nvSpPr>
          <p:cNvPr id="10248" name="Freeform 13"/>
          <p:cNvSpPr>
            <a:spLocks/>
          </p:cNvSpPr>
          <p:nvPr/>
        </p:nvSpPr>
        <p:spPr bwMode="auto">
          <a:xfrm>
            <a:off x="914400" y="4495800"/>
            <a:ext cx="2743200" cy="1905000"/>
          </a:xfrm>
          <a:custGeom>
            <a:avLst/>
            <a:gdLst>
              <a:gd name="T0" fmla="*/ 0 w 1728"/>
              <a:gd name="T1" fmla="*/ 1572577257 h 1200"/>
              <a:gd name="T2" fmla="*/ 1330642521 w 1728"/>
              <a:gd name="T3" fmla="*/ 1572577257 h 1200"/>
              <a:gd name="T4" fmla="*/ 1451609987 w 1728"/>
              <a:gd name="T5" fmla="*/ 0 h 1200"/>
              <a:gd name="T6" fmla="*/ 1572577453 w 1728"/>
              <a:gd name="T7" fmla="*/ 1572577257 h 1200"/>
              <a:gd name="T8" fmla="*/ 2147483647 w 1728"/>
              <a:gd name="T9" fmla="*/ 1572577257 h 1200"/>
              <a:gd name="T10" fmla="*/ 2147483647 w 1728"/>
              <a:gd name="T11" fmla="*/ 2147483647 h 1200"/>
              <a:gd name="T12" fmla="*/ 2147483647 w 1728"/>
              <a:gd name="T13" fmla="*/ 1572577257 h 1200"/>
              <a:gd name="T14" fmla="*/ 2147483647 w 1728"/>
              <a:gd name="T15" fmla="*/ 1572577257 h 120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1728"/>
              <a:gd name="T25" fmla="*/ 0 h 1200"/>
              <a:gd name="T26" fmla="*/ 1728 w 1728"/>
              <a:gd name="T27" fmla="*/ 1200 h 120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1728" h="1200">
                <a:moveTo>
                  <a:pt x="0" y="624"/>
                </a:moveTo>
                <a:lnTo>
                  <a:pt x="528" y="624"/>
                </a:lnTo>
                <a:lnTo>
                  <a:pt x="576" y="0"/>
                </a:lnTo>
                <a:lnTo>
                  <a:pt x="624" y="624"/>
                </a:lnTo>
                <a:lnTo>
                  <a:pt x="1104" y="624"/>
                </a:lnTo>
                <a:lnTo>
                  <a:pt x="1152" y="1200"/>
                </a:lnTo>
                <a:lnTo>
                  <a:pt x="1200" y="624"/>
                </a:lnTo>
                <a:lnTo>
                  <a:pt x="1728" y="624"/>
                </a:lnTo>
              </a:path>
            </a:pathLst>
          </a:cu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249" name="Text Box 14"/>
          <p:cNvSpPr txBox="1">
            <a:spLocks noChangeArrowheads="1"/>
          </p:cNvSpPr>
          <p:nvPr/>
        </p:nvSpPr>
        <p:spPr bwMode="auto">
          <a:xfrm>
            <a:off x="0" y="5029200"/>
            <a:ext cx="12509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First deriv.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72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72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Finding derivatives (1D)</a:t>
            </a:r>
          </a:p>
        </p:txBody>
      </p:sp>
      <p:sp>
        <p:nvSpPr>
          <p:cNvPr id="9933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7924800" cy="4530725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sz="2000" smtClean="0"/>
              <a:t>Let y be intensity of point at location x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000" smtClean="0"/>
              <a:t>Def:</a:t>
            </a:r>
          </a:p>
          <a:p>
            <a:pPr eaLnBrk="1" hangingPunct="1">
              <a:lnSpc>
                <a:spcPct val="90000"/>
              </a:lnSpc>
              <a:defRPr/>
            </a:pPr>
            <a:endParaRPr lang="en-US" sz="2000" smtClean="0"/>
          </a:p>
          <a:p>
            <a:pPr eaLnBrk="1" hangingPunct="1">
              <a:lnSpc>
                <a:spcPct val="90000"/>
              </a:lnSpc>
              <a:defRPr/>
            </a:pPr>
            <a:endParaRPr lang="en-US" sz="2000" smtClean="0"/>
          </a:p>
          <a:p>
            <a:pPr eaLnBrk="1" hangingPunct="1">
              <a:lnSpc>
                <a:spcPct val="90000"/>
              </a:lnSpc>
              <a:defRPr/>
            </a:pPr>
            <a:r>
              <a:rPr lang="en-US" sz="2000" smtClean="0"/>
              <a:t>Fix </a:t>
            </a:r>
            <a:r>
              <a:rPr lang="en-US" sz="2000" smtClean="0">
                <a:latin typeface="Symbol" pitchFamily="18" charset="2"/>
              </a:rPr>
              <a:t>D</a:t>
            </a:r>
            <a:r>
              <a:rPr lang="en-US" sz="2000" smtClean="0"/>
              <a:t>x = 1 pixel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000" smtClean="0"/>
              <a:t>dy/dx = y</a:t>
            </a:r>
            <a:r>
              <a:rPr lang="en-US" sz="2000" baseline="-25000" smtClean="0"/>
              <a:t>2</a:t>
            </a:r>
            <a:r>
              <a:rPr lang="en-US" sz="2000" smtClean="0"/>
              <a:t>-y</a:t>
            </a:r>
            <a:r>
              <a:rPr lang="en-US" sz="2000" baseline="-25000" smtClean="0"/>
              <a:t>1</a:t>
            </a:r>
            <a:r>
              <a:rPr lang="en-US" sz="2000" smtClean="0"/>
              <a:t>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sz="2000" smtClean="0">
                <a:latin typeface="Courier New" pitchFamily="49" charset="0"/>
              </a:rPr>
              <a:t>f: [0 0 0 0 0 50 50 50 50 0 0 0 0 0];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sz="2000" smtClean="0">
                <a:latin typeface="Courier New" pitchFamily="49" charset="0"/>
              </a:rPr>
              <a:t>f’:[ 0 0 0 0 50 0  0  0 </a:t>
            </a:r>
            <a:r>
              <a:rPr lang="en-US" sz="1400" smtClean="0">
                <a:latin typeface="Courier New" pitchFamily="49" charset="0"/>
              </a:rPr>
              <a:t>-50 </a:t>
            </a:r>
            <a:r>
              <a:rPr lang="en-US" sz="2000" smtClean="0">
                <a:latin typeface="Courier New" pitchFamily="49" charset="0"/>
              </a:rPr>
              <a:t>0 0 0 0 ];</a:t>
            </a:r>
          </a:p>
          <a:p>
            <a:pPr eaLnBrk="1" hangingPunct="1">
              <a:lnSpc>
                <a:spcPct val="90000"/>
              </a:lnSpc>
              <a:defRPr/>
            </a:pPr>
            <a:endParaRPr lang="en-US" sz="2000" smtClean="0"/>
          </a:p>
          <a:p>
            <a:pPr eaLnBrk="1" hangingPunct="1">
              <a:lnSpc>
                <a:spcPct val="90000"/>
              </a:lnSpc>
              <a:defRPr/>
            </a:pPr>
            <a:r>
              <a:rPr lang="en-US" sz="2000" smtClean="0"/>
              <a:t>Correlate image with filter [-1,1] to find positions of change.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1800" smtClean="0"/>
              <a:t>Edges “between” pixels.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1800" smtClean="0"/>
              <a:t>What is significance of magnitude of first deriv. ?</a:t>
            </a:r>
          </a:p>
        </p:txBody>
      </p:sp>
      <p:graphicFrame>
        <p:nvGraphicFramePr>
          <p:cNvPr id="1026" name="Object 4"/>
          <p:cNvGraphicFramePr>
            <a:graphicFrameLocks noGrp="1" noChangeAspect="1"/>
          </p:cNvGraphicFramePr>
          <p:nvPr>
            <p:ph sz="half" idx="2"/>
          </p:nvPr>
        </p:nvGraphicFramePr>
        <p:xfrm>
          <a:off x="3189288" y="1905000"/>
          <a:ext cx="1382712" cy="974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7" name="Equation" r:id="rId4" imgW="558720" imgH="393480" progId="Equation.3">
                  <p:embed/>
                </p:oleObj>
              </mc:Choice>
              <mc:Fallback>
                <p:oleObj name="Equation" r:id="rId4" imgW="558720" imgH="39348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89288" y="1905000"/>
                        <a:ext cx="1382712" cy="9747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Applying Filters</a:t>
            </a:r>
          </a:p>
        </p:txBody>
      </p:sp>
      <p:sp>
        <p:nvSpPr>
          <p:cNvPr id="10137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447800"/>
            <a:ext cx="7543800" cy="9144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sz="2800" i="1" dirty="0" smtClean="0"/>
              <a:t>Example for differential with </a:t>
            </a:r>
            <a:r>
              <a:rPr lang="en-US" sz="2800" dirty="0" err="1" smtClean="0">
                <a:latin typeface="Symbol" pitchFamily="18" charset="2"/>
              </a:rPr>
              <a:t>D</a:t>
            </a:r>
            <a:r>
              <a:rPr lang="en-US" sz="2800" dirty="0" err="1" smtClean="0"/>
              <a:t>x</a:t>
            </a:r>
            <a:r>
              <a:rPr lang="en-US" sz="2800" dirty="0" smtClean="0"/>
              <a:t> = 2 pixels:</a:t>
            </a:r>
          </a:p>
          <a:p>
            <a:pPr lvl="1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sz="2400" i="1" dirty="0" smtClean="0"/>
              <a:t>(Better; no output “between” pixels)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en-US" sz="2800" dirty="0" smtClean="0"/>
          </a:p>
        </p:txBody>
      </p:sp>
      <p:graphicFrame>
        <p:nvGraphicFramePr>
          <p:cNvPr id="101412" name="Group 36"/>
          <p:cNvGraphicFramePr>
            <a:graphicFrameLocks noGrp="1"/>
          </p:cNvGraphicFramePr>
          <p:nvPr>
            <p:ph sz="quarter" idx="2"/>
          </p:nvPr>
        </p:nvGraphicFramePr>
        <p:xfrm>
          <a:off x="1981200" y="2590800"/>
          <a:ext cx="4038600" cy="609600"/>
        </p:xfrm>
        <a:graphic>
          <a:graphicData uri="http://schemas.openxmlformats.org/drawingml/2006/table">
            <a:tbl>
              <a:tblPr/>
              <a:tblGrid>
                <a:gridCol w="336550"/>
                <a:gridCol w="336550"/>
                <a:gridCol w="336550"/>
                <a:gridCol w="336550"/>
                <a:gridCol w="336550"/>
                <a:gridCol w="336550"/>
                <a:gridCol w="336550"/>
                <a:gridCol w="336550"/>
                <a:gridCol w="336550"/>
                <a:gridCol w="336550"/>
                <a:gridCol w="336550"/>
                <a:gridCol w="336550"/>
              </a:tblGrid>
              <a:tr h="609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charset="0"/>
                        </a:rPr>
                        <a:t>5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charset="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charset="0"/>
                        </a:rPr>
                        <a:t>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01548" name="Group 172"/>
          <p:cNvGraphicFramePr>
            <a:graphicFrameLocks noGrp="1"/>
          </p:cNvGraphicFramePr>
          <p:nvPr>
            <p:ph sz="quarter" idx="3"/>
          </p:nvPr>
        </p:nvGraphicFramePr>
        <p:xfrm>
          <a:off x="1981200" y="2971800"/>
          <a:ext cx="990600" cy="381000"/>
        </p:xfrm>
        <a:graphic>
          <a:graphicData uri="http://schemas.openxmlformats.org/drawingml/2006/table">
            <a:tbl>
              <a:tblPr/>
              <a:tblGrid>
                <a:gridCol w="330200"/>
                <a:gridCol w="330200"/>
                <a:gridCol w="330200"/>
              </a:tblGrid>
              <a:tr h="381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charset="0"/>
                        </a:rPr>
                        <a:t>-</a:t>
                      </a:r>
                      <a:r>
                        <a:rPr kumimoji="0" 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charset="0"/>
                        </a:rPr>
                        <a:t>½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charset="0"/>
                        </a:rPr>
                        <a:t>½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01506" name="Group 130"/>
          <p:cNvGraphicFramePr>
            <a:graphicFrameLocks noGrp="1"/>
          </p:cNvGraphicFramePr>
          <p:nvPr/>
        </p:nvGraphicFramePr>
        <p:xfrm>
          <a:off x="1981200" y="3810000"/>
          <a:ext cx="4038600" cy="609600"/>
        </p:xfrm>
        <a:graphic>
          <a:graphicData uri="http://schemas.openxmlformats.org/drawingml/2006/table">
            <a:tbl>
              <a:tblPr/>
              <a:tblGrid>
                <a:gridCol w="336550"/>
                <a:gridCol w="336550"/>
                <a:gridCol w="336550"/>
                <a:gridCol w="336550"/>
                <a:gridCol w="336550"/>
                <a:gridCol w="336550"/>
                <a:gridCol w="336550"/>
                <a:gridCol w="336550"/>
                <a:gridCol w="336550"/>
                <a:gridCol w="336550"/>
                <a:gridCol w="336550"/>
                <a:gridCol w="336550"/>
              </a:tblGrid>
              <a:tr h="609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10199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10199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10199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10199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10199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10199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10199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10199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10199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10199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10199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10199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01477" name="Group 101"/>
          <p:cNvGraphicFramePr>
            <a:graphicFrameLocks noGrp="1"/>
          </p:cNvGraphicFramePr>
          <p:nvPr/>
        </p:nvGraphicFramePr>
        <p:xfrm>
          <a:off x="2667000" y="2957513"/>
          <a:ext cx="990600" cy="415925"/>
        </p:xfrm>
        <a:graphic>
          <a:graphicData uri="http://schemas.openxmlformats.org/drawingml/2006/table">
            <a:tbl>
              <a:tblPr/>
              <a:tblGrid>
                <a:gridCol w="330200"/>
                <a:gridCol w="330200"/>
                <a:gridCol w="330200"/>
              </a:tblGrid>
              <a:tr h="4159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charset="0"/>
                        </a:rPr>
                        <a:t>-</a:t>
                      </a:r>
                      <a:r>
                        <a:rPr kumimoji="0" 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charset="0"/>
                        </a:rPr>
                        <a:t>½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charset="0"/>
                        </a:rPr>
                        <a:t>½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01487" name="Group 111"/>
          <p:cNvGraphicFramePr>
            <a:graphicFrameLocks noGrp="1"/>
          </p:cNvGraphicFramePr>
          <p:nvPr/>
        </p:nvGraphicFramePr>
        <p:xfrm>
          <a:off x="2286000" y="2963863"/>
          <a:ext cx="990600" cy="415925"/>
        </p:xfrm>
        <a:graphic>
          <a:graphicData uri="http://schemas.openxmlformats.org/drawingml/2006/table">
            <a:tbl>
              <a:tblPr/>
              <a:tblGrid>
                <a:gridCol w="330200"/>
                <a:gridCol w="330200"/>
                <a:gridCol w="330200"/>
              </a:tblGrid>
              <a:tr h="4159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charset="0"/>
                        </a:rPr>
                        <a:t>-</a:t>
                      </a:r>
                      <a:r>
                        <a:rPr kumimoji="0" 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charset="0"/>
                        </a:rPr>
                        <a:t>½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charset="0"/>
                        </a:rPr>
                        <a:t>½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01507" name="Text Box 131"/>
          <p:cNvSpPr txBox="1">
            <a:spLocks noChangeArrowheads="1"/>
          </p:cNvSpPr>
          <p:nvPr/>
        </p:nvSpPr>
        <p:spPr bwMode="auto">
          <a:xfrm>
            <a:off x="2286000" y="3962400"/>
            <a:ext cx="312738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accent1"/>
                </a:solidFill>
              </a:rPr>
              <a:t>2</a:t>
            </a:r>
          </a:p>
        </p:txBody>
      </p:sp>
      <p:sp>
        <p:nvSpPr>
          <p:cNvPr id="101508" name="Text Box 132"/>
          <p:cNvSpPr txBox="1">
            <a:spLocks noChangeArrowheads="1"/>
          </p:cNvSpPr>
          <p:nvPr/>
        </p:nvSpPr>
        <p:spPr bwMode="auto">
          <a:xfrm>
            <a:off x="2625725" y="3962400"/>
            <a:ext cx="449263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200">
                <a:solidFill>
                  <a:schemeClr val="accent1"/>
                </a:solidFill>
              </a:rPr>
              <a:t>-3.5</a:t>
            </a:r>
          </a:p>
        </p:txBody>
      </p:sp>
      <p:sp>
        <p:nvSpPr>
          <p:cNvPr id="101509" name="Text Box 133"/>
          <p:cNvSpPr txBox="1">
            <a:spLocks noChangeArrowheads="1"/>
          </p:cNvSpPr>
          <p:nvPr/>
        </p:nvSpPr>
        <p:spPr bwMode="auto">
          <a:xfrm>
            <a:off x="2971800" y="3962400"/>
            <a:ext cx="449263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200">
                <a:solidFill>
                  <a:schemeClr val="accent1"/>
                </a:solidFill>
              </a:rPr>
              <a:t>-3.5</a:t>
            </a:r>
            <a:endParaRPr lang="en-US">
              <a:solidFill>
                <a:schemeClr val="accent1"/>
              </a:solidFill>
            </a:endParaRPr>
          </a:p>
        </p:txBody>
      </p:sp>
      <p:sp>
        <p:nvSpPr>
          <p:cNvPr id="11357" name="Text Box 134"/>
          <p:cNvSpPr txBox="1">
            <a:spLocks noChangeArrowheads="1"/>
          </p:cNvSpPr>
          <p:nvPr/>
        </p:nvSpPr>
        <p:spPr bwMode="auto">
          <a:xfrm>
            <a:off x="288925" y="2627313"/>
            <a:ext cx="819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Image</a:t>
            </a:r>
          </a:p>
        </p:txBody>
      </p:sp>
      <p:sp>
        <p:nvSpPr>
          <p:cNvPr id="11358" name="Text Box 135"/>
          <p:cNvSpPr txBox="1">
            <a:spLocks noChangeArrowheads="1"/>
          </p:cNvSpPr>
          <p:nvPr/>
        </p:nvSpPr>
        <p:spPr bwMode="auto">
          <a:xfrm>
            <a:off x="336550" y="3124200"/>
            <a:ext cx="7302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accent1"/>
                </a:solidFill>
              </a:rPr>
              <a:t>Mask</a:t>
            </a:r>
          </a:p>
        </p:txBody>
      </p:sp>
      <p:sp>
        <p:nvSpPr>
          <p:cNvPr id="11359" name="Text Box 136"/>
          <p:cNvSpPr txBox="1">
            <a:spLocks noChangeArrowheads="1"/>
          </p:cNvSpPr>
          <p:nvPr/>
        </p:nvSpPr>
        <p:spPr bwMode="auto">
          <a:xfrm>
            <a:off x="304800" y="3962400"/>
            <a:ext cx="8699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Output</a:t>
            </a:r>
          </a:p>
        </p:txBody>
      </p:sp>
      <p:sp>
        <p:nvSpPr>
          <p:cNvPr id="101513" name="Text Box 137"/>
          <p:cNvSpPr txBox="1">
            <a:spLocks noChangeArrowheads="1"/>
          </p:cNvSpPr>
          <p:nvPr/>
        </p:nvSpPr>
        <p:spPr bwMode="auto">
          <a:xfrm>
            <a:off x="3352800" y="3886200"/>
            <a:ext cx="4127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accent1"/>
                </a:solidFill>
              </a:rPr>
              <a:t>…</a:t>
            </a:r>
          </a:p>
        </p:txBody>
      </p:sp>
      <p:sp>
        <p:nvSpPr>
          <p:cNvPr id="101514" name="Rectangle 138"/>
          <p:cNvSpPr>
            <a:spLocks noChangeArrowheads="1"/>
          </p:cNvSpPr>
          <p:nvPr/>
        </p:nvSpPr>
        <p:spPr bwMode="auto">
          <a:xfrm>
            <a:off x="457200" y="5029200"/>
            <a:ext cx="70866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  <a:buClr>
                <a:schemeClr val="hlink"/>
              </a:buClr>
              <a:buSzPct val="75000"/>
              <a:buFont typeface="Wingdings" pitchFamily="2" charset="2"/>
              <a:buChar char="l"/>
              <a:defRPr/>
            </a:pPr>
            <a:r>
              <a:rPr lang="en-US" sz="2800" dirty="0" smtClean="0">
                <a:effectLst>
                  <a:outerShdw blurRad="38100" dist="38100" dir="2700000" algn="tl">
                    <a:srgbClr val="010199"/>
                  </a:outerShdw>
                </a:effectLst>
              </a:rPr>
              <a:t>Could you do</a:t>
            </a:r>
            <a:endParaRPr lang="en-US" sz="2800" dirty="0">
              <a:effectLst>
                <a:outerShdw blurRad="38100" dist="38100" dir="2700000" algn="tl">
                  <a:srgbClr val="010199"/>
                </a:outerShdw>
              </a:effectLst>
            </a:endParaRPr>
          </a:p>
          <a:p>
            <a:pPr marL="742950" lvl="1" indent="-285750" eaLnBrk="1" hangingPunct="1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/>
            </a:pPr>
            <a:r>
              <a:rPr lang="en-US" sz="2400" i="1" dirty="0" smtClean="0">
                <a:effectLst>
                  <a:outerShdw blurRad="38100" dist="38100" dir="2700000" algn="tl">
                    <a:srgbClr val="010199"/>
                  </a:outerShdw>
                </a:effectLst>
              </a:rPr>
              <a:t>Ramps? Impulse? Step edges? (on quiz)</a:t>
            </a:r>
            <a:endParaRPr lang="en-US" sz="2400" i="1" dirty="0">
              <a:effectLst>
                <a:outerShdw blurRad="38100" dist="38100" dir="2700000" algn="tl">
                  <a:srgbClr val="010199"/>
                </a:outerShdw>
              </a:effectLst>
            </a:endParaRPr>
          </a:p>
          <a:p>
            <a:pPr marL="342900" indent="-342900" eaLnBrk="1" hangingPunct="1">
              <a:spcBef>
                <a:spcPct val="20000"/>
              </a:spcBef>
              <a:buClr>
                <a:schemeClr val="hlink"/>
              </a:buClr>
              <a:buSzPct val="75000"/>
              <a:buFont typeface="Wingdings" pitchFamily="2" charset="2"/>
              <a:buChar char="l"/>
              <a:defRPr/>
            </a:pPr>
            <a:r>
              <a:rPr lang="en-US" sz="2800" i="1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Properties</a:t>
            </a:r>
          </a:p>
          <a:p>
            <a:pPr marL="742950" lvl="1" indent="-285750" eaLnBrk="1" hangingPunct="1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/>
            </a:pPr>
            <a:r>
              <a:rPr lang="en-US" sz="2400" i="1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If no contrast?</a:t>
            </a:r>
          </a:p>
          <a:p>
            <a:pPr marL="342900" indent="-342900" eaLnBrk="1" hangingPunct="1">
              <a:spcBef>
                <a:spcPct val="20000"/>
              </a:spcBef>
              <a:buClr>
                <a:schemeClr val="hlink"/>
              </a:buClr>
              <a:buSzPct val="75000"/>
              <a:buFont typeface="Wingdings" pitchFamily="2" charset="2"/>
              <a:buNone/>
              <a:defRPr/>
            </a:pPr>
            <a:r>
              <a:rPr lang="en-US" sz="2800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	</a:t>
            </a:r>
          </a:p>
        </p:txBody>
      </p:sp>
      <p:sp>
        <p:nvSpPr>
          <p:cNvPr id="11362" name="TextBox 5"/>
          <p:cNvSpPr txBox="1">
            <a:spLocks noChangeArrowheads="1"/>
          </p:cNvSpPr>
          <p:nvPr/>
        </p:nvSpPr>
        <p:spPr bwMode="auto">
          <a:xfrm>
            <a:off x="8459788" y="6477000"/>
            <a:ext cx="684803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 smtClean="0"/>
              <a:t>Q1,3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5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15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4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14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4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14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5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1507" grpId="0"/>
      <p:bldP spid="101508" grpId="0"/>
      <p:bldP spid="101509" grpId="0"/>
      <p:bldP spid="10151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sz="4000"/>
              <a:t>Why should the values in an edge filter sum to 0?</a:t>
            </a:r>
          </a:p>
        </p:txBody>
      </p:sp>
      <p:sp>
        <p:nvSpPr>
          <p:cNvPr id="2048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What if they didn’t?</a:t>
            </a:r>
          </a:p>
          <a:p>
            <a:pPr>
              <a:defRPr/>
            </a:pPr>
            <a:endParaRPr lang="en-US" dirty="0"/>
          </a:p>
          <a:p>
            <a:pPr>
              <a:defRPr/>
            </a:pPr>
            <a:r>
              <a:rPr lang="en-US" dirty="0"/>
              <a:t>Consider </a:t>
            </a:r>
            <a:r>
              <a:rPr lang="en-US" dirty="0" smtClean="0"/>
              <a:t>running it on a </a:t>
            </a:r>
            <a:r>
              <a:rPr lang="en-US" dirty="0"/>
              <a:t>homogeneous </a:t>
            </a:r>
            <a:r>
              <a:rPr lang="en-US" dirty="0" smtClean="0"/>
              <a:t>region:</a:t>
            </a:r>
            <a:r>
              <a:rPr lang="en-US" dirty="0"/>
              <a:t> </a:t>
            </a:r>
            <a:r>
              <a:rPr lang="en-US" dirty="0" smtClean="0"/>
              <a:t>40</a:t>
            </a:r>
            <a:r>
              <a:rPr lang="en-US" dirty="0"/>
              <a:t>, 40, 40, 40, 40, 40</a:t>
            </a:r>
          </a:p>
        </p:txBody>
      </p:sp>
      <p:sp>
        <p:nvSpPr>
          <p:cNvPr id="4" name="TextBox 5"/>
          <p:cNvSpPr txBox="1">
            <a:spLocks noChangeArrowheads="1"/>
          </p:cNvSpPr>
          <p:nvPr/>
        </p:nvSpPr>
        <p:spPr bwMode="auto">
          <a:xfrm>
            <a:off x="8459788" y="6477000"/>
            <a:ext cx="492443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 smtClean="0"/>
              <a:t>Q2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2D Edges</a:t>
            </a:r>
          </a:p>
        </p:txBody>
      </p:sp>
      <p:sp>
        <p:nvSpPr>
          <p:cNvPr id="1044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Local operators</a:t>
            </a:r>
          </a:p>
          <a:p>
            <a:pPr lvl="2" eaLnBrk="1" hangingPunct="1">
              <a:defRPr/>
            </a:pPr>
            <a:r>
              <a:rPr lang="en-US" smtClean="0"/>
              <a:t>Prewitt operators</a:t>
            </a:r>
          </a:p>
          <a:p>
            <a:pPr lvl="2" eaLnBrk="1" hangingPunct="1">
              <a:defRPr/>
            </a:pPr>
            <a:r>
              <a:rPr lang="en-US" smtClean="0"/>
              <a:t>Sobel masks</a:t>
            </a:r>
          </a:p>
          <a:p>
            <a:pPr lvl="2" eaLnBrk="1" hangingPunct="1">
              <a:defRPr/>
            </a:pPr>
            <a:r>
              <a:rPr lang="en-US" smtClean="0"/>
              <a:t>Roberts 2x2 cross-operators</a:t>
            </a:r>
          </a:p>
          <a:p>
            <a:pPr eaLnBrk="1" hangingPunct="1">
              <a:defRPr/>
            </a:pPr>
            <a:r>
              <a:rPr lang="en-US" smtClean="0"/>
              <a:t>Gradient: magnitude </a:t>
            </a:r>
          </a:p>
          <a:p>
            <a:pPr eaLnBrk="1" hangingPunct="1">
              <a:defRPr/>
            </a:pPr>
            <a:r>
              <a:rPr lang="en-US" smtClean="0"/>
              <a:t>Gradient direction</a:t>
            </a:r>
          </a:p>
          <a:p>
            <a:pPr eaLnBrk="1" hangingPunct="1">
              <a:defRPr/>
            </a:pPr>
            <a:endParaRPr lang="en-US" smtClean="0"/>
          </a:p>
          <a:p>
            <a:pPr lvl="1" eaLnBrk="1" hangingPunct="1">
              <a:buFont typeface="Wingdings" pitchFamily="2" charset="2"/>
              <a:buNone/>
              <a:defRPr/>
            </a:pPr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rbit">
  <a:themeElements>
    <a:clrScheme name="Orbit 1">
      <a:dk1>
        <a:srgbClr val="010199"/>
      </a:dk1>
      <a:lt1>
        <a:srgbClr val="FFFFFF"/>
      </a:lt1>
      <a:dk2>
        <a:srgbClr val="000000"/>
      </a:dk2>
      <a:lt2>
        <a:srgbClr val="B2B2B2"/>
      </a:lt2>
      <a:accent1>
        <a:srgbClr val="3399FF"/>
      </a:accent1>
      <a:accent2>
        <a:srgbClr val="666699"/>
      </a:accent2>
      <a:accent3>
        <a:srgbClr val="AAAAAA"/>
      </a:accent3>
      <a:accent4>
        <a:srgbClr val="DADADA"/>
      </a:accent4>
      <a:accent5>
        <a:srgbClr val="ADCAFF"/>
      </a:accent5>
      <a:accent6>
        <a:srgbClr val="5C5C8A"/>
      </a:accent6>
      <a:hlink>
        <a:srgbClr val="FFFFCC"/>
      </a:hlink>
      <a:folHlink>
        <a:srgbClr val="FFCC66"/>
      </a:folHlink>
    </a:clrScheme>
    <a:fontScheme name="Orbi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rbit 1">
        <a:dk1>
          <a:srgbClr val="010199"/>
        </a:dk1>
        <a:lt1>
          <a:srgbClr val="FFFFFF"/>
        </a:lt1>
        <a:dk2>
          <a:srgbClr val="000000"/>
        </a:dk2>
        <a:lt2>
          <a:srgbClr val="B2B2B2"/>
        </a:lt2>
        <a:accent1>
          <a:srgbClr val="3399FF"/>
        </a:accent1>
        <a:accent2>
          <a:srgbClr val="666699"/>
        </a:accent2>
        <a:accent3>
          <a:srgbClr val="AAAAAA"/>
        </a:accent3>
        <a:accent4>
          <a:srgbClr val="DADADA"/>
        </a:accent4>
        <a:accent5>
          <a:srgbClr val="ADCAFF"/>
        </a:accent5>
        <a:accent6>
          <a:srgbClr val="5C5C8A"/>
        </a:accent6>
        <a:hlink>
          <a:srgbClr val="FFFFCC"/>
        </a:hlink>
        <a:folHlink>
          <a:srgbClr val="FFCC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2">
        <a:dk1>
          <a:srgbClr val="008000"/>
        </a:dk1>
        <a:lt1>
          <a:srgbClr val="FFFFFF"/>
        </a:lt1>
        <a:dk2>
          <a:srgbClr val="003300"/>
        </a:dk2>
        <a:lt2>
          <a:srgbClr val="C0C0C0"/>
        </a:lt2>
        <a:accent1>
          <a:srgbClr val="99CC00"/>
        </a:accent1>
        <a:accent2>
          <a:srgbClr val="527C3A"/>
        </a:accent2>
        <a:accent3>
          <a:srgbClr val="AAADAA"/>
        </a:accent3>
        <a:accent4>
          <a:srgbClr val="DADADA"/>
        </a:accent4>
        <a:accent5>
          <a:srgbClr val="CAE2AA"/>
        </a:accent5>
        <a:accent6>
          <a:srgbClr val="497034"/>
        </a:accent6>
        <a:hlink>
          <a:srgbClr val="33CC33"/>
        </a:hlink>
        <a:folHlink>
          <a:srgbClr val="C1FF8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3">
        <a:dk1>
          <a:srgbClr val="000066"/>
        </a:dk1>
        <a:lt1>
          <a:srgbClr val="FFFFFF"/>
        </a:lt1>
        <a:dk2>
          <a:srgbClr val="000099"/>
        </a:dk2>
        <a:lt2>
          <a:srgbClr val="9FBFFF"/>
        </a:lt2>
        <a:accent1>
          <a:srgbClr val="0099CC"/>
        </a:accent1>
        <a:accent2>
          <a:srgbClr val="00CC66"/>
        </a:accent2>
        <a:accent3>
          <a:srgbClr val="AAAACA"/>
        </a:accent3>
        <a:accent4>
          <a:srgbClr val="DADADA"/>
        </a:accent4>
        <a:accent5>
          <a:srgbClr val="AACAE2"/>
        </a:accent5>
        <a:accent6>
          <a:srgbClr val="00B95C"/>
        </a:accent6>
        <a:hlink>
          <a:srgbClr val="00FFFF"/>
        </a:hlink>
        <a:folHlink>
          <a:srgbClr val="CDE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4">
        <a:dk1>
          <a:srgbClr val="00ACA8"/>
        </a:dk1>
        <a:lt1>
          <a:srgbClr val="FFFFFF"/>
        </a:lt1>
        <a:dk2>
          <a:srgbClr val="006666"/>
        </a:dk2>
        <a:lt2>
          <a:srgbClr val="FFFF99"/>
        </a:lt2>
        <a:accent1>
          <a:srgbClr val="0099CC"/>
        </a:accent1>
        <a:accent2>
          <a:srgbClr val="6D6FC7"/>
        </a:accent2>
        <a:accent3>
          <a:srgbClr val="AAB8B8"/>
        </a:accent3>
        <a:accent4>
          <a:srgbClr val="DADADA"/>
        </a:accent4>
        <a:accent5>
          <a:srgbClr val="AACAE2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5">
        <a:dk1>
          <a:srgbClr val="BA0023"/>
        </a:dk1>
        <a:lt1>
          <a:srgbClr val="FFFFFF"/>
        </a:lt1>
        <a:dk2>
          <a:srgbClr val="800000"/>
        </a:dk2>
        <a:lt2>
          <a:srgbClr val="FFFF99"/>
        </a:lt2>
        <a:accent1>
          <a:srgbClr val="FF6600"/>
        </a:accent1>
        <a:accent2>
          <a:srgbClr val="C5543D"/>
        </a:accent2>
        <a:accent3>
          <a:srgbClr val="C0AAAA"/>
        </a:accent3>
        <a:accent4>
          <a:srgbClr val="DADADA"/>
        </a:accent4>
        <a:accent5>
          <a:srgbClr val="FFB8AA"/>
        </a:accent5>
        <a:accent6>
          <a:srgbClr val="B24B36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6">
        <a:dk1>
          <a:srgbClr val="6D776E"/>
        </a:dk1>
        <a:lt1>
          <a:srgbClr val="FFFFFF"/>
        </a:lt1>
        <a:dk2>
          <a:srgbClr val="575863"/>
        </a:dk2>
        <a:lt2>
          <a:srgbClr val="DDDDDD"/>
        </a:lt2>
        <a:accent1>
          <a:srgbClr val="0099CC"/>
        </a:accent1>
        <a:accent2>
          <a:srgbClr val="939EA9"/>
        </a:accent2>
        <a:accent3>
          <a:srgbClr val="B4B4B7"/>
        </a:accent3>
        <a:accent4>
          <a:srgbClr val="DADADA"/>
        </a:accent4>
        <a:accent5>
          <a:srgbClr val="AACAE2"/>
        </a:accent5>
        <a:accent6>
          <a:srgbClr val="858F99"/>
        </a:accent6>
        <a:hlink>
          <a:srgbClr val="FFCC00"/>
        </a:hlink>
        <a:folHlink>
          <a:srgbClr val="BD894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7">
        <a:dk1>
          <a:srgbClr val="A28A84"/>
        </a:dk1>
        <a:lt1>
          <a:srgbClr val="FFFFFF"/>
        </a:lt1>
        <a:dk2>
          <a:srgbClr val="765E58"/>
        </a:dk2>
        <a:lt2>
          <a:srgbClr val="DDDDDD"/>
        </a:lt2>
        <a:accent1>
          <a:srgbClr val="CC6600"/>
        </a:accent1>
        <a:accent2>
          <a:srgbClr val="CC9900"/>
        </a:accent2>
        <a:accent3>
          <a:srgbClr val="BDB6B4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FFCC00"/>
        </a:hlink>
        <a:folHlink>
          <a:srgbClr val="FFFFB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8">
        <a:dk1>
          <a:srgbClr val="000000"/>
        </a:dk1>
        <a:lt1>
          <a:srgbClr val="C5D9ED"/>
        </a:lt1>
        <a:dk2>
          <a:srgbClr val="000000"/>
        </a:dk2>
        <a:lt2>
          <a:srgbClr val="FFFFFF"/>
        </a:lt2>
        <a:accent1>
          <a:srgbClr val="F3F6FF"/>
        </a:accent1>
        <a:accent2>
          <a:srgbClr val="33CCCC"/>
        </a:accent2>
        <a:accent3>
          <a:srgbClr val="DFE9F4"/>
        </a:accent3>
        <a:accent4>
          <a:srgbClr val="000000"/>
        </a:accent4>
        <a:accent5>
          <a:srgbClr val="F8FAFF"/>
        </a:accent5>
        <a:accent6>
          <a:srgbClr val="2DB9B9"/>
        </a:accent6>
        <a:hlink>
          <a:srgbClr val="0000FF"/>
        </a:hlink>
        <a:folHlink>
          <a:srgbClr val="00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rbit 9">
        <a:dk1>
          <a:srgbClr val="FFFFFF"/>
        </a:dk1>
        <a:lt1>
          <a:srgbClr val="FFFFFF"/>
        </a:lt1>
        <a:dk2>
          <a:srgbClr val="AAAAC6"/>
        </a:dk2>
        <a:lt2>
          <a:srgbClr val="FFFFCC"/>
        </a:lt2>
        <a:accent1>
          <a:srgbClr val="66667E"/>
        </a:accent1>
        <a:accent2>
          <a:srgbClr val="629157"/>
        </a:accent2>
        <a:accent3>
          <a:srgbClr val="D2D2DF"/>
        </a:accent3>
        <a:accent4>
          <a:srgbClr val="DADADA"/>
        </a:accent4>
        <a:accent5>
          <a:srgbClr val="B8B8C0"/>
        </a:accent5>
        <a:accent6>
          <a:srgbClr val="58834E"/>
        </a:accent6>
        <a:hlink>
          <a:srgbClr val="6600CC"/>
        </a:hlink>
        <a:folHlink>
          <a:srgbClr val="3399FF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Orbit</Template>
  <TotalTime>12064</TotalTime>
  <Words>1054</Words>
  <Application>Microsoft Macintosh PowerPoint</Application>
  <PresentationFormat>On-screen Show (4:3)</PresentationFormat>
  <Paragraphs>209</Paragraphs>
  <Slides>23</Slides>
  <Notes>17</Notes>
  <HiddenSlides>2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9" baseType="lpstr">
      <vt:lpstr>Courier New</vt:lpstr>
      <vt:lpstr>Symbol</vt:lpstr>
      <vt:lpstr>Wingdings</vt:lpstr>
      <vt:lpstr>Arial</vt:lpstr>
      <vt:lpstr>Orbit</vt:lpstr>
      <vt:lpstr>Equation</vt:lpstr>
      <vt:lpstr>CSSE463: Image Recognition  Day 6</vt:lpstr>
      <vt:lpstr>PowerPoint Presentation</vt:lpstr>
      <vt:lpstr>Edge Features – Why?</vt:lpstr>
      <vt:lpstr>Outline for next 2 sessions</vt:lpstr>
      <vt:lpstr>Intuition: Finding edges</vt:lpstr>
      <vt:lpstr>Finding derivatives (1D)</vt:lpstr>
      <vt:lpstr>Applying Filters</vt:lpstr>
      <vt:lpstr>Why should the values in an edge filter sum to 0?</vt:lpstr>
      <vt:lpstr>2D Edges</vt:lpstr>
      <vt:lpstr>Edge gradient</vt:lpstr>
      <vt:lpstr>1. Find partials using filters</vt:lpstr>
      <vt:lpstr>Demo</vt:lpstr>
      <vt:lpstr>2. Find edge gradient magnitude</vt:lpstr>
      <vt:lpstr>3. Find edge gradient direction </vt:lpstr>
      <vt:lpstr>Review: filters to reduce noise</vt:lpstr>
      <vt:lpstr>Color edges</vt:lpstr>
      <vt:lpstr>Limitations of edgel-finders</vt:lpstr>
      <vt:lpstr>Dealing with noise by smoothing</vt:lpstr>
      <vt:lpstr>Edgels vs. Edges</vt:lpstr>
      <vt:lpstr>From mask output to edgels: ideas</vt:lpstr>
      <vt:lpstr>Canny edge detection</vt:lpstr>
      <vt:lpstr>Canny edge detection</vt:lpstr>
      <vt:lpstr>PowerPoint Presentation</vt:lpstr>
    </vt:vector>
  </TitlesOfParts>
  <Company>Rose-Hulman Institute of Technology</Company>
  <LinksUpToDate>false</LinksUpToDate>
  <SharedDoc>false</SharedDoc>
  <HyperlinksChanged>false</HyperlinksChanged>
  <AppVersion>15.0028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Matthew Boutell</dc:creator>
  <cp:lastModifiedBy>Microsoft Office User</cp:lastModifiedBy>
  <cp:revision>407</cp:revision>
  <dcterms:created xsi:type="dcterms:W3CDTF">2006-02-27T20:44:00Z</dcterms:created>
  <dcterms:modified xsi:type="dcterms:W3CDTF">2016-12-06T03:27:12Z</dcterms:modified>
</cp:coreProperties>
</file>