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6"/>
  </p:notesMasterIdLst>
  <p:sldIdLst>
    <p:sldId id="265" r:id="rId2"/>
    <p:sldId id="261" r:id="rId3"/>
    <p:sldId id="283" r:id="rId4"/>
    <p:sldId id="289" r:id="rId5"/>
    <p:sldId id="290" r:id="rId6"/>
    <p:sldId id="277" r:id="rId7"/>
    <p:sldId id="279" r:id="rId8"/>
    <p:sldId id="280" r:id="rId9"/>
    <p:sldId id="281" r:id="rId10"/>
    <p:sldId id="291" r:id="rId11"/>
    <p:sldId id="292" r:id="rId12"/>
    <p:sldId id="284" r:id="rId13"/>
    <p:sldId id="282" r:id="rId14"/>
    <p:sldId id="288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27"/>
  </p:normalViewPr>
  <p:slideViewPr>
    <p:cSldViewPr>
      <p:cViewPr varScale="1">
        <p:scale>
          <a:sx n="110" d="100"/>
          <a:sy n="110" d="100"/>
        </p:scale>
        <p:origin x="114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5E436451-E6D2-450A-A403-0DC67A59A4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01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6A99F8-58B8-4D66-9A1C-231C23D494B2}" type="slidenum">
              <a:rPr lang="en-US"/>
              <a:pPr/>
              <a:t>1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58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860DBB-CAD8-48A8-954B-C7E323107BD4}" type="slidenum">
              <a:rPr lang="en-US"/>
              <a:pPr/>
              <a:t>12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175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513B8-3897-4138-8FDE-57C2A620D3A4}" type="slidenum">
              <a:rPr lang="en-US"/>
              <a:pPr/>
              <a:t>13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34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86735F-141C-46E2-B9B4-4B9F4554B5F9}" type="slidenum">
              <a:rPr lang="en-US"/>
              <a:pPr/>
              <a:t>14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11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05D67-71D6-4FF5-B5C7-8B2D2F0FA5E6}" type="slidenum">
              <a:rPr lang="en-US"/>
              <a:pPr/>
              <a:t>2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07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8B4800-083F-4F26-B542-9F5240671A61}" type="slidenum">
              <a:rPr lang="en-US"/>
              <a:pPr/>
              <a:t>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09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C390A7-C308-400E-BEB1-AEC7099382CD}" type="slidenum">
              <a:rPr lang="en-US"/>
              <a:pPr/>
              <a:t>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820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AA744B-5898-4B97-B92B-BC38BEC943DF}" type="slidenum">
              <a:rPr lang="en-US"/>
              <a:pPr/>
              <a:t>6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528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F6EA37-E3D8-47BB-8A53-52644CDF125E}" type="slidenum">
              <a:rPr lang="en-US"/>
              <a:pPr/>
              <a:t>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22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F26B5B-7CDB-48EF-B410-F7A70CAC771F}" type="slidenum">
              <a:rPr lang="en-US"/>
              <a:pPr/>
              <a:t>8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825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9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856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10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78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536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37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0A5664C-8733-46A0-B79A-F0664A8004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F1523-201B-4AEC-893F-C34B3AD5CD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405FA-5B16-493D-AFEB-3DF22549F2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17EB602-A780-42F1-BAA6-99B89E79FA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DF4C46-8D95-4615-9740-259768490A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CB2BD-A8B6-4F05-8C8E-819466EDF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0CA79-7FBB-4698-9D23-ED2E358B0D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FA2F5-1009-4089-B647-777409C94F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07856-142D-4197-AA62-9A2D226282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50623-CC28-47A9-8E70-4CAC871767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C401D-FBFE-4F82-B59D-0878E7A70F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77826-D5DD-4F60-A70E-3AB9CB49E2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43F40-D225-4180-BC7F-A0F822312D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3F65C8AB-0EB7-4DB0-9D44-E6047635925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HSV_color_space#Conversion_from_RGB_to_HSL_or_HSV" TargetMode="External"/><Relationship Id="rId4" Type="http://schemas.openxmlformats.org/officeDocument/2006/relationships/hyperlink" Target="http://en.wikipedia.org/wiki/Image:HSV_cone.jpg" TargetMode="External"/><Relationship Id="rId5" Type="http://schemas.openxmlformats.org/officeDocument/2006/relationships/image" Target="../media/image12.jpeg"/><Relationship Id="rId6" Type="http://schemas.openxmlformats.org/officeDocument/2006/relationships/hyperlink" Target="http://en.wikipedia.org/wiki/Image:HSV_cylinder.jpg" TargetMode="External"/><Relationship Id="rId7" Type="http://schemas.openxmlformats.org/officeDocument/2006/relationships/image" Target="../media/image13.jpeg"/><Relationship Id="rId8" Type="http://schemas.openxmlformats.org/officeDocument/2006/relationships/image" Target="../media/image14.jpe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lorpicker.com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arse.org/docs/color_faq.html#graybw" TargetMode="External"/><Relationship Id="rId4" Type="http://schemas.openxmlformats.org/officeDocument/2006/relationships/hyperlink" Target="http://www.ri.cmu.edu/pub_files/pub4/ohta_y_1980_1/ohta_y_1980_1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4" Type="http://schemas.openxmlformats.org/officeDocument/2006/relationships/image" Target="../media/image16.jpe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en.wikipedia.org/wiki/Gamu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image" Target="../media/image2.jpeg"/><Relationship Id="rId5" Type="http://schemas.openxmlformats.org/officeDocument/2006/relationships/oleObject" Target="../embeddings/oleObject1.bin"/><Relationship Id="rId6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en.wikipedia.org/wiki/Image:Cie_crt_gamut.png" TargetMode="External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image" Target="../media/image7.jpeg"/><Relationship Id="rId5" Type="http://schemas.openxmlformats.org/officeDocument/2006/relationships/image" Target="../media/image9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8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hyperlink" Target="http://xstitch.zachrattner.com/Images/RGBCube.png" TargetMode="External"/><Relationship Id="rId6" Type="http://schemas.openxmlformats.org/officeDocument/2006/relationships/hyperlink" Target="http://dev.bowdenweb.com/css/colors/i/rgb-color-space-visualized-as-a-cube-msdn.png" TargetMode="External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200"/>
              <a:t>CSSE463: Image Recognition 	Day 2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Roll call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Announcements</a:t>
            </a:r>
            <a:r>
              <a:rPr lang="en-US" sz="28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Moodle has </a:t>
            </a:r>
            <a:r>
              <a:rPr lang="en-US" sz="2400" dirty="0"/>
              <a:t>drop box for Lab </a:t>
            </a:r>
            <a:r>
              <a:rPr lang="en-US" sz="2400" dirty="0" smtClean="0"/>
              <a:t>1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Next class: lots more </a:t>
            </a:r>
            <a:r>
              <a:rPr lang="en-US" sz="2400" dirty="0" err="1" smtClean="0"/>
              <a:t>Matlab</a:t>
            </a:r>
            <a:r>
              <a:rPr lang="en-US" sz="2400" dirty="0" smtClean="0"/>
              <a:t> how-to (bring your laptop)</a:t>
            </a:r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Questions</a:t>
            </a:r>
            <a:r>
              <a:rPr lang="en-US" sz="2800" dirty="0" smtClean="0"/>
              <a:t>?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Today</a:t>
            </a:r>
            <a:r>
              <a:rPr lang="en-US" sz="2800" dirty="0"/>
              <a:t>: Color and color features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Do questions 1-2 about ICME sunset paper now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3058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HSV 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114800" y="1600200"/>
            <a:ext cx="419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Hue-saturation-value (HSV) cone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also called HSI (intensity)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Intuitive 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H: more than “what color</a:t>
            </a:r>
            <a:r>
              <a:rPr lang="en-US" sz="1600" dirty="0" smtClean="0"/>
              <a:t>”: it’s wavelength; position on the spectrum!</a:t>
            </a:r>
            <a:endParaRPr lang="en-US" sz="1600" dirty="0"/>
          </a:p>
          <a:p>
            <a:pPr lvl="2">
              <a:lnSpc>
                <a:spcPct val="90000"/>
              </a:lnSpc>
            </a:pPr>
            <a:r>
              <a:rPr lang="en-US" sz="1600" dirty="0"/>
              <a:t>S: how vibrant?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V: how light or dark</a:t>
            </a:r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/>
              <a:t>“Distance” between colors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Must handle wraparound of hue angle correctly (0 = 2</a:t>
            </a:r>
            <a:r>
              <a:rPr lang="en-US" sz="1800" dirty="0">
                <a:latin typeface="Symbol" pitchFamily="18" charset="2"/>
              </a:rPr>
              <a:t>p</a:t>
            </a:r>
            <a:r>
              <a:rPr lang="en-US" sz="1800" dirty="0"/>
              <a:t>)</a:t>
            </a:r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 err="1"/>
              <a:t>Matlab</a:t>
            </a:r>
            <a:r>
              <a:rPr lang="en-US" sz="2000" dirty="0"/>
              <a:t> has method to convert from </a:t>
            </a:r>
            <a:r>
              <a:rPr lang="en-US" sz="2000" dirty="0" err="1"/>
              <a:t>rgb</a:t>
            </a:r>
            <a:r>
              <a:rPr lang="en-US" sz="2000" dirty="0"/>
              <a:t> to </a:t>
            </a:r>
            <a:r>
              <a:rPr lang="en-US" sz="2000" dirty="0" err="1"/>
              <a:t>hsv</a:t>
            </a:r>
            <a:r>
              <a:rPr lang="en-US" sz="2000" dirty="0"/>
              <a:t>, can find formula </a:t>
            </a:r>
            <a:r>
              <a:rPr lang="en-US" sz="2000" dirty="0">
                <a:hlinkClick r:id="rId3"/>
              </a:rPr>
              <a:t>online</a:t>
            </a:r>
            <a:r>
              <a:rPr lang="en-US" sz="2000" dirty="0"/>
              <a:t>.</a:t>
            </a:r>
          </a:p>
        </p:txBody>
      </p:sp>
      <p:pic>
        <p:nvPicPr>
          <p:cNvPr id="46090" name="Picture 10" descr="HSV color space as a conical object">
            <a:hlinkClick r:id="rId4" tooltip="HSV color space as a conical object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9200" y="1143000"/>
            <a:ext cx="2247900" cy="1685925"/>
          </a:xfrm>
          <a:prstGeom prst="rect">
            <a:avLst/>
          </a:prstGeom>
          <a:noFill/>
        </p:spPr>
      </p:pic>
      <p:pic>
        <p:nvPicPr>
          <p:cNvPr id="46092" name="Picture 12" descr="HSV color space as a cylindrical object">
            <a:hlinkClick r:id="rId6" tooltip="HSV color space as a cylindrical object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19200" y="2895600"/>
            <a:ext cx="2247900" cy="1685925"/>
          </a:xfrm>
          <a:prstGeom prst="rect">
            <a:avLst/>
          </a:prstGeom>
          <a:noFill/>
        </p:spPr>
      </p:pic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4925" y="6546376"/>
            <a:ext cx="7603363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 dirty="0" smtClean="0"/>
              <a:t>Wikipedia</a:t>
            </a:r>
            <a:r>
              <a:rPr lang="en-US" sz="1050" dirty="0"/>
              <a:t>, http://www.getreuer.info/_/rsrc/1311740880043/home/colorspace/colorspace_01.jpg?height=209px&amp;width=462px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Q7</a:t>
            </a:r>
            <a:endParaRPr lang="en-US" dirty="0"/>
          </a:p>
        </p:txBody>
      </p:sp>
      <p:pic>
        <p:nvPicPr>
          <p:cNvPr id="47106" name="Picture 2" descr="http://www.getreuer.info/_/rsrc/1311740880043/home/colorspace/colorspace_01.jpg?height=209px&amp;width=462px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18"/>
          <a:stretch/>
        </p:blipFill>
        <p:spPr bwMode="auto">
          <a:xfrm>
            <a:off x="1219200" y="4648200"/>
            <a:ext cx="2247900" cy="1773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41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HSV color picker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http://www.colorpicker.com/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31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color spaces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LST (</a:t>
            </a:r>
            <a:r>
              <a:rPr lang="en-US" sz="2400" dirty="0" err="1" smtClean="0"/>
              <a:t>Ohta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1</a:t>
            </a:r>
            <a:endParaRPr lang="en-US" sz="2400" baseline="30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L = luminance: 	L = </a:t>
            </a:r>
            <a:r>
              <a:rPr lang="en-US" sz="2000" dirty="0" smtClean="0"/>
              <a:t>(R + G + B)/</a:t>
            </a:r>
            <a:r>
              <a:rPr lang="en-US" sz="2000" dirty="0" err="1" smtClean="0"/>
              <a:t>sqrt</a:t>
            </a:r>
            <a:r>
              <a:rPr lang="en-US" sz="2000" dirty="0" smtClean="0"/>
              <a:t>(3)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S and T are </a:t>
            </a:r>
            <a:r>
              <a:rPr lang="en-US" sz="2000" i="1" dirty="0" err="1"/>
              <a:t>chroma</a:t>
            </a:r>
            <a:r>
              <a:rPr lang="en-US" sz="2000" i="1" dirty="0"/>
              <a:t> </a:t>
            </a:r>
            <a:r>
              <a:rPr lang="en-US" sz="2000" dirty="0"/>
              <a:t>bands.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S: red vs. blue: S = </a:t>
            </a:r>
            <a:r>
              <a:rPr lang="en-US" sz="1800" dirty="0" smtClean="0"/>
              <a:t>(R </a:t>
            </a:r>
            <a:r>
              <a:rPr lang="en-US" sz="1800" dirty="0"/>
              <a:t>– </a:t>
            </a:r>
            <a:r>
              <a:rPr lang="en-US" sz="1800" dirty="0" smtClean="0"/>
              <a:t>B) / </a:t>
            </a:r>
            <a:r>
              <a:rPr lang="en-US" sz="1800" dirty="0" err="1" smtClean="0"/>
              <a:t>sqrt</a:t>
            </a:r>
            <a:r>
              <a:rPr lang="en-US" sz="1800" dirty="0" smtClean="0"/>
              <a:t>(2)</a:t>
            </a:r>
            <a:endParaRPr lang="en-US" sz="1800" dirty="0"/>
          </a:p>
          <a:p>
            <a:pPr lvl="2">
              <a:lnSpc>
                <a:spcPct val="80000"/>
              </a:lnSpc>
            </a:pPr>
            <a:r>
              <a:rPr lang="en-US" sz="1800" dirty="0"/>
              <a:t>T: green vs. magenta: T = </a:t>
            </a:r>
            <a:r>
              <a:rPr lang="en-US" sz="1800" dirty="0" smtClean="0"/>
              <a:t>(R </a:t>
            </a:r>
            <a:r>
              <a:rPr lang="en-US" sz="1800" dirty="0"/>
              <a:t>– 2G + </a:t>
            </a:r>
            <a:r>
              <a:rPr lang="en-US" sz="1800" dirty="0" smtClean="0"/>
              <a:t>B) / </a:t>
            </a:r>
            <a:r>
              <a:rPr lang="en-US" sz="1800" dirty="0" err="1" smtClean="0"/>
              <a:t>sqrt</a:t>
            </a:r>
            <a:r>
              <a:rPr lang="en-US" sz="1800" dirty="0" smtClean="0"/>
              <a:t>(6)</a:t>
            </a:r>
            <a:endParaRPr lang="en-US" sz="1800" dirty="0"/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These 3 are the </a:t>
            </a:r>
            <a:r>
              <a:rPr lang="en-US" sz="2000" i="1" dirty="0"/>
              <a:t>principal components </a:t>
            </a:r>
            <a:r>
              <a:rPr lang="en-US" sz="2000" dirty="0"/>
              <a:t>of the RGB space (PCA and eigenvectors later in course)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Slightly less intuitive than HSV</a:t>
            </a:r>
          </a:p>
          <a:p>
            <a:pPr lvl="1">
              <a:lnSpc>
                <a:spcPct val="80000"/>
              </a:lnSpc>
            </a:pPr>
            <a:r>
              <a:rPr lang="en-US" sz="2000" b="1" dirty="0">
                <a:solidFill>
                  <a:srgbClr val="FFFF00"/>
                </a:solidFill>
              </a:rPr>
              <a:t>No problem with </a:t>
            </a:r>
            <a:r>
              <a:rPr lang="en-US" sz="2000" b="1" dirty="0" smtClean="0">
                <a:solidFill>
                  <a:srgbClr val="FFFF00"/>
                </a:solidFill>
              </a:rPr>
              <a:t>wraparound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Others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YIQ (TV signals), QUV, Lab, </a:t>
            </a:r>
            <a:r>
              <a:rPr lang="en-US" sz="2000" dirty="0" smtClean="0"/>
              <a:t>LUV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hlinkClick r:id="rId3"/>
              </a:rPr>
              <a:t>http://www.scarse.org/docs/color_faq.html#graybw</a:t>
            </a:r>
            <a:endParaRPr lang="en-US" sz="2000" dirty="0" smtClean="0"/>
          </a:p>
          <a:p>
            <a:pPr lvl="1">
              <a:lnSpc>
                <a:spcPct val="80000"/>
              </a:lnSpc>
              <a:buNone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Q8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4243" y="6273224"/>
            <a:ext cx="7696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100" dirty="0"/>
              <a:t>Y. I. </a:t>
            </a:r>
            <a:r>
              <a:rPr lang="en-US" sz="1100" dirty="0" err="1"/>
              <a:t>Ohta</a:t>
            </a:r>
            <a:r>
              <a:rPr lang="en-US" sz="1100" dirty="0"/>
              <a:t>, T. </a:t>
            </a:r>
            <a:r>
              <a:rPr lang="en-US" sz="1100" dirty="0" err="1"/>
              <a:t>Kanade</a:t>
            </a:r>
            <a:r>
              <a:rPr lang="en-US" sz="1100" dirty="0"/>
              <a:t>, and T. Sakai, Color information for region segmentation, Computer Graphics and Image Processing, Vol. 13, pp. 222-241, </a:t>
            </a:r>
            <a:r>
              <a:rPr lang="en-US" sz="1100" dirty="0" smtClean="0"/>
              <a:t>1980. </a:t>
            </a:r>
            <a:r>
              <a:rPr lang="en-US" sz="1100" dirty="0" smtClean="0">
                <a:hlinkClick r:id="rId4"/>
              </a:rPr>
              <a:t>http</a:t>
            </a:r>
            <a:r>
              <a:rPr lang="en-US" sz="1100" dirty="0">
                <a:hlinkClick r:id="rId4"/>
              </a:rPr>
              <a:t>://www.ri.cmu.edu/pub_files/pub4/ohta_y_1980_1/ohta_y_1980_1.pdf</a:t>
            </a:r>
            <a:r>
              <a:rPr lang="en-US" sz="11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Spatial component of color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sz="2400"/>
              <a:t>Break image into parts and describe each one</a:t>
            </a:r>
          </a:p>
          <a:p>
            <a:pPr lvl="1"/>
            <a:r>
              <a:rPr lang="en-US" sz="2000"/>
              <a:t>Can describe each part with moments or histograms</a:t>
            </a:r>
          </a:p>
          <a:p>
            <a:r>
              <a:rPr lang="en-US" sz="2400"/>
              <a:t>Regular grid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  <a:p>
            <a:r>
              <a:rPr lang="en-US" sz="2400"/>
              <a:t>Image regions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</p:txBody>
      </p:sp>
      <p:grpSp>
        <p:nvGrpSpPr>
          <p:cNvPr id="47111" name="Group 7"/>
          <p:cNvGrpSpPr>
            <a:grpSpLocks/>
          </p:cNvGrpSpPr>
          <p:nvPr/>
        </p:nvGrpSpPr>
        <p:grpSpPr bwMode="auto">
          <a:xfrm>
            <a:off x="685800" y="1676400"/>
            <a:ext cx="2819400" cy="2209800"/>
            <a:chOff x="2056" y="1583"/>
            <a:chExt cx="1678" cy="1106"/>
          </a:xfrm>
        </p:grpSpPr>
        <p:grpSp>
          <p:nvGrpSpPr>
            <p:cNvPr id="471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47113" name="Picture 9" descr="185069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471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471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471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47132" name="Picture 28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4" r="3751" b="5624"/>
          <a:stretch>
            <a:fillRect/>
          </a:stretch>
        </p:blipFill>
        <p:spPr bwMode="auto">
          <a:xfrm>
            <a:off x="685800" y="4191000"/>
            <a:ext cx="2819400" cy="2063750"/>
          </a:xfrm>
          <a:prstGeom prst="rect">
            <a:avLst/>
          </a:prstGeom>
          <a:noFill/>
        </p:spPr>
      </p:pic>
      <p:sp>
        <p:nvSpPr>
          <p:cNvPr id="47133" name="Freeform 29"/>
          <p:cNvSpPr>
            <a:spLocks/>
          </p:cNvSpPr>
          <p:nvPr/>
        </p:nvSpPr>
        <p:spPr bwMode="auto">
          <a:xfrm>
            <a:off x="677863" y="5056188"/>
            <a:ext cx="2851150" cy="111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96" y="7"/>
              </a:cxn>
            </a:cxnLst>
            <a:rect l="0" t="0" r="r" b="b"/>
            <a:pathLst>
              <a:path w="1796" h="7">
                <a:moveTo>
                  <a:pt x="0" y="0"/>
                </a:moveTo>
                <a:cubicBezTo>
                  <a:pt x="599" y="2"/>
                  <a:pt x="1197" y="7"/>
                  <a:pt x="1796" y="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5" name="Freeform 31"/>
          <p:cNvSpPr>
            <a:spLocks/>
          </p:cNvSpPr>
          <p:nvPr/>
        </p:nvSpPr>
        <p:spPr bwMode="auto">
          <a:xfrm>
            <a:off x="1990725" y="5013325"/>
            <a:ext cx="1516063" cy="268288"/>
          </a:xfrm>
          <a:custGeom>
            <a:avLst/>
            <a:gdLst/>
            <a:ahLst/>
            <a:cxnLst>
              <a:cxn ang="0">
                <a:pos x="0" y="88"/>
              </a:cxn>
              <a:cxn ang="0">
                <a:pos x="54" y="0"/>
              </a:cxn>
              <a:cxn ang="0">
                <a:pos x="88" y="95"/>
              </a:cxn>
              <a:cxn ang="0">
                <a:pos x="95" y="122"/>
              </a:cxn>
              <a:cxn ang="0">
                <a:pos x="142" y="129"/>
              </a:cxn>
              <a:cxn ang="0">
                <a:pos x="169" y="122"/>
              </a:cxn>
              <a:cxn ang="0">
                <a:pos x="176" y="95"/>
              </a:cxn>
              <a:cxn ang="0">
                <a:pos x="216" y="34"/>
              </a:cxn>
              <a:cxn ang="0">
                <a:pos x="264" y="7"/>
              </a:cxn>
              <a:cxn ang="0">
                <a:pos x="284" y="34"/>
              </a:cxn>
              <a:cxn ang="0">
                <a:pos x="291" y="68"/>
              </a:cxn>
              <a:cxn ang="0">
                <a:pos x="338" y="95"/>
              </a:cxn>
              <a:cxn ang="0">
                <a:pos x="325" y="122"/>
              </a:cxn>
              <a:cxn ang="0">
                <a:pos x="379" y="101"/>
              </a:cxn>
              <a:cxn ang="0">
                <a:pos x="413" y="169"/>
              </a:cxn>
              <a:cxn ang="0">
                <a:pos x="684" y="149"/>
              </a:cxn>
              <a:cxn ang="0">
                <a:pos x="955" y="169"/>
              </a:cxn>
            </a:cxnLst>
            <a:rect l="0" t="0" r="r" b="b"/>
            <a:pathLst>
              <a:path w="955" h="169">
                <a:moveTo>
                  <a:pt x="0" y="88"/>
                </a:moveTo>
                <a:cubicBezTo>
                  <a:pt x="32" y="56"/>
                  <a:pt x="31" y="33"/>
                  <a:pt x="54" y="0"/>
                </a:cubicBezTo>
                <a:cubicBezTo>
                  <a:pt x="95" y="14"/>
                  <a:pt x="77" y="58"/>
                  <a:pt x="88" y="95"/>
                </a:cubicBezTo>
                <a:cubicBezTo>
                  <a:pt x="91" y="104"/>
                  <a:pt x="87" y="117"/>
                  <a:pt x="95" y="122"/>
                </a:cubicBezTo>
                <a:cubicBezTo>
                  <a:pt x="108" y="130"/>
                  <a:pt x="126" y="127"/>
                  <a:pt x="142" y="129"/>
                </a:cubicBezTo>
                <a:cubicBezTo>
                  <a:pt x="151" y="127"/>
                  <a:pt x="162" y="129"/>
                  <a:pt x="169" y="122"/>
                </a:cubicBezTo>
                <a:cubicBezTo>
                  <a:pt x="176" y="115"/>
                  <a:pt x="172" y="104"/>
                  <a:pt x="176" y="95"/>
                </a:cubicBezTo>
                <a:cubicBezTo>
                  <a:pt x="185" y="73"/>
                  <a:pt x="202" y="54"/>
                  <a:pt x="216" y="34"/>
                </a:cubicBezTo>
                <a:cubicBezTo>
                  <a:pt x="226" y="19"/>
                  <a:pt x="249" y="17"/>
                  <a:pt x="264" y="7"/>
                </a:cubicBezTo>
                <a:cubicBezTo>
                  <a:pt x="271" y="16"/>
                  <a:pt x="279" y="24"/>
                  <a:pt x="284" y="34"/>
                </a:cubicBezTo>
                <a:cubicBezTo>
                  <a:pt x="289" y="45"/>
                  <a:pt x="284" y="59"/>
                  <a:pt x="291" y="68"/>
                </a:cubicBezTo>
                <a:cubicBezTo>
                  <a:pt x="302" y="83"/>
                  <a:pt x="323" y="85"/>
                  <a:pt x="338" y="95"/>
                </a:cubicBezTo>
                <a:cubicBezTo>
                  <a:pt x="334" y="104"/>
                  <a:pt x="319" y="114"/>
                  <a:pt x="325" y="122"/>
                </a:cubicBezTo>
                <a:cubicBezTo>
                  <a:pt x="330" y="129"/>
                  <a:pt x="379" y="101"/>
                  <a:pt x="379" y="101"/>
                </a:cubicBezTo>
                <a:cubicBezTo>
                  <a:pt x="412" y="113"/>
                  <a:pt x="407" y="135"/>
                  <a:pt x="413" y="169"/>
                </a:cubicBezTo>
                <a:cubicBezTo>
                  <a:pt x="543" y="141"/>
                  <a:pt x="453" y="157"/>
                  <a:pt x="684" y="149"/>
                </a:cubicBezTo>
                <a:cubicBezTo>
                  <a:pt x="772" y="153"/>
                  <a:pt x="867" y="169"/>
                  <a:pt x="955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6" name="Freeform 32"/>
          <p:cNvSpPr>
            <a:spLocks/>
          </p:cNvSpPr>
          <p:nvPr/>
        </p:nvSpPr>
        <p:spPr bwMode="auto">
          <a:xfrm>
            <a:off x="1492250" y="5148263"/>
            <a:ext cx="2014538" cy="290512"/>
          </a:xfrm>
          <a:custGeom>
            <a:avLst/>
            <a:gdLst/>
            <a:ahLst/>
            <a:cxnLst>
              <a:cxn ang="0">
                <a:pos x="307" y="23"/>
              </a:cxn>
              <a:cxn ang="0">
                <a:pos x="266" y="44"/>
              </a:cxn>
              <a:cxn ang="0">
                <a:pos x="171" y="30"/>
              </a:cxn>
              <a:cxn ang="0">
                <a:pos x="70" y="3"/>
              </a:cxn>
              <a:cxn ang="0">
                <a:pos x="9" y="10"/>
              </a:cxn>
              <a:cxn ang="0">
                <a:pos x="36" y="23"/>
              </a:cxn>
              <a:cxn ang="0">
                <a:pos x="56" y="44"/>
              </a:cxn>
              <a:cxn ang="0">
                <a:pos x="104" y="57"/>
              </a:cxn>
              <a:cxn ang="0">
                <a:pos x="788" y="118"/>
              </a:cxn>
              <a:cxn ang="0">
                <a:pos x="1086" y="125"/>
              </a:cxn>
              <a:cxn ang="0">
                <a:pos x="1269" y="132"/>
              </a:cxn>
            </a:cxnLst>
            <a:rect l="0" t="0" r="r" b="b"/>
            <a:pathLst>
              <a:path w="1269" h="183">
                <a:moveTo>
                  <a:pt x="307" y="23"/>
                </a:moveTo>
                <a:cubicBezTo>
                  <a:pt x="293" y="28"/>
                  <a:pt x="281" y="42"/>
                  <a:pt x="266" y="44"/>
                </a:cubicBezTo>
                <a:cubicBezTo>
                  <a:pt x="234" y="48"/>
                  <a:pt x="203" y="34"/>
                  <a:pt x="171" y="30"/>
                </a:cubicBezTo>
                <a:cubicBezTo>
                  <a:pt x="138" y="21"/>
                  <a:pt x="102" y="14"/>
                  <a:pt x="70" y="3"/>
                </a:cubicBezTo>
                <a:cubicBezTo>
                  <a:pt x="50" y="5"/>
                  <a:pt x="27" y="0"/>
                  <a:pt x="9" y="10"/>
                </a:cubicBezTo>
                <a:cubicBezTo>
                  <a:pt x="0" y="15"/>
                  <a:pt x="28" y="17"/>
                  <a:pt x="36" y="23"/>
                </a:cubicBezTo>
                <a:cubicBezTo>
                  <a:pt x="44" y="29"/>
                  <a:pt x="48" y="39"/>
                  <a:pt x="56" y="44"/>
                </a:cubicBezTo>
                <a:cubicBezTo>
                  <a:pt x="70" y="52"/>
                  <a:pt x="88" y="52"/>
                  <a:pt x="104" y="57"/>
                </a:cubicBezTo>
                <a:cubicBezTo>
                  <a:pt x="291" y="183"/>
                  <a:pt x="620" y="115"/>
                  <a:pt x="788" y="118"/>
                </a:cubicBezTo>
                <a:cubicBezTo>
                  <a:pt x="887" y="120"/>
                  <a:pt x="987" y="123"/>
                  <a:pt x="1086" y="125"/>
                </a:cubicBezTo>
                <a:cubicBezTo>
                  <a:pt x="1163" y="145"/>
                  <a:pt x="1104" y="132"/>
                  <a:pt x="1269" y="1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7" name="Freeform 33"/>
          <p:cNvSpPr>
            <a:spLocks/>
          </p:cNvSpPr>
          <p:nvPr/>
        </p:nvSpPr>
        <p:spPr bwMode="auto">
          <a:xfrm>
            <a:off x="677863" y="4722813"/>
            <a:ext cx="2851150" cy="96837"/>
          </a:xfrm>
          <a:custGeom>
            <a:avLst/>
            <a:gdLst/>
            <a:ahLst/>
            <a:cxnLst>
              <a:cxn ang="0">
                <a:pos x="0" y="61"/>
              </a:cxn>
              <a:cxn ang="0">
                <a:pos x="183" y="54"/>
              </a:cxn>
              <a:cxn ang="0">
                <a:pos x="264" y="34"/>
              </a:cxn>
              <a:cxn ang="0">
                <a:pos x="488" y="54"/>
              </a:cxn>
              <a:cxn ang="0">
                <a:pos x="766" y="47"/>
              </a:cxn>
              <a:cxn ang="0">
                <a:pos x="833" y="0"/>
              </a:cxn>
              <a:cxn ang="0">
                <a:pos x="861" y="7"/>
              </a:cxn>
              <a:cxn ang="0">
                <a:pos x="874" y="47"/>
              </a:cxn>
              <a:cxn ang="0">
                <a:pos x="894" y="54"/>
              </a:cxn>
              <a:cxn ang="0">
                <a:pos x="1016" y="47"/>
              </a:cxn>
              <a:cxn ang="0">
                <a:pos x="1030" y="27"/>
              </a:cxn>
              <a:cxn ang="0">
                <a:pos x="1050" y="20"/>
              </a:cxn>
              <a:cxn ang="0">
                <a:pos x="1403" y="41"/>
              </a:cxn>
              <a:cxn ang="0">
                <a:pos x="1796" y="34"/>
              </a:cxn>
            </a:cxnLst>
            <a:rect l="0" t="0" r="r" b="b"/>
            <a:pathLst>
              <a:path w="1796" h="61">
                <a:moveTo>
                  <a:pt x="0" y="61"/>
                </a:moveTo>
                <a:cubicBezTo>
                  <a:pt x="61" y="59"/>
                  <a:pt x="122" y="58"/>
                  <a:pt x="183" y="54"/>
                </a:cubicBezTo>
                <a:cubicBezTo>
                  <a:pt x="211" y="52"/>
                  <a:pt x="264" y="34"/>
                  <a:pt x="264" y="34"/>
                </a:cubicBezTo>
                <a:cubicBezTo>
                  <a:pt x="381" y="39"/>
                  <a:pt x="401" y="39"/>
                  <a:pt x="488" y="54"/>
                </a:cubicBezTo>
                <a:cubicBezTo>
                  <a:pt x="581" y="52"/>
                  <a:pt x="674" y="53"/>
                  <a:pt x="766" y="47"/>
                </a:cubicBezTo>
                <a:cubicBezTo>
                  <a:pt x="772" y="47"/>
                  <a:pt x="817" y="6"/>
                  <a:pt x="833" y="0"/>
                </a:cubicBezTo>
                <a:cubicBezTo>
                  <a:pt x="842" y="2"/>
                  <a:pt x="853" y="1"/>
                  <a:pt x="861" y="7"/>
                </a:cubicBezTo>
                <a:cubicBezTo>
                  <a:pt x="872" y="16"/>
                  <a:pt x="864" y="37"/>
                  <a:pt x="874" y="47"/>
                </a:cubicBezTo>
                <a:cubicBezTo>
                  <a:pt x="879" y="52"/>
                  <a:pt x="887" y="52"/>
                  <a:pt x="894" y="54"/>
                </a:cubicBezTo>
                <a:cubicBezTo>
                  <a:pt x="935" y="52"/>
                  <a:pt x="976" y="55"/>
                  <a:pt x="1016" y="47"/>
                </a:cubicBezTo>
                <a:cubicBezTo>
                  <a:pt x="1024" y="45"/>
                  <a:pt x="1024" y="32"/>
                  <a:pt x="1030" y="27"/>
                </a:cubicBezTo>
                <a:cubicBezTo>
                  <a:pt x="1036" y="23"/>
                  <a:pt x="1043" y="22"/>
                  <a:pt x="1050" y="20"/>
                </a:cubicBezTo>
                <a:cubicBezTo>
                  <a:pt x="1183" y="37"/>
                  <a:pt x="1224" y="36"/>
                  <a:pt x="1403" y="41"/>
                </a:cubicBezTo>
                <a:cubicBezTo>
                  <a:pt x="1534" y="39"/>
                  <a:pt x="1665" y="34"/>
                  <a:pt x="1796" y="3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8" name="Freeform 34"/>
          <p:cNvSpPr>
            <a:spLocks/>
          </p:cNvSpPr>
          <p:nvPr/>
        </p:nvSpPr>
        <p:spPr bwMode="auto">
          <a:xfrm>
            <a:off x="666750" y="4525963"/>
            <a:ext cx="2840038" cy="153987"/>
          </a:xfrm>
          <a:custGeom>
            <a:avLst/>
            <a:gdLst/>
            <a:ahLst/>
            <a:cxnLst>
              <a:cxn ang="0">
                <a:pos x="1789" y="43"/>
              </a:cxn>
              <a:cxn ang="0">
                <a:pos x="1654" y="70"/>
              </a:cxn>
              <a:cxn ang="0">
                <a:pos x="1606" y="63"/>
              </a:cxn>
              <a:cxn ang="0">
                <a:pos x="1586" y="43"/>
              </a:cxn>
              <a:cxn ang="0">
                <a:pos x="1545" y="49"/>
              </a:cxn>
              <a:cxn ang="0">
                <a:pos x="1491" y="63"/>
              </a:cxn>
              <a:cxn ang="0">
                <a:pos x="1464" y="83"/>
              </a:cxn>
              <a:cxn ang="0">
                <a:pos x="1342" y="63"/>
              </a:cxn>
              <a:cxn ang="0">
                <a:pos x="1166" y="97"/>
              </a:cxn>
              <a:cxn ang="0">
                <a:pos x="1030" y="56"/>
              </a:cxn>
              <a:cxn ang="0">
                <a:pos x="956" y="22"/>
              </a:cxn>
              <a:cxn ang="0">
                <a:pos x="786" y="49"/>
              </a:cxn>
              <a:cxn ang="0">
                <a:pos x="732" y="70"/>
              </a:cxn>
              <a:cxn ang="0">
                <a:pos x="657" y="29"/>
              </a:cxn>
              <a:cxn ang="0">
                <a:pos x="542" y="56"/>
              </a:cxn>
              <a:cxn ang="0">
                <a:pos x="386" y="9"/>
              </a:cxn>
              <a:cxn ang="0">
                <a:pos x="231" y="15"/>
              </a:cxn>
              <a:cxn ang="0">
                <a:pos x="197" y="36"/>
              </a:cxn>
              <a:cxn ang="0">
                <a:pos x="136" y="9"/>
              </a:cxn>
              <a:cxn ang="0">
                <a:pos x="0" y="43"/>
              </a:cxn>
            </a:cxnLst>
            <a:rect l="0" t="0" r="r" b="b"/>
            <a:pathLst>
              <a:path w="1789" h="97">
                <a:moveTo>
                  <a:pt x="1789" y="43"/>
                </a:moveTo>
                <a:cubicBezTo>
                  <a:pt x="1687" y="49"/>
                  <a:pt x="1717" y="48"/>
                  <a:pt x="1654" y="70"/>
                </a:cubicBezTo>
                <a:cubicBezTo>
                  <a:pt x="1638" y="68"/>
                  <a:pt x="1621" y="69"/>
                  <a:pt x="1606" y="63"/>
                </a:cubicBezTo>
                <a:cubicBezTo>
                  <a:pt x="1597" y="60"/>
                  <a:pt x="1595" y="45"/>
                  <a:pt x="1586" y="43"/>
                </a:cubicBezTo>
                <a:cubicBezTo>
                  <a:pt x="1573" y="40"/>
                  <a:pt x="1559" y="46"/>
                  <a:pt x="1545" y="49"/>
                </a:cubicBezTo>
                <a:cubicBezTo>
                  <a:pt x="1527" y="53"/>
                  <a:pt x="1491" y="63"/>
                  <a:pt x="1491" y="63"/>
                </a:cubicBezTo>
                <a:cubicBezTo>
                  <a:pt x="1482" y="70"/>
                  <a:pt x="1475" y="81"/>
                  <a:pt x="1464" y="83"/>
                </a:cubicBezTo>
                <a:cubicBezTo>
                  <a:pt x="1433" y="88"/>
                  <a:pt x="1374" y="68"/>
                  <a:pt x="1342" y="63"/>
                </a:cubicBezTo>
                <a:cubicBezTo>
                  <a:pt x="1280" y="20"/>
                  <a:pt x="1226" y="76"/>
                  <a:pt x="1166" y="97"/>
                </a:cubicBezTo>
                <a:cubicBezTo>
                  <a:pt x="1113" y="89"/>
                  <a:pt x="1078" y="73"/>
                  <a:pt x="1030" y="56"/>
                </a:cubicBezTo>
                <a:cubicBezTo>
                  <a:pt x="1006" y="32"/>
                  <a:pt x="987" y="33"/>
                  <a:pt x="956" y="22"/>
                </a:cubicBezTo>
                <a:cubicBezTo>
                  <a:pt x="895" y="26"/>
                  <a:pt x="841" y="23"/>
                  <a:pt x="786" y="49"/>
                </a:cubicBezTo>
                <a:cubicBezTo>
                  <a:pt x="767" y="79"/>
                  <a:pt x="765" y="92"/>
                  <a:pt x="732" y="70"/>
                </a:cubicBezTo>
                <a:cubicBezTo>
                  <a:pt x="720" y="34"/>
                  <a:pt x="692" y="41"/>
                  <a:pt x="657" y="29"/>
                </a:cubicBezTo>
                <a:cubicBezTo>
                  <a:pt x="618" y="39"/>
                  <a:pt x="580" y="43"/>
                  <a:pt x="542" y="56"/>
                </a:cubicBezTo>
                <a:cubicBezTo>
                  <a:pt x="484" y="46"/>
                  <a:pt x="445" y="16"/>
                  <a:pt x="386" y="9"/>
                </a:cubicBezTo>
                <a:cubicBezTo>
                  <a:pt x="334" y="11"/>
                  <a:pt x="282" y="4"/>
                  <a:pt x="231" y="15"/>
                </a:cubicBezTo>
                <a:cubicBezTo>
                  <a:pt x="147" y="33"/>
                  <a:pt x="306" y="64"/>
                  <a:pt x="197" y="36"/>
                </a:cubicBezTo>
                <a:cubicBezTo>
                  <a:pt x="186" y="2"/>
                  <a:pt x="169" y="0"/>
                  <a:pt x="136" y="9"/>
                </a:cubicBezTo>
                <a:cubicBezTo>
                  <a:pt x="90" y="43"/>
                  <a:pt x="58" y="43"/>
                  <a:pt x="0" y="43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9" name="Freeform 35"/>
          <p:cNvSpPr>
            <a:spLocks/>
          </p:cNvSpPr>
          <p:nvPr/>
        </p:nvSpPr>
        <p:spPr bwMode="auto">
          <a:xfrm>
            <a:off x="2430463" y="4335463"/>
            <a:ext cx="401637" cy="322262"/>
          </a:xfrm>
          <a:custGeom>
            <a:avLst/>
            <a:gdLst/>
            <a:ahLst/>
            <a:cxnLst>
              <a:cxn ang="0">
                <a:pos x="0" y="203"/>
              </a:cxn>
              <a:cxn ang="0">
                <a:pos x="95" y="34"/>
              </a:cxn>
              <a:cxn ang="0">
                <a:pos x="143" y="7"/>
              </a:cxn>
              <a:cxn ang="0">
                <a:pos x="238" y="54"/>
              </a:cxn>
              <a:cxn ang="0">
                <a:pos x="204" y="169"/>
              </a:cxn>
            </a:cxnLst>
            <a:rect l="0" t="0" r="r" b="b"/>
            <a:pathLst>
              <a:path w="253" h="203">
                <a:moveTo>
                  <a:pt x="0" y="203"/>
                </a:moveTo>
                <a:cubicBezTo>
                  <a:pt x="11" y="116"/>
                  <a:pt x="29" y="89"/>
                  <a:pt x="95" y="34"/>
                </a:cubicBezTo>
                <a:cubicBezTo>
                  <a:pt x="130" y="5"/>
                  <a:pt x="99" y="17"/>
                  <a:pt x="143" y="7"/>
                </a:cubicBezTo>
                <a:cubicBezTo>
                  <a:pt x="201" y="12"/>
                  <a:pt x="224" y="0"/>
                  <a:pt x="238" y="54"/>
                </a:cubicBezTo>
                <a:cubicBezTo>
                  <a:pt x="230" y="169"/>
                  <a:pt x="253" y="127"/>
                  <a:pt x="204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Additional reading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Color gamuts</a:t>
            </a:r>
          </a:p>
          <a:p>
            <a:pPr lvl="1"/>
            <a:r>
              <a:rPr lang="en-US" sz="2400">
                <a:hlinkClick r:id="rId3"/>
              </a:rPr>
              <a:t>http://en.wikipedia.org/wiki/Gamut</a:t>
            </a:r>
            <a:endParaRPr lang="en-US" sz="2400"/>
          </a:p>
          <a:p>
            <a:r>
              <a:rPr lang="en-US" sz="2800"/>
              <a:t>Color coherence vectors</a:t>
            </a:r>
          </a:p>
          <a:p>
            <a:pPr lvl="1"/>
            <a:r>
              <a:rPr lang="en-US" sz="2400"/>
              <a:t>Extension of color histograms within local neighborhoods</a:t>
            </a:r>
          </a:p>
          <a:p>
            <a:pPr lvl="1"/>
            <a:r>
              <a:rPr lang="en-US" sz="1800"/>
              <a:t>Used in:</a:t>
            </a:r>
          </a:p>
          <a:p>
            <a:pPr lvl="2"/>
            <a:r>
              <a:rPr lang="en-US" sz="1600"/>
              <a:t>A. Vailaya, H-J Zhang, and A. Jain. On image classification: City images vs. landscapes. Pattern Recognition 31:1921-1936, Dec 1998.</a:t>
            </a:r>
          </a:p>
          <a:p>
            <a:pPr lvl="1"/>
            <a:r>
              <a:rPr lang="en-US" sz="1800"/>
              <a:t>Defined in:</a:t>
            </a:r>
          </a:p>
          <a:p>
            <a:pPr lvl="2"/>
            <a:r>
              <a:rPr lang="en-US" sz="1600"/>
              <a:t>G Pass, R Zabih, and J Miller. Comparing images using color coherence vectors. 4</a:t>
            </a:r>
            <a:r>
              <a:rPr lang="en-US" sz="1600" baseline="30000"/>
              <a:t>th</a:t>
            </a:r>
            <a:r>
              <a:rPr lang="en-US" sz="1600"/>
              <a:t> ACM Conf. Multimedia, pp 65-73, Boston, 1996.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4400" y="648866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5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4876800"/>
          </a:xfrm>
        </p:spPr>
        <p:txBody>
          <a:bodyPr/>
          <a:lstStyle/>
          <a:p>
            <a:r>
              <a:rPr lang="en-US" sz="2400"/>
              <a:t>A color image is made of red, green, and blue </a:t>
            </a:r>
            <a:r>
              <a:rPr lang="en-US" sz="2400" i="1"/>
              <a:t>bands</a:t>
            </a:r>
            <a:r>
              <a:rPr lang="en-US" sz="2400"/>
              <a:t>.</a:t>
            </a:r>
          </a:p>
          <a:p>
            <a:pPr lvl="1"/>
            <a:r>
              <a:rPr lang="en-US" sz="2000"/>
              <a:t>Additive color</a:t>
            </a:r>
          </a:p>
          <a:p>
            <a:pPr lvl="2"/>
            <a:r>
              <a:rPr lang="en-US" sz="1800"/>
              <a:t>Colors formed by adding primaries to black</a:t>
            </a:r>
          </a:p>
          <a:p>
            <a:pPr lvl="1"/>
            <a:r>
              <a:rPr lang="en-US" sz="2000"/>
              <a:t>Comments from graphics?</a:t>
            </a:r>
          </a:p>
          <a:p>
            <a:pPr lvl="1"/>
            <a:r>
              <a:rPr lang="en-US" sz="2000"/>
              <a:t>RGB mimics retinal cones in eye.</a:t>
            </a:r>
          </a:p>
          <a:p>
            <a:pPr lvl="1"/>
            <a:r>
              <a:rPr lang="en-US" sz="2000"/>
              <a:t>RGB used in sensors and displays</a:t>
            </a:r>
          </a:p>
          <a:p>
            <a:pPr lvl="2"/>
            <a:r>
              <a:rPr lang="en-US" sz="180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“16M colors”?</a:t>
            </a:r>
          </a:p>
          <a:p>
            <a:pPr lvl="2"/>
            <a:r>
              <a:rPr lang="en-US" sz="180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32 bit?</a:t>
            </a:r>
          </a:p>
          <a:p>
            <a:pPr lvl="1">
              <a:buFont typeface="Wingdings" pitchFamily="2" charset="2"/>
              <a:buNone/>
            </a:pPr>
            <a:endParaRPr lang="en-US" sz="2000">
              <a:solidFill>
                <a:schemeClr val="hlin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0182" name="Picture 6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50184" name="Picture 8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524000"/>
            <a:ext cx="800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Each band is a 2D matrix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Each R, G, or B value typically stored in a byte.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Range of values?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4</a:t>
            </a:r>
            <a:r>
              <a:rPr lang="en-US" sz="2800" baseline="30000" dirty="0"/>
              <a:t>th</a:t>
            </a:r>
            <a:r>
              <a:rPr lang="en-US" sz="2800" dirty="0"/>
              <a:t> byte is typically left empty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Allows for quicker indexing, because of alignment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Reserved for transparency (in graphics)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How much </a:t>
            </a:r>
            <a:r>
              <a:rPr lang="en-US" sz="2800" dirty="0" smtClean="0"/>
              <a:t>storage, in KB, is </a:t>
            </a:r>
            <a:r>
              <a:rPr lang="en-US" sz="2800" dirty="0"/>
              <a:t>required for a </a:t>
            </a:r>
            <a:r>
              <a:rPr lang="en-US" sz="2800" dirty="0" smtClean="0"/>
              <a:t>128x192 thumbnail color </a:t>
            </a:r>
            <a:r>
              <a:rPr lang="en-US" sz="2800" dirty="0"/>
              <a:t>image (</a:t>
            </a:r>
            <a:r>
              <a:rPr lang="en-US" sz="2800" dirty="0" smtClean="0"/>
              <a:t>uncompressed, including unused 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bytes)? </a:t>
            </a:r>
            <a:endParaRPr lang="en-US" sz="2800" dirty="0"/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6365875"/>
            <a:ext cx="3124200" cy="492125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http://abstrusegoose.com/221</a:t>
            </a:r>
            <a:endParaRPr lang="en-US" sz="1600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719138"/>
            <a:ext cx="7086600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7813"/>
            <a:ext cx="8534400" cy="1139825"/>
          </a:xfrm>
        </p:spPr>
        <p:txBody>
          <a:bodyPr/>
          <a:lstStyle/>
          <a:p>
            <a:pPr algn="l"/>
            <a:r>
              <a:rPr lang="en-US" sz="3600" dirty="0" smtClean="0"/>
              <a:t>We can extract different types of color features </a:t>
            </a:r>
            <a:r>
              <a:rPr lang="en-US" sz="3600" dirty="0"/>
              <a:t>(</a:t>
            </a:r>
            <a:r>
              <a:rPr lang="en-US" sz="3600" dirty="0" smtClean="0"/>
              <a:t>statistics) </a:t>
            </a:r>
            <a:r>
              <a:rPr lang="en-US" sz="3600" dirty="0"/>
              <a:t>from </a:t>
            </a:r>
            <a:r>
              <a:rPr lang="en-US" sz="3600" dirty="0" smtClean="0"/>
              <a:t>images</a:t>
            </a:r>
            <a:endParaRPr lang="en-US" sz="3600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r>
              <a:rPr lang="en-US" dirty="0"/>
              <a:t>1. Color histograms</a:t>
            </a:r>
          </a:p>
          <a:p>
            <a:r>
              <a:rPr lang="en-US" dirty="0"/>
              <a:t>2. Color moments</a:t>
            </a:r>
          </a:p>
          <a:p>
            <a:r>
              <a:rPr lang="en-US" dirty="0"/>
              <a:t>3. Color coherence vectors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 smtClean="0"/>
              <a:t>Related considerations:</a:t>
            </a:r>
            <a:endParaRPr lang="en-US" dirty="0"/>
          </a:p>
          <a:p>
            <a:r>
              <a:rPr lang="en-US" dirty="0"/>
              <a:t>Some color spaces “work better”</a:t>
            </a:r>
          </a:p>
          <a:p>
            <a:r>
              <a:rPr lang="en-US" dirty="0"/>
              <a:t>Spatial components can help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histograms</a:t>
            </a:r>
          </a:p>
        </p:txBody>
      </p:sp>
      <p:pic>
        <p:nvPicPr>
          <p:cNvPr id="44039" name="Picture 7" descr="MattGrayHistogram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14400" y="4038600"/>
            <a:ext cx="2919413" cy="2189163"/>
          </a:xfrm>
          <a:noFill/>
          <a:ln/>
        </p:spPr>
      </p:pic>
      <p:sp>
        <p:nvSpPr>
          <p:cNvPr id="44035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Gives distribution of colors</a:t>
            </a:r>
          </a:p>
          <a:p>
            <a:pPr>
              <a:lnSpc>
                <a:spcPct val="90000"/>
              </a:lnSpc>
            </a:pPr>
            <a:r>
              <a:rPr lang="en-US" sz="2400"/>
              <a:t>Sample to left is for intensities only</a:t>
            </a:r>
          </a:p>
          <a:p>
            <a:pPr>
              <a:lnSpc>
                <a:spcPct val="90000"/>
              </a:lnSpc>
            </a:pPr>
            <a:r>
              <a:rPr lang="en-US" sz="2400"/>
              <a:t>Pros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Quantizes data, but still keeps lots of info</a:t>
            </a:r>
          </a:p>
          <a:p>
            <a:pPr>
              <a:lnSpc>
                <a:spcPct val="90000"/>
              </a:lnSpc>
            </a:pPr>
            <a:r>
              <a:rPr lang="en-US" sz="2400"/>
              <a:t>Cons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How to compare two images?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Spatial info gone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Histogram intersection (Swain and Ballard)</a:t>
            </a:r>
          </a:p>
        </p:txBody>
      </p:sp>
      <p:pic>
        <p:nvPicPr>
          <p:cNvPr id="44041" name="Picture 9" descr="gray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371600" y="1676400"/>
            <a:ext cx="2193925" cy="21891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moments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3886200"/>
            <a:ext cx="2286000" cy="2320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1</a:t>
            </a:r>
            <a:r>
              <a:rPr lang="en-US" sz="2000"/>
              <a:t> = 116.3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2</a:t>
            </a:r>
            <a:r>
              <a:rPr lang="en-US" sz="2000"/>
              <a:t> = 1152.9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3</a:t>
            </a:r>
            <a:r>
              <a:rPr lang="en-US" sz="2000"/>
              <a:t> = -70078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4</a:t>
            </a:r>
            <a:r>
              <a:rPr lang="en-US" sz="2000"/>
              <a:t> = 7.4 million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Central moments are </a:t>
            </a:r>
            <a:r>
              <a:rPr lang="en-US" sz="2400" i="1" dirty="0"/>
              <a:t>statistics</a:t>
            </a:r>
          </a:p>
          <a:p>
            <a:pPr lvl="1"/>
            <a:r>
              <a:rPr lang="en-US" sz="2000" dirty="0"/>
              <a:t>1</a:t>
            </a:r>
            <a:r>
              <a:rPr lang="en-US" sz="2000" baseline="30000" dirty="0"/>
              <a:t>st</a:t>
            </a:r>
            <a:r>
              <a:rPr lang="en-US" sz="2000" dirty="0"/>
              <a:t> order = mean</a:t>
            </a:r>
          </a:p>
          <a:p>
            <a:pPr lvl="1"/>
            <a:r>
              <a:rPr lang="en-US" sz="2000" dirty="0"/>
              <a:t>2</a:t>
            </a:r>
            <a:r>
              <a:rPr lang="en-US" sz="2000" baseline="30000" dirty="0"/>
              <a:t>nd</a:t>
            </a:r>
            <a:r>
              <a:rPr lang="en-US" sz="2000" dirty="0"/>
              <a:t> order = variance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rd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4</a:t>
            </a:r>
            <a:r>
              <a:rPr lang="en-US" sz="2000" baseline="30000" dirty="0"/>
              <a:t>th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Some have used even higher order moments, but less intuitive</a:t>
            </a:r>
          </a:p>
          <a:p>
            <a:r>
              <a:rPr lang="en-US" sz="2400" dirty="0"/>
              <a:t>For color images, take moments of each band</a:t>
            </a:r>
          </a:p>
        </p:txBody>
      </p:sp>
      <p:pic>
        <p:nvPicPr>
          <p:cNvPr id="45061" name="Picture 5" descr="gray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28600" y="1447800"/>
            <a:ext cx="2209800" cy="2205038"/>
          </a:xfrm>
          <a:noFill/>
          <a:ln/>
        </p:spPr>
      </p:pic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667000" y="3886200"/>
            <a:ext cx="2620963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1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132.4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2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2008.2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3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4226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4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=12.6 million</a:t>
            </a:r>
            <a:endParaRPr lang="en-US" sz="2000" baseline="300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45066" name="Picture 10" descr="sunset_gra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2073275"/>
            <a:ext cx="2162175" cy="15843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05600" y="312420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skew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705600" y="350520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kurtosis</a:t>
            </a:r>
            <a:endParaRPr lang="en-US" dirty="0"/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066800" y="5638800"/>
          <a:ext cx="2419350" cy="879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9" name="Equation" r:id="rId6" imgW="1257120" imgH="457200" progId="Equation.3">
                  <p:embed/>
                </p:oleObj>
              </mc:Choice>
              <mc:Fallback>
                <p:oleObj name="Equation" r:id="rId6" imgW="1257120" imgH="4572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638800"/>
                        <a:ext cx="2419350" cy="87976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3733800" y="3578010"/>
            <a:ext cx="4511675" cy="2845016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 </a:t>
            </a:r>
            <a:r>
              <a:rPr lang="en-US" dirty="0"/>
              <a:t>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75443" y="1524000"/>
            <a:ext cx="4191000" cy="83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/>
              <a:t>Red/green/blue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Rectangular axes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 smtClean="0"/>
              <a:t>Simple, but non-intuitive</a:t>
            </a:r>
            <a:endParaRPr lang="en-US" sz="2000" dirty="0"/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3733800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Source: Wikipedia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Q7</a:t>
            </a:r>
            <a:endParaRPr lang="en-US" dirty="0"/>
          </a:p>
        </p:txBody>
      </p:sp>
      <p:pic>
        <p:nvPicPr>
          <p:cNvPr id="2" name="Picture 2" descr="http://xstitch.zachrattner.com/Images/RGBCub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75" y="3791202"/>
            <a:ext cx="3902449" cy="256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084" name="Picture 4" descr="http://dev.bowdenweb.com/css/colors/i/rgb-color-space-visualized-as-a-cube-msd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585131"/>
            <a:ext cx="3452813" cy="2845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819" y="6459365"/>
            <a:ext cx="7010400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100" dirty="0">
                <a:hlinkClick r:id="rId5"/>
              </a:rPr>
              <a:t>http://xstitch.zachrattner.com/Images/RGBCube.png</a:t>
            </a:r>
            <a:endParaRPr lang="en-US" sz="1100" dirty="0"/>
          </a:p>
          <a:p>
            <a:pPr>
              <a:lnSpc>
                <a:spcPct val="90000"/>
              </a:lnSpc>
            </a:pPr>
            <a:r>
              <a:rPr lang="en-US" sz="1100" dirty="0">
                <a:hlinkClick r:id="rId6"/>
              </a:rPr>
              <a:t>http://</a:t>
            </a:r>
            <a:r>
              <a:rPr lang="en-US" sz="1100" dirty="0" smtClean="0">
                <a:hlinkClick r:id="rId6"/>
              </a:rPr>
              <a:t>dev.bowdenweb.com/css/colors/i/rgb-color-space-visualized-as-a-cube-msdn.png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4100</TotalTime>
  <Words>651</Words>
  <Application>Microsoft Macintosh PowerPoint</Application>
  <PresentationFormat>On-screen Show (4:3)</PresentationFormat>
  <Paragraphs>154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Symbol</vt:lpstr>
      <vt:lpstr>Times New Roman</vt:lpstr>
      <vt:lpstr>Wingdings</vt:lpstr>
      <vt:lpstr>Orbit</vt:lpstr>
      <vt:lpstr>Equation</vt:lpstr>
      <vt:lpstr>CSSE463: Image Recognition  Day 2</vt:lpstr>
      <vt:lpstr>Pixels to Predicates</vt:lpstr>
      <vt:lpstr>Basics of Color Images</vt:lpstr>
      <vt:lpstr>Basics of Color Images</vt:lpstr>
      <vt:lpstr>PowerPoint Presentation</vt:lpstr>
      <vt:lpstr>We can extract different types of color features (statistics) from images</vt:lpstr>
      <vt:lpstr>Color histograms</vt:lpstr>
      <vt:lpstr>Color moments</vt:lpstr>
      <vt:lpstr>RGB color space</vt:lpstr>
      <vt:lpstr>HSV color space</vt:lpstr>
      <vt:lpstr>Interactive HSV color picker</vt:lpstr>
      <vt:lpstr>Other color spaces</vt:lpstr>
      <vt:lpstr>Spatial component of color</vt:lpstr>
      <vt:lpstr>Additional reading</vt:lpstr>
    </vt:vector>
  </TitlesOfParts>
  <Company>Rose-Hulman Institute of Technology</Company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Microsoft Office User</cp:lastModifiedBy>
  <cp:revision>219</cp:revision>
  <cp:lastPrinted>2016-11-29T18:40:42Z</cp:lastPrinted>
  <dcterms:created xsi:type="dcterms:W3CDTF">2006-02-27T20:44:00Z</dcterms:created>
  <dcterms:modified xsi:type="dcterms:W3CDTF">2016-11-29T18:41:15Z</dcterms:modified>
</cp:coreProperties>
</file>