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65" r:id="rId2"/>
    <p:sldId id="261" r:id="rId3"/>
    <p:sldId id="283" r:id="rId4"/>
    <p:sldId id="289" r:id="rId5"/>
    <p:sldId id="290" r:id="rId6"/>
    <p:sldId id="277" r:id="rId7"/>
    <p:sldId id="279" r:id="rId8"/>
    <p:sldId id="280" r:id="rId9"/>
    <p:sldId id="281" r:id="rId10"/>
    <p:sldId id="291" r:id="rId11"/>
    <p:sldId id="292" r:id="rId12"/>
    <p:sldId id="284" r:id="rId13"/>
    <p:sldId id="282" r:id="rId14"/>
    <p:sldId id="288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5E436451-E6D2-450A-A403-0DC67A59A4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301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6A99F8-58B8-4D66-9A1C-231C23D494B2}" type="slidenum">
              <a:rPr lang="en-US"/>
              <a:pPr/>
              <a:t>1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8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860DBB-CAD8-48A8-954B-C7E323107BD4}" type="slidenum">
              <a:rPr lang="en-US"/>
              <a:pPr/>
              <a:t>12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75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513B8-3897-4138-8FDE-57C2A620D3A4}" type="slidenum">
              <a:rPr lang="en-US"/>
              <a:pPr/>
              <a:t>13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34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6735F-141C-46E2-B9B4-4B9F4554B5F9}" type="slidenum">
              <a:rPr lang="en-US"/>
              <a:pPr/>
              <a:t>14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11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05D67-71D6-4FF5-B5C7-8B2D2F0FA5E6}" type="slidenum">
              <a:rPr lang="en-US"/>
              <a:pPr/>
              <a:t>2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07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8B4800-083F-4F26-B542-9F5240671A61}" type="slidenum">
              <a:rPr lang="en-US"/>
              <a:pPr/>
              <a:t>3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09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C390A7-C308-400E-BEB1-AEC7099382CD}" type="slidenum">
              <a:rPr lang="en-US"/>
              <a:pPr/>
              <a:t>4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820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AA744B-5898-4B97-B92B-BC38BEC943DF}" type="slidenum">
              <a:rPr lang="en-US"/>
              <a:pPr/>
              <a:t>6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52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F6EA37-E3D8-47BB-8A53-52644CDF125E}" type="slidenum">
              <a:rPr lang="en-US"/>
              <a:pPr/>
              <a:t>7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22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F26B5B-7CDB-48EF-B410-F7A70CAC771F}" type="slidenum">
              <a:rPr lang="en-US"/>
              <a:pPr/>
              <a:t>8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825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9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856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4F6C3F-0DE3-4097-B81C-6A161EC79531}" type="slidenum">
              <a:rPr lang="en-US"/>
              <a:pPr/>
              <a:t>10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778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536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72" name="Rectangle 12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37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A5664C-8733-46A0-B79A-F0664A8004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F1523-201B-4AEC-893F-C34B3AD5CD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05FA-5B16-493D-AFEB-3DF22549F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7EB602-A780-42F1-BAA6-99B89E79FA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DF4C46-8D95-4615-9740-259768490A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8CB2BD-A8B6-4F05-8C8E-819466EDF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0CA79-7FBB-4698-9D23-ED2E358B0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CFA2F5-1009-4089-B647-777409C94F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407856-142D-4197-AA62-9A2D22628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50623-CC28-47A9-8E70-4CAC871767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AC401D-FBFE-4F82-B59D-0878E7A70F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77826-D5DD-4F60-A70E-3AB9CB49E2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43F40-D225-4180-BC7F-A0F822312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3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4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fld id="{3F65C8AB-0EB7-4DB0-9D44-E6047635925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yot.org/shazam-for-plants-will-identify-any-plant-from-a-picture/94857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http://en.wikipedia.org/wiki/HSV_color_space#Conversion_from_RGB_to_HSL_or_HSV" TargetMode="External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en.wikipedia.org/wiki/Image:HSV_cylinder.jpg" TargetMode="External"/><Relationship Id="rId5" Type="http://schemas.openxmlformats.org/officeDocument/2006/relationships/image" Target="../media/image12.jpeg"/><Relationship Id="rId4" Type="http://schemas.openxmlformats.org/officeDocument/2006/relationships/hyperlink" Target="http://en.wikipedia.org/wiki/Image:HSV_cone.jpg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lorpicker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arse.org/docs/color_faq.html#grayb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i.cmu.edu/pub_files/pub4/ohta_y_1980_1/ohta_y_1980_1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Gamu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AdditiveColorMixing.pn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hyperlink" Target="http://en.wikipedia.org/wiki/Image:Cie_crt_gamut.png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pn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dev.bowdenweb.com/css/colors/i/rgb-color-space-visualized-as-a-cube-msdn.png" TargetMode="External"/><Relationship Id="rId5" Type="http://schemas.openxmlformats.org/officeDocument/2006/relationships/hyperlink" Target="http://xstitch.zachrattner.com/Images/RGBCube.png" TargetMode="Externa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200"/>
              <a:t>CSSE463: Image Recognition 	Day 2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Roll call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Announcements</a:t>
            </a:r>
            <a:r>
              <a:rPr lang="en-US" sz="28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Moodle has </a:t>
            </a:r>
            <a:r>
              <a:rPr lang="en-US" sz="2400" dirty="0"/>
              <a:t>drop box for Lab </a:t>
            </a:r>
            <a:r>
              <a:rPr lang="en-US" sz="2400" dirty="0" smtClean="0"/>
              <a:t>1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Next class: lots more </a:t>
            </a:r>
            <a:r>
              <a:rPr lang="en-US" sz="2400" dirty="0" err="1" smtClean="0"/>
              <a:t>Matlab</a:t>
            </a:r>
            <a:r>
              <a:rPr lang="en-US" sz="2400" dirty="0" smtClean="0"/>
              <a:t> how-to (bring your laptop</a:t>
            </a:r>
            <a:r>
              <a:rPr lang="en-US" sz="24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ID any plant species from a photo?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1400" u="sng" dirty="0" smtClean="0">
                <a:effectLst/>
                <a:hlinkClick r:id="rId3"/>
              </a:rPr>
              <a:t>http</a:t>
            </a:r>
            <a:r>
              <a:rPr lang="en-US" sz="1400" u="sng" dirty="0">
                <a:effectLst/>
                <a:hlinkClick r:id="rId3"/>
              </a:rPr>
              <a:t>://www.ryot.org/shazam-for-plants-will-identify-any-plant-from-a-picture/948574</a:t>
            </a:r>
            <a:endParaRPr lang="en-US" sz="2000" dirty="0">
              <a:effectLst/>
            </a:endParaRPr>
          </a:p>
          <a:p>
            <a:pPr lvl="2">
              <a:lnSpc>
                <a:spcPct val="90000"/>
              </a:lnSpc>
            </a:pPr>
            <a:r>
              <a:rPr lang="en-US" sz="2000" dirty="0" smtClean="0"/>
              <a:t>Still </a:t>
            </a:r>
            <a:r>
              <a:rPr lang="en-US" sz="2000" smtClean="0"/>
              <a:t>needs work, but a neat example!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800" dirty="0"/>
              <a:t>Questions</a:t>
            </a:r>
            <a:r>
              <a:rPr lang="en-US" sz="2800" dirty="0" smtClean="0"/>
              <a:t>?</a:t>
            </a:r>
          </a:p>
          <a:p>
            <a:pPr>
              <a:lnSpc>
                <a:spcPct val="90000"/>
              </a:lnSpc>
            </a:pP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Today</a:t>
            </a:r>
            <a:r>
              <a:rPr lang="en-US" sz="2800" dirty="0"/>
              <a:t>: Color and color features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Do questions 1-2 about ICME sunset paper now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305800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Q1-2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HSV 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114800" y="1600200"/>
            <a:ext cx="419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Hue-saturation-value (HSV) cone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called HSI (intensity)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Intuitive 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H: more than “what color</a:t>
            </a:r>
            <a:r>
              <a:rPr lang="en-US" sz="1600" dirty="0" smtClean="0"/>
              <a:t>”: it’s wavelength; position on the spectrum!</a:t>
            </a:r>
            <a:endParaRPr lang="en-US" sz="1600" dirty="0"/>
          </a:p>
          <a:p>
            <a:pPr lvl="2">
              <a:lnSpc>
                <a:spcPct val="90000"/>
              </a:lnSpc>
            </a:pPr>
            <a:r>
              <a:rPr lang="en-US" sz="1600" dirty="0"/>
              <a:t>S: how vibrant?</a:t>
            </a:r>
          </a:p>
          <a:p>
            <a:pPr lvl="2">
              <a:lnSpc>
                <a:spcPct val="90000"/>
              </a:lnSpc>
            </a:pPr>
            <a:r>
              <a:rPr lang="en-US" sz="1600" dirty="0"/>
              <a:t>V: how light or dark</a:t>
            </a:r>
          </a:p>
          <a:p>
            <a:pPr lvl="1"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/>
              <a:t>“Distance” between colors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Must handle wraparound of hue angle correctly (0 = 2</a:t>
            </a:r>
            <a:r>
              <a:rPr lang="en-US" sz="1800" dirty="0">
                <a:latin typeface="Symbol" pitchFamily="18" charset="2"/>
              </a:rPr>
              <a:t>p</a:t>
            </a:r>
            <a:r>
              <a:rPr lang="en-US" sz="1800" dirty="0"/>
              <a:t>)</a:t>
            </a:r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err="1"/>
              <a:t>Matlab</a:t>
            </a:r>
            <a:r>
              <a:rPr lang="en-US" sz="2000" dirty="0"/>
              <a:t> has method to convert from </a:t>
            </a:r>
            <a:r>
              <a:rPr lang="en-US" sz="2000" dirty="0" err="1"/>
              <a:t>rgb</a:t>
            </a:r>
            <a:r>
              <a:rPr lang="en-US" sz="2000" dirty="0"/>
              <a:t> to </a:t>
            </a:r>
            <a:r>
              <a:rPr lang="en-US" sz="2000" dirty="0" err="1"/>
              <a:t>hsv</a:t>
            </a:r>
            <a:r>
              <a:rPr lang="en-US" sz="2000" dirty="0"/>
              <a:t>, can find formula </a:t>
            </a:r>
            <a:r>
              <a:rPr lang="en-US" sz="2000" dirty="0">
                <a:hlinkClick r:id="rId3"/>
              </a:rPr>
              <a:t>online</a:t>
            </a:r>
            <a:r>
              <a:rPr lang="en-US" sz="2000" dirty="0"/>
              <a:t>.</a:t>
            </a:r>
          </a:p>
        </p:txBody>
      </p:sp>
      <p:pic>
        <p:nvPicPr>
          <p:cNvPr id="46090" name="Picture 10" descr="HSV color space as a conical object">
            <a:hlinkClick r:id="rId4" tooltip="HSV color space as a conical object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1143000"/>
            <a:ext cx="2247900" cy="1685925"/>
          </a:xfrm>
          <a:prstGeom prst="rect">
            <a:avLst/>
          </a:prstGeom>
          <a:noFill/>
        </p:spPr>
      </p:pic>
      <p:pic>
        <p:nvPicPr>
          <p:cNvPr id="46092" name="Picture 12" descr="HSV color space as a cylindrical object">
            <a:hlinkClick r:id="rId6" tooltip="HSV color space as a cylindrical object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19200" y="2895600"/>
            <a:ext cx="2247900" cy="1685925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4925" y="6546376"/>
            <a:ext cx="7603363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 dirty="0" smtClean="0"/>
              <a:t>Wikipedia</a:t>
            </a:r>
            <a:r>
              <a:rPr lang="en-US" sz="1050" dirty="0"/>
              <a:t>, http://www.getreuer.info/_/rsrc/1311740880043/home/colorspace/colorspace_01.jpg?height=209px&amp;width=462px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47106" name="Picture 2" descr="http://www.getreuer.info/_/rsrc/1311740880043/home/colorspace/colorspace_01.jpg?height=209px&amp;width=462px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18"/>
          <a:stretch/>
        </p:blipFill>
        <p:spPr bwMode="auto">
          <a:xfrm>
            <a:off x="1219200" y="4648200"/>
            <a:ext cx="2247900" cy="1773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416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Interactive HSV color picker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http://www.colorpicker.com/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1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color spaces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LST (</a:t>
            </a:r>
            <a:r>
              <a:rPr lang="en-US" sz="2400" dirty="0" err="1" smtClean="0"/>
              <a:t>Ohta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1</a:t>
            </a:r>
            <a:endParaRPr lang="en-US" sz="2400" baseline="30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L = luminance: 	L = </a:t>
            </a:r>
            <a:r>
              <a:rPr lang="en-US" sz="2000" dirty="0" smtClean="0"/>
              <a:t>(R + G + B)/</a:t>
            </a:r>
            <a:r>
              <a:rPr lang="en-US" sz="2000" dirty="0" err="1" smtClean="0"/>
              <a:t>sqrt</a:t>
            </a:r>
            <a:r>
              <a:rPr lang="en-US" sz="2000" dirty="0" smtClean="0"/>
              <a:t>(3)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S and T are </a:t>
            </a:r>
            <a:r>
              <a:rPr lang="en-US" sz="2000" i="1" dirty="0" err="1"/>
              <a:t>chroma</a:t>
            </a:r>
            <a:r>
              <a:rPr lang="en-US" sz="2000" i="1" dirty="0"/>
              <a:t> </a:t>
            </a:r>
            <a:r>
              <a:rPr lang="en-US" sz="2000" dirty="0"/>
              <a:t>bands.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S: red vs. blue: S = </a:t>
            </a:r>
            <a:r>
              <a:rPr lang="en-US" sz="1800" dirty="0" smtClean="0"/>
              <a:t>(R </a:t>
            </a:r>
            <a:r>
              <a:rPr lang="en-US" sz="1800" dirty="0"/>
              <a:t>–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(2)</a:t>
            </a:r>
            <a:endParaRPr lang="en-US" sz="1800" dirty="0"/>
          </a:p>
          <a:p>
            <a:pPr lvl="2">
              <a:lnSpc>
                <a:spcPct val="80000"/>
              </a:lnSpc>
            </a:pPr>
            <a:r>
              <a:rPr lang="en-US" sz="1800" dirty="0"/>
              <a:t>T: green vs. magenta: T = </a:t>
            </a:r>
            <a:r>
              <a:rPr lang="en-US" sz="1800" dirty="0" smtClean="0"/>
              <a:t>(R </a:t>
            </a:r>
            <a:r>
              <a:rPr lang="en-US" sz="1800" dirty="0"/>
              <a:t>– 2G + </a:t>
            </a:r>
            <a:r>
              <a:rPr lang="en-US" sz="1800" dirty="0" smtClean="0"/>
              <a:t>B) / </a:t>
            </a:r>
            <a:r>
              <a:rPr lang="en-US" sz="1800" dirty="0" err="1" smtClean="0"/>
              <a:t>sqrt</a:t>
            </a:r>
            <a:r>
              <a:rPr lang="en-US" sz="1800" dirty="0" smtClean="0"/>
              <a:t>(6)</a:t>
            </a:r>
            <a:endParaRPr lang="en-US" sz="1800" dirty="0"/>
          </a:p>
          <a:p>
            <a:pPr lvl="1">
              <a:lnSpc>
                <a:spcPct val="80000"/>
              </a:lnSpc>
            </a:pP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These 3 are the </a:t>
            </a:r>
            <a:r>
              <a:rPr lang="en-US" sz="2000" i="1" dirty="0"/>
              <a:t>principal components </a:t>
            </a:r>
            <a:r>
              <a:rPr lang="en-US" sz="2000" dirty="0"/>
              <a:t>of the RGB space (PCA and eigenvectors later in course)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Slightly less intuitive than HSV</a:t>
            </a:r>
          </a:p>
          <a:p>
            <a:pPr lvl="1">
              <a:lnSpc>
                <a:spcPct val="80000"/>
              </a:lnSpc>
            </a:pPr>
            <a:r>
              <a:rPr lang="en-US" sz="2000" b="1" dirty="0">
                <a:solidFill>
                  <a:srgbClr val="FFFF00"/>
                </a:solidFill>
              </a:rPr>
              <a:t>No problem with </a:t>
            </a:r>
            <a:r>
              <a:rPr lang="en-US" sz="2000" b="1" dirty="0" smtClean="0">
                <a:solidFill>
                  <a:srgbClr val="FFFF00"/>
                </a:solidFill>
              </a:rPr>
              <a:t>wraparound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Others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YIQ (TV signals), QUV, Lab, </a:t>
            </a:r>
            <a:r>
              <a:rPr lang="en-US" sz="2000" dirty="0" smtClean="0"/>
              <a:t>LUV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hlinkClick r:id="rId3"/>
              </a:rPr>
              <a:t>http://www.scarse.org/docs/color_faq.html#graybw</a:t>
            </a:r>
            <a:endParaRPr lang="en-US" sz="2000" dirty="0" smtClean="0"/>
          </a:p>
          <a:p>
            <a:pPr lvl="1">
              <a:lnSpc>
                <a:spcPct val="80000"/>
              </a:lnSpc>
              <a:buNone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Q8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243" y="6273224"/>
            <a:ext cx="7696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1100" dirty="0"/>
              <a:t>Y. I. </a:t>
            </a:r>
            <a:r>
              <a:rPr lang="en-US" sz="1100" dirty="0" err="1"/>
              <a:t>Ohta</a:t>
            </a:r>
            <a:r>
              <a:rPr lang="en-US" sz="1100" dirty="0"/>
              <a:t>, T. </a:t>
            </a:r>
            <a:r>
              <a:rPr lang="en-US" sz="1100" dirty="0" err="1"/>
              <a:t>Kanade</a:t>
            </a:r>
            <a:r>
              <a:rPr lang="en-US" sz="1100" dirty="0"/>
              <a:t>, and T. Sakai, Color information for region segmentation, Computer Graphics and Image Processing, Vol. 13, pp. 222-241, </a:t>
            </a:r>
            <a:r>
              <a:rPr lang="en-US" sz="1100" dirty="0" smtClean="0"/>
              <a:t>1980. </a:t>
            </a:r>
            <a:r>
              <a:rPr lang="en-US" sz="1100" dirty="0" smtClean="0">
                <a:hlinkClick r:id="rId4"/>
              </a:rPr>
              <a:t>http</a:t>
            </a:r>
            <a:r>
              <a:rPr lang="en-US" sz="1100" dirty="0">
                <a:hlinkClick r:id="rId4"/>
              </a:rPr>
              <a:t>://www.ri.cmu.edu/pub_files/pub4/ohta_y_1980_1/ohta_y_1980_1.pdf</a:t>
            </a:r>
            <a:r>
              <a:rPr lang="en-US" sz="11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Spatial component of color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2400"/>
              <a:t>Break image into parts and describe each one</a:t>
            </a:r>
          </a:p>
          <a:p>
            <a:pPr lvl="1"/>
            <a:r>
              <a:rPr lang="en-US" sz="2000"/>
              <a:t>Can describe each part with moments or histograms</a:t>
            </a:r>
          </a:p>
          <a:p>
            <a:r>
              <a:rPr lang="en-US" sz="2400"/>
              <a:t>Regular grid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  <a:p>
            <a:r>
              <a:rPr lang="en-US" sz="2400"/>
              <a:t>Image regions</a:t>
            </a:r>
          </a:p>
          <a:p>
            <a:pPr lvl="1"/>
            <a:r>
              <a:rPr lang="en-US" sz="2000"/>
              <a:t>Pros?</a:t>
            </a:r>
          </a:p>
          <a:p>
            <a:pPr lvl="1"/>
            <a:r>
              <a:rPr lang="en-US" sz="2000"/>
              <a:t>Cons?</a:t>
            </a:r>
          </a:p>
        </p:txBody>
      </p:sp>
      <p:grpSp>
        <p:nvGrpSpPr>
          <p:cNvPr id="47111" name="Group 7"/>
          <p:cNvGrpSpPr>
            <a:grpSpLocks/>
          </p:cNvGrpSpPr>
          <p:nvPr/>
        </p:nvGrpSpPr>
        <p:grpSpPr bwMode="auto">
          <a:xfrm>
            <a:off x="685800" y="1676400"/>
            <a:ext cx="2819400" cy="2209800"/>
            <a:chOff x="2056" y="1583"/>
            <a:chExt cx="1678" cy="1106"/>
          </a:xfrm>
        </p:grpSpPr>
        <p:grpSp>
          <p:nvGrpSpPr>
            <p:cNvPr id="471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47113" name="Picture 9" descr="185069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471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471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1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71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471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47132" name="Picture 28" descr="185069"/>
          <p:cNvPicPr>
            <a:picLocks noChangeAspect="1" noChangeArrowheads="1"/>
          </p:cNvPicPr>
          <p:nvPr/>
        </p:nvPicPr>
        <p:blipFill>
          <a:blip r:embed="rId4" cstate="print"/>
          <a:srcRect l="3751" t="5624" r="3751" b="5624"/>
          <a:stretch>
            <a:fillRect/>
          </a:stretch>
        </p:blipFill>
        <p:spPr bwMode="auto">
          <a:xfrm>
            <a:off x="685800" y="4191000"/>
            <a:ext cx="2819400" cy="2063750"/>
          </a:xfrm>
          <a:prstGeom prst="rect">
            <a:avLst/>
          </a:prstGeom>
          <a:noFill/>
        </p:spPr>
      </p:pic>
      <p:sp>
        <p:nvSpPr>
          <p:cNvPr id="47133" name="Freeform 29"/>
          <p:cNvSpPr>
            <a:spLocks/>
          </p:cNvSpPr>
          <p:nvPr/>
        </p:nvSpPr>
        <p:spPr bwMode="auto">
          <a:xfrm>
            <a:off x="677863" y="5056188"/>
            <a:ext cx="2851150" cy="111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796" y="7"/>
              </a:cxn>
            </a:cxnLst>
            <a:rect l="0" t="0" r="r" b="b"/>
            <a:pathLst>
              <a:path w="1796" h="7">
                <a:moveTo>
                  <a:pt x="0" y="0"/>
                </a:moveTo>
                <a:cubicBezTo>
                  <a:pt x="599" y="2"/>
                  <a:pt x="1197" y="7"/>
                  <a:pt x="1796" y="7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5" name="Freeform 31"/>
          <p:cNvSpPr>
            <a:spLocks/>
          </p:cNvSpPr>
          <p:nvPr/>
        </p:nvSpPr>
        <p:spPr bwMode="auto">
          <a:xfrm>
            <a:off x="1990725" y="5013325"/>
            <a:ext cx="1516063" cy="268288"/>
          </a:xfrm>
          <a:custGeom>
            <a:avLst/>
            <a:gdLst/>
            <a:ahLst/>
            <a:cxnLst>
              <a:cxn ang="0">
                <a:pos x="0" y="88"/>
              </a:cxn>
              <a:cxn ang="0">
                <a:pos x="54" y="0"/>
              </a:cxn>
              <a:cxn ang="0">
                <a:pos x="88" y="95"/>
              </a:cxn>
              <a:cxn ang="0">
                <a:pos x="95" y="122"/>
              </a:cxn>
              <a:cxn ang="0">
                <a:pos x="142" y="129"/>
              </a:cxn>
              <a:cxn ang="0">
                <a:pos x="169" y="122"/>
              </a:cxn>
              <a:cxn ang="0">
                <a:pos x="176" y="95"/>
              </a:cxn>
              <a:cxn ang="0">
                <a:pos x="216" y="34"/>
              </a:cxn>
              <a:cxn ang="0">
                <a:pos x="264" y="7"/>
              </a:cxn>
              <a:cxn ang="0">
                <a:pos x="284" y="34"/>
              </a:cxn>
              <a:cxn ang="0">
                <a:pos x="291" y="68"/>
              </a:cxn>
              <a:cxn ang="0">
                <a:pos x="338" y="95"/>
              </a:cxn>
              <a:cxn ang="0">
                <a:pos x="325" y="122"/>
              </a:cxn>
              <a:cxn ang="0">
                <a:pos x="379" y="101"/>
              </a:cxn>
              <a:cxn ang="0">
                <a:pos x="413" y="169"/>
              </a:cxn>
              <a:cxn ang="0">
                <a:pos x="684" y="149"/>
              </a:cxn>
              <a:cxn ang="0">
                <a:pos x="955" y="169"/>
              </a:cxn>
            </a:cxnLst>
            <a:rect l="0" t="0" r="r" b="b"/>
            <a:pathLst>
              <a:path w="955" h="169">
                <a:moveTo>
                  <a:pt x="0" y="88"/>
                </a:moveTo>
                <a:cubicBezTo>
                  <a:pt x="32" y="56"/>
                  <a:pt x="31" y="33"/>
                  <a:pt x="54" y="0"/>
                </a:cubicBezTo>
                <a:cubicBezTo>
                  <a:pt x="95" y="14"/>
                  <a:pt x="77" y="58"/>
                  <a:pt x="88" y="95"/>
                </a:cubicBezTo>
                <a:cubicBezTo>
                  <a:pt x="91" y="104"/>
                  <a:pt x="87" y="117"/>
                  <a:pt x="95" y="122"/>
                </a:cubicBezTo>
                <a:cubicBezTo>
                  <a:pt x="108" y="130"/>
                  <a:pt x="126" y="127"/>
                  <a:pt x="142" y="129"/>
                </a:cubicBezTo>
                <a:cubicBezTo>
                  <a:pt x="151" y="127"/>
                  <a:pt x="162" y="129"/>
                  <a:pt x="169" y="122"/>
                </a:cubicBezTo>
                <a:cubicBezTo>
                  <a:pt x="176" y="115"/>
                  <a:pt x="172" y="104"/>
                  <a:pt x="176" y="95"/>
                </a:cubicBezTo>
                <a:cubicBezTo>
                  <a:pt x="185" y="73"/>
                  <a:pt x="202" y="54"/>
                  <a:pt x="216" y="34"/>
                </a:cubicBezTo>
                <a:cubicBezTo>
                  <a:pt x="226" y="19"/>
                  <a:pt x="249" y="17"/>
                  <a:pt x="264" y="7"/>
                </a:cubicBezTo>
                <a:cubicBezTo>
                  <a:pt x="271" y="16"/>
                  <a:pt x="279" y="24"/>
                  <a:pt x="284" y="34"/>
                </a:cubicBezTo>
                <a:cubicBezTo>
                  <a:pt x="289" y="45"/>
                  <a:pt x="284" y="59"/>
                  <a:pt x="291" y="68"/>
                </a:cubicBezTo>
                <a:cubicBezTo>
                  <a:pt x="302" y="83"/>
                  <a:pt x="323" y="85"/>
                  <a:pt x="338" y="95"/>
                </a:cubicBezTo>
                <a:cubicBezTo>
                  <a:pt x="334" y="104"/>
                  <a:pt x="319" y="114"/>
                  <a:pt x="325" y="122"/>
                </a:cubicBezTo>
                <a:cubicBezTo>
                  <a:pt x="330" y="129"/>
                  <a:pt x="379" y="101"/>
                  <a:pt x="379" y="101"/>
                </a:cubicBezTo>
                <a:cubicBezTo>
                  <a:pt x="412" y="113"/>
                  <a:pt x="407" y="135"/>
                  <a:pt x="413" y="169"/>
                </a:cubicBezTo>
                <a:cubicBezTo>
                  <a:pt x="543" y="141"/>
                  <a:pt x="453" y="157"/>
                  <a:pt x="684" y="149"/>
                </a:cubicBezTo>
                <a:cubicBezTo>
                  <a:pt x="772" y="153"/>
                  <a:pt x="867" y="169"/>
                  <a:pt x="955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6" name="Freeform 32"/>
          <p:cNvSpPr>
            <a:spLocks/>
          </p:cNvSpPr>
          <p:nvPr/>
        </p:nvSpPr>
        <p:spPr bwMode="auto">
          <a:xfrm>
            <a:off x="1492250" y="5148263"/>
            <a:ext cx="2014538" cy="290512"/>
          </a:xfrm>
          <a:custGeom>
            <a:avLst/>
            <a:gdLst/>
            <a:ahLst/>
            <a:cxnLst>
              <a:cxn ang="0">
                <a:pos x="307" y="23"/>
              </a:cxn>
              <a:cxn ang="0">
                <a:pos x="266" y="44"/>
              </a:cxn>
              <a:cxn ang="0">
                <a:pos x="171" y="30"/>
              </a:cxn>
              <a:cxn ang="0">
                <a:pos x="70" y="3"/>
              </a:cxn>
              <a:cxn ang="0">
                <a:pos x="9" y="10"/>
              </a:cxn>
              <a:cxn ang="0">
                <a:pos x="36" y="23"/>
              </a:cxn>
              <a:cxn ang="0">
                <a:pos x="56" y="44"/>
              </a:cxn>
              <a:cxn ang="0">
                <a:pos x="104" y="57"/>
              </a:cxn>
              <a:cxn ang="0">
                <a:pos x="788" y="118"/>
              </a:cxn>
              <a:cxn ang="0">
                <a:pos x="1086" y="125"/>
              </a:cxn>
              <a:cxn ang="0">
                <a:pos x="1269" y="132"/>
              </a:cxn>
            </a:cxnLst>
            <a:rect l="0" t="0" r="r" b="b"/>
            <a:pathLst>
              <a:path w="1269" h="183">
                <a:moveTo>
                  <a:pt x="307" y="23"/>
                </a:moveTo>
                <a:cubicBezTo>
                  <a:pt x="293" y="28"/>
                  <a:pt x="281" y="42"/>
                  <a:pt x="266" y="44"/>
                </a:cubicBezTo>
                <a:cubicBezTo>
                  <a:pt x="234" y="48"/>
                  <a:pt x="203" y="34"/>
                  <a:pt x="171" y="30"/>
                </a:cubicBezTo>
                <a:cubicBezTo>
                  <a:pt x="138" y="21"/>
                  <a:pt x="102" y="14"/>
                  <a:pt x="70" y="3"/>
                </a:cubicBezTo>
                <a:cubicBezTo>
                  <a:pt x="50" y="5"/>
                  <a:pt x="27" y="0"/>
                  <a:pt x="9" y="10"/>
                </a:cubicBezTo>
                <a:cubicBezTo>
                  <a:pt x="0" y="15"/>
                  <a:pt x="28" y="17"/>
                  <a:pt x="36" y="23"/>
                </a:cubicBezTo>
                <a:cubicBezTo>
                  <a:pt x="44" y="29"/>
                  <a:pt x="48" y="39"/>
                  <a:pt x="56" y="44"/>
                </a:cubicBezTo>
                <a:cubicBezTo>
                  <a:pt x="70" y="52"/>
                  <a:pt x="88" y="52"/>
                  <a:pt x="104" y="57"/>
                </a:cubicBezTo>
                <a:cubicBezTo>
                  <a:pt x="291" y="183"/>
                  <a:pt x="620" y="115"/>
                  <a:pt x="788" y="118"/>
                </a:cubicBezTo>
                <a:cubicBezTo>
                  <a:pt x="887" y="120"/>
                  <a:pt x="987" y="123"/>
                  <a:pt x="1086" y="125"/>
                </a:cubicBezTo>
                <a:cubicBezTo>
                  <a:pt x="1163" y="145"/>
                  <a:pt x="1104" y="132"/>
                  <a:pt x="1269" y="132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7" name="Freeform 33"/>
          <p:cNvSpPr>
            <a:spLocks/>
          </p:cNvSpPr>
          <p:nvPr/>
        </p:nvSpPr>
        <p:spPr bwMode="auto">
          <a:xfrm>
            <a:off x="677863" y="4722813"/>
            <a:ext cx="2851150" cy="96837"/>
          </a:xfrm>
          <a:custGeom>
            <a:avLst/>
            <a:gdLst/>
            <a:ahLst/>
            <a:cxnLst>
              <a:cxn ang="0">
                <a:pos x="0" y="61"/>
              </a:cxn>
              <a:cxn ang="0">
                <a:pos x="183" y="54"/>
              </a:cxn>
              <a:cxn ang="0">
                <a:pos x="264" y="34"/>
              </a:cxn>
              <a:cxn ang="0">
                <a:pos x="488" y="54"/>
              </a:cxn>
              <a:cxn ang="0">
                <a:pos x="766" y="47"/>
              </a:cxn>
              <a:cxn ang="0">
                <a:pos x="833" y="0"/>
              </a:cxn>
              <a:cxn ang="0">
                <a:pos x="861" y="7"/>
              </a:cxn>
              <a:cxn ang="0">
                <a:pos x="874" y="47"/>
              </a:cxn>
              <a:cxn ang="0">
                <a:pos x="894" y="54"/>
              </a:cxn>
              <a:cxn ang="0">
                <a:pos x="1016" y="47"/>
              </a:cxn>
              <a:cxn ang="0">
                <a:pos x="1030" y="27"/>
              </a:cxn>
              <a:cxn ang="0">
                <a:pos x="1050" y="20"/>
              </a:cxn>
              <a:cxn ang="0">
                <a:pos x="1403" y="41"/>
              </a:cxn>
              <a:cxn ang="0">
                <a:pos x="1796" y="34"/>
              </a:cxn>
            </a:cxnLst>
            <a:rect l="0" t="0" r="r" b="b"/>
            <a:pathLst>
              <a:path w="1796" h="61">
                <a:moveTo>
                  <a:pt x="0" y="61"/>
                </a:moveTo>
                <a:cubicBezTo>
                  <a:pt x="61" y="59"/>
                  <a:pt x="122" y="58"/>
                  <a:pt x="183" y="54"/>
                </a:cubicBezTo>
                <a:cubicBezTo>
                  <a:pt x="211" y="52"/>
                  <a:pt x="264" y="34"/>
                  <a:pt x="264" y="34"/>
                </a:cubicBezTo>
                <a:cubicBezTo>
                  <a:pt x="381" y="39"/>
                  <a:pt x="401" y="39"/>
                  <a:pt x="488" y="54"/>
                </a:cubicBezTo>
                <a:cubicBezTo>
                  <a:pt x="581" y="52"/>
                  <a:pt x="674" y="53"/>
                  <a:pt x="766" y="47"/>
                </a:cubicBezTo>
                <a:cubicBezTo>
                  <a:pt x="772" y="47"/>
                  <a:pt x="817" y="6"/>
                  <a:pt x="833" y="0"/>
                </a:cubicBezTo>
                <a:cubicBezTo>
                  <a:pt x="842" y="2"/>
                  <a:pt x="853" y="1"/>
                  <a:pt x="861" y="7"/>
                </a:cubicBezTo>
                <a:cubicBezTo>
                  <a:pt x="872" y="16"/>
                  <a:pt x="864" y="37"/>
                  <a:pt x="874" y="47"/>
                </a:cubicBezTo>
                <a:cubicBezTo>
                  <a:pt x="879" y="52"/>
                  <a:pt x="887" y="52"/>
                  <a:pt x="894" y="54"/>
                </a:cubicBezTo>
                <a:cubicBezTo>
                  <a:pt x="935" y="52"/>
                  <a:pt x="976" y="55"/>
                  <a:pt x="1016" y="47"/>
                </a:cubicBezTo>
                <a:cubicBezTo>
                  <a:pt x="1024" y="45"/>
                  <a:pt x="1024" y="32"/>
                  <a:pt x="1030" y="27"/>
                </a:cubicBezTo>
                <a:cubicBezTo>
                  <a:pt x="1036" y="23"/>
                  <a:pt x="1043" y="22"/>
                  <a:pt x="1050" y="20"/>
                </a:cubicBezTo>
                <a:cubicBezTo>
                  <a:pt x="1183" y="37"/>
                  <a:pt x="1224" y="36"/>
                  <a:pt x="1403" y="41"/>
                </a:cubicBezTo>
                <a:cubicBezTo>
                  <a:pt x="1534" y="39"/>
                  <a:pt x="1665" y="34"/>
                  <a:pt x="1796" y="34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8" name="Freeform 34"/>
          <p:cNvSpPr>
            <a:spLocks/>
          </p:cNvSpPr>
          <p:nvPr/>
        </p:nvSpPr>
        <p:spPr bwMode="auto">
          <a:xfrm>
            <a:off x="666750" y="4525963"/>
            <a:ext cx="2840038" cy="153987"/>
          </a:xfrm>
          <a:custGeom>
            <a:avLst/>
            <a:gdLst/>
            <a:ahLst/>
            <a:cxnLst>
              <a:cxn ang="0">
                <a:pos x="1789" y="43"/>
              </a:cxn>
              <a:cxn ang="0">
                <a:pos x="1654" y="70"/>
              </a:cxn>
              <a:cxn ang="0">
                <a:pos x="1606" y="63"/>
              </a:cxn>
              <a:cxn ang="0">
                <a:pos x="1586" y="43"/>
              </a:cxn>
              <a:cxn ang="0">
                <a:pos x="1545" y="49"/>
              </a:cxn>
              <a:cxn ang="0">
                <a:pos x="1491" y="63"/>
              </a:cxn>
              <a:cxn ang="0">
                <a:pos x="1464" y="83"/>
              </a:cxn>
              <a:cxn ang="0">
                <a:pos x="1342" y="63"/>
              </a:cxn>
              <a:cxn ang="0">
                <a:pos x="1166" y="97"/>
              </a:cxn>
              <a:cxn ang="0">
                <a:pos x="1030" y="56"/>
              </a:cxn>
              <a:cxn ang="0">
                <a:pos x="956" y="22"/>
              </a:cxn>
              <a:cxn ang="0">
                <a:pos x="786" y="49"/>
              </a:cxn>
              <a:cxn ang="0">
                <a:pos x="732" y="70"/>
              </a:cxn>
              <a:cxn ang="0">
                <a:pos x="657" y="29"/>
              </a:cxn>
              <a:cxn ang="0">
                <a:pos x="542" y="56"/>
              </a:cxn>
              <a:cxn ang="0">
                <a:pos x="386" y="9"/>
              </a:cxn>
              <a:cxn ang="0">
                <a:pos x="231" y="15"/>
              </a:cxn>
              <a:cxn ang="0">
                <a:pos x="197" y="36"/>
              </a:cxn>
              <a:cxn ang="0">
                <a:pos x="136" y="9"/>
              </a:cxn>
              <a:cxn ang="0">
                <a:pos x="0" y="43"/>
              </a:cxn>
            </a:cxnLst>
            <a:rect l="0" t="0" r="r" b="b"/>
            <a:pathLst>
              <a:path w="1789" h="97">
                <a:moveTo>
                  <a:pt x="1789" y="43"/>
                </a:moveTo>
                <a:cubicBezTo>
                  <a:pt x="1687" y="49"/>
                  <a:pt x="1717" y="48"/>
                  <a:pt x="1654" y="70"/>
                </a:cubicBezTo>
                <a:cubicBezTo>
                  <a:pt x="1638" y="68"/>
                  <a:pt x="1621" y="69"/>
                  <a:pt x="1606" y="63"/>
                </a:cubicBezTo>
                <a:cubicBezTo>
                  <a:pt x="1597" y="60"/>
                  <a:pt x="1595" y="45"/>
                  <a:pt x="1586" y="43"/>
                </a:cubicBezTo>
                <a:cubicBezTo>
                  <a:pt x="1573" y="40"/>
                  <a:pt x="1559" y="46"/>
                  <a:pt x="1545" y="49"/>
                </a:cubicBezTo>
                <a:cubicBezTo>
                  <a:pt x="1527" y="53"/>
                  <a:pt x="1491" y="63"/>
                  <a:pt x="1491" y="63"/>
                </a:cubicBezTo>
                <a:cubicBezTo>
                  <a:pt x="1482" y="70"/>
                  <a:pt x="1475" y="81"/>
                  <a:pt x="1464" y="83"/>
                </a:cubicBezTo>
                <a:cubicBezTo>
                  <a:pt x="1433" y="88"/>
                  <a:pt x="1374" y="68"/>
                  <a:pt x="1342" y="63"/>
                </a:cubicBezTo>
                <a:cubicBezTo>
                  <a:pt x="1280" y="20"/>
                  <a:pt x="1226" y="76"/>
                  <a:pt x="1166" y="97"/>
                </a:cubicBezTo>
                <a:cubicBezTo>
                  <a:pt x="1113" y="89"/>
                  <a:pt x="1078" y="73"/>
                  <a:pt x="1030" y="56"/>
                </a:cubicBezTo>
                <a:cubicBezTo>
                  <a:pt x="1006" y="32"/>
                  <a:pt x="987" y="33"/>
                  <a:pt x="956" y="22"/>
                </a:cubicBezTo>
                <a:cubicBezTo>
                  <a:pt x="895" y="26"/>
                  <a:pt x="841" y="23"/>
                  <a:pt x="786" y="49"/>
                </a:cubicBezTo>
                <a:cubicBezTo>
                  <a:pt x="767" y="79"/>
                  <a:pt x="765" y="92"/>
                  <a:pt x="732" y="70"/>
                </a:cubicBezTo>
                <a:cubicBezTo>
                  <a:pt x="720" y="34"/>
                  <a:pt x="692" y="41"/>
                  <a:pt x="657" y="29"/>
                </a:cubicBezTo>
                <a:cubicBezTo>
                  <a:pt x="618" y="39"/>
                  <a:pt x="580" y="43"/>
                  <a:pt x="542" y="56"/>
                </a:cubicBezTo>
                <a:cubicBezTo>
                  <a:pt x="484" y="46"/>
                  <a:pt x="445" y="16"/>
                  <a:pt x="386" y="9"/>
                </a:cubicBezTo>
                <a:cubicBezTo>
                  <a:pt x="334" y="11"/>
                  <a:pt x="282" y="4"/>
                  <a:pt x="231" y="15"/>
                </a:cubicBezTo>
                <a:cubicBezTo>
                  <a:pt x="147" y="33"/>
                  <a:pt x="306" y="64"/>
                  <a:pt x="197" y="36"/>
                </a:cubicBezTo>
                <a:cubicBezTo>
                  <a:pt x="186" y="2"/>
                  <a:pt x="169" y="0"/>
                  <a:pt x="136" y="9"/>
                </a:cubicBezTo>
                <a:cubicBezTo>
                  <a:pt x="90" y="43"/>
                  <a:pt x="58" y="43"/>
                  <a:pt x="0" y="43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139" name="Freeform 35"/>
          <p:cNvSpPr>
            <a:spLocks/>
          </p:cNvSpPr>
          <p:nvPr/>
        </p:nvSpPr>
        <p:spPr bwMode="auto">
          <a:xfrm>
            <a:off x="2430463" y="4335463"/>
            <a:ext cx="401637" cy="322262"/>
          </a:xfrm>
          <a:custGeom>
            <a:avLst/>
            <a:gdLst/>
            <a:ahLst/>
            <a:cxnLst>
              <a:cxn ang="0">
                <a:pos x="0" y="203"/>
              </a:cxn>
              <a:cxn ang="0">
                <a:pos x="95" y="34"/>
              </a:cxn>
              <a:cxn ang="0">
                <a:pos x="143" y="7"/>
              </a:cxn>
              <a:cxn ang="0">
                <a:pos x="238" y="54"/>
              </a:cxn>
              <a:cxn ang="0">
                <a:pos x="204" y="169"/>
              </a:cxn>
            </a:cxnLst>
            <a:rect l="0" t="0" r="r" b="b"/>
            <a:pathLst>
              <a:path w="253" h="203">
                <a:moveTo>
                  <a:pt x="0" y="203"/>
                </a:moveTo>
                <a:cubicBezTo>
                  <a:pt x="11" y="116"/>
                  <a:pt x="29" y="89"/>
                  <a:pt x="95" y="34"/>
                </a:cubicBezTo>
                <a:cubicBezTo>
                  <a:pt x="130" y="5"/>
                  <a:pt x="99" y="17"/>
                  <a:pt x="143" y="7"/>
                </a:cubicBezTo>
                <a:cubicBezTo>
                  <a:pt x="201" y="12"/>
                  <a:pt x="224" y="0"/>
                  <a:pt x="238" y="54"/>
                </a:cubicBezTo>
                <a:cubicBezTo>
                  <a:pt x="230" y="169"/>
                  <a:pt x="253" y="127"/>
                  <a:pt x="204" y="169"/>
                </a:cubicBez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reading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Color gamuts</a:t>
            </a:r>
          </a:p>
          <a:p>
            <a:pPr lvl="1"/>
            <a:r>
              <a:rPr lang="en-US" sz="2400">
                <a:hlinkClick r:id="rId3"/>
              </a:rPr>
              <a:t>http://en.wikipedia.org/wiki/Gamut</a:t>
            </a:r>
            <a:endParaRPr lang="en-US" sz="2400"/>
          </a:p>
          <a:p>
            <a:r>
              <a:rPr lang="en-US" sz="2800"/>
              <a:t>Color coherence vectors</a:t>
            </a:r>
          </a:p>
          <a:p>
            <a:pPr lvl="1"/>
            <a:r>
              <a:rPr lang="en-US" sz="2400"/>
              <a:t>Extension of color histograms within local neighborhoods</a:t>
            </a:r>
          </a:p>
          <a:p>
            <a:pPr lvl="1"/>
            <a:r>
              <a:rPr lang="en-US" sz="1800"/>
              <a:t>Used in:</a:t>
            </a:r>
          </a:p>
          <a:p>
            <a:pPr lvl="2"/>
            <a:r>
              <a:rPr lang="en-US" sz="1600"/>
              <a:t>A. Vailaya, H-J Zhang, and A. Jain. On image classification: City images vs. landscapes. Pattern Recognition 31:1921-1936, Dec 1998.</a:t>
            </a:r>
          </a:p>
          <a:p>
            <a:pPr lvl="1"/>
            <a:r>
              <a:rPr lang="en-US" sz="1800"/>
              <a:t>Defined in:</a:t>
            </a:r>
          </a:p>
          <a:p>
            <a:pPr lvl="2"/>
            <a:r>
              <a:rPr lang="en-US" sz="1600"/>
              <a:t>G Pass, R Zabih, and J Miller. Comparing images using color coherence vectors. 4</a:t>
            </a:r>
            <a:r>
              <a:rPr lang="en-US" sz="1600" baseline="30000"/>
              <a:t>th</a:t>
            </a:r>
            <a:r>
              <a:rPr lang="en-US" sz="1600"/>
              <a:t> ACM Conf. Multimedia, pp 65-73, Boston, 1996.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34400" y="648866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Pixels to Predicates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038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1. Extract features from images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62400" y="1600200"/>
            <a:ext cx="51816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/>
              <a:t>2. Use machine learning to cluster and classify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14400" y="5181600"/>
            <a:ext cx="1371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Color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Texture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Shape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Edges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Motion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800600" y="5486400"/>
            <a:ext cx="2711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Principal components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Neural networks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Support vector machines</a:t>
            </a:r>
          </a:p>
          <a:p>
            <a:r>
              <a:rPr lang="en-US">
                <a:effectLst>
                  <a:outerShdw blurRad="38100" dist="38100" dir="2700000" algn="tl">
                    <a:srgbClr val="010199"/>
                  </a:outerShdw>
                </a:effectLst>
              </a:rPr>
              <a:t>Gaussian models</a:t>
            </a:r>
            <a:endParaRPr lang="en-US"/>
          </a:p>
        </p:txBody>
      </p:sp>
      <p:grpSp>
        <p:nvGrpSpPr>
          <p:cNvPr id="21511" name="Group 7"/>
          <p:cNvGrpSpPr>
            <a:grpSpLocks/>
          </p:cNvGrpSpPr>
          <p:nvPr/>
        </p:nvGrpSpPr>
        <p:grpSpPr bwMode="auto">
          <a:xfrm>
            <a:off x="381000" y="3429000"/>
            <a:ext cx="1905000" cy="1403350"/>
            <a:chOff x="2056" y="1583"/>
            <a:chExt cx="1678" cy="1106"/>
          </a:xfrm>
        </p:grpSpPr>
        <p:grpSp>
          <p:nvGrpSpPr>
            <p:cNvPr id="21512" name="Group 8"/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21513" name="Picture 9" descr="185069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</p:spPr>
          </p:pic>
          <p:grpSp>
            <p:nvGrpSpPr>
              <p:cNvPr id="21514" name="Group 10"/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21515" name="Line 11"/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6" name="Line 12"/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7" name="Line 13"/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8" name="Line 14"/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19" name="Line 15"/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0" name="Line 16"/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1" name="Line 17"/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22" name="Line 18"/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523" name="Group 19"/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7" name="Line 23"/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8" name="Line 24"/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29" name="Line 25"/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0" name="Line 26"/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1" name="Line 27"/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21532" name="Object 28"/>
          <p:cNvGraphicFramePr>
            <a:graphicFrameLocks/>
          </p:cNvGraphicFramePr>
          <p:nvPr/>
        </p:nvGraphicFramePr>
        <p:xfrm>
          <a:off x="2438400" y="3352800"/>
          <a:ext cx="1419225" cy="148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3" name="Equation" r:id="rId5" imgW="838080" imgH="914400" progId="Equation.3">
                  <p:embed/>
                </p:oleObj>
              </mc:Choice>
              <mc:Fallback>
                <p:oleObj name="Equation" r:id="rId5" imgW="838080" imgH="914400" progId="Equation.3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52800"/>
                        <a:ext cx="1419225" cy="148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533" name="Group 29"/>
          <p:cNvGrpSpPr>
            <a:grpSpLocks/>
          </p:cNvGrpSpPr>
          <p:nvPr/>
        </p:nvGrpSpPr>
        <p:grpSpPr bwMode="auto">
          <a:xfrm>
            <a:off x="5130800" y="3222625"/>
            <a:ext cx="2401888" cy="1760538"/>
            <a:chOff x="3081" y="2155"/>
            <a:chExt cx="1655" cy="1191"/>
          </a:xfrm>
        </p:grpSpPr>
        <p:grpSp>
          <p:nvGrpSpPr>
            <p:cNvPr id="21534" name="Group 30"/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1535" name="Oval 31"/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36" name="Line 32"/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7" name="Line 33"/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8" name="Line 34"/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39" name="Line 35"/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0" name="Line 36"/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1" name="Line 37"/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2" name="Line 38"/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3" name="Line 39"/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44" name="Group 40"/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545" name="Line 41"/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6" name="Line 42"/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7" name="Line 43"/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8" name="Line 44"/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49" name="Line 45"/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0" name="Group 46"/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21551" name="Line 47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2" name="Line 48"/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3" name="Line 49"/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4" name="Line 50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5" name="Line 51"/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1556" name="Group 52"/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21557" name="Line 53"/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8" name="Line 54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59" name="Line 55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0" name="Line 56"/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1" name="Line 57"/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562" name="Line 58"/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63" name="Line 59"/>
          <p:cNvSpPr>
            <a:spLocks noChangeShapeType="1"/>
          </p:cNvSpPr>
          <p:nvPr/>
        </p:nvSpPr>
        <p:spPr bwMode="auto">
          <a:xfrm flipH="1" flipV="1">
            <a:off x="4800600" y="2989263"/>
            <a:ext cx="1588" cy="22987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4" name="Line 60"/>
          <p:cNvSpPr>
            <a:spLocks noChangeShapeType="1"/>
          </p:cNvSpPr>
          <p:nvPr/>
        </p:nvSpPr>
        <p:spPr bwMode="auto">
          <a:xfrm rot="5400000" flipH="1" flipV="1">
            <a:off x="5942807" y="4145756"/>
            <a:ext cx="1588" cy="22574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65" name="Group 61"/>
          <p:cNvGrpSpPr>
            <a:grpSpLocks/>
          </p:cNvGrpSpPr>
          <p:nvPr/>
        </p:nvGrpSpPr>
        <p:grpSpPr bwMode="auto">
          <a:xfrm>
            <a:off x="5106988" y="3200400"/>
            <a:ext cx="2513012" cy="1809750"/>
            <a:chOff x="3837" y="2368"/>
            <a:chExt cx="1731" cy="1224"/>
          </a:xfrm>
        </p:grpSpPr>
        <p:grpSp>
          <p:nvGrpSpPr>
            <p:cNvPr id="21566" name="Group 62"/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21567" name="Oval 63"/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8" name="Oval 64"/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69" name="Oval 65"/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0" name="Oval 66"/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1" name="Oval 67"/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2" name="Oval 68"/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3" name="Oval 69"/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4" name="Oval 70"/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5" name="Oval 71"/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6" name="Oval 72"/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7" name="Oval 73"/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8" name="Oval 74"/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79" name="Oval 75"/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21580" name="Group 76"/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21581" name="Oval 77"/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2" name="Oval 78"/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3" name="Oval 79"/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4" name="Oval 80"/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5" name="Oval 81"/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6" name="Oval 82"/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7" name="Oval 83"/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8" name="Oval 84"/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89" name="Oval 85"/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0" name="Oval 86"/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1591" name="Oval 87"/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1592" name="Oval 88"/>
          <p:cNvSpPr>
            <a:spLocks noChangeArrowheads="1"/>
          </p:cNvSpPr>
          <p:nvPr/>
        </p:nvSpPr>
        <p:spPr bwMode="auto">
          <a:xfrm>
            <a:off x="6194425" y="3254375"/>
            <a:ext cx="119063" cy="1397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/>
      <p:bldP spid="21510" grpId="0"/>
      <p:bldP spid="21563" grpId="0" animBg="1"/>
      <p:bldP spid="21564" grpId="0" animBg="1"/>
      <p:bldP spid="215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4876800"/>
          </a:xfrm>
        </p:spPr>
        <p:txBody>
          <a:bodyPr/>
          <a:lstStyle/>
          <a:p>
            <a:r>
              <a:rPr lang="en-US" sz="2400"/>
              <a:t>A color image is made of red, green, and blue </a:t>
            </a:r>
            <a:r>
              <a:rPr lang="en-US" sz="2400" i="1"/>
              <a:t>bands</a:t>
            </a:r>
            <a:r>
              <a:rPr lang="en-US" sz="2400"/>
              <a:t>.</a:t>
            </a:r>
          </a:p>
          <a:p>
            <a:pPr lvl="1"/>
            <a:r>
              <a:rPr lang="en-US" sz="2000"/>
              <a:t>Additive color</a:t>
            </a:r>
          </a:p>
          <a:p>
            <a:pPr lvl="2"/>
            <a:r>
              <a:rPr lang="en-US" sz="1800"/>
              <a:t>Colors formed by adding primaries to black</a:t>
            </a:r>
          </a:p>
          <a:p>
            <a:pPr lvl="1"/>
            <a:r>
              <a:rPr lang="en-US" sz="2000"/>
              <a:t>Comments from graphics?</a:t>
            </a:r>
          </a:p>
          <a:p>
            <a:pPr lvl="1"/>
            <a:r>
              <a:rPr lang="en-US" sz="2000"/>
              <a:t>RGB mimics retinal cones in eye.</a:t>
            </a:r>
          </a:p>
          <a:p>
            <a:pPr lvl="1"/>
            <a:r>
              <a:rPr lang="en-US" sz="2000"/>
              <a:t>RGB used in sensors and displays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“16M colors”?</a:t>
            </a:r>
          </a:p>
          <a:p>
            <a:pPr lvl="2"/>
            <a:r>
              <a:rPr lang="en-US" sz="180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Why 32 bit?</a:t>
            </a:r>
          </a:p>
          <a:p>
            <a:pPr lvl="1">
              <a:buFont typeface="Wingdings" pitchFamily="2" charset="2"/>
              <a:buNone/>
            </a:pPr>
            <a:endParaRPr lang="en-US" sz="2000">
              <a:solidFill>
                <a:schemeClr val="hlink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0182" name="Picture 6" descr="A Representation of additive color mixing.">
            <a:hlinkClick r:id="rId3" tooltip="A Representation of additive color mixing.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1219200"/>
            <a:ext cx="2362200" cy="2362200"/>
          </a:xfrm>
          <a:prstGeom prst="rect">
            <a:avLst/>
          </a:prstGeom>
          <a:noFill/>
        </p:spPr>
      </p:pic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669925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 Wikipedia</a:t>
            </a:r>
          </a:p>
        </p:txBody>
      </p:sp>
      <p:pic>
        <p:nvPicPr>
          <p:cNvPr id="50184" name="Picture 8" descr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>
            <a:hlinkClick r:id="rId5" tooltip="A typical CRT gamut.The grayed-out horseshoe shape is the entire range of possible colors.  The colored triangle is the gamut available to a typical computer monitor; it does not cover the entire space.  The corners of the triangle are the primaries for this gamut; in the case of a CRT, they depend on the emittance of the phosphors of the monitor.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19200" y="3810000"/>
            <a:ext cx="2286000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Basics of Color Images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524000"/>
            <a:ext cx="80010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Each band is a 2D matrix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Each R, G, or B value typically stored in a byte.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Range of values?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4</a:t>
            </a:r>
            <a:r>
              <a:rPr lang="en-US" sz="2800" baseline="30000" dirty="0"/>
              <a:t>th</a:t>
            </a:r>
            <a:r>
              <a:rPr lang="en-US" sz="2800" dirty="0"/>
              <a:t> byte is typically left empty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Allows for quicker indexing, because of alignment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Reserved for transparency (in graphics)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800" dirty="0"/>
              <a:t>How much </a:t>
            </a:r>
            <a:r>
              <a:rPr lang="en-US" sz="2800" dirty="0" smtClean="0"/>
              <a:t>storage, in KB, is </a:t>
            </a:r>
            <a:r>
              <a:rPr lang="en-US" sz="2800" dirty="0"/>
              <a:t>required for a </a:t>
            </a:r>
            <a:r>
              <a:rPr lang="en-US" sz="2800" dirty="0" smtClean="0"/>
              <a:t>128x192 thumbnail color </a:t>
            </a:r>
            <a:r>
              <a:rPr lang="en-US" sz="2800" dirty="0"/>
              <a:t>image (</a:t>
            </a:r>
            <a:r>
              <a:rPr lang="en-US" sz="2800" dirty="0" smtClean="0"/>
              <a:t>uncompressed, including unused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bytes)? </a:t>
            </a:r>
            <a:endParaRPr lang="en-US" sz="2800" dirty="0"/>
          </a:p>
          <a:p>
            <a:pPr lvl="1"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46373" y="6488668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Q3-4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365875"/>
            <a:ext cx="3124200" cy="492125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http://abstrusegoose.com/221</a:t>
            </a:r>
            <a:endParaRPr lang="en-US" sz="1600" dirty="0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8700" y="719138"/>
            <a:ext cx="7086600" cy="541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7813"/>
            <a:ext cx="8534400" cy="1139825"/>
          </a:xfrm>
        </p:spPr>
        <p:txBody>
          <a:bodyPr/>
          <a:lstStyle/>
          <a:p>
            <a:pPr algn="l"/>
            <a:r>
              <a:rPr lang="en-US" sz="3600" dirty="0" smtClean="0"/>
              <a:t>We can extract different types of color features </a:t>
            </a:r>
            <a:r>
              <a:rPr lang="en-US" sz="3600" dirty="0"/>
              <a:t>(</a:t>
            </a:r>
            <a:r>
              <a:rPr lang="en-US" sz="3600" dirty="0" smtClean="0"/>
              <a:t>statistics) </a:t>
            </a:r>
            <a:r>
              <a:rPr lang="en-US" sz="3600" dirty="0"/>
              <a:t>from </a:t>
            </a:r>
            <a:r>
              <a:rPr lang="en-US" sz="3600" dirty="0" smtClean="0"/>
              <a:t>images</a:t>
            </a:r>
            <a:endParaRPr lang="en-US" sz="3600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r>
              <a:rPr lang="en-US" dirty="0"/>
              <a:t>1. Color histograms</a:t>
            </a:r>
          </a:p>
          <a:p>
            <a:r>
              <a:rPr lang="en-US" dirty="0"/>
              <a:t>2. Color moments</a:t>
            </a:r>
          </a:p>
          <a:p>
            <a:r>
              <a:rPr lang="en-US" dirty="0"/>
              <a:t>3. Color coherence vectors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 smtClean="0"/>
              <a:t>Related considerations:</a:t>
            </a:r>
            <a:endParaRPr lang="en-US" dirty="0"/>
          </a:p>
          <a:p>
            <a:r>
              <a:rPr lang="en-US" dirty="0"/>
              <a:t>Some color spaces “work better”</a:t>
            </a:r>
          </a:p>
          <a:p>
            <a:r>
              <a:rPr lang="en-US" dirty="0"/>
              <a:t>Spatial components can help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histograms</a:t>
            </a:r>
          </a:p>
        </p:txBody>
      </p:sp>
      <p:pic>
        <p:nvPicPr>
          <p:cNvPr id="44039" name="Picture 7" descr="MattGrayHistogram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4038600"/>
            <a:ext cx="2919413" cy="2189163"/>
          </a:xfrm>
          <a:noFill/>
          <a:ln/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3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Gives distribution of colors</a:t>
            </a:r>
          </a:p>
          <a:p>
            <a:pPr>
              <a:lnSpc>
                <a:spcPct val="90000"/>
              </a:lnSpc>
            </a:pPr>
            <a:r>
              <a:rPr lang="en-US" sz="2400"/>
              <a:t>Sample to left is for intensities only</a:t>
            </a:r>
          </a:p>
          <a:p>
            <a:pPr>
              <a:lnSpc>
                <a:spcPct val="90000"/>
              </a:lnSpc>
            </a:pPr>
            <a:r>
              <a:rPr lang="en-US" sz="2400"/>
              <a:t>Pros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Quantizes data, but still keeps lots of info</a:t>
            </a:r>
          </a:p>
          <a:p>
            <a:pPr>
              <a:lnSpc>
                <a:spcPct val="90000"/>
              </a:lnSpc>
            </a:pPr>
            <a:r>
              <a:rPr lang="en-US" sz="2400"/>
              <a:t>Cons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compare two images?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Spatial info gone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Histogram intersection (Swain and Ballard)</a:t>
            </a:r>
          </a:p>
        </p:txBody>
      </p:sp>
      <p:pic>
        <p:nvPicPr>
          <p:cNvPr id="44041" name="Picture 9" descr="gray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1371600" y="1676400"/>
            <a:ext cx="2193925" cy="21891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Color moments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3886200"/>
            <a:ext cx="2286000" cy="2320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1</a:t>
            </a:r>
            <a:r>
              <a:rPr lang="en-US" sz="2000"/>
              <a:t> = 116.3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2</a:t>
            </a:r>
            <a:r>
              <a:rPr lang="en-US" sz="2000"/>
              <a:t> = 1152.9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3</a:t>
            </a:r>
            <a:r>
              <a:rPr lang="en-US" sz="2000"/>
              <a:t> = -70078</a:t>
            </a:r>
          </a:p>
          <a:p>
            <a:pPr>
              <a:buFont typeface="Wingdings" pitchFamily="2" charset="2"/>
              <a:buNone/>
            </a:pPr>
            <a:r>
              <a:rPr lang="en-US" sz="2000"/>
              <a:t>m</a:t>
            </a:r>
            <a:r>
              <a:rPr lang="en-US" sz="2000" baseline="-25000"/>
              <a:t>4</a:t>
            </a:r>
            <a:r>
              <a:rPr lang="en-US" sz="2000"/>
              <a:t> = 7.4 million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/>
              <a:t>Central moments are </a:t>
            </a:r>
            <a:r>
              <a:rPr lang="en-US" sz="2400" i="1" dirty="0"/>
              <a:t>statistics</a:t>
            </a:r>
          </a:p>
          <a:p>
            <a:pPr lvl="1"/>
            <a:r>
              <a:rPr lang="en-US" sz="2000" dirty="0"/>
              <a:t>1</a:t>
            </a:r>
            <a:r>
              <a:rPr lang="en-US" sz="2000" baseline="30000" dirty="0"/>
              <a:t>st</a:t>
            </a:r>
            <a:r>
              <a:rPr lang="en-US" sz="2000" dirty="0"/>
              <a:t> order = mean</a:t>
            </a:r>
          </a:p>
          <a:p>
            <a:pPr lvl="1"/>
            <a:r>
              <a:rPr lang="en-US" sz="2000" dirty="0"/>
              <a:t>2</a:t>
            </a:r>
            <a:r>
              <a:rPr lang="en-US" sz="2000" baseline="30000" dirty="0"/>
              <a:t>nd</a:t>
            </a:r>
            <a:r>
              <a:rPr lang="en-US" sz="2000" dirty="0"/>
              <a:t> order = variance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4</a:t>
            </a:r>
            <a:r>
              <a:rPr lang="en-US" sz="2000" baseline="30000" dirty="0"/>
              <a:t>th</a:t>
            </a:r>
            <a:r>
              <a:rPr lang="en-US" sz="2000" dirty="0"/>
              <a:t> order = </a:t>
            </a:r>
            <a:r>
              <a:rPr lang="en-US" sz="2000" dirty="0" smtClean="0"/>
              <a:t>____</a:t>
            </a:r>
            <a:endParaRPr lang="en-US" sz="2000" dirty="0"/>
          </a:p>
          <a:p>
            <a:pPr lvl="1"/>
            <a:r>
              <a:rPr lang="en-US" sz="2000" dirty="0"/>
              <a:t>Some have used even higher order moments, but less intuitive</a:t>
            </a:r>
          </a:p>
          <a:p>
            <a:r>
              <a:rPr lang="en-US" sz="2400" dirty="0"/>
              <a:t>For color images, take moments of each band</a:t>
            </a:r>
          </a:p>
        </p:txBody>
      </p:sp>
      <p:pic>
        <p:nvPicPr>
          <p:cNvPr id="45061" name="Picture 5" descr="gra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28600" y="1447800"/>
            <a:ext cx="2209800" cy="2205038"/>
          </a:xfrm>
          <a:noFill/>
          <a:ln/>
        </p:spPr>
      </p:pic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2667000" y="3886200"/>
            <a:ext cx="2620963" cy="232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1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132.4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2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2008.2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3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 4226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None/>
            </a:pP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m</a:t>
            </a:r>
            <a:r>
              <a:rPr lang="en-US" sz="2000" baseline="-25000">
                <a:effectLst>
                  <a:outerShdw blurRad="38100" dist="38100" dir="2700000" algn="tl">
                    <a:srgbClr val="010199"/>
                  </a:outerShdw>
                </a:effectLst>
              </a:rPr>
              <a:t>4</a:t>
            </a:r>
            <a:r>
              <a:rPr lang="en-US" sz="2000">
                <a:effectLst>
                  <a:outerShdw blurRad="38100" dist="38100" dir="2700000" algn="tl">
                    <a:srgbClr val="010199"/>
                  </a:outerShdw>
                </a:effectLst>
              </a:rPr>
              <a:t> =12.6 million</a:t>
            </a:r>
            <a:endParaRPr lang="en-US" sz="2000" baseline="3000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45066" name="Picture 10" descr="sunset_gra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2073275"/>
            <a:ext cx="2162175" cy="158432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Q6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705600" y="312420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skew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705600" y="3505200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kurtosis</a:t>
            </a:r>
            <a:endParaRPr lang="en-US" dirty="0"/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066800" y="5638800"/>
          <a:ext cx="2419350" cy="8797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87" name="Equation" r:id="rId6" imgW="1257120" imgH="457200" progId="Equation.3">
                  <p:embed/>
                </p:oleObj>
              </mc:Choice>
              <mc:Fallback>
                <p:oleObj name="Equation" r:id="rId6" imgW="125712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638800"/>
                        <a:ext cx="2419350" cy="87976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3733800" y="3578010"/>
            <a:ext cx="4511675" cy="284501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RGB </a:t>
            </a:r>
            <a:r>
              <a:rPr lang="en-US" dirty="0"/>
              <a:t>color space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4675443" y="1524000"/>
            <a:ext cx="4191000" cy="83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Red/green/blue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Rectangular axes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Simple, but non-intuitive</a:t>
            </a:r>
            <a:endParaRPr lang="en-US" sz="2000" dirty="0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733800" y="6056313"/>
            <a:ext cx="202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Source: Wikipedia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Q7</a:t>
            </a:r>
            <a:endParaRPr lang="en-US" dirty="0"/>
          </a:p>
        </p:txBody>
      </p:sp>
      <p:pic>
        <p:nvPicPr>
          <p:cNvPr id="2" name="Picture 2" descr="http://xstitch.zachrattner.com/Images/RGBCub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75" y="3791202"/>
            <a:ext cx="3902449" cy="256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4" name="Picture 4" descr="http://dev.bowdenweb.com/css/colors/i/rgb-color-space-visualized-as-a-cube-msd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585131"/>
            <a:ext cx="3452813" cy="284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819" y="6459365"/>
            <a:ext cx="7010400" cy="397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100" dirty="0">
                <a:hlinkClick r:id="rId5"/>
              </a:rPr>
              <a:t>http://xstitch.zachrattner.com/Images/RGBCube.png</a:t>
            </a:r>
            <a:endParaRPr lang="en-US" sz="1100" dirty="0"/>
          </a:p>
          <a:p>
            <a:pPr>
              <a:lnSpc>
                <a:spcPct val="90000"/>
              </a:lnSpc>
            </a:pPr>
            <a:r>
              <a:rPr lang="en-US" sz="1100" dirty="0">
                <a:hlinkClick r:id="rId6"/>
              </a:rPr>
              <a:t>http://</a:t>
            </a:r>
            <a:r>
              <a:rPr lang="en-US" sz="1100" dirty="0" smtClean="0">
                <a:hlinkClick r:id="rId6"/>
              </a:rPr>
              <a:t>dev.bowdenweb.com/css/colors/i/rgb-color-space-visualized-as-a-cube-msdn.png</a:t>
            </a:r>
            <a:r>
              <a:rPr lang="en-US" sz="1100" dirty="0" smtClean="0"/>
              <a:t> 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4100</TotalTime>
  <Words>671</Words>
  <Application>Microsoft Office PowerPoint</Application>
  <PresentationFormat>On-screen Show (4:3)</PresentationFormat>
  <Paragraphs>156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Symbol</vt:lpstr>
      <vt:lpstr>Times New Roman</vt:lpstr>
      <vt:lpstr>Wingdings</vt:lpstr>
      <vt:lpstr>Orbit</vt:lpstr>
      <vt:lpstr>Equation</vt:lpstr>
      <vt:lpstr>CSSE463: Image Recognition  Day 2</vt:lpstr>
      <vt:lpstr>Pixels to Predicates</vt:lpstr>
      <vt:lpstr>Basics of Color Images</vt:lpstr>
      <vt:lpstr>Basics of Color Images</vt:lpstr>
      <vt:lpstr>PowerPoint Presentation</vt:lpstr>
      <vt:lpstr>We can extract different types of color features (statistics) from images</vt:lpstr>
      <vt:lpstr>Color histograms</vt:lpstr>
      <vt:lpstr>Color moments</vt:lpstr>
      <vt:lpstr>RGB color space</vt:lpstr>
      <vt:lpstr>HSV color space</vt:lpstr>
      <vt:lpstr>Interactive HSV color picker</vt:lpstr>
      <vt:lpstr>Other color spaces</vt:lpstr>
      <vt:lpstr>Spatial component of color</vt:lpstr>
      <vt:lpstr>Additional reading</vt:lpstr>
    </vt:vector>
  </TitlesOfParts>
  <Company>Rose-Hulman Institute of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218</cp:revision>
  <cp:lastPrinted>2010-11-30T14:37:18Z</cp:lastPrinted>
  <dcterms:created xsi:type="dcterms:W3CDTF">2006-02-27T20:44:00Z</dcterms:created>
  <dcterms:modified xsi:type="dcterms:W3CDTF">2016-03-08T15:34:20Z</dcterms:modified>
</cp:coreProperties>
</file>