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19"/>
  </p:notesMasterIdLst>
  <p:sldIdLst>
    <p:sldId id="259" r:id="rId2"/>
    <p:sldId id="265" r:id="rId3"/>
    <p:sldId id="260" r:id="rId4"/>
    <p:sldId id="258" r:id="rId5"/>
    <p:sldId id="282" r:id="rId6"/>
    <p:sldId id="267" r:id="rId7"/>
    <p:sldId id="270" r:id="rId8"/>
    <p:sldId id="271" r:id="rId9"/>
    <p:sldId id="272" r:id="rId10"/>
    <p:sldId id="273" r:id="rId11"/>
    <p:sldId id="268" r:id="rId12"/>
    <p:sldId id="269" r:id="rId13"/>
    <p:sldId id="275" r:id="rId14"/>
    <p:sldId id="279" r:id="rId15"/>
    <p:sldId id="261" r:id="rId16"/>
    <p:sldId id="281" r:id="rId17"/>
    <p:sldId id="278" r:id="rId18"/>
  </p:sldIdLst>
  <p:sldSz cx="9144000" cy="6858000" type="screen4x3"/>
  <p:notesSz cx="7023100" cy="9309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47" autoAdjust="0"/>
    <p:restoredTop sz="94268" autoAdjust="0"/>
  </p:normalViewPr>
  <p:slideViewPr>
    <p:cSldViewPr>
      <p:cViewPr varScale="1">
        <p:scale>
          <a:sx n="69" d="100"/>
          <a:sy n="69" d="100"/>
        </p:scale>
        <p:origin x="-63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endParaRPr lang="en-US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8131" y="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endParaRPr lang="en-US"/>
          </a:p>
        </p:txBody>
      </p:sp>
      <p:sp>
        <p:nvSpPr>
          <p:cNvPr id="655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55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2310" y="4421823"/>
            <a:ext cx="5618480" cy="4189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203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endParaRPr lang="en-US"/>
          </a:p>
        </p:txBody>
      </p:sp>
      <p:sp>
        <p:nvSpPr>
          <p:cNvPr id="655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8131" y="884203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fld id="{7297DF2D-5406-4E5F-BDE9-0385E0E7B2A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0094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135749-2438-4F4C-91FE-1964B255BB58}" type="slidenum">
              <a:rPr lang="en-US"/>
              <a:pPr/>
              <a:t>1</a:t>
            </a:fld>
            <a:endParaRPr lang="en-US"/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24EAD1-D477-4743-BD33-509AD72EE3C4}" type="slidenum">
              <a:rPr lang="en-US"/>
              <a:pPr/>
              <a:t>11</a:t>
            </a:fld>
            <a:endParaRPr lang="en-US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9B3747-36BC-4BA6-BDD7-DD507EDFF598}" type="slidenum">
              <a:rPr lang="en-US"/>
              <a:pPr/>
              <a:t>12</a:t>
            </a:fld>
            <a:endParaRPr lang="en-US"/>
          </a:p>
        </p:txBody>
      </p:sp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Course email</a:t>
            </a:r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2779A3-C0A2-4298-BCCE-6204C177C88A}" type="slidenum">
              <a:rPr lang="en-US"/>
              <a:pPr/>
              <a:t>13</a:t>
            </a:fld>
            <a:endParaRPr lang="en-US"/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849309-3A6B-4350-9B27-3EBAB8CF2173}" type="slidenum">
              <a:rPr lang="en-US"/>
              <a:pPr/>
              <a:t>14</a:t>
            </a:fld>
            <a:endParaRPr lang="en-US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C06C81-0AF4-487B-AB33-5EF9600085D9}" type="slidenum">
              <a:rPr lang="en-US"/>
              <a:pPr/>
              <a:t>15</a:t>
            </a:fld>
            <a:endParaRPr lang="en-US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08E591-20B9-4220-88C1-604AE7FF769D}" type="slidenum">
              <a:rPr lang="en-US"/>
              <a:pPr/>
              <a:t>16</a:t>
            </a:fld>
            <a:endParaRPr lang="en-US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1CFB89-C206-4E75-89DD-85D4901399DE}" type="slidenum">
              <a:rPr lang="en-US"/>
              <a:pPr/>
              <a:t>17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 1 Demo</a:t>
            </a:r>
            <a:r>
              <a:rPr lang="en-US" baseline="0" dirty="0" smtClean="0"/>
              <a:t> </a:t>
            </a:r>
            <a:r>
              <a:rPr lang="en-US" dirty="0" smtClean="0"/>
              <a:t>prepped. If 2d-&gt;3d hangs, restart MATLAB</a:t>
            </a:r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08D0AD-2363-455B-B70F-1E957FF5188B}" type="slidenum">
              <a:rPr lang="en-US"/>
              <a:pPr/>
              <a:t>2</a:t>
            </a:fld>
            <a:endParaRPr lang="en-US"/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785109-F852-4EE1-AF64-769673728077}" type="slidenum">
              <a:rPr lang="en-US"/>
              <a:pPr/>
              <a:t>3</a:t>
            </a:fld>
            <a:endParaRPr lang="en-US"/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BCFF37-D64C-4A57-A5EC-7487C880DF61}" type="slidenum">
              <a:rPr lang="en-US"/>
              <a:pPr/>
              <a:t>4</a:t>
            </a:fld>
            <a:endParaRPr lang="en-US"/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C0D44-7F3C-4DC9-999B-75FF2721674B}" type="slidenum">
              <a:rPr lang="en-US"/>
              <a:pPr/>
              <a:t>6</a:t>
            </a:fld>
            <a:endParaRPr lang="en-US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36315E-1617-462E-AC51-8D50DCB88684}" type="slidenum">
              <a:rPr lang="en-US"/>
              <a:pPr/>
              <a:t>7</a:t>
            </a:fld>
            <a:endParaRPr lang="en-US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4AAD0A4-FDD6-4876-B2F5-61E87D7D0212}" type="slidenum">
              <a:rPr lang="en-US"/>
              <a:pPr/>
              <a:t>8</a:t>
            </a:fld>
            <a:endParaRPr lang="en-US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BA3B3C-DF15-4261-AB2F-A7DC45D852CF}" type="slidenum">
              <a:rPr lang="en-US"/>
              <a:pPr/>
              <a:t>9</a:t>
            </a:fld>
            <a:endParaRPr lang="en-US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FCC8A9-EEF0-4E50-BEB3-1E64F0709BCE}" type="slidenum">
              <a:rPr lang="en-US"/>
              <a:pPr/>
              <a:t>10</a:t>
            </a:fld>
            <a:endParaRPr lang="en-US"/>
          </a:p>
        </p:txBody>
      </p:sp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22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33123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124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125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126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127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128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129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130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3131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32" name="Rectangle 12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3133" name="Rectangle 1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3134" name="Rectangle 14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55B8414-DB7B-4C15-BDD8-26D56B3350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A892CC-9124-4776-AEFB-CBE87BC9ACE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2897D-27E3-4061-B35D-52EE275A1C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10DB242B-B75A-4334-9796-004C0FF4DE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E802E718-87CF-4F2D-A211-B4806FF833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D37A96-0EA0-4F75-92DF-6D86DF58A8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0EB918-E97E-4F3B-927E-14E1D54260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643F29-94E7-42CB-A275-DD99AE11A99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7BCC02-C149-4417-A622-91F4F4F5810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78E243-FBAC-4F4E-ADF2-8C74C1ABA7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E5FA20-5CB2-4DC9-8503-2FC2FF8538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B95658-E203-4309-8D2C-9BE99B4E42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3C88DC-94CF-4CF0-938B-057BFD81793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2098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32099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2100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2101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2102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2103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2104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2105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2106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210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210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32109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3211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fld id="{CB353C00-6D31-4798-8D06-6E876A6B45AA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boutell@rose-hulman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ose-hulman.edu/class/csse/csse463/201420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9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Image:AdditiveColorMixing.png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1.png"/><Relationship Id="rId5" Type="http://schemas.openxmlformats.org/officeDocument/2006/relationships/hyperlink" Target="http://en.wikipedia.org/wiki/Image:Cie_crt_gamut.png" TargetMode="External"/><Relationship Id="rId4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CSSE463: </a:t>
            </a:r>
            <a:br>
              <a:rPr lang="en-US"/>
            </a:br>
            <a:r>
              <a:rPr lang="en-US"/>
              <a:t>Image Recognition</a:t>
            </a: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Matt Boutell</a:t>
            </a:r>
            <a:r>
              <a:rPr lang="en-US"/>
              <a:t/>
            </a:r>
            <a:br>
              <a:rPr lang="en-US"/>
            </a:br>
            <a:r>
              <a:rPr lang="en-US" smtClean="0"/>
              <a:t>F-222     </a:t>
            </a:r>
            <a:r>
              <a:rPr lang="en-US" dirty="0"/>
              <a:t>x8534 </a:t>
            </a:r>
            <a:br>
              <a:rPr lang="en-US" dirty="0"/>
            </a:br>
            <a:r>
              <a:rPr lang="en-US" dirty="0">
                <a:hlinkClick r:id="rId3"/>
              </a:rPr>
              <a:t>boutell@rose-hulman.edu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players</a:t>
            </a:r>
          </a:p>
          <a:p>
            <a:r>
              <a:rPr lang="en-US"/>
              <a:t>The topic</a:t>
            </a:r>
          </a:p>
          <a:p>
            <a:r>
              <a:rPr lang="en-US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The course structure</a:t>
            </a:r>
          </a:p>
          <a:p>
            <a:r>
              <a:rPr lang="en-US"/>
              <a:t>The course material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will we do?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Learn theory (lecture, </a:t>
            </a:r>
            <a:r>
              <a:rPr lang="en-US" sz="2800" dirty="0" smtClean="0"/>
              <a:t>written </a:t>
            </a:r>
            <a:r>
              <a:rPr lang="en-US" sz="2800" dirty="0"/>
              <a:t>problems) and “play” with it </a:t>
            </a:r>
            <a:r>
              <a:rPr lang="en-US" sz="2800" dirty="0" smtClean="0"/>
              <a:t>(Friday labs</a:t>
            </a:r>
            <a:r>
              <a:rPr lang="en-US" sz="2800" dirty="0"/>
              <a:t>)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See applications (</a:t>
            </a:r>
            <a:r>
              <a:rPr lang="en-US" sz="2800" dirty="0" smtClean="0"/>
              <a:t>papers)</a:t>
            </a:r>
            <a:endParaRPr lang="en-US" sz="2800" dirty="0"/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Create applications (</a:t>
            </a:r>
            <a:r>
              <a:rPr lang="en-US" sz="2800" dirty="0" smtClean="0"/>
              <a:t>2 </a:t>
            </a:r>
            <a:r>
              <a:rPr lang="en-US" sz="2800" dirty="0"/>
              <a:t>programming assignments with </a:t>
            </a:r>
            <a:r>
              <a:rPr lang="en-US" sz="2800" dirty="0" smtClean="0"/>
              <a:t>formal reports</a:t>
            </a:r>
            <a:r>
              <a:rPr lang="en-US" sz="2800" dirty="0"/>
              <a:t>, course project)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Learn </a:t>
            </a:r>
            <a:r>
              <a:rPr lang="en-US" sz="2800" dirty="0" smtClean="0"/>
              <a:t>MATLAB. </a:t>
            </a:r>
            <a:r>
              <a:rPr lang="en-US" sz="2800" dirty="0"/>
              <a:t>(Install it </a:t>
            </a:r>
            <a:r>
              <a:rPr lang="en-US" sz="2800" dirty="0" err="1"/>
              <a:t>asap</a:t>
            </a:r>
            <a:r>
              <a:rPr lang="en-US" sz="2800" dirty="0"/>
              <a:t> if not installed)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Tutorial </a:t>
            </a:r>
            <a:r>
              <a:rPr lang="en-US" sz="2400" smtClean="0"/>
              <a:t>Monday</a:t>
            </a:r>
            <a:r>
              <a:rPr lang="en-US" sz="2400" dirty="0"/>
              <a:t>, </a:t>
            </a:r>
            <a:r>
              <a:rPr lang="en-US" sz="2400" dirty="0" smtClean="0"/>
              <a:t>10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hour, </a:t>
            </a:r>
            <a:r>
              <a:rPr lang="en-US" sz="2400" dirty="0"/>
              <a:t>this room.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Resources</a:t>
            </a:r>
            <a:endParaRPr lang="en-US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Moodle </a:t>
            </a:r>
            <a:r>
              <a:rPr lang="en-US" dirty="0" smtClean="0"/>
              <a:t>is just a gateway to website (plus </a:t>
            </a:r>
            <a:r>
              <a:rPr lang="en-US" dirty="0" err="1" smtClean="0"/>
              <a:t>dropboxes</a:t>
            </a:r>
            <a:r>
              <a:rPr lang="en-US" dirty="0" smtClean="0"/>
              <a:t> for labs and assignments)</a:t>
            </a:r>
          </a:p>
          <a:p>
            <a:r>
              <a:rPr lang="en-US" dirty="0" smtClean="0"/>
              <a:t>Bookmark now </a:t>
            </a:r>
          </a:p>
          <a:p>
            <a:pPr>
              <a:buNone/>
            </a:pPr>
            <a:r>
              <a:rPr lang="en-US" sz="2400" dirty="0" smtClean="0">
                <a:hlinkClick r:id="rId3"/>
              </a:rPr>
              <a:t>http://</a:t>
            </a:r>
            <a:r>
              <a:rPr lang="en-US" sz="2400" dirty="0" smtClean="0">
                <a:hlinkClick r:id="rId3"/>
              </a:rPr>
              <a:t>www.rose-hulman.edu/class/csse/csse463/201420</a:t>
            </a:r>
            <a:r>
              <a:rPr lang="en-US" sz="2400" dirty="0" smtClean="0">
                <a:hlinkClick r:id="rId3"/>
              </a:rPr>
              <a:t>/</a:t>
            </a:r>
            <a:r>
              <a:rPr lang="en-US" sz="2400" dirty="0" smtClean="0"/>
              <a:t> </a:t>
            </a:r>
          </a:p>
          <a:p>
            <a:r>
              <a:rPr lang="en-US" dirty="0" smtClean="0"/>
              <a:t>Schedule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See HW due tomorrow and Wednesday</a:t>
            </a:r>
          </a:p>
          <a:p>
            <a:r>
              <a:rPr lang="en-US" dirty="0" smtClean="0"/>
              <a:t>Syllabus: </a:t>
            </a:r>
          </a:p>
          <a:p>
            <a:pPr lvl="1"/>
            <a:r>
              <a:rPr lang="en-US" dirty="0" smtClean="0"/>
              <a:t>Text optional</a:t>
            </a:r>
            <a:endParaRPr lang="en-US" dirty="0"/>
          </a:p>
          <a:p>
            <a:pPr lvl="1"/>
            <a:r>
              <a:rPr lang="en-US" dirty="0"/>
              <a:t>Grading, attendance, academic </a:t>
            </a:r>
            <a:r>
              <a:rPr lang="en-US" dirty="0" smtClean="0"/>
              <a:t>integrity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players</a:t>
            </a:r>
          </a:p>
          <a:p>
            <a:r>
              <a:rPr lang="en-US"/>
              <a:t>The topic</a:t>
            </a:r>
          </a:p>
          <a:p>
            <a:r>
              <a:rPr lang="en-US"/>
              <a:t>The course structure</a:t>
            </a:r>
          </a:p>
          <a:p>
            <a:r>
              <a:rPr lang="en-US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The course material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Sunset detector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/>
              <a:t>A system that will automatically distinguish between sunsets and non-sunset scenes 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I use this as a running example of image recognition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It’s also </a:t>
            </a:r>
            <a:r>
              <a:rPr lang="en-US" sz="2400" dirty="0" smtClean="0"/>
              <a:t>the second major </a:t>
            </a:r>
            <a:r>
              <a:rPr lang="en-US" sz="2400" dirty="0"/>
              <a:t>programming </a:t>
            </a:r>
            <a:r>
              <a:rPr lang="en-US" sz="2400" dirty="0" smtClean="0"/>
              <a:t>assignment, </a:t>
            </a:r>
            <a:r>
              <a:rPr lang="en-US" sz="2400" dirty="0"/>
              <a:t>due </a:t>
            </a:r>
            <a:r>
              <a:rPr lang="en-US" sz="2400" dirty="0" smtClean="0"/>
              <a:t>at midterm</a:t>
            </a:r>
            <a:endParaRPr lang="en-US" sz="2400" dirty="0"/>
          </a:p>
          <a:p>
            <a:pPr lvl="1">
              <a:lnSpc>
                <a:spcPct val="80000"/>
              </a:lnSpc>
            </a:pPr>
            <a:r>
              <a:rPr lang="en-US" sz="2000" b="1" dirty="0">
                <a:solidFill>
                  <a:srgbClr val="FFC000"/>
                </a:solidFill>
              </a:rPr>
              <a:t>Read the paper tonight</a:t>
            </a:r>
            <a:r>
              <a:rPr lang="en-US" sz="2000" b="1" dirty="0"/>
              <a:t> </a:t>
            </a:r>
            <a:r>
              <a:rPr lang="en-US" sz="2000" dirty="0"/>
              <a:t>(focus: section 2.1, skim rest, come with questions tomorrow; </a:t>
            </a:r>
            <a:r>
              <a:rPr lang="en-US" sz="2000" dirty="0" smtClean="0"/>
              <a:t>I’ll ask you about it on the quiz)</a:t>
            </a:r>
            <a:endParaRPr lang="en-US" sz="20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We’ll discuss features in weeks 1-3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We’ll discuss classifiers in </a:t>
            </a:r>
            <a:r>
              <a:rPr lang="en-US" sz="2000" dirty="0" smtClean="0"/>
              <a:t>weeks 4-5</a:t>
            </a:r>
            <a:endParaRPr lang="en-US" sz="2000" dirty="0"/>
          </a:p>
          <a:p>
            <a:pPr>
              <a:lnSpc>
                <a:spcPct val="80000"/>
              </a:lnSpc>
            </a:pPr>
            <a:r>
              <a:rPr lang="en-US" sz="2400" dirty="0"/>
              <a:t>A “warm-up” for your term project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A chance to apply what you’ve learned to a known problem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Pixels to Predicates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600200"/>
            <a:ext cx="4038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3200"/>
              <a:t>1. Extract features from images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962400" y="1600200"/>
            <a:ext cx="5181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3200"/>
              <a:t>2. Use machine learning to cluster and classify</a:t>
            </a: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914400" y="5181600"/>
            <a:ext cx="137160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Color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Texture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Shape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Edges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Motion</a:t>
            </a: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4800600" y="5486400"/>
            <a:ext cx="27114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Principal components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Neural networks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Support vector machines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Gaussian models</a:t>
            </a:r>
            <a:endParaRPr lang="en-US"/>
          </a:p>
        </p:txBody>
      </p:sp>
      <p:grpSp>
        <p:nvGrpSpPr>
          <p:cNvPr id="21511" name="Group 7"/>
          <p:cNvGrpSpPr>
            <a:grpSpLocks/>
          </p:cNvGrpSpPr>
          <p:nvPr/>
        </p:nvGrpSpPr>
        <p:grpSpPr bwMode="auto">
          <a:xfrm>
            <a:off x="381000" y="3429000"/>
            <a:ext cx="1905000" cy="1403350"/>
            <a:chOff x="2056" y="1583"/>
            <a:chExt cx="1678" cy="1106"/>
          </a:xfrm>
        </p:grpSpPr>
        <p:grpSp>
          <p:nvGrpSpPr>
            <p:cNvPr id="21512" name="Group 8"/>
            <p:cNvGrpSpPr>
              <a:grpSpLocks/>
            </p:cNvGrpSpPr>
            <p:nvPr/>
          </p:nvGrpSpPr>
          <p:grpSpPr bwMode="auto">
            <a:xfrm>
              <a:off x="2056" y="1585"/>
              <a:ext cx="1678" cy="1100"/>
              <a:chOff x="2047" y="1585"/>
              <a:chExt cx="1678" cy="1100"/>
            </a:xfrm>
          </p:grpSpPr>
          <p:pic>
            <p:nvPicPr>
              <p:cNvPr id="21513" name="Picture 9" descr="185069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 l="3751" t="5624" r="3751" b="5624"/>
              <a:stretch>
                <a:fillRect/>
              </a:stretch>
            </p:blipFill>
            <p:spPr bwMode="auto">
              <a:xfrm>
                <a:off x="2058" y="1587"/>
                <a:ext cx="1666" cy="1092"/>
              </a:xfrm>
              <a:prstGeom prst="rect">
                <a:avLst/>
              </a:prstGeom>
              <a:noFill/>
            </p:spPr>
          </p:pic>
          <p:grpSp>
            <p:nvGrpSpPr>
              <p:cNvPr id="21514" name="Group 10"/>
              <p:cNvGrpSpPr>
                <a:grpSpLocks/>
              </p:cNvGrpSpPr>
              <p:nvPr/>
            </p:nvGrpSpPr>
            <p:grpSpPr bwMode="auto">
              <a:xfrm>
                <a:off x="2047" y="1585"/>
                <a:ext cx="1678" cy="1100"/>
                <a:chOff x="643" y="2584"/>
                <a:chExt cx="1678" cy="1100"/>
              </a:xfrm>
            </p:grpSpPr>
            <p:sp>
              <p:nvSpPr>
                <p:cNvPr id="21515" name="Line 11"/>
                <p:cNvSpPr>
                  <a:spLocks noChangeShapeType="1"/>
                </p:cNvSpPr>
                <p:nvPr/>
              </p:nvSpPr>
              <p:spPr bwMode="auto">
                <a:xfrm>
                  <a:off x="643" y="2584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6" name="Line 12"/>
                <p:cNvSpPr>
                  <a:spLocks noChangeShapeType="1"/>
                </p:cNvSpPr>
                <p:nvPr/>
              </p:nvSpPr>
              <p:spPr bwMode="auto">
                <a:xfrm>
                  <a:off x="643" y="2741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7" name="Line 13"/>
                <p:cNvSpPr>
                  <a:spLocks noChangeShapeType="1"/>
                </p:cNvSpPr>
                <p:nvPr/>
              </p:nvSpPr>
              <p:spPr bwMode="auto">
                <a:xfrm>
                  <a:off x="643" y="2898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8" name="Line 14"/>
                <p:cNvSpPr>
                  <a:spLocks noChangeShapeType="1"/>
                </p:cNvSpPr>
                <p:nvPr/>
              </p:nvSpPr>
              <p:spPr bwMode="auto">
                <a:xfrm>
                  <a:off x="643" y="3055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9" name="Line 15"/>
                <p:cNvSpPr>
                  <a:spLocks noChangeShapeType="1"/>
                </p:cNvSpPr>
                <p:nvPr/>
              </p:nvSpPr>
              <p:spPr bwMode="auto">
                <a:xfrm>
                  <a:off x="643" y="3212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20" name="Line 16"/>
                <p:cNvSpPr>
                  <a:spLocks noChangeShapeType="1"/>
                </p:cNvSpPr>
                <p:nvPr/>
              </p:nvSpPr>
              <p:spPr bwMode="auto">
                <a:xfrm>
                  <a:off x="643" y="3369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21" name="Line 17"/>
                <p:cNvSpPr>
                  <a:spLocks noChangeShapeType="1"/>
                </p:cNvSpPr>
                <p:nvPr/>
              </p:nvSpPr>
              <p:spPr bwMode="auto">
                <a:xfrm>
                  <a:off x="643" y="3526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22" name="Line 18"/>
                <p:cNvSpPr>
                  <a:spLocks noChangeShapeType="1"/>
                </p:cNvSpPr>
                <p:nvPr/>
              </p:nvSpPr>
              <p:spPr bwMode="auto">
                <a:xfrm>
                  <a:off x="643" y="3684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1523" name="Group 19"/>
            <p:cNvGrpSpPr>
              <a:grpSpLocks/>
            </p:cNvGrpSpPr>
            <p:nvPr/>
          </p:nvGrpSpPr>
          <p:grpSpPr bwMode="auto">
            <a:xfrm>
              <a:off x="2056" y="1583"/>
              <a:ext cx="1676" cy="1106"/>
              <a:chOff x="652" y="2582"/>
              <a:chExt cx="1676" cy="1106"/>
            </a:xfrm>
          </p:grpSpPr>
          <p:sp>
            <p:nvSpPr>
              <p:cNvPr id="21524" name="Line 20"/>
              <p:cNvSpPr>
                <a:spLocks noChangeShapeType="1"/>
              </p:cNvSpPr>
              <p:nvPr/>
            </p:nvSpPr>
            <p:spPr bwMode="auto">
              <a:xfrm flipV="1">
                <a:off x="891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5" name="Line 21"/>
              <p:cNvSpPr>
                <a:spLocks noChangeShapeType="1"/>
              </p:cNvSpPr>
              <p:nvPr/>
            </p:nvSpPr>
            <p:spPr bwMode="auto">
              <a:xfrm flipV="1">
                <a:off x="1130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6" name="Line 22"/>
              <p:cNvSpPr>
                <a:spLocks noChangeShapeType="1"/>
              </p:cNvSpPr>
              <p:nvPr/>
            </p:nvSpPr>
            <p:spPr bwMode="auto">
              <a:xfrm flipV="1">
                <a:off x="1609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7" name="Line 23"/>
              <p:cNvSpPr>
                <a:spLocks noChangeShapeType="1"/>
              </p:cNvSpPr>
              <p:nvPr/>
            </p:nvSpPr>
            <p:spPr bwMode="auto">
              <a:xfrm flipV="1">
                <a:off x="1370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8" name="Line 24"/>
              <p:cNvSpPr>
                <a:spLocks noChangeShapeType="1"/>
              </p:cNvSpPr>
              <p:nvPr/>
            </p:nvSpPr>
            <p:spPr bwMode="auto">
              <a:xfrm flipV="1">
                <a:off x="1849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9" name="Line 25"/>
              <p:cNvSpPr>
                <a:spLocks noChangeShapeType="1"/>
              </p:cNvSpPr>
              <p:nvPr/>
            </p:nvSpPr>
            <p:spPr bwMode="auto">
              <a:xfrm flipV="1">
                <a:off x="2088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0" name="Line 26"/>
              <p:cNvSpPr>
                <a:spLocks noChangeShapeType="1"/>
              </p:cNvSpPr>
              <p:nvPr/>
            </p:nvSpPr>
            <p:spPr bwMode="auto">
              <a:xfrm flipV="1">
                <a:off x="2328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1" name="Line 27"/>
              <p:cNvSpPr>
                <a:spLocks noChangeShapeType="1"/>
              </p:cNvSpPr>
              <p:nvPr/>
            </p:nvSpPr>
            <p:spPr bwMode="auto">
              <a:xfrm flipV="1">
                <a:off x="652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aphicFrame>
        <p:nvGraphicFramePr>
          <p:cNvPr id="21532" name="Object 28"/>
          <p:cNvGraphicFramePr>
            <a:graphicFrameLocks/>
          </p:cNvGraphicFramePr>
          <p:nvPr/>
        </p:nvGraphicFramePr>
        <p:xfrm>
          <a:off x="2438400" y="3352800"/>
          <a:ext cx="1419225" cy="1482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7" name="Equation" r:id="rId5" imgW="838080" imgH="914400" progId="Equation.3">
                  <p:embed/>
                </p:oleObj>
              </mc:Choice>
              <mc:Fallback>
                <p:oleObj name="Equation" r:id="rId5" imgW="838080" imgH="914400" progId="Equation.3">
                  <p:embed/>
                  <p:pic>
                    <p:nvPicPr>
                      <p:cNvPr id="0" name="Picture 28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352800"/>
                        <a:ext cx="1419225" cy="1482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533" name="Group 29"/>
          <p:cNvGrpSpPr>
            <a:grpSpLocks/>
          </p:cNvGrpSpPr>
          <p:nvPr/>
        </p:nvGrpSpPr>
        <p:grpSpPr bwMode="auto">
          <a:xfrm>
            <a:off x="5130800" y="3222625"/>
            <a:ext cx="2401888" cy="1760538"/>
            <a:chOff x="3081" y="2155"/>
            <a:chExt cx="1655" cy="1191"/>
          </a:xfrm>
        </p:grpSpPr>
        <p:grpSp>
          <p:nvGrpSpPr>
            <p:cNvPr id="21534" name="Group 30"/>
            <p:cNvGrpSpPr>
              <a:grpSpLocks/>
            </p:cNvGrpSpPr>
            <p:nvPr/>
          </p:nvGrpSpPr>
          <p:grpSpPr bwMode="auto">
            <a:xfrm>
              <a:off x="3081" y="2155"/>
              <a:ext cx="803" cy="491"/>
              <a:chOff x="3081" y="2155"/>
              <a:chExt cx="803" cy="491"/>
            </a:xfrm>
          </p:grpSpPr>
          <p:sp>
            <p:nvSpPr>
              <p:cNvPr id="21535" name="Oval 31"/>
              <p:cNvSpPr>
                <a:spLocks noChangeArrowheads="1"/>
              </p:cNvSpPr>
              <p:nvPr/>
            </p:nvSpPr>
            <p:spPr bwMode="auto">
              <a:xfrm>
                <a:off x="3820" y="2183"/>
                <a:ext cx="64" cy="64"/>
              </a:xfrm>
              <a:prstGeom prst="ellipse">
                <a:avLst/>
              </a:prstGeom>
              <a:solidFill>
                <a:schemeClr val="tx2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36" name="Line 32"/>
              <p:cNvSpPr>
                <a:spLocks noChangeShapeType="1"/>
              </p:cNvSpPr>
              <p:nvPr/>
            </p:nvSpPr>
            <p:spPr bwMode="auto">
              <a:xfrm>
                <a:off x="3427" y="2155"/>
                <a:ext cx="400" cy="4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7" name="Line 33"/>
              <p:cNvSpPr>
                <a:spLocks noChangeShapeType="1"/>
              </p:cNvSpPr>
              <p:nvPr/>
            </p:nvSpPr>
            <p:spPr bwMode="auto">
              <a:xfrm flipV="1">
                <a:off x="3572" y="2209"/>
                <a:ext cx="264" cy="11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8" name="Line 34"/>
              <p:cNvSpPr>
                <a:spLocks noChangeShapeType="1"/>
              </p:cNvSpPr>
              <p:nvPr/>
            </p:nvSpPr>
            <p:spPr bwMode="auto">
              <a:xfrm flipV="1">
                <a:off x="3336" y="2209"/>
                <a:ext cx="500" cy="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9" name="Line 35"/>
              <p:cNvSpPr>
                <a:spLocks noChangeShapeType="1"/>
              </p:cNvSpPr>
              <p:nvPr/>
            </p:nvSpPr>
            <p:spPr bwMode="auto">
              <a:xfrm flipV="1">
                <a:off x="3163" y="2209"/>
                <a:ext cx="682" cy="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0" name="Line 36"/>
              <p:cNvSpPr>
                <a:spLocks noChangeShapeType="1"/>
              </p:cNvSpPr>
              <p:nvPr/>
            </p:nvSpPr>
            <p:spPr bwMode="auto">
              <a:xfrm flipV="1">
                <a:off x="3145" y="2209"/>
                <a:ext cx="691" cy="2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1" name="Line 37"/>
              <p:cNvSpPr>
                <a:spLocks noChangeShapeType="1"/>
              </p:cNvSpPr>
              <p:nvPr/>
            </p:nvSpPr>
            <p:spPr bwMode="auto">
              <a:xfrm flipV="1">
                <a:off x="3081" y="2209"/>
                <a:ext cx="746" cy="4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2" name="Line 38"/>
              <p:cNvSpPr>
                <a:spLocks noChangeShapeType="1"/>
              </p:cNvSpPr>
              <p:nvPr/>
            </p:nvSpPr>
            <p:spPr bwMode="auto">
              <a:xfrm flipV="1">
                <a:off x="3463" y="2218"/>
                <a:ext cx="364" cy="3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3" name="Line 39"/>
              <p:cNvSpPr>
                <a:spLocks noChangeShapeType="1"/>
              </p:cNvSpPr>
              <p:nvPr/>
            </p:nvSpPr>
            <p:spPr bwMode="auto">
              <a:xfrm flipV="1">
                <a:off x="3272" y="2209"/>
                <a:ext cx="555" cy="43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44" name="Group 40"/>
            <p:cNvGrpSpPr>
              <a:grpSpLocks/>
            </p:cNvGrpSpPr>
            <p:nvPr/>
          </p:nvGrpSpPr>
          <p:grpSpPr bwMode="auto">
            <a:xfrm>
              <a:off x="3300" y="2200"/>
              <a:ext cx="545" cy="964"/>
              <a:chOff x="3300" y="2200"/>
              <a:chExt cx="545" cy="964"/>
            </a:xfrm>
          </p:grpSpPr>
          <p:sp>
            <p:nvSpPr>
              <p:cNvPr id="21545" name="Line 41"/>
              <p:cNvSpPr>
                <a:spLocks noChangeShapeType="1"/>
              </p:cNvSpPr>
              <p:nvPr/>
            </p:nvSpPr>
            <p:spPr bwMode="auto">
              <a:xfrm flipV="1">
                <a:off x="3563" y="2227"/>
                <a:ext cx="282" cy="6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6" name="Line 42"/>
              <p:cNvSpPr>
                <a:spLocks noChangeShapeType="1"/>
              </p:cNvSpPr>
              <p:nvPr/>
            </p:nvSpPr>
            <p:spPr bwMode="auto">
              <a:xfrm flipV="1">
                <a:off x="3445" y="2218"/>
                <a:ext cx="391" cy="7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7" name="Line 43"/>
              <p:cNvSpPr>
                <a:spLocks noChangeShapeType="1"/>
              </p:cNvSpPr>
              <p:nvPr/>
            </p:nvSpPr>
            <p:spPr bwMode="auto">
              <a:xfrm flipV="1">
                <a:off x="3554" y="2209"/>
                <a:ext cx="273" cy="8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8" name="Line 44"/>
              <p:cNvSpPr>
                <a:spLocks noChangeShapeType="1"/>
              </p:cNvSpPr>
              <p:nvPr/>
            </p:nvSpPr>
            <p:spPr bwMode="auto">
              <a:xfrm flipV="1">
                <a:off x="3436" y="2209"/>
                <a:ext cx="400" cy="9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9" name="Line 45"/>
              <p:cNvSpPr>
                <a:spLocks noChangeShapeType="1"/>
              </p:cNvSpPr>
              <p:nvPr/>
            </p:nvSpPr>
            <p:spPr bwMode="auto">
              <a:xfrm flipV="1">
                <a:off x="3300" y="2200"/>
                <a:ext cx="527" cy="8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50" name="Group 46"/>
            <p:cNvGrpSpPr>
              <a:grpSpLocks/>
            </p:cNvGrpSpPr>
            <p:nvPr/>
          </p:nvGrpSpPr>
          <p:grpSpPr bwMode="auto">
            <a:xfrm>
              <a:off x="3827" y="2191"/>
              <a:ext cx="409" cy="1155"/>
              <a:chOff x="3827" y="2191"/>
              <a:chExt cx="409" cy="1155"/>
            </a:xfrm>
          </p:grpSpPr>
          <p:sp>
            <p:nvSpPr>
              <p:cNvPr id="21551" name="Line 47"/>
              <p:cNvSpPr>
                <a:spLocks noChangeShapeType="1"/>
              </p:cNvSpPr>
              <p:nvPr/>
            </p:nvSpPr>
            <p:spPr bwMode="auto">
              <a:xfrm flipH="1" flipV="1">
                <a:off x="3845" y="2200"/>
                <a:ext cx="236" cy="7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2" name="Line 48"/>
              <p:cNvSpPr>
                <a:spLocks noChangeShapeType="1"/>
              </p:cNvSpPr>
              <p:nvPr/>
            </p:nvSpPr>
            <p:spPr bwMode="auto">
              <a:xfrm flipH="1" flipV="1">
                <a:off x="3836" y="2191"/>
                <a:ext cx="136" cy="10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3" name="Line 49"/>
              <p:cNvSpPr>
                <a:spLocks noChangeShapeType="1"/>
              </p:cNvSpPr>
              <p:nvPr/>
            </p:nvSpPr>
            <p:spPr bwMode="auto">
              <a:xfrm flipH="1" flipV="1">
                <a:off x="3836" y="2200"/>
                <a:ext cx="291" cy="9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4" name="Line 50"/>
              <p:cNvSpPr>
                <a:spLocks noChangeShapeType="1"/>
              </p:cNvSpPr>
              <p:nvPr/>
            </p:nvSpPr>
            <p:spPr bwMode="auto">
              <a:xfrm flipH="1" flipV="1">
                <a:off x="3827" y="2200"/>
                <a:ext cx="409" cy="91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5" name="Line 51"/>
              <p:cNvSpPr>
                <a:spLocks noChangeShapeType="1"/>
              </p:cNvSpPr>
              <p:nvPr/>
            </p:nvSpPr>
            <p:spPr bwMode="auto">
              <a:xfrm flipH="1" flipV="1">
                <a:off x="3827" y="2200"/>
                <a:ext cx="336" cy="11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56" name="Group 52"/>
            <p:cNvGrpSpPr>
              <a:grpSpLocks/>
            </p:cNvGrpSpPr>
            <p:nvPr/>
          </p:nvGrpSpPr>
          <p:grpSpPr bwMode="auto">
            <a:xfrm>
              <a:off x="3836" y="2200"/>
              <a:ext cx="900" cy="537"/>
              <a:chOff x="3836" y="2200"/>
              <a:chExt cx="900" cy="537"/>
            </a:xfrm>
          </p:grpSpPr>
          <p:sp>
            <p:nvSpPr>
              <p:cNvPr id="21557" name="Line 53"/>
              <p:cNvSpPr>
                <a:spLocks noChangeShapeType="1"/>
              </p:cNvSpPr>
              <p:nvPr/>
            </p:nvSpPr>
            <p:spPr bwMode="auto">
              <a:xfrm flipH="1" flipV="1">
                <a:off x="3845" y="2209"/>
                <a:ext cx="455" cy="3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8" name="Line 54"/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527" cy="1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9" name="Line 55"/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736" cy="5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0" name="Line 56"/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900" cy="50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1" name="Line 57"/>
              <p:cNvSpPr>
                <a:spLocks noChangeShapeType="1"/>
              </p:cNvSpPr>
              <p:nvPr/>
            </p:nvSpPr>
            <p:spPr bwMode="auto">
              <a:xfrm flipH="1" flipV="1">
                <a:off x="3845" y="2218"/>
                <a:ext cx="718" cy="3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2" name="Line 58"/>
              <p:cNvSpPr>
                <a:spLocks noChangeShapeType="1"/>
              </p:cNvSpPr>
              <p:nvPr/>
            </p:nvSpPr>
            <p:spPr bwMode="auto">
              <a:xfrm flipH="1" flipV="1">
                <a:off x="3845" y="2200"/>
                <a:ext cx="727" cy="1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1563" name="Line 59"/>
          <p:cNvSpPr>
            <a:spLocks noChangeShapeType="1"/>
          </p:cNvSpPr>
          <p:nvPr/>
        </p:nvSpPr>
        <p:spPr bwMode="auto">
          <a:xfrm flipH="1" flipV="1">
            <a:off x="4800600" y="2989263"/>
            <a:ext cx="1588" cy="22987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64" name="Line 60"/>
          <p:cNvSpPr>
            <a:spLocks noChangeShapeType="1"/>
          </p:cNvSpPr>
          <p:nvPr/>
        </p:nvSpPr>
        <p:spPr bwMode="auto">
          <a:xfrm rot="5400000" flipH="1" flipV="1">
            <a:off x="5942807" y="4145756"/>
            <a:ext cx="1588" cy="22574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565" name="Group 61"/>
          <p:cNvGrpSpPr>
            <a:grpSpLocks/>
          </p:cNvGrpSpPr>
          <p:nvPr/>
        </p:nvGrpSpPr>
        <p:grpSpPr bwMode="auto">
          <a:xfrm>
            <a:off x="5106988" y="3200400"/>
            <a:ext cx="2513012" cy="1809750"/>
            <a:chOff x="3837" y="2368"/>
            <a:chExt cx="1731" cy="1224"/>
          </a:xfrm>
        </p:grpSpPr>
        <p:grpSp>
          <p:nvGrpSpPr>
            <p:cNvPr id="21566" name="Group 62"/>
            <p:cNvGrpSpPr>
              <a:grpSpLocks/>
            </p:cNvGrpSpPr>
            <p:nvPr/>
          </p:nvGrpSpPr>
          <p:grpSpPr bwMode="auto">
            <a:xfrm>
              <a:off x="3837" y="2368"/>
              <a:ext cx="551" cy="1056"/>
              <a:chOff x="3837" y="2368"/>
              <a:chExt cx="551" cy="1056"/>
            </a:xfrm>
          </p:grpSpPr>
          <p:sp>
            <p:nvSpPr>
              <p:cNvPr id="21567" name="Oval 63"/>
              <p:cNvSpPr>
                <a:spLocks noChangeArrowheads="1"/>
              </p:cNvSpPr>
              <p:nvPr/>
            </p:nvSpPr>
            <p:spPr bwMode="auto">
              <a:xfrm>
                <a:off x="3922" y="2449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68" name="Oval 64"/>
              <p:cNvSpPr>
                <a:spLocks noChangeArrowheads="1"/>
              </p:cNvSpPr>
              <p:nvPr/>
            </p:nvSpPr>
            <p:spPr bwMode="auto">
              <a:xfrm>
                <a:off x="3837" y="2836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69" name="Oval 65"/>
              <p:cNvSpPr>
                <a:spLocks noChangeArrowheads="1"/>
              </p:cNvSpPr>
              <p:nvPr/>
            </p:nvSpPr>
            <p:spPr bwMode="auto">
              <a:xfrm>
                <a:off x="4169" y="2368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0" name="Oval 66"/>
              <p:cNvSpPr>
                <a:spLocks noChangeArrowheads="1"/>
              </p:cNvSpPr>
              <p:nvPr/>
            </p:nvSpPr>
            <p:spPr bwMode="auto">
              <a:xfrm>
                <a:off x="4019" y="2846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1" name="Oval 67"/>
              <p:cNvSpPr>
                <a:spLocks noChangeArrowheads="1"/>
              </p:cNvSpPr>
              <p:nvPr/>
            </p:nvSpPr>
            <p:spPr bwMode="auto">
              <a:xfrm>
                <a:off x="4324" y="2533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2" name="Oval 68"/>
              <p:cNvSpPr>
                <a:spLocks noChangeArrowheads="1"/>
              </p:cNvSpPr>
              <p:nvPr/>
            </p:nvSpPr>
            <p:spPr bwMode="auto">
              <a:xfrm>
                <a:off x="3909" y="2645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3" name="Oval 69"/>
              <p:cNvSpPr>
                <a:spLocks noChangeArrowheads="1"/>
              </p:cNvSpPr>
              <p:nvPr/>
            </p:nvSpPr>
            <p:spPr bwMode="auto">
              <a:xfrm>
                <a:off x="4087" y="2504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4" name="Oval 70"/>
              <p:cNvSpPr>
                <a:spLocks noChangeArrowheads="1"/>
              </p:cNvSpPr>
              <p:nvPr/>
            </p:nvSpPr>
            <p:spPr bwMode="auto">
              <a:xfrm>
                <a:off x="4210" y="2737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5" name="Oval 71"/>
              <p:cNvSpPr>
                <a:spLocks noChangeArrowheads="1"/>
              </p:cNvSpPr>
              <p:nvPr/>
            </p:nvSpPr>
            <p:spPr bwMode="auto">
              <a:xfrm>
                <a:off x="4201" y="3173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6" name="Oval 72"/>
              <p:cNvSpPr>
                <a:spLocks noChangeArrowheads="1"/>
              </p:cNvSpPr>
              <p:nvPr/>
            </p:nvSpPr>
            <p:spPr bwMode="auto">
              <a:xfrm>
                <a:off x="4188" y="3360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7" name="Oval 73"/>
              <p:cNvSpPr>
                <a:spLocks noChangeArrowheads="1"/>
              </p:cNvSpPr>
              <p:nvPr/>
            </p:nvSpPr>
            <p:spPr bwMode="auto">
              <a:xfrm>
                <a:off x="4057" y="3275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8" name="Oval 74"/>
              <p:cNvSpPr>
                <a:spLocks noChangeArrowheads="1"/>
              </p:cNvSpPr>
              <p:nvPr/>
            </p:nvSpPr>
            <p:spPr bwMode="auto">
              <a:xfrm>
                <a:off x="4317" y="3107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9" name="Oval 75"/>
              <p:cNvSpPr>
                <a:spLocks noChangeArrowheads="1"/>
              </p:cNvSpPr>
              <p:nvPr/>
            </p:nvSpPr>
            <p:spPr bwMode="auto">
              <a:xfrm>
                <a:off x="4303" y="3294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</p:grpSp>
        <p:grpSp>
          <p:nvGrpSpPr>
            <p:cNvPr id="21580" name="Group 76"/>
            <p:cNvGrpSpPr>
              <a:grpSpLocks/>
            </p:cNvGrpSpPr>
            <p:nvPr/>
          </p:nvGrpSpPr>
          <p:grpSpPr bwMode="auto">
            <a:xfrm>
              <a:off x="4728" y="2510"/>
              <a:ext cx="840" cy="1082"/>
              <a:chOff x="4728" y="2510"/>
              <a:chExt cx="840" cy="1082"/>
            </a:xfrm>
          </p:grpSpPr>
          <p:sp>
            <p:nvSpPr>
              <p:cNvPr id="21581" name="Oval 77"/>
              <p:cNvSpPr>
                <a:spLocks noChangeArrowheads="1"/>
              </p:cNvSpPr>
              <p:nvPr/>
            </p:nvSpPr>
            <p:spPr bwMode="auto">
              <a:xfrm>
                <a:off x="4882" y="3318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2" name="Oval 78"/>
              <p:cNvSpPr>
                <a:spLocks noChangeArrowheads="1"/>
              </p:cNvSpPr>
              <p:nvPr/>
            </p:nvSpPr>
            <p:spPr bwMode="auto">
              <a:xfrm>
                <a:off x="4728" y="3464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3" name="Oval 79"/>
              <p:cNvSpPr>
                <a:spLocks noChangeArrowheads="1"/>
              </p:cNvSpPr>
              <p:nvPr/>
            </p:nvSpPr>
            <p:spPr bwMode="auto">
              <a:xfrm>
                <a:off x="4832" y="3187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4" name="Oval 80"/>
              <p:cNvSpPr>
                <a:spLocks noChangeArrowheads="1"/>
              </p:cNvSpPr>
              <p:nvPr/>
            </p:nvSpPr>
            <p:spPr bwMode="auto">
              <a:xfrm>
                <a:off x="4928" y="3528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5" name="Oval 81"/>
              <p:cNvSpPr>
                <a:spLocks noChangeArrowheads="1"/>
              </p:cNvSpPr>
              <p:nvPr/>
            </p:nvSpPr>
            <p:spPr bwMode="auto">
              <a:xfrm>
                <a:off x="4979" y="3333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6" name="Oval 82"/>
              <p:cNvSpPr>
                <a:spLocks noChangeArrowheads="1"/>
              </p:cNvSpPr>
              <p:nvPr/>
            </p:nvSpPr>
            <p:spPr bwMode="auto">
              <a:xfrm>
                <a:off x="5120" y="2539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7" name="Oval 83"/>
              <p:cNvSpPr>
                <a:spLocks noChangeArrowheads="1"/>
              </p:cNvSpPr>
              <p:nvPr/>
            </p:nvSpPr>
            <p:spPr bwMode="auto">
              <a:xfrm>
                <a:off x="5334" y="2926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8" name="Oval 84"/>
              <p:cNvSpPr>
                <a:spLocks noChangeArrowheads="1"/>
              </p:cNvSpPr>
              <p:nvPr/>
            </p:nvSpPr>
            <p:spPr bwMode="auto">
              <a:xfrm>
                <a:off x="5312" y="2731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9" name="Oval 85"/>
              <p:cNvSpPr>
                <a:spLocks noChangeArrowheads="1"/>
              </p:cNvSpPr>
              <p:nvPr/>
            </p:nvSpPr>
            <p:spPr bwMode="auto">
              <a:xfrm>
                <a:off x="5063" y="2791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90" name="Oval 86"/>
              <p:cNvSpPr>
                <a:spLocks noChangeArrowheads="1"/>
              </p:cNvSpPr>
              <p:nvPr/>
            </p:nvSpPr>
            <p:spPr bwMode="auto">
              <a:xfrm>
                <a:off x="5504" y="2923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91" name="Oval 87"/>
              <p:cNvSpPr>
                <a:spLocks noChangeArrowheads="1"/>
              </p:cNvSpPr>
              <p:nvPr/>
            </p:nvSpPr>
            <p:spPr bwMode="auto">
              <a:xfrm>
                <a:off x="5337" y="2510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21592" name="Oval 88"/>
          <p:cNvSpPr>
            <a:spLocks noChangeArrowheads="1"/>
          </p:cNvSpPr>
          <p:nvPr/>
        </p:nvSpPr>
        <p:spPr bwMode="auto">
          <a:xfrm>
            <a:off x="6194425" y="3254375"/>
            <a:ext cx="119063" cy="139700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" name="TextBox 88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Q5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 build="p"/>
      <p:bldP spid="21510" grpId="0"/>
      <p:bldP spid="21563" grpId="0" animBg="1"/>
      <p:bldP spid="21564" grpId="0" animBg="1"/>
      <p:bldP spid="2159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Basics of Color Images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600200"/>
            <a:ext cx="4038600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A color image is made of red, green, and blue </a:t>
            </a:r>
            <a:r>
              <a:rPr lang="en-US" sz="2800" i="1"/>
              <a:t>bands </a:t>
            </a:r>
            <a:r>
              <a:rPr lang="en-US" sz="2800"/>
              <a:t>or </a:t>
            </a:r>
            <a:r>
              <a:rPr lang="en-US" sz="2800" i="1"/>
              <a:t>channels</a:t>
            </a:r>
            <a:r>
              <a:rPr lang="en-US" sz="2800"/>
              <a:t>.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Additive color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Colors formed by adding primaries to black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RGB mimics retinal cones in eye.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RGB used in sensors and displays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Comments from graphics?</a:t>
            </a:r>
          </a:p>
        </p:txBody>
      </p:sp>
      <p:pic>
        <p:nvPicPr>
          <p:cNvPr id="84996" name="Picture 4" descr="A Representation of additive color mixing.">
            <a:hlinkClick r:id="rId3" tooltip="A Representation of additive color mixing.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9200" y="1219200"/>
            <a:ext cx="2362200" cy="2362200"/>
          </a:xfrm>
          <a:prstGeom prst="rect">
            <a:avLst/>
          </a:prstGeom>
          <a:noFill/>
        </p:spPr>
      </p:pic>
      <p:sp>
        <p:nvSpPr>
          <p:cNvPr id="84997" name="Text Box 5"/>
          <p:cNvSpPr txBox="1">
            <a:spLocks noChangeArrowheads="1"/>
          </p:cNvSpPr>
          <p:nvPr/>
        </p:nvSpPr>
        <p:spPr bwMode="auto">
          <a:xfrm>
            <a:off x="669925" y="6056313"/>
            <a:ext cx="2025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Source: Wikipedia</a:t>
            </a:r>
          </a:p>
        </p:txBody>
      </p:sp>
      <p:pic>
        <p:nvPicPr>
          <p:cNvPr id="84998" name="Picture 6" descr="A typical CRT gamut.The grayed-out horseshoe shape is the entire range of possible colors.  The colored triangle is the gamut available to a typical computer monitor; it does not cover the entire space.  The corners of the triangle are the primaries for this gamut; in the case of a CRT, they depend on the emittance of the phosphors of the monitor.">
            <a:hlinkClick r:id="rId5" tooltip="A typical CRT gamut.The grayed-out horseshoe shape is the entire range of possible colors.  The colored triangle is the gamut available to a typical computer monitor; it does not cover the entire space.  The corners of the triangle are the primaries for this gamut; in the case of a CRT, they depend on the emittance of the phosphors of the monitor.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19200" y="3810000"/>
            <a:ext cx="2286000" cy="21812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an image?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/>
              <a:t>Grayscale image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2D array of pixels</a:t>
            </a:r>
          </a:p>
          <a:p>
            <a:pPr lvl="2">
              <a:lnSpc>
                <a:spcPct val="80000"/>
              </a:lnSpc>
            </a:pPr>
            <a:r>
              <a:rPr lang="en-US" dirty="0"/>
              <a:t>(</a:t>
            </a:r>
            <a:r>
              <a:rPr lang="en-US" dirty="0" err="1"/>
              <a:t>row,col</a:t>
            </a:r>
            <a:r>
              <a:rPr lang="en-US" dirty="0"/>
              <a:t>), not (</a:t>
            </a:r>
            <a:r>
              <a:rPr lang="en-US" dirty="0" err="1"/>
              <a:t>x,y</a:t>
            </a:r>
            <a:r>
              <a:rPr lang="en-US" dirty="0"/>
              <a:t>)! Starts at top!</a:t>
            </a:r>
          </a:p>
          <a:p>
            <a:pPr lvl="1">
              <a:lnSpc>
                <a:spcPct val="80000"/>
              </a:lnSpc>
            </a:pPr>
            <a:r>
              <a:rPr lang="en-US" sz="2400" b="1" dirty="0" err="1" smtClean="0"/>
              <a:t>Matlab</a:t>
            </a:r>
            <a:r>
              <a:rPr lang="en-US" sz="2400" b="1" dirty="0" smtClean="0"/>
              <a:t> demo</a:t>
            </a:r>
            <a:r>
              <a:rPr lang="en-US" sz="2400" dirty="0" smtClean="0"/>
              <a:t> (preview of Friday lab): </a:t>
            </a:r>
          </a:p>
          <a:p>
            <a:pPr lvl="2">
              <a:lnSpc>
                <a:spcPct val="80000"/>
              </a:lnSpc>
            </a:pPr>
            <a:r>
              <a:rPr lang="en-US" dirty="0" smtClean="0"/>
              <a:t>Notice row-column indexing, 1-based, starting at top left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Color </a:t>
            </a:r>
            <a:r>
              <a:rPr lang="en-US" sz="2800" dirty="0"/>
              <a:t>image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3D array of pixels. Takes 3 values to describe color (e.g., RGB, HSV</a:t>
            </a:r>
            <a:r>
              <a:rPr lang="en-US" sz="2400" dirty="0" smtClean="0"/>
              <a:t>)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Video: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4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dimension is time. “Stack of images”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Interesting thought: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View grayscale image as 3D where 3</a:t>
            </a:r>
            <a:r>
              <a:rPr lang="en-US" sz="2400" baseline="30000" dirty="0" smtClean="0"/>
              <a:t>rd</a:t>
            </a:r>
            <a:r>
              <a:rPr lang="en-US" sz="2400" dirty="0" smtClean="0"/>
              <a:t> D is pixel value</a:t>
            </a:r>
          </a:p>
          <a:p>
            <a:pPr lvl="1">
              <a:lnSpc>
                <a:spcPct val="80000"/>
              </a:lnSpc>
            </a:pP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8446373" y="648866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Q6-7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Agenda: Introductions to…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The players</a:t>
            </a:r>
          </a:p>
          <a:p>
            <a:r>
              <a:rPr lang="en-US"/>
              <a:t>The topic</a:t>
            </a:r>
          </a:p>
          <a:p>
            <a:r>
              <a:rPr lang="en-US"/>
              <a:t>The course structure</a:t>
            </a:r>
          </a:p>
          <a:p>
            <a:r>
              <a:rPr lang="en-US"/>
              <a:t>The course material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429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Roll </a:t>
            </a:r>
            <a:r>
              <a:rPr lang="en-US" dirty="0"/>
              <a:t>call: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Your name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Pronunciations and nicknames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Help me learn your names quickly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Your major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Your </a:t>
            </a:r>
            <a:r>
              <a:rPr lang="en-US" dirty="0" smtClean="0"/>
              <a:t>hometown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Where you live in Terre Haute</a:t>
            </a:r>
            <a:endParaRPr lang="en-US" dirty="0" smtClean="0"/>
          </a:p>
          <a:p>
            <a:pPr lvl="1">
              <a:lnSpc>
                <a:spcPct val="90000"/>
              </a:lnSpc>
            </a:pPr>
            <a:r>
              <a:rPr lang="en-US" dirty="0" smtClean="0"/>
              <a:t>[On piazza: If </a:t>
            </a:r>
            <a:r>
              <a:rPr lang="en-US" dirty="0" smtClean="0"/>
              <a:t>you had an extra day every week, how would you spend it? Why</a:t>
            </a:r>
            <a:r>
              <a:rPr lang="en-US" dirty="0" smtClean="0"/>
              <a:t>?]</a:t>
            </a:r>
            <a:endParaRPr lang="en-US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458200" y="648866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Q1-2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819400" y="6488668"/>
            <a:ext cx="48205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Note to do a quiz question during this slide</a:t>
            </a:r>
            <a:r>
              <a:rPr lang="en-US" dirty="0" smtClean="0">
                <a:sym typeface="Wingdings" pitchFamily="2" charset="2"/>
              </a:rPr>
              <a:t>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UR_webcam_fal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3505200"/>
            <a:ext cx="2921000" cy="2197100"/>
          </a:xfrm>
          <a:prstGeom prst="rect">
            <a:avLst/>
          </a:prstGeom>
          <a:noFill/>
        </p:spPr>
      </p:pic>
      <p:pic>
        <p:nvPicPr>
          <p:cNvPr id="4099" name="Picture 3" descr="kodak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24200" y="2743200"/>
            <a:ext cx="2209800" cy="2124075"/>
          </a:xfrm>
          <a:prstGeom prst="rect">
            <a:avLst/>
          </a:prstGeom>
          <a:noFill/>
        </p:spPr>
      </p:pic>
      <p:pic>
        <p:nvPicPr>
          <p:cNvPr id="4100" name="Picture 4" descr="images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76600" y="5029200"/>
            <a:ext cx="1857375" cy="1663700"/>
          </a:xfrm>
          <a:prstGeom prst="rect">
            <a:avLst/>
          </a:prstGeom>
          <a:noFill/>
        </p:spPr>
      </p:pic>
      <p:sp>
        <p:nvSpPr>
          <p:cNvPr id="4101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62012"/>
          </a:xfrm>
        </p:spPr>
        <p:txBody>
          <a:bodyPr/>
          <a:lstStyle/>
          <a:p>
            <a:r>
              <a:rPr lang="en-US"/>
              <a:t>About me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3309938" y="1076325"/>
            <a:ext cx="2514600" cy="685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Matt Boutell</a:t>
            </a:r>
            <a:endParaRPr lang="en-US" sz="2800"/>
          </a:p>
        </p:txBody>
      </p:sp>
      <p:pic>
        <p:nvPicPr>
          <p:cNvPr id="4103" name="Picture 7" descr="pie2"/>
          <p:cNvPicPr>
            <a:picLocks noGrp="1" noChangeAspect="1" noChangeArrowheads="1"/>
          </p:cNvPicPr>
          <p:nvPr>
            <p:ph sz="half" idx="1"/>
          </p:nvPr>
        </p:nvPicPr>
        <p:blipFill>
          <a:blip r:embed="rId6" cstate="print"/>
          <a:srcRect/>
          <a:stretch>
            <a:fillRect/>
          </a:stretch>
        </p:blipFill>
        <p:spPr>
          <a:xfrm>
            <a:off x="4953000" y="3124200"/>
            <a:ext cx="4038600" cy="3028950"/>
          </a:xfrm>
          <a:noFill/>
          <a:ln/>
        </p:spPr>
      </p:pic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914400" y="1757363"/>
            <a:ext cx="19986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10199"/>
                  </a:outerShdw>
                </a:effectLst>
              </a:rPr>
              <a:t>U. Rochester</a:t>
            </a:r>
          </a:p>
          <a:p>
            <a:pPr lvl="1"/>
            <a:r>
              <a:rPr lang="en-US" sz="2400">
                <a:effectLst>
                  <a:outerShdw blurRad="38100" dist="38100" dir="2700000" algn="tl">
                    <a:srgbClr val="010199"/>
                  </a:outerShdw>
                </a:effectLst>
              </a:rPr>
              <a:t>PhD 2005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3124200" y="1757363"/>
            <a:ext cx="2439988" cy="109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10199"/>
                  </a:outerShdw>
                </a:effectLst>
              </a:rPr>
              <a:t>Kodak Research</a:t>
            </a:r>
          </a:p>
          <a:p>
            <a:r>
              <a:rPr lang="en-US" sz="2400">
                <a:effectLst>
                  <a:outerShdw blurRad="38100" dist="38100" dir="2700000" algn="tl">
                    <a:srgbClr val="010199"/>
                  </a:outerShdw>
                </a:effectLst>
              </a:rPr>
              <a:t>intern 4 years</a:t>
            </a:r>
          </a:p>
          <a:p>
            <a:endParaRPr lang="en-US"/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5486400" y="1752600"/>
            <a:ext cx="36576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sz="2000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9</a:t>
            </a:r>
            <a:r>
              <a:rPr lang="en-US" sz="2000" baseline="30000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th</a:t>
            </a:r>
            <a:r>
              <a:rPr lang="en-US" sz="2000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sz="20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year here. </a:t>
            </a:r>
            <a:r>
              <a:rPr lang="en-US" sz="2000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CSSE120 (&amp; Robotics), 220, 221</a:t>
            </a:r>
            <a:r>
              <a:rPr lang="en-US" sz="20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, 230, </a:t>
            </a:r>
            <a:r>
              <a:rPr lang="en-US" sz="2000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325; 479; Android, ME430, ROBO4x0, 2 </a:t>
            </a:r>
            <a:r>
              <a:rPr lang="en-US" sz="2000" dirty="0" err="1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Img</a:t>
            </a:r>
            <a:r>
              <a:rPr lang="en-US" sz="2000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 Rec theses</a:t>
            </a:r>
            <a:endParaRPr lang="en-US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4" grpId="0"/>
      <p:bldP spid="4105" grpId="0"/>
      <p:bldP spid="410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Personal Info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462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players</a:t>
            </a:r>
          </a:p>
          <a:p>
            <a:r>
              <a:rPr lang="en-US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The topic</a:t>
            </a:r>
          </a:p>
          <a:p>
            <a:r>
              <a:rPr lang="en-US"/>
              <a:t>The course structure</a:t>
            </a:r>
          </a:p>
          <a:p>
            <a:r>
              <a:rPr lang="en-US"/>
              <a:t>The course material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image recognition?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Image understanding (IU) is “Making decisions based on images and explicitly constructing the scene descriptions needed to do so” </a:t>
            </a:r>
            <a:r>
              <a:rPr lang="en-US" sz="1200" i="1" dirty="0"/>
              <a:t>(Shapiro, Computer Vision, p. 15)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Computer vision, machine vision, image understanding, image recognition all used interchangeably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But we won’t focus on 3D reconstruction of scenes, that’s CSSE461 with J.P. Mellor’s specialty.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IU is not image processing </a:t>
            </a:r>
            <a:r>
              <a:rPr lang="en-US" sz="2400" dirty="0" smtClean="0"/>
              <a:t>(IP; transforming </a:t>
            </a:r>
            <a:r>
              <a:rPr lang="en-US" sz="2400" dirty="0"/>
              <a:t>images into images), that’s ECE480/PH437.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But it uses it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IU isn’t pattern classification: that’s ECE597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But it uses it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IU vs IP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25908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Knowledge from images</a:t>
            </a:r>
          </a:p>
          <a:p>
            <a:pPr lvl="1">
              <a:lnSpc>
                <a:spcPct val="90000"/>
              </a:lnSpc>
            </a:pPr>
            <a:r>
              <a:rPr lang="en-US"/>
              <a:t>What’s in this scene?</a:t>
            </a:r>
          </a:p>
          <a:p>
            <a:pPr lvl="1">
              <a:lnSpc>
                <a:spcPct val="90000"/>
              </a:lnSpc>
            </a:pPr>
            <a:endParaRPr lang="en-US"/>
          </a:p>
          <a:p>
            <a:pPr lvl="1"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It’s a sunset</a:t>
            </a:r>
          </a:p>
          <a:p>
            <a:pPr>
              <a:lnSpc>
                <a:spcPct val="90000"/>
              </a:lnSpc>
            </a:pPr>
            <a:r>
              <a:rPr lang="en-US"/>
              <a:t>It has a boat, people, water, sky, clouds</a:t>
            </a:r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5638800" y="1600200"/>
            <a:ext cx="32766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Enhancing images</a:t>
            </a:r>
          </a:p>
          <a:p>
            <a:pPr lvl="1">
              <a:lnSpc>
                <a:spcPct val="90000"/>
              </a:lnSpc>
            </a:pPr>
            <a:r>
              <a:rPr lang="en-US"/>
              <a:t>Sharpen the scene!</a:t>
            </a:r>
          </a:p>
        </p:txBody>
      </p:sp>
      <p:pic>
        <p:nvPicPr>
          <p:cNvPr id="31752" name="Picture 8" descr="185069"/>
          <p:cNvPicPr>
            <a:picLocks noChangeAspect="1" noChangeArrowheads="1"/>
          </p:cNvPicPr>
          <p:nvPr/>
        </p:nvPicPr>
        <p:blipFill>
          <a:blip r:embed="rId3" cstate="print"/>
          <a:srcRect l="3751" t="5624" r="3751" b="5624"/>
          <a:stretch>
            <a:fillRect/>
          </a:stretch>
        </p:blipFill>
        <p:spPr bwMode="auto">
          <a:xfrm>
            <a:off x="3429000" y="2133600"/>
            <a:ext cx="1890713" cy="1384300"/>
          </a:xfrm>
          <a:prstGeom prst="rect">
            <a:avLst/>
          </a:prstGeom>
          <a:noFill/>
        </p:spPr>
      </p:pic>
      <p:pic>
        <p:nvPicPr>
          <p:cNvPr id="31771" name="Picture 27" descr="185069"/>
          <p:cNvPicPr>
            <a:picLocks noChangeAspect="1" noChangeArrowheads="1"/>
          </p:cNvPicPr>
          <p:nvPr/>
        </p:nvPicPr>
        <p:blipFill>
          <a:blip r:embed="rId4" cstate="print"/>
          <a:srcRect l="3751" t="5626" r="3751" b="5626"/>
          <a:stretch>
            <a:fillRect/>
          </a:stretch>
        </p:blipFill>
        <p:spPr bwMode="auto">
          <a:xfrm>
            <a:off x="6096000" y="4343400"/>
            <a:ext cx="1890713" cy="1384300"/>
          </a:xfrm>
          <a:prstGeom prst="rect">
            <a:avLst/>
          </a:prstGeom>
          <a:noFill/>
          <a:ln w="152400">
            <a:solidFill>
              <a:srgbClr val="FF0000"/>
            </a:solidFill>
            <a:miter lim="800000"/>
            <a:headEnd/>
            <a:tailEnd/>
          </a:ln>
        </p:spPr>
      </p:pic>
      <p:pic>
        <p:nvPicPr>
          <p:cNvPr id="31774" name="Picture 30" descr="sunset_grayHistEq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86475" y="4337050"/>
            <a:ext cx="1914525" cy="14017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IU?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short list:</a:t>
            </a:r>
          </a:p>
          <a:p>
            <a:pPr lvl="1"/>
            <a:r>
              <a:rPr lang="en-US" dirty="0"/>
              <a:t>Photo organization and retrieval</a:t>
            </a:r>
          </a:p>
          <a:p>
            <a:pPr lvl="1"/>
            <a:r>
              <a:rPr lang="en-US" dirty="0"/>
              <a:t>Control robots</a:t>
            </a:r>
          </a:p>
          <a:p>
            <a:pPr lvl="1"/>
            <a:r>
              <a:rPr lang="en-US" dirty="0"/>
              <a:t>Video surveillance</a:t>
            </a:r>
          </a:p>
          <a:p>
            <a:pPr lvl="1"/>
            <a:r>
              <a:rPr lang="en-US" dirty="0"/>
              <a:t>Security (face and fingerprint recognition)</a:t>
            </a:r>
          </a:p>
          <a:p>
            <a:pPr lvl="1"/>
            <a:r>
              <a:rPr lang="en-US" dirty="0"/>
              <a:t>Intelligent </a:t>
            </a:r>
            <a:r>
              <a:rPr lang="en-US" dirty="0" smtClean="0"/>
              <a:t>IP</a:t>
            </a:r>
          </a:p>
          <a:p>
            <a:r>
              <a:rPr lang="en-US" dirty="0" smtClean="0"/>
              <a:t>Think now about other apps</a:t>
            </a:r>
          </a:p>
          <a:p>
            <a:pPr lvl="1"/>
            <a:r>
              <a:rPr lang="en-US" dirty="0" smtClean="0"/>
              <a:t>And your ears open for apps in the news and keep me posted; I love to </a:t>
            </a:r>
            <a:r>
              <a:rPr lang="en-US" smtClean="0"/>
              <a:t>stay current!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5279</TotalTime>
  <Words>731</Words>
  <Application>Microsoft Office PowerPoint</Application>
  <PresentationFormat>On-screen Show (4:3)</PresentationFormat>
  <Paragraphs>148</Paragraphs>
  <Slides>17</Slides>
  <Notes>16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Orbit</vt:lpstr>
      <vt:lpstr>Equation</vt:lpstr>
      <vt:lpstr>CSSE463:  Image Recognition</vt:lpstr>
      <vt:lpstr>Agenda: Introductions to…</vt:lpstr>
      <vt:lpstr>Introductions</vt:lpstr>
      <vt:lpstr>About me</vt:lpstr>
      <vt:lpstr>Personal Info</vt:lpstr>
      <vt:lpstr>Agenda</vt:lpstr>
      <vt:lpstr>What is image recognition?</vt:lpstr>
      <vt:lpstr>IU vs IP</vt:lpstr>
      <vt:lpstr>Why IU?</vt:lpstr>
      <vt:lpstr>Agenda</vt:lpstr>
      <vt:lpstr>What will we do?</vt:lpstr>
      <vt:lpstr>Course Resources</vt:lpstr>
      <vt:lpstr>Agenda</vt:lpstr>
      <vt:lpstr>Sunset detector</vt:lpstr>
      <vt:lpstr>Pixels to Predicates</vt:lpstr>
      <vt:lpstr>Basics of Color Images</vt:lpstr>
      <vt:lpstr>What is an image?</vt:lpstr>
    </vt:vector>
  </TitlesOfParts>
  <Company>Rose-Hulman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Matthew Boutell</dc:creator>
  <cp:lastModifiedBy>Matthew R Boutell</cp:lastModifiedBy>
  <cp:revision>189</cp:revision>
  <cp:lastPrinted>2010-11-15T16:37:08Z</cp:lastPrinted>
  <dcterms:created xsi:type="dcterms:W3CDTF">2006-02-27T20:44:00Z</dcterms:created>
  <dcterms:modified xsi:type="dcterms:W3CDTF">2013-12-02T18:58:58Z</dcterms:modified>
</cp:coreProperties>
</file>