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9"/>
  </p:notesMasterIdLst>
  <p:sldIdLst>
    <p:sldId id="259" r:id="rId2"/>
    <p:sldId id="265" r:id="rId3"/>
    <p:sldId id="260" r:id="rId4"/>
    <p:sldId id="258" r:id="rId5"/>
    <p:sldId id="282" r:id="rId6"/>
    <p:sldId id="267" r:id="rId7"/>
    <p:sldId id="270" r:id="rId8"/>
    <p:sldId id="271" r:id="rId9"/>
    <p:sldId id="272" r:id="rId10"/>
    <p:sldId id="273" r:id="rId11"/>
    <p:sldId id="268" r:id="rId12"/>
    <p:sldId id="269" r:id="rId13"/>
    <p:sldId id="275" r:id="rId14"/>
    <p:sldId id="279" r:id="rId15"/>
    <p:sldId id="261" r:id="rId16"/>
    <p:sldId id="281" r:id="rId17"/>
    <p:sldId id="278" r:id="rId18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4268" autoAdjust="0"/>
  </p:normalViewPr>
  <p:slideViewPr>
    <p:cSldViewPr>
      <p:cViewPr varScale="1">
        <p:scale>
          <a:sx n="80" d="100"/>
          <a:sy n="80" d="100"/>
        </p:scale>
        <p:origin x="-116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7297DF2D-5406-4E5F-BDE9-0385E0E7B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4EAD1-D477-4743-BD33-509AD72EE3C4}" type="slidenum">
              <a:rPr lang="en-US"/>
              <a:pPr/>
              <a:t>11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B3747-36BC-4BA6-BDD7-DD507EDFF598}" type="slidenum">
              <a:rPr lang="en-US"/>
              <a:pPr/>
              <a:t>12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Course email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79A3-C0A2-4298-BCCE-6204C177C88A}" type="slidenum">
              <a:rPr lang="en-US"/>
              <a:pPr/>
              <a:t>13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9309-3A6B-4350-9B27-3EBAB8CF2173}" type="slidenum">
              <a:rPr lang="en-US"/>
              <a:pPr/>
              <a:t>14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06C81-0AF4-487B-AB33-5EF9600085D9}" type="slidenum">
              <a:rPr lang="en-US"/>
              <a:pPr/>
              <a:t>15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8E591-20B9-4220-88C1-604AE7FF769D}" type="slidenum">
              <a:rPr lang="en-US"/>
              <a:pPr/>
              <a:t>16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FB89-C206-4E75-89DD-85D4901399DE}" type="slidenum">
              <a:rPr lang="en-US"/>
              <a:pPr/>
              <a:t>17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1 Demo</a:t>
            </a:r>
            <a:r>
              <a:rPr lang="en-US" baseline="0" dirty="0" smtClean="0"/>
              <a:t> </a:t>
            </a:r>
            <a:r>
              <a:rPr lang="en-US" dirty="0" smtClean="0"/>
              <a:t>prepped. If 2d-&gt;3d hangs, restart MATLAB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8D0AD-2363-455B-B70F-1E957FF5188B}" type="slidenum">
              <a:rPr lang="en-US"/>
              <a:pPr/>
              <a:t>2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5109-F852-4EE1-AF64-769673728077}" type="slidenum">
              <a:rPr lang="en-US"/>
              <a:pPr/>
              <a:t>3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CFF37-D64C-4A57-A5EC-7487C880DF61}" type="slidenum">
              <a:rPr lang="en-US"/>
              <a:pPr/>
              <a:t>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C0D44-7F3C-4DC9-999B-75FF2721674B}" type="slidenum">
              <a:rPr lang="en-US"/>
              <a:pPr/>
              <a:t>6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6315E-1617-462E-AC51-8D50DCB88684}" type="slidenum">
              <a:rPr lang="en-US"/>
              <a:pPr/>
              <a:t>7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AD0A4-FDD6-4876-B2F5-61E87D7D0212}" type="slidenum">
              <a:rPr lang="en-US"/>
              <a:pPr/>
              <a:t>8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A3B3C-DF15-4261-AB2F-A7DC45D852CF}" type="slidenum">
              <a:rPr lang="en-US"/>
              <a:pPr/>
              <a:t>9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CC8A9-EEF0-4E50-BEB3-1E64F0709BCE}" type="slidenum">
              <a:rPr lang="en-US"/>
              <a:pPr/>
              <a:t>10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5B8414-DB7B-4C15-BDD8-26D56B335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892CC-9124-4776-AEFB-CBE87BC9A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897D-27E3-4061-B35D-52EE275A1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DB242B-B75A-4334-9796-004C0FF4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02E718-87CF-4F2D-A211-B4806FF83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7A96-0EA0-4F75-92DF-6D86DF58A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B918-E97E-4F3B-927E-14E1D5426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3F29-94E7-42CB-A275-DD99AE11A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CC02-C149-4417-A622-91F4F4F5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E243-FBAC-4F4E-ADF2-8C74C1ABA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FA20-5CB2-4DC9-8503-2FC2FF853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95658-E203-4309-8D2C-9BE99B4E4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C88DC-94CF-4CF0-938B-057BFD817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B353C00-6D31-4798-8D06-6E876A6B45A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utell@rose-hulman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CSSE463: </a:t>
            </a:r>
            <a:br>
              <a:rPr lang="en-US"/>
            </a:br>
            <a:r>
              <a:rPr lang="en-US"/>
              <a:t>Image Recognition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 Boutell</a:t>
            </a:r>
            <a:br>
              <a:rPr lang="en-US" dirty="0"/>
            </a:br>
            <a:r>
              <a:rPr lang="en-US" dirty="0"/>
              <a:t>F-224     x8534 </a:t>
            </a:r>
            <a:br>
              <a:rPr lang="en-US" dirty="0"/>
            </a:br>
            <a:r>
              <a:rPr lang="en-US" dirty="0">
                <a:hlinkClick r:id="rId3"/>
              </a:rPr>
              <a:t>boutell@rose-hulman.edu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we do?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Learn theory (lecture, </a:t>
            </a:r>
            <a:r>
              <a:rPr lang="en-US" sz="2800" dirty="0" smtClean="0"/>
              <a:t>written </a:t>
            </a:r>
            <a:r>
              <a:rPr lang="en-US" sz="2800" dirty="0"/>
              <a:t>problems) and “play” with it </a:t>
            </a:r>
            <a:r>
              <a:rPr lang="en-US" sz="2800" dirty="0" smtClean="0"/>
              <a:t>(Friday labs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See applications (</a:t>
            </a:r>
            <a:r>
              <a:rPr lang="en-US" sz="2800" dirty="0" smtClean="0"/>
              <a:t>papers)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Create applications (</a:t>
            </a:r>
            <a:r>
              <a:rPr lang="en-US" sz="2800" dirty="0" smtClean="0"/>
              <a:t>2 </a:t>
            </a:r>
            <a:r>
              <a:rPr lang="en-US" sz="2800" dirty="0"/>
              <a:t>programming assignments with </a:t>
            </a:r>
            <a:r>
              <a:rPr lang="en-US" sz="2800" dirty="0" smtClean="0"/>
              <a:t>formal reports</a:t>
            </a:r>
            <a:r>
              <a:rPr lang="en-US" sz="2800" dirty="0"/>
              <a:t>, course project)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Learn </a:t>
            </a:r>
            <a:r>
              <a:rPr lang="en-US" sz="2800" dirty="0" err="1"/>
              <a:t>Matlab</a:t>
            </a:r>
            <a:r>
              <a:rPr lang="en-US" sz="2800" dirty="0"/>
              <a:t>. (Install it </a:t>
            </a:r>
            <a:r>
              <a:rPr lang="en-US" sz="2800" dirty="0" err="1"/>
              <a:t>asap</a:t>
            </a:r>
            <a:r>
              <a:rPr lang="en-US" sz="2800" dirty="0"/>
              <a:t> if not installed)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Tutorial </a:t>
            </a:r>
            <a:r>
              <a:rPr lang="en-US" sz="2400" dirty="0"/>
              <a:t>Tuesday, </a:t>
            </a:r>
            <a:r>
              <a:rPr lang="en-US" sz="2400" dirty="0" smtClean="0"/>
              <a:t>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hour, </a:t>
            </a:r>
            <a:r>
              <a:rPr lang="en-US" sz="2400" dirty="0"/>
              <a:t>this room.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ANGEL is just a gateway to website (plus </a:t>
            </a:r>
            <a:r>
              <a:rPr lang="en-US" dirty="0" err="1" smtClean="0"/>
              <a:t>dropboxes</a:t>
            </a:r>
            <a:r>
              <a:rPr lang="en-US" dirty="0" smtClean="0"/>
              <a:t> for labs and assignments)</a:t>
            </a:r>
          </a:p>
          <a:p>
            <a:r>
              <a:rPr lang="en-US" dirty="0" smtClean="0"/>
              <a:t>Bookmark now </a:t>
            </a:r>
          </a:p>
          <a:p>
            <a:pPr>
              <a:buNone/>
            </a:pPr>
            <a:r>
              <a:rPr lang="en-US" sz="2400" dirty="0" smtClean="0"/>
              <a:t>http://www.rose-hulman.edu/class/csse/csse463/201120/</a:t>
            </a:r>
          </a:p>
          <a:p>
            <a:r>
              <a:rPr lang="en-US" dirty="0" smtClean="0"/>
              <a:t>Schedule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See HW due tomorrow and Wednesday</a:t>
            </a:r>
          </a:p>
          <a:p>
            <a:r>
              <a:rPr lang="en-US" dirty="0" smtClean="0"/>
              <a:t>Syllabus: </a:t>
            </a:r>
          </a:p>
          <a:p>
            <a:pPr lvl="1"/>
            <a:r>
              <a:rPr lang="en-US" dirty="0" smtClean="0"/>
              <a:t>Text</a:t>
            </a:r>
            <a:endParaRPr lang="en-US" dirty="0"/>
          </a:p>
          <a:p>
            <a:pPr lvl="1"/>
            <a:r>
              <a:rPr lang="en-US" dirty="0"/>
              <a:t>Grading, attendance, academic </a:t>
            </a:r>
            <a:r>
              <a:rPr lang="en-US" dirty="0" smtClean="0"/>
              <a:t>integrity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Sunset detector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system that will automatically distinguish between sunsets and non-sunset scenes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 use this as a running example of image recognition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It’s also </a:t>
            </a:r>
            <a:r>
              <a:rPr lang="en-US" sz="2400" dirty="0" smtClean="0"/>
              <a:t>the second major </a:t>
            </a:r>
            <a:r>
              <a:rPr lang="en-US" sz="2400" dirty="0"/>
              <a:t>programming </a:t>
            </a:r>
            <a:r>
              <a:rPr lang="en-US" sz="2400" dirty="0" smtClean="0"/>
              <a:t>assignment, </a:t>
            </a:r>
            <a:r>
              <a:rPr lang="en-US" sz="2400" dirty="0"/>
              <a:t>due </a:t>
            </a:r>
            <a:r>
              <a:rPr lang="en-US" sz="2400" dirty="0" smtClean="0"/>
              <a:t>at midterm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Read the paper tonight (focus: section 2.1, skim rest, come with questions tomorrow; </a:t>
            </a:r>
            <a:r>
              <a:rPr lang="en-US" sz="2000" dirty="0" smtClean="0"/>
              <a:t>I’ll ask you about it on the quiz)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features in weeks 1-3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classifiers in </a:t>
            </a:r>
            <a:r>
              <a:rPr lang="en-US" sz="2000" dirty="0" smtClean="0"/>
              <a:t>weeks 4-5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A “warm-up” for your term project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chance to apply what you’ve learned to a known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 color image is made of red, green, and blue </a:t>
            </a:r>
            <a:r>
              <a:rPr lang="en-US" sz="2800" i="1"/>
              <a:t>bands </a:t>
            </a:r>
            <a:r>
              <a:rPr lang="en-US" sz="2800"/>
              <a:t>or </a:t>
            </a:r>
            <a:r>
              <a:rPr lang="en-US" sz="2800" i="1"/>
              <a:t>channels</a:t>
            </a:r>
            <a:r>
              <a:rPr lang="en-US" sz="280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Additive color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Colors formed by adding primaries to black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mimics retinal cones in eye.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used in sensors and displays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Comments from graphics?</a:t>
            </a:r>
          </a:p>
        </p:txBody>
      </p:sp>
      <p:pic>
        <p:nvPicPr>
          <p:cNvPr id="84996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84998" name="Picture 6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image?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Grayscale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2D array of pixels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(</a:t>
            </a:r>
            <a:r>
              <a:rPr lang="en-US" dirty="0" err="1"/>
              <a:t>row,col</a:t>
            </a:r>
            <a:r>
              <a:rPr lang="en-US" dirty="0"/>
              <a:t>), not (</a:t>
            </a:r>
            <a:r>
              <a:rPr lang="en-US" dirty="0" err="1"/>
              <a:t>x,y</a:t>
            </a:r>
            <a:r>
              <a:rPr lang="en-US" dirty="0"/>
              <a:t>)! Starts at top!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 smtClean="0"/>
              <a:t>Matlab</a:t>
            </a:r>
            <a:r>
              <a:rPr lang="en-US" sz="2400" b="1" dirty="0" smtClean="0"/>
              <a:t> demo</a:t>
            </a:r>
            <a:r>
              <a:rPr lang="en-US" sz="2400" dirty="0" smtClean="0"/>
              <a:t> (preview of Friday lab): 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Notice row-column indexing, 1-based, starting at top left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Color </a:t>
            </a:r>
            <a:r>
              <a:rPr lang="en-US" sz="2800" dirty="0"/>
              <a:t>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3D array of pixels. Takes 3 values to describe color (e.g., RGB, HSV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Video: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dimension is time. “Stack of images”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Interesting thought: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View grayscale image as 3D where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D is pixel value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Agenda: Introductions to…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Roll </a:t>
            </a:r>
            <a:r>
              <a:rPr lang="en-US" dirty="0"/>
              <a:t>call: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name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Pronunciations and nicknames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 me learn your names quickly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major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</a:t>
            </a:r>
            <a:r>
              <a:rPr lang="en-US" dirty="0" smtClean="0"/>
              <a:t>hometown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If you had an extra day every week, how would you spend it? Why?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6488668"/>
            <a:ext cx="4820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to do a quiz question during this slide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R_webcam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2921000" cy="2197100"/>
          </a:xfrm>
          <a:prstGeom prst="rect">
            <a:avLst/>
          </a:prstGeom>
          <a:noFill/>
        </p:spPr>
      </p:pic>
      <p:pic>
        <p:nvPicPr>
          <p:cNvPr id="4099" name="Picture 3" descr="koda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2743200"/>
            <a:ext cx="2209800" cy="2124075"/>
          </a:xfrm>
          <a:prstGeom prst="rect">
            <a:avLst/>
          </a:prstGeom>
          <a:noFill/>
        </p:spPr>
      </p:pic>
      <p:pic>
        <p:nvPicPr>
          <p:cNvPr id="4100" name="Picture 4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029200"/>
            <a:ext cx="1857375" cy="16637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r>
              <a:rPr lang="en-US"/>
              <a:t>About me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09938" y="1076325"/>
            <a:ext cx="2514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Matt Boutell</a:t>
            </a:r>
            <a:endParaRPr lang="en-US" sz="2800"/>
          </a:p>
        </p:txBody>
      </p:sp>
      <p:pic>
        <p:nvPicPr>
          <p:cNvPr id="4103" name="Picture 7" descr="pi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3124200"/>
            <a:ext cx="4038600" cy="3028950"/>
          </a:xfrm>
          <a:noFill/>
          <a:ln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1757363"/>
            <a:ext cx="1998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U. Rochester</a:t>
            </a:r>
          </a:p>
          <a:p>
            <a:pPr lvl="1"/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PhD 2005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124200" y="1757363"/>
            <a:ext cx="24399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Kodak Research</a:t>
            </a:r>
          </a:p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intern 4 years</a:t>
            </a:r>
          </a:p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486400" y="1752600"/>
            <a:ext cx="3657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6</a:t>
            </a:r>
            <a:r>
              <a:rPr lang="en-US" sz="2400" baseline="30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th</a:t>
            </a:r>
            <a:r>
              <a:rPr lang="en-US" sz="24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year here. 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Taught CSSE120 (and Robotics), 220, 221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230, 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325; 479; ME430, ROBO4x0, 2 </a:t>
            </a:r>
            <a:r>
              <a:rPr lang="en-US" sz="20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Img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Rec theses</a:t>
            </a: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2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image recognition?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Image understanding (IU) is “Making decisions based on images and explicitly constructing the scene descriptions needed to do so” </a:t>
            </a:r>
            <a:r>
              <a:rPr lang="en-US" sz="1200" i="1" dirty="0"/>
              <a:t>(Shapiro, Computer Vision, p. 15)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Computer vision, machine vision, image understanding, image recognition all used interchangeably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we won’t focus on 3D reconstruction of scenes, that’s CSSE461 with J.P. Mellor’s specialty.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 not image processing </a:t>
            </a:r>
            <a:r>
              <a:rPr lang="en-US" sz="2400" dirty="0" smtClean="0"/>
              <a:t>(IP; transforming </a:t>
            </a:r>
            <a:r>
              <a:rPr lang="en-US" sz="2400" dirty="0"/>
              <a:t>images into images), that’s ECE480/PH437.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isn’t pattern classification: that’s ECE597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IU vs IP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5908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Knowledge from images</a:t>
            </a:r>
          </a:p>
          <a:p>
            <a:pPr lvl="1">
              <a:lnSpc>
                <a:spcPct val="90000"/>
              </a:lnSpc>
            </a:pPr>
            <a:r>
              <a:rPr lang="en-US"/>
              <a:t>What’s in this scene?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It’s a sunset</a:t>
            </a:r>
          </a:p>
          <a:p>
            <a:pPr>
              <a:lnSpc>
                <a:spcPct val="90000"/>
              </a:lnSpc>
            </a:pPr>
            <a:r>
              <a:rPr lang="en-US"/>
              <a:t>It has a boat, people, water, sky, clouds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600200"/>
            <a:ext cx="3276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Enhancing images</a:t>
            </a:r>
          </a:p>
          <a:p>
            <a:pPr lvl="1">
              <a:lnSpc>
                <a:spcPct val="90000"/>
              </a:lnSpc>
            </a:pPr>
            <a:r>
              <a:rPr lang="en-US"/>
              <a:t>Sharpen the scene!</a:t>
            </a:r>
          </a:p>
        </p:txBody>
      </p:sp>
      <p:pic>
        <p:nvPicPr>
          <p:cNvPr id="31752" name="Picture 8" descr="185069"/>
          <p:cNvPicPr>
            <a:picLocks noChangeAspect="1" noChangeArrowheads="1"/>
          </p:cNvPicPr>
          <p:nvPr/>
        </p:nvPicPr>
        <p:blipFill>
          <a:blip r:embed="rId3" cstate="print"/>
          <a:srcRect l="3751" t="5624" r="3751" b="5624"/>
          <a:stretch>
            <a:fillRect/>
          </a:stretch>
        </p:blipFill>
        <p:spPr bwMode="auto">
          <a:xfrm>
            <a:off x="3429000" y="2133600"/>
            <a:ext cx="1890713" cy="1384300"/>
          </a:xfrm>
          <a:prstGeom prst="rect">
            <a:avLst/>
          </a:prstGeom>
          <a:noFill/>
        </p:spPr>
      </p:pic>
      <p:pic>
        <p:nvPicPr>
          <p:cNvPr id="31771" name="Picture 27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6" r="3751" b="5626"/>
          <a:stretch>
            <a:fillRect/>
          </a:stretch>
        </p:blipFill>
        <p:spPr bwMode="auto">
          <a:xfrm>
            <a:off x="6096000" y="4343400"/>
            <a:ext cx="1890713" cy="1384300"/>
          </a:xfrm>
          <a:prstGeom prst="rect">
            <a:avLst/>
          </a:prstGeom>
          <a:noFill/>
          <a:ln w="1524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1774" name="Picture 30" descr="sunset_grayHist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4337050"/>
            <a:ext cx="1914525" cy="1401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IU?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short list:</a:t>
            </a:r>
          </a:p>
          <a:p>
            <a:pPr lvl="1"/>
            <a:r>
              <a:rPr lang="en-US" dirty="0"/>
              <a:t>Photo organization and retrieval</a:t>
            </a:r>
          </a:p>
          <a:p>
            <a:pPr lvl="1"/>
            <a:r>
              <a:rPr lang="en-US" dirty="0"/>
              <a:t>Control robots</a:t>
            </a:r>
          </a:p>
          <a:p>
            <a:pPr lvl="1"/>
            <a:r>
              <a:rPr lang="en-US" dirty="0"/>
              <a:t>Video surveillance</a:t>
            </a:r>
          </a:p>
          <a:p>
            <a:pPr lvl="1"/>
            <a:r>
              <a:rPr lang="en-US" dirty="0"/>
              <a:t>Security (face and fingerprint recognition)</a:t>
            </a:r>
          </a:p>
          <a:p>
            <a:pPr lvl="1"/>
            <a:r>
              <a:rPr lang="en-US" dirty="0"/>
              <a:t>Intelligent </a:t>
            </a:r>
            <a:r>
              <a:rPr lang="en-US" dirty="0" smtClean="0"/>
              <a:t>IP</a:t>
            </a:r>
          </a:p>
          <a:p>
            <a:r>
              <a:rPr lang="en-US" dirty="0" smtClean="0"/>
              <a:t>Think now about other apps</a:t>
            </a:r>
          </a:p>
          <a:p>
            <a:pPr lvl="1"/>
            <a:r>
              <a:rPr lang="en-US" dirty="0" smtClean="0"/>
              <a:t>And your ears open for apps in the news and keep me posted; I love to </a:t>
            </a:r>
            <a:r>
              <a:rPr lang="en-US" smtClean="0"/>
              <a:t>stay current!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4288</TotalTime>
  <Words>720</Words>
  <Application>Microsoft Office PowerPoint</Application>
  <PresentationFormat>On-screen Show (4:3)</PresentationFormat>
  <Paragraphs>147</Paragraphs>
  <Slides>17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Orbit</vt:lpstr>
      <vt:lpstr>Equation</vt:lpstr>
      <vt:lpstr>CSSE463:  Image Recognition</vt:lpstr>
      <vt:lpstr>Agenda: Introductions to…</vt:lpstr>
      <vt:lpstr>Introductions</vt:lpstr>
      <vt:lpstr>About me</vt:lpstr>
      <vt:lpstr>Personal Info</vt:lpstr>
      <vt:lpstr>Agenda</vt:lpstr>
      <vt:lpstr>What is image recognition?</vt:lpstr>
      <vt:lpstr>IU vs IP</vt:lpstr>
      <vt:lpstr>Why IU?</vt:lpstr>
      <vt:lpstr>Agenda</vt:lpstr>
      <vt:lpstr>What will we do?</vt:lpstr>
      <vt:lpstr>Course Resources</vt:lpstr>
      <vt:lpstr>Agenda</vt:lpstr>
      <vt:lpstr>Sunset detector</vt:lpstr>
      <vt:lpstr>Pixels to Predicates</vt:lpstr>
      <vt:lpstr>Basics of Color Images</vt:lpstr>
      <vt:lpstr>What is an image?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 Boutell</cp:lastModifiedBy>
  <cp:revision>180</cp:revision>
  <cp:lastPrinted>2010-11-15T16:37:08Z</cp:lastPrinted>
  <dcterms:created xsi:type="dcterms:W3CDTF">2006-02-27T20:44:00Z</dcterms:created>
  <dcterms:modified xsi:type="dcterms:W3CDTF">2010-12-04T21:42:12Z</dcterms:modified>
</cp:coreProperties>
</file>