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4.bin" ContentType="application/vnd.openxmlformats-officedocument.oleObject"/>
  <Override PartName="/ppt/notesSlides/notesSlide5.xml" ContentType="application/vnd.openxmlformats-officedocument.presentationml.notesSlide+xml"/>
  <Override PartName="/ppt/embeddings/oleObject5.bin" ContentType="application/vnd.openxmlformats-officedocument.oleObjec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notesSlides/notesSlide8.xml" ContentType="application/vnd.openxmlformats-officedocument.presentationml.notesSlide+xml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embeddings/oleObject11.bin" ContentType="application/vnd.openxmlformats-officedocument.oleObject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50" r:id="rId2"/>
    <p:sldId id="303" r:id="rId3"/>
    <p:sldId id="306" r:id="rId4"/>
    <p:sldId id="307" r:id="rId5"/>
    <p:sldId id="308" r:id="rId6"/>
    <p:sldId id="310" r:id="rId7"/>
    <p:sldId id="311" r:id="rId8"/>
    <p:sldId id="312" r:id="rId9"/>
    <p:sldId id="317" r:id="rId10"/>
    <p:sldId id="325" r:id="rId11"/>
    <p:sldId id="326" r:id="rId12"/>
    <p:sldId id="327" r:id="rId13"/>
    <p:sldId id="328" r:id="rId14"/>
    <p:sldId id="329" r:id="rId15"/>
    <p:sldId id="344" r:id="rId16"/>
    <p:sldId id="345" r:id="rId17"/>
    <p:sldId id="346" r:id="rId18"/>
    <p:sldId id="347" r:id="rId19"/>
    <p:sldId id="34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266" autoAdjust="0"/>
  </p:normalViewPr>
  <p:slideViewPr>
    <p:cSldViewPr>
      <p:cViewPr varScale="1">
        <p:scale>
          <a:sx n="98" d="100"/>
          <a:sy n="98" d="100"/>
        </p:scale>
        <p:origin x="-1368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51E485-6A1C-4C0A-A157-9C6358B2ADDB}" type="datetimeFigureOut">
              <a:rPr lang="en-US" smtClean="0"/>
              <a:t>5/16/14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A109E-9EBC-42BF-A0F7-11454DECF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465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>
              <a:defRPr sz="15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02756" indent="-270291" defTabSz="912983">
              <a:defRPr sz="15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081164" indent="-216233" defTabSz="912983">
              <a:defRPr sz="15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513629" indent="-216233" defTabSz="912983">
              <a:defRPr sz="15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1946095" indent="-216233" defTabSz="912983">
              <a:defRPr sz="15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58EDDF6C-258C-394E-9F39-FE6521E477D8}" type="slidenum">
              <a:rPr lang="en-US" sz="1100">
                <a:latin typeface="Times New Roman" charset="0"/>
              </a:rPr>
              <a:pPr/>
              <a:t>1</a:t>
            </a:fld>
            <a:endParaRPr lang="en-US" sz="1100">
              <a:latin typeface="Times New Roman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4B68CE-B87C-4E23-9AD5-2AFB1EF0660B}" type="slidenum">
              <a:rPr lang="en-US"/>
              <a:pPr/>
              <a:t>10</a:t>
            </a:fld>
            <a:endParaRPr lang="en-US"/>
          </a:p>
        </p:txBody>
      </p:sp>
      <p:sp>
        <p:nvSpPr>
          <p:cNvPr id="491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A13DAB-9CEB-42AC-9311-81AD7889062D}" type="slidenum">
              <a:rPr lang="en-US"/>
              <a:pPr/>
              <a:t>11</a:t>
            </a:fld>
            <a:endParaRPr lang="en-US"/>
          </a:p>
        </p:txBody>
      </p:sp>
      <p:sp>
        <p:nvSpPr>
          <p:cNvPr id="492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2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4B0F19-119E-4493-B506-8351BBFF55EA}" type="slidenum">
              <a:rPr lang="en-US"/>
              <a:pPr/>
              <a:t>12</a:t>
            </a:fld>
            <a:endParaRPr lang="en-US"/>
          </a:p>
        </p:txBody>
      </p:sp>
      <p:sp>
        <p:nvSpPr>
          <p:cNvPr id="493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3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47F56F-5926-4D57-998D-A88932413311}" type="slidenum">
              <a:rPr lang="en-US"/>
              <a:pPr/>
              <a:t>13</a:t>
            </a:fld>
            <a:endParaRPr lang="en-US"/>
          </a:p>
        </p:txBody>
      </p:sp>
      <p:sp>
        <p:nvSpPr>
          <p:cNvPr id="494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4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EF3E97-6B1E-4F11-8E05-9CF47CC6B558}" type="slidenum">
              <a:rPr lang="en-US"/>
              <a:pPr/>
              <a:t>14</a:t>
            </a:fld>
            <a:endParaRPr lang="en-US"/>
          </a:p>
        </p:txBody>
      </p:sp>
      <p:sp>
        <p:nvSpPr>
          <p:cNvPr id="495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D8D49B-D48B-43A7-9007-23D4766CEBE7}" type="slidenum">
              <a:rPr lang="en-US"/>
              <a:pPr/>
              <a:t>15</a:t>
            </a:fld>
            <a:endParaRPr lang="en-US"/>
          </a:p>
        </p:txBody>
      </p:sp>
      <p:sp>
        <p:nvSpPr>
          <p:cNvPr id="595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1C3E95-DC18-4520-83C0-062F0D73706F}" type="slidenum">
              <a:rPr lang="en-US"/>
              <a:pPr/>
              <a:t>16</a:t>
            </a:fld>
            <a:endParaRPr lang="en-US"/>
          </a:p>
        </p:txBody>
      </p:sp>
      <p:sp>
        <p:nvSpPr>
          <p:cNvPr id="598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8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3BA8EE-7CD5-4A0C-B47C-DF560DE7117D}" type="slidenum">
              <a:rPr lang="en-US"/>
              <a:pPr/>
              <a:t>17</a:t>
            </a:fld>
            <a:endParaRPr lang="en-US"/>
          </a:p>
        </p:txBody>
      </p:sp>
      <p:sp>
        <p:nvSpPr>
          <p:cNvPr id="600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0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EF28C5-98BF-4C6E-A0FE-F25E367B85FA}" type="slidenum">
              <a:rPr lang="en-US"/>
              <a:pPr/>
              <a:t>18</a:t>
            </a:fld>
            <a:endParaRPr lang="en-US"/>
          </a:p>
        </p:txBody>
      </p:sp>
      <p:sp>
        <p:nvSpPr>
          <p:cNvPr id="602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108AB8-E5EC-4964-9FF8-4503BC15ED4E}" type="slidenum">
              <a:rPr lang="en-US"/>
              <a:pPr/>
              <a:t>19</a:t>
            </a:fld>
            <a:endParaRPr lang="en-US"/>
          </a:p>
        </p:txBody>
      </p:sp>
      <p:sp>
        <p:nvSpPr>
          <p:cNvPr id="510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0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B14C1A-E63A-40A4-AE73-2A9232483C31}" type="slidenum">
              <a:rPr lang="en-US"/>
              <a:pPr/>
              <a:t>2</a:t>
            </a:fld>
            <a:endParaRPr lang="en-US"/>
          </a:p>
        </p:txBody>
      </p:sp>
      <p:sp>
        <p:nvSpPr>
          <p:cNvPr id="470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B53E5E-3AC4-465F-A846-B400B5BE5048}" type="slidenum">
              <a:rPr lang="en-US"/>
              <a:pPr/>
              <a:t>3</a:t>
            </a:fld>
            <a:endParaRPr lang="en-US"/>
          </a:p>
        </p:txBody>
      </p:sp>
      <p:sp>
        <p:nvSpPr>
          <p:cNvPr id="47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the data is lost tolerant and delay intolerant.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2ED9C3-5FB6-4ED6-AC00-FE603EC23918}" type="slidenum">
              <a:rPr lang="en-US"/>
              <a:pPr/>
              <a:t>4</a:t>
            </a:fld>
            <a:endParaRPr lang="en-US"/>
          </a:p>
        </p:txBody>
      </p:sp>
      <p:sp>
        <p:nvSpPr>
          <p:cNvPr id="474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ABA6D7-E24F-4F39-BC0B-8B2ACFD97C6B}" type="slidenum">
              <a:rPr lang="en-US"/>
              <a:pPr/>
              <a:t>5</a:t>
            </a:fld>
            <a:endParaRPr lang="en-US"/>
          </a:p>
        </p:txBody>
      </p:sp>
      <p:sp>
        <p:nvSpPr>
          <p:cNvPr id="47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DD719D-82EC-4AA3-95EF-9367E7F879F2}" type="slidenum">
              <a:rPr lang="en-US"/>
              <a:pPr/>
              <a:t>6</a:t>
            </a:fld>
            <a:endParaRPr lang="en-US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6592FE-BF7A-4F82-9759-ED8C31D93230}" type="slidenum">
              <a:rPr lang="en-US"/>
              <a:pPr/>
              <a:t>7</a:t>
            </a:fld>
            <a:endParaRPr lang="en-US"/>
          </a:p>
        </p:txBody>
      </p:sp>
      <p:sp>
        <p:nvSpPr>
          <p:cNvPr id="477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7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3DA9BA-2A28-4808-855A-509FF203F316}" type="slidenum">
              <a:rPr lang="en-US"/>
              <a:pPr/>
              <a:t>8</a:t>
            </a:fld>
            <a:endParaRPr lang="en-US"/>
          </a:p>
        </p:txBody>
      </p:sp>
      <p:sp>
        <p:nvSpPr>
          <p:cNvPr id="478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367AFD-B56E-4FE2-A664-7D43DB98B0FE}" type="slidenum">
              <a:rPr lang="en-US"/>
              <a:pPr/>
              <a:t>9</a:t>
            </a:fld>
            <a:endParaRPr lang="en-US"/>
          </a:p>
        </p:txBody>
      </p:sp>
      <p:sp>
        <p:nvSpPr>
          <p:cNvPr id="483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DD8B-5900-456D-B88E-B17240839538}" type="datetimeFigureOut">
              <a:rPr lang="en-US" smtClean="0"/>
              <a:t>5/16/14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382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DD8B-5900-456D-B88E-B17240839538}" type="datetimeFigureOut">
              <a:rPr lang="en-US" smtClean="0"/>
              <a:t>5/16/14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806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DD8B-5900-456D-B88E-B17240839538}" type="datetimeFigureOut">
              <a:rPr lang="en-US" smtClean="0"/>
              <a:t>5/16/14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433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DD8B-5900-456D-B88E-B17240839538}" type="datetimeFigureOut">
              <a:rPr lang="en-US" smtClean="0"/>
              <a:t>5/16/14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8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DD8B-5900-456D-B88E-B17240839538}" type="datetimeFigureOut">
              <a:rPr lang="en-US" smtClean="0"/>
              <a:t>5/16/14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536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DD8B-5900-456D-B88E-B17240839538}" type="datetimeFigureOut">
              <a:rPr lang="en-US" smtClean="0"/>
              <a:t>5/16/14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099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DD8B-5900-456D-B88E-B17240839538}" type="datetimeFigureOut">
              <a:rPr lang="en-US" smtClean="0"/>
              <a:t>5/16/14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3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DD8B-5900-456D-B88E-B17240839538}" type="datetimeFigureOut">
              <a:rPr lang="en-US" smtClean="0"/>
              <a:t>5/16/14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515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DD8B-5900-456D-B88E-B17240839538}" type="datetimeFigureOut">
              <a:rPr lang="en-US" smtClean="0"/>
              <a:t>5/16/14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90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DD8B-5900-456D-B88E-B17240839538}" type="datetimeFigureOut">
              <a:rPr lang="en-US" smtClean="0"/>
              <a:t>5/16/14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601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DD8B-5900-456D-B88E-B17240839538}" type="datetimeFigureOut">
              <a:rPr lang="en-US" smtClean="0"/>
              <a:t>5/16/14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341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5DD8B-5900-456D-B88E-B17240839538}" type="datetimeFigureOut">
              <a:rPr lang="en-US" smtClean="0"/>
              <a:t>5/16/14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D9929-4A81-40AB-90FA-D83F221A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50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4" Type="http://schemas.openxmlformats.org/officeDocument/2006/relationships/oleObject" Target="../embeddings/oleObject11.bin"/><Relationship Id="rId5" Type="http://schemas.openxmlformats.org/officeDocument/2006/relationships/image" Target="../media/image10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image" Target="../media/image3.png"/><Relationship Id="rId5" Type="http://schemas.openxmlformats.org/officeDocument/2006/relationships/image" Target="../media/image4.jpeg"/><Relationship Id="rId6" Type="http://schemas.openxmlformats.org/officeDocument/2006/relationships/oleObject" Target="../embeddings/oleObject1.bin"/><Relationship Id="rId7" Type="http://schemas.openxmlformats.org/officeDocument/2006/relationships/image" Target="../media/image1.wmf"/><Relationship Id="rId8" Type="http://schemas.openxmlformats.org/officeDocument/2006/relationships/oleObject" Target="../embeddings/oleObject2.bin"/><Relationship Id="rId9" Type="http://schemas.openxmlformats.org/officeDocument/2006/relationships/image" Target="../media/image2.wmf"/><Relationship Id="rId10" Type="http://schemas.openxmlformats.org/officeDocument/2006/relationships/oleObject" Target="../embeddings/oleObject3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image" Target="../media/image3.png"/><Relationship Id="rId5" Type="http://schemas.openxmlformats.org/officeDocument/2006/relationships/image" Target="../media/image6.jpeg"/><Relationship Id="rId6" Type="http://schemas.openxmlformats.org/officeDocument/2006/relationships/oleObject" Target="../embeddings/oleObject4.bin"/><Relationship Id="rId7" Type="http://schemas.openxmlformats.org/officeDocument/2006/relationships/image" Target="../media/image1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1.wmf"/><Relationship Id="rId6" Type="http://schemas.openxmlformats.org/officeDocument/2006/relationships/image" Target="../media/image3.png"/><Relationship Id="rId7" Type="http://schemas.openxmlformats.org/officeDocument/2006/relationships/image" Target="../media/image6.jpe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6.bin"/><Relationship Id="rId5" Type="http://schemas.openxmlformats.org/officeDocument/2006/relationships/image" Target="../media/image1.wmf"/><Relationship Id="rId6" Type="http://schemas.openxmlformats.org/officeDocument/2006/relationships/oleObject" Target="../embeddings/oleObject7.bin"/><Relationship Id="rId7" Type="http://schemas.openxmlformats.org/officeDocument/2006/relationships/image" Target="../media/image2.wmf"/><Relationship Id="rId8" Type="http://schemas.openxmlformats.org/officeDocument/2006/relationships/oleObject" Target="../embeddings/oleObject8.bin"/><Relationship Id="rId9" Type="http://schemas.openxmlformats.org/officeDocument/2006/relationships/image" Target="../media/image5.png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9.bin"/><Relationship Id="rId5" Type="http://schemas.openxmlformats.org/officeDocument/2006/relationships/image" Target="../media/image7.wmf"/><Relationship Id="rId6" Type="http://schemas.openxmlformats.org/officeDocument/2006/relationships/oleObject" Target="../embeddings/oleObject10.bin"/><Relationship Id="rId7" Type="http://schemas.openxmlformats.org/officeDocument/2006/relationships/image" Target="../media/image8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Comic Sans MS" charset="0"/>
              </a:rPr>
              <a:t>19 – Multimedia Networking</a:t>
            </a:r>
            <a:endParaRPr lang="en-US" dirty="0">
              <a:latin typeface="Comic Sans MS" charset="0"/>
            </a:endParaRP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Comic Sans MS" charset="0"/>
            </a:endParaRPr>
          </a:p>
          <a:p>
            <a:endParaRPr lang="en-US" dirty="0"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1085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Multimedia Networking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7-</a:t>
            </a:r>
            <a:fld id="{E0FD9919-ECE5-4B60-8632-33832F1C1630}" type="slidenum">
              <a:rPr lang="en-US"/>
              <a:pPr/>
              <a:t>10</a:t>
            </a:fld>
            <a:endParaRPr lang="en-US"/>
          </a:p>
        </p:txBody>
      </p:sp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User Control of Streaming Media: RTSP </a:t>
            </a:r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u="sng">
                <a:solidFill>
                  <a:srgbClr val="FF0000"/>
                </a:solidFill>
              </a:rPr>
              <a:t>HTTP</a:t>
            </a:r>
            <a:endParaRPr lang="en-US" sz="2400">
              <a:solidFill>
                <a:srgbClr val="FF0000"/>
              </a:solidFill>
            </a:endParaRPr>
          </a:p>
          <a:p>
            <a:r>
              <a:rPr lang="en-US" sz="2400"/>
              <a:t>does not target multimedia content</a:t>
            </a:r>
          </a:p>
          <a:p>
            <a:r>
              <a:rPr lang="en-US" sz="2400"/>
              <a:t>no commands for fast forward, etc.</a:t>
            </a:r>
          </a:p>
          <a:p>
            <a:pPr>
              <a:buFont typeface="Wingdings" pitchFamily="2" charset="2"/>
              <a:buNone/>
            </a:pPr>
            <a:r>
              <a:rPr lang="en-US" sz="2400" u="sng">
                <a:solidFill>
                  <a:srgbClr val="FF0000"/>
                </a:solidFill>
              </a:rPr>
              <a:t>RTSP: RFC 2326</a:t>
            </a:r>
            <a:endParaRPr lang="en-US" sz="2400"/>
          </a:p>
          <a:p>
            <a:r>
              <a:rPr lang="en-US" sz="2400"/>
              <a:t>client-server application layer protocol</a:t>
            </a:r>
          </a:p>
          <a:p>
            <a:r>
              <a:rPr lang="en-US" sz="2400"/>
              <a:t>user control: rewind, fast forward, pause, resume, repositioning, etc…</a:t>
            </a:r>
          </a:p>
        </p:txBody>
      </p:sp>
      <p:sp>
        <p:nvSpPr>
          <p:cNvPr id="2990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339850"/>
            <a:ext cx="3983038" cy="49085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u="sng">
                <a:solidFill>
                  <a:srgbClr val="FF0000"/>
                </a:solidFill>
              </a:rPr>
              <a:t>What it doesn’t do:</a:t>
            </a:r>
          </a:p>
          <a:p>
            <a:r>
              <a:rPr lang="en-US" sz="2400"/>
              <a:t>doesn’t define how audio/video is encapsulated for streaming over network</a:t>
            </a:r>
          </a:p>
          <a:p>
            <a:r>
              <a:rPr lang="en-US" sz="2400"/>
              <a:t>doesn’t restrict how streamed media is transported (UDP or TCP possible)</a:t>
            </a:r>
          </a:p>
          <a:p>
            <a:r>
              <a:rPr lang="en-US" sz="2400"/>
              <a:t>doesn’t specify how media player buffers audio/video</a:t>
            </a:r>
          </a:p>
        </p:txBody>
      </p:sp>
    </p:spTree>
    <p:extLst>
      <p:ext uri="{BB962C8B-B14F-4D97-AF65-F5344CB8AC3E}">
        <p14:creationId xmlns:p14="http://schemas.microsoft.com/office/powerpoint/2010/main" val="938246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Multimedia Networking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7-</a:t>
            </a:r>
            <a:fld id="{6F140B33-1EA4-479D-A6B5-7B6C1097E759}" type="slidenum">
              <a:rPr lang="en-US"/>
              <a:pPr/>
              <a:t>11</a:t>
            </a:fld>
            <a:endParaRPr lang="en-US"/>
          </a:p>
        </p:txBody>
      </p:sp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RTSP: out of band control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7525" y="1176338"/>
            <a:ext cx="3810000" cy="49085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u="sng">
                <a:solidFill>
                  <a:srgbClr val="FF0000"/>
                </a:solidFill>
              </a:rPr>
              <a:t>FTP uses an “out-of-band” control channel:</a:t>
            </a:r>
            <a:endParaRPr lang="en-US" sz="2400"/>
          </a:p>
          <a:p>
            <a:r>
              <a:rPr lang="en-US" sz="2400"/>
              <a:t>file transferred over one TCP connection.</a:t>
            </a:r>
          </a:p>
          <a:p>
            <a:r>
              <a:rPr lang="en-US" sz="2400"/>
              <a:t>control info (directory changes, file deletion, rename) sent over separate TCP connection</a:t>
            </a:r>
          </a:p>
          <a:p>
            <a:r>
              <a:rPr lang="en-US" sz="2400"/>
              <a:t> “out-of-band”, “in-band” channels use different port numbers</a:t>
            </a:r>
          </a:p>
          <a:p>
            <a:pPr lvl="1"/>
            <a:endParaRPr lang="en-US"/>
          </a:p>
          <a:p>
            <a:endParaRPr lang="en-US" sz="1400"/>
          </a:p>
        </p:txBody>
      </p:sp>
      <p:sp>
        <p:nvSpPr>
          <p:cNvPr id="3000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150938"/>
            <a:ext cx="3810000" cy="49085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u="sng">
                <a:solidFill>
                  <a:srgbClr val="FF0000"/>
                </a:solidFill>
              </a:rPr>
              <a:t>RTSP messages also sent out-of-band:</a:t>
            </a:r>
            <a:endParaRPr lang="en-US" sz="2400"/>
          </a:p>
          <a:p>
            <a:r>
              <a:rPr lang="en-US" sz="2400"/>
              <a:t> RTSP control messages use different port numbers than media stream: out-of-band.</a:t>
            </a:r>
          </a:p>
          <a:p>
            <a:pPr lvl="1"/>
            <a:r>
              <a:rPr lang="en-US"/>
              <a:t>port 554</a:t>
            </a:r>
          </a:p>
          <a:p>
            <a:r>
              <a:rPr lang="en-US" sz="2400"/>
              <a:t>media stream is considered “in-band”.</a:t>
            </a:r>
          </a:p>
        </p:txBody>
      </p:sp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274" y="1509"/>
            <a:ext cx="819785" cy="683260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3199520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Multimedia Networking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7-</a:t>
            </a:r>
            <a:fld id="{BE6E45EC-58A8-4EEE-BBA6-FAF498180C87}" type="slidenum">
              <a:rPr lang="en-US"/>
              <a:pPr/>
              <a:t>12</a:t>
            </a:fld>
            <a:endParaRPr lang="en-US"/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RTSP Example</a:t>
            </a:r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39850"/>
            <a:ext cx="8348663" cy="27178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z="2800">
                <a:solidFill>
                  <a:srgbClr val="FF0000"/>
                </a:solidFill>
              </a:rPr>
              <a:t>Scenario:</a:t>
            </a:r>
            <a:endParaRPr lang="en-US"/>
          </a:p>
          <a:p>
            <a:r>
              <a:rPr lang="en-US"/>
              <a:t>metafile communicated to web browser</a:t>
            </a:r>
          </a:p>
          <a:p>
            <a:r>
              <a:rPr lang="en-US"/>
              <a:t>browser launches player</a:t>
            </a:r>
          </a:p>
          <a:p>
            <a:r>
              <a:rPr lang="en-US"/>
              <a:t>player sets up an RTSP control connection, data connection to streaming server</a:t>
            </a:r>
          </a:p>
        </p:txBody>
      </p:sp>
    </p:spTree>
    <p:extLst>
      <p:ext uri="{BB962C8B-B14F-4D97-AF65-F5344CB8AC3E}">
        <p14:creationId xmlns:p14="http://schemas.microsoft.com/office/powerpoint/2010/main" val="3862050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Multimedia Networking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7-</a:t>
            </a:r>
            <a:fld id="{B7482569-3C64-4AC7-9570-554F31420A89}" type="slidenum">
              <a:rPr lang="en-US"/>
              <a:pPr/>
              <a:t>13</a:t>
            </a:fld>
            <a:endParaRPr lang="en-US"/>
          </a:p>
        </p:txBody>
      </p:sp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Metafile Example</a:t>
            </a:r>
            <a:endParaRPr lang="en-US"/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4188" y="1316038"/>
            <a:ext cx="8659812" cy="4953000"/>
          </a:xfrm>
          <a:noFill/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1800"/>
              <a:t>&lt;title&gt;Twister&lt;/title&gt; </a:t>
            </a:r>
          </a:p>
          <a:p>
            <a:pPr>
              <a:buFont typeface="Wingdings" pitchFamily="2" charset="2"/>
              <a:buNone/>
            </a:pPr>
            <a:r>
              <a:rPr lang="en-US" sz="1800">
                <a:solidFill>
                  <a:schemeClr val="accent2"/>
                </a:solidFill>
              </a:rPr>
              <a:t>&lt;session&gt; </a:t>
            </a:r>
          </a:p>
          <a:p>
            <a:pPr>
              <a:buFont typeface="Wingdings" pitchFamily="2" charset="2"/>
              <a:buNone/>
            </a:pPr>
            <a:r>
              <a:rPr lang="en-US" sz="1800"/>
              <a:t>         &lt;group language=en lipsync&gt; </a:t>
            </a:r>
          </a:p>
          <a:p>
            <a:pPr>
              <a:buFont typeface="Wingdings" pitchFamily="2" charset="2"/>
              <a:buNone/>
            </a:pPr>
            <a:r>
              <a:rPr lang="en-US" sz="1800"/>
              <a:t>                   </a:t>
            </a:r>
            <a:r>
              <a:rPr lang="en-US" sz="1800">
                <a:solidFill>
                  <a:schemeClr val="accent2"/>
                </a:solidFill>
              </a:rPr>
              <a:t>&lt;switch&gt; </a:t>
            </a:r>
          </a:p>
          <a:p>
            <a:pPr>
              <a:buFont typeface="Wingdings" pitchFamily="2" charset="2"/>
              <a:buNone/>
            </a:pPr>
            <a:r>
              <a:rPr lang="en-US" sz="1800"/>
              <a:t>                       &lt;track type=audio </a:t>
            </a:r>
          </a:p>
          <a:p>
            <a:pPr>
              <a:buFont typeface="Wingdings" pitchFamily="2" charset="2"/>
              <a:buNone/>
            </a:pPr>
            <a:r>
              <a:rPr lang="en-US" sz="1800"/>
              <a:t>                              e="PCMU/8000/1" </a:t>
            </a:r>
          </a:p>
          <a:p>
            <a:pPr>
              <a:buFont typeface="Wingdings" pitchFamily="2" charset="2"/>
              <a:buNone/>
            </a:pPr>
            <a:r>
              <a:rPr lang="en-US" sz="1800"/>
              <a:t>                              src = "</a:t>
            </a:r>
            <a:r>
              <a:rPr lang="en-US" sz="1800">
                <a:solidFill>
                  <a:srgbClr val="FF0000"/>
                </a:solidFill>
              </a:rPr>
              <a:t>rtsp</a:t>
            </a:r>
            <a:r>
              <a:rPr lang="en-US" sz="1800"/>
              <a:t>://audio.example.com/twister/audio.en/lofi"&gt; </a:t>
            </a:r>
          </a:p>
          <a:p>
            <a:pPr>
              <a:buFont typeface="Wingdings" pitchFamily="2" charset="2"/>
              <a:buNone/>
            </a:pPr>
            <a:r>
              <a:rPr lang="en-US" sz="1800"/>
              <a:t>                       &lt;track type=audio </a:t>
            </a:r>
          </a:p>
          <a:p>
            <a:pPr>
              <a:buFont typeface="Wingdings" pitchFamily="2" charset="2"/>
              <a:buNone/>
            </a:pPr>
            <a:r>
              <a:rPr lang="en-US" sz="1800"/>
              <a:t>                              e="DVI4/16000/2" pt="90 DVI4/8000/1" 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/>
              <a:t>                              src="</a:t>
            </a:r>
            <a:r>
              <a:rPr lang="en-US" sz="1800">
                <a:solidFill>
                  <a:srgbClr val="FF0000"/>
                </a:solidFill>
              </a:rPr>
              <a:t>rtsp</a:t>
            </a:r>
            <a:r>
              <a:rPr lang="en-US" sz="1800"/>
              <a:t>://audio.example.com/twister/audio.en/hifi"&gt; </a:t>
            </a:r>
          </a:p>
          <a:p>
            <a:pPr>
              <a:buFont typeface="Wingdings" pitchFamily="2" charset="2"/>
              <a:buNone/>
            </a:pPr>
            <a:r>
              <a:rPr lang="en-US" sz="1800"/>
              <a:t>                    </a:t>
            </a:r>
            <a:r>
              <a:rPr lang="en-US" sz="1800">
                <a:solidFill>
                  <a:schemeClr val="accent2"/>
                </a:solidFill>
              </a:rPr>
              <a:t>&lt;/switch&gt; </a:t>
            </a:r>
          </a:p>
          <a:p>
            <a:pPr>
              <a:buFont typeface="Wingdings" pitchFamily="2" charset="2"/>
              <a:buNone/>
            </a:pPr>
            <a:r>
              <a:rPr lang="en-US" sz="1800"/>
              <a:t>                &lt;track type="video/jpeg" </a:t>
            </a:r>
          </a:p>
          <a:p>
            <a:pPr>
              <a:buFont typeface="Wingdings" pitchFamily="2" charset="2"/>
              <a:buNone/>
            </a:pPr>
            <a:r>
              <a:rPr lang="en-US" sz="1800"/>
              <a:t>                              src="</a:t>
            </a:r>
            <a:r>
              <a:rPr lang="en-US" sz="1800">
                <a:solidFill>
                  <a:srgbClr val="FF0000"/>
                </a:solidFill>
              </a:rPr>
              <a:t>rtsp</a:t>
            </a:r>
            <a:r>
              <a:rPr lang="en-US" sz="1800"/>
              <a:t>://video.example.com/twister/video"&gt; </a:t>
            </a:r>
          </a:p>
          <a:p>
            <a:pPr>
              <a:buFont typeface="Wingdings" pitchFamily="2" charset="2"/>
              <a:buNone/>
            </a:pPr>
            <a:r>
              <a:rPr lang="en-US" sz="1800"/>
              <a:t>           &lt;/group&gt; </a:t>
            </a:r>
          </a:p>
          <a:p>
            <a:pPr>
              <a:buFont typeface="Wingdings" pitchFamily="2" charset="2"/>
              <a:buNone/>
            </a:pPr>
            <a:r>
              <a:rPr lang="en-US" sz="1800">
                <a:solidFill>
                  <a:schemeClr val="accent2"/>
                </a:solidFill>
              </a:rPr>
              <a:t>&lt;/session&gt; </a:t>
            </a:r>
          </a:p>
        </p:txBody>
      </p:sp>
    </p:spTree>
    <p:extLst>
      <p:ext uri="{BB962C8B-B14F-4D97-AF65-F5344CB8AC3E}">
        <p14:creationId xmlns:p14="http://schemas.microsoft.com/office/powerpoint/2010/main" val="1447015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Multimedia Networking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7-</a:t>
            </a:r>
            <a:fld id="{830B8CAE-C108-4FDF-B182-9610FF134413}" type="slidenum">
              <a:rPr lang="en-US"/>
              <a:pPr/>
              <a:t>14</a:t>
            </a:fld>
            <a:endParaRPr lang="en-US"/>
          </a:p>
        </p:txBody>
      </p:sp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RTSP Operation</a:t>
            </a:r>
            <a:endParaRPr lang="en-US"/>
          </a:p>
        </p:txBody>
      </p:sp>
      <p:pic>
        <p:nvPicPr>
          <p:cNvPr id="316419" name="Picture 3" descr="625 RTS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900" y="1412875"/>
            <a:ext cx="7134225" cy="472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7433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Multimedia Networking</a:t>
            </a:r>
          </a:p>
        </p:txBody>
      </p:sp>
      <p:sp>
        <p:nvSpPr>
          <p:cNvPr id="6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7-</a:t>
            </a:r>
            <a:fld id="{90FB98F1-3991-490E-9573-B4BCD9948C82}" type="slidenum">
              <a:rPr lang="en-US"/>
              <a:pPr/>
              <a:t>15</a:t>
            </a:fld>
            <a:endParaRPr lang="en-US"/>
          </a:p>
        </p:txBody>
      </p:sp>
      <p:sp>
        <p:nvSpPr>
          <p:cNvPr id="5949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29575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Content distribution networks (CDNs)</a:t>
            </a:r>
          </a:p>
        </p:txBody>
      </p:sp>
      <p:sp>
        <p:nvSpPr>
          <p:cNvPr id="5949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39850"/>
            <a:ext cx="4284663" cy="490855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z="2400" u="sng">
                <a:solidFill>
                  <a:srgbClr val="FF0000"/>
                </a:solidFill>
              </a:rPr>
              <a:t>Content replication</a:t>
            </a:r>
            <a:endParaRPr lang="en-US" sz="2400"/>
          </a:p>
          <a:p>
            <a:r>
              <a:rPr lang="en-US" sz="2000"/>
              <a:t>challenging to stream large files (e.g., video) from single origin server in real time</a:t>
            </a:r>
          </a:p>
          <a:p>
            <a:r>
              <a:rPr lang="en-US" sz="2000" i="1"/>
              <a:t>solution:</a:t>
            </a:r>
            <a:r>
              <a:rPr lang="en-US" sz="2000"/>
              <a:t> replicate content at hundreds of servers throughout Internet</a:t>
            </a:r>
          </a:p>
          <a:p>
            <a:pPr lvl="1"/>
            <a:r>
              <a:rPr lang="en-US" sz="2000"/>
              <a:t>content downloaded to CDN servers ahead of time</a:t>
            </a:r>
          </a:p>
          <a:p>
            <a:pPr lvl="1"/>
            <a:r>
              <a:rPr lang="en-US" sz="2000" i="1">
                <a:solidFill>
                  <a:srgbClr val="FF0000"/>
                </a:solidFill>
              </a:rPr>
              <a:t>placing content “close” to user avoids impairments (loss, delay) of sending content over long paths</a:t>
            </a:r>
          </a:p>
          <a:p>
            <a:pPr lvl="1"/>
            <a:r>
              <a:rPr lang="en-US" sz="2000"/>
              <a:t>CDN server typically in edge/access network</a:t>
            </a:r>
          </a:p>
          <a:p>
            <a:pPr>
              <a:buFont typeface="Wingdings" pitchFamily="2" charset="2"/>
              <a:buNone/>
            </a:pPr>
            <a:endParaRPr lang="en-US" sz="2000"/>
          </a:p>
        </p:txBody>
      </p:sp>
      <p:grpSp>
        <p:nvGrpSpPr>
          <p:cNvPr id="594948" name="Group 4"/>
          <p:cNvGrpSpPr>
            <a:grpSpLocks/>
          </p:cNvGrpSpPr>
          <p:nvPr/>
        </p:nvGrpSpPr>
        <p:grpSpPr bwMode="auto">
          <a:xfrm>
            <a:off x="6786563" y="1968500"/>
            <a:ext cx="184150" cy="542925"/>
            <a:chOff x="4180" y="783"/>
            <a:chExt cx="150" cy="307"/>
          </a:xfrm>
        </p:grpSpPr>
        <p:sp>
          <p:nvSpPr>
            <p:cNvPr id="594949" name="AutoShape 5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950" name="Rectangle 6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951" name="Rectangle 7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952" name="AutoShape 8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953" name="Line 9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954" name="Line 10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955" name="Rectangle 11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956" name="Rectangle 12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94957" name="Group 13"/>
          <p:cNvGrpSpPr>
            <a:grpSpLocks/>
          </p:cNvGrpSpPr>
          <p:nvPr/>
        </p:nvGrpSpPr>
        <p:grpSpPr bwMode="auto">
          <a:xfrm>
            <a:off x="5635625" y="4340225"/>
            <a:ext cx="347663" cy="695325"/>
            <a:chOff x="4730" y="2897"/>
            <a:chExt cx="219" cy="438"/>
          </a:xfrm>
        </p:grpSpPr>
        <p:sp>
          <p:nvSpPr>
            <p:cNvPr id="594958" name="Freeform 14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94959" name="Group 15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594960" name="AutoShape 16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61" name="Rectangle 17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62" name="Rectangle 18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63" name="AutoShape 19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64" name="Line 20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65" name="Line 21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66" name="Rectangle 22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67" name="Rectangle 23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94968" name="Group 24"/>
          <p:cNvGrpSpPr>
            <a:grpSpLocks/>
          </p:cNvGrpSpPr>
          <p:nvPr/>
        </p:nvGrpSpPr>
        <p:grpSpPr bwMode="auto">
          <a:xfrm>
            <a:off x="6777038" y="4651375"/>
            <a:ext cx="347662" cy="695325"/>
            <a:chOff x="4730" y="2897"/>
            <a:chExt cx="219" cy="438"/>
          </a:xfrm>
        </p:grpSpPr>
        <p:sp>
          <p:nvSpPr>
            <p:cNvPr id="594969" name="Freeform 25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94970" name="Group 26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594971" name="AutoShape 27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72" name="Rectangle 28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73" name="Rectangle 29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74" name="AutoShape 30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75" name="Line 31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76" name="Line 32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77" name="Rectangle 33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78" name="Rectangle 34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94979" name="Group 35"/>
          <p:cNvGrpSpPr>
            <a:grpSpLocks/>
          </p:cNvGrpSpPr>
          <p:nvPr/>
        </p:nvGrpSpPr>
        <p:grpSpPr bwMode="auto">
          <a:xfrm>
            <a:off x="7772400" y="4462463"/>
            <a:ext cx="347663" cy="695325"/>
            <a:chOff x="4730" y="2897"/>
            <a:chExt cx="219" cy="438"/>
          </a:xfrm>
        </p:grpSpPr>
        <p:sp>
          <p:nvSpPr>
            <p:cNvPr id="594980" name="Freeform 36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94981" name="Group 37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594982" name="AutoShape 38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83" name="Rectangle 39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84" name="Rectangle 40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85" name="AutoShape 41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86" name="Line 42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87" name="Line 43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88" name="Rectangle 44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89" name="Rectangle 45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94990" name="Group 46"/>
          <p:cNvGrpSpPr>
            <a:grpSpLocks/>
          </p:cNvGrpSpPr>
          <p:nvPr/>
        </p:nvGrpSpPr>
        <p:grpSpPr bwMode="auto">
          <a:xfrm>
            <a:off x="6754813" y="3357563"/>
            <a:ext cx="347662" cy="695325"/>
            <a:chOff x="4730" y="2897"/>
            <a:chExt cx="219" cy="438"/>
          </a:xfrm>
        </p:grpSpPr>
        <p:sp>
          <p:nvSpPr>
            <p:cNvPr id="594991" name="Freeform 47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94992" name="Group 48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594993" name="AutoShape 49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94" name="Rectangle 50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95" name="Rectangle 51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96" name="AutoShape 52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97" name="Line 53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98" name="Line 54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999" name="Rectangle 55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000" name="Rectangle 56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95001" name="Text Box 57"/>
          <p:cNvSpPr txBox="1">
            <a:spLocks noChangeArrowheads="1"/>
          </p:cNvSpPr>
          <p:nvPr/>
        </p:nvSpPr>
        <p:spPr bwMode="auto">
          <a:xfrm>
            <a:off x="6083300" y="1376363"/>
            <a:ext cx="1830388" cy="6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/>
              <a:t>origin server 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/>
              <a:t>in North America</a:t>
            </a:r>
          </a:p>
        </p:txBody>
      </p:sp>
      <p:sp>
        <p:nvSpPr>
          <p:cNvPr id="595002" name="Text Box 58"/>
          <p:cNvSpPr txBox="1">
            <a:spLocks noChangeArrowheads="1"/>
          </p:cNvSpPr>
          <p:nvPr/>
        </p:nvSpPr>
        <p:spPr bwMode="auto">
          <a:xfrm>
            <a:off x="5838825" y="2987675"/>
            <a:ext cx="2295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/>
              <a:t>CDN distribution node</a:t>
            </a:r>
          </a:p>
        </p:txBody>
      </p:sp>
      <p:sp>
        <p:nvSpPr>
          <p:cNvPr id="595003" name="Line 59"/>
          <p:cNvSpPr>
            <a:spLocks noChangeShapeType="1"/>
          </p:cNvSpPr>
          <p:nvPr/>
        </p:nvSpPr>
        <p:spPr bwMode="auto">
          <a:xfrm>
            <a:off x="6859588" y="2520950"/>
            <a:ext cx="0" cy="487363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5004" name="Line 60"/>
          <p:cNvSpPr>
            <a:spLocks noChangeShapeType="1"/>
          </p:cNvSpPr>
          <p:nvPr/>
        </p:nvSpPr>
        <p:spPr bwMode="auto">
          <a:xfrm flipH="1">
            <a:off x="5980113" y="3863975"/>
            <a:ext cx="720725" cy="69532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5005" name="Line 61"/>
          <p:cNvSpPr>
            <a:spLocks noChangeShapeType="1"/>
          </p:cNvSpPr>
          <p:nvPr/>
        </p:nvSpPr>
        <p:spPr bwMode="auto">
          <a:xfrm>
            <a:off x="6932613" y="4143375"/>
            <a:ext cx="0" cy="45243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5006" name="Line 62"/>
          <p:cNvSpPr>
            <a:spLocks noChangeShapeType="1"/>
          </p:cNvSpPr>
          <p:nvPr/>
        </p:nvSpPr>
        <p:spPr bwMode="auto">
          <a:xfrm>
            <a:off x="7151688" y="3838575"/>
            <a:ext cx="598487" cy="70802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5007" name="Text Box 63"/>
          <p:cNvSpPr txBox="1">
            <a:spLocks noChangeArrowheads="1"/>
          </p:cNvSpPr>
          <p:nvPr/>
        </p:nvSpPr>
        <p:spPr bwMode="auto">
          <a:xfrm>
            <a:off x="4911725" y="5089525"/>
            <a:ext cx="1443038" cy="63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/>
              <a:t>CDN server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/>
              <a:t>in S. America</a:t>
            </a:r>
          </a:p>
        </p:txBody>
      </p:sp>
      <p:sp>
        <p:nvSpPr>
          <p:cNvPr id="595008" name="Text Box 64"/>
          <p:cNvSpPr txBox="1">
            <a:spLocks noChangeArrowheads="1"/>
          </p:cNvSpPr>
          <p:nvPr/>
        </p:nvSpPr>
        <p:spPr bwMode="auto">
          <a:xfrm>
            <a:off x="6340475" y="5418138"/>
            <a:ext cx="1290638" cy="6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/>
              <a:t>CDN server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/>
              <a:t>in Europe</a:t>
            </a:r>
          </a:p>
        </p:txBody>
      </p:sp>
      <p:sp>
        <p:nvSpPr>
          <p:cNvPr id="595009" name="Text Box 65"/>
          <p:cNvSpPr txBox="1">
            <a:spLocks noChangeArrowheads="1"/>
          </p:cNvSpPr>
          <p:nvPr/>
        </p:nvSpPr>
        <p:spPr bwMode="auto">
          <a:xfrm>
            <a:off x="7651750" y="5240338"/>
            <a:ext cx="1290638" cy="6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/>
              <a:t>CDN server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/>
              <a:t>in Asia</a:t>
            </a:r>
          </a:p>
        </p:txBody>
      </p:sp>
    </p:spTree>
    <p:extLst>
      <p:ext uri="{BB962C8B-B14F-4D97-AF65-F5344CB8AC3E}">
        <p14:creationId xmlns:p14="http://schemas.microsoft.com/office/powerpoint/2010/main" val="3395705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Multimedia Networking</a:t>
            </a:r>
          </a:p>
        </p:txBody>
      </p:sp>
      <p:sp>
        <p:nvSpPr>
          <p:cNvPr id="6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7-</a:t>
            </a:r>
            <a:fld id="{AF17D359-D6B1-423E-8054-68C968BBB5F3}" type="slidenum">
              <a:rPr lang="en-US"/>
              <a:pPr/>
              <a:t>16</a:t>
            </a:fld>
            <a:endParaRPr lang="en-US"/>
          </a:p>
        </p:txBody>
      </p:sp>
      <p:sp>
        <p:nvSpPr>
          <p:cNvPr id="5969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029575" cy="1143000"/>
          </a:xfrm>
        </p:spPr>
        <p:txBody>
          <a:bodyPr>
            <a:normAutofit fontScale="90000"/>
          </a:bodyPr>
          <a:lstStyle/>
          <a:p>
            <a:r>
              <a:rPr lang="en-US"/>
              <a:t>Content distribution networks (CDNs)</a:t>
            </a:r>
          </a:p>
        </p:txBody>
      </p:sp>
      <p:sp>
        <p:nvSpPr>
          <p:cNvPr id="5969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39850"/>
            <a:ext cx="4065588" cy="49085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u="sng">
                <a:solidFill>
                  <a:srgbClr val="FF0000"/>
                </a:solidFill>
              </a:rPr>
              <a:t>Content replication</a:t>
            </a:r>
            <a:endParaRPr lang="en-US" sz="2400"/>
          </a:p>
          <a:p>
            <a:r>
              <a:rPr lang="en-US" sz="2400"/>
              <a:t>CDN (e.g., Akamai) customer is the content provider (e.g., CNN)</a:t>
            </a:r>
          </a:p>
          <a:p>
            <a:r>
              <a:rPr lang="en-US" sz="2400"/>
              <a:t>CDN replicates customers’ content in CDN servers. </a:t>
            </a:r>
          </a:p>
          <a:p>
            <a:r>
              <a:rPr lang="en-US" sz="2400"/>
              <a:t>when provider updates content, CDN updates servers</a:t>
            </a:r>
          </a:p>
          <a:p>
            <a:pPr>
              <a:buFont typeface="Wingdings" pitchFamily="2" charset="2"/>
              <a:buNone/>
            </a:pPr>
            <a:endParaRPr lang="en-US" sz="2400"/>
          </a:p>
        </p:txBody>
      </p:sp>
      <p:grpSp>
        <p:nvGrpSpPr>
          <p:cNvPr id="596996" name="Group 4"/>
          <p:cNvGrpSpPr>
            <a:grpSpLocks/>
          </p:cNvGrpSpPr>
          <p:nvPr/>
        </p:nvGrpSpPr>
        <p:grpSpPr bwMode="auto">
          <a:xfrm>
            <a:off x="6435725" y="1841500"/>
            <a:ext cx="184150" cy="542925"/>
            <a:chOff x="4180" y="783"/>
            <a:chExt cx="150" cy="307"/>
          </a:xfrm>
        </p:grpSpPr>
        <p:sp>
          <p:nvSpPr>
            <p:cNvPr id="596997" name="AutoShape 5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6998" name="Rectangle 6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6999" name="Rectangle 7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7000" name="AutoShape 8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7001" name="Line 9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7002" name="Line 10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7003" name="Rectangle 11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7004" name="Rectangle 12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97005" name="Group 13"/>
          <p:cNvGrpSpPr>
            <a:grpSpLocks/>
          </p:cNvGrpSpPr>
          <p:nvPr/>
        </p:nvGrpSpPr>
        <p:grpSpPr bwMode="auto">
          <a:xfrm>
            <a:off x="5284788" y="4213225"/>
            <a:ext cx="347662" cy="695325"/>
            <a:chOff x="4730" y="2897"/>
            <a:chExt cx="219" cy="438"/>
          </a:xfrm>
        </p:grpSpPr>
        <p:sp>
          <p:nvSpPr>
            <p:cNvPr id="597006" name="Freeform 14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97007" name="Group 15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597008" name="AutoShape 16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09" name="Rectangle 17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10" name="Rectangle 18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11" name="AutoShape 19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12" name="Line 20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13" name="Line 21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14" name="Rectangle 22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15" name="Rectangle 23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97016" name="Group 24"/>
          <p:cNvGrpSpPr>
            <a:grpSpLocks/>
          </p:cNvGrpSpPr>
          <p:nvPr/>
        </p:nvGrpSpPr>
        <p:grpSpPr bwMode="auto">
          <a:xfrm>
            <a:off x="6426200" y="4524375"/>
            <a:ext cx="347663" cy="695325"/>
            <a:chOff x="4730" y="2897"/>
            <a:chExt cx="219" cy="438"/>
          </a:xfrm>
        </p:grpSpPr>
        <p:sp>
          <p:nvSpPr>
            <p:cNvPr id="597017" name="Freeform 25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97018" name="Group 26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597019" name="AutoShape 27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20" name="Rectangle 28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21" name="Rectangle 29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22" name="AutoShape 30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23" name="Line 31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24" name="Line 32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25" name="Rectangle 33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26" name="Rectangle 34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97027" name="Group 35"/>
          <p:cNvGrpSpPr>
            <a:grpSpLocks/>
          </p:cNvGrpSpPr>
          <p:nvPr/>
        </p:nvGrpSpPr>
        <p:grpSpPr bwMode="auto">
          <a:xfrm>
            <a:off x="7421563" y="4335463"/>
            <a:ext cx="347662" cy="695325"/>
            <a:chOff x="4730" y="2897"/>
            <a:chExt cx="219" cy="438"/>
          </a:xfrm>
        </p:grpSpPr>
        <p:sp>
          <p:nvSpPr>
            <p:cNvPr id="597028" name="Freeform 36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97029" name="Group 37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597030" name="AutoShape 38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31" name="Rectangle 39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32" name="Rectangle 40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33" name="AutoShape 41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34" name="Line 42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35" name="Line 43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36" name="Rectangle 44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37" name="Rectangle 45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97038" name="Group 46"/>
          <p:cNvGrpSpPr>
            <a:grpSpLocks/>
          </p:cNvGrpSpPr>
          <p:nvPr/>
        </p:nvGrpSpPr>
        <p:grpSpPr bwMode="auto">
          <a:xfrm>
            <a:off x="6403975" y="3230563"/>
            <a:ext cx="347663" cy="695325"/>
            <a:chOff x="4730" y="2897"/>
            <a:chExt cx="219" cy="438"/>
          </a:xfrm>
        </p:grpSpPr>
        <p:sp>
          <p:nvSpPr>
            <p:cNvPr id="597039" name="Freeform 47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97040" name="Group 48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597041" name="AutoShape 49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42" name="Rectangle 50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43" name="Rectangle 51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44" name="AutoShape 52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45" name="Line 53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46" name="Line 54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47" name="Rectangle 55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048" name="Rectangle 56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97049" name="Text Box 57"/>
          <p:cNvSpPr txBox="1">
            <a:spLocks noChangeArrowheads="1"/>
          </p:cNvSpPr>
          <p:nvPr/>
        </p:nvSpPr>
        <p:spPr bwMode="auto">
          <a:xfrm>
            <a:off x="5732463" y="1249363"/>
            <a:ext cx="1830387" cy="6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/>
              <a:t>origin server 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/>
              <a:t>in North America</a:t>
            </a:r>
          </a:p>
        </p:txBody>
      </p:sp>
      <p:sp>
        <p:nvSpPr>
          <p:cNvPr id="597050" name="Text Box 58"/>
          <p:cNvSpPr txBox="1">
            <a:spLocks noChangeArrowheads="1"/>
          </p:cNvSpPr>
          <p:nvPr/>
        </p:nvSpPr>
        <p:spPr bwMode="auto">
          <a:xfrm>
            <a:off x="5487988" y="2860675"/>
            <a:ext cx="2295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/>
              <a:t>CDN distribution node</a:t>
            </a:r>
          </a:p>
        </p:txBody>
      </p:sp>
      <p:sp>
        <p:nvSpPr>
          <p:cNvPr id="597051" name="Line 59"/>
          <p:cNvSpPr>
            <a:spLocks noChangeShapeType="1"/>
          </p:cNvSpPr>
          <p:nvPr/>
        </p:nvSpPr>
        <p:spPr bwMode="auto">
          <a:xfrm>
            <a:off x="6508750" y="2393950"/>
            <a:ext cx="0" cy="487363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7052" name="Line 60"/>
          <p:cNvSpPr>
            <a:spLocks noChangeShapeType="1"/>
          </p:cNvSpPr>
          <p:nvPr/>
        </p:nvSpPr>
        <p:spPr bwMode="auto">
          <a:xfrm flipH="1">
            <a:off x="5629275" y="3736975"/>
            <a:ext cx="720725" cy="69532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7053" name="Line 61"/>
          <p:cNvSpPr>
            <a:spLocks noChangeShapeType="1"/>
          </p:cNvSpPr>
          <p:nvPr/>
        </p:nvSpPr>
        <p:spPr bwMode="auto">
          <a:xfrm>
            <a:off x="6581775" y="4016375"/>
            <a:ext cx="0" cy="45243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7054" name="Line 62"/>
          <p:cNvSpPr>
            <a:spLocks noChangeShapeType="1"/>
          </p:cNvSpPr>
          <p:nvPr/>
        </p:nvSpPr>
        <p:spPr bwMode="auto">
          <a:xfrm>
            <a:off x="6800850" y="3711575"/>
            <a:ext cx="598488" cy="70802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7055" name="Text Box 63"/>
          <p:cNvSpPr txBox="1">
            <a:spLocks noChangeArrowheads="1"/>
          </p:cNvSpPr>
          <p:nvPr/>
        </p:nvSpPr>
        <p:spPr bwMode="auto">
          <a:xfrm>
            <a:off x="4560888" y="4962525"/>
            <a:ext cx="1443037" cy="63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/>
              <a:t>CDN server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/>
              <a:t>in S. America</a:t>
            </a:r>
          </a:p>
        </p:txBody>
      </p:sp>
      <p:sp>
        <p:nvSpPr>
          <p:cNvPr id="597056" name="Text Box 64"/>
          <p:cNvSpPr txBox="1">
            <a:spLocks noChangeArrowheads="1"/>
          </p:cNvSpPr>
          <p:nvPr/>
        </p:nvSpPr>
        <p:spPr bwMode="auto">
          <a:xfrm>
            <a:off x="5989638" y="5291138"/>
            <a:ext cx="1290637" cy="6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/>
              <a:t>CDN server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/>
              <a:t>in Europe</a:t>
            </a:r>
          </a:p>
        </p:txBody>
      </p:sp>
      <p:sp>
        <p:nvSpPr>
          <p:cNvPr id="597057" name="Text Box 65"/>
          <p:cNvSpPr txBox="1">
            <a:spLocks noChangeArrowheads="1"/>
          </p:cNvSpPr>
          <p:nvPr/>
        </p:nvSpPr>
        <p:spPr bwMode="auto">
          <a:xfrm>
            <a:off x="7300913" y="5113338"/>
            <a:ext cx="1290637" cy="6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/>
              <a:t>CDN server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/>
              <a:t>in Asia</a:t>
            </a:r>
          </a:p>
        </p:txBody>
      </p:sp>
      <p:pic>
        <p:nvPicPr>
          <p:cNvPr id="68" name="Picture 6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274" y="1509"/>
            <a:ext cx="819785" cy="683260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5327879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Multimedia Networking</a:t>
            </a:r>
          </a:p>
        </p:txBody>
      </p:sp>
      <p:sp>
        <p:nvSpPr>
          <p:cNvPr id="50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7-</a:t>
            </a:r>
            <a:fld id="{B2CCC928-FE90-475D-A411-F016C48A6BDF}" type="slidenum">
              <a:rPr lang="en-US"/>
              <a:pPr/>
              <a:t>17</a:t>
            </a:fld>
            <a:endParaRPr lang="en-US"/>
          </a:p>
        </p:txBody>
      </p:sp>
      <p:sp>
        <p:nvSpPr>
          <p:cNvPr id="599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600" dirty="0"/>
              <a:t>CDN example</a:t>
            </a:r>
          </a:p>
        </p:txBody>
      </p:sp>
      <p:sp>
        <p:nvSpPr>
          <p:cNvPr id="5990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8775" y="4056063"/>
            <a:ext cx="4946650" cy="23479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u="sng">
                <a:solidFill>
                  <a:srgbClr val="FF0000"/>
                </a:solidFill>
              </a:rPr>
              <a:t>origin server (www.foo.com)</a:t>
            </a:r>
            <a:endParaRPr lang="en-US" sz="2400"/>
          </a:p>
          <a:p>
            <a:r>
              <a:rPr lang="en-US" sz="2400"/>
              <a:t>distributes HTML</a:t>
            </a:r>
          </a:p>
          <a:p>
            <a:r>
              <a:rPr lang="en-US" sz="2400"/>
              <a:t>replaces:</a:t>
            </a:r>
          </a:p>
          <a:p>
            <a:pPr>
              <a:buFont typeface="Wingdings" pitchFamily="2" charset="2"/>
              <a:buNone/>
            </a:pPr>
            <a:r>
              <a:rPr lang="en-US" sz="1200">
                <a:latin typeface="Arial" charset="0"/>
                <a:cs typeface="Arial" charset="0"/>
              </a:rPr>
              <a:t>          </a:t>
            </a:r>
            <a:r>
              <a:rPr lang="en-US" sz="1400">
                <a:latin typeface="Arial" charset="0"/>
                <a:cs typeface="Arial" charset="0"/>
              </a:rPr>
              <a:t>http://www.foo.com/sports.ruth.gif</a:t>
            </a:r>
          </a:p>
          <a:p>
            <a:pPr>
              <a:buFont typeface="Wingdings" pitchFamily="2" charset="2"/>
              <a:buNone/>
            </a:pPr>
            <a:r>
              <a:rPr lang="en-US" sz="1800"/>
              <a:t>     with</a:t>
            </a:r>
            <a:r>
              <a:rPr lang="en-US" sz="1200">
                <a:latin typeface="Times New Roman" pitchFamily="18" charset="0"/>
              </a:rPr>
              <a:t>                          </a:t>
            </a:r>
            <a:r>
              <a:rPr lang="en-US" sz="1200">
                <a:latin typeface="Arial" charset="0"/>
                <a:cs typeface="Arial" charset="0"/>
              </a:rPr>
              <a:t>h</a:t>
            </a:r>
            <a:r>
              <a:rPr lang="en-US" sz="1400">
                <a:latin typeface="Arial" charset="0"/>
                <a:cs typeface="Arial" charset="0"/>
              </a:rPr>
              <a:t>ttp://www.cdn.com/www.foo.com/sports/ruth.gif</a:t>
            </a:r>
            <a:endParaRPr lang="en-US" sz="2000">
              <a:latin typeface="Arial" charset="0"/>
              <a:cs typeface="Arial" charset="0"/>
            </a:endParaRPr>
          </a:p>
        </p:txBody>
      </p:sp>
      <p:graphicFrame>
        <p:nvGraphicFramePr>
          <p:cNvPr id="599045" name="Object 5"/>
          <p:cNvGraphicFramePr>
            <a:graphicFrameLocks noChangeAspect="1"/>
          </p:cNvGraphicFramePr>
          <p:nvPr/>
        </p:nvGraphicFramePr>
        <p:xfrm>
          <a:off x="2306638" y="1700213"/>
          <a:ext cx="44450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6" name="Clip" r:id="rId4" imgW="1305000" imgH="1085760" progId="MS_ClipArt_Gallery.2">
                  <p:embed/>
                </p:oleObj>
              </mc:Choice>
              <mc:Fallback>
                <p:oleObj name="Clip" r:id="rId4" imgW="1305000" imgH="10857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6638" y="1700213"/>
                        <a:ext cx="444500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99046" name="Group 6"/>
          <p:cNvGrpSpPr>
            <a:grpSpLocks/>
          </p:cNvGrpSpPr>
          <p:nvPr/>
        </p:nvGrpSpPr>
        <p:grpSpPr bwMode="auto">
          <a:xfrm>
            <a:off x="4851400" y="523875"/>
            <a:ext cx="184150" cy="542925"/>
            <a:chOff x="4180" y="783"/>
            <a:chExt cx="150" cy="307"/>
          </a:xfrm>
        </p:grpSpPr>
        <p:sp>
          <p:nvSpPr>
            <p:cNvPr id="599047" name="AutoShape 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9048" name="Rectangle 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9049" name="Rectangle 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9050" name="AutoShape 1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9051" name="Line 1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9052" name="Line 1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9053" name="Rectangle 1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9054" name="Rectangle 1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99064" name="Group 24"/>
          <p:cNvGrpSpPr>
            <a:grpSpLocks/>
          </p:cNvGrpSpPr>
          <p:nvPr/>
        </p:nvGrpSpPr>
        <p:grpSpPr bwMode="auto">
          <a:xfrm>
            <a:off x="4757738" y="2749550"/>
            <a:ext cx="347662" cy="695325"/>
            <a:chOff x="4730" y="2897"/>
            <a:chExt cx="219" cy="438"/>
          </a:xfrm>
        </p:grpSpPr>
        <p:sp>
          <p:nvSpPr>
            <p:cNvPr id="599065" name="Freeform 25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99066" name="Group 26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599067" name="AutoShape 27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9068" name="Rectangle 28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9069" name="Rectangle 29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9070" name="AutoShape 30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9071" name="Line 31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9072" name="Line 32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9073" name="Rectangle 33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9074" name="Rectangle 34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99075" name="Line 35"/>
          <p:cNvSpPr>
            <a:spLocks noChangeShapeType="1"/>
          </p:cNvSpPr>
          <p:nvPr/>
        </p:nvSpPr>
        <p:spPr bwMode="auto">
          <a:xfrm flipV="1">
            <a:off x="2894013" y="896938"/>
            <a:ext cx="1817687" cy="83185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9076" name="Text Box 36"/>
          <p:cNvSpPr txBox="1">
            <a:spLocks noChangeArrowheads="1"/>
          </p:cNvSpPr>
          <p:nvPr/>
        </p:nvSpPr>
        <p:spPr bwMode="auto">
          <a:xfrm>
            <a:off x="5235575" y="419100"/>
            <a:ext cx="2697163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400">
                <a:latin typeface="Arial" charset="0"/>
                <a:cs typeface="Arial" charset="0"/>
              </a:rPr>
              <a:t>HTTP request for 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400">
                <a:latin typeface="Arial" charset="0"/>
                <a:cs typeface="Arial" charset="0"/>
              </a:rPr>
              <a:t>www.foo.com/sports/sports.html</a:t>
            </a:r>
          </a:p>
        </p:txBody>
      </p:sp>
      <p:sp>
        <p:nvSpPr>
          <p:cNvPr id="599077" name="Text Box 37"/>
          <p:cNvSpPr txBox="1">
            <a:spLocks noChangeArrowheads="1"/>
          </p:cNvSpPr>
          <p:nvPr/>
        </p:nvSpPr>
        <p:spPr bwMode="auto">
          <a:xfrm>
            <a:off x="5348288" y="1712913"/>
            <a:ext cx="2638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400">
                <a:latin typeface="Arial" charset="0"/>
                <a:cs typeface="Arial" charset="0"/>
              </a:rPr>
              <a:t>DNS query for www.cdn.com</a:t>
            </a:r>
          </a:p>
        </p:txBody>
      </p:sp>
      <p:sp>
        <p:nvSpPr>
          <p:cNvPr id="599078" name="Text Box 38"/>
          <p:cNvSpPr txBox="1">
            <a:spLocks noChangeArrowheads="1"/>
          </p:cNvSpPr>
          <p:nvPr/>
        </p:nvSpPr>
        <p:spPr bwMode="auto">
          <a:xfrm>
            <a:off x="5286375" y="2892425"/>
            <a:ext cx="3525838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400">
                <a:latin typeface="Arial" charset="0"/>
                <a:cs typeface="Arial" charset="0"/>
              </a:rPr>
              <a:t>HTTP request for 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400">
                <a:latin typeface="Arial" charset="0"/>
                <a:cs typeface="Arial" charset="0"/>
              </a:rPr>
              <a:t>www.cdn.com/www.foo.com/sports/ruth.gif</a:t>
            </a:r>
          </a:p>
        </p:txBody>
      </p:sp>
      <p:sp>
        <p:nvSpPr>
          <p:cNvPr id="599079" name="Line 39"/>
          <p:cNvSpPr>
            <a:spLocks noChangeShapeType="1"/>
          </p:cNvSpPr>
          <p:nvPr/>
        </p:nvSpPr>
        <p:spPr bwMode="auto">
          <a:xfrm>
            <a:off x="2955925" y="1876425"/>
            <a:ext cx="1611313" cy="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9080" name="Line 40"/>
          <p:cNvSpPr>
            <a:spLocks noChangeShapeType="1"/>
          </p:cNvSpPr>
          <p:nvPr/>
        </p:nvSpPr>
        <p:spPr bwMode="auto">
          <a:xfrm>
            <a:off x="2881313" y="2058988"/>
            <a:ext cx="1798637" cy="1128712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9081" name="Oval 41"/>
          <p:cNvSpPr>
            <a:spLocks noChangeArrowheads="1"/>
          </p:cNvSpPr>
          <p:nvPr/>
        </p:nvSpPr>
        <p:spPr bwMode="auto">
          <a:xfrm>
            <a:off x="3638550" y="1249363"/>
            <a:ext cx="206375" cy="2206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400"/>
              <a:t>1</a:t>
            </a:r>
            <a:endParaRPr lang="en-US" sz="2400"/>
          </a:p>
        </p:txBody>
      </p:sp>
      <p:sp>
        <p:nvSpPr>
          <p:cNvPr id="599082" name="Oval 42"/>
          <p:cNvSpPr>
            <a:spLocks noChangeArrowheads="1"/>
          </p:cNvSpPr>
          <p:nvPr/>
        </p:nvSpPr>
        <p:spPr bwMode="auto">
          <a:xfrm>
            <a:off x="3670300" y="1771650"/>
            <a:ext cx="206375" cy="220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400"/>
              <a:t>2</a:t>
            </a:r>
            <a:endParaRPr lang="en-US" sz="2400"/>
          </a:p>
        </p:txBody>
      </p:sp>
      <p:sp>
        <p:nvSpPr>
          <p:cNvPr id="599083" name="Oval 43"/>
          <p:cNvSpPr>
            <a:spLocks noChangeArrowheads="1"/>
          </p:cNvSpPr>
          <p:nvPr/>
        </p:nvSpPr>
        <p:spPr bwMode="auto">
          <a:xfrm>
            <a:off x="3638550" y="2481263"/>
            <a:ext cx="206375" cy="2206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400"/>
              <a:t>3</a:t>
            </a:r>
          </a:p>
        </p:txBody>
      </p:sp>
      <p:sp>
        <p:nvSpPr>
          <p:cNvPr id="599084" name="Text Box 44"/>
          <p:cNvSpPr txBox="1">
            <a:spLocks noChangeArrowheads="1"/>
          </p:cNvSpPr>
          <p:nvPr/>
        </p:nvSpPr>
        <p:spPr bwMode="auto">
          <a:xfrm>
            <a:off x="4295775" y="952500"/>
            <a:ext cx="1393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/>
              <a:t>origin server</a:t>
            </a:r>
            <a:endParaRPr lang="en-US" sz="1400">
              <a:latin typeface="Times New Roman" pitchFamily="18" charset="0"/>
            </a:endParaRPr>
          </a:p>
        </p:txBody>
      </p:sp>
      <p:sp>
        <p:nvSpPr>
          <p:cNvPr id="599085" name="Text Box 45"/>
          <p:cNvSpPr txBox="1">
            <a:spLocks noChangeArrowheads="1"/>
          </p:cNvSpPr>
          <p:nvPr/>
        </p:nvSpPr>
        <p:spPr bwMode="auto">
          <a:xfrm>
            <a:off x="4040188" y="2027238"/>
            <a:ext cx="2117725" cy="53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/>
              <a:t>CDN’s authoritative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/>
              <a:t>     DNS server</a:t>
            </a:r>
          </a:p>
        </p:txBody>
      </p:sp>
      <p:sp>
        <p:nvSpPr>
          <p:cNvPr id="599086" name="Text Box 46"/>
          <p:cNvSpPr txBox="1">
            <a:spLocks noChangeArrowheads="1"/>
          </p:cNvSpPr>
          <p:nvPr/>
        </p:nvSpPr>
        <p:spPr bwMode="auto">
          <a:xfrm>
            <a:off x="3659188" y="3368675"/>
            <a:ext cx="25431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/>
              <a:t>   CDN server near client</a:t>
            </a:r>
          </a:p>
        </p:txBody>
      </p:sp>
      <p:sp>
        <p:nvSpPr>
          <p:cNvPr id="599087" name="Rectangle 47"/>
          <p:cNvSpPr>
            <a:spLocks noChangeArrowheads="1"/>
          </p:cNvSpPr>
          <p:nvPr/>
        </p:nvSpPr>
        <p:spPr bwMode="auto">
          <a:xfrm>
            <a:off x="5281613" y="3795713"/>
            <a:ext cx="3395662" cy="229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endParaRPr lang="en-US" sz="2000"/>
          </a:p>
        </p:txBody>
      </p:sp>
      <p:sp>
        <p:nvSpPr>
          <p:cNvPr id="599088" name="Rectangle 48"/>
          <p:cNvSpPr>
            <a:spLocks noChangeArrowheads="1"/>
          </p:cNvSpPr>
          <p:nvPr/>
        </p:nvSpPr>
        <p:spPr bwMode="auto">
          <a:xfrm>
            <a:off x="5046663" y="4084638"/>
            <a:ext cx="3835400" cy="199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400" u="sng">
                <a:solidFill>
                  <a:srgbClr val="FF0000"/>
                </a:solidFill>
              </a:rPr>
              <a:t>CDN company (cdn.com)</a:t>
            </a:r>
            <a:endParaRPr lang="en-US" sz="2400"/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400"/>
              <a:t>distributes gif files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400"/>
              <a:t>uses its authoritative DNS server to route redirect requests</a:t>
            </a:r>
          </a:p>
        </p:txBody>
      </p:sp>
      <p:grpSp>
        <p:nvGrpSpPr>
          <p:cNvPr id="599089" name="Group 49"/>
          <p:cNvGrpSpPr>
            <a:grpSpLocks/>
          </p:cNvGrpSpPr>
          <p:nvPr/>
        </p:nvGrpSpPr>
        <p:grpSpPr bwMode="auto">
          <a:xfrm>
            <a:off x="4837113" y="1546225"/>
            <a:ext cx="184150" cy="542925"/>
            <a:chOff x="4180" y="783"/>
            <a:chExt cx="150" cy="307"/>
          </a:xfrm>
        </p:grpSpPr>
        <p:sp>
          <p:nvSpPr>
            <p:cNvPr id="599090" name="AutoShape 50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9091" name="Rectangle 51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9092" name="Rectangle 52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9093" name="AutoShape 53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9094" name="Line 54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9095" name="Line 55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9096" name="Rectangle 56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9097" name="Rectangle 57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99098" name="Text Box 58"/>
          <p:cNvSpPr txBox="1">
            <a:spLocks noChangeArrowheads="1"/>
          </p:cNvSpPr>
          <p:nvPr/>
        </p:nvSpPr>
        <p:spPr bwMode="auto">
          <a:xfrm>
            <a:off x="2228850" y="2033588"/>
            <a:ext cx="714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/>
              <a:t>client</a:t>
            </a:r>
          </a:p>
        </p:txBody>
      </p:sp>
    </p:spTree>
    <p:extLst>
      <p:ext uri="{BB962C8B-B14F-4D97-AF65-F5344CB8AC3E}">
        <p14:creationId xmlns:p14="http://schemas.microsoft.com/office/powerpoint/2010/main" val="3097123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Multimedia Networking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7-</a:t>
            </a:r>
            <a:fld id="{66DB80D7-951F-4F46-90FF-26B2CC8FF0A1}" type="slidenum">
              <a:rPr lang="en-US"/>
              <a:pPr/>
              <a:t>18</a:t>
            </a:fld>
            <a:endParaRPr lang="en-US"/>
          </a:p>
        </p:txBody>
      </p:sp>
      <p:sp>
        <p:nvSpPr>
          <p:cNvPr id="601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about CDNs</a:t>
            </a:r>
          </a:p>
        </p:txBody>
      </p:sp>
      <p:sp>
        <p:nvSpPr>
          <p:cNvPr id="6010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30338"/>
            <a:ext cx="7847012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u="sng">
                <a:solidFill>
                  <a:srgbClr val="FF0000"/>
                </a:solidFill>
              </a:rPr>
              <a:t>routing requests</a:t>
            </a:r>
            <a:endParaRPr lang="en-US" sz="2400"/>
          </a:p>
          <a:p>
            <a:r>
              <a:rPr lang="en-US" sz="2400"/>
              <a:t>CDN creates a “map”, indicating distances from leaf ISPs and CDN nodes</a:t>
            </a:r>
          </a:p>
          <a:p>
            <a:r>
              <a:rPr lang="en-US" sz="2400"/>
              <a:t>when query arrives at authoritative DNS server:</a:t>
            </a:r>
          </a:p>
          <a:p>
            <a:pPr lvl="1"/>
            <a:r>
              <a:rPr lang="en-US" sz="2000"/>
              <a:t>server determines ISP from which query originates</a:t>
            </a:r>
          </a:p>
          <a:p>
            <a:pPr lvl="1"/>
            <a:r>
              <a:rPr lang="en-US" sz="2000"/>
              <a:t>uses “map” to determine best CDN server</a:t>
            </a:r>
          </a:p>
          <a:p>
            <a:r>
              <a:rPr lang="en-US" sz="2400"/>
              <a:t>CDN nodes create application-layer overlay network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31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Multimedia Networking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7-</a:t>
            </a:r>
            <a:fld id="{16F85DDE-B3D7-4751-9C5A-A84AFDC274AA}" type="slidenum">
              <a:rPr lang="en-US"/>
              <a:pPr/>
              <a:t>19</a:t>
            </a:fld>
            <a:endParaRPr lang="en-US"/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972425" cy="871538"/>
          </a:xfrm>
        </p:spPr>
        <p:txBody>
          <a:bodyPr/>
          <a:lstStyle/>
          <a:p>
            <a:r>
              <a:rPr lang="en-US"/>
              <a:t>Summary: </a:t>
            </a:r>
            <a:r>
              <a:rPr lang="en-US" sz="2800"/>
              <a:t>Internet Multimedia: bag of tricks</a:t>
            </a:r>
            <a:endParaRPr lang="en-US"/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06500"/>
            <a:ext cx="7772400" cy="5259388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 lnSpcReduction="20000"/>
          </a:bodyPr>
          <a:lstStyle/>
          <a:p>
            <a:pPr>
              <a:spcAft>
                <a:spcPct val="45000"/>
              </a:spcAft>
            </a:pPr>
            <a:r>
              <a:rPr lang="en-US">
                <a:solidFill>
                  <a:srgbClr val="FF0000"/>
                </a:solidFill>
              </a:rPr>
              <a:t>use UDP</a:t>
            </a:r>
            <a:r>
              <a:rPr lang="en-US"/>
              <a:t> to avoid TCP congestion control (delays) for time-sensitive traffic</a:t>
            </a:r>
          </a:p>
          <a:p>
            <a:r>
              <a:rPr lang="en-US"/>
              <a:t>client-side </a:t>
            </a:r>
            <a:r>
              <a:rPr lang="en-US">
                <a:solidFill>
                  <a:srgbClr val="FF0000"/>
                </a:solidFill>
              </a:rPr>
              <a:t>adaptive playout delay</a:t>
            </a:r>
            <a:r>
              <a:rPr lang="en-US"/>
              <a:t>: to compensate for delay</a:t>
            </a:r>
          </a:p>
          <a:p>
            <a:r>
              <a:rPr lang="en-US"/>
              <a:t>server side </a:t>
            </a:r>
            <a:r>
              <a:rPr lang="en-US">
                <a:solidFill>
                  <a:srgbClr val="FF0000"/>
                </a:solidFill>
              </a:rPr>
              <a:t>matches stream bandwidth</a:t>
            </a:r>
            <a:r>
              <a:rPr lang="en-US"/>
              <a:t> to available client-to-server path bandwidth</a:t>
            </a:r>
          </a:p>
          <a:p>
            <a:pPr lvl="1"/>
            <a:r>
              <a:rPr lang="en-US"/>
              <a:t>chose among pre-encoded stream rates</a:t>
            </a:r>
          </a:p>
          <a:p>
            <a:pPr lvl="1"/>
            <a:r>
              <a:rPr lang="en-US"/>
              <a:t>dynamic server encoding rate</a:t>
            </a:r>
          </a:p>
          <a:p>
            <a:r>
              <a:rPr lang="en-US"/>
              <a:t>error recovery (on top of UDP)</a:t>
            </a:r>
          </a:p>
          <a:p>
            <a:pPr lvl="1"/>
            <a:r>
              <a:rPr lang="en-US"/>
              <a:t>FEC, interleaving, error concealment</a:t>
            </a:r>
          </a:p>
          <a:p>
            <a:pPr lvl="1"/>
            <a:r>
              <a:rPr lang="en-US"/>
              <a:t>retransmissions, time permitting</a:t>
            </a:r>
          </a:p>
          <a:p>
            <a:r>
              <a:rPr lang="en-US"/>
              <a:t>CDN: bring content closer to clients</a:t>
            </a:r>
          </a:p>
        </p:txBody>
      </p:sp>
    </p:spTree>
    <p:extLst>
      <p:ext uri="{BB962C8B-B14F-4D97-AF65-F5344CB8AC3E}">
        <p14:creationId xmlns:p14="http://schemas.microsoft.com/office/powerpoint/2010/main" val="1103492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Multimedia Networking</a:t>
            </a:r>
          </a:p>
        </p:txBody>
      </p:sp>
      <p:sp>
        <p:nvSpPr>
          <p:cNvPr id="17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7-</a:t>
            </a:r>
            <a:fld id="{E53185EC-FA77-4671-AE98-9FDF35C6D56D}" type="slidenum">
              <a:rPr lang="en-US"/>
              <a:pPr/>
              <a:t>2</a:t>
            </a:fld>
            <a:endParaRPr lang="en-US"/>
          </a:p>
        </p:txBody>
      </p:sp>
      <p:sp>
        <p:nvSpPr>
          <p:cNvPr id="278530" name="Freeform 2"/>
          <p:cNvSpPr>
            <a:spLocks/>
          </p:cNvSpPr>
          <p:nvPr/>
        </p:nvSpPr>
        <p:spPr bwMode="auto">
          <a:xfrm>
            <a:off x="768350" y="2201863"/>
            <a:ext cx="2092325" cy="1490662"/>
          </a:xfrm>
          <a:custGeom>
            <a:avLst/>
            <a:gdLst>
              <a:gd name="T0" fmla="*/ 618 w 1318"/>
              <a:gd name="T1" fmla="*/ 39 h 939"/>
              <a:gd name="T2" fmla="*/ 94 w 1318"/>
              <a:gd name="T3" fmla="*/ 57 h 939"/>
              <a:gd name="T4" fmla="*/ 57 w 1318"/>
              <a:gd name="T5" fmla="*/ 327 h 939"/>
              <a:gd name="T6" fmla="*/ 202 w 1318"/>
              <a:gd name="T7" fmla="*/ 519 h 939"/>
              <a:gd name="T8" fmla="*/ 294 w 1318"/>
              <a:gd name="T9" fmla="*/ 657 h 939"/>
              <a:gd name="T10" fmla="*/ 604 w 1318"/>
              <a:gd name="T11" fmla="*/ 887 h 939"/>
              <a:gd name="T12" fmla="*/ 808 w 1318"/>
              <a:gd name="T13" fmla="*/ 908 h 939"/>
              <a:gd name="T14" fmla="*/ 1072 w 1318"/>
              <a:gd name="T15" fmla="*/ 908 h 939"/>
              <a:gd name="T16" fmla="*/ 1296 w 1318"/>
              <a:gd name="T17" fmla="*/ 723 h 939"/>
              <a:gd name="T18" fmla="*/ 1204 w 1318"/>
              <a:gd name="T19" fmla="*/ 466 h 939"/>
              <a:gd name="T20" fmla="*/ 901 w 1318"/>
              <a:gd name="T21" fmla="*/ 413 h 939"/>
              <a:gd name="T22" fmla="*/ 808 w 1318"/>
              <a:gd name="T23" fmla="*/ 83 h 939"/>
              <a:gd name="T24" fmla="*/ 618 w 1318"/>
              <a:gd name="T25" fmla="*/ 39 h 9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18" h="939">
                <a:moveTo>
                  <a:pt x="618" y="39"/>
                </a:moveTo>
                <a:cubicBezTo>
                  <a:pt x="491" y="0"/>
                  <a:pt x="188" y="9"/>
                  <a:pt x="94" y="57"/>
                </a:cubicBezTo>
                <a:cubicBezTo>
                  <a:pt x="0" y="105"/>
                  <a:pt x="39" y="250"/>
                  <a:pt x="57" y="327"/>
                </a:cubicBezTo>
                <a:cubicBezTo>
                  <a:pt x="75" y="404"/>
                  <a:pt x="163" y="464"/>
                  <a:pt x="202" y="519"/>
                </a:cubicBezTo>
                <a:cubicBezTo>
                  <a:pt x="241" y="574"/>
                  <a:pt x="227" y="596"/>
                  <a:pt x="294" y="657"/>
                </a:cubicBezTo>
                <a:cubicBezTo>
                  <a:pt x="361" y="718"/>
                  <a:pt x="518" y="845"/>
                  <a:pt x="604" y="887"/>
                </a:cubicBezTo>
                <a:cubicBezTo>
                  <a:pt x="690" y="929"/>
                  <a:pt x="730" y="905"/>
                  <a:pt x="808" y="908"/>
                </a:cubicBezTo>
                <a:cubicBezTo>
                  <a:pt x="886" y="911"/>
                  <a:pt x="991" y="939"/>
                  <a:pt x="1072" y="908"/>
                </a:cubicBezTo>
                <a:cubicBezTo>
                  <a:pt x="1153" y="877"/>
                  <a:pt x="1274" y="797"/>
                  <a:pt x="1296" y="723"/>
                </a:cubicBezTo>
                <a:cubicBezTo>
                  <a:pt x="1318" y="649"/>
                  <a:pt x="1270" y="518"/>
                  <a:pt x="1204" y="466"/>
                </a:cubicBezTo>
                <a:cubicBezTo>
                  <a:pt x="1138" y="414"/>
                  <a:pt x="967" y="477"/>
                  <a:pt x="901" y="413"/>
                </a:cubicBezTo>
                <a:cubicBezTo>
                  <a:pt x="835" y="349"/>
                  <a:pt x="855" y="145"/>
                  <a:pt x="808" y="83"/>
                </a:cubicBezTo>
                <a:cubicBezTo>
                  <a:pt x="761" y="21"/>
                  <a:pt x="658" y="48"/>
                  <a:pt x="618" y="39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1" name="Freeform 3"/>
          <p:cNvSpPr>
            <a:spLocks/>
          </p:cNvSpPr>
          <p:nvPr/>
        </p:nvSpPr>
        <p:spPr bwMode="auto">
          <a:xfrm>
            <a:off x="1757363" y="3071813"/>
            <a:ext cx="509587" cy="214312"/>
          </a:xfrm>
          <a:custGeom>
            <a:avLst/>
            <a:gdLst>
              <a:gd name="T0" fmla="*/ 0 w 294"/>
              <a:gd name="T1" fmla="*/ 0 h 102"/>
              <a:gd name="T2" fmla="*/ 294 w 294"/>
              <a:gd name="T3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94" h="102">
                <a:moveTo>
                  <a:pt x="0" y="0"/>
                </a:moveTo>
                <a:lnTo>
                  <a:pt x="294" y="102"/>
                </a:lnTo>
              </a:path>
            </a:pathLst>
          </a:custGeom>
          <a:noFill/>
          <a:ln w="127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2" name="Freeform 4"/>
          <p:cNvSpPr>
            <a:spLocks/>
          </p:cNvSpPr>
          <p:nvPr/>
        </p:nvSpPr>
        <p:spPr bwMode="auto">
          <a:xfrm>
            <a:off x="4667250" y="3914775"/>
            <a:ext cx="3773488" cy="1876425"/>
          </a:xfrm>
          <a:custGeom>
            <a:avLst/>
            <a:gdLst>
              <a:gd name="T0" fmla="*/ 139 w 2377"/>
              <a:gd name="T1" fmla="*/ 442 h 1182"/>
              <a:gd name="T2" fmla="*/ 159 w 2377"/>
              <a:gd name="T3" fmla="*/ 33 h 1182"/>
              <a:gd name="T4" fmla="*/ 1093 w 2377"/>
              <a:gd name="T5" fmla="*/ 245 h 1182"/>
              <a:gd name="T6" fmla="*/ 1577 w 2377"/>
              <a:gd name="T7" fmla="*/ 164 h 1182"/>
              <a:gd name="T8" fmla="*/ 2272 w 2377"/>
              <a:gd name="T9" fmla="*/ 422 h 1182"/>
              <a:gd name="T10" fmla="*/ 2209 w 2377"/>
              <a:gd name="T11" fmla="*/ 785 h 1182"/>
              <a:gd name="T12" fmla="*/ 1985 w 2377"/>
              <a:gd name="T13" fmla="*/ 1108 h 1182"/>
              <a:gd name="T14" fmla="*/ 1418 w 2377"/>
              <a:gd name="T15" fmla="*/ 1147 h 1182"/>
              <a:gd name="T16" fmla="*/ 1181 w 2377"/>
              <a:gd name="T17" fmla="*/ 897 h 1182"/>
              <a:gd name="T18" fmla="*/ 801 w 2377"/>
              <a:gd name="T19" fmla="*/ 852 h 1182"/>
              <a:gd name="T20" fmla="*/ 327 w 2377"/>
              <a:gd name="T21" fmla="*/ 792 h 1182"/>
              <a:gd name="T22" fmla="*/ 139 w 2377"/>
              <a:gd name="T23" fmla="*/ 442 h 11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377" h="1182">
                <a:moveTo>
                  <a:pt x="139" y="442"/>
                </a:moveTo>
                <a:cubicBezTo>
                  <a:pt x="93" y="341"/>
                  <a:pt x="0" y="66"/>
                  <a:pt x="159" y="33"/>
                </a:cubicBezTo>
                <a:cubicBezTo>
                  <a:pt x="318" y="0"/>
                  <a:pt x="857" y="223"/>
                  <a:pt x="1093" y="245"/>
                </a:cubicBezTo>
                <a:cubicBezTo>
                  <a:pt x="1329" y="267"/>
                  <a:pt x="1381" y="135"/>
                  <a:pt x="1577" y="164"/>
                </a:cubicBezTo>
                <a:cubicBezTo>
                  <a:pt x="1774" y="194"/>
                  <a:pt x="2167" y="318"/>
                  <a:pt x="2272" y="422"/>
                </a:cubicBezTo>
                <a:cubicBezTo>
                  <a:pt x="2377" y="526"/>
                  <a:pt x="2257" y="671"/>
                  <a:pt x="2209" y="785"/>
                </a:cubicBezTo>
                <a:cubicBezTo>
                  <a:pt x="2161" y="899"/>
                  <a:pt x="2117" y="1048"/>
                  <a:pt x="1985" y="1108"/>
                </a:cubicBezTo>
                <a:cubicBezTo>
                  <a:pt x="1853" y="1168"/>
                  <a:pt x="1552" y="1182"/>
                  <a:pt x="1418" y="1147"/>
                </a:cubicBezTo>
                <a:cubicBezTo>
                  <a:pt x="1284" y="1112"/>
                  <a:pt x="1284" y="946"/>
                  <a:pt x="1181" y="897"/>
                </a:cubicBezTo>
                <a:cubicBezTo>
                  <a:pt x="1078" y="848"/>
                  <a:pt x="943" y="870"/>
                  <a:pt x="801" y="852"/>
                </a:cubicBezTo>
                <a:cubicBezTo>
                  <a:pt x="659" y="834"/>
                  <a:pt x="437" y="860"/>
                  <a:pt x="327" y="792"/>
                </a:cubicBezTo>
                <a:cubicBezTo>
                  <a:pt x="217" y="724"/>
                  <a:pt x="178" y="515"/>
                  <a:pt x="139" y="442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3" name="Line 5"/>
          <p:cNvSpPr>
            <a:spLocks noChangeShapeType="1"/>
          </p:cNvSpPr>
          <p:nvPr/>
        </p:nvSpPr>
        <p:spPr bwMode="auto">
          <a:xfrm>
            <a:off x="6567488" y="4849813"/>
            <a:ext cx="303212" cy="385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4" name="Line 6"/>
          <p:cNvSpPr>
            <a:spLocks noChangeShapeType="1"/>
          </p:cNvSpPr>
          <p:nvPr/>
        </p:nvSpPr>
        <p:spPr bwMode="auto">
          <a:xfrm flipH="1">
            <a:off x="7362825" y="4846638"/>
            <a:ext cx="279400" cy="392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78535" name="Group 7"/>
          <p:cNvGrpSpPr>
            <a:grpSpLocks/>
          </p:cNvGrpSpPr>
          <p:nvPr/>
        </p:nvGrpSpPr>
        <p:grpSpPr bwMode="auto">
          <a:xfrm>
            <a:off x="7462838" y="4597400"/>
            <a:ext cx="501650" cy="234950"/>
            <a:chOff x="3600" y="219"/>
            <a:chExt cx="360" cy="175"/>
          </a:xfrm>
        </p:grpSpPr>
        <p:sp>
          <p:nvSpPr>
            <p:cNvPr id="278536" name="Oval 8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37" name="Line 9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38" name="Line 10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39" name="Rectangle 11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78540" name="Oval 12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78541" name="Group 13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78542" name="Line 1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543" name="Line 1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544" name="Line 1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78545" name="Group 17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78546" name="Line 1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547" name="Line 1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548" name="Line 2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78549" name="Group 21"/>
          <p:cNvGrpSpPr>
            <a:grpSpLocks/>
          </p:cNvGrpSpPr>
          <p:nvPr/>
        </p:nvGrpSpPr>
        <p:grpSpPr bwMode="auto">
          <a:xfrm>
            <a:off x="6862763" y="5095875"/>
            <a:ext cx="500062" cy="233363"/>
            <a:chOff x="3600" y="219"/>
            <a:chExt cx="360" cy="175"/>
          </a:xfrm>
        </p:grpSpPr>
        <p:sp>
          <p:nvSpPr>
            <p:cNvPr id="278550" name="Oval 22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51" name="Line 23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52" name="Line 24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53" name="Rectangle 25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78554" name="Oval 26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78555" name="Group 27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78556" name="Line 2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557" name="Line 2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558" name="Line 3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78559" name="Group 31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78560" name="Line 3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561" name="Line 3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562" name="Line 3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78563" name="Group 35"/>
          <p:cNvGrpSpPr>
            <a:grpSpLocks/>
          </p:cNvGrpSpPr>
          <p:nvPr/>
        </p:nvGrpSpPr>
        <p:grpSpPr bwMode="auto">
          <a:xfrm>
            <a:off x="6059488" y="4719638"/>
            <a:ext cx="501650" cy="233362"/>
            <a:chOff x="3600" y="219"/>
            <a:chExt cx="360" cy="175"/>
          </a:xfrm>
        </p:grpSpPr>
        <p:sp>
          <p:nvSpPr>
            <p:cNvPr id="278564" name="Oval 3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65" name="Line 3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66" name="Line 3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67" name="Rectangle 39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78568" name="Oval 4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78569" name="Group 4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78570" name="Line 4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571" name="Line 4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572" name="Line 4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78573" name="Group 4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78574" name="Line 4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575" name="Line 4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576" name="Line 4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78577" name="Line 49"/>
          <p:cNvSpPr>
            <a:spLocks noChangeShapeType="1"/>
          </p:cNvSpPr>
          <p:nvPr/>
        </p:nvSpPr>
        <p:spPr bwMode="auto">
          <a:xfrm flipV="1">
            <a:off x="6538913" y="4721225"/>
            <a:ext cx="931862" cy="714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78" name="Freeform 50"/>
          <p:cNvSpPr>
            <a:spLocks/>
          </p:cNvSpPr>
          <p:nvPr/>
        </p:nvSpPr>
        <p:spPr bwMode="auto">
          <a:xfrm>
            <a:off x="2978150" y="3106738"/>
            <a:ext cx="1439863" cy="1166812"/>
          </a:xfrm>
          <a:custGeom>
            <a:avLst/>
            <a:gdLst>
              <a:gd name="T0" fmla="*/ 210 w 907"/>
              <a:gd name="T1" fmla="*/ 0 h 735"/>
              <a:gd name="T2" fmla="*/ 31 w 907"/>
              <a:gd name="T3" fmla="*/ 126 h 735"/>
              <a:gd name="T4" fmla="*/ 25 w 907"/>
              <a:gd name="T5" fmla="*/ 434 h 735"/>
              <a:gd name="T6" fmla="*/ 46 w 907"/>
              <a:gd name="T7" fmla="*/ 691 h 735"/>
              <a:gd name="T8" fmla="*/ 218 w 907"/>
              <a:gd name="T9" fmla="*/ 701 h 735"/>
              <a:gd name="T10" fmla="*/ 377 w 907"/>
              <a:gd name="T11" fmla="*/ 677 h 735"/>
              <a:gd name="T12" fmla="*/ 551 w 907"/>
              <a:gd name="T13" fmla="*/ 665 h 735"/>
              <a:gd name="T14" fmla="*/ 818 w 907"/>
              <a:gd name="T15" fmla="*/ 551 h 735"/>
              <a:gd name="T16" fmla="*/ 902 w 907"/>
              <a:gd name="T17" fmla="*/ 377 h 735"/>
              <a:gd name="T18" fmla="*/ 785 w 907"/>
              <a:gd name="T19" fmla="*/ 218 h 735"/>
              <a:gd name="T20" fmla="*/ 590 w 907"/>
              <a:gd name="T21" fmla="*/ 122 h 735"/>
              <a:gd name="T22" fmla="*/ 210 w 907"/>
              <a:gd name="T23" fmla="*/ 0 h 7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07" h="735">
                <a:moveTo>
                  <a:pt x="210" y="0"/>
                </a:moveTo>
                <a:cubicBezTo>
                  <a:pt x="105" y="6"/>
                  <a:pt x="61" y="54"/>
                  <a:pt x="31" y="126"/>
                </a:cubicBezTo>
                <a:cubicBezTo>
                  <a:pt x="0" y="198"/>
                  <a:pt x="23" y="340"/>
                  <a:pt x="25" y="434"/>
                </a:cubicBezTo>
                <a:cubicBezTo>
                  <a:pt x="28" y="528"/>
                  <a:pt x="14" y="647"/>
                  <a:pt x="46" y="691"/>
                </a:cubicBezTo>
                <a:cubicBezTo>
                  <a:pt x="78" y="735"/>
                  <a:pt x="163" y="703"/>
                  <a:pt x="218" y="701"/>
                </a:cubicBezTo>
                <a:cubicBezTo>
                  <a:pt x="273" y="699"/>
                  <a:pt x="322" y="683"/>
                  <a:pt x="377" y="677"/>
                </a:cubicBezTo>
                <a:cubicBezTo>
                  <a:pt x="432" y="671"/>
                  <a:pt x="478" y="686"/>
                  <a:pt x="551" y="665"/>
                </a:cubicBezTo>
                <a:cubicBezTo>
                  <a:pt x="624" y="644"/>
                  <a:pt x="760" y="599"/>
                  <a:pt x="818" y="551"/>
                </a:cubicBezTo>
                <a:cubicBezTo>
                  <a:pt x="876" y="503"/>
                  <a:pt x="907" y="432"/>
                  <a:pt x="902" y="377"/>
                </a:cubicBezTo>
                <a:cubicBezTo>
                  <a:pt x="897" y="322"/>
                  <a:pt x="837" y="261"/>
                  <a:pt x="785" y="218"/>
                </a:cubicBezTo>
                <a:cubicBezTo>
                  <a:pt x="733" y="175"/>
                  <a:pt x="686" y="158"/>
                  <a:pt x="590" y="122"/>
                </a:cubicBezTo>
                <a:cubicBezTo>
                  <a:pt x="494" y="86"/>
                  <a:pt x="289" y="25"/>
                  <a:pt x="210" y="0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79" name="Line 51"/>
          <p:cNvSpPr>
            <a:spLocks noChangeShapeType="1"/>
          </p:cNvSpPr>
          <p:nvPr/>
        </p:nvSpPr>
        <p:spPr bwMode="auto">
          <a:xfrm>
            <a:off x="3584575" y="3433763"/>
            <a:ext cx="347663" cy="212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80" name="Line 52"/>
          <p:cNvSpPr>
            <a:spLocks noChangeShapeType="1"/>
          </p:cNvSpPr>
          <p:nvPr/>
        </p:nvSpPr>
        <p:spPr bwMode="auto">
          <a:xfrm>
            <a:off x="4230688" y="3765550"/>
            <a:ext cx="658812" cy="5032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81" name="Line 53"/>
          <p:cNvSpPr>
            <a:spLocks noChangeShapeType="1"/>
          </p:cNvSpPr>
          <p:nvPr/>
        </p:nvSpPr>
        <p:spPr bwMode="auto">
          <a:xfrm flipH="1">
            <a:off x="3324225" y="3543300"/>
            <a:ext cx="1588" cy="306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82" name="Freeform 54"/>
          <p:cNvSpPr>
            <a:spLocks/>
          </p:cNvSpPr>
          <p:nvPr/>
        </p:nvSpPr>
        <p:spPr bwMode="auto">
          <a:xfrm>
            <a:off x="5411788" y="4313238"/>
            <a:ext cx="679450" cy="458787"/>
          </a:xfrm>
          <a:custGeom>
            <a:avLst/>
            <a:gdLst>
              <a:gd name="T0" fmla="*/ 0 w 428"/>
              <a:gd name="T1" fmla="*/ 0 h 289"/>
              <a:gd name="T2" fmla="*/ 428 w 428"/>
              <a:gd name="T3" fmla="*/ 289 h 28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28" h="289">
                <a:moveTo>
                  <a:pt x="0" y="0"/>
                </a:moveTo>
                <a:lnTo>
                  <a:pt x="428" y="289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83" name="Line 55"/>
          <p:cNvSpPr>
            <a:spLocks noChangeShapeType="1"/>
          </p:cNvSpPr>
          <p:nvPr/>
        </p:nvSpPr>
        <p:spPr bwMode="auto">
          <a:xfrm flipH="1">
            <a:off x="3597275" y="3697288"/>
            <a:ext cx="350838" cy="255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78584" name="Group 56"/>
          <p:cNvGrpSpPr>
            <a:grpSpLocks/>
          </p:cNvGrpSpPr>
          <p:nvPr/>
        </p:nvGrpSpPr>
        <p:grpSpPr bwMode="auto">
          <a:xfrm>
            <a:off x="3084513" y="3303588"/>
            <a:ext cx="501650" cy="233362"/>
            <a:chOff x="3600" y="219"/>
            <a:chExt cx="360" cy="175"/>
          </a:xfrm>
        </p:grpSpPr>
        <p:sp>
          <p:nvSpPr>
            <p:cNvPr id="278585" name="Oval 5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86" name="Line 5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87" name="Line 5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88" name="Rectangle 6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78589" name="Oval 6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78590" name="Group 6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78591" name="Line 6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592" name="Line 6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593" name="Line 6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78594" name="Group 66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78595" name="Line 6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596" name="Line 6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597" name="Line 6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78598" name="Group 70"/>
          <p:cNvGrpSpPr>
            <a:grpSpLocks/>
          </p:cNvGrpSpPr>
          <p:nvPr/>
        </p:nvGrpSpPr>
        <p:grpSpPr bwMode="auto">
          <a:xfrm>
            <a:off x="3087688" y="3838575"/>
            <a:ext cx="501650" cy="233363"/>
            <a:chOff x="3600" y="219"/>
            <a:chExt cx="360" cy="175"/>
          </a:xfrm>
        </p:grpSpPr>
        <p:sp>
          <p:nvSpPr>
            <p:cNvPr id="278599" name="Oval 7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600" name="Line 7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601" name="Line 7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602" name="Rectangle 7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78603" name="Oval 7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78604" name="Group 7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78605" name="Line 7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606" name="Line 7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607" name="Line 7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78608" name="Group 8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78609" name="Line 8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610" name="Line 8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611" name="Line 8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78612" name="Group 84"/>
          <p:cNvGrpSpPr>
            <a:grpSpLocks/>
          </p:cNvGrpSpPr>
          <p:nvPr/>
        </p:nvGrpSpPr>
        <p:grpSpPr bwMode="auto">
          <a:xfrm>
            <a:off x="3727450" y="3638550"/>
            <a:ext cx="500063" cy="233363"/>
            <a:chOff x="3600" y="219"/>
            <a:chExt cx="360" cy="175"/>
          </a:xfrm>
        </p:grpSpPr>
        <p:sp>
          <p:nvSpPr>
            <p:cNvPr id="278613" name="Oval 85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614" name="Line 86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615" name="Line 87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616" name="Rectangle 88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78617" name="Oval 89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78618" name="Group 90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78619" name="Line 9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620" name="Line 9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621" name="Line 9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78622" name="Group 94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78623" name="Line 9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624" name="Line 9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625" name="Line 9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78626" name="Group 98"/>
          <p:cNvGrpSpPr>
            <a:grpSpLocks/>
          </p:cNvGrpSpPr>
          <p:nvPr/>
        </p:nvGrpSpPr>
        <p:grpSpPr bwMode="auto">
          <a:xfrm>
            <a:off x="4892675" y="4167188"/>
            <a:ext cx="501650" cy="233362"/>
            <a:chOff x="3600" y="219"/>
            <a:chExt cx="360" cy="175"/>
          </a:xfrm>
        </p:grpSpPr>
        <p:sp>
          <p:nvSpPr>
            <p:cNvPr id="278627" name="Oval 99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628" name="Line 100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629" name="Line 101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630" name="Rectangle 102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78631" name="Oval 103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78632" name="Group 104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78633" name="Line 10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634" name="Line 10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635" name="Line 10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78636" name="Group 108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78637" name="Line 10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638" name="Line 11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639" name="Line 11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78640" name="Line 112"/>
          <p:cNvSpPr>
            <a:spLocks noChangeShapeType="1"/>
          </p:cNvSpPr>
          <p:nvPr/>
        </p:nvSpPr>
        <p:spPr bwMode="auto">
          <a:xfrm>
            <a:off x="2747963" y="3290888"/>
            <a:ext cx="352425" cy="1254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78641" name="Group 113"/>
          <p:cNvGrpSpPr>
            <a:grpSpLocks/>
          </p:cNvGrpSpPr>
          <p:nvPr/>
        </p:nvGrpSpPr>
        <p:grpSpPr bwMode="auto">
          <a:xfrm>
            <a:off x="2254250" y="3160713"/>
            <a:ext cx="501650" cy="233362"/>
            <a:chOff x="3600" y="219"/>
            <a:chExt cx="360" cy="175"/>
          </a:xfrm>
        </p:grpSpPr>
        <p:sp>
          <p:nvSpPr>
            <p:cNvPr id="278642" name="Oval 114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643" name="Line 115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644" name="Line 116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645" name="Rectangle 117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78646" name="Oval 118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78647" name="Group 119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78648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649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650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78651" name="Group 123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78652" name="Line 12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653" name="Line 12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654" name="Line 12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78655" name="Rectangle 127"/>
          <p:cNvSpPr>
            <a:spLocks noGrp="1" noChangeArrowheads="1"/>
          </p:cNvSpPr>
          <p:nvPr>
            <p:ph type="title"/>
          </p:nvPr>
        </p:nvSpPr>
        <p:spPr>
          <a:xfrm>
            <a:off x="284163" y="179388"/>
            <a:ext cx="8405812" cy="1143000"/>
          </a:xfrm>
        </p:spPr>
        <p:txBody>
          <a:bodyPr/>
          <a:lstStyle/>
          <a:p>
            <a:r>
              <a:rPr lang="en-US" sz="2800"/>
              <a:t>Multimedia and Quality of Service: What is it?</a:t>
            </a:r>
            <a:endParaRPr lang="en-US"/>
          </a:p>
        </p:txBody>
      </p:sp>
      <p:grpSp>
        <p:nvGrpSpPr>
          <p:cNvPr id="278656" name="Group 128"/>
          <p:cNvGrpSpPr>
            <a:grpSpLocks/>
          </p:cNvGrpSpPr>
          <p:nvPr/>
        </p:nvGrpSpPr>
        <p:grpSpPr bwMode="auto">
          <a:xfrm>
            <a:off x="688975" y="1747838"/>
            <a:ext cx="1800225" cy="561975"/>
            <a:chOff x="3621" y="3265"/>
            <a:chExt cx="1776" cy="744"/>
          </a:xfrm>
        </p:grpSpPr>
        <p:pic>
          <p:nvPicPr>
            <p:cNvPr id="278657" name="Picture 129" descr="reellogo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1" y="3265"/>
              <a:ext cx="1776" cy="7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8658" name="Freeform 130"/>
            <p:cNvSpPr>
              <a:spLocks/>
            </p:cNvSpPr>
            <p:nvPr/>
          </p:nvSpPr>
          <p:spPr bwMode="auto">
            <a:xfrm>
              <a:off x="3972" y="3288"/>
              <a:ext cx="1401" cy="438"/>
            </a:xfrm>
            <a:custGeom>
              <a:avLst/>
              <a:gdLst>
                <a:gd name="T0" fmla="*/ 0 w 1401"/>
                <a:gd name="T1" fmla="*/ 6 h 438"/>
                <a:gd name="T2" fmla="*/ 27 w 1401"/>
                <a:gd name="T3" fmla="*/ 384 h 438"/>
                <a:gd name="T4" fmla="*/ 114 w 1401"/>
                <a:gd name="T5" fmla="*/ 381 h 438"/>
                <a:gd name="T6" fmla="*/ 132 w 1401"/>
                <a:gd name="T7" fmla="*/ 357 h 438"/>
                <a:gd name="T8" fmla="*/ 210 w 1401"/>
                <a:gd name="T9" fmla="*/ 402 h 438"/>
                <a:gd name="T10" fmla="*/ 450 w 1401"/>
                <a:gd name="T11" fmla="*/ 384 h 438"/>
                <a:gd name="T12" fmla="*/ 486 w 1401"/>
                <a:gd name="T13" fmla="*/ 393 h 438"/>
                <a:gd name="T14" fmla="*/ 690 w 1401"/>
                <a:gd name="T15" fmla="*/ 417 h 438"/>
                <a:gd name="T16" fmla="*/ 1074 w 1401"/>
                <a:gd name="T17" fmla="*/ 438 h 438"/>
                <a:gd name="T18" fmla="*/ 1401 w 1401"/>
                <a:gd name="T19" fmla="*/ 420 h 438"/>
                <a:gd name="T20" fmla="*/ 1392 w 1401"/>
                <a:gd name="T21" fmla="*/ 165 h 438"/>
                <a:gd name="T22" fmla="*/ 291 w 1401"/>
                <a:gd name="T23" fmla="*/ 0 h 438"/>
                <a:gd name="T24" fmla="*/ 0 w 1401"/>
                <a:gd name="T25" fmla="*/ 6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01" h="438">
                  <a:moveTo>
                    <a:pt x="0" y="6"/>
                  </a:moveTo>
                  <a:lnTo>
                    <a:pt x="27" y="384"/>
                  </a:lnTo>
                  <a:lnTo>
                    <a:pt x="114" y="381"/>
                  </a:lnTo>
                  <a:lnTo>
                    <a:pt x="132" y="357"/>
                  </a:lnTo>
                  <a:lnTo>
                    <a:pt x="210" y="402"/>
                  </a:lnTo>
                  <a:lnTo>
                    <a:pt x="450" y="384"/>
                  </a:lnTo>
                  <a:lnTo>
                    <a:pt x="486" y="393"/>
                  </a:lnTo>
                  <a:lnTo>
                    <a:pt x="690" y="417"/>
                  </a:lnTo>
                  <a:lnTo>
                    <a:pt x="1074" y="438"/>
                  </a:lnTo>
                  <a:lnTo>
                    <a:pt x="1401" y="420"/>
                  </a:lnTo>
                  <a:lnTo>
                    <a:pt x="1392" y="165"/>
                  </a:lnTo>
                  <a:lnTo>
                    <a:pt x="291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659" name="Freeform 131"/>
            <p:cNvSpPr>
              <a:spLocks/>
            </p:cNvSpPr>
            <p:nvPr/>
          </p:nvSpPr>
          <p:spPr bwMode="auto">
            <a:xfrm>
              <a:off x="4242" y="3858"/>
              <a:ext cx="999" cy="123"/>
            </a:xfrm>
            <a:custGeom>
              <a:avLst/>
              <a:gdLst>
                <a:gd name="T0" fmla="*/ 0 w 999"/>
                <a:gd name="T1" fmla="*/ 6 h 123"/>
                <a:gd name="T2" fmla="*/ 717 w 999"/>
                <a:gd name="T3" fmla="*/ 12 h 123"/>
                <a:gd name="T4" fmla="*/ 744 w 999"/>
                <a:gd name="T5" fmla="*/ 36 h 123"/>
                <a:gd name="T6" fmla="*/ 801 w 999"/>
                <a:gd name="T7" fmla="*/ 42 h 123"/>
                <a:gd name="T8" fmla="*/ 876 w 999"/>
                <a:gd name="T9" fmla="*/ 6 h 123"/>
                <a:gd name="T10" fmla="*/ 933 w 999"/>
                <a:gd name="T11" fmla="*/ 0 h 123"/>
                <a:gd name="T12" fmla="*/ 981 w 999"/>
                <a:gd name="T13" fmla="*/ 15 h 123"/>
                <a:gd name="T14" fmla="*/ 999 w 999"/>
                <a:gd name="T15" fmla="*/ 51 h 123"/>
                <a:gd name="T16" fmla="*/ 987 w 999"/>
                <a:gd name="T17" fmla="*/ 123 h 123"/>
                <a:gd name="T18" fmla="*/ 18 w 999"/>
                <a:gd name="T19" fmla="*/ 120 h 123"/>
                <a:gd name="T20" fmla="*/ 0 w 999"/>
                <a:gd name="T21" fmla="*/ 6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99" h="123">
                  <a:moveTo>
                    <a:pt x="0" y="6"/>
                  </a:moveTo>
                  <a:lnTo>
                    <a:pt x="717" y="12"/>
                  </a:lnTo>
                  <a:lnTo>
                    <a:pt x="744" y="36"/>
                  </a:lnTo>
                  <a:lnTo>
                    <a:pt x="801" y="42"/>
                  </a:lnTo>
                  <a:lnTo>
                    <a:pt x="876" y="6"/>
                  </a:lnTo>
                  <a:lnTo>
                    <a:pt x="933" y="0"/>
                  </a:lnTo>
                  <a:lnTo>
                    <a:pt x="981" y="15"/>
                  </a:lnTo>
                  <a:lnTo>
                    <a:pt x="999" y="51"/>
                  </a:lnTo>
                  <a:lnTo>
                    <a:pt x="987" y="123"/>
                  </a:lnTo>
                  <a:lnTo>
                    <a:pt x="18" y="12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78660" name="Picture 132" descr="video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3" y="3400"/>
              <a:ext cx="889" cy="4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78661" name="Group 133"/>
          <p:cNvGrpSpPr>
            <a:grpSpLocks/>
          </p:cNvGrpSpPr>
          <p:nvPr/>
        </p:nvGrpSpPr>
        <p:grpSpPr bwMode="auto">
          <a:xfrm>
            <a:off x="6650038" y="2763838"/>
            <a:ext cx="1463675" cy="1341437"/>
            <a:chOff x="4367" y="1793"/>
            <a:chExt cx="922" cy="845"/>
          </a:xfrm>
        </p:grpSpPr>
        <p:grpSp>
          <p:nvGrpSpPr>
            <p:cNvPr id="278662" name="Group 134"/>
            <p:cNvGrpSpPr>
              <a:grpSpLocks/>
            </p:cNvGrpSpPr>
            <p:nvPr/>
          </p:nvGrpSpPr>
          <p:grpSpPr bwMode="auto">
            <a:xfrm>
              <a:off x="4371" y="1799"/>
              <a:ext cx="918" cy="839"/>
              <a:chOff x="1044" y="2733"/>
              <a:chExt cx="918" cy="839"/>
            </a:xfrm>
          </p:grpSpPr>
          <p:sp>
            <p:nvSpPr>
              <p:cNvPr id="278663" name="Rectangle 135"/>
              <p:cNvSpPr>
                <a:spLocks noChangeArrowheads="1"/>
              </p:cNvSpPr>
              <p:nvPr/>
            </p:nvSpPr>
            <p:spPr bwMode="auto">
              <a:xfrm>
                <a:off x="1044" y="2733"/>
                <a:ext cx="918" cy="744"/>
              </a:xfrm>
              <a:prstGeom prst="rect">
                <a:avLst/>
              </a:prstGeom>
              <a:gradFill rotWithShape="0">
                <a:gsLst>
                  <a:gs pos="0">
                    <a:srgbClr val="99CCFF">
                      <a:gamma/>
                      <a:shade val="46275"/>
                      <a:invGamma/>
                    </a:srgbClr>
                  </a:gs>
                  <a:gs pos="50000">
                    <a:srgbClr val="99CCFF"/>
                  </a:gs>
                  <a:gs pos="100000">
                    <a:srgbClr val="99CC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76200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664" name="Rectangle 136"/>
              <p:cNvSpPr>
                <a:spLocks noChangeArrowheads="1"/>
              </p:cNvSpPr>
              <p:nvPr/>
            </p:nvSpPr>
            <p:spPr bwMode="auto">
              <a:xfrm>
                <a:off x="1314" y="3480"/>
                <a:ext cx="390" cy="47"/>
              </a:xfrm>
              <a:prstGeom prst="rect">
                <a:avLst/>
              </a:prstGeom>
              <a:solidFill>
                <a:srgbClr val="5F5F5F"/>
              </a:solidFill>
              <a:ln w="9525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665" name="Rectangle 137"/>
              <p:cNvSpPr>
                <a:spLocks noChangeArrowheads="1"/>
              </p:cNvSpPr>
              <p:nvPr/>
            </p:nvSpPr>
            <p:spPr bwMode="auto">
              <a:xfrm>
                <a:off x="1047" y="3522"/>
                <a:ext cx="903" cy="50"/>
              </a:xfrm>
              <a:prstGeom prst="rect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78666" name="Rectangle 138"/>
            <p:cNvSpPr>
              <a:spLocks noChangeArrowheads="1"/>
            </p:cNvSpPr>
            <p:nvPr/>
          </p:nvSpPr>
          <p:spPr bwMode="auto">
            <a:xfrm>
              <a:off x="4367" y="1793"/>
              <a:ext cx="921" cy="734"/>
            </a:xfrm>
            <a:prstGeom prst="rect">
              <a:avLst/>
            </a:prstGeom>
            <a:noFill/>
            <a:ln w="571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8667" name="Freeform 139"/>
          <p:cNvSpPr>
            <a:spLocks/>
          </p:cNvSpPr>
          <p:nvPr/>
        </p:nvSpPr>
        <p:spPr bwMode="auto">
          <a:xfrm>
            <a:off x="1757363" y="2182813"/>
            <a:ext cx="5795962" cy="2573337"/>
          </a:xfrm>
          <a:custGeom>
            <a:avLst/>
            <a:gdLst>
              <a:gd name="T0" fmla="*/ 0 w 3651"/>
              <a:gd name="T1" fmla="*/ 0 h 1621"/>
              <a:gd name="T2" fmla="*/ 1 w 3651"/>
              <a:gd name="T3" fmla="*/ 511 h 1621"/>
              <a:gd name="T4" fmla="*/ 353 w 3651"/>
              <a:gd name="T5" fmla="*/ 665 h 1621"/>
              <a:gd name="T6" fmla="*/ 669 w 3651"/>
              <a:gd name="T7" fmla="*/ 673 h 1621"/>
              <a:gd name="T8" fmla="*/ 977 w 3651"/>
              <a:gd name="T9" fmla="*/ 797 h 1621"/>
              <a:gd name="T10" fmla="*/ 1157 w 3651"/>
              <a:gd name="T11" fmla="*/ 745 h 1621"/>
              <a:gd name="T12" fmla="*/ 1429 w 3651"/>
              <a:gd name="T13" fmla="*/ 909 h 1621"/>
              <a:gd name="T14" fmla="*/ 1569 w 3651"/>
              <a:gd name="T15" fmla="*/ 953 h 1621"/>
              <a:gd name="T16" fmla="*/ 1969 w 3651"/>
              <a:gd name="T17" fmla="*/ 1261 h 1621"/>
              <a:gd name="T18" fmla="*/ 2317 w 3651"/>
              <a:gd name="T19" fmla="*/ 1301 h 1621"/>
              <a:gd name="T20" fmla="*/ 2797 w 3651"/>
              <a:gd name="T21" fmla="*/ 1621 h 1621"/>
              <a:gd name="T22" fmla="*/ 3651 w 3651"/>
              <a:gd name="T23" fmla="*/ 1559 h 1621"/>
              <a:gd name="T24" fmla="*/ 3651 w 3651"/>
              <a:gd name="T25" fmla="*/ 1187 h 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651" h="1621">
                <a:moveTo>
                  <a:pt x="0" y="0"/>
                </a:moveTo>
                <a:lnTo>
                  <a:pt x="1" y="511"/>
                </a:lnTo>
                <a:lnTo>
                  <a:pt x="353" y="665"/>
                </a:lnTo>
                <a:lnTo>
                  <a:pt x="669" y="673"/>
                </a:lnTo>
                <a:lnTo>
                  <a:pt x="977" y="797"/>
                </a:lnTo>
                <a:lnTo>
                  <a:pt x="1157" y="745"/>
                </a:lnTo>
                <a:lnTo>
                  <a:pt x="1429" y="909"/>
                </a:lnTo>
                <a:lnTo>
                  <a:pt x="1569" y="953"/>
                </a:lnTo>
                <a:lnTo>
                  <a:pt x="1969" y="1261"/>
                </a:lnTo>
                <a:lnTo>
                  <a:pt x="2317" y="1301"/>
                </a:lnTo>
                <a:lnTo>
                  <a:pt x="2797" y="1621"/>
                </a:lnTo>
                <a:lnTo>
                  <a:pt x="3651" y="1559"/>
                </a:lnTo>
                <a:lnTo>
                  <a:pt x="3651" y="1187"/>
                </a:lnTo>
              </a:path>
            </a:pathLst>
          </a:custGeom>
          <a:noFill/>
          <a:ln w="57150" cmpd="sng">
            <a:solidFill>
              <a:schemeClr val="accent2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78668" name="Object 140"/>
          <p:cNvGraphicFramePr>
            <a:graphicFrameLocks noChangeAspect="1"/>
          </p:cNvGraphicFramePr>
          <p:nvPr/>
        </p:nvGraphicFramePr>
        <p:xfrm>
          <a:off x="1387475" y="2312988"/>
          <a:ext cx="519113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4" name="Clip" r:id="rId6" imgW="857160" imgH="1324080" progId="MS_ClipArt_Gallery.2">
                  <p:embed/>
                </p:oleObj>
              </mc:Choice>
              <mc:Fallback>
                <p:oleObj name="Clip" r:id="rId6" imgW="857160" imgH="132408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7475" y="2312988"/>
                        <a:ext cx="519113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8669" name="Group 141"/>
          <p:cNvGrpSpPr>
            <a:grpSpLocks/>
          </p:cNvGrpSpPr>
          <p:nvPr/>
        </p:nvGrpSpPr>
        <p:grpSpPr bwMode="auto">
          <a:xfrm>
            <a:off x="5168900" y="4848225"/>
            <a:ext cx="501650" cy="233363"/>
            <a:chOff x="3600" y="219"/>
            <a:chExt cx="360" cy="175"/>
          </a:xfrm>
        </p:grpSpPr>
        <p:sp>
          <p:nvSpPr>
            <p:cNvPr id="278670" name="Oval 142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671" name="Line 143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672" name="Line 144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673" name="Rectangle 145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78674" name="Oval 146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78675" name="Group 147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78676" name="Line 14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677" name="Line 14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678" name="Line 15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78679" name="Group 151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78680" name="Line 15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681" name="Line 15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682" name="Line 15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78683" name="Freeform 155"/>
          <p:cNvSpPr>
            <a:spLocks/>
          </p:cNvSpPr>
          <p:nvPr/>
        </p:nvSpPr>
        <p:spPr bwMode="auto">
          <a:xfrm>
            <a:off x="5197475" y="4394200"/>
            <a:ext cx="193675" cy="473075"/>
          </a:xfrm>
          <a:custGeom>
            <a:avLst/>
            <a:gdLst>
              <a:gd name="T0" fmla="*/ 0 w 428"/>
              <a:gd name="T1" fmla="*/ 0 h 289"/>
              <a:gd name="T2" fmla="*/ 428 w 428"/>
              <a:gd name="T3" fmla="*/ 289 h 28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28" h="289">
                <a:moveTo>
                  <a:pt x="0" y="0"/>
                </a:moveTo>
                <a:lnTo>
                  <a:pt x="428" y="289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684" name="Freeform 156"/>
          <p:cNvSpPr>
            <a:spLocks/>
          </p:cNvSpPr>
          <p:nvPr/>
        </p:nvSpPr>
        <p:spPr bwMode="auto">
          <a:xfrm flipV="1">
            <a:off x="5668963" y="4867275"/>
            <a:ext cx="379412" cy="93663"/>
          </a:xfrm>
          <a:custGeom>
            <a:avLst/>
            <a:gdLst>
              <a:gd name="T0" fmla="*/ 0 w 428"/>
              <a:gd name="T1" fmla="*/ 0 h 289"/>
              <a:gd name="T2" fmla="*/ 428 w 428"/>
              <a:gd name="T3" fmla="*/ 289 h 28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28" h="289">
                <a:moveTo>
                  <a:pt x="0" y="0"/>
                </a:moveTo>
                <a:lnTo>
                  <a:pt x="428" y="289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78685" name="Object 157"/>
          <p:cNvGraphicFramePr>
            <a:graphicFrameLocks noChangeAspect="1"/>
          </p:cNvGraphicFramePr>
          <p:nvPr/>
        </p:nvGraphicFramePr>
        <p:xfrm>
          <a:off x="3736975" y="2586038"/>
          <a:ext cx="7223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5" name="Clip" r:id="rId8" imgW="676440" imgH="485640" progId="MS_ClipArt_Gallery.2">
                  <p:embed/>
                </p:oleObj>
              </mc:Choice>
              <mc:Fallback>
                <p:oleObj name="Clip" r:id="rId8" imgW="676440" imgH="4856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6975" y="2586038"/>
                        <a:ext cx="722313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8686" name="Freeform 158"/>
          <p:cNvSpPr>
            <a:spLocks/>
          </p:cNvSpPr>
          <p:nvPr/>
        </p:nvSpPr>
        <p:spPr bwMode="auto">
          <a:xfrm>
            <a:off x="5445125" y="5080000"/>
            <a:ext cx="107950" cy="292100"/>
          </a:xfrm>
          <a:custGeom>
            <a:avLst/>
            <a:gdLst>
              <a:gd name="T0" fmla="*/ 0 w 428"/>
              <a:gd name="T1" fmla="*/ 0 h 289"/>
              <a:gd name="T2" fmla="*/ 428 w 428"/>
              <a:gd name="T3" fmla="*/ 289 h 28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28" h="289">
                <a:moveTo>
                  <a:pt x="0" y="0"/>
                </a:moveTo>
                <a:lnTo>
                  <a:pt x="428" y="289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78687" name="Object 159"/>
          <p:cNvGraphicFramePr>
            <a:graphicFrameLocks noChangeAspect="1"/>
          </p:cNvGraphicFramePr>
          <p:nvPr/>
        </p:nvGraphicFramePr>
        <p:xfrm>
          <a:off x="5232400" y="5329238"/>
          <a:ext cx="7223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6" name="Clip" r:id="rId10" imgW="676440" imgH="485640" progId="MS_ClipArt_Gallery.2">
                  <p:embed/>
                </p:oleObj>
              </mc:Choice>
              <mc:Fallback>
                <p:oleObj name="Clip" r:id="rId10" imgW="676440" imgH="4856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5329238"/>
                        <a:ext cx="722313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8688" name="Freeform 160"/>
          <p:cNvSpPr>
            <a:spLocks/>
          </p:cNvSpPr>
          <p:nvPr/>
        </p:nvSpPr>
        <p:spPr bwMode="auto">
          <a:xfrm flipH="1">
            <a:off x="3400425" y="2974975"/>
            <a:ext cx="415925" cy="349250"/>
          </a:xfrm>
          <a:custGeom>
            <a:avLst/>
            <a:gdLst>
              <a:gd name="T0" fmla="*/ 0 w 428"/>
              <a:gd name="T1" fmla="*/ 0 h 289"/>
              <a:gd name="T2" fmla="*/ 428 w 428"/>
              <a:gd name="T3" fmla="*/ 289 h 28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28" h="289">
                <a:moveTo>
                  <a:pt x="0" y="0"/>
                </a:moveTo>
                <a:lnTo>
                  <a:pt x="428" y="289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689" name="Freeform 161"/>
          <p:cNvSpPr>
            <a:spLocks/>
          </p:cNvSpPr>
          <p:nvPr/>
        </p:nvSpPr>
        <p:spPr bwMode="auto">
          <a:xfrm>
            <a:off x="3114675" y="2867025"/>
            <a:ext cx="2400300" cy="2481263"/>
          </a:xfrm>
          <a:custGeom>
            <a:avLst/>
            <a:gdLst>
              <a:gd name="T0" fmla="*/ 468 w 1512"/>
              <a:gd name="T1" fmla="*/ 0 h 1563"/>
              <a:gd name="T2" fmla="*/ 0 w 1512"/>
              <a:gd name="T3" fmla="*/ 396 h 1563"/>
              <a:gd name="T4" fmla="*/ 108 w 1512"/>
              <a:gd name="T5" fmla="*/ 423 h 1563"/>
              <a:gd name="T6" fmla="*/ 315 w 1512"/>
              <a:gd name="T7" fmla="*/ 381 h 1563"/>
              <a:gd name="T8" fmla="*/ 570 w 1512"/>
              <a:gd name="T9" fmla="*/ 555 h 1563"/>
              <a:gd name="T10" fmla="*/ 693 w 1512"/>
              <a:gd name="T11" fmla="*/ 573 h 1563"/>
              <a:gd name="T12" fmla="*/ 1080 w 1512"/>
              <a:gd name="T13" fmla="*/ 882 h 1563"/>
              <a:gd name="T14" fmla="*/ 1254 w 1512"/>
              <a:gd name="T15" fmla="*/ 900 h 1563"/>
              <a:gd name="T16" fmla="*/ 1512 w 1512"/>
              <a:gd name="T17" fmla="*/ 1563 h 1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2" h="1563">
                <a:moveTo>
                  <a:pt x="468" y="0"/>
                </a:moveTo>
                <a:lnTo>
                  <a:pt x="0" y="396"/>
                </a:lnTo>
                <a:lnTo>
                  <a:pt x="108" y="423"/>
                </a:lnTo>
                <a:lnTo>
                  <a:pt x="315" y="381"/>
                </a:lnTo>
                <a:lnTo>
                  <a:pt x="570" y="555"/>
                </a:lnTo>
                <a:lnTo>
                  <a:pt x="693" y="573"/>
                </a:lnTo>
                <a:lnTo>
                  <a:pt x="1080" y="882"/>
                </a:lnTo>
                <a:lnTo>
                  <a:pt x="1254" y="900"/>
                </a:lnTo>
                <a:lnTo>
                  <a:pt x="1512" y="1563"/>
                </a:lnTo>
              </a:path>
            </a:pathLst>
          </a:custGeom>
          <a:noFill/>
          <a:ln w="57150" cmpd="sng">
            <a:solidFill>
              <a:srgbClr val="FF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33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690" name="Line 162"/>
          <p:cNvSpPr>
            <a:spLocks noChangeShapeType="1"/>
          </p:cNvSpPr>
          <p:nvPr/>
        </p:nvSpPr>
        <p:spPr bwMode="auto">
          <a:xfrm flipH="1">
            <a:off x="7686675" y="4210050"/>
            <a:ext cx="1588" cy="420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691" name="Text Box 163"/>
          <p:cNvSpPr txBox="1">
            <a:spLocks noChangeArrowheads="1"/>
          </p:cNvSpPr>
          <p:nvPr/>
        </p:nvSpPr>
        <p:spPr bwMode="auto">
          <a:xfrm>
            <a:off x="4614863" y="1290638"/>
            <a:ext cx="3795712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multimedia applications: </a:t>
            </a:r>
            <a:r>
              <a:rPr lang="en-US" sz="2400"/>
              <a:t>network audio and video</a:t>
            </a:r>
          </a:p>
          <a:p>
            <a:r>
              <a:rPr lang="en-US" sz="2400"/>
              <a:t>(“continuous media”)</a:t>
            </a:r>
          </a:p>
        </p:txBody>
      </p:sp>
      <p:grpSp>
        <p:nvGrpSpPr>
          <p:cNvPr id="278692" name="Group 164"/>
          <p:cNvGrpSpPr>
            <a:grpSpLocks/>
          </p:cNvGrpSpPr>
          <p:nvPr/>
        </p:nvGrpSpPr>
        <p:grpSpPr bwMode="auto">
          <a:xfrm>
            <a:off x="352425" y="4048125"/>
            <a:ext cx="4303713" cy="2243138"/>
            <a:chOff x="222" y="2550"/>
            <a:chExt cx="2711" cy="1413"/>
          </a:xfrm>
        </p:grpSpPr>
        <p:sp>
          <p:nvSpPr>
            <p:cNvPr id="278693" name="Text Box 165"/>
            <p:cNvSpPr txBox="1">
              <a:spLocks noChangeArrowheads="1"/>
            </p:cNvSpPr>
            <p:nvPr/>
          </p:nvSpPr>
          <p:spPr bwMode="auto">
            <a:xfrm>
              <a:off x="392" y="2882"/>
              <a:ext cx="2391" cy="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/>
                <a:t>network provides application with </a:t>
              </a:r>
              <a:r>
                <a:rPr lang="en-US" sz="2400" i="1">
                  <a:solidFill>
                    <a:srgbClr val="FF0000"/>
                  </a:solidFill>
                </a:rPr>
                <a:t>level of performance needed for application to function.</a:t>
              </a:r>
            </a:p>
          </p:txBody>
        </p:sp>
        <p:sp>
          <p:nvSpPr>
            <p:cNvPr id="278694" name="Rectangle 166"/>
            <p:cNvSpPr>
              <a:spLocks noChangeArrowheads="1"/>
            </p:cNvSpPr>
            <p:nvPr/>
          </p:nvSpPr>
          <p:spPr bwMode="auto">
            <a:xfrm>
              <a:off x="222" y="2719"/>
              <a:ext cx="2711" cy="1244"/>
            </a:xfrm>
            <a:prstGeom prst="rect">
              <a:avLst/>
            </a:prstGeom>
            <a:noFill/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grpSp>
          <p:nvGrpSpPr>
            <p:cNvPr id="278695" name="Group 167"/>
            <p:cNvGrpSpPr>
              <a:grpSpLocks/>
            </p:cNvGrpSpPr>
            <p:nvPr/>
          </p:nvGrpSpPr>
          <p:grpSpPr bwMode="auto">
            <a:xfrm>
              <a:off x="378" y="2550"/>
              <a:ext cx="601" cy="327"/>
              <a:chOff x="378" y="1832"/>
              <a:chExt cx="601" cy="327"/>
            </a:xfrm>
          </p:grpSpPr>
          <p:sp>
            <p:nvSpPr>
              <p:cNvPr id="278696" name="Rectangle 168"/>
              <p:cNvSpPr>
                <a:spLocks noChangeArrowheads="1"/>
              </p:cNvSpPr>
              <p:nvPr/>
            </p:nvSpPr>
            <p:spPr bwMode="auto">
              <a:xfrm>
                <a:off x="378" y="1845"/>
                <a:ext cx="577" cy="2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697" name="Text Box 169"/>
              <p:cNvSpPr txBox="1">
                <a:spLocks noChangeArrowheads="1"/>
              </p:cNvSpPr>
              <p:nvPr/>
            </p:nvSpPr>
            <p:spPr bwMode="auto">
              <a:xfrm>
                <a:off x="394" y="1832"/>
                <a:ext cx="585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>
                    <a:solidFill>
                      <a:srgbClr val="FF0000"/>
                    </a:solidFill>
                  </a:rPr>
                  <a:t>QoS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20205989"/>
      </p:ext>
    </p:extLst>
  </p:cSld>
  <p:clrMapOvr>
    <a:masterClrMapping/>
  </p:clrMapOvr>
  <p:transition xmlns:p14="http://schemas.microsoft.com/office/powerpoint/2010/main">
    <p:cover dir="r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8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8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7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8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8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8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8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8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8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78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8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8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7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667" grpId="0" animBg="1"/>
      <p:bldP spid="27868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Multimedia Networking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7-</a:t>
            </a:r>
            <a:fld id="{93D348DD-BC8D-4151-A9F0-077EFB6A4D94}" type="slidenum">
              <a:rPr lang="en-US"/>
              <a:pPr/>
              <a:t>3</a:t>
            </a:fld>
            <a:endParaRPr lang="en-US"/>
          </a:p>
        </p:txBody>
      </p:sp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MM Networking Applications 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856163" y="1279525"/>
            <a:ext cx="4103687" cy="49085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u="sng">
                <a:solidFill>
                  <a:srgbClr val="FF0000"/>
                </a:solidFill>
              </a:rPr>
              <a:t>Fundamental characteristics:</a:t>
            </a:r>
            <a:endParaRPr lang="en-US" sz="2400"/>
          </a:p>
          <a:p>
            <a:r>
              <a:rPr lang="en-US" sz="2400"/>
              <a:t>typically </a:t>
            </a:r>
            <a:r>
              <a:rPr lang="en-US" sz="2400" b="1">
                <a:solidFill>
                  <a:srgbClr val="FF0000"/>
                </a:solidFill>
              </a:rPr>
              <a:t>delay</a:t>
            </a:r>
            <a:r>
              <a:rPr lang="en-US" sz="2400">
                <a:solidFill>
                  <a:srgbClr val="FF0000"/>
                </a:solidFill>
              </a:rPr>
              <a:t> </a:t>
            </a:r>
            <a:r>
              <a:rPr lang="en-US" sz="2400" b="1">
                <a:solidFill>
                  <a:srgbClr val="FF0000"/>
                </a:solidFill>
              </a:rPr>
              <a:t>sensitive</a:t>
            </a:r>
          </a:p>
          <a:p>
            <a:pPr lvl="1"/>
            <a:r>
              <a:rPr lang="en-US" sz="2000"/>
              <a:t>end-to-end delay</a:t>
            </a:r>
          </a:p>
          <a:p>
            <a:pPr lvl="1"/>
            <a:r>
              <a:rPr lang="en-US" sz="2000"/>
              <a:t>delay jitter</a:t>
            </a:r>
            <a:r>
              <a:rPr lang="en-US" sz="2000" b="1"/>
              <a:t> </a:t>
            </a:r>
          </a:p>
          <a:p>
            <a:r>
              <a:rPr lang="en-US" sz="2400" b="1">
                <a:solidFill>
                  <a:srgbClr val="FF0000"/>
                </a:solidFill>
              </a:rPr>
              <a:t>loss tolerant</a:t>
            </a:r>
            <a:r>
              <a:rPr lang="en-US" sz="2400"/>
              <a:t>: infrequent losses cause minor glitches </a:t>
            </a:r>
          </a:p>
          <a:p>
            <a:r>
              <a:rPr lang="en-US" sz="2400"/>
              <a:t>antithesis of data, which are loss </a:t>
            </a:r>
            <a:r>
              <a:rPr lang="en-US" sz="2400" i="1"/>
              <a:t>intolerant</a:t>
            </a:r>
            <a:r>
              <a:rPr lang="en-US" sz="2400"/>
              <a:t> but delay </a:t>
            </a:r>
            <a:r>
              <a:rPr lang="en-US" sz="2400" i="1"/>
              <a:t>tolerant</a:t>
            </a:r>
            <a:r>
              <a:rPr lang="en-US" sz="2400"/>
              <a:t>.</a:t>
            </a:r>
            <a:endParaRPr lang="en-US" sz="2400">
              <a:solidFill>
                <a:schemeClr val="accent2"/>
              </a:solidFill>
            </a:endParaRPr>
          </a:p>
          <a:p>
            <a:endParaRPr lang="en-US">
              <a:solidFill>
                <a:schemeClr val="accent2"/>
              </a:solidFill>
            </a:endParaRPr>
          </a:p>
        </p:txBody>
      </p:sp>
      <p:sp>
        <p:nvSpPr>
          <p:cNvPr id="2713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4025" y="1377950"/>
            <a:ext cx="4359275" cy="49085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u="sng">
                <a:solidFill>
                  <a:srgbClr val="FF0000"/>
                </a:solidFill>
              </a:rPr>
              <a:t>Classes of MM applications: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1) stored streaming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2) live streaming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3) interactive, real-time</a:t>
            </a:r>
            <a:endParaRPr lang="en-US" sz="2400">
              <a:solidFill>
                <a:schemeClr val="accent2"/>
              </a:solidFill>
            </a:endParaRPr>
          </a:p>
        </p:txBody>
      </p:sp>
      <p:sp>
        <p:nvSpPr>
          <p:cNvPr id="271365" name="Text Box 5"/>
          <p:cNvSpPr txBox="1">
            <a:spLocks noChangeArrowheads="1"/>
          </p:cNvSpPr>
          <p:nvPr/>
        </p:nvSpPr>
        <p:spPr bwMode="auto">
          <a:xfrm>
            <a:off x="500063" y="5035550"/>
            <a:ext cx="4262437" cy="12065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/>
            <a:r>
              <a:rPr lang="en-US" sz="2400" b="1"/>
              <a:t>Jitter</a:t>
            </a:r>
            <a:r>
              <a:rPr lang="en-US" sz="2400"/>
              <a:t> is the variability </a:t>
            </a:r>
          </a:p>
          <a:p>
            <a:pPr lvl="1"/>
            <a:r>
              <a:rPr lang="en-US" sz="2400"/>
              <a:t>of packet delays within </a:t>
            </a:r>
          </a:p>
          <a:p>
            <a:pPr lvl="1"/>
            <a:r>
              <a:rPr lang="en-US" sz="2400"/>
              <a:t>the same packet stream</a:t>
            </a:r>
            <a:endParaRPr lang="en-US"/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274" y="1509"/>
            <a:ext cx="819785" cy="683260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443465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Multimedia Networking</a:t>
            </a:r>
          </a:p>
        </p:txBody>
      </p:sp>
      <p:sp>
        <p:nvSpPr>
          <p:cNvPr id="16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7-</a:t>
            </a:r>
            <a:fld id="{B8AD8D88-CDE0-475F-BB05-488EDC505871}" type="slidenum">
              <a:rPr lang="en-US"/>
              <a:pPr/>
              <a:t>4</a:t>
            </a:fld>
            <a:endParaRPr lang="en-US"/>
          </a:p>
        </p:txBody>
      </p:sp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0850"/>
            <a:ext cx="7772400" cy="871538"/>
          </a:xfrm>
        </p:spPr>
        <p:txBody>
          <a:bodyPr/>
          <a:lstStyle/>
          <a:p>
            <a:r>
              <a:rPr lang="en-US"/>
              <a:t>Streaming Stored Multimedia </a:t>
            </a:r>
          </a:p>
        </p:txBody>
      </p:sp>
      <p:sp>
        <p:nvSpPr>
          <p:cNvPr id="219289" name="Rectangle 153"/>
          <p:cNvSpPr>
            <a:spLocks noChangeArrowheads="1"/>
          </p:cNvSpPr>
          <p:nvPr/>
        </p:nvSpPr>
        <p:spPr bwMode="auto">
          <a:xfrm>
            <a:off x="501650" y="2654300"/>
            <a:ext cx="5070475" cy="2027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FF0000"/>
                </a:solidFill>
              </a:rPr>
              <a:t>Stored streaming: 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400"/>
              <a:t>media stored at source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400"/>
              <a:t>transmitted to client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400" i="1" u="sng">
                <a:solidFill>
                  <a:srgbClr val="FF0000"/>
                </a:solidFill>
              </a:rPr>
              <a:t>streaming:</a:t>
            </a:r>
            <a:r>
              <a:rPr lang="en-US" sz="2400"/>
              <a:t> client playout begins </a:t>
            </a:r>
            <a:r>
              <a:rPr lang="en-US" sz="2400" i="1"/>
              <a:t>before</a:t>
            </a:r>
            <a:r>
              <a:rPr lang="en-US" sz="2400"/>
              <a:t> all data has arrived</a:t>
            </a:r>
          </a:p>
        </p:txBody>
      </p:sp>
      <p:sp>
        <p:nvSpPr>
          <p:cNvPr id="219290" name="Freeform 154"/>
          <p:cNvSpPr>
            <a:spLocks/>
          </p:cNvSpPr>
          <p:nvPr/>
        </p:nvSpPr>
        <p:spPr bwMode="auto">
          <a:xfrm>
            <a:off x="3282950" y="1933575"/>
            <a:ext cx="1492250" cy="966788"/>
          </a:xfrm>
          <a:custGeom>
            <a:avLst/>
            <a:gdLst>
              <a:gd name="T0" fmla="*/ 618 w 1318"/>
              <a:gd name="T1" fmla="*/ 39 h 939"/>
              <a:gd name="T2" fmla="*/ 94 w 1318"/>
              <a:gd name="T3" fmla="*/ 57 h 939"/>
              <a:gd name="T4" fmla="*/ 57 w 1318"/>
              <a:gd name="T5" fmla="*/ 327 h 939"/>
              <a:gd name="T6" fmla="*/ 202 w 1318"/>
              <a:gd name="T7" fmla="*/ 519 h 939"/>
              <a:gd name="T8" fmla="*/ 294 w 1318"/>
              <a:gd name="T9" fmla="*/ 657 h 939"/>
              <a:gd name="T10" fmla="*/ 604 w 1318"/>
              <a:gd name="T11" fmla="*/ 887 h 939"/>
              <a:gd name="T12" fmla="*/ 808 w 1318"/>
              <a:gd name="T13" fmla="*/ 908 h 939"/>
              <a:gd name="T14" fmla="*/ 1072 w 1318"/>
              <a:gd name="T15" fmla="*/ 908 h 939"/>
              <a:gd name="T16" fmla="*/ 1296 w 1318"/>
              <a:gd name="T17" fmla="*/ 723 h 939"/>
              <a:gd name="T18" fmla="*/ 1204 w 1318"/>
              <a:gd name="T19" fmla="*/ 466 h 939"/>
              <a:gd name="T20" fmla="*/ 901 w 1318"/>
              <a:gd name="T21" fmla="*/ 413 h 939"/>
              <a:gd name="T22" fmla="*/ 808 w 1318"/>
              <a:gd name="T23" fmla="*/ 83 h 939"/>
              <a:gd name="T24" fmla="*/ 618 w 1318"/>
              <a:gd name="T25" fmla="*/ 39 h 9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18" h="939">
                <a:moveTo>
                  <a:pt x="618" y="39"/>
                </a:moveTo>
                <a:cubicBezTo>
                  <a:pt x="491" y="0"/>
                  <a:pt x="188" y="9"/>
                  <a:pt x="94" y="57"/>
                </a:cubicBezTo>
                <a:cubicBezTo>
                  <a:pt x="0" y="105"/>
                  <a:pt x="39" y="250"/>
                  <a:pt x="57" y="327"/>
                </a:cubicBezTo>
                <a:cubicBezTo>
                  <a:pt x="75" y="404"/>
                  <a:pt x="163" y="464"/>
                  <a:pt x="202" y="519"/>
                </a:cubicBezTo>
                <a:cubicBezTo>
                  <a:pt x="241" y="574"/>
                  <a:pt x="227" y="596"/>
                  <a:pt x="294" y="657"/>
                </a:cubicBezTo>
                <a:cubicBezTo>
                  <a:pt x="361" y="718"/>
                  <a:pt x="518" y="845"/>
                  <a:pt x="604" y="887"/>
                </a:cubicBezTo>
                <a:cubicBezTo>
                  <a:pt x="690" y="929"/>
                  <a:pt x="730" y="905"/>
                  <a:pt x="808" y="908"/>
                </a:cubicBezTo>
                <a:cubicBezTo>
                  <a:pt x="886" y="911"/>
                  <a:pt x="991" y="939"/>
                  <a:pt x="1072" y="908"/>
                </a:cubicBezTo>
                <a:cubicBezTo>
                  <a:pt x="1153" y="877"/>
                  <a:pt x="1274" y="797"/>
                  <a:pt x="1296" y="723"/>
                </a:cubicBezTo>
                <a:cubicBezTo>
                  <a:pt x="1318" y="649"/>
                  <a:pt x="1270" y="518"/>
                  <a:pt x="1204" y="466"/>
                </a:cubicBezTo>
                <a:cubicBezTo>
                  <a:pt x="1138" y="414"/>
                  <a:pt x="967" y="477"/>
                  <a:pt x="901" y="413"/>
                </a:cubicBezTo>
                <a:cubicBezTo>
                  <a:pt x="835" y="349"/>
                  <a:pt x="855" y="145"/>
                  <a:pt x="808" y="83"/>
                </a:cubicBezTo>
                <a:cubicBezTo>
                  <a:pt x="761" y="21"/>
                  <a:pt x="658" y="48"/>
                  <a:pt x="618" y="39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291" name="Freeform 155"/>
          <p:cNvSpPr>
            <a:spLocks/>
          </p:cNvSpPr>
          <p:nvPr/>
        </p:nvSpPr>
        <p:spPr bwMode="auto">
          <a:xfrm>
            <a:off x="3987800" y="2497138"/>
            <a:ext cx="361950" cy="139700"/>
          </a:xfrm>
          <a:custGeom>
            <a:avLst/>
            <a:gdLst>
              <a:gd name="T0" fmla="*/ 0 w 294"/>
              <a:gd name="T1" fmla="*/ 0 h 102"/>
              <a:gd name="T2" fmla="*/ 294 w 294"/>
              <a:gd name="T3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94" h="102">
                <a:moveTo>
                  <a:pt x="0" y="0"/>
                </a:moveTo>
                <a:lnTo>
                  <a:pt x="294" y="102"/>
                </a:lnTo>
              </a:path>
            </a:pathLst>
          </a:custGeom>
          <a:noFill/>
          <a:ln w="127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292" name="Freeform 156"/>
          <p:cNvSpPr>
            <a:spLocks/>
          </p:cNvSpPr>
          <p:nvPr/>
        </p:nvSpPr>
        <p:spPr bwMode="auto">
          <a:xfrm>
            <a:off x="6059488" y="3043238"/>
            <a:ext cx="2687637" cy="1214437"/>
          </a:xfrm>
          <a:custGeom>
            <a:avLst/>
            <a:gdLst>
              <a:gd name="T0" fmla="*/ 139 w 2377"/>
              <a:gd name="T1" fmla="*/ 442 h 1182"/>
              <a:gd name="T2" fmla="*/ 159 w 2377"/>
              <a:gd name="T3" fmla="*/ 33 h 1182"/>
              <a:gd name="T4" fmla="*/ 1093 w 2377"/>
              <a:gd name="T5" fmla="*/ 245 h 1182"/>
              <a:gd name="T6" fmla="*/ 1577 w 2377"/>
              <a:gd name="T7" fmla="*/ 164 h 1182"/>
              <a:gd name="T8" fmla="*/ 2272 w 2377"/>
              <a:gd name="T9" fmla="*/ 422 h 1182"/>
              <a:gd name="T10" fmla="*/ 2209 w 2377"/>
              <a:gd name="T11" fmla="*/ 785 h 1182"/>
              <a:gd name="T12" fmla="*/ 1985 w 2377"/>
              <a:gd name="T13" fmla="*/ 1108 h 1182"/>
              <a:gd name="T14" fmla="*/ 1418 w 2377"/>
              <a:gd name="T15" fmla="*/ 1147 h 1182"/>
              <a:gd name="T16" fmla="*/ 1181 w 2377"/>
              <a:gd name="T17" fmla="*/ 897 h 1182"/>
              <a:gd name="T18" fmla="*/ 801 w 2377"/>
              <a:gd name="T19" fmla="*/ 852 h 1182"/>
              <a:gd name="T20" fmla="*/ 327 w 2377"/>
              <a:gd name="T21" fmla="*/ 792 h 1182"/>
              <a:gd name="T22" fmla="*/ 139 w 2377"/>
              <a:gd name="T23" fmla="*/ 442 h 11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377" h="1182">
                <a:moveTo>
                  <a:pt x="139" y="442"/>
                </a:moveTo>
                <a:cubicBezTo>
                  <a:pt x="93" y="341"/>
                  <a:pt x="0" y="66"/>
                  <a:pt x="159" y="33"/>
                </a:cubicBezTo>
                <a:cubicBezTo>
                  <a:pt x="318" y="0"/>
                  <a:pt x="857" y="223"/>
                  <a:pt x="1093" y="245"/>
                </a:cubicBezTo>
                <a:cubicBezTo>
                  <a:pt x="1329" y="267"/>
                  <a:pt x="1381" y="135"/>
                  <a:pt x="1577" y="164"/>
                </a:cubicBezTo>
                <a:cubicBezTo>
                  <a:pt x="1774" y="194"/>
                  <a:pt x="2167" y="318"/>
                  <a:pt x="2272" y="422"/>
                </a:cubicBezTo>
                <a:cubicBezTo>
                  <a:pt x="2377" y="526"/>
                  <a:pt x="2257" y="671"/>
                  <a:pt x="2209" y="785"/>
                </a:cubicBezTo>
                <a:cubicBezTo>
                  <a:pt x="2161" y="899"/>
                  <a:pt x="2117" y="1048"/>
                  <a:pt x="1985" y="1108"/>
                </a:cubicBezTo>
                <a:cubicBezTo>
                  <a:pt x="1853" y="1168"/>
                  <a:pt x="1552" y="1182"/>
                  <a:pt x="1418" y="1147"/>
                </a:cubicBezTo>
                <a:cubicBezTo>
                  <a:pt x="1284" y="1112"/>
                  <a:pt x="1284" y="946"/>
                  <a:pt x="1181" y="897"/>
                </a:cubicBezTo>
                <a:cubicBezTo>
                  <a:pt x="1078" y="848"/>
                  <a:pt x="943" y="870"/>
                  <a:pt x="801" y="852"/>
                </a:cubicBezTo>
                <a:cubicBezTo>
                  <a:pt x="659" y="834"/>
                  <a:pt x="437" y="860"/>
                  <a:pt x="327" y="792"/>
                </a:cubicBezTo>
                <a:cubicBezTo>
                  <a:pt x="217" y="724"/>
                  <a:pt x="178" y="515"/>
                  <a:pt x="139" y="442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293" name="Line 157"/>
          <p:cNvSpPr>
            <a:spLocks noChangeShapeType="1"/>
          </p:cNvSpPr>
          <p:nvPr/>
        </p:nvSpPr>
        <p:spPr bwMode="auto">
          <a:xfrm>
            <a:off x="7413625" y="3648075"/>
            <a:ext cx="215900" cy="2492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294" name="Line 158"/>
          <p:cNvSpPr>
            <a:spLocks noChangeShapeType="1"/>
          </p:cNvSpPr>
          <p:nvPr/>
        </p:nvSpPr>
        <p:spPr bwMode="auto">
          <a:xfrm flipH="1">
            <a:off x="7980363" y="3646488"/>
            <a:ext cx="198437" cy="25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9295" name="Group 159"/>
          <p:cNvGrpSpPr>
            <a:grpSpLocks/>
          </p:cNvGrpSpPr>
          <p:nvPr/>
        </p:nvGrpSpPr>
        <p:grpSpPr bwMode="auto">
          <a:xfrm>
            <a:off x="8050213" y="3484563"/>
            <a:ext cx="357187" cy="152400"/>
            <a:chOff x="3600" y="219"/>
            <a:chExt cx="360" cy="175"/>
          </a:xfrm>
        </p:grpSpPr>
        <p:sp>
          <p:nvSpPr>
            <p:cNvPr id="219296" name="Oval 160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297" name="Line 161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298" name="Line 162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299" name="Rectangle 163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19300" name="Oval 164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9301" name="Group 165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19302" name="Line 16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03" name="Line 16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04" name="Line 16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9305" name="Group 169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19306" name="Line 17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07" name="Line 17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08" name="Line 17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19309" name="Group 173"/>
          <p:cNvGrpSpPr>
            <a:grpSpLocks/>
          </p:cNvGrpSpPr>
          <p:nvPr/>
        </p:nvGrpSpPr>
        <p:grpSpPr bwMode="auto">
          <a:xfrm>
            <a:off x="7624763" y="3806825"/>
            <a:ext cx="355600" cy="152400"/>
            <a:chOff x="3600" y="219"/>
            <a:chExt cx="360" cy="175"/>
          </a:xfrm>
        </p:grpSpPr>
        <p:sp>
          <p:nvSpPr>
            <p:cNvPr id="219310" name="Oval 174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311" name="Line 175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312" name="Line 176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313" name="Rectangle 177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19314" name="Oval 178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9315" name="Group 179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19316" name="Line 18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17" name="Line 18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18" name="Line 18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9319" name="Group 183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19320" name="Line 18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21" name="Line 18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22" name="Line 18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19323" name="Group 187"/>
          <p:cNvGrpSpPr>
            <a:grpSpLocks/>
          </p:cNvGrpSpPr>
          <p:nvPr/>
        </p:nvGrpSpPr>
        <p:grpSpPr bwMode="auto">
          <a:xfrm>
            <a:off x="7051675" y="3563938"/>
            <a:ext cx="357188" cy="150812"/>
            <a:chOff x="3600" y="219"/>
            <a:chExt cx="360" cy="175"/>
          </a:xfrm>
        </p:grpSpPr>
        <p:sp>
          <p:nvSpPr>
            <p:cNvPr id="219324" name="Oval 188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325" name="Line 189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326" name="Line 190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327" name="Rectangle 191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19328" name="Oval 192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9329" name="Group 193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19330" name="Line 19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31" name="Line 19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32" name="Line 19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9333" name="Group 197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19334" name="Line 19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35" name="Line 19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36" name="Line 20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9337" name="Line 201"/>
          <p:cNvSpPr>
            <a:spLocks noChangeShapeType="1"/>
          </p:cNvSpPr>
          <p:nvPr/>
        </p:nvSpPr>
        <p:spPr bwMode="auto">
          <a:xfrm flipV="1">
            <a:off x="7392988" y="3565525"/>
            <a:ext cx="663575" cy="460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338" name="Freeform 202"/>
          <p:cNvSpPr>
            <a:spLocks/>
          </p:cNvSpPr>
          <p:nvPr/>
        </p:nvSpPr>
        <p:spPr bwMode="auto">
          <a:xfrm>
            <a:off x="4857750" y="2520950"/>
            <a:ext cx="1025525" cy="754063"/>
          </a:xfrm>
          <a:custGeom>
            <a:avLst/>
            <a:gdLst>
              <a:gd name="T0" fmla="*/ 210 w 907"/>
              <a:gd name="T1" fmla="*/ 0 h 735"/>
              <a:gd name="T2" fmla="*/ 31 w 907"/>
              <a:gd name="T3" fmla="*/ 126 h 735"/>
              <a:gd name="T4" fmla="*/ 25 w 907"/>
              <a:gd name="T5" fmla="*/ 434 h 735"/>
              <a:gd name="T6" fmla="*/ 46 w 907"/>
              <a:gd name="T7" fmla="*/ 691 h 735"/>
              <a:gd name="T8" fmla="*/ 218 w 907"/>
              <a:gd name="T9" fmla="*/ 701 h 735"/>
              <a:gd name="T10" fmla="*/ 377 w 907"/>
              <a:gd name="T11" fmla="*/ 677 h 735"/>
              <a:gd name="T12" fmla="*/ 551 w 907"/>
              <a:gd name="T13" fmla="*/ 665 h 735"/>
              <a:gd name="T14" fmla="*/ 818 w 907"/>
              <a:gd name="T15" fmla="*/ 551 h 735"/>
              <a:gd name="T16" fmla="*/ 902 w 907"/>
              <a:gd name="T17" fmla="*/ 377 h 735"/>
              <a:gd name="T18" fmla="*/ 785 w 907"/>
              <a:gd name="T19" fmla="*/ 218 h 735"/>
              <a:gd name="T20" fmla="*/ 590 w 907"/>
              <a:gd name="T21" fmla="*/ 122 h 735"/>
              <a:gd name="T22" fmla="*/ 210 w 907"/>
              <a:gd name="T23" fmla="*/ 0 h 7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07" h="735">
                <a:moveTo>
                  <a:pt x="210" y="0"/>
                </a:moveTo>
                <a:cubicBezTo>
                  <a:pt x="105" y="6"/>
                  <a:pt x="61" y="54"/>
                  <a:pt x="31" y="126"/>
                </a:cubicBezTo>
                <a:cubicBezTo>
                  <a:pt x="0" y="198"/>
                  <a:pt x="23" y="340"/>
                  <a:pt x="25" y="434"/>
                </a:cubicBezTo>
                <a:cubicBezTo>
                  <a:pt x="28" y="528"/>
                  <a:pt x="14" y="647"/>
                  <a:pt x="46" y="691"/>
                </a:cubicBezTo>
                <a:cubicBezTo>
                  <a:pt x="78" y="735"/>
                  <a:pt x="163" y="703"/>
                  <a:pt x="218" y="701"/>
                </a:cubicBezTo>
                <a:cubicBezTo>
                  <a:pt x="273" y="699"/>
                  <a:pt x="322" y="683"/>
                  <a:pt x="377" y="677"/>
                </a:cubicBezTo>
                <a:cubicBezTo>
                  <a:pt x="432" y="671"/>
                  <a:pt x="478" y="686"/>
                  <a:pt x="551" y="665"/>
                </a:cubicBezTo>
                <a:cubicBezTo>
                  <a:pt x="624" y="644"/>
                  <a:pt x="760" y="599"/>
                  <a:pt x="818" y="551"/>
                </a:cubicBezTo>
                <a:cubicBezTo>
                  <a:pt x="876" y="503"/>
                  <a:pt x="907" y="432"/>
                  <a:pt x="902" y="377"/>
                </a:cubicBezTo>
                <a:cubicBezTo>
                  <a:pt x="897" y="322"/>
                  <a:pt x="837" y="261"/>
                  <a:pt x="785" y="218"/>
                </a:cubicBezTo>
                <a:cubicBezTo>
                  <a:pt x="733" y="175"/>
                  <a:pt x="686" y="158"/>
                  <a:pt x="590" y="122"/>
                </a:cubicBezTo>
                <a:cubicBezTo>
                  <a:pt x="494" y="86"/>
                  <a:pt x="289" y="25"/>
                  <a:pt x="210" y="0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339" name="Line 203"/>
          <p:cNvSpPr>
            <a:spLocks noChangeShapeType="1"/>
          </p:cNvSpPr>
          <p:nvPr/>
        </p:nvSpPr>
        <p:spPr bwMode="auto">
          <a:xfrm>
            <a:off x="5287963" y="2732088"/>
            <a:ext cx="249237" cy="136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340" name="Line 204"/>
          <p:cNvSpPr>
            <a:spLocks noChangeShapeType="1"/>
          </p:cNvSpPr>
          <p:nvPr/>
        </p:nvSpPr>
        <p:spPr bwMode="auto">
          <a:xfrm>
            <a:off x="5749925" y="2946400"/>
            <a:ext cx="468313" cy="3254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341" name="Line 205"/>
          <p:cNvSpPr>
            <a:spLocks noChangeShapeType="1"/>
          </p:cNvSpPr>
          <p:nvPr/>
        </p:nvSpPr>
        <p:spPr bwMode="auto">
          <a:xfrm flipH="1">
            <a:off x="5103813" y="2803525"/>
            <a:ext cx="1587" cy="196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342" name="Freeform 206"/>
          <p:cNvSpPr>
            <a:spLocks/>
          </p:cNvSpPr>
          <p:nvPr/>
        </p:nvSpPr>
        <p:spPr bwMode="auto">
          <a:xfrm>
            <a:off x="6591300" y="3300413"/>
            <a:ext cx="484188" cy="296862"/>
          </a:xfrm>
          <a:custGeom>
            <a:avLst/>
            <a:gdLst>
              <a:gd name="T0" fmla="*/ 0 w 428"/>
              <a:gd name="T1" fmla="*/ 0 h 289"/>
              <a:gd name="T2" fmla="*/ 428 w 428"/>
              <a:gd name="T3" fmla="*/ 289 h 28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28" h="289">
                <a:moveTo>
                  <a:pt x="0" y="0"/>
                </a:moveTo>
                <a:lnTo>
                  <a:pt x="428" y="289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343" name="Line 207"/>
          <p:cNvSpPr>
            <a:spLocks noChangeShapeType="1"/>
          </p:cNvSpPr>
          <p:nvPr/>
        </p:nvSpPr>
        <p:spPr bwMode="auto">
          <a:xfrm flipH="1">
            <a:off x="5299075" y="2901950"/>
            <a:ext cx="247650" cy="165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9344" name="Group 208"/>
          <p:cNvGrpSpPr>
            <a:grpSpLocks/>
          </p:cNvGrpSpPr>
          <p:nvPr/>
        </p:nvGrpSpPr>
        <p:grpSpPr bwMode="auto">
          <a:xfrm>
            <a:off x="4932363" y="2647950"/>
            <a:ext cx="357187" cy="149225"/>
            <a:chOff x="3600" y="219"/>
            <a:chExt cx="360" cy="175"/>
          </a:xfrm>
        </p:grpSpPr>
        <p:sp>
          <p:nvSpPr>
            <p:cNvPr id="219345" name="Oval 209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346" name="Line 210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347" name="Line 211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348" name="Rectangle 212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19349" name="Oval 213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9350" name="Group 214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19351" name="Line 21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52" name="Line 21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53" name="Line 21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9354" name="Group 218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19355" name="Line 21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56" name="Line 22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57" name="Line 22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19358" name="Group 222"/>
          <p:cNvGrpSpPr>
            <a:grpSpLocks/>
          </p:cNvGrpSpPr>
          <p:nvPr/>
        </p:nvGrpSpPr>
        <p:grpSpPr bwMode="auto">
          <a:xfrm>
            <a:off x="4933950" y="2992438"/>
            <a:ext cx="358775" cy="152400"/>
            <a:chOff x="3600" y="219"/>
            <a:chExt cx="360" cy="175"/>
          </a:xfrm>
        </p:grpSpPr>
        <p:sp>
          <p:nvSpPr>
            <p:cNvPr id="219359" name="Oval 223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360" name="Line 224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361" name="Line 225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362" name="Rectangle 226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19363" name="Oval 227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9364" name="Group 228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19365" name="Line 22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66" name="Line 23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67" name="Line 23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9368" name="Group 232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19369" name="Line 23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70" name="Line 23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71" name="Line 23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19372" name="Group 236"/>
          <p:cNvGrpSpPr>
            <a:grpSpLocks/>
          </p:cNvGrpSpPr>
          <p:nvPr/>
        </p:nvGrpSpPr>
        <p:grpSpPr bwMode="auto">
          <a:xfrm>
            <a:off x="5391150" y="2863850"/>
            <a:ext cx="357188" cy="150813"/>
            <a:chOff x="3600" y="219"/>
            <a:chExt cx="360" cy="175"/>
          </a:xfrm>
        </p:grpSpPr>
        <p:sp>
          <p:nvSpPr>
            <p:cNvPr id="219373" name="Oval 23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374" name="Line 23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375" name="Line 23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376" name="Rectangle 24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19377" name="Oval 24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9378" name="Group 24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19379" name="Line 24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80" name="Line 24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81" name="Line 24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9382" name="Group 246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19383" name="Line 24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84" name="Line 24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85" name="Line 24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19386" name="Group 250"/>
          <p:cNvGrpSpPr>
            <a:grpSpLocks/>
          </p:cNvGrpSpPr>
          <p:nvPr/>
        </p:nvGrpSpPr>
        <p:grpSpPr bwMode="auto">
          <a:xfrm>
            <a:off x="6221413" y="3205163"/>
            <a:ext cx="357187" cy="152400"/>
            <a:chOff x="3600" y="219"/>
            <a:chExt cx="360" cy="175"/>
          </a:xfrm>
        </p:grpSpPr>
        <p:sp>
          <p:nvSpPr>
            <p:cNvPr id="219387" name="Oval 25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388" name="Line 25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389" name="Line 25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390" name="Rectangle 25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19391" name="Oval 25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9392" name="Group 25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19393" name="Line 25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94" name="Line 25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95" name="Line 25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9396" name="Group 26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19397" name="Line 26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98" name="Line 26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399" name="Line 26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9400" name="Line 264"/>
          <p:cNvSpPr>
            <a:spLocks noChangeShapeType="1"/>
          </p:cNvSpPr>
          <p:nvPr/>
        </p:nvSpPr>
        <p:spPr bwMode="auto">
          <a:xfrm>
            <a:off x="4694238" y="2638425"/>
            <a:ext cx="250825" cy="82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9401" name="Group 265"/>
          <p:cNvGrpSpPr>
            <a:grpSpLocks/>
          </p:cNvGrpSpPr>
          <p:nvPr/>
        </p:nvGrpSpPr>
        <p:grpSpPr bwMode="auto">
          <a:xfrm>
            <a:off x="4341813" y="2554288"/>
            <a:ext cx="357187" cy="152400"/>
            <a:chOff x="3600" y="219"/>
            <a:chExt cx="360" cy="175"/>
          </a:xfrm>
        </p:grpSpPr>
        <p:sp>
          <p:nvSpPr>
            <p:cNvPr id="219402" name="Oval 26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403" name="Line 26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404" name="Line 26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405" name="Rectangle 269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19406" name="Oval 27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9407" name="Group 27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19408" name="Line 27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409" name="Line 27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410" name="Line 27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9411" name="Group 27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19412" name="Line 27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413" name="Line 27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414" name="Line 27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19415" name="Group 279"/>
          <p:cNvGrpSpPr>
            <a:grpSpLocks/>
          </p:cNvGrpSpPr>
          <p:nvPr/>
        </p:nvGrpSpPr>
        <p:grpSpPr bwMode="auto">
          <a:xfrm>
            <a:off x="3227388" y="1639888"/>
            <a:ext cx="1281112" cy="363537"/>
            <a:chOff x="3621" y="3265"/>
            <a:chExt cx="1776" cy="744"/>
          </a:xfrm>
        </p:grpSpPr>
        <p:pic>
          <p:nvPicPr>
            <p:cNvPr id="219416" name="Picture 280" descr="reellogo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1" y="3265"/>
              <a:ext cx="1776" cy="7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9417" name="Freeform 281"/>
            <p:cNvSpPr>
              <a:spLocks/>
            </p:cNvSpPr>
            <p:nvPr/>
          </p:nvSpPr>
          <p:spPr bwMode="auto">
            <a:xfrm>
              <a:off x="3972" y="3288"/>
              <a:ext cx="1401" cy="438"/>
            </a:xfrm>
            <a:custGeom>
              <a:avLst/>
              <a:gdLst>
                <a:gd name="T0" fmla="*/ 0 w 1401"/>
                <a:gd name="T1" fmla="*/ 6 h 438"/>
                <a:gd name="T2" fmla="*/ 27 w 1401"/>
                <a:gd name="T3" fmla="*/ 384 h 438"/>
                <a:gd name="T4" fmla="*/ 114 w 1401"/>
                <a:gd name="T5" fmla="*/ 381 h 438"/>
                <a:gd name="T6" fmla="*/ 132 w 1401"/>
                <a:gd name="T7" fmla="*/ 357 h 438"/>
                <a:gd name="T8" fmla="*/ 210 w 1401"/>
                <a:gd name="T9" fmla="*/ 402 h 438"/>
                <a:gd name="T10" fmla="*/ 450 w 1401"/>
                <a:gd name="T11" fmla="*/ 384 h 438"/>
                <a:gd name="T12" fmla="*/ 486 w 1401"/>
                <a:gd name="T13" fmla="*/ 393 h 438"/>
                <a:gd name="T14" fmla="*/ 690 w 1401"/>
                <a:gd name="T15" fmla="*/ 417 h 438"/>
                <a:gd name="T16" fmla="*/ 1074 w 1401"/>
                <a:gd name="T17" fmla="*/ 438 h 438"/>
                <a:gd name="T18" fmla="*/ 1401 w 1401"/>
                <a:gd name="T19" fmla="*/ 420 h 438"/>
                <a:gd name="T20" fmla="*/ 1392 w 1401"/>
                <a:gd name="T21" fmla="*/ 165 h 438"/>
                <a:gd name="T22" fmla="*/ 291 w 1401"/>
                <a:gd name="T23" fmla="*/ 0 h 438"/>
                <a:gd name="T24" fmla="*/ 0 w 1401"/>
                <a:gd name="T25" fmla="*/ 6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01" h="438">
                  <a:moveTo>
                    <a:pt x="0" y="6"/>
                  </a:moveTo>
                  <a:lnTo>
                    <a:pt x="27" y="384"/>
                  </a:lnTo>
                  <a:lnTo>
                    <a:pt x="114" y="381"/>
                  </a:lnTo>
                  <a:lnTo>
                    <a:pt x="132" y="357"/>
                  </a:lnTo>
                  <a:lnTo>
                    <a:pt x="210" y="402"/>
                  </a:lnTo>
                  <a:lnTo>
                    <a:pt x="450" y="384"/>
                  </a:lnTo>
                  <a:lnTo>
                    <a:pt x="486" y="393"/>
                  </a:lnTo>
                  <a:lnTo>
                    <a:pt x="690" y="417"/>
                  </a:lnTo>
                  <a:lnTo>
                    <a:pt x="1074" y="438"/>
                  </a:lnTo>
                  <a:lnTo>
                    <a:pt x="1401" y="420"/>
                  </a:lnTo>
                  <a:lnTo>
                    <a:pt x="1392" y="165"/>
                  </a:lnTo>
                  <a:lnTo>
                    <a:pt x="291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418" name="Freeform 282"/>
            <p:cNvSpPr>
              <a:spLocks/>
            </p:cNvSpPr>
            <p:nvPr/>
          </p:nvSpPr>
          <p:spPr bwMode="auto">
            <a:xfrm>
              <a:off x="4242" y="3858"/>
              <a:ext cx="999" cy="123"/>
            </a:xfrm>
            <a:custGeom>
              <a:avLst/>
              <a:gdLst>
                <a:gd name="T0" fmla="*/ 0 w 999"/>
                <a:gd name="T1" fmla="*/ 6 h 123"/>
                <a:gd name="T2" fmla="*/ 717 w 999"/>
                <a:gd name="T3" fmla="*/ 12 h 123"/>
                <a:gd name="T4" fmla="*/ 744 w 999"/>
                <a:gd name="T5" fmla="*/ 36 h 123"/>
                <a:gd name="T6" fmla="*/ 801 w 999"/>
                <a:gd name="T7" fmla="*/ 42 h 123"/>
                <a:gd name="T8" fmla="*/ 876 w 999"/>
                <a:gd name="T9" fmla="*/ 6 h 123"/>
                <a:gd name="T10" fmla="*/ 933 w 999"/>
                <a:gd name="T11" fmla="*/ 0 h 123"/>
                <a:gd name="T12" fmla="*/ 981 w 999"/>
                <a:gd name="T13" fmla="*/ 15 h 123"/>
                <a:gd name="T14" fmla="*/ 999 w 999"/>
                <a:gd name="T15" fmla="*/ 51 h 123"/>
                <a:gd name="T16" fmla="*/ 987 w 999"/>
                <a:gd name="T17" fmla="*/ 123 h 123"/>
                <a:gd name="T18" fmla="*/ 18 w 999"/>
                <a:gd name="T19" fmla="*/ 120 h 123"/>
                <a:gd name="T20" fmla="*/ 0 w 999"/>
                <a:gd name="T21" fmla="*/ 6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99" h="123">
                  <a:moveTo>
                    <a:pt x="0" y="6"/>
                  </a:moveTo>
                  <a:lnTo>
                    <a:pt x="717" y="12"/>
                  </a:lnTo>
                  <a:lnTo>
                    <a:pt x="744" y="36"/>
                  </a:lnTo>
                  <a:lnTo>
                    <a:pt x="801" y="42"/>
                  </a:lnTo>
                  <a:lnTo>
                    <a:pt x="876" y="6"/>
                  </a:lnTo>
                  <a:lnTo>
                    <a:pt x="933" y="0"/>
                  </a:lnTo>
                  <a:lnTo>
                    <a:pt x="981" y="15"/>
                  </a:lnTo>
                  <a:lnTo>
                    <a:pt x="999" y="51"/>
                  </a:lnTo>
                  <a:lnTo>
                    <a:pt x="987" y="123"/>
                  </a:lnTo>
                  <a:lnTo>
                    <a:pt x="18" y="12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19419" name="Picture 283" descr="video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3" y="3400"/>
              <a:ext cx="889" cy="4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19456" name="Group 320"/>
          <p:cNvGrpSpPr>
            <a:grpSpLocks/>
          </p:cNvGrpSpPr>
          <p:nvPr/>
        </p:nvGrpSpPr>
        <p:grpSpPr bwMode="auto">
          <a:xfrm>
            <a:off x="7751763" y="2476500"/>
            <a:ext cx="677862" cy="663575"/>
            <a:chOff x="4437" y="1472"/>
            <a:chExt cx="427" cy="418"/>
          </a:xfrm>
        </p:grpSpPr>
        <p:sp>
          <p:nvSpPr>
            <p:cNvPr id="219422" name="Rectangle 286"/>
            <p:cNvSpPr>
              <a:spLocks noChangeArrowheads="1"/>
            </p:cNvSpPr>
            <p:nvPr/>
          </p:nvSpPr>
          <p:spPr bwMode="auto">
            <a:xfrm>
              <a:off x="4443" y="1475"/>
              <a:ext cx="421" cy="361"/>
            </a:xfrm>
            <a:prstGeom prst="rect">
              <a:avLst/>
            </a:prstGeom>
            <a:gradFill rotWithShape="0">
              <a:gsLst>
                <a:gs pos="0">
                  <a:srgbClr val="99CCFF">
                    <a:gamma/>
                    <a:shade val="46275"/>
                    <a:invGamma/>
                  </a:srgbClr>
                </a:gs>
                <a:gs pos="50000">
                  <a:srgbClr val="99CCFF"/>
                </a:gs>
                <a:gs pos="100000">
                  <a:srgbClr val="99CC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423" name="Rectangle 287"/>
            <p:cNvSpPr>
              <a:spLocks noChangeArrowheads="1"/>
            </p:cNvSpPr>
            <p:nvPr/>
          </p:nvSpPr>
          <p:spPr bwMode="auto">
            <a:xfrm>
              <a:off x="4567" y="1837"/>
              <a:ext cx="179" cy="23"/>
            </a:xfrm>
            <a:prstGeom prst="rect">
              <a:avLst/>
            </a:prstGeom>
            <a:solidFill>
              <a:srgbClr val="5F5F5F"/>
            </a:solidFill>
            <a:ln w="19050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424" name="Rectangle 288"/>
            <p:cNvSpPr>
              <a:spLocks noChangeArrowheads="1"/>
            </p:cNvSpPr>
            <p:nvPr/>
          </p:nvSpPr>
          <p:spPr bwMode="auto">
            <a:xfrm>
              <a:off x="4442" y="1866"/>
              <a:ext cx="414" cy="24"/>
            </a:xfrm>
            <a:prstGeom prst="rect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425" name="Rectangle 289"/>
            <p:cNvSpPr>
              <a:spLocks noChangeArrowheads="1"/>
            </p:cNvSpPr>
            <p:nvPr/>
          </p:nvSpPr>
          <p:spPr bwMode="auto">
            <a:xfrm>
              <a:off x="4437" y="1472"/>
              <a:ext cx="423" cy="356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9426" name="Freeform 290"/>
          <p:cNvSpPr>
            <a:spLocks/>
          </p:cNvSpPr>
          <p:nvPr/>
        </p:nvSpPr>
        <p:spPr bwMode="auto">
          <a:xfrm>
            <a:off x="3987800" y="1920875"/>
            <a:ext cx="4127500" cy="1665288"/>
          </a:xfrm>
          <a:custGeom>
            <a:avLst/>
            <a:gdLst>
              <a:gd name="T0" fmla="*/ 0 w 3651"/>
              <a:gd name="T1" fmla="*/ 0 h 1621"/>
              <a:gd name="T2" fmla="*/ 1 w 3651"/>
              <a:gd name="T3" fmla="*/ 511 h 1621"/>
              <a:gd name="T4" fmla="*/ 353 w 3651"/>
              <a:gd name="T5" fmla="*/ 665 h 1621"/>
              <a:gd name="T6" fmla="*/ 669 w 3651"/>
              <a:gd name="T7" fmla="*/ 673 h 1621"/>
              <a:gd name="T8" fmla="*/ 977 w 3651"/>
              <a:gd name="T9" fmla="*/ 797 h 1621"/>
              <a:gd name="T10" fmla="*/ 1157 w 3651"/>
              <a:gd name="T11" fmla="*/ 745 h 1621"/>
              <a:gd name="T12" fmla="*/ 1429 w 3651"/>
              <a:gd name="T13" fmla="*/ 909 h 1621"/>
              <a:gd name="T14" fmla="*/ 1569 w 3651"/>
              <a:gd name="T15" fmla="*/ 953 h 1621"/>
              <a:gd name="T16" fmla="*/ 1969 w 3651"/>
              <a:gd name="T17" fmla="*/ 1261 h 1621"/>
              <a:gd name="T18" fmla="*/ 2317 w 3651"/>
              <a:gd name="T19" fmla="*/ 1301 h 1621"/>
              <a:gd name="T20" fmla="*/ 2797 w 3651"/>
              <a:gd name="T21" fmla="*/ 1621 h 1621"/>
              <a:gd name="T22" fmla="*/ 3651 w 3651"/>
              <a:gd name="T23" fmla="*/ 1559 h 1621"/>
              <a:gd name="T24" fmla="*/ 3651 w 3651"/>
              <a:gd name="T25" fmla="*/ 1187 h 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651" h="1621">
                <a:moveTo>
                  <a:pt x="0" y="0"/>
                </a:moveTo>
                <a:lnTo>
                  <a:pt x="1" y="511"/>
                </a:lnTo>
                <a:lnTo>
                  <a:pt x="353" y="665"/>
                </a:lnTo>
                <a:lnTo>
                  <a:pt x="669" y="673"/>
                </a:lnTo>
                <a:lnTo>
                  <a:pt x="977" y="797"/>
                </a:lnTo>
                <a:lnTo>
                  <a:pt x="1157" y="745"/>
                </a:lnTo>
                <a:lnTo>
                  <a:pt x="1429" y="909"/>
                </a:lnTo>
                <a:lnTo>
                  <a:pt x="1569" y="953"/>
                </a:lnTo>
                <a:lnTo>
                  <a:pt x="1969" y="1261"/>
                </a:lnTo>
                <a:lnTo>
                  <a:pt x="2317" y="1301"/>
                </a:lnTo>
                <a:lnTo>
                  <a:pt x="2797" y="1621"/>
                </a:lnTo>
                <a:lnTo>
                  <a:pt x="3651" y="1559"/>
                </a:lnTo>
                <a:lnTo>
                  <a:pt x="3651" y="1187"/>
                </a:lnTo>
              </a:path>
            </a:pathLst>
          </a:custGeom>
          <a:noFill/>
          <a:ln w="57150" cmpd="sng">
            <a:solidFill>
              <a:schemeClr val="accent2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19427" name="Object 291"/>
          <p:cNvGraphicFramePr>
            <a:graphicFrameLocks noChangeAspect="1"/>
          </p:cNvGraphicFramePr>
          <p:nvPr/>
        </p:nvGraphicFramePr>
        <p:xfrm>
          <a:off x="3725863" y="2005013"/>
          <a:ext cx="3698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6" name="Clip" r:id="rId6" imgW="857160" imgH="1324080" progId="MS_ClipArt_Gallery.2">
                  <p:embed/>
                </p:oleObj>
              </mc:Choice>
              <mc:Fallback>
                <p:oleObj name="Clip" r:id="rId6" imgW="857160" imgH="132408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5863" y="2005013"/>
                        <a:ext cx="369887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9428" name="Group 292"/>
          <p:cNvGrpSpPr>
            <a:grpSpLocks/>
          </p:cNvGrpSpPr>
          <p:nvPr/>
        </p:nvGrpSpPr>
        <p:grpSpPr bwMode="auto">
          <a:xfrm>
            <a:off x="6416675" y="3648075"/>
            <a:ext cx="357188" cy="149225"/>
            <a:chOff x="3600" y="219"/>
            <a:chExt cx="360" cy="175"/>
          </a:xfrm>
        </p:grpSpPr>
        <p:sp>
          <p:nvSpPr>
            <p:cNvPr id="219429" name="Oval 293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430" name="Line 294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431" name="Line 295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432" name="Rectangle 296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19433" name="Oval 297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9434" name="Group 298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19435" name="Line 29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436" name="Line 30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437" name="Line 30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9438" name="Group 302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19439" name="Line 30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440" name="Line 30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441" name="Line 30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9442" name="Freeform 306"/>
          <p:cNvSpPr>
            <a:spLocks/>
          </p:cNvSpPr>
          <p:nvPr/>
        </p:nvSpPr>
        <p:spPr bwMode="auto">
          <a:xfrm>
            <a:off x="6437313" y="3352800"/>
            <a:ext cx="138112" cy="307975"/>
          </a:xfrm>
          <a:custGeom>
            <a:avLst/>
            <a:gdLst>
              <a:gd name="T0" fmla="*/ 0 w 428"/>
              <a:gd name="T1" fmla="*/ 0 h 289"/>
              <a:gd name="T2" fmla="*/ 428 w 428"/>
              <a:gd name="T3" fmla="*/ 289 h 28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28" h="289">
                <a:moveTo>
                  <a:pt x="0" y="0"/>
                </a:moveTo>
                <a:lnTo>
                  <a:pt x="428" y="289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443" name="Freeform 307"/>
          <p:cNvSpPr>
            <a:spLocks/>
          </p:cNvSpPr>
          <p:nvPr/>
        </p:nvSpPr>
        <p:spPr bwMode="auto">
          <a:xfrm flipV="1">
            <a:off x="6773863" y="3660775"/>
            <a:ext cx="269875" cy="58738"/>
          </a:xfrm>
          <a:custGeom>
            <a:avLst/>
            <a:gdLst>
              <a:gd name="T0" fmla="*/ 0 w 428"/>
              <a:gd name="T1" fmla="*/ 0 h 289"/>
              <a:gd name="T2" fmla="*/ 428 w 428"/>
              <a:gd name="T3" fmla="*/ 289 h 28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28" h="289">
                <a:moveTo>
                  <a:pt x="0" y="0"/>
                </a:moveTo>
                <a:lnTo>
                  <a:pt x="428" y="289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445" name="Freeform 309"/>
          <p:cNvSpPr>
            <a:spLocks/>
          </p:cNvSpPr>
          <p:nvPr/>
        </p:nvSpPr>
        <p:spPr bwMode="auto">
          <a:xfrm>
            <a:off x="6613525" y="3797300"/>
            <a:ext cx="77788" cy="188913"/>
          </a:xfrm>
          <a:custGeom>
            <a:avLst/>
            <a:gdLst>
              <a:gd name="T0" fmla="*/ 0 w 428"/>
              <a:gd name="T1" fmla="*/ 0 h 289"/>
              <a:gd name="T2" fmla="*/ 428 w 428"/>
              <a:gd name="T3" fmla="*/ 289 h 28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28" h="289">
                <a:moveTo>
                  <a:pt x="0" y="0"/>
                </a:moveTo>
                <a:lnTo>
                  <a:pt x="428" y="289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447" name="Freeform 311"/>
          <p:cNvSpPr>
            <a:spLocks/>
          </p:cNvSpPr>
          <p:nvPr/>
        </p:nvSpPr>
        <p:spPr bwMode="auto">
          <a:xfrm flipH="1">
            <a:off x="5157788" y="2433638"/>
            <a:ext cx="296862" cy="225425"/>
          </a:xfrm>
          <a:custGeom>
            <a:avLst/>
            <a:gdLst>
              <a:gd name="T0" fmla="*/ 0 w 428"/>
              <a:gd name="T1" fmla="*/ 0 h 289"/>
              <a:gd name="T2" fmla="*/ 428 w 428"/>
              <a:gd name="T3" fmla="*/ 289 h 28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28" h="289">
                <a:moveTo>
                  <a:pt x="0" y="0"/>
                </a:moveTo>
                <a:lnTo>
                  <a:pt x="428" y="289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449" name="Line 313"/>
          <p:cNvSpPr>
            <a:spLocks noChangeShapeType="1"/>
          </p:cNvSpPr>
          <p:nvPr/>
        </p:nvSpPr>
        <p:spPr bwMode="auto">
          <a:xfrm flipH="1">
            <a:off x="8210550" y="3233738"/>
            <a:ext cx="1588" cy="273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451" name="Rectangle 315"/>
          <p:cNvSpPr>
            <a:spLocks noChangeArrowheads="1"/>
          </p:cNvSpPr>
          <p:nvPr/>
        </p:nvSpPr>
        <p:spPr bwMode="auto">
          <a:xfrm>
            <a:off x="842963" y="4795838"/>
            <a:ext cx="6516687" cy="827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400"/>
              <a:t>timing constraint for still-to-be transmitted data: in time for playout</a:t>
            </a:r>
          </a:p>
        </p:txBody>
      </p:sp>
    </p:spTree>
    <p:extLst>
      <p:ext uri="{BB962C8B-B14F-4D97-AF65-F5344CB8AC3E}">
        <p14:creationId xmlns:p14="http://schemas.microsoft.com/office/powerpoint/2010/main" val="162431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Multimedia Networking</a:t>
            </a:r>
          </a:p>
        </p:txBody>
      </p:sp>
      <p:sp>
        <p:nvSpPr>
          <p:cNvPr id="15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7-</a:t>
            </a:r>
            <a:fld id="{EFF9E252-8BD2-4017-A00B-CC78DCBFF63B}" type="slidenum">
              <a:rPr lang="en-US"/>
              <a:pPr/>
              <a:t>5</a:t>
            </a:fld>
            <a:endParaRPr lang="en-US"/>
          </a:p>
        </p:txBody>
      </p:sp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Streaming Stored Multimedia: </a:t>
            </a:r>
            <a:br>
              <a:rPr lang="en-US"/>
            </a:br>
            <a:r>
              <a:rPr lang="en-US"/>
              <a:t>What is it?</a:t>
            </a:r>
          </a:p>
        </p:txBody>
      </p:sp>
      <p:graphicFrame>
        <p:nvGraphicFramePr>
          <p:cNvPr id="222354" name="Object 146"/>
          <p:cNvGraphicFramePr>
            <a:graphicFrameLocks noChangeAspect="1"/>
          </p:cNvGraphicFramePr>
          <p:nvPr/>
        </p:nvGraphicFramePr>
        <p:xfrm>
          <a:off x="2946400" y="4976813"/>
          <a:ext cx="701675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0" name="Clip" r:id="rId4" imgW="857160" imgH="1324080" progId="MS_ClipArt_Gallery.2">
                  <p:embed/>
                </p:oleObj>
              </mc:Choice>
              <mc:Fallback>
                <p:oleObj name="Clip" r:id="rId4" imgW="857160" imgH="132408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4976813"/>
                        <a:ext cx="701675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2342" name="Group 134"/>
          <p:cNvGrpSpPr>
            <a:grpSpLocks/>
          </p:cNvGrpSpPr>
          <p:nvPr/>
        </p:nvGrpSpPr>
        <p:grpSpPr bwMode="auto">
          <a:xfrm>
            <a:off x="2665413" y="4602163"/>
            <a:ext cx="1281112" cy="363537"/>
            <a:chOff x="3621" y="3265"/>
            <a:chExt cx="1776" cy="744"/>
          </a:xfrm>
        </p:grpSpPr>
        <p:pic>
          <p:nvPicPr>
            <p:cNvPr id="222343" name="Picture 135" descr="reellogo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1" y="3265"/>
              <a:ext cx="1776" cy="7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2344" name="Freeform 136"/>
            <p:cNvSpPr>
              <a:spLocks/>
            </p:cNvSpPr>
            <p:nvPr/>
          </p:nvSpPr>
          <p:spPr bwMode="auto">
            <a:xfrm>
              <a:off x="3972" y="3288"/>
              <a:ext cx="1401" cy="438"/>
            </a:xfrm>
            <a:custGeom>
              <a:avLst/>
              <a:gdLst>
                <a:gd name="T0" fmla="*/ 0 w 1401"/>
                <a:gd name="T1" fmla="*/ 6 h 438"/>
                <a:gd name="T2" fmla="*/ 27 w 1401"/>
                <a:gd name="T3" fmla="*/ 384 h 438"/>
                <a:gd name="T4" fmla="*/ 114 w 1401"/>
                <a:gd name="T5" fmla="*/ 381 h 438"/>
                <a:gd name="T6" fmla="*/ 132 w 1401"/>
                <a:gd name="T7" fmla="*/ 357 h 438"/>
                <a:gd name="T8" fmla="*/ 210 w 1401"/>
                <a:gd name="T9" fmla="*/ 402 h 438"/>
                <a:gd name="T10" fmla="*/ 450 w 1401"/>
                <a:gd name="T11" fmla="*/ 384 h 438"/>
                <a:gd name="T12" fmla="*/ 486 w 1401"/>
                <a:gd name="T13" fmla="*/ 393 h 438"/>
                <a:gd name="T14" fmla="*/ 690 w 1401"/>
                <a:gd name="T15" fmla="*/ 417 h 438"/>
                <a:gd name="T16" fmla="*/ 1074 w 1401"/>
                <a:gd name="T17" fmla="*/ 438 h 438"/>
                <a:gd name="T18" fmla="*/ 1401 w 1401"/>
                <a:gd name="T19" fmla="*/ 420 h 438"/>
                <a:gd name="T20" fmla="*/ 1392 w 1401"/>
                <a:gd name="T21" fmla="*/ 165 h 438"/>
                <a:gd name="T22" fmla="*/ 291 w 1401"/>
                <a:gd name="T23" fmla="*/ 0 h 438"/>
                <a:gd name="T24" fmla="*/ 0 w 1401"/>
                <a:gd name="T25" fmla="*/ 6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01" h="438">
                  <a:moveTo>
                    <a:pt x="0" y="6"/>
                  </a:moveTo>
                  <a:lnTo>
                    <a:pt x="27" y="384"/>
                  </a:lnTo>
                  <a:lnTo>
                    <a:pt x="114" y="381"/>
                  </a:lnTo>
                  <a:lnTo>
                    <a:pt x="132" y="357"/>
                  </a:lnTo>
                  <a:lnTo>
                    <a:pt x="210" y="402"/>
                  </a:lnTo>
                  <a:lnTo>
                    <a:pt x="450" y="384"/>
                  </a:lnTo>
                  <a:lnTo>
                    <a:pt x="486" y="393"/>
                  </a:lnTo>
                  <a:lnTo>
                    <a:pt x="690" y="417"/>
                  </a:lnTo>
                  <a:lnTo>
                    <a:pt x="1074" y="438"/>
                  </a:lnTo>
                  <a:lnTo>
                    <a:pt x="1401" y="420"/>
                  </a:lnTo>
                  <a:lnTo>
                    <a:pt x="1392" y="165"/>
                  </a:lnTo>
                  <a:lnTo>
                    <a:pt x="291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345" name="Freeform 137"/>
            <p:cNvSpPr>
              <a:spLocks/>
            </p:cNvSpPr>
            <p:nvPr/>
          </p:nvSpPr>
          <p:spPr bwMode="auto">
            <a:xfrm>
              <a:off x="4242" y="3858"/>
              <a:ext cx="999" cy="123"/>
            </a:xfrm>
            <a:custGeom>
              <a:avLst/>
              <a:gdLst>
                <a:gd name="T0" fmla="*/ 0 w 999"/>
                <a:gd name="T1" fmla="*/ 6 h 123"/>
                <a:gd name="T2" fmla="*/ 717 w 999"/>
                <a:gd name="T3" fmla="*/ 12 h 123"/>
                <a:gd name="T4" fmla="*/ 744 w 999"/>
                <a:gd name="T5" fmla="*/ 36 h 123"/>
                <a:gd name="T6" fmla="*/ 801 w 999"/>
                <a:gd name="T7" fmla="*/ 42 h 123"/>
                <a:gd name="T8" fmla="*/ 876 w 999"/>
                <a:gd name="T9" fmla="*/ 6 h 123"/>
                <a:gd name="T10" fmla="*/ 933 w 999"/>
                <a:gd name="T11" fmla="*/ 0 h 123"/>
                <a:gd name="T12" fmla="*/ 981 w 999"/>
                <a:gd name="T13" fmla="*/ 15 h 123"/>
                <a:gd name="T14" fmla="*/ 999 w 999"/>
                <a:gd name="T15" fmla="*/ 51 h 123"/>
                <a:gd name="T16" fmla="*/ 987 w 999"/>
                <a:gd name="T17" fmla="*/ 123 h 123"/>
                <a:gd name="T18" fmla="*/ 18 w 999"/>
                <a:gd name="T19" fmla="*/ 120 h 123"/>
                <a:gd name="T20" fmla="*/ 0 w 999"/>
                <a:gd name="T21" fmla="*/ 6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99" h="123">
                  <a:moveTo>
                    <a:pt x="0" y="6"/>
                  </a:moveTo>
                  <a:lnTo>
                    <a:pt x="717" y="12"/>
                  </a:lnTo>
                  <a:lnTo>
                    <a:pt x="744" y="36"/>
                  </a:lnTo>
                  <a:lnTo>
                    <a:pt x="801" y="42"/>
                  </a:lnTo>
                  <a:lnTo>
                    <a:pt x="876" y="6"/>
                  </a:lnTo>
                  <a:lnTo>
                    <a:pt x="933" y="0"/>
                  </a:lnTo>
                  <a:lnTo>
                    <a:pt x="981" y="15"/>
                  </a:lnTo>
                  <a:lnTo>
                    <a:pt x="999" y="51"/>
                  </a:lnTo>
                  <a:lnTo>
                    <a:pt x="987" y="123"/>
                  </a:lnTo>
                  <a:lnTo>
                    <a:pt x="18" y="12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22346" name="Picture 138" descr="video1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3" y="3400"/>
              <a:ext cx="889" cy="4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22376" name="Line 168"/>
          <p:cNvSpPr>
            <a:spLocks noChangeShapeType="1"/>
          </p:cNvSpPr>
          <p:nvPr/>
        </p:nvSpPr>
        <p:spPr bwMode="auto">
          <a:xfrm>
            <a:off x="838200" y="1490663"/>
            <a:ext cx="0" cy="28527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2377" name="Line 169"/>
          <p:cNvSpPr>
            <a:spLocks noChangeShapeType="1"/>
          </p:cNvSpPr>
          <p:nvPr/>
        </p:nvSpPr>
        <p:spPr bwMode="auto">
          <a:xfrm flipH="1">
            <a:off x="828675" y="4333875"/>
            <a:ext cx="7815263" cy="14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2565" name="Group 357"/>
          <p:cNvGrpSpPr>
            <a:grpSpLocks/>
          </p:cNvGrpSpPr>
          <p:nvPr/>
        </p:nvGrpSpPr>
        <p:grpSpPr bwMode="auto">
          <a:xfrm>
            <a:off x="1498600" y="3467100"/>
            <a:ext cx="1577975" cy="1057275"/>
            <a:chOff x="944" y="2184"/>
            <a:chExt cx="994" cy="666"/>
          </a:xfrm>
        </p:grpSpPr>
        <p:sp>
          <p:nvSpPr>
            <p:cNvPr id="222415" name="Freeform 207"/>
            <p:cNvSpPr>
              <a:spLocks/>
            </p:cNvSpPr>
            <p:nvPr/>
          </p:nvSpPr>
          <p:spPr bwMode="auto">
            <a:xfrm>
              <a:off x="1278" y="2184"/>
              <a:ext cx="660" cy="666"/>
            </a:xfrm>
            <a:custGeom>
              <a:avLst/>
              <a:gdLst>
                <a:gd name="T0" fmla="*/ 0 w 660"/>
                <a:gd name="T1" fmla="*/ 0 h 666"/>
                <a:gd name="T2" fmla="*/ 660 w 660"/>
                <a:gd name="T3" fmla="*/ 666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60" h="666">
                  <a:moveTo>
                    <a:pt x="0" y="0"/>
                  </a:moveTo>
                  <a:cubicBezTo>
                    <a:pt x="0" y="0"/>
                    <a:pt x="486" y="168"/>
                    <a:pt x="660" y="666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416" name="Text Box 208"/>
            <p:cNvSpPr txBox="1">
              <a:spLocks noChangeArrowheads="1"/>
            </p:cNvSpPr>
            <p:nvPr/>
          </p:nvSpPr>
          <p:spPr bwMode="auto">
            <a:xfrm>
              <a:off x="944" y="2336"/>
              <a:ext cx="7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1.  video</a:t>
              </a:r>
            </a:p>
            <a:p>
              <a:r>
                <a:rPr lang="en-US"/>
                <a:t>recorded</a:t>
              </a:r>
            </a:p>
          </p:txBody>
        </p:sp>
      </p:grpSp>
      <p:grpSp>
        <p:nvGrpSpPr>
          <p:cNvPr id="222470" name="Group 262"/>
          <p:cNvGrpSpPr>
            <a:grpSpLocks/>
          </p:cNvGrpSpPr>
          <p:nvPr/>
        </p:nvGrpSpPr>
        <p:grpSpPr bwMode="auto">
          <a:xfrm>
            <a:off x="1028700" y="1811338"/>
            <a:ext cx="2552700" cy="2525712"/>
            <a:chOff x="648" y="1147"/>
            <a:chExt cx="1608" cy="1591"/>
          </a:xfrm>
        </p:grpSpPr>
        <p:grpSp>
          <p:nvGrpSpPr>
            <p:cNvPr id="222414" name="Group 206"/>
            <p:cNvGrpSpPr>
              <a:grpSpLocks/>
            </p:cNvGrpSpPr>
            <p:nvPr/>
          </p:nvGrpSpPr>
          <p:grpSpPr bwMode="auto">
            <a:xfrm>
              <a:off x="648" y="1725"/>
              <a:ext cx="1024" cy="1013"/>
              <a:chOff x="672" y="1071"/>
              <a:chExt cx="1024" cy="1013"/>
            </a:xfrm>
          </p:grpSpPr>
          <p:grpSp>
            <p:nvGrpSpPr>
              <p:cNvPr id="222397" name="Group 189"/>
              <p:cNvGrpSpPr>
                <a:grpSpLocks/>
              </p:cNvGrpSpPr>
              <p:nvPr/>
            </p:nvGrpSpPr>
            <p:grpSpPr bwMode="auto">
              <a:xfrm>
                <a:off x="672" y="1506"/>
                <a:ext cx="583" cy="578"/>
                <a:chOff x="672" y="1486"/>
                <a:chExt cx="583" cy="578"/>
              </a:xfrm>
            </p:grpSpPr>
            <p:grpSp>
              <p:nvGrpSpPr>
                <p:cNvPr id="222389" name="Group 181"/>
                <p:cNvGrpSpPr>
                  <a:grpSpLocks/>
                </p:cNvGrpSpPr>
                <p:nvPr/>
              </p:nvGrpSpPr>
              <p:grpSpPr bwMode="auto">
                <a:xfrm>
                  <a:off x="672" y="177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222385" name="Group 177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381" name="Line 17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2384" name="Line 176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22386" name="Group 178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387" name="Line 17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2388" name="Line 180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22390" name="Group 182"/>
                <p:cNvGrpSpPr>
                  <a:grpSpLocks/>
                </p:cNvGrpSpPr>
                <p:nvPr/>
              </p:nvGrpSpPr>
              <p:grpSpPr bwMode="auto">
                <a:xfrm>
                  <a:off x="964" y="148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222391" name="Group 183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392" name="Line 18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2393" name="Line 185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22394" name="Group 186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395" name="Line 18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2396" name="Line 188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222399" name="Group 191"/>
              <p:cNvGrpSpPr>
                <a:grpSpLocks/>
              </p:cNvGrpSpPr>
              <p:nvPr/>
            </p:nvGrpSpPr>
            <p:grpSpPr bwMode="auto">
              <a:xfrm>
                <a:off x="1259" y="1217"/>
                <a:ext cx="291" cy="288"/>
                <a:chOff x="672" y="1776"/>
                <a:chExt cx="291" cy="288"/>
              </a:xfrm>
            </p:grpSpPr>
            <p:grpSp>
              <p:nvGrpSpPr>
                <p:cNvPr id="222400" name="Group 192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222401" name="Line 193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2402" name="Line 194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22403" name="Group 195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222404" name="Line 196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2405" name="Line 197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22407" name="Group 199"/>
              <p:cNvGrpSpPr>
                <a:grpSpLocks/>
              </p:cNvGrpSpPr>
              <p:nvPr/>
            </p:nvGrpSpPr>
            <p:grpSpPr bwMode="auto">
              <a:xfrm>
                <a:off x="1551" y="1071"/>
                <a:ext cx="145" cy="144"/>
                <a:chOff x="672" y="1920"/>
                <a:chExt cx="145" cy="144"/>
              </a:xfrm>
            </p:grpSpPr>
            <p:sp>
              <p:nvSpPr>
                <p:cNvPr id="222408" name="Line 200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2409" name="Line 201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8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22445" name="Group 237"/>
            <p:cNvGrpSpPr>
              <a:grpSpLocks/>
            </p:cNvGrpSpPr>
            <p:nvPr/>
          </p:nvGrpSpPr>
          <p:grpSpPr bwMode="auto">
            <a:xfrm>
              <a:off x="1673" y="1147"/>
              <a:ext cx="583" cy="578"/>
              <a:chOff x="672" y="1486"/>
              <a:chExt cx="583" cy="578"/>
            </a:xfrm>
          </p:grpSpPr>
          <p:grpSp>
            <p:nvGrpSpPr>
              <p:cNvPr id="222446" name="Group 238"/>
              <p:cNvGrpSpPr>
                <a:grpSpLocks/>
              </p:cNvGrpSpPr>
              <p:nvPr/>
            </p:nvGrpSpPr>
            <p:grpSpPr bwMode="auto">
              <a:xfrm>
                <a:off x="672" y="1776"/>
                <a:ext cx="291" cy="288"/>
                <a:chOff x="672" y="1776"/>
                <a:chExt cx="291" cy="288"/>
              </a:xfrm>
            </p:grpSpPr>
            <p:grpSp>
              <p:nvGrpSpPr>
                <p:cNvPr id="222447" name="Group 239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222448" name="Line 240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2449" name="Line 241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22450" name="Group 242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222451" name="Line 243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2452" name="Line 244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22453" name="Group 245"/>
              <p:cNvGrpSpPr>
                <a:grpSpLocks/>
              </p:cNvGrpSpPr>
              <p:nvPr/>
            </p:nvGrpSpPr>
            <p:grpSpPr bwMode="auto">
              <a:xfrm>
                <a:off x="964" y="1486"/>
                <a:ext cx="291" cy="288"/>
                <a:chOff x="672" y="1776"/>
                <a:chExt cx="291" cy="288"/>
              </a:xfrm>
            </p:grpSpPr>
            <p:grpSp>
              <p:nvGrpSpPr>
                <p:cNvPr id="222454" name="Group 246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222455" name="Line 247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2456" name="Line 248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22457" name="Group 249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222458" name="Line 250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2459" name="Line 251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</p:grpSp>
      <p:grpSp>
        <p:nvGrpSpPr>
          <p:cNvPr id="222566" name="Group 358"/>
          <p:cNvGrpSpPr>
            <a:grpSpLocks/>
          </p:cNvGrpSpPr>
          <p:nvPr/>
        </p:nvGrpSpPr>
        <p:grpSpPr bwMode="auto">
          <a:xfrm>
            <a:off x="3165475" y="3241675"/>
            <a:ext cx="1373188" cy="1296988"/>
            <a:chOff x="1994" y="2042"/>
            <a:chExt cx="865" cy="817"/>
          </a:xfrm>
        </p:grpSpPr>
        <p:sp>
          <p:nvSpPr>
            <p:cNvPr id="222417" name="Freeform 209"/>
            <p:cNvSpPr>
              <a:spLocks/>
            </p:cNvSpPr>
            <p:nvPr/>
          </p:nvSpPr>
          <p:spPr bwMode="auto">
            <a:xfrm rot="-5400000">
              <a:off x="2196" y="2196"/>
              <a:ext cx="660" cy="666"/>
            </a:xfrm>
            <a:custGeom>
              <a:avLst/>
              <a:gdLst>
                <a:gd name="T0" fmla="*/ 0 w 660"/>
                <a:gd name="T1" fmla="*/ 0 h 666"/>
                <a:gd name="T2" fmla="*/ 660 w 660"/>
                <a:gd name="T3" fmla="*/ 666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60" h="666">
                  <a:moveTo>
                    <a:pt x="0" y="0"/>
                  </a:moveTo>
                  <a:cubicBezTo>
                    <a:pt x="0" y="0"/>
                    <a:pt x="486" y="168"/>
                    <a:pt x="660" y="666"/>
                  </a:cubicBez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513" name="Text Box 305"/>
            <p:cNvSpPr txBox="1">
              <a:spLocks noChangeArrowheads="1"/>
            </p:cNvSpPr>
            <p:nvPr/>
          </p:nvSpPr>
          <p:spPr bwMode="auto">
            <a:xfrm>
              <a:off x="1994" y="2042"/>
              <a:ext cx="633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2. video</a:t>
              </a:r>
            </a:p>
            <a:p>
              <a:r>
                <a:rPr lang="en-US">
                  <a:solidFill>
                    <a:srgbClr val="FF0000"/>
                  </a:solidFill>
                </a:rPr>
                <a:t>sent</a:t>
              </a:r>
            </a:p>
          </p:txBody>
        </p:sp>
      </p:grpSp>
      <p:grpSp>
        <p:nvGrpSpPr>
          <p:cNvPr id="222567" name="Group 359"/>
          <p:cNvGrpSpPr>
            <a:grpSpLocks/>
          </p:cNvGrpSpPr>
          <p:nvPr/>
        </p:nvGrpSpPr>
        <p:grpSpPr bwMode="auto">
          <a:xfrm>
            <a:off x="3914775" y="1830388"/>
            <a:ext cx="4903788" cy="2535237"/>
            <a:chOff x="2466" y="1153"/>
            <a:chExt cx="3089" cy="1597"/>
          </a:xfrm>
        </p:grpSpPr>
        <p:grpSp>
          <p:nvGrpSpPr>
            <p:cNvPr id="222471" name="Group 263"/>
            <p:cNvGrpSpPr>
              <a:grpSpLocks/>
            </p:cNvGrpSpPr>
            <p:nvPr/>
          </p:nvGrpSpPr>
          <p:grpSpPr bwMode="auto">
            <a:xfrm>
              <a:off x="2466" y="1153"/>
              <a:ext cx="1608" cy="1591"/>
              <a:chOff x="648" y="1147"/>
              <a:chExt cx="1608" cy="1591"/>
            </a:xfrm>
          </p:grpSpPr>
          <p:grpSp>
            <p:nvGrpSpPr>
              <p:cNvPr id="222472" name="Group 264"/>
              <p:cNvGrpSpPr>
                <a:grpSpLocks/>
              </p:cNvGrpSpPr>
              <p:nvPr/>
            </p:nvGrpSpPr>
            <p:grpSpPr bwMode="auto">
              <a:xfrm>
                <a:off x="648" y="1725"/>
                <a:ext cx="1024" cy="1013"/>
                <a:chOff x="672" y="1071"/>
                <a:chExt cx="1024" cy="1013"/>
              </a:xfrm>
            </p:grpSpPr>
            <p:grpSp>
              <p:nvGrpSpPr>
                <p:cNvPr id="222473" name="Group 265"/>
                <p:cNvGrpSpPr>
                  <a:grpSpLocks/>
                </p:cNvGrpSpPr>
                <p:nvPr/>
              </p:nvGrpSpPr>
              <p:grpSpPr bwMode="auto">
                <a:xfrm>
                  <a:off x="672" y="1506"/>
                  <a:ext cx="583" cy="578"/>
                  <a:chOff x="672" y="1486"/>
                  <a:chExt cx="583" cy="578"/>
                </a:xfrm>
              </p:grpSpPr>
              <p:grpSp>
                <p:nvGrpSpPr>
                  <p:cNvPr id="222474" name="Group 266"/>
                  <p:cNvGrpSpPr>
                    <a:grpSpLocks/>
                  </p:cNvGrpSpPr>
                  <p:nvPr/>
                </p:nvGrpSpPr>
                <p:grpSpPr bwMode="auto">
                  <a:xfrm>
                    <a:off x="672" y="1776"/>
                    <a:ext cx="291" cy="288"/>
                    <a:chOff x="672" y="1776"/>
                    <a:chExt cx="291" cy="288"/>
                  </a:xfrm>
                </p:grpSpPr>
                <p:grpSp>
                  <p:nvGrpSpPr>
                    <p:cNvPr id="222475" name="Group 26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920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222476" name="Line 26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2477" name="Line 269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2478" name="Group 27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18" y="1776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222479" name="Line 27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2480" name="Line 272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</p:grpSp>
              <p:grpSp>
                <p:nvGrpSpPr>
                  <p:cNvPr id="222481" name="Group 273"/>
                  <p:cNvGrpSpPr>
                    <a:grpSpLocks/>
                  </p:cNvGrpSpPr>
                  <p:nvPr/>
                </p:nvGrpSpPr>
                <p:grpSpPr bwMode="auto">
                  <a:xfrm>
                    <a:off x="964" y="1486"/>
                    <a:ext cx="291" cy="288"/>
                    <a:chOff x="672" y="1776"/>
                    <a:chExt cx="291" cy="288"/>
                  </a:xfrm>
                </p:grpSpPr>
                <p:grpSp>
                  <p:nvGrpSpPr>
                    <p:cNvPr id="222482" name="Group 27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920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222483" name="Line 27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2484" name="Line 276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2485" name="Group 27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18" y="1776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222486" name="Line 27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2487" name="Line 279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222488" name="Group 280"/>
                <p:cNvGrpSpPr>
                  <a:grpSpLocks/>
                </p:cNvGrpSpPr>
                <p:nvPr/>
              </p:nvGrpSpPr>
              <p:grpSpPr bwMode="auto">
                <a:xfrm>
                  <a:off x="1259" y="1217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222489" name="Group 281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490" name="Line 28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2491" name="Line 283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22492" name="Group 284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493" name="Line 28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2494" name="Line 286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22495" name="Group 287"/>
                <p:cNvGrpSpPr>
                  <a:grpSpLocks/>
                </p:cNvGrpSpPr>
                <p:nvPr/>
              </p:nvGrpSpPr>
              <p:grpSpPr bwMode="auto">
                <a:xfrm>
                  <a:off x="1551" y="1071"/>
                  <a:ext cx="145" cy="144"/>
                  <a:chOff x="672" y="1920"/>
                  <a:chExt cx="145" cy="144"/>
                </a:xfrm>
              </p:grpSpPr>
              <p:sp>
                <p:nvSpPr>
                  <p:cNvPr id="222496" name="Line 288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2497" name="Line 289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22498" name="Group 290"/>
              <p:cNvGrpSpPr>
                <a:grpSpLocks/>
              </p:cNvGrpSpPr>
              <p:nvPr/>
            </p:nvGrpSpPr>
            <p:grpSpPr bwMode="auto">
              <a:xfrm>
                <a:off x="1673" y="1147"/>
                <a:ext cx="583" cy="578"/>
                <a:chOff x="672" y="1486"/>
                <a:chExt cx="583" cy="578"/>
              </a:xfrm>
            </p:grpSpPr>
            <p:grpSp>
              <p:nvGrpSpPr>
                <p:cNvPr id="222499" name="Group 291"/>
                <p:cNvGrpSpPr>
                  <a:grpSpLocks/>
                </p:cNvGrpSpPr>
                <p:nvPr/>
              </p:nvGrpSpPr>
              <p:grpSpPr bwMode="auto">
                <a:xfrm>
                  <a:off x="672" y="177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222500" name="Group 292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501" name="Line 29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2502" name="Line 294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22503" name="Group 295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504" name="Line 29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2505" name="Line 297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22506" name="Group 298"/>
                <p:cNvGrpSpPr>
                  <a:grpSpLocks/>
                </p:cNvGrpSpPr>
                <p:nvPr/>
              </p:nvGrpSpPr>
              <p:grpSpPr bwMode="auto">
                <a:xfrm>
                  <a:off x="964" y="148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222507" name="Group 299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508" name="Line 30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2509" name="Line 301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22510" name="Group 302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511" name="Line 30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2512" name="Line 304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  <p:grpSp>
          <p:nvGrpSpPr>
            <p:cNvPr id="222514" name="Group 306"/>
            <p:cNvGrpSpPr>
              <a:grpSpLocks/>
            </p:cNvGrpSpPr>
            <p:nvPr/>
          </p:nvGrpSpPr>
          <p:grpSpPr bwMode="auto">
            <a:xfrm>
              <a:off x="3636" y="1159"/>
              <a:ext cx="1608" cy="1591"/>
              <a:chOff x="648" y="1147"/>
              <a:chExt cx="1608" cy="1591"/>
            </a:xfrm>
          </p:grpSpPr>
          <p:grpSp>
            <p:nvGrpSpPr>
              <p:cNvPr id="222515" name="Group 307"/>
              <p:cNvGrpSpPr>
                <a:grpSpLocks/>
              </p:cNvGrpSpPr>
              <p:nvPr/>
            </p:nvGrpSpPr>
            <p:grpSpPr bwMode="auto">
              <a:xfrm>
                <a:off x="648" y="1725"/>
                <a:ext cx="1024" cy="1013"/>
                <a:chOff x="672" y="1071"/>
                <a:chExt cx="1024" cy="1013"/>
              </a:xfrm>
            </p:grpSpPr>
            <p:grpSp>
              <p:nvGrpSpPr>
                <p:cNvPr id="222516" name="Group 308"/>
                <p:cNvGrpSpPr>
                  <a:grpSpLocks/>
                </p:cNvGrpSpPr>
                <p:nvPr/>
              </p:nvGrpSpPr>
              <p:grpSpPr bwMode="auto">
                <a:xfrm>
                  <a:off x="672" y="1506"/>
                  <a:ext cx="583" cy="578"/>
                  <a:chOff x="672" y="1486"/>
                  <a:chExt cx="583" cy="578"/>
                </a:xfrm>
              </p:grpSpPr>
              <p:grpSp>
                <p:nvGrpSpPr>
                  <p:cNvPr id="222517" name="Group 309"/>
                  <p:cNvGrpSpPr>
                    <a:grpSpLocks/>
                  </p:cNvGrpSpPr>
                  <p:nvPr/>
                </p:nvGrpSpPr>
                <p:grpSpPr bwMode="auto">
                  <a:xfrm>
                    <a:off x="672" y="1776"/>
                    <a:ext cx="291" cy="288"/>
                    <a:chOff x="672" y="1776"/>
                    <a:chExt cx="291" cy="288"/>
                  </a:xfrm>
                </p:grpSpPr>
                <p:grpSp>
                  <p:nvGrpSpPr>
                    <p:cNvPr id="222518" name="Group 3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920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222519" name="Line 31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2520" name="Line 312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2521" name="Group 31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18" y="1776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222522" name="Line 31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2523" name="Line 315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</p:grpSp>
              <p:grpSp>
                <p:nvGrpSpPr>
                  <p:cNvPr id="222524" name="Group 316"/>
                  <p:cNvGrpSpPr>
                    <a:grpSpLocks/>
                  </p:cNvGrpSpPr>
                  <p:nvPr/>
                </p:nvGrpSpPr>
                <p:grpSpPr bwMode="auto">
                  <a:xfrm>
                    <a:off x="964" y="1486"/>
                    <a:ext cx="291" cy="288"/>
                    <a:chOff x="672" y="1776"/>
                    <a:chExt cx="291" cy="288"/>
                  </a:xfrm>
                </p:grpSpPr>
                <p:grpSp>
                  <p:nvGrpSpPr>
                    <p:cNvPr id="222525" name="Group 3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920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222526" name="Line 31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2527" name="Line 319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2528" name="Group 32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18" y="1776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222529" name="Line 3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2530" name="Line 322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222531" name="Group 323"/>
                <p:cNvGrpSpPr>
                  <a:grpSpLocks/>
                </p:cNvGrpSpPr>
                <p:nvPr/>
              </p:nvGrpSpPr>
              <p:grpSpPr bwMode="auto">
                <a:xfrm>
                  <a:off x="1259" y="1217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222532" name="Group 324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533" name="Line 32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2534" name="Line 326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22535" name="Group 327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536" name="Line 32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2537" name="Line 329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22538" name="Group 330"/>
                <p:cNvGrpSpPr>
                  <a:grpSpLocks/>
                </p:cNvGrpSpPr>
                <p:nvPr/>
              </p:nvGrpSpPr>
              <p:grpSpPr bwMode="auto">
                <a:xfrm>
                  <a:off x="1551" y="1071"/>
                  <a:ext cx="145" cy="144"/>
                  <a:chOff x="672" y="1920"/>
                  <a:chExt cx="145" cy="144"/>
                </a:xfrm>
              </p:grpSpPr>
              <p:sp>
                <p:nvSpPr>
                  <p:cNvPr id="222539" name="Line 331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2540" name="Line 332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22541" name="Group 333"/>
              <p:cNvGrpSpPr>
                <a:grpSpLocks/>
              </p:cNvGrpSpPr>
              <p:nvPr/>
            </p:nvGrpSpPr>
            <p:grpSpPr bwMode="auto">
              <a:xfrm>
                <a:off x="1673" y="1147"/>
                <a:ext cx="583" cy="578"/>
                <a:chOff x="672" y="1486"/>
                <a:chExt cx="583" cy="578"/>
              </a:xfrm>
            </p:grpSpPr>
            <p:grpSp>
              <p:nvGrpSpPr>
                <p:cNvPr id="222542" name="Group 334"/>
                <p:cNvGrpSpPr>
                  <a:grpSpLocks/>
                </p:cNvGrpSpPr>
                <p:nvPr/>
              </p:nvGrpSpPr>
              <p:grpSpPr bwMode="auto">
                <a:xfrm>
                  <a:off x="672" y="177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222543" name="Group 335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544" name="Line 33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2545" name="Line 337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22546" name="Group 338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547" name="Line 33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2548" name="Line 340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22549" name="Group 341"/>
                <p:cNvGrpSpPr>
                  <a:grpSpLocks/>
                </p:cNvGrpSpPr>
                <p:nvPr/>
              </p:nvGrpSpPr>
              <p:grpSpPr bwMode="auto">
                <a:xfrm>
                  <a:off x="964" y="148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222550" name="Group 342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551" name="Line 34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2552" name="Line 344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22553" name="Group 345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554" name="Line 34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2555" name="Line 347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  <p:sp>
          <p:nvSpPr>
            <p:cNvPr id="222556" name="Text Box 348"/>
            <p:cNvSpPr txBox="1">
              <a:spLocks noChangeArrowheads="1"/>
            </p:cNvSpPr>
            <p:nvPr/>
          </p:nvSpPr>
          <p:spPr bwMode="auto">
            <a:xfrm>
              <a:off x="3932" y="2312"/>
              <a:ext cx="1623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000099"/>
                  </a:solidFill>
                </a:rPr>
                <a:t>3. video received,</a:t>
              </a:r>
            </a:p>
            <a:p>
              <a:r>
                <a:rPr lang="en-US">
                  <a:solidFill>
                    <a:srgbClr val="000099"/>
                  </a:solidFill>
                </a:rPr>
                <a:t>played out at client</a:t>
              </a:r>
            </a:p>
          </p:txBody>
        </p:sp>
        <p:grpSp>
          <p:nvGrpSpPr>
            <p:cNvPr id="222557" name="Group 349"/>
            <p:cNvGrpSpPr>
              <a:grpSpLocks/>
            </p:cNvGrpSpPr>
            <p:nvPr/>
          </p:nvGrpSpPr>
          <p:grpSpPr bwMode="auto">
            <a:xfrm>
              <a:off x="4679" y="1872"/>
              <a:ext cx="427" cy="418"/>
              <a:chOff x="4437" y="1472"/>
              <a:chExt cx="427" cy="418"/>
            </a:xfrm>
          </p:grpSpPr>
          <p:sp>
            <p:nvSpPr>
              <p:cNvPr id="222558" name="Rectangle 350"/>
              <p:cNvSpPr>
                <a:spLocks noChangeArrowheads="1"/>
              </p:cNvSpPr>
              <p:nvPr/>
            </p:nvSpPr>
            <p:spPr bwMode="auto">
              <a:xfrm>
                <a:off x="4443" y="1475"/>
                <a:ext cx="421" cy="361"/>
              </a:xfrm>
              <a:prstGeom prst="rect">
                <a:avLst/>
              </a:prstGeom>
              <a:gradFill rotWithShape="0">
                <a:gsLst>
                  <a:gs pos="0">
                    <a:srgbClr val="99CCFF">
                      <a:gamma/>
                      <a:shade val="46275"/>
                      <a:invGamma/>
                    </a:srgbClr>
                  </a:gs>
                  <a:gs pos="50000">
                    <a:srgbClr val="99CCFF"/>
                  </a:gs>
                  <a:gs pos="100000">
                    <a:srgbClr val="99CC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9050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2559" name="Rectangle 351"/>
              <p:cNvSpPr>
                <a:spLocks noChangeArrowheads="1"/>
              </p:cNvSpPr>
              <p:nvPr/>
            </p:nvSpPr>
            <p:spPr bwMode="auto">
              <a:xfrm>
                <a:off x="4567" y="1837"/>
                <a:ext cx="179" cy="23"/>
              </a:xfrm>
              <a:prstGeom prst="rect">
                <a:avLst/>
              </a:prstGeom>
              <a:solidFill>
                <a:srgbClr val="5F5F5F"/>
              </a:solidFill>
              <a:ln w="19050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2560" name="Rectangle 352"/>
              <p:cNvSpPr>
                <a:spLocks noChangeArrowheads="1"/>
              </p:cNvSpPr>
              <p:nvPr/>
            </p:nvSpPr>
            <p:spPr bwMode="auto">
              <a:xfrm>
                <a:off x="4442" y="1866"/>
                <a:ext cx="414" cy="24"/>
              </a:xfrm>
              <a:prstGeom prst="rect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2561" name="Rectangle 353"/>
              <p:cNvSpPr>
                <a:spLocks noChangeArrowheads="1"/>
              </p:cNvSpPr>
              <p:nvPr/>
            </p:nvSpPr>
            <p:spPr bwMode="auto">
              <a:xfrm>
                <a:off x="4437" y="1472"/>
                <a:ext cx="423" cy="356"/>
              </a:xfrm>
              <a:prstGeom prst="rect">
                <a:avLst/>
              </a:prstGeom>
              <a:noFill/>
              <a:ln w="19050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22562" name="Text Box 354"/>
          <p:cNvSpPr txBox="1">
            <a:spLocks noChangeArrowheads="1"/>
          </p:cNvSpPr>
          <p:nvPr/>
        </p:nvSpPr>
        <p:spPr bwMode="auto">
          <a:xfrm rot="-5433387">
            <a:off x="-412750" y="2638426"/>
            <a:ext cx="19573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Cumulative data</a:t>
            </a:r>
          </a:p>
        </p:txBody>
      </p:sp>
      <p:grpSp>
        <p:nvGrpSpPr>
          <p:cNvPr id="222573" name="Group 365"/>
          <p:cNvGrpSpPr>
            <a:grpSpLocks/>
          </p:cNvGrpSpPr>
          <p:nvPr/>
        </p:nvGrpSpPr>
        <p:grpSpPr bwMode="auto">
          <a:xfrm>
            <a:off x="4451350" y="1657350"/>
            <a:ext cx="3530600" cy="4346575"/>
            <a:chOff x="2804" y="1044"/>
            <a:chExt cx="2224" cy="2738"/>
          </a:xfrm>
        </p:grpSpPr>
        <p:sp>
          <p:nvSpPr>
            <p:cNvPr id="222568" name="Line 360"/>
            <p:cNvSpPr>
              <a:spLocks noChangeShapeType="1"/>
            </p:cNvSpPr>
            <p:nvPr/>
          </p:nvSpPr>
          <p:spPr bwMode="auto">
            <a:xfrm>
              <a:off x="3852" y="1044"/>
              <a:ext cx="0" cy="196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569" name="Text Box 361"/>
            <p:cNvSpPr txBox="1">
              <a:spLocks noChangeArrowheads="1"/>
            </p:cNvSpPr>
            <p:nvPr/>
          </p:nvSpPr>
          <p:spPr bwMode="auto">
            <a:xfrm>
              <a:off x="2804" y="3020"/>
              <a:ext cx="2224" cy="7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i="1" u="sng">
                  <a:solidFill>
                    <a:srgbClr val="000099"/>
                  </a:solidFill>
                </a:rPr>
                <a:t>streaming:</a:t>
              </a:r>
              <a:r>
                <a:rPr lang="en-US"/>
                <a:t> at this time, client </a:t>
              </a:r>
            </a:p>
            <a:p>
              <a:r>
                <a:rPr lang="en-US"/>
                <a:t>playing out early part of video, </a:t>
              </a:r>
            </a:p>
            <a:p>
              <a:r>
                <a:rPr lang="en-US"/>
                <a:t>while server still sending later</a:t>
              </a:r>
            </a:p>
            <a:p>
              <a:r>
                <a:rPr lang="en-US"/>
                <a:t>part of video</a:t>
              </a:r>
            </a:p>
          </p:txBody>
        </p:sp>
      </p:grpSp>
      <p:grpSp>
        <p:nvGrpSpPr>
          <p:cNvPr id="222572" name="Group 364"/>
          <p:cNvGrpSpPr>
            <a:grpSpLocks/>
          </p:cNvGrpSpPr>
          <p:nvPr/>
        </p:nvGrpSpPr>
        <p:grpSpPr bwMode="auto">
          <a:xfrm>
            <a:off x="3981450" y="3908425"/>
            <a:ext cx="1743075" cy="641350"/>
            <a:chOff x="2508" y="2462"/>
            <a:chExt cx="1098" cy="404"/>
          </a:xfrm>
        </p:grpSpPr>
        <p:sp>
          <p:nvSpPr>
            <p:cNvPr id="222570" name="Text Box 362"/>
            <p:cNvSpPr txBox="1">
              <a:spLocks noChangeArrowheads="1"/>
            </p:cNvSpPr>
            <p:nvPr/>
          </p:nvSpPr>
          <p:spPr bwMode="auto">
            <a:xfrm>
              <a:off x="2722" y="2462"/>
              <a:ext cx="660" cy="4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i="1"/>
                <a:t>network</a:t>
              </a:r>
            </a:p>
            <a:p>
              <a:pPr algn="ctr"/>
              <a:r>
                <a:rPr lang="en-US" i="1"/>
                <a:t>delay</a:t>
              </a:r>
              <a:endParaRPr lang="en-US"/>
            </a:p>
          </p:txBody>
        </p:sp>
        <p:sp>
          <p:nvSpPr>
            <p:cNvPr id="222571" name="Line 363"/>
            <p:cNvSpPr>
              <a:spLocks noChangeShapeType="1"/>
            </p:cNvSpPr>
            <p:nvPr/>
          </p:nvSpPr>
          <p:spPr bwMode="auto">
            <a:xfrm>
              <a:off x="2508" y="2658"/>
              <a:ext cx="109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2574" name="Text Box 366"/>
          <p:cNvSpPr txBox="1">
            <a:spLocks noChangeArrowheads="1"/>
          </p:cNvSpPr>
          <p:nvPr/>
        </p:nvSpPr>
        <p:spPr bwMode="auto">
          <a:xfrm>
            <a:off x="8099425" y="4356100"/>
            <a:ext cx="6588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1193445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22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22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22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225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2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22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Multimedia Networking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7-</a:t>
            </a:r>
            <a:fld id="{7EF53157-702A-4E07-820A-DDCF4DE7CA1B}" type="slidenum">
              <a:rPr lang="en-US"/>
              <a:pPr/>
              <a:t>6</a:t>
            </a:fld>
            <a:endParaRPr lang="en-US"/>
          </a:p>
        </p:txBody>
      </p:sp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Streaming </a:t>
            </a:r>
            <a:r>
              <a:rPr lang="en-US" i="1">
                <a:solidFill>
                  <a:srgbClr val="FF0000"/>
                </a:solidFill>
              </a:rPr>
              <a:t>Live</a:t>
            </a:r>
            <a:r>
              <a:rPr lang="en-US"/>
              <a:t> Multimedia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None/>
            </a:pPr>
            <a:r>
              <a:rPr lang="en-US" u="sng">
                <a:solidFill>
                  <a:srgbClr val="FF0000"/>
                </a:solidFill>
              </a:rPr>
              <a:t>Examples:</a:t>
            </a:r>
            <a:endParaRPr lang="en-US"/>
          </a:p>
          <a:p>
            <a:r>
              <a:rPr lang="en-US"/>
              <a:t>Internet radio talk show</a:t>
            </a:r>
          </a:p>
          <a:p>
            <a:r>
              <a:rPr lang="en-US"/>
              <a:t>live sporting event</a:t>
            </a:r>
          </a:p>
          <a:p>
            <a:pPr>
              <a:buFont typeface="Wingdings" pitchFamily="2" charset="2"/>
              <a:buNone/>
            </a:pPr>
            <a:r>
              <a:rPr lang="en-US" u="sng">
                <a:solidFill>
                  <a:srgbClr val="FF0000"/>
                </a:solidFill>
              </a:rPr>
              <a:t>Streaming </a:t>
            </a:r>
            <a:r>
              <a:rPr lang="en-US" u="sng"/>
              <a:t>(</a:t>
            </a:r>
            <a:r>
              <a:rPr lang="en-US"/>
              <a:t>as with streaming </a:t>
            </a:r>
            <a:r>
              <a:rPr lang="en-US" i="1"/>
              <a:t>stored</a:t>
            </a:r>
            <a:r>
              <a:rPr lang="en-US"/>
              <a:t> multimedia)</a:t>
            </a:r>
          </a:p>
          <a:p>
            <a:r>
              <a:rPr lang="en-US"/>
              <a:t>playback buffer</a:t>
            </a:r>
          </a:p>
          <a:p>
            <a:r>
              <a:rPr lang="en-US"/>
              <a:t>playback can lag tens of seconds after transmission</a:t>
            </a:r>
          </a:p>
          <a:p>
            <a:r>
              <a:rPr lang="en-US"/>
              <a:t>still have timing constraint</a:t>
            </a:r>
          </a:p>
          <a:p>
            <a:pPr>
              <a:buFont typeface="Wingdings" pitchFamily="2" charset="2"/>
              <a:buNone/>
            </a:pPr>
            <a:r>
              <a:rPr lang="en-US" u="sng">
                <a:solidFill>
                  <a:srgbClr val="FF0000"/>
                </a:solidFill>
              </a:rPr>
              <a:t>Interactivity</a:t>
            </a:r>
            <a:endParaRPr lang="en-US"/>
          </a:p>
          <a:p>
            <a:r>
              <a:rPr lang="en-US"/>
              <a:t>fast forward impossible</a:t>
            </a:r>
          </a:p>
          <a:p>
            <a:r>
              <a:rPr lang="en-US"/>
              <a:t>rewind, pause possible!</a:t>
            </a:r>
          </a:p>
        </p:txBody>
      </p:sp>
    </p:spTree>
    <p:extLst>
      <p:ext uri="{BB962C8B-B14F-4D97-AF65-F5344CB8AC3E}">
        <p14:creationId xmlns:p14="http://schemas.microsoft.com/office/powerpoint/2010/main" val="2978093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Multimedia Networking</a:t>
            </a:r>
          </a:p>
        </p:txBody>
      </p:sp>
      <p:sp>
        <p:nvSpPr>
          <p:cNvPr id="15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7-</a:t>
            </a:r>
            <a:fld id="{BB6E4626-DDC3-46FB-BE12-CCC0B80CBBFB}" type="slidenum">
              <a:rPr lang="en-US"/>
              <a:pPr/>
              <a:t>7</a:t>
            </a:fld>
            <a:endParaRPr lang="en-US"/>
          </a:p>
        </p:txBody>
      </p:sp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871538"/>
          </a:xfrm>
        </p:spPr>
        <p:txBody>
          <a:bodyPr/>
          <a:lstStyle/>
          <a:p>
            <a:r>
              <a:rPr lang="en-US"/>
              <a:t>Real-Time Interactive Multimedia 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1150" y="3413125"/>
            <a:ext cx="7937500" cy="20272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end-end delay requirements:</a:t>
            </a:r>
          </a:p>
          <a:p>
            <a:pPr lvl="1"/>
            <a:r>
              <a:rPr lang="en-US" sz="2400" dirty="0"/>
              <a:t>audio: &lt; 150 </a:t>
            </a:r>
            <a:r>
              <a:rPr lang="en-US" sz="2400" dirty="0" err="1"/>
              <a:t>msec</a:t>
            </a:r>
            <a:r>
              <a:rPr lang="en-US" sz="2400" dirty="0"/>
              <a:t> good,  &lt; 400 </a:t>
            </a:r>
            <a:r>
              <a:rPr lang="en-US" sz="2400" dirty="0" err="1"/>
              <a:t>msec</a:t>
            </a:r>
            <a:r>
              <a:rPr lang="en-US" sz="2400" dirty="0"/>
              <a:t> OK</a:t>
            </a:r>
          </a:p>
          <a:p>
            <a:pPr lvl="2"/>
            <a:r>
              <a:rPr lang="en-US" sz="2000" dirty="0"/>
              <a:t>includes application-level (</a:t>
            </a:r>
            <a:r>
              <a:rPr lang="en-US" sz="2000" dirty="0" err="1"/>
              <a:t>packetization</a:t>
            </a:r>
            <a:r>
              <a:rPr lang="en-US" sz="2000" dirty="0"/>
              <a:t>) and network delays</a:t>
            </a:r>
          </a:p>
          <a:p>
            <a:pPr lvl="2"/>
            <a:r>
              <a:rPr lang="en-US" sz="2000" dirty="0"/>
              <a:t>higher delays noticeable, impair </a:t>
            </a:r>
            <a:r>
              <a:rPr lang="en-US" sz="2000" dirty="0" smtClean="0"/>
              <a:t>interactivity</a:t>
            </a:r>
            <a:endParaRPr lang="en-US" sz="2000" dirty="0"/>
          </a:p>
        </p:txBody>
      </p:sp>
      <p:grpSp>
        <p:nvGrpSpPr>
          <p:cNvPr id="218276" name="Group 164"/>
          <p:cNvGrpSpPr>
            <a:grpSpLocks/>
          </p:cNvGrpSpPr>
          <p:nvPr/>
        </p:nvGrpSpPr>
        <p:grpSpPr bwMode="auto">
          <a:xfrm>
            <a:off x="3949700" y="990600"/>
            <a:ext cx="4568825" cy="2476500"/>
            <a:chOff x="484" y="1387"/>
            <a:chExt cx="4833" cy="2270"/>
          </a:xfrm>
        </p:grpSpPr>
        <p:sp>
          <p:nvSpPr>
            <p:cNvPr id="218116" name="Freeform 4"/>
            <p:cNvSpPr>
              <a:spLocks/>
            </p:cNvSpPr>
            <p:nvPr/>
          </p:nvSpPr>
          <p:spPr bwMode="auto">
            <a:xfrm>
              <a:off x="484" y="1387"/>
              <a:ext cx="1318" cy="939"/>
            </a:xfrm>
            <a:custGeom>
              <a:avLst/>
              <a:gdLst>
                <a:gd name="T0" fmla="*/ 618 w 1318"/>
                <a:gd name="T1" fmla="*/ 39 h 939"/>
                <a:gd name="T2" fmla="*/ 94 w 1318"/>
                <a:gd name="T3" fmla="*/ 57 h 939"/>
                <a:gd name="T4" fmla="*/ 57 w 1318"/>
                <a:gd name="T5" fmla="*/ 327 h 939"/>
                <a:gd name="T6" fmla="*/ 202 w 1318"/>
                <a:gd name="T7" fmla="*/ 519 h 939"/>
                <a:gd name="T8" fmla="*/ 294 w 1318"/>
                <a:gd name="T9" fmla="*/ 657 h 939"/>
                <a:gd name="T10" fmla="*/ 604 w 1318"/>
                <a:gd name="T11" fmla="*/ 887 h 939"/>
                <a:gd name="T12" fmla="*/ 808 w 1318"/>
                <a:gd name="T13" fmla="*/ 908 h 939"/>
                <a:gd name="T14" fmla="*/ 1072 w 1318"/>
                <a:gd name="T15" fmla="*/ 908 h 939"/>
                <a:gd name="T16" fmla="*/ 1296 w 1318"/>
                <a:gd name="T17" fmla="*/ 723 h 939"/>
                <a:gd name="T18" fmla="*/ 1204 w 1318"/>
                <a:gd name="T19" fmla="*/ 466 h 939"/>
                <a:gd name="T20" fmla="*/ 901 w 1318"/>
                <a:gd name="T21" fmla="*/ 413 h 939"/>
                <a:gd name="T22" fmla="*/ 808 w 1318"/>
                <a:gd name="T23" fmla="*/ 83 h 939"/>
                <a:gd name="T24" fmla="*/ 618 w 1318"/>
                <a:gd name="T25" fmla="*/ 39 h 9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18" h="939">
                  <a:moveTo>
                    <a:pt x="618" y="39"/>
                  </a:moveTo>
                  <a:cubicBezTo>
                    <a:pt x="491" y="0"/>
                    <a:pt x="188" y="9"/>
                    <a:pt x="94" y="57"/>
                  </a:cubicBezTo>
                  <a:cubicBezTo>
                    <a:pt x="0" y="105"/>
                    <a:pt x="39" y="250"/>
                    <a:pt x="57" y="327"/>
                  </a:cubicBezTo>
                  <a:cubicBezTo>
                    <a:pt x="75" y="404"/>
                    <a:pt x="163" y="464"/>
                    <a:pt x="202" y="519"/>
                  </a:cubicBezTo>
                  <a:cubicBezTo>
                    <a:pt x="241" y="574"/>
                    <a:pt x="227" y="596"/>
                    <a:pt x="294" y="657"/>
                  </a:cubicBezTo>
                  <a:cubicBezTo>
                    <a:pt x="361" y="718"/>
                    <a:pt x="518" y="845"/>
                    <a:pt x="604" y="887"/>
                  </a:cubicBezTo>
                  <a:cubicBezTo>
                    <a:pt x="690" y="929"/>
                    <a:pt x="730" y="905"/>
                    <a:pt x="808" y="908"/>
                  </a:cubicBezTo>
                  <a:cubicBezTo>
                    <a:pt x="886" y="911"/>
                    <a:pt x="991" y="939"/>
                    <a:pt x="1072" y="908"/>
                  </a:cubicBezTo>
                  <a:cubicBezTo>
                    <a:pt x="1153" y="877"/>
                    <a:pt x="1274" y="797"/>
                    <a:pt x="1296" y="723"/>
                  </a:cubicBezTo>
                  <a:cubicBezTo>
                    <a:pt x="1318" y="649"/>
                    <a:pt x="1270" y="518"/>
                    <a:pt x="1204" y="466"/>
                  </a:cubicBezTo>
                  <a:cubicBezTo>
                    <a:pt x="1138" y="414"/>
                    <a:pt x="967" y="477"/>
                    <a:pt x="901" y="413"/>
                  </a:cubicBezTo>
                  <a:cubicBezTo>
                    <a:pt x="835" y="349"/>
                    <a:pt x="855" y="145"/>
                    <a:pt x="808" y="83"/>
                  </a:cubicBezTo>
                  <a:cubicBezTo>
                    <a:pt x="761" y="21"/>
                    <a:pt x="658" y="48"/>
                    <a:pt x="618" y="39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17" name="Freeform 5"/>
            <p:cNvSpPr>
              <a:spLocks/>
            </p:cNvSpPr>
            <p:nvPr/>
          </p:nvSpPr>
          <p:spPr bwMode="auto">
            <a:xfrm>
              <a:off x="1107" y="1935"/>
              <a:ext cx="321" cy="135"/>
            </a:xfrm>
            <a:custGeom>
              <a:avLst/>
              <a:gdLst>
                <a:gd name="T0" fmla="*/ 0 w 294"/>
                <a:gd name="T1" fmla="*/ 0 h 102"/>
                <a:gd name="T2" fmla="*/ 294 w 294"/>
                <a:gd name="T3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94" h="102">
                  <a:moveTo>
                    <a:pt x="0" y="0"/>
                  </a:moveTo>
                  <a:lnTo>
                    <a:pt x="294" y="102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18" name="Freeform 6"/>
            <p:cNvSpPr>
              <a:spLocks/>
            </p:cNvSpPr>
            <p:nvPr/>
          </p:nvSpPr>
          <p:spPr bwMode="auto">
            <a:xfrm>
              <a:off x="2940" y="2466"/>
              <a:ext cx="2377" cy="1182"/>
            </a:xfrm>
            <a:custGeom>
              <a:avLst/>
              <a:gdLst>
                <a:gd name="T0" fmla="*/ 139 w 2377"/>
                <a:gd name="T1" fmla="*/ 442 h 1182"/>
                <a:gd name="T2" fmla="*/ 159 w 2377"/>
                <a:gd name="T3" fmla="*/ 33 h 1182"/>
                <a:gd name="T4" fmla="*/ 1093 w 2377"/>
                <a:gd name="T5" fmla="*/ 245 h 1182"/>
                <a:gd name="T6" fmla="*/ 1577 w 2377"/>
                <a:gd name="T7" fmla="*/ 164 h 1182"/>
                <a:gd name="T8" fmla="*/ 2272 w 2377"/>
                <a:gd name="T9" fmla="*/ 422 h 1182"/>
                <a:gd name="T10" fmla="*/ 2209 w 2377"/>
                <a:gd name="T11" fmla="*/ 785 h 1182"/>
                <a:gd name="T12" fmla="*/ 1985 w 2377"/>
                <a:gd name="T13" fmla="*/ 1108 h 1182"/>
                <a:gd name="T14" fmla="*/ 1418 w 2377"/>
                <a:gd name="T15" fmla="*/ 1147 h 1182"/>
                <a:gd name="T16" fmla="*/ 1181 w 2377"/>
                <a:gd name="T17" fmla="*/ 897 h 1182"/>
                <a:gd name="T18" fmla="*/ 801 w 2377"/>
                <a:gd name="T19" fmla="*/ 852 h 1182"/>
                <a:gd name="T20" fmla="*/ 327 w 2377"/>
                <a:gd name="T21" fmla="*/ 792 h 1182"/>
                <a:gd name="T22" fmla="*/ 139 w 2377"/>
                <a:gd name="T23" fmla="*/ 442 h 1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77" h="1182">
                  <a:moveTo>
                    <a:pt x="139" y="442"/>
                  </a:moveTo>
                  <a:cubicBezTo>
                    <a:pt x="93" y="341"/>
                    <a:pt x="0" y="66"/>
                    <a:pt x="159" y="33"/>
                  </a:cubicBezTo>
                  <a:cubicBezTo>
                    <a:pt x="318" y="0"/>
                    <a:pt x="857" y="223"/>
                    <a:pt x="1093" y="245"/>
                  </a:cubicBezTo>
                  <a:cubicBezTo>
                    <a:pt x="1329" y="267"/>
                    <a:pt x="1381" y="135"/>
                    <a:pt x="1577" y="164"/>
                  </a:cubicBezTo>
                  <a:cubicBezTo>
                    <a:pt x="1774" y="194"/>
                    <a:pt x="2167" y="318"/>
                    <a:pt x="2272" y="422"/>
                  </a:cubicBezTo>
                  <a:cubicBezTo>
                    <a:pt x="2377" y="526"/>
                    <a:pt x="2257" y="671"/>
                    <a:pt x="2209" y="785"/>
                  </a:cubicBezTo>
                  <a:cubicBezTo>
                    <a:pt x="2161" y="899"/>
                    <a:pt x="2117" y="1048"/>
                    <a:pt x="1985" y="1108"/>
                  </a:cubicBezTo>
                  <a:cubicBezTo>
                    <a:pt x="1853" y="1168"/>
                    <a:pt x="1552" y="1182"/>
                    <a:pt x="1418" y="1147"/>
                  </a:cubicBezTo>
                  <a:cubicBezTo>
                    <a:pt x="1284" y="1112"/>
                    <a:pt x="1284" y="946"/>
                    <a:pt x="1181" y="897"/>
                  </a:cubicBezTo>
                  <a:cubicBezTo>
                    <a:pt x="1078" y="848"/>
                    <a:pt x="943" y="870"/>
                    <a:pt x="801" y="852"/>
                  </a:cubicBezTo>
                  <a:cubicBezTo>
                    <a:pt x="659" y="834"/>
                    <a:pt x="437" y="860"/>
                    <a:pt x="327" y="792"/>
                  </a:cubicBezTo>
                  <a:cubicBezTo>
                    <a:pt x="217" y="724"/>
                    <a:pt x="178" y="515"/>
                    <a:pt x="139" y="442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19" name="Line 7"/>
            <p:cNvSpPr>
              <a:spLocks noChangeShapeType="1"/>
            </p:cNvSpPr>
            <p:nvPr/>
          </p:nvSpPr>
          <p:spPr bwMode="auto">
            <a:xfrm>
              <a:off x="4137" y="3055"/>
              <a:ext cx="191" cy="2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20" name="Line 8"/>
            <p:cNvSpPr>
              <a:spLocks noChangeShapeType="1"/>
            </p:cNvSpPr>
            <p:nvPr/>
          </p:nvSpPr>
          <p:spPr bwMode="auto">
            <a:xfrm flipH="1">
              <a:off x="4638" y="3053"/>
              <a:ext cx="176" cy="2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8121" name="Group 9"/>
            <p:cNvGrpSpPr>
              <a:grpSpLocks/>
            </p:cNvGrpSpPr>
            <p:nvPr/>
          </p:nvGrpSpPr>
          <p:grpSpPr bwMode="auto">
            <a:xfrm>
              <a:off x="4701" y="2896"/>
              <a:ext cx="316" cy="148"/>
              <a:chOff x="3600" y="219"/>
              <a:chExt cx="360" cy="175"/>
            </a:xfrm>
          </p:grpSpPr>
          <p:sp>
            <p:nvSpPr>
              <p:cNvPr id="218122" name="Oval 10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123" name="Line 11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124" name="Line 12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125" name="Rectangle 13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8126" name="Oval 14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8127" name="Group 15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18128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129" name="Line 1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130" name="Line 1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8131" name="Group 19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18132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133" name="Line 2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134" name="Line 2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8135" name="Group 23"/>
            <p:cNvGrpSpPr>
              <a:grpSpLocks/>
            </p:cNvGrpSpPr>
            <p:nvPr/>
          </p:nvGrpSpPr>
          <p:grpSpPr bwMode="auto">
            <a:xfrm>
              <a:off x="4323" y="3210"/>
              <a:ext cx="315" cy="147"/>
              <a:chOff x="3600" y="219"/>
              <a:chExt cx="360" cy="175"/>
            </a:xfrm>
          </p:grpSpPr>
          <p:sp>
            <p:nvSpPr>
              <p:cNvPr id="218136" name="Oval 24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137" name="Line 25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138" name="Line 26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139" name="Rectangle 27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8140" name="Oval 28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8141" name="Group 29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18142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143" name="Line 3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144" name="Line 3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8145" name="Group 33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18146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147" name="Line 3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148" name="Line 3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8149" name="Group 37"/>
            <p:cNvGrpSpPr>
              <a:grpSpLocks/>
            </p:cNvGrpSpPr>
            <p:nvPr/>
          </p:nvGrpSpPr>
          <p:grpSpPr bwMode="auto">
            <a:xfrm>
              <a:off x="3817" y="2973"/>
              <a:ext cx="316" cy="147"/>
              <a:chOff x="3600" y="219"/>
              <a:chExt cx="360" cy="175"/>
            </a:xfrm>
          </p:grpSpPr>
          <p:sp>
            <p:nvSpPr>
              <p:cNvPr id="218150" name="Oval 38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151" name="Line 39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152" name="Line 40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153" name="Rectangle 41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8154" name="Oval 42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8155" name="Group 43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18156" name="Line 4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157" name="Line 4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158" name="Line 4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8159" name="Group 47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18160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161" name="Line 4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162" name="Line 5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18163" name="Line 51"/>
            <p:cNvSpPr>
              <a:spLocks noChangeShapeType="1"/>
            </p:cNvSpPr>
            <p:nvPr/>
          </p:nvSpPr>
          <p:spPr bwMode="auto">
            <a:xfrm flipV="1">
              <a:off x="4119" y="2974"/>
              <a:ext cx="587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64" name="Freeform 52"/>
            <p:cNvSpPr>
              <a:spLocks/>
            </p:cNvSpPr>
            <p:nvPr/>
          </p:nvSpPr>
          <p:spPr bwMode="auto">
            <a:xfrm>
              <a:off x="1876" y="1957"/>
              <a:ext cx="907" cy="735"/>
            </a:xfrm>
            <a:custGeom>
              <a:avLst/>
              <a:gdLst>
                <a:gd name="T0" fmla="*/ 210 w 907"/>
                <a:gd name="T1" fmla="*/ 0 h 735"/>
                <a:gd name="T2" fmla="*/ 31 w 907"/>
                <a:gd name="T3" fmla="*/ 126 h 735"/>
                <a:gd name="T4" fmla="*/ 25 w 907"/>
                <a:gd name="T5" fmla="*/ 434 h 735"/>
                <a:gd name="T6" fmla="*/ 46 w 907"/>
                <a:gd name="T7" fmla="*/ 691 h 735"/>
                <a:gd name="T8" fmla="*/ 218 w 907"/>
                <a:gd name="T9" fmla="*/ 701 h 735"/>
                <a:gd name="T10" fmla="*/ 377 w 907"/>
                <a:gd name="T11" fmla="*/ 677 h 735"/>
                <a:gd name="T12" fmla="*/ 551 w 907"/>
                <a:gd name="T13" fmla="*/ 665 h 735"/>
                <a:gd name="T14" fmla="*/ 818 w 907"/>
                <a:gd name="T15" fmla="*/ 551 h 735"/>
                <a:gd name="T16" fmla="*/ 902 w 907"/>
                <a:gd name="T17" fmla="*/ 377 h 735"/>
                <a:gd name="T18" fmla="*/ 785 w 907"/>
                <a:gd name="T19" fmla="*/ 218 h 735"/>
                <a:gd name="T20" fmla="*/ 590 w 907"/>
                <a:gd name="T21" fmla="*/ 122 h 735"/>
                <a:gd name="T22" fmla="*/ 210 w 907"/>
                <a:gd name="T23" fmla="*/ 0 h 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07" h="735">
                  <a:moveTo>
                    <a:pt x="210" y="0"/>
                  </a:moveTo>
                  <a:cubicBezTo>
                    <a:pt x="105" y="6"/>
                    <a:pt x="61" y="54"/>
                    <a:pt x="31" y="126"/>
                  </a:cubicBezTo>
                  <a:cubicBezTo>
                    <a:pt x="0" y="198"/>
                    <a:pt x="23" y="340"/>
                    <a:pt x="25" y="434"/>
                  </a:cubicBezTo>
                  <a:cubicBezTo>
                    <a:pt x="28" y="528"/>
                    <a:pt x="14" y="647"/>
                    <a:pt x="46" y="691"/>
                  </a:cubicBezTo>
                  <a:cubicBezTo>
                    <a:pt x="78" y="735"/>
                    <a:pt x="163" y="703"/>
                    <a:pt x="218" y="701"/>
                  </a:cubicBezTo>
                  <a:cubicBezTo>
                    <a:pt x="273" y="699"/>
                    <a:pt x="322" y="683"/>
                    <a:pt x="377" y="677"/>
                  </a:cubicBezTo>
                  <a:cubicBezTo>
                    <a:pt x="432" y="671"/>
                    <a:pt x="478" y="686"/>
                    <a:pt x="551" y="665"/>
                  </a:cubicBezTo>
                  <a:cubicBezTo>
                    <a:pt x="624" y="644"/>
                    <a:pt x="760" y="599"/>
                    <a:pt x="818" y="551"/>
                  </a:cubicBezTo>
                  <a:cubicBezTo>
                    <a:pt x="876" y="503"/>
                    <a:pt x="907" y="432"/>
                    <a:pt x="902" y="377"/>
                  </a:cubicBezTo>
                  <a:cubicBezTo>
                    <a:pt x="897" y="322"/>
                    <a:pt x="837" y="261"/>
                    <a:pt x="785" y="218"/>
                  </a:cubicBezTo>
                  <a:cubicBezTo>
                    <a:pt x="733" y="175"/>
                    <a:pt x="686" y="158"/>
                    <a:pt x="590" y="122"/>
                  </a:cubicBezTo>
                  <a:cubicBezTo>
                    <a:pt x="494" y="86"/>
                    <a:pt x="289" y="25"/>
                    <a:pt x="210" y="0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65" name="Line 53"/>
            <p:cNvSpPr>
              <a:spLocks noChangeShapeType="1"/>
            </p:cNvSpPr>
            <p:nvPr/>
          </p:nvSpPr>
          <p:spPr bwMode="auto">
            <a:xfrm>
              <a:off x="2258" y="2163"/>
              <a:ext cx="219" cy="13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66" name="Line 54"/>
            <p:cNvSpPr>
              <a:spLocks noChangeShapeType="1"/>
            </p:cNvSpPr>
            <p:nvPr/>
          </p:nvSpPr>
          <p:spPr bwMode="auto">
            <a:xfrm>
              <a:off x="2665" y="2372"/>
              <a:ext cx="415" cy="31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67" name="Line 55"/>
            <p:cNvSpPr>
              <a:spLocks noChangeShapeType="1"/>
            </p:cNvSpPr>
            <p:nvPr/>
          </p:nvSpPr>
          <p:spPr bwMode="auto">
            <a:xfrm flipH="1">
              <a:off x="2094" y="2232"/>
              <a:ext cx="1" cy="1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68" name="Freeform 56"/>
            <p:cNvSpPr>
              <a:spLocks/>
            </p:cNvSpPr>
            <p:nvPr/>
          </p:nvSpPr>
          <p:spPr bwMode="auto">
            <a:xfrm>
              <a:off x="3409" y="2717"/>
              <a:ext cx="428" cy="289"/>
            </a:xfrm>
            <a:custGeom>
              <a:avLst/>
              <a:gdLst>
                <a:gd name="T0" fmla="*/ 0 w 428"/>
                <a:gd name="T1" fmla="*/ 0 h 289"/>
                <a:gd name="T2" fmla="*/ 428 w 428"/>
                <a:gd name="T3" fmla="*/ 289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28" h="289">
                  <a:moveTo>
                    <a:pt x="0" y="0"/>
                  </a:moveTo>
                  <a:lnTo>
                    <a:pt x="428" y="2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69" name="Line 57"/>
            <p:cNvSpPr>
              <a:spLocks noChangeShapeType="1"/>
            </p:cNvSpPr>
            <p:nvPr/>
          </p:nvSpPr>
          <p:spPr bwMode="auto">
            <a:xfrm flipH="1">
              <a:off x="2266" y="2329"/>
              <a:ext cx="221" cy="1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8170" name="Group 58"/>
            <p:cNvGrpSpPr>
              <a:grpSpLocks/>
            </p:cNvGrpSpPr>
            <p:nvPr/>
          </p:nvGrpSpPr>
          <p:grpSpPr bwMode="auto">
            <a:xfrm>
              <a:off x="1943" y="2081"/>
              <a:ext cx="316" cy="147"/>
              <a:chOff x="3600" y="219"/>
              <a:chExt cx="360" cy="175"/>
            </a:xfrm>
          </p:grpSpPr>
          <p:sp>
            <p:nvSpPr>
              <p:cNvPr id="218171" name="Oval 5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172" name="Line 6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173" name="Line 6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174" name="Rectangle 6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8175" name="Oval 6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8176" name="Group 6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18177" name="Line 6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178" name="Line 6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179" name="Line 6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8180" name="Group 6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18181" name="Line 6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182" name="Line 7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183" name="Line 7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8184" name="Group 72"/>
            <p:cNvGrpSpPr>
              <a:grpSpLocks/>
            </p:cNvGrpSpPr>
            <p:nvPr/>
          </p:nvGrpSpPr>
          <p:grpSpPr bwMode="auto">
            <a:xfrm>
              <a:off x="1945" y="2418"/>
              <a:ext cx="316" cy="147"/>
              <a:chOff x="3600" y="219"/>
              <a:chExt cx="360" cy="175"/>
            </a:xfrm>
          </p:grpSpPr>
          <p:sp>
            <p:nvSpPr>
              <p:cNvPr id="218185" name="Oval 73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186" name="Line 74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187" name="Line 75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188" name="Rectangle 76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8189" name="Oval 77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8190" name="Group 78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18191" name="Line 7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192" name="Line 8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193" name="Line 8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8194" name="Group 82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18195" name="Line 8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196" name="Line 8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197" name="Line 8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8198" name="Group 86"/>
            <p:cNvGrpSpPr>
              <a:grpSpLocks/>
            </p:cNvGrpSpPr>
            <p:nvPr/>
          </p:nvGrpSpPr>
          <p:grpSpPr bwMode="auto">
            <a:xfrm>
              <a:off x="2348" y="2292"/>
              <a:ext cx="315" cy="147"/>
              <a:chOff x="3600" y="219"/>
              <a:chExt cx="360" cy="175"/>
            </a:xfrm>
          </p:grpSpPr>
          <p:sp>
            <p:nvSpPr>
              <p:cNvPr id="218199" name="Oval 87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200" name="Line 88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201" name="Line 89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202" name="Rectangle 90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8203" name="Oval 91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8204" name="Group 92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18205" name="Line 9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206" name="Line 9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207" name="Line 9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8208" name="Group 96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18209" name="Line 9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210" name="Line 9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211" name="Line 9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8212" name="Group 100"/>
            <p:cNvGrpSpPr>
              <a:grpSpLocks/>
            </p:cNvGrpSpPr>
            <p:nvPr/>
          </p:nvGrpSpPr>
          <p:grpSpPr bwMode="auto">
            <a:xfrm>
              <a:off x="3082" y="2625"/>
              <a:ext cx="316" cy="147"/>
              <a:chOff x="3600" y="219"/>
              <a:chExt cx="360" cy="175"/>
            </a:xfrm>
          </p:grpSpPr>
          <p:sp>
            <p:nvSpPr>
              <p:cNvPr id="218213" name="Oval 101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214" name="Line 102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215" name="Line 103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216" name="Rectangle 104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8217" name="Oval 105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8218" name="Group 106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18219" name="Line 10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220" name="Line 10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221" name="Line 10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8222" name="Group 110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18223" name="Line 11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224" name="Line 11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225" name="Line 11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18226" name="Line 114"/>
            <p:cNvSpPr>
              <a:spLocks noChangeShapeType="1"/>
            </p:cNvSpPr>
            <p:nvPr/>
          </p:nvSpPr>
          <p:spPr bwMode="auto">
            <a:xfrm>
              <a:off x="1731" y="2073"/>
              <a:ext cx="222" cy="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8227" name="Group 115"/>
            <p:cNvGrpSpPr>
              <a:grpSpLocks/>
            </p:cNvGrpSpPr>
            <p:nvPr/>
          </p:nvGrpSpPr>
          <p:grpSpPr bwMode="auto">
            <a:xfrm>
              <a:off x="1420" y="1991"/>
              <a:ext cx="316" cy="147"/>
              <a:chOff x="3600" y="219"/>
              <a:chExt cx="360" cy="175"/>
            </a:xfrm>
          </p:grpSpPr>
          <p:sp>
            <p:nvSpPr>
              <p:cNvPr id="218228" name="Oval 116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229" name="Line 117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230" name="Line 118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231" name="Rectangle 119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8232" name="Oval 120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8233" name="Group 121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18234" name="Line 12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235" name="Line 12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236" name="Line 12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8237" name="Group 125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18238" name="Line 12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239" name="Line 12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240" name="Line 12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aphicFrame>
          <p:nvGraphicFramePr>
            <p:cNvPr id="218253" name="Object 141"/>
            <p:cNvGraphicFramePr>
              <a:graphicFrameLocks noChangeAspect="1"/>
            </p:cNvGraphicFramePr>
            <p:nvPr/>
          </p:nvGraphicFramePr>
          <p:xfrm>
            <a:off x="874" y="1457"/>
            <a:ext cx="327" cy="5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40" name="Clip" r:id="rId4" imgW="857160" imgH="1324080" progId="MS_ClipArt_Gallery.2">
                    <p:embed/>
                  </p:oleObj>
                </mc:Choice>
                <mc:Fallback>
                  <p:oleObj name="Clip" r:id="rId4" imgW="857160" imgH="132408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4" y="1457"/>
                          <a:ext cx="327" cy="5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18254" name="Group 142"/>
            <p:cNvGrpSpPr>
              <a:grpSpLocks/>
            </p:cNvGrpSpPr>
            <p:nvPr/>
          </p:nvGrpSpPr>
          <p:grpSpPr bwMode="auto">
            <a:xfrm>
              <a:off x="3256" y="3054"/>
              <a:ext cx="316" cy="147"/>
              <a:chOff x="3600" y="219"/>
              <a:chExt cx="360" cy="175"/>
            </a:xfrm>
          </p:grpSpPr>
          <p:sp>
            <p:nvSpPr>
              <p:cNvPr id="218255" name="Oval 143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256" name="Line 144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257" name="Line 145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258" name="Rectangle 146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8259" name="Oval 147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8260" name="Group 148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18261" name="Line 14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262" name="Line 15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263" name="Line 15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8264" name="Group 152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18265" name="Line 15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266" name="Line 15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267" name="Line 15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18268" name="Freeform 156"/>
            <p:cNvSpPr>
              <a:spLocks/>
            </p:cNvSpPr>
            <p:nvPr/>
          </p:nvSpPr>
          <p:spPr bwMode="auto">
            <a:xfrm>
              <a:off x="3274" y="2768"/>
              <a:ext cx="122" cy="298"/>
            </a:xfrm>
            <a:custGeom>
              <a:avLst/>
              <a:gdLst>
                <a:gd name="T0" fmla="*/ 0 w 428"/>
                <a:gd name="T1" fmla="*/ 0 h 289"/>
                <a:gd name="T2" fmla="*/ 428 w 428"/>
                <a:gd name="T3" fmla="*/ 289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28" h="289">
                  <a:moveTo>
                    <a:pt x="0" y="0"/>
                  </a:moveTo>
                  <a:lnTo>
                    <a:pt x="428" y="2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269" name="Freeform 157"/>
            <p:cNvSpPr>
              <a:spLocks/>
            </p:cNvSpPr>
            <p:nvPr/>
          </p:nvSpPr>
          <p:spPr bwMode="auto">
            <a:xfrm flipV="1">
              <a:off x="3571" y="3066"/>
              <a:ext cx="239" cy="59"/>
            </a:xfrm>
            <a:custGeom>
              <a:avLst/>
              <a:gdLst>
                <a:gd name="T0" fmla="*/ 0 w 428"/>
                <a:gd name="T1" fmla="*/ 0 h 289"/>
                <a:gd name="T2" fmla="*/ 428 w 428"/>
                <a:gd name="T3" fmla="*/ 289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28" h="289">
                  <a:moveTo>
                    <a:pt x="0" y="0"/>
                  </a:moveTo>
                  <a:lnTo>
                    <a:pt x="428" y="2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218270" name="Object 158"/>
            <p:cNvGraphicFramePr>
              <a:graphicFrameLocks noChangeAspect="1"/>
            </p:cNvGraphicFramePr>
            <p:nvPr/>
          </p:nvGraphicFramePr>
          <p:xfrm>
            <a:off x="2354" y="1629"/>
            <a:ext cx="455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41" name="Clip" r:id="rId6" imgW="676440" imgH="485640" progId="MS_ClipArt_Gallery.2">
                    <p:embed/>
                  </p:oleObj>
                </mc:Choice>
                <mc:Fallback>
                  <p:oleObj name="Clip" r:id="rId6" imgW="676440" imgH="48564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54" y="1629"/>
                          <a:ext cx="455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8271" name="Freeform 159"/>
            <p:cNvSpPr>
              <a:spLocks/>
            </p:cNvSpPr>
            <p:nvPr/>
          </p:nvSpPr>
          <p:spPr bwMode="auto">
            <a:xfrm>
              <a:off x="3430" y="3200"/>
              <a:ext cx="68" cy="184"/>
            </a:xfrm>
            <a:custGeom>
              <a:avLst/>
              <a:gdLst>
                <a:gd name="T0" fmla="*/ 0 w 428"/>
                <a:gd name="T1" fmla="*/ 0 h 289"/>
                <a:gd name="T2" fmla="*/ 428 w 428"/>
                <a:gd name="T3" fmla="*/ 289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28" h="289">
                  <a:moveTo>
                    <a:pt x="0" y="0"/>
                  </a:moveTo>
                  <a:lnTo>
                    <a:pt x="428" y="2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218272" name="Object 160"/>
            <p:cNvGraphicFramePr>
              <a:graphicFrameLocks noChangeAspect="1"/>
            </p:cNvGraphicFramePr>
            <p:nvPr/>
          </p:nvGraphicFramePr>
          <p:xfrm>
            <a:off x="3296" y="3357"/>
            <a:ext cx="455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42" name="Clip" r:id="rId8" imgW="676440" imgH="485640" progId="MS_ClipArt_Gallery.2">
                    <p:embed/>
                  </p:oleObj>
                </mc:Choice>
                <mc:Fallback>
                  <p:oleObj name="Clip" r:id="rId8" imgW="676440" imgH="48564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6" y="3357"/>
                          <a:ext cx="455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8273" name="Freeform 161"/>
            <p:cNvSpPr>
              <a:spLocks/>
            </p:cNvSpPr>
            <p:nvPr/>
          </p:nvSpPr>
          <p:spPr bwMode="auto">
            <a:xfrm flipH="1">
              <a:off x="2142" y="1874"/>
              <a:ext cx="262" cy="220"/>
            </a:xfrm>
            <a:custGeom>
              <a:avLst/>
              <a:gdLst>
                <a:gd name="T0" fmla="*/ 0 w 428"/>
                <a:gd name="T1" fmla="*/ 0 h 289"/>
                <a:gd name="T2" fmla="*/ 428 w 428"/>
                <a:gd name="T3" fmla="*/ 289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28" h="289">
                  <a:moveTo>
                    <a:pt x="0" y="0"/>
                  </a:moveTo>
                  <a:lnTo>
                    <a:pt x="428" y="2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274" name="Freeform 162"/>
            <p:cNvSpPr>
              <a:spLocks/>
            </p:cNvSpPr>
            <p:nvPr/>
          </p:nvSpPr>
          <p:spPr bwMode="auto">
            <a:xfrm>
              <a:off x="1962" y="1806"/>
              <a:ext cx="1512" cy="1563"/>
            </a:xfrm>
            <a:custGeom>
              <a:avLst/>
              <a:gdLst>
                <a:gd name="T0" fmla="*/ 468 w 1512"/>
                <a:gd name="T1" fmla="*/ 0 h 1563"/>
                <a:gd name="T2" fmla="*/ 0 w 1512"/>
                <a:gd name="T3" fmla="*/ 396 h 1563"/>
                <a:gd name="T4" fmla="*/ 108 w 1512"/>
                <a:gd name="T5" fmla="*/ 423 h 1563"/>
                <a:gd name="T6" fmla="*/ 315 w 1512"/>
                <a:gd name="T7" fmla="*/ 381 h 1563"/>
                <a:gd name="T8" fmla="*/ 570 w 1512"/>
                <a:gd name="T9" fmla="*/ 555 h 1563"/>
                <a:gd name="T10" fmla="*/ 693 w 1512"/>
                <a:gd name="T11" fmla="*/ 573 h 1563"/>
                <a:gd name="T12" fmla="*/ 1080 w 1512"/>
                <a:gd name="T13" fmla="*/ 882 h 1563"/>
                <a:gd name="T14" fmla="*/ 1254 w 1512"/>
                <a:gd name="T15" fmla="*/ 900 h 1563"/>
                <a:gd name="T16" fmla="*/ 1512 w 1512"/>
                <a:gd name="T17" fmla="*/ 1563 h 15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12" h="1563">
                  <a:moveTo>
                    <a:pt x="468" y="0"/>
                  </a:moveTo>
                  <a:lnTo>
                    <a:pt x="0" y="396"/>
                  </a:lnTo>
                  <a:lnTo>
                    <a:pt x="108" y="423"/>
                  </a:lnTo>
                  <a:lnTo>
                    <a:pt x="315" y="381"/>
                  </a:lnTo>
                  <a:lnTo>
                    <a:pt x="570" y="555"/>
                  </a:lnTo>
                  <a:lnTo>
                    <a:pt x="693" y="573"/>
                  </a:lnTo>
                  <a:lnTo>
                    <a:pt x="1080" y="882"/>
                  </a:lnTo>
                  <a:lnTo>
                    <a:pt x="1254" y="900"/>
                  </a:lnTo>
                  <a:lnTo>
                    <a:pt x="1512" y="1563"/>
                  </a:lnTo>
                </a:path>
              </a:pathLst>
            </a:custGeom>
            <a:noFill/>
            <a:ln w="57150" cmpd="sng">
              <a:solidFill>
                <a:srgbClr val="FF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33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275" name="Line 163"/>
            <p:cNvSpPr>
              <a:spLocks noChangeShapeType="1"/>
            </p:cNvSpPr>
            <p:nvPr/>
          </p:nvSpPr>
          <p:spPr bwMode="auto">
            <a:xfrm flipH="1">
              <a:off x="4842" y="2652"/>
              <a:ext cx="1" cy="2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8277" name="Rectangle 165"/>
          <p:cNvSpPr>
            <a:spLocks noChangeArrowheads="1"/>
          </p:cNvSpPr>
          <p:nvPr/>
        </p:nvSpPr>
        <p:spPr bwMode="auto">
          <a:xfrm>
            <a:off x="369888" y="2257425"/>
            <a:ext cx="5070475" cy="2027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400">
                <a:solidFill>
                  <a:srgbClr val="FF0000"/>
                </a:solidFill>
              </a:rPr>
              <a:t>applications:</a:t>
            </a:r>
            <a:r>
              <a:rPr lang="en-US" sz="2400"/>
              <a:t> IP telephony, video conference, distributed interactive worlds</a:t>
            </a:r>
          </a:p>
        </p:txBody>
      </p:sp>
      <p:pic>
        <p:nvPicPr>
          <p:cNvPr id="156" name="Picture 155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274" y="1509"/>
            <a:ext cx="819785" cy="683260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207688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Multimedia Networking</a:t>
            </a:r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7-</a:t>
            </a:r>
            <a:fld id="{B9465FA9-D50D-4B22-8DE6-443B5A929D02}" type="slidenum">
              <a:rPr lang="en-US"/>
              <a:pPr/>
              <a:t>8</a:t>
            </a:fld>
            <a:endParaRPr lang="en-US"/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4338" y="428625"/>
            <a:ext cx="7772400" cy="871538"/>
          </a:xfrm>
        </p:spPr>
        <p:txBody>
          <a:bodyPr/>
          <a:lstStyle/>
          <a:p>
            <a:r>
              <a:rPr lang="en-US" sz="3600"/>
              <a:t>Multimedia Over Today’s Internet</a:t>
            </a:r>
            <a:endParaRPr lang="en-US"/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7038" y="1481138"/>
            <a:ext cx="7772400" cy="1089025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z="2800">
                <a:solidFill>
                  <a:srgbClr val="FF0000"/>
                </a:solidFill>
              </a:rPr>
              <a:t>TCP/UDP/IP:</a:t>
            </a:r>
            <a:r>
              <a:rPr lang="en-US" sz="2800"/>
              <a:t> “best-effort service”</a:t>
            </a:r>
            <a:endParaRPr lang="en-US"/>
          </a:p>
          <a:p>
            <a:r>
              <a:rPr lang="en-US" i="1">
                <a:solidFill>
                  <a:srgbClr val="FF0000"/>
                </a:solidFill>
              </a:rPr>
              <a:t>no</a:t>
            </a:r>
            <a:r>
              <a:rPr lang="en-US"/>
              <a:t> guarantees on delay, loss</a:t>
            </a:r>
          </a:p>
        </p:txBody>
      </p:sp>
      <p:grpSp>
        <p:nvGrpSpPr>
          <p:cNvPr id="179223" name="Group 23"/>
          <p:cNvGrpSpPr>
            <a:grpSpLocks/>
          </p:cNvGrpSpPr>
          <p:nvPr/>
        </p:nvGrpSpPr>
        <p:grpSpPr bwMode="auto">
          <a:xfrm>
            <a:off x="1614488" y="4587875"/>
            <a:ext cx="6438900" cy="1504950"/>
            <a:chOff x="1275" y="3172"/>
            <a:chExt cx="4056" cy="948"/>
          </a:xfrm>
        </p:grpSpPr>
        <p:sp>
          <p:nvSpPr>
            <p:cNvPr id="179205" name="Rectangle 5"/>
            <p:cNvSpPr>
              <a:spLocks noChangeArrowheads="1"/>
            </p:cNvSpPr>
            <p:nvPr/>
          </p:nvSpPr>
          <p:spPr bwMode="auto">
            <a:xfrm>
              <a:off x="1275" y="3172"/>
              <a:ext cx="4056" cy="948"/>
            </a:xfrm>
            <a:prstGeom prst="rect">
              <a:avLst/>
            </a:prstGeom>
            <a:noFill/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79206" name="Text Box 6"/>
            <p:cNvSpPr txBox="1">
              <a:spLocks noChangeArrowheads="1"/>
            </p:cNvSpPr>
            <p:nvPr/>
          </p:nvSpPr>
          <p:spPr bwMode="auto">
            <a:xfrm>
              <a:off x="1298" y="3271"/>
              <a:ext cx="3976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/>
                <a:t>Today’s Internet multimedia applications </a:t>
              </a:r>
            </a:p>
            <a:p>
              <a:pPr algn="ctr"/>
              <a:r>
                <a:rPr lang="en-US" sz="2400" dirty="0"/>
                <a:t>use application-level techniques to mitigate</a:t>
              </a:r>
            </a:p>
            <a:p>
              <a:pPr algn="ctr"/>
              <a:r>
                <a:rPr lang="en-US" sz="2400" dirty="0"/>
                <a:t>(as best possible) effects of delay, loss</a:t>
              </a:r>
            </a:p>
          </p:txBody>
        </p:sp>
      </p:grpSp>
      <p:grpSp>
        <p:nvGrpSpPr>
          <p:cNvPr id="179218" name="Group 18"/>
          <p:cNvGrpSpPr>
            <a:grpSpLocks/>
          </p:cNvGrpSpPr>
          <p:nvPr/>
        </p:nvGrpSpPr>
        <p:grpSpPr bwMode="auto">
          <a:xfrm>
            <a:off x="2014538" y="2312988"/>
            <a:ext cx="6369050" cy="1951037"/>
            <a:chOff x="687" y="1535"/>
            <a:chExt cx="4012" cy="1229"/>
          </a:xfrm>
        </p:grpSpPr>
        <p:sp>
          <p:nvSpPr>
            <p:cNvPr id="179204" name="Text Box 4"/>
            <p:cNvSpPr txBox="1">
              <a:spLocks noChangeArrowheads="1"/>
            </p:cNvSpPr>
            <p:nvPr/>
          </p:nvSpPr>
          <p:spPr bwMode="auto">
            <a:xfrm>
              <a:off x="964" y="1900"/>
              <a:ext cx="3474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solidFill>
                    <a:srgbClr val="000099"/>
                  </a:solidFill>
                </a:rPr>
                <a:t>But you said multimedia apps requires</a:t>
              </a:r>
            </a:p>
            <a:p>
              <a:pPr algn="ctr"/>
              <a:r>
                <a:rPr lang="en-US" sz="2400">
                  <a:solidFill>
                    <a:srgbClr val="000099"/>
                  </a:solidFill>
                </a:rPr>
                <a:t>QoS and level of performance to be</a:t>
              </a:r>
            </a:p>
            <a:p>
              <a:pPr algn="ctr"/>
              <a:r>
                <a:rPr lang="en-US" sz="2400">
                  <a:solidFill>
                    <a:srgbClr val="000099"/>
                  </a:solidFill>
                </a:rPr>
                <a:t>effective!</a:t>
              </a:r>
            </a:p>
          </p:txBody>
        </p:sp>
        <p:sp>
          <p:nvSpPr>
            <p:cNvPr id="179207" name="Text Box 7"/>
            <p:cNvSpPr txBox="1">
              <a:spLocks noChangeArrowheads="1"/>
            </p:cNvSpPr>
            <p:nvPr/>
          </p:nvSpPr>
          <p:spPr bwMode="auto">
            <a:xfrm>
              <a:off x="3518" y="1535"/>
              <a:ext cx="23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solidFill>
                    <a:schemeClr val="accent2"/>
                  </a:solidFill>
                </a:rPr>
                <a:t>?</a:t>
              </a:r>
              <a:endParaRPr lang="en-US" sz="2400"/>
            </a:p>
          </p:txBody>
        </p:sp>
        <p:sp>
          <p:nvSpPr>
            <p:cNvPr id="179208" name="Text Box 8"/>
            <p:cNvSpPr txBox="1">
              <a:spLocks noChangeArrowheads="1"/>
            </p:cNvSpPr>
            <p:nvPr/>
          </p:nvSpPr>
          <p:spPr bwMode="auto">
            <a:xfrm>
              <a:off x="3022" y="1646"/>
              <a:ext cx="23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solidFill>
                    <a:schemeClr val="accent2"/>
                  </a:solidFill>
                </a:rPr>
                <a:t>?</a:t>
              </a:r>
              <a:endParaRPr lang="en-US" sz="2400"/>
            </a:p>
          </p:txBody>
        </p:sp>
        <p:sp>
          <p:nvSpPr>
            <p:cNvPr id="179209" name="Text Box 9"/>
            <p:cNvSpPr txBox="1">
              <a:spLocks noChangeArrowheads="1"/>
            </p:cNvSpPr>
            <p:nvPr/>
          </p:nvSpPr>
          <p:spPr bwMode="auto">
            <a:xfrm>
              <a:off x="3844" y="1704"/>
              <a:ext cx="23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solidFill>
                    <a:schemeClr val="accent2"/>
                  </a:solidFill>
                </a:rPr>
                <a:t>?</a:t>
              </a:r>
              <a:endParaRPr lang="en-US" sz="2400"/>
            </a:p>
          </p:txBody>
        </p:sp>
        <p:sp>
          <p:nvSpPr>
            <p:cNvPr id="179210" name="Text Box 10"/>
            <p:cNvSpPr txBox="1">
              <a:spLocks noChangeArrowheads="1"/>
            </p:cNvSpPr>
            <p:nvPr/>
          </p:nvSpPr>
          <p:spPr bwMode="auto">
            <a:xfrm>
              <a:off x="718" y="1704"/>
              <a:ext cx="23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solidFill>
                    <a:schemeClr val="accent2"/>
                  </a:solidFill>
                </a:rPr>
                <a:t>?</a:t>
              </a:r>
              <a:endParaRPr lang="en-US" sz="2400"/>
            </a:p>
          </p:txBody>
        </p:sp>
        <p:sp>
          <p:nvSpPr>
            <p:cNvPr id="179211" name="Text Box 11"/>
            <p:cNvSpPr txBox="1">
              <a:spLocks noChangeArrowheads="1"/>
            </p:cNvSpPr>
            <p:nvPr/>
          </p:nvSpPr>
          <p:spPr bwMode="auto">
            <a:xfrm>
              <a:off x="4466" y="1859"/>
              <a:ext cx="23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solidFill>
                    <a:schemeClr val="accent2"/>
                  </a:solidFill>
                </a:rPr>
                <a:t>?</a:t>
              </a:r>
              <a:endParaRPr lang="en-US" sz="2400"/>
            </a:p>
          </p:txBody>
        </p:sp>
        <p:sp>
          <p:nvSpPr>
            <p:cNvPr id="179212" name="Text Box 12"/>
            <p:cNvSpPr txBox="1">
              <a:spLocks noChangeArrowheads="1"/>
            </p:cNvSpPr>
            <p:nvPr/>
          </p:nvSpPr>
          <p:spPr bwMode="auto">
            <a:xfrm>
              <a:off x="2258" y="1681"/>
              <a:ext cx="23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solidFill>
                    <a:schemeClr val="accent2"/>
                  </a:solidFill>
                </a:rPr>
                <a:t>?</a:t>
              </a:r>
              <a:endParaRPr lang="en-US" sz="2400"/>
            </a:p>
          </p:txBody>
        </p:sp>
        <p:sp>
          <p:nvSpPr>
            <p:cNvPr id="179213" name="Text Box 13"/>
            <p:cNvSpPr txBox="1">
              <a:spLocks noChangeArrowheads="1"/>
            </p:cNvSpPr>
            <p:nvPr/>
          </p:nvSpPr>
          <p:spPr bwMode="auto">
            <a:xfrm>
              <a:off x="3428" y="2437"/>
              <a:ext cx="23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solidFill>
                    <a:schemeClr val="accent2"/>
                  </a:solidFill>
                </a:rPr>
                <a:t>?</a:t>
              </a:r>
              <a:endParaRPr lang="en-US" sz="2400"/>
            </a:p>
          </p:txBody>
        </p:sp>
        <p:sp>
          <p:nvSpPr>
            <p:cNvPr id="179214" name="Text Box 14"/>
            <p:cNvSpPr txBox="1">
              <a:spLocks noChangeArrowheads="1"/>
            </p:cNvSpPr>
            <p:nvPr/>
          </p:nvSpPr>
          <p:spPr bwMode="auto">
            <a:xfrm>
              <a:off x="4243" y="2414"/>
              <a:ext cx="23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solidFill>
                    <a:schemeClr val="accent2"/>
                  </a:solidFill>
                </a:rPr>
                <a:t>?</a:t>
              </a:r>
              <a:endParaRPr lang="en-US" sz="2400"/>
            </a:p>
          </p:txBody>
        </p:sp>
        <p:sp>
          <p:nvSpPr>
            <p:cNvPr id="179215" name="Text Box 15"/>
            <p:cNvSpPr txBox="1">
              <a:spLocks noChangeArrowheads="1"/>
            </p:cNvSpPr>
            <p:nvPr/>
          </p:nvSpPr>
          <p:spPr bwMode="auto">
            <a:xfrm>
              <a:off x="687" y="2273"/>
              <a:ext cx="23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solidFill>
                    <a:schemeClr val="accent2"/>
                  </a:solidFill>
                </a:rPr>
                <a:t>?</a:t>
              </a:r>
              <a:endParaRPr lang="en-US" sz="2400"/>
            </a:p>
          </p:txBody>
        </p:sp>
        <p:sp>
          <p:nvSpPr>
            <p:cNvPr id="179216" name="Text Box 16"/>
            <p:cNvSpPr txBox="1">
              <a:spLocks noChangeArrowheads="1"/>
            </p:cNvSpPr>
            <p:nvPr/>
          </p:nvSpPr>
          <p:spPr bwMode="auto">
            <a:xfrm>
              <a:off x="1494" y="1643"/>
              <a:ext cx="23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solidFill>
                    <a:schemeClr val="accent2"/>
                  </a:solidFill>
                </a:rPr>
                <a:t>?</a:t>
              </a:r>
              <a:endParaRPr lang="en-US" sz="2400"/>
            </a:p>
          </p:txBody>
        </p:sp>
        <p:sp>
          <p:nvSpPr>
            <p:cNvPr id="179217" name="Text Box 17"/>
            <p:cNvSpPr txBox="1">
              <a:spLocks noChangeArrowheads="1"/>
            </p:cNvSpPr>
            <p:nvPr/>
          </p:nvSpPr>
          <p:spPr bwMode="auto">
            <a:xfrm>
              <a:off x="1849" y="2376"/>
              <a:ext cx="23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solidFill>
                    <a:schemeClr val="accent2"/>
                  </a:solidFill>
                </a:rPr>
                <a:t>?</a:t>
              </a:r>
              <a:endParaRPr lang="en-US" sz="2400"/>
            </a:p>
          </p:txBody>
        </p:sp>
      </p:grpSp>
      <p:graphicFrame>
        <p:nvGraphicFramePr>
          <p:cNvPr id="179220" name="Object 20"/>
          <p:cNvGraphicFramePr>
            <a:graphicFrameLocks noChangeAspect="1"/>
          </p:cNvGraphicFramePr>
          <p:nvPr/>
        </p:nvGraphicFramePr>
        <p:xfrm>
          <a:off x="1200150" y="2544763"/>
          <a:ext cx="728663" cy="156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8" name="Microsoft ClipArt Gallery" r:id="rId4" imgW="1857600" imgH="3995640" progId="MS_ClipArt_Gallery">
                  <p:embed/>
                </p:oleObj>
              </mc:Choice>
              <mc:Fallback>
                <p:oleObj name="Microsoft ClipArt Gallery" r:id="rId4" imgW="1857600" imgH="3995640" progId="MS_ClipArt_Gallery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2544763"/>
                        <a:ext cx="728663" cy="1566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9222" name="Object 22"/>
          <p:cNvGraphicFramePr>
            <a:graphicFrameLocks noChangeAspect="1"/>
          </p:cNvGraphicFramePr>
          <p:nvPr/>
        </p:nvGraphicFramePr>
        <p:xfrm>
          <a:off x="666750" y="4338638"/>
          <a:ext cx="638175" cy="193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9" name="Microsoft ClipArt Gallery" r:id="rId6" imgW="1295640" imgH="3934080" progId="MS_ClipArt_Gallery">
                  <p:embed/>
                </p:oleObj>
              </mc:Choice>
              <mc:Fallback>
                <p:oleObj name="Microsoft ClipArt Gallery" r:id="rId6" imgW="1295640" imgH="3934080" progId="MS_ClipArt_Gallery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750" y="4338638"/>
                        <a:ext cx="638175" cy="1938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9091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Multimedia Networking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7-</a:t>
            </a:r>
            <a:fld id="{31B3C680-F322-4DD6-AB83-84FC62B087AE}" type="slidenum">
              <a:rPr lang="en-US"/>
              <a:pPr/>
              <a:t>9</a:t>
            </a:fld>
            <a:endParaRPr lang="en-US"/>
          </a:p>
        </p:txBody>
      </p:sp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Streaming Stored Multimedia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2413" y="1255713"/>
            <a:ext cx="4249737" cy="49085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/>
              <a:t>application-level streaming techniques for making the best out of best effort service:</a:t>
            </a:r>
          </a:p>
          <a:p>
            <a:pPr lvl="1"/>
            <a:r>
              <a:rPr lang="en-US"/>
              <a:t> client-side buffering</a:t>
            </a:r>
          </a:p>
          <a:p>
            <a:pPr lvl="1"/>
            <a:r>
              <a:rPr lang="en-US"/>
              <a:t> use of UDP versus TCP</a:t>
            </a:r>
          </a:p>
          <a:p>
            <a:pPr lvl="1"/>
            <a:r>
              <a:rPr lang="en-US"/>
              <a:t> multiple encodings of multimedia</a:t>
            </a:r>
            <a:br>
              <a:rPr lang="en-US"/>
            </a:br>
            <a:endParaRPr lang="en-US"/>
          </a:p>
          <a:p>
            <a:pPr lvl="1">
              <a:buFont typeface="Wingdings" pitchFamily="2" charset="2"/>
              <a:buNone/>
            </a:pPr>
            <a:r>
              <a:rPr lang="en-US"/>
              <a:t> </a:t>
            </a:r>
            <a:endParaRPr lang="en-US" sz="1800"/>
          </a:p>
        </p:txBody>
      </p:sp>
      <p:sp>
        <p:nvSpPr>
          <p:cNvPr id="228358" name="Text Box 6"/>
          <p:cNvSpPr txBox="1">
            <a:spLocks noChangeArrowheads="1"/>
          </p:cNvSpPr>
          <p:nvPr/>
        </p:nvSpPr>
        <p:spPr bwMode="auto">
          <a:xfrm>
            <a:off x="4743450" y="517048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28362" name="Text Box 10"/>
          <p:cNvSpPr txBox="1">
            <a:spLocks noGrp="1" noChangeArrowheads="1"/>
          </p:cNvSpPr>
          <p:nvPr>
            <p:ph type="body" sz="half" idx="2"/>
          </p:nvPr>
        </p:nvSpPr>
        <p:spPr>
          <a:xfrm>
            <a:off x="4703763" y="2278063"/>
            <a:ext cx="3810000" cy="2808287"/>
          </a:xfr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en-US" sz="2000"/>
          </a:p>
          <a:p>
            <a:r>
              <a:rPr lang="en-US" sz="2000"/>
              <a:t>jitter removal</a:t>
            </a:r>
          </a:p>
          <a:p>
            <a:r>
              <a:rPr lang="en-US" sz="2000"/>
              <a:t>decompression</a:t>
            </a:r>
          </a:p>
          <a:p>
            <a:r>
              <a:rPr lang="en-US" sz="2000"/>
              <a:t>error concealment</a:t>
            </a:r>
          </a:p>
          <a:p>
            <a:r>
              <a:rPr lang="en-US" sz="2000"/>
              <a:t>graphical user interface </a:t>
            </a:r>
            <a:br>
              <a:rPr lang="en-US" sz="2000"/>
            </a:br>
            <a:r>
              <a:rPr lang="en-US" sz="2000"/>
              <a:t> w/ controls for interactivity</a:t>
            </a:r>
          </a:p>
        </p:txBody>
      </p:sp>
      <p:sp>
        <p:nvSpPr>
          <p:cNvPr id="228360" name="Text Box 8"/>
          <p:cNvSpPr txBox="1">
            <a:spLocks noChangeArrowheads="1"/>
          </p:cNvSpPr>
          <p:nvPr/>
        </p:nvSpPr>
        <p:spPr bwMode="auto">
          <a:xfrm>
            <a:off x="5037138" y="2051050"/>
            <a:ext cx="2001837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Media Player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842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1256</Words>
  <Application>Microsoft Macintosh PowerPoint</Application>
  <PresentationFormat>On-screen Show (4:3)</PresentationFormat>
  <Paragraphs>257</Paragraphs>
  <Slides>19</Slides>
  <Notes>19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Office Theme</vt:lpstr>
      <vt:lpstr>Clip</vt:lpstr>
      <vt:lpstr>Microsoft ClipArt Gallery</vt:lpstr>
      <vt:lpstr>19 – Multimedia Networking</vt:lpstr>
      <vt:lpstr>Multimedia and Quality of Service: What is it?</vt:lpstr>
      <vt:lpstr>MM Networking Applications </vt:lpstr>
      <vt:lpstr>Streaming Stored Multimedia </vt:lpstr>
      <vt:lpstr>Streaming Stored Multimedia:  What is it?</vt:lpstr>
      <vt:lpstr>Streaming Live Multimedia</vt:lpstr>
      <vt:lpstr>Real-Time Interactive Multimedia </vt:lpstr>
      <vt:lpstr>Multimedia Over Today’s Internet</vt:lpstr>
      <vt:lpstr>Streaming Stored Multimedia</vt:lpstr>
      <vt:lpstr>User Control of Streaming Media: RTSP </vt:lpstr>
      <vt:lpstr>RTSP: out of band control</vt:lpstr>
      <vt:lpstr>RTSP Example</vt:lpstr>
      <vt:lpstr>Metafile Example</vt:lpstr>
      <vt:lpstr>RTSP Operation</vt:lpstr>
      <vt:lpstr>Content distribution networks (CDNs)</vt:lpstr>
      <vt:lpstr>Content distribution networks (CDNs)</vt:lpstr>
      <vt:lpstr>CDN example</vt:lpstr>
      <vt:lpstr>More about CDNs</vt:lpstr>
      <vt:lpstr>Summary: Internet Multimedia: bag of tricks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Shillingford, Nadine</dc:creator>
  <cp:lastModifiedBy>Delvin Defoe</cp:lastModifiedBy>
  <cp:revision>27</cp:revision>
  <dcterms:created xsi:type="dcterms:W3CDTF">2011-04-20T15:03:27Z</dcterms:created>
  <dcterms:modified xsi:type="dcterms:W3CDTF">2014-05-16T15:26:51Z</dcterms:modified>
</cp:coreProperties>
</file>