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2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83" r:id="rId16"/>
    <p:sldId id="274" r:id="rId17"/>
    <p:sldId id="275" r:id="rId18"/>
    <p:sldId id="276" r:id="rId19"/>
    <p:sldId id="286" r:id="rId20"/>
    <p:sldId id="287" r:id="rId21"/>
    <p:sldId id="279" r:id="rId22"/>
    <p:sldId id="280" r:id="rId23"/>
    <p:sldId id="281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-25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002C9-26EC-4460-B805-6DE60EBD3BD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D9AB4-FE5F-4830-B5FF-5543FE4A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10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Hop </a:t>
            </a:r>
            <a:r>
              <a:rPr lang="en-US" dirty="0" smtClean="0">
                <a:sym typeface="Wingdings"/>
              </a:rPr>
              <a:t> number of subnets traversed from source router to destination</a:t>
            </a:r>
            <a:r>
              <a:rPr lang="en-US" baseline="0" dirty="0" smtClean="0">
                <a:sym typeface="Wingdings"/>
              </a:rPr>
              <a:t> subnet, including destination subnet.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8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</a:t>
            </a:r>
            <a:r>
              <a:rPr lang="en-US" baseline="0" dirty="0" smtClean="0"/>
              <a:t> that this a routing table for a DV algorithm. It includes the next router (or via point) in the direction of the destination subnet.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Assume the D --to– z path cost is based on old information.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23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Here, we are still computing the least-cost</a:t>
            </a:r>
            <a:r>
              <a:rPr lang="en-US" baseline="0" dirty="0" smtClean="0"/>
              <a:t> path.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36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Looping and poison reverse are described beautifully on page </a:t>
            </a:r>
            <a:r>
              <a:rPr lang="en-US" dirty="0" smtClean="0"/>
              <a:t>377</a:t>
            </a:r>
            <a:r>
              <a:rPr lang="en-US" dirty="0" smtClean="0"/>
              <a:t>, using Figure 4.31.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87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daemon is a background process that is </a:t>
            </a:r>
            <a:r>
              <a:rPr lang="en-US" baseline="0" dirty="0" smtClean="0"/>
              <a:t>not under the control of an interactive user.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86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prefixes are </a:t>
            </a:r>
            <a:r>
              <a:rPr lang="en-US" dirty="0" err="1" smtClean="0"/>
              <a:t>CIDRized</a:t>
            </a:r>
            <a:r>
              <a:rPr lang="en-US" dirty="0" smtClean="0"/>
              <a:t> prefixes with each prefix representing a subnet of collection</a:t>
            </a:r>
            <a:r>
              <a:rPr lang="en-US" baseline="0" dirty="0" smtClean="0"/>
              <a:t> of subnets.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1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BGP is extremely complex.</a:t>
            </a:r>
            <a:r>
              <a:rPr lang="en-US" baseline="0" dirty="0" smtClean="0"/>
              <a:t> Books are written on it.  We are just  briefly introducing 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75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next-hop</a:t>
            </a:r>
            <a:r>
              <a:rPr lang="en-US" baseline="0" dirty="0" smtClean="0"/>
              <a:t> is the internal router interface that begins the AS-PATH.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D9AB4-FE5F-4830-B5FF-5543FE4AC36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6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0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2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0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0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3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7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6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94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5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9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64645-67C2-4012-99E7-B55417464CBC}" type="datetimeFigureOut">
              <a:rPr lang="en-US" smtClean="0"/>
              <a:t>4/18/14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A247-B4C9-437E-B05C-306AB927C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2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>
                <a:latin typeface="Comic Sans MS" charset="0"/>
              </a:rPr>
              <a:t>14 – Inter/Intra-AS Routing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Comic Sans MS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8AFE757A-3DBC-9749-A29E-E1E1125980BB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83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5DBFCCF6-7B17-455A-A0F4-81C361552C5C}" type="slidenum">
              <a:rPr lang="en-US"/>
              <a:pPr/>
              <a:t>10</a:t>
            </a:fld>
            <a:endParaRPr lang="en-US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RIP: Link Failure and Recovery</a:t>
            </a:r>
            <a:r>
              <a:rPr lang="en-US"/>
              <a:t> 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If no advertisement heard after 180 sec --&gt; neighbor/link declared dead</a:t>
            </a:r>
          </a:p>
          <a:p>
            <a:pPr lvl="1"/>
            <a:r>
              <a:rPr lang="en-US"/>
              <a:t>routes via neighbor invalidated</a:t>
            </a:r>
          </a:p>
          <a:p>
            <a:pPr lvl="1"/>
            <a:r>
              <a:rPr lang="en-US"/>
              <a:t>new advertisements sent to neighbors</a:t>
            </a:r>
          </a:p>
          <a:p>
            <a:pPr lvl="1"/>
            <a:r>
              <a:rPr lang="en-US"/>
              <a:t>neighbors in turn send out new advertisements (if tables changed)</a:t>
            </a:r>
          </a:p>
          <a:p>
            <a:pPr lvl="1"/>
            <a:r>
              <a:rPr lang="en-US"/>
              <a:t>link failure info quickly (?) propagates to entire net</a:t>
            </a:r>
          </a:p>
          <a:p>
            <a:pPr lvl="1"/>
            <a:r>
              <a:rPr lang="en-US" i="1">
                <a:solidFill>
                  <a:srgbClr val="FF0000"/>
                </a:solidFill>
              </a:rPr>
              <a:t>poison reverse</a:t>
            </a:r>
            <a:r>
              <a:rPr lang="en-US"/>
              <a:t> used to prevent ping-pong loops (infinite distance = 16 hops)</a:t>
            </a:r>
          </a:p>
        </p:txBody>
      </p:sp>
    </p:spTree>
    <p:extLst>
      <p:ext uri="{BB962C8B-B14F-4D97-AF65-F5344CB8AC3E}">
        <p14:creationId xmlns:p14="http://schemas.microsoft.com/office/powerpoint/2010/main" val="58596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97949FF4-8D19-4426-8B55-AFC5F39261A5}" type="slidenum">
              <a:rPr lang="en-US"/>
              <a:pPr/>
              <a:t>11</a:t>
            </a:fld>
            <a:endParaRPr lang="en-US"/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RIP Table processing</a:t>
            </a:r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RIP routing tables managed by </a:t>
            </a:r>
            <a:r>
              <a:rPr lang="en-US" sz="2400" b="1" dirty="0"/>
              <a:t>application-level</a:t>
            </a:r>
            <a:r>
              <a:rPr lang="en-US" sz="2400" dirty="0"/>
              <a:t> process called route-d (daemon)</a:t>
            </a:r>
          </a:p>
          <a:p>
            <a:r>
              <a:rPr lang="en-US" sz="2400" dirty="0"/>
              <a:t>advertisements sent in </a:t>
            </a:r>
            <a:r>
              <a:rPr lang="en-US" sz="2400" b="1" dirty="0"/>
              <a:t>UDP</a:t>
            </a:r>
            <a:r>
              <a:rPr lang="en-US" sz="2400" dirty="0"/>
              <a:t> packets, periodically repeated</a:t>
            </a: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1263650" y="5778500"/>
            <a:ext cx="26558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physical</a:t>
            </a:r>
          </a:p>
        </p:txBody>
      </p:sp>
      <p:sp>
        <p:nvSpPr>
          <p:cNvPr id="747525" name="Text Box 5"/>
          <p:cNvSpPr txBox="1">
            <a:spLocks noChangeArrowheads="1"/>
          </p:cNvSpPr>
          <p:nvPr/>
        </p:nvSpPr>
        <p:spPr bwMode="auto">
          <a:xfrm>
            <a:off x="1268413" y="5402263"/>
            <a:ext cx="26511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link</a:t>
            </a:r>
          </a:p>
        </p:txBody>
      </p:sp>
      <p:sp>
        <p:nvSpPr>
          <p:cNvPr id="747526" name="Text Box 6"/>
          <p:cNvSpPr txBox="1">
            <a:spLocks noChangeArrowheads="1"/>
          </p:cNvSpPr>
          <p:nvPr/>
        </p:nvSpPr>
        <p:spPr bwMode="auto">
          <a:xfrm>
            <a:off x="1268413" y="4751388"/>
            <a:ext cx="26511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network     forwarding</a:t>
            </a:r>
          </a:p>
          <a:p>
            <a:r>
              <a:rPr lang="en-US"/>
              <a:t>   (IP)            table</a:t>
            </a:r>
          </a:p>
        </p:txBody>
      </p:sp>
      <p:sp>
        <p:nvSpPr>
          <p:cNvPr id="747527" name="Rectangle 7"/>
          <p:cNvSpPr>
            <a:spLocks noChangeArrowheads="1"/>
          </p:cNvSpPr>
          <p:nvPr/>
        </p:nvSpPr>
        <p:spPr bwMode="auto">
          <a:xfrm>
            <a:off x="2527300" y="4787900"/>
            <a:ext cx="1233488" cy="5746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1268413" y="4100513"/>
            <a:ext cx="26511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Transport</a:t>
            </a:r>
          </a:p>
          <a:p>
            <a:r>
              <a:rPr lang="en-US"/>
              <a:t>  (UDP)</a:t>
            </a:r>
          </a:p>
        </p:txBody>
      </p:sp>
      <p:grpSp>
        <p:nvGrpSpPr>
          <p:cNvPr id="747529" name="Group 9"/>
          <p:cNvGrpSpPr>
            <a:grpSpLocks/>
          </p:cNvGrpSpPr>
          <p:nvPr/>
        </p:nvGrpSpPr>
        <p:grpSpPr bwMode="auto">
          <a:xfrm>
            <a:off x="2112963" y="3346450"/>
            <a:ext cx="1258887" cy="560388"/>
            <a:chOff x="1315" y="2154"/>
            <a:chExt cx="793" cy="353"/>
          </a:xfrm>
        </p:grpSpPr>
        <p:sp>
          <p:nvSpPr>
            <p:cNvPr id="747530" name="Oval 10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531" name="Text Box 11"/>
            <p:cNvSpPr txBox="1">
              <a:spLocks noChangeArrowheads="1"/>
            </p:cNvSpPr>
            <p:nvPr/>
          </p:nvSpPr>
          <p:spPr bwMode="auto">
            <a:xfrm>
              <a:off x="1434" y="2211"/>
              <a:ext cx="5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routed</a:t>
              </a:r>
            </a:p>
          </p:txBody>
        </p:sp>
      </p:grpSp>
      <p:sp>
        <p:nvSpPr>
          <p:cNvPr id="747532" name="Line 12"/>
          <p:cNvSpPr>
            <a:spLocks noChangeShapeType="1"/>
          </p:cNvSpPr>
          <p:nvPr/>
        </p:nvSpPr>
        <p:spPr bwMode="auto">
          <a:xfrm flipV="1">
            <a:off x="2381250" y="3883025"/>
            <a:ext cx="0" cy="203835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33" name="Text Box 13"/>
          <p:cNvSpPr txBox="1">
            <a:spLocks noChangeArrowheads="1"/>
          </p:cNvSpPr>
          <p:nvPr/>
        </p:nvSpPr>
        <p:spPr bwMode="auto">
          <a:xfrm>
            <a:off x="5324475" y="5784850"/>
            <a:ext cx="26558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/>
              <a:t>physical</a:t>
            </a:r>
          </a:p>
        </p:txBody>
      </p:sp>
      <p:sp>
        <p:nvSpPr>
          <p:cNvPr id="747534" name="Text Box 14"/>
          <p:cNvSpPr txBox="1">
            <a:spLocks noChangeArrowheads="1"/>
          </p:cNvSpPr>
          <p:nvPr/>
        </p:nvSpPr>
        <p:spPr bwMode="auto">
          <a:xfrm>
            <a:off x="5329238" y="5408613"/>
            <a:ext cx="26511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/>
              <a:t>link</a:t>
            </a:r>
          </a:p>
        </p:txBody>
      </p:sp>
      <p:sp>
        <p:nvSpPr>
          <p:cNvPr id="747535" name="Text Box 15"/>
          <p:cNvSpPr txBox="1">
            <a:spLocks noChangeArrowheads="1"/>
          </p:cNvSpPr>
          <p:nvPr/>
        </p:nvSpPr>
        <p:spPr bwMode="auto">
          <a:xfrm>
            <a:off x="5329238" y="4757738"/>
            <a:ext cx="26511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/>
              <a:t>network</a:t>
            </a:r>
          </a:p>
          <a:p>
            <a:pPr algn="r"/>
            <a:r>
              <a:rPr lang="en-US"/>
              <a:t>   (IP)</a:t>
            </a:r>
          </a:p>
        </p:txBody>
      </p:sp>
      <p:sp>
        <p:nvSpPr>
          <p:cNvPr id="747536" name="Text Box 16"/>
          <p:cNvSpPr txBox="1">
            <a:spLocks noChangeArrowheads="1"/>
          </p:cNvSpPr>
          <p:nvPr/>
        </p:nvSpPr>
        <p:spPr bwMode="auto">
          <a:xfrm>
            <a:off x="5329238" y="4106863"/>
            <a:ext cx="26511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/>
              <a:t>Transprt</a:t>
            </a:r>
          </a:p>
          <a:p>
            <a:pPr algn="r"/>
            <a:r>
              <a:rPr lang="en-US"/>
              <a:t>  (UDP)</a:t>
            </a:r>
          </a:p>
        </p:txBody>
      </p:sp>
      <p:grpSp>
        <p:nvGrpSpPr>
          <p:cNvPr id="747537" name="Group 17"/>
          <p:cNvGrpSpPr>
            <a:grpSpLocks/>
          </p:cNvGrpSpPr>
          <p:nvPr/>
        </p:nvGrpSpPr>
        <p:grpSpPr bwMode="auto">
          <a:xfrm>
            <a:off x="5978525" y="3352800"/>
            <a:ext cx="1258888" cy="560388"/>
            <a:chOff x="1315" y="2154"/>
            <a:chExt cx="793" cy="353"/>
          </a:xfrm>
        </p:grpSpPr>
        <p:sp>
          <p:nvSpPr>
            <p:cNvPr id="747538" name="Oval 18"/>
            <p:cNvSpPr>
              <a:spLocks noChangeArrowheads="1"/>
            </p:cNvSpPr>
            <p:nvPr/>
          </p:nvSpPr>
          <p:spPr bwMode="auto">
            <a:xfrm>
              <a:off x="1315" y="2154"/>
              <a:ext cx="793" cy="35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539" name="Text Box 19"/>
            <p:cNvSpPr txBox="1">
              <a:spLocks noChangeArrowheads="1"/>
            </p:cNvSpPr>
            <p:nvPr/>
          </p:nvSpPr>
          <p:spPr bwMode="auto">
            <a:xfrm>
              <a:off x="1434" y="2211"/>
              <a:ext cx="5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routed</a:t>
              </a:r>
            </a:p>
          </p:txBody>
        </p:sp>
      </p:grpSp>
      <p:sp>
        <p:nvSpPr>
          <p:cNvPr id="747540" name="Line 20"/>
          <p:cNvSpPr>
            <a:spLocks noChangeShapeType="1"/>
          </p:cNvSpPr>
          <p:nvPr/>
        </p:nvSpPr>
        <p:spPr bwMode="auto">
          <a:xfrm flipV="1">
            <a:off x="6784975" y="3925888"/>
            <a:ext cx="0" cy="203835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41" name="Rectangle 21"/>
          <p:cNvSpPr>
            <a:spLocks noChangeArrowheads="1"/>
          </p:cNvSpPr>
          <p:nvPr/>
        </p:nvSpPr>
        <p:spPr bwMode="auto">
          <a:xfrm>
            <a:off x="5364163" y="4794250"/>
            <a:ext cx="1233487" cy="5746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forwarding</a:t>
            </a:r>
          </a:p>
          <a:p>
            <a:pPr algn="ctr"/>
            <a:r>
              <a:rPr lang="en-US"/>
              <a:t>table</a:t>
            </a:r>
          </a:p>
        </p:txBody>
      </p:sp>
      <p:sp>
        <p:nvSpPr>
          <p:cNvPr id="747542" name="Line 22"/>
          <p:cNvSpPr>
            <a:spLocks noChangeShapeType="1"/>
          </p:cNvSpPr>
          <p:nvPr/>
        </p:nvSpPr>
        <p:spPr bwMode="auto">
          <a:xfrm>
            <a:off x="2381250" y="5910263"/>
            <a:ext cx="4408488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43" name="Line 23"/>
          <p:cNvSpPr>
            <a:spLocks noChangeShapeType="1"/>
          </p:cNvSpPr>
          <p:nvPr/>
        </p:nvSpPr>
        <p:spPr bwMode="auto">
          <a:xfrm>
            <a:off x="2894013" y="3932238"/>
            <a:ext cx="0" cy="8667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44" name="Line 24"/>
          <p:cNvSpPr>
            <a:spLocks noChangeShapeType="1"/>
          </p:cNvSpPr>
          <p:nvPr/>
        </p:nvSpPr>
        <p:spPr bwMode="auto">
          <a:xfrm>
            <a:off x="6380163" y="3900488"/>
            <a:ext cx="0" cy="8667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70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8E484602-260B-4528-94AE-443BD9B0A9CB}" type="slidenum">
              <a:rPr lang="en-US"/>
              <a:pPr/>
              <a:t>12</a:t>
            </a:fld>
            <a:endParaRPr lang="en-US"/>
          </a:p>
        </p:txBody>
      </p:sp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OSPF (Open Shortest Path First)</a:t>
            </a:r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r>
              <a:rPr lang="en-US" sz="2400" dirty="0"/>
              <a:t>“open”: publicly available</a:t>
            </a:r>
          </a:p>
          <a:p>
            <a:r>
              <a:rPr lang="en-US" sz="2400" dirty="0"/>
              <a:t>uses </a:t>
            </a:r>
            <a:r>
              <a:rPr lang="en-US" sz="2400" b="1" dirty="0"/>
              <a:t>Link State algorithm </a:t>
            </a:r>
          </a:p>
          <a:p>
            <a:pPr lvl="1"/>
            <a:r>
              <a:rPr lang="en-US" sz="2000" dirty="0"/>
              <a:t>LS packet dissemination</a:t>
            </a:r>
          </a:p>
          <a:p>
            <a:pPr lvl="1"/>
            <a:r>
              <a:rPr lang="en-US" sz="2000" dirty="0"/>
              <a:t>topology map at each node</a:t>
            </a:r>
          </a:p>
          <a:p>
            <a:pPr lvl="1"/>
            <a:r>
              <a:rPr lang="en-US" sz="2000" dirty="0"/>
              <a:t>route computation using </a:t>
            </a:r>
            <a:r>
              <a:rPr lang="en-US" sz="2000" dirty="0" err="1"/>
              <a:t>Dijkstra’s</a:t>
            </a:r>
            <a:r>
              <a:rPr lang="en-US" sz="2000" dirty="0"/>
              <a:t> algorithm</a:t>
            </a:r>
          </a:p>
          <a:p>
            <a:pPr lvl="1"/>
            <a:endParaRPr lang="en-US" sz="2000" dirty="0"/>
          </a:p>
          <a:p>
            <a:r>
              <a:rPr lang="en-US" sz="2400" dirty="0"/>
              <a:t>OSPF advertisement carries one entry per neighbor router</a:t>
            </a:r>
          </a:p>
          <a:p>
            <a:r>
              <a:rPr lang="en-US" sz="2400" dirty="0"/>
              <a:t>advertisements disseminated to </a:t>
            </a:r>
            <a:r>
              <a:rPr lang="en-US" sz="2400" dirty="0">
                <a:solidFill>
                  <a:srgbClr val="FF0000"/>
                </a:solidFill>
              </a:rPr>
              <a:t>entire</a:t>
            </a:r>
            <a:r>
              <a:rPr lang="en-US" sz="2400" dirty="0"/>
              <a:t> AS (via flooding)</a:t>
            </a:r>
          </a:p>
          <a:p>
            <a:pPr lvl="1"/>
            <a:r>
              <a:rPr lang="en-US" sz="2000" dirty="0"/>
              <a:t>carried in OSPF messages directly over IP (rather than TCP or </a:t>
            </a:r>
            <a:r>
              <a:rPr lang="en-US" sz="2000" dirty="0" smtClean="0"/>
              <a:t>UDP)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2586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BC486574-F4E5-4CC2-B0DB-767CDE95CB41}" type="slidenum">
              <a:rPr lang="en-US"/>
              <a:pPr/>
              <a:t>13</a:t>
            </a:fld>
            <a:endParaRPr lang="en-US"/>
          </a:p>
        </p:txBody>
      </p:sp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OSPF “advanced” features (not in RIP)</a:t>
            </a:r>
            <a:endParaRPr lang="en-US"/>
          </a:p>
        </p:txBody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85888"/>
            <a:ext cx="8229600" cy="48768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security:</a:t>
            </a:r>
            <a:r>
              <a:rPr lang="en-US" sz="2400" dirty="0"/>
              <a:t> all OSPF messages authenticated (to prevent malicious intrusion)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multi</a:t>
            </a:r>
            <a:r>
              <a:rPr lang="en-US" sz="2400" dirty="0"/>
              <a:t>ple same-cost </a:t>
            </a:r>
            <a:r>
              <a:rPr lang="en-US" sz="2400" dirty="0">
                <a:solidFill>
                  <a:srgbClr val="FF0000"/>
                </a:solidFill>
              </a:rPr>
              <a:t>path</a:t>
            </a:r>
            <a:r>
              <a:rPr lang="en-US" sz="2400" dirty="0"/>
              <a:t>s allowed (only one path in RIP)</a:t>
            </a:r>
          </a:p>
          <a:p>
            <a:r>
              <a:rPr lang="en-US" sz="2400" dirty="0" smtClean="0"/>
              <a:t>integrated </a:t>
            </a:r>
            <a:r>
              <a:rPr lang="en-US" sz="2400" dirty="0" err="1"/>
              <a:t>uni</a:t>
            </a:r>
            <a:r>
              <a:rPr lang="en-US" sz="2400" dirty="0"/>
              <a:t>- and </a:t>
            </a:r>
            <a:r>
              <a:rPr lang="en-US" sz="2400" dirty="0">
                <a:solidFill>
                  <a:srgbClr val="FF0000"/>
                </a:solidFill>
              </a:rPr>
              <a:t>multicast</a:t>
            </a:r>
            <a:r>
              <a:rPr lang="en-US" sz="2400" dirty="0"/>
              <a:t> support: </a:t>
            </a:r>
          </a:p>
          <a:p>
            <a:pPr lvl="1"/>
            <a:r>
              <a:rPr lang="en-US" dirty="0"/>
              <a:t>Multicast OSPF (MOSPF) uses same topology data base as OSPF</a:t>
            </a:r>
          </a:p>
          <a:p>
            <a:r>
              <a:rPr lang="en-US" sz="2400" dirty="0">
                <a:solidFill>
                  <a:srgbClr val="FF0000"/>
                </a:solidFill>
              </a:rPr>
              <a:t>hierarchical</a:t>
            </a:r>
            <a:r>
              <a:rPr lang="en-US" sz="2400" dirty="0"/>
              <a:t> OSPF in large domains.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865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1EDC6921-401B-4B9F-9E24-B582D78BDB17}" type="slidenum">
              <a:rPr lang="en-US"/>
              <a:pPr/>
              <a:t>14</a:t>
            </a:fld>
            <a:endParaRPr lang="en-US"/>
          </a:p>
        </p:txBody>
      </p:sp>
      <p:sp>
        <p:nvSpPr>
          <p:cNvPr id="750594" name="Freeform 2"/>
          <p:cNvSpPr>
            <a:spLocks/>
          </p:cNvSpPr>
          <p:nvPr/>
        </p:nvSpPr>
        <p:spPr bwMode="auto">
          <a:xfrm>
            <a:off x="2027238" y="1652588"/>
            <a:ext cx="6010275" cy="2206625"/>
          </a:xfrm>
          <a:custGeom>
            <a:avLst/>
            <a:gdLst>
              <a:gd name="T0" fmla="*/ 408 w 3786"/>
              <a:gd name="T1" fmla="*/ 575 h 1390"/>
              <a:gd name="T2" fmla="*/ 1693 w 3786"/>
              <a:gd name="T3" fmla="*/ 55 h 1390"/>
              <a:gd name="T4" fmla="*/ 2852 w 3786"/>
              <a:gd name="T5" fmla="*/ 245 h 1390"/>
              <a:gd name="T6" fmla="*/ 3295 w 3786"/>
              <a:gd name="T7" fmla="*/ 540 h 1390"/>
              <a:gd name="T8" fmla="*/ 3702 w 3786"/>
              <a:gd name="T9" fmla="*/ 1130 h 1390"/>
              <a:gd name="T10" fmla="*/ 3035 w 3786"/>
              <a:gd name="T11" fmla="*/ 1214 h 1390"/>
              <a:gd name="T12" fmla="*/ 2655 w 3786"/>
              <a:gd name="T13" fmla="*/ 1277 h 1390"/>
              <a:gd name="T14" fmla="*/ 1918 w 3786"/>
              <a:gd name="T15" fmla="*/ 1326 h 1390"/>
              <a:gd name="T16" fmla="*/ 1201 w 3786"/>
              <a:gd name="T17" fmla="*/ 1340 h 1390"/>
              <a:gd name="T18" fmla="*/ 801 w 3786"/>
              <a:gd name="T19" fmla="*/ 1249 h 1390"/>
              <a:gd name="T20" fmla="*/ 527 w 3786"/>
              <a:gd name="T21" fmla="*/ 1165 h 1390"/>
              <a:gd name="T22" fmla="*/ 63 w 3786"/>
              <a:gd name="T23" fmla="*/ 1102 h 1390"/>
              <a:gd name="T24" fmla="*/ 148 w 3786"/>
              <a:gd name="T25" fmla="*/ 821 h 1390"/>
              <a:gd name="T26" fmla="*/ 408 w 3786"/>
              <a:gd name="T27" fmla="*/ 575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786" h="1390">
                <a:moveTo>
                  <a:pt x="408" y="575"/>
                </a:moveTo>
                <a:cubicBezTo>
                  <a:pt x="689" y="273"/>
                  <a:pt x="1286" y="110"/>
                  <a:pt x="1693" y="55"/>
                </a:cubicBezTo>
                <a:cubicBezTo>
                  <a:pt x="2100" y="0"/>
                  <a:pt x="2585" y="164"/>
                  <a:pt x="2852" y="245"/>
                </a:cubicBezTo>
                <a:cubicBezTo>
                  <a:pt x="3119" y="326"/>
                  <a:pt x="3163" y="420"/>
                  <a:pt x="3295" y="540"/>
                </a:cubicBezTo>
                <a:cubicBezTo>
                  <a:pt x="3427" y="660"/>
                  <a:pt x="3786" y="870"/>
                  <a:pt x="3702" y="1130"/>
                </a:cubicBezTo>
                <a:cubicBezTo>
                  <a:pt x="3618" y="1390"/>
                  <a:pt x="3209" y="1190"/>
                  <a:pt x="3035" y="1214"/>
                </a:cubicBezTo>
                <a:cubicBezTo>
                  <a:pt x="2870" y="1266"/>
                  <a:pt x="2655" y="1277"/>
                  <a:pt x="2655" y="1277"/>
                </a:cubicBezTo>
                <a:cubicBezTo>
                  <a:pt x="2655" y="1277"/>
                  <a:pt x="2160" y="1316"/>
                  <a:pt x="1918" y="1326"/>
                </a:cubicBezTo>
                <a:cubicBezTo>
                  <a:pt x="1676" y="1336"/>
                  <a:pt x="1387" y="1353"/>
                  <a:pt x="1201" y="1340"/>
                </a:cubicBezTo>
                <a:cubicBezTo>
                  <a:pt x="1015" y="1327"/>
                  <a:pt x="913" y="1278"/>
                  <a:pt x="801" y="1249"/>
                </a:cubicBezTo>
                <a:lnTo>
                  <a:pt x="527" y="1165"/>
                </a:lnTo>
                <a:cubicBezTo>
                  <a:pt x="404" y="1140"/>
                  <a:pt x="126" y="1159"/>
                  <a:pt x="63" y="1102"/>
                </a:cubicBezTo>
                <a:cubicBezTo>
                  <a:pt x="0" y="1045"/>
                  <a:pt x="85" y="919"/>
                  <a:pt x="148" y="821"/>
                </a:cubicBezTo>
                <a:cubicBezTo>
                  <a:pt x="205" y="733"/>
                  <a:pt x="127" y="877"/>
                  <a:pt x="408" y="575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title"/>
          </p:nvPr>
        </p:nvSpPr>
        <p:spPr>
          <a:xfrm>
            <a:off x="427038" y="258763"/>
            <a:ext cx="7772400" cy="1143000"/>
          </a:xfrm>
        </p:spPr>
        <p:txBody>
          <a:bodyPr/>
          <a:lstStyle/>
          <a:p>
            <a:r>
              <a:rPr lang="en-US" sz="3600"/>
              <a:t>Hierarchical OSPF</a:t>
            </a:r>
            <a:endParaRPr lang="en-US"/>
          </a:p>
        </p:txBody>
      </p:sp>
      <p:sp>
        <p:nvSpPr>
          <p:cNvPr id="750596" name="Line 4"/>
          <p:cNvSpPr>
            <a:spLocks noChangeShapeType="1"/>
          </p:cNvSpPr>
          <p:nvPr/>
        </p:nvSpPr>
        <p:spPr bwMode="auto">
          <a:xfrm flipV="1">
            <a:off x="3679825" y="2039938"/>
            <a:ext cx="1058863" cy="346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597" name="Line 5"/>
          <p:cNvSpPr>
            <a:spLocks noChangeShapeType="1"/>
          </p:cNvSpPr>
          <p:nvPr/>
        </p:nvSpPr>
        <p:spPr bwMode="auto">
          <a:xfrm>
            <a:off x="4957763" y="2036763"/>
            <a:ext cx="1169987" cy="344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598" name="Line 6"/>
          <p:cNvSpPr>
            <a:spLocks noChangeShapeType="1"/>
          </p:cNvSpPr>
          <p:nvPr/>
        </p:nvSpPr>
        <p:spPr bwMode="auto">
          <a:xfrm>
            <a:off x="6369050" y="2435225"/>
            <a:ext cx="803275" cy="801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599" name="Line 7"/>
          <p:cNvSpPr>
            <a:spLocks noChangeShapeType="1"/>
          </p:cNvSpPr>
          <p:nvPr/>
        </p:nvSpPr>
        <p:spPr bwMode="auto">
          <a:xfrm flipV="1">
            <a:off x="4948238" y="2330450"/>
            <a:ext cx="1271587" cy="1182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0" name="Line 8"/>
          <p:cNvSpPr>
            <a:spLocks noChangeShapeType="1"/>
          </p:cNvSpPr>
          <p:nvPr/>
        </p:nvSpPr>
        <p:spPr bwMode="auto">
          <a:xfrm>
            <a:off x="3683000" y="2471738"/>
            <a:ext cx="1138238" cy="992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1" name="Line 9"/>
          <p:cNvSpPr>
            <a:spLocks noChangeShapeType="1"/>
          </p:cNvSpPr>
          <p:nvPr/>
        </p:nvSpPr>
        <p:spPr bwMode="auto">
          <a:xfrm flipH="1">
            <a:off x="6780213" y="3236913"/>
            <a:ext cx="400050" cy="881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2" name="Line 10"/>
          <p:cNvSpPr>
            <a:spLocks noChangeShapeType="1"/>
          </p:cNvSpPr>
          <p:nvPr/>
        </p:nvSpPr>
        <p:spPr bwMode="auto">
          <a:xfrm>
            <a:off x="6808788" y="4090988"/>
            <a:ext cx="893762" cy="8366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3" name="Line 11"/>
          <p:cNvSpPr>
            <a:spLocks noChangeShapeType="1"/>
          </p:cNvSpPr>
          <p:nvPr/>
        </p:nvSpPr>
        <p:spPr bwMode="auto">
          <a:xfrm>
            <a:off x="4841875" y="3405188"/>
            <a:ext cx="547688" cy="1338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4" name="Line 12"/>
          <p:cNvSpPr>
            <a:spLocks noChangeShapeType="1"/>
          </p:cNvSpPr>
          <p:nvPr/>
        </p:nvSpPr>
        <p:spPr bwMode="auto">
          <a:xfrm>
            <a:off x="4403725" y="4268788"/>
            <a:ext cx="246063" cy="971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5" name="Line 13"/>
          <p:cNvSpPr>
            <a:spLocks noChangeShapeType="1"/>
          </p:cNvSpPr>
          <p:nvPr/>
        </p:nvSpPr>
        <p:spPr bwMode="auto">
          <a:xfrm flipH="1">
            <a:off x="4646613" y="4775200"/>
            <a:ext cx="7239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6" name="Line 14"/>
          <p:cNvSpPr>
            <a:spLocks noChangeShapeType="1"/>
          </p:cNvSpPr>
          <p:nvPr/>
        </p:nvSpPr>
        <p:spPr bwMode="auto">
          <a:xfrm flipH="1">
            <a:off x="4454525" y="3519488"/>
            <a:ext cx="388938" cy="779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7" name="Line 15"/>
          <p:cNvSpPr>
            <a:spLocks noChangeShapeType="1"/>
          </p:cNvSpPr>
          <p:nvPr/>
        </p:nvSpPr>
        <p:spPr bwMode="auto">
          <a:xfrm flipH="1">
            <a:off x="2689225" y="2319338"/>
            <a:ext cx="857250" cy="846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8" name="Line 16"/>
          <p:cNvSpPr>
            <a:spLocks noChangeShapeType="1"/>
          </p:cNvSpPr>
          <p:nvPr/>
        </p:nvSpPr>
        <p:spPr bwMode="auto">
          <a:xfrm flipH="1">
            <a:off x="2084388" y="3171825"/>
            <a:ext cx="577850" cy="790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09" name="Line 17"/>
          <p:cNvSpPr>
            <a:spLocks noChangeShapeType="1"/>
          </p:cNvSpPr>
          <p:nvPr/>
        </p:nvSpPr>
        <p:spPr bwMode="auto">
          <a:xfrm flipH="1">
            <a:off x="1435100" y="4024313"/>
            <a:ext cx="622300" cy="600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0" name="Line 18"/>
          <p:cNvSpPr>
            <a:spLocks noChangeShapeType="1"/>
          </p:cNvSpPr>
          <p:nvPr/>
        </p:nvSpPr>
        <p:spPr bwMode="auto">
          <a:xfrm flipH="1">
            <a:off x="2290763" y="4552950"/>
            <a:ext cx="433387" cy="677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1" name="Line 19"/>
          <p:cNvSpPr>
            <a:spLocks noChangeShapeType="1"/>
          </p:cNvSpPr>
          <p:nvPr/>
        </p:nvSpPr>
        <p:spPr bwMode="auto">
          <a:xfrm>
            <a:off x="2163763" y="3981450"/>
            <a:ext cx="636587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2" name="Freeform 20"/>
          <p:cNvSpPr>
            <a:spLocks/>
          </p:cNvSpPr>
          <p:nvPr/>
        </p:nvSpPr>
        <p:spPr bwMode="auto">
          <a:xfrm>
            <a:off x="1087438" y="2833688"/>
            <a:ext cx="2185987" cy="2820987"/>
          </a:xfrm>
          <a:custGeom>
            <a:avLst/>
            <a:gdLst>
              <a:gd name="T0" fmla="*/ 671 w 1377"/>
              <a:gd name="T1" fmla="*/ 245 h 1777"/>
              <a:gd name="T2" fmla="*/ 474 w 1377"/>
              <a:gd name="T3" fmla="*/ 463 h 1777"/>
              <a:gd name="T4" fmla="*/ 319 w 1377"/>
              <a:gd name="T5" fmla="*/ 730 h 1777"/>
              <a:gd name="T6" fmla="*/ 193 w 1377"/>
              <a:gd name="T7" fmla="*/ 863 h 1777"/>
              <a:gd name="T8" fmla="*/ 24 w 1377"/>
              <a:gd name="T9" fmla="*/ 1109 h 1777"/>
              <a:gd name="T10" fmla="*/ 46 w 1377"/>
              <a:gd name="T11" fmla="*/ 1355 h 1777"/>
              <a:gd name="T12" fmla="*/ 242 w 1377"/>
              <a:gd name="T13" fmla="*/ 1467 h 1777"/>
              <a:gd name="T14" fmla="*/ 467 w 1377"/>
              <a:gd name="T15" fmla="*/ 1538 h 1777"/>
              <a:gd name="T16" fmla="*/ 622 w 1377"/>
              <a:gd name="T17" fmla="*/ 1699 h 1777"/>
              <a:gd name="T18" fmla="*/ 1092 w 1377"/>
              <a:gd name="T19" fmla="*/ 1720 h 1777"/>
              <a:gd name="T20" fmla="*/ 1261 w 1377"/>
              <a:gd name="T21" fmla="*/ 1355 h 1777"/>
              <a:gd name="T22" fmla="*/ 1345 w 1377"/>
              <a:gd name="T23" fmla="*/ 1025 h 1777"/>
              <a:gd name="T24" fmla="*/ 1071 w 1377"/>
              <a:gd name="T25" fmla="*/ 603 h 1777"/>
              <a:gd name="T26" fmla="*/ 1268 w 1377"/>
              <a:gd name="T27" fmla="*/ 280 h 1777"/>
              <a:gd name="T28" fmla="*/ 1254 w 1377"/>
              <a:gd name="T29" fmla="*/ 41 h 1777"/>
              <a:gd name="T30" fmla="*/ 874 w 1377"/>
              <a:gd name="T31" fmla="*/ 34 h 1777"/>
              <a:gd name="T32" fmla="*/ 671 w 1377"/>
              <a:gd name="T33" fmla="*/ 245 h 1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77" h="1777">
                <a:moveTo>
                  <a:pt x="671" y="245"/>
                </a:moveTo>
                <a:cubicBezTo>
                  <a:pt x="604" y="317"/>
                  <a:pt x="533" y="382"/>
                  <a:pt x="474" y="463"/>
                </a:cubicBezTo>
                <a:cubicBezTo>
                  <a:pt x="415" y="544"/>
                  <a:pt x="366" y="663"/>
                  <a:pt x="319" y="730"/>
                </a:cubicBezTo>
                <a:cubicBezTo>
                  <a:pt x="272" y="797"/>
                  <a:pt x="242" y="800"/>
                  <a:pt x="193" y="863"/>
                </a:cubicBezTo>
                <a:cubicBezTo>
                  <a:pt x="144" y="926"/>
                  <a:pt x="48" y="1027"/>
                  <a:pt x="24" y="1109"/>
                </a:cubicBezTo>
                <a:cubicBezTo>
                  <a:pt x="0" y="1191"/>
                  <a:pt x="10" y="1295"/>
                  <a:pt x="46" y="1355"/>
                </a:cubicBezTo>
                <a:cubicBezTo>
                  <a:pt x="82" y="1415"/>
                  <a:pt x="172" y="1437"/>
                  <a:pt x="242" y="1467"/>
                </a:cubicBezTo>
                <a:cubicBezTo>
                  <a:pt x="312" y="1497"/>
                  <a:pt x="404" y="1499"/>
                  <a:pt x="467" y="1538"/>
                </a:cubicBezTo>
                <a:cubicBezTo>
                  <a:pt x="530" y="1577"/>
                  <a:pt x="518" y="1669"/>
                  <a:pt x="622" y="1699"/>
                </a:cubicBezTo>
                <a:cubicBezTo>
                  <a:pt x="726" y="1729"/>
                  <a:pt x="986" y="1777"/>
                  <a:pt x="1092" y="1720"/>
                </a:cubicBezTo>
                <a:cubicBezTo>
                  <a:pt x="1198" y="1663"/>
                  <a:pt x="1219" y="1471"/>
                  <a:pt x="1261" y="1355"/>
                </a:cubicBezTo>
                <a:cubicBezTo>
                  <a:pt x="1303" y="1239"/>
                  <a:pt x="1377" y="1150"/>
                  <a:pt x="1345" y="1025"/>
                </a:cubicBezTo>
                <a:cubicBezTo>
                  <a:pt x="1313" y="900"/>
                  <a:pt x="1084" y="727"/>
                  <a:pt x="1071" y="603"/>
                </a:cubicBezTo>
                <a:cubicBezTo>
                  <a:pt x="1058" y="479"/>
                  <a:pt x="1237" y="374"/>
                  <a:pt x="1268" y="280"/>
                </a:cubicBezTo>
                <a:cubicBezTo>
                  <a:pt x="1299" y="186"/>
                  <a:pt x="1320" y="82"/>
                  <a:pt x="1254" y="41"/>
                </a:cubicBezTo>
                <a:cubicBezTo>
                  <a:pt x="1188" y="0"/>
                  <a:pt x="970" y="2"/>
                  <a:pt x="874" y="34"/>
                </a:cubicBezTo>
                <a:cubicBezTo>
                  <a:pt x="778" y="66"/>
                  <a:pt x="738" y="173"/>
                  <a:pt x="671" y="245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3" name="Freeform 21"/>
          <p:cNvSpPr>
            <a:spLocks/>
          </p:cNvSpPr>
          <p:nvPr/>
        </p:nvSpPr>
        <p:spPr bwMode="auto">
          <a:xfrm>
            <a:off x="3951288" y="3068638"/>
            <a:ext cx="1903412" cy="2730500"/>
          </a:xfrm>
          <a:custGeom>
            <a:avLst/>
            <a:gdLst>
              <a:gd name="T0" fmla="*/ 651 w 1199"/>
              <a:gd name="T1" fmla="*/ 20 h 1720"/>
              <a:gd name="T2" fmla="*/ 609 w 1199"/>
              <a:gd name="T3" fmla="*/ 20 h 1720"/>
              <a:gd name="T4" fmla="*/ 447 w 1199"/>
              <a:gd name="T5" fmla="*/ 83 h 1720"/>
              <a:gd name="T6" fmla="*/ 300 w 1199"/>
              <a:gd name="T7" fmla="*/ 245 h 1720"/>
              <a:gd name="T8" fmla="*/ 124 w 1199"/>
              <a:gd name="T9" fmla="*/ 483 h 1720"/>
              <a:gd name="T10" fmla="*/ 5 w 1199"/>
              <a:gd name="T11" fmla="*/ 870 h 1720"/>
              <a:gd name="T12" fmla="*/ 96 w 1199"/>
              <a:gd name="T13" fmla="*/ 1249 h 1720"/>
              <a:gd name="T14" fmla="*/ 279 w 1199"/>
              <a:gd name="T15" fmla="*/ 1635 h 1720"/>
              <a:gd name="T16" fmla="*/ 855 w 1199"/>
              <a:gd name="T17" fmla="*/ 1678 h 1720"/>
              <a:gd name="T18" fmla="*/ 1143 w 1199"/>
              <a:gd name="T19" fmla="*/ 1383 h 1720"/>
              <a:gd name="T20" fmla="*/ 1178 w 1199"/>
              <a:gd name="T21" fmla="*/ 1024 h 1720"/>
              <a:gd name="T22" fmla="*/ 1016 w 1199"/>
              <a:gd name="T23" fmla="*/ 750 h 1720"/>
              <a:gd name="T24" fmla="*/ 932 w 1199"/>
              <a:gd name="T25" fmla="*/ 399 h 1720"/>
              <a:gd name="T26" fmla="*/ 946 w 1199"/>
              <a:gd name="T27" fmla="*/ 139 h 1720"/>
              <a:gd name="T28" fmla="*/ 651 w 1199"/>
              <a:gd name="T29" fmla="*/ 2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99" h="1720">
                <a:moveTo>
                  <a:pt x="651" y="20"/>
                </a:moveTo>
                <a:cubicBezTo>
                  <a:pt x="595" y="0"/>
                  <a:pt x="643" y="10"/>
                  <a:pt x="609" y="20"/>
                </a:cubicBezTo>
                <a:cubicBezTo>
                  <a:pt x="575" y="30"/>
                  <a:pt x="499" y="45"/>
                  <a:pt x="447" y="83"/>
                </a:cubicBezTo>
                <a:cubicBezTo>
                  <a:pt x="395" y="121"/>
                  <a:pt x="354" y="178"/>
                  <a:pt x="300" y="245"/>
                </a:cubicBezTo>
                <a:cubicBezTo>
                  <a:pt x="246" y="312"/>
                  <a:pt x="173" y="379"/>
                  <a:pt x="124" y="483"/>
                </a:cubicBezTo>
                <a:cubicBezTo>
                  <a:pt x="75" y="587"/>
                  <a:pt x="10" y="742"/>
                  <a:pt x="5" y="870"/>
                </a:cubicBezTo>
                <a:cubicBezTo>
                  <a:pt x="0" y="998"/>
                  <a:pt x="50" y="1122"/>
                  <a:pt x="96" y="1249"/>
                </a:cubicBezTo>
                <a:cubicBezTo>
                  <a:pt x="142" y="1376"/>
                  <a:pt x="153" y="1564"/>
                  <a:pt x="279" y="1635"/>
                </a:cubicBezTo>
                <a:cubicBezTo>
                  <a:pt x="405" y="1706"/>
                  <a:pt x="711" y="1720"/>
                  <a:pt x="855" y="1678"/>
                </a:cubicBezTo>
                <a:cubicBezTo>
                  <a:pt x="999" y="1636"/>
                  <a:pt x="1089" y="1492"/>
                  <a:pt x="1143" y="1383"/>
                </a:cubicBezTo>
                <a:cubicBezTo>
                  <a:pt x="1197" y="1274"/>
                  <a:pt x="1199" y="1129"/>
                  <a:pt x="1178" y="1024"/>
                </a:cubicBezTo>
                <a:cubicBezTo>
                  <a:pt x="1157" y="919"/>
                  <a:pt x="1057" y="854"/>
                  <a:pt x="1016" y="750"/>
                </a:cubicBezTo>
                <a:cubicBezTo>
                  <a:pt x="975" y="646"/>
                  <a:pt x="944" y="501"/>
                  <a:pt x="932" y="399"/>
                </a:cubicBezTo>
                <a:cubicBezTo>
                  <a:pt x="920" y="297"/>
                  <a:pt x="994" y="203"/>
                  <a:pt x="946" y="139"/>
                </a:cubicBezTo>
                <a:cubicBezTo>
                  <a:pt x="898" y="75"/>
                  <a:pt x="707" y="40"/>
                  <a:pt x="651" y="20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4" name="Freeform 22"/>
          <p:cNvSpPr>
            <a:spLocks/>
          </p:cNvSpPr>
          <p:nvPr/>
        </p:nvSpPr>
        <p:spPr bwMode="auto">
          <a:xfrm>
            <a:off x="6380163" y="2774950"/>
            <a:ext cx="2079625" cy="2720975"/>
          </a:xfrm>
          <a:custGeom>
            <a:avLst/>
            <a:gdLst>
              <a:gd name="T0" fmla="*/ 470 w 1310"/>
              <a:gd name="T1" fmla="*/ 29 h 1714"/>
              <a:gd name="T2" fmla="*/ 245 w 1310"/>
              <a:gd name="T3" fmla="*/ 198 h 1714"/>
              <a:gd name="T4" fmla="*/ 90 w 1310"/>
              <a:gd name="T5" fmla="*/ 479 h 1714"/>
              <a:gd name="T6" fmla="*/ 6 w 1310"/>
              <a:gd name="T7" fmla="*/ 760 h 1714"/>
              <a:gd name="T8" fmla="*/ 55 w 1310"/>
              <a:gd name="T9" fmla="*/ 1132 h 1714"/>
              <a:gd name="T10" fmla="*/ 294 w 1310"/>
              <a:gd name="T11" fmla="*/ 1301 h 1714"/>
              <a:gd name="T12" fmla="*/ 673 w 1310"/>
              <a:gd name="T13" fmla="*/ 1546 h 1714"/>
              <a:gd name="T14" fmla="*/ 1116 w 1310"/>
              <a:gd name="T15" fmla="*/ 1701 h 1714"/>
              <a:gd name="T16" fmla="*/ 1263 w 1310"/>
              <a:gd name="T17" fmla="*/ 1469 h 1714"/>
              <a:gd name="T18" fmla="*/ 835 w 1310"/>
              <a:gd name="T19" fmla="*/ 1160 h 1714"/>
              <a:gd name="T20" fmla="*/ 722 w 1310"/>
              <a:gd name="T21" fmla="*/ 809 h 1714"/>
              <a:gd name="T22" fmla="*/ 828 w 1310"/>
              <a:gd name="T23" fmla="*/ 373 h 1714"/>
              <a:gd name="T24" fmla="*/ 470 w 1310"/>
              <a:gd name="T25" fmla="*/ 29 h 1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10" h="1714">
                <a:moveTo>
                  <a:pt x="470" y="29"/>
                </a:moveTo>
                <a:cubicBezTo>
                  <a:pt x="373" y="0"/>
                  <a:pt x="308" y="123"/>
                  <a:pt x="245" y="198"/>
                </a:cubicBezTo>
                <a:cubicBezTo>
                  <a:pt x="182" y="273"/>
                  <a:pt x="130" y="385"/>
                  <a:pt x="90" y="479"/>
                </a:cubicBezTo>
                <a:cubicBezTo>
                  <a:pt x="50" y="573"/>
                  <a:pt x="12" y="651"/>
                  <a:pt x="6" y="760"/>
                </a:cubicBezTo>
                <a:cubicBezTo>
                  <a:pt x="0" y="869"/>
                  <a:pt x="7" y="1042"/>
                  <a:pt x="55" y="1132"/>
                </a:cubicBezTo>
                <a:cubicBezTo>
                  <a:pt x="103" y="1222"/>
                  <a:pt x="191" y="1232"/>
                  <a:pt x="294" y="1301"/>
                </a:cubicBezTo>
                <a:cubicBezTo>
                  <a:pt x="397" y="1370"/>
                  <a:pt x="536" y="1479"/>
                  <a:pt x="673" y="1546"/>
                </a:cubicBezTo>
                <a:cubicBezTo>
                  <a:pt x="810" y="1613"/>
                  <a:pt x="1018" y="1714"/>
                  <a:pt x="1116" y="1701"/>
                </a:cubicBezTo>
                <a:cubicBezTo>
                  <a:pt x="1214" y="1688"/>
                  <a:pt x="1310" y="1559"/>
                  <a:pt x="1263" y="1469"/>
                </a:cubicBezTo>
                <a:cubicBezTo>
                  <a:pt x="1216" y="1379"/>
                  <a:pt x="925" y="1270"/>
                  <a:pt x="835" y="1160"/>
                </a:cubicBezTo>
                <a:cubicBezTo>
                  <a:pt x="745" y="1050"/>
                  <a:pt x="723" y="940"/>
                  <a:pt x="722" y="809"/>
                </a:cubicBezTo>
                <a:cubicBezTo>
                  <a:pt x="721" y="678"/>
                  <a:pt x="871" y="504"/>
                  <a:pt x="828" y="373"/>
                </a:cubicBezTo>
                <a:cubicBezTo>
                  <a:pt x="785" y="242"/>
                  <a:pt x="567" y="58"/>
                  <a:pt x="470" y="29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615" name="Text Box 23"/>
          <p:cNvSpPr txBox="1">
            <a:spLocks noChangeArrowheads="1"/>
          </p:cNvSpPr>
          <p:nvPr/>
        </p:nvSpPr>
        <p:spPr bwMode="auto">
          <a:xfrm>
            <a:off x="5092700" y="1298575"/>
            <a:ext cx="1919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boundary router</a:t>
            </a:r>
          </a:p>
        </p:txBody>
      </p:sp>
      <p:sp>
        <p:nvSpPr>
          <p:cNvPr id="750616" name="Text Box 24"/>
          <p:cNvSpPr txBox="1">
            <a:spLocks noChangeArrowheads="1"/>
          </p:cNvSpPr>
          <p:nvPr/>
        </p:nvSpPr>
        <p:spPr bwMode="auto">
          <a:xfrm>
            <a:off x="6616700" y="1719263"/>
            <a:ext cx="1938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backbone router</a:t>
            </a:r>
          </a:p>
        </p:txBody>
      </p:sp>
      <p:sp>
        <p:nvSpPr>
          <p:cNvPr id="750617" name="Text Box 25"/>
          <p:cNvSpPr txBox="1">
            <a:spLocks noChangeArrowheads="1"/>
          </p:cNvSpPr>
          <p:nvPr/>
        </p:nvSpPr>
        <p:spPr bwMode="auto">
          <a:xfrm>
            <a:off x="936625" y="5362575"/>
            <a:ext cx="874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Area 1</a:t>
            </a:r>
          </a:p>
        </p:txBody>
      </p:sp>
      <p:sp>
        <p:nvSpPr>
          <p:cNvPr id="750618" name="Text Box 26"/>
          <p:cNvSpPr txBox="1">
            <a:spLocks noChangeArrowheads="1"/>
          </p:cNvSpPr>
          <p:nvPr/>
        </p:nvSpPr>
        <p:spPr bwMode="auto">
          <a:xfrm>
            <a:off x="4502150" y="5738813"/>
            <a:ext cx="911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Area 2</a:t>
            </a:r>
          </a:p>
        </p:txBody>
      </p:sp>
      <p:sp>
        <p:nvSpPr>
          <p:cNvPr id="750619" name="Text Box 27"/>
          <p:cNvSpPr txBox="1">
            <a:spLocks noChangeArrowheads="1"/>
          </p:cNvSpPr>
          <p:nvPr/>
        </p:nvSpPr>
        <p:spPr bwMode="auto">
          <a:xfrm>
            <a:off x="7586663" y="4117975"/>
            <a:ext cx="911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Area 3</a:t>
            </a:r>
          </a:p>
        </p:txBody>
      </p:sp>
      <p:sp>
        <p:nvSpPr>
          <p:cNvPr id="750620" name="Text Box 28"/>
          <p:cNvSpPr txBox="1">
            <a:spLocks noChangeArrowheads="1"/>
          </p:cNvSpPr>
          <p:nvPr/>
        </p:nvSpPr>
        <p:spPr bwMode="auto">
          <a:xfrm>
            <a:off x="4394200" y="2441575"/>
            <a:ext cx="1177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backbone</a:t>
            </a:r>
          </a:p>
        </p:txBody>
      </p:sp>
      <p:sp>
        <p:nvSpPr>
          <p:cNvPr id="750621" name="Text Box 29"/>
          <p:cNvSpPr txBox="1">
            <a:spLocks noChangeArrowheads="1"/>
          </p:cNvSpPr>
          <p:nvPr/>
        </p:nvSpPr>
        <p:spPr bwMode="auto">
          <a:xfrm>
            <a:off x="3219450" y="2827338"/>
            <a:ext cx="98742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</a:pPr>
            <a:r>
              <a:rPr lang="en-US">
                <a:solidFill>
                  <a:srgbClr val="FF0000"/>
                </a:solidFill>
              </a:rPr>
              <a:t>area</a:t>
            </a:r>
          </a:p>
          <a:p>
            <a:pPr>
              <a:lnSpc>
                <a:spcPct val="85000"/>
              </a:lnSpc>
            </a:pPr>
            <a:r>
              <a:rPr lang="en-US">
                <a:solidFill>
                  <a:srgbClr val="FF0000"/>
                </a:solidFill>
              </a:rPr>
              <a:t>border</a:t>
            </a:r>
          </a:p>
          <a:p>
            <a:pPr>
              <a:lnSpc>
                <a:spcPct val="85000"/>
              </a:lnSpc>
            </a:pPr>
            <a:r>
              <a:rPr lang="en-US">
                <a:solidFill>
                  <a:srgbClr val="FF0000"/>
                </a:solidFill>
              </a:rPr>
              <a:t>routers</a:t>
            </a:r>
          </a:p>
        </p:txBody>
      </p:sp>
      <p:sp>
        <p:nvSpPr>
          <p:cNvPr id="750622" name="Text Box 30"/>
          <p:cNvSpPr txBox="1">
            <a:spLocks noChangeArrowheads="1"/>
          </p:cNvSpPr>
          <p:nvPr/>
        </p:nvSpPr>
        <p:spPr bwMode="auto">
          <a:xfrm>
            <a:off x="5969000" y="5053013"/>
            <a:ext cx="1008063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</a:pPr>
            <a:r>
              <a:rPr lang="en-US">
                <a:solidFill>
                  <a:srgbClr val="FF0000"/>
                </a:solidFill>
              </a:rPr>
              <a:t>internal</a:t>
            </a:r>
          </a:p>
          <a:p>
            <a:pPr>
              <a:lnSpc>
                <a:spcPct val="85000"/>
              </a:lnSpc>
            </a:pPr>
            <a:r>
              <a:rPr lang="en-US">
                <a:solidFill>
                  <a:srgbClr val="FF0000"/>
                </a:solidFill>
              </a:rPr>
              <a:t>routers</a:t>
            </a:r>
          </a:p>
        </p:txBody>
      </p:sp>
      <p:grpSp>
        <p:nvGrpSpPr>
          <p:cNvPr id="750623" name="Group 31"/>
          <p:cNvGrpSpPr>
            <a:grpSpLocks/>
          </p:cNvGrpSpPr>
          <p:nvPr/>
        </p:nvGrpSpPr>
        <p:grpSpPr bwMode="auto">
          <a:xfrm>
            <a:off x="1193800" y="1897063"/>
            <a:ext cx="6929438" cy="3444875"/>
            <a:chOff x="752" y="1202"/>
            <a:chExt cx="4365" cy="2170"/>
          </a:xfrm>
        </p:grpSpPr>
        <p:grpSp>
          <p:nvGrpSpPr>
            <p:cNvPr id="750624" name="Group 32"/>
            <p:cNvGrpSpPr>
              <a:grpSpLocks/>
            </p:cNvGrpSpPr>
            <p:nvPr/>
          </p:nvGrpSpPr>
          <p:grpSpPr bwMode="auto">
            <a:xfrm>
              <a:off x="2567" y="2658"/>
              <a:ext cx="416" cy="175"/>
              <a:chOff x="3600" y="219"/>
              <a:chExt cx="360" cy="175"/>
            </a:xfrm>
          </p:grpSpPr>
          <p:sp>
            <p:nvSpPr>
              <p:cNvPr id="750625" name="Oval 3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26" name="Line 3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27" name="Line 3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28" name="Rectangle 3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29" name="Oval 3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630" name="Group 3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631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32" name="Line 4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33" name="Line 4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634" name="Group 4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635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36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37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638" name="Group 46"/>
            <p:cNvGrpSpPr>
              <a:grpSpLocks/>
            </p:cNvGrpSpPr>
            <p:nvPr/>
          </p:nvGrpSpPr>
          <p:grpSpPr bwMode="auto">
            <a:xfrm>
              <a:off x="2867" y="1202"/>
              <a:ext cx="416" cy="175"/>
              <a:chOff x="3600" y="219"/>
              <a:chExt cx="360" cy="175"/>
            </a:xfrm>
          </p:grpSpPr>
          <p:sp>
            <p:nvSpPr>
              <p:cNvPr id="750639" name="Oval 4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40" name="Line 4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41" name="Line 4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42" name="Rectangle 5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43" name="Oval 5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644" name="Group 5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645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46" name="Line 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47" name="Line 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648" name="Group 5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649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50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51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652" name="Group 60"/>
            <p:cNvGrpSpPr>
              <a:grpSpLocks/>
            </p:cNvGrpSpPr>
            <p:nvPr/>
          </p:nvGrpSpPr>
          <p:grpSpPr bwMode="auto">
            <a:xfrm>
              <a:off x="3722" y="1410"/>
              <a:ext cx="416" cy="175"/>
              <a:chOff x="3600" y="219"/>
              <a:chExt cx="360" cy="175"/>
            </a:xfrm>
          </p:grpSpPr>
          <p:sp>
            <p:nvSpPr>
              <p:cNvPr id="750653" name="Oval 6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54" name="Line 6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55" name="Line 6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56" name="Rectangle 6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57" name="Oval 6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658" name="Group 6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659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60" name="Line 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61" name="Line 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662" name="Group 7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663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64" name="Line 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65" name="Line 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666" name="Group 74"/>
            <p:cNvGrpSpPr>
              <a:grpSpLocks/>
            </p:cNvGrpSpPr>
            <p:nvPr/>
          </p:nvGrpSpPr>
          <p:grpSpPr bwMode="auto">
            <a:xfrm>
              <a:off x="4289" y="1948"/>
              <a:ext cx="416" cy="175"/>
              <a:chOff x="3600" y="219"/>
              <a:chExt cx="360" cy="175"/>
            </a:xfrm>
          </p:grpSpPr>
          <p:sp>
            <p:nvSpPr>
              <p:cNvPr id="750667" name="Oval 7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68" name="Line 7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69" name="Line 7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70" name="Rectangle 7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71" name="Oval 7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672" name="Group 8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673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74" name="Line 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75" name="Line 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676" name="Group 8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677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78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79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680" name="Group 88"/>
            <p:cNvGrpSpPr>
              <a:grpSpLocks/>
            </p:cNvGrpSpPr>
            <p:nvPr/>
          </p:nvGrpSpPr>
          <p:grpSpPr bwMode="auto">
            <a:xfrm>
              <a:off x="2854" y="2115"/>
              <a:ext cx="416" cy="175"/>
              <a:chOff x="3600" y="219"/>
              <a:chExt cx="360" cy="175"/>
            </a:xfrm>
          </p:grpSpPr>
          <p:sp>
            <p:nvSpPr>
              <p:cNvPr id="750681" name="Oval 8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82" name="Line 9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83" name="Line 9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84" name="Rectangle 9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85" name="Oval 9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686" name="Group 9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687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88" name="Line 9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89" name="Line 9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690" name="Group 9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691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92" name="Line 10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693" name="Line 10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694" name="Group 102"/>
            <p:cNvGrpSpPr>
              <a:grpSpLocks/>
            </p:cNvGrpSpPr>
            <p:nvPr/>
          </p:nvGrpSpPr>
          <p:grpSpPr bwMode="auto">
            <a:xfrm>
              <a:off x="2072" y="1466"/>
              <a:ext cx="416" cy="175"/>
              <a:chOff x="3600" y="219"/>
              <a:chExt cx="360" cy="175"/>
            </a:xfrm>
          </p:grpSpPr>
          <p:sp>
            <p:nvSpPr>
              <p:cNvPr id="750695" name="Oval 10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96" name="Line 10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97" name="Line 10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698" name="Rectangle 10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699" name="Oval 10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00" name="Group 10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01" name="Line 10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02" name="Line 11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03" name="Line 11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04" name="Group 11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05" name="Line 11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06" name="Line 11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07" name="Line 11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08" name="Group 116"/>
            <p:cNvGrpSpPr>
              <a:grpSpLocks/>
            </p:cNvGrpSpPr>
            <p:nvPr/>
          </p:nvGrpSpPr>
          <p:grpSpPr bwMode="auto">
            <a:xfrm>
              <a:off x="1508" y="1913"/>
              <a:ext cx="416" cy="175"/>
              <a:chOff x="3600" y="219"/>
              <a:chExt cx="360" cy="175"/>
            </a:xfrm>
          </p:grpSpPr>
          <p:sp>
            <p:nvSpPr>
              <p:cNvPr id="750709" name="Oval 11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10" name="Line 11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11" name="Line 11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12" name="Rectangle 12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13" name="Oval 12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14" name="Group 12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15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16" name="Line 12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17" name="Line 12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18" name="Group 12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19" name="Line 12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20" name="Line 12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21" name="Line 12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22" name="Group 130"/>
            <p:cNvGrpSpPr>
              <a:grpSpLocks/>
            </p:cNvGrpSpPr>
            <p:nvPr/>
          </p:nvGrpSpPr>
          <p:grpSpPr bwMode="auto">
            <a:xfrm>
              <a:off x="1134" y="2410"/>
              <a:ext cx="416" cy="175"/>
              <a:chOff x="3600" y="219"/>
              <a:chExt cx="360" cy="175"/>
            </a:xfrm>
          </p:grpSpPr>
          <p:sp>
            <p:nvSpPr>
              <p:cNvPr id="750723" name="Oval 13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24" name="Line 13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25" name="Line 13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26" name="Rectangle 13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27" name="Oval 13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28" name="Group 13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29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30" name="Line 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31" name="Line 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32" name="Group 14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33" name="Line 14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34" name="Line 14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35" name="Line 14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36" name="Group 144"/>
            <p:cNvGrpSpPr>
              <a:grpSpLocks/>
            </p:cNvGrpSpPr>
            <p:nvPr/>
          </p:nvGrpSpPr>
          <p:grpSpPr bwMode="auto">
            <a:xfrm>
              <a:off x="752" y="2843"/>
              <a:ext cx="416" cy="175"/>
              <a:chOff x="3600" y="219"/>
              <a:chExt cx="360" cy="175"/>
            </a:xfrm>
          </p:grpSpPr>
          <p:sp>
            <p:nvSpPr>
              <p:cNvPr id="750737" name="Oval 14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38" name="Line 14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39" name="Line 14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40" name="Rectangle 14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41" name="Oval 14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42" name="Group 15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43" name="Line 15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44" name="Line 15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45" name="Line 15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46" name="Group 15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47" name="Line 1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48" name="Line 1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49" name="Line 1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50" name="Group 158"/>
            <p:cNvGrpSpPr>
              <a:grpSpLocks/>
            </p:cNvGrpSpPr>
            <p:nvPr/>
          </p:nvGrpSpPr>
          <p:grpSpPr bwMode="auto">
            <a:xfrm>
              <a:off x="1522" y="2771"/>
              <a:ext cx="416" cy="175"/>
              <a:chOff x="3600" y="219"/>
              <a:chExt cx="360" cy="175"/>
            </a:xfrm>
          </p:grpSpPr>
          <p:sp>
            <p:nvSpPr>
              <p:cNvPr id="750751" name="Oval 15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52" name="Line 16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53" name="Line 16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54" name="Rectangle 16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55" name="Oval 16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56" name="Group 16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57" name="Line 1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58" name="Line 1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59" name="Line 1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60" name="Group 16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61" name="Line 1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62" name="Line 1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63" name="Line 1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64" name="Group 172"/>
            <p:cNvGrpSpPr>
              <a:grpSpLocks/>
            </p:cNvGrpSpPr>
            <p:nvPr/>
          </p:nvGrpSpPr>
          <p:grpSpPr bwMode="auto">
            <a:xfrm>
              <a:off x="1231" y="3197"/>
              <a:ext cx="416" cy="175"/>
              <a:chOff x="3600" y="219"/>
              <a:chExt cx="360" cy="175"/>
            </a:xfrm>
          </p:grpSpPr>
          <p:sp>
            <p:nvSpPr>
              <p:cNvPr id="750765" name="Oval 17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66" name="Line 17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67" name="Line 17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68" name="Rectangle 17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69" name="Oval 17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70" name="Group 17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71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72" name="Line 18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73" name="Line 18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74" name="Group 18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75" name="Line 18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76" name="Line 18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77" name="Line 18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78" name="Group 186"/>
            <p:cNvGrpSpPr>
              <a:grpSpLocks/>
            </p:cNvGrpSpPr>
            <p:nvPr/>
          </p:nvGrpSpPr>
          <p:grpSpPr bwMode="auto">
            <a:xfrm>
              <a:off x="3169" y="2901"/>
              <a:ext cx="416" cy="175"/>
              <a:chOff x="3600" y="219"/>
              <a:chExt cx="360" cy="175"/>
            </a:xfrm>
          </p:grpSpPr>
          <p:sp>
            <p:nvSpPr>
              <p:cNvPr id="750779" name="Oval 18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80" name="Line 18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81" name="Line 18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82" name="Rectangle 19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83" name="Oval 19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84" name="Group 19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85" name="Line 1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86" name="Line 1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87" name="Line 1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788" name="Group 19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789" name="Line 19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90" name="Line 19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791" name="Line 19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792" name="Group 200"/>
            <p:cNvGrpSpPr>
              <a:grpSpLocks/>
            </p:cNvGrpSpPr>
            <p:nvPr/>
          </p:nvGrpSpPr>
          <p:grpSpPr bwMode="auto">
            <a:xfrm>
              <a:off x="2682" y="3172"/>
              <a:ext cx="416" cy="175"/>
              <a:chOff x="3600" y="219"/>
              <a:chExt cx="360" cy="175"/>
            </a:xfrm>
          </p:grpSpPr>
          <p:sp>
            <p:nvSpPr>
              <p:cNvPr id="750793" name="Oval 20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94" name="Line 20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95" name="Line 20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796" name="Rectangle 20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797" name="Oval 20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798" name="Group 20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799" name="Line 20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00" name="Line 20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01" name="Line 20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802" name="Group 21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803" name="Line 2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04" name="Line 21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05" name="Line 2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806" name="Group 214"/>
            <p:cNvGrpSpPr>
              <a:grpSpLocks/>
            </p:cNvGrpSpPr>
            <p:nvPr/>
          </p:nvGrpSpPr>
          <p:grpSpPr bwMode="auto">
            <a:xfrm>
              <a:off x="4050" y="2495"/>
              <a:ext cx="416" cy="175"/>
              <a:chOff x="3600" y="219"/>
              <a:chExt cx="360" cy="175"/>
            </a:xfrm>
          </p:grpSpPr>
          <p:sp>
            <p:nvSpPr>
              <p:cNvPr id="750807" name="Oval 21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08" name="Line 21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09" name="Line 21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10" name="Rectangle 21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811" name="Oval 21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812" name="Group 22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813" name="Line 2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14" name="Line 2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15" name="Line 2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816" name="Group 22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817" name="Line 22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18" name="Line 22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19" name="Line 22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0820" name="Group 228"/>
            <p:cNvGrpSpPr>
              <a:grpSpLocks/>
            </p:cNvGrpSpPr>
            <p:nvPr/>
          </p:nvGrpSpPr>
          <p:grpSpPr bwMode="auto">
            <a:xfrm>
              <a:off x="4701" y="3013"/>
              <a:ext cx="416" cy="175"/>
              <a:chOff x="3600" y="219"/>
              <a:chExt cx="360" cy="175"/>
            </a:xfrm>
          </p:grpSpPr>
          <p:sp>
            <p:nvSpPr>
              <p:cNvPr id="750821" name="Oval 22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22" name="Line 23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23" name="Line 23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824" name="Rectangle 23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0825" name="Oval 23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0826" name="Group 23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50827" name="Line 23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28" name="Line 23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29" name="Line 23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50830" name="Group 23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0831" name="Line 23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32" name="Line 24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0833" name="Line 24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50834" name="Line 242"/>
          <p:cNvSpPr>
            <a:spLocks noChangeShapeType="1"/>
          </p:cNvSpPr>
          <p:nvPr/>
        </p:nvSpPr>
        <p:spPr bwMode="auto">
          <a:xfrm flipV="1">
            <a:off x="6946900" y="5018088"/>
            <a:ext cx="490538" cy="2000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35" name="Line 243"/>
          <p:cNvSpPr>
            <a:spLocks noChangeShapeType="1"/>
          </p:cNvSpPr>
          <p:nvPr/>
        </p:nvSpPr>
        <p:spPr bwMode="auto">
          <a:xfrm flipH="1" flipV="1">
            <a:off x="5559425" y="4892675"/>
            <a:ext cx="481013" cy="3000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36" name="Line 244"/>
          <p:cNvSpPr>
            <a:spLocks noChangeShapeType="1"/>
          </p:cNvSpPr>
          <p:nvPr/>
        </p:nvSpPr>
        <p:spPr bwMode="auto">
          <a:xfrm flipV="1">
            <a:off x="4862513" y="108108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37" name="Line 245"/>
          <p:cNvSpPr>
            <a:spLocks noChangeShapeType="1"/>
          </p:cNvSpPr>
          <p:nvPr/>
        </p:nvSpPr>
        <p:spPr bwMode="auto">
          <a:xfrm flipH="1">
            <a:off x="6534150" y="2039938"/>
            <a:ext cx="312738" cy="2016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38" name="Line 246"/>
          <p:cNvSpPr>
            <a:spLocks noChangeShapeType="1"/>
          </p:cNvSpPr>
          <p:nvPr/>
        </p:nvSpPr>
        <p:spPr bwMode="auto">
          <a:xfrm flipH="1">
            <a:off x="5024438" y="1646238"/>
            <a:ext cx="312737" cy="2016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39" name="Line 247"/>
          <p:cNvSpPr>
            <a:spLocks noChangeShapeType="1"/>
          </p:cNvSpPr>
          <p:nvPr/>
        </p:nvSpPr>
        <p:spPr bwMode="auto">
          <a:xfrm>
            <a:off x="4154488" y="3463925"/>
            <a:ext cx="334962" cy="55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0840" name="Line 248"/>
          <p:cNvSpPr>
            <a:spLocks noChangeShapeType="1"/>
          </p:cNvSpPr>
          <p:nvPr/>
        </p:nvSpPr>
        <p:spPr bwMode="auto">
          <a:xfrm flipH="1" flipV="1">
            <a:off x="2968625" y="3270250"/>
            <a:ext cx="257175" cy="157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94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232B66FE-3433-F54F-8173-54CA6F2655A7}" type="slidenum">
              <a:rPr lang="en-US"/>
              <a:pPr/>
              <a:t>15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Hierarchical OSPF</a:t>
            </a:r>
            <a:endParaRPr lang="en-US">
              <a:latin typeface="Comic Sans MS" charset="0"/>
            </a:endParaRP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2563813"/>
            <a:ext cx="8229600" cy="4008437"/>
          </a:xfrm>
        </p:spPr>
        <p:txBody>
          <a:bodyPr>
            <a:normAutofit lnSpcReduction="10000"/>
          </a:bodyPr>
          <a:lstStyle/>
          <a:p>
            <a:r>
              <a:rPr lang="en-US" sz="2400">
                <a:solidFill>
                  <a:srgbClr val="FF0000"/>
                </a:solidFill>
                <a:latin typeface="Comic Sans MS" charset="0"/>
              </a:rPr>
              <a:t>Two-level hierarchy:</a:t>
            </a:r>
            <a:r>
              <a:rPr lang="en-US" sz="2400">
                <a:latin typeface="Comic Sans MS" charset="0"/>
              </a:rPr>
              <a:t> local area, backbone.</a:t>
            </a:r>
          </a:p>
          <a:p>
            <a:pPr lvl="1"/>
            <a:r>
              <a:rPr lang="en-US">
                <a:latin typeface="Comic Sans MS" charset="0"/>
              </a:rPr>
              <a:t>Link-state advertisements only in area </a:t>
            </a:r>
          </a:p>
          <a:p>
            <a:pPr lvl="1"/>
            <a:r>
              <a:rPr lang="en-US">
                <a:latin typeface="Comic Sans MS" charset="0"/>
              </a:rPr>
              <a:t>each node has detailed area topology; only know direction (shortest path) to nets in other areas.</a:t>
            </a:r>
            <a:endParaRPr lang="en-US" sz="2000">
              <a:latin typeface="Comic Sans MS" charset="0"/>
            </a:endParaRPr>
          </a:p>
          <a:p>
            <a:r>
              <a:rPr lang="en-US" sz="2400" b="1">
                <a:solidFill>
                  <a:srgbClr val="FF0000"/>
                </a:solidFill>
                <a:latin typeface="Comic Sans MS" charset="0"/>
              </a:rPr>
              <a:t>Area border routers:</a:t>
            </a:r>
            <a:r>
              <a:rPr lang="en-US" sz="2400" b="1">
                <a:solidFill>
                  <a:schemeClr val="accent2"/>
                </a:solidFill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connect to the backbone and thus other areas.</a:t>
            </a:r>
          </a:p>
          <a:p>
            <a:r>
              <a:rPr lang="en-US" sz="2400" b="1">
                <a:solidFill>
                  <a:srgbClr val="FF0000"/>
                </a:solidFill>
                <a:latin typeface="Comic Sans MS" charset="0"/>
              </a:rPr>
              <a:t>Backbone routers:</a:t>
            </a:r>
            <a:r>
              <a:rPr lang="en-US" sz="2400">
                <a:latin typeface="Comic Sans MS" charset="0"/>
              </a:rPr>
              <a:t> route traffic between areas.</a:t>
            </a:r>
          </a:p>
          <a:p>
            <a:r>
              <a:rPr lang="en-US" sz="2400" b="1">
                <a:solidFill>
                  <a:srgbClr val="FF0000"/>
                </a:solidFill>
                <a:latin typeface="Comic Sans MS" charset="0"/>
              </a:rPr>
              <a:t>Boundary routers:</a:t>
            </a:r>
            <a:r>
              <a:rPr lang="en-US" sz="2400">
                <a:latin typeface="Comic Sans MS" charset="0"/>
              </a:rPr>
              <a:t> connect to other AS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sz="2400">
                <a:latin typeface="Comic Sans MS" charset="0"/>
              </a:rPr>
              <a:t>s.</a:t>
            </a:r>
            <a:endParaRPr lang="en-US" sz="2000">
              <a:latin typeface="Comic Sans MS" charset="0"/>
            </a:endParaRPr>
          </a:p>
          <a:p>
            <a:endParaRPr lang="en-US" sz="200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6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F9ABC323-462C-4305-AA80-BB82A55F617B}" type="slidenum">
              <a:rPr lang="en-US"/>
              <a:pPr/>
              <a:t>16</a:t>
            </a:fld>
            <a:endParaRPr lang="en-US"/>
          </a:p>
        </p:txBody>
      </p:sp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Internet inter-AS routing: BGP</a:t>
            </a:r>
            <a:endParaRPr lang="en-US" sz="2800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22400"/>
            <a:ext cx="7772400" cy="4648200"/>
          </a:xfrm>
        </p:spPr>
        <p:txBody>
          <a:bodyPr/>
          <a:lstStyle/>
          <a:p>
            <a:pPr marL="381000" indent="-381000"/>
            <a:r>
              <a:rPr lang="en-US" sz="2400" dirty="0">
                <a:solidFill>
                  <a:srgbClr val="FF0000"/>
                </a:solidFill>
              </a:rPr>
              <a:t>BGP (Border Gateway Protocol):</a:t>
            </a:r>
            <a:r>
              <a:rPr lang="en-US" sz="2400" dirty="0"/>
              <a:t> </a:t>
            </a:r>
            <a:r>
              <a:rPr lang="en-US" sz="2400" i="1" dirty="0"/>
              <a:t>the</a:t>
            </a:r>
            <a:r>
              <a:rPr lang="en-US" sz="2400" dirty="0"/>
              <a:t> de facto inter-domain routing protocol</a:t>
            </a:r>
          </a:p>
          <a:p>
            <a:pPr marL="800100" lvl="1" indent="-342900"/>
            <a:r>
              <a:rPr lang="en-US" sz="2000" b="1" dirty="0"/>
              <a:t>“glue that holds the Internet together”</a:t>
            </a:r>
          </a:p>
          <a:p>
            <a:pPr marL="381000" indent="-381000"/>
            <a:r>
              <a:rPr lang="en-US" sz="2400" dirty="0"/>
              <a:t>BGP provides each AS a means to:</a:t>
            </a:r>
          </a:p>
          <a:p>
            <a:pPr marL="800100" lvl="1" indent="-342900"/>
            <a:r>
              <a:rPr lang="en-US" sz="2000" dirty="0" err="1">
                <a:solidFill>
                  <a:srgbClr val="FF0000"/>
                </a:solidFill>
              </a:rPr>
              <a:t>eBGP</a:t>
            </a:r>
            <a:r>
              <a:rPr lang="en-US" sz="2000" dirty="0">
                <a:solidFill>
                  <a:srgbClr val="FF0000"/>
                </a:solidFill>
              </a:rPr>
              <a:t>:</a:t>
            </a:r>
            <a:r>
              <a:rPr lang="en-US" sz="2000" dirty="0"/>
              <a:t> obtain subnet reachability information from neighboring ASs.</a:t>
            </a:r>
          </a:p>
          <a:p>
            <a:pPr marL="800100" lvl="1" indent="-342900"/>
            <a:r>
              <a:rPr lang="en-US" sz="2000" dirty="0" err="1">
                <a:solidFill>
                  <a:srgbClr val="FF0000"/>
                </a:solidFill>
              </a:rPr>
              <a:t>iBGP</a:t>
            </a:r>
            <a:r>
              <a:rPr lang="en-US" sz="2000" dirty="0">
                <a:solidFill>
                  <a:srgbClr val="FF0000"/>
                </a:solidFill>
              </a:rPr>
              <a:t>:</a:t>
            </a:r>
            <a:r>
              <a:rPr lang="en-US" sz="2000" dirty="0"/>
              <a:t> propagate reachability information to all AS-internal routers.</a:t>
            </a:r>
          </a:p>
          <a:p>
            <a:pPr marL="800100" lvl="1" indent="-342900"/>
            <a:r>
              <a:rPr lang="en-US" sz="2000" dirty="0"/>
              <a:t>determine “good” routes to other networks based on reachability information and policy.</a:t>
            </a:r>
          </a:p>
          <a:p>
            <a:pPr marL="381000" indent="-381000"/>
            <a:r>
              <a:rPr lang="en-US" sz="2400" dirty="0"/>
              <a:t>allows subnet to advertise its existence to rest of Internet: </a:t>
            </a:r>
            <a:r>
              <a:rPr lang="en-US" sz="2400" i="1" dirty="0">
                <a:solidFill>
                  <a:srgbClr val="000099"/>
                </a:solidFill>
              </a:rPr>
              <a:t>“I am here”</a:t>
            </a:r>
          </a:p>
        </p:txBody>
      </p:sp>
    </p:spTree>
    <p:extLst>
      <p:ext uri="{BB962C8B-B14F-4D97-AF65-F5344CB8AC3E}">
        <p14:creationId xmlns:p14="http://schemas.microsoft.com/office/powerpoint/2010/main" val="20173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13095975-015D-4DD7-9E63-FB4AD5EDA367}" type="slidenum">
              <a:rPr lang="en-US"/>
              <a:pPr/>
              <a:t>17</a:t>
            </a:fld>
            <a:endParaRPr lang="en-US"/>
          </a:p>
        </p:txBody>
      </p:sp>
      <p:sp>
        <p:nvSpPr>
          <p:cNvPr id="753666" name="Freeform 2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/>
              <a:t>BGP basics</a:t>
            </a: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79438" y="2879725"/>
            <a:ext cx="8505825" cy="2349500"/>
          </a:xfrm>
        </p:spPr>
        <p:txBody>
          <a:bodyPr/>
          <a:lstStyle/>
          <a:p>
            <a:r>
              <a:rPr lang="en-US" sz="2400"/>
              <a:t>when AS3 advertises a prefix to AS1:</a:t>
            </a:r>
          </a:p>
          <a:p>
            <a:pPr lvl="1"/>
            <a:r>
              <a:rPr lang="en-US" sz="2000"/>
              <a:t>AS3 </a:t>
            </a:r>
            <a:r>
              <a:rPr lang="en-US" sz="2000" i="1">
                <a:solidFill>
                  <a:srgbClr val="FF0000"/>
                </a:solidFill>
              </a:rPr>
              <a:t>promises</a:t>
            </a:r>
            <a:r>
              <a:rPr lang="en-US" sz="2000"/>
              <a:t> it will forward datagrams towards that prefix</a:t>
            </a:r>
          </a:p>
          <a:p>
            <a:pPr lvl="1"/>
            <a:r>
              <a:rPr lang="en-US" sz="2000"/>
              <a:t>AS3 can aggregate prefixes in its advertisement</a:t>
            </a:r>
          </a:p>
          <a:p>
            <a:endParaRPr lang="en-US" sz="2000"/>
          </a:p>
        </p:txBody>
      </p:sp>
      <p:sp>
        <p:nvSpPr>
          <p:cNvPr id="753669" name="Freeform 5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56 w 1162"/>
              <a:gd name="T1" fmla="*/ 162 h 543"/>
              <a:gd name="T2" fmla="*/ 368 w 1162"/>
              <a:gd name="T3" fmla="*/ 14 h 543"/>
              <a:gd name="T4" fmla="*/ 940 w 1162"/>
              <a:gd name="T5" fmla="*/ 79 h 543"/>
              <a:gd name="T6" fmla="*/ 1144 w 1162"/>
              <a:gd name="T7" fmla="*/ 239 h 543"/>
              <a:gd name="T8" fmla="*/ 1048 w 1162"/>
              <a:gd name="T9" fmla="*/ 451 h 543"/>
              <a:gd name="T10" fmla="*/ 586 w 1162"/>
              <a:gd name="T11" fmla="*/ 541 h 543"/>
              <a:gd name="T12" fmla="*/ 88 w 1162"/>
              <a:gd name="T13" fmla="*/ 439 h 543"/>
              <a:gd name="T14" fmla="*/ 56 w 1162"/>
              <a:gd name="T15" fmla="*/ 162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670" name="Freeform 6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88 w 1198"/>
              <a:gd name="T1" fmla="*/ 181 h 451"/>
              <a:gd name="T2" fmla="*/ 180 w 1198"/>
              <a:gd name="T3" fmla="*/ 89 h 451"/>
              <a:gd name="T4" fmla="*/ 448 w 1198"/>
              <a:gd name="T5" fmla="*/ 49 h 451"/>
              <a:gd name="T6" fmla="*/ 988 w 1198"/>
              <a:gd name="T7" fmla="*/ 25 h 451"/>
              <a:gd name="T8" fmla="*/ 1181 w 1198"/>
              <a:gd name="T9" fmla="*/ 197 h 451"/>
              <a:gd name="T10" fmla="*/ 889 w 1198"/>
              <a:gd name="T11" fmla="*/ 413 h 451"/>
              <a:gd name="T12" fmla="*/ 307 w 1198"/>
              <a:gd name="T13" fmla="*/ 425 h 451"/>
              <a:gd name="T14" fmla="*/ 36 w 1198"/>
              <a:gd name="T15" fmla="*/ 337 h 451"/>
              <a:gd name="T16" fmla="*/ 88 w 1198"/>
              <a:gd name="T17" fmla="*/ 181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671" name="Freeform 7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114 h 114"/>
              <a:gd name="T2" fmla="*/ 252 w 252"/>
              <a:gd name="T3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672" name="Freeform 8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444 w 444"/>
              <a:gd name="T3" fmla="*/ 258 h 2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673" name="Text Box 9"/>
          <p:cNvSpPr txBox="1">
            <a:spLocks noChangeArrowheads="1"/>
          </p:cNvSpPr>
          <p:nvPr/>
        </p:nvSpPr>
        <p:spPr bwMode="auto">
          <a:xfrm>
            <a:off x="2052638" y="5135563"/>
            <a:ext cx="701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AS3</a:t>
            </a:r>
            <a:endParaRPr lang="en-US"/>
          </a:p>
        </p:txBody>
      </p:sp>
      <p:sp>
        <p:nvSpPr>
          <p:cNvPr id="753674" name="Text Box 10"/>
          <p:cNvSpPr txBox="1">
            <a:spLocks noChangeArrowheads="1"/>
          </p:cNvSpPr>
          <p:nvPr/>
        </p:nvSpPr>
        <p:spPr bwMode="auto">
          <a:xfrm>
            <a:off x="5867400" y="5799138"/>
            <a:ext cx="649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AS2</a:t>
            </a:r>
          </a:p>
        </p:txBody>
      </p:sp>
      <p:sp>
        <p:nvSpPr>
          <p:cNvPr id="753675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3676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3677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3678" name="Group 14"/>
          <p:cNvGrpSpPr>
            <a:grpSpLocks/>
          </p:cNvGrpSpPr>
          <p:nvPr/>
        </p:nvGrpSpPr>
        <p:grpSpPr bwMode="auto">
          <a:xfrm>
            <a:off x="1619250" y="4910138"/>
            <a:ext cx="501650" cy="400050"/>
            <a:chOff x="873" y="3247"/>
            <a:chExt cx="316" cy="252"/>
          </a:xfrm>
        </p:grpSpPr>
        <p:sp>
          <p:nvSpPr>
            <p:cNvPr id="753679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0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1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2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3683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4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5" name="Text Box 21"/>
            <p:cNvSpPr txBox="1">
              <a:spLocks noChangeArrowheads="1"/>
            </p:cNvSpPr>
            <p:nvPr/>
          </p:nvSpPr>
          <p:spPr bwMode="auto">
            <a:xfrm>
              <a:off x="893" y="3247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3b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3686" name="Group 22"/>
          <p:cNvGrpSpPr>
            <a:grpSpLocks/>
          </p:cNvGrpSpPr>
          <p:nvPr/>
        </p:nvGrpSpPr>
        <p:grpSpPr bwMode="auto">
          <a:xfrm>
            <a:off x="1889125" y="4333875"/>
            <a:ext cx="501650" cy="400050"/>
            <a:chOff x="2016" y="1980"/>
            <a:chExt cx="316" cy="252"/>
          </a:xfrm>
        </p:grpSpPr>
        <p:sp>
          <p:nvSpPr>
            <p:cNvPr id="753687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8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89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690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3691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3692" name="Group 28"/>
            <p:cNvGrpSpPr>
              <a:grpSpLocks/>
            </p:cNvGrpSpPr>
            <p:nvPr/>
          </p:nvGrpSpPr>
          <p:grpSpPr bwMode="auto">
            <a:xfrm>
              <a:off x="2036" y="1980"/>
              <a:ext cx="266" cy="252"/>
              <a:chOff x="2922" y="2429"/>
              <a:chExt cx="271" cy="252"/>
            </a:xfrm>
          </p:grpSpPr>
          <p:sp>
            <p:nvSpPr>
              <p:cNvPr id="753693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694" name="Text Box 30"/>
              <p:cNvSpPr txBox="1">
                <a:spLocks noChangeArrowheads="1"/>
              </p:cNvSpPr>
              <p:nvPr/>
            </p:nvSpPr>
            <p:spPr bwMode="auto">
              <a:xfrm>
                <a:off x="2922" y="2429"/>
                <a:ext cx="271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3c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53695" name="Group 31"/>
          <p:cNvGrpSpPr>
            <a:grpSpLocks/>
          </p:cNvGrpSpPr>
          <p:nvPr/>
        </p:nvGrpSpPr>
        <p:grpSpPr bwMode="auto">
          <a:xfrm>
            <a:off x="2466975" y="4708525"/>
            <a:ext cx="501650" cy="400050"/>
            <a:chOff x="1434" y="3108"/>
            <a:chExt cx="316" cy="252"/>
          </a:xfrm>
        </p:grpSpPr>
        <p:grpSp>
          <p:nvGrpSpPr>
            <p:cNvPr id="753696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753697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698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699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00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3701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02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53703" name="Text Box 39"/>
            <p:cNvSpPr txBox="1">
              <a:spLocks noChangeArrowheads="1"/>
            </p:cNvSpPr>
            <p:nvPr/>
          </p:nvSpPr>
          <p:spPr bwMode="auto">
            <a:xfrm>
              <a:off x="1457" y="3108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3704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753705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55 w 1583"/>
                <a:gd name="T1" fmla="*/ 224 h 682"/>
                <a:gd name="T2" fmla="*/ 407 w 1583"/>
                <a:gd name="T3" fmla="*/ 74 h 682"/>
                <a:gd name="T4" fmla="*/ 785 w 1583"/>
                <a:gd name="T5" fmla="*/ 20 h 682"/>
                <a:gd name="T6" fmla="*/ 1157 w 1583"/>
                <a:gd name="T7" fmla="*/ 194 h 682"/>
                <a:gd name="T8" fmla="*/ 1564 w 1583"/>
                <a:gd name="T9" fmla="*/ 428 h 682"/>
                <a:gd name="T10" fmla="*/ 1272 w 1583"/>
                <a:gd name="T11" fmla="*/ 644 h 682"/>
                <a:gd name="T12" fmla="*/ 690 w 1583"/>
                <a:gd name="T13" fmla="*/ 656 h 682"/>
                <a:gd name="T14" fmla="*/ 89 w 1583"/>
                <a:gd name="T15" fmla="*/ 596 h 682"/>
                <a:gd name="T16" fmla="*/ 155 w 1583"/>
                <a:gd name="T17" fmla="*/ 224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06" name="Text Box 42"/>
            <p:cNvSpPr txBox="1">
              <a:spLocks noChangeArrowheads="1"/>
            </p:cNvSpPr>
            <p:nvPr/>
          </p:nvSpPr>
          <p:spPr bwMode="auto">
            <a:xfrm>
              <a:off x="1719" y="3728"/>
              <a:ext cx="4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AS1</a:t>
              </a:r>
              <a:endParaRPr lang="en-US"/>
            </a:p>
          </p:txBody>
        </p:sp>
        <p:sp>
          <p:nvSpPr>
            <p:cNvPr id="753707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3708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3709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3710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3711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3712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53713" name="Group 49"/>
            <p:cNvGrpSpPr>
              <a:grpSpLocks/>
            </p:cNvGrpSpPr>
            <p:nvPr/>
          </p:nvGrpSpPr>
          <p:grpSpPr bwMode="auto">
            <a:xfrm>
              <a:off x="2202" y="3297"/>
              <a:ext cx="316" cy="250"/>
              <a:chOff x="2055" y="3451"/>
              <a:chExt cx="316" cy="250"/>
            </a:xfrm>
          </p:grpSpPr>
          <p:sp>
            <p:nvSpPr>
              <p:cNvPr id="753714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15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16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17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3718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3719" name="Group 55"/>
              <p:cNvGrpSpPr>
                <a:grpSpLocks/>
              </p:cNvGrpSpPr>
              <p:nvPr/>
            </p:nvGrpSpPr>
            <p:grpSpPr bwMode="auto">
              <a:xfrm>
                <a:off x="2079" y="3451"/>
                <a:ext cx="270" cy="250"/>
                <a:chOff x="2919" y="2429"/>
                <a:chExt cx="277" cy="250"/>
              </a:xfrm>
            </p:grpSpPr>
            <p:sp>
              <p:nvSpPr>
                <p:cNvPr id="753720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372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9" y="2429"/>
                  <a:ext cx="27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FF00"/>
                      </a:solidFill>
                    </a:rPr>
                    <a:t>1c</a:t>
                  </a:r>
                </a:p>
              </p:txBody>
            </p:sp>
          </p:grpSp>
        </p:grpSp>
        <p:grpSp>
          <p:nvGrpSpPr>
            <p:cNvPr id="753722" name="Group 58"/>
            <p:cNvGrpSpPr>
              <a:grpSpLocks/>
            </p:cNvGrpSpPr>
            <p:nvPr/>
          </p:nvGrpSpPr>
          <p:grpSpPr bwMode="auto">
            <a:xfrm>
              <a:off x="1896" y="3511"/>
              <a:ext cx="316" cy="252"/>
              <a:chOff x="1749" y="3665"/>
              <a:chExt cx="316" cy="252"/>
            </a:xfrm>
          </p:grpSpPr>
          <p:sp>
            <p:nvSpPr>
              <p:cNvPr id="753723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24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25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26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3727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28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29" name="Text Box 65"/>
              <p:cNvSpPr txBox="1">
                <a:spLocks noChangeArrowheads="1"/>
              </p:cNvSpPr>
              <p:nvPr/>
            </p:nvSpPr>
            <p:spPr bwMode="auto">
              <a:xfrm>
                <a:off x="1774" y="3665"/>
                <a:ext cx="276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1a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3730" name="Group 66"/>
            <p:cNvGrpSpPr>
              <a:grpSpLocks/>
            </p:cNvGrpSpPr>
            <p:nvPr/>
          </p:nvGrpSpPr>
          <p:grpSpPr bwMode="auto">
            <a:xfrm>
              <a:off x="2238" y="3693"/>
              <a:ext cx="316" cy="250"/>
              <a:chOff x="2091" y="3847"/>
              <a:chExt cx="316" cy="250"/>
            </a:xfrm>
          </p:grpSpPr>
          <p:sp>
            <p:nvSpPr>
              <p:cNvPr id="753731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32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33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34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3735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3736" name="Group 72"/>
              <p:cNvGrpSpPr>
                <a:grpSpLocks/>
              </p:cNvGrpSpPr>
              <p:nvPr/>
            </p:nvGrpSpPr>
            <p:grpSpPr bwMode="auto">
              <a:xfrm>
                <a:off x="2112" y="3847"/>
                <a:ext cx="282" cy="250"/>
                <a:chOff x="2916" y="2429"/>
                <a:chExt cx="284" cy="250"/>
              </a:xfrm>
            </p:grpSpPr>
            <p:sp>
              <p:nvSpPr>
                <p:cNvPr id="753737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3738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6" y="2429"/>
                  <a:ext cx="2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1d</a:t>
                  </a:r>
                </a:p>
              </p:txBody>
            </p:sp>
          </p:grpSp>
        </p:grpSp>
        <p:grpSp>
          <p:nvGrpSpPr>
            <p:cNvPr id="753739" name="Group 75"/>
            <p:cNvGrpSpPr>
              <a:grpSpLocks/>
            </p:cNvGrpSpPr>
            <p:nvPr/>
          </p:nvGrpSpPr>
          <p:grpSpPr bwMode="auto">
            <a:xfrm>
              <a:off x="2778" y="3577"/>
              <a:ext cx="316" cy="250"/>
              <a:chOff x="2016" y="1980"/>
              <a:chExt cx="316" cy="250"/>
            </a:xfrm>
          </p:grpSpPr>
          <p:sp>
            <p:nvSpPr>
              <p:cNvPr id="753740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41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42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743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3744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53745" name="Group 81"/>
              <p:cNvGrpSpPr>
                <a:grpSpLocks/>
              </p:cNvGrpSpPr>
              <p:nvPr/>
            </p:nvGrpSpPr>
            <p:grpSpPr bwMode="auto">
              <a:xfrm>
                <a:off x="2034" y="1980"/>
                <a:ext cx="283" cy="250"/>
                <a:chOff x="2914" y="2429"/>
                <a:chExt cx="288" cy="250"/>
              </a:xfrm>
            </p:grpSpPr>
            <p:sp>
              <p:nvSpPr>
                <p:cNvPr id="753746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3747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14" y="2429"/>
                  <a:ext cx="28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1b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753748" name="Group 84"/>
          <p:cNvGrpSpPr>
            <a:grpSpLocks/>
          </p:cNvGrpSpPr>
          <p:nvPr/>
        </p:nvGrpSpPr>
        <p:grpSpPr bwMode="auto">
          <a:xfrm>
            <a:off x="5414963" y="5330825"/>
            <a:ext cx="501650" cy="400050"/>
            <a:chOff x="3537" y="3477"/>
            <a:chExt cx="316" cy="252"/>
          </a:xfrm>
        </p:grpSpPr>
        <p:sp>
          <p:nvSpPr>
            <p:cNvPr id="753749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50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51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52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3753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54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55" name="Text Box 91"/>
            <p:cNvSpPr txBox="1">
              <a:spLocks noChangeArrowheads="1"/>
            </p:cNvSpPr>
            <p:nvPr/>
          </p:nvSpPr>
          <p:spPr bwMode="auto">
            <a:xfrm>
              <a:off x="3560" y="3477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3756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3757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3758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759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3760" name="Group 96"/>
          <p:cNvGrpSpPr>
            <a:grpSpLocks/>
          </p:cNvGrpSpPr>
          <p:nvPr/>
        </p:nvGrpSpPr>
        <p:grpSpPr bwMode="auto">
          <a:xfrm>
            <a:off x="6142038" y="5053013"/>
            <a:ext cx="501650" cy="400050"/>
            <a:chOff x="4320" y="1940"/>
            <a:chExt cx="316" cy="252"/>
          </a:xfrm>
        </p:grpSpPr>
        <p:sp>
          <p:nvSpPr>
            <p:cNvPr id="753761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62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63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64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3765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66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67" name="Text Box 103"/>
            <p:cNvSpPr txBox="1">
              <a:spLocks noChangeArrowheads="1"/>
            </p:cNvSpPr>
            <p:nvPr/>
          </p:nvSpPr>
          <p:spPr bwMode="auto">
            <a:xfrm>
              <a:off x="4348" y="1940"/>
              <a:ext cx="26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2c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3768" name="Group 104"/>
          <p:cNvGrpSpPr>
            <a:grpSpLocks/>
          </p:cNvGrpSpPr>
          <p:nvPr/>
        </p:nvGrpSpPr>
        <p:grpSpPr bwMode="auto">
          <a:xfrm>
            <a:off x="6405563" y="5508625"/>
            <a:ext cx="501650" cy="400050"/>
            <a:chOff x="4596" y="2162"/>
            <a:chExt cx="316" cy="252"/>
          </a:xfrm>
        </p:grpSpPr>
        <p:sp>
          <p:nvSpPr>
            <p:cNvPr id="753769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70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71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72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3773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74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75" name="Text Box 111"/>
            <p:cNvSpPr txBox="1">
              <a:spLocks noChangeArrowheads="1"/>
            </p:cNvSpPr>
            <p:nvPr/>
          </p:nvSpPr>
          <p:spPr bwMode="auto">
            <a:xfrm>
              <a:off x="4616" y="2162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2b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3776" name="Text Box 112"/>
          <p:cNvSpPr txBox="1">
            <a:spLocks noChangeArrowheads="1"/>
          </p:cNvSpPr>
          <p:nvPr/>
        </p:nvSpPr>
        <p:spPr bwMode="auto">
          <a:xfrm>
            <a:off x="7656513" y="5162550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53777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3778" name="Text Box 114"/>
          <p:cNvSpPr txBox="1">
            <a:spLocks noChangeArrowheads="1"/>
          </p:cNvSpPr>
          <p:nvPr/>
        </p:nvSpPr>
        <p:spPr bwMode="auto">
          <a:xfrm>
            <a:off x="349250" y="5559425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53779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3780" name="Rectangle 116"/>
          <p:cNvSpPr>
            <a:spLocks noChangeArrowheads="1"/>
          </p:cNvSpPr>
          <p:nvPr/>
        </p:nvSpPr>
        <p:spPr bwMode="auto">
          <a:xfrm>
            <a:off x="554038" y="1069975"/>
            <a:ext cx="8505825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solidFill>
                  <a:srgbClr val="FF0000"/>
                </a:solidFill>
                <a:cs typeface="Arial" charset="0"/>
              </a:rPr>
              <a:t>BGP session: </a:t>
            </a:r>
            <a:r>
              <a:rPr lang="en-US" sz="2400">
                <a:cs typeface="Arial" charset="0"/>
              </a:rPr>
              <a:t>two BGP routers (“peers”) exchange BGP messages: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advertising </a:t>
            </a:r>
            <a:r>
              <a:rPr lang="en-US" sz="2000" i="1">
                <a:solidFill>
                  <a:srgbClr val="FF0000"/>
                </a:solidFill>
                <a:cs typeface="Arial" charset="0"/>
              </a:rPr>
              <a:t>paths</a:t>
            </a:r>
            <a:r>
              <a:rPr lang="en-US" sz="2000">
                <a:cs typeface="Arial" charset="0"/>
              </a:rPr>
              <a:t> to different destination network prefixes (“path vector” protocol) 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exchanged over semi-permanent TCP connections</a:t>
            </a:r>
            <a:endParaRPr lang="en-US" sz="2000">
              <a:solidFill>
                <a:srgbClr val="FF0000"/>
              </a:solidFill>
              <a:cs typeface="Arial" charset="0"/>
            </a:endParaRPr>
          </a:p>
        </p:txBody>
      </p:sp>
      <p:grpSp>
        <p:nvGrpSpPr>
          <p:cNvPr id="753781" name="Group 117"/>
          <p:cNvGrpSpPr>
            <a:grpSpLocks/>
          </p:cNvGrpSpPr>
          <p:nvPr/>
        </p:nvGrpSpPr>
        <p:grpSpPr bwMode="auto">
          <a:xfrm>
            <a:off x="2889250" y="4660900"/>
            <a:ext cx="1268413" cy="654050"/>
            <a:chOff x="2171" y="2697"/>
            <a:chExt cx="799" cy="412"/>
          </a:xfrm>
        </p:grpSpPr>
        <p:sp>
          <p:nvSpPr>
            <p:cNvPr id="753782" name="AutoShape 118"/>
            <p:cNvSpPr>
              <a:spLocks noChangeArrowheads="1"/>
            </p:cNvSpPr>
            <p:nvPr/>
          </p:nvSpPr>
          <p:spPr bwMode="auto">
            <a:xfrm rot="12508575">
              <a:off x="2171" y="2935"/>
              <a:ext cx="484" cy="174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3783" name="Text Box 119"/>
            <p:cNvSpPr txBox="1">
              <a:spLocks noChangeArrowheads="1"/>
            </p:cNvSpPr>
            <p:nvPr/>
          </p:nvSpPr>
          <p:spPr bwMode="auto">
            <a:xfrm>
              <a:off x="2357" y="2697"/>
              <a:ext cx="613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1600">
                  <a:solidFill>
                    <a:srgbClr val="FF0000"/>
                  </a:solidFill>
                </a:rPr>
                <a:t>BGP </a:t>
              </a:r>
            </a:p>
            <a:p>
              <a:pPr>
                <a:lnSpc>
                  <a:spcPct val="85000"/>
                </a:lnSpc>
              </a:pPr>
              <a:r>
                <a:rPr lang="en-US" sz="1600">
                  <a:solidFill>
                    <a:srgbClr val="FF0000"/>
                  </a:solidFill>
                </a:rPr>
                <a:t>message</a:t>
              </a:r>
            </a:p>
          </p:txBody>
        </p:sp>
      </p:grpSp>
      <p:sp>
        <p:nvSpPr>
          <p:cNvPr id="753784" name="Freeform 120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420 h 420"/>
              <a:gd name="T2" fmla="*/ 654 w 654"/>
              <a:gd name="T3" fmla="*/ 0 h 4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88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3935E977-81B1-49D2-9E23-F4F973B3E550}" type="slidenum">
              <a:rPr lang="en-US"/>
              <a:pPr/>
              <a:t>18</a:t>
            </a:fld>
            <a:endParaRPr lang="en-US"/>
          </a:p>
        </p:txBody>
      </p:sp>
      <p:sp>
        <p:nvSpPr>
          <p:cNvPr id="754690" name="Freeform 2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title"/>
          </p:nvPr>
        </p:nvSpPr>
        <p:spPr>
          <a:xfrm>
            <a:off x="265113" y="0"/>
            <a:ext cx="8040687" cy="1143000"/>
          </a:xfrm>
        </p:spPr>
        <p:txBody>
          <a:bodyPr/>
          <a:lstStyle/>
          <a:p>
            <a:r>
              <a:rPr lang="en-US" sz="3200"/>
              <a:t>BGP basics: distributing path information</a:t>
            </a:r>
          </a:p>
        </p:txBody>
      </p:sp>
      <p:sp>
        <p:nvSpPr>
          <p:cNvPr id="754692" name="Freeform 4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56 w 1162"/>
              <a:gd name="T1" fmla="*/ 162 h 543"/>
              <a:gd name="T2" fmla="*/ 368 w 1162"/>
              <a:gd name="T3" fmla="*/ 14 h 543"/>
              <a:gd name="T4" fmla="*/ 940 w 1162"/>
              <a:gd name="T5" fmla="*/ 79 h 543"/>
              <a:gd name="T6" fmla="*/ 1144 w 1162"/>
              <a:gd name="T7" fmla="*/ 239 h 543"/>
              <a:gd name="T8" fmla="*/ 1048 w 1162"/>
              <a:gd name="T9" fmla="*/ 451 h 543"/>
              <a:gd name="T10" fmla="*/ 586 w 1162"/>
              <a:gd name="T11" fmla="*/ 541 h 543"/>
              <a:gd name="T12" fmla="*/ 88 w 1162"/>
              <a:gd name="T13" fmla="*/ 439 h 543"/>
              <a:gd name="T14" fmla="*/ 56 w 1162"/>
              <a:gd name="T15" fmla="*/ 162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693" name="Freeform 5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88 w 1198"/>
              <a:gd name="T1" fmla="*/ 181 h 451"/>
              <a:gd name="T2" fmla="*/ 180 w 1198"/>
              <a:gd name="T3" fmla="*/ 89 h 451"/>
              <a:gd name="T4" fmla="*/ 448 w 1198"/>
              <a:gd name="T5" fmla="*/ 49 h 451"/>
              <a:gd name="T6" fmla="*/ 988 w 1198"/>
              <a:gd name="T7" fmla="*/ 25 h 451"/>
              <a:gd name="T8" fmla="*/ 1181 w 1198"/>
              <a:gd name="T9" fmla="*/ 197 h 451"/>
              <a:gd name="T10" fmla="*/ 889 w 1198"/>
              <a:gd name="T11" fmla="*/ 413 h 451"/>
              <a:gd name="T12" fmla="*/ 307 w 1198"/>
              <a:gd name="T13" fmla="*/ 425 h 451"/>
              <a:gd name="T14" fmla="*/ 36 w 1198"/>
              <a:gd name="T15" fmla="*/ 337 h 451"/>
              <a:gd name="T16" fmla="*/ 88 w 1198"/>
              <a:gd name="T17" fmla="*/ 181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694" name="Freeform 6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114 h 114"/>
              <a:gd name="T2" fmla="*/ 252 w 252"/>
              <a:gd name="T3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695" name="Text Box 7"/>
          <p:cNvSpPr txBox="1">
            <a:spLocks noChangeArrowheads="1"/>
          </p:cNvSpPr>
          <p:nvPr/>
        </p:nvSpPr>
        <p:spPr bwMode="auto">
          <a:xfrm>
            <a:off x="2052638" y="5135563"/>
            <a:ext cx="701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AS3</a:t>
            </a:r>
            <a:endParaRPr lang="en-US"/>
          </a:p>
        </p:txBody>
      </p:sp>
      <p:sp>
        <p:nvSpPr>
          <p:cNvPr id="754696" name="Text Box 8"/>
          <p:cNvSpPr txBox="1">
            <a:spLocks noChangeArrowheads="1"/>
          </p:cNvSpPr>
          <p:nvPr/>
        </p:nvSpPr>
        <p:spPr bwMode="auto">
          <a:xfrm>
            <a:off x="5867400" y="5799138"/>
            <a:ext cx="649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AS2</a:t>
            </a:r>
          </a:p>
        </p:txBody>
      </p:sp>
      <p:sp>
        <p:nvSpPr>
          <p:cNvPr id="754697" name="Line 9"/>
          <p:cNvSpPr>
            <a:spLocks noChangeShapeType="1"/>
          </p:cNvSpPr>
          <p:nvPr/>
        </p:nvSpPr>
        <p:spPr bwMode="auto">
          <a:xfrm flipV="1">
            <a:off x="5746750" y="5278438"/>
            <a:ext cx="434975" cy="192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698" name="Line 10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699" name="Line 11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4700" name="Group 12"/>
          <p:cNvGrpSpPr>
            <a:grpSpLocks/>
          </p:cNvGrpSpPr>
          <p:nvPr/>
        </p:nvGrpSpPr>
        <p:grpSpPr bwMode="auto">
          <a:xfrm>
            <a:off x="1619250" y="4910138"/>
            <a:ext cx="501650" cy="400050"/>
            <a:chOff x="873" y="3247"/>
            <a:chExt cx="316" cy="252"/>
          </a:xfrm>
        </p:grpSpPr>
        <p:sp>
          <p:nvSpPr>
            <p:cNvPr id="754701" name="Oval 13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54702" name="Line 14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54703" name="Line 15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54704" name="Rectangle 16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754705" name="Oval 17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54706" name="Rectangle 18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54707" name="Text Box 19"/>
            <p:cNvSpPr txBox="1">
              <a:spLocks noChangeArrowheads="1"/>
            </p:cNvSpPr>
            <p:nvPr/>
          </p:nvSpPr>
          <p:spPr bwMode="auto">
            <a:xfrm>
              <a:off x="893" y="3247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3b</a:t>
              </a:r>
              <a:endParaRPr lang="en-US" sz="240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4708" name="Group 20"/>
          <p:cNvGrpSpPr>
            <a:grpSpLocks/>
          </p:cNvGrpSpPr>
          <p:nvPr/>
        </p:nvGrpSpPr>
        <p:grpSpPr bwMode="auto">
          <a:xfrm>
            <a:off x="2466975" y="4708525"/>
            <a:ext cx="501650" cy="400050"/>
            <a:chOff x="1434" y="3108"/>
            <a:chExt cx="316" cy="252"/>
          </a:xfrm>
        </p:grpSpPr>
        <p:grpSp>
          <p:nvGrpSpPr>
            <p:cNvPr id="754709" name="Group 21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754710" name="Oval 22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11" name="Line 23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12" name="Line 24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13" name="Rectangle 25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4714" name="Oval 26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15" name="Rectangle 27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54716" name="Text Box 28"/>
            <p:cNvSpPr txBox="1">
              <a:spLocks noChangeArrowheads="1"/>
            </p:cNvSpPr>
            <p:nvPr/>
          </p:nvSpPr>
          <p:spPr bwMode="auto">
            <a:xfrm>
              <a:off x="1457" y="3108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4717" name="Freeform 29"/>
          <p:cNvSpPr>
            <a:spLocks/>
          </p:cNvSpPr>
          <p:nvPr/>
        </p:nvSpPr>
        <p:spPr bwMode="auto">
          <a:xfrm>
            <a:off x="2495550" y="5227638"/>
            <a:ext cx="2660650" cy="1122362"/>
          </a:xfrm>
          <a:custGeom>
            <a:avLst/>
            <a:gdLst>
              <a:gd name="T0" fmla="*/ 155 w 1583"/>
              <a:gd name="T1" fmla="*/ 224 h 682"/>
              <a:gd name="T2" fmla="*/ 407 w 1583"/>
              <a:gd name="T3" fmla="*/ 74 h 682"/>
              <a:gd name="T4" fmla="*/ 785 w 1583"/>
              <a:gd name="T5" fmla="*/ 20 h 682"/>
              <a:gd name="T6" fmla="*/ 1157 w 1583"/>
              <a:gd name="T7" fmla="*/ 194 h 682"/>
              <a:gd name="T8" fmla="*/ 1564 w 1583"/>
              <a:gd name="T9" fmla="*/ 428 h 682"/>
              <a:gd name="T10" fmla="*/ 1272 w 1583"/>
              <a:gd name="T11" fmla="*/ 644 h 682"/>
              <a:gd name="T12" fmla="*/ 690 w 1583"/>
              <a:gd name="T13" fmla="*/ 656 h 682"/>
              <a:gd name="T14" fmla="*/ 89 w 1583"/>
              <a:gd name="T15" fmla="*/ 596 h 682"/>
              <a:gd name="T16" fmla="*/ 155 w 1583"/>
              <a:gd name="T17" fmla="*/ 224 h 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83" h="682">
                <a:moveTo>
                  <a:pt x="155" y="224"/>
                </a:moveTo>
                <a:cubicBezTo>
                  <a:pt x="208" y="137"/>
                  <a:pt x="302" y="108"/>
                  <a:pt x="407" y="74"/>
                </a:cubicBezTo>
                <a:cubicBezTo>
                  <a:pt x="512" y="40"/>
                  <a:pt x="660" y="0"/>
                  <a:pt x="785" y="20"/>
                </a:cubicBezTo>
                <a:cubicBezTo>
                  <a:pt x="910" y="40"/>
                  <a:pt x="1027" y="126"/>
                  <a:pt x="1157" y="194"/>
                </a:cubicBezTo>
                <a:cubicBezTo>
                  <a:pt x="1287" y="262"/>
                  <a:pt x="1545" y="353"/>
                  <a:pt x="1564" y="428"/>
                </a:cubicBezTo>
                <a:cubicBezTo>
                  <a:pt x="1583" y="503"/>
                  <a:pt x="1417" y="606"/>
                  <a:pt x="1272" y="644"/>
                </a:cubicBezTo>
                <a:cubicBezTo>
                  <a:pt x="1127" y="682"/>
                  <a:pt x="887" y="664"/>
                  <a:pt x="690" y="656"/>
                </a:cubicBezTo>
                <a:cubicBezTo>
                  <a:pt x="493" y="648"/>
                  <a:pt x="178" y="668"/>
                  <a:pt x="89" y="596"/>
                </a:cubicBezTo>
                <a:cubicBezTo>
                  <a:pt x="0" y="524"/>
                  <a:pt x="102" y="311"/>
                  <a:pt x="155" y="224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718" name="Text Box 30"/>
          <p:cNvSpPr txBox="1">
            <a:spLocks noChangeArrowheads="1"/>
          </p:cNvSpPr>
          <p:nvPr/>
        </p:nvSpPr>
        <p:spPr bwMode="auto">
          <a:xfrm>
            <a:off x="2728913" y="5918200"/>
            <a:ext cx="66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AS1</a:t>
            </a:r>
            <a:endParaRPr lang="en-US"/>
          </a:p>
        </p:txBody>
      </p:sp>
      <p:sp>
        <p:nvSpPr>
          <p:cNvPr id="754719" name="Line 31"/>
          <p:cNvSpPr>
            <a:spLocks noChangeShapeType="1"/>
          </p:cNvSpPr>
          <p:nvPr/>
        </p:nvSpPr>
        <p:spPr bwMode="auto">
          <a:xfrm flipH="1">
            <a:off x="3387725" y="5507038"/>
            <a:ext cx="147638" cy="1619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20" name="Line 32"/>
          <p:cNvSpPr>
            <a:spLocks noChangeShapeType="1"/>
          </p:cNvSpPr>
          <p:nvPr/>
        </p:nvSpPr>
        <p:spPr bwMode="auto">
          <a:xfrm>
            <a:off x="3790950" y="5541963"/>
            <a:ext cx="4763" cy="4524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21" name="Line 33"/>
          <p:cNvSpPr>
            <a:spLocks noChangeShapeType="1"/>
          </p:cNvSpPr>
          <p:nvPr/>
        </p:nvSpPr>
        <p:spPr bwMode="auto">
          <a:xfrm>
            <a:off x="3952875" y="5494338"/>
            <a:ext cx="496888" cy="33496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22" name="Line 34"/>
          <p:cNvSpPr>
            <a:spLocks noChangeShapeType="1"/>
          </p:cNvSpPr>
          <p:nvPr/>
        </p:nvSpPr>
        <p:spPr bwMode="auto">
          <a:xfrm flipH="1">
            <a:off x="4054475" y="5951538"/>
            <a:ext cx="376238" cy="120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23" name="Line 35"/>
          <p:cNvSpPr>
            <a:spLocks noChangeShapeType="1"/>
          </p:cNvSpPr>
          <p:nvPr/>
        </p:nvSpPr>
        <p:spPr bwMode="auto">
          <a:xfrm flipH="1" flipV="1">
            <a:off x="3495675" y="5775325"/>
            <a:ext cx="901700" cy="809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24" name="Line 36"/>
          <p:cNvSpPr>
            <a:spLocks noChangeShapeType="1"/>
          </p:cNvSpPr>
          <p:nvPr/>
        </p:nvSpPr>
        <p:spPr bwMode="auto">
          <a:xfrm>
            <a:off x="3402013" y="5856288"/>
            <a:ext cx="201612" cy="1349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4725" name="Group 37"/>
          <p:cNvGrpSpPr>
            <a:grpSpLocks/>
          </p:cNvGrpSpPr>
          <p:nvPr/>
        </p:nvGrpSpPr>
        <p:grpSpPr bwMode="auto">
          <a:xfrm>
            <a:off x="3495675" y="5233988"/>
            <a:ext cx="501650" cy="396875"/>
            <a:chOff x="2055" y="3451"/>
            <a:chExt cx="316" cy="250"/>
          </a:xfrm>
        </p:grpSpPr>
        <p:sp>
          <p:nvSpPr>
            <p:cNvPr id="754726" name="Oval 38"/>
            <p:cNvSpPr>
              <a:spLocks noChangeArrowheads="1"/>
            </p:cNvSpPr>
            <p:nvPr/>
          </p:nvSpPr>
          <p:spPr bwMode="auto">
            <a:xfrm>
              <a:off x="2058" y="357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27" name="Line 39"/>
            <p:cNvSpPr>
              <a:spLocks noChangeShapeType="1"/>
            </p:cNvSpPr>
            <p:nvPr/>
          </p:nvSpPr>
          <p:spPr bwMode="auto">
            <a:xfrm>
              <a:off x="2058" y="356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28" name="Line 40"/>
            <p:cNvSpPr>
              <a:spLocks noChangeShapeType="1"/>
            </p:cNvSpPr>
            <p:nvPr/>
          </p:nvSpPr>
          <p:spPr bwMode="auto">
            <a:xfrm>
              <a:off x="2371" y="356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29" name="Rectangle 41"/>
            <p:cNvSpPr>
              <a:spLocks noChangeArrowheads="1"/>
            </p:cNvSpPr>
            <p:nvPr/>
          </p:nvSpPr>
          <p:spPr bwMode="auto">
            <a:xfrm>
              <a:off x="2058" y="356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30" name="Oval 42"/>
            <p:cNvSpPr>
              <a:spLocks noChangeArrowheads="1"/>
            </p:cNvSpPr>
            <p:nvPr/>
          </p:nvSpPr>
          <p:spPr bwMode="auto">
            <a:xfrm>
              <a:off x="2055" y="350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4731" name="Group 43"/>
            <p:cNvGrpSpPr>
              <a:grpSpLocks/>
            </p:cNvGrpSpPr>
            <p:nvPr/>
          </p:nvGrpSpPr>
          <p:grpSpPr bwMode="auto">
            <a:xfrm>
              <a:off x="2079" y="3451"/>
              <a:ext cx="270" cy="250"/>
              <a:chOff x="2919" y="2429"/>
              <a:chExt cx="277" cy="250"/>
            </a:xfrm>
          </p:grpSpPr>
          <p:sp>
            <p:nvSpPr>
              <p:cNvPr id="754732" name="Rectangle 4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33" name="Text Box 45"/>
              <p:cNvSpPr txBox="1">
                <a:spLocks noChangeArrowheads="1"/>
              </p:cNvSpPr>
              <p:nvPr/>
            </p:nvSpPr>
            <p:spPr bwMode="auto">
              <a:xfrm>
                <a:off x="2919" y="2429"/>
                <a:ext cx="27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1c</a:t>
                </a:r>
              </a:p>
            </p:txBody>
          </p:sp>
        </p:grpSp>
      </p:grpSp>
      <p:grpSp>
        <p:nvGrpSpPr>
          <p:cNvPr id="754734" name="Group 46"/>
          <p:cNvGrpSpPr>
            <a:grpSpLocks/>
          </p:cNvGrpSpPr>
          <p:nvPr/>
        </p:nvGrpSpPr>
        <p:grpSpPr bwMode="auto">
          <a:xfrm>
            <a:off x="3009900" y="5573713"/>
            <a:ext cx="501650" cy="400050"/>
            <a:chOff x="1749" y="3665"/>
            <a:chExt cx="316" cy="252"/>
          </a:xfrm>
        </p:grpSpPr>
        <p:sp>
          <p:nvSpPr>
            <p:cNvPr id="754735" name="Oval 47"/>
            <p:cNvSpPr>
              <a:spLocks noChangeArrowheads="1"/>
            </p:cNvSpPr>
            <p:nvPr/>
          </p:nvSpPr>
          <p:spPr bwMode="auto">
            <a:xfrm>
              <a:off x="1752" y="378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36" name="Line 48"/>
            <p:cNvSpPr>
              <a:spLocks noChangeShapeType="1"/>
            </p:cNvSpPr>
            <p:nvPr/>
          </p:nvSpPr>
          <p:spPr bwMode="auto">
            <a:xfrm>
              <a:off x="1752" y="377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37" name="Line 49"/>
            <p:cNvSpPr>
              <a:spLocks noChangeShapeType="1"/>
            </p:cNvSpPr>
            <p:nvPr/>
          </p:nvSpPr>
          <p:spPr bwMode="auto">
            <a:xfrm>
              <a:off x="2065" y="377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38" name="Rectangle 50"/>
            <p:cNvSpPr>
              <a:spLocks noChangeArrowheads="1"/>
            </p:cNvSpPr>
            <p:nvPr/>
          </p:nvSpPr>
          <p:spPr bwMode="auto">
            <a:xfrm>
              <a:off x="1752" y="377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39" name="Oval 51"/>
            <p:cNvSpPr>
              <a:spLocks noChangeArrowheads="1"/>
            </p:cNvSpPr>
            <p:nvPr/>
          </p:nvSpPr>
          <p:spPr bwMode="auto">
            <a:xfrm>
              <a:off x="1749" y="371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40" name="Rectangle 52"/>
            <p:cNvSpPr>
              <a:spLocks noChangeArrowheads="1"/>
            </p:cNvSpPr>
            <p:nvPr/>
          </p:nvSpPr>
          <p:spPr bwMode="auto">
            <a:xfrm>
              <a:off x="1834" y="3746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41" name="Text Box 53"/>
            <p:cNvSpPr txBox="1">
              <a:spLocks noChangeArrowheads="1"/>
            </p:cNvSpPr>
            <p:nvPr/>
          </p:nvSpPr>
          <p:spPr bwMode="auto">
            <a:xfrm>
              <a:off x="1774" y="3665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1a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4742" name="Group 54"/>
          <p:cNvGrpSpPr>
            <a:grpSpLocks/>
          </p:cNvGrpSpPr>
          <p:nvPr/>
        </p:nvGrpSpPr>
        <p:grpSpPr bwMode="auto">
          <a:xfrm>
            <a:off x="3552825" y="5862638"/>
            <a:ext cx="501650" cy="396875"/>
            <a:chOff x="2091" y="3847"/>
            <a:chExt cx="316" cy="250"/>
          </a:xfrm>
        </p:grpSpPr>
        <p:sp>
          <p:nvSpPr>
            <p:cNvPr id="754743" name="Oval 55"/>
            <p:cNvSpPr>
              <a:spLocks noChangeArrowheads="1"/>
            </p:cNvSpPr>
            <p:nvPr/>
          </p:nvSpPr>
          <p:spPr bwMode="auto">
            <a:xfrm>
              <a:off x="2094" y="396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44" name="Line 56"/>
            <p:cNvSpPr>
              <a:spLocks noChangeShapeType="1"/>
            </p:cNvSpPr>
            <p:nvPr/>
          </p:nvSpPr>
          <p:spPr bwMode="auto">
            <a:xfrm>
              <a:off x="2094" y="396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45" name="Line 57"/>
            <p:cNvSpPr>
              <a:spLocks noChangeShapeType="1"/>
            </p:cNvSpPr>
            <p:nvPr/>
          </p:nvSpPr>
          <p:spPr bwMode="auto">
            <a:xfrm>
              <a:off x="2407" y="396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46" name="Rectangle 58"/>
            <p:cNvSpPr>
              <a:spLocks noChangeArrowheads="1"/>
            </p:cNvSpPr>
            <p:nvPr/>
          </p:nvSpPr>
          <p:spPr bwMode="auto">
            <a:xfrm>
              <a:off x="2094" y="396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47" name="Oval 59"/>
            <p:cNvSpPr>
              <a:spLocks noChangeArrowheads="1"/>
            </p:cNvSpPr>
            <p:nvPr/>
          </p:nvSpPr>
          <p:spPr bwMode="auto">
            <a:xfrm>
              <a:off x="2091" y="390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4748" name="Group 60"/>
            <p:cNvGrpSpPr>
              <a:grpSpLocks/>
            </p:cNvGrpSpPr>
            <p:nvPr/>
          </p:nvGrpSpPr>
          <p:grpSpPr bwMode="auto">
            <a:xfrm>
              <a:off x="2112" y="3847"/>
              <a:ext cx="282" cy="250"/>
              <a:chOff x="2916" y="2429"/>
              <a:chExt cx="284" cy="250"/>
            </a:xfrm>
          </p:grpSpPr>
          <p:sp>
            <p:nvSpPr>
              <p:cNvPr id="754749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50" name="Text Box 62"/>
              <p:cNvSpPr txBox="1">
                <a:spLocks noChangeArrowheads="1"/>
              </p:cNvSpPr>
              <p:nvPr/>
            </p:nvSpPr>
            <p:spPr bwMode="auto">
              <a:xfrm>
                <a:off x="2916" y="2429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1d</a:t>
                </a:r>
              </a:p>
            </p:txBody>
          </p:sp>
        </p:grpSp>
      </p:grpSp>
      <p:grpSp>
        <p:nvGrpSpPr>
          <p:cNvPr id="754751" name="Group 63"/>
          <p:cNvGrpSpPr>
            <a:grpSpLocks/>
          </p:cNvGrpSpPr>
          <p:nvPr/>
        </p:nvGrpSpPr>
        <p:grpSpPr bwMode="auto">
          <a:xfrm>
            <a:off x="4410075" y="5678488"/>
            <a:ext cx="501650" cy="396875"/>
            <a:chOff x="2016" y="1980"/>
            <a:chExt cx="316" cy="250"/>
          </a:xfrm>
        </p:grpSpPr>
        <p:sp>
          <p:nvSpPr>
            <p:cNvPr id="754752" name="Oval 64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53" name="Line 65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54" name="Line 66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55" name="Rectangle 67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56" name="Oval 68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4757" name="Group 69"/>
            <p:cNvGrpSpPr>
              <a:grpSpLocks/>
            </p:cNvGrpSpPr>
            <p:nvPr/>
          </p:nvGrpSpPr>
          <p:grpSpPr bwMode="auto">
            <a:xfrm>
              <a:off x="2034" y="1980"/>
              <a:ext cx="283" cy="250"/>
              <a:chOff x="2914" y="2429"/>
              <a:chExt cx="288" cy="250"/>
            </a:xfrm>
          </p:grpSpPr>
          <p:sp>
            <p:nvSpPr>
              <p:cNvPr id="754758" name="Rectangle 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759" name="Text Box 71"/>
              <p:cNvSpPr txBox="1">
                <a:spLocks noChangeArrowheads="1"/>
              </p:cNvSpPr>
              <p:nvPr/>
            </p:nvSpPr>
            <p:spPr bwMode="auto">
              <a:xfrm>
                <a:off x="2914" y="2429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1b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54760" name="Group 72"/>
          <p:cNvGrpSpPr>
            <a:grpSpLocks/>
          </p:cNvGrpSpPr>
          <p:nvPr/>
        </p:nvGrpSpPr>
        <p:grpSpPr bwMode="auto">
          <a:xfrm>
            <a:off x="5414963" y="5330825"/>
            <a:ext cx="501650" cy="400050"/>
            <a:chOff x="3537" y="3477"/>
            <a:chExt cx="316" cy="252"/>
          </a:xfrm>
        </p:grpSpPr>
        <p:sp>
          <p:nvSpPr>
            <p:cNvPr id="754761" name="Oval 73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62" name="Line 74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63" name="Line 75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64" name="Rectangle 76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65" name="Oval 77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66" name="Rectangle 78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67" name="Text Box 79"/>
            <p:cNvSpPr txBox="1">
              <a:spLocks noChangeArrowheads="1"/>
            </p:cNvSpPr>
            <p:nvPr/>
          </p:nvSpPr>
          <p:spPr bwMode="auto">
            <a:xfrm>
              <a:off x="3560" y="3477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4768" name="Line 80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4769" name="Line 81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4770" name="Line 82"/>
          <p:cNvSpPr>
            <a:spLocks noChangeShapeType="1"/>
          </p:cNvSpPr>
          <p:nvPr/>
        </p:nvSpPr>
        <p:spPr bwMode="auto">
          <a:xfrm>
            <a:off x="5916613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771" name="Line 83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4772" name="Group 84"/>
          <p:cNvGrpSpPr>
            <a:grpSpLocks/>
          </p:cNvGrpSpPr>
          <p:nvPr/>
        </p:nvGrpSpPr>
        <p:grpSpPr bwMode="auto">
          <a:xfrm>
            <a:off x="6142038" y="5053013"/>
            <a:ext cx="501650" cy="400050"/>
            <a:chOff x="4320" y="1940"/>
            <a:chExt cx="316" cy="252"/>
          </a:xfrm>
        </p:grpSpPr>
        <p:sp>
          <p:nvSpPr>
            <p:cNvPr id="754773" name="Oval 85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74" name="Line 86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75" name="Line 87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76" name="Rectangle 88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77" name="Oval 89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78" name="Rectangle 90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79" name="Text Box 91"/>
            <p:cNvSpPr txBox="1">
              <a:spLocks noChangeArrowheads="1"/>
            </p:cNvSpPr>
            <p:nvPr/>
          </p:nvSpPr>
          <p:spPr bwMode="auto">
            <a:xfrm>
              <a:off x="4348" y="1940"/>
              <a:ext cx="26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2c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4780" name="Group 92"/>
          <p:cNvGrpSpPr>
            <a:grpSpLocks/>
          </p:cNvGrpSpPr>
          <p:nvPr/>
        </p:nvGrpSpPr>
        <p:grpSpPr bwMode="auto">
          <a:xfrm>
            <a:off x="6405563" y="5508625"/>
            <a:ext cx="501650" cy="400050"/>
            <a:chOff x="4596" y="2162"/>
            <a:chExt cx="316" cy="252"/>
          </a:xfrm>
        </p:grpSpPr>
        <p:sp>
          <p:nvSpPr>
            <p:cNvPr id="754781" name="Oval 93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82" name="Line 94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83" name="Line 95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84" name="Rectangle 96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4785" name="Oval 97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86" name="Rectangle 98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4787" name="Text Box 99"/>
            <p:cNvSpPr txBox="1">
              <a:spLocks noChangeArrowheads="1"/>
            </p:cNvSpPr>
            <p:nvPr/>
          </p:nvSpPr>
          <p:spPr bwMode="auto">
            <a:xfrm>
              <a:off x="4616" y="2162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2b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4788" name="Text Box 100"/>
          <p:cNvSpPr txBox="1">
            <a:spLocks noChangeArrowheads="1"/>
          </p:cNvSpPr>
          <p:nvPr/>
        </p:nvSpPr>
        <p:spPr bwMode="auto">
          <a:xfrm>
            <a:off x="7656513" y="5162550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54789" name="Freeform 101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790" name="Text Box 102"/>
          <p:cNvSpPr txBox="1">
            <a:spLocks noChangeArrowheads="1"/>
          </p:cNvSpPr>
          <p:nvPr/>
        </p:nvSpPr>
        <p:spPr bwMode="auto">
          <a:xfrm>
            <a:off x="349250" y="5559425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54791" name="Line 103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4792" name="Freeform 104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420 h 420"/>
              <a:gd name="T2" fmla="*/ 654 w 654"/>
              <a:gd name="T3" fmla="*/ 0 h 4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4793" name="Rectangle 105"/>
          <p:cNvSpPr>
            <a:spLocks noGrp="1" noChangeArrowheads="1"/>
          </p:cNvSpPr>
          <p:nvPr>
            <p:ph type="body" idx="1"/>
          </p:nvPr>
        </p:nvSpPr>
        <p:spPr>
          <a:xfrm>
            <a:off x="506413" y="1108075"/>
            <a:ext cx="7772400" cy="2370138"/>
          </a:xfrm>
          <a:noFill/>
          <a:ln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using </a:t>
            </a:r>
            <a:r>
              <a:rPr lang="en-US" sz="2400" dirty="0" err="1"/>
              <a:t>eBGP</a:t>
            </a:r>
            <a:r>
              <a:rPr lang="en-US" sz="2400" dirty="0"/>
              <a:t> session between 3a and 1c, AS3 sends prefix reachability info to AS1.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1c can then use </a:t>
            </a:r>
            <a:r>
              <a:rPr lang="en-US" sz="2000" dirty="0" err="1"/>
              <a:t>iBGP</a:t>
            </a:r>
            <a:r>
              <a:rPr lang="en-US" sz="2000" dirty="0"/>
              <a:t> </a:t>
            </a:r>
            <a:r>
              <a:rPr lang="en-US" sz="2000" dirty="0" smtClean="0"/>
              <a:t>to </a:t>
            </a:r>
            <a:r>
              <a:rPr lang="en-US" sz="2000" dirty="0"/>
              <a:t>distribute new prefix info to all routers in AS1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1b can then re-advertise new reachability info to AS2 over 1b-to-2a </a:t>
            </a:r>
            <a:r>
              <a:rPr lang="en-US" sz="2000" dirty="0" err="1"/>
              <a:t>eBGP</a:t>
            </a:r>
            <a:r>
              <a:rPr lang="en-US" sz="2000" dirty="0"/>
              <a:t> session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when router learns of new prefix, it creates entry for prefix in its forwarding table.</a:t>
            </a:r>
          </a:p>
        </p:txBody>
      </p:sp>
      <p:sp>
        <p:nvSpPr>
          <p:cNvPr id="754794" name="Line 106"/>
          <p:cNvSpPr>
            <a:spLocks noChangeShapeType="1"/>
          </p:cNvSpPr>
          <p:nvPr/>
        </p:nvSpPr>
        <p:spPr bwMode="auto">
          <a:xfrm>
            <a:off x="3322638" y="4725988"/>
            <a:ext cx="766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95" name="Line 107"/>
          <p:cNvSpPr>
            <a:spLocks noChangeShapeType="1"/>
          </p:cNvSpPr>
          <p:nvPr/>
        </p:nvSpPr>
        <p:spPr bwMode="auto">
          <a:xfrm>
            <a:off x="3341688" y="5040313"/>
            <a:ext cx="76676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4796" name="Text Box 108"/>
          <p:cNvSpPr txBox="1">
            <a:spLocks noChangeArrowheads="1"/>
          </p:cNvSpPr>
          <p:nvPr/>
        </p:nvSpPr>
        <p:spPr bwMode="auto">
          <a:xfrm>
            <a:off x="4171950" y="4511675"/>
            <a:ext cx="1254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eBGP session</a:t>
            </a:r>
          </a:p>
        </p:txBody>
      </p:sp>
      <p:sp>
        <p:nvSpPr>
          <p:cNvPr id="754797" name="Text Box 109"/>
          <p:cNvSpPr txBox="1">
            <a:spLocks noChangeArrowheads="1"/>
          </p:cNvSpPr>
          <p:nvPr/>
        </p:nvSpPr>
        <p:spPr bwMode="auto">
          <a:xfrm>
            <a:off x="4198938" y="4860925"/>
            <a:ext cx="120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iBGP session</a:t>
            </a:r>
          </a:p>
        </p:txBody>
      </p:sp>
      <p:sp>
        <p:nvSpPr>
          <p:cNvPr id="754798" name="Freeform 110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444 w 444"/>
              <a:gd name="T3" fmla="*/ 258 h 2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5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D13DDD69-FB13-BC40-B737-A134076278E2}" type="slidenum">
              <a:rPr lang="en-US"/>
              <a:pPr/>
              <a:t>19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Path attributes &amp; BGP routes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Comic Sans MS" charset="0"/>
              </a:rPr>
              <a:t>When advertising a prefix, advert includes BGP attributes. </a:t>
            </a:r>
          </a:p>
          <a:p>
            <a:pPr lvl="1"/>
            <a:r>
              <a:rPr lang="en-US" sz="2000">
                <a:latin typeface="Comic Sans MS" charset="0"/>
              </a:rPr>
              <a:t>prefix + attributes = </a:t>
            </a:r>
            <a:r>
              <a:rPr lang="ja-JP" altLang="en-US" sz="2000">
                <a:latin typeface="Comic Sans MS" charset="0"/>
              </a:rPr>
              <a:t>“</a:t>
            </a:r>
            <a:r>
              <a:rPr lang="en-US" sz="2000">
                <a:latin typeface="Comic Sans MS" charset="0"/>
              </a:rPr>
              <a:t>route</a:t>
            </a:r>
            <a:r>
              <a:rPr lang="ja-JP" altLang="en-US" sz="2000">
                <a:latin typeface="Comic Sans MS" charset="0"/>
              </a:rPr>
              <a:t>”</a:t>
            </a:r>
            <a:endParaRPr lang="en-US" sz="2000">
              <a:latin typeface="Comic Sans MS" charset="0"/>
            </a:endParaRPr>
          </a:p>
          <a:p>
            <a:r>
              <a:rPr lang="en-US" sz="2400">
                <a:latin typeface="Comic Sans MS" charset="0"/>
              </a:rPr>
              <a:t>Two important attributes:</a:t>
            </a:r>
          </a:p>
          <a:p>
            <a:pPr lvl="1"/>
            <a:r>
              <a:rPr lang="en-US" sz="2000">
                <a:solidFill>
                  <a:srgbClr val="FF0000"/>
                </a:solidFill>
                <a:latin typeface="Comic Sans MS" charset="0"/>
              </a:rPr>
              <a:t>AS-PATH:</a:t>
            </a:r>
            <a:r>
              <a:rPr lang="en-US" sz="2000">
                <a:latin typeface="Comic Sans MS" charset="0"/>
              </a:rPr>
              <a:t> contains the ASs through which the advert for the prefix passed: AS 67 AS 17 </a:t>
            </a:r>
          </a:p>
          <a:p>
            <a:pPr lvl="1"/>
            <a:r>
              <a:rPr lang="en-US" sz="2000">
                <a:solidFill>
                  <a:srgbClr val="FF0000"/>
                </a:solidFill>
                <a:latin typeface="Comic Sans MS" charset="0"/>
              </a:rPr>
              <a:t>NEXT-HOP:</a:t>
            </a:r>
            <a:r>
              <a:rPr lang="en-US" sz="2000">
                <a:latin typeface="Comic Sans MS" charset="0"/>
              </a:rPr>
              <a:t> Indicates the specific internal-AS router to next-hop AS. (There may be multiple links from current AS to next-hop-AS.)</a:t>
            </a:r>
          </a:p>
          <a:p>
            <a:r>
              <a:rPr lang="en-US" sz="2400">
                <a:latin typeface="Comic Sans MS" charset="0"/>
              </a:rPr>
              <a:t>When gateway router receives route advert, uses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import policy</a:t>
            </a:r>
            <a:r>
              <a:rPr lang="en-US" sz="2400">
                <a:latin typeface="Comic Sans MS" charset="0"/>
              </a:rPr>
              <a:t> to accept/decline.</a:t>
            </a:r>
          </a:p>
          <a:p>
            <a:pPr lvl="1"/>
            <a:endParaRPr lang="en-US" sz="200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4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EFB99AF1-8E61-47D0-B1F2-7591B5D96A17}" type="slidenum">
              <a:rPr lang="en-US"/>
              <a:pPr/>
              <a:t>2</a:t>
            </a:fld>
            <a:endParaRPr lang="en-US"/>
          </a:p>
        </p:txBody>
      </p:sp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Hierarchical Routing</a:t>
            </a:r>
            <a:endParaRPr lang="en-US"/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3467100"/>
            <a:ext cx="3810000" cy="22669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scale:</a:t>
            </a:r>
            <a:r>
              <a:rPr lang="en-US" sz="2400" dirty="0"/>
              <a:t> </a:t>
            </a:r>
            <a:r>
              <a:rPr lang="en-US" sz="2400" dirty="0" smtClean="0"/>
              <a:t>with  &gt; </a:t>
            </a:r>
            <a:r>
              <a:rPr lang="en-US" sz="2400" dirty="0"/>
              <a:t>200 million destinations:</a:t>
            </a:r>
          </a:p>
          <a:p>
            <a:r>
              <a:rPr lang="en-US" sz="2000" dirty="0"/>
              <a:t>can’t store all </a:t>
            </a:r>
            <a:r>
              <a:rPr lang="en-US" sz="2000" dirty="0" err="1"/>
              <a:t>dest’s</a:t>
            </a:r>
            <a:r>
              <a:rPr lang="en-US" sz="2000" dirty="0"/>
              <a:t> in routing tables!</a:t>
            </a:r>
          </a:p>
          <a:p>
            <a:r>
              <a:rPr lang="en-US" sz="2000" dirty="0"/>
              <a:t>routing table exchange would swamp links!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734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48175" y="3467100"/>
            <a:ext cx="401955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administrative autonomy</a:t>
            </a:r>
            <a:endParaRPr lang="en-US" sz="2400"/>
          </a:p>
          <a:p>
            <a:r>
              <a:rPr lang="en-US" sz="2000"/>
              <a:t>internet = network of networks</a:t>
            </a:r>
          </a:p>
          <a:p>
            <a:r>
              <a:rPr lang="en-US" sz="2000"/>
              <a:t>each network admin may want to control routing in its own network</a:t>
            </a:r>
          </a:p>
        </p:txBody>
      </p:sp>
      <p:sp>
        <p:nvSpPr>
          <p:cNvPr id="734213" name="Rectangle 5"/>
          <p:cNvSpPr>
            <a:spLocks noChangeArrowheads="1"/>
          </p:cNvSpPr>
          <p:nvPr/>
        </p:nvSpPr>
        <p:spPr bwMode="auto">
          <a:xfrm>
            <a:off x="2028825" y="1419225"/>
            <a:ext cx="65436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400">
                <a:cs typeface="Arial" charset="0"/>
              </a:rPr>
              <a:t>Our routing study thus far - idealization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all routers identical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network “flat”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400" i="1">
                <a:cs typeface="Arial" charset="0"/>
              </a:rPr>
              <a:t>… not</a:t>
            </a:r>
            <a:r>
              <a:rPr lang="en-US" sz="2400">
                <a:cs typeface="Arial" charset="0"/>
              </a:rPr>
              <a:t> true in practice</a:t>
            </a:r>
          </a:p>
        </p:txBody>
      </p:sp>
    </p:spTree>
    <p:extLst>
      <p:ext uri="{BB962C8B-B14F-4D97-AF65-F5344CB8AC3E}">
        <p14:creationId xmlns:p14="http://schemas.microsoft.com/office/powerpoint/2010/main" val="1403127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2F2F568E-C687-A24F-A704-67488E3102AC}" type="slidenum">
              <a:rPr lang="en-US"/>
              <a:pPr/>
              <a:t>20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BGP route selection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533400" indent="-533400"/>
            <a:r>
              <a:rPr lang="en-US">
                <a:latin typeface="Comic Sans MS" charset="0"/>
              </a:rPr>
              <a:t>Router may learn about more than 1 route to some prefix. Router must select route.</a:t>
            </a:r>
          </a:p>
          <a:p>
            <a:pPr marL="533400" indent="-533400"/>
            <a:r>
              <a:rPr lang="en-US">
                <a:latin typeface="Comic Sans MS" charset="0"/>
              </a:rPr>
              <a:t>Elimination rules:</a:t>
            </a:r>
          </a:p>
          <a:p>
            <a:pPr marL="914400" lvl="1" indent="-457200">
              <a:buFont typeface="ZapfDingbats" charset="0"/>
              <a:buAutoNum type="arabicPeriod"/>
            </a:pPr>
            <a:r>
              <a:rPr lang="en-US">
                <a:latin typeface="Comic Sans MS" charset="0"/>
              </a:rPr>
              <a:t>Local preference value attribute: policy decision</a:t>
            </a:r>
          </a:p>
          <a:p>
            <a:pPr marL="914400" lvl="1" indent="-457200">
              <a:buFont typeface="ZapfDingbats" charset="0"/>
              <a:buAutoNum type="arabicPeriod"/>
            </a:pPr>
            <a:r>
              <a:rPr lang="en-US">
                <a:latin typeface="Comic Sans MS" charset="0"/>
              </a:rPr>
              <a:t>Shortest AS-PATH </a:t>
            </a:r>
          </a:p>
          <a:p>
            <a:pPr marL="914400" lvl="1" indent="-457200">
              <a:buFont typeface="ZapfDingbats" charset="0"/>
              <a:buAutoNum type="arabicPeriod"/>
            </a:pPr>
            <a:r>
              <a:rPr lang="en-US">
                <a:latin typeface="Comic Sans MS" charset="0"/>
              </a:rPr>
              <a:t>Closest NEXT-HOP router: hot potato routing</a:t>
            </a:r>
          </a:p>
          <a:p>
            <a:pPr marL="914400" lvl="1" indent="-457200">
              <a:buFont typeface="ZapfDingbats" charset="0"/>
              <a:buAutoNum type="arabicPeriod"/>
            </a:pPr>
            <a:r>
              <a:rPr lang="en-US">
                <a:latin typeface="Comic Sans MS" charset="0"/>
              </a:rPr>
              <a:t>Additional criteria </a:t>
            </a:r>
          </a:p>
        </p:txBody>
      </p:sp>
    </p:spTree>
    <p:extLst>
      <p:ext uri="{BB962C8B-B14F-4D97-AF65-F5344CB8AC3E}">
        <p14:creationId xmlns:p14="http://schemas.microsoft.com/office/powerpoint/2010/main" val="1186223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F85E3D0D-4FF9-48FA-B45E-8141B05500CB}" type="slidenum">
              <a:rPr lang="en-US"/>
              <a:pPr/>
              <a:t>21</a:t>
            </a:fld>
            <a:endParaRPr lang="en-US"/>
          </a:p>
        </p:txBody>
      </p:sp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BGP messages</a:t>
            </a:r>
            <a:endParaRPr lang="en-US" sz="2800"/>
          </a:p>
        </p:txBody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r>
              <a:rPr lang="en-US" sz="2400"/>
              <a:t>BGP messages exchanged between peers over TCP connection</a:t>
            </a:r>
          </a:p>
          <a:p>
            <a:r>
              <a:rPr lang="en-US" sz="2400"/>
              <a:t>BGP messages: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OPEN:</a:t>
            </a:r>
            <a:r>
              <a:rPr lang="en-US"/>
              <a:t> opens TCP connection to peer and authenticates sender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UPDATE: </a:t>
            </a:r>
            <a:r>
              <a:rPr lang="en-US"/>
              <a:t>advertises new path (or withdraws old)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KEEPALIVE:</a:t>
            </a:r>
            <a:r>
              <a:rPr lang="en-US"/>
              <a:t> keeps connection alive in absence of UPDATES; also ACKs OPEN request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NOTIFICATION:</a:t>
            </a:r>
            <a:r>
              <a:rPr lang="en-US"/>
              <a:t> reports errors in previous msg; also used to close connection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2478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8344C02B-847B-4871-8A25-17427F6A1BCE}" type="slidenum">
              <a:rPr lang="en-US"/>
              <a:pPr/>
              <a:t>22</a:t>
            </a:fld>
            <a:endParaRPr lang="en-US"/>
          </a:p>
        </p:txBody>
      </p:sp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BGP routing policy</a:t>
            </a:r>
          </a:p>
        </p:txBody>
      </p:sp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1181100" y="35814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8788" name="Rectangle 4"/>
          <p:cNvSpPr>
            <a:spLocks noChangeArrowheads="1"/>
          </p:cNvSpPr>
          <p:nvPr/>
        </p:nvSpPr>
        <p:spPr bwMode="auto">
          <a:xfrm>
            <a:off x="355600" y="3744913"/>
            <a:ext cx="8229600" cy="278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A,B,C are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provider networks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X,W,Y are customer (of provider networks)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X is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dual-homed:</a:t>
            </a:r>
            <a:r>
              <a:rPr lang="en-US" sz="2400">
                <a:cs typeface="Arial" charset="0"/>
              </a:rPr>
              <a:t> attached to two networks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400">
                <a:cs typeface="Arial" charset="0"/>
              </a:rPr>
              <a:t>X does not want to route from B via X to C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400">
                <a:cs typeface="Arial" charset="0"/>
              </a:rPr>
              <a:t>.. so X will not advertise to B a route to C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endParaRPr lang="en-US" sz="2400">
              <a:cs typeface="Arial" charset="0"/>
            </a:endParaRPr>
          </a:p>
        </p:txBody>
      </p:sp>
      <p:grpSp>
        <p:nvGrpSpPr>
          <p:cNvPr id="758789" name="Group 5"/>
          <p:cNvGrpSpPr>
            <a:grpSpLocks/>
          </p:cNvGrpSpPr>
          <p:nvPr/>
        </p:nvGrpSpPr>
        <p:grpSpPr bwMode="auto">
          <a:xfrm>
            <a:off x="476250" y="1123950"/>
            <a:ext cx="7588250" cy="3048000"/>
            <a:chOff x="300" y="708"/>
            <a:chExt cx="4780" cy="1920"/>
          </a:xfrm>
        </p:grpSpPr>
        <p:sp>
          <p:nvSpPr>
            <p:cNvPr id="758790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1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2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3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758794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9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758795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6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758797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758798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9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3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758800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758801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2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758803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4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8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758805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6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7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8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09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0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1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2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3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  <a:latin typeface="Times New Roman" pitchFamily="18" charset="0"/>
                </a:rPr>
                <a:t>:</a:t>
              </a:r>
              <a:endParaRPr lang="en-US"/>
            </a:p>
          </p:txBody>
        </p:sp>
        <p:sp>
          <p:nvSpPr>
            <p:cNvPr id="758814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/>
            </a:p>
          </p:txBody>
        </p:sp>
        <p:sp>
          <p:nvSpPr>
            <p:cNvPr id="758815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6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3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customer </a:t>
              </a:r>
              <a:endParaRPr lang="en-US" sz="2000"/>
            </a:p>
          </p:txBody>
        </p:sp>
        <p:sp>
          <p:nvSpPr>
            <p:cNvPr id="758817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5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network:</a:t>
              </a:r>
              <a:endParaRPr lang="en-US" sz="2000"/>
            </a:p>
          </p:txBody>
        </p:sp>
        <p:sp>
          <p:nvSpPr>
            <p:cNvPr id="758818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8819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20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6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provider</a:t>
              </a:r>
              <a:endParaRPr lang="en-US" sz="2000"/>
            </a:p>
          </p:txBody>
        </p:sp>
        <p:sp>
          <p:nvSpPr>
            <p:cNvPr id="758821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8822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60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</a:t>
              </a:r>
              <a:endParaRPr lang="en-US" sz="2000"/>
            </a:p>
          </p:txBody>
        </p:sp>
        <p:sp>
          <p:nvSpPr>
            <p:cNvPr id="758823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8824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25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0125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0758F502-1469-482F-AD20-37E60DA76DE1}" type="slidenum">
              <a:rPr lang="en-US"/>
              <a:pPr/>
              <a:t>23</a:t>
            </a:fld>
            <a:endParaRPr lang="en-US"/>
          </a:p>
        </p:txBody>
      </p:sp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BGP routing policy (2)</a:t>
            </a:r>
          </a:p>
        </p:txBody>
      </p:sp>
      <p:sp>
        <p:nvSpPr>
          <p:cNvPr id="759811" name="Rectangle 3"/>
          <p:cNvSpPr>
            <a:spLocks noChangeArrowheads="1"/>
          </p:cNvSpPr>
          <p:nvPr/>
        </p:nvSpPr>
        <p:spPr bwMode="auto">
          <a:xfrm>
            <a:off x="355600" y="3529013"/>
            <a:ext cx="8229600" cy="278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A advertises path AW  to B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B advertises path BAW to X </a:t>
            </a:r>
            <a:endParaRPr lang="en-US" sz="2400">
              <a:solidFill>
                <a:srgbClr val="FF0000"/>
              </a:solidFill>
              <a:cs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Should B advertise path BAW to C?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No way! B gets no “revenue” for routing CBAW since neither W nor C are B’s customers 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B wants to force C to route to w via A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B wants to route </a:t>
            </a:r>
            <a:r>
              <a:rPr lang="en-US" sz="2000" i="1">
                <a:solidFill>
                  <a:srgbClr val="FF0000"/>
                </a:solidFill>
                <a:cs typeface="Arial" charset="0"/>
              </a:rPr>
              <a:t>only </a:t>
            </a:r>
            <a:r>
              <a:rPr lang="en-US" sz="2000">
                <a:cs typeface="Arial" charset="0"/>
              </a:rPr>
              <a:t>to/from its customers!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endParaRPr lang="en-US" sz="2000">
              <a:cs typeface="Arial" charset="0"/>
            </a:endParaRPr>
          </a:p>
        </p:txBody>
      </p:sp>
      <p:grpSp>
        <p:nvGrpSpPr>
          <p:cNvPr id="759812" name="Group 4"/>
          <p:cNvGrpSpPr>
            <a:grpSpLocks/>
          </p:cNvGrpSpPr>
          <p:nvPr/>
        </p:nvGrpSpPr>
        <p:grpSpPr bwMode="auto">
          <a:xfrm>
            <a:off x="476250" y="1123950"/>
            <a:ext cx="7588250" cy="3048000"/>
            <a:chOff x="300" y="708"/>
            <a:chExt cx="4780" cy="1920"/>
          </a:xfrm>
        </p:grpSpPr>
        <p:sp>
          <p:nvSpPr>
            <p:cNvPr id="759813" name="AutoShape 5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14" name="Freeform 6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15" name="Freeform 7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16" name="Rectangle 8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759817" name="Rectangle 9"/>
            <p:cNvSpPr>
              <a:spLocks noChangeArrowheads="1"/>
            </p:cNvSpPr>
            <p:nvPr/>
          </p:nvSpPr>
          <p:spPr bwMode="auto">
            <a:xfrm>
              <a:off x="1867" y="1057"/>
              <a:ext cx="9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759818" name="Freeform 10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19" name="Rectangle 11"/>
            <p:cNvSpPr>
              <a:spLocks noChangeArrowheads="1"/>
            </p:cNvSpPr>
            <p:nvPr/>
          </p:nvSpPr>
          <p:spPr bwMode="auto">
            <a:xfrm>
              <a:off x="1896" y="1657"/>
              <a:ext cx="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759820" name="Rectangle 12"/>
            <p:cNvSpPr>
              <a:spLocks noChangeArrowheads="1"/>
            </p:cNvSpPr>
            <p:nvPr/>
          </p:nvSpPr>
          <p:spPr bwMode="auto">
            <a:xfrm>
              <a:off x="1963" y="1657"/>
              <a:ext cx="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759821" name="Freeform 13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22" name="Rectangle 14"/>
            <p:cNvSpPr>
              <a:spLocks noChangeArrowheads="1"/>
            </p:cNvSpPr>
            <p:nvPr/>
          </p:nvSpPr>
          <p:spPr bwMode="auto">
            <a:xfrm>
              <a:off x="493" y="1378"/>
              <a:ext cx="13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759823" name="Rectangle 15"/>
            <p:cNvSpPr>
              <a:spLocks noChangeArrowheads="1"/>
            </p:cNvSpPr>
            <p:nvPr/>
          </p:nvSpPr>
          <p:spPr bwMode="auto">
            <a:xfrm>
              <a:off x="617" y="1360"/>
              <a:ext cx="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759824" name="Freeform 16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25" name="Rectangle 17"/>
            <p:cNvSpPr>
              <a:spLocks noChangeArrowheads="1"/>
            </p:cNvSpPr>
            <p:nvPr/>
          </p:nvSpPr>
          <p:spPr bwMode="auto">
            <a:xfrm>
              <a:off x="2641" y="1262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759826" name="Freeform 18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27" name="Rectangle 19"/>
            <p:cNvSpPr>
              <a:spLocks noChangeArrowheads="1"/>
            </p:cNvSpPr>
            <p:nvPr/>
          </p:nvSpPr>
          <p:spPr bwMode="auto">
            <a:xfrm>
              <a:off x="2653" y="1983"/>
              <a:ext cx="8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29" name="Line 21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0" name="Line 22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1" name="Line 23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2" name="Line 24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3" name="Line 25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5" name="Rectangle 27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6" name="Rectangle 28"/>
            <p:cNvSpPr>
              <a:spLocks noChangeArrowheads="1"/>
            </p:cNvSpPr>
            <p:nvPr/>
          </p:nvSpPr>
          <p:spPr bwMode="auto">
            <a:xfrm>
              <a:off x="3131" y="896"/>
              <a:ext cx="5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  <a:latin typeface="Times New Roman" pitchFamily="18" charset="0"/>
                </a:rPr>
                <a:t>:</a:t>
              </a:r>
              <a:endParaRPr lang="en-US"/>
            </a:p>
          </p:txBody>
        </p:sp>
        <p:sp>
          <p:nvSpPr>
            <p:cNvPr id="759837" name="Rectangle 29"/>
            <p:cNvSpPr>
              <a:spLocks noChangeArrowheads="1"/>
            </p:cNvSpPr>
            <p:nvPr/>
          </p:nvSpPr>
          <p:spPr bwMode="auto">
            <a:xfrm>
              <a:off x="3548" y="898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/>
            </a:p>
          </p:txBody>
        </p:sp>
        <p:sp>
          <p:nvSpPr>
            <p:cNvPr id="759838" name="Rectangle 30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39" name="Rectangle 31"/>
            <p:cNvSpPr>
              <a:spLocks noChangeArrowheads="1"/>
            </p:cNvSpPr>
            <p:nvPr/>
          </p:nvSpPr>
          <p:spPr bwMode="auto">
            <a:xfrm>
              <a:off x="4341" y="1472"/>
              <a:ext cx="73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customer </a:t>
              </a:r>
              <a:endParaRPr lang="en-US" sz="2000"/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4341" y="1630"/>
              <a:ext cx="65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network:</a:t>
              </a:r>
              <a:endParaRPr lang="en-US" sz="2000"/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4823" y="1630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4341" y="909"/>
              <a:ext cx="6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provider</a:t>
              </a:r>
              <a:endParaRPr lang="en-US" sz="2000"/>
            </a:p>
          </p:txBody>
        </p:sp>
        <p:sp>
          <p:nvSpPr>
            <p:cNvPr id="759844" name="Rectangle 36"/>
            <p:cNvSpPr>
              <a:spLocks noChangeArrowheads="1"/>
            </p:cNvSpPr>
            <p:nvPr/>
          </p:nvSpPr>
          <p:spPr bwMode="auto">
            <a:xfrm>
              <a:off x="4796" y="909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9845" name="Rectangle 37"/>
            <p:cNvSpPr>
              <a:spLocks noChangeArrowheads="1"/>
            </p:cNvSpPr>
            <p:nvPr/>
          </p:nvSpPr>
          <p:spPr bwMode="auto">
            <a:xfrm>
              <a:off x="4341" y="1064"/>
              <a:ext cx="60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</a:t>
              </a:r>
              <a:endParaRPr lang="en-US" sz="2000"/>
            </a:p>
          </p:txBody>
        </p:sp>
        <p:sp>
          <p:nvSpPr>
            <p:cNvPr id="759846" name="Rectangle 38"/>
            <p:cNvSpPr>
              <a:spLocks noChangeArrowheads="1"/>
            </p:cNvSpPr>
            <p:nvPr/>
          </p:nvSpPr>
          <p:spPr bwMode="auto">
            <a:xfrm>
              <a:off x="4785" y="1064"/>
              <a:ext cx="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759847" name="Freeform 39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9848" name="Freeform 40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196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652CFB35-FC8D-3748-A3FB-F009D08AE49A}" type="slidenum">
              <a:rPr lang="en-US"/>
              <a:pPr/>
              <a:t>24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</a:rPr>
              <a:t>Why different Intra- and Inter-AS routing ?</a:t>
            </a:r>
            <a:r>
              <a:rPr lang="en-US">
                <a:latin typeface="Comic Sans MS" charset="0"/>
              </a:rPr>
              <a:t> 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213" y="1393825"/>
            <a:ext cx="8229600" cy="4572000"/>
          </a:xfrm>
        </p:spPr>
        <p:txBody>
          <a:bodyPr/>
          <a:lstStyle/>
          <a:p>
            <a:pPr>
              <a:buFont typeface="ZapfDingbats" charset="0"/>
              <a:buNone/>
            </a:pPr>
            <a:endParaRPr lang="en-US" sz="2400">
              <a:latin typeface="Comic Sans MS" charset="0"/>
            </a:endParaRPr>
          </a:p>
          <a:p>
            <a:pPr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Scale:</a:t>
            </a:r>
            <a:endParaRPr lang="en-US" sz="2400">
              <a:latin typeface="Comic Sans MS" charset="0"/>
            </a:endParaRPr>
          </a:p>
          <a:p>
            <a:r>
              <a:rPr lang="en-US" sz="2400">
                <a:latin typeface="Comic Sans MS" charset="0"/>
              </a:rPr>
              <a:t>hierarchical routing saves table size, reduced update traffic</a:t>
            </a:r>
          </a:p>
          <a:p>
            <a:pPr>
              <a:buFont typeface="ZapfDingbats" charset="0"/>
              <a:buNone/>
            </a:pPr>
            <a:r>
              <a:rPr lang="en-US" sz="2400" b="1">
                <a:solidFill>
                  <a:srgbClr val="FF0000"/>
                </a:solidFill>
                <a:latin typeface="Comic Sans MS" charset="0"/>
              </a:rPr>
              <a:t>Performance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:</a:t>
            </a:r>
            <a:r>
              <a:rPr lang="en-US" sz="2400">
                <a:latin typeface="Comic Sans MS" charset="0"/>
              </a:rPr>
              <a:t> </a:t>
            </a:r>
          </a:p>
          <a:p>
            <a:r>
              <a:rPr lang="en-US" sz="2400">
                <a:latin typeface="Comic Sans MS" charset="0"/>
              </a:rPr>
              <a:t>Intra-AS: can focus on performance</a:t>
            </a:r>
          </a:p>
          <a:p>
            <a:r>
              <a:rPr lang="en-US" sz="2400">
                <a:latin typeface="Comic Sans MS" charset="0"/>
              </a:rPr>
              <a:t>Inter-AS: policy may dominate over performance</a:t>
            </a:r>
          </a:p>
        </p:txBody>
      </p:sp>
    </p:spTree>
    <p:extLst>
      <p:ext uri="{BB962C8B-B14F-4D97-AF65-F5344CB8AC3E}">
        <p14:creationId xmlns:p14="http://schemas.microsoft.com/office/powerpoint/2010/main" val="6921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74F6CFAC-0048-0C4E-9EA1-19EC3383310A}" type="slidenum">
              <a:rPr lang="en-US"/>
              <a:pPr/>
              <a:t>25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Network Layer: summary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73725" y="4162425"/>
            <a:ext cx="2892425" cy="1577975"/>
          </a:xfrm>
        </p:spPr>
        <p:txBody>
          <a:bodyPr/>
          <a:lstStyle/>
          <a:p>
            <a:pPr algn="ctr">
              <a:buFont typeface="ZapfDingbats" charset="0"/>
              <a:buNone/>
            </a:pPr>
            <a:r>
              <a:rPr lang="en-US" sz="2400" u="sng">
                <a:solidFill>
                  <a:srgbClr val="FF0000"/>
                </a:solidFill>
                <a:latin typeface="Comic Sans MS" charset="0"/>
              </a:rPr>
              <a:t>Next stop: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 </a:t>
            </a:r>
          </a:p>
          <a:p>
            <a:pPr algn="ctr"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the Data</a:t>
            </a:r>
          </a:p>
          <a:p>
            <a:pPr algn="ctr"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link layer!</a:t>
            </a:r>
          </a:p>
        </p:txBody>
      </p:sp>
      <p:sp>
        <p:nvSpPr>
          <p:cNvPr id="2867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54038" y="1314450"/>
            <a:ext cx="5235575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u="sng">
                <a:solidFill>
                  <a:srgbClr val="FF0000"/>
                </a:solidFill>
                <a:latin typeface="Comic Sans MS" charset="0"/>
              </a:rPr>
              <a:t>What we</a:t>
            </a:r>
            <a:r>
              <a:rPr lang="ja-JP" altLang="en-US" sz="2400" u="sng">
                <a:solidFill>
                  <a:srgbClr val="FF0000"/>
                </a:solidFill>
                <a:latin typeface="Comic Sans MS" charset="0"/>
              </a:rPr>
              <a:t>’</a:t>
            </a:r>
            <a:r>
              <a:rPr lang="en-US" sz="2400" u="sng">
                <a:solidFill>
                  <a:srgbClr val="FF0000"/>
                </a:solidFill>
                <a:latin typeface="Comic Sans MS" charset="0"/>
              </a:rPr>
              <a:t>ve covered:</a:t>
            </a:r>
            <a:endParaRPr lang="en-US" sz="2400">
              <a:latin typeface="Comic Sans MS" charset="0"/>
            </a:endParaRPr>
          </a:p>
          <a:p>
            <a:r>
              <a:rPr lang="en-US" sz="2400">
                <a:latin typeface="Comic Sans MS" charset="0"/>
              </a:rPr>
              <a:t>network layer services</a:t>
            </a:r>
          </a:p>
          <a:p>
            <a:r>
              <a:rPr lang="en-US" sz="2400">
                <a:latin typeface="Comic Sans MS" charset="0"/>
              </a:rPr>
              <a:t>routing principles: link state and distance vector</a:t>
            </a:r>
          </a:p>
          <a:p>
            <a:r>
              <a:rPr lang="en-US" sz="2400">
                <a:latin typeface="Comic Sans MS" charset="0"/>
              </a:rPr>
              <a:t>hierarchical routing</a:t>
            </a:r>
          </a:p>
          <a:p>
            <a:r>
              <a:rPr lang="en-US" sz="2400">
                <a:latin typeface="Comic Sans MS" charset="0"/>
              </a:rPr>
              <a:t>IP</a:t>
            </a:r>
          </a:p>
          <a:p>
            <a:r>
              <a:rPr lang="en-US" sz="2400">
                <a:latin typeface="Comic Sans MS" charset="0"/>
              </a:rPr>
              <a:t>Internet routing protocols RIP, OSPF, BGP</a:t>
            </a:r>
          </a:p>
          <a:p>
            <a:r>
              <a:rPr lang="en-US" sz="2400">
                <a:latin typeface="Comic Sans MS" charset="0"/>
              </a:rPr>
              <a:t>what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sz="2400">
                <a:latin typeface="Comic Sans MS" charset="0"/>
              </a:rPr>
              <a:t>s inside a router?</a:t>
            </a:r>
          </a:p>
          <a:p>
            <a:r>
              <a:rPr lang="en-US" sz="2400">
                <a:latin typeface="Comic Sans MS" charset="0"/>
              </a:rPr>
              <a:t>IPv6</a:t>
            </a:r>
          </a:p>
          <a:p>
            <a:pPr>
              <a:buFont typeface="ZapfDingbats" charset="0"/>
              <a:buNone/>
            </a:pPr>
            <a:endParaRPr lang="en-US" sz="2400">
              <a:latin typeface="Comic Sans MS" charset="0"/>
            </a:endParaRPr>
          </a:p>
          <a:p>
            <a:endParaRPr lang="en-US" sz="240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17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03337BB3-C7CD-4A4F-B852-89BD3637D82D}" type="slidenum">
              <a:rPr lang="en-US"/>
              <a:pPr/>
              <a:t>3</a:t>
            </a:fld>
            <a:endParaRPr lang="en-US"/>
          </a:p>
        </p:txBody>
      </p:sp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Hierarchical Routing</a:t>
            </a:r>
            <a:endParaRPr lang="en-US"/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495425"/>
            <a:ext cx="3810000" cy="4210050"/>
          </a:xfrm>
        </p:spPr>
        <p:txBody>
          <a:bodyPr/>
          <a:lstStyle/>
          <a:p>
            <a:r>
              <a:rPr lang="en-US" sz="2400"/>
              <a:t>aggregate routers into regions,</a:t>
            </a:r>
            <a:r>
              <a:rPr lang="en-US" sz="2400">
                <a:solidFill>
                  <a:srgbClr val="FF0000"/>
                </a:solidFill>
              </a:rPr>
              <a:t> “autonomous systems” (AS)</a:t>
            </a:r>
          </a:p>
          <a:p>
            <a:r>
              <a:rPr lang="en-US" sz="2400"/>
              <a:t>routers in same AS run same routing protocol</a:t>
            </a:r>
          </a:p>
          <a:p>
            <a:pPr lvl="1"/>
            <a:r>
              <a:rPr lang="en-US" sz="2000">
                <a:solidFill>
                  <a:srgbClr val="FF0000"/>
                </a:solidFill>
              </a:rPr>
              <a:t>“intra-AS” routing</a:t>
            </a:r>
            <a:r>
              <a:rPr lang="en-US" sz="2000"/>
              <a:t> protocol</a:t>
            </a:r>
          </a:p>
          <a:p>
            <a:pPr lvl="1"/>
            <a:r>
              <a:rPr lang="en-US" sz="2000"/>
              <a:t>routers in different AS can run different intra-AS routing protocol</a:t>
            </a:r>
          </a:p>
        </p:txBody>
      </p:sp>
      <p:sp>
        <p:nvSpPr>
          <p:cNvPr id="735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005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gateway router</a:t>
            </a:r>
          </a:p>
          <a:p>
            <a:r>
              <a:rPr lang="en-US" sz="2400"/>
              <a:t>at “edge” of its own AS</a:t>
            </a:r>
          </a:p>
          <a:p>
            <a:r>
              <a:rPr lang="en-US" sz="2400"/>
              <a:t>has  link to router in another AS</a:t>
            </a:r>
          </a:p>
        </p:txBody>
      </p:sp>
    </p:spTree>
    <p:extLst>
      <p:ext uri="{BB962C8B-B14F-4D97-AF65-F5344CB8AC3E}">
        <p14:creationId xmlns:p14="http://schemas.microsoft.com/office/powerpoint/2010/main" val="1222329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E76B12BF-0F26-4541-B4A7-59E50501060F}" type="slidenum">
              <a:rPr lang="en-US"/>
              <a:pPr/>
              <a:t>4</a:t>
            </a:fld>
            <a:endParaRPr lang="en-US"/>
          </a:p>
        </p:txBody>
      </p:sp>
      <p:grpSp>
        <p:nvGrpSpPr>
          <p:cNvPr id="736258" name="Group 2"/>
          <p:cNvGrpSpPr>
            <a:grpSpLocks/>
          </p:cNvGrpSpPr>
          <p:nvPr/>
        </p:nvGrpSpPr>
        <p:grpSpPr bwMode="auto">
          <a:xfrm>
            <a:off x="271463" y="1343025"/>
            <a:ext cx="6178550" cy="4376738"/>
            <a:chOff x="0" y="878"/>
            <a:chExt cx="4232" cy="2968"/>
          </a:xfrm>
        </p:grpSpPr>
        <p:sp>
          <p:nvSpPr>
            <p:cNvPr id="736259" name="Freeform 3"/>
            <p:cNvSpPr>
              <a:spLocks/>
            </p:cNvSpPr>
            <p:nvPr/>
          </p:nvSpPr>
          <p:spPr bwMode="auto">
            <a:xfrm>
              <a:off x="2621" y="1050"/>
              <a:ext cx="1611" cy="1025"/>
            </a:xfrm>
            <a:custGeom>
              <a:avLst/>
              <a:gdLst>
                <a:gd name="T0" fmla="*/ 56 w 1162"/>
                <a:gd name="T1" fmla="*/ 162 h 543"/>
                <a:gd name="T2" fmla="*/ 368 w 1162"/>
                <a:gd name="T3" fmla="*/ 14 h 543"/>
                <a:gd name="T4" fmla="*/ 940 w 1162"/>
                <a:gd name="T5" fmla="*/ 79 h 543"/>
                <a:gd name="T6" fmla="*/ 1144 w 1162"/>
                <a:gd name="T7" fmla="*/ 239 h 543"/>
                <a:gd name="T8" fmla="*/ 1048 w 1162"/>
                <a:gd name="T9" fmla="*/ 451 h 543"/>
                <a:gd name="T10" fmla="*/ 586 w 1162"/>
                <a:gd name="T11" fmla="*/ 541 h 543"/>
                <a:gd name="T12" fmla="*/ 88 w 1162"/>
                <a:gd name="T13" fmla="*/ 439 h 543"/>
                <a:gd name="T14" fmla="*/ 56 w 1162"/>
                <a:gd name="T15" fmla="*/ 162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0" name="Freeform 4"/>
            <p:cNvSpPr>
              <a:spLocks/>
            </p:cNvSpPr>
            <p:nvPr/>
          </p:nvSpPr>
          <p:spPr bwMode="auto">
            <a:xfrm>
              <a:off x="0" y="878"/>
              <a:ext cx="1255" cy="1016"/>
            </a:xfrm>
            <a:custGeom>
              <a:avLst/>
              <a:gdLst>
                <a:gd name="T0" fmla="*/ 88 w 1198"/>
                <a:gd name="T1" fmla="*/ 181 h 451"/>
                <a:gd name="T2" fmla="*/ 180 w 1198"/>
                <a:gd name="T3" fmla="*/ 89 h 451"/>
                <a:gd name="T4" fmla="*/ 448 w 1198"/>
                <a:gd name="T5" fmla="*/ 49 h 451"/>
                <a:gd name="T6" fmla="*/ 988 w 1198"/>
                <a:gd name="T7" fmla="*/ 25 h 451"/>
                <a:gd name="T8" fmla="*/ 1181 w 1198"/>
                <a:gd name="T9" fmla="*/ 197 h 451"/>
                <a:gd name="T10" fmla="*/ 889 w 1198"/>
                <a:gd name="T11" fmla="*/ 413 h 451"/>
                <a:gd name="T12" fmla="*/ 307 w 1198"/>
                <a:gd name="T13" fmla="*/ 425 h 451"/>
                <a:gd name="T14" fmla="*/ 36 w 1198"/>
                <a:gd name="T15" fmla="*/ 337 h 451"/>
                <a:gd name="T16" fmla="*/ 88 w 1198"/>
                <a:gd name="T17" fmla="*/ 181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1" name="Freeform 5"/>
            <p:cNvSpPr>
              <a:spLocks/>
            </p:cNvSpPr>
            <p:nvPr/>
          </p:nvSpPr>
          <p:spPr bwMode="auto">
            <a:xfrm>
              <a:off x="810" y="1611"/>
              <a:ext cx="2007" cy="792"/>
            </a:xfrm>
            <a:custGeom>
              <a:avLst/>
              <a:gdLst>
                <a:gd name="T0" fmla="*/ 155 w 1583"/>
                <a:gd name="T1" fmla="*/ 224 h 682"/>
                <a:gd name="T2" fmla="*/ 407 w 1583"/>
                <a:gd name="T3" fmla="*/ 74 h 682"/>
                <a:gd name="T4" fmla="*/ 785 w 1583"/>
                <a:gd name="T5" fmla="*/ 20 h 682"/>
                <a:gd name="T6" fmla="*/ 1157 w 1583"/>
                <a:gd name="T7" fmla="*/ 194 h 682"/>
                <a:gd name="T8" fmla="*/ 1564 w 1583"/>
                <a:gd name="T9" fmla="*/ 428 h 682"/>
                <a:gd name="T10" fmla="*/ 1272 w 1583"/>
                <a:gd name="T11" fmla="*/ 644 h 682"/>
                <a:gd name="T12" fmla="*/ 690 w 1583"/>
                <a:gd name="T13" fmla="*/ 656 h 682"/>
                <a:gd name="T14" fmla="*/ 89 w 1583"/>
                <a:gd name="T15" fmla="*/ 596 h 682"/>
                <a:gd name="T16" fmla="*/ 155 w 1583"/>
                <a:gd name="T17" fmla="*/ 224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2" name="Oval 6"/>
            <p:cNvSpPr>
              <a:spLocks noChangeArrowheads="1"/>
            </p:cNvSpPr>
            <p:nvPr/>
          </p:nvSpPr>
          <p:spPr bwMode="auto">
            <a:xfrm>
              <a:off x="261" y="161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3" name="Line 7"/>
            <p:cNvSpPr>
              <a:spLocks noChangeShapeType="1"/>
            </p:cNvSpPr>
            <p:nvPr/>
          </p:nvSpPr>
          <p:spPr bwMode="auto">
            <a:xfrm>
              <a:off x="261" y="160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4" name="Line 8"/>
            <p:cNvSpPr>
              <a:spLocks noChangeShapeType="1"/>
            </p:cNvSpPr>
            <p:nvPr/>
          </p:nvSpPr>
          <p:spPr bwMode="auto">
            <a:xfrm>
              <a:off x="574" y="160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5" name="Rectangle 9"/>
            <p:cNvSpPr>
              <a:spLocks noChangeArrowheads="1"/>
            </p:cNvSpPr>
            <p:nvPr/>
          </p:nvSpPr>
          <p:spPr bwMode="auto">
            <a:xfrm>
              <a:off x="261" y="160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266" name="Oval 10"/>
            <p:cNvSpPr>
              <a:spLocks noChangeArrowheads="1"/>
            </p:cNvSpPr>
            <p:nvPr/>
          </p:nvSpPr>
          <p:spPr bwMode="auto">
            <a:xfrm>
              <a:off x="258" y="154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7" name="Rectangle 11"/>
            <p:cNvSpPr>
              <a:spLocks noChangeArrowheads="1"/>
            </p:cNvSpPr>
            <p:nvPr/>
          </p:nvSpPr>
          <p:spPr bwMode="auto">
            <a:xfrm>
              <a:off x="345" y="1557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68" name="Text Box 12"/>
            <p:cNvSpPr txBox="1">
              <a:spLocks noChangeArrowheads="1"/>
            </p:cNvSpPr>
            <p:nvPr/>
          </p:nvSpPr>
          <p:spPr bwMode="auto">
            <a:xfrm>
              <a:off x="265" y="1496"/>
              <a:ext cx="308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3b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736269" name="Oval 13"/>
            <p:cNvSpPr>
              <a:spLocks noChangeArrowheads="1"/>
            </p:cNvSpPr>
            <p:nvPr/>
          </p:nvSpPr>
          <p:spPr bwMode="auto">
            <a:xfrm>
              <a:off x="1479" y="22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70" name="Line 14"/>
            <p:cNvSpPr>
              <a:spLocks noChangeShapeType="1"/>
            </p:cNvSpPr>
            <p:nvPr/>
          </p:nvSpPr>
          <p:spPr bwMode="auto">
            <a:xfrm>
              <a:off x="1479" y="22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71" name="Line 15"/>
            <p:cNvSpPr>
              <a:spLocks noChangeShapeType="1"/>
            </p:cNvSpPr>
            <p:nvPr/>
          </p:nvSpPr>
          <p:spPr bwMode="auto">
            <a:xfrm>
              <a:off x="1792" y="22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72" name="Rectangle 16"/>
            <p:cNvSpPr>
              <a:spLocks noChangeArrowheads="1"/>
            </p:cNvSpPr>
            <p:nvPr/>
          </p:nvSpPr>
          <p:spPr bwMode="auto">
            <a:xfrm>
              <a:off x="1479" y="220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273" name="Oval 17"/>
            <p:cNvSpPr>
              <a:spLocks noChangeArrowheads="1"/>
            </p:cNvSpPr>
            <p:nvPr/>
          </p:nvSpPr>
          <p:spPr bwMode="auto">
            <a:xfrm>
              <a:off x="1476" y="21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6274" name="Group 18"/>
            <p:cNvGrpSpPr>
              <a:grpSpLocks/>
            </p:cNvGrpSpPr>
            <p:nvPr/>
          </p:nvGrpSpPr>
          <p:grpSpPr bwMode="auto">
            <a:xfrm>
              <a:off x="1485" y="2096"/>
              <a:ext cx="307" cy="269"/>
              <a:chOff x="2904" y="2429"/>
              <a:chExt cx="309" cy="269"/>
            </a:xfrm>
          </p:grpSpPr>
          <p:sp>
            <p:nvSpPr>
              <p:cNvPr id="736275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276" name="Text Box 20"/>
              <p:cNvSpPr txBox="1">
                <a:spLocks noChangeArrowheads="1"/>
              </p:cNvSpPr>
              <p:nvPr/>
            </p:nvSpPr>
            <p:spPr bwMode="auto">
              <a:xfrm>
                <a:off x="2904" y="2429"/>
                <a:ext cx="309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1d</a:t>
                </a:r>
              </a:p>
            </p:txBody>
          </p:sp>
        </p:grpSp>
        <p:sp>
          <p:nvSpPr>
            <p:cNvPr id="736277" name="Oval 21"/>
            <p:cNvSpPr>
              <a:spLocks noChangeArrowheads="1"/>
            </p:cNvSpPr>
            <p:nvPr/>
          </p:nvSpPr>
          <p:spPr bwMode="auto">
            <a:xfrm>
              <a:off x="822" y="147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78" name="Line 22"/>
            <p:cNvSpPr>
              <a:spLocks noChangeShapeType="1"/>
            </p:cNvSpPr>
            <p:nvPr/>
          </p:nvSpPr>
          <p:spPr bwMode="auto">
            <a:xfrm>
              <a:off x="822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79" name="Line 23"/>
            <p:cNvSpPr>
              <a:spLocks noChangeShapeType="1"/>
            </p:cNvSpPr>
            <p:nvPr/>
          </p:nvSpPr>
          <p:spPr bwMode="auto">
            <a:xfrm>
              <a:off x="1135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0" name="Rectangle 24"/>
            <p:cNvSpPr>
              <a:spLocks noChangeArrowheads="1"/>
            </p:cNvSpPr>
            <p:nvPr/>
          </p:nvSpPr>
          <p:spPr bwMode="auto">
            <a:xfrm>
              <a:off x="822" y="147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281" name="Oval 25"/>
            <p:cNvSpPr>
              <a:spLocks noChangeArrowheads="1"/>
            </p:cNvSpPr>
            <p:nvPr/>
          </p:nvSpPr>
          <p:spPr bwMode="auto">
            <a:xfrm>
              <a:off x="819" y="141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2" name="Rectangle 26"/>
            <p:cNvSpPr>
              <a:spLocks noChangeArrowheads="1"/>
            </p:cNvSpPr>
            <p:nvPr/>
          </p:nvSpPr>
          <p:spPr bwMode="auto">
            <a:xfrm>
              <a:off x="906" y="1425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3" name="Text Box 27"/>
            <p:cNvSpPr txBox="1">
              <a:spLocks noChangeArrowheads="1"/>
            </p:cNvSpPr>
            <p:nvPr/>
          </p:nvSpPr>
          <p:spPr bwMode="auto">
            <a:xfrm>
              <a:off x="831" y="1364"/>
              <a:ext cx="30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736284" name="Oval 28"/>
            <p:cNvSpPr>
              <a:spLocks noChangeArrowheads="1"/>
            </p:cNvSpPr>
            <p:nvPr/>
          </p:nvSpPr>
          <p:spPr bwMode="auto">
            <a:xfrm>
              <a:off x="1443" y="18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5" name="Line 29"/>
            <p:cNvSpPr>
              <a:spLocks noChangeShapeType="1"/>
            </p:cNvSpPr>
            <p:nvPr/>
          </p:nvSpPr>
          <p:spPr bwMode="auto">
            <a:xfrm>
              <a:off x="1443" y="18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6" name="Line 30"/>
            <p:cNvSpPr>
              <a:spLocks noChangeShapeType="1"/>
            </p:cNvSpPr>
            <p:nvPr/>
          </p:nvSpPr>
          <p:spPr bwMode="auto">
            <a:xfrm>
              <a:off x="1756" y="18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87" name="Rectangle 31"/>
            <p:cNvSpPr>
              <a:spLocks noChangeArrowheads="1"/>
            </p:cNvSpPr>
            <p:nvPr/>
          </p:nvSpPr>
          <p:spPr bwMode="auto">
            <a:xfrm>
              <a:off x="1443" y="181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288" name="Oval 32"/>
            <p:cNvSpPr>
              <a:spLocks noChangeArrowheads="1"/>
            </p:cNvSpPr>
            <p:nvPr/>
          </p:nvSpPr>
          <p:spPr bwMode="auto">
            <a:xfrm>
              <a:off x="1440" y="17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6289" name="Group 33"/>
            <p:cNvGrpSpPr>
              <a:grpSpLocks/>
            </p:cNvGrpSpPr>
            <p:nvPr/>
          </p:nvGrpSpPr>
          <p:grpSpPr bwMode="auto">
            <a:xfrm>
              <a:off x="1453" y="1700"/>
              <a:ext cx="292" cy="269"/>
              <a:chOff x="2907" y="2429"/>
              <a:chExt cx="301" cy="269"/>
            </a:xfrm>
          </p:grpSpPr>
          <p:sp>
            <p:nvSpPr>
              <p:cNvPr id="736290" name="Rectangle 3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291" name="Text Box 35"/>
              <p:cNvSpPr txBox="1">
                <a:spLocks noChangeArrowheads="1"/>
              </p:cNvSpPr>
              <p:nvPr/>
            </p:nvSpPr>
            <p:spPr bwMode="auto">
              <a:xfrm>
                <a:off x="2907" y="2429"/>
                <a:ext cx="301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1c</a:t>
                </a:r>
              </a:p>
            </p:txBody>
          </p:sp>
        </p:grpSp>
        <p:sp>
          <p:nvSpPr>
            <p:cNvPr id="736292" name="Line 36"/>
            <p:cNvSpPr>
              <a:spLocks noChangeShapeType="1"/>
            </p:cNvSpPr>
            <p:nvPr/>
          </p:nvSpPr>
          <p:spPr bwMode="auto">
            <a:xfrm>
              <a:off x="3238" y="1632"/>
              <a:ext cx="30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3" name="Line 37"/>
            <p:cNvSpPr>
              <a:spLocks noChangeShapeType="1"/>
            </p:cNvSpPr>
            <p:nvPr/>
          </p:nvSpPr>
          <p:spPr bwMode="auto">
            <a:xfrm>
              <a:off x="3562" y="1556"/>
              <a:ext cx="92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4" name="Line 38"/>
            <p:cNvSpPr>
              <a:spLocks noChangeShapeType="1"/>
            </p:cNvSpPr>
            <p:nvPr/>
          </p:nvSpPr>
          <p:spPr bwMode="auto">
            <a:xfrm flipV="1">
              <a:off x="3170" y="1512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5" name="Freeform 39"/>
            <p:cNvSpPr>
              <a:spLocks/>
            </p:cNvSpPr>
            <p:nvPr/>
          </p:nvSpPr>
          <p:spPr bwMode="auto">
            <a:xfrm>
              <a:off x="1790" y="2146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6" name="Freeform 40"/>
            <p:cNvSpPr>
              <a:spLocks/>
            </p:cNvSpPr>
            <p:nvPr/>
          </p:nvSpPr>
          <p:spPr bwMode="auto">
            <a:xfrm>
              <a:off x="1330" y="2110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7" name="Freeform 41"/>
            <p:cNvSpPr>
              <a:spLocks/>
            </p:cNvSpPr>
            <p:nvPr/>
          </p:nvSpPr>
          <p:spPr bwMode="auto">
            <a:xfrm>
              <a:off x="1454" y="2040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8" name="Freeform 42"/>
            <p:cNvSpPr>
              <a:spLocks/>
            </p:cNvSpPr>
            <p:nvPr/>
          </p:nvSpPr>
          <p:spPr bwMode="auto">
            <a:xfrm>
              <a:off x="1392" y="1878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299" name="Freeform 43"/>
            <p:cNvSpPr>
              <a:spLocks/>
            </p:cNvSpPr>
            <p:nvPr/>
          </p:nvSpPr>
          <p:spPr bwMode="auto">
            <a:xfrm>
              <a:off x="566" y="1502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0" name="Freeform 44"/>
            <p:cNvSpPr>
              <a:spLocks/>
            </p:cNvSpPr>
            <p:nvPr/>
          </p:nvSpPr>
          <p:spPr bwMode="auto">
            <a:xfrm>
              <a:off x="1002" y="1562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1" name="Freeform 45"/>
            <p:cNvSpPr>
              <a:spLocks/>
            </p:cNvSpPr>
            <p:nvPr/>
          </p:nvSpPr>
          <p:spPr bwMode="auto">
            <a:xfrm>
              <a:off x="2326" y="1680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2" name="Oval 46"/>
            <p:cNvSpPr>
              <a:spLocks noChangeArrowheads="1"/>
            </p:cNvSpPr>
            <p:nvPr/>
          </p:nvSpPr>
          <p:spPr bwMode="auto">
            <a:xfrm>
              <a:off x="2925" y="16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3" name="Line 47"/>
            <p:cNvSpPr>
              <a:spLocks noChangeShapeType="1"/>
            </p:cNvSpPr>
            <p:nvPr/>
          </p:nvSpPr>
          <p:spPr bwMode="auto">
            <a:xfrm>
              <a:off x="2925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4" name="Line 48"/>
            <p:cNvSpPr>
              <a:spLocks noChangeShapeType="1"/>
            </p:cNvSpPr>
            <p:nvPr/>
          </p:nvSpPr>
          <p:spPr bwMode="auto">
            <a:xfrm>
              <a:off x="3238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5" name="Rectangle 49"/>
            <p:cNvSpPr>
              <a:spLocks noChangeArrowheads="1"/>
            </p:cNvSpPr>
            <p:nvPr/>
          </p:nvSpPr>
          <p:spPr bwMode="auto">
            <a:xfrm>
              <a:off x="2925" y="160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306" name="Oval 50"/>
            <p:cNvSpPr>
              <a:spLocks noChangeArrowheads="1"/>
            </p:cNvSpPr>
            <p:nvPr/>
          </p:nvSpPr>
          <p:spPr bwMode="auto">
            <a:xfrm>
              <a:off x="2922" y="15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7" name="Rectangle 51"/>
            <p:cNvSpPr>
              <a:spLocks noChangeArrowheads="1"/>
            </p:cNvSpPr>
            <p:nvPr/>
          </p:nvSpPr>
          <p:spPr bwMode="auto">
            <a:xfrm>
              <a:off x="3009" y="1563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08" name="Text Box 52"/>
            <p:cNvSpPr txBox="1">
              <a:spLocks noChangeArrowheads="1"/>
            </p:cNvSpPr>
            <p:nvPr/>
          </p:nvSpPr>
          <p:spPr bwMode="auto">
            <a:xfrm>
              <a:off x="2933" y="1502"/>
              <a:ext cx="30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736309" name="Text Box 53"/>
            <p:cNvSpPr txBox="1">
              <a:spLocks noChangeArrowheads="1"/>
            </p:cNvSpPr>
            <p:nvPr/>
          </p:nvSpPr>
          <p:spPr bwMode="auto">
            <a:xfrm>
              <a:off x="597" y="1590"/>
              <a:ext cx="48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AS3</a:t>
              </a:r>
              <a:endParaRPr lang="en-US"/>
            </a:p>
          </p:txBody>
        </p:sp>
        <p:sp>
          <p:nvSpPr>
            <p:cNvPr id="736310" name="Text Box 54"/>
            <p:cNvSpPr txBox="1">
              <a:spLocks noChangeArrowheads="1"/>
            </p:cNvSpPr>
            <p:nvPr/>
          </p:nvSpPr>
          <p:spPr bwMode="auto">
            <a:xfrm>
              <a:off x="2380" y="2046"/>
              <a:ext cx="453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AS1</a:t>
              </a:r>
              <a:endParaRPr lang="en-US"/>
            </a:p>
          </p:txBody>
        </p:sp>
        <p:sp>
          <p:nvSpPr>
            <p:cNvPr id="736311" name="Text Box 55"/>
            <p:cNvSpPr txBox="1">
              <a:spLocks noChangeArrowheads="1"/>
            </p:cNvSpPr>
            <p:nvPr/>
          </p:nvSpPr>
          <p:spPr bwMode="auto">
            <a:xfrm>
              <a:off x="3207" y="1790"/>
              <a:ext cx="44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AS2</a:t>
              </a:r>
            </a:p>
          </p:txBody>
        </p:sp>
        <p:sp>
          <p:nvSpPr>
            <p:cNvPr id="736312" name="Oval 56"/>
            <p:cNvSpPr>
              <a:spLocks noChangeArrowheads="1"/>
            </p:cNvSpPr>
            <p:nvPr/>
          </p:nvSpPr>
          <p:spPr bwMode="auto">
            <a:xfrm>
              <a:off x="1137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13" name="Line 57"/>
            <p:cNvSpPr>
              <a:spLocks noChangeShapeType="1"/>
            </p:cNvSpPr>
            <p:nvPr/>
          </p:nvSpPr>
          <p:spPr bwMode="auto">
            <a:xfrm>
              <a:off x="1137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14" name="Line 58"/>
            <p:cNvSpPr>
              <a:spLocks noChangeShapeType="1"/>
            </p:cNvSpPr>
            <p:nvPr/>
          </p:nvSpPr>
          <p:spPr bwMode="auto">
            <a:xfrm>
              <a:off x="1450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15" name="Rectangle 59"/>
            <p:cNvSpPr>
              <a:spLocks noChangeArrowheads="1"/>
            </p:cNvSpPr>
            <p:nvPr/>
          </p:nvSpPr>
          <p:spPr bwMode="auto">
            <a:xfrm>
              <a:off x="1137" y="20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6316" name="Oval 60"/>
            <p:cNvSpPr>
              <a:spLocks noChangeArrowheads="1"/>
            </p:cNvSpPr>
            <p:nvPr/>
          </p:nvSpPr>
          <p:spPr bwMode="auto">
            <a:xfrm>
              <a:off x="1134" y="196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17" name="Rectangle 61"/>
            <p:cNvSpPr>
              <a:spLocks noChangeArrowheads="1"/>
            </p:cNvSpPr>
            <p:nvPr/>
          </p:nvSpPr>
          <p:spPr bwMode="auto">
            <a:xfrm>
              <a:off x="1219" y="1995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18" name="Text Box 62"/>
            <p:cNvSpPr txBox="1">
              <a:spLocks noChangeArrowheads="1"/>
            </p:cNvSpPr>
            <p:nvPr/>
          </p:nvSpPr>
          <p:spPr bwMode="auto">
            <a:xfrm>
              <a:off x="1147" y="1914"/>
              <a:ext cx="30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1a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grpSp>
          <p:nvGrpSpPr>
            <p:cNvPr id="736319" name="Group 63"/>
            <p:cNvGrpSpPr>
              <a:grpSpLocks/>
            </p:cNvGrpSpPr>
            <p:nvPr/>
          </p:nvGrpSpPr>
          <p:grpSpPr bwMode="auto">
            <a:xfrm>
              <a:off x="3270" y="1388"/>
              <a:ext cx="316" cy="271"/>
              <a:chOff x="4320" y="1940"/>
              <a:chExt cx="316" cy="271"/>
            </a:xfrm>
          </p:grpSpPr>
          <p:sp>
            <p:nvSpPr>
              <p:cNvPr id="736320" name="Oval 64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1" name="Line 65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2" name="Line 66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3" name="Rectangle 67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36324" name="Oval 68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5" name="Rectangle 69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6" name="Text Box 70"/>
              <p:cNvSpPr txBox="1">
                <a:spLocks noChangeArrowheads="1"/>
              </p:cNvSpPr>
              <p:nvPr/>
            </p:nvSpPr>
            <p:spPr bwMode="auto">
              <a:xfrm>
                <a:off x="4337" y="1940"/>
                <a:ext cx="290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2c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36327" name="Group 71"/>
            <p:cNvGrpSpPr>
              <a:grpSpLocks/>
            </p:cNvGrpSpPr>
            <p:nvPr/>
          </p:nvGrpSpPr>
          <p:grpSpPr bwMode="auto">
            <a:xfrm>
              <a:off x="3546" y="1610"/>
              <a:ext cx="317" cy="271"/>
              <a:chOff x="4596" y="2162"/>
              <a:chExt cx="317" cy="271"/>
            </a:xfrm>
          </p:grpSpPr>
          <p:sp>
            <p:nvSpPr>
              <p:cNvPr id="736328" name="Oval 72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29" name="Line 73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0" name="Line 74"/>
              <p:cNvSpPr>
                <a:spLocks noChangeShapeType="1"/>
              </p:cNvSpPr>
              <p:nvPr/>
            </p:nvSpPr>
            <p:spPr bwMode="auto">
              <a:xfrm>
                <a:off x="4912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1" name="Rectangle 75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36332" name="Oval 76"/>
              <p:cNvSpPr>
                <a:spLocks noChangeArrowheads="1"/>
              </p:cNvSpPr>
              <p:nvPr/>
            </p:nvSpPr>
            <p:spPr bwMode="auto">
              <a:xfrm>
                <a:off x="4596" y="2210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3" name="Rectangle 77"/>
              <p:cNvSpPr>
                <a:spLocks noChangeArrowheads="1"/>
              </p:cNvSpPr>
              <p:nvPr/>
            </p:nvSpPr>
            <p:spPr bwMode="auto">
              <a:xfrm>
                <a:off x="4683" y="2223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4" name="Text Box 78"/>
              <p:cNvSpPr txBox="1">
                <a:spLocks noChangeArrowheads="1"/>
              </p:cNvSpPr>
              <p:nvPr/>
            </p:nvSpPr>
            <p:spPr bwMode="auto">
              <a:xfrm>
                <a:off x="4605" y="2162"/>
                <a:ext cx="308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2b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36335" name="Group 79"/>
            <p:cNvGrpSpPr>
              <a:grpSpLocks/>
            </p:cNvGrpSpPr>
            <p:nvPr/>
          </p:nvGrpSpPr>
          <p:grpSpPr bwMode="auto">
            <a:xfrm>
              <a:off x="2016" y="1980"/>
              <a:ext cx="316" cy="269"/>
              <a:chOff x="2016" y="1980"/>
              <a:chExt cx="316" cy="269"/>
            </a:xfrm>
          </p:grpSpPr>
          <p:sp>
            <p:nvSpPr>
              <p:cNvPr id="736336" name="Oval 8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7" name="Line 8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8" name="Line 8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39" name="Rectangle 8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36340" name="Oval 8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6341" name="Group 85"/>
              <p:cNvGrpSpPr>
                <a:grpSpLocks/>
              </p:cNvGrpSpPr>
              <p:nvPr/>
            </p:nvGrpSpPr>
            <p:grpSpPr bwMode="auto">
              <a:xfrm>
                <a:off x="2022" y="1980"/>
                <a:ext cx="306" cy="269"/>
                <a:chOff x="2901" y="2429"/>
                <a:chExt cx="313" cy="269"/>
              </a:xfrm>
            </p:grpSpPr>
            <p:sp>
              <p:nvSpPr>
                <p:cNvPr id="736342" name="Rectangle 8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6343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901" y="2429"/>
                  <a:ext cx="313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1b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36344" name="Freeform 88"/>
            <p:cNvSpPr>
              <a:spLocks/>
            </p:cNvSpPr>
            <p:nvPr/>
          </p:nvSpPr>
          <p:spPr bwMode="auto">
            <a:xfrm>
              <a:off x="1457" y="2302"/>
              <a:ext cx="1848" cy="414"/>
            </a:xfrm>
            <a:custGeom>
              <a:avLst/>
              <a:gdLst>
                <a:gd name="T0" fmla="*/ 0 w 1848"/>
                <a:gd name="T1" fmla="*/ 414 h 414"/>
                <a:gd name="T2" fmla="*/ 84 w 1848"/>
                <a:gd name="T3" fmla="*/ 0 h 414"/>
                <a:gd name="T4" fmla="*/ 384 w 1848"/>
                <a:gd name="T5" fmla="*/ 6 h 414"/>
                <a:gd name="T6" fmla="*/ 1848 w 1848"/>
                <a:gd name="T7" fmla="*/ 414 h 414"/>
                <a:gd name="T8" fmla="*/ 0 w 1848"/>
                <a:gd name="T9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8" h="414">
                  <a:moveTo>
                    <a:pt x="0" y="414"/>
                  </a:moveTo>
                  <a:lnTo>
                    <a:pt x="84" y="0"/>
                  </a:lnTo>
                  <a:lnTo>
                    <a:pt x="384" y="6"/>
                  </a:lnTo>
                  <a:lnTo>
                    <a:pt x="1848" y="414"/>
                  </a:lnTo>
                  <a:lnTo>
                    <a:pt x="0" y="414"/>
                  </a:lnTo>
                  <a:close/>
                </a:path>
              </a:pathLst>
            </a:custGeom>
            <a:solidFill>
              <a:srgbClr val="DDDDDD"/>
            </a:solidFill>
            <a:ln w="9525" cap="flat" cmpd="sng">
              <a:solidFill>
                <a:srgbClr val="DDDDDD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6345" name="Rectangle 89"/>
            <p:cNvSpPr>
              <a:spLocks noChangeArrowheads="1"/>
            </p:cNvSpPr>
            <p:nvPr/>
          </p:nvSpPr>
          <p:spPr bwMode="auto">
            <a:xfrm>
              <a:off x="1463" y="2729"/>
              <a:ext cx="1834" cy="11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6346" name="Group 90"/>
            <p:cNvGrpSpPr>
              <a:grpSpLocks/>
            </p:cNvGrpSpPr>
            <p:nvPr/>
          </p:nvGrpSpPr>
          <p:grpSpPr bwMode="auto">
            <a:xfrm>
              <a:off x="1578" y="2818"/>
              <a:ext cx="736" cy="479"/>
              <a:chOff x="1595" y="2898"/>
              <a:chExt cx="736" cy="479"/>
            </a:xfrm>
          </p:grpSpPr>
          <p:sp>
            <p:nvSpPr>
              <p:cNvPr id="736347" name="Oval 91"/>
              <p:cNvSpPr>
                <a:spLocks noChangeArrowheads="1"/>
              </p:cNvSpPr>
              <p:nvPr/>
            </p:nvSpPr>
            <p:spPr bwMode="auto">
              <a:xfrm>
                <a:off x="1595" y="2898"/>
                <a:ext cx="736" cy="479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48" name="Text Box 92"/>
              <p:cNvSpPr txBox="1">
                <a:spLocks noChangeArrowheads="1"/>
              </p:cNvSpPr>
              <p:nvPr/>
            </p:nvSpPr>
            <p:spPr bwMode="auto">
              <a:xfrm>
                <a:off x="1733" y="2933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>
                    <a:solidFill>
                      <a:schemeClr val="accent2"/>
                    </a:solidFill>
                    <a:latin typeface="Arial" charset="0"/>
                  </a:rPr>
                  <a:t>Intra-AS</a:t>
                </a:r>
              </a:p>
              <a:p>
                <a:pPr eaLnBrk="1" hangingPunct="1"/>
                <a:r>
                  <a:rPr lang="en-US" sz="1200">
                    <a:solidFill>
                      <a:schemeClr val="accent2"/>
                    </a:solidFill>
                    <a:latin typeface="Arial" charset="0"/>
                  </a:rPr>
                  <a:t>Routing </a:t>
                </a:r>
              </a:p>
              <a:p>
                <a:pPr eaLnBrk="1" hangingPunct="1"/>
                <a:r>
                  <a:rPr lang="en-US" sz="1200">
                    <a:solidFill>
                      <a:schemeClr val="accent2"/>
                    </a:solidFill>
                    <a:latin typeface="Arial" charset="0"/>
                  </a:rPr>
                  <a:t>algorithm</a:t>
                </a:r>
              </a:p>
            </p:txBody>
          </p:sp>
        </p:grpSp>
        <p:grpSp>
          <p:nvGrpSpPr>
            <p:cNvPr id="736349" name="Group 93"/>
            <p:cNvGrpSpPr>
              <a:grpSpLocks/>
            </p:cNvGrpSpPr>
            <p:nvPr/>
          </p:nvGrpSpPr>
          <p:grpSpPr bwMode="auto">
            <a:xfrm>
              <a:off x="2402" y="2826"/>
              <a:ext cx="736" cy="479"/>
              <a:chOff x="2402" y="2826"/>
              <a:chExt cx="736" cy="479"/>
            </a:xfrm>
          </p:grpSpPr>
          <p:sp>
            <p:nvSpPr>
              <p:cNvPr id="736350" name="Oval 94"/>
              <p:cNvSpPr>
                <a:spLocks noChangeArrowheads="1"/>
              </p:cNvSpPr>
              <p:nvPr/>
            </p:nvSpPr>
            <p:spPr bwMode="auto">
              <a:xfrm>
                <a:off x="2402" y="2826"/>
                <a:ext cx="736" cy="479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51" name="Text Box 95"/>
              <p:cNvSpPr txBox="1">
                <a:spLocks noChangeArrowheads="1"/>
              </p:cNvSpPr>
              <p:nvPr/>
            </p:nvSpPr>
            <p:spPr bwMode="auto">
              <a:xfrm>
                <a:off x="2539" y="2862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Inter-AS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Routing 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Arial" charset="0"/>
                  </a:rPr>
                  <a:t>algorithm</a:t>
                </a:r>
              </a:p>
            </p:txBody>
          </p:sp>
        </p:grpSp>
        <p:sp>
          <p:nvSpPr>
            <p:cNvPr id="736352" name="Rectangle 96"/>
            <p:cNvSpPr>
              <a:spLocks noChangeArrowheads="1"/>
            </p:cNvSpPr>
            <p:nvPr/>
          </p:nvSpPr>
          <p:spPr bwMode="auto">
            <a:xfrm>
              <a:off x="1932" y="3447"/>
              <a:ext cx="780" cy="2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Forwarding</a:t>
              </a:r>
            </a:p>
            <a:p>
              <a:pPr algn="ctr" eaLnBrk="1" hangingPunct="1"/>
              <a:r>
                <a:rPr lang="en-US" sz="1400">
                  <a:latin typeface="Arial" charset="0"/>
                </a:rPr>
                <a:t>table</a:t>
              </a:r>
            </a:p>
          </p:txBody>
        </p:sp>
        <p:sp>
          <p:nvSpPr>
            <p:cNvPr id="736353" name="Freeform 97"/>
            <p:cNvSpPr>
              <a:spLocks/>
            </p:cNvSpPr>
            <p:nvPr/>
          </p:nvSpPr>
          <p:spPr bwMode="auto">
            <a:xfrm>
              <a:off x="1648" y="3217"/>
              <a:ext cx="275" cy="345"/>
            </a:xfrm>
            <a:custGeom>
              <a:avLst/>
              <a:gdLst>
                <a:gd name="T0" fmla="*/ 0 w 275"/>
                <a:gd name="T1" fmla="*/ 0 h 345"/>
                <a:gd name="T2" fmla="*/ 71 w 275"/>
                <a:gd name="T3" fmla="*/ 230 h 345"/>
                <a:gd name="T4" fmla="*/ 275 w 275"/>
                <a:gd name="T5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5" h="345">
                  <a:moveTo>
                    <a:pt x="0" y="0"/>
                  </a:moveTo>
                  <a:cubicBezTo>
                    <a:pt x="12" y="86"/>
                    <a:pt x="25" y="173"/>
                    <a:pt x="71" y="230"/>
                  </a:cubicBezTo>
                  <a:cubicBezTo>
                    <a:pt x="117" y="287"/>
                    <a:pt x="241" y="326"/>
                    <a:pt x="275" y="34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54" name="Freeform 98"/>
            <p:cNvSpPr>
              <a:spLocks/>
            </p:cNvSpPr>
            <p:nvPr/>
          </p:nvSpPr>
          <p:spPr bwMode="auto">
            <a:xfrm>
              <a:off x="2712" y="3217"/>
              <a:ext cx="354" cy="372"/>
            </a:xfrm>
            <a:custGeom>
              <a:avLst/>
              <a:gdLst>
                <a:gd name="T0" fmla="*/ 354 w 354"/>
                <a:gd name="T1" fmla="*/ 0 h 372"/>
                <a:gd name="T2" fmla="*/ 248 w 354"/>
                <a:gd name="T3" fmla="*/ 274 h 372"/>
                <a:gd name="T4" fmla="*/ 0 w 354"/>
                <a:gd name="T5" fmla="*/ 372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4" h="372">
                  <a:moveTo>
                    <a:pt x="354" y="0"/>
                  </a:moveTo>
                  <a:cubicBezTo>
                    <a:pt x="330" y="106"/>
                    <a:pt x="307" y="212"/>
                    <a:pt x="248" y="274"/>
                  </a:cubicBezTo>
                  <a:cubicBezTo>
                    <a:pt x="189" y="336"/>
                    <a:pt x="41" y="354"/>
                    <a:pt x="0" y="372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6355" name="Group 99"/>
            <p:cNvGrpSpPr>
              <a:grpSpLocks/>
            </p:cNvGrpSpPr>
            <p:nvPr/>
          </p:nvGrpSpPr>
          <p:grpSpPr bwMode="auto">
            <a:xfrm>
              <a:off x="419" y="1226"/>
              <a:ext cx="316" cy="271"/>
              <a:chOff x="2016" y="1980"/>
              <a:chExt cx="316" cy="271"/>
            </a:xfrm>
          </p:grpSpPr>
          <p:sp>
            <p:nvSpPr>
              <p:cNvPr id="736356" name="Oval 10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57" name="Line 10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58" name="Line 10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359" name="Rectangle 10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36360" name="Oval 10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6361" name="Group 105"/>
              <p:cNvGrpSpPr>
                <a:grpSpLocks/>
              </p:cNvGrpSpPr>
              <p:nvPr/>
            </p:nvGrpSpPr>
            <p:grpSpPr bwMode="auto">
              <a:xfrm>
                <a:off x="2033" y="1980"/>
                <a:ext cx="290" cy="271"/>
                <a:chOff x="2909" y="2429"/>
                <a:chExt cx="296" cy="271"/>
              </a:xfrm>
            </p:grpSpPr>
            <p:sp>
              <p:nvSpPr>
                <p:cNvPr id="736362" name="Rectangle 10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6363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909" y="2429"/>
                  <a:ext cx="296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3c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36364" name="Line 108"/>
            <p:cNvSpPr>
              <a:spLocks noChangeShapeType="1"/>
            </p:cNvSpPr>
            <p:nvPr/>
          </p:nvSpPr>
          <p:spPr bwMode="auto">
            <a:xfrm flipH="1">
              <a:off x="443" y="1436"/>
              <a:ext cx="62" cy="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65" name="Line 109"/>
            <p:cNvSpPr>
              <a:spLocks noChangeShapeType="1"/>
            </p:cNvSpPr>
            <p:nvPr/>
          </p:nvSpPr>
          <p:spPr bwMode="auto">
            <a:xfrm>
              <a:off x="136" y="1482"/>
              <a:ext cx="144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66" name="Line 110"/>
            <p:cNvSpPr>
              <a:spLocks noChangeShapeType="1"/>
            </p:cNvSpPr>
            <p:nvPr/>
          </p:nvSpPr>
          <p:spPr bwMode="auto">
            <a:xfrm flipH="1">
              <a:off x="635" y="1127"/>
              <a:ext cx="136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67" name="Line 111"/>
            <p:cNvSpPr>
              <a:spLocks noChangeShapeType="1"/>
            </p:cNvSpPr>
            <p:nvPr/>
          </p:nvSpPr>
          <p:spPr bwMode="auto">
            <a:xfrm>
              <a:off x="356" y="1118"/>
              <a:ext cx="118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68" name="Line 112"/>
            <p:cNvSpPr>
              <a:spLocks noChangeShapeType="1"/>
            </p:cNvSpPr>
            <p:nvPr/>
          </p:nvSpPr>
          <p:spPr bwMode="auto">
            <a:xfrm flipH="1">
              <a:off x="1016" y="1211"/>
              <a:ext cx="68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69" name="Line 113"/>
            <p:cNvSpPr>
              <a:spLocks noChangeShapeType="1"/>
            </p:cNvSpPr>
            <p:nvPr/>
          </p:nvSpPr>
          <p:spPr bwMode="auto">
            <a:xfrm>
              <a:off x="3854" y="1728"/>
              <a:ext cx="2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0" name="Line 114"/>
            <p:cNvSpPr>
              <a:spLocks noChangeShapeType="1"/>
            </p:cNvSpPr>
            <p:nvPr/>
          </p:nvSpPr>
          <p:spPr bwMode="auto">
            <a:xfrm flipV="1">
              <a:off x="3795" y="1415"/>
              <a:ext cx="262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1" name="Line 115"/>
            <p:cNvSpPr>
              <a:spLocks noChangeShapeType="1"/>
            </p:cNvSpPr>
            <p:nvPr/>
          </p:nvSpPr>
          <p:spPr bwMode="auto">
            <a:xfrm flipH="1" flipV="1">
              <a:off x="3244" y="1245"/>
              <a:ext cx="127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2" name="Line 116"/>
            <p:cNvSpPr>
              <a:spLocks noChangeShapeType="1"/>
            </p:cNvSpPr>
            <p:nvPr/>
          </p:nvSpPr>
          <p:spPr bwMode="auto">
            <a:xfrm flipH="1" flipV="1">
              <a:off x="2931" y="1347"/>
              <a:ext cx="135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3" name="Line 117"/>
            <p:cNvSpPr>
              <a:spLocks noChangeShapeType="1"/>
            </p:cNvSpPr>
            <p:nvPr/>
          </p:nvSpPr>
          <p:spPr bwMode="auto">
            <a:xfrm flipH="1">
              <a:off x="1042" y="2092"/>
              <a:ext cx="135" cy="1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4" name="Line 118"/>
            <p:cNvSpPr>
              <a:spLocks noChangeShapeType="1"/>
            </p:cNvSpPr>
            <p:nvPr/>
          </p:nvSpPr>
          <p:spPr bwMode="auto">
            <a:xfrm flipH="1" flipV="1">
              <a:off x="1008" y="1991"/>
              <a:ext cx="127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5" name="Line 119"/>
            <p:cNvSpPr>
              <a:spLocks noChangeShapeType="1"/>
            </p:cNvSpPr>
            <p:nvPr/>
          </p:nvSpPr>
          <p:spPr bwMode="auto">
            <a:xfrm flipH="1">
              <a:off x="1279" y="2262"/>
              <a:ext cx="212" cy="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6" name="Line 120"/>
            <p:cNvSpPr>
              <a:spLocks noChangeShapeType="1"/>
            </p:cNvSpPr>
            <p:nvPr/>
          </p:nvSpPr>
          <p:spPr bwMode="auto">
            <a:xfrm flipV="1">
              <a:off x="1762" y="1804"/>
              <a:ext cx="229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7" name="Line 121"/>
            <p:cNvSpPr>
              <a:spLocks noChangeShapeType="1"/>
            </p:cNvSpPr>
            <p:nvPr/>
          </p:nvSpPr>
          <p:spPr bwMode="auto">
            <a:xfrm>
              <a:off x="2219" y="2177"/>
              <a:ext cx="119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6378" name="Line 122"/>
            <p:cNvSpPr>
              <a:spLocks noChangeShapeType="1"/>
            </p:cNvSpPr>
            <p:nvPr/>
          </p:nvSpPr>
          <p:spPr bwMode="auto">
            <a:xfrm>
              <a:off x="1736" y="1880"/>
              <a:ext cx="144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6379" name="Rectangle 123"/>
          <p:cNvSpPr>
            <a:spLocks noGrp="1" noChangeArrowheads="1"/>
          </p:cNvSpPr>
          <p:nvPr>
            <p:ph type="title"/>
          </p:nvPr>
        </p:nvSpPr>
        <p:spPr>
          <a:xfrm>
            <a:off x="422275" y="228600"/>
            <a:ext cx="7772400" cy="963613"/>
          </a:xfrm>
        </p:spPr>
        <p:txBody>
          <a:bodyPr/>
          <a:lstStyle/>
          <a:p>
            <a:r>
              <a:rPr lang="en-US"/>
              <a:t>Interconnected ASes</a:t>
            </a:r>
          </a:p>
        </p:txBody>
      </p:sp>
      <p:sp>
        <p:nvSpPr>
          <p:cNvPr id="736380" name="Rectangle 124"/>
          <p:cNvSpPr>
            <a:spLocks noGrp="1" noChangeArrowheads="1"/>
          </p:cNvSpPr>
          <p:nvPr>
            <p:ph type="body" sz="half" idx="2"/>
          </p:nvPr>
        </p:nvSpPr>
        <p:spPr>
          <a:xfrm>
            <a:off x="5114925" y="3159125"/>
            <a:ext cx="3810000" cy="3400425"/>
          </a:xfrm>
        </p:spPr>
        <p:txBody>
          <a:bodyPr/>
          <a:lstStyle/>
          <a:p>
            <a:r>
              <a:rPr lang="en-US" sz="2400"/>
              <a:t>forwarding table  configured by both intra- and inter-AS routing algorithm</a:t>
            </a:r>
          </a:p>
          <a:p>
            <a:pPr lvl="1"/>
            <a:r>
              <a:rPr lang="en-US" sz="2000"/>
              <a:t>intra-AS sets entries for internal dests</a:t>
            </a:r>
          </a:p>
          <a:p>
            <a:pPr lvl="1"/>
            <a:r>
              <a:rPr lang="en-US" sz="2000"/>
              <a:t>inter-AS &amp; intra-As sets entries for external dests </a:t>
            </a:r>
          </a:p>
        </p:txBody>
      </p:sp>
    </p:spTree>
    <p:extLst>
      <p:ext uri="{BB962C8B-B14F-4D97-AF65-F5344CB8AC3E}">
        <p14:creationId xmlns:p14="http://schemas.microsoft.com/office/powerpoint/2010/main" val="1793304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727D6434-0707-48F6-9078-3238AF0D9B04}" type="slidenum">
              <a:rPr lang="en-US"/>
              <a:pPr/>
              <a:t>5</a:t>
            </a:fld>
            <a:endParaRPr lang="en-US"/>
          </a:p>
        </p:txBody>
      </p:sp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0"/>
            <a:ext cx="7772400" cy="1143000"/>
          </a:xfrm>
        </p:spPr>
        <p:txBody>
          <a:bodyPr/>
          <a:lstStyle/>
          <a:p>
            <a:r>
              <a:rPr lang="en-US"/>
              <a:t>Inter-AS tasks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093788"/>
            <a:ext cx="3810000" cy="292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suppose router in AS1 receives datagram destined outside of AS1:</a:t>
            </a:r>
          </a:p>
          <a:p>
            <a:pPr lvl="1">
              <a:lnSpc>
                <a:spcPct val="90000"/>
              </a:lnSpc>
            </a:pPr>
            <a:r>
              <a:rPr lang="en-US"/>
              <a:t>router should forward packet to gateway router, but which one?</a:t>
            </a:r>
          </a:p>
        </p:txBody>
      </p:sp>
      <p:sp>
        <p:nvSpPr>
          <p:cNvPr id="7372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94238" y="927100"/>
            <a:ext cx="3810000" cy="46482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AS1 must:</a:t>
            </a:r>
          </a:p>
          <a:p>
            <a:pPr marL="457200" indent="-457200">
              <a:lnSpc>
                <a:spcPct val="90000"/>
              </a:lnSpc>
              <a:buFont typeface="ZapfDingbats" pitchFamily="82" charset="2"/>
              <a:buAutoNum type="arabicPeriod"/>
            </a:pPr>
            <a:r>
              <a:rPr lang="en-US" sz="2400"/>
              <a:t>learn which dests are reachable through AS2, which through AS3</a:t>
            </a:r>
          </a:p>
          <a:p>
            <a:pPr marL="457200" indent="-457200">
              <a:lnSpc>
                <a:spcPct val="90000"/>
              </a:lnSpc>
              <a:buFont typeface="ZapfDingbats" pitchFamily="82" charset="2"/>
              <a:buAutoNum type="arabicPeriod"/>
            </a:pPr>
            <a:r>
              <a:rPr lang="en-US" sz="2400"/>
              <a:t>propagate this reachability info to all routers in AS1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job of inter-AS routing!</a:t>
            </a:r>
          </a:p>
        </p:txBody>
      </p:sp>
      <p:sp>
        <p:nvSpPr>
          <p:cNvPr id="737285" name="Freeform 5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286" name="Freeform 6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56 w 1162"/>
              <a:gd name="T1" fmla="*/ 162 h 543"/>
              <a:gd name="T2" fmla="*/ 368 w 1162"/>
              <a:gd name="T3" fmla="*/ 14 h 543"/>
              <a:gd name="T4" fmla="*/ 940 w 1162"/>
              <a:gd name="T5" fmla="*/ 79 h 543"/>
              <a:gd name="T6" fmla="*/ 1144 w 1162"/>
              <a:gd name="T7" fmla="*/ 239 h 543"/>
              <a:gd name="T8" fmla="*/ 1048 w 1162"/>
              <a:gd name="T9" fmla="*/ 451 h 543"/>
              <a:gd name="T10" fmla="*/ 586 w 1162"/>
              <a:gd name="T11" fmla="*/ 541 h 543"/>
              <a:gd name="T12" fmla="*/ 88 w 1162"/>
              <a:gd name="T13" fmla="*/ 439 h 543"/>
              <a:gd name="T14" fmla="*/ 56 w 1162"/>
              <a:gd name="T15" fmla="*/ 162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287" name="Freeform 7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88 w 1198"/>
              <a:gd name="T1" fmla="*/ 181 h 451"/>
              <a:gd name="T2" fmla="*/ 180 w 1198"/>
              <a:gd name="T3" fmla="*/ 89 h 451"/>
              <a:gd name="T4" fmla="*/ 448 w 1198"/>
              <a:gd name="T5" fmla="*/ 49 h 451"/>
              <a:gd name="T6" fmla="*/ 988 w 1198"/>
              <a:gd name="T7" fmla="*/ 25 h 451"/>
              <a:gd name="T8" fmla="*/ 1181 w 1198"/>
              <a:gd name="T9" fmla="*/ 197 h 451"/>
              <a:gd name="T10" fmla="*/ 889 w 1198"/>
              <a:gd name="T11" fmla="*/ 413 h 451"/>
              <a:gd name="T12" fmla="*/ 307 w 1198"/>
              <a:gd name="T13" fmla="*/ 425 h 451"/>
              <a:gd name="T14" fmla="*/ 36 w 1198"/>
              <a:gd name="T15" fmla="*/ 337 h 451"/>
              <a:gd name="T16" fmla="*/ 88 w 1198"/>
              <a:gd name="T17" fmla="*/ 181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737288" name="Freeform 8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114 h 114"/>
              <a:gd name="T2" fmla="*/ 252 w 252"/>
              <a:gd name="T3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289" name="Text Box 9"/>
          <p:cNvSpPr txBox="1">
            <a:spLocks noChangeArrowheads="1"/>
          </p:cNvSpPr>
          <p:nvPr/>
        </p:nvSpPr>
        <p:spPr bwMode="auto">
          <a:xfrm>
            <a:off x="2052638" y="5135563"/>
            <a:ext cx="701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AS3</a:t>
            </a:r>
            <a:endParaRPr lang="en-US"/>
          </a:p>
        </p:txBody>
      </p:sp>
      <p:sp>
        <p:nvSpPr>
          <p:cNvPr id="737290" name="Text Box 10"/>
          <p:cNvSpPr txBox="1">
            <a:spLocks noChangeArrowheads="1"/>
          </p:cNvSpPr>
          <p:nvPr/>
        </p:nvSpPr>
        <p:spPr bwMode="auto">
          <a:xfrm>
            <a:off x="5867400" y="5799138"/>
            <a:ext cx="649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AS2</a:t>
            </a:r>
          </a:p>
        </p:txBody>
      </p:sp>
      <p:sp>
        <p:nvSpPr>
          <p:cNvPr id="737291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292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293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294" name="Group 14"/>
          <p:cNvGrpSpPr>
            <a:grpSpLocks/>
          </p:cNvGrpSpPr>
          <p:nvPr/>
        </p:nvGrpSpPr>
        <p:grpSpPr bwMode="auto">
          <a:xfrm>
            <a:off x="1619250" y="4910138"/>
            <a:ext cx="501650" cy="400050"/>
            <a:chOff x="873" y="3247"/>
            <a:chExt cx="316" cy="252"/>
          </a:xfrm>
        </p:grpSpPr>
        <p:sp>
          <p:nvSpPr>
            <p:cNvPr id="737295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296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297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298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299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00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01" name="Text Box 21"/>
            <p:cNvSpPr txBox="1">
              <a:spLocks noChangeArrowheads="1"/>
            </p:cNvSpPr>
            <p:nvPr/>
          </p:nvSpPr>
          <p:spPr bwMode="auto">
            <a:xfrm>
              <a:off x="893" y="3247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3b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37302" name="Group 22"/>
          <p:cNvGrpSpPr>
            <a:grpSpLocks/>
          </p:cNvGrpSpPr>
          <p:nvPr/>
        </p:nvGrpSpPr>
        <p:grpSpPr bwMode="auto">
          <a:xfrm>
            <a:off x="1889125" y="4333875"/>
            <a:ext cx="501650" cy="400050"/>
            <a:chOff x="2016" y="1980"/>
            <a:chExt cx="316" cy="252"/>
          </a:xfrm>
        </p:grpSpPr>
        <p:sp>
          <p:nvSpPr>
            <p:cNvPr id="737303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04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05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06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07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7308" name="Group 28"/>
            <p:cNvGrpSpPr>
              <a:grpSpLocks/>
            </p:cNvGrpSpPr>
            <p:nvPr/>
          </p:nvGrpSpPr>
          <p:grpSpPr bwMode="auto">
            <a:xfrm>
              <a:off x="2036" y="1980"/>
              <a:ext cx="266" cy="252"/>
              <a:chOff x="2922" y="2429"/>
              <a:chExt cx="271" cy="252"/>
            </a:xfrm>
          </p:grpSpPr>
          <p:sp>
            <p:nvSpPr>
              <p:cNvPr id="737309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10" name="Text Box 30"/>
              <p:cNvSpPr txBox="1">
                <a:spLocks noChangeArrowheads="1"/>
              </p:cNvSpPr>
              <p:nvPr/>
            </p:nvSpPr>
            <p:spPr bwMode="auto">
              <a:xfrm>
                <a:off x="2922" y="2429"/>
                <a:ext cx="271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3c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37311" name="Group 31"/>
          <p:cNvGrpSpPr>
            <a:grpSpLocks/>
          </p:cNvGrpSpPr>
          <p:nvPr/>
        </p:nvGrpSpPr>
        <p:grpSpPr bwMode="auto">
          <a:xfrm>
            <a:off x="2466975" y="4708525"/>
            <a:ext cx="501650" cy="400050"/>
            <a:chOff x="1434" y="3108"/>
            <a:chExt cx="316" cy="252"/>
          </a:xfrm>
        </p:grpSpPr>
        <p:grpSp>
          <p:nvGrpSpPr>
            <p:cNvPr id="737312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737313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14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15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16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37317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18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37319" name="Text Box 39"/>
            <p:cNvSpPr txBox="1">
              <a:spLocks noChangeArrowheads="1"/>
            </p:cNvSpPr>
            <p:nvPr/>
          </p:nvSpPr>
          <p:spPr bwMode="auto">
            <a:xfrm>
              <a:off x="1457" y="3108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3a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37320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737321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155 w 1583"/>
                <a:gd name="T1" fmla="*/ 224 h 682"/>
                <a:gd name="T2" fmla="*/ 407 w 1583"/>
                <a:gd name="T3" fmla="*/ 74 h 682"/>
                <a:gd name="T4" fmla="*/ 785 w 1583"/>
                <a:gd name="T5" fmla="*/ 20 h 682"/>
                <a:gd name="T6" fmla="*/ 1157 w 1583"/>
                <a:gd name="T7" fmla="*/ 194 h 682"/>
                <a:gd name="T8" fmla="*/ 1564 w 1583"/>
                <a:gd name="T9" fmla="*/ 428 h 682"/>
                <a:gd name="T10" fmla="*/ 1272 w 1583"/>
                <a:gd name="T11" fmla="*/ 644 h 682"/>
                <a:gd name="T12" fmla="*/ 690 w 1583"/>
                <a:gd name="T13" fmla="*/ 656 h 682"/>
                <a:gd name="T14" fmla="*/ 89 w 1583"/>
                <a:gd name="T15" fmla="*/ 596 h 682"/>
                <a:gd name="T16" fmla="*/ 155 w 1583"/>
                <a:gd name="T17" fmla="*/ 224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2" name="Text Box 42"/>
            <p:cNvSpPr txBox="1">
              <a:spLocks noChangeArrowheads="1"/>
            </p:cNvSpPr>
            <p:nvPr/>
          </p:nvSpPr>
          <p:spPr bwMode="auto">
            <a:xfrm>
              <a:off x="1719" y="3728"/>
              <a:ext cx="36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/>
                <a:t>AS1</a:t>
              </a:r>
              <a:endParaRPr lang="en-US" dirty="0"/>
            </a:p>
          </p:txBody>
        </p:sp>
        <p:sp>
          <p:nvSpPr>
            <p:cNvPr id="737323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4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5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6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7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37328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737329" name="Group 49"/>
            <p:cNvGrpSpPr>
              <a:grpSpLocks/>
            </p:cNvGrpSpPr>
            <p:nvPr/>
          </p:nvGrpSpPr>
          <p:grpSpPr bwMode="auto">
            <a:xfrm>
              <a:off x="2202" y="3297"/>
              <a:ext cx="316" cy="250"/>
              <a:chOff x="2055" y="3451"/>
              <a:chExt cx="316" cy="250"/>
            </a:xfrm>
          </p:grpSpPr>
          <p:sp>
            <p:nvSpPr>
              <p:cNvPr id="737330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31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32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33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7334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737335" name="Group 55"/>
              <p:cNvGrpSpPr>
                <a:grpSpLocks/>
              </p:cNvGrpSpPr>
              <p:nvPr/>
            </p:nvGrpSpPr>
            <p:grpSpPr bwMode="auto">
              <a:xfrm>
                <a:off x="2079" y="3451"/>
                <a:ext cx="270" cy="250"/>
                <a:chOff x="2919" y="2429"/>
                <a:chExt cx="277" cy="250"/>
              </a:xfrm>
            </p:grpSpPr>
            <p:sp>
              <p:nvSpPr>
                <p:cNvPr id="737336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3733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9" y="2429"/>
                  <a:ext cx="27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1c</a:t>
                  </a:r>
                </a:p>
              </p:txBody>
            </p:sp>
          </p:grpSp>
        </p:grpSp>
        <p:grpSp>
          <p:nvGrpSpPr>
            <p:cNvPr id="737338" name="Group 58"/>
            <p:cNvGrpSpPr>
              <a:grpSpLocks/>
            </p:cNvGrpSpPr>
            <p:nvPr/>
          </p:nvGrpSpPr>
          <p:grpSpPr bwMode="auto">
            <a:xfrm>
              <a:off x="1896" y="3511"/>
              <a:ext cx="316" cy="252"/>
              <a:chOff x="1749" y="3665"/>
              <a:chExt cx="316" cy="252"/>
            </a:xfrm>
          </p:grpSpPr>
          <p:sp>
            <p:nvSpPr>
              <p:cNvPr id="737339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0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1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2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7343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4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5" name="Text Box 65"/>
              <p:cNvSpPr txBox="1">
                <a:spLocks noChangeArrowheads="1"/>
              </p:cNvSpPr>
              <p:nvPr/>
            </p:nvSpPr>
            <p:spPr bwMode="auto">
              <a:xfrm>
                <a:off x="1774" y="3665"/>
                <a:ext cx="276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1a</a:t>
                </a:r>
                <a:endParaRPr lang="en-US" sz="240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37346" name="Group 66"/>
            <p:cNvGrpSpPr>
              <a:grpSpLocks/>
            </p:cNvGrpSpPr>
            <p:nvPr/>
          </p:nvGrpSpPr>
          <p:grpSpPr bwMode="auto">
            <a:xfrm>
              <a:off x="2238" y="3693"/>
              <a:ext cx="316" cy="250"/>
              <a:chOff x="2091" y="3847"/>
              <a:chExt cx="316" cy="250"/>
            </a:xfrm>
          </p:grpSpPr>
          <p:sp>
            <p:nvSpPr>
              <p:cNvPr id="737347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8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49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50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7351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737352" name="Group 72"/>
              <p:cNvGrpSpPr>
                <a:grpSpLocks/>
              </p:cNvGrpSpPr>
              <p:nvPr/>
            </p:nvGrpSpPr>
            <p:grpSpPr bwMode="auto">
              <a:xfrm>
                <a:off x="2112" y="3847"/>
                <a:ext cx="282" cy="250"/>
                <a:chOff x="2916" y="2429"/>
                <a:chExt cx="284" cy="250"/>
              </a:xfrm>
            </p:grpSpPr>
            <p:sp>
              <p:nvSpPr>
                <p:cNvPr id="737353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3735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6" y="2429"/>
                  <a:ext cx="2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FF00"/>
                      </a:solidFill>
                    </a:rPr>
                    <a:t>1d</a:t>
                  </a:r>
                </a:p>
              </p:txBody>
            </p:sp>
          </p:grpSp>
        </p:grpSp>
        <p:grpSp>
          <p:nvGrpSpPr>
            <p:cNvPr id="737355" name="Group 75"/>
            <p:cNvGrpSpPr>
              <a:grpSpLocks/>
            </p:cNvGrpSpPr>
            <p:nvPr/>
          </p:nvGrpSpPr>
          <p:grpSpPr bwMode="auto">
            <a:xfrm>
              <a:off x="2778" y="3577"/>
              <a:ext cx="316" cy="250"/>
              <a:chOff x="2016" y="1980"/>
              <a:chExt cx="316" cy="250"/>
            </a:xfrm>
          </p:grpSpPr>
          <p:sp>
            <p:nvSpPr>
              <p:cNvPr id="737356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57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58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737359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7360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737361" name="Group 81"/>
              <p:cNvGrpSpPr>
                <a:grpSpLocks/>
              </p:cNvGrpSpPr>
              <p:nvPr/>
            </p:nvGrpSpPr>
            <p:grpSpPr bwMode="auto">
              <a:xfrm>
                <a:off x="2034" y="1980"/>
                <a:ext cx="283" cy="250"/>
                <a:chOff x="2914" y="2429"/>
                <a:chExt cx="288" cy="250"/>
              </a:xfrm>
            </p:grpSpPr>
            <p:sp>
              <p:nvSpPr>
                <p:cNvPr id="737362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37363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14" y="2429"/>
                  <a:ext cx="28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rgbClr val="FFFF00"/>
                      </a:solidFill>
                    </a:rPr>
                    <a:t>1b</a:t>
                  </a:r>
                  <a:endParaRPr lang="en-US" sz="2400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737364" name="Group 84"/>
          <p:cNvGrpSpPr>
            <a:grpSpLocks/>
          </p:cNvGrpSpPr>
          <p:nvPr/>
        </p:nvGrpSpPr>
        <p:grpSpPr bwMode="auto">
          <a:xfrm>
            <a:off x="5414963" y="5330825"/>
            <a:ext cx="501650" cy="400050"/>
            <a:chOff x="3537" y="3477"/>
            <a:chExt cx="316" cy="252"/>
          </a:xfrm>
        </p:grpSpPr>
        <p:sp>
          <p:nvSpPr>
            <p:cNvPr id="737365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6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7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8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69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0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1" name="Text Box 91"/>
            <p:cNvSpPr txBox="1">
              <a:spLocks noChangeArrowheads="1"/>
            </p:cNvSpPr>
            <p:nvPr/>
          </p:nvSpPr>
          <p:spPr bwMode="auto">
            <a:xfrm>
              <a:off x="3560" y="3477"/>
              <a:ext cx="27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2a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37372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373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374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75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376" name="Group 96"/>
          <p:cNvGrpSpPr>
            <a:grpSpLocks/>
          </p:cNvGrpSpPr>
          <p:nvPr/>
        </p:nvGrpSpPr>
        <p:grpSpPr bwMode="auto">
          <a:xfrm>
            <a:off x="6142038" y="5053013"/>
            <a:ext cx="501650" cy="400050"/>
            <a:chOff x="4320" y="1940"/>
            <a:chExt cx="316" cy="252"/>
          </a:xfrm>
        </p:grpSpPr>
        <p:sp>
          <p:nvSpPr>
            <p:cNvPr id="737377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8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9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0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81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2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3" name="Text Box 103"/>
            <p:cNvSpPr txBox="1">
              <a:spLocks noChangeArrowheads="1"/>
            </p:cNvSpPr>
            <p:nvPr/>
          </p:nvSpPr>
          <p:spPr bwMode="auto">
            <a:xfrm>
              <a:off x="4348" y="1940"/>
              <a:ext cx="26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</a:rPr>
                <a:t>2c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37384" name="Group 104"/>
          <p:cNvGrpSpPr>
            <a:grpSpLocks/>
          </p:cNvGrpSpPr>
          <p:nvPr/>
        </p:nvGrpSpPr>
        <p:grpSpPr bwMode="auto">
          <a:xfrm>
            <a:off x="6405563" y="5508625"/>
            <a:ext cx="501650" cy="400050"/>
            <a:chOff x="4596" y="2162"/>
            <a:chExt cx="316" cy="252"/>
          </a:xfrm>
        </p:grpSpPr>
        <p:sp>
          <p:nvSpPr>
            <p:cNvPr id="737385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6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7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8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89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90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91" name="Text Box 111"/>
            <p:cNvSpPr txBox="1">
              <a:spLocks noChangeArrowheads="1"/>
            </p:cNvSpPr>
            <p:nvPr/>
          </p:nvSpPr>
          <p:spPr bwMode="auto">
            <a:xfrm>
              <a:off x="4616" y="2162"/>
              <a:ext cx="28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2b</a:t>
              </a:r>
              <a:endParaRPr lang="en-US" sz="240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37392" name="Text Box 112"/>
          <p:cNvSpPr txBox="1">
            <a:spLocks noChangeArrowheads="1"/>
          </p:cNvSpPr>
          <p:nvPr/>
        </p:nvSpPr>
        <p:spPr bwMode="auto">
          <a:xfrm>
            <a:off x="7656513" y="5162550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37393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32 w 738"/>
              <a:gd name="T1" fmla="*/ 394 h 1108"/>
              <a:gd name="T2" fmla="*/ 213 w 738"/>
              <a:gd name="T3" fmla="*/ 172 h 1108"/>
              <a:gd name="T4" fmla="*/ 663 w 738"/>
              <a:gd name="T5" fmla="*/ 56 h 1108"/>
              <a:gd name="T6" fmla="*/ 661 w 738"/>
              <a:gd name="T7" fmla="*/ 509 h 1108"/>
              <a:gd name="T8" fmla="*/ 677 w 738"/>
              <a:gd name="T9" fmla="*/ 1032 h 1108"/>
              <a:gd name="T10" fmla="*/ 338 w 738"/>
              <a:gd name="T11" fmla="*/ 962 h 1108"/>
              <a:gd name="T12" fmla="*/ 51 w 738"/>
              <a:gd name="T13" fmla="*/ 809 h 1108"/>
              <a:gd name="T14" fmla="*/ 32 w 738"/>
              <a:gd name="T15" fmla="*/ 39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4" name="Text Box 114"/>
          <p:cNvSpPr txBox="1">
            <a:spLocks noChangeArrowheads="1"/>
          </p:cNvSpPr>
          <p:nvPr/>
        </p:nvSpPr>
        <p:spPr bwMode="auto">
          <a:xfrm>
            <a:off x="349250" y="5559425"/>
            <a:ext cx="942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other</a:t>
            </a:r>
          </a:p>
          <a:p>
            <a:r>
              <a:rPr lang="en-US" sz="1400"/>
              <a:t>networks</a:t>
            </a:r>
          </a:p>
        </p:txBody>
      </p:sp>
      <p:sp>
        <p:nvSpPr>
          <p:cNvPr id="737395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396" name="Freeform 116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420 h 420"/>
              <a:gd name="T2" fmla="*/ 654 w 654"/>
              <a:gd name="T3" fmla="*/ 0 h 4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7" name="Freeform 117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444 w 444"/>
              <a:gd name="T3" fmla="*/ 258 h 2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44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D3D9CA25-3AA0-4ECC-9278-F3894A755F0B}" type="slidenum">
              <a:rPr lang="en-US"/>
              <a:pPr/>
              <a:t>6</a:t>
            </a:fld>
            <a:endParaRPr lang="en-US"/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Intra-AS Routing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also known as </a:t>
            </a:r>
            <a:r>
              <a:rPr lang="en-US" sz="2400">
                <a:solidFill>
                  <a:srgbClr val="FF0000"/>
                </a:solidFill>
              </a:rPr>
              <a:t>Interior Gateway Protocols (IGP)</a:t>
            </a:r>
            <a:endParaRPr lang="en-US" sz="2400">
              <a:solidFill>
                <a:srgbClr val="CC0000"/>
              </a:solidFill>
            </a:endParaRPr>
          </a:p>
          <a:p>
            <a:r>
              <a:rPr lang="en-US" sz="2400"/>
              <a:t>most common Intra-AS routing protocols:</a:t>
            </a:r>
          </a:p>
          <a:p>
            <a:pPr lvl="1">
              <a:lnSpc>
                <a:spcPct val="60000"/>
              </a:lnSpc>
            </a:pPr>
            <a:endParaRPr lang="en-US" sz="2000"/>
          </a:p>
          <a:p>
            <a:pPr lvl="1"/>
            <a:r>
              <a:rPr lang="en-US"/>
              <a:t>RIP: Routing Information Protocol</a:t>
            </a:r>
            <a:endParaRPr lang="en-US" sz="2000"/>
          </a:p>
          <a:p>
            <a:pPr lvl="1">
              <a:lnSpc>
                <a:spcPct val="20000"/>
              </a:lnSpc>
            </a:pPr>
            <a:endParaRPr lang="en-US" sz="2000"/>
          </a:p>
          <a:p>
            <a:pPr lvl="1"/>
            <a:r>
              <a:rPr lang="en-US"/>
              <a:t>OSPF: Open Shortest Path First</a:t>
            </a:r>
            <a:endParaRPr lang="en-US" sz="2000"/>
          </a:p>
          <a:p>
            <a:pPr lvl="1">
              <a:lnSpc>
                <a:spcPct val="40000"/>
              </a:lnSpc>
            </a:pPr>
            <a:endParaRPr lang="en-US" sz="2000"/>
          </a:p>
          <a:p>
            <a:pPr lvl="1"/>
            <a:r>
              <a:rPr lang="en-US"/>
              <a:t>IGRP: Interior Gateway Routing Protocol (Cisco proprietary)</a:t>
            </a:r>
          </a:p>
        </p:txBody>
      </p:sp>
    </p:spTree>
    <p:extLst>
      <p:ext uri="{BB962C8B-B14F-4D97-AF65-F5344CB8AC3E}">
        <p14:creationId xmlns:p14="http://schemas.microsoft.com/office/powerpoint/2010/main" val="4156163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8D32C07D-DAAC-42CA-92F4-F70C42B6126C}" type="slidenum">
              <a:rPr lang="en-US"/>
              <a:pPr/>
              <a:t>7</a:t>
            </a:fld>
            <a:endParaRPr lang="en-US"/>
          </a:p>
        </p:txBody>
      </p:sp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551863" cy="1143000"/>
          </a:xfrm>
        </p:spPr>
        <p:txBody>
          <a:bodyPr/>
          <a:lstStyle/>
          <a:p>
            <a:r>
              <a:rPr lang="en-US" sz="3600" dirty="0"/>
              <a:t>RIP ( Routing Information Protocol)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89050"/>
            <a:ext cx="8362950" cy="169545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included in BSD-UNIX distribution in 1982</a:t>
            </a:r>
          </a:p>
          <a:p>
            <a:r>
              <a:rPr lang="en-US" sz="2400" b="1" dirty="0"/>
              <a:t>distance vector algorithm</a:t>
            </a:r>
          </a:p>
          <a:p>
            <a:pPr lvl="1"/>
            <a:r>
              <a:rPr lang="en-US" sz="2000" dirty="0"/>
              <a:t>distance metric: # hops (max = 15 hops), each link has cost 1</a:t>
            </a:r>
          </a:p>
          <a:p>
            <a:pPr lvl="1"/>
            <a:r>
              <a:rPr lang="en-US" sz="2000" dirty="0"/>
              <a:t>DVs exchanged with neighbors every 30 sec in response message (aka </a:t>
            </a:r>
            <a:r>
              <a:rPr lang="en-US" sz="2000" dirty="0">
                <a:solidFill>
                  <a:srgbClr val="FF0000"/>
                </a:solidFill>
              </a:rPr>
              <a:t>advertisement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each advertisement: list of up to 25 destination </a:t>
            </a:r>
            <a:r>
              <a:rPr lang="en-US" sz="2000" i="1" dirty="0">
                <a:solidFill>
                  <a:srgbClr val="FF0000"/>
                </a:solidFill>
              </a:rPr>
              <a:t>subnets </a:t>
            </a:r>
            <a:r>
              <a:rPr lang="en-US" sz="2000" i="1" dirty="0"/>
              <a:t>(in IP addressing sense)</a:t>
            </a:r>
          </a:p>
          <a:p>
            <a:endParaRPr lang="en-US" sz="2400" dirty="0"/>
          </a:p>
          <a:p>
            <a:pPr lvl="1">
              <a:buFont typeface="Wingdings" pitchFamily="2" charset="2"/>
              <a:buNone/>
            </a:pPr>
            <a:endParaRPr lang="en-US" i="1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grpSp>
        <p:nvGrpSpPr>
          <p:cNvPr id="743428" name="Group 4"/>
          <p:cNvGrpSpPr>
            <a:grpSpLocks/>
          </p:cNvGrpSpPr>
          <p:nvPr/>
        </p:nvGrpSpPr>
        <p:grpSpPr bwMode="auto">
          <a:xfrm>
            <a:off x="835025" y="4143375"/>
            <a:ext cx="3968750" cy="2336800"/>
            <a:chOff x="1824" y="912"/>
            <a:chExt cx="2688" cy="1745"/>
          </a:xfrm>
        </p:grpSpPr>
        <p:sp>
          <p:nvSpPr>
            <p:cNvPr id="743429" name="Freeform 5"/>
            <p:cNvSpPr>
              <a:spLocks/>
            </p:cNvSpPr>
            <p:nvPr/>
          </p:nvSpPr>
          <p:spPr bwMode="auto">
            <a:xfrm>
              <a:off x="1824" y="912"/>
              <a:ext cx="2688" cy="1745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0" name="Oval 6"/>
            <p:cNvSpPr>
              <a:spLocks noChangeArrowheads="1"/>
            </p:cNvSpPr>
            <p:nvPr/>
          </p:nvSpPr>
          <p:spPr bwMode="auto">
            <a:xfrm>
              <a:off x="2566" y="218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1" name="Line 7"/>
            <p:cNvSpPr>
              <a:spLocks noChangeShapeType="1"/>
            </p:cNvSpPr>
            <p:nvPr/>
          </p:nvSpPr>
          <p:spPr bwMode="auto">
            <a:xfrm>
              <a:off x="2566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2" name="Line 8"/>
            <p:cNvSpPr>
              <a:spLocks noChangeShapeType="1"/>
            </p:cNvSpPr>
            <p:nvPr/>
          </p:nvSpPr>
          <p:spPr bwMode="auto">
            <a:xfrm>
              <a:off x="2879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3" name="Rectangle 9"/>
            <p:cNvSpPr>
              <a:spLocks noChangeArrowheads="1"/>
            </p:cNvSpPr>
            <p:nvPr/>
          </p:nvSpPr>
          <p:spPr bwMode="auto">
            <a:xfrm>
              <a:off x="2566" y="217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3434" name="Oval 10"/>
            <p:cNvSpPr>
              <a:spLocks noChangeArrowheads="1"/>
            </p:cNvSpPr>
            <p:nvPr/>
          </p:nvSpPr>
          <p:spPr bwMode="auto">
            <a:xfrm>
              <a:off x="2563" y="212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5" name="Oval 11"/>
            <p:cNvSpPr>
              <a:spLocks noChangeArrowheads="1"/>
            </p:cNvSpPr>
            <p:nvPr/>
          </p:nvSpPr>
          <p:spPr bwMode="auto">
            <a:xfrm>
              <a:off x="2562" y="149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6" name="Line 12"/>
            <p:cNvSpPr>
              <a:spLocks noChangeShapeType="1"/>
            </p:cNvSpPr>
            <p:nvPr/>
          </p:nvSpPr>
          <p:spPr bwMode="auto">
            <a:xfrm>
              <a:off x="2562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7" name="Line 13"/>
            <p:cNvSpPr>
              <a:spLocks noChangeShapeType="1"/>
            </p:cNvSpPr>
            <p:nvPr/>
          </p:nvSpPr>
          <p:spPr bwMode="auto">
            <a:xfrm>
              <a:off x="2875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38" name="Rectangle 14"/>
            <p:cNvSpPr>
              <a:spLocks noChangeArrowheads="1"/>
            </p:cNvSpPr>
            <p:nvPr/>
          </p:nvSpPr>
          <p:spPr bwMode="auto">
            <a:xfrm>
              <a:off x="2562" y="148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3439" name="Oval 15"/>
            <p:cNvSpPr>
              <a:spLocks noChangeArrowheads="1"/>
            </p:cNvSpPr>
            <p:nvPr/>
          </p:nvSpPr>
          <p:spPr bwMode="auto">
            <a:xfrm>
              <a:off x="2559" y="143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0" name="Oval 16"/>
            <p:cNvSpPr>
              <a:spLocks noChangeArrowheads="1"/>
            </p:cNvSpPr>
            <p:nvPr/>
          </p:nvSpPr>
          <p:spPr bwMode="auto">
            <a:xfrm>
              <a:off x="3245" y="1492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1" name="Line 17"/>
            <p:cNvSpPr>
              <a:spLocks noChangeShapeType="1"/>
            </p:cNvSpPr>
            <p:nvPr/>
          </p:nvSpPr>
          <p:spPr bwMode="auto">
            <a:xfrm>
              <a:off x="3245" y="148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2" name="Line 18"/>
            <p:cNvSpPr>
              <a:spLocks noChangeShapeType="1"/>
            </p:cNvSpPr>
            <p:nvPr/>
          </p:nvSpPr>
          <p:spPr bwMode="auto">
            <a:xfrm>
              <a:off x="3557" y="148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3" name="Rectangle 19"/>
            <p:cNvSpPr>
              <a:spLocks noChangeArrowheads="1"/>
            </p:cNvSpPr>
            <p:nvPr/>
          </p:nvSpPr>
          <p:spPr bwMode="auto">
            <a:xfrm>
              <a:off x="3245" y="1485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3444" name="Oval 20"/>
            <p:cNvSpPr>
              <a:spLocks noChangeArrowheads="1"/>
            </p:cNvSpPr>
            <p:nvPr/>
          </p:nvSpPr>
          <p:spPr bwMode="auto">
            <a:xfrm>
              <a:off x="3248" y="1429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5" name="Oval 21"/>
            <p:cNvSpPr>
              <a:spLocks noChangeArrowheads="1"/>
            </p:cNvSpPr>
            <p:nvPr/>
          </p:nvSpPr>
          <p:spPr bwMode="auto">
            <a:xfrm>
              <a:off x="3255" y="2183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6" name="Line 22"/>
            <p:cNvSpPr>
              <a:spLocks noChangeShapeType="1"/>
            </p:cNvSpPr>
            <p:nvPr/>
          </p:nvSpPr>
          <p:spPr bwMode="auto">
            <a:xfrm>
              <a:off x="3255" y="2176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7" name="Rectangle 23"/>
            <p:cNvSpPr>
              <a:spLocks noChangeArrowheads="1"/>
            </p:cNvSpPr>
            <p:nvPr/>
          </p:nvSpPr>
          <p:spPr bwMode="auto">
            <a:xfrm>
              <a:off x="3255" y="2176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3448" name="Oval 24"/>
            <p:cNvSpPr>
              <a:spLocks noChangeArrowheads="1"/>
            </p:cNvSpPr>
            <p:nvPr/>
          </p:nvSpPr>
          <p:spPr bwMode="auto">
            <a:xfrm>
              <a:off x="3252" y="2117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49" name="Freeform 25"/>
            <p:cNvSpPr>
              <a:spLocks/>
            </p:cNvSpPr>
            <p:nvPr/>
          </p:nvSpPr>
          <p:spPr bwMode="auto">
            <a:xfrm>
              <a:off x="3411" y="1584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50" name="Freeform 26"/>
            <p:cNvSpPr>
              <a:spLocks/>
            </p:cNvSpPr>
            <p:nvPr/>
          </p:nvSpPr>
          <p:spPr bwMode="auto">
            <a:xfrm>
              <a:off x="2718" y="1590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51" name="Freeform 27"/>
            <p:cNvSpPr>
              <a:spLocks/>
            </p:cNvSpPr>
            <p:nvPr/>
          </p:nvSpPr>
          <p:spPr bwMode="auto">
            <a:xfrm>
              <a:off x="2889" y="220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3452" name="Freeform 28"/>
            <p:cNvSpPr>
              <a:spLocks/>
            </p:cNvSpPr>
            <p:nvPr/>
          </p:nvSpPr>
          <p:spPr bwMode="auto">
            <a:xfrm>
              <a:off x="2883" y="151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3453" name="Group 29"/>
            <p:cNvGrpSpPr>
              <a:grpSpLocks/>
            </p:cNvGrpSpPr>
            <p:nvPr/>
          </p:nvGrpSpPr>
          <p:grpSpPr bwMode="auto">
            <a:xfrm>
              <a:off x="3295" y="2069"/>
              <a:ext cx="232" cy="299"/>
              <a:chOff x="2941" y="2429"/>
              <a:chExt cx="235" cy="299"/>
            </a:xfrm>
          </p:grpSpPr>
          <p:sp>
            <p:nvSpPr>
              <p:cNvPr id="743454" name="Rectangle 3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3455" name="Text Box 31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D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43456" name="Group 32"/>
            <p:cNvGrpSpPr>
              <a:grpSpLocks/>
            </p:cNvGrpSpPr>
            <p:nvPr/>
          </p:nvGrpSpPr>
          <p:grpSpPr bwMode="auto">
            <a:xfrm>
              <a:off x="2612" y="2036"/>
              <a:ext cx="236" cy="345"/>
              <a:chOff x="2938" y="2399"/>
              <a:chExt cx="237" cy="345"/>
            </a:xfrm>
          </p:grpSpPr>
          <p:sp>
            <p:nvSpPr>
              <p:cNvPr id="743457" name="Rectangle 3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3458" name="Text Box 34"/>
              <p:cNvSpPr txBox="1">
                <a:spLocks noChangeArrowheads="1"/>
              </p:cNvSpPr>
              <p:nvPr/>
            </p:nvSpPr>
            <p:spPr bwMode="auto">
              <a:xfrm>
                <a:off x="2938" y="2399"/>
                <a:ext cx="237" cy="3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FF00"/>
                    </a:solidFill>
                  </a:rPr>
                  <a:t>C</a:t>
                </a:r>
              </a:p>
            </p:txBody>
          </p:sp>
        </p:grpSp>
        <p:grpSp>
          <p:nvGrpSpPr>
            <p:cNvPr id="743459" name="Group 35"/>
            <p:cNvGrpSpPr>
              <a:grpSpLocks/>
            </p:cNvGrpSpPr>
            <p:nvPr/>
          </p:nvGrpSpPr>
          <p:grpSpPr bwMode="auto">
            <a:xfrm>
              <a:off x="3294" y="1379"/>
              <a:ext cx="219" cy="299"/>
              <a:chOff x="2946" y="2429"/>
              <a:chExt cx="222" cy="299"/>
            </a:xfrm>
          </p:grpSpPr>
          <p:sp>
            <p:nvSpPr>
              <p:cNvPr id="743460" name="Rectangle 3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3461" name="Text Box 37"/>
              <p:cNvSpPr txBox="1">
                <a:spLocks noChangeArrowheads="1"/>
              </p:cNvSpPr>
              <p:nvPr/>
            </p:nvSpPr>
            <p:spPr bwMode="auto">
              <a:xfrm>
                <a:off x="2946" y="2429"/>
                <a:ext cx="222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B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43462" name="Group 38"/>
            <p:cNvGrpSpPr>
              <a:grpSpLocks/>
            </p:cNvGrpSpPr>
            <p:nvPr/>
          </p:nvGrpSpPr>
          <p:grpSpPr bwMode="auto">
            <a:xfrm>
              <a:off x="2606" y="1379"/>
              <a:ext cx="229" cy="299"/>
              <a:chOff x="2942" y="2429"/>
              <a:chExt cx="232" cy="299"/>
            </a:xfrm>
          </p:grpSpPr>
          <p:sp>
            <p:nvSpPr>
              <p:cNvPr id="743463" name="Rectangle 3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3464" name="Text Box 40"/>
              <p:cNvSpPr txBox="1">
                <a:spLocks noChangeArrowheads="1"/>
              </p:cNvSpPr>
              <p:nvPr/>
            </p:nvSpPr>
            <p:spPr bwMode="auto">
              <a:xfrm>
                <a:off x="2942" y="2429"/>
                <a:ext cx="232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</a:rPr>
                  <a:t>A</a:t>
                </a:r>
                <a:endParaRPr lang="en-US" sz="2400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43465" name="Line 41"/>
            <p:cNvSpPr>
              <a:spLocks noChangeShapeType="1"/>
            </p:cNvSpPr>
            <p:nvPr/>
          </p:nvSpPr>
          <p:spPr bwMode="auto">
            <a:xfrm>
              <a:off x="3552" y="1488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66" name="Line 42"/>
            <p:cNvSpPr>
              <a:spLocks noChangeShapeType="1"/>
            </p:cNvSpPr>
            <p:nvPr/>
          </p:nvSpPr>
          <p:spPr bwMode="auto">
            <a:xfrm flipV="1">
              <a:off x="3504" y="1248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67" name="Line 43"/>
            <p:cNvSpPr>
              <a:spLocks noChangeShapeType="1"/>
            </p:cNvSpPr>
            <p:nvPr/>
          </p:nvSpPr>
          <p:spPr bwMode="auto">
            <a:xfrm flipV="1">
              <a:off x="3552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68" name="Line 44"/>
            <p:cNvSpPr>
              <a:spLocks noChangeShapeType="1"/>
            </p:cNvSpPr>
            <p:nvPr/>
          </p:nvSpPr>
          <p:spPr bwMode="auto">
            <a:xfrm>
              <a:off x="3552" y="22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69" name="Line 45"/>
            <p:cNvSpPr>
              <a:spLocks noChangeShapeType="1"/>
            </p:cNvSpPr>
            <p:nvPr/>
          </p:nvSpPr>
          <p:spPr bwMode="auto">
            <a:xfrm>
              <a:off x="3552" y="220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70" name="Line 46"/>
            <p:cNvSpPr>
              <a:spLocks noChangeShapeType="1"/>
            </p:cNvSpPr>
            <p:nvPr/>
          </p:nvSpPr>
          <p:spPr bwMode="auto">
            <a:xfrm flipH="1" flipV="1">
              <a:off x="2352" y="1200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71" name="Line 47"/>
            <p:cNvSpPr>
              <a:spLocks noChangeShapeType="1"/>
            </p:cNvSpPr>
            <p:nvPr/>
          </p:nvSpPr>
          <p:spPr bwMode="auto">
            <a:xfrm flipH="1" flipV="1">
              <a:off x="2208" y="2112"/>
              <a:ext cx="38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3472" name="Text Box 48"/>
            <p:cNvSpPr txBox="1">
              <a:spLocks noChangeArrowheads="1"/>
            </p:cNvSpPr>
            <p:nvPr/>
          </p:nvSpPr>
          <p:spPr bwMode="auto">
            <a:xfrm>
              <a:off x="2448" y="1104"/>
              <a:ext cx="205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u</a:t>
              </a:r>
            </a:p>
          </p:txBody>
        </p:sp>
        <p:sp>
          <p:nvSpPr>
            <p:cNvPr id="743473" name="Text Box 49"/>
            <p:cNvSpPr txBox="1">
              <a:spLocks noChangeArrowheads="1"/>
            </p:cNvSpPr>
            <p:nvPr/>
          </p:nvSpPr>
          <p:spPr bwMode="auto">
            <a:xfrm>
              <a:off x="3408" y="1106"/>
              <a:ext cx="200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v</a:t>
              </a:r>
            </a:p>
          </p:txBody>
        </p:sp>
        <p:sp>
          <p:nvSpPr>
            <p:cNvPr id="743474" name="Text Box 50"/>
            <p:cNvSpPr txBox="1">
              <a:spLocks noChangeArrowheads="1"/>
            </p:cNvSpPr>
            <p:nvPr/>
          </p:nvSpPr>
          <p:spPr bwMode="auto">
            <a:xfrm>
              <a:off x="3648" y="1347"/>
              <a:ext cx="231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w</a:t>
              </a:r>
            </a:p>
          </p:txBody>
        </p:sp>
        <p:sp>
          <p:nvSpPr>
            <p:cNvPr id="743475" name="Text Box 51"/>
            <p:cNvSpPr txBox="1">
              <a:spLocks noChangeArrowheads="1"/>
            </p:cNvSpPr>
            <p:nvPr/>
          </p:nvSpPr>
          <p:spPr bwMode="auto">
            <a:xfrm>
              <a:off x="3696" y="1923"/>
              <a:ext cx="216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x</a:t>
              </a:r>
            </a:p>
          </p:txBody>
        </p:sp>
        <p:sp>
          <p:nvSpPr>
            <p:cNvPr id="743476" name="Text Box 52"/>
            <p:cNvSpPr txBox="1">
              <a:spLocks noChangeArrowheads="1"/>
            </p:cNvSpPr>
            <p:nvPr/>
          </p:nvSpPr>
          <p:spPr bwMode="auto">
            <a:xfrm>
              <a:off x="3600" y="2259"/>
              <a:ext cx="206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y</a:t>
              </a:r>
            </a:p>
          </p:txBody>
        </p:sp>
        <p:sp>
          <p:nvSpPr>
            <p:cNvPr id="743477" name="Text Box 53"/>
            <p:cNvSpPr txBox="1">
              <a:spLocks noChangeArrowheads="1"/>
            </p:cNvSpPr>
            <p:nvPr/>
          </p:nvSpPr>
          <p:spPr bwMode="auto">
            <a:xfrm>
              <a:off x="2304" y="2115"/>
              <a:ext cx="207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/>
                <a:t>z</a:t>
              </a:r>
            </a:p>
          </p:txBody>
        </p:sp>
      </p:grpSp>
      <p:sp>
        <p:nvSpPr>
          <p:cNvPr id="743478" name="Text Box 54"/>
          <p:cNvSpPr txBox="1">
            <a:spLocks noChangeArrowheads="1"/>
          </p:cNvSpPr>
          <p:nvPr/>
        </p:nvSpPr>
        <p:spPr bwMode="auto">
          <a:xfrm>
            <a:off x="5811838" y="4398963"/>
            <a:ext cx="16605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u="sng"/>
              <a:t>subnet</a:t>
            </a:r>
            <a:r>
              <a:rPr lang="en-US"/>
              <a:t>    </a:t>
            </a:r>
            <a:r>
              <a:rPr lang="en-US" u="sng"/>
              <a:t>hops</a:t>
            </a:r>
          </a:p>
          <a:p>
            <a:pPr eaLnBrk="1" hangingPunct="1"/>
            <a:r>
              <a:rPr lang="en-US"/>
              <a:t>      u         1</a:t>
            </a:r>
          </a:p>
          <a:p>
            <a:pPr eaLnBrk="1" hangingPunct="1"/>
            <a:r>
              <a:rPr lang="en-US"/>
              <a:t>      v         2</a:t>
            </a:r>
          </a:p>
          <a:p>
            <a:pPr eaLnBrk="1" hangingPunct="1"/>
            <a:r>
              <a:rPr lang="en-US"/>
              <a:t>      w        2</a:t>
            </a:r>
          </a:p>
          <a:p>
            <a:pPr eaLnBrk="1" hangingPunct="1"/>
            <a:r>
              <a:rPr lang="en-US"/>
              <a:t>      x         3</a:t>
            </a:r>
          </a:p>
          <a:p>
            <a:pPr eaLnBrk="1" hangingPunct="1"/>
            <a:r>
              <a:rPr lang="en-US"/>
              <a:t>      y         3</a:t>
            </a:r>
          </a:p>
          <a:p>
            <a:pPr eaLnBrk="1" hangingPunct="1"/>
            <a:r>
              <a:rPr lang="en-US"/>
              <a:t>      z         2</a:t>
            </a:r>
          </a:p>
          <a:p>
            <a:pPr eaLnBrk="1" hangingPunct="1"/>
            <a:r>
              <a:rPr lang="en-US">
                <a:latin typeface="Arial" charset="0"/>
              </a:rPr>
              <a:t>  </a:t>
            </a:r>
          </a:p>
        </p:txBody>
      </p:sp>
      <p:sp>
        <p:nvSpPr>
          <p:cNvPr id="743479" name="Text Box 55"/>
          <p:cNvSpPr txBox="1">
            <a:spLocks noChangeArrowheads="1"/>
          </p:cNvSpPr>
          <p:nvPr/>
        </p:nvSpPr>
        <p:spPr bwMode="auto">
          <a:xfrm>
            <a:off x="4716463" y="4059238"/>
            <a:ext cx="4224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/>
              <a:t>from router A to destination</a:t>
            </a:r>
            <a:r>
              <a:rPr lang="en-US" u="sng">
                <a:solidFill>
                  <a:srgbClr val="FF0000"/>
                </a:solidFill>
              </a:rPr>
              <a:t> subnets:</a:t>
            </a:r>
          </a:p>
        </p:txBody>
      </p:sp>
    </p:spTree>
    <p:extLst>
      <p:ext uri="{BB962C8B-B14F-4D97-AF65-F5344CB8AC3E}">
        <p14:creationId xmlns:p14="http://schemas.microsoft.com/office/powerpoint/2010/main" val="4277333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9300B65F-7CF6-493F-93D9-809CE6E59F6B}" type="slidenum">
              <a:rPr lang="en-US"/>
              <a:pPr/>
              <a:t>8</a:t>
            </a:fld>
            <a:endParaRPr lang="en-US"/>
          </a:p>
        </p:txBody>
      </p:sp>
      <p:sp>
        <p:nvSpPr>
          <p:cNvPr id="744450" name="Line 2"/>
          <p:cNvSpPr>
            <a:spLocks noChangeShapeType="1"/>
          </p:cNvSpPr>
          <p:nvPr/>
        </p:nvSpPr>
        <p:spPr bwMode="auto">
          <a:xfrm>
            <a:off x="6076950" y="247491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09575" y="0"/>
            <a:ext cx="7772400" cy="1143000"/>
          </a:xfrm>
        </p:spPr>
        <p:txBody>
          <a:bodyPr/>
          <a:lstStyle/>
          <a:p>
            <a:r>
              <a:rPr lang="en-US" sz="3600"/>
              <a:t>RIP: Example</a:t>
            </a:r>
            <a:r>
              <a:rPr lang="en-US" sz="2800"/>
              <a:t> </a:t>
            </a:r>
          </a:p>
        </p:txBody>
      </p:sp>
      <p:sp>
        <p:nvSpPr>
          <p:cNvPr id="744452" name="Text Box 4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  <a:latin typeface="Arial" charset="0"/>
              </a:rPr>
              <a:t>destination subnet	  next  router      # hops to dest</a:t>
            </a:r>
          </a:p>
          <a:p>
            <a:r>
              <a:rPr lang="en-US" sz="2000" b="1">
                <a:latin typeface="Arial" charset="0"/>
              </a:rPr>
              <a:t> 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w</a:t>
            </a:r>
            <a:r>
              <a:rPr lang="en-US" sz="2400">
                <a:latin typeface="Arial" charset="0"/>
              </a:rPr>
              <a:t>			A		2</a:t>
            </a:r>
          </a:p>
          <a:p>
            <a:r>
              <a:rPr lang="en-US" sz="2400">
                <a:latin typeface="Arial" charset="0"/>
              </a:rPr>
              <a:t>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sz="2400">
                <a:latin typeface="Arial" charset="0"/>
              </a:rPr>
              <a:t>			B		2</a:t>
            </a:r>
          </a:p>
          <a:p>
            <a:r>
              <a:rPr lang="en-US" sz="2400">
                <a:latin typeface="Arial" charset="0"/>
              </a:rPr>
              <a:t> 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sz="2400">
                <a:latin typeface="Arial" charset="0"/>
              </a:rPr>
              <a:t>			B		7</a:t>
            </a:r>
          </a:p>
          <a:p>
            <a:r>
              <a:rPr lang="en-US" sz="2400">
                <a:latin typeface="Arial" charset="0"/>
              </a:rPr>
              <a:t>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2400">
                <a:latin typeface="Arial" charset="0"/>
              </a:rPr>
              <a:t>			--		1</a:t>
            </a:r>
          </a:p>
          <a:p>
            <a:r>
              <a:rPr lang="en-US" sz="2000">
                <a:latin typeface="Arial" charset="0"/>
              </a:rPr>
              <a:t>	….			….		....</a:t>
            </a:r>
          </a:p>
        </p:txBody>
      </p:sp>
      <p:sp>
        <p:nvSpPr>
          <p:cNvPr id="744453" name="Text Box 5"/>
          <p:cNvSpPr txBox="1">
            <a:spLocks noChangeArrowheads="1"/>
          </p:cNvSpPr>
          <p:nvPr/>
        </p:nvSpPr>
        <p:spPr bwMode="auto">
          <a:xfrm>
            <a:off x="2898775" y="3830638"/>
            <a:ext cx="28051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routing table in router D</a:t>
            </a:r>
          </a:p>
        </p:txBody>
      </p:sp>
      <p:sp>
        <p:nvSpPr>
          <p:cNvPr id="744454" name="Freeform 6"/>
          <p:cNvSpPr>
            <a:spLocks/>
          </p:cNvSpPr>
          <p:nvPr/>
        </p:nvSpPr>
        <p:spPr bwMode="auto">
          <a:xfrm>
            <a:off x="2528888" y="2486025"/>
            <a:ext cx="1241425" cy="1588"/>
          </a:xfrm>
          <a:custGeom>
            <a:avLst/>
            <a:gdLst>
              <a:gd name="T0" fmla="*/ 0 w 805"/>
              <a:gd name="T1" fmla="*/ 0 h 1"/>
              <a:gd name="T2" fmla="*/ 805 w 805"/>
              <a:gd name="T3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455" name="Freeform 7"/>
          <p:cNvSpPr>
            <a:spLocks/>
          </p:cNvSpPr>
          <p:nvPr/>
        </p:nvSpPr>
        <p:spPr bwMode="auto">
          <a:xfrm>
            <a:off x="2530475" y="2276475"/>
            <a:ext cx="1065213" cy="385763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4456" name="Group 8"/>
          <p:cNvGrpSpPr>
            <a:grpSpLocks/>
          </p:cNvGrpSpPr>
          <p:nvPr/>
        </p:nvGrpSpPr>
        <p:grpSpPr bwMode="auto">
          <a:xfrm>
            <a:off x="3632200" y="2325688"/>
            <a:ext cx="660400" cy="277812"/>
            <a:chOff x="3600" y="219"/>
            <a:chExt cx="360" cy="175"/>
          </a:xfrm>
        </p:grpSpPr>
        <p:sp>
          <p:nvSpPr>
            <p:cNvPr id="744457" name="Oval 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58" name="Line 1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59" name="Line 1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60" name="Rectangle 1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4461" name="Oval 1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4462" name="Group 1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44463" name="Line 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64" name="Line 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65" name="Line 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4466" name="Group 1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44467" name="Line 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68" name="Line 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69" name="Line 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44470" name="Group 22"/>
          <p:cNvGrpSpPr>
            <a:grpSpLocks/>
          </p:cNvGrpSpPr>
          <p:nvPr/>
        </p:nvGrpSpPr>
        <p:grpSpPr bwMode="auto">
          <a:xfrm>
            <a:off x="3619500" y="3030538"/>
            <a:ext cx="657225" cy="277812"/>
            <a:chOff x="3600" y="219"/>
            <a:chExt cx="360" cy="175"/>
          </a:xfrm>
        </p:grpSpPr>
        <p:sp>
          <p:nvSpPr>
            <p:cNvPr id="744471" name="Oval 2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72" name="Line 2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73" name="Line 2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74" name="Rectangle 2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4475" name="Oval 2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4476" name="Group 2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44477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78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79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4480" name="Group 3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44481" name="Line 3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82" name="Line 3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83" name="Line 3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44484" name="Freeform 36"/>
          <p:cNvSpPr>
            <a:spLocks/>
          </p:cNvSpPr>
          <p:nvPr/>
        </p:nvSpPr>
        <p:spPr bwMode="auto">
          <a:xfrm>
            <a:off x="4322763" y="2486025"/>
            <a:ext cx="1243012" cy="1588"/>
          </a:xfrm>
          <a:custGeom>
            <a:avLst/>
            <a:gdLst>
              <a:gd name="T0" fmla="*/ 0 w 805"/>
              <a:gd name="T1" fmla="*/ 0 h 1"/>
              <a:gd name="T2" fmla="*/ 805 w 805"/>
              <a:gd name="T3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4485" name="Group 37"/>
          <p:cNvGrpSpPr>
            <a:grpSpLocks/>
          </p:cNvGrpSpPr>
          <p:nvPr/>
        </p:nvGrpSpPr>
        <p:grpSpPr bwMode="auto">
          <a:xfrm>
            <a:off x="5427663" y="2325688"/>
            <a:ext cx="660400" cy="277812"/>
            <a:chOff x="3600" y="219"/>
            <a:chExt cx="360" cy="175"/>
          </a:xfrm>
        </p:grpSpPr>
        <p:sp>
          <p:nvSpPr>
            <p:cNvPr id="744486" name="Oval 3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87" name="Line 3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88" name="Line 4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489" name="Rectangle 4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4490" name="Oval 4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4491" name="Group 4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44492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93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94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4495" name="Group 4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44496" name="Line 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97" name="Line 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498" name="Line 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44499" name="Freeform 51"/>
          <p:cNvSpPr>
            <a:spLocks/>
          </p:cNvSpPr>
          <p:nvPr/>
        </p:nvSpPr>
        <p:spPr bwMode="auto">
          <a:xfrm>
            <a:off x="631825" y="2498725"/>
            <a:ext cx="1243013" cy="0"/>
          </a:xfrm>
          <a:custGeom>
            <a:avLst/>
            <a:gdLst>
              <a:gd name="T0" fmla="*/ 0 w 805"/>
              <a:gd name="T1" fmla="*/ 0 h 1"/>
              <a:gd name="T2" fmla="*/ 805 w 805"/>
              <a:gd name="T3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4500" name="Group 52"/>
          <p:cNvGrpSpPr>
            <a:grpSpLocks/>
          </p:cNvGrpSpPr>
          <p:nvPr/>
        </p:nvGrpSpPr>
        <p:grpSpPr bwMode="auto">
          <a:xfrm>
            <a:off x="7624763" y="2343150"/>
            <a:ext cx="657225" cy="277813"/>
            <a:chOff x="3600" y="219"/>
            <a:chExt cx="360" cy="175"/>
          </a:xfrm>
        </p:grpSpPr>
        <p:sp>
          <p:nvSpPr>
            <p:cNvPr id="744501" name="Oval 5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02" name="Line 5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03" name="Line 5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04" name="Rectangle 5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4505" name="Oval 5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4506" name="Group 5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44507" name="Line 5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08" name="Line 6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09" name="Line 6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4510" name="Group 6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44511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12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13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44514" name="Line 66"/>
          <p:cNvSpPr>
            <a:spLocks noChangeShapeType="1"/>
          </p:cNvSpPr>
          <p:nvPr/>
        </p:nvSpPr>
        <p:spPr bwMode="auto">
          <a:xfrm flipV="1">
            <a:off x="8091488" y="197643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15" name="Line 67"/>
          <p:cNvSpPr>
            <a:spLocks noChangeShapeType="1"/>
          </p:cNvSpPr>
          <p:nvPr/>
        </p:nvSpPr>
        <p:spPr bwMode="auto">
          <a:xfrm>
            <a:off x="8045450" y="261937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16" name="Line 68"/>
          <p:cNvSpPr>
            <a:spLocks noChangeShapeType="1"/>
          </p:cNvSpPr>
          <p:nvPr/>
        </p:nvSpPr>
        <p:spPr bwMode="auto">
          <a:xfrm>
            <a:off x="2368550" y="261143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17" name="Freeform 69"/>
          <p:cNvSpPr>
            <a:spLocks/>
          </p:cNvSpPr>
          <p:nvPr/>
        </p:nvSpPr>
        <p:spPr bwMode="auto">
          <a:xfrm rot="1183889">
            <a:off x="2522538" y="2776538"/>
            <a:ext cx="1065212" cy="284162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18" name="Freeform 70"/>
          <p:cNvSpPr>
            <a:spLocks/>
          </p:cNvSpPr>
          <p:nvPr/>
        </p:nvSpPr>
        <p:spPr bwMode="auto">
          <a:xfrm>
            <a:off x="633413" y="2289175"/>
            <a:ext cx="1065212" cy="384175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19" name="Freeform 71"/>
          <p:cNvSpPr>
            <a:spLocks/>
          </p:cNvSpPr>
          <p:nvPr/>
        </p:nvSpPr>
        <p:spPr bwMode="auto">
          <a:xfrm>
            <a:off x="4324350" y="2276475"/>
            <a:ext cx="1065213" cy="385763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20" name="Freeform 72"/>
          <p:cNvSpPr>
            <a:spLocks/>
          </p:cNvSpPr>
          <p:nvPr/>
        </p:nvSpPr>
        <p:spPr bwMode="auto">
          <a:xfrm>
            <a:off x="6097588" y="2266950"/>
            <a:ext cx="850900" cy="385763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21" name="Freeform 73"/>
          <p:cNvSpPr>
            <a:spLocks/>
          </p:cNvSpPr>
          <p:nvPr/>
        </p:nvSpPr>
        <p:spPr bwMode="auto">
          <a:xfrm rot="-2589433">
            <a:off x="8059738" y="1833563"/>
            <a:ext cx="868362" cy="385762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22" name="Text Box 74"/>
          <p:cNvSpPr txBox="1">
            <a:spLocks noChangeArrowheads="1"/>
          </p:cNvSpPr>
          <p:nvPr/>
        </p:nvSpPr>
        <p:spPr bwMode="auto">
          <a:xfrm>
            <a:off x="919163" y="2241550"/>
            <a:ext cx="392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w</a:t>
            </a:r>
            <a:endParaRPr lang="en-US"/>
          </a:p>
        </p:txBody>
      </p:sp>
      <p:sp>
        <p:nvSpPr>
          <p:cNvPr id="744523" name="Text Box 75"/>
          <p:cNvSpPr txBox="1">
            <a:spLocks noChangeArrowheads="1"/>
          </p:cNvSpPr>
          <p:nvPr/>
        </p:nvSpPr>
        <p:spPr bwMode="auto">
          <a:xfrm>
            <a:off x="2873375" y="2284413"/>
            <a:ext cx="36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x</a:t>
            </a:r>
            <a:endParaRPr lang="en-US"/>
          </a:p>
        </p:txBody>
      </p:sp>
      <p:sp>
        <p:nvSpPr>
          <p:cNvPr id="744524" name="Text Box 76"/>
          <p:cNvSpPr txBox="1">
            <a:spLocks noChangeArrowheads="1"/>
          </p:cNvSpPr>
          <p:nvPr/>
        </p:nvSpPr>
        <p:spPr bwMode="auto">
          <a:xfrm>
            <a:off x="6380163" y="220503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y</a:t>
            </a:r>
            <a:endParaRPr lang="en-US"/>
          </a:p>
        </p:txBody>
      </p:sp>
      <p:sp>
        <p:nvSpPr>
          <p:cNvPr id="744525" name="Text Box 77"/>
          <p:cNvSpPr txBox="1">
            <a:spLocks noChangeArrowheads="1"/>
          </p:cNvSpPr>
          <p:nvPr/>
        </p:nvSpPr>
        <p:spPr bwMode="auto">
          <a:xfrm>
            <a:off x="8294688" y="1827213"/>
            <a:ext cx="347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z</a:t>
            </a:r>
            <a:endParaRPr lang="en-US"/>
          </a:p>
        </p:txBody>
      </p:sp>
      <p:sp>
        <p:nvSpPr>
          <p:cNvPr id="744526" name="Text Box 78"/>
          <p:cNvSpPr txBox="1">
            <a:spLocks noChangeArrowheads="1"/>
          </p:cNvSpPr>
          <p:nvPr/>
        </p:nvSpPr>
        <p:spPr bwMode="auto">
          <a:xfrm>
            <a:off x="1947863" y="2563813"/>
            <a:ext cx="4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744527" name="Text Box 79"/>
          <p:cNvSpPr txBox="1">
            <a:spLocks noChangeArrowheads="1"/>
          </p:cNvSpPr>
          <p:nvPr/>
        </p:nvSpPr>
        <p:spPr bwMode="auto">
          <a:xfrm>
            <a:off x="3775075" y="327183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C</a:t>
            </a:r>
          </a:p>
        </p:txBody>
      </p:sp>
      <p:sp>
        <p:nvSpPr>
          <p:cNvPr id="744528" name="Text Box 80"/>
          <p:cNvSpPr txBox="1">
            <a:spLocks noChangeArrowheads="1"/>
          </p:cNvSpPr>
          <p:nvPr/>
        </p:nvSpPr>
        <p:spPr bwMode="auto">
          <a:xfrm>
            <a:off x="3775075" y="25288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D</a:t>
            </a:r>
          </a:p>
        </p:txBody>
      </p:sp>
      <p:sp>
        <p:nvSpPr>
          <p:cNvPr id="744529" name="Text Box 81"/>
          <p:cNvSpPr txBox="1">
            <a:spLocks noChangeArrowheads="1"/>
          </p:cNvSpPr>
          <p:nvPr/>
        </p:nvSpPr>
        <p:spPr bwMode="auto">
          <a:xfrm>
            <a:off x="5559425" y="2527300"/>
            <a:ext cx="37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744530" name="Line 82"/>
          <p:cNvSpPr>
            <a:spLocks noChangeShapeType="1"/>
          </p:cNvSpPr>
          <p:nvPr/>
        </p:nvSpPr>
        <p:spPr bwMode="auto">
          <a:xfrm>
            <a:off x="7083425" y="246380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4531" name="Group 83"/>
          <p:cNvGrpSpPr>
            <a:grpSpLocks/>
          </p:cNvGrpSpPr>
          <p:nvPr/>
        </p:nvGrpSpPr>
        <p:grpSpPr bwMode="auto">
          <a:xfrm>
            <a:off x="5922963" y="2008188"/>
            <a:ext cx="615950" cy="363537"/>
            <a:chOff x="3731" y="1153"/>
            <a:chExt cx="388" cy="229"/>
          </a:xfrm>
        </p:grpSpPr>
        <p:sp>
          <p:nvSpPr>
            <p:cNvPr id="744532" name="Line 84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33" name="Line 85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4534" name="Group 86"/>
          <p:cNvGrpSpPr>
            <a:grpSpLocks/>
          </p:cNvGrpSpPr>
          <p:nvPr/>
        </p:nvGrpSpPr>
        <p:grpSpPr bwMode="auto">
          <a:xfrm>
            <a:off x="4144963" y="1982788"/>
            <a:ext cx="615950" cy="363537"/>
            <a:chOff x="3731" y="1153"/>
            <a:chExt cx="388" cy="229"/>
          </a:xfrm>
        </p:grpSpPr>
        <p:sp>
          <p:nvSpPr>
            <p:cNvPr id="744535" name="Line 87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36" name="Line 88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4537" name="Group 89"/>
          <p:cNvGrpSpPr>
            <a:grpSpLocks/>
          </p:cNvGrpSpPr>
          <p:nvPr/>
        </p:nvGrpSpPr>
        <p:grpSpPr bwMode="auto">
          <a:xfrm>
            <a:off x="2366963" y="1957388"/>
            <a:ext cx="615950" cy="363537"/>
            <a:chOff x="3731" y="1153"/>
            <a:chExt cx="388" cy="229"/>
          </a:xfrm>
        </p:grpSpPr>
        <p:sp>
          <p:nvSpPr>
            <p:cNvPr id="744538" name="Line 90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39" name="Line 91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4540" name="Line 92"/>
          <p:cNvSpPr>
            <a:spLocks noChangeShapeType="1"/>
          </p:cNvSpPr>
          <p:nvPr/>
        </p:nvSpPr>
        <p:spPr bwMode="auto">
          <a:xfrm>
            <a:off x="4278313" y="317500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4541" name="Freeform 93"/>
          <p:cNvSpPr>
            <a:spLocks/>
          </p:cNvSpPr>
          <p:nvPr/>
        </p:nvSpPr>
        <p:spPr bwMode="auto">
          <a:xfrm>
            <a:off x="4298950" y="2967038"/>
            <a:ext cx="850900" cy="385762"/>
          </a:xfrm>
          <a:custGeom>
            <a:avLst/>
            <a:gdLst>
              <a:gd name="T0" fmla="*/ 391 w 690"/>
              <a:gd name="T1" fmla="*/ 60 h 274"/>
              <a:gd name="T2" fmla="*/ 73 w 690"/>
              <a:gd name="T3" fmla="*/ 30 h 274"/>
              <a:gd name="T4" fmla="*/ 88 w 690"/>
              <a:gd name="T5" fmla="*/ 238 h 274"/>
              <a:gd name="T6" fmla="*/ 599 w 690"/>
              <a:gd name="T7" fmla="*/ 245 h 274"/>
              <a:gd name="T8" fmla="*/ 636 w 690"/>
              <a:gd name="T9" fmla="*/ 75 h 274"/>
              <a:gd name="T10" fmla="*/ 391 w 690"/>
              <a:gd name="T11" fmla="*/ 6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42" name="Line 94"/>
          <p:cNvSpPr>
            <a:spLocks noChangeShapeType="1"/>
          </p:cNvSpPr>
          <p:nvPr/>
        </p:nvSpPr>
        <p:spPr bwMode="auto">
          <a:xfrm>
            <a:off x="5284788" y="316388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4543" name="Group 95"/>
          <p:cNvGrpSpPr>
            <a:grpSpLocks/>
          </p:cNvGrpSpPr>
          <p:nvPr/>
        </p:nvGrpSpPr>
        <p:grpSpPr bwMode="auto">
          <a:xfrm>
            <a:off x="1854200" y="2324100"/>
            <a:ext cx="660400" cy="277813"/>
            <a:chOff x="3600" y="219"/>
            <a:chExt cx="360" cy="175"/>
          </a:xfrm>
        </p:grpSpPr>
        <p:sp>
          <p:nvSpPr>
            <p:cNvPr id="744544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45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46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4547" name="Rectangle 9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4548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4549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44550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51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52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4553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44554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55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556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44557" name="Rectangle 109"/>
          <p:cNvSpPr>
            <a:spLocks noChangeArrowheads="1"/>
          </p:cNvSpPr>
          <p:nvPr/>
        </p:nvSpPr>
        <p:spPr bwMode="auto">
          <a:xfrm>
            <a:off x="1216025" y="5284788"/>
            <a:ext cx="6802438" cy="312737"/>
          </a:xfrm>
          <a:prstGeom prst="rect">
            <a:avLst/>
          </a:prstGeom>
          <a:gradFill rotWithShape="1">
            <a:gsLst>
              <a:gs pos="0">
                <a:schemeClr val="accent1">
                  <a:alpha val="28999"/>
                </a:schemeClr>
              </a:gs>
              <a:gs pos="100000">
                <a:schemeClr val="accent1">
                  <a:alpha val="25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47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5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2ED9B874-156B-4B1A-BB44-D3A2F29802FC}" type="slidenum">
              <a:rPr lang="en-US"/>
              <a:pPr/>
              <a:t>9</a:t>
            </a:fld>
            <a:endParaRPr lang="en-US"/>
          </a:p>
        </p:txBody>
      </p:sp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0"/>
            <a:ext cx="7772400" cy="1143000"/>
          </a:xfrm>
        </p:spPr>
        <p:txBody>
          <a:bodyPr/>
          <a:lstStyle/>
          <a:p>
            <a:r>
              <a:rPr lang="en-US" sz="3600"/>
              <a:t>RIP: Example</a:t>
            </a:r>
            <a:r>
              <a:rPr lang="en-US" sz="2800"/>
              <a:t> </a:t>
            </a:r>
          </a:p>
        </p:txBody>
      </p:sp>
      <p:sp>
        <p:nvSpPr>
          <p:cNvPr id="745475" name="Text Box 3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  <a:latin typeface="Arial" charset="0"/>
              </a:rPr>
              <a:t>destination subnet	  next  router      # hops to dest</a:t>
            </a:r>
          </a:p>
          <a:p>
            <a:r>
              <a:rPr lang="en-US" sz="2000" b="1">
                <a:latin typeface="Arial" charset="0"/>
              </a:rPr>
              <a:t> 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w</a:t>
            </a:r>
            <a:r>
              <a:rPr lang="en-US" sz="2400">
                <a:latin typeface="Arial" charset="0"/>
              </a:rPr>
              <a:t>			A		2</a:t>
            </a:r>
          </a:p>
          <a:p>
            <a:r>
              <a:rPr lang="en-US" sz="2400">
                <a:latin typeface="Arial" charset="0"/>
              </a:rPr>
              <a:t>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sz="2400">
                <a:latin typeface="Arial" charset="0"/>
              </a:rPr>
              <a:t>			B		2</a:t>
            </a:r>
          </a:p>
          <a:p>
            <a:r>
              <a:rPr lang="en-US" sz="2400">
                <a:latin typeface="Arial" charset="0"/>
              </a:rPr>
              <a:t> 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sz="2400">
                <a:latin typeface="Arial" charset="0"/>
              </a:rPr>
              <a:t>			B		7</a:t>
            </a:r>
          </a:p>
          <a:p>
            <a:r>
              <a:rPr lang="en-US" sz="2400">
                <a:latin typeface="Arial" charset="0"/>
              </a:rPr>
              <a:t>	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2400">
                <a:latin typeface="Arial" charset="0"/>
              </a:rPr>
              <a:t>			--		1</a:t>
            </a:r>
          </a:p>
          <a:p>
            <a:r>
              <a:rPr lang="en-US" sz="2000">
                <a:latin typeface="Arial" charset="0"/>
              </a:rPr>
              <a:t>	….			….		....</a:t>
            </a:r>
          </a:p>
        </p:txBody>
      </p:sp>
      <p:sp>
        <p:nvSpPr>
          <p:cNvPr id="745476" name="Text Box 4"/>
          <p:cNvSpPr txBox="1">
            <a:spLocks noChangeArrowheads="1"/>
          </p:cNvSpPr>
          <p:nvPr/>
        </p:nvSpPr>
        <p:spPr bwMode="auto">
          <a:xfrm>
            <a:off x="2898775" y="3830638"/>
            <a:ext cx="28051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routing table in router D</a:t>
            </a:r>
          </a:p>
        </p:txBody>
      </p:sp>
      <p:grpSp>
        <p:nvGrpSpPr>
          <p:cNvPr id="745477" name="Group 5"/>
          <p:cNvGrpSpPr>
            <a:grpSpLocks/>
          </p:cNvGrpSpPr>
          <p:nvPr/>
        </p:nvGrpSpPr>
        <p:grpSpPr bwMode="auto">
          <a:xfrm>
            <a:off x="631825" y="1827213"/>
            <a:ext cx="8296275" cy="1901825"/>
            <a:chOff x="398" y="1151"/>
            <a:chExt cx="5226" cy="1198"/>
          </a:xfrm>
        </p:grpSpPr>
        <p:sp>
          <p:nvSpPr>
            <p:cNvPr id="745478" name="Line 6"/>
            <p:cNvSpPr>
              <a:spLocks noChangeShapeType="1"/>
            </p:cNvSpPr>
            <p:nvPr/>
          </p:nvSpPr>
          <p:spPr bwMode="auto">
            <a:xfrm>
              <a:off x="3828" y="1559"/>
              <a:ext cx="6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5479" name="Freeform 7"/>
            <p:cNvSpPr>
              <a:spLocks/>
            </p:cNvSpPr>
            <p:nvPr/>
          </p:nvSpPr>
          <p:spPr bwMode="auto">
            <a:xfrm>
              <a:off x="1593" y="1566"/>
              <a:ext cx="782" cy="1"/>
            </a:xfrm>
            <a:custGeom>
              <a:avLst/>
              <a:gdLst>
                <a:gd name="T0" fmla="*/ 0 w 805"/>
                <a:gd name="T1" fmla="*/ 0 h 1"/>
                <a:gd name="T2" fmla="*/ 805 w 805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5" h="1">
                  <a:moveTo>
                    <a:pt x="0" y="0"/>
                  </a:moveTo>
                  <a:lnTo>
                    <a:pt x="805" y="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480" name="Freeform 8"/>
            <p:cNvSpPr>
              <a:spLocks/>
            </p:cNvSpPr>
            <p:nvPr/>
          </p:nvSpPr>
          <p:spPr bwMode="auto">
            <a:xfrm>
              <a:off x="1594" y="1434"/>
              <a:ext cx="671" cy="243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5481" name="Group 9"/>
            <p:cNvGrpSpPr>
              <a:grpSpLocks/>
            </p:cNvGrpSpPr>
            <p:nvPr/>
          </p:nvGrpSpPr>
          <p:grpSpPr bwMode="auto">
            <a:xfrm>
              <a:off x="2288" y="1465"/>
              <a:ext cx="416" cy="175"/>
              <a:chOff x="3600" y="219"/>
              <a:chExt cx="360" cy="175"/>
            </a:xfrm>
          </p:grpSpPr>
          <p:sp>
            <p:nvSpPr>
              <p:cNvPr id="745482" name="Oval 1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83" name="Line 1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84" name="Line 1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85" name="Rectangle 1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45486" name="Oval 1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5487" name="Group 1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454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489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490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5491" name="Group 1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454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493" name="Line 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494" name="Line 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45495" name="Group 23"/>
            <p:cNvGrpSpPr>
              <a:grpSpLocks/>
            </p:cNvGrpSpPr>
            <p:nvPr/>
          </p:nvGrpSpPr>
          <p:grpSpPr bwMode="auto">
            <a:xfrm>
              <a:off x="2280" y="1909"/>
              <a:ext cx="414" cy="175"/>
              <a:chOff x="3600" y="219"/>
              <a:chExt cx="360" cy="175"/>
            </a:xfrm>
          </p:grpSpPr>
          <p:sp>
            <p:nvSpPr>
              <p:cNvPr id="745496" name="Oval 2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97" name="Line 2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98" name="Line 2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499" name="Rectangle 2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45500" name="Oval 2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5501" name="Group 2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4550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03" name="Line 3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04" name="Line 3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5505" name="Group 3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45506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07" name="Line 3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08" name="Line 3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45509" name="Freeform 37"/>
            <p:cNvSpPr>
              <a:spLocks/>
            </p:cNvSpPr>
            <p:nvPr/>
          </p:nvSpPr>
          <p:spPr bwMode="auto">
            <a:xfrm>
              <a:off x="2723" y="1566"/>
              <a:ext cx="783" cy="1"/>
            </a:xfrm>
            <a:custGeom>
              <a:avLst/>
              <a:gdLst>
                <a:gd name="T0" fmla="*/ 0 w 805"/>
                <a:gd name="T1" fmla="*/ 0 h 1"/>
                <a:gd name="T2" fmla="*/ 805 w 805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5" h="1">
                  <a:moveTo>
                    <a:pt x="0" y="0"/>
                  </a:moveTo>
                  <a:lnTo>
                    <a:pt x="805" y="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5510" name="Group 38"/>
            <p:cNvGrpSpPr>
              <a:grpSpLocks/>
            </p:cNvGrpSpPr>
            <p:nvPr/>
          </p:nvGrpSpPr>
          <p:grpSpPr bwMode="auto">
            <a:xfrm>
              <a:off x="3419" y="1465"/>
              <a:ext cx="416" cy="175"/>
              <a:chOff x="3600" y="219"/>
              <a:chExt cx="360" cy="175"/>
            </a:xfrm>
          </p:grpSpPr>
          <p:sp>
            <p:nvSpPr>
              <p:cNvPr id="745511" name="Oval 3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12" name="Line 4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13" name="Line 4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14" name="Rectangle 4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45515" name="Oval 4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5516" name="Group 4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45517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18" name="Line 4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19" name="Line 4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5520" name="Group 4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45521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22" name="Line 5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23" name="Line 5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45524" name="Freeform 52"/>
            <p:cNvSpPr>
              <a:spLocks/>
            </p:cNvSpPr>
            <p:nvPr/>
          </p:nvSpPr>
          <p:spPr bwMode="auto">
            <a:xfrm>
              <a:off x="398" y="1574"/>
              <a:ext cx="783" cy="0"/>
            </a:xfrm>
            <a:custGeom>
              <a:avLst/>
              <a:gdLst>
                <a:gd name="T0" fmla="*/ 0 w 805"/>
                <a:gd name="T1" fmla="*/ 0 h 1"/>
                <a:gd name="T2" fmla="*/ 805 w 805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5" h="1">
                  <a:moveTo>
                    <a:pt x="0" y="0"/>
                  </a:moveTo>
                  <a:lnTo>
                    <a:pt x="805" y="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5525" name="Group 53"/>
            <p:cNvGrpSpPr>
              <a:grpSpLocks/>
            </p:cNvGrpSpPr>
            <p:nvPr/>
          </p:nvGrpSpPr>
          <p:grpSpPr bwMode="auto">
            <a:xfrm>
              <a:off x="4803" y="1476"/>
              <a:ext cx="414" cy="175"/>
              <a:chOff x="3600" y="219"/>
              <a:chExt cx="360" cy="175"/>
            </a:xfrm>
          </p:grpSpPr>
          <p:sp>
            <p:nvSpPr>
              <p:cNvPr id="745526" name="Oval 5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27" name="Line 5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28" name="Line 5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29" name="Rectangle 5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45530" name="Oval 5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5531" name="Group 5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4553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33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34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5535" name="Group 6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45536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37" name="Line 6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38" name="Line 6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45539" name="Line 67"/>
            <p:cNvSpPr>
              <a:spLocks noChangeShapeType="1"/>
            </p:cNvSpPr>
            <p:nvPr/>
          </p:nvSpPr>
          <p:spPr bwMode="auto">
            <a:xfrm flipV="1">
              <a:off x="5097" y="1245"/>
              <a:ext cx="381" cy="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0" name="Line 68"/>
            <p:cNvSpPr>
              <a:spLocks noChangeShapeType="1"/>
            </p:cNvSpPr>
            <p:nvPr/>
          </p:nvSpPr>
          <p:spPr bwMode="auto">
            <a:xfrm>
              <a:off x="5068" y="1650"/>
              <a:ext cx="381" cy="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1" name="Line 69"/>
            <p:cNvSpPr>
              <a:spLocks noChangeShapeType="1"/>
            </p:cNvSpPr>
            <p:nvPr/>
          </p:nvSpPr>
          <p:spPr bwMode="auto">
            <a:xfrm>
              <a:off x="1492" y="1645"/>
              <a:ext cx="791" cy="3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2" name="Freeform 70"/>
            <p:cNvSpPr>
              <a:spLocks/>
            </p:cNvSpPr>
            <p:nvPr/>
          </p:nvSpPr>
          <p:spPr bwMode="auto">
            <a:xfrm rot="1183889">
              <a:off x="1589" y="1749"/>
              <a:ext cx="671" cy="179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3" name="Freeform 71"/>
            <p:cNvSpPr>
              <a:spLocks/>
            </p:cNvSpPr>
            <p:nvPr/>
          </p:nvSpPr>
          <p:spPr bwMode="auto">
            <a:xfrm>
              <a:off x="399" y="1442"/>
              <a:ext cx="671" cy="242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4" name="Freeform 72"/>
            <p:cNvSpPr>
              <a:spLocks/>
            </p:cNvSpPr>
            <p:nvPr/>
          </p:nvSpPr>
          <p:spPr bwMode="auto">
            <a:xfrm>
              <a:off x="2724" y="1434"/>
              <a:ext cx="671" cy="243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5" name="Freeform 73"/>
            <p:cNvSpPr>
              <a:spLocks/>
            </p:cNvSpPr>
            <p:nvPr/>
          </p:nvSpPr>
          <p:spPr bwMode="auto">
            <a:xfrm>
              <a:off x="3841" y="1428"/>
              <a:ext cx="536" cy="243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6" name="Freeform 74"/>
            <p:cNvSpPr>
              <a:spLocks/>
            </p:cNvSpPr>
            <p:nvPr/>
          </p:nvSpPr>
          <p:spPr bwMode="auto">
            <a:xfrm rot="-2589433">
              <a:off x="5077" y="1155"/>
              <a:ext cx="547" cy="243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47" name="Text Box 75"/>
            <p:cNvSpPr txBox="1">
              <a:spLocks noChangeArrowheads="1"/>
            </p:cNvSpPr>
            <p:nvPr/>
          </p:nvSpPr>
          <p:spPr bwMode="auto">
            <a:xfrm>
              <a:off x="579" y="1412"/>
              <a:ext cx="2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w</a:t>
              </a:r>
              <a:endParaRPr lang="en-US"/>
            </a:p>
          </p:txBody>
        </p:sp>
        <p:sp>
          <p:nvSpPr>
            <p:cNvPr id="745548" name="Text Box 76"/>
            <p:cNvSpPr txBox="1">
              <a:spLocks noChangeArrowheads="1"/>
            </p:cNvSpPr>
            <p:nvPr/>
          </p:nvSpPr>
          <p:spPr bwMode="auto">
            <a:xfrm>
              <a:off x="1810" y="1439"/>
              <a:ext cx="2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x</a:t>
              </a:r>
              <a:endParaRPr lang="en-US"/>
            </a:p>
          </p:txBody>
        </p:sp>
        <p:sp>
          <p:nvSpPr>
            <p:cNvPr id="745549" name="Text Box 77"/>
            <p:cNvSpPr txBox="1">
              <a:spLocks noChangeArrowheads="1"/>
            </p:cNvSpPr>
            <p:nvPr/>
          </p:nvSpPr>
          <p:spPr bwMode="auto">
            <a:xfrm>
              <a:off x="4019" y="1389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y</a:t>
              </a:r>
              <a:endParaRPr lang="en-US"/>
            </a:p>
          </p:txBody>
        </p:sp>
        <p:sp>
          <p:nvSpPr>
            <p:cNvPr id="745550" name="Text Box 78"/>
            <p:cNvSpPr txBox="1">
              <a:spLocks noChangeArrowheads="1"/>
            </p:cNvSpPr>
            <p:nvPr/>
          </p:nvSpPr>
          <p:spPr bwMode="auto">
            <a:xfrm>
              <a:off x="5225" y="1151"/>
              <a:ext cx="21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z</a:t>
              </a:r>
              <a:endParaRPr lang="en-US"/>
            </a:p>
          </p:txBody>
        </p:sp>
        <p:sp>
          <p:nvSpPr>
            <p:cNvPr id="745551" name="Text Box 79"/>
            <p:cNvSpPr txBox="1">
              <a:spLocks noChangeArrowheads="1"/>
            </p:cNvSpPr>
            <p:nvPr/>
          </p:nvSpPr>
          <p:spPr bwMode="auto">
            <a:xfrm>
              <a:off x="1227" y="1615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45552" name="Text Box 80"/>
            <p:cNvSpPr txBox="1">
              <a:spLocks noChangeArrowheads="1"/>
            </p:cNvSpPr>
            <p:nvPr/>
          </p:nvSpPr>
          <p:spPr bwMode="auto">
            <a:xfrm>
              <a:off x="2378" y="2061"/>
              <a:ext cx="2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5553" name="Text Box 81"/>
            <p:cNvSpPr txBox="1">
              <a:spLocks noChangeArrowheads="1"/>
            </p:cNvSpPr>
            <p:nvPr/>
          </p:nvSpPr>
          <p:spPr bwMode="auto">
            <a:xfrm>
              <a:off x="2378" y="1593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45554" name="Text Box 82"/>
            <p:cNvSpPr txBox="1">
              <a:spLocks noChangeArrowheads="1"/>
            </p:cNvSpPr>
            <p:nvPr/>
          </p:nvSpPr>
          <p:spPr bwMode="auto">
            <a:xfrm>
              <a:off x="3502" y="1592"/>
              <a:ext cx="2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45555" name="Line 83"/>
            <p:cNvSpPr>
              <a:spLocks noChangeShapeType="1"/>
            </p:cNvSpPr>
            <p:nvPr/>
          </p:nvSpPr>
          <p:spPr bwMode="auto">
            <a:xfrm>
              <a:off x="4462" y="1552"/>
              <a:ext cx="21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5556" name="Group 84"/>
            <p:cNvGrpSpPr>
              <a:grpSpLocks/>
            </p:cNvGrpSpPr>
            <p:nvPr/>
          </p:nvGrpSpPr>
          <p:grpSpPr bwMode="auto">
            <a:xfrm>
              <a:off x="3731" y="1265"/>
              <a:ext cx="388" cy="229"/>
              <a:chOff x="3731" y="1153"/>
              <a:chExt cx="388" cy="229"/>
            </a:xfrm>
          </p:grpSpPr>
          <p:sp>
            <p:nvSpPr>
              <p:cNvPr id="745557" name="Line 85"/>
              <p:cNvSpPr>
                <a:spLocks noChangeShapeType="1"/>
              </p:cNvSpPr>
              <p:nvPr/>
            </p:nvSpPr>
            <p:spPr bwMode="auto">
              <a:xfrm flipV="1">
                <a:off x="3731" y="1259"/>
                <a:ext cx="205" cy="12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58" name="Line 86"/>
              <p:cNvSpPr>
                <a:spLocks noChangeShapeType="1"/>
              </p:cNvSpPr>
              <p:nvPr/>
            </p:nvSpPr>
            <p:spPr bwMode="auto">
              <a:xfrm flipV="1">
                <a:off x="3944" y="1153"/>
                <a:ext cx="175" cy="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5559" name="Group 87"/>
            <p:cNvGrpSpPr>
              <a:grpSpLocks/>
            </p:cNvGrpSpPr>
            <p:nvPr/>
          </p:nvGrpSpPr>
          <p:grpSpPr bwMode="auto">
            <a:xfrm>
              <a:off x="2611" y="1249"/>
              <a:ext cx="388" cy="229"/>
              <a:chOff x="3731" y="1153"/>
              <a:chExt cx="388" cy="229"/>
            </a:xfrm>
          </p:grpSpPr>
          <p:sp>
            <p:nvSpPr>
              <p:cNvPr id="745560" name="Line 88"/>
              <p:cNvSpPr>
                <a:spLocks noChangeShapeType="1"/>
              </p:cNvSpPr>
              <p:nvPr/>
            </p:nvSpPr>
            <p:spPr bwMode="auto">
              <a:xfrm flipV="1">
                <a:off x="3731" y="1259"/>
                <a:ext cx="205" cy="12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61" name="Line 89"/>
              <p:cNvSpPr>
                <a:spLocks noChangeShapeType="1"/>
              </p:cNvSpPr>
              <p:nvPr/>
            </p:nvSpPr>
            <p:spPr bwMode="auto">
              <a:xfrm flipV="1">
                <a:off x="3944" y="1153"/>
                <a:ext cx="175" cy="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5562" name="Group 90"/>
            <p:cNvGrpSpPr>
              <a:grpSpLocks/>
            </p:cNvGrpSpPr>
            <p:nvPr/>
          </p:nvGrpSpPr>
          <p:grpSpPr bwMode="auto">
            <a:xfrm>
              <a:off x="1491" y="1233"/>
              <a:ext cx="388" cy="229"/>
              <a:chOff x="3731" y="1153"/>
              <a:chExt cx="388" cy="229"/>
            </a:xfrm>
          </p:grpSpPr>
          <p:sp>
            <p:nvSpPr>
              <p:cNvPr id="745563" name="Line 91"/>
              <p:cNvSpPr>
                <a:spLocks noChangeShapeType="1"/>
              </p:cNvSpPr>
              <p:nvPr/>
            </p:nvSpPr>
            <p:spPr bwMode="auto">
              <a:xfrm flipV="1">
                <a:off x="3731" y="1259"/>
                <a:ext cx="205" cy="12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64" name="Line 92"/>
              <p:cNvSpPr>
                <a:spLocks noChangeShapeType="1"/>
              </p:cNvSpPr>
              <p:nvPr/>
            </p:nvSpPr>
            <p:spPr bwMode="auto">
              <a:xfrm flipV="1">
                <a:off x="3944" y="1153"/>
                <a:ext cx="175" cy="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45565" name="Line 93"/>
            <p:cNvSpPr>
              <a:spLocks noChangeShapeType="1"/>
            </p:cNvSpPr>
            <p:nvPr/>
          </p:nvSpPr>
          <p:spPr bwMode="auto">
            <a:xfrm>
              <a:off x="2695" y="2000"/>
              <a:ext cx="6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5566" name="Freeform 94"/>
            <p:cNvSpPr>
              <a:spLocks/>
            </p:cNvSpPr>
            <p:nvPr/>
          </p:nvSpPr>
          <p:spPr bwMode="auto">
            <a:xfrm>
              <a:off x="2708" y="1869"/>
              <a:ext cx="536" cy="243"/>
            </a:xfrm>
            <a:custGeom>
              <a:avLst/>
              <a:gdLst>
                <a:gd name="T0" fmla="*/ 391 w 690"/>
                <a:gd name="T1" fmla="*/ 60 h 274"/>
                <a:gd name="T2" fmla="*/ 73 w 690"/>
                <a:gd name="T3" fmla="*/ 30 h 274"/>
                <a:gd name="T4" fmla="*/ 88 w 690"/>
                <a:gd name="T5" fmla="*/ 238 h 274"/>
                <a:gd name="T6" fmla="*/ 599 w 690"/>
                <a:gd name="T7" fmla="*/ 245 h 274"/>
                <a:gd name="T8" fmla="*/ 636 w 690"/>
                <a:gd name="T9" fmla="*/ 75 h 274"/>
                <a:gd name="T10" fmla="*/ 391 w 690"/>
                <a:gd name="T11" fmla="*/ 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0" h="274">
                  <a:moveTo>
                    <a:pt x="391" y="60"/>
                  </a:moveTo>
                  <a:cubicBezTo>
                    <a:pt x="297" y="52"/>
                    <a:pt x="123" y="0"/>
                    <a:pt x="73" y="30"/>
                  </a:cubicBezTo>
                  <a:cubicBezTo>
                    <a:pt x="23" y="60"/>
                    <a:pt x="0" y="202"/>
                    <a:pt x="88" y="238"/>
                  </a:cubicBezTo>
                  <a:cubicBezTo>
                    <a:pt x="176" y="274"/>
                    <a:pt x="508" y="272"/>
                    <a:pt x="599" y="245"/>
                  </a:cubicBezTo>
                  <a:cubicBezTo>
                    <a:pt x="690" y="218"/>
                    <a:pt x="671" y="106"/>
                    <a:pt x="636" y="75"/>
                  </a:cubicBezTo>
                  <a:cubicBezTo>
                    <a:pt x="601" y="44"/>
                    <a:pt x="485" y="68"/>
                    <a:pt x="391" y="6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5567" name="Line 95"/>
            <p:cNvSpPr>
              <a:spLocks noChangeShapeType="1"/>
            </p:cNvSpPr>
            <p:nvPr/>
          </p:nvSpPr>
          <p:spPr bwMode="auto">
            <a:xfrm>
              <a:off x="3329" y="1993"/>
              <a:ext cx="21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5568" name="Group 96"/>
            <p:cNvGrpSpPr>
              <a:grpSpLocks/>
            </p:cNvGrpSpPr>
            <p:nvPr/>
          </p:nvGrpSpPr>
          <p:grpSpPr bwMode="auto">
            <a:xfrm>
              <a:off x="1168" y="1464"/>
              <a:ext cx="416" cy="175"/>
              <a:chOff x="3600" y="219"/>
              <a:chExt cx="360" cy="175"/>
            </a:xfrm>
          </p:grpSpPr>
          <p:sp>
            <p:nvSpPr>
              <p:cNvPr id="745569" name="Oval 9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70" name="Line 9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71" name="Line 9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572" name="Rectangle 10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45573" name="Oval 10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5574" name="Group 10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45575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76" name="Line 10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77" name="Line 10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5578" name="Group 10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45579" name="Line 10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80" name="Line 10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5581" name="Line 10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745582" name="Group 110"/>
          <p:cNvGrpSpPr>
            <a:grpSpLocks/>
          </p:cNvGrpSpPr>
          <p:nvPr/>
        </p:nvGrpSpPr>
        <p:grpSpPr bwMode="auto">
          <a:xfrm>
            <a:off x="4738688" y="5032375"/>
            <a:ext cx="896937" cy="576263"/>
            <a:chOff x="2985" y="3170"/>
            <a:chExt cx="565" cy="363"/>
          </a:xfrm>
        </p:grpSpPr>
        <p:sp>
          <p:nvSpPr>
            <p:cNvPr id="745583" name="Line 111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5584" name="Text Box 112"/>
            <p:cNvSpPr txBox="1">
              <a:spLocks noChangeArrowheads="1"/>
            </p:cNvSpPr>
            <p:nvPr/>
          </p:nvSpPr>
          <p:spPr bwMode="auto">
            <a:xfrm>
              <a:off x="3306" y="3170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A</a:t>
              </a:r>
            </a:p>
          </p:txBody>
        </p:sp>
      </p:grpSp>
      <p:grpSp>
        <p:nvGrpSpPr>
          <p:cNvPr id="745585" name="Group 113"/>
          <p:cNvGrpSpPr>
            <a:grpSpLocks/>
          </p:cNvGrpSpPr>
          <p:nvPr/>
        </p:nvGrpSpPr>
        <p:grpSpPr bwMode="auto">
          <a:xfrm>
            <a:off x="6551613" y="4995863"/>
            <a:ext cx="863600" cy="576262"/>
            <a:chOff x="2985" y="3170"/>
            <a:chExt cx="544" cy="363"/>
          </a:xfrm>
        </p:grpSpPr>
        <p:sp>
          <p:nvSpPr>
            <p:cNvPr id="745586" name="Line 114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5587" name="Text Box 115"/>
            <p:cNvSpPr txBox="1">
              <a:spLocks noChangeArrowheads="1"/>
            </p:cNvSpPr>
            <p:nvPr/>
          </p:nvSpPr>
          <p:spPr bwMode="auto">
            <a:xfrm>
              <a:off x="3306" y="3170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charset="0"/>
                </a:rPr>
                <a:t>5</a:t>
              </a:r>
            </a:p>
          </p:txBody>
        </p:sp>
      </p:grpSp>
      <p:grpSp>
        <p:nvGrpSpPr>
          <p:cNvPr id="745588" name="Group 116"/>
          <p:cNvGrpSpPr>
            <a:grpSpLocks/>
          </p:cNvGrpSpPr>
          <p:nvPr/>
        </p:nvGrpSpPr>
        <p:grpSpPr bwMode="auto">
          <a:xfrm>
            <a:off x="2082800" y="703263"/>
            <a:ext cx="3730625" cy="1724025"/>
            <a:chOff x="1312" y="443"/>
            <a:chExt cx="2350" cy="1086"/>
          </a:xfrm>
        </p:grpSpPr>
        <p:sp>
          <p:nvSpPr>
            <p:cNvPr id="745589" name="Text Box 117"/>
            <p:cNvSpPr txBox="1">
              <a:spLocks noChangeArrowheads="1"/>
            </p:cNvSpPr>
            <p:nvPr/>
          </p:nvSpPr>
          <p:spPr bwMode="auto">
            <a:xfrm>
              <a:off x="1312" y="639"/>
              <a:ext cx="1454" cy="728"/>
            </a:xfrm>
            <a:prstGeom prst="rect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600" b="1">
                  <a:solidFill>
                    <a:schemeClr val="accent2"/>
                  </a:solidFill>
                </a:rPr>
                <a:t> 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dest     next  hops</a:t>
              </a:r>
            </a:p>
            <a:p>
              <a:pPr>
                <a:lnSpc>
                  <a:spcPct val="90000"/>
                </a:lnSpc>
              </a:pPr>
              <a:r>
                <a:rPr lang="en-US" sz="1600" b="1">
                  <a:latin typeface="Arial" charset="0"/>
                </a:rPr>
                <a:t>   </a:t>
              </a:r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w</a:t>
              </a:r>
              <a:r>
                <a:rPr lang="en-US" sz="1600">
                  <a:latin typeface="Arial" charset="0"/>
                </a:rPr>
                <a:t>	  -       1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Arial" charset="0"/>
                </a:rPr>
                <a:t>   </a:t>
              </a:r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x</a:t>
              </a:r>
              <a:r>
                <a:rPr lang="en-US" sz="1600">
                  <a:latin typeface="Arial" charset="0"/>
                </a:rPr>
                <a:t>	  -       1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solidFill>
                    <a:srgbClr val="FF0000"/>
                  </a:solidFill>
                  <a:latin typeface="Arial" charset="0"/>
                </a:rPr>
                <a:t>   z</a:t>
              </a:r>
              <a:r>
                <a:rPr lang="en-US" sz="1600">
                  <a:latin typeface="Arial" charset="0"/>
                </a:rPr>
                <a:t>	  C      4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Arial" charset="0"/>
                </a:rPr>
                <a:t>   ….	  …     ...</a:t>
              </a:r>
            </a:p>
          </p:txBody>
        </p:sp>
        <p:sp>
          <p:nvSpPr>
            <p:cNvPr id="745590" name="Text Box 118"/>
            <p:cNvSpPr txBox="1">
              <a:spLocks noChangeArrowheads="1"/>
            </p:cNvSpPr>
            <p:nvPr/>
          </p:nvSpPr>
          <p:spPr bwMode="auto">
            <a:xfrm>
              <a:off x="2230" y="443"/>
              <a:ext cx="143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A-to-D advertisement</a:t>
              </a:r>
            </a:p>
          </p:txBody>
        </p:sp>
        <p:sp>
          <p:nvSpPr>
            <p:cNvPr id="745591" name="AutoShape 119"/>
            <p:cNvSpPr>
              <a:spLocks noChangeArrowheads="1"/>
            </p:cNvSpPr>
            <p:nvPr/>
          </p:nvSpPr>
          <p:spPr bwMode="auto">
            <a:xfrm>
              <a:off x="1349" y="1271"/>
              <a:ext cx="1285" cy="258"/>
            </a:xfrm>
            <a:prstGeom prst="curvedDownArrow">
              <a:avLst>
                <a:gd name="adj1" fmla="val 99612"/>
                <a:gd name="adj2" fmla="val 199225"/>
                <a:gd name="adj3" fmla="val 33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226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4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4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45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1754</Words>
  <Application>Microsoft Macintosh PowerPoint</Application>
  <PresentationFormat>On-screen Show (4:3)</PresentationFormat>
  <Paragraphs>398</Paragraphs>
  <Slides>25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14 – Inter/Intra-AS Routing</vt:lpstr>
      <vt:lpstr>Hierarchical Routing</vt:lpstr>
      <vt:lpstr>Hierarchical Routing</vt:lpstr>
      <vt:lpstr>Interconnected ASes</vt:lpstr>
      <vt:lpstr>Inter-AS tasks</vt:lpstr>
      <vt:lpstr>Intra-AS Routing</vt:lpstr>
      <vt:lpstr>RIP ( Routing Information Protocol)</vt:lpstr>
      <vt:lpstr>RIP: Example </vt:lpstr>
      <vt:lpstr>RIP: Example </vt:lpstr>
      <vt:lpstr>RIP: Link Failure and Recovery </vt:lpstr>
      <vt:lpstr>RIP Table processing</vt:lpstr>
      <vt:lpstr>OSPF (Open Shortest Path First)</vt:lpstr>
      <vt:lpstr>OSPF “advanced” features (not in RIP)</vt:lpstr>
      <vt:lpstr>Hierarchical OSPF</vt:lpstr>
      <vt:lpstr>Hierarchical OSPF</vt:lpstr>
      <vt:lpstr>Internet inter-AS routing: BGP</vt:lpstr>
      <vt:lpstr>BGP basics</vt:lpstr>
      <vt:lpstr>BGP basics: distributing path information</vt:lpstr>
      <vt:lpstr>Path attributes &amp; BGP routes</vt:lpstr>
      <vt:lpstr>BGP route selection</vt:lpstr>
      <vt:lpstr>BGP messages</vt:lpstr>
      <vt:lpstr>BGP routing policy</vt:lpstr>
      <vt:lpstr>BGP routing policy (2)</vt:lpstr>
      <vt:lpstr>Why different Intra- and Inter-AS routing ? </vt:lpstr>
      <vt:lpstr>Network Layer: summary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Shillingford, Nadine</dc:creator>
  <cp:lastModifiedBy>Delvin Defoe</cp:lastModifiedBy>
  <cp:revision>31</cp:revision>
  <dcterms:created xsi:type="dcterms:W3CDTF">2011-04-07T01:46:42Z</dcterms:created>
  <dcterms:modified xsi:type="dcterms:W3CDTF">2014-04-18T14:45:41Z</dcterms:modified>
</cp:coreProperties>
</file>