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339" r:id="rId2"/>
    <p:sldId id="259" r:id="rId3"/>
    <p:sldId id="260" r:id="rId4"/>
    <p:sldId id="261" r:id="rId5"/>
    <p:sldId id="336" r:id="rId6"/>
    <p:sldId id="263" r:id="rId7"/>
    <p:sldId id="331" r:id="rId8"/>
    <p:sldId id="334" r:id="rId9"/>
    <p:sldId id="264" r:id="rId10"/>
    <p:sldId id="265" r:id="rId11"/>
    <p:sldId id="266" r:id="rId12"/>
    <p:sldId id="267" r:id="rId13"/>
    <p:sldId id="268" r:id="rId14"/>
    <p:sldId id="335" r:id="rId15"/>
    <p:sldId id="270" r:id="rId16"/>
    <p:sldId id="272" r:id="rId17"/>
    <p:sldId id="273" r:id="rId18"/>
    <p:sldId id="337" r:id="rId19"/>
    <p:sldId id="33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99" autoAdjust="0"/>
  </p:normalViewPr>
  <p:slideViewPr>
    <p:cSldViewPr>
      <p:cViewPr varScale="1">
        <p:scale>
          <a:sx n="93" d="100"/>
          <a:sy n="93" d="100"/>
        </p:scale>
        <p:origin x="-79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710BE-B7D4-41CE-8338-8560C378EEC5}" type="datetimeFigureOut">
              <a:rPr lang="en-US" smtClean="0"/>
              <a:t>4/16/14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E886B-D155-4E23-BC61-75DE2EC12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7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2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955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Nodes D originates 1 unit of traffic destined for node A</a:t>
            </a:r>
          </a:p>
          <a:p>
            <a:r>
              <a:rPr lang="en-US" dirty="0" smtClean="0"/>
              <a:t>So does node B</a:t>
            </a:r>
          </a:p>
          <a:p>
            <a:r>
              <a:rPr lang="en-US" dirty="0" smtClean="0"/>
              <a:t>Node C originates e</a:t>
            </a:r>
            <a:r>
              <a:rPr lang="en-US" baseline="0" dirty="0" smtClean="0"/>
              <a:t> units of traffic destined for node A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the LS </a:t>
            </a:r>
            <a:r>
              <a:rPr lang="en-US" baseline="0" dirty="0" err="1" smtClean="0"/>
              <a:t>alg</a:t>
            </a:r>
            <a:r>
              <a:rPr lang="en-US" baseline="0" dirty="0" smtClean="0"/>
              <a:t> is next </a:t>
            </a:r>
            <a:r>
              <a:rPr lang="en-US" baseline="0" dirty="0" smtClean="0"/>
              <a:t>run, </a:t>
            </a:r>
            <a:r>
              <a:rPr lang="en-US" baseline="0" dirty="0" smtClean="0"/>
              <a:t>C determines that the least-cost path to A is now clockwise through D and routes its traffic through D. Node B does the same. (Note the costs of the links in the clockwise direction.)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next time that the </a:t>
            </a:r>
            <a:r>
              <a:rPr lang="en-US" baseline="0" dirty="0" err="1" smtClean="0"/>
              <a:t>alg</a:t>
            </a:r>
            <a:r>
              <a:rPr lang="en-US" baseline="0" dirty="0" smtClean="0"/>
              <a:t> is run, D, C, and B discover that there is a zero cost path in the counterclockwise direction and route their traffic through B, 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Solved by ensuring that routers do not all compute the routing info at the same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93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864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31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037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45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77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</a:t>
            </a:r>
            <a:r>
              <a:rPr lang="en-US" baseline="0" dirty="0" smtClean="0"/>
              <a:t> tables do not tell the whole picture.  These are actually routing tables for each router.</a:t>
            </a:r>
          </a:p>
          <a:p>
            <a:endParaRPr lang="en-US" baseline="0" dirty="0" smtClean="0"/>
          </a:p>
          <a:p>
            <a:r>
              <a:rPr lang="en-US" b="1" dirty="0" smtClean="0"/>
              <a:t>The</a:t>
            </a:r>
            <a:r>
              <a:rPr lang="en-US" b="1" baseline="0" dirty="0" smtClean="0"/>
              <a:t> missing information is the via point.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example, in the last table for router x, </a:t>
            </a:r>
          </a:p>
          <a:p>
            <a:r>
              <a:rPr lang="en-US" baseline="0" dirty="0" smtClean="0"/>
              <a:t>The lowest cost path from x to x via x is 0</a:t>
            </a:r>
          </a:p>
          <a:p>
            <a:r>
              <a:rPr lang="en-US" baseline="0" dirty="0" smtClean="0"/>
              <a:t>The lowest cost path from x to y via y is 2</a:t>
            </a:r>
          </a:p>
          <a:p>
            <a:r>
              <a:rPr lang="en-US" baseline="0" dirty="0" smtClean="0"/>
              <a:t>The lowest cost path from x to z </a:t>
            </a:r>
            <a:r>
              <a:rPr lang="en-US" b="1" baseline="0" dirty="0" smtClean="0"/>
              <a:t>via y </a:t>
            </a:r>
            <a:r>
              <a:rPr lang="en-US" baseline="0" dirty="0" smtClean="0"/>
              <a:t>is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924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49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1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Network topology and link</a:t>
            </a:r>
            <a:r>
              <a:rPr lang="en-US" baseline="0" dirty="0" smtClean="0"/>
              <a:t> costs are available and serve as input the the LS algorithm.</a:t>
            </a:r>
          </a:p>
          <a:p>
            <a:r>
              <a:rPr lang="en-US" baseline="0" dirty="0" smtClean="0"/>
              <a:t>Each node broadcasts link state packets to all other nodes in the network.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4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www.dgp.toronto.edu</a:t>
            </a:r>
            <a:r>
              <a:rPr lang="en-US" dirty="0" smtClean="0"/>
              <a:t>/~</a:t>
            </a:r>
            <a:r>
              <a:rPr lang="en-US" dirty="0" err="1" smtClean="0"/>
              <a:t>jstewart</a:t>
            </a:r>
            <a:r>
              <a:rPr lang="en-US" dirty="0" smtClean="0"/>
              <a:t>/270/9798s/</a:t>
            </a:r>
            <a:r>
              <a:rPr lang="en-US" dirty="0" err="1" smtClean="0"/>
              <a:t>Laffra</a:t>
            </a:r>
            <a:r>
              <a:rPr lang="en-US" dirty="0" smtClean="0"/>
              <a:t>/</a:t>
            </a:r>
            <a:r>
              <a:rPr lang="en-US" dirty="0" err="1" smtClean="0"/>
              <a:t>DijkstraApplet.html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Dijkstra's</a:t>
            </a:r>
            <a:r>
              <a:rPr lang="en-US" dirty="0" smtClean="0"/>
              <a:t> Shortest Path </a:t>
            </a:r>
            <a:r>
              <a:rPr lang="en-US" smtClean="0"/>
              <a:t>Algorithm Applet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35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94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3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E886B-D155-4E23-BC61-75DE2EC12E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97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A8F0-BD49-4907-AC1B-1A404A7470D0}" type="datetime1">
              <a:rPr lang="en-US" smtClean="0"/>
              <a:t>4/16/14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C892-BD0F-4134-823E-C6661FC1F558}" type="datetime1">
              <a:rPr lang="en-US" smtClean="0"/>
              <a:t>4/16/14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3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0937-DC46-42A5-B20A-609265EBC62C}" type="datetime1">
              <a:rPr lang="en-US" smtClean="0"/>
              <a:t>4/16/14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9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32CC-E6DF-41EF-9DCD-775F484EC44B}" type="datetime1">
              <a:rPr lang="en-US" smtClean="0"/>
              <a:t>4/16/14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6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3C8C-5922-4D45-B21C-09C930DD9D81}" type="datetime1">
              <a:rPr lang="en-US" smtClean="0"/>
              <a:t>4/16/14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0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FADA-4E06-4FAB-AF93-430667A10BC8}" type="datetime1">
              <a:rPr lang="en-US" smtClean="0"/>
              <a:t>4/16/14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5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1B20-00A7-4BF2-AB82-3AC48A0A13D5}" type="datetime1">
              <a:rPr lang="en-US" smtClean="0"/>
              <a:t>4/16/14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73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77CA-D0F0-4233-ADDA-264052100FF0}" type="datetime1">
              <a:rPr lang="en-US" smtClean="0"/>
              <a:t>4/16/14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95AC-1803-4BDE-AB2D-C51D2D140F21}" type="datetime1">
              <a:rPr lang="en-US" smtClean="0"/>
              <a:t>4/16/14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8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954B-ACC1-41B6-B3C0-B03A29A018DA}" type="datetime1">
              <a:rPr lang="en-US" smtClean="0"/>
              <a:t>4/16/14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40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3E850-E448-4019-936D-D57D8C3F3634}" type="datetime1">
              <a:rPr lang="en-US" smtClean="0"/>
              <a:t>4/16/14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4A417-1603-4B99-9B3E-0BA8919B93C4}" type="datetime1">
              <a:rPr lang="en-US" smtClean="0"/>
              <a:t>4/16/14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1AFA-40D0-4FDE-922F-949736502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5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dgp.toronto.edu/~jstewart/270/9798s/Laffra/DijkstraApplet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000090"/>
                </a:solidFill>
                <a:latin typeface="Comic Sans MS" charset="0"/>
              </a:rPr>
              <a:t>13 </a:t>
            </a:r>
            <a:r>
              <a:rPr lang="en-US" u="sng" dirty="0">
                <a:solidFill>
                  <a:srgbClr val="000090"/>
                </a:solidFill>
                <a:latin typeface="Comic Sans MS" charset="0"/>
              </a:rPr>
              <a:t>– </a:t>
            </a:r>
            <a:r>
              <a:rPr lang="en-US" u="sng" dirty="0" smtClean="0">
                <a:solidFill>
                  <a:srgbClr val="000090"/>
                </a:solidFill>
                <a:latin typeface="Comic Sans MS" charset="0"/>
              </a:rPr>
              <a:t>Routing Algorithms</a:t>
            </a:r>
            <a:endParaRPr lang="en-US" u="sng" dirty="0">
              <a:solidFill>
                <a:srgbClr val="000090"/>
              </a:solidFill>
              <a:latin typeface="Comic Sans MS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Comic Sans MS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80952110-F431-1F46-8A79-FE8DE9497494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8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57AE-24EF-410E-9EFF-B4968E21CA16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717826" name="Group 2"/>
          <p:cNvGrpSpPr>
            <a:grpSpLocks/>
          </p:cNvGrpSpPr>
          <p:nvPr/>
        </p:nvGrpSpPr>
        <p:grpSpPr bwMode="auto">
          <a:xfrm>
            <a:off x="4640263" y="3105150"/>
            <a:ext cx="4217987" cy="3752850"/>
            <a:chOff x="415" y="860"/>
            <a:chExt cx="2910" cy="2519"/>
          </a:xfrm>
        </p:grpSpPr>
        <p:grpSp>
          <p:nvGrpSpPr>
            <p:cNvPr id="717827" name="Group 3"/>
            <p:cNvGrpSpPr>
              <a:grpSpLocks/>
            </p:cNvGrpSpPr>
            <p:nvPr/>
          </p:nvGrpSpPr>
          <p:grpSpPr bwMode="auto">
            <a:xfrm>
              <a:off x="1290" y="2001"/>
              <a:ext cx="316" cy="269"/>
              <a:chOff x="1613" y="2015"/>
              <a:chExt cx="316" cy="269"/>
            </a:xfrm>
          </p:grpSpPr>
          <p:sp>
            <p:nvSpPr>
              <p:cNvPr id="717828" name="Oval 4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29" name="Line 5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30" name="Line 6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31" name="Rectangle 7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832" name="Oval 8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33" name="Rectangle 9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34" name="Text Box 10"/>
              <p:cNvSpPr txBox="1">
                <a:spLocks noChangeArrowheads="1"/>
              </p:cNvSpPr>
              <p:nvPr/>
            </p:nvSpPr>
            <p:spPr bwMode="auto">
              <a:xfrm>
                <a:off x="1633" y="2015"/>
                <a:ext cx="254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6600"/>
                    </a:solidFill>
                  </a:rPr>
                  <a:t>w</a:t>
                </a:r>
                <a:endParaRPr lang="en-US" sz="2400" dirty="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17835" name="Text Box 11"/>
            <p:cNvSpPr txBox="1">
              <a:spLocks noChangeArrowheads="1"/>
            </p:cNvSpPr>
            <p:nvPr/>
          </p:nvSpPr>
          <p:spPr bwMode="auto">
            <a:xfrm>
              <a:off x="928" y="1962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36" name="Text Box 12"/>
            <p:cNvSpPr txBox="1">
              <a:spLocks noChangeArrowheads="1"/>
            </p:cNvSpPr>
            <p:nvPr/>
          </p:nvSpPr>
          <p:spPr bwMode="auto">
            <a:xfrm>
              <a:off x="1433" y="1481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4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grpSp>
          <p:nvGrpSpPr>
            <p:cNvPr id="717837" name="Group 13"/>
            <p:cNvGrpSpPr>
              <a:grpSpLocks/>
            </p:cNvGrpSpPr>
            <p:nvPr/>
          </p:nvGrpSpPr>
          <p:grpSpPr bwMode="auto">
            <a:xfrm>
              <a:off x="1299" y="2852"/>
              <a:ext cx="316" cy="269"/>
              <a:chOff x="1613" y="2015"/>
              <a:chExt cx="316" cy="269"/>
            </a:xfrm>
          </p:grpSpPr>
          <p:sp>
            <p:nvSpPr>
              <p:cNvPr id="717838" name="Oval 14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39" name="Line 15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0" name="Line 16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1" name="Rectangle 17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842" name="Oval 18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3" name="Rectangle 19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4" name="Text Box 20"/>
              <p:cNvSpPr txBox="1">
                <a:spLocks noChangeArrowheads="1"/>
              </p:cNvSpPr>
              <p:nvPr/>
            </p:nvSpPr>
            <p:spPr bwMode="auto">
              <a:xfrm>
                <a:off x="1652" y="2015"/>
                <a:ext cx="216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v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7845" name="Group 21"/>
            <p:cNvGrpSpPr>
              <a:grpSpLocks/>
            </p:cNvGrpSpPr>
            <p:nvPr/>
          </p:nvGrpSpPr>
          <p:grpSpPr bwMode="auto">
            <a:xfrm>
              <a:off x="1295" y="860"/>
              <a:ext cx="316" cy="269"/>
              <a:chOff x="1613" y="2015"/>
              <a:chExt cx="316" cy="269"/>
            </a:xfrm>
          </p:grpSpPr>
          <p:sp>
            <p:nvSpPr>
              <p:cNvPr id="717846" name="Oval 22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7" name="Line 23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8" name="Line 24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49" name="Rectangle 25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850" name="Oval 26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51" name="Rectangle 27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52" name="Text Box 28"/>
              <p:cNvSpPr txBox="1">
                <a:spLocks noChangeArrowheads="1"/>
              </p:cNvSpPr>
              <p:nvPr/>
            </p:nvSpPr>
            <p:spPr bwMode="auto">
              <a:xfrm>
                <a:off x="1657" y="2015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x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7853" name="Group 29"/>
            <p:cNvGrpSpPr>
              <a:grpSpLocks/>
            </p:cNvGrpSpPr>
            <p:nvPr/>
          </p:nvGrpSpPr>
          <p:grpSpPr bwMode="auto">
            <a:xfrm>
              <a:off x="415" y="2032"/>
              <a:ext cx="316" cy="269"/>
              <a:chOff x="1613" y="2015"/>
              <a:chExt cx="316" cy="269"/>
            </a:xfrm>
          </p:grpSpPr>
          <p:sp>
            <p:nvSpPr>
              <p:cNvPr id="717854" name="Oval 30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55" name="Line 31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56" name="Line 32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57" name="Rectangle 33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858" name="Oval 34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59" name="Rectangle 35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60" name="Text Box 36"/>
              <p:cNvSpPr txBox="1">
                <a:spLocks noChangeArrowheads="1"/>
              </p:cNvSpPr>
              <p:nvPr/>
            </p:nvSpPr>
            <p:spPr bwMode="auto">
              <a:xfrm>
                <a:off x="1650" y="2015"/>
                <a:ext cx="220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u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17861" name="Line 37"/>
            <p:cNvSpPr>
              <a:spLocks noChangeShapeType="1"/>
            </p:cNvSpPr>
            <p:nvPr/>
          </p:nvSpPr>
          <p:spPr bwMode="auto">
            <a:xfrm>
              <a:off x="738" y="2156"/>
              <a:ext cx="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62" name="Line 38"/>
            <p:cNvSpPr>
              <a:spLocks noChangeShapeType="1"/>
            </p:cNvSpPr>
            <p:nvPr/>
          </p:nvSpPr>
          <p:spPr bwMode="auto">
            <a:xfrm>
              <a:off x="1440" y="1082"/>
              <a:ext cx="0" cy="9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63" name="Line 39"/>
            <p:cNvSpPr>
              <a:spLocks noChangeShapeType="1"/>
            </p:cNvSpPr>
            <p:nvPr/>
          </p:nvSpPr>
          <p:spPr bwMode="auto">
            <a:xfrm flipH="1">
              <a:off x="614" y="1021"/>
              <a:ext cx="674" cy="10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64" name="Text Box 40"/>
            <p:cNvSpPr txBox="1">
              <a:spLocks noChangeArrowheads="1"/>
            </p:cNvSpPr>
            <p:nvPr/>
          </p:nvSpPr>
          <p:spPr bwMode="auto">
            <a:xfrm>
              <a:off x="775" y="1371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65" name="Line 41"/>
            <p:cNvSpPr>
              <a:spLocks noChangeShapeType="1"/>
            </p:cNvSpPr>
            <p:nvPr/>
          </p:nvSpPr>
          <p:spPr bwMode="auto">
            <a:xfrm>
              <a:off x="1447" y="2206"/>
              <a:ext cx="7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66" name="Text Box 42"/>
            <p:cNvSpPr txBox="1">
              <a:spLocks noChangeArrowheads="1"/>
            </p:cNvSpPr>
            <p:nvPr/>
          </p:nvSpPr>
          <p:spPr bwMode="auto">
            <a:xfrm>
              <a:off x="1457" y="2410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67" name="Freeform 43"/>
            <p:cNvSpPr>
              <a:spLocks/>
            </p:cNvSpPr>
            <p:nvPr/>
          </p:nvSpPr>
          <p:spPr bwMode="auto">
            <a:xfrm>
              <a:off x="604" y="2227"/>
              <a:ext cx="857" cy="1152"/>
            </a:xfrm>
            <a:custGeom>
              <a:avLst/>
              <a:gdLst>
                <a:gd name="T0" fmla="*/ 0 w 857"/>
                <a:gd name="T1" fmla="*/ 0 h 1152"/>
                <a:gd name="T2" fmla="*/ 562 w 857"/>
                <a:gd name="T3" fmla="*/ 1152 h 1152"/>
                <a:gd name="T4" fmla="*/ 857 w 857"/>
                <a:gd name="T5" fmla="*/ 772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7" h="1152">
                  <a:moveTo>
                    <a:pt x="0" y="0"/>
                  </a:moveTo>
                  <a:cubicBezTo>
                    <a:pt x="95" y="191"/>
                    <a:pt x="365" y="1152"/>
                    <a:pt x="562" y="1152"/>
                  </a:cubicBezTo>
                  <a:cubicBezTo>
                    <a:pt x="759" y="1152"/>
                    <a:pt x="796" y="851"/>
                    <a:pt x="857" y="7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68" name="Text Box 44"/>
            <p:cNvSpPr txBox="1">
              <a:spLocks noChangeArrowheads="1"/>
            </p:cNvSpPr>
            <p:nvPr/>
          </p:nvSpPr>
          <p:spPr bwMode="auto">
            <a:xfrm>
              <a:off x="771" y="2585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7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69" name="Line 45"/>
            <p:cNvSpPr>
              <a:spLocks noChangeShapeType="1"/>
            </p:cNvSpPr>
            <p:nvPr/>
          </p:nvSpPr>
          <p:spPr bwMode="auto">
            <a:xfrm flipH="1">
              <a:off x="1450" y="2158"/>
              <a:ext cx="998" cy="8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70" name="Text Box 46"/>
            <p:cNvSpPr txBox="1">
              <a:spLocks noChangeArrowheads="1"/>
            </p:cNvSpPr>
            <p:nvPr/>
          </p:nvSpPr>
          <p:spPr bwMode="auto">
            <a:xfrm>
              <a:off x="1899" y="2572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4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71" name="Freeform 47"/>
            <p:cNvSpPr>
              <a:spLocks/>
            </p:cNvSpPr>
            <p:nvPr/>
          </p:nvSpPr>
          <p:spPr bwMode="auto">
            <a:xfrm>
              <a:off x="1477" y="1946"/>
              <a:ext cx="991" cy="484"/>
            </a:xfrm>
            <a:custGeom>
              <a:avLst/>
              <a:gdLst>
                <a:gd name="T0" fmla="*/ 0 w 991"/>
                <a:gd name="T1" fmla="*/ 168 h 484"/>
                <a:gd name="T2" fmla="*/ 204 w 991"/>
                <a:gd name="T3" fmla="*/ 484 h 484"/>
                <a:gd name="T4" fmla="*/ 302 w 991"/>
                <a:gd name="T5" fmla="*/ 7 h 484"/>
                <a:gd name="T6" fmla="*/ 379 w 991"/>
                <a:gd name="T7" fmla="*/ 442 h 484"/>
                <a:gd name="T8" fmla="*/ 534 w 991"/>
                <a:gd name="T9" fmla="*/ 21 h 484"/>
                <a:gd name="T10" fmla="*/ 611 w 991"/>
                <a:gd name="T11" fmla="*/ 351 h 484"/>
                <a:gd name="T12" fmla="*/ 660 w 991"/>
                <a:gd name="T13" fmla="*/ 77 h 484"/>
                <a:gd name="T14" fmla="*/ 991 w 991"/>
                <a:gd name="T15" fmla="*/ 218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1" h="484">
                  <a:moveTo>
                    <a:pt x="0" y="168"/>
                  </a:moveTo>
                  <a:cubicBezTo>
                    <a:pt x="0" y="168"/>
                    <a:pt x="145" y="484"/>
                    <a:pt x="204" y="484"/>
                  </a:cubicBezTo>
                  <a:cubicBezTo>
                    <a:pt x="263" y="484"/>
                    <a:pt x="253" y="6"/>
                    <a:pt x="302" y="7"/>
                  </a:cubicBezTo>
                  <a:cubicBezTo>
                    <a:pt x="331" y="0"/>
                    <a:pt x="313" y="444"/>
                    <a:pt x="379" y="442"/>
                  </a:cubicBezTo>
                  <a:cubicBezTo>
                    <a:pt x="418" y="444"/>
                    <a:pt x="475" y="24"/>
                    <a:pt x="534" y="21"/>
                  </a:cubicBezTo>
                  <a:cubicBezTo>
                    <a:pt x="573" y="6"/>
                    <a:pt x="575" y="360"/>
                    <a:pt x="611" y="351"/>
                  </a:cubicBezTo>
                  <a:cubicBezTo>
                    <a:pt x="647" y="342"/>
                    <a:pt x="577" y="80"/>
                    <a:pt x="660" y="77"/>
                  </a:cubicBezTo>
                  <a:cubicBezTo>
                    <a:pt x="743" y="74"/>
                    <a:pt x="922" y="189"/>
                    <a:pt x="991" y="21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17872" name="Group 48"/>
            <p:cNvGrpSpPr>
              <a:grpSpLocks/>
            </p:cNvGrpSpPr>
            <p:nvPr/>
          </p:nvGrpSpPr>
          <p:grpSpPr bwMode="auto">
            <a:xfrm>
              <a:off x="2332" y="2025"/>
              <a:ext cx="316" cy="269"/>
              <a:chOff x="1613" y="2015"/>
              <a:chExt cx="316" cy="269"/>
            </a:xfrm>
          </p:grpSpPr>
          <p:sp>
            <p:nvSpPr>
              <p:cNvPr id="717873" name="Oval 49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74" name="Line 50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75" name="Line 51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76" name="Rectangle 52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877" name="Oval 53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78" name="Rectangle 54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79" name="Text Box 55"/>
              <p:cNvSpPr txBox="1">
                <a:spLocks noChangeArrowheads="1"/>
              </p:cNvSpPr>
              <p:nvPr/>
            </p:nvSpPr>
            <p:spPr bwMode="auto">
              <a:xfrm>
                <a:off x="1656" y="2015"/>
                <a:ext cx="207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y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17880" name="Text Box 56"/>
            <p:cNvSpPr txBox="1">
              <a:spLocks noChangeArrowheads="1"/>
            </p:cNvSpPr>
            <p:nvPr/>
          </p:nvSpPr>
          <p:spPr bwMode="auto">
            <a:xfrm>
              <a:off x="1817" y="1724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8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grpSp>
          <p:nvGrpSpPr>
            <p:cNvPr id="717881" name="Group 57"/>
            <p:cNvGrpSpPr>
              <a:grpSpLocks/>
            </p:cNvGrpSpPr>
            <p:nvPr/>
          </p:nvGrpSpPr>
          <p:grpSpPr bwMode="auto">
            <a:xfrm>
              <a:off x="3009" y="2006"/>
              <a:ext cx="316" cy="269"/>
              <a:chOff x="1613" y="2015"/>
              <a:chExt cx="316" cy="269"/>
            </a:xfrm>
          </p:grpSpPr>
          <p:sp>
            <p:nvSpPr>
              <p:cNvPr id="717882" name="Oval 58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83" name="Line 59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84" name="Line 60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85" name="Rectangle 61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886" name="Oval 62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87" name="Rectangle 63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7888" name="Text Box 64"/>
              <p:cNvSpPr txBox="1">
                <a:spLocks noChangeArrowheads="1"/>
              </p:cNvSpPr>
              <p:nvPr/>
            </p:nvSpPr>
            <p:spPr bwMode="auto">
              <a:xfrm>
                <a:off x="1662" y="2015"/>
                <a:ext cx="197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z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17889" name="Line 65"/>
            <p:cNvSpPr>
              <a:spLocks noChangeShapeType="1"/>
            </p:cNvSpPr>
            <p:nvPr/>
          </p:nvSpPr>
          <p:spPr bwMode="auto">
            <a:xfrm>
              <a:off x="2641" y="2149"/>
              <a:ext cx="3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90" name="Text Box 66"/>
            <p:cNvSpPr txBox="1">
              <a:spLocks noChangeArrowheads="1"/>
            </p:cNvSpPr>
            <p:nvPr/>
          </p:nvSpPr>
          <p:spPr bwMode="auto">
            <a:xfrm>
              <a:off x="2709" y="2153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91" name="Line 67"/>
            <p:cNvSpPr>
              <a:spLocks noChangeShapeType="1"/>
            </p:cNvSpPr>
            <p:nvPr/>
          </p:nvSpPr>
          <p:spPr bwMode="auto">
            <a:xfrm>
              <a:off x="1503" y="990"/>
              <a:ext cx="963" cy="1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92" name="Text Box 68"/>
            <p:cNvSpPr txBox="1">
              <a:spLocks noChangeArrowheads="1"/>
            </p:cNvSpPr>
            <p:nvPr/>
          </p:nvSpPr>
          <p:spPr bwMode="auto">
            <a:xfrm>
              <a:off x="1922" y="1346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7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7893" name="Freeform 69"/>
            <p:cNvSpPr>
              <a:spLocks/>
            </p:cNvSpPr>
            <p:nvPr/>
          </p:nvSpPr>
          <p:spPr bwMode="auto">
            <a:xfrm>
              <a:off x="1489" y="976"/>
              <a:ext cx="28" cy="14"/>
            </a:xfrm>
            <a:custGeom>
              <a:avLst/>
              <a:gdLst>
                <a:gd name="T0" fmla="*/ 0 w 28"/>
                <a:gd name="T1" fmla="*/ 14 h 14"/>
                <a:gd name="T2" fmla="*/ 28 w 28"/>
                <a:gd name="T3" fmla="*/ 0 h 14"/>
                <a:gd name="T4" fmla="*/ 0 w 28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14">
                  <a:moveTo>
                    <a:pt x="0" y="14"/>
                  </a:moveTo>
                  <a:cubicBezTo>
                    <a:pt x="9" y="9"/>
                    <a:pt x="28" y="0"/>
                    <a:pt x="28" y="0"/>
                  </a:cubicBezTo>
                  <a:cubicBezTo>
                    <a:pt x="28" y="0"/>
                    <a:pt x="9" y="9"/>
                    <a:pt x="0" y="1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94" name="Freeform 70"/>
            <p:cNvSpPr>
              <a:spLocks/>
            </p:cNvSpPr>
            <p:nvPr/>
          </p:nvSpPr>
          <p:spPr bwMode="auto">
            <a:xfrm>
              <a:off x="1623" y="999"/>
              <a:ext cx="1510" cy="1052"/>
            </a:xfrm>
            <a:custGeom>
              <a:avLst/>
              <a:gdLst>
                <a:gd name="T0" fmla="*/ 0 w 1510"/>
                <a:gd name="T1" fmla="*/ 5 h 1052"/>
                <a:gd name="T2" fmla="*/ 1102 w 1510"/>
                <a:gd name="T3" fmla="*/ 174 h 1052"/>
                <a:gd name="T4" fmla="*/ 1510 w 1510"/>
                <a:gd name="T5" fmla="*/ 1052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0" h="1052">
                  <a:moveTo>
                    <a:pt x="0" y="5"/>
                  </a:moveTo>
                  <a:cubicBezTo>
                    <a:pt x="184" y="33"/>
                    <a:pt x="851" y="0"/>
                    <a:pt x="1102" y="174"/>
                  </a:cubicBezTo>
                  <a:cubicBezTo>
                    <a:pt x="1353" y="348"/>
                    <a:pt x="1425" y="869"/>
                    <a:pt x="1510" y="10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7895" name="Text Box 71"/>
            <p:cNvSpPr txBox="1">
              <a:spLocks noChangeArrowheads="1"/>
            </p:cNvSpPr>
            <p:nvPr/>
          </p:nvSpPr>
          <p:spPr bwMode="auto">
            <a:xfrm>
              <a:off x="2683" y="1011"/>
              <a:ext cx="20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9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17896" name="Rectangle 72"/>
          <p:cNvSpPr>
            <a:spLocks noChangeArrowheads="1"/>
          </p:cNvSpPr>
          <p:nvPr/>
        </p:nvSpPr>
        <p:spPr bwMode="auto">
          <a:xfrm>
            <a:off x="487363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600" u="sng">
                <a:solidFill>
                  <a:srgbClr val="000099"/>
                </a:solidFill>
                <a:cs typeface="Arial" charset="0"/>
              </a:rPr>
              <a:t>Dijkstra’s algorithm: example</a:t>
            </a:r>
            <a:endParaRPr lang="en-US" sz="4000" u="sng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717897" name="Text Box 73"/>
          <p:cNvSpPr txBox="1">
            <a:spLocks noChangeArrowheads="1"/>
          </p:cNvSpPr>
          <p:nvPr/>
        </p:nvSpPr>
        <p:spPr bwMode="auto">
          <a:xfrm>
            <a:off x="474663" y="1277938"/>
            <a:ext cx="7064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Step</a:t>
            </a:r>
          </a:p>
          <a:p>
            <a:pPr algn="r"/>
            <a:endParaRPr lang="en-US" sz="2000">
              <a:latin typeface="Arial" charset="0"/>
            </a:endParaRPr>
          </a:p>
        </p:txBody>
      </p:sp>
      <p:sp>
        <p:nvSpPr>
          <p:cNvPr id="717898" name="Text Box 74"/>
          <p:cNvSpPr txBox="1">
            <a:spLocks noChangeArrowheads="1"/>
          </p:cNvSpPr>
          <p:nvPr/>
        </p:nvSpPr>
        <p:spPr bwMode="auto">
          <a:xfrm>
            <a:off x="1458913" y="1284288"/>
            <a:ext cx="4175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N</a:t>
            </a:r>
            <a:r>
              <a:rPr lang="en-US" sz="2000">
                <a:latin typeface="Arial" charset="0"/>
                <a:cs typeface="Arial" charset="0"/>
              </a:rPr>
              <a:t>'</a:t>
            </a:r>
          </a:p>
        </p:txBody>
      </p:sp>
      <p:sp>
        <p:nvSpPr>
          <p:cNvPr id="717899" name="Text Box 75"/>
          <p:cNvSpPr txBox="1">
            <a:spLocks noChangeArrowheads="1"/>
          </p:cNvSpPr>
          <p:nvPr/>
        </p:nvSpPr>
        <p:spPr bwMode="auto">
          <a:xfrm>
            <a:off x="2043113" y="1009650"/>
            <a:ext cx="677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v</a:t>
            </a:r>
            <a:r>
              <a:rPr lang="en-US" sz="2000">
                <a:latin typeface="Arial" charset="0"/>
              </a:rPr>
              <a:t>)</a:t>
            </a:r>
          </a:p>
          <a:p>
            <a:pPr algn="r"/>
            <a:r>
              <a:rPr lang="en-US" sz="1600">
                <a:latin typeface="Arial" charset="0"/>
              </a:rPr>
              <a:t>p(v)</a:t>
            </a:r>
          </a:p>
        </p:txBody>
      </p:sp>
      <p:sp>
        <p:nvSpPr>
          <p:cNvPr id="717900" name="Text Box 76"/>
          <p:cNvSpPr txBox="1">
            <a:spLocks noChangeArrowheads="1"/>
          </p:cNvSpPr>
          <p:nvPr/>
        </p:nvSpPr>
        <p:spPr bwMode="auto">
          <a:xfrm>
            <a:off x="511175" y="161766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717901" name="Text Box 77"/>
          <p:cNvSpPr txBox="1">
            <a:spLocks noChangeArrowheads="1"/>
          </p:cNvSpPr>
          <p:nvPr/>
        </p:nvSpPr>
        <p:spPr bwMode="auto">
          <a:xfrm>
            <a:off x="515938" y="19145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717902" name="Text Box 78"/>
          <p:cNvSpPr txBox="1">
            <a:spLocks noChangeArrowheads="1"/>
          </p:cNvSpPr>
          <p:nvPr/>
        </p:nvSpPr>
        <p:spPr bwMode="auto">
          <a:xfrm>
            <a:off x="517525" y="22225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717903" name="Text Box 79"/>
          <p:cNvSpPr txBox="1">
            <a:spLocks noChangeArrowheads="1"/>
          </p:cNvSpPr>
          <p:nvPr/>
        </p:nvSpPr>
        <p:spPr bwMode="auto">
          <a:xfrm>
            <a:off x="51117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717904" name="Text Box 80"/>
          <p:cNvSpPr txBox="1">
            <a:spLocks noChangeArrowheads="1"/>
          </p:cNvSpPr>
          <p:nvPr/>
        </p:nvSpPr>
        <p:spPr bwMode="auto">
          <a:xfrm>
            <a:off x="509588" y="28273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717905" name="Text Box 81"/>
          <p:cNvSpPr txBox="1">
            <a:spLocks noChangeArrowheads="1"/>
          </p:cNvSpPr>
          <p:nvPr/>
        </p:nvSpPr>
        <p:spPr bwMode="auto">
          <a:xfrm>
            <a:off x="514350" y="31321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717906" name="Text Box 82"/>
          <p:cNvSpPr txBox="1">
            <a:spLocks noChangeArrowheads="1"/>
          </p:cNvSpPr>
          <p:nvPr/>
        </p:nvSpPr>
        <p:spPr bwMode="auto">
          <a:xfrm>
            <a:off x="2630488" y="1017588"/>
            <a:ext cx="733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w</a:t>
            </a:r>
            <a:r>
              <a:rPr lang="en-US" sz="2000">
                <a:latin typeface="Arial" charset="0"/>
              </a:rPr>
              <a:t>)</a:t>
            </a:r>
          </a:p>
          <a:p>
            <a:pPr algn="r"/>
            <a:r>
              <a:rPr lang="en-US" sz="1600">
                <a:latin typeface="Arial" charset="0"/>
              </a:rPr>
              <a:t>p(w)</a:t>
            </a:r>
          </a:p>
        </p:txBody>
      </p:sp>
      <p:sp>
        <p:nvSpPr>
          <p:cNvPr id="717907" name="Text Box 83"/>
          <p:cNvSpPr txBox="1">
            <a:spLocks noChangeArrowheads="1"/>
          </p:cNvSpPr>
          <p:nvPr/>
        </p:nvSpPr>
        <p:spPr bwMode="auto">
          <a:xfrm>
            <a:off x="3306763" y="1017588"/>
            <a:ext cx="677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2000">
                <a:latin typeface="Arial" charset="0"/>
              </a:rPr>
              <a:t>)</a:t>
            </a:r>
          </a:p>
          <a:p>
            <a:pPr algn="r"/>
            <a:r>
              <a:rPr lang="en-US" sz="1600">
                <a:latin typeface="Arial" charset="0"/>
              </a:rPr>
              <a:t>p(x)</a:t>
            </a:r>
          </a:p>
        </p:txBody>
      </p:sp>
      <p:sp>
        <p:nvSpPr>
          <p:cNvPr id="717908" name="Text Box 84"/>
          <p:cNvSpPr txBox="1">
            <a:spLocks noChangeArrowheads="1"/>
          </p:cNvSpPr>
          <p:nvPr/>
        </p:nvSpPr>
        <p:spPr bwMode="auto">
          <a:xfrm>
            <a:off x="3946525" y="1017588"/>
            <a:ext cx="677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sz="2000">
                <a:latin typeface="Arial" charset="0"/>
              </a:rPr>
              <a:t>)</a:t>
            </a:r>
          </a:p>
          <a:p>
            <a:pPr algn="r"/>
            <a:r>
              <a:rPr lang="en-US" sz="1600">
                <a:latin typeface="Arial" charset="0"/>
              </a:rPr>
              <a:t>p(y)</a:t>
            </a:r>
          </a:p>
        </p:txBody>
      </p:sp>
      <p:sp>
        <p:nvSpPr>
          <p:cNvPr id="717909" name="Text Box 85"/>
          <p:cNvSpPr txBox="1">
            <a:spLocks noChangeArrowheads="1"/>
          </p:cNvSpPr>
          <p:nvPr/>
        </p:nvSpPr>
        <p:spPr bwMode="auto">
          <a:xfrm>
            <a:off x="4578350" y="1022350"/>
            <a:ext cx="663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sz="2000">
                <a:latin typeface="Arial" charset="0"/>
              </a:rPr>
              <a:t>)</a:t>
            </a:r>
          </a:p>
          <a:p>
            <a:pPr algn="r"/>
            <a:r>
              <a:rPr lang="en-US" sz="1600">
                <a:latin typeface="Arial" charset="0"/>
              </a:rPr>
              <a:t>p(z)</a:t>
            </a:r>
          </a:p>
        </p:txBody>
      </p:sp>
      <p:sp>
        <p:nvSpPr>
          <p:cNvPr id="717910" name="Line 86"/>
          <p:cNvSpPr>
            <a:spLocks noChangeShapeType="1"/>
          </p:cNvSpPr>
          <p:nvPr/>
        </p:nvSpPr>
        <p:spPr bwMode="auto">
          <a:xfrm>
            <a:off x="600075" y="1638300"/>
            <a:ext cx="46291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11" name="Line 87"/>
          <p:cNvSpPr>
            <a:spLocks noChangeShapeType="1"/>
          </p:cNvSpPr>
          <p:nvPr/>
        </p:nvSpPr>
        <p:spPr bwMode="auto">
          <a:xfrm>
            <a:off x="581025" y="19526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12" name="Text Box 88"/>
          <p:cNvSpPr txBox="1">
            <a:spLocks noChangeArrowheads="1"/>
          </p:cNvSpPr>
          <p:nvPr/>
        </p:nvSpPr>
        <p:spPr bwMode="auto">
          <a:xfrm>
            <a:off x="1492250" y="16081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u</a:t>
            </a:r>
          </a:p>
        </p:txBody>
      </p:sp>
      <p:sp>
        <p:nvSpPr>
          <p:cNvPr id="717913" name="Line 89"/>
          <p:cNvSpPr>
            <a:spLocks noChangeShapeType="1"/>
          </p:cNvSpPr>
          <p:nvPr/>
        </p:nvSpPr>
        <p:spPr bwMode="auto">
          <a:xfrm>
            <a:off x="581025" y="2247900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14" name="Line 90"/>
          <p:cNvSpPr>
            <a:spLocks noChangeShapeType="1"/>
          </p:cNvSpPr>
          <p:nvPr/>
        </p:nvSpPr>
        <p:spPr bwMode="auto">
          <a:xfrm>
            <a:off x="581025" y="25622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15" name="Line 91"/>
          <p:cNvSpPr>
            <a:spLocks noChangeShapeType="1"/>
          </p:cNvSpPr>
          <p:nvPr/>
        </p:nvSpPr>
        <p:spPr bwMode="auto">
          <a:xfrm>
            <a:off x="565150" y="2865438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16" name="Line 92"/>
          <p:cNvSpPr>
            <a:spLocks noChangeShapeType="1"/>
          </p:cNvSpPr>
          <p:nvPr/>
        </p:nvSpPr>
        <p:spPr bwMode="auto">
          <a:xfrm>
            <a:off x="576263" y="31718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17" name="Line 93"/>
          <p:cNvSpPr>
            <a:spLocks noChangeShapeType="1"/>
          </p:cNvSpPr>
          <p:nvPr/>
        </p:nvSpPr>
        <p:spPr bwMode="auto">
          <a:xfrm>
            <a:off x="581025" y="3467100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17918" name="Group 94"/>
          <p:cNvGrpSpPr>
            <a:grpSpLocks/>
          </p:cNvGrpSpPr>
          <p:nvPr/>
        </p:nvGrpSpPr>
        <p:grpSpPr bwMode="auto">
          <a:xfrm>
            <a:off x="2190750" y="1609725"/>
            <a:ext cx="3084513" cy="371475"/>
            <a:chOff x="1380" y="1014"/>
            <a:chExt cx="1943" cy="234"/>
          </a:xfrm>
        </p:grpSpPr>
        <p:sp>
          <p:nvSpPr>
            <p:cNvPr id="717919" name="Text Box 95"/>
            <p:cNvSpPr txBox="1">
              <a:spLocks noChangeArrowheads="1"/>
            </p:cNvSpPr>
            <p:nvPr/>
          </p:nvSpPr>
          <p:spPr bwMode="auto">
            <a:xfrm>
              <a:off x="3043" y="1014"/>
              <a:ext cx="2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∞ </a:t>
              </a:r>
              <a:endParaRPr lang="en-US" sz="2000">
                <a:latin typeface="Arial" charset="0"/>
              </a:endParaRPr>
            </a:p>
          </p:txBody>
        </p:sp>
        <p:sp>
          <p:nvSpPr>
            <p:cNvPr id="717920" name="Text Box 96"/>
            <p:cNvSpPr txBox="1">
              <a:spLocks noChangeArrowheads="1"/>
            </p:cNvSpPr>
            <p:nvPr/>
          </p:nvSpPr>
          <p:spPr bwMode="auto">
            <a:xfrm>
              <a:off x="2647" y="1014"/>
              <a:ext cx="2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∞ </a:t>
              </a:r>
              <a:endParaRPr lang="en-US" sz="2000">
                <a:latin typeface="Arial" charset="0"/>
              </a:endParaRPr>
            </a:p>
          </p:txBody>
        </p:sp>
        <p:sp>
          <p:nvSpPr>
            <p:cNvPr id="717921" name="Text Box 97"/>
            <p:cNvSpPr txBox="1">
              <a:spLocks noChangeArrowheads="1"/>
            </p:cNvSpPr>
            <p:nvPr/>
          </p:nvSpPr>
          <p:spPr bwMode="auto">
            <a:xfrm>
              <a:off x="1380" y="1017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latin typeface="Arial" charset="0"/>
                </a:rPr>
                <a:t>7,u</a:t>
              </a:r>
            </a:p>
          </p:txBody>
        </p:sp>
        <p:sp>
          <p:nvSpPr>
            <p:cNvPr id="717922" name="Text Box 98"/>
            <p:cNvSpPr txBox="1">
              <a:spLocks noChangeArrowheads="1"/>
            </p:cNvSpPr>
            <p:nvPr/>
          </p:nvSpPr>
          <p:spPr bwMode="auto">
            <a:xfrm>
              <a:off x="1787" y="1015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latin typeface="Arial" charset="0"/>
                </a:rPr>
                <a:t>3,u</a:t>
              </a:r>
            </a:p>
          </p:txBody>
        </p:sp>
        <p:sp>
          <p:nvSpPr>
            <p:cNvPr id="717923" name="Text Box 99"/>
            <p:cNvSpPr txBox="1">
              <a:spLocks noChangeArrowheads="1"/>
            </p:cNvSpPr>
            <p:nvPr/>
          </p:nvSpPr>
          <p:spPr bwMode="auto">
            <a:xfrm>
              <a:off x="2190" y="1016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latin typeface="Arial" charset="0"/>
                </a:rPr>
                <a:t>5,u</a:t>
              </a:r>
            </a:p>
          </p:txBody>
        </p:sp>
      </p:grpSp>
      <p:sp>
        <p:nvSpPr>
          <p:cNvPr id="717924" name="Text Box 100"/>
          <p:cNvSpPr txBox="1">
            <a:spLocks noChangeArrowheads="1"/>
          </p:cNvSpPr>
          <p:nvPr/>
        </p:nvSpPr>
        <p:spPr bwMode="auto">
          <a:xfrm>
            <a:off x="1346200" y="1905000"/>
            <a:ext cx="476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uw</a:t>
            </a:r>
          </a:p>
        </p:txBody>
      </p:sp>
      <p:grpSp>
        <p:nvGrpSpPr>
          <p:cNvPr id="717925" name="Group 101"/>
          <p:cNvGrpSpPr>
            <a:grpSpLocks/>
          </p:cNvGrpSpPr>
          <p:nvPr/>
        </p:nvGrpSpPr>
        <p:grpSpPr bwMode="auto">
          <a:xfrm>
            <a:off x="2163763" y="1916113"/>
            <a:ext cx="3122612" cy="371475"/>
            <a:chOff x="1356" y="1014"/>
            <a:chExt cx="1967" cy="234"/>
          </a:xfrm>
        </p:grpSpPr>
        <p:sp>
          <p:nvSpPr>
            <p:cNvPr id="717926" name="Text Box 102"/>
            <p:cNvSpPr txBox="1">
              <a:spLocks noChangeArrowheads="1"/>
            </p:cNvSpPr>
            <p:nvPr/>
          </p:nvSpPr>
          <p:spPr bwMode="auto">
            <a:xfrm>
              <a:off x="3043" y="1014"/>
              <a:ext cx="2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∞ </a:t>
              </a:r>
              <a:endParaRPr lang="en-US" sz="2000">
                <a:latin typeface="Arial" charset="0"/>
              </a:endParaRPr>
            </a:p>
          </p:txBody>
        </p:sp>
        <p:sp>
          <p:nvSpPr>
            <p:cNvPr id="717927" name="Text Box 103"/>
            <p:cNvSpPr txBox="1">
              <a:spLocks noChangeArrowheads="1"/>
            </p:cNvSpPr>
            <p:nvPr/>
          </p:nvSpPr>
          <p:spPr bwMode="auto">
            <a:xfrm>
              <a:off x="2482" y="1014"/>
              <a:ext cx="44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11</a:t>
              </a:r>
              <a:r>
                <a:rPr lang="en-US">
                  <a:latin typeface="Arial" charset="0"/>
                </a:rPr>
                <a:t>,w</a:t>
              </a:r>
              <a:r>
                <a:rPr lang="en-US"/>
                <a:t> </a:t>
              </a:r>
              <a:endParaRPr lang="en-US" sz="2000">
                <a:latin typeface="Arial" charset="0"/>
              </a:endParaRPr>
            </a:p>
          </p:txBody>
        </p:sp>
        <p:sp>
          <p:nvSpPr>
            <p:cNvPr id="717928" name="Text Box 104"/>
            <p:cNvSpPr txBox="1">
              <a:spLocks noChangeArrowheads="1"/>
            </p:cNvSpPr>
            <p:nvPr/>
          </p:nvSpPr>
          <p:spPr bwMode="auto">
            <a:xfrm>
              <a:off x="1356" y="1017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latin typeface="Arial" charset="0"/>
                </a:rPr>
                <a:t>6,w</a:t>
              </a:r>
            </a:p>
          </p:txBody>
        </p:sp>
        <p:sp>
          <p:nvSpPr>
            <p:cNvPr id="717929" name="Text Box 105"/>
            <p:cNvSpPr txBox="1">
              <a:spLocks noChangeArrowheads="1"/>
            </p:cNvSpPr>
            <p:nvPr/>
          </p:nvSpPr>
          <p:spPr bwMode="auto">
            <a:xfrm>
              <a:off x="1987" y="1015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endParaRPr lang="en-US">
                <a:latin typeface="Arial" charset="0"/>
              </a:endParaRPr>
            </a:p>
          </p:txBody>
        </p:sp>
        <p:sp>
          <p:nvSpPr>
            <p:cNvPr id="717930" name="Text Box 106"/>
            <p:cNvSpPr txBox="1">
              <a:spLocks noChangeArrowheads="1"/>
            </p:cNvSpPr>
            <p:nvPr/>
          </p:nvSpPr>
          <p:spPr bwMode="auto">
            <a:xfrm>
              <a:off x="2190" y="1016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latin typeface="Arial" charset="0"/>
                </a:rPr>
                <a:t>5,u</a:t>
              </a:r>
            </a:p>
          </p:txBody>
        </p:sp>
      </p:grpSp>
      <p:grpSp>
        <p:nvGrpSpPr>
          <p:cNvPr id="717931" name="Group 107"/>
          <p:cNvGrpSpPr>
            <a:grpSpLocks/>
          </p:cNvGrpSpPr>
          <p:nvPr/>
        </p:nvGrpSpPr>
        <p:grpSpPr bwMode="auto">
          <a:xfrm>
            <a:off x="2162175" y="2214563"/>
            <a:ext cx="3122613" cy="376237"/>
            <a:chOff x="1356" y="1011"/>
            <a:chExt cx="1967" cy="237"/>
          </a:xfrm>
        </p:grpSpPr>
        <p:sp>
          <p:nvSpPr>
            <p:cNvPr id="717932" name="Text Box 108"/>
            <p:cNvSpPr txBox="1">
              <a:spLocks noChangeArrowheads="1"/>
            </p:cNvSpPr>
            <p:nvPr/>
          </p:nvSpPr>
          <p:spPr bwMode="auto">
            <a:xfrm>
              <a:off x="2913" y="1011"/>
              <a:ext cx="41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14</a:t>
              </a:r>
              <a:r>
                <a:rPr lang="en-US">
                  <a:latin typeface="Arial" charset="0"/>
                </a:rPr>
                <a:t>,x </a:t>
              </a:r>
            </a:p>
          </p:txBody>
        </p:sp>
        <p:sp>
          <p:nvSpPr>
            <p:cNvPr id="717933" name="Text Box 109"/>
            <p:cNvSpPr txBox="1">
              <a:spLocks noChangeArrowheads="1"/>
            </p:cNvSpPr>
            <p:nvPr/>
          </p:nvSpPr>
          <p:spPr bwMode="auto">
            <a:xfrm>
              <a:off x="2489" y="1011"/>
              <a:ext cx="43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11,</a:t>
              </a:r>
              <a:r>
                <a:rPr lang="en-US">
                  <a:latin typeface="Arial" charset="0"/>
                </a:rPr>
                <a:t>w </a:t>
              </a:r>
              <a:endParaRPr lang="en-US" sz="2000">
                <a:latin typeface="Arial" charset="0"/>
              </a:endParaRPr>
            </a:p>
          </p:txBody>
        </p:sp>
        <p:sp>
          <p:nvSpPr>
            <p:cNvPr id="717934" name="Text Box 110"/>
            <p:cNvSpPr txBox="1">
              <a:spLocks noChangeArrowheads="1"/>
            </p:cNvSpPr>
            <p:nvPr/>
          </p:nvSpPr>
          <p:spPr bwMode="auto">
            <a:xfrm>
              <a:off x="1356" y="1017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latin typeface="Arial" charset="0"/>
                </a:rPr>
                <a:t>6,w</a:t>
              </a:r>
            </a:p>
          </p:txBody>
        </p:sp>
        <p:sp>
          <p:nvSpPr>
            <p:cNvPr id="717935" name="Text Box 111"/>
            <p:cNvSpPr txBox="1">
              <a:spLocks noChangeArrowheads="1"/>
            </p:cNvSpPr>
            <p:nvPr/>
          </p:nvSpPr>
          <p:spPr bwMode="auto">
            <a:xfrm>
              <a:off x="1987" y="1015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endParaRPr lang="en-US">
                <a:latin typeface="Arial" charset="0"/>
              </a:endParaRPr>
            </a:p>
          </p:txBody>
        </p:sp>
        <p:sp>
          <p:nvSpPr>
            <p:cNvPr id="717936" name="Text Box 112"/>
            <p:cNvSpPr txBox="1">
              <a:spLocks noChangeArrowheads="1"/>
            </p:cNvSpPr>
            <p:nvPr/>
          </p:nvSpPr>
          <p:spPr bwMode="auto">
            <a:xfrm>
              <a:off x="2390" y="1016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endParaRPr lang="en-US">
                <a:latin typeface="Arial" charset="0"/>
              </a:endParaRPr>
            </a:p>
          </p:txBody>
        </p:sp>
      </p:grpSp>
      <p:sp>
        <p:nvSpPr>
          <p:cNvPr id="717937" name="Oval 113"/>
          <p:cNvSpPr>
            <a:spLocks noChangeArrowheads="1"/>
          </p:cNvSpPr>
          <p:nvPr/>
        </p:nvSpPr>
        <p:spPr bwMode="auto">
          <a:xfrm>
            <a:off x="2828925" y="1666875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938" name="Oval 114"/>
          <p:cNvSpPr>
            <a:spLocks noChangeArrowheads="1"/>
          </p:cNvSpPr>
          <p:nvPr/>
        </p:nvSpPr>
        <p:spPr bwMode="auto">
          <a:xfrm>
            <a:off x="3482975" y="1952625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939" name="Text Box 115"/>
          <p:cNvSpPr txBox="1">
            <a:spLocks noChangeArrowheads="1"/>
          </p:cNvSpPr>
          <p:nvPr/>
        </p:nvSpPr>
        <p:spPr bwMode="auto">
          <a:xfrm>
            <a:off x="1239838" y="2214563"/>
            <a:ext cx="590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uwx</a:t>
            </a:r>
          </a:p>
        </p:txBody>
      </p:sp>
      <p:sp>
        <p:nvSpPr>
          <p:cNvPr id="717940" name="Oval 116"/>
          <p:cNvSpPr>
            <a:spLocks noChangeArrowheads="1"/>
          </p:cNvSpPr>
          <p:nvPr/>
        </p:nvSpPr>
        <p:spPr bwMode="auto">
          <a:xfrm>
            <a:off x="2174875" y="2271713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941" name="Text Box 117"/>
          <p:cNvSpPr txBox="1">
            <a:spLocks noChangeArrowheads="1"/>
          </p:cNvSpPr>
          <p:nvPr/>
        </p:nvSpPr>
        <p:spPr bwMode="auto">
          <a:xfrm>
            <a:off x="1144588" y="2500313"/>
            <a:ext cx="704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uwxv</a:t>
            </a:r>
          </a:p>
        </p:txBody>
      </p:sp>
      <p:grpSp>
        <p:nvGrpSpPr>
          <p:cNvPr id="717942" name="Group 118"/>
          <p:cNvGrpSpPr>
            <a:grpSpLocks/>
          </p:cNvGrpSpPr>
          <p:nvPr/>
        </p:nvGrpSpPr>
        <p:grpSpPr bwMode="auto">
          <a:xfrm>
            <a:off x="4008438" y="2511425"/>
            <a:ext cx="1273175" cy="366713"/>
            <a:chOff x="1492" y="2777"/>
            <a:chExt cx="802" cy="231"/>
          </a:xfrm>
        </p:grpSpPr>
        <p:sp>
          <p:nvSpPr>
            <p:cNvPr id="717943" name="Text Box 119"/>
            <p:cNvSpPr txBox="1">
              <a:spLocks noChangeArrowheads="1"/>
            </p:cNvSpPr>
            <p:nvPr/>
          </p:nvSpPr>
          <p:spPr bwMode="auto">
            <a:xfrm>
              <a:off x="1884" y="2777"/>
              <a:ext cx="41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14</a:t>
              </a:r>
              <a:r>
                <a:rPr lang="en-US">
                  <a:latin typeface="Arial" charset="0"/>
                </a:rPr>
                <a:t>,x </a:t>
              </a:r>
            </a:p>
          </p:txBody>
        </p:sp>
        <p:sp>
          <p:nvSpPr>
            <p:cNvPr id="717944" name="Text Box 120"/>
            <p:cNvSpPr txBox="1">
              <a:spLocks noChangeArrowheads="1"/>
            </p:cNvSpPr>
            <p:nvPr/>
          </p:nvSpPr>
          <p:spPr bwMode="auto">
            <a:xfrm>
              <a:off x="1492" y="2777"/>
              <a:ext cx="40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10,</a:t>
              </a:r>
              <a:r>
                <a:rPr lang="en-US">
                  <a:latin typeface="Arial" charset="0"/>
                </a:rPr>
                <a:t>v </a:t>
              </a:r>
              <a:endParaRPr lang="en-US" sz="2000">
                <a:latin typeface="Arial" charset="0"/>
              </a:endParaRPr>
            </a:p>
          </p:txBody>
        </p:sp>
      </p:grpSp>
      <p:sp>
        <p:nvSpPr>
          <p:cNvPr id="717945" name="Oval 121"/>
          <p:cNvSpPr>
            <a:spLocks noChangeArrowheads="1"/>
          </p:cNvSpPr>
          <p:nvPr/>
        </p:nvSpPr>
        <p:spPr bwMode="auto">
          <a:xfrm>
            <a:off x="4011613" y="2570163"/>
            <a:ext cx="528637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946" name="Text Box 122"/>
          <p:cNvSpPr txBox="1">
            <a:spLocks noChangeArrowheads="1"/>
          </p:cNvSpPr>
          <p:nvPr/>
        </p:nvSpPr>
        <p:spPr bwMode="auto">
          <a:xfrm>
            <a:off x="1060450" y="2819400"/>
            <a:ext cx="819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uwxvy</a:t>
            </a:r>
          </a:p>
        </p:txBody>
      </p:sp>
      <p:sp>
        <p:nvSpPr>
          <p:cNvPr id="717947" name="Text Box 123"/>
          <p:cNvSpPr txBox="1">
            <a:spLocks noChangeArrowheads="1"/>
          </p:cNvSpPr>
          <p:nvPr/>
        </p:nvSpPr>
        <p:spPr bwMode="auto">
          <a:xfrm>
            <a:off x="4638675" y="2830513"/>
            <a:ext cx="6508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600">
                <a:latin typeface="Arial" charset="0"/>
              </a:rPr>
              <a:t>12</a:t>
            </a:r>
            <a:r>
              <a:rPr lang="en-US">
                <a:latin typeface="Arial" charset="0"/>
              </a:rPr>
              <a:t>,y </a:t>
            </a:r>
          </a:p>
        </p:txBody>
      </p:sp>
      <p:sp>
        <p:nvSpPr>
          <p:cNvPr id="717948" name="Oval 124"/>
          <p:cNvSpPr>
            <a:spLocks noChangeArrowheads="1"/>
          </p:cNvSpPr>
          <p:nvPr/>
        </p:nvSpPr>
        <p:spPr bwMode="auto">
          <a:xfrm>
            <a:off x="4676775" y="2887663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949" name="Rectangle 125"/>
          <p:cNvSpPr>
            <a:spLocks noChangeArrowheads="1"/>
          </p:cNvSpPr>
          <p:nvPr/>
        </p:nvSpPr>
        <p:spPr bwMode="auto">
          <a:xfrm>
            <a:off x="538163" y="3775075"/>
            <a:ext cx="3810000" cy="23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  <a:cs typeface="Arial" charset="0"/>
              </a:rPr>
              <a:t>Notes:</a:t>
            </a:r>
            <a:endParaRPr lang="en-US" sz="2400">
              <a:cs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>
                <a:cs typeface="Arial" charset="0"/>
              </a:rPr>
              <a:t>construct shortest path tree by tracing predecessor nodes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>
                <a:cs typeface="Arial" charset="0"/>
              </a:rPr>
              <a:t>ties can exist (can be broken arbitrarily)</a:t>
            </a:r>
          </a:p>
        </p:txBody>
      </p:sp>
      <p:sp>
        <p:nvSpPr>
          <p:cNvPr id="717950" name="Line 126"/>
          <p:cNvSpPr>
            <a:spLocks noChangeShapeType="1"/>
          </p:cNvSpPr>
          <p:nvPr/>
        </p:nvSpPr>
        <p:spPr bwMode="auto">
          <a:xfrm>
            <a:off x="7874000" y="4995863"/>
            <a:ext cx="590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1" name="Line 127"/>
          <p:cNvSpPr>
            <a:spLocks noChangeShapeType="1"/>
          </p:cNvSpPr>
          <p:nvPr/>
        </p:nvSpPr>
        <p:spPr bwMode="auto">
          <a:xfrm flipV="1">
            <a:off x="6124575" y="4995863"/>
            <a:ext cx="1463675" cy="12049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2" name="Line 128"/>
          <p:cNvSpPr>
            <a:spLocks noChangeShapeType="1"/>
          </p:cNvSpPr>
          <p:nvPr/>
        </p:nvSpPr>
        <p:spPr bwMode="auto">
          <a:xfrm>
            <a:off x="6115050" y="5110163"/>
            <a:ext cx="9525" cy="1047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3" name="Line 129"/>
          <p:cNvSpPr>
            <a:spLocks noChangeShapeType="1"/>
          </p:cNvSpPr>
          <p:nvPr/>
        </p:nvSpPr>
        <p:spPr bwMode="auto">
          <a:xfrm flipV="1">
            <a:off x="4906963" y="3252788"/>
            <a:ext cx="1012825" cy="162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4" name="Line 130"/>
          <p:cNvSpPr>
            <a:spLocks noChangeShapeType="1"/>
          </p:cNvSpPr>
          <p:nvPr/>
        </p:nvSpPr>
        <p:spPr bwMode="auto">
          <a:xfrm flipV="1">
            <a:off x="5008563" y="4999038"/>
            <a:ext cx="9445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5" name="Text Box 131"/>
          <p:cNvSpPr txBox="1">
            <a:spLocks noChangeArrowheads="1"/>
          </p:cNvSpPr>
          <p:nvPr/>
        </p:nvSpPr>
        <p:spPr bwMode="auto">
          <a:xfrm>
            <a:off x="931863" y="3117850"/>
            <a:ext cx="93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>
                <a:latin typeface="Arial" charset="0"/>
              </a:rPr>
              <a:t>uwxvyz</a:t>
            </a:r>
          </a:p>
        </p:txBody>
      </p:sp>
    </p:spTree>
    <p:extLst>
      <p:ext uri="{BB962C8B-B14F-4D97-AF65-F5344CB8AC3E}">
        <p14:creationId xmlns:p14="http://schemas.microsoft.com/office/powerpoint/2010/main" val="3059683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1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1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1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71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1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1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1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1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1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71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1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1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1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71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1000"/>
                                        <p:tgtEl>
                                          <p:spTgt spid="71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71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1000"/>
                                        <p:tgtEl>
                                          <p:spTgt spid="71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1000"/>
                                        <p:tgtEl>
                                          <p:spTgt spid="71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24" grpId="0"/>
      <p:bldP spid="717937" grpId="0" animBg="1"/>
      <p:bldP spid="717938" grpId="0" animBg="1"/>
      <p:bldP spid="717939" grpId="0"/>
      <p:bldP spid="717940" grpId="0" animBg="1"/>
      <p:bldP spid="717941" grpId="0"/>
      <p:bldP spid="717945" grpId="0" animBg="1"/>
      <p:bldP spid="717946" grpId="0"/>
      <p:bldP spid="717947" grpId="0"/>
      <p:bldP spid="717948" grpId="0" animBg="1"/>
      <p:bldP spid="717949" grpId="0"/>
      <p:bldP spid="717950" grpId="0" animBg="1"/>
      <p:bldP spid="717951" grpId="0" animBg="1"/>
      <p:bldP spid="717952" grpId="0" animBg="1"/>
      <p:bldP spid="717953" grpId="0" animBg="1"/>
      <p:bldP spid="717954" grpId="0" animBg="1"/>
      <p:bldP spid="7179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228600"/>
            <a:ext cx="8364537" cy="1143000"/>
          </a:xfrm>
        </p:spPr>
        <p:txBody>
          <a:bodyPr/>
          <a:lstStyle/>
          <a:p>
            <a:r>
              <a:rPr lang="en-US" sz="3600"/>
              <a:t>Dijkstra’s algorithm: another example</a:t>
            </a:r>
            <a:endParaRPr lang="en-US"/>
          </a:p>
        </p:txBody>
      </p:sp>
      <p:sp>
        <p:nvSpPr>
          <p:cNvPr id="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0014-268C-4377-9F48-3B89E7CD67B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18851" name="Text Box 3"/>
          <p:cNvSpPr txBox="1">
            <a:spLocks noChangeArrowheads="1"/>
          </p:cNvSpPr>
          <p:nvPr/>
        </p:nvSpPr>
        <p:spPr bwMode="auto">
          <a:xfrm>
            <a:off x="239713" y="1506538"/>
            <a:ext cx="706437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Step</a:t>
            </a:r>
          </a:p>
          <a:p>
            <a:pPr algn="r"/>
            <a:r>
              <a:rPr lang="en-US" sz="2000">
                <a:latin typeface="Arial" charset="0"/>
              </a:rPr>
              <a:t>0</a:t>
            </a:r>
          </a:p>
          <a:p>
            <a:pPr algn="r"/>
            <a:r>
              <a:rPr lang="en-US" sz="2000">
                <a:latin typeface="Arial" charset="0"/>
              </a:rPr>
              <a:t>1</a:t>
            </a:r>
          </a:p>
          <a:p>
            <a:pPr algn="r"/>
            <a:r>
              <a:rPr lang="en-US" sz="2000">
                <a:latin typeface="Arial" charset="0"/>
              </a:rPr>
              <a:t>2</a:t>
            </a:r>
          </a:p>
          <a:p>
            <a:pPr algn="r"/>
            <a:r>
              <a:rPr lang="en-US" sz="2000">
                <a:latin typeface="Arial" charset="0"/>
              </a:rPr>
              <a:t>3</a:t>
            </a:r>
          </a:p>
          <a:p>
            <a:pPr algn="r"/>
            <a:r>
              <a:rPr lang="en-US" sz="2000">
                <a:latin typeface="Arial" charset="0"/>
              </a:rPr>
              <a:t>4</a:t>
            </a:r>
          </a:p>
          <a:p>
            <a:pPr algn="r"/>
            <a:r>
              <a:rPr lang="en-US" sz="2000">
                <a:latin typeface="Arial" charset="0"/>
              </a:rPr>
              <a:t>5</a:t>
            </a:r>
          </a:p>
        </p:txBody>
      </p:sp>
      <p:sp>
        <p:nvSpPr>
          <p:cNvPr id="718852" name="Text Box 4"/>
          <p:cNvSpPr txBox="1">
            <a:spLocks noChangeArrowheads="1"/>
          </p:cNvSpPr>
          <p:nvPr/>
        </p:nvSpPr>
        <p:spPr bwMode="auto">
          <a:xfrm>
            <a:off x="1252538" y="1516063"/>
            <a:ext cx="1017587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N</a:t>
            </a:r>
            <a:r>
              <a:rPr lang="en-US" sz="2000">
                <a:latin typeface="Arial" charset="0"/>
                <a:cs typeface="Arial" charset="0"/>
              </a:rPr>
              <a:t>'</a:t>
            </a:r>
          </a:p>
          <a:p>
            <a:pPr algn="r"/>
            <a:r>
              <a:rPr lang="en-US" sz="2000">
                <a:latin typeface="Arial" charset="0"/>
              </a:rPr>
              <a:t>u</a:t>
            </a:r>
          </a:p>
          <a:p>
            <a:pPr algn="r"/>
            <a:r>
              <a:rPr lang="en-US" sz="2000">
                <a:latin typeface="Arial" charset="0"/>
              </a:rPr>
              <a:t>ux</a:t>
            </a:r>
          </a:p>
          <a:p>
            <a:pPr algn="r"/>
            <a:r>
              <a:rPr lang="en-US" sz="2000">
                <a:latin typeface="Arial" charset="0"/>
              </a:rPr>
              <a:t>uxy</a:t>
            </a:r>
          </a:p>
          <a:p>
            <a:pPr algn="r"/>
            <a:r>
              <a:rPr lang="en-US" sz="2000">
                <a:latin typeface="Arial" charset="0"/>
              </a:rPr>
              <a:t>uxyv</a:t>
            </a:r>
          </a:p>
          <a:p>
            <a:pPr algn="r"/>
            <a:r>
              <a:rPr lang="en-US" sz="2000">
                <a:latin typeface="Arial" charset="0"/>
              </a:rPr>
              <a:t>uxyvw</a:t>
            </a:r>
          </a:p>
          <a:p>
            <a:pPr algn="r"/>
            <a:r>
              <a:rPr lang="en-US" sz="2000">
                <a:latin typeface="Arial" charset="0"/>
              </a:rPr>
              <a:t>uxyvwz</a:t>
            </a:r>
          </a:p>
        </p:txBody>
      </p:sp>
      <p:sp>
        <p:nvSpPr>
          <p:cNvPr id="718853" name="Text Box 5"/>
          <p:cNvSpPr txBox="1">
            <a:spLocks noChangeArrowheads="1"/>
          </p:cNvSpPr>
          <p:nvPr/>
        </p:nvSpPr>
        <p:spPr bwMode="auto">
          <a:xfrm>
            <a:off x="2500313" y="1497013"/>
            <a:ext cx="11699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D(v),p(v)</a:t>
            </a:r>
          </a:p>
          <a:p>
            <a:pPr algn="r"/>
            <a:r>
              <a:rPr lang="en-US" sz="2000">
                <a:latin typeface="Arial" charset="0"/>
              </a:rPr>
              <a:t>2,u</a:t>
            </a:r>
          </a:p>
          <a:p>
            <a:pPr algn="r"/>
            <a:r>
              <a:rPr lang="en-US" sz="2000">
                <a:latin typeface="Arial" charset="0"/>
              </a:rPr>
              <a:t>2,u</a:t>
            </a:r>
          </a:p>
          <a:p>
            <a:pPr algn="r"/>
            <a:r>
              <a:rPr lang="en-US" sz="2000">
                <a:latin typeface="Arial" charset="0"/>
              </a:rPr>
              <a:t>2,u</a:t>
            </a:r>
          </a:p>
        </p:txBody>
      </p:sp>
      <p:sp>
        <p:nvSpPr>
          <p:cNvPr id="718854" name="Text Box 6"/>
          <p:cNvSpPr txBox="1">
            <a:spLocks noChangeArrowheads="1"/>
          </p:cNvSpPr>
          <p:nvPr/>
        </p:nvSpPr>
        <p:spPr bwMode="auto">
          <a:xfrm>
            <a:off x="3667125" y="1501775"/>
            <a:ext cx="128428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D(w),p(w)</a:t>
            </a:r>
          </a:p>
          <a:p>
            <a:pPr algn="r"/>
            <a:r>
              <a:rPr lang="en-US" sz="2000">
                <a:latin typeface="Arial" charset="0"/>
              </a:rPr>
              <a:t>5,u</a:t>
            </a:r>
          </a:p>
          <a:p>
            <a:pPr algn="r"/>
            <a:r>
              <a:rPr lang="en-US" sz="2000">
                <a:latin typeface="Arial" charset="0"/>
              </a:rPr>
              <a:t>4,x</a:t>
            </a:r>
          </a:p>
          <a:p>
            <a:pPr algn="r"/>
            <a:r>
              <a:rPr lang="en-US" sz="2000">
                <a:latin typeface="Arial" charset="0"/>
              </a:rPr>
              <a:t>3,y</a:t>
            </a:r>
          </a:p>
          <a:p>
            <a:pPr algn="r"/>
            <a:r>
              <a:rPr lang="en-US" sz="2000">
                <a:latin typeface="Arial" charset="0"/>
              </a:rPr>
              <a:t>3,y</a:t>
            </a:r>
          </a:p>
        </p:txBody>
      </p:sp>
      <p:sp>
        <p:nvSpPr>
          <p:cNvPr id="718855" name="Text Box 7"/>
          <p:cNvSpPr txBox="1">
            <a:spLocks noChangeArrowheads="1"/>
          </p:cNvSpPr>
          <p:nvPr/>
        </p:nvSpPr>
        <p:spPr bwMode="auto">
          <a:xfrm>
            <a:off x="5057775" y="1497013"/>
            <a:ext cx="11699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D(x),p(x)</a:t>
            </a:r>
          </a:p>
          <a:p>
            <a:pPr algn="r"/>
            <a:r>
              <a:rPr lang="en-US" sz="2000">
                <a:latin typeface="Arial" charset="0"/>
              </a:rPr>
              <a:t>1,u</a:t>
            </a:r>
          </a:p>
        </p:txBody>
      </p:sp>
      <p:sp>
        <p:nvSpPr>
          <p:cNvPr id="718856" name="Text Box 8"/>
          <p:cNvSpPr txBox="1">
            <a:spLocks noChangeArrowheads="1"/>
          </p:cNvSpPr>
          <p:nvPr/>
        </p:nvSpPr>
        <p:spPr bwMode="auto">
          <a:xfrm>
            <a:off x="6353175" y="1501775"/>
            <a:ext cx="11699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D(y),p(y)</a:t>
            </a:r>
          </a:p>
          <a:p>
            <a:pPr algn="r"/>
            <a:r>
              <a:rPr lang="en-US" sz="2000">
                <a:cs typeface="Arial" charset="0"/>
              </a:rPr>
              <a:t>∞</a:t>
            </a:r>
          </a:p>
          <a:p>
            <a:pPr algn="r"/>
            <a:r>
              <a:rPr lang="en-US" sz="2000">
                <a:latin typeface="Arial" charset="0"/>
              </a:rPr>
              <a:t>2,x</a:t>
            </a:r>
          </a:p>
        </p:txBody>
      </p:sp>
      <p:sp>
        <p:nvSpPr>
          <p:cNvPr id="718857" name="Text Box 9"/>
          <p:cNvSpPr txBox="1">
            <a:spLocks noChangeArrowheads="1"/>
          </p:cNvSpPr>
          <p:nvPr/>
        </p:nvSpPr>
        <p:spPr bwMode="auto">
          <a:xfrm>
            <a:off x="7605713" y="1516063"/>
            <a:ext cx="1169987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latin typeface="Arial" charset="0"/>
              </a:rPr>
              <a:t>D(z),p(z)</a:t>
            </a:r>
          </a:p>
          <a:p>
            <a:pPr algn="r"/>
            <a:r>
              <a:rPr lang="en-US"/>
              <a:t>∞ </a:t>
            </a:r>
            <a:endParaRPr lang="en-US" sz="2000">
              <a:latin typeface="Arial" charset="0"/>
            </a:endParaRPr>
          </a:p>
          <a:p>
            <a:pPr algn="r"/>
            <a:r>
              <a:rPr lang="en-US"/>
              <a:t>∞ </a:t>
            </a:r>
            <a:endParaRPr lang="en-US" sz="2000">
              <a:latin typeface="Arial" charset="0"/>
            </a:endParaRPr>
          </a:p>
          <a:p>
            <a:pPr algn="r"/>
            <a:r>
              <a:rPr lang="en-US" sz="2000">
                <a:latin typeface="Arial" charset="0"/>
              </a:rPr>
              <a:t>4,y</a:t>
            </a:r>
          </a:p>
          <a:p>
            <a:pPr algn="r"/>
            <a:r>
              <a:rPr lang="en-US" sz="2000">
                <a:latin typeface="Arial" charset="0"/>
              </a:rPr>
              <a:t>4,y</a:t>
            </a:r>
          </a:p>
          <a:p>
            <a:pPr algn="r"/>
            <a:r>
              <a:rPr lang="en-US" sz="2000">
                <a:latin typeface="Arial" charset="0"/>
              </a:rPr>
              <a:t>4,y</a:t>
            </a:r>
          </a:p>
        </p:txBody>
      </p:sp>
      <p:sp>
        <p:nvSpPr>
          <p:cNvPr id="718858" name="Line 10"/>
          <p:cNvSpPr>
            <a:spLocks noChangeShapeType="1"/>
          </p:cNvSpPr>
          <p:nvPr/>
        </p:nvSpPr>
        <p:spPr bwMode="auto">
          <a:xfrm>
            <a:off x="361950" y="1857375"/>
            <a:ext cx="85058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59" name="Line 11"/>
          <p:cNvSpPr>
            <a:spLocks noChangeShapeType="1"/>
          </p:cNvSpPr>
          <p:nvPr/>
        </p:nvSpPr>
        <p:spPr bwMode="auto">
          <a:xfrm>
            <a:off x="519113" y="2162175"/>
            <a:ext cx="82962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60" name="Line 12"/>
          <p:cNvSpPr>
            <a:spLocks noChangeShapeType="1"/>
          </p:cNvSpPr>
          <p:nvPr/>
        </p:nvSpPr>
        <p:spPr bwMode="auto">
          <a:xfrm>
            <a:off x="538163" y="2457450"/>
            <a:ext cx="8267700" cy="47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61" name="Line 13"/>
          <p:cNvSpPr>
            <a:spLocks noChangeShapeType="1"/>
          </p:cNvSpPr>
          <p:nvPr/>
        </p:nvSpPr>
        <p:spPr bwMode="auto">
          <a:xfrm>
            <a:off x="547688" y="2767013"/>
            <a:ext cx="8253412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62" name="Line 14"/>
          <p:cNvSpPr>
            <a:spLocks noChangeShapeType="1"/>
          </p:cNvSpPr>
          <p:nvPr/>
        </p:nvSpPr>
        <p:spPr bwMode="auto">
          <a:xfrm>
            <a:off x="557213" y="3071813"/>
            <a:ext cx="8267700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63" name="Line 15"/>
          <p:cNvSpPr>
            <a:spLocks noChangeShapeType="1"/>
          </p:cNvSpPr>
          <p:nvPr/>
        </p:nvSpPr>
        <p:spPr bwMode="auto">
          <a:xfrm>
            <a:off x="571500" y="3386138"/>
            <a:ext cx="8262938" cy="47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8864" name="Group 16"/>
          <p:cNvGrpSpPr>
            <a:grpSpLocks/>
          </p:cNvGrpSpPr>
          <p:nvPr/>
        </p:nvGrpSpPr>
        <p:grpSpPr bwMode="auto">
          <a:xfrm>
            <a:off x="2224088" y="4043363"/>
            <a:ext cx="3571875" cy="2236787"/>
            <a:chOff x="3162" y="1071"/>
            <a:chExt cx="2250" cy="1409"/>
          </a:xfrm>
        </p:grpSpPr>
        <p:sp>
          <p:nvSpPr>
            <p:cNvPr id="718865" name="Freeform 17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66" name="Freeform 18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67" name="Oval 19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68" name="Line 20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69" name="Line 21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0" name="Rectangle 22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871" name="Oval 23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2" name="Oval 24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3" name="Line 25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4" name="Line 26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5" name="Rectangle 27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876" name="Oval 28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7" name="Oval 29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8" name="Line 30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79" name="Line 31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0" name="Rectangle 32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881" name="Oval 33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2" name="Oval 34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3" name="Line 35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4" name="Line 36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5" name="Rectangle 37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886" name="Oval 38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7" name="Oval 39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8" name="Line 40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89" name="Line 41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0" name="Rectangle 42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891" name="Oval 43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2" name="Oval 44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3" name="Line 45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4" name="Line 46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5" name="Rectangle 47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896" name="Oval 48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7" name="Freeform 49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8" name="Freeform 50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899" name="Freeform 51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900" name="Freeform 52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901" name="Freeform 53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902" name="Freeform 54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903" name="Freeform 55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904" name="Freeform 56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8905" name="Freeform 57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18906" name="Group 58"/>
            <p:cNvGrpSpPr>
              <a:grpSpLocks/>
            </p:cNvGrpSpPr>
            <p:nvPr/>
          </p:nvGrpSpPr>
          <p:grpSpPr bwMode="auto">
            <a:xfrm>
              <a:off x="3289" y="1748"/>
              <a:ext cx="201" cy="252"/>
              <a:chOff x="2956" y="2429"/>
              <a:chExt cx="204" cy="252"/>
            </a:xfrm>
          </p:grpSpPr>
          <p:sp>
            <p:nvSpPr>
              <p:cNvPr id="718907" name="Rectangle 5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8908" name="Text Box 60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u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8909" name="Group 61"/>
            <p:cNvGrpSpPr>
              <a:grpSpLocks/>
            </p:cNvGrpSpPr>
            <p:nvPr/>
          </p:nvGrpSpPr>
          <p:grpSpPr bwMode="auto">
            <a:xfrm>
              <a:off x="4463" y="2132"/>
              <a:ext cx="189" cy="252"/>
              <a:chOff x="2962" y="2429"/>
              <a:chExt cx="192" cy="252"/>
            </a:xfrm>
          </p:grpSpPr>
          <p:sp>
            <p:nvSpPr>
              <p:cNvPr id="718910" name="Rectangle 6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8911" name="Text Box 63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y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8912" name="Group 64"/>
            <p:cNvGrpSpPr>
              <a:grpSpLocks/>
            </p:cNvGrpSpPr>
            <p:nvPr/>
          </p:nvGrpSpPr>
          <p:grpSpPr bwMode="auto">
            <a:xfrm>
              <a:off x="3776" y="2099"/>
              <a:ext cx="200" cy="291"/>
              <a:chOff x="2957" y="2399"/>
              <a:chExt cx="201" cy="291"/>
            </a:xfrm>
          </p:grpSpPr>
          <p:sp>
            <p:nvSpPr>
              <p:cNvPr id="718913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8914" name="Text Box 66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x</a:t>
                </a:r>
              </a:p>
            </p:txBody>
          </p:sp>
        </p:grpSp>
        <p:grpSp>
          <p:nvGrpSpPr>
            <p:cNvPr id="718915" name="Group 67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718916" name="Rectangle 6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8917" name="Text Box 69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w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8918" name="Group 70"/>
            <p:cNvGrpSpPr>
              <a:grpSpLocks/>
            </p:cNvGrpSpPr>
            <p:nvPr/>
          </p:nvGrpSpPr>
          <p:grpSpPr bwMode="auto">
            <a:xfrm>
              <a:off x="3771" y="1442"/>
              <a:ext cx="197" cy="252"/>
              <a:chOff x="2957" y="2429"/>
              <a:chExt cx="200" cy="252"/>
            </a:xfrm>
          </p:grpSpPr>
          <p:sp>
            <p:nvSpPr>
              <p:cNvPr id="718919" name="Rectangle 7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8920" name="Text Box 72"/>
              <p:cNvSpPr txBox="1">
                <a:spLocks noChangeArrowheads="1"/>
              </p:cNvSpPr>
              <p:nvPr/>
            </p:nvSpPr>
            <p:spPr bwMode="auto">
              <a:xfrm>
                <a:off x="2957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v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8921" name="Group 73"/>
            <p:cNvGrpSpPr>
              <a:grpSpLocks/>
            </p:cNvGrpSpPr>
            <p:nvPr/>
          </p:nvGrpSpPr>
          <p:grpSpPr bwMode="auto">
            <a:xfrm>
              <a:off x="5031" y="1760"/>
              <a:ext cx="193" cy="291"/>
              <a:chOff x="2959" y="2399"/>
              <a:chExt cx="195" cy="291"/>
            </a:xfrm>
          </p:grpSpPr>
          <p:sp>
            <p:nvSpPr>
              <p:cNvPr id="718922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8923" name="Text Box 75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z</a:t>
                </a:r>
              </a:p>
            </p:txBody>
          </p:sp>
        </p:grpSp>
        <p:sp>
          <p:nvSpPr>
            <p:cNvPr id="718924" name="Text Box 76"/>
            <p:cNvSpPr txBox="1">
              <a:spLocks noChangeArrowheads="1"/>
            </p:cNvSpPr>
            <p:nvPr/>
          </p:nvSpPr>
          <p:spPr bwMode="auto">
            <a:xfrm>
              <a:off x="3496" y="1571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25" name="Text Box 77"/>
            <p:cNvSpPr txBox="1">
              <a:spLocks noChangeArrowheads="1"/>
            </p:cNvSpPr>
            <p:nvPr/>
          </p:nvSpPr>
          <p:spPr bwMode="auto">
            <a:xfrm>
              <a:off x="3844" y="1790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26" name="Text Box 78"/>
            <p:cNvSpPr txBox="1">
              <a:spLocks noChangeArrowheads="1"/>
            </p:cNvSpPr>
            <p:nvPr/>
          </p:nvSpPr>
          <p:spPr bwMode="auto">
            <a:xfrm>
              <a:off x="3408" y="200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27" name="Text Box 79"/>
            <p:cNvSpPr txBox="1">
              <a:spLocks noChangeArrowheads="1"/>
            </p:cNvSpPr>
            <p:nvPr/>
          </p:nvSpPr>
          <p:spPr bwMode="auto">
            <a:xfrm>
              <a:off x="4228" y="188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28" name="Text Box 80"/>
            <p:cNvSpPr txBox="1">
              <a:spLocks noChangeArrowheads="1"/>
            </p:cNvSpPr>
            <p:nvPr/>
          </p:nvSpPr>
          <p:spPr bwMode="auto">
            <a:xfrm>
              <a:off x="4164" y="2237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29" name="Text Box 81"/>
            <p:cNvSpPr txBox="1">
              <a:spLocks noChangeArrowheads="1"/>
            </p:cNvSpPr>
            <p:nvPr/>
          </p:nvSpPr>
          <p:spPr bwMode="auto">
            <a:xfrm>
              <a:off x="4524" y="180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30" name="Text Box 82"/>
            <p:cNvSpPr txBox="1">
              <a:spLocks noChangeArrowheads="1"/>
            </p:cNvSpPr>
            <p:nvPr/>
          </p:nvSpPr>
          <p:spPr bwMode="auto">
            <a:xfrm>
              <a:off x="4885" y="207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31" name="Text Box 83"/>
            <p:cNvSpPr txBox="1">
              <a:spLocks noChangeArrowheads="1"/>
            </p:cNvSpPr>
            <p:nvPr/>
          </p:nvSpPr>
          <p:spPr bwMode="auto">
            <a:xfrm>
              <a:off x="4858" y="1535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32" name="Text Box 84"/>
            <p:cNvSpPr txBox="1">
              <a:spLocks noChangeArrowheads="1"/>
            </p:cNvSpPr>
            <p:nvPr/>
          </p:nvSpPr>
          <p:spPr bwMode="auto">
            <a:xfrm>
              <a:off x="4123" y="1385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8933" name="Text Box 85"/>
            <p:cNvSpPr txBox="1">
              <a:spLocks noChangeArrowheads="1"/>
            </p:cNvSpPr>
            <p:nvPr/>
          </p:nvSpPr>
          <p:spPr bwMode="auto">
            <a:xfrm>
              <a:off x="3772" y="111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18934" name="Line 86"/>
          <p:cNvSpPr>
            <a:spLocks noChangeShapeType="1"/>
          </p:cNvSpPr>
          <p:nvPr/>
        </p:nvSpPr>
        <p:spPr bwMode="auto">
          <a:xfrm flipH="1">
            <a:off x="2241550" y="2035175"/>
            <a:ext cx="3514725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5" name="Line 87"/>
          <p:cNvSpPr>
            <a:spLocks noChangeShapeType="1"/>
          </p:cNvSpPr>
          <p:nvPr/>
        </p:nvSpPr>
        <p:spPr bwMode="auto">
          <a:xfrm flipH="1">
            <a:off x="2163763" y="2330450"/>
            <a:ext cx="4894262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6" name="Line 88"/>
          <p:cNvSpPr>
            <a:spLocks noChangeShapeType="1"/>
          </p:cNvSpPr>
          <p:nvPr/>
        </p:nvSpPr>
        <p:spPr bwMode="auto">
          <a:xfrm flipH="1">
            <a:off x="2227263" y="2692400"/>
            <a:ext cx="914400" cy="257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7" name="Line 89"/>
          <p:cNvSpPr>
            <a:spLocks noChangeShapeType="1"/>
          </p:cNvSpPr>
          <p:nvPr/>
        </p:nvSpPr>
        <p:spPr bwMode="auto">
          <a:xfrm flipH="1">
            <a:off x="2241550" y="2949575"/>
            <a:ext cx="2239963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8" name="Line 90"/>
          <p:cNvSpPr>
            <a:spLocks noChangeShapeType="1"/>
          </p:cNvSpPr>
          <p:nvPr/>
        </p:nvSpPr>
        <p:spPr bwMode="auto">
          <a:xfrm flipH="1">
            <a:off x="2254250" y="3206750"/>
            <a:ext cx="5975350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3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34" grpId="0" animBg="1"/>
      <p:bldP spid="718935" grpId="0" animBg="1"/>
      <p:bldP spid="718936" grpId="0" animBg="1"/>
      <p:bldP spid="718937" grpId="0" animBg="1"/>
      <p:bldP spid="7189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Dijkstra’s algorithm: example (2) </a:t>
            </a:r>
          </a:p>
        </p:txBody>
      </p:sp>
      <p:sp>
        <p:nvSpPr>
          <p:cNvPr id="7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B500-21EF-4043-836D-88825C1CF4A8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719875" name="Group 3"/>
          <p:cNvGrpSpPr>
            <a:grpSpLocks/>
          </p:cNvGrpSpPr>
          <p:nvPr/>
        </p:nvGrpSpPr>
        <p:grpSpPr bwMode="auto">
          <a:xfrm>
            <a:off x="2198688" y="2043112"/>
            <a:ext cx="3244850" cy="1504949"/>
            <a:chOff x="1385" y="1287"/>
            <a:chExt cx="2044" cy="948"/>
          </a:xfrm>
        </p:grpSpPr>
        <p:sp>
          <p:nvSpPr>
            <p:cNvPr id="719876" name="Freeform 4"/>
            <p:cNvSpPr>
              <a:spLocks/>
            </p:cNvSpPr>
            <p:nvPr/>
          </p:nvSpPr>
          <p:spPr bwMode="auto">
            <a:xfrm>
              <a:off x="1648" y="1465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77" name="Oval 5"/>
            <p:cNvSpPr>
              <a:spLocks noChangeArrowheads="1"/>
            </p:cNvSpPr>
            <p:nvPr/>
          </p:nvSpPr>
          <p:spPr bwMode="auto">
            <a:xfrm>
              <a:off x="1388" y="170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78" name="Line 6"/>
            <p:cNvSpPr>
              <a:spLocks noChangeShapeType="1"/>
            </p:cNvSpPr>
            <p:nvPr/>
          </p:nvSpPr>
          <p:spPr bwMode="auto">
            <a:xfrm>
              <a:off x="1388" y="170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79" name="Line 7"/>
            <p:cNvSpPr>
              <a:spLocks noChangeShapeType="1"/>
            </p:cNvSpPr>
            <p:nvPr/>
          </p:nvSpPr>
          <p:spPr bwMode="auto">
            <a:xfrm>
              <a:off x="1701" y="170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0" name="Rectangle 8"/>
            <p:cNvSpPr>
              <a:spLocks noChangeArrowheads="1"/>
            </p:cNvSpPr>
            <p:nvPr/>
          </p:nvSpPr>
          <p:spPr bwMode="auto">
            <a:xfrm>
              <a:off x="1388" y="170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9881" name="Oval 9"/>
            <p:cNvSpPr>
              <a:spLocks noChangeArrowheads="1"/>
            </p:cNvSpPr>
            <p:nvPr/>
          </p:nvSpPr>
          <p:spPr bwMode="auto">
            <a:xfrm>
              <a:off x="1385" y="164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2" name="Oval 10"/>
            <p:cNvSpPr>
              <a:spLocks noChangeArrowheads="1"/>
            </p:cNvSpPr>
            <p:nvPr/>
          </p:nvSpPr>
          <p:spPr bwMode="auto">
            <a:xfrm>
              <a:off x="1862" y="209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3" name="Line 11"/>
            <p:cNvSpPr>
              <a:spLocks noChangeShapeType="1"/>
            </p:cNvSpPr>
            <p:nvPr/>
          </p:nvSpPr>
          <p:spPr bwMode="auto">
            <a:xfrm>
              <a:off x="1862" y="208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4" name="Line 12"/>
            <p:cNvSpPr>
              <a:spLocks noChangeShapeType="1"/>
            </p:cNvSpPr>
            <p:nvPr/>
          </p:nvSpPr>
          <p:spPr bwMode="auto">
            <a:xfrm>
              <a:off x="2175" y="208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5" name="Rectangle 13"/>
            <p:cNvSpPr>
              <a:spLocks noChangeArrowheads="1"/>
            </p:cNvSpPr>
            <p:nvPr/>
          </p:nvSpPr>
          <p:spPr bwMode="auto">
            <a:xfrm>
              <a:off x="1862" y="208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9886" name="Oval 14"/>
            <p:cNvSpPr>
              <a:spLocks noChangeArrowheads="1"/>
            </p:cNvSpPr>
            <p:nvPr/>
          </p:nvSpPr>
          <p:spPr bwMode="auto">
            <a:xfrm>
              <a:off x="1859" y="202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7" name="Oval 15"/>
            <p:cNvSpPr>
              <a:spLocks noChangeArrowheads="1"/>
            </p:cNvSpPr>
            <p:nvPr/>
          </p:nvSpPr>
          <p:spPr bwMode="auto">
            <a:xfrm>
              <a:off x="1858" y="140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8" name="Line 16"/>
            <p:cNvSpPr>
              <a:spLocks noChangeShapeType="1"/>
            </p:cNvSpPr>
            <p:nvPr/>
          </p:nvSpPr>
          <p:spPr bwMode="auto">
            <a:xfrm>
              <a:off x="1858" y="139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89" name="Line 17"/>
            <p:cNvSpPr>
              <a:spLocks noChangeShapeType="1"/>
            </p:cNvSpPr>
            <p:nvPr/>
          </p:nvSpPr>
          <p:spPr bwMode="auto">
            <a:xfrm>
              <a:off x="2171" y="139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0" name="Rectangle 18"/>
            <p:cNvSpPr>
              <a:spLocks noChangeArrowheads="1"/>
            </p:cNvSpPr>
            <p:nvPr/>
          </p:nvSpPr>
          <p:spPr bwMode="auto">
            <a:xfrm>
              <a:off x="1858" y="139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9891" name="Oval 19"/>
            <p:cNvSpPr>
              <a:spLocks noChangeArrowheads="1"/>
            </p:cNvSpPr>
            <p:nvPr/>
          </p:nvSpPr>
          <p:spPr bwMode="auto">
            <a:xfrm>
              <a:off x="1855" y="133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2" name="Oval 20"/>
            <p:cNvSpPr>
              <a:spLocks noChangeArrowheads="1"/>
            </p:cNvSpPr>
            <p:nvPr/>
          </p:nvSpPr>
          <p:spPr bwMode="auto">
            <a:xfrm>
              <a:off x="2541" y="1400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3" name="Line 21"/>
            <p:cNvSpPr>
              <a:spLocks noChangeShapeType="1"/>
            </p:cNvSpPr>
            <p:nvPr/>
          </p:nvSpPr>
          <p:spPr bwMode="auto">
            <a:xfrm>
              <a:off x="2541" y="139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4" name="Line 22"/>
            <p:cNvSpPr>
              <a:spLocks noChangeShapeType="1"/>
            </p:cNvSpPr>
            <p:nvPr/>
          </p:nvSpPr>
          <p:spPr bwMode="auto">
            <a:xfrm>
              <a:off x="2853" y="139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5" name="Rectangle 23"/>
            <p:cNvSpPr>
              <a:spLocks noChangeArrowheads="1"/>
            </p:cNvSpPr>
            <p:nvPr/>
          </p:nvSpPr>
          <p:spPr bwMode="auto">
            <a:xfrm>
              <a:off x="2541" y="1393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9896" name="Oval 24"/>
            <p:cNvSpPr>
              <a:spLocks noChangeArrowheads="1"/>
            </p:cNvSpPr>
            <p:nvPr/>
          </p:nvSpPr>
          <p:spPr bwMode="auto">
            <a:xfrm>
              <a:off x="2544" y="1337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7" name="Oval 25"/>
            <p:cNvSpPr>
              <a:spLocks noChangeArrowheads="1"/>
            </p:cNvSpPr>
            <p:nvPr/>
          </p:nvSpPr>
          <p:spPr bwMode="auto">
            <a:xfrm>
              <a:off x="2551" y="209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8" name="Line 26"/>
            <p:cNvSpPr>
              <a:spLocks noChangeShapeType="1"/>
            </p:cNvSpPr>
            <p:nvPr/>
          </p:nvSpPr>
          <p:spPr bwMode="auto">
            <a:xfrm>
              <a:off x="2551" y="20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899" name="Line 27"/>
            <p:cNvSpPr>
              <a:spLocks noChangeShapeType="1"/>
            </p:cNvSpPr>
            <p:nvPr/>
          </p:nvSpPr>
          <p:spPr bwMode="auto">
            <a:xfrm>
              <a:off x="2864" y="20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0" name="Rectangle 28"/>
            <p:cNvSpPr>
              <a:spLocks noChangeArrowheads="1"/>
            </p:cNvSpPr>
            <p:nvPr/>
          </p:nvSpPr>
          <p:spPr bwMode="auto">
            <a:xfrm>
              <a:off x="2551" y="208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9901" name="Oval 29"/>
            <p:cNvSpPr>
              <a:spLocks noChangeArrowheads="1"/>
            </p:cNvSpPr>
            <p:nvPr/>
          </p:nvSpPr>
          <p:spPr bwMode="auto">
            <a:xfrm>
              <a:off x="2548" y="202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2" name="Oval 30"/>
            <p:cNvSpPr>
              <a:spLocks noChangeArrowheads="1"/>
            </p:cNvSpPr>
            <p:nvPr/>
          </p:nvSpPr>
          <p:spPr bwMode="auto">
            <a:xfrm>
              <a:off x="3116" y="175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3" name="Line 31"/>
            <p:cNvSpPr>
              <a:spLocks noChangeShapeType="1"/>
            </p:cNvSpPr>
            <p:nvPr/>
          </p:nvSpPr>
          <p:spPr bwMode="auto">
            <a:xfrm>
              <a:off x="3116" y="174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4" name="Line 32"/>
            <p:cNvSpPr>
              <a:spLocks noChangeShapeType="1"/>
            </p:cNvSpPr>
            <p:nvPr/>
          </p:nvSpPr>
          <p:spPr bwMode="auto">
            <a:xfrm>
              <a:off x="3429" y="174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5" name="Rectangle 33"/>
            <p:cNvSpPr>
              <a:spLocks noChangeArrowheads="1"/>
            </p:cNvSpPr>
            <p:nvPr/>
          </p:nvSpPr>
          <p:spPr bwMode="auto">
            <a:xfrm>
              <a:off x="3116" y="174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9906" name="Oval 34"/>
            <p:cNvSpPr>
              <a:spLocks noChangeArrowheads="1"/>
            </p:cNvSpPr>
            <p:nvPr/>
          </p:nvSpPr>
          <p:spPr bwMode="auto">
            <a:xfrm>
              <a:off x="3113" y="168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7" name="Freeform 35"/>
            <p:cNvSpPr>
              <a:spLocks/>
            </p:cNvSpPr>
            <p:nvPr/>
          </p:nvSpPr>
          <p:spPr bwMode="auto">
            <a:xfrm>
              <a:off x="2707" y="1492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8" name="Freeform 36"/>
            <p:cNvSpPr>
              <a:spLocks/>
            </p:cNvSpPr>
            <p:nvPr/>
          </p:nvSpPr>
          <p:spPr bwMode="auto">
            <a:xfrm>
              <a:off x="2866" y="1831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09" name="Freeform 37"/>
            <p:cNvSpPr>
              <a:spLocks/>
            </p:cNvSpPr>
            <p:nvPr/>
          </p:nvSpPr>
          <p:spPr bwMode="auto">
            <a:xfrm>
              <a:off x="2185" y="2113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9910" name="Freeform 38"/>
            <p:cNvSpPr>
              <a:spLocks/>
            </p:cNvSpPr>
            <p:nvPr/>
          </p:nvSpPr>
          <p:spPr bwMode="auto">
            <a:xfrm>
              <a:off x="1594" y="1789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19911" name="Group 39"/>
            <p:cNvGrpSpPr>
              <a:grpSpLocks/>
            </p:cNvGrpSpPr>
            <p:nvPr/>
          </p:nvGrpSpPr>
          <p:grpSpPr bwMode="auto">
            <a:xfrm>
              <a:off x="1439" y="1593"/>
              <a:ext cx="201" cy="252"/>
              <a:chOff x="2956" y="2429"/>
              <a:chExt cx="204" cy="252"/>
            </a:xfrm>
          </p:grpSpPr>
          <p:sp>
            <p:nvSpPr>
              <p:cNvPr id="719912" name="Rectangle 4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9913" name="Text Box 41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u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9914" name="Group 42"/>
            <p:cNvGrpSpPr>
              <a:grpSpLocks/>
            </p:cNvGrpSpPr>
            <p:nvPr/>
          </p:nvGrpSpPr>
          <p:grpSpPr bwMode="auto">
            <a:xfrm>
              <a:off x="2613" y="1977"/>
              <a:ext cx="189" cy="252"/>
              <a:chOff x="2962" y="2429"/>
              <a:chExt cx="192" cy="252"/>
            </a:xfrm>
          </p:grpSpPr>
          <p:sp>
            <p:nvSpPr>
              <p:cNvPr id="719915" name="Rectangle 4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9916" name="Text Box 44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y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9917" name="Group 45"/>
            <p:cNvGrpSpPr>
              <a:grpSpLocks/>
            </p:cNvGrpSpPr>
            <p:nvPr/>
          </p:nvGrpSpPr>
          <p:grpSpPr bwMode="auto">
            <a:xfrm>
              <a:off x="1926" y="1944"/>
              <a:ext cx="200" cy="291"/>
              <a:chOff x="2957" y="2399"/>
              <a:chExt cx="201" cy="291"/>
            </a:xfrm>
          </p:grpSpPr>
          <p:sp>
            <p:nvSpPr>
              <p:cNvPr id="719918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9919" name="Text Box 47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x</a:t>
                </a:r>
              </a:p>
            </p:txBody>
          </p:sp>
        </p:grpSp>
        <p:grpSp>
          <p:nvGrpSpPr>
            <p:cNvPr id="719920" name="Group 48"/>
            <p:cNvGrpSpPr>
              <a:grpSpLocks/>
            </p:cNvGrpSpPr>
            <p:nvPr/>
          </p:nvGrpSpPr>
          <p:grpSpPr bwMode="auto">
            <a:xfrm>
              <a:off x="2589" y="1287"/>
              <a:ext cx="232" cy="252"/>
              <a:chOff x="2941" y="2429"/>
              <a:chExt cx="235" cy="252"/>
            </a:xfrm>
          </p:grpSpPr>
          <p:sp>
            <p:nvSpPr>
              <p:cNvPr id="719921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9922" name="Text Box 50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w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9923" name="Group 51"/>
            <p:cNvGrpSpPr>
              <a:grpSpLocks/>
            </p:cNvGrpSpPr>
            <p:nvPr/>
          </p:nvGrpSpPr>
          <p:grpSpPr bwMode="auto">
            <a:xfrm>
              <a:off x="1921" y="1287"/>
              <a:ext cx="197" cy="252"/>
              <a:chOff x="2957" y="2429"/>
              <a:chExt cx="200" cy="252"/>
            </a:xfrm>
          </p:grpSpPr>
          <p:sp>
            <p:nvSpPr>
              <p:cNvPr id="719924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9925" name="Text Box 53"/>
              <p:cNvSpPr txBox="1">
                <a:spLocks noChangeArrowheads="1"/>
              </p:cNvSpPr>
              <p:nvPr/>
            </p:nvSpPr>
            <p:spPr bwMode="auto">
              <a:xfrm>
                <a:off x="2957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v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9926" name="Group 54"/>
            <p:cNvGrpSpPr>
              <a:grpSpLocks/>
            </p:cNvGrpSpPr>
            <p:nvPr/>
          </p:nvGrpSpPr>
          <p:grpSpPr bwMode="auto">
            <a:xfrm>
              <a:off x="3181" y="1605"/>
              <a:ext cx="193" cy="291"/>
              <a:chOff x="2959" y="2399"/>
              <a:chExt cx="195" cy="291"/>
            </a:xfrm>
          </p:grpSpPr>
          <p:sp>
            <p:nvSpPr>
              <p:cNvPr id="719927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9928" name="Text Box 56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z</a:t>
                </a:r>
              </a:p>
            </p:txBody>
          </p:sp>
        </p:grpSp>
      </p:grpSp>
      <p:sp>
        <p:nvSpPr>
          <p:cNvPr id="719929" name="Text Box 57"/>
          <p:cNvSpPr txBox="1">
            <a:spLocks noChangeArrowheads="1"/>
          </p:cNvSpPr>
          <p:nvPr/>
        </p:nvSpPr>
        <p:spPr bwMode="auto">
          <a:xfrm>
            <a:off x="577850" y="1295400"/>
            <a:ext cx="410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Resulting shortest-path tree from u:</a:t>
            </a:r>
          </a:p>
        </p:txBody>
      </p:sp>
      <p:grpSp>
        <p:nvGrpSpPr>
          <p:cNvPr id="719930" name="Group 58"/>
          <p:cNvGrpSpPr>
            <a:grpSpLocks/>
          </p:cNvGrpSpPr>
          <p:nvPr/>
        </p:nvGrpSpPr>
        <p:grpSpPr bwMode="auto">
          <a:xfrm>
            <a:off x="1030288" y="4217988"/>
            <a:ext cx="2319337" cy="2271712"/>
            <a:chOff x="259" y="2771"/>
            <a:chExt cx="1461" cy="1431"/>
          </a:xfrm>
        </p:grpSpPr>
        <p:sp>
          <p:nvSpPr>
            <p:cNvPr id="719931" name="Line 59"/>
            <p:cNvSpPr>
              <a:spLocks noChangeShapeType="1"/>
            </p:cNvSpPr>
            <p:nvPr/>
          </p:nvSpPr>
          <p:spPr bwMode="auto">
            <a:xfrm>
              <a:off x="1152" y="2880"/>
              <a:ext cx="8" cy="1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932" name="Line 60"/>
            <p:cNvSpPr>
              <a:spLocks noChangeShapeType="1"/>
            </p:cNvSpPr>
            <p:nvPr/>
          </p:nvSpPr>
          <p:spPr bwMode="auto">
            <a:xfrm>
              <a:off x="357" y="3058"/>
              <a:ext cx="1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933" name="Text Box 61"/>
            <p:cNvSpPr txBox="1">
              <a:spLocks noChangeArrowheads="1"/>
            </p:cNvSpPr>
            <p:nvPr/>
          </p:nvSpPr>
          <p:spPr bwMode="auto">
            <a:xfrm>
              <a:off x="883" y="3063"/>
              <a:ext cx="1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719934" name="Text Box 62"/>
            <p:cNvSpPr txBox="1">
              <a:spLocks noChangeArrowheads="1"/>
            </p:cNvSpPr>
            <p:nvPr/>
          </p:nvSpPr>
          <p:spPr bwMode="auto">
            <a:xfrm>
              <a:off x="876" y="3250"/>
              <a:ext cx="2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719935" name="Text Box 63"/>
            <p:cNvSpPr txBox="1">
              <a:spLocks noChangeArrowheads="1"/>
            </p:cNvSpPr>
            <p:nvPr/>
          </p:nvSpPr>
          <p:spPr bwMode="auto">
            <a:xfrm>
              <a:off x="890" y="3485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719936" name="Text Box 64"/>
            <p:cNvSpPr txBox="1">
              <a:spLocks noChangeArrowheads="1"/>
            </p:cNvSpPr>
            <p:nvPr/>
          </p:nvSpPr>
          <p:spPr bwMode="auto">
            <a:xfrm>
              <a:off x="875" y="3720"/>
              <a:ext cx="2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  <p:sp>
          <p:nvSpPr>
            <p:cNvPr id="719937" name="Text Box 65"/>
            <p:cNvSpPr txBox="1">
              <a:spLocks noChangeArrowheads="1"/>
            </p:cNvSpPr>
            <p:nvPr/>
          </p:nvSpPr>
          <p:spPr bwMode="auto">
            <a:xfrm>
              <a:off x="884" y="3946"/>
              <a:ext cx="19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</a:p>
          </p:txBody>
        </p:sp>
        <p:sp>
          <p:nvSpPr>
            <p:cNvPr id="719938" name="Text Box 66"/>
            <p:cNvSpPr txBox="1">
              <a:spLocks noChangeArrowheads="1"/>
            </p:cNvSpPr>
            <p:nvPr/>
          </p:nvSpPr>
          <p:spPr bwMode="auto">
            <a:xfrm>
              <a:off x="1248" y="3047"/>
              <a:ext cx="4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(u,v)</a:t>
              </a:r>
            </a:p>
          </p:txBody>
        </p:sp>
        <p:sp>
          <p:nvSpPr>
            <p:cNvPr id="719939" name="Text Box 67"/>
            <p:cNvSpPr txBox="1">
              <a:spLocks noChangeArrowheads="1"/>
            </p:cNvSpPr>
            <p:nvPr/>
          </p:nvSpPr>
          <p:spPr bwMode="auto">
            <a:xfrm>
              <a:off x="1249" y="3249"/>
              <a:ext cx="4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(u,x)</a:t>
              </a:r>
            </a:p>
          </p:txBody>
        </p:sp>
        <p:sp>
          <p:nvSpPr>
            <p:cNvPr id="719940" name="Text Box 68"/>
            <p:cNvSpPr txBox="1">
              <a:spLocks noChangeArrowheads="1"/>
            </p:cNvSpPr>
            <p:nvPr/>
          </p:nvSpPr>
          <p:spPr bwMode="auto">
            <a:xfrm>
              <a:off x="1248" y="3500"/>
              <a:ext cx="4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(u,x)</a:t>
              </a:r>
            </a:p>
          </p:txBody>
        </p:sp>
        <p:sp>
          <p:nvSpPr>
            <p:cNvPr id="719941" name="Text Box 69"/>
            <p:cNvSpPr txBox="1">
              <a:spLocks noChangeArrowheads="1"/>
            </p:cNvSpPr>
            <p:nvPr/>
          </p:nvSpPr>
          <p:spPr bwMode="auto">
            <a:xfrm>
              <a:off x="1264" y="3718"/>
              <a:ext cx="4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(u,x)</a:t>
              </a:r>
            </a:p>
          </p:txBody>
        </p:sp>
        <p:sp>
          <p:nvSpPr>
            <p:cNvPr id="719942" name="Text Box 70"/>
            <p:cNvSpPr txBox="1">
              <a:spLocks noChangeArrowheads="1"/>
            </p:cNvSpPr>
            <p:nvPr/>
          </p:nvSpPr>
          <p:spPr bwMode="auto">
            <a:xfrm>
              <a:off x="1254" y="3952"/>
              <a:ext cx="4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(u,x)</a:t>
              </a:r>
            </a:p>
          </p:txBody>
        </p:sp>
        <p:sp>
          <p:nvSpPr>
            <p:cNvPr id="719943" name="Text Box 71"/>
            <p:cNvSpPr txBox="1">
              <a:spLocks noChangeArrowheads="1"/>
            </p:cNvSpPr>
            <p:nvPr/>
          </p:nvSpPr>
          <p:spPr bwMode="auto">
            <a:xfrm>
              <a:off x="259" y="2771"/>
              <a:ext cx="86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destination</a:t>
              </a:r>
            </a:p>
          </p:txBody>
        </p:sp>
        <p:sp>
          <p:nvSpPr>
            <p:cNvPr id="719944" name="Text Box 72"/>
            <p:cNvSpPr txBox="1">
              <a:spLocks noChangeArrowheads="1"/>
            </p:cNvSpPr>
            <p:nvPr/>
          </p:nvSpPr>
          <p:spPr bwMode="auto">
            <a:xfrm>
              <a:off x="1232" y="2794"/>
              <a:ext cx="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link</a:t>
              </a:r>
            </a:p>
          </p:txBody>
        </p:sp>
      </p:grpSp>
      <p:sp>
        <p:nvSpPr>
          <p:cNvPr id="719945" name="Text Box 73"/>
          <p:cNvSpPr txBox="1">
            <a:spLocks noChangeArrowheads="1"/>
          </p:cNvSpPr>
          <p:nvPr/>
        </p:nvSpPr>
        <p:spPr bwMode="auto">
          <a:xfrm>
            <a:off x="525463" y="3817938"/>
            <a:ext cx="3514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Resulting forwarding table in u:</a:t>
            </a:r>
          </a:p>
        </p:txBody>
      </p:sp>
    </p:spTree>
    <p:extLst>
      <p:ext uri="{BB962C8B-B14F-4D97-AF65-F5344CB8AC3E}">
        <p14:creationId xmlns:p14="http://schemas.microsoft.com/office/powerpoint/2010/main" val="417592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Dijkstra’s algorithm, discussion</a:t>
            </a:r>
            <a:endParaRPr lang="en-US"/>
          </a:p>
        </p:txBody>
      </p:sp>
      <p:sp>
        <p:nvSpPr>
          <p:cNvPr id="7208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61975" y="1371600"/>
            <a:ext cx="8001000" cy="2651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Algorithm complexity: </a:t>
            </a:r>
            <a:r>
              <a:rPr lang="en-US" sz="2400" dirty="0"/>
              <a:t>n nodes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each iteration: need to check all nodes, w, not in 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n(n+1)/2 comparisons: O(n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more efficient implementations possible: O(</a:t>
            </a:r>
            <a:r>
              <a:rPr lang="en-US" sz="2400" dirty="0" err="1"/>
              <a:t>nlogn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Oscillations possible: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e.g., link cost = amount </a:t>
            </a:r>
            <a:r>
              <a:rPr lang="en-US" sz="2400" dirty="0">
                <a:solidFill>
                  <a:srgbClr val="FF6600"/>
                </a:solidFill>
              </a:rPr>
              <a:t>of</a:t>
            </a:r>
            <a:r>
              <a:rPr lang="en-US" sz="2400" dirty="0"/>
              <a:t> carried traffic</a:t>
            </a:r>
          </a:p>
        </p:txBody>
      </p:sp>
      <p:sp>
        <p:nvSpPr>
          <p:cNvPr id="2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18814-402B-49F7-BFB6-E69FF6F7680E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720900" name="Group 4"/>
          <p:cNvGrpSpPr>
            <a:grpSpLocks/>
          </p:cNvGrpSpPr>
          <p:nvPr/>
        </p:nvGrpSpPr>
        <p:grpSpPr bwMode="auto">
          <a:xfrm>
            <a:off x="352425" y="4141788"/>
            <a:ext cx="8486774" cy="2235200"/>
            <a:chOff x="247" y="2691"/>
            <a:chExt cx="5346" cy="1408"/>
          </a:xfrm>
        </p:grpSpPr>
        <p:sp>
          <p:nvSpPr>
            <p:cNvPr id="720901" name="Freeform 5"/>
            <p:cNvSpPr>
              <a:spLocks/>
            </p:cNvSpPr>
            <p:nvPr/>
          </p:nvSpPr>
          <p:spPr bwMode="auto">
            <a:xfrm>
              <a:off x="281" y="2691"/>
              <a:ext cx="1242" cy="854"/>
            </a:xfrm>
            <a:custGeom>
              <a:avLst/>
              <a:gdLst>
                <a:gd name="T0" fmla="*/ 1 w 1242"/>
                <a:gd name="T1" fmla="*/ 381 h 854"/>
                <a:gd name="T2" fmla="*/ 169 w 1242"/>
                <a:gd name="T3" fmla="*/ 162 h 854"/>
                <a:gd name="T4" fmla="*/ 487 w 1242"/>
                <a:gd name="T5" fmla="*/ 18 h 854"/>
                <a:gd name="T6" fmla="*/ 823 w 1242"/>
                <a:gd name="T7" fmla="*/ 30 h 854"/>
                <a:gd name="T8" fmla="*/ 1183 w 1242"/>
                <a:gd name="T9" fmla="*/ 261 h 854"/>
                <a:gd name="T10" fmla="*/ 1177 w 1242"/>
                <a:gd name="T11" fmla="*/ 609 h 854"/>
                <a:gd name="T12" fmla="*/ 928 w 1242"/>
                <a:gd name="T13" fmla="*/ 780 h 854"/>
                <a:gd name="T14" fmla="*/ 448 w 1242"/>
                <a:gd name="T15" fmla="*/ 837 h 854"/>
                <a:gd name="T16" fmla="*/ 178 w 1242"/>
                <a:gd name="T17" fmla="*/ 675 h 854"/>
                <a:gd name="T18" fmla="*/ 1 w 1242"/>
                <a:gd name="T19" fmla="*/ 381 h 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2" h="854">
                  <a:moveTo>
                    <a:pt x="1" y="381"/>
                  </a:moveTo>
                  <a:cubicBezTo>
                    <a:pt x="0" y="296"/>
                    <a:pt x="88" y="222"/>
                    <a:pt x="169" y="162"/>
                  </a:cubicBezTo>
                  <a:cubicBezTo>
                    <a:pt x="250" y="102"/>
                    <a:pt x="378" y="40"/>
                    <a:pt x="487" y="18"/>
                  </a:cubicBezTo>
                  <a:cubicBezTo>
                    <a:pt x="616" y="6"/>
                    <a:pt x="685" y="0"/>
                    <a:pt x="823" y="30"/>
                  </a:cubicBezTo>
                  <a:cubicBezTo>
                    <a:pt x="961" y="60"/>
                    <a:pt x="1121" y="165"/>
                    <a:pt x="1183" y="261"/>
                  </a:cubicBezTo>
                  <a:cubicBezTo>
                    <a:pt x="1242" y="357"/>
                    <a:pt x="1219" y="523"/>
                    <a:pt x="1177" y="609"/>
                  </a:cubicBezTo>
                  <a:cubicBezTo>
                    <a:pt x="1135" y="695"/>
                    <a:pt x="1049" y="742"/>
                    <a:pt x="928" y="780"/>
                  </a:cubicBezTo>
                  <a:cubicBezTo>
                    <a:pt x="807" y="818"/>
                    <a:pt x="573" y="854"/>
                    <a:pt x="448" y="837"/>
                  </a:cubicBezTo>
                  <a:cubicBezTo>
                    <a:pt x="323" y="820"/>
                    <a:pt x="252" y="751"/>
                    <a:pt x="178" y="675"/>
                  </a:cubicBezTo>
                  <a:cubicBezTo>
                    <a:pt x="104" y="599"/>
                    <a:pt x="2" y="466"/>
                    <a:pt x="1" y="3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02" name="Freeform 6"/>
            <p:cNvSpPr>
              <a:spLocks/>
            </p:cNvSpPr>
            <p:nvPr/>
          </p:nvSpPr>
          <p:spPr bwMode="auto">
            <a:xfrm>
              <a:off x="534" y="2904"/>
              <a:ext cx="246" cy="132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20903" name="Group 7"/>
            <p:cNvGrpSpPr>
              <a:grpSpLocks/>
            </p:cNvGrpSpPr>
            <p:nvPr/>
          </p:nvGrpSpPr>
          <p:grpSpPr bwMode="auto">
            <a:xfrm>
              <a:off x="727" y="2708"/>
              <a:ext cx="316" cy="252"/>
              <a:chOff x="1747" y="3194"/>
              <a:chExt cx="316" cy="252"/>
            </a:xfrm>
          </p:grpSpPr>
          <p:sp>
            <p:nvSpPr>
              <p:cNvPr id="720904" name="Oval 8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05" name="Line 9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06" name="Line 10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07" name="Rectangle 11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908" name="Oval 12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0909" name="Group 13"/>
              <p:cNvGrpSpPr>
                <a:grpSpLocks/>
              </p:cNvGrpSpPr>
              <p:nvPr/>
            </p:nvGrpSpPr>
            <p:grpSpPr bwMode="auto">
              <a:xfrm>
                <a:off x="1791" y="3194"/>
                <a:ext cx="213" cy="252"/>
                <a:chOff x="2950" y="2429"/>
                <a:chExt cx="216" cy="252"/>
              </a:xfrm>
            </p:grpSpPr>
            <p:sp>
              <p:nvSpPr>
                <p:cNvPr id="720910" name="Rectangle 14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1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6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A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0912" name="Group 16"/>
            <p:cNvGrpSpPr>
              <a:grpSpLocks/>
            </p:cNvGrpSpPr>
            <p:nvPr/>
          </p:nvGrpSpPr>
          <p:grpSpPr bwMode="auto">
            <a:xfrm>
              <a:off x="319" y="2963"/>
              <a:ext cx="316" cy="252"/>
              <a:chOff x="2221" y="3575"/>
              <a:chExt cx="316" cy="252"/>
            </a:xfrm>
          </p:grpSpPr>
          <p:sp>
            <p:nvSpPr>
              <p:cNvPr id="720913" name="Oval 17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14" name="Line 18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15" name="Line 19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16" name="Rectangle 20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917" name="Oval 21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0918" name="Group 22"/>
              <p:cNvGrpSpPr>
                <a:grpSpLocks/>
              </p:cNvGrpSpPr>
              <p:nvPr/>
            </p:nvGrpSpPr>
            <p:grpSpPr bwMode="auto">
              <a:xfrm>
                <a:off x="2280" y="3575"/>
                <a:ext cx="216" cy="252"/>
                <a:chOff x="2949" y="2429"/>
                <a:chExt cx="219" cy="252"/>
              </a:xfrm>
            </p:grpSpPr>
            <p:sp>
              <p:nvSpPr>
                <p:cNvPr id="720919" name="Rectangle 2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20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49" y="2429"/>
                  <a:ext cx="219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D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0921" name="Group 25"/>
            <p:cNvGrpSpPr>
              <a:grpSpLocks/>
            </p:cNvGrpSpPr>
            <p:nvPr/>
          </p:nvGrpSpPr>
          <p:grpSpPr bwMode="auto">
            <a:xfrm>
              <a:off x="719" y="3254"/>
              <a:ext cx="315" cy="252"/>
              <a:chOff x="2903" y="2888"/>
              <a:chExt cx="315" cy="252"/>
            </a:xfrm>
          </p:grpSpPr>
          <p:grpSp>
            <p:nvGrpSpPr>
              <p:cNvPr id="720922" name="Group 26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720923" name="Oval 27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24" name="Line 28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25" name="Line 29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26" name="Rectangle 30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0927" name="Oval 31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</p:grpSp>
          <p:grpSp>
            <p:nvGrpSpPr>
              <p:cNvPr id="720928" name="Group 32"/>
              <p:cNvGrpSpPr>
                <a:grpSpLocks/>
              </p:cNvGrpSpPr>
              <p:nvPr/>
            </p:nvGrpSpPr>
            <p:grpSpPr bwMode="auto">
              <a:xfrm>
                <a:off x="2962" y="2888"/>
                <a:ext cx="202" cy="252"/>
                <a:chOff x="2955" y="2429"/>
                <a:chExt cx="205" cy="252"/>
              </a:xfrm>
            </p:grpSpPr>
            <p:sp>
              <p:nvSpPr>
                <p:cNvPr id="720929" name="Rectangle 3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3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C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0931" name="Group 35"/>
            <p:cNvGrpSpPr>
              <a:grpSpLocks/>
            </p:cNvGrpSpPr>
            <p:nvPr/>
          </p:nvGrpSpPr>
          <p:grpSpPr bwMode="auto">
            <a:xfrm>
              <a:off x="1131" y="2972"/>
              <a:ext cx="316" cy="252"/>
              <a:chOff x="2217" y="2888"/>
              <a:chExt cx="316" cy="252"/>
            </a:xfrm>
          </p:grpSpPr>
          <p:sp>
            <p:nvSpPr>
              <p:cNvPr id="720932" name="Oval 36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33" name="Line 37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34" name="Line 38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35" name="Rectangle 39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936" name="Oval 40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0937" name="Group 41"/>
              <p:cNvGrpSpPr>
                <a:grpSpLocks/>
              </p:cNvGrpSpPr>
              <p:nvPr/>
            </p:nvGrpSpPr>
            <p:grpSpPr bwMode="auto">
              <a:xfrm>
                <a:off x="2276" y="2888"/>
                <a:ext cx="204" cy="252"/>
                <a:chOff x="2954" y="2429"/>
                <a:chExt cx="207" cy="252"/>
              </a:xfrm>
            </p:grpSpPr>
            <p:sp>
              <p:nvSpPr>
                <p:cNvPr id="720938" name="Rectangle 4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3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954" y="2429"/>
                  <a:ext cx="20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B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20940" name="Text Box 44"/>
            <p:cNvSpPr txBox="1">
              <a:spLocks noChangeArrowheads="1"/>
            </p:cNvSpPr>
            <p:nvPr/>
          </p:nvSpPr>
          <p:spPr bwMode="auto">
            <a:xfrm>
              <a:off x="528" y="278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41" name="Freeform 45"/>
            <p:cNvSpPr>
              <a:spLocks/>
            </p:cNvSpPr>
            <p:nvPr/>
          </p:nvSpPr>
          <p:spPr bwMode="auto">
            <a:xfrm flipH="1">
              <a:off x="966" y="2904"/>
              <a:ext cx="213" cy="129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42" name="Freeform 46"/>
            <p:cNvSpPr>
              <a:spLocks/>
            </p:cNvSpPr>
            <p:nvPr/>
          </p:nvSpPr>
          <p:spPr bwMode="auto">
            <a:xfrm flipH="1" flipV="1">
              <a:off x="975" y="3165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43" name="Freeform 47"/>
            <p:cNvSpPr>
              <a:spLocks/>
            </p:cNvSpPr>
            <p:nvPr/>
          </p:nvSpPr>
          <p:spPr bwMode="auto">
            <a:xfrm flipV="1">
              <a:off x="573" y="3159"/>
              <a:ext cx="204" cy="15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44" name="Text Box 48"/>
            <p:cNvSpPr txBox="1">
              <a:spLocks noChangeArrowheads="1"/>
            </p:cNvSpPr>
            <p:nvPr/>
          </p:nvSpPr>
          <p:spPr bwMode="auto">
            <a:xfrm>
              <a:off x="1039" y="2816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45" name="Text Box 49"/>
            <p:cNvSpPr txBox="1">
              <a:spLocks noChangeArrowheads="1"/>
            </p:cNvSpPr>
            <p:nvPr/>
          </p:nvSpPr>
          <p:spPr bwMode="auto">
            <a:xfrm>
              <a:off x="1052" y="3161"/>
              <a:ext cx="19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46" name="Text Box 50"/>
            <p:cNvSpPr txBox="1">
              <a:spLocks noChangeArrowheads="1"/>
            </p:cNvSpPr>
            <p:nvPr/>
          </p:nvSpPr>
          <p:spPr bwMode="auto">
            <a:xfrm>
              <a:off x="506" y="317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47" name="Line 51"/>
            <p:cNvSpPr>
              <a:spLocks noChangeShapeType="1"/>
            </p:cNvSpPr>
            <p:nvPr/>
          </p:nvSpPr>
          <p:spPr bwMode="auto">
            <a:xfrm flipV="1">
              <a:off x="870" y="3453"/>
              <a:ext cx="0" cy="25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48" name="Text Box 52"/>
            <p:cNvSpPr txBox="1">
              <a:spLocks noChangeArrowheads="1"/>
            </p:cNvSpPr>
            <p:nvPr/>
          </p:nvSpPr>
          <p:spPr bwMode="auto">
            <a:xfrm>
              <a:off x="716" y="3587"/>
              <a:ext cx="19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49" name="Line 53"/>
            <p:cNvSpPr>
              <a:spLocks noChangeShapeType="1"/>
            </p:cNvSpPr>
            <p:nvPr/>
          </p:nvSpPr>
          <p:spPr bwMode="auto">
            <a:xfrm flipH="1" flipV="1">
              <a:off x="354" y="3159"/>
              <a:ext cx="3" cy="21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50" name="Text Box 54"/>
            <p:cNvSpPr txBox="1">
              <a:spLocks noChangeArrowheads="1"/>
            </p:cNvSpPr>
            <p:nvPr/>
          </p:nvSpPr>
          <p:spPr bwMode="auto">
            <a:xfrm>
              <a:off x="247" y="33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51" name="Line 55"/>
            <p:cNvSpPr>
              <a:spLocks noChangeShapeType="1"/>
            </p:cNvSpPr>
            <p:nvPr/>
          </p:nvSpPr>
          <p:spPr bwMode="auto">
            <a:xfrm flipV="1">
              <a:off x="1311" y="3180"/>
              <a:ext cx="0" cy="27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52" name="Text Box 56"/>
            <p:cNvSpPr txBox="1">
              <a:spLocks noChangeArrowheads="1"/>
            </p:cNvSpPr>
            <p:nvPr/>
          </p:nvSpPr>
          <p:spPr bwMode="auto">
            <a:xfrm>
              <a:off x="1213" y="3410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53" name="Freeform 57"/>
            <p:cNvSpPr>
              <a:spLocks/>
            </p:cNvSpPr>
            <p:nvPr/>
          </p:nvSpPr>
          <p:spPr bwMode="auto">
            <a:xfrm flipH="1" flipV="1">
              <a:off x="915" y="3138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54" name="Freeform 58"/>
            <p:cNvSpPr>
              <a:spLocks/>
            </p:cNvSpPr>
            <p:nvPr/>
          </p:nvSpPr>
          <p:spPr bwMode="auto">
            <a:xfrm flipH="1">
              <a:off x="630" y="3144"/>
              <a:ext cx="192" cy="138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55" name="Text Box 59"/>
            <p:cNvSpPr txBox="1">
              <a:spLocks noChangeArrowheads="1"/>
            </p:cNvSpPr>
            <p:nvPr/>
          </p:nvSpPr>
          <p:spPr bwMode="auto">
            <a:xfrm>
              <a:off x="686" y="303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56" name="Text Box 60"/>
            <p:cNvSpPr txBox="1">
              <a:spLocks noChangeArrowheads="1"/>
            </p:cNvSpPr>
            <p:nvPr/>
          </p:nvSpPr>
          <p:spPr bwMode="auto">
            <a:xfrm>
              <a:off x="902" y="302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FF6600"/>
                  </a:solidFill>
                </a:rPr>
                <a:t>0</a:t>
              </a:r>
              <a:endParaRPr lang="en-US" sz="2400" dirty="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57" name="Freeform 61"/>
            <p:cNvSpPr>
              <a:spLocks/>
            </p:cNvSpPr>
            <p:nvPr/>
          </p:nvSpPr>
          <p:spPr bwMode="auto">
            <a:xfrm>
              <a:off x="1692" y="2721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58" name="Freeform 62"/>
            <p:cNvSpPr>
              <a:spLocks/>
            </p:cNvSpPr>
            <p:nvPr/>
          </p:nvSpPr>
          <p:spPr bwMode="auto">
            <a:xfrm>
              <a:off x="1944" y="2934"/>
              <a:ext cx="246" cy="132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20959" name="Group 63"/>
            <p:cNvGrpSpPr>
              <a:grpSpLocks/>
            </p:cNvGrpSpPr>
            <p:nvPr/>
          </p:nvGrpSpPr>
          <p:grpSpPr bwMode="auto">
            <a:xfrm>
              <a:off x="2137" y="2738"/>
              <a:ext cx="316" cy="252"/>
              <a:chOff x="1747" y="3194"/>
              <a:chExt cx="316" cy="252"/>
            </a:xfrm>
          </p:grpSpPr>
          <p:sp>
            <p:nvSpPr>
              <p:cNvPr id="720960" name="Oval 64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61" name="Line 65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62" name="Line 66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63" name="Rectangle 67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964" name="Oval 68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0965" name="Group 69"/>
              <p:cNvGrpSpPr>
                <a:grpSpLocks/>
              </p:cNvGrpSpPr>
              <p:nvPr/>
            </p:nvGrpSpPr>
            <p:grpSpPr bwMode="auto">
              <a:xfrm>
                <a:off x="1791" y="3194"/>
                <a:ext cx="213" cy="252"/>
                <a:chOff x="2950" y="2429"/>
                <a:chExt cx="216" cy="252"/>
              </a:xfrm>
            </p:grpSpPr>
            <p:sp>
              <p:nvSpPr>
                <p:cNvPr id="720966" name="Rectangle 7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67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6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A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0968" name="Group 72"/>
            <p:cNvGrpSpPr>
              <a:grpSpLocks/>
            </p:cNvGrpSpPr>
            <p:nvPr/>
          </p:nvGrpSpPr>
          <p:grpSpPr bwMode="auto">
            <a:xfrm>
              <a:off x="1729" y="2993"/>
              <a:ext cx="316" cy="252"/>
              <a:chOff x="2221" y="3575"/>
              <a:chExt cx="316" cy="252"/>
            </a:xfrm>
          </p:grpSpPr>
          <p:sp>
            <p:nvSpPr>
              <p:cNvPr id="720969" name="Oval 73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70" name="Line 74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71" name="Line 75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72" name="Rectangle 76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973" name="Oval 77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0974" name="Group 78"/>
              <p:cNvGrpSpPr>
                <a:grpSpLocks/>
              </p:cNvGrpSpPr>
              <p:nvPr/>
            </p:nvGrpSpPr>
            <p:grpSpPr bwMode="auto">
              <a:xfrm>
                <a:off x="2280" y="3575"/>
                <a:ext cx="216" cy="252"/>
                <a:chOff x="2949" y="2429"/>
                <a:chExt cx="219" cy="252"/>
              </a:xfrm>
            </p:grpSpPr>
            <p:sp>
              <p:nvSpPr>
                <p:cNvPr id="720975" name="Rectangle 7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76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2949" y="2429"/>
                  <a:ext cx="219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D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0977" name="Group 81"/>
            <p:cNvGrpSpPr>
              <a:grpSpLocks/>
            </p:cNvGrpSpPr>
            <p:nvPr/>
          </p:nvGrpSpPr>
          <p:grpSpPr bwMode="auto">
            <a:xfrm>
              <a:off x="2129" y="3284"/>
              <a:ext cx="315" cy="252"/>
              <a:chOff x="2903" y="2888"/>
              <a:chExt cx="315" cy="252"/>
            </a:xfrm>
          </p:grpSpPr>
          <p:grpSp>
            <p:nvGrpSpPr>
              <p:cNvPr id="720978" name="Group 82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720979" name="Oval 83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80" name="Line 84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81" name="Line 85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82" name="Rectangle 86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0983" name="Oval 87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</p:grpSp>
          <p:grpSp>
            <p:nvGrpSpPr>
              <p:cNvPr id="720984" name="Group 88"/>
              <p:cNvGrpSpPr>
                <a:grpSpLocks/>
              </p:cNvGrpSpPr>
              <p:nvPr/>
            </p:nvGrpSpPr>
            <p:grpSpPr bwMode="auto">
              <a:xfrm>
                <a:off x="2962" y="2888"/>
                <a:ext cx="202" cy="252"/>
                <a:chOff x="2955" y="2429"/>
                <a:chExt cx="205" cy="252"/>
              </a:xfrm>
            </p:grpSpPr>
            <p:sp>
              <p:nvSpPr>
                <p:cNvPr id="720985" name="Rectangle 8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86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C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0987" name="Group 91"/>
            <p:cNvGrpSpPr>
              <a:grpSpLocks/>
            </p:cNvGrpSpPr>
            <p:nvPr/>
          </p:nvGrpSpPr>
          <p:grpSpPr bwMode="auto">
            <a:xfrm>
              <a:off x="2541" y="3002"/>
              <a:ext cx="316" cy="252"/>
              <a:chOff x="2217" y="2888"/>
              <a:chExt cx="316" cy="252"/>
            </a:xfrm>
          </p:grpSpPr>
          <p:sp>
            <p:nvSpPr>
              <p:cNvPr id="720988" name="Oval 92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89" name="Line 93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90" name="Line 94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0991" name="Rectangle 95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992" name="Oval 96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0993" name="Group 97"/>
              <p:cNvGrpSpPr>
                <a:grpSpLocks/>
              </p:cNvGrpSpPr>
              <p:nvPr/>
            </p:nvGrpSpPr>
            <p:grpSpPr bwMode="auto">
              <a:xfrm>
                <a:off x="2276" y="2888"/>
                <a:ext cx="204" cy="252"/>
                <a:chOff x="2954" y="2429"/>
                <a:chExt cx="207" cy="252"/>
              </a:xfrm>
            </p:grpSpPr>
            <p:sp>
              <p:nvSpPr>
                <p:cNvPr id="720994" name="Rectangle 9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0995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954" y="2429"/>
                  <a:ext cx="20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B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20996" name="Text Box 100"/>
            <p:cNvSpPr txBox="1">
              <a:spLocks noChangeArrowheads="1"/>
            </p:cNvSpPr>
            <p:nvPr/>
          </p:nvSpPr>
          <p:spPr bwMode="auto">
            <a:xfrm>
              <a:off x="1790" y="2825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0997" name="Freeform 101"/>
            <p:cNvSpPr>
              <a:spLocks/>
            </p:cNvSpPr>
            <p:nvPr/>
          </p:nvSpPr>
          <p:spPr bwMode="auto">
            <a:xfrm flipH="1">
              <a:off x="2376" y="2934"/>
              <a:ext cx="213" cy="129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98" name="Freeform 102"/>
            <p:cNvSpPr>
              <a:spLocks/>
            </p:cNvSpPr>
            <p:nvPr/>
          </p:nvSpPr>
          <p:spPr bwMode="auto">
            <a:xfrm flipH="1" flipV="1">
              <a:off x="2385" y="3195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0999" name="Freeform 103"/>
            <p:cNvSpPr>
              <a:spLocks/>
            </p:cNvSpPr>
            <p:nvPr/>
          </p:nvSpPr>
          <p:spPr bwMode="auto">
            <a:xfrm flipV="1">
              <a:off x="1983" y="3189"/>
              <a:ext cx="204" cy="15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00" name="Text Box 104"/>
            <p:cNvSpPr txBox="1">
              <a:spLocks noChangeArrowheads="1"/>
            </p:cNvSpPr>
            <p:nvPr/>
          </p:nvSpPr>
          <p:spPr bwMode="auto">
            <a:xfrm>
              <a:off x="2521" y="284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01" name="Text Box 105"/>
            <p:cNvSpPr txBox="1">
              <a:spLocks noChangeArrowheads="1"/>
            </p:cNvSpPr>
            <p:nvPr/>
          </p:nvSpPr>
          <p:spPr bwMode="auto">
            <a:xfrm>
              <a:off x="2465" y="3191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02" name="Text Box 106"/>
            <p:cNvSpPr txBox="1">
              <a:spLocks noChangeArrowheads="1"/>
            </p:cNvSpPr>
            <p:nvPr/>
          </p:nvSpPr>
          <p:spPr bwMode="auto">
            <a:xfrm>
              <a:off x="1916" y="320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03" name="Freeform 107"/>
            <p:cNvSpPr>
              <a:spLocks/>
            </p:cNvSpPr>
            <p:nvPr/>
          </p:nvSpPr>
          <p:spPr bwMode="auto">
            <a:xfrm flipH="1" flipV="1">
              <a:off x="2325" y="3168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04" name="Freeform 108"/>
            <p:cNvSpPr>
              <a:spLocks/>
            </p:cNvSpPr>
            <p:nvPr/>
          </p:nvSpPr>
          <p:spPr bwMode="auto">
            <a:xfrm flipH="1">
              <a:off x="2040" y="3174"/>
              <a:ext cx="192" cy="138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05" name="Text Box 109"/>
            <p:cNvSpPr txBox="1">
              <a:spLocks noChangeArrowheads="1"/>
            </p:cNvSpPr>
            <p:nvPr/>
          </p:nvSpPr>
          <p:spPr bwMode="auto">
            <a:xfrm>
              <a:off x="2054" y="3062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06" name="Text Box 110"/>
            <p:cNvSpPr txBox="1">
              <a:spLocks noChangeArrowheads="1"/>
            </p:cNvSpPr>
            <p:nvPr/>
          </p:nvSpPr>
          <p:spPr bwMode="auto">
            <a:xfrm>
              <a:off x="2311" y="305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07" name="Freeform 111"/>
            <p:cNvSpPr>
              <a:spLocks/>
            </p:cNvSpPr>
            <p:nvPr/>
          </p:nvSpPr>
          <p:spPr bwMode="auto">
            <a:xfrm>
              <a:off x="3048" y="2727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08" name="Freeform 112"/>
            <p:cNvSpPr>
              <a:spLocks/>
            </p:cNvSpPr>
            <p:nvPr/>
          </p:nvSpPr>
          <p:spPr bwMode="auto">
            <a:xfrm>
              <a:off x="3300" y="2940"/>
              <a:ext cx="246" cy="132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21009" name="Group 113"/>
            <p:cNvGrpSpPr>
              <a:grpSpLocks/>
            </p:cNvGrpSpPr>
            <p:nvPr/>
          </p:nvGrpSpPr>
          <p:grpSpPr bwMode="auto">
            <a:xfrm>
              <a:off x="3493" y="2744"/>
              <a:ext cx="316" cy="252"/>
              <a:chOff x="1747" y="3194"/>
              <a:chExt cx="316" cy="252"/>
            </a:xfrm>
          </p:grpSpPr>
          <p:sp>
            <p:nvSpPr>
              <p:cNvPr id="721010" name="Oval 114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11" name="Line 115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12" name="Line 116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13" name="Rectangle 117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014" name="Oval 118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1015" name="Group 119"/>
              <p:cNvGrpSpPr>
                <a:grpSpLocks/>
              </p:cNvGrpSpPr>
              <p:nvPr/>
            </p:nvGrpSpPr>
            <p:grpSpPr bwMode="auto">
              <a:xfrm>
                <a:off x="1791" y="3194"/>
                <a:ext cx="213" cy="252"/>
                <a:chOff x="2950" y="2429"/>
                <a:chExt cx="216" cy="252"/>
              </a:xfrm>
            </p:grpSpPr>
            <p:sp>
              <p:nvSpPr>
                <p:cNvPr id="721016" name="Rectangle 12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17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6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A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1018" name="Group 122"/>
            <p:cNvGrpSpPr>
              <a:grpSpLocks/>
            </p:cNvGrpSpPr>
            <p:nvPr/>
          </p:nvGrpSpPr>
          <p:grpSpPr bwMode="auto">
            <a:xfrm>
              <a:off x="3085" y="2999"/>
              <a:ext cx="316" cy="252"/>
              <a:chOff x="2221" y="3575"/>
              <a:chExt cx="316" cy="252"/>
            </a:xfrm>
          </p:grpSpPr>
          <p:sp>
            <p:nvSpPr>
              <p:cNvPr id="721019" name="Oval 123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20" name="Line 124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21" name="Line 125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22" name="Rectangle 126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023" name="Oval 127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1024" name="Group 128"/>
              <p:cNvGrpSpPr>
                <a:grpSpLocks/>
              </p:cNvGrpSpPr>
              <p:nvPr/>
            </p:nvGrpSpPr>
            <p:grpSpPr bwMode="auto">
              <a:xfrm>
                <a:off x="2280" y="3575"/>
                <a:ext cx="216" cy="252"/>
                <a:chOff x="2949" y="2429"/>
                <a:chExt cx="219" cy="252"/>
              </a:xfrm>
            </p:grpSpPr>
            <p:sp>
              <p:nvSpPr>
                <p:cNvPr id="721025" name="Rectangle 12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26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2949" y="2429"/>
                  <a:ext cx="219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D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1027" name="Group 131"/>
            <p:cNvGrpSpPr>
              <a:grpSpLocks/>
            </p:cNvGrpSpPr>
            <p:nvPr/>
          </p:nvGrpSpPr>
          <p:grpSpPr bwMode="auto">
            <a:xfrm>
              <a:off x="3485" y="3290"/>
              <a:ext cx="315" cy="252"/>
              <a:chOff x="2903" y="2888"/>
              <a:chExt cx="315" cy="252"/>
            </a:xfrm>
          </p:grpSpPr>
          <p:grpSp>
            <p:nvGrpSpPr>
              <p:cNvPr id="721028" name="Group 132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721029" name="Oval 133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30" name="Line 134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31" name="Line 135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32" name="Rectangle 136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1033" name="Oval 137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</p:grpSp>
          <p:grpSp>
            <p:nvGrpSpPr>
              <p:cNvPr id="721034" name="Group 138"/>
              <p:cNvGrpSpPr>
                <a:grpSpLocks/>
              </p:cNvGrpSpPr>
              <p:nvPr/>
            </p:nvGrpSpPr>
            <p:grpSpPr bwMode="auto">
              <a:xfrm>
                <a:off x="2962" y="2888"/>
                <a:ext cx="202" cy="252"/>
                <a:chOff x="2955" y="2429"/>
                <a:chExt cx="205" cy="252"/>
              </a:xfrm>
            </p:grpSpPr>
            <p:sp>
              <p:nvSpPr>
                <p:cNvPr id="721035" name="Rectangle 13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36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C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1037" name="Group 141"/>
            <p:cNvGrpSpPr>
              <a:grpSpLocks/>
            </p:cNvGrpSpPr>
            <p:nvPr/>
          </p:nvGrpSpPr>
          <p:grpSpPr bwMode="auto">
            <a:xfrm>
              <a:off x="3897" y="3008"/>
              <a:ext cx="316" cy="252"/>
              <a:chOff x="2217" y="2888"/>
              <a:chExt cx="316" cy="252"/>
            </a:xfrm>
          </p:grpSpPr>
          <p:sp>
            <p:nvSpPr>
              <p:cNvPr id="721038" name="Oval 142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39" name="Line 143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40" name="Line 144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41" name="Rectangle 145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042" name="Oval 146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1043" name="Group 147"/>
              <p:cNvGrpSpPr>
                <a:grpSpLocks/>
              </p:cNvGrpSpPr>
              <p:nvPr/>
            </p:nvGrpSpPr>
            <p:grpSpPr bwMode="auto">
              <a:xfrm>
                <a:off x="2276" y="2888"/>
                <a:ext cx="204" cy="252"/>
                <a:chOff x="2954" y="2429"/>
                <a:chExt cx="207" cy="252"/>
              </a:xfrm>
            </p:grpSpPr>
            <p:sp>
              <p:nvSpPr>
                <p:cNvPr id="721044" name="Rectangle 14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45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2954" y="2429"/>
                  <a:ext cx="20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B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21046" name="Text Box 150"/>
            <p:cNvSpPr txBox="1">
              <a:spLocks noChangeArrowheads="1"/>
            </p:cNvSpPr>
            <p:nvPr/>
          </p:nvSpPr>
          <p:spPr bwMode="auto">
            <a:xfrm>
              <a:off x="3218" y="2831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47" name="Freeform 151"/>
            <p:cNvSpPr>
              <a:spLocks/>
            </p:cNvSpPr>
            <p:nvPr/>
          </p:nvSpPr>
          <p:spPr bwMode="auto">
            <a:xfrm flipH="1">
              <a:off x="3732" y="2940"/>
              <a:ext cx="213" cy="129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48" name="Freeform 152"/>
            <p:cNvSpPr>
              <a:spLocks/>
            </p:cNvSpPr>
            <p:nvPr/>
          </p:nvSpPr>
          <p:spPr bwMode="auto">
            <a:xfrm flipH="1" flipV="1">
              <a:off x="3741" y="3201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49" name="Freeform 153"/>
            <p:cNvSpPr>
              <a:spLocks/>
            </p:cNvSpPr>
            <p:nvPr/>
          </p:nvSpPr>
          <p:spPr bwMode="auto">
            <a:xfrm flipV="1">
              <a:off x="3339" y="3195"/>
              <a:ext cx="204" cy="15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50" name="Text Box 154"/>
            <p:cNvSpPr txBox="1">
              <a:spLocks noChangeArrowheads="1"/>
            </p:cNvSpPr>
            <p:nvPr/>
          </p:nvSpPr>
          <p:spPr bwMode="auto">
            <a:xfrm>
              <a:off x="3806" y="2852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51" name="Text Box 155"/>
            <p:cNvSpPr txBox="1">
              <a:spLocks noChangeArrowheads="1"/>
            </p:cNvSpPr>
            <p:nvPr/>
          </p:nvSpPr>
          <p:spPr bwMode="auto">
            <a:xfrm>
              <a:off x="3749" y="3221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52" name="Text Box 156"/>
            <p:cNvSpPr txBox="1">
              <a:spLocks noChangeArrowheads="1"/>
            </p:cNvSpPr>
            <p:nvPr/>
          </p:nvSpPr>
          <p:spPr bwMode="auto">
            <a:xfrm>
              <a:off x="3271" y="321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53" name="Freeform 157"/>
            <p:cNvSpPr>
              <a:spLocks/>
            </p:cNvSpPr>
            <p:nvPr/>
          </p:nvSpPr>
          <p:spPr bwMode="auto">
            <a:xfrm flipH="1" flipV="1">
              <a:off x="3681" y="3174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54" name="Freeform 158"/>
            <p:cNvSpPr>
              <a:spLocks/>
            </p:cNvSpPr>
            <p:nvPr/>
          </p:nvSpPr>
          <p:spPr bwMode="auto">
            <a:xfrm flipH="1">
              <a:off x="3396" y="3180"/>
              <a:ext cx="192" cy="138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55" name="Text Box 159"/>
            <p:cNvSpPr txBox="1">
              <a:spLocks noChangeArrowheads="1"/>
            </p:cNvSpPr>
            <p:nvPr/>
          </p:nvSpPr>
          <p:spPr bwMode="auto">
            <a:xfrm>
              <a:off x="3482" y="306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56" name="Text Box 160"/>
            <p:cNvSpPr txBox="1">
              <a:spLocks noChangeArrowheads="1"/>
            </p:cNvSpPr>
            <p:nvPr/>
          </p:nvSpPr>
          <p:spPr bwMode="auto">
            <a:xfrm>
              <a:off x="3668" y="306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57" name="Freeform 161"/>
            <p:cNvSpPr>
              <a:spLocks/>
            </p:cNvSpPr>
            <p:nvPr/>
          </p:nvSpPr>
          <p:spPr bwMode="auto">
            <a:xfrm>
              <a:off x="4368" y="27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58" name="Freeform 162"/>
            <p:cNvSpPr>
              <a:spLocks/>
            </p:cNvSpPr>
            <p:nvPr/>
          </p:nvSpPr>
          <p:spPr bwMode="auto">
            <a:xfrm>
              <a:off x="4620" y="2952"/>
              <a:ext cx="246" cy="132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21059" name="Group 163"/>
            <p:cNvGrpSpPr>
              <a:grpSpLocks/>
            </p:cNvGrpSpPr>
            <p:nvPr/>
          </p:nvGrpSpPr>
          <p:grpSpPr bwMode="auto">
            <a:xfrm>
              <a:off x="4813" y="2756"/>
              <a:ext cx="316" cy="252"/>
              <a:chOff x="1747" y="3194"/>
              <a:chExt cx="316" cy="252"/>
            </a:xfrm>
          </p:grpSpPr>
          <p:sp>
            <p:nvSpPr>
              <p:cNvPr id="721060" name="Oval 164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61" name="Line 165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62" name="Line 166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63" name="Rectangle 167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064" name="Oval 168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1065" name="Group 169"/>
              <p:cNvGrpSpPr>
                <a:grpSpLocks/>
              </p:cNvGrpSpPr>
              <p:nvPr/>
            </p:nvGrpSpPr>
            <p:grpSpPr bwMode="auto">
              <a:xfrm>
                <a:off x="1791" y="3194"/>
                <a:ext cx="213" cy="252"/>
                <a:chOff x="2950" y="2429"/>
                <a:chExt cx="216" cy="252"/>
              </a:xfrm>
            </p:grpSpPr>
            <p:sp>
              <p:nvSpPr>
                <p:cNvPr id="721066" name="Rectangle 17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67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6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A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1068" name="Group 172"/>
            <p:cNvGrpSpPr>
              <a:grpSpLocks/>
            </p:cNvGrpSpPr>
            <p:nvPr/>
          </p:nvGrpSpPr>
          <p:grpSpPr bwMode="auto">
            <a:xfrm>
              <a:off x="4405" y="3011"/>
              <a:ext cx="316" cy="252"/>
              <a:chOff x="2221" y="3575"/>
              <a:chExt cx="316" cy="252"/>
            </a:xfrm>
          </p:grpSpPr>
          <p:sp>
            <p:nvSpPr>
              <p:cNvPr id="721069" name="Oval 173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70" name="Line 174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71" name="Line 175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72" name="Rectangle 176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073" name="Oval 177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1074" name="Group 178"/>
              <p:cNvGrpSpPr>
                <a:grpSpLocks/>
              </p:cNvGrpSpPr>
              <p:nvPr/>
            </p:nvGrpSpPr>
            <p:grpSpPr bwMode="auto">
              <a:xfrm>
                <a:off x="2280" y="3575"/>
                <a:ext cx="216" cy="252"/>
                <a:chOff x="2949" y="2429"/>
                <a:chExt cx="219" cy="252"/>
              </a:xfrm>
            </p:grpSpPr>
            <p:sp>
              <p:nvSpPr>
                <p:cNvPr id="721075" name="Rectangle 17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76" name="Text Box 180"/>
                <p:cNvSpPr txBox="1">
                  <a:spLocks noChangeArrowheads="1"/>
                </p:cNvSpPr>
                <p:nvPr/>
              </p:nvSpPr>
              <p:spPr bwMode="auto">
                <a:xfrm>
                  <a:off x="2949" y="2429"/>
                  <a:ext cx="219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D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1077" name="Group 181"/>
            <p:cNvGrpSpPr>
              <a:grpSpLocks/>
            </p:cNvGrpSpPr>
            <p:nvPr/>
          </p:nvGrpSpPr>
          <p:grpSpPr bwMode="auto">
            <a:xfrm>
              <a:off x="4805" y="3302"/>
              <a:ext cx="315" cy="252"/>
              <a:chOff x="2903" y="2888"/>
              <a:chExt cx="315" cy="252"/>
            </a:xfrm>
          </p:grpSpPr>
          <p:grpSp>
            <p:nvGrpSpPr>
              <p:cNvPr id="721078" name="Group 182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721079" name="Oval 183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80" name="Line 184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81" name="Line 185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82" name="Rectangle 186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1083" name="Oval 187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</p:grpSp>
          <p:grpSp>
            <p:nvGrpSpPr>
              <p:cNvPr id="721084" name="Group 188"/>
              <p:cNvGrpSpPr>
                <a:grpSpLocks/>
              </p:cNvGrpSpPr>
              <p:nvPr/>
            </p:nvGrpSpPr>
            <p:grpSpPr bwMode="auto">
              <a:xfrm>
                <a:off x="2962" y="2888"/>
                <a:ext cx="202" cy="252"/>
                <a:chOff x="2955" y="2429"/>
                <a:chExt cx="205" cy="252"/>
              </a:xfrm>
            </p:grpSpPr>
            <p:sp>
              <p:nvSpPr>
                <p:cNvPr id="721085" name="Rectangle 18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86" name="Text Box 190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C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721087" name="Group 191"/>
            <p:cNvGrpSpPr>
              <a:grpSpLocks/>
            </p:cNvGrpSpPr>
            <p:nvPr/>
          </p:nvGrpSpPr>
          <p:grpSpPr bwMode="auto">
            <a:xfrm>
              <a:off x="5217" y="3020"/>
              <a:ext cx="316" cy="252"/>
              <a:chOff x="2217" y="2888"/>
              <a:chExt cx="316" cy="252"/>
            </a:xfrm>
          </p:grpSpPr>
          <p:sp>
            <p:nvSpPr>
              <p:cNvPr id="721088" name="Oval 192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89" name="Line 193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90" name="Line 194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1091" name="Rectangle 195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092" name="Oval 196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1093" name="Group 197"/>
              <p:cNvGrpSpPr>
                <a:grpSpLocks/>
              </p:cNvGrpSpPr>
              <p:nvPr/>
            </p:nvGrpSpPr>
            <p:grpSpPr bwMode="auto">
              <a:xfrm>
                <a:off x="2276" y="2888"/>
                <a:ext cx="204" cy="252"/>
                <a:chOff x="2954" y="2429"/>
                <a:chExt cx="207" cy="252"/>
              </a:xfrm>
            </p:grpSpPr>
            <p:sp>
              <p:nvSpPr>
                <p:cNvPr id="721094" name="Rectangle 19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1095" name="Text Box 199"/>
                <p:cNvSpPr txBox="1">
                  <a:spLocks noChangeArrowheads="1"/>
                </p:cNvSpPr>
                <p:nvPr/>
              </p:nvSpPr>
              <p:spPr bwMode="auto">
                <a:xfrm>
                  <a:off x="2954" y="2429"/>
                  <a:ext cx="20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B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21096" name="Text Box 200"/>
            <p:cNvSpPr txBox="1">
              <a:spLocks noChangeArrowheads="1"/>
            </p:cNvSpPr>
            <p:nvPr/>
          </p:nvSpPr>
          <p:spPr bwMode="auto">
            <a:xfrm>
              <a:off x="4466" y="2843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097" name="Freeform 201"/>
            <p:cNvSpPr>
              <a:spLocks/>
            </p:cNvSpPr>
            <p:nvPr/>
          </p:nvSpPr>
          <p:spPr bwMode="auto">
            <a:xfrm flipH="1">
              <a:off x="5052" y="2952"/>
              <a:ext cx="213" cy="129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98" name="Freeform 202"/>
            <p:cNvSpPr>
              <a:spLocks/>
            </p:cNvSpPr>
            <p:nvPr/>
          </p:nvSpPr>
          <p:spPr bwMode="auto">
            <a:xfrm flipH="1" flipV="1">
              <a:off x="5061" y="3213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099" name="Freeform 203"/>
            <p:cNvSpPr>
              <a:spLocks/>
            </p:cNvSpPr>
            <p:nvPr/>
          </p:nvSpPr>
          <p:spPr bwMode="auto">
            <a:xfrm flipV="1">
              <a:off x="4659" y="3207"/>
              <a:ext cx="204" cy="15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00" name="Text Box 204"/>
            <p:cNvSpPr txBox="1">
              <a:spLocks noChangeArrowheads="1"/>
            </p:cNvSpPr>
            <p:nvPr/>
          </p:nvSpPr>
          <p:spPr bwMode="auto">
            <a:xfrm>
              <a:off x="5197" y="286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101" name="Text Box 205"/>
            <p:cNvSpPr txBox="1">
              <a:spLocks noChangeArrowheads="1"/>
            </p:cNvSpPr>
            <p:nvPr/>
          </p:nvSpPr>
          <p:spPr bwMode="auto">
            <a:xfrm>
              <a:off x="5138" y="3209"/>
              <a:ext cx="19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102" name="Text Box 206"/>
            <p:cNvSpPr txBox="1">
              <a:spLocks noChangeArrowheads="1"/>
            </p:cNvSpPr>
            <p:nvPr/>
          </p:nvSpPr>
          <p:spPr bwMode="auto">
            <a:xfrm>
              <a:off x="4592" y="322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0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103" name="Freeform 207"/>
            <p:cNvSpPr>
              <a:spLocks/>
            </p:cNvSpPr>
            <p:nvPr/>
          </p:nvSpPr>
          <p:spPr bwMode="auto">
            <a:xfrm flipH="1" flipV="1">
              <a:off x="5001" y="3186"/>
              <a:ext cx="198" cy="144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04" name="Freeform 208"/>
            <p:cNvSpPr>
              <a:spLocks/>
            </p:cNvSpPr>
            <p:nvPr/>
          </p:nvSpPr>
          <p:spPr bwMode="auto">
            <a:xfrm flipH="1">
              <a:off x="4716" y="3192"/>
              <a:ext cx="192" cy="138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05" name="Text Box 209"/>
            <p:cNvSpPr txBox="1">
              <a:spLocks noChangeArrowheads="1"/>
            </p:cNvSpPr>
            <p:nvPr/>
          </p:nvSpPr>
          <p:spPr bwMode="auto">
            <a:xfrm>
              <a:off x="4730" y="3080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1+e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106" name="Text Box 210"/>
            <p:cNvSpPr txBox="1">
              <a:spLocks noChangeArrowheads="1"/>
            </p:cNvSpPr>
            <p:nvPr/>
          </p:nvSpPr>
          <p:spPr bwMode="auto">
            <a:xfrm>
              <a:off x="4987" y="307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21107" name="Text Box 211"/>
            <p:cNvSpPr txBox="1">
              <a:spLocks noChangeArrowheads="1"/>
            </p:cNvSpPr>
            <p:nvPr/>
          </p:nvSpPr>
          <p:spPr bwMode="auto">
            <a:xfrm>
              <a:off x="607" y="3755"/>
              <a:ext cx="59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90"/>
                  </a:solidFill>
                </a:rPr>
                <a:t>initially</a:t>
              </a:r>
              <a:endParaRPr lang="en-US" sz="2400" dirty="0">
                <a:solidFill>
                  <a:srgbClr val="000090"/>
                </a:solidFill>
                <a:latin typeface="Times New Roman" pitchFamily="18" charset="0"/>
              </a:endParaRPr>
            </a:p>
          </p:txBody>
        </p:sp>
        <p:sp>
          <p:nvSpPr>
            <p:cNvPr id="721108" name="Text Box 212"/>
            <p:cNvSpPr txBox="1">
              <a:spLocks noChangeArrowheads="1"/>
            </p:cNvSpPr>
            <p:nvPr/>
          </p:nvSpPr>
          <p:spPr bwMode="auto">
            <a:xfrm>
              <a:off x="1853" y="3653"/>
              <a:ext cx="98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90"/>
                  </a:solidFill>
                </a:rPr>
                <a:t>… </a:t>
              </a:r>
              <a:r>
                <a:rPr lang="en-US" sz="2000" dirty="0" err="1">
                  <a:solidFill>
                    <a:srgbClr val="000090"/>
                  </a:solidFill>
                </a:rPr>
                <a:t>recompute</a:t>
              </a:r>
              <a:endParaRPr lang="en-US" sz="2000" dirty="0">
                <a:solidFill>
                  <a:srgbClr val="000090"/>
                </a:solidFill>
              </a:endParaRPr>
            </a:p>
            <a:p>
              <a:pPr algn="ctr"/>
              <a:r>
                <a:rPr lang="en-US" sz="2000" dirty="0">
                  <a:solidFill>
                    <a:srgbClr val="000090"/>
                  </a:solidFill>
                </a:rPr>
                <a:t>routing</a:t>
              </a:r>
              <a:endParaRPr lang="en-US" sz="2400" dirty="0">
                <a:solidFill>
                  <a:srgbClr val="000090"/>
                </a:solidFill>
                <a:latin typeface="Times New Roman" pitchFamily="18" charset="0"/>
              </a:endParaRPr>
            </a:p>
          </p:txBody>
        </p:sp>
        <p:sp>
          <p:nvSpPr>
            <p:cNvPr id="721109" name="Text Box 213"/>
            <p:cNvSpPr txBox="1">
              <a:spLocks noChangeArrowheads="1"/>
            </p:cNvSpPr>
            <p:nvPr/>
          </p:nvSpPr>
          <p:spPr bwMode="auto">
            <a:xfrm>
              <a:off x="3125" y="3659"/>
              <a:ext cx="98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90"/>
                  </a:solidFill>
                </a:rPr>
                <a:t>… </a:t>
              </a:r>
              <a:r>
                <a:rPr lang="en-US" sz="2000" dirty="0" err="1">
                  <a:solidFill>
                    <a:srgbClr val="000090"/>
                  </a:solidFill>
                </a:rPr>
                <a:t>recompute</a:t>
              </a:r>
              <a:endParaRPr lang="en-US" sz="2400" dirty="0">
                <a:solidFill>
                  <a:srgbClr val="000090"/>
                </a:solidFill>
                <a:latin typeface="Times New Roman" pitchFamily="18" charset="0"/>
              </a:endParaRPr>
            </a:p>
          </p:txBody>
        </p:sp>
        <p:sp>
          <p:nvSpPr>
            <p:cNvPr id="721110" name="Text Box 214"/>
            <p:cNvSpPr txBox="1">
              <a:spLocks noChangeArrowheads="1"/>
            </p:cNvSpPr>
            <p:nvPr/>
          </p:nvSpPr>
          <p:spPr bwMode="auto">
            <a:xfrm>
              <a:off x="4379" y="3647"/>
              <a:ext cx="98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90"/>
                  </a:solidFill>
                </a:rPr>
                <a:t>… </a:t>
              </a:r>
              <a:r>
                <a:rPr lang="en-US" sz="2000" dirty="0" err="1">
                  <a:solidFill>
                    <a:srgbClr val="000090"/>
                  </a:solidFill>
                </a:rPr>
                <a:t>recompute</a:t>
              </a:r>
              <a:endParaRPr lang="en-US" sz="2400" dirty="0">
                <a:solidFill>
                  <a:srgbClr val="000090"/>
                </a:solidFill>
                <a:latin typeface="Times New Roman" pitchFamily="18" charset="0"/>
              </a:endParaRPr>
            </a:p>
          </p:txBody>
        </p:sp>
        <p:sp>
          <p:nvSpPr>
            <p:cNvPr id="721111" name="Line 215"/>
            <p:cNvSpPr>
              <a:spLocks noChangeShapeType="1"/>
            </p:cNvSpPr>
            <p:nvPr/>
          </p:nvSpPr>
          <p:spPr bwMode="auto">
            <a:xfrm flipV="1">
              <a:off x="2292" y="348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2" name="Line 216"/>
            <p:cNvSpPr>
              <a:spLocks noChangeShapeType="1"/>
            </p:cNvSpPr>
            <p:nvPr/>
          </p:nvSpPr>
          <p:spPr bwMode="auto">
            <a:xfrm flipV="1">
              <a:off x="1872" y="3201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3" name="Line 217"/>
            <p:cNvSpPr>
              <a:spLocks noChangeShapeType="1"/>
            </p:cNvSpPr>
            <p:nvPr/>
          </p:nvSpPr>
          <p:spPr bwMode="auto">
            <a:xfrm flipV="1">
              <a:off x="2712" y="3204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4" name="Line 218"/>
            <p:cNvSpPr>
              <a:spLocks noChangeShapeType="1"/>
            </p:cNvSpPr>
            <p:nvPr/>
          </p:nvSpPr>
          <p:spPr bwMode="auto">
            <a:xfrm flipV="1">
              <a:off x="3237" y="32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5" name="Line 219"/>
            <p:cNvSpPr>
              <a:spLocks noChangeShapeType="1"/>
            </p:cNvSpPr>
            <p:nvPr/>
          </p:nvSpPr>
          <p:spPr bwMode="auto">
            <a:xfrm flipV="1">
              <a:off x="3654" y="348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6" name="Line 220"/>
            <p:cNvSpPr>
              <a:spLocks noChangeShapeType="1"/>
            </p:cNvSpPr>
            <p:nvPr/>
          </p:nvSpPr>
          <p:spPr bwMode="auto">
            <a:xfrm flipV="1">
              <a:off x="4071" y="32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7" name="Line 221"/>
            <p:cNvSpPr>
              <a:spLocks noChangeShapeType="1"/>
            </p:cNvSpPr>
            <p:nvPr/>
          </p:nvSpPr>
          <p:spPr bwMode="auto">
            <a:xfrm flipV="1">
              <a:off x="4566" y="32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8" name="Line 222"/>
            <p:cNvSpPr>
              <a:spLocks noChangeShapeType="1"/>
            </p:cNvSpPr>
            <p:nvPr/>
          </p:nvSpPr>
          <p:spPr bwMode="auto">
            <a:xfrm flipV="1">
              <a:off x="4977" y="3501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21119" name="Line 223"/>
            <p:cNvSpPr>
              <a:spLocks noChangeShapeType="1"/>
            </p:cNvSpPr>
            <p:nvPr/>
          </p:nvSpPr>
          <p:spPr bwMode="auto">
            <a:xfrm flipV="1">
              <a:off x="5388" y="3225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6213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algorithms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Bellman Ford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88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</a:t>
            </a:r>
          </a:p>
        </p:txBody>
      </p:sp>
      <p:sp>
        <p:nvSpPr>
          <p:cNvPr id="7229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7953375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u="sng" dirty="0">
                <a:solidFill>
                  <a:srgbClr val="FF0000"/>
                </a:solidFill>
              </a:rPr>
              <a:t>Bellman-Ford Equation (dynamic programming)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Define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</a:t>
            </a:r>
            <a:r>
              <a:rPr lang="en-US" baseline="-25000" dirty="0"/>
              <a:t>x</a:t>
            </a:r>
            <a:r>
              <a:rPr lang="en-US" dirty="0"/>
              <a:t>(y) := cost of least-cost path from x to y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Then  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(y) = min {c(</a:t>
            </a:r>
            <a:r>
              <a:rPr lang="en-US" dirty="0" err="1">
                <a:solidFill>
                  <a:srgbClr val="FF0000"/>
                </a:solidFill>
              </a:rPr>
              <a:t>x,v</a:t>
            </a:r>
            <a:r>
              <a:rPr lang="en-US" dirty="0">
                <a:solidFill>
                  <a:srgbClr val="FF0000"/>
                </a:solidFill>
              </a:rPr>
              <a:t>) + d</a:t>
            </a:r>
            <a:r>
              <a:rPr lang="en-US" baseline="-25000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(y) }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where min is taken over all neighbors v of x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BCA-9785-4A87-A9DE-00EE17F541B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22948" name="Rectangle 4"/>
          <p:cNvSpPr>
            <a:spLocks noChangeArrowheads="1"/>
          </p:cNvSpPr>
          <p:nvPr/>
        </p:nvSpPr>
        <p:spPr bwMode="auto">
          <a:xfrm>
            <a:off x="490538" y="4610100"/>
            <a:ext cx="4662487" cy="6699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949" name="Text Box 5"/>
          <p:cNvSpPr txBox="1">
            <a:spLocks noChangeArrowheads="1"/>
          </p:cNvSpPr>
          <p:nvPr/>
        </p:nvSpPr>
        <p:spPr bwMode="auto">
          <a:xfrm>
            <a:off x="1943100" y="4953000"/>
            <a:ext cx="295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313820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r>
              <a:rPr lang="en-US">
                <a:solidFill>
                  <a:srgbClr val="FF0000"/>
                </a:solidFill>
              </a:rPr>
              <a:t>(y)</a:t>
            </a:r>
            <a:r>
              <a:rPr lang="en-US"/>
              <a:t> = estimate of least cost from x to y</a:t>
            </a:r>
          </a:p>
          <a:p>
            <a:pPr lvl="1"/>
            <a:r>
              <a:rPr lang="en-US"/>
              <a:t>x maintains  distance vector 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r>
              <a:rPr lang="en-US">
                <a:solidFill>
                  <a:srgbClr val="FF0000"/>
                </a:solidFill>
              </a:rPr>
              <a:t> = [D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r>
              <a:rPr lang="en-US">
                <a:solidFill>
                  <a:srgbClr val="FF0000"/>
                </a:solidFill>
              </a:rPr>
              <a:t>(y): y </a:t>
            </a:r>
            <a:r>
              <a:rPr lang="ru-RU">
                <a:solidFill>
                  <a:srgbClr val="FF0000"/>
                </a:solidFill>
              </a:rPr>
              <a:t>є</a:t>
            </a:r>
            <a:r>
              <a:rPr lang="en-US">
                <a:solidFill>
                  <a:srgbClr val="FF0000"/>
                </a:solidFill>
              </a:rPr>
              <a:t> N ]</a:t>
            </a:r>
          </a:p>
          <a:p>
            <a:r>
              <a:rPr lang="en-US"/>
              <a:t>node x:</a:t>
            </a:r>
          </a:p>
          <a:p>
            <a:pPr lvl="1"/>
            <a:r>
              <a:rPr lang="en-US" sz="2800"/>
              <a:t>knows cost to each neighbor v: </a:t>
            </a:r>
            <a:r>
              <a:rPr lang="en-US" sz="2800">
                <a:solidFill>
                  <a:srgbClr val="FF0000"/>
                </a:solidFill>
              </a:rPr>
              <a:t>c(x,v)</a:t>
            </a:r>
          </a:p>
          <a:p>
            <a:pPr lvl="1"/>
            <a:r>
              <a:rPr lang="en-US" sz="2800"/>
              <a:t>maintains its neighbors’ distance vectors. For each neighbor v, x maintains </a:t>
            </a:r>
            <a:br>
              <a:rPr lang="en-US" sz="2800"/>
            </a:br>
            <a:r>
              <a:rPr lang="en-US" sz="2800" b="1">
                <a:solidFill>
                  <a:srgbClr val="FF0000"/>
                </a:solidFill>
              </a:rPr>
              <a:t>D</a:t>
            </a:r>
            <a:r>
              <a:rPr lang="en-US" sz="2800" baseline="-25000">
                <a:solidFill>
                  <a:srgbClr val="FF0000"/>
                </a:solidFill>
              </a:rPr>
              <a:t>v</a:t>
            </a:r>
            <a:r>
              <a:rPr lang="en-US" sz="2800">
                <a:solidFill>
                  <a:srgbClr val="FF0000"/>
                </a:solidFill>
              </a:rPr>
              <a:t> = [D</a:t>
            </a:r>
            <a:r>
              <a:rPr lang="en-US" sz="2800" baseline="-25000">
                <a:solidFill>
                  <a:srgbClr val="FF0000"/>
                </a:solidFill>
              </a:rPr>
              <a:t>v</a:t>
            </a:r>
            <a:r>
              <a:rPr lang="en-US" sz="2800">
                <a:solidFill>
                  <a:srgbClr val="FF0000"/>
                </a:solidFill>
              </a:rPr>
              <a:t>(y): y </a:t>
            </a:r>
            <a:r>
              <a:rPr lang="ru-RU" sz="2800">
                <a:solidFill>
                  <a:srgbClr val="FF0000"/>
                </a:solidFill>
              </a:rPr>
              <a:t>є</a:t>
            </a:r>
            <a:r>
              <a:rPr lang="en-US" sz="2800">
                <a:solidFill>
                  <a:srgbClr val="FF0000"/>
                </a:solidFill>
              </a:rPr>
              <a:t> N ]</a:t>
            </a:r>
            <a:endParaRPr lang="en-US" sz="2800"/>
          </a:p>
          <a:p>
            <a:pPr>
              <a:buFont typeface="Wingdings" pitchFamily="2" charset="2"/>
              <a:buNone/>
            </a:pPr>
            <a:endParaRPr lang="en-US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8518-7659-4A32-9B1E-882BF4C84E4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296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(4)</a:t>
            </a:r>
          </a:p>
        </p:txBody>
      </p:sp>
      <p:sp>
        <p:nvSpPr>
          <p:cNvPr id="7260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7772400" cy="24145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FF0000"/>
                </a:solidFill>
              </a:rPr>
              <a:t>Basic idea:</a:t>
            </a:r>
            <a:r>
              <a:rPr lang="en-US"/>
              <a:t> </a:t>
            </a:r>
          </a:p>
          <a:p>
            <a:r>
              <a:rPr lang="en-US" sz="2400"/>
              <a:t>from time-to-time, each node sends its own distance vector estimate to neighbors</a:t>
            </a:r>
          </a:p>
          <a:p>
            <a:r>
              <a:rPr lang="en-US" sz="2400"/>
              <a:t>when x receives new DV estimate from neighbor, it updates its own DV using B-F equation: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ECFB-D492-44F6-A937-8B5FA10053E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26020" name="Rectangle 4"/>
          <p:cNvSpPr>
            <a:spLocks noChangeArrowheads="1"/>
          </p:cNvSpPr>
          <p:nvPr/>
        </p:nvSpPr>
        <p:spPr bwMode="auto">
          <a:xfrm>
            <a:off x="1003300" y="3851275"/>
            <a:ext cx="716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i="1">
                <a:solidFill>
                  <a:srgbClr val="FF0000"/>
                </a:solidFill>
                <a:cs typeface="Times New Roman" pitchFamily="18" charset="0"/>
              </a:rPr>
              <a:t>D</a:t>
            </a:r>
            <a:r>
              <a:rPr lang="en-US" sz="2400" i="1" baseline="-30000">
                <a:solidFill>
                  <a:srgbClr val="FF0000"/>
                </a:solidFill>
                <a:cs typeface="Times New Roman" pitchFamily="18" charset="0"/>
              </a:rPr>
              <a:t>x</a:t>
            </a:r>
            <a:r>
              <a:rPr lang="en-US" sz="2400" i="1">
                <a:solidFill>
                  <a:srgbClr val="FF0000"/>
                </a:solidFill>
                <a:cs typeface="Times New Roman" pitchFamily="18" charset="0"/>
              </a:rPr>
              <a:t>(y) </a:t>
            </a:r>
            <a:r>
              <a:rPr lang="en-US" sz="2400" i="1">
                <a:solidFill>
                  <a:srgbClr val="FF0000"/>
                </a:solidFill>
                <a:ea typeface="Times New Roman" pitchFamily="18" charset="0"/>
                <a:cs typeface="Times" pitchFamily="18" charset="0"/>
              </a:rPr>
              <a:t>←</a:t>
            </a:r>
            <a:r>
              <a:rPr lang="en-US" sz="2400" i="1">
                <a:solidFill>
                  <a:srgbClr val="FF0000"/>
                </a:solidFill>
                <a:cs typeface="Times New Roman" pitchFamily="18" charset="0"/>
              </a:rPr>
              <a:t> min</a:t>
            </a:r>
            <a:r>
              <a:rPr lang="en-US" sz="2400" i="1" baseline="-30000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lang="en-US" sz="2400" i="1">
                <a:solidFill>
                  <a:srgbClr val="FF0000"/>
                </a:solidFill>
                <a:cs typeface="Times New Roman" pitchFamily="18" charset="0"/>
              </a:rPr>
              <a:t>{c(x,v) + D</a:t>
            </a:r>
            <a:r>
              <a:rPr lang="en-US" sz="2400" i="1" baseline="-30000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lang="en-US" sz="2400" i="1">
                <a:solidFill>
                  <a:srgbClr val="FF0000"/>
                </a:solidFill>
                <a:cs typeface="Times New Roman" pitchFamily="18" charset="0"/>
              </a:rPr>
              <a:t>(y)}    for each node y </a:t>
            </a:r>
            <a:r>
              <a:rPr lang="en-US" sz="2400" i="1">
                <a:solidFill>
                  <a:srgbClr val="FF0000"/>
                </a:solidFill>
                <a:ea typeface="MS Mincho" pitchFamily="49" charset="-128"/>
              </a:rPr>
              <a:t>∊</a:t>
            </a:r>
            <a:r>
              <a:rPr lang="en-US" sz="2400" i="1">
                <a:solidFill>
                  <a:srgbClr val="FF0000"/>
                </a:solidFill>
                <a:cs typeface="Times New Roman" pitchFamily="18" charset="0"/>
              </a:rPr>
              <a:t> N</a:t>
            </a:r>
          </a:p>
        </p:txBody>
      </p:sp>
      <p:sp>
        <p:nvSpPr>
          <p:cNvPr id="726021" name="Rectangle 5"/>
          <p:cNvSpPr>
            <a:spLocks noChangeArrowheads="1"/>
          </p:cNvSpPr>
          <p:nvPr/>
        </p:nvSpPr>
        <p:spPr bwMode="auto">
          <a:xfrm>
            <a:off x="385763" y="4640263"/>
            <a:ext cx="7772400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cs typeface="Arial" charset="0"/>
              </a:rPr>
              <a:t>under minor, natural conditions, the estimate </a:t>
            </a:r>
            <a:r>
              <a:rPr lang="en-US" sz="2400" i="1">
                <a:cs typeface="Times New Roman" pitchFamily="18" charset="0"/>
              </a:rPr>
              <a:t>D</a:t>
            </a:r>
            <a:r>
              <a:rPr lang="en-US" sz="2400" i="1" baseline="-30000">
                <a:cs typeface="Times New Roman" pitchFamily="18" charset="0"/>
              </a:rPr>
              <a:t>x</a:t>
            </a:r>
            <a:r>
              <a:rPr lang="en-US" sz="2400" i="1">
                <a:cs typeface="Times New Roman" pitchFamily="18" charset="0"/>
              </a:rPr>
              <a:t>(y) converge to the actual least cost</a:t>
            </a:r>
            <a:r>
              <a:rPr lang="en-US" sz="2400" i="1">
                <a:latin typeface="Times" pitchFamily="18" charset="0"/>
                <a:cs typeface="Times New Roman" pitchFamily="18" charset="0"/>
              </a:rPr>
              <a:t> </a:t>
            </a:r>
            <a:r>
              <a:rPr lang="en-US" sz="2400">
                <a:cs typeface="Arial" charset="0"/>
              </a:rPr>
              <a:t>d</a:t>
            </a:r>
            <a:r>
              <a:rPr lang="en-US" sz="2400" baseline="-25000">
                <a:cs typeface="Arial" charset="0"/>
              </a:rPr>
              <a:t>x</a:t>
            </a:r>
            <a:r>
              <a:rPr lang="en-US" sz="2400">
                <a:cs typeface="Arial" charset="0"/>
              </a:rPr>
              <a:t>(y) </a:t>
            </a:r>
          </a:p>
        </p:txBody>
      </p:sp>
    </p:spTree>
    <p:extLst>
      <p:ext uri="{BB962C8B-B14F-4D97-AF65-F5344CB8AC3E}">
        <p14:creationId xmlns:p14="http://schemas.microsoft.com/office/powerpoint/2010/main" val="393970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3AD9-AB06-4C85-B9CD-10AF6E8CC601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728066" name="Group 2"/>
          <p:cNvGrpSpPr>
            <a:grpSpLocks/>
          </p:cNvGrpSpPr>
          <p:nvPr/>
        </p:nvGrpSpPr>
        <p:grpSpPr bwMode="auto">
          <a:xfrm>
            <a:off x="533400" y="990600"/>
            <a:ext cx="1752600" cy="1738313"/>
            <a:chOff x="240" y="192"/>
            <a:chExt cx="1104" cy="1095"/>
          </a:xfrm>
        </p:grpSpPr>
        <p:sp>
          <p:nvSpPr>
            <p:cNvPr id="728067" name="Line 3"/>
            <p:cNvSpPr>
              <a:spLocks noChangeShapeType="1"/>
            </p:cNvSpPr>
            <p:nvPr/>
          </p:nvSpPr>
          <p:spPr bwMode="auto">
            <a:xfrm>
              <a:off x="672" y="4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068" name="Line 4"/>
            <p:cNvSpPr>
              <a:spLocks noChangeShapeType="1"/>
            </p:cNvSpPr>
            <p:nvPr/>
          </p:nvSpPr>
          <p:spPr bwMode="auto">
            <a:xfrm>
              <a:off x="480" y="62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069" name="Text Box 5"/>
            <p:cNvSpPr txBox="1">
              <a:spLocks noChangeArrowheads="1"/>
            </p:cNvSpPr>
            <p:nvPr/>
          </p:nvSpPr>
          <p:spPr bwMode="auto">
            <a:xfrm>
              <a:off x="672" y="384"/>
              <a:ext cx="6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   y   z</a:t>
              </a:r>
            </a:p>
          </p:txBody>
        </p:sp>
        <p:sp>
          <p:nvSpPr>
            <p:cNvPr id="728070" name="Text Box 6"/>
            <p:cNvSpPr txBox="1">
              <a:spLocks noChangeArrowheads="1"/>
            </p:cNvSpPr>
            <p:nvPr/>
          </p:nvSpPr>
          <p:spPr bwMode="auto">
            <a:xfrm>
              <a:off x="480" y="624"/>
              <a:ext cx="2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728071" name="Text Box 7"/>
            <p:cNvSpPr txBox="1">
              <a:spLocks noChangeArrowheads="1"/>
            </p:cNvSpPr>
            <p:nvPr/>
          </p:nvSpPr>
          <p:spPr bwMode="auto">
            <a:xfrm>
              <a:off x="480" y="816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728072" name="Text Box 8"/>
            <p:cNvSpPr txBox="1">
              <a:spLocks noChangeArrowheads="1"/>
            </p:cNvSpPr>
            <p:nvPr/>
          </p:nvSpPr>
          <p:spPr bwMode="auto">
            <a:xfrm>
              <a:off x="480" y="1008"/>
              <a:ext cx="19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</a:p>
          </p:txBody>
        </p:sp>
        <p:sp>
          <p:nvSpPr>
            <p:cNvPr id="728073" name="Text Box 9"/>
            <p:cNvSpPr txBox="1">
              <a:spLocks noChangeArrowheads="1"/>
            </p:cNvSpPr>
            <p:nvPr/>
          </p:nvSpPr>
          <p:spPr bwMode="auto">
            <a:xfrm>
              <a:off x="672" y="624"/>
              <a:ext cx="59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0  2   7</a:t>
              </a:r>
            </a:p>
          </p:txBody>
        </p:sp>
        <p:sp>
          <p:nvSpPr>
            <p:cNvPr id="728074" name="Text Box 10"/>
            <p:cNvSpPr txBox="1">
              <a:spLocks noChangeArrowheads="1"/>
            </p:cNvSpPr>
            <p:nvPr/>
          </p:nvSpPr>
          <p:spPr bwMode="auto">
            <a:xfrm>
              <a:off x="672" y="864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8075" name="Text Box 11"/>
            <p:cNvSpPr txBox="1">
              <a:spLocks noChangeArrowheads="1"/>
            </p:cNvSpPr>
            <p:nvPr/>
          </p:nvSpPr>
          <p:spPr bwMode="auto">
            <a:xfrm>
              <a:off x="816" y="864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8076" name="Text Box 12"/>
            <p:cNvSpPr txBox="1">
              <a:spLocks noChangeArrowheads="1"/>
            </p:cNvSpPr>
            <p:nvPr/>
          </p:nvSpPr>
          <p:spPr bwMode="auto">
            <a:xfrm>
              <a:off x="1056" y="864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8077" name="Text Box 13"/>
            <p:cNvSpPr txBox="1">
              <a:spLocks noChangeArrowheads="1"/>
            </p:cNvSpPr>
            <p:nvPr/>
          </p:nvSpPr>
          <p:spPr bwMode="auto">
            <a:xfrm>
              <a:off x="672" y="105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8078" name="Text Box 14"/>
            <p:cNvSpPr txBox="1">
              <a:spLocks noChangeArrowheads="1"/>
            </p:cNvSpPr>
            <p:nvPr/>
          </p:nvSpPr>
          <p:spPr bwMode="auto">
            <a:xfrm>
              <a:off x="816" y="105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8079" name="Text Box 15"/>
            <p:cNvSpPr txBox="1">
              <a:spLocks noChangeArrowheads="1"/>
            </p:cNvSpPr>
            <p:nvPr/>
          </p:nvSpPr>
          <p:spPr bwMode="auto">
            <a:xfrm>
              <a:off x="1056" y="105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8080" name="Text Box 16"/>
            <p:cNvSpPr txBox="1">
              <a:spLocks noChangeArrowheads="1"/>
            </p:cNvSpPr>
            <p:nvPr/>
          </p:nvSpPr>
          <p:spPr bwMode="auto">
            <a:xfrm rot="16200000">
              <a:off x="133" y="827"/>
              <a:ext cx="4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from</a:t>
              </a:r>
            </a:p>
          </p:txBody>
        </p:sp>
        <p:sp>
          <p:nvSpPr>
            <p:cNvPr id="728081" name="Text Box 17"/>
            <p:cNvSpPr txBox="1">
              <a:spLocks noChangeArrowheads="1"/>
            </p:cNvSpPr>
            <p:nvPr/>
          </p:nvSpPr>
          <p:spPr bwMode="auto">
            <a:xfrm>
              <a:off x="672" y="192"/>
              <a:ext cx="5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cost to</a:t>
              </a:r>
            </a:p>
          </p:txBody>
        </p:sp>
      </p:grpSp>
      <p:sp>
        <p:nvSpPr>
          <p:cNvPr id="728082" name="Text Box 18"/>
          <p:cNvSpPr txBox="1">
            <a:spLocks noChangeArrowheads="1"/>
          </p:cNvSpPr>
          <p:nvPr/>
        </p:nvSpPr>
        <p:spPr bwMode="auto">
          <a:xfrm rot="16200000">
            <a:off x="362744" y="38282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8083" name="Text Box 19"/>
          <p:cNvSpPr txBox="1">
            <a:spLocks noChangeArrowheads="1"/>
          </p:cNvSpPr>
          <p:nvPr/>
        </p:nvSpPr>
        <p:spPr bwMode="auto">
          <a:xfrm rot="16200000">
            <a:off x="362744" y="55808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8084" name="Line 20"/>
          <p:cNvSpPr>
            <a:spLocks noChangeShapeType="1"/>
          </p:cNvSpPr>
          <p:nvPr/>
        </p:nvSpPr>
        <p:spPr bwMode="auto">
          <a:xfrm>
            <a:off x="3276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085" name="Line 21"/>
          <p:cNvSpPr>
            <a:spLocks noChangeShapeType="1"/>
          </p:cNvSpPr>
          <p:nvPr/>
        </p:nvSpPr>
        <p:spPr bwMode="auto">
          <a:xfrm>
            <a:off x="2971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086" name="Text Box 22"/>
          <p:cNvSpPr txBox="1">
            <a:spLocks noChangeArrowheads="1"/>
          </p:cNvSpPr>
          <p:nvPr/>
        </p:nvSpPr>
        <p:spPr bwMode="auto">
          <a:xfrm>
            <a:off x="3276600" y="12954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8087" name="Text Box 23"/>
          <p:cNvSpPr txBox="1">
            <a:spLocks noChangeArrowheads="1"/>
          </p:cNvSpPr>
          <p:nvPr/>
        </p:nvSpPr>
        <p:spPr bwMode="auto">
          <a:xfrm>
            <a:off x="2971800" y="16764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8088" name="Text Box 24"/>
          <p:cNvSpPr txBox="1">
            <a:spLocks noChangeArrowheads="1"/>
          </p:cNvSpPr>
          <p:nvPr/>
        </p:nvSpPr>
        <p:spPr bwMode="auto">
          <a:xfrm>
            <a:off x="2971800" y="19812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8089" name="Text Box 25"/>
          <p:cNvSpPr txBox="1">
            <a:spLocks noChangeArrowheads="1"/>
          </p:cNvSpPr>
          <p:nvPr/>
        </p:nvSpPr>
        <p:spPr bwMode="auto">
          <a:xfrm>
            <a:off x="2971800" y="22860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8090" name="Text Box 26"/>
          <p:cNvSpPr txBox="1">
            <a:spLocks noChangeArrowheads="1"/>
          </p:cNvSpPr>
          <p:nvPr/>
        </p:nvSpPr>
        <p:spPr bwMode="auto">
          <a:xfrm>
            <a:off x="3297238" y="16764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728091" name="Text Box 27"/>
          <p:cNvSpPr txBox="1">
            <a:spLocks noChangeArrowheads="1"/>
          </p:cNvSpPr>
          <p:nvPr/>
        </p:nvSpPr>
        <p:spPr bwMode="auto">
          <a:xfrm rot="16200000">
            <a:off x="2420144" y="19994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8092" name="Text Box 28"/>
          <p:cNvSpPr txBox="1">
            <a:spLocks noChangeArrowheads="1"/>
          </p:cNvSpPr>
          <p:nvPr/>
        </p:nvSpPr>
        <p:spPr bwMode="auto">
          <a:xfrm>
            <a:off x="3276600" y="9906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8093" name="Line 29"/>
          <p:cNvSpPr>
            <a:spLocks noChangeShapeType="1"/>
          </p:cNvSpPr>
          <p:nvPr/>
        </p:nvSpPr>
        <p:spPr bwMode="auto">
          <a:xfrm>
            <a:off x="1219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094" name="Line 30"/>
          <p:cNvSpPr>
            <a:spLocks noChangeShapeType="1"/>
          </p:cNvSpPr>
          <p:nvPr/>
        </p:nvSpPr>
        <p:spPr bwMode="auto">
          <a:xfrm>
            <a:off x="914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095" name="Text Box 31"/>
          <p:cNvSpPr txBox="1">
            <a:spLocks noChangeArrowheads="1"/>
          </p:cNvSpPr>
          <p:nvPr/>
        </p:nvSpPr>
        <p:spPr bwMode="auto">
          <a:xfrm>
            <a:off x="1219200" y="30480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8096" name="Text Box 32"/>
          <p:cNvSpPr txBox="1">
            <a:spLocks noChangeArrowheads="1"/>
          </p:cNvSpPr>
          <p:nvPr/>
        </p:nvSpPr>
        <p:spPr bwMode="auto">
          <a:xfrm>
            <a:off x="914400" y="34290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8097" name="Text Box 33"/>
          <p:cNvSpPr txBox="1">
            <a:spLocks noChangeArrowheads="1"/>
          </p:cNvSpPr>
          <p:nvPr/>
        </p:nvSpPr>
        <p:spPr bwMode="auto">
          <a:xfrm>
            <a:off x="914400" y="37338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8098" name="Text Box 34"/>
          <p:cNvSpPr txBox="1">
            <a:spLocks noChangeArrowheads="1"/>
          </p:cNvSpPr>
          <p:nvPr/>
        </p:nvSpPr>
        <p:spPr bwMode="auto">
          <a:xfrm>
            <a:off x="914400" y="40386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8099" name="Text Box 35"/>
          <p:cNvSpPr txBox="1">
            <a:spLocks noChangeArrowheads="1"/>
          </p:cNvSpPr>
          <p:nvPr/>
        </p:nvSpPr>
        <p:spPr bwMode="auto">
          <a:xfrm>
            <a:off x="1524000" y="34290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00" name="Text Box 36"/>
          <p:cNvSpPr txBox="1">
            <a:spLocks noChangeArrowheads="1"/>
          </p:cNvSpPr>
          <p:nvPr/>
        </p:nvSpPr>
        <p:spPr bwMode="auto">
          <a:xfrm>
            <a:off x="1828800" y="34290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01" name="Text Box 37"/>
          <p:cNvSpPr txBox="1">
            <a:spLocks noChangeArrowheads="1"/>
          </p:cNvSpPr>
          <p:nvPr/>
        </p:nvSpPr>
        <p:spPr bwMode="auto">
          <a:xfrm>
            <a:off x="1219200" y="4114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02" name="Text Box 38"/>
          <p:cNvSpPr txBox="1">
            <a:spLocks noChangeArrowheads="1"/>
          </p:cNvSpPr>
          <p:nvPr/>
        </p:nvSpPr>
        <p:spPr bwMode="auto">
          <a:xfrm>
            <a:off x="1447800" y="4114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∞</a:t>
            </a:r>
          </a:p>
        </p:txBody>
      </p:sp>
      <p:sp>
        <p:nvSpPr>
          <p:cNvPr id="728103" name="Text Box 39"/>
          <p:cNvSpPr txBox="1">
            <a:spLocks noChangeArrowheads="1"/>
          </p:cNvSpPr>
          <p:nvPr/>
        </p:nvSpPr>
        <p:spPr bwMode="auto">
          <a:xfrm>
            <a:off x="1828800" y="4114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04" name="Text Box 40"/>
          <p:cNvSpPr txBox="1">
            <a:spLocks noChangeArrowheads="1"/>
          </p:cNvSpPr>
          <p:nvPr/>
        </p:nvSpPr>
        <p:spPr bwMode="auto">
          <a:xfrm>
            <a:off x="1219200" y="27432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8105" name="Line 41"/>
          <p:cNvSpPr>
            <a:spLocks noChangeShapeType="1"/>
          </p:cNvSpPr>
          <p:nvPr/>
        </p:nvSpPr>
        <p:spPr bwMode="auto">
          <a:xfrm>
            <a:off x="1219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06" name="Line 42"/>
          <p:cNvSpPr>
            <a:spLocks noChangeShapeType="1"/>
          </p:cNvSpPr>
          <p:nvPr/>
        </p:nvSpPr>
        <p:spPr bwMode="auto">
          <a:xfrm>
            <a:off x="914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07" name="Text Box 43"/>
          <p:cNvSpPr txBox="1">
            <a:spLocks noChangeArrowheads="1"/>
          </p:cNvSpPr>
          <p:nvPr/>
        </p:nvSpPr>
        <p:spPr bwMode="auto">
          <a:xfrm>
            <a:off x="1219200" y="48768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8108" name="Text Box 44"/>
          <p:cNvSpPr txBox="1">
            <a:spLocks noChangeArrowheads="1"/>
          </p:cNvSpPr>
          <p:nvPr/>
        </p:nvSpPr>
        <p:spPr bwMode="auto">
          <a:xfrm>
            <a:off x="914400" y="52578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8109" name="Text Box 45"/>
          <p:cNvSpPr txBox="1">
            <a:spLocks noChangeArrowheads="1"/>
          </p:cNvSpPr>
          <p:nvPr/>
        </p:nvSpPr>
        <p:spPr bwMode="auto">
          <a:xfrm>
            <a:off x="914400" y="55626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8110" name="Text Box 46"/>
          <p:cNvSpPr txBox="1">
            <a:spLocks noChangeArrowheads="1"/>
          </p:cNvSpPr>
          <p:nvPr/>
        </p:nvSpPr>
        <p:spPr bwMode="auto">
          <a:xfrm>
            <a:off x="914400" y="58674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8111" name="Text Box 47"/>
          <p:cNvSpPr txBox="1">
            <a:spLocks noChangeArrowheads="1"/>
          </p:cNvSpPr>
          <p:nvPr/>
        </p:nvSpPr>
        <p:spPr bwMode="auto">
          <a:xfrm>
            <a:off x="1219200" y="5638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12" name="Text Box 48"/>
          <p:cNvSpPr txBox="1">
            <a:spLocks noChangeArrowheads="1"/>
          </p:cNvSpPr>
          <p:nvPr/>
        </p:nvSpPr>
        <p:spPr bwMode="auto">
          <a:xfrm>
            <a:off x="1447800" y="5638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13" name="Text Box 49"/>
          <p:cNvSpPr txBox="1">
            <a:spLocks noChangeArrowheads="1"/>
          </p:cNvSpPr>
          <p:nvPr/>
        </p:nvSpPr>
        <p:spPr bwMode="auto">
          <a:xfrm>
            <a:off x="1828800" y="5638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8114" name="Text Box 50"/>
          <p:cNvSpPr txBox="1">
            <a:spLocks noChangeArrowheads="1"/>
          </p:cNvSpPr>
          <p:nvPr/>
        </p:nvSpPr>
        <p:spPr bwMode="auto">
          <a:xfrm>
            <a:off x="1219200" y="59436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728115" name="Text Box 51"/>
          <p:cNvSpPr txBox="1">
            <a:spLocks noChangeArrowheads="1"/>
          </p:cNvSpPr>
          <p:nvPr/>
        </p:nvSpPr>
        <p:spPr bwMode="auto">
          <a:xfrm>
            <a:off x="1447800" y="59436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28116" name="Text Box 52"/>
          <p:cNvSpPr txBox="1">
            <a:spLocks noChangeArrowheads="1"/>
          </p:cNvSpPr>
          <p:nvPr/>
        </p:nvSpPr>
        <p:spPr bwMode="auto">
          <a:xfrm>
            <a:off x="1828800" y="59436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728117" name="Text Box 53"/>
          <p:cNvSpPr txBox="1">
            <a:spLocks noChangeArrowheads="1"/>
          </p:cNvSpPr>
          <p:nvPr/>
        </p:nvSpPr>
        <p:spPr bwMode="auto">
          <a:xfrm>
            <a:off x="1219200" y="45720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8118" name="Text Box 54"/>
          <p:cNvSpPr txBox="1">
            <a:spLocks noChangeArrowheads="1"/>
          </p:cNvSpPr>
          <p:nvPr/>
        </p:nvSpPr>
        <p:spPr bwMode="auto">
          <a:xfrm>
            <a:off x="1219200" y="3505200"/>
            <a:ext cx="976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∞</a:t>
            </a:r>
          </a:p>
          <a:p>
            <a:r>
              <a:rPr lang="en-US" dirty="0"/>
              <a:t>2   0   1</a:t>
            </a:r>
          </a:p>
        </p:txBody>
      </p:sp>
      <p:sp>
        <p:nvSpPr>
          <p:cNvPr id="728119" name="Text Box 55"/>
          <p:cNvSpPr txBox="1">
            <a:spLocks noChangeArrowheads="1"/>
          </p:cNvSpPr>
          <p:nvPr/>
        </p:nvSpPr>
        <p:spPr bwMode="auto">
          <a:xfrm>
            <a:off x="1219200" y="5257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∞ ∞  ∞</a:t>
            </a:r>
          </a:p>
        </p:txBody>
      </p:sp>
      <p:sp>
        <p:nvSpPr>
          <p:cNvPr id="728120" name="Text Box 56"/>
          <p:cNvSpPr txBox="1">
            <a:spLocks noChangeArrowheads="1"/>
          </p:cNvSpPr>
          <p:nvPr/>
        </p:nvSpPr>
        <p:spPr bwMode="auto">
          <a:xfrm>
            <a:off x="3260725" y="2022475"/>
            <a:ext cx="976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2   0   1</a:t>
            </a:r>
          </a:p>
        </p:txBody>
      </p:sp>
      <p:sp>
        <p:nvSpPr>
          <p:cNvPr id="728121" name="Text Box 57"/>
          <p:cNvSpPr txBox="1">
            <a:spLocks noChangeArrowheads="1"/>
          </p:cNvSpPr>
          <p:nvPr/>
        </p:nvSpPr>
        <p:spPr bwMode="auto">
          <a:xfrm>
            <a:off x="3260725" y="2327275"/>
            <a:ext cx="976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7   1   0</a:t>
            </a:r>
          </a:p>
        </p:txBody>
      </p:sp>
      <p:sp>
        <p:nvSpPr>
          <p:cNvPr id="728122" name="Line 58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3" name="Line 59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4" name="Line 60"/>
          <p:cNvSpPr>
            <a:spLocks noChangeShapeType="1"/>
          </p:cNvSpPr>
          <p:nvPr/>
        </p:nvSpPr>
        <p:spPr bwMode="auto">
          <a:xfrm flipV="1">
            <a:off x="2133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5" name="Line 61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6" name="Line 62"/>
          <p:cNvSpPr>
            <a:spLocks noChangeShapeType="1"/>
          </p:cNvSpPr>
          <p:nvPr/>
        </p:nvSpPr>
        <p:spPr bwMode="auto">
          <a:xfrm flipV="1">
            <a:off x="2133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7" name="Line 63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8" name="Line 64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29" name="Text Box 65"/>
          <p:cNvSpPr txBox="1">
            <a:spLocks noChangeArrowheads="1"/>
          </p:cNvSpPr>
          <p:nvPr/>
        </p:nvSpPr>
        <p:spPr bwMode="auto">
          <a:xfrm>
            <a:off x="6069013" y="6142038"/>
            <a:ext cx="658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grpSp>
        <p:nvGrpSpPr>
          <p:cNvPr id="728130" name="Group 66"/>
          <p:cNvGrpSpPr>
            <a:grpSpLocks/>
          </p:cNvGrpSpPr>
          <p:nvPr/>
        </p:nvGrpSpPr>
        <p:grpSpPr bwMode="auto">
          <a:xfrm>
            <a:off x="6632575" y="2911475"/>
            <a:ext cx="2184400" cy="1212850"/>
            <a:chOff x="2352" y="0"/>
            <a:chExt cx="1376" cy="764"/>
          </a:xfrm>
        </p:grpSpPr>
        <p:sp>
          <p:nvSpPr>
            <p:cNvPr id="728131" name="Freeform 67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28132" name="Group 68"/>
            <p:cNvGrpSpPr>
              <a:grpSpLocks/>
            </p:cNvGrpSpPr>
            <p:nvPr/>
          </p:nvGrpSpPr>
          <p:grpSpPr bwMode="auto">
            <a:xfrm>
              <a:off x="2448" y="74"/>
              <a:ext cx="1161" cy="677"/>
              <a:chOff x="-17" y="1286"/>
              <a:chExt cx="1161" cy="677"/>
            </a:xfrm>
          </p:grpSpPr>
          <p:sp>
            <p:nvSpPr>
              <p:cNvPr id="728133" name="Freeform 69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8134" name="Oval 70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8135" name="Line 71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8136" name="Line 72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8137" name="Rectangle 73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8138" name="Oval 74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8139" name="Freeform 75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8140" name="Freeform 76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8141" name="Group 77"/>
              <p:cNvGrpSpPr>
                <a:grpSpLocks/>
              </p:cNvGrpSpPr>
              <p:nvPr/>
            </p:nvGrpSpPr>
            <p:grpSpPr bwMode="auto">
              <a:xfrm>
                <a:off x="42" y="1598"/>
                <a:ext cx="186" cy="252"/>
                <a:chOff x="2964" y="2429"/>
                <a:chExt cx="187" cy="252"/>
              </a:xfrm>
            </p:grpSpPr>
            <p:sp>
              <p:nvSpPr>
                <p:cNvPr id="728142" name="Rectangle 7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43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2964" y="2429"/>
                  <a:ext cx="18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x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728144" name="Group 80"/>
              <p:cNvGrpSpPr>
                <a:grpSpLocks/>
              </p:cNvGrpSpPr>
              <p:nvPr/>
            </p:nvGrpSpPr>
            <p:grpSpPr bwMode="auto">
              <a:xfrm>
                <a:off x="828" y="1580"/>
                <a:ext cx="316" cy="291"/>
                <a:chOff x="1740" y="2276"/>
                <a:chExt cx="316" cy="291"/>
              </a:xfrm>
            </p:grpSpPr>
            <p:sp>
              <p:nvSpPr>
                <p:cNvPr id="728145" name="Oval 81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46" name="Line 82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47" name="Line 83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48" name="Rectangle 84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8149" name="Oval 85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grpSp>
              <p:nvGrpSpPr>
                <p:cNvPr id="728150" name="Group 86"/>
                <p:cNvGrpSpPr>
                  <a:grpSpLocks/>
                </p:cNvGrpSpPr>
                <p:nvPr/>
              </p:nvGrpSpPr>
              <p:grpSpPr bwMode="auto">
                <a:xfrm>
                  <a:off x="1803" y="2276"/>
                  <a:ext cx="193" cy="291"/>
                  <a:chOff x="2961" y="2399"/>
                  <a:chExt cx="194" cy="291"/>
                </a:xfrm>
              </p:grpSpPr>
              <p:sp>
                <p:nvSpPr>
                  <p:cNvPr id="72815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FF6600"/>
                      </a:solidFill>
                    </a:endParaRPr>
                  </a:p>
                </p:txBody>
              </p:sp>
              <p:sp>
                <p:nvSpPr>
                  <p:cNvPr id="728152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2399"/>
                    <a:ext cx="194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2400">
                        <a:solidFill>
                          <a:srgbClr val="FF6600"/>
                        </a:solidFill>
                      </a:rPr>
                      <a:t>z</a:t>
                    </a:r>
                  </a:p>
                </p:txBody>
              </p:sp>
            </p:grpSp>
          </p:grpSp>
          <p:sp>
            <p:nvSpPr>
              <p:cNvPr id="728153" name="Text Box 89"/>
              <p:cNvSpPr txBox="1">
                <a:spLocks noChangeArrowheads="1"/>
              </p:cNvSpPr>
              <p:nvPr/>
            </p:nvSpPr>
            <p:spPr bwMode="auto">
              <a:xfrm>
                <a:off x="726" y="1400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FF6600"/>
                    </a:solidFill>
                  </a:rPr>
                  <a:t>1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8154" name="Text Box 90"/>
              <p:cNvSpPr txBox="1">
                <a:spLocks noChangeArrowheads="1"/>
              </p:cNvSpPr>
              <p:nvPr/>
            </p:nvSpPr>
            <p:spPr bwMode="auto">
              <a:xfrm>
                <a:off x="199" y="1397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FF6600"/>
                    </a:solidFill>
                  </a:rPr>
                  <a:t>2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8155" name="Text Box 91"/>
              <p:cNvSpPr txBox="1">
                <a:spLocks noChangeArrowheads="1"/>
              </p:cNvSpPr>
              <p:nvPr/>
            </p:nvSpPr>
            <p:spPr bwMode="auto">
              <a:xfrm>
                <a:off x="484" y="1730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FF6600"/>
                    </a:solidFill>
                  </a:rPr>
                  <a:t>7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728156" name="Group 92"/>
              <p:cNvGrpSpPr>
                <a:grpSpLocks/>
              </p:cNvGrpSpPr>
              <p:nvPr/>
            </p:nvGrpSpPr>
            <p:grpSpPr bwMode="auto">
              <a:xfrm>
                <a:off x="408" y="1286"/>
                <a:ext cx="316" cy="252"/>
                <a:chOff x="1740" y="2306"/>
                <a:chExt cx="316" cy="252"/>
              </a:xfrm>
            </p:grpSpPr>
            <p:sp>
              <p:nvSpPr>
                <p:cNvPr id="728157" name="Oval 93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58" name="Line 94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59" name="Line 95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8160" name="Rectangle 96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8161" name="Oval 97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grpSp>
              <p:nvGrpSpPr>
                <p:cNvPr id="728162" name="Group 98"/>
                <p:cNvGrpSpPr>
                  <a:grpSpLocks/>
                </p:cNvGrpSpPr>
                <p:nvPr/>
              </p:nvGrpSpPr>
              <p:grpSpPr bwMode="auto">
                <a:xfrm>
                  <a:off x="1805" y="2306"/>
                  <a:ext cx="189" cy="252"/>
                  <a:chOff x="2962" y="2429"/>
                  <a:chExt cx="191" cy="252"/>
                </a:xfrm>
              </p:grpSpPr>
              <p:sp>
                <p:nvSpPr>
                  <p:cNvPr id="72816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FF6600"/>
                      </a:solidFill>
                    </a:endParaRPr>
                  </a:p>
                </p:txBody>
              </p:sp>
              <p:sp>
                <p:nvSpPr>
                  <p:cNvPr id="728164" name="Text Box 1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2" y="2429"/>
                    <a:ext cx="191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2000">
                        <a:solidFill>
                          <a:srgbClr val="FF6600"/>
                        </a:solidFill>
                      </a:rPr>
                      <a:t>y</a:t>
                    </a:r>
                    <a:endParaRPr lang="en-US" sz="2400">
                      <a:solidFill>
                        <a:srgbClr val="FF66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  <p:sp>
        <p:nvSpPr>
          <p:cNvPr id="728165" name="Text Box 101"/>
          <p:cNvSpPr txBox="1">
            <a:spLocks noChangeArrowheads="1"/>
          </p:cNvSpPr>
          <p:nvPr/>
        </p:nvSpPr>
        <p:spPr bwMode="auto">
          <a:xfrm>
            <a:off x="0" y="685800"/>
            <a:ext cx="1579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b="1" u="sng"/>
              <a:t>node x table</a:t>
            </a:r>
          </a:p>
        </p:txBody>
      </p:sp>
      <p:sp>
        <p:nvSpPr>
          <p:cNvPr id="728166" name="Text Box 102"/>
          <p:cNvSpPr txBox="1">
            <a:spLocks noChangeArrowheads="1"/>
          </p:cNvSpPr>
          <p:nvPr/>
        </p:nvSpPr>
        <p:spPr bwMode="auto">
          <a:xfrm>
            <a:off x="0" y="2590800"/>
            <a:ext cx="1571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b="1" u="sng"/>
              <a:t>node y table</a:t>
            </a:r>
          </a:p>
        </p:txBody>
      </p:sp>
      <p:sp>
        <p:nvSpPr>
          <p:cNvPr id="728167" name="Text Box 103"/>
          <p:cNvSpPr txBox="1">
            <a:spLocks noChangeArrowheads="1"/>
          </p:cNvSpPr>
          <p:nvPr/>
        </p:nvSpPr>
        <p:spPr bwMode="auto">
          <a:xfrm>
            <a:off x="0" y="4343400"/>
            <a:ext cx="1566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b="1" u="sng"/>
              <a:t>node z table</a:t>
            </a:r>
          </a:p>
        </p:txBody>
      </p:sp>
      <p:sp>
        <p:nvSpPr>
          <p:cNvPr id="728168" name="Oval 104"/>
          <p:cNvSpPr>
            <a:spLocks noChangeArrowheads="1"/>
          </p:cNvSpPr>
          <p:nvPr/>
        </p:nvSpPr>
        <p:spPr bwMode="auto">
          <a:xfrm>
            <a:off x="1219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8169" name="Oval 105"/>
          <p:cNvSpPr>
            <a:spLocks noChangeArrowheads="1"/>
          </p:cNvSpPr>
          <p:nvPr/>
        </p:nvSpPr>
        <p:spPr bwMode="auto">
          <a:xfrm>
            <a:off x="1219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8170" name="Oval 106"/>
          <p:cNvSpPr>
            <a:spLocks noChangeArrowheads="1"/>
          </p:cNvSpPr>
          <p:nvPr/>
        </p:nvSpPr>
        <p:spPr bwMode="auto">
          <a:xfrm>
            <a:off x="1219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8171" name="Oval 107"/>
          <p:cNvSpPr>
            <a:spLocks noChangeArrowheads="1"/>
          </p:cNvSpPr>
          <p:nvPr/>
        </p:nvSpPr>
        <p:spPr bwMode="auto">
          <a:xfrm>
            <a:off x="3297238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8172" name="Rectangle 108"/>
          <p:cNvSpPr>
            <a:spLocks noChangeArrowheads="1"/>
          </p:cNvSpPr>
          <p:nvPr/>
        </p:nvSpPr>
        <p:spPr bwMode="auto">
          <a:xfrm>
            <a:off x="1590675" y="187325"/>
            <a:ext cx="4476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fr-FR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(y) = min{c(x,y) + D</a:t>
            </a:r>
            <a:r>
              <a:rPr lang="fr-FR" baseline="-25000">
                <a:solidFill>
                  <a:srgbClr val="000000"/>
                </a:solidFill>
                <a:cs typeface="Times New Roman" pitchFamily="18" charset="0"/>
              </a:rPr>
              <a:t>y</a:t>
            </a: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(y), c(x,z) + D</a:t>
            </a:r>
            <a:r>
              <a:rPr lang="fr-FR" baseline="-25000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(y)} </a:t>
            </a:r>
            <a:br>
              <a:rPr lang="fr-FR">
                <a:solidFill>
                  <a:srgbClr val="000000"/>
                </a:solidFill>
                <a:cs typeface="Times New Roman" pitchFamily="18" charset="0"/>
              </a:rPr>
            </a:b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             = min{2+0 , 7+1} = 2</a:t>
            </a:r>
          </a:p>
        </p:txBody>
      </p:sp>
      <p:sp>
        <p:nvSpPr>
          <p:cNvPr id="728173" name="Line 109"/>
          <p:cNvSpPr>
            <a:spLocks noChangeShapeType="1"/>
          </p:cNvSpPr>
          <p:nvPr/>
        </p:nvSpPr>
        <p:spPr bwMode="auto">
          <a:xfrm flipH="1">
            <a:off x="3760788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74" name="Rectangle 110"/>
          <p:cNvSpPr>
            <a:spLocks noChangeArrowheads="1"/>
          </p:cNvSpPr>
          <p:nvPr/>
        </p:nvSpPr>
        <p:spPr bwMode="auto">
          <a:xfrm>
            <a:off x="6384925" y="28575"/>
            <a:ext cx="2803525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fr-FR" i="1"/>
              <a:t>D</a:t>
            </a:r>
            <a:r>
              <a:rPr lang="fr-FR" i="1" baseline="-25000"/>
              <a:t>x</a:t>
            </a:r>
            <a:r>
              <a:rPr lang="fr-FR" i="1"/>
              <a:t>(z) = </a:t>
            </a:r>
            <a:r>
              <a:rPr lang="fr-FR"/>
              <a:t>min{</a:t>
            </a:r>
            <a:r>
              <a:rPr lang="fr-FR" i="1"/>
              <a:t>c(x,y) + </a:t>
            </a:r>
            <a:br>
              <a:rPr lang="fr-FR" i="1"/>
            </a:br>
            <a:r>
              <a:rPr lang="fr-FR" i="1"/>
              <a:t>      D</a:t>
            </a:r>
            <a:r>
              <a:rPr lang="fr-FR" i="1" baseline="-25000"/>
              <a:t>y</a:t>
            </a:r>
            <a:r>
              <a:rPr lang="fr-FR" i="1"/>
              <a:t>(z), c(x,z) + D</a:t>
            </a:r>
            <a:r>
              <a:rPr lang="fr-FR" i="1" baseline="-25000"/>
              <a:t>z</a:t>
            </a:r>
            <a:r>
              <a:rPr lang="fr-FR" i="1"/>
              <a:t>(z)</a:t>
            </a:r>
            <a:r>
              <a:rPr lang="fr-FR"/>
              <a:t>} </a:t>
            </a:r>
          </a:p>
          <a:p>
            <a:pPr algn="just">
              <a:lnSpc>
                <a:spcPct val="120000"/>
              </a:lnSpc>
            </a:pPr>
            <a:r>
              <a:rPr lang="fr-FR"/>
              <a:t>= min{2+1 , 7+0} = 3</a:t>
            </a:r>
          </a:p>
        </p:txBody>
      </p:sp>
      <p:sp>
        <p:nvSpPr>
          <p:cNvPr id="728175" name="Line 111"/>
          <p:cNvSpPr>
            <a:spLocks noChangeShapeType="1"/>
          </p:cNvSpPr>
          <p:nvPr/>
        </p:nvSpPr>
        <p:spPr bwMode="auto">
          <a:xfrm flipH="1">
            <a:off x="4179888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76" name="Text Box 112"/>
          <p:cNvSpPr txBox="1">
            <a:spLocks noChangeArrowheads="1"/>
          </p:cNvSpPr>
          <p:nvPr/>
        </p:nvSpPr>
        <p:spPr bwMode="auto">
          <a:xfrm>
            <a:off x="3922713" y="167957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728177" name="Text Box 113"/>
          <p:cNvSpPr txBox="1">
            <a:spLocks noChangeArrowheads="1"/>
          </p:cNvSpPr>
          <p:nvPr/>
        </p:nvSpPr>
        <p:spPr bwMode="auto">
          <a:xfrm>
            <a:off x="3579813" y="1679575"/>
            <a:ext cx="342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2 </a:t>
            </a:r>
          </a:p>
        </p:txBody>
      </p:sp>
    </p:spTree>
    <p:extLst>
      <p:ext uri="{BB962C8B-B14F-4D97-AF65-F5344CB8AC3E}">
        <p14:creationId xmlns:p14="http://schemas.microsoft.com/office/powerpoint/2010/main" val="61459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172" grpId="0"/>
      <p:bldP spid="728173" grpId="0" animBg="1"/>
      <p:bldP spid="728174" grpId="0"/>
      <p:bldP spid="728175" grpId="0" animBg="1"/>
      <p:bldP spid="728176" grpId="0"/>
      <p:bldP spid="728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00B8-34BA-41D7-A54A-DFC7B3BC726D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729090" name="Group 2"/>
          <p:cNvGrpSpPr>
            <a:grpSpLocks/>
          </p:cNvGrpSpPr>
          <p:nvPr/>
        </p:nvGrpSpPr>
        <p:grpSpPr bwMode="auto">
          <a:xfrm>
            <a:off x="533400" y="990600"/>
            <a:ext cx="1752600" cy="1738313"/>
            <a:chOff x="240" y="192"/>
            <a:chExt cx="1104" cy="1095"/>
          </a:xfrm>
        </p:grpSpPr>
        <p:sp>
          <p:nvSpPr>
            <p:cNvPr id="729091" name="Line 3"/>
            <p:cNvSpPr>
              <a:spLocks noChangeShapeType="1"/>
            </p:cNvSpPr>
            <p:nvPr/>
          </p:nvSpPr>
          <p:spPr bwMode="auto">
            <a:xfrm>
              <a:off x="672" y="4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9092" name="Line 4"/>
            <p:cNvSpPr>
              <a:spLocks noChangeShapeType="1"/>
            </p:cNvSpPr>
            <p:nvPr/>
          </p:nvSpPr>
          <p:spPr bwMode="auto">
            <a:xfrm>
              <a:off x="480" y="62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9093" name="Text Box 5"/>
            <p:cNvSpPr txBox="1">
              <a:spLocks noChangeArrowheads="1"/>
            </p:cNvSpPr>
            <p:nvPr/>
          </p:nvSpPr>
          <p:spPr bwMode="auto">
            <a:xfrm>
              <a:off x="672" y="384"/>
              <a:ext cx="6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   y   z</a:t>
              </a:r>
            </a:p>
          </p:txBody>
        </p:sp>
        <p:sp>
          <p:nvSpPr>
            <p:cNvPr id="729094" name="Text Box 6"/>
            <p:cNvSpPr txBox="1">
              <a:spLocks noChangeArrowheads="1"/>
            </p:cNvSpPr>
            <p:nvPr/>
          </p:nvSpPr>
          <p:spPr bwMode="auto">
            <a:xfrm>
              <a:off x="480" y="624"/>
              <a:ext cx="2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729095" name="Text Box 7"/>
            <p:cNvSpPr txBox="1">
              <a:spLocks noChangeArrowheads="1"/>
            </p:cNvSpPr>
            <p:nvPr/>
          </p:nvSpPr>
          <p:spPr bwMode="auto">
            <a:xfrm>
              <a:off x="480" y="816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729096" name="Text Box 8"/>
            <p:cNvSpPr txBox="1">
              <a:spLocks noChangeArrowheads="1"/>
            </p:cNvSpPr>
            <p:nvPr/>
          </p:nvSpPr>
          <p:spPr bwMode="auto">
            <a:xfrm>
              <a:off x="480" y="1008"/>
              <a:ext cx="19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</a:p>
          </p:txBody>
        </p:sp>
        <p:sp>
          <p:nvSpPr>
            <p:cNvPr id="729097" name="Text Box 9"/>
            <p:cNvSpPr txBox="1">
              <a:spLocks noChangeArrowheads="1"/>
            </p:cNvSpPr>
            <p:nvPr/>
          </p:nvSpPr>
          <p:spPr bwMode="auto">
            <a:xfrm>
              <a:off x="672" y="624"/>
              <a:ext cx="59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0  2   7</a:t>
              </a:r>
            </a:p>
          </p:txBody>
        </p:sp>
        <p:sp>
          <p:nvSpPr>
            <p:cNvPr id="729098" name="Text Box 10"/>
            <p:cNvSpPr txBox="1">
              <a:spLocks noChangeArrowheads="1"/>
            </p:cNvSpPr>
            <p:nvPr/>
          </p:nvSpPr>
          <p:spPr bwMode="auto">
            <a:xfrm>
              <a:off x="672" y="864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9099" name="Text Box 11"/>
            <p:cNvSpPr txBox="1">
              <a:spLocks noChangeArrowheads="1"/>
            </p:cNvSpPr>
            <p:nvPr/>
          </p:nvSpPr>
          <p:spPr bwMode="auto">
            <a:xfrm>
              <a:off x="816" y="864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9100" name="Text Box 12"/>
            <p:cNvSpPr txBox="1">
              <a:spLocks noChangeArrowheads="1"/>
            </p:cNvSpPr>
            <p:nvPr/>
          </p:nvSpPr>
          <p:spPr bwMode="auto">
            <a:xfrm>
              <a:off x="1056" y="864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9101" name="Text Box 13"/>
            <p:cNvSpPr txBox="1">
              <a:spLocks noChangeArrowheads="1"/>
            </p:cNvSpPr>
            <p:nvPr/>
          </p:nvSpPr>
          <p:spPr bwMode="auto">
            <a:xfrm>
              <a:off x="672" y="105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9102" name="Text Box 14"/>
            <p:cNvSpPr txBox="1">
              <a:spLocks noChangeArrowheads="1"/>
            </p:cNvSpPr>
            <p:nvPr/>
          </p:nvSpPr>
          <p:spPr bwMode="auto">
            <a:xfrm>
              <a:off x="816" y="105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9103" name="Text Box 15"/>
            <p:cNvSpPr txBox="1">
              <a:spLocks noChangeArrowheads="1"/>
            </p:cNvSpPr>
            <p:nvPr/>
          </p:nvSpPr>
          <p:spPr bwMode="auto">
            <a:xfrm>
              <a:off x="1056" y="105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∞</a:t>
              </a:r>
            </a:p>
          </p:txBody>
        </p:sp>
        <p:sp>
          <p:nvSpPr>
            <p:cNvPr id="729104" name="Text Box 16"/>
            <p:cNvSpPr txBox="1">
              <a:spLocks noChangeArrowheads="1"/>
            </p:cNvSpPr>
            <p:nvPr/>
          </p:nvSpPr>
          <p:spPr bwMode="auto">
            <a:xfrm rot="16200000">
              <a:off x="133" y="827"/>
              <a:ext cx="4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from</a:t>
              </a:r>
            </a:p>
          </p:txBody>
        </p:sp>
        <p:sp>
          <p:nvSpPr>
            <p:cNvPr id="729105" name="Text Box 17"/>
            <p:cNvSpPr txBox="1">
              <a:spLocks noChangeArrowheads="1"/>
            </p:cNvSpPr>
            <p:nvPr/>
          </p:nvSpPr>
          <p:spPr bwMode="auto">
            <a:xfrm>
              <a:off x="672" y="192"/>
              <a:ext cx="5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cost to</a:t>
              </a:r>
            </a:p>
          </p:txBody>
        </p:sp>
      </p:grpSp>
      <p:sp>
        <p:nvSpPr>
          <p:cNvPr id="729106" name="Text Box 18"/>
          <p:cNvSpPr txBox="1">
            <a:spLocks noChangeArrowheads="1"/>
          </p:cNvSpPr>
          <p:nvPr/>
        </p:nvSpPr>
        <p:spPr bwMode="auto">
          <a:xfrm rot="16200000">
            <a:off x="362744" y="38282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07" name="Text Box 19"/>
          <p:cNvSpPr txBox="1">
            <a:spLocks noChangeArrowheads="1"/>
          </p:cNvSpPr>
          <p:nvPr/>
        </p:nvSpPr>
        <p:spPr bwMode="auto">
          <a:xfrm rot="16200000">
            <a:off x="362744" y="55808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08" name="Line 20"/>
          <p:cNvSpPr>
            <a:spLocks noChangeShapeType="1"/>
          </p:cNvSpPr>
          <p:nvPr/>
        </p:nvSpPr>
        <p:spPr bwMode="auto">
          <a:xfrm>
            <a:off x="5486400" y="1524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09" name="Line 21"/>
          <p:cNvSpPr>
            <a:spLocks noChangeShapeType="1"/>
          </p:cNvSpPr>
          <p:nvPr/>
        </p:nvSpPr>
        <p:spPr bwMode="auto">
          <a:xfrm>
            <a:off x="5181600" y="1752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10" name="Text Box 22"/>
          <p:cNvSpPr txBox="1">
            <a:spLocks noChangeArrowheads="1"/>
          </p:cNvSpPr>
          <p:nvPr/>
        </p:nvSpPr>
        <p:spPr bwMode="auto">
          <a:xfrm>
            <a:off x="5486400" y="13716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11" name="Text Box 23"/>
          <p:cNvSpPr txBox="1">
            <a:spLocks noChangeArrowheads="1"/>
          </p:cNvSpPr>
          <p:nvPr/>
        </p:nvSpPr>
        <p:spPr bwMode="auto">
          <a:xfrm>
            <a:off x="5181600" y="17526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12" name="Text Box 24"/>
          <p:cNvSpPr txBox="1">
            <a:spLocks noChangeArrowheads="1"/>
          </p:cNvSpPr>
          <p:nvPr/>
        </p:nvSpPr>
        <p:spPr bwMode="auto">
          <a:xfrm>
            <a:off x="5181600" y="20574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13" name="Text Box 25"/>
          <p:cNvSpPr txBox="1">
            <a:spLocks noChangeArrowheads="1"/>
          </p:cNvSpPr>
          <p:nvPr/>
        </p:nvSpPr>
        <p:spPr bwMode="auto">
          <a:xfrm>
            <a:off x="5181600" y="23622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14" name="Text Box 26"/>
          <p:cNvSpPr txBox="1">
            <a:spLocks noChangeArrowheads="1"/>
          </p:cNvSpPr>
          <p:nvPr/>
        </p:nvSpPr>
        <p:spPr bwMode="auto">
          <a:xfrm>
            <a:off x="5486400" y="1752600"/>
            <a:ext cx="944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0  2   3</a:t>
            </a:r>
          </a:p>
        </p:txBody>
      </p:sp>
      <p:sp>
        <p:nvSpPr>
          <p:cNvPr id="729115" name="Text Box 27"/>
          <p:cNvSpPr txBox="1">
            <a:spLocks noChangeArrowheads="1"/>
          </p:cNvSpPr>
          <p:nvPr/>
        </p:nvSpPr>
        <p:spPr bwMode="auto">
          <a:xfrm rot="16200000">
            <a:off x="4629944" y="20756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16" name="Text Box 28"/>
          <p:cNvSpPr txBox="1">
            <a:spLocks noChangeArrowheads="1"/>
          </p:cNvSpPr>
          <p:nvPr/>
        </p:nvSpPr>
        <p:spPr bwMode="auto">
          <a:xfrm>
            <a:off x="5486400" y="10668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17" name="Line 29"/>
          <p:cNvSpPr>
            <a:spLocks noChangeShapeType="1"/>
          </p:cNvSpPr>
          <p:nvPr/>
        </p:nvSpPr>
        <p:spPr bwMode="auto">
          <a:xfrm>
            <a:off x="3276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18" name="Line 30"/>
          <p:cNvSpPr>
            <a:spLocks noChangeShapeType="1"/>
          </p:cNvSpPr>
          <p:nvPr/>
        </p:nvSpPr>
        <p:spPr bwMode="auto">
          <a:xfrm>
            <a:off x="2971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19" name="Text Box 31"/>
          <p:cNvSpPr txBox="1">
            <a:spLocks noChangeArrowheads="1"/>
          </p:cNvSpPr>
          <p:nvPr/>
        </p:nvSpPr>
        <p:spPr bwMode="auto">
          <a:xfrm>
            <a:off x="3276600" y="12954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20" name="Text Box 32"/>
          <p:cNvSpPr txBox="1">
            <a:spLocks noChangeArrowheads="1"/>
          </p:cNvSpPr>
          <p:nvPr/>
        </p:nvSpPr>
        <p:spPr bwMode="auto">
          <a:xfrm>
            <a:off x="2971800" y="16764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21" name="Text Box 33"/>
          <p:cNvSpPr txBox="1">
            <a:spLocks noChangeArrowheads="1"/>
          </p:cNvSpPr>
          <p:nvPr/>
        </p:nvSpPr>
        <p:spPr bwMode="auto">
          <a:xfrm>
            <a:off x="2971800" y="19812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22" name="Text Box 34"/>
          <p:cNvSpPr txBox="1">
            <a:spLocks noChangeArrowheads="1"/>
          </p:cNvSpPr>
          <p:nvPr/>
        </p:nvSpPr>
        <p:spPr bwMode="auto">
          <a:xfrm>
            <a:off x="2971800" y="22860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23" name="Text Box 35"/>
          <p:cNvSpPr txBox="1">
            <a:spLocks noChangeArrowheads="1"/>
          </p:cNvSpPr>
          <p:nvPr/>
        </p:nvSpPr>
        <p:spPr bwMode="auto">
          <a:xfrm>
            <a:off x="3276600" y="1676400"/>
            <a:ext cx="944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0  2   3</a:t>
            </a:r>
          </a:p>
        </p:txBody>
      </p:sp>
      <p:sp>
        <p:nvSpPr>
          <p:cNvPr id="729124" name="Text Box 36"/>
          <p:cNvSpPr txBox="1">
            <a:spLocks noChangeArrowheads="1"/>
          </p:cNvSpPr>
          <p:nvPr/>
        </p:nvSpPr>
        <p:spPr bwMode="auto">
          <a:xfrm rot="16200000">
            <a:off x="2420144" y="19994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25" name="Text Box 37"/>
          <p:cNvSpPr txBox="1">
            <a:spLocks noChangeArrowheads="1"/>
          </p:cNvSpPr>
          <p:nvPr/>
        </p:nvSpPr>
        <p:spPr bwMode="auto">
          <a:xfrm>
            <a:off x="3276600" y="9906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26" name="Line 38"/>
          <p:cNvSpPr>
            <a:spLocks noChangeShapeType="1"/>
          </p:cNvSpPr>
          <p:nvPr/>
        </p:nvSpPr>
        <p:spPr bwMode="auto">
          <a:xfrm>
            <a:off x="1219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27" name="Line 39"/>
          <p:cNvSpPr>
            <a:spLocks noChangeShapeType="1"/>
          </p:cNvSpPr>
          <p:nvPr/>
        </p:nvSpPr>
        <p:spPr bwMode="auto">
          <a:xfrm>
            <a:off x="914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28" name="Text Box 40"/>
          <p:cNvSpPr txBox="1">
            <a:spLocks noChangeArrowheads="1"/>
          </p:cNvSpPr>
          <p:nvPr/>
        </p:nvSpPr>
        <p:spPr bwMode="auto">
          <a:xfrm>
            <a:off x="1219200" y="30480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29" name="Text Box 41"/>
          <p:cNvSpPr txBox="1">
            <a:spLocks noChangeArrowheads="1"/>
          </p:cNvSpPr>
          <p:nvPr/>
        </p:nvSpPr>
        <p:spPr bwMode="auto">
          <a:xfrm>
            <a:off x="914400" y="34290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30" name="Text Box 42"/>
          <p:cNvSpPr txBox="1">
            <a:spLocks noChangeArrowheads="1"/>
          </p:cNvSpPr>
          <p:nvPr/>
        </p:nvSpPr>
        <p:spPr bwMode="auto">
          <a:xfrm>
            <a:off x="914400" y="37338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31" name="Text Box 43"/>
          <p:cNvSpPr txBox="1">
            <a:spLocks noChangeArrowheads="1"/>
          </p:cNvSpPr>
          <p:nvPr/>
        </p:nvSpPr>
        <p:spPr bwMode="auto">
          <a:xfrm>
            <a:off x="914400" y="40386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32" name="Text Box 44"/>
          <p:cNvSpPr txBox="1">
            <a:spLocks noChangeArrowheads="1"/>
          </p:cNvSpPr>
          <p:nvPr/>
        </p:nvSpPr>
        <p:spPr bwMode="auto">
          <a:xfrm>
            <a:off x="1524000" y="34290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33" name="Text Box 45"/>
          <p:cNvSpPr txBox="1">
            <a:spLocks noChangeArrowheads="1"/>
          </p:cNvSpPr>
          <p:nvPr/>
        </p:nvSpPr>
        <p:spPr bwMode="auto">
          <a:xfrm>
            <a:off x="1828800" y="34290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34" name="Text Box 46"/>
          <p:cNvSpPr txBox="1">
            <a:spLocks noChangeArrowheads="1"/>
          </p:cNvSpPr>
          <p:nvPr/>
        </p:nvSpPr>
        <p:spPr bwMode="auto">
          <a:xfrm>
            <a:off x="1219200" y="4114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35" name="Text Box 47"/>
          <p:cNvSpPr txBox="1">
            <a:spLocks noChangeArrowheads="1"/>
          </p:cNvSpPr>
          <p:nvPr/>
        </p:nvSpPr>
        <p:spPr bwMode="auto">
          <a:xfrm>
            <a:off x="1447800" y="4114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36" name="Text Box 48"/>
          <p:cNvSpPr txBox="1">
            <a:spLocks noChangeArrowheads="1"/>
          </p:cNvSpPr>
          <p:nvPr/>
        </p:nvSpPr>
        <p:spPr bwMode="auto">
          <a:xfrm>
            <a:off x="1828800" y="4114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37" name="Text Box 49"/>
          <p:cNvSpPr txBox="1">
            <a:spLocks noChangeArrowheads="1"/>
          </p:cNvSpPr>
          <p:nvPr/>
        </p:nvSpPr>
        <p:spPr bwMode="auto">
          <a:xfrm>
            <a:off x="1219200" y="27432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38" name="Line 50"/>
          <p:cNvSpPr>
            <a:spLocks noChangeShapeType="1"/>
          </p:cNvSpPr>
          <p:nvPr/>
        </p:nvSpPr>
        <p:spPr bwMode="auto">
          <a:xfrm>
            <a:off x="32766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39" name="Line 51"/>
          <p:cNvSpPr>
            <a:spLocks noChangeShapeType="1"/>
          </p:cNvSpPr>
          <p:nvPr/>
        </p:nvSpPr>
        <p:spPr bwMode="auto">
          <a:xfrm>
            <a:off x="29718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40" name="Text Box 52"/>
          <p:cNvSpPr txBox="1">
            <a:spLocks noChangeArrowheads="1"/>
          </p:cNvSpPr>
          <p:nvPr/>
        </p:nvSpPr>
        <p:spPr bwMode="auto">
          <a:xfrm>
            <a:off x="3276600" y="30480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41" name="Text Box 53"/>
          <p:cNvSpPr txBox="1">
            <a:spLocks noChangeArrowheads="1"/>
          </p:cNvSpPr>
          <p:nvPr/>
        </p:nvSpPr>
        <p:spPr bwMode="auto">
          <a:xfrm>
            <a:off x="2971800" y="34290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42" name="Text Box 54"/>
          <p:cNvSpPr txBox="1">
            <a:spLocks noChangeArrowheads="1"/>
          </p:cNvSpPr>
          <p:nvPr/>
        </p:nvSpPr>
        <p:spPr bwMode="auto">
          <a:xfrm>
            <a:off x="2971800" y="37338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43" name="Text Box 55"/>
          <p:cNvSpPr txBox="1">
            <a:spLocks noChangeArrowheads="1"/>
          </p:cNvSpPr>
          <p:nvPr/>
        </p:nvSpPr>
        <p:spPr bwMode="auto">
          <a:xfrm>
            <a:off x="2971800" y="40386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44" name="Text Box 56"/>
          <p:cNvSpPr txBox="1">
            <a:spLocks noChangeArrowheads="1"/>
          </p:cNvSpPr>
          <p:nvPr/>
        </p:nvSpPr>
        <p:spPr bwMode="auto">
          <a:xfrm>
            <a:off x="3276600" y="3429000"/>
            <a:ext cx="944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0  2   7</a:t>
            </a:r>
          </a:p>
        </p:txBody>
      </p:sp>
      <p:sp>
        <p:nvSpPr>
          <p:cNvPr id="729145" name="Text Box 57"/>
          <p:cNvSpPr txBox="1">
            <a:spLocks noChangeArrowheads="1"/>
          </p:cNvSpPr>
          <p:nvPr/>
        </p:nvSpPr>
        <p:spPr bwMode="auto">
          <a:xfrm rot="16200000">
            <a:off x="2420144" y="37520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46" name="Text Box 58"/>
          <p:cNvSpPr txBox="1">
            <a:spLocks noChangeArrowheads="1"/>
          </p:cNvSpPr>
          <p:nvPr/>
        </p:nvSpPr>
        <p:spPr bwMode="auto">
          <a:xfrm>
            <a:off x="3276600" y="27432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47" name="Line 59"/>
          <p:cNvSpPr>
            <a:spLocks noChangeShapeType="1"/>
          </p:cNvSpPr>
          <p:nvPr/>
        </p:nvSpPr>
        <p:spPr bwMode="auto">
          <a:xfrm>
            <a:off x="5486400" y="3276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48" name="Line 60"/>
          <p:cNvSpPr>
            <a:spLocks noChangeShapeType="1"/>
          </p:cNvSpPr>
          <p:nvPr/>
        </p:nvSpPr>
        <p:spPr bwMode="auto">
          <a:xfrm>
            <a:off x="5181600" y="3505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49" name="Text Box 61"/>
          <p:cNvSpPr txBox="1">
            <a:spLocks noChangeArrowheads="1"/>
          </p:cNvSpPr>
          <p:nvPr/>
        </p:nvSpPr>
        <p:spPr bwMode="auto">
          <a:xfrm>
            <a:off x="5486400" y="31242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50" name="Text Box 62"/>
          <p:cNvSpPr txBox="1">
            <a:spLocks noChangeArrowheads="1"/>
          </p:cNvSpPr>
          <p:nvPr/>
        </p:nvSpPr>
        <p:spPr bwMode="auto">
          <a:xfrm>
            <a:off x="5181600" y="35052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51" name="Text Box 63"/>
          <p:cNvSpPr txBox="1">
            <a:spLocks noChangeArrowheads="1"/>
          </p:cNvSpPr>
          <p:nvPr/>
        </p:nvSpPr>
        <p:spPr bwMode="auto">
          <a:xfrm>
            <a:off x="5181600" y="38100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52" name="Text Box 64"/>
          <p:cNvSpPr txBox="1">
            <a:spLocks noChangeArrowheads="1"/>
          </p:cNvSpPr>
          <p:nvPr/>
        </p:nvSpPr>
        <p:spPr bwMode="auto">
          <a:xfrm>
            <a:off x="5181600" y="41148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53" name="Text Box 65"/>
          <p:cNvSpPr txBox="1">
            <a:spLocks noChangeArrowheads="1"/>
          </p:cNvSpPr>
          <p:nvPr/>
        </p:nvSpPr>
        <p:spPr bwMode="auto">
          <a:xfrm>
            <a:off x="5486400" y="3505200"/>
            <a:ext cx="944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0  2   3</a:t>
            </a:r>
          </a:p>
        </p:txBody>
      </p:sp>
      <p:sp>
        <p:nvSpPr>
          <p:cNvPr id="729154" name="Text Box 66"/>
          <p:cNvSpPr txBox="1">
            <a:spLocks noChangeArrowheads="1"/>
          </p:cNvSpPr>
          <p:nvPr/>
        </p:nvSpPr>
        <p:spPr bwMode="auto">
          <a:xfrm rot="16200000">
            <a:off x="4629944" y="38282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55" name="Text Box 67"/>
          <p:cNvSpPr txBox="1">
            <a:spLocks noChangeArrowheads="1"/>
          </p:cNvSpPr>
          <p:nvPr/>
        </p:nvSpPr>
        <p:spPr bwMode="auto">
          <a:xfrm>
            <a:off x="5486400" y="28194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56" name="Line 68"/>
          <p:cNvSpPr>
            <a:spLocks noChangeShapeType="1"/>
          </p:cNvSpPr>
          <p:nvPr/>
        </p:nvSpPr>
        <p:spPr bwMode="auto">
          <a:xfrm>
            <a:off x="54102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57" name="Line 69"/>
          <p:cNvSpPr>
            <a:spLocks noChangeShapeType="1"/>
          </p:cNvSpPr>
          <p:nvPr/>
        </p:nvSpPr>
        <p:spPr bwMode="auto">
          <a:xfrm>
            <a:off x="51054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58" name="Text Box 70"/>
          <p:cNvSpPr txBox="1">
            <a:spLocks noChangeArrowheads="1"/>
          </p:cNvSpPr>
          <p:nvPr/>
        </p:nvSpPr>
        <p:spPr bwMode="auto">
          <a:xfrm>
            <a:off x="5410200" y="48006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59" name="Text Box 71"/>
          <p:cNvSpPr txBox="1">
            <a:spLocks noChangeArrowheads="1"/>
          </p:cNvSpPr>
          <p:nvPr/>
        </p:nvSpPr>
        <p:spPr bwMode="auto">
          <a:xfrm>
            <a:off x="5105400" y="51816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60" name="Text Box 72"/>
          <p:cNvSpPr txBox="1">
            <a:spLocks noChangeArrowheads="1"/>
          </p:cNvSpPr>
          <p:nvPr/>
        </p:nvSpPr>
        <p:spPr bwMode="auto">
          <a:xfrm>
            <a:off x="5105400" y="54864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61" name="Text Box 73"/>
          <p:cNvSpPr txBox="1">
            <a:spLocks noChangeArrowheads="1"/>
          </p:cNvSpPr>
          <p:nvPr/>
        </p:nvSpPr>
        <p:spPr bwMode="auto">
          <a:xfrm>
            <a:off x="5105400" y="57912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62" name="Text Box 74"/>
          <p:cNvSpPr txBox="1">
            <a:spLocks noChangeArrowheads="1"/>
          </p:cNvSpPr>
          <p:nvPr/>
        </p:nvSpPr>
        <p:spPr bwMode="auto">
          <a:xfrm>
            <a:off x="5410200" y="5181600"/>
            <a:ext cx="944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0  2   3</a:t>
            </a:r>
          </a:p>
        </p:txBody>
      </p:sp>
      <p:sp>
        <p:nvSpPr>
          <p:cNvPr id="729163" name="Text Box 75"/>
          <p:cNvSpPr txBox="1">
            <a:spLocks noChangeArrowheads="1"/>
          </p:cNvSpPr>
          <p:nvPr/>
        </p:nvSpPr>
        <p:spPr bwMode="auto">
          <a:xfrm rot="16200000">
            <a:off x="4553744" y="55046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64" name="Text Box 76"/>
          <p:cNvSpPr txBox="1">
            <a:spLocks noChangeArrowheads="1"/>
          </p:cNvSpPr>
          <p:nvPr/>
        </p:nvSpPr>
        <p:spPr bwMode="auto">
          <a:xfrm>
            <a:off x="5410200" y="44958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65" name="Line 77"/>
          <p:cNvSpPr>
            <a:spLocks noChangeShapeType="1"/>
          </p:cNvSpPr>
          <p:nvPr/>
        </p:nvSpPr>
        <p:spPr bwMode="auto">
          <a:xfrm>
            <a:off x="32766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66" name="Line 78"/>
          <p:cNvSpPr>
            <a:spLocks noChangeShapeType="1"/>
          </p:cNvSpPr>
          <p:nvPr/>
        </p:nvSpPr>
        <p:spPr bwMode="auto">
          <a:xfrm>
            <a:off x="29718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67" name="Text Box 79"/>
          <p:cNvSpPr txBox="1">
            <a:spLocks noChangeArrowheads="1"/>
          </p:cNvSpPr>
          <p:nvPr/>
        </p:nvSpPr>
        <p:spPr bwMode="auto">
          <a:xfrm>
            <a:off x="3276600" y="48006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68" name="Text Box 80"/>
          <p:cNvSpPr txBox="1">
            <a:spLocks noChangeArrowheads="1"/>
          </p:cNvSpPr>
          <p:nvPr/>
        </p:nvSpPr>
        <p:spPr bwMode="auto">
          <a:xfrm>
            <a:off x="2971800" y="51816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69" name="Text Box 81"/>
          <p:cNvSpPr txBox="1">
            <a:spLocks noChangeArrowheads="1"/>
          </p:cNvSpPr>
          <p:nvPr/>
        </p:nvSpPr>
        <p:spPr bwMode="auto">
          <a:xfrm>
            <a:off x="2971800" y="54864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70" name="Text Box 82"/>
          <p:cNvSpPr txBox="1">
            <a:spLocks noChangeArrowheads="1"/>
          </p:cNvSpPr>
          <p:nvPr/>
        </p:nvSpPr>
        <p:spPr bwMode="auto">
          <a:xfrm>
            <a:off x="2971800" y="57912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71" name="Text Box 83"/>
          <p:cNvSpPr txBox="1">
            <a:spLocks noChangeArrowheads="1"/>
          </p:cNvSpPr>
          <p:nvPr/>
        </p:nvSpPr>
        <p:spPr bwMode="auto">
          <a:xfrm>
            <a:off x="3276600" y="5181600"/>
            <a:ext cx="944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0  2   7</a:t>
            </a:r>
          </a:p>
        </p:txBody>
      </p:sp>
      <p:sp>
        <p:nvSpPr>
          <p:cNvPr id="729172" name="Text Box 84"/>
          <p:cNvSpPr txBox="1">
            <a:spLocks noChangeArrowheads="1"/>
          </p:cNvSpPr>
          <p:nvPr/>
        </p:nvSpPr>
        <p:spPr bwMode="auto">
          <a:xfrm rot="16200000">
            <a:off x="2420144" y="5504656"/>
            <a:ext cx="708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729173" name="Text Box 85"/>
          <p:cNvSpPr txBox="1">
            <a:spLocks noChangeArrowheads="1"/>
          </p:cNvSpPr>
          <p:nvPr/>
        </p:nvSpPr>
        <p:spPr bwMode="auto">
          <a:xfrm>
            <a:off x="3276600" y="44958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74" name="Line 86"/>
          <p:cNvSpPr>
            <a:spLocks noChangeShapeType="1"/>
          </p:cNvSpPr>
          <p:nvPr/>
        </p:nvSpPr>
        <p:spPr bwMode="auto">
          <a:xfrm>
            <a:off x="1219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75" name="Line 87"/>
          <p:cNvSpPr>
            <a:spLocks noChangeShapeType="1"/>
          </p:cNvSpPr>
          <p:nvPr/>
        </p:nvSpPr>
        <p:spPr bwMode="auto">
          <a:xfrm>
            <a:off x="914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176" name="Text Box 88"/>
          <p:cNvSpPr txBox="1">
            <a:spLocks noChangeArrowheads="1"/>
          </p:cNvSpPr>
          <p:nvPr/>
        </p:nvSpPr>
        <p:spPr bwMode="auto">
          <a:xfrm>
            <a:off x="1219200" y="4876800"/>
            <a:ext cx="96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   y   z</a:t>
            </a:r>
          </a:p>
        </p:txBody>
      </p:sp>
      <p:sp>
        <p:nvSpPr>
          <p:cNvPr id="729177" name="Text Box 89"/>
          <p:cNvSpPr txBox="1">
            <a:spLocks noChangeArrowheads="1"/>
          </p:cNvSpPr>
          <p:nvPr/>
        </p:nvSpPr>
        <p:spPr bwMode="auto">
          <a:xfrm>
            <a:off x="914400" y="52578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29178" name="Text Box 90"/>
          <p:cNvSpPr txBox="1">
            <a:spLocks noChangeArrowheads="1"/>
          </p:cNvSpPr>
          <p:nvPr/>
        </p:nvSpPr>
        <p:spPr bwMode="auto">
          <a:xfrm>
            <a:off x="914400" y="55626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729179" name="Text Box 91"/>
          <p:cNvSpPr txBox="1">
            <a:spLocks noChangeArrowheads="1"/>
          </p:cNvSpPr>
          <p:nvPr/>
        </p:nvSpPr>
        <p:spPr bwMode="auto">
          <a:xfrm>
            <a:off x="914400" y="5867400"/>
            <a:ext cx="306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729180" name="Text Box 92"/>
          <p:cNvSpPr txBox="1">
            <a:spLocks noChangeArrowheads="1"/>
          </p:cNvSpPr>
          <p:nvPr/>
        </p:nvSpPr>
        <p:spPr bwMode="auto">
          <a:xfrm>
            <a:off x="1219200" y="5638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81" name="Text Box 93"/>
          <p:cNvSpPr txBox="1">
            <a:spLocks noChangeArrowheads="1"/>
          </p:cNvSpPr>
          <p:nvPr/>
        </p:nvSpPr>
        <p:spPr bwMode="auto">
          <a:xfrm>
            <a:off x="1447800" y="5638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82" name="Text Box 94"/>
          <p:cNvSpPr txBox="1">
            <a:spLocks noChangeArrowheads="1"/>
          </p:cNvSpPr>
          <p:nvPr/>
        </p:nvSpPr>
        <p:spPr bwMode="auto">
          <a:xfrm>
            <a:off x="1828800" y="5638800"/>
            <a:ext cx="376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</p:txBody>
      </p:sp>
      <p:sp>
        <p:nvSpPr>
          <p:cNvPr id="729183" name="Text Box 95"/>
          <p:cNvSpPr txBox="1">
            <a:spLocks noChangeArrowheads="1"/>
          </p:cNvSpPr>
          <p:nvPr/>
        </p:nvSpPr>
        <p:spPr bwMode="auto">
          <a:xfrm>
            <a:off x="1219200" y="59436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729184" name="Text Box 96"/>
          <p:cNvSpPr txBox="1">
            <a:spLocks noChangeArrowheads="1"/>
          </p:cNvSpPr>
          <p:nvPr/>
        </p:nvSpPr>
        <p:spPr bwMode="auto">
          <a:xfrm>
            <a:off x="1447800" y="59436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29185" name="Text Box 97"/>
          <p:cNvSpPr txBox="1">
            <a:spLocks noChangeArrowheads="1"/>
          </p:cNvSpPr>
          <p:nvPr/>
        </p:nvSpPr>
        <p:spPr bwMode="auto">
          <a:xfrm>
            <a:off x="1828800" y="59436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729186" name="Text Box 98"/>
          <p:cNvSpPr txBox="1">
            <a:spLocks noChangeArrowheads="1"/>
          </p:cNvSpPr>
          <p:nvPr/>
        </p:nvSpPr>
        <p:spPr bwMode="auto">
          <a:xfrm>
            <a:off x="1219200" y="4572000"/>
            <a:ext cx="938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to</a:t>
            </a:r>
          </a:p>
        </p:txBody>
      </p:sp>
      <p:sp>
        <p:nvSpPr>
          <p:cNvPr id="729187" name="Text Box 99"/>
          <p:cNvSpPr txBox="1">
            <a:spLocks noChangeArrowheads="1"/>
          </p:cNvSpPr>
          <p:nvPr/>
        </p:nvSpPr>
        <p:spPr bwMode="auto">
          <a:xfrm>
            <a:off x="1219200" y="3505200"/>
            <a:ext cx="976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∞</a:t>
            </a:r>
          </a:p>
          <a:p>
            <a:r>
              <a:rPr lang="en-US"/>
              <a:t>2   0   1</a:t>
            </a:r>
          </a:p>
        </p:txBody>
      </p:sp>
      <p:sp>
        <p:nvSpPr>
          <p:cNvPr id="729188" name="Text Box 100"/>
          <p:cNvSpPr txBox="1">
            <a:spLocks noChangeArrowheads="1"/>
          </p:cNvSpPr>
          <p:nvPr/>
        </p:nvSpPr>
        <p:spPr bwMode="auto">
          <a:xfrm>
            <a:off x="1219200" y="5257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∞ ∞  ∞</a:t>
            </a:r>
          </a:p>
        </p:txBody>
      </p:sp>
      <p:sp>
        <p:nvSpPr>
          <p:cNvPr id="729189" name="Text Box 101"/>
          <p:cNvSpPr txBox="1">
            <a:spLocks noChangeArrowheads="1"/>
          </p:cNvSpPr>
          <p:nvPr/>
        </p:nvSpPr>
        <p:spPr bwMode="auto">
          <a:xfrm>
            <a:off x="3260725" y="2022475"/>
            <a:ext cx="976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2   0   1</a:t>
            </a:r>
          </a:p>
        </p:txBody>
      </p:sp>
      <p:sp>
        <p:nvSpPr>
          <p:cNvPr id="729190" name="Text Box 102"/>
          <p:cNvSpPr txBox="1">
            <a:spLocks noChangeArrowheads="1"/>
          </p:cNvSpPr>
          <p:nvPr/>
        </p:nvSpPr>
        <p:spPr bwMode="auto">
          <a:xfrm>
            <a:off x="3260725" y="2327275"/>
            <a:ext cx="976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7   1   0</a:t>
            </a:r>
          </a:p>
        </p:txBody>
      </p:sp>
      <p:sp>
        <p:nvSpPr>
          <p:cNvPr id="729191" name="Text Box 103"/>
          <p:cNvSpPr txBox="1">
            <a:spLocks noChangeArrowheads="1"/>
          </p:cNvSpPr>
          <p:nvPr/>
        </p:nvSpPr>
        <p:spPr bwMode="auto">
          <a:xfrm>
            <a:off x="3276600" y="38100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2  0   1</a:t>
            </a:r>
          </a:p>
        </p:txBody>
      </p:sp>
      <p:sp>
        <p:nvSpPr>
          <p:cNvPr id="729192" name="Text Box 104"/>
          <p:cNvSpPr txBox="1">
            <a:spLocks noChangeArrowheads="1"/>
          </p:cNvSpPr>
          <p:nvPr/>
        </p:nvSpPr>
        <p:spPr bwMode="auto">
          <a:xfrm>
            <a:off x="3276600" y="4114800"/>
            <a:ext cx="976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7   1   0</a:t>
            </a:r>
          </a:p>
        </p:txBody>
      </p:sp>
      <p:sp>
        <p:nvSpPr>
          <p:cNvPr id="729193" name="Text Box 105"/>
          <p:cNvSpPr txBox="1">
            <a:spLocks noChangeArrowheads="1"/>
          </p:cNvSpPr>
          <p:nvPr/>
        </p:nvSpPr>
        <p:spPr bwMode="auto">
          <a:xfrm>
            <a:off x="3276600" y="55626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2  0   1</a:t>
            </a:r>
          </a:p>
        </p:txBody>
      </p:sp>
      <p:sp>
        <p:nvSpPr>
          <p:cNvPr id="729194" name="Text Box 106"/>
          <p:cNvSpPr txBox="1">
            <a:spLocks noChangeArrowheads="1"/>
          </p:cNvSpPr>
          <p:nvPr/>
        </p:nvSpPr>
        <p:spPr bwMode="auto">
          <a:xfrm>
            <a:off x="3276600" y="5867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3  1   0</a:t>
            </a:r>
          </a:p>
        </p:txBody>
      </p:sp>
      <p:sp>
        <p:nvSpPr>
          <p:cNvPr id="729195" name="Text Box 107"/>
          <p:cNvSpPr txBox="1">
            <a:spLocks noChangeArrowheads="1"/>
          </p:cNvSpPr>
          <p:nvPr/>
        </p:nvSpPr>
        <p:spPr bwMode="auto">
          <a:xfrm>
            <a:off x="5486400" y="2133600"/>
            <a:ext cx="976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2   0   1</a:t>
            </a:r>
          </a:p>
        </p:txBody>
      </p:sp>
      <p:sp>
        <p:nvSpPr>
          <p:cNvPr id="729196" name="Text Box 108"/>
          <p:cNvSpPr txBox="1">
            <a:spLocks noChangeArrowheads="1"/>
          </p:cNvSpPr>
          <p:nvPr/>
        </p:nvSpPr>
        <p:spPr bwMode="auto">
          <a:xfrm>
            <a:off x="5486400" y="2438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3  1   0</a:t>
            </a:r>
          </a:p>
        </p:txBody>
      </p:sp>
      <p:sp>
        <p:nvSpPr>
          <p:cNvPr id="729197" name="Text Box 109"/>
          <p:cNvSpPr txBox="1">
            <a:spLocks noChangeArrowheads="1"/>
          </p:cNvSpPr>
          <p:nvPr/>
        </p:nvSpPr>
        <p:spPr bwMode="auto">
          <a:xfrm>
            <a:off x="5486400" y="38862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2  0   1</a:t>
            </a:r>
          </a:p>
        </p:txBody>
      </p:sp>
      <p:sp>
        <p:nvSpPr>
          <p:cNvPr id="729198" name="Text Box 110"/>
          <p:cNvSpPr txBox="1">
            <a:spLocks noChangeArrowheads="1"/>
          </p:cNvSpPr>
          <p:nvPr/>
        </p:nvSpPr>
        <p:spPr bwMode="auto">
          <a:xfrm>
            <a:off x="5410200" y="5867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3  1   0</a:t>
            </a:r>
          </a:p>
        </p:txBody>
      </p:sp>
      <p:sp>
        <p:nvSpPr>
          <p:cNvPr id="729199" name="Text Box 111"/>
          <p:cNvSpPr txBox="1">
            <a:spLocks noChangeArrowheads="1"/>
          </p:cNvSpPr>
          <p:nvPr/>
        </p:nvSpPr>
        <p:spPr bwMode="auto">
          <a:xfrm>
            <a:off x="5410200" y="5486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2  0   1</a:t>
            </a:r>
          </a:p>
        </p:txBody>
      </p:sp>
      <p:sp>
        <p:nvSpPr>
          <p:cNvPr id="729200" name="Text Box 112"/>
          <p:cNvSpPr txBox="1">
            <a:spLocks noChangeArrowheads="1"/>
          </p:cNvSpPr>
          <p:nvPr/>
        </p:nvSpPr>
        <p:spPr bwMode="auto">
          <a:xfrm>
            <a:off x="5486400" y="41148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3  1   0</a:t>
            </a:r>
          </a:p>
        </p:txBody>
      </p:sp>
      <p:sp>
        <p:nvSpPr>
          <p:cNvPr id="729201" name="Line 113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2" name="Line 114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3" name="Line 115"/>
          <p:cNvSpPr>
            <a:spLocks noChangeShapeType="1"/>
          </p:cNvSpPr>
          <p:nvPr/>
        </p:nvSpPr>
        <p:spPr bwMode="auto">
          <a:xfrm flipV="1">
            <a:off x="2133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4" name="Line 116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5" name="Line 117"/>
          <p:cNvSpPr>
            <a:spLocks noChangeShapeType="1"/>
          </p:cNvSpPr>
          <p:nvPr/>
        </p:nvSpPr>
        <p:spPr bwMode="auto">
          <a:xfrm flipV="1">
            <a:off x="2133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6" name="Line 118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7" name="Line 119"/>
          <p:cNvSpPr>
            <a:spLocks noChangeShapeType="1"/>
          </p:cNvSpPr>
          <p:nvPr/>
        </p:nvSpPr>
        <p:spPr bwMode="auto">
          <a:xfrm>
            <a:off x="4267200" y="19812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8" name="Line 120"/>
          <p:cNvSpPr>
            <a:spLocks noChangeShapeType="1"/>
          </p:cNvSpPr>
          <p:nvPr/>
        </p:nvSpPr>
        <p:spPr bwMode="auto">
          <a:xfrm>
            <a:off x="4191000" y="2057400"/>
            <a:ext cx="8382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09" name="Line 121"/>
          <p:cNvSpPr>
            <a:spLocks noChangeShapeType="1"/>
          </p:cNvSpPr>
          <p:nvPr/>
        </p:nvSpPr>
        <p:spPr bwMode="auto">
          <a:xfrm flipV="1">
            <a:off x="4114800" y="2743200"/>
            <a:ext cx="11430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10" name="Line 122"/>
          <p:cNvSpPr>
            <a:spLocks noChangeShapeType="1"/>
          </p:cNvSpPr>
          <p:nvPr/>
        </p:nvSpPr>
        <p:spPr bwMode="auto">
          <a:xfrm flipV="1">
            <a:off x="4114800" y="4419600"/>
            <a:ext cx="1066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11" name="Line 123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12" name="Text Box 124"/>
          <p:cNvSpPr txBox="1">
            <a:spLocks noChangeArrowheads="1"/>
          </p:cNvSpPr>
          <p:nvPr/>
        </p:nvSpPr>
        <p:spPr bwMode="auto">
          <a:xfrm>
            <a:off x="6069013" y="6142038"/>
            <a:ext cx="658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grpSp>
        <p:nvGrpSpPr>
          <p:cNvPr id="729213" name="Group 125"/>
          <p:cNvGrpSpPr>
            <a:grpSpLocks/>
          </p:cNvGrpSpPr>
          <p:nvPr/>
        </p:nvGrpSpPr>
        <p:grpSpPr bwMode="auto">
          <a:xfrm>
            <a:off x="6632575" y="2911475"/>
            <a:ext cx="2184400" cy="1212850"/>
            <a:chOff x="2352" y="0"/>
            <a:chExt cx="1376" cy="764"/>
          </a:xfrm>
        </p:grpSpPr>
        <p:sp>
          <p:nvSpPr>
            <p:cNvPr id="729214" name="Freeform 126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29215" name="Group 127"/>
            <p:cNvGrpSpPr>
              <a:grpSpLocks/>
            </p:cNvGrpSpPr>
            <p:nvPr/>
          </p:nvGrpSpPr>
          <p:grpSpPr bwMode="auto">
            <a:xfrm>
              <a:off x="2448" y="74"/>
              <a:ext cx="1161" cy="677"/>
              <a:chOff x="-17" y="1286"/>
              <a:chExt cx="1161" cy="677"/>
            </a:xfrm>
          </p:grpSpPr>
          <p:sp>
            <p:nvSpPr>
              <p:cNvPr id="729216" name="Freeform 128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9217" name="Oval 129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9218" name="Line 130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9219" name="Line 131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9220" name="Rectangle 132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9221" name="Oval 133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9222" name="Freeform 134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9223" name="Freeform 135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grpSp>
            <p:nvGrpSpPr>
              <p:cNvPr id="729224" name="Group 136"/>
              <p:cNvGrpSpPr>
                <a:grpSpLocks/>
              </p:cNvGrpSpPr>
              <p:nvPr/>
            </p:nvGrpSpPr>
            <p:grpSpPr bwMode="auto">
              <a:xfrm>
                <a:off x="42" y="1598"/>
                <a:ext cx="186" cy="252"/>
                <a:chOff x="2964" y="2429"/>
                <a:chExt cx="187" cy="252"/>
              </a:xfrm>
            </p:grpSpPr>
            <p:sp>
              <p:nvSpPr>
                <p:cNvPr id="729225" name="Rectangle 1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26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2964" y="2429"/>
                  <a:ext cx="18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6600"/>
                      </a:solidFill>
                    </a:rPr>
                    <a:t>x</a:t>
                  </a:r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729227" name="Group 139"/>
              <p:cNvGrpSpPr>
                <a:grpSpLocks/>
              </p:cNvGrpSpPr>
              <p:nvPr/>
            </p:nvGrpSpPr>
            <p:grpSpPr bwMode="auto">
              <a:xfrm>
                <a:off x="828" y="1580"/>
                <a:ext cx="316" cy="291"/>
                <a:chOff x="1740" y="2276"/>
                <a:chExt cx="316" cy="291"/>
              </a:xfrm>
            </p:grpSpPr>
            <p:sp>
              <p:nvSpPr>
                <p:cNvPr id="729228" name="Oval 140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29" name="Line 141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30" name="Line 142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31" name="Rectangle 143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9232" name="Oval 144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grpSp>
              <p:nvGrpSpPr>
                <p:cNvPr id="729233" name="Group 145"/>
                <p:cNvGrpSpPr>
                  <a:grpSpLocks/>
                </p:cNvGrpSpPr>
                <p:nvPr/>
              </p:nvGrpSpPr>
              <p:grpSpPr bwMode="auto">
                <a:xfrm>
                  <a:off x="1803" y="2276"/>
                  <a:ext cx="193" cy="291"/>
                  <a:chOff x="2961" y="2399"/>
                  <a:chExt cx="194" cy="291"/>
                </a:xfrm>
              </p:grpSpPr>
              <p:sp>
                <p:nvSpPr>
                  <p:cNvPr id="729234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FF6600"/>
                      </a:solidFill>
                    </a:endParaRPr>
                  </a:p>
                </p:txBody>
              </p:sp>
              <p:sp>
                <p:nvSpPr>
                  <p:cNvPr id="729235" name="Text Box 1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2399"/>
                    <a:ext cx="194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2400">
                        <a:solidFill>
                          <a:srgbClr val="FF6600"/>
                        </a:solidFill>
                      </a:rPr>
                      <a:t>z</a:t>
                    </a:r>
                  </a:p>
                </p:txBody>
              </p:sp>
            </p:grpSp>
          </p:grpSp>
          <p:sp>
            <p:nvSpPr>
              <p:cNvPr id="729236" name="Text Box 148"/>
              <p:cNvSpPr txBox="1">
                <a:spLocks noChangeArrowheads="1"/>
              </p:cNvSpPr>
              <p:nvPr/>
            </p:nvSpPr>
            <p:spPr bwMode="auto">
              <a:xfrm>
                <a:off x="726" y="1400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FF6600"/>
                    </a:solidFill>
                  </a:rPr>
                  <a:t>1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9237" name="Text Box 149"/>
              <p:cNvSpPr txBox="1">
                <a:spLocks noChangeArrowheads="1"/>
              </p:cNvSpPr>
              <p:nvPr/>
            </p:nvSpPr>
            <p:spPr bwMode="auto">
              <a:xfrm>
                <a:off x="199" y="1397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FF6600"/>
                    </a:solidFill>
                  </a:rPr>
                  <a:t>2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9238" name="Text Box 150"/>
              <p:cNvSpPr txBox="1">
                <a:spLocks noChangeArrowheads="1"/>
              </p:cNvSpPr>
              <p:nvPr/>
            </p:nvSpPr>
            <p:spPr bwMode="auto">
              <a:xfrm>
                <a:off x="484" y="1730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6600"/>
                    </a:solidFill>
                  </a:rPr>
                  <a:t>7</a:t>
                </a:r>
                <a:endParaRPr lang="en-US" sz="2400" dirty="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729239" name="Group 151"/>
              <p:cNvGrpSpPr>
                <a:grpSpLocks/>
              </p:cNvGrpSpPr>
              <p:nvPr/>
            </p:nvGrpSpPr>
            <p:grpSpPr bwMode="auto">
              <a:xfrm>
                <a:off x="408" y="1286"/>
                <a:ext cx="316" cy="252"/>
                <a:chOff x="1740" y="2306"/>
                <a:chExt cx="316" cy="252"/>
              </a:xfrm>
            </p:grpSpPr>
            <p:sp>
              <p:nvSpPr>
                <p:cNvPr id="729240" name="Oval 152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41" name="Line 153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42" name="Line 154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sp>
              <p:nvSpPr>
                <p:cNvPr id="729243" name="Rectangle 155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solidFill>
                      <a:srgbClr val="FF66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9244" name="Oval 156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FF6600"/>
                    </a:solidFill>
                  </a:endParaRPr>
                </a:p>
              </p:txBody>
            </p:sp>
            <p:grpSp>
              <p:nvGrpSpPr>
                <p:cNvPr id="729245" name="Group 157"/>
                <p:cNvGrpSpPr>
                  <a:grpSpLocks/>
                </p:cNvGrpSpPr>
                <p:nvPr/>
              </p:nvGrpSpPr>
              <p:grpSpPr bwMode="auto">
                <a:xfrm>
                  <a:off x="1805" y="2306"/>
                  <a:ext cx="189" cy="252"/>
                  <a:chOff x="2962" y="2429"/>
                  <a:chExt cx="191" cy="252"/>
                </a:xfrm>
              </p:grpSpPr>
              <p:sp>
                <p:nvSpPr>
                  <p:cNvPr id="729246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FF6600"/>
                      </a:solidFill>
                    </a:endParaRPr>
                  </a:p>
                </p:txBody>
              </p:sp>
              <p:sp>
                <p:nvSpPr>
                  <p:cNvPr id="729247" name="Text Box 1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2" y="2429"/>
                    <a:ext cx="191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2000">
                        <a:solidFill>
                          <a:srgbClr val="FF6600"/>
                        </a:solidFill>
                      </a:rPr>
                      <a:t>y</a:t>
                    </a:r>
                    <a:endParaRPr lang="en-US" sz="2400">
                      <a:solidFill>
                        <a:srgbClr val="FF66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  <p:sp>
        <p:nvSpPr>
          <p:cNvPr id="729248" name="Text Box 160"/>
          <p:cNvSpPr txBox="1">
            <a:spLocks noChangeArrowheads="1"/>
          </p:cNvSpPr>
          <p:nvPr/>
        </p:nvSpPr>
        <p:spPr bwMode="auto">
          <a:xfrm>
            <a:off x="0" y="685800"/>
            <a:ext cx="1579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b="1" u="sng"/>
              <a:t>node x table</a:t>
            </a:r>
          </a:p>
        </p:txBody>
      </p:sp>
      <p:sp>
        <p:nvSpPr>
          <p:cNvPr id="729249" name="Text Box 161"/>
          <p:cNvSpPr txBox="1">
            <a:spLocks noChangeArrowheads="1"/>
          </p:cNvSpPr>
          <p:nvPr/>
        </p:nvSpPr>
        <p:spPr bwMode="auto">
          <a:xfrm>
            <a:off x="0" y="2590800"/>
            <a:ext cx="1571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b="1" u="sng"/>
              <a:t>node y table</a:t>
            </a:r>
          </a:p>
        </p:txBody>
      </p:sp>
      <p:sp>
        <p:nvSpPr>
          <p:cNvPr id="729250" name="Text Box 162"/>
          <p:cNvSpPr txBox="1">
            <a:spLocks noChangeArrowheads="1"/>
          </p:cNvSpPr>
          <p:nvPr/>
        </p:nvSpPr>
        <p:spPr bwMode="auto">
          <a:xfrm>
            <a:off x="0" y="4343400"/>
            <a:ext cx="1566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b="1" u="sng"/>
              <a:t>node z table</a:t>
            </a:r>
          </a:p>
        </p:txBody>
      </p:sp>
      <p:sp>
        <p:nvSpPr>
          <p:cNvPr id="729251" name="Oval 163"/>
          <p:cNvSpPr>
            <a:spLocks noChangeArrowheads="1"/>
          </p:cNvSpPr>
          <p:nvPr/>
        </p:nvSpPr>
        <p:spPr bwMode="auto">
          <a:xfrm>
            <a:off x="1219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9252" name="Oval 164"/>
          <p:cNvSpPr>
            <a:spLocks noChangeArrowheads="1"/>
          </p:cNvSpPr>
          <p:nvPr/>
        </p:nvSpPr>
        <p:spPr bwMode="auto">
          <a:xfrm>
            <a:off x="1219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9253" name="Oval 165"/>
          <p:cNvSpPr>
            <a:spLocks noChangeArrowheads="1"/>
          </p:cNvSpPr>
          <p:nvPr/>
        </p:nvSpPr>
        <p:spPr bwMode="auto">
          <a:xfrm>
            <a:off x="1219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9254" name="Oval 166"/>
          <p:cNvSpPr>
            <a:spLocks noChangeArrowheads="1"/>
          </p:cNvSpPr>
          <p:nvPr/>
        </p:nvSpPr>
        <p:spPr bwMode="auto">
          <a:xfrm>
            <a:off x="32766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9255" name="Oval 167"/>
          <p:cNvSpPr>
            <a:spLocks noChangeArrowheads="1"/>
          </p:cNvSpPr>
          <p:nvPr/>
        </p:nvSpPr>
        <p:spPr bwMode="auto">
          <a:xfrm>
            <a:off x="3200400" y="5867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9256" name="Rectangle 168"/>
          <p:cNvSpPr>
            <a:spLocks noChangeArrowheads="1"/>
          </p:cNvSpPr>
          <p:nvPr/>
        </p:nvSpPr>
        <p:spPr bwMode="auto">
          <a:xfrm>
            <a:off x="1590675" y="187325"/>
            <a:ext cx="4476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fr-FR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(y) = min{c(x,y) + D</a:t>
            </a:r>
            <a:r>
              <a:rPr lang="fr-FR" baseline="-25000">
                <a:solidFill>
                  <a:srgbClr val="000000"/>
                </a:solidFill>
                <a:cs typeface="Times New Roman" pitchFamily="18" charset="0"/>
              </a:rPr>
              <a:t>y</a:t>
            </a: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(y), c(x,z) + D</a:t>
            </a:r>
            <a:r>
              <a:rPr lang="fr-FR" baseline="-25000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(y)} </a:t>
            </a:r>
            <a:br>
              <a:rPr lang="fr-FR">
                <a:solidFill>
                  <a:srgbClr val="000000"/>
                </a:solidFill>
                <a:cs typeface="Times New Roman" pitchFamily="18" charset="0"/>
              </a:rPr>
            </a:br>
            <a:r>
              <a:rPr lang="fr-FR">
                <a:solidFill>
                  <a:srgbClr val="000000"/>
                </a:solidFill>
                <a:cs typeface="Times New Roman" pitchFamily="18" charset="0"/>
              </a:rPr>
              <a:t>             = min{2+0 , 7+1} = 2</a:t>
            </a:r>
          </a:p>
        </p:txBody>
      </p:sp>
      <p:sp>
        <p:nvSpPr>
          <p:cNvPr id="729257" name="Line 169"/>
          <p:cNvSpPr>
            <a:spLocks noChangeShapeType="1"/>
          </p:cNvSpPr>
          <p:nvPr/>
        </p:nvSpPr>
        <p:spPr bwMode="auto">
          <a:xfrm flipH="1">
            <a:off x="3760788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9258" name="Rectangle 170"/>
          <p:cNvSpPr>
            <a:spLocks noChangeArrowheads="1"/>
          </p:cNvSpPr>
          <p:nvPr/>
        </p:nvSpPr>
        <p:spPr bwMode="auto">
          <a:xfrm>
            <a:off x="6384925" y="111125"/>
            <a:ext cx="28035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i="1"/>
              <a:t>D</a:t>
            </a:r>
            <a:r>
              <a:rPr lang="fr-FR" i="1" baseline="-25000"/>
              <a:t>x</a:t>
            </a:r>
            <a:r>
              <a:rPr lang="fr-FR" i="1"/>
              <a:t>(z) = </a:t>
            </a:r>
            <a:r>
              <a:rPr lang="fr-FR"/>
              <a:t>min{</a:t>
            </a:r>
            <a:r>
              <a:rPr lang="fr-FR" i="1"/>
              <a:t>c(x,y) + </a:t>
            </a:r>
            <a:br>
              <a:rPr lang="fr-FR" i="1"/>
            </a:br>
            <a:r>
              <a:rPr lang="fr-FR" i="1"/>
              <a:t>      D</a:t>
            </a:r>
            <a:r>
              <a:rPr lang="fr-FR" i="1" baseline="-25000"/>
              <a:t>y</a:t>
            </a:r>
            <a:r>
              <a:rPr lang="fr-FR" i="1"/>
              <a:t>(z), c(x,z) + D</a:t>
            </a:r>
            <a:r>
              <a:rPr lang="fr-FR" i="1" baseline="-25000"/>
              <a:t>z</a:t>
            </a:r>
            <a:r>
              <a:rPr lang="fr-FR" i="1"/>
              <a:t>(z)</a:t>
            </a:r>
            <a:r>
              <a:rPr lang="fr-FR"/>
              <a:t>} </a:t>
            </a:r>
          </a:p>
          <a:p>
            <a:pPr algn="just"/>
            <a:r>
              <a:rPr lang="fr-FR"/>
              <a:t>= min{2+1 , 7+0} = 3</a:t>
            </a:r>
          </a:p>
        </p:txBody>
      </p:sp>
      <p:sp>
        <p:nvSpPr>
          <p:cNvPr id="729259" name="Line 171"/>
          <p:cNvSpPr>
            <a:spLocks noChangeShapeType="1"/>
          </p:cNvSpPr>
          <p:nvPr/>
        </p:nvSpPr>
        <p:spPr bwMode="auto">
          <a:xfrm flipH="1">
            <a:off x="4179888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4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753" name="Rectangle 7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abstraction</a:t>
            </a:r>
          </a:p>
        </p:txBody>
      </p:sp>
      <p:sp>
        <p:nvSpPr>
          <p:cNvPr id="7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26E2-5FA7-464A-8A52-EE1E19223D91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711682" name="Group 2"/>
          <p:cNvGrpSpPr>
            <a:grpSpLocks/>
          </p:cNvGrpSpPr>
          <p:nvPr/>
        </p:nvGrpSpPr>
        <p:grpSpPr bwMode="auto">
          <a:xfrm>
            <a:off x="3276600" y="1371600"/>
            <a:ext cx="3571875" cy="2236788"/>
            <a:chOff x="3162" y="1071"/>
            <a:chExt cx="2250" cy="1409"/>
          </a:xfrm>
        </p:grpSpPr>
        <p:sp>
          <p:nvSpPr>
            <p:cNvPr id="711683" name="Freeform 3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84" name="Freeform 4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85" name="Oval 5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86" name="Line 6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87" name="Line 7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88" name="Rectangle 8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689" name="Oval 9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0" name="Oval 10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1" name="Line 11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2" name="Line 12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3" name="Rectangle 13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694" name="Oval 14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5" name="Oval 15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6" name="Line 16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7" name="Line 17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698" name="Rectangle 18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699" name="Oval 19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0" name="Oval 20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1" name="Line 21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2" name="Line 22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3" name="Rectangle 23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04" name="Oval 24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5" name="Oval 25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6" name="Line 26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7" name="Line 27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08" name="Rectangle 28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09" name="Oval 29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0" name="Oval 30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1" name="Line 31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2" name="Line 32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3" name="Rectangle 33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14" name="Oval 34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5" name="Freeform 35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6" name="Freeform 36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7" name="Freeform 37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8" name="Freeform 38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19" name="Freeform 39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20" name="Freeform 40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21" name="Freeform 41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22" name="Freeform 42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1723" name="Freeform 43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11724" name="Group 44"/>
            <p:cNvGrpSpPr>
              <a:grpSpLocks/>
            </p:cNvGrpSpPr>
            <p:nvPr/>
          </p:nvGrpSpPr>
          <p:grpSpPr bwMode="auto">
            <a:xfrm>
              <a:off x="3289" y="1748"/>
              <a:ext cx="201" cy="252"/>
              <a:chOff x="2956" y="2429"/>
              <a:chExt cx="204" cy="252"/>
            </a:xfrm>
          </p:grpSpPr>
          <p:sp>
            <p:nvSpPr>
              <p:cNvPr id="711725" name="Rectangle 4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1726" name="Text Box 46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u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1727" name="Group 47"/>
            <p:cNvGrpSpPr>
              <a:grpSpLocks/>
            </p:cNvGrpSpPr>
            <p:nvPr/>
          </p:nvGrpSpPr>
          <p:grpSpPr bwMode="auto">
            <a:xfrm>
              <a:off x="4463" y="2132"/>
              <a:ext cx="189" cy="252"/>
              <a:chOff x="2962" y="2429"/>
              <a:chExt cx="192" cy="252"/>
            </a:xfrm>
          </p:grpSpPr>
          <p:sp>
            <p:nvSpPr>
              <p:cNvPr id="711728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1729" name="Text Box 49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y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1730" name="Group 50"/>
            <p:cNvGrpSpPr>
              <a:grpSpLocks/>
            </p:cNvGrpSpPr>
            <p:nvPr/>
          </p:nvGrpSpPr>
          <p:grpSpPr bwMode="auto">
            <a:xfrm>
              <a:off x="3776" y="2099"/>
              <a:ext cx="200" cy="291"/>
              <a:chOff x="2957" y="2399"/>
              <a:chExt cx="201" cy="291"/>
            </a:xfrm>
          </p:grpSpPr>
          <p:sp>
            <p:nvSpPr>
              <p:cNvPr id="711731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1732" name="Text Box 52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x</a:t>
                </a:r>
              </a:p>
            </p:txBody>
          </p:sp>
        </p:grpSp>
        <p:grpSp>
          <p:nvGrpSpPr>
            <p:cNvPr id="711733" name="Group 53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711734" name="Rectangle 5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1735" name="Text Box 55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w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1736" name="Group 56"/>
            <p:cNvGrpSpPr>
              <a:grpSpLocks/>
            </p:cNvGrpSpPr>
            <p:nvPr/>
          </p:nvGrpSpPr>
          <p:grpSpPr bwMode="auto">
            <a:xfrm>
              <a:off x="3771" y="1442"/>
              <a:ext cx="197" cy="252"/>
              <a:chOff x="2957" y="2429"/>
              <a:chExt cx="200" cy="252"/>
            </a:xfrm>
          </p:grpSpPr>
          <p:sp>
            <p:nvSpPr>
              <p:cNvPr id="711737" name="Rectangle 5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1738" name="Text Box 58"/>
              <p:cNvSpPr txBox="1">
                <a:spLocks noChangeArrowheads="1"/>
              </p:cNvSpPr>
              <p:nvPr/>
            </p:nvSpPr>
            <p:spPr bwMode="auto">
              <a:xfrm>
                <a:off x="2957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v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1739" name="Group 59"/>
            <p:cNvGrpSpPr>
              <a:grpSpLocks/>
            </p:cNvGrpSpPr>
            <p:nvPr/>
          </p:nvGrpSpPr>
          <p:grpSpPr bwMode="auto">
            <a:xfrm>
              <a:off x="5031" y="1760"/>
              <a:ext cx="193" cy="291"/>
              <a:chOff x="2959" y="2399"/>
              <a:chExt cx="195" cy="291"/>
            </a:xfrm>
          </p:grpSpPr>
          <p:sp>
            <p:nvSpPr>
              <p:cNvPr id="711740" name="Rectangle 6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1741" name="Text Box 61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z</a:t>
                </a:r>
              </a:p>
            </p:txBody>
          </p:sp>
        </p:grpSp>
        <p:sp>
          <p:nvSpPr>
            <p:cNvPr id="711742" name="Text Box 62"/>
            <p:cNvSpPr txBox="1">
              <a:spLocks noChangeArrowheads="1"/>
            </p:cNvSpPr>
            <p:nvPr/>
          </p:nvSpPr>
          <p:spPr bwMode="auto">
            <a:xfrm>
              <a:off x="3496" y="1571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3" name="Text Box 63"/>
            <p:cNvSpPr txBox="1">
              <a:spLocks noChangeArrowheads="1"/>
            </p:cNvSpPr>
            <p:nvPr/>
          </p:nvSpPr>
          <p:spPr bwMode="auto">
            <a:xfrm>
              <a:off x="3844" y="1790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4" name="Text Box 64"/>
            <p:cNvSpPr txBox="1">
              <a:spLocks noChangeArrowheads="1"/>
            </p:cNvSpPr>
            <p:nvPr/>
          </p:nvSpPr>
          <p:spPr bwMode="auto">
            <a:xfrm>
              <a:off x="3408" y="200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5" name="Text Box 65"/>
            <p:cNvSpPr txBox="1">
              <a:spLocks noChangeArrowheads="1"/>
            </p:cNvSpPr>
            <p:nvPr/>
          </p:nvSpPr>
          <p:spPr bwMode="auto">
            <a:xfrm>
              <a:off x="4228" y="188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6" name="Text Box 66"/>
            <p:cNvSpPr txBox="1">
              <a:spLocks noChangeArrowheads="1"/>
            </p:cNvSpPr>
            <p:nvPr/>
          </p:nvSpPr>
          <p:spPr bwMode="auto">
            <a:xfrm>
              <a:off x="4164" y="2237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7" name="Text Box 67"/>
            <p:cNvSpPr txBox="1">
              <a:spLocks noChangeArrowheads="1"/>
            </p:cNvSpPr>
            <p:nvPr/>
          </p:nvSpPr>
          <p:spPr bwMode="auto">
            <a:xfrm>
              <a:off x="4524" y="180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8" name="Text Box 68"/>
            <p:cNvSpPr txBox="1">
              <a:spLocks noChangeArrowheads="1"/>
            </p:cNvSpPr>
            <p:nvPr/>
          </p:nvSpPr>
          <p:spPr bwMode="auto">
            <a:xfrm>
              <a:off x="4885" y="207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49" name="Text Box 69"/>
            <p:cNvSpPr txBox="1">
              <a:spLocks noChangeArrowheads="1"/>
            </p:cNvSpPr>
            <p:nvPr/>
          </p:nvSpPr>
          <p:spPr bwMode="auto">
            <a:xfrm>
              <a:off x="4858" y="1535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50" name="Text Box 70"/>
            <p:cNvSpPr txBox="1">
              <a:spLocks noChangeArrowheads="1"/>
            </p:cNvSpPr>
            <p:nvPr/>
          </p:nvSpPr>
          <p:spPr bwMode="auto">
            <a:xfrm>
              <a:off x="4123" y="1385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1751" name="Text Box 71"/>
            <p:cNvSpPr txBox="1">
              <a:spLocks noChangeArrowheads="1"/>
            </p:cNvSpPr>
            <p:nvPr/>
          </p:nvSpPr>
          <p:spPr bwMode="auto">
            <a:xfrm>
              <a:off x="3772" y="111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11752" name="Text Box 72"/>
          <p:cNvSpPr txBox="1">
            <a:spLocks noChangeArrowheads="1"/>
          </p:cNvSpPr>
          <p:nvPr/>
        </p:nvSpPr>
        <p:spPr bwMode="auto">
          <a:xfrm>
            <a:off x="939800" y="3263900"/>
            <a:ext cx="803341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dirty="0">
                <a:latin typeface="Arial" charset="0"/>
              </a:rPr>
              <a:t>Graph: G = (N,E)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N = set of routers = { u, v, w, x, y, z }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E = set of links ={ (</a:t>
            </a:r>
            <a:r>
              <a:rPr lang="en-US" dirty="0" err="1">
                <a:latin typeface="Arial" charset="0"/>
              </a:rPr>
              <a:t>u,v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u,x</a:t>
            </a:r>
            <a:r>
              <a:rPr lang="en-US" dirty="0">
                <a:latin typeface="Arial" charset="0"/>
              </a:rPr>
              <a:t>), </a:t>
            </a:r>
            <a:r>
              <a:rPr lang="en-US" dirty="0" smtClean="0">
                <a:latin typeface="Arial" charset="0"/>
              </a:rPr>
              <a:t>(</a:t>
            </a:r>
            <a:r>
              <a:rPr lang="en-US" dirty="0" err="1" smtClean="0">
                <a:latin typeface="Arial" charset="0"/>
              </a:rPr>
              <a:t>u,w</a:t>
            </a:r>
            <a:r>
              <a:rPr lang="en-US" dirty="0" smtClean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v,x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v,w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x,w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x,y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w,y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w,z</a:t>
            </a:r>
            <a:r>
              <a:rPr lang="en-US" dirty="0">
                <a:latin typeface="Arial" charset="0"/>
              </a:rPr>
              <a:t>), (</a:t>
            </a:r>
            <a:r>
              <a:rPr lang="en-US" dirty="0" err="1">
                <a:latin typeface="Arial" charset="0"/>
              </a:rPr>
              <a:t>y,z</a:t>
            </a:r>
            <a:r>
              <a:rPr lang="en-US" dirty="0">
                <a:latin typeface="Arial" charset="0"/>
              </a:rPr>
              <a:t>) }</a:t>
            </a:r>
          </a:p>
        </p:txBody>
      </p:sp>
      <p:sp>
        <p:nvSpPr>
          <p:cNvPr id="711754" name="Text Box 74"/>
          <p:cNvSpPr txBox="1">
            <a:spLocks noChangeArrowheads="1"/>
          </p:cNvSpPr>
          <p:nvPr/>
        </p:nvSpPr>
        <p:spPr bwMode="auto">
          <a:xfrm>
            <a:off x="693738" y="5106988"/>
            <a:ext cx="7666037" cy="94456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Remark: Graph abstraction is useful in other network contexts</a:t>
            </a:r>
          </a:p>
          <a:p>
            <a:endParaRPr lang="en-US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Example: P2P, where N is set of peers and E is set of TCP connections</a:t>
            </a:r>
          </a:p>
        </p:txBody>
      </p:sp>
    </p:spTree>
    <p:extLst>
      <p:ext uri="{BB962C8B-B14F-4D97-AF65-F5344CB8AC3E}">
        <p14:creationId xmlns:p14="http://schemas.microsoft.com/office/powerpoint/2010/main" val="389725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Comparison of LS and DV algorithms</a:t>
            </a:r>
            <a:endParaRPr lang="en-US"/>
          </a:p>
        </p:txBody>
      </p:sp>
      <p:sp>
        <p:nvSpPr>
          <p:cNvPr id="7321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23875" y="1295400"/>
            <a:ext cx="4029075" cy="4648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Message complexity</a:t>
            </a:r>
            <a:endParaRPr lang="en-US" sz="2400"/>
          </a:p>
          <a:p>
            <a:r>
              <a:rPr lang="en-US" sz="2000" u="sng">
                <a:solidFill>
                  <a:srgbClr val="FF0000"/>
                </a:solidFill>
              </a:rPr>
              <a:t>LS:</a:t>
            </a:r>
            <a:r>
              <a:rPr lang="en-US" sz="2000"/>
              <a:t> with n nodes, E links, O(nE) msgs sent  </a:t>
            </a:r>
          </a:p>
          <a:p>
            <a:r>
              <a:rPr lang="en-US" sz="2000" u="sng">
                <a:solidFill>
                  <a:srgbClr val="FF0000"/>
                </a:solidFill>
              </a:rPr>
              <a:t>DV: </a:t>
            </a:r>
            <a:r>
              <a:rPr lang="en-US" sz="2000"/>
              <a:t>exchange between neighbors only</a:t>
            </a:r>
          </a:p>
          <a:p>
            <a:pPr lvl="1"/>
            <a:r>
              <a:rPr lang="en-US" sz="2000"/>
              <a:t>convergence time varies</a:t>
            </a:r>
            <a:endParaRPr lang="en-US" sz="1800"/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Speed of Convergence</a:t>
            </a:r>
            <a:endParaRPr lang="en-US" sz="2400"/>
          </a:p>
          <a:p>
            <a:r>
              <a:rPr lang="en-US" sz="2000" u="sng">
                <a:solidFill>
                  <a:srgbClr val="FF0000"/>
                </a:solidFill>
              </a:rPr>
              <a:t>LS:</a:t>
            </a:r>
            <a:r>
              <a:rPr lang="en-US" sz="2000"/>
              <a:t> O(n</a:t>
            </a:r>
            <a:r>
              <a:rPr lang="en-US" sz="2000" b="1" baseline="30000"/>
              <a:t>2</a:t>
            </a:r>
            <a:r>
              <a:rPr lang="en-US" sz="2000"/>
              <a:t>) algorithm requires O(nE) msgs</a:t>
            </a:r>
          </a:p>
          <a:p>
            <a:pPr lvl="1"/>
            <a:r>
              <a:rPr lang="en-US" sz="2000"/>
              <a:t>may have oscillations</a:t>
            </a:r>
            <a:endParaRPr lang="en-US" sz="1800"/>
          </a:p>
          <a:p>
            <a:r>
              <a:rPr lang="en-US" sz="2000" u="sng">
                <a:solidFill>
                  <a:srgbClr val="FF0000"/>
                </a:solidFill>
              </a:rPr>
              <a:t>DV</a:t>
            </a:r>
            <a:r>
              <a:rPr lang="en-US" sz="2000"/>
              <a:t>: convergence time varies</a:t>
            </a:r>
          </a:p>
          <a:p>
            <a:pPr lvl="1"/>
            <a:r>
              <a:rPr lang="en-US" sz="2000"/>
              <a:t>may be routing loops</a:t>
            </a:r>
          </a:p>
          <a:p>
            <a:pPr lvl="1"/>
            <a:r>
              <a:rPr lang="en-US" sz="2000"/>
              <a:t>count-to-infinity problem</a:t>
            </a:r>
            <a:endParaRPr lang="en-US" sz="1800"/>
          </a:p>
        </p:txBody>
      </p:sp>
      <p:sp>
        <p:nvSpPr>
          <p:cNvPr id="73216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43450" y="1295400"/>
            <a:ext cx="4010025" cy="4648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Robustness:</a:t>
            </a:r>
            <a:r>
              <a:rPr lang="en-US" sz="2400"/>
              <a:t> what happens if router malfunctions?</a:t>
            </a:r>
          </a:p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LS:</a:t>
            </a:r>
            <a:r>
              <a:rPr lang="en-US" sz="2400"/>
              <a:t> </a:t>
            </a:r>
          </a:p>
          <a:p>
            <a:pPr lvl="1"/>
            <a:r>
              <a:rPr lang="en-US" sz="2000"/>
              <a:t>node can advertise incorrect </a:t>
            </a:r>
            <a:r>
              <a:rPr lang="en-US" sz="2000" i="1">
                <a:solidFill>
                  <a:srgbClr val="000099"/>
                </a:solidFill>
              </a:rPr>
              <a:t>link</a:t>
            </a:r>
            <a:r>
              <a:rPr lang="en-US" sz="2000"/>
              <a:t> cost</a:t>
            </a:r>
          </a:p>
          <a:p>
            <a:pPr lvl="1"/>
            <a:r>
              <a:rPr lang="en-US" sz="2000"/>
              <a:t>each node computes only its </a:t>
            </a:r>
            <a:r>
              <a:rPr lang="en-US" sz="2000" i="1"/>
              <a:t>own</a:t>
            </a:r>
            <a:r>
              <a:rPr lang="en-US" sz="2000"/>
              <a:t> table</a:t>
            </a:r>
          </a:p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DV:</a:t>
            </a:r>
            <a:endParaRPr lang="en-US" sz="2400"/>
          </a:p>
          <a:p>
            <a:pPr lvl="1"/>
            <a:r>
              <a:rPr lang="en-US" sz="2000"/>
              <a:t>DV node can advertise incorrect </a:t>
            </a:r>
            <a:r>
              <a:rPr lang="en-US" sz="2000" i="1">
                <a:solidFill>
                  <a:srgbClr val="000099"/>
                </a:solidFill>
              </a:rPr>
              <a:t>path</a:t>
            </a:r>
            <a:r>
              <a:rPr lang="en-US" sz="2000"/>
              <a:t> cost</a:t>
            </a:r>
          </a:p>
          <a:p>
            <a:pPr lvl="1"/>
            <a:r>
              <a:rPr lang="en-US" sz="2000"/>
              <a:t>each node’s table used by others </a:t>
            </a:r>
          </a:p>
          <a:p>
            <a:pPr lvl="2"/>
            <a:r>
              <a:rPr lang="en-US" sz="1800"/>
              <a:t>error propagate thru network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E9B9-83D3-423B-8062-BEBABAC5E17A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02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abstraction: costs</a:t>
            </a:r>
          </a:p>
        </p:txBody>
      </p:sp>
      <p:sp>
        <p:nvSpPr>
          <p:cNvPr id="7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CD1C-A3DF-4B62-A6D3-919B51583ABF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712707" name="Group 3"/>
          <p:cNvGrpSpPr>
            <a:grpSpLocks/>
          </p:cNvGrpSpPr>
          <p:nvPr/>
        </p:nvGrpSpPr>
        <p:grpSpPr bwMode="auto">
          <a:xfrm>
            <a:off x="920750" y="1495425"/>
            <a:ext cx="3571875" cy="2236788"/>
            <a:chOff x="3162" y="1071"/>
            <a:chExt cx="2250" cy="1409"/>
          </a:xfrm>
        </p:grpSpPr>
        <p:sp>
          <p:nvSpPr>
            <p:cNvPr id="712708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09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0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1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2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3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14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5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6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7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18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19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0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1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2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3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24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5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6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7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28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29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0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1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2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3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34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5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6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7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38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39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0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1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2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3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4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5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6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7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12748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712749" name="Group 45"/>
            <p:cNvGrpSpPr>
              <a:grpSpLocks/>
            </p:cNvGrpSpPr>
            <p:nvPr/>
          </p:nvGrpSpPr>
          <p:grpSpPr bwMode="auto">
            <a:xfrm>
              <a:off x="3289" y="1748"/>
              <a:ext cx="201" cy="252"/>
              <a:chOff x="2956" y="2429"/>
              <a:chExt cx="204" cy="252"/>
            </a:xfrm>
          </p:grpSpPr>
          <p:sp>
            <p:nvSpPr>
              <p:cNvPr id="712750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2751" name="Text Box 47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u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2752" name="Group 48"/>
            <p:cNvGrpSpPr>
              <a:grpSpLocks/>
            </p:cNvGrpSpPr>
            <p:nvPr/>
          </p:nvGrpSpPr>
          <p:grpSpPr bwMode="auto">
            <a:xfrm>
              <a:off x="4463" y="2132"/>
              <a:ext cx="189" cy="252"/>
              <a:chOff x="2962" y="2429"/>
              <a:chExt cx="192" cy="252"/>
            </a:xfrm>
          </p:grpSpPr>
          <p:sp>
            <p:nvSpPr>
              <p:cNvPr id="712753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2754" name="Text Box 50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y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2755" name="Group 51"/>
            <p:cNvGrpSpPr>
              <a:grpSpLocks/>
            </p:cNvGrpSpPr>
            <p:nvPr/>
          </p:nvGrpSpPr>
          <p:grpSpPr bwMode="auto">
            <a:xfrm>
              <a:off x="3776" y="2099"/>
              <a:ext cx="200" cy="291"/>
              <a:chOff x="2957" y="2399"/>
              <a:chExt cx="201" cy="291"/>
            </a:xfrm>
          </p:grpSpPr>
          <p:sp>
            <p:nvSpPr>
              <p:cNvPr id="712756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2757" name="Text Box 53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x</a:t>
                </a:r>
              </a:p>
            </p:txBody>
          </p:sp>
        </p:grpSp>
        <p:grpSp>
          <p:nvGrpSpPr>
            <p:cNvPr id="712758" name="Group 54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712759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2760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w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2761" name="Group 57"/>
            <p:cNvGrpSpPr>
              <a:grpSpLocks/>
            </p:cNvGrpSpPr>
            <p:nvPr/>
          </p:nvGrpSpPr>
          <p:grpSpPr bwMode="auto">
            <a:xfrm>
              <a:off x="3771" y="1442"/>
              <a:ext cx="197" cy="252"/>
              <a:chOff x="2957" y="2429"/>
              <a:chExt cx="200" cy="252"/>
            </a:xfrm>
          </p:grpSpPr>
          <p:sp>
            <p:nvSpPr>
              <p:cNvPr id="712762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2763" name="Text Box 59"/>
              <p:cNvSpPr txBox="1">
                <a:spLocks noChangeArrowheads="1"/>
              </p:cNvSpPr>
              <p:nvPr/>
            </p:nvSpPr>
            <p:spPr bwMode="auto">
              <a:xfrm>
                <a:off x="2957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v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2764" name="Group 60"/>
            <p:cNvGrpSpPr>
              <a:grpSpLocks/>
            </p:cNvGrpSpPr>
            <p:nvPr/>
          </p:nvGrpSpPr>
          <p:grpSpPr bwMode="auto">
            <a:xfrm>
              <a:off x="5031" y="1760"/>
              <a:ext cx="193" cy="291"/>
              <a:chOff x="2959" y="2399"/>
              <a:chExt cx="195" cy="291"/>
            </a:xfrm>
          </p:grpSpPr>
          <p:sp>
            <p:nvSpPr>
              <p:cNvPr id="712765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12766" name="Text Box 62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z</a:t>
                </a:r>
              </a:p>
            </p:txBody>
          </p:sp>
        </p:grpSp>
        <p:sp>
          <p:nvSpPr>
            <p:cNvPr id="712767" name="Text Box 63"/>
            <p:cNvSpPr txBox="1">
              <a:spLocks noChangeArrowheads="1"/>
            </p:cNvSpPr>
            <p:nvPr/>
          </p:nvSpPr>
          <p:spPr bwMode="auto">
            <a:xfrm>
              <a:off x="3496" y="1571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68" name="Text Box 64"/>
            <p:cNvSpPr txBox="1">
              <a:spLocks noChangeArrowheads="1"/>
            </p:cNvSpPr>
            <p:nvPr/>
          </p:nvSpPr>
          <p:spPr bwMode="auto">
            <a:xfrm>
              <a:off x="3844" y="1790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69" name="Text Box 65"/>
            <p:cNvSpPr txBox="1">
              <a:spLocks noChangeArrowheads="1"/>
            </p:cNvSpPr>
            <p:nvPr/>
          </p:nvSpPr>
          <p:spPr bwMode="auto">
            <a:xfrm>
              <a:off x="3408" y="200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0" name="Text Box 66"/>
            <p:cNvSpPr txBox="1">
              <a:spLocks noChangeArrowheads="1"/>
            </p:cNvSpPr>
            <p:nvPr/>
          </p:nvSpPr>
          <p:spPr bwMode="auto">
            <a:xfrm>
              <a:off x="4228" y="1883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1" name="Text Box 67"/>
            <p:cNvSpPr txBox="1">
              <a:spLocks noChangeArrowheads="1"/>
            </p:cNvSpPr>
            <p:nvPr/>
          </p:nvSpPr>
          <p:spPr bwMode="auto">
            <a:xfrm>
              <a:off x="4164" y="2237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2" name="Text Box 68"/>
            <p:cNvSpPr txBox="1">
              <a:spLocks noChangeArrowheads="1"/>
            </p:cNvSpPr>
            <p:nvPr/>
          </p:nvSpPr>
          <p:spPr bwMode="auto">
            <a:xfrm>
              <a:off x="4524" y="180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3" name="Text Box 69"/>
            <p:cNvSpPr txBox="1">
              <a:spLocks noChangeArrowheads="1"/>
            </p:cNvSpPr>
            <p:nvPr/>
          </p:nvSpPr>
          <p:spPr bwMode="auto">
            <a:xfrm>
              <a:off x="4885" y="207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4" name="Text Box 70"/>
            <p:cNvSpPr txBox="1">
              <a:spLocks noChangeArrowheads="1"/>
            </p:cNvSpPr>
            <p:nvPr/>
          </p:nvSpPr>
          <p:spPr bwMode="auto">
            <a:xfrm>
              <a:off x="4858" y="1535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5" name="Text Box 71"/>
            <p:cNvSpPr txBox="1">
              <a:spLocks noChangeArrowheads="1"/>
            </p:cNvSpPr>
            <p:nvPr/>
          </p:nvSpPr>
          <p:spPr bwMode="auto">
            <a:xfrm>
              <a:off x="4123" y="1385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712776" name="Text Box 72"/>
            <p:cNvSpPr txBox="1">
              <a:spLocks noChangeArrowheads="1"/>
            </p:cNvSpPr>
            <p:nvPr/>
          </p:nvSpPr>
          <p:spPr bwMode="auto">
            <a:xfrm>
              <a:off x="3772" y="1118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12777" name="Text Box 73"/>
          <p:cNvSpPr txBox="1">
            <a:spLocks noChangeArrowheads="1"/>
          </p:cNvSpPr>
          <p:nvPr/>
        </p:nvSpPr>
        <p:spPr bwMode="auto">
          <a:xfrm>
            <a:off x="5265738" y="1693863"/>
            <a:ext cx="311887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dirty="0"/>
              <a:t> c(</a:t>
            </a:r>
            <a:r>
              <a:rPr lang="en-US" dirty="0" err="1"/>
              <a:t>x,x</a:t>
            </a:r>
            <a:r>
              <a:rPr lang="en-US" dirty="0"/>
              <a:t>’) = cost of link (</a:t>
            </a:r>
            <a:r>
              <a:rPr lang="en-US" dirty="0" err="1"/>
              <a:t>x,x</a:t>
            </a:r>
            <a:r>
              <a:rPr lang="en-US" dirty="0"/>
              <a:t>’)</a:t>
            </a:r>
          </a:p>
          <a:p>
            <a:endParaRPr lang="en-US" dirty="0"/>
          </a:p>
          <a:p>
            <a:r>
              <a:rPr lang="en-US" dirty="0"/>
              <a:t>   - e.g., c(</a:t>
            </a:r>
            <a:r>
              <a:rPr lang="en-US" dirty="0" err="1"/>
              <a:t>w,z</a:t>
            </a:r>
            <a:r>
              <a:rPr lang="en-US" dirty="0"/>
              <a:t>) = 5</a:t>
            </a:r>
          </a:p>
          <a:p>
            <a:endParaRPr lang="en-US" dirty="0"/>
          </a:p>
          <a:p>
            <a:pPr>
              <a:buFontTx/>
              <a:buChar char="•"/>
            </a:pPr>
            <a:r>
              <a:rPr lang="en-US" dirty="0"/>
              <a:t> cost could always be 1, or </a:t>
            </a:r>
          </a:p>
          <a:p>
            <a:r>
              <a:rPr lang="en-US" dirty="0"/>
              <a:t>inversely related to bandwidth,</a:t>
            </a:r>
          </a:p>
          <a:p>
            <a:r>
              <a:rPr lang="en-US" dirty="0"/>
              <a:t>or </a:t>
            </a:r>
            <a:r>
              <a:rPr lang="en-US" dirty="0" smtClean="0"/>
              <a:t>directly related </a:t>
            </a:r>
            <a:r>
              <a:rPr lang="en-US" dirty="0"/>
              <a:t>to </a:t>
            </a:r>
          </a:p>
          <a:p>
            <a:r>
              <a:rPr lang="en-US" dirty="0"/>
              <a:t>congestion</a:t>
            </a:r>
          </a:p>
        </p:txBody>
      </p:sp>
      <p:sp>
        <p:nvSpPr>
          <p:cNvPr id="712778" name="Text Box 74"/>
          <p:cNvSpPr txBox="1">
            <a:spLocks noChangeArrowheads="1"/>
          </p:cNvSpPr>
          <p:nvPr/>
        </p:nvSpPr>
        <p:spPr bwMode="auto">
          <a:xfrm>
            <a:off x="925513" y="4232275"/>
            <a:ext cx="70215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Cost of path (x</a:t>
            </a:r>
            <a:r>
              <a:rPr lang="en-US" baseline="-25000"/>
              <a:t>1</a:t>
            </a:r>
            <a:r>
              <a:rPr lang="en-US"/>
              <a:t>, x</a:t>
            </a:r>
            <a:r>
              <a:rPr lang="en-US" baseline="-25000"/>
              <a:t>2</a:t>
            </a:r>
            <a:r>
              <a:rPr lang="en-US"/>
              <a:t>, x</a:t>
            </a:r>
            <a:r>
              <a:rPr lang="en-US" baseline="-25000"/>
              <a:t>3</a:t>
            </a:r>
            <a:r>
              <a:rPr lang="en-US"/>
              <a:t>,…, x</a:t>
            </a:r>
            <a:r>
              <a:rPr lang="en-US" baseline="-25000"/>
              <a:t>p</a:t>
            </a:r>
            <a:r>
              <a:rPr lang="en-US"/>
              <a:t>) = c(x</a:t>
            </a:r>
            <a:r>
              <a:rPr lang="en-US" baseline="-25000"/>
              <a:t>1</a:t>
            </a:r>
            <a:r>
              <a:rPr lang="en-US"/>
              <a:t>,x</a:t>
            </a:r>
            <a:r>
              <a:rPr lang="en-US" baseline="-25000"/>
              <a:t>2</a:t>
            </a:r>
            <a:r>
              <a:rPr lang="en-US"/>
              <a:t>) + c(x</a:t>
            </a:r>
            <a:r>
              <a:rPr lang="en-US" baseline="-25000"/>
              <a:t>2</a:t>
            </a:r>
            <a:r>
              <a:rPr lang="en-US"/>
              <a:t>,x</a:t>
            </a:r>
            <a:r>
              <a:rPr lang="en-US" baseline="-25000"/>
              <a:t>3</a:t>
            </a:r>
            <a:r>
              <a:rPr lang="en-US"/>
              <a:t>) + … + c(x</a:t>
            </a:r>
            <a:r>
              <a:rPr lang="en-US" baseline="-25000"/>
              <a:t>p-1</a:t>
            </a:r>
            <a:r>
              <a:rPr lang="en-US"/>
              <a:t>,x</a:t>
            </a:r>
            <a:r>
              <a:rPr lang="en-US" baseline="-25000"/>
              <a:t>p</a:t>
            </a:r>
            <a:r>
              <a:rPr lang="en-US"/>
              <a:t>)  </a:t>
            </a:r>
          </a:p>
        </p:txBody>
      </p:sp>
      <p:sp>
        <p:nvSpPr>
          <p:cNvPr id="712779" name="Text Box 75"/>
          <p:cNvSpPr txBox="1">
            <a:spLocks noChangeArrowheads="1"/>
          </p:cNvSpPr>
          <p:nvPr/>
        </p:nvSpPr>
        <p:spPr bwMode="auto">
          <a:xfrm>
            <a:off x="501650" y="4860925"/>
            <a:ext cx="6157913" cy="3952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Question: What’s the least-cost path between u and z ?</a:t>
            </a:r>
          </a:p>
        </p:txBody>
      </p:sp>
      <p:sp>
        <p:nvSpPr>
          <p:cNvPr id="712780" name="Text Box 76"/>
          <p:cNvSpPr txBox="1">
            <a:spLocks noChangeArrowheads="1"/>
          </p:cNvSpPr>
          <p:nvPr/>
        </p:nvSpPr>
        <p:spPr bwMode="auto">
          <a:xfrm>
            <a:off x="385763" y="5640388"/>
            <a:ext cx="8023225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Routing algorithm: algorithm that finds least-cost path</a:t>
            </a:r>
          </a:p>
        </p:txBody>
      </p:sp>
    </p:spTree>
    <p:extLst>
      <p:ext uri="{BB962C8B-B14F-4D97-AF65-F5344CB8AC3E}">
        <p14:creationId xmlns:p14="http://schemas.microsoft.com/office/powerpoint/2010/main" val="1805620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Routing Algorithm classification</a:t>
            </a:r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Global or decentralized information?</a:t>
            </a: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US" sz="2000" dirty="0">
                <a:solidFill>
                  <a:srgbClr val="000099"/>
                </a:solidFill>
              </a:rPr>
              <a:t>Global:</a:t>
            </a:r>
          </a:p>
          <a:p>
            <a:r>
              <a:rPr lang="en-US" sz="2000" dirty="0"/>
              <a:t>all routers have </a:t>
            </a:r>
            <a:r>
              <a:rPr lang="en-US" sz="2000" b="1" dirty="0"/>
              <a:t>complete topology</a:t>
            </a:r>
            <a:r>
              <a:rPr lang="en-US" sz="2000" dirty="0"/>
              <a:t>, link cost info</a:t>
            </a:r>
          </a:p>
          <a:p>
            <a:r>
              <a:rPr lang="en-US" sz="2000" dirty="0">
                <a:solidFill>
                  <a:srgbClr val="FF0000"/>
                </a:solidFill>
              </a:rPr>
              <a:t>“link state” </a:t>
            </a:r>
            <a:r>
              <a:rPr lang="en-US" sz="2000" dirty="0" smtClean="0">
                <a:solidFill>
                  <a:srgbClr val="FF0000"/>
                </a:solidFill>
              </a:rPr>
              <a:t>algorithms</a:t>
            </a:r>
          </a:p>
          <a:p>
            <a:r>
              <a:rPr lang="en-US" sz="2000" dirty="0" err="1" smtClean="0">
                <a:solidFill>
                  <a:srgbClr val="FF0000"/>
                </a:solidFill>
              </a:rPr>
              <a:t>Eg</a:t>
            </a:r>
            <a:r>
              <a:rPr lang="en-US" sz="2000" dirty="0" smtClean="0">
                <a:solidFill>
                  <a:srgbClr val="FF0000"/>
                </a:solidFill>
              </a:rPr>
              <a:t>. OSPF</a:t>
            </a:r>
            <a:endParaRPr lang="en-US" sz="20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000" dirty="0">
                <a:solidFill>
                  <a:srgbClr val="000099"/>
                </a:solidFill>
              </a:rPr>
              <a:t>Decentralized: </a:t>
            </a:r>
          </a:p>
          <a:p>
            <a:r>
              <a:rPr lang="en-US" sz="2000" dirty="0"/>
              <a:t>router knows physically-connected neighbors, link costs to neighbors</a:t>
            </a:r>
          </a:p>
          <a:p>
            <a:r>
              <a:rPr lang="en-US" sz="2000" dirty="0"/>
              <a:t>iterative process of computation, exchange of info </a:t>
            </a:r>
            <a:r>
              <a:rPr lang="en-US" sz="2000" b="1" dirty="0"/>
              <a:t>with neighbors</a:t>
            </a:r>
          </a:p>
          <a:p>
            <a:r>
              <a:rPr lang="en-US" sz="2000" dirty="0">
                <a:solidFill>
                  <a:srgbClr val="FF0000"/>
                </a:solidFill>
              </a:rPr>
              <a:t>“distance vector” </a:t>
            </a:r>
            <a:r>
              <a:rPr lang="en-US" sz="2000" dirty="0" smtClean="0">
                <a:solidFill>
                  <a:srgbClr val="FF0000"/>
                </a:solidFill>
              </a:rPr>
              <a:t>algorithms</a:t>
            </a:r>
          </a:p>
          <a:p>
            <a:r>
              <a:rPr lang="en-US" sz="2000" dirty="0" err="1" smtClean="0">
                <a:solidFill>
                  <a:srgbClr val="FF0000"/>
                </a:solidFill>
              </a:rPr>
              <a:t>Eg</a:t>
            </a:r>
            <a:r>
              <a:rPr lang="en-US" sz="2000" dirty="0" smtClean="0">
                <a:solidFill>
                  <a:srgbClr val="FF0000"/>
                </a:solidFill>
              </a:rPr>
              <a:t>. RIP, BGP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0990-92BB-48A7-8E72-F5A7400BD4E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73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algorithms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73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Link-State Routing Algorithm</a:t>
            </a:r>
            <a:endParaRPr lang="en-US"/>
          </a:p>
        </p:txBody>
      </p:sp>
      <p:sp>
        <p:nvSpPr>
          <p:cNvPr id="71577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err="1">
                <a:solidFill>
                  <a:srgbClr val="FF0000"/>
                </a:solidFill>
              </a:rPr>
              <a:t>Dijkstra’s</a:t>
            </a:r>
            <a:r>
              <a:rPr lang="en-US" sz="2400" dirty="0">
                <a:solidFill>
                  <a:srgbClr val="FF0000"/>
                </a:solidFill>
              </a:rPr>
              <a:t> algorithm</a:t>
            </a:r>
            <a:endParaRPr lang="en-US" sz="2400" dirty="0"/>
          </a:p>
          <a:p>
            <a:r>
              <a:rPr lang="en-US" sz="2000" dirty="0"/>
              <a:t>net topology, link costs known to all nodes</a:t>
            </a:r>
          </a:p>
          <a:p>
            <a:pPr lvl="1"/>
            <a:r>
              <a:rPr lang="en-US" sz="2000" dirty="0"/>
              <a:t>accomplished via “link state broadcast” </a:t>
            </a:r>
          </a:p>
          <a:p>
            <a:pPr lvl="1"/>
            <a:r>
              <a:rPr lang="en-US" sz="2000" dirty="0"/>
              <a:t>all nodes have same info</a:t>
            </a:r>
          </a:p>
          <a:p>
            <a:r>
              <a:rPr lang="en-US" sz="2000" dirty="0"/>
              <a:t>computes least cost paths from one node (‘source”) to all other nodes</a:t>
            </a:r>
          </a:p>
          <a:p>
            <a:pPr lvl="1"/>
            <a:r>
              <a:rPr lang="en-US" sz="2000" dirty="0"/>
              <a:t>gives </a:t>
            </a:r>
            <a:r>
              <a:rPr lang="en-US" sz="2000" i="1" dirty="0">
                <a:solidFill>
                  <a:srgbClr val="000099"/>
                </a:solidFill>
              </a:rPr>
              <a:t>forwarding table</a:t>
            </a:r>
            <a:r>
              <a:rPr lang="en-US" sz="2000" dirty="0"/>
              <a:t> for that node</a:t>
            </a:r>
          </a:p>
          <a:p>
            <a:r>
              <a:rPr lang="en-US" sz="2000" dirty="0"/>
              <a:t>iterative: after k iterations, know least cost path to k </a:t>
            </a:r>
            <a:r>
              <a:rPr lang="en-US" sz="2000" dirty="0" err="1"/>
              <a:t>dest</a:t>
            </a:r>
            <a:r>
              <a:rPr lang="en-US" sz="2000" dirty="0"/>
              <a:t>.’s</a:t>
            </a:r>
          </a:p>
        </p:txBody>
      </p:sp>
      <p:sp>
        <p:nvSpPr>
          <p:cNvPr id="71578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Notation:</a:t>
            </a:r>
            <a:endParaRPr lang="en-US" sz="2400" dirty="0"/>
          </a:p>
          <a:p>
            <a:r>
              <a:rPr lang="en-US" sz="2400" dirty="0">
                <a:solidFill>
                  <a:srgbClr val="000099"/>
                </a:solidFill>
                <a:latin typeface="Arial" charset="0"/>
              </a:rPr>
              <a:t>c(</a:t>
            </a:r>
            <a:r>
              <a:rPr lang="en-US" sz="2400" dirty="0" err="1">
                <a:solidFill>
                  <a:srgbClr val="000099"/>
                </a:solidFill>
                <a:latin typeface="Arial" charset="0"/>
              </a:rPr>
              <a:t>x,y</a:t>
            </a:r>
            <a:r>
              <a:rPr lang="en-US" sz="2400" dirty="0">
                <a:solidFill>
                  <a:srgbClr val="000099"/>
                </a:solidFill>
                <a:latin typeface="Arial" charset="0"/>
              </a:rPr>
              <a:t>):</a:t>
            </a:r>
            <a:r>
              <a:rPr lang="en-US" sz="2000" dirty="0"/>
              <a:t> link cost from node x to y;  = ∞ if not direct neighbors</a:t>
            </a:r>
          </a:p>
          <a:p>
            <a:r>
              <a:rPr lang="en-US" sz="2400" dirty="0">
                <a:solidFill>
                  <a:srgbClr val="000099"/>
                </a:solidFill>
                <a:latin typeface="Arial" charset="0"/>
              </a:rPr>
              <a:t>D(v):</a:t>
            </a:r>
            <a:r>
              <a:rPr lang="en-US" sz="2000" dirty="0"/>
              <a:t> current value of cost of path from source to </a:t>
            </a:r>
            <a:r>
              <a:rPr lang="en-US" sz="2000" dirty="0" err="1"/>
              <a:t>dest</a:t>
            </a:r>
            <a:r>
              <a:rPr lang="en-US" sz="2000" dirty="0"/>
              <a:t>. v</a:t>
            </a:r>
          </a:p>
          <a:p>
            <a:r>
              <a:rPr lang="en-US" sz="2400" dirty="0">
                <a:solidFill>
                  <a:srgbClr val="000099"/>
                </a:solidFill>
                <a:latin typeface="Arial" charset="0"/>
              </a:rPr>
              <a:t>p(v):</a:t>
            </a:r>
            <a:r>
              <a:rPr lang="en-US" sz="2000" dirty="0"/>
              <a:t> predecessor node along path from source to v</a:t>
            </a:r>
          </a:p>
          <a:p>
            <a:r>
              <a:rPr lang="en-US" sz="2400" dirty="0">
                <a:solidFill>
                  <a:srgbClr val="000099"/>
                </a:solidFill>
                <a:latin typeface="Arial" charset="0"/>
              </a:rPr>
              <a:t>N':</a:t>
            </a:r>
            <a:r>
              <a:rPr lang="en-US" sz="2000" dirty="0"/>
              <a:t> set of nodes whose least cost path definitively known</a:t>
            </a:r>
          </a:p>
          <a:p>
            <a:endParaRPr lang="en-US" sz="2400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01F1A-BC46-4700-ACA6-B6C9D72D61C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35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Animation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the resulting shortest path graph at the end of the Animation.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10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Find the shortest path to all nodes from u.</a:t>
            </a:r>
            <a:endParaRPr lang="en-US" sz="3200" dirty="0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1AFA-40D0-4FDE-922F-9497365026C1}" type="slidenum">
              <a:rPr lang="en-US" smtClean="0"/>
              <a:t>8</a:t>
            </a:fld>
            <a:endParaRPr lang="en-US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178500" y="1897171"/>
            <a:ext cx="4576763" cy="3841750"/>
            <a:chOff x="3162" y="1071"/>
            <a:chExt cx="2250" cy="1409"/>
          </a:xfrm>
        </p:grpSpPr>
        <p:sp>
          <p:nvSpPr>
            <p:cNvPr id="4" name="Freeform 17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6" name="Oval 19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7" name="Line 20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9" name="Rectangle 22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23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1" name="Oval 24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4" name="Rectangle 27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15" name="Oval 28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6" name="Oval 29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7" name="Line 30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19" name="Rectangle 32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20" name="Oval 33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1" name="Oval 34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2" name="Line 35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3" name="Line 36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4" name="Rectangle 37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25" name="Oval 38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6" name="Oval 39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7" name="Line 40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8" name="Line 41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29" name="Rectangle 42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30" name="Oval 43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1" name="Oval 44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2" name="Line 45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3" name="Line 46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4" name="Rectangle 47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35" name="Oval 48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6" name="Freeform 49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7" name="Freeform 50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8" name="Freeform 51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39" name="Freeform 52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40" name="Freeform 53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41" name="Freeform 54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42" name="Freeform 55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43" name="Freeform 56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sp>
          <p:nvSpPr>
            <p:cNvPr id="44" name="Freeform 57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FF6600"/>
                </a:solidFill>
              </a:endParaRPr>
            </a:p>
          </p:txBody>
        </p:sp>
        <p:grpSp>
          <p:nvGrpSpPr>
            <p:cNvPr id="45" name="Group 58"/>
            <p:cNvGrpSpPr>
              <a:grpSpLocks/>
            </p:cNvGrpSpPr>
            <p:nvPr/>
          </p:nvGrpSpPr>
          <p:grpSpPr bwMode="auto">
            <a:xfrm>
              <a:off x="3317" y="1748"/>
              <a:ext cx="157" cy="193"/>
              <a:chOff x="2978" y="2429"/>
              <a:chExt cx="159" cy="193"/>
            </a:xfrm>
          </p:grpSpPr>
          <p:sp>
            <p:nvSpPr>
              <p:cNvPr id="71" name="Rectangle 5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2" name="Text Box 60"/>
              <p:cNvSpPr txBox="1">
                <a:spLocks noChangeArrowheads="1"/>
              </p:cNvSpPr>
              <p:nvPr/>
            </p:nvSpPr>
            <p:spPr bwMode="auto">
              <a:xfrm>
                <a:off x="2978" y="2429"/>
                <a:ext cx="159" cy="1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u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46" name="Group 61"/>
            <p:cNvGrpSpPr>
              <a:grpSpLocks/>
            </p:cNvGrpSpPr>
            <p:nvPr/>
          </p:nvGrpSpPr>
          <p:grpSpPr bwMode="auto">
            <a:xfrm>
              <a:off x="4489" y="2132"/>
              <a:ext cx="149" cy="193"/>
              <a:chOff x="2982" y="2429"/>
              <a:chExt cx="151" cy="193"/>
            </a:xfrm>
          </p:grpSpPr>
          <p:sp>
            <p:nvSpPr>
              <p:cNvPr id="69" name="Rectangle 6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70" name="Text Box 63"/>
              <p:cNvSpPr txBox="1">
                <a:spLocks noChangeArrowheads="1"/>
              </p:cNvSpPr>
              <p:nvPr/>
            </p:nvSpPr>
            <p:spPr bwMode="auto">
              <a:xfrm>
                <a:off x="2983" y="2429"/>
                <a:ext cx="150" cy="1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y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47" name="Group 64"/>
            <p:cNvGrpSpPr>
              <a:grpSpLocks/>
            </p:cNvGrpSpPr>
            <p:nvPr/>
          </p:nvGrpSpPr>
          <p:grpSpPr bwMode="auto">
            <a:xfrm>
              <a:off x="3795" y="2099"/>
              <a:ext cx="156" cy="223"/>
              <a:chOff x="2980" y="2399"/>
              <a:chExt cx="157" cy="223"/>
            </a:xfrm>
          </p:grpSpPr>
          <p:sp>
            <p:nvSpPr>
              <p:cNvPr id="67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2980" y="2399"/>
                <a:ext cx="157" cy="1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x</a:t>
                </a:r>
              </a:p>
            </p:txBody>
          </p:sp>
        </p:grpSp>
        <p:grpSp>
          <p:nvGrpSpPr>
            <p:cNvPr id="48" name="Group 67"/>
            <p:cNvGrpSpPr>
              <a:grpSpLocks/>
            </p:cNvGrpSpPr>
            <p:nvPr/>
          </p:nvGrpSpPr>
          <p:grpSpPr bwMode="auto">
            <a:xfrm>
              <a:off x="4469" y="1442"/>
              <a:ext cx="181" cy="193"/>
              <a:chOff x="2966" y="2429"/>
              <a:chExt cx="183" cy="193"/>
            </a:xfrm>
          </p:grpSpPr>
          <p:sp>
            <p:nvSpPr>
              <p:cNvPr id="65" name="Rectangle 6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66" name="Text Box 69"/>
              <p:cNvSpPr txBox="1">
                <a:spLocks noChangeArrowheads="1"/>
              </p:cNvSpPr>
              <p:nvPr/>
            </p:nvSpPr>
            <p:spPr bwMode="auto">
              <a:xfrm>
                <a:off x="2966" y="2429"/>
                <a:ext cx="183" cy="1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w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49" name="Group 70"/>
            <p:cNvGrpSpPr>
              <a:grpSpLocks/>
            </p:cNvGrpSpPr>
            <p:nvPr/>
          </p:nvGrpSpPr>
          <p:grpSpPr bwMode="auto">
            <a:xfrm>
              <a:off x="3799" y="1442"/>
              <a:ext cx="154" cy="193"/>
              <a:chOff x="2979" y="2429"/>
              <a:chExt cx="156" cy="193"/>
            </a:xfrm>
          </p:grpSpPr>
          <p:sp>
            <p:nvSpPr>
              <p:cNvPr id="63" name="Rectangle 7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64" name="Text Box 72"/>
              <p:cNvSpPr txBox="1">
                <a:spLocks noChangeArrowheads="1"/>
              </p:cNvSpPr>
              <p:nvPr/>
            </p:nvSpPr>
            <p:spPr bwMode="auto">
              <a:xfrm>
                <a:off x="2979" y="2429"/>
                <a:ext cx="156" cy="1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6600"/>
                    </a:solidFill>
                  </a:rPr>
                  <a:t>v</a:t>
                </a:r>
                <a:endParaRPr lang="en-US" sz="2400">
                  <a:solidFill>
                    <a:srgbClr val="FF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50" name="Group 73"/>
            <p:cNvGrpSpPr>
              <a:grpSpLocks/>
            </p:cNvGrpSpPr>
            <p:nvPr/>
          </p:nvGrpSpPr>
          <p:grpSpPr bwMode="auto">
            <a:xfrm>
              <a:off x="5064" y="1760"/>
              <a:ext cx="151" cy="223"/>
              <a:chOff x="2981" y="2399"/>
              <a:chExt cx="152" cy="223"/>
            </a:xfrm>
          </p:grpSpPr>
          <p:sp>
            <p:nvSpPr>
              <p:cNvPr id="61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6600"/>
                  </a:solidFill>
                </a:endParaRPr>
              </a:p>
            </p:txBody>
          </p:sp>
          <p:sp>
            <p:nvSpPr>
              <p:cNvPr id="62" name="Text Box 75"/>
              <p:cNvSpPr txBox="1">
                <a:spLocks noChangeArrowheads="1"/>
              </p:cNvSpPr>
              <p:nvPr/>
            </p:nvSpPr>
            <p:spPr bwMode="auto">
              <a:xfrm>
                <a:off x="2981" y="2399"/>
                <a:ext cx="152" cy="1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6600"/>
                    </a:solidFill>
                  </a:rPr>
                  <a:t>z</a:t>
                </a:r>
              </a:p>
            </p:txBody>
          </p:sp>
        </p:grpSp>
        <p:sp>
          <p:nvSpPr>
            <p:cNvPr id="51" name="Text Box 76"/>
            <p:cNvSpPr txBox="1">
              <a:spLocks noChangeArrowheads="1"/>
            </p:cNvSpPr>
            <p:nvPr/>
          </p:nvSpPr>
          <p:spPr bwMode="auto">
            <a:xfrm>
              <a:off x="3517" y="1571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2" name="Text Box 77"/>
            <p:cNvSpPr txBox="1">
              <a:spLocks noChangeArrowheads="1"/>
            </p:cNvSpPr>
            <p:nvPr/>
          </p:nvSpPr>
          <p:spPr bwMode="auto">
            <a:xfrm>
              <a:off x="3865" y="1790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3" name="Text Box 78"/>
            <p:cNvSpPr txBox="1">
              <a:spLocks noChangeArrowheads="1"/>
            </p:cNvSpPr>
            <p:nvPr/>
          </p:nvSpPr>
          <p:spPr bwMode="auto">
            <a:xfrm>
              <a:off x="3429" y="2003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4" name="Text Box 79"/>
            <p:cNvSpPr txBox="1">
              <a:spLocks noChangeArrowheads="1"/>
            </p:cNvSpPr>
            <p:nvPr/>
          </p:nvSpPr>
          <p:spPr bwMode="auto">
            <a:xfrm>
              <a:off x="4249" y="1883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5" name="Text Box 80"/>
            <p:cNvSpPr txBox="1">
              <a:spLocks noChangeArrowheads="1"/>
            </p:cNvSpPr>
            <p:nvPr/>
          </p:nvSpPr>
          <p:spPr bwMode="auto">
            <a:xfrm>
              <a:off x="4185" y="2237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6" name="Text Box 81"/>
            <p:cNvSpPr txBox="1">
              <a:spLocks noChangeArrowheads="1"/>
            </p:cNvSpPr>
            <p:nvPr/>
          </p:nvSpPr>
          <p:spPr bwMode="auto">
            <a:xfrm>
              <a:off x="4545" y="1808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1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7" name="Text Box 82"/>
            <p:cNvSpPr txBox="1">
              <a:spLocks noChangeArrowheads="1"/>
            </p:cNvSpPr>
            <p:nvPr/>
          </p:nvSpPr>
          <p:spPr bwMode="auto">
            <a:xfrm>
              <a:off x="4906" y="2072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2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8" name="Text Box 83"/>
            <p:cNvSpPr txBox="1">
              <a:spLocks noChangeArrowheads="1"/>
            </p:cNvSpPr>
            <p:nvPr/>
          </p:nvSpPr>
          <p:spPr bwMode="auto">
            <a:xfrm>
              <a:off x="4879" y="1535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59" name="Text Box 84"/>
            <p:cNvSpPr txBox="1">
              <a:spLocks noChangeArrowheads="1"/>
            </p:cNvSpPr>
            <p:nvPr/>
          </p:nvSpPr>
          <p:spPr bwMode="auto">
            <a:xfrm>
              <a:off x="4144" y="1385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3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  <p:sp>
          <p:nvSpPr>
            <p:cNvPr id="60" name="Text Box 85"/>
            <p:cNvSpPr txBox="1">
              <a:spLocks noChangeArrowheads="1"/>
            </p:cNvSpPr>
            <p:nvPr/>
          </p:nvSpPr>
          <p:spPr bwMode="auto">
            <a:xfrm>
              <a:off x="3793" y="1118"/>
              <a:ext cx="148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6600"/>
                  </a:solidFill>
                </a:rPr>
                <a:t>5</a:t>
              </a:r>
              <a:endParaRPr lang="en-US" sz="2400">
                <a:solidFill>
                  <a:srgbClr val="FF66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0879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Dijsktra’s Algorithm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C473B-38D3-4576-B4CD-CDC20CD8BEF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16803" name="Text Box 3"/>
          <p:cNvSpPr txBox="1">
            <a:spLocks noChangeArrowheads="1"/>
          </p:cNvSpPr>
          <p:nvPr/>
        </p:nvSpPr>
        <p:spPr bwMode="auto">
          <a:xfrm>
            <a:off x="1141413" y="1458913"/>
            <a:ext cx="6221412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1  </a:t>
            </a:r>
            <a:r>
              <a:rPr lang="en-US" sz="2000" b="1" i="1">
                <a:latin typeface="Arial" charset="0"/>
              </a:rPr>
              <a:t>Initialization:</a:t>
            </a:r>
            <a:r>
              <a:rPr lang="en-US" sz="2000">
                <a:latin typeface="Arial" charset="0"/>
              </a:rPr>
              <a:t> </a:t>
            </a:r>
          </a:p>
          <a:p>
            <a:r>
              <a:rPr lang="en-US" sz="2000">
                <a:latin typeface="Arial" charset="0"/>
              </a:rPr>
              <a:t>2   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= {u} </a:t>
            </a:r>
          </a:p>
          <a:p>
            <a:r>
              <a:rPr lang="en-US" sz="2000">
                <a:latin typeface="Arial" charset="0"/>
              </a:rPr>
              <a:t>3    for all nodes v </a:t>
            </a:r>
          </a:p>
          <a:p>
            <a:r>
              <a:rPr lang="en-US" sz="2000">
                <a:latin typeface="Arial" charset="0"/>
              </a:rPr>
              <a:t>4      if v adjacent to u </a:t>
            </a:r>
          </a:p>
          <a:p>
            <a:r>
              <a:rPr lang="en-US" sz="2000">
                <a:latin typeface="Arial" charset="0"/>
              </a:rPr>
              <a:t>5          then D(v) = c(u,v) </a:t>
            </a:r>
          </a:p>
          <a:p>
            <a:r>
              <a:rPr lang="en-US" sz="2000">
                <a:latin typeface="Arial" charset="0"/>
              </a:rPr>
              <a:t>6      else D(v) = </a:t>
            </a:r>
            <a:r>
              <a:rPr lang="en-US" sz="2000">
                <a:latin typeface="Arial" charset="0"/>
                <a:cs typeface="Arial" charset="0"/>
              </a:rPr>
              <a:t>∞</a:t>
            </a:r>
            <a:r>
              <a:rPr lang="en-US" sz="2000">
                <a:latin typeface="Arial" charset="0"/>
              </a:rPr>
              <a:t> </a:t>
            </a:r>
          </a:p>
          <a:p>
            <a:r>
              <a:rPr lang="en-US" sz="2000">
                <a:latin typeface="Arial" charset="0"/>
              </a:rPr>
              <a:t>7 </a:t>
            </a:r>
          </a:p>
          <a:p>
            <a:r>
              <a:rPr lang="en-US" sz="2000">
                <a:latin typeface="Arial" charset="0"/>
              </a:rPr>
              <a:t>8   </a:t>
            </a:r>
            <a:r>
              <a:rPr lang="en-US" sz="2000" b="1" i="1">
                <a:latin typeface="Arial" charset="0"/>
              </a:rPr>
              <a:t>Loop</a:t>
            </a:r>
            <a:r>
              <a:rPr lang="en-US" sz="2000" i="1">
                <a:latin typeface="Arial" charset="0"/>
              </a:rPr>
              <a:t> </a:t>
            </a:r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9     find w not in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such that D(w) is a minimum </a:t>
            </a:r>
          </a:p>
          <a:p>
            <a:r>
              <a:rPr lang="en-US" sz="2000">
                <a:latin typeface="Arial" charset="0"/>
              </a:rPr>
              <a:t>10    add w to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</a:t>
            </a:r>
          </a:p>
          <a:p>
            <a:r>
              <a:rPr lang="en-US" sz="2000">
                <a:latin typeface="Arial" charset="0"/>
              </a:rPr>
              <a:t>11    update D(v) for all v adjacent to w and not in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: </a:t>
            </a:r>
          </a:p>
          <a:p>
            <a:r>
              <a:rPr lang="en-US" sz="2000">
                <a:latin typeface="Arial" charset="0"/>
              </a:rPr>
              <a:t>12      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D(v) = min( D(v), D(w) + c(w,v) ) </a:t>
            </a:r>
          </a:p>
          <a:p>
            <a:r>
              <a:rPr lang="en-US" sz="2000">
                <a:latin typeface="Arial" charset="0"/>
              </a:rPr>
              <a:t>13    /* new cost to v is either old cost to v or known </a:t>
            </a:r>
          </a:p>
          <a:p>
            <a:r>
              <a:rPr lang="en-US" sz="2000">
                <a:latin typeface="Arial" charset="0"/>
              </a:rPr>
              <a:t>14     shortest path cost to w plus cost from w to v */ </a:t>
            </a:r>
          </a:p>
          <a:p>
            <a:r>
              <a:rPr lang="en-US" sz="2000">
                <a:latin typeface="Arial" charset="0"/>
              </a:rPr>
              <a:t>15  </a:t>
            </a:r>
            <a:r>
              <a:rPr lang="en-US" sz="2000" b="1" i="1">
                <a:latin typeface="Arial" charset="0"/>
              </a:rPr>
              <a:t>until all nodes in N</a:t>
            </a:r>
            <a:r>
              <a:rPr lang="en-US" sz="2000" b="1" i="1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716804" name="Freeform 4"/>
          <p:cNvSpPr>
            <a:spLocks/>
          </p:cNvSpPr>
          <p:nvPr/>
        </p:nvSpPr>
        <p:spPr bwMode="auto">
          <a:xfrm>
            <a:off x="600075" y="3543300"/>
            <a:ext cx="800100" cy="2886075"/>
          </a:xfrm>
          <a:custGeom>
            <a:avLst/>
            <a:gdLst>
              <a:gd name="T0" fmla="*/ 504 w 504"/>
              <a:gd name="T1" fmla="*/ 1596 h 1818"/>
              <a:gd name="T2" fmla="*/ 120 w 504"/>
              <a:gd name="T3" fmla="*/ 1602 h 1818"/>
              <a:gd name="T4" fmla="*/ 90 w 504"/>
              <a:gd name="T5" fmla="*/ 192 h 1818"/>
              <a:gd name="T6" fmla="*/ 396 w 504"/>
              <a:gd name="T7" fmla="*/ 144 h 1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04" h="1818">
                <a:moveTo>
                  <a:pt x="504" y="1596"/>
                </a:moveTo>
                <a:cubicBezTo>
                  <a:pt x="444" y="1728"/>
                  <a:pt x="240" y="1818"/>
                  <a:pt x="120" y="1602"/>
                </a:cubicBezTo>
                <a:cubicBezTo>
                  <a:pt x="0" y="1386"/>
                  <a:pt x="48" y="444"/>
                  <a:pt x="90" y="192"/>
                </a:cubicBezTo>
                <a:cubicBezTo>
                  <a:pt x="162" y="0"/>
                  <a:pt x="294" y="84"/>
                  <a:pt x="396" y="14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39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2072</Words>
  <Application>Microsoft Macintosh PowerPoint</Application>
  <PresentationFormat>On-screen Show (4:3)</PresentationFormat>
  <Paragraphs>575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13 – Routing Algorithms</vt:lpstr>
      <vt:lpstr>Graph abstraction</vt:lpstr>
      <vt:lpstr>Graph abstraction: costs</vt:lpstr>
      <vt:lpstr>Routing Algorithm classification</vt:lpstr>
      <vt:lpstr>Link state algorithms</vt:lpstr>
      <vt:lpstr>A Link-State Routing Algorithm</vt:lpstr>
      <vt:lpstr>Animation</vt:lpstr>
      <vt:lpstr>Find the shortest path to all nodes from u.</vt:lpstr>
      <vt:lpstr>Dijsktra’s Algorithm</vt:lpstr>
      <vt:lpstr>PowerPoint Presentation</vt:lpstr>
      <vt:lpstr>Dijkstra’s algorithm: another example</vt:lpstr>
      <vt:lpstr>Dijkstra’s algorithm: example (2) </vt:lpstr>
      <vt:lpstr>Dijkstra’s algorithm, discussion</vt:lpstr>
      <vt:lpstr>Distance vector algorithms</vt:lpstr>
      <vt:lpstr>Distance Vector Algorithm </vt:lpstr>
      <vt:lpstr>Distance Vector Algorithm </vt:lpstr>
      <vt:lpstr>Distance vector algorithm (4)</vt:lpstr>
      <vt:lpstr>PowerPoint Presentation</vt:lpstr>
      <vt:lpstr>PowerPoint Presentation</vt:lpstr>
      <vt:lpstr>Comparison of LS and DV algorithms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Shillingford, Nadine</dc:creator>
  <cp:lastModifiedBy>Delvin Defoe</cp:lastModifiedBy>
  <cp:revision>28</cp:revision>
  <cp:lastPrinted>2012-04-16T15:32:41Z</cp:lastPrinted>
  <dcterms:created xsi:type="dcterms:W3CDTF">2011-04-05T01:31:41Z</dcterms:created>
  <dcterms:modified xsi:type="dcterms:W3CDTF">2014-04-16T14:28:16Z</dcterms:modified>
</cp:coreProperties>
</file>