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3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  <p:sldId id="306" r:id="rId25"/>
    <p:sldId id="307" r:id="rId26"/>
    <p:sldId id="308" r:id="rId27"/>
    <p:sldId id="309" r:id="rId28"/>
    <p:sldId id="310" r:id="rId29"/>
    <p:sldId id="311" r:id="rId30"/>
    <p:sldId id="312" r:id="rId31"/>
    <p:sldId id="313" r:id="rId32"/>
    <p:sldId id="314" r:id="rId33"/>
    <p:sldId id="315" r:id="rId34"/>
    <p:sldId id="316" r:id="rId35"/>
    <p:sldId id="317" r:id="rId36"/>
    <p:sldId id="318" r:id="rId37"/>
    <p:sldId id="319" r:id="rId38"/>
    <p:sldId id="320" r:id="rId39"/>
    <p:sldId id="321" r:id="rId40"/>
    <p:sldId id="322" r:id="rId41"/>
    <p:sldId id="323" r:id="rId42"/>
    <p:sldId id="324" r:id="rId43"/>
    <p:sldId id="325" r:id="rId44"/>
    <p:sldId id="326" r:id="rId4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0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interSettings" Target="printerSettings/printerSettings1.bin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3EF43-4534-8F48-B518-802AE72CC379}" type="datetimeFigureOut">
              <a:rPr lang="en-US" smtClean="0"/>
              <a:t>3/26/15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0F49-E570-FD43-9925-667341723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02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3EF43-4534-8F48-B518-802AE72CC379}" type="datetimeFigureOut">
              <a:rPr lang="en-US" smtClean="0"/>
              <a:t>3/26/15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0F49-E570-FD43-9925-667341723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81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3EF43-4534-8F48-B518-802AE72CC379}" type="datetimeFigureOut">
              <a:rPr lang="en-US" smtClean="0"/>
              <a:t>3/26/15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0F49-E570-FD43-9925-667341723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030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3EF43-4534-8F48-B518-802AE72CC379}" type="datetimeFigureOut">
              <a:rPr lang="en-US" smtClean="0"/>
              <a:t>3/26/15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0F49-E570-FD43-9925-667341723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643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3EF43-4534-8F48-B518-802AE72CC379}" type="datetimeFigureOut">
              <a:rPr lang="en-US" smtClean="0"/>
              <a:t>3/26/15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0F49-E570-FD43-9925-667341723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74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3EF43-4534-8F48-B518-802AE72CC379}" type="datetimeFigureOut">
              <a:rPr lang="en-US" smtClean="0"/>
              <a:t>3/26/15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0F49-E570-FD43-9925-667341723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734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3EF43-4534-8F48-B518-802AE72CC379}" type="datetimeFigureOut">
              <a:rPr lang="en-US" smtClean="0"/>
              <a:t>3/26/15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0F49-E570-FD43-9925-667341723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312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3EF43-4534-8F48-B518-802AE72CC379}" type="datetimeFigureOut">
              <a:rPr lang="en-US" smtClean="0"/>
              <a:t>3/26/15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0F49-E570-FD43-9925-667341723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6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3EF43-4534-8F48-B518-802AE72CC379}" type="datetimeFigureOut">
              <a:rPr lang="en-US" smtClean="0"/>
              <a:t>3/26/15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0F49-E570-FD43-9925-667341723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345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3EF43-4534-8F48-B518-802AE72CC379}" type="datetimeFigureOut">
              <a:rPr lang="en-US" smtClean="0"/>
              <a:t>3/26/15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0F49-E570-FD43-9925-667341723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753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3EF43-4534-8F48-B518-802AE72CC379}" type="datetimeFigureOut">
              <a:rPr lang="en-US" smtClean="0"/>
              <a:t>3/26/15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0F49-E570-FD43-9925-667341723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7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3EF43-4534-8F48-B518-802AE72CC379}" type="datetimeFigureOut">
              <a:rPr lang="en-US" smtClean="0"/>
              <a:t>3/26/15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80F49-E570-FD43-9925-667341723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801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5.wmf"/><Relationship Id="rId5" Type="http://schemas.openxmlformats.org/officeDocument/2006/relationships/image" Target="../media/image1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oleObject" Target="../embeddings/oleObject3.bin"/><Relationship Id="rId5" Type="http://schemas.openxmlformats.org/officeDocument/2006/relationships/image" Target="../media/image9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png"/><Relationship Id="rId3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png"/><Relationship Id="rId3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2.png"/><Relationship Id="rId3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8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3.emf"/><Relationship Id="rId3" Type="http://schemas.openxmlformats.org/officeDocument/2006/relationships/image" Target="../media/image1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20483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2170ABF7-E767-004F-B4CF-47D0CFC2F2B5}" type="slidenum">
              <a:rPr lang="en-US" sz="1200" smtClean="0"/>
              <a:pPr>
                <a:defRPr/>
              </a:pPr>
              <a:t>1</a:t>
            </a:fld>
            <a:endParaRPr lang="en-US" sz="1200" smtClean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Chapter 3 outline</a:t>
            </a:r>
          </a:p>
        </p:txBody>
      </p:sp>
      <p:sp>
        <p:nvSpPr>
          <p:cNvPr id="20485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3.1 transport-layer services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3.2 multiplexing and demultiplexing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3.3 connectionless transport: UDP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3.4 principles of reliable data transfer</a:t>
            </a:r>
          </a:p>
        </p:txBody>
      </p:sp>
      <p:sp>
        <p:nvSpPr>
          <p:cNvPr id="20486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251325" cy="4648200"/>
          </a:xfrm>
        </p:spPr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3.5 connection-oriented transport: TCP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segment structure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reliable data transfer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flow control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connection management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3.6 principles of congestion control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3.7 TCP congestion control</a:t>
            </a:r>
          </a:p>
        </p:txBody>
      </p:sp>
      <p:pic>
        <p:nvPicPr>
          <p:cNvPr id="35846" name="Picture 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017588"/>
            <a:ext cx="438785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9179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29699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8123BB0E-1B53-EA4F-A34D-1701FA9CD8F2}" type="slidenum">
              <a:rPr lang="en-US" sz="1200" smtClean="0"/>
              <a:pPr>
                <a:defRPr/>
              </a:pPr>
              <a:t>10</a:t>
            </a:fld>
            <a:endParaRPr lang="en-US" sz="1200" smtClean="0"/>
          </a:p>
        </p:txBody>
      </p:sp>
      <p:pic>
        <p:nvPicPr>
          <p:cNvPr id="45059" name="Picture 3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63" y="855663"/>
            <a:ext cx="54848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41288"/>
            <a:ext cx="7772400" cy="1030287"/>
          </a:xfrm>
        </p:spPr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rdt2.0: FSM specification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45061" name="Oval 3"/>
          <p:cNvSpPr>
            <a:spLocks noChangeArrowheads="1"/>
          </p:cNvSpPr>
          <p:nvPr/>
        </p:nvSpPr>
        <p:spPr bwMode="auto">
          <a:xfrm>
            <a:off x="696913" y="22098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62" name="Text Box 4"/>
          <p:cNvSpPr txBox="1">
            <a:spLocks noChangeArrowheads="1"/>
          </p:cNvSpPr>
          <p:nvPr/>
        </p:nvSpPr>
        <p:spPr bwMode="auto">
          <a:xfrm>
            <a:off x="595313" y="2293938"/>
            <a:ext cx="12001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>
                <a:latin typeface="Arial" charset="0"/>
              </a:rPr>
              <a:t>Wait for call from above</a:t>
            </a:r>
            <a:endParaRPr lang="en-US">
              <a:latin typeface="Times New Roman" charset="0"/>
            </a:endParaRPr>
          </a:p>
        </p:txBody>
      </p:sp>
      <p:sp>
        <p:nvSpPr>
          <p:cNvPr id="45063" name="Text Box 5"/>
          <p:cNvSpPr txBox="1">
            <a:spLocks noChangeArrowheads="1"/>
          </p:cNvSpPr>
          <p:nvPr/>
        </p:nvSpPr>
        <p:spPr bwMode="auto">
          <a:xfrm>
            <a:off x="1004888" y="1490663"/>
            <a:ext cx="3643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sndpkt = make_pkt(data, checksum)</a:t>
            </a:r>
          </a:p>
          <a:p>
            <a:pPr algn="l"/>
            <a:r>
              <a:rPr lang="en-US">
                <a:latin typeface="Arial" charset="0"/>
              </a:rPr>
              <a:t>udt_send(sndpkt)</a:t>
            </a:r>
            <a:endParaRPr lang="en-US">
              <a:latin typeface="Times New Roman" charset="0"/>
            </a:endParaRPr>
          </a:p>
        </p:txBody>
      </p:sp>
      <p:sp>
        <p:nvSpPr>
          <p:cNvPr id="45064" name="Line 6"/>
          <p:cNvSpPr>
            <a:spLocks noChangeShapeType="1"/>
          </p:cNvSpPr>
          <p:nvPr/>
        </p:nvSpPr>
        <p:spPr bwMode="auto">
          <a:xfrm>
            <a:off x="1109663" y="1535113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5" name="Text Box 7"/>
          <p:cNvSpPr txBox="1">
            <a:spLocks noChangeArrowheads="1"/>
          </p:cNvSpPr>
          <p:nvPr/>
        </p:nvSpPr>
        <p:spPr bwMode="auto">
          <a:xfrm>
            <a:off x="6319838" y="5314950"/>
            <a:ext cx="214312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extract(rcvpkt,data)</a:t>
            </a:r>
          </a:p>
          <a:p>
            <a:pPr algn="l"/>
            <a:r>
              <a:rPr lang="en-US">
                <a:latin typeface="Arial" charset="0"/>
              </a:rPr>
              <a:t>deliver_data(data)</a:t>
            </a:r>
          </a:p>
          <a:p>
            <a:pPr algn="l"/>
            <a:r>
              <a:rPr lang="en-US">
                <a:latin typeface="Arial" charset="0"/>
              </a:rPr>
              <a:t>udt_send(ACK)</a:t>
            </a:r>
            <a:endParaRPr lang="en-US">
              <a:latin typeface="Times New Roman" charset="0"/>
            </a:endParaRPr>
          </a:p>
        </p:txBody>
      </p:sp>
      <p:sp>
        <p:nvSpPr>
          <p:cNvPr id="45066" name="Text Box 8"/>
          <p:cNvSpPr txBox="1">
            <a:spLocks noChangeArrowheads="1"/>
          </p:cNvSpPr>
          <p:nvPr/>
        </p:nvSpPr>
        <p:spPr bwMode="auto">
          <a:xfrm>
            <a:off x="6297613" y="4781550"/>
            <a:ext cx="21574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rdt_rcv(rcvpkt) &amp;&amp; </a:t>
            </a:r>
          </a:p>
          <a:p>
            <a:pPr algn="l"/>
            <a:r>
              <a:rPr lang="en-US">
                <a:latin typeface="Arial" charset="0"/>
              </a:rPr>
              <a:t>   notcorrupt(rcvpkt)</a:t>
            </a:r>
            <a:endParaRPr lang="en-US">
              <a:latin typeface="Times New Roman" charset="0"/>
            </a:endParaRPr>
          </a:p>
        </p:txBody>
      </p:sp>
      <p:sp>
        <p:nvSpPr>
          <p:cNvPr id="45067" name="Line 9"/>
          <p:cNvSpPr>
            <a:spLocks noChangeShapeType="1"/>
          </p:cNvSpPr>
          <p:nvPr/>
        </p:nvSpPr>
        <p:spPr bwMode="auto">
          <a:xfrm>
            <a:off x="6419850" y="5370513"/>
            <a:ext cx="14890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8" name="Freeform 10"/>
          <p:cNvSpPr>
            <a:spLocks/>
          </p:cNvSpPr>
          <p:nvPr/>
        </p:nvSpPr>
        <p:spPr bwMode="auto">
          <a:xfrm flipV="1">
            <a:off x="1057275" y="1979613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9" name="Freeform 11"/>
          <p:cNvSpPr>
            <a:spLocks/>
          </p:cNvSpPr>
          <p:nvPr/>
        </p:nvSpPr>
        <p:spPr bwMode="auto">
          <a:xfrm>
            <a:off x="1104900" y="3140075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0" name="Text Box 12"/>
          <p:cNvSpPr txBox="1">
            <a:spLocks noChangeArrowheads="1"/>
          </p:cNvSpPr>
          <p:nvPr/>
        </p:nvSpPr>
        <p:spPr bwMode="auto">
          <a:xfrm>
            <a:off x="1071563" y="3492500"/>
            <a:ext cx="354806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rdt_rcv(rcvpkt) &amp;&amp; isACK(rcvpkt)</a:t>
            </a:r>
            <a:endParaRPr lang="en-US">
              <a:latin typeface="Times New Roman" charset="0"/>
            </a:endParaRPr>
          </a:p>
        </p:txBody>
      </p:sp>
      <p:sp>
        <p:nvSpPr>
          <p:cNvPr id="45071" name="Line 13"/>
          <p:cNvSpPr>
            <a:spLocks noChangeShapeType="1"/>
          </p:cNvSpPr>
          <p:nvPr/>
        </p:nvSpPr>
        <p:spPr bwMode="auto">
          <a:xfrm>
            <a:off x="1173163" y="38163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2" name="Freeform 14"/>
          <p:cNvSpPr>
            <a:spLocks/>
          </p:cNvSpPr>
          <p:nvPr/>
        </p:nvSpPr>
        <p:spPr bwMode="auto">
          <a:xfrm>
            <a:off x="3252788" y="2286000"/>
            <a:ext cx="466725" cy="893763"/>
          </a:xfrm>
          <a:custGeom>
            <a:avLst/>
            <a:gdLst>
              <a:gd name="T0" fmla="*/ 0 w 735"/>
              <a:gd name="T1" fmla="*/ 2147483647 h 1080"/>
              <a:gd name="T2" fmla="*/ 0 w 735"/>
              <a:gd name="T3" fmla="*/ 2147483647 h 10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3" name="Text Box 15"/>
          <p:cNvSpPr txBox="1">
            <a:spLocks noChangeArrowheads="1"/>
          </p:cNvSpPr>
          <p:nvPr/>
        </p:nvSpPr>
        <p:spPr bwMode="auto">
          <a:xfrm>
            <a:off x="3562350" y="2600325"/>
            <a:ext cx="1763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udt_send(sndpkt)</a:t>
            </a:r>
            <a:endParaRPr lang="en-US">
              <a:latin typeface="Times New Roman" charset="0"/>
            </a:endParaRPr>
          </a:p>
        </p:txBody>
      </p:sp>
      <p:sp>
        <p:nvSpPr>
          <p:cNvPr id="45074" name="Text Box 16"/>
          <p:cNvSpPr txBox="1">
            <a:spLocks noChangeArrowheads="1"/>
          </p:cNvSpPr>
          <p:nvPr/>
        </p:nvSpPr>
        <p:spPr bwMode="auto">
          <a:xfrm>
            <a:off x="3536950" y="1925638"/>
            <a:ext cx="208597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rdt_rcv(rcvpkt) &amp;&amp;</a:t>
            </a:r>
          </a:p>
          <a:p>
            <a:pPr algn="l"/>
            <a:r>
              <a:rPr lang="en-US">
                <a:latin typeface="Arial" charset="0"/>
              </a:rPr>
              <a:t>   isNAK(rcvpkt)</a:t>
            </a:r>
            <a:endParaRPr lang="en-US">
              <a:latin typeface="Times New Roman" charset="0"/>
            </a:endParaRPr>
          </a:p>
        </p:txBody>
      </p:sp>
      <p:sp>
        <p:nvSpPr>
          <p:cNvPr id="45075" name="Line 17"/>
          <p:cNvSpPr>
            <a:spLocks noChangeShapeType="1"/>
          </p:cNvSpPr>
          <p:nvPr/>
        </p:nvSpPr>
        <p:spPr bwMode="auto">
          <a:xfrm>
            <a:off x="3656013" y="2600325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5076" name="Group 18"/>
          <p:cNvGrpSpPr>
            <a:grpSpLocks/>
          </p:cNvGrpSpPr>
          <p:nvPr/>
        </p:nvGrpSpPr>
        <p:grpSpPr bwMode="auto">
          <a:xfrm>
            <a:off x="6573838" y="2352675"/>
            <a:ext cx="1924050" cy="858838"/>
            <a:chOff x="2222" y="2660"/>
            <a:chExt cx="1212" cy="541"/>
          </a:xfrm>
        </p:grpSpPr>
        <p:sp>
          <p:nvSpPr>
            <p:cNvPr id="45091" name="Text Box 19"/>
            <p:cNvSpPr txBox="1">
              <a:spLocks noChangeArrowheads="1"/>
            </p:cNvSpPr>
            <p:nvPr/>
          </p:nvSpPr>
          <p:spPr bwMode="auto">
            <a:xfrm>
              <a:off x="2222" y="3039"/>
              <a:ext cx="1152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udt_send(NAK)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45092" name="Text Box 20"/>
            <p:cNvSpPr txBox="1">
              <a:spLocks noChangeArrowheads="1"/>
            </p:cNvSpPr>
            <p:nvPr/>
          </p:nvSpPr>
          <p:spPr bwMode="auto">
            <a:xfrm>
              <a:off x="2225" y="2660"/>
              <a:ext cx="120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rdt_rcv(rcvpkt) &amp;&amp; </a:t>
              </a:r>
            </a:p>
            <a:p>
              <a:pPr algn="l"/>
              <a:r>
                <a:rPr lang="en-US">
                  <a:latin typeface="Arial" charset="0"/>
                </a:rPr>
                <a:t>  corrupt(rcvpkt)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45093" name="Line 21"/>
            <p:cNvSpPr>
              <a:spLocks noChangeShapeType="1"/>
            </p:cNvSpPr>
            <p:nvPr/>
          </p:nvSpPr>
          <p:spPr bwMode="auto">
            <a:xfrm>
              <a:off x="2285" y="3040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077" name="Group 22"/>
          <p:cNvGrpSpPr>
            <a:grpSpLocks/>
          </p:cNvGrpSpPr>
          <p:nvPr/>
        </p:nvGrpSpPr>
        <p:grpSpPr bwMode="auto">
          <a:xfrm>
            <a:off x="2292350" y="2222500"/>
            <a:ext cx="1074738" cy="962025"/>
            <a:chOff x="1540" y="2116"/>
            <a:chExt cx="677" cy="606"/>
          </a:xfrm>
        </p:grpSpPr>
        <p:sp>
          <p:nvSpPr>
            <p:cNvPr id="45089" name="Oval 23"/>
            <p:cNvSpPr>
              <a:spLocks noChangeArrowheads="1"/>
            </p:cNvSpPr>
            <p:nvPr/>
          </p:nvSpPr>
          <p:spPr bwMode="auto">
            <a:xfrm>
              <a:off x="1565" y="2116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0" name="Text Box 24"/>
            <p:cNvSpPr txBox="1">
              <a:spLocks noChangeArrowheads="1"/>
            </p:cNvSpPr>
            <p:nvPr/>
          </p:nvSpPr>
          <p:spPr bwMode="auto">
            <a:xfrm>
              <a:off x="1540" y="2163"/>
              <a:ext cx="677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</a:rPr>
                <a:t>Wait for ACK or NAK</a:t>
              </a:r>
              <a:endParaRPr lang="en-US">
                <a:latin typeface="Times New Roman" charset="0"/>
              </a:endParaRPr>
            </a:p>
          </p:txBody>
        </p:sp>
      </p:grpSp>
      <p:sp>
        <p:nvSpPr>
          <p:cNvPr id="45078" name="Line 25"/>
          <p:cNvSpPr>
            <a:spLocks noChangeShapeType="1"/>
          </p:cNvSpPr>
          <p:nvPr/>
        </p:nvSpPr>
        <p:spPr bwMode="auto">
          <a:xfrm>
            <a:off x="6334125" y="3497263"/>
            <a:ext cx="433388" cy="244475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9" name="Freeform 26"/>
          <p:cNvSpPr>
            <a:spLocks/>
          </p:cNvSpPr>
          <p:nvPr/>
        </p:nvSpPr>
        <p:spPr bwMode="auto">
          <a:xfrm>
            <a:off x="6672263" y="3148013"/>
            <a:ext cx="1257300" cy="469900"/>
          </a:xfrm>
          <a:custGeom>
            <a:avLst/>
            <a:gdLst>
              <a:gd name="T0" fmla="*/ 2147483647 w 1500"/>
              <a:gd name="T1" fmla="*/ 2147483647 h 740"/>
              <a:gd name="T2" fmla="*/ 2147483647 w 1500"/>
              <a:gd name="T3" fmla="*/ 2147483647 h 7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5080" name="Group 27"/>
          <p:cNvGrpSpPr>
            <a:grpSpLocks/>
          </p:cNvGrpSpPr>
          <p:nvPr/>
        </p:nvGrpSpPr>
        <p:grpSpPr bwMode="auto">
          <a:xfrm>
            <a:off x="6677025" y="3568700"/>
            <a:ext cx="1200150" cy="962025"/>
            <a:chOff x="1335" y="3347"/>
            <a:chExt cx="756" cy="606"/>
          </a:xfrm>
        </p:grpSpPr>
        <p:sp>
          <p:nvSpPr>
            <p:cNvPr id="45087" name="Oval 28"/>
            <p:cNvSpPr>
              <a:spLocks noChangeArrowheads="1"/>
            </p:cNvSpPr>
            <p:nvPr/>
          </p:nvSpPr>
          <p:spPr bwMode="auto">
            <a:xfrm>
              <a:off x="1390" y="3347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88" name="Text Box 29"/>
            <p:cNvSpPr txBox="1">
              <a:spLocks noChangeArrowheads="1"/>
            </p:cNvSpPr>
            <p:nvPr/>
          </p:nvSpPr>
          <p:spPr bwMode="auto">
            <a:xfrm>
              <a:off x="1335" y="3400"/>
              <a:ext cx="75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</a:rPr>
                <a:t>Wait for call from below</a:t>
              </a:r>
              <a:endParaRPr lang="en-US">
                <a:latin typeface="Times New Roman" charset="0"/>
              </a:endParaRPr>
            </a:p>
          </p:txBody>
        </p:sp>
      </p:grpSp>
      <p:sp>
        <p:nvSpPr>
          <p:cNvPr id="45081" name="Freeform 30"/>
          <p:cNvSpPr>
            <a:spLocks/>
          </p:cNvSpPr>
          <p:nvPr/>
        </p:nvSpPr>
        <p:spPr bwMode="auto">
          <a:xfrm flipV="1">
            <a:off x="6684963" y="4464050"/>
            <a:ext cx="1257300" cy="469900"/>
          </a:xfrm>
          <a:custGeom>
            <a:avLst/>
            <a:gdLst>
              <a:gd name="T0" fmla="*/ 2147483647 w 1500"/>
              <a:gd name="T1" fmla="*/ 2147483647 h 740"/>
              <a:gd name="T2" fmla="*/ 2147483647 w 1500"/>
              <a:gd name="T3" fmla="*/ 2147483647 h 7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3" name="Text Box 31"/>
          <p:cNvSpPr txBox="1">
            <a:spLocks noChangeArrowheads="1"/>
          </p:cNvSpPr>
          <p:nvPr/>
        </p:nvSpPr>
        <p:spPr bwMode="auto">
          <a:xfrm>
            <a:off x="896938" y="4154488"/>
            <a:ext cx="1089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smtClean="0">
                <a:solidFill>
                  <a:srgbClr val="CC0000"/>
                </a:solidFill>
                <a:cs typeface="+mn-cs"/>
              </a:rPr>
              <a:t>sender</a:t>
            </a:r>
          </a:p>
        </p:txBody>
      </p:sp>
      <p:sp>
        <p:nvSpPr>
          <p:cNvPr id="29724" name="Text Box 32"/>
          <p:cNvSpPr txBox="1">
            <a:spLocks noChangeArrowheads="1"/>
          </p:cNvSpPr>
          <p:nvPr/>
        </p:nvSpPr>
        <p:spPr bwMode="auto">
          <a:xfrm>
            <a:off x="6972300" y="1466850"/>
            <a:ext cx="1247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smtClean="0">
                <a:solidFill>
                  <a:srgbClr val="CC0000"/>
                </a:solidFill>
                <a:cs typeface="+mn-cs"/>
              </a:rPr>
              <a:t>receiver</a:t>
            </a:r>
          </a:p>
        </p:txBody>
      </p:sp>
      <p:sp>
        <p:nvSpPr>
          <p:cNvPr id="45084" name="Line 33"/>
          <p:cNvSpPr>
            <a:spLocks noChangeShapeType="1"/>
          </p:cNvSpPr>
          <p:nvPr/>
        </p:nvSpPr>
        <p:spPr bwMode="auto">
          <a:xfrm>
            <a:off x="349250" y="2166938"/>
            <a:ext cx="433388" cy="244475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85" name="Text Box 34"/>
          <p:cNvSpPr txBox="1">
            <a:spLocks noChangeArrowheads="1"/>
          </p:cNvSpPr>
          <p:nvPr/>
        </p:nvSpPr>
        <p:spPr bwMode="auto">
          <a:xfrm>
            <a:off x="1031875" y="1212850"/>
            <a:ext cx="2255838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rdt_send(data)</a:t>
            </a:r>
            <a:endParaRPr lang="en-US">
              <a:latin typeface="Times New Roman" charset="0"/>
            </a:endParaRPr>
          </a:p>
        </p:txBody>
      </p:sp>
      <p:sp>
        <p:nvSpPr>
          <p:cNvPr id="29727" name="Text Box 35"/>
          <p:cNvSpPr txBox="1">
            <a:spLocks noChangeArrowheads="1"/>
          </p:cNvSpPr>
          <p:nvPr/>
        </p:nvSpPr>
        <p:spPr bwMode="auto">
          <a:xfrm>
            <a:off x="1462088" y="3786188"/>
            <a:ext cx="323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Symbol" charset="0"/>
                <a:cs typeface="+mn-cs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662556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30723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E87DD6CD-136D-E449-BB76-00B986F7C386}" type="slidenum">
              <a:rPr lang="en-US" sz="1200" smtClean="0"/>
              <a:pPr>
                <a:defRPr/>
              </a:pPr>
              <a:t>11</a:t>
            </a:fld>
            <a:endParaRPr lang="en-US" sz="1200" smtClean="0"/>
          </a:p>
        </p:txBody>
      </p:sp>
      <p:pic>
        <p:nvPicPr>
          <p:cNvPr id="46083" name="Picture 49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798513"/>
            <a:ext cx="6856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85738"/>
            <a:ext cx="7772400" cy="828675"/>
          </a:xfrm>
        </p:spPr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rdt2.0: operation with no errors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46085" name="Oval 3"/>
          <p:cNvSpPr>
            <a:spLocks noChangeArrowheads="1"/>
          </p:cNvSpPr>
          <p:nvPr/>
        </p:nvSpPr>
        <p:spPr bwMode="auto">
          <a:xfrm>
            <a:off x="696913" y="22098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86" name="Text Box 4"/>
          <p:cNvSpPr txBox="1">
            <a:spLocks noChangeArrowheads="1"/>
          </p:cNvSpPr>
          <p:nvPr/>
        </p:nvSpPr>
        <p:spPr bwMode="auto">
          <a:xfrm>
            <a:off x="595313" y="2293938"/>
            <a:ext cx="12001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>
                <a:latin typeface="Arial" charset="0"/>
              </a:rPr>
              <a:t>Wait for call from above</a:t>
            </a:r>
            <a:endParaRPr lang="en-US">
              <a:latin typeface="Times New Roman" charset="0"/>
            </a:endParaRPr>
          </a:p>
        </p:txBody>
      </p:sp>
      <p:sp>
        <p:nvSpPr>
          <p:cNvPr id="46087" name="Text Box 5"/>
          <p:cNvSpPr txBox="1">
            <a:spLocks noChangeArrowheads="1"/>
          </p:cNvSpPr>
          <p:nvPr/>
        </p:nvSpPr>
        <p:spPr bwMode="auto">
          <a:xfrm>
            <a:off x="1004888" y="1490663"/>
            <a:ext cx="3643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snkpkt = make_pkt(data, checksum)</a:t>
            </a:r>
          </a:p>
          <a:p>
            <a:pPr algn="l"/>
            <a:r>
              <a:rPr lang="en-US">
                <a:latin typeface="Arial" charset="0"/>
              </a:rPr>
              <a:t>udt_send(sndpkt)</a:t>
            </a:r>
            <a:endParaRPr lang="en-US">
              <a:latin typeface="Times New Roman" charset="0"/>
            </a:endParaRPr>
          </a:p>
        </p:txBody>
      </p:sp>
      <p:sp>
        <p:nvSpPr>
          <p:cNvPr id="46088" name="Line 6"/>
          <p:cNvSpPr>
            <a:spLocks noChangeShapeType="1"/>
          </p:cNvSpPr>
          <p:nvPr/>
        </p:nvSpPr>
        <p:spPr bwMode="auto">
          <a:xfrm>
            <a:off x="1109663" y="1535113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9" name="Text Box 7"/>
          <p:cNvSpPr txBox="1">
            <a:spLocks noChangeArrowheads="1"/>
          </p:cNvSpPr>
          <p:nvPr/>
        </p:nvSpPr>
        <p:spPr bwMode="auto">
          <a:xfrm>
            <a:off x="6319838" y="5314950"/>
            <a:ext cx="214312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extract(rcvpkt,data)</a:t>
            </a:r>
          </a:p>
          <a:p>
            <a:pPr algn="l"/>
            <a:r>
              <a:rPr lang="en-US">
                <a:latin typeface="Arial" charset="0"/>
              </a:rPr>
              <a:t>deliver_data(data)</a:t>
            </a:r>
          </a:p>
          <a:p>
            <a:pPr algn="l"/>
            <a:r>
              <a:rPr lang="en-US">
                <a:latin typeface="Arial" charset="0"/>
              </a:rPr>
              <a:t>udt_send(ACK)</a:t>
            </a:r>
            <a:endParaRPr lang="en-US">
              <a:latin typeface="Times New Roman" charset="0"/>
            </a:endParaRPr>
          </a:p>
        </p:txBody>
      </p:sp>
      <p:sp>
        <p:nvSpPr>
          <p:cNvPr id="46090" name="Text Box 8"/>
          <p:cNvSpPr txBox="1">
            <a:spLocks noChangeArrowheads="1"/>
          </p:cNvSpPr>
          <p:nvPr/>
        </p:nvSpPr>
        <p:spPr bwMode="auto">
          <a:xfrm>
            <a:off x="6297613" y="4781550"/>
            <a:ext cx="21574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rdt_rcv(rcvpkt) &amp;&amp; </a:t>
            </a:r>
          </a:p>
          <a:p>
            <a:pPr algn="l"/>
            <a:r>
              <a:rPr lang="en-US">
                <a:latin typeface="Arial" charset="0"/>
              </a:rPr>
              <a:t>   notcorrupt(rcvpkt)</a:t>
            </a:r>
            <a:endParaRPr lang="en-US">
              <a:latin typeface="Times New Roman" charset="0"/>
            </a:endParaRPr>
          </a:p>
        </p:txBody>
      </p:sp>
      <p:sp>
        <p:nvSpPr>
          <p:cNvPr id="46091" name="Line 9"/>
          <p:cNvSpPr>
            <a:spLocks noChangeShapeType="1"/>
          </p:cNvSpPr>
          <p:nvPr/>
        </p:nvSpPr>
        <p:spPr bwMode="auto">
          <a:xfrm>
            <a:off x="6419850" y="5370513"/>
            <a:ext cx="14890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2" name="Freeform 10"/>
          <p:cNvSpPr>
            <a:spLocks/>
          </p:cNvSpPr>
          <p:nvPr/>
        </p:nvSpPr>
        <p:spPr bwMode="auto">
          <a:xfrm flipV="1">
            <a:off x="1057275" y="1979613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3" name="Freeform 11"/>
          <p:cNvSpPr>
            <a:spLocks/>
          </p:cNvSpPr>
          <p:nvPr/>
        </p:nvSpPr>
        <p:spPr bwMode="auto">
          <a:xfrm>
            <a:off x="1104900" y="3140075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4" name="Text Box 12"/>
          <p:cNvSpPr txBox="1">
            <a:spLocks noChangeArrowheads="1"/>
          </p:cNvSpPr>
          <p:nvPr/>
        </p:nvSpPr>
        <p:spPr bwMode="auto">
          <a:xfrm>
            <a:off x="1071563" y="3492500"/>
            <a:ext cx="354806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rdt_rcv(rcvpkt) &amp;&amp; isACK(rcvpkt)</a:t>
            </a:r>
            <a:endParaRPr lang="en-US">
              <a:latin typeface="Times New Roman" charset="0"/>
            </a:endParaRPr>
          </a:p>
        </p:txBody>
      </p:sp>
      <p:sp>
        <p:nvSpPr>
          <p:cNvPr id="46095" name="Line 13"/>
          <p:cNvSpPr>
            <a:spLocks noChangeShapeType="1"/>
          </p:cNvSpPr>
          <p:nvPr/>
        </p:nvSpPr>
        <p:spPr bwMode="auto">
          <a:xfrm>
            <a:off x="1173163" y="38163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6" name="Freeform 14"/>
          <p:cNvSpPr>
            <a:spLocks/>
          </p:cNvSpPr>
          <p:nvPr/>
        </p:nvSpPr>
        <p:spPr bwMode="auto">
          <a:xfrm>
            <a:off x="3252788" y="2286000"/>
            <a:ext cx="466725" cy="893763"/>
          </a:xfrm>
          <a:custGeom>
            <a:avLst/>
            <a:gdLst>
              <a:gd name="T0" fmla="*/ 0 w 735"/>
              <a:gd name="T1" fmla="*/ 2147483647 h 1080"/>
              <a:gd name="T2" fmla="*/ 0 w 735"/>
              <a:gd name="T3" fmla="*/ 2147483647 h 10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7" name="Text Box 15"/>
          <p:cNvSpPr txBox="1">
            <a:spLocks noChangeArrowheads="1"/>
          </p:cNvSpPr>
          <p:nvPr/>
        </p:nvSpPr>
        <p:spPr bwMode="auto">
          <a:xfrm>
            <a:off x="3562350" y="2600325"/>
            <a:ext cx="1763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udt_send(sndpkt)</a:t>
            </a:r>
            <a:endParaRPr lang="en-US">
              <a:latin typeface="Times New Roman" charset="0"/>
            </a:endParaRPr>
          </a:p>
        </p:txBody>
      </p:sp>
      <p:sp>
        <p:nvSpPr>
          <p:cNvPr id="46098" name="Text Box 16"/>
          <p:cNvSpPr txBox="1">
            <a:spLocks noChangeArrowheads="1"/>
          </p:cNvSpPr>
          <p:nvPr/>
        </p:nvSpPr>
        <p:spPr bwMode="auto">
          <a:xfrm>
            <a:off x="3536950" y="1925638"/>
            <a:ext cx="208597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rdt_rcv(rcvpkt) &amp;&amp;</a:t>
            </a:r>
          </a:p>
          <a:p>
            <a:pPr algn="l"/>
            <a:r>
              <a:rPr lang="en-US">
                <a:latin typeface="Arial" charset="0"/>
              </a:rPr>
              <a:t>   isNAK(rcvpkt)</a:t>
            </a:r>
            <a:endParaRPr lang="en-US">
              <a:latin typeface="Times New Roman" charset="0"/>
            </a:endParaRPr>
          </a:p>
        </p:txBody>
      </p:sp>
      <p:sp>
        <p:nvSpPr>
          <p:cNvPr id="46099" name="Line 17"/>
          <p:cNvSpPr>
            <a:spLocks noChangeShapeType="1"/>
          </p:cNvSpPr>
          <p:nvPr/>
        </p:nvSpPr>
        <p:spPr bwMode="auto">
          <a:xfrm>
            <a:off x="3656013" y="2600325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6100" name="Group 18"/>
          <p:cNvGrpSpPr>
            <a:grpSpLocks/>
          </p:cNvGrpSpPr>
          <p:nvPr/>
        </p:nvGrpSpPr>
        <p:grpSpPr bwMode="auto">
          <a:xfrm>
            <a:off x="6573838" y="2352675"/>
            <a:ext cx="1924050" cy="858838"/>
            <a:chOff x="2222" y="2660"/>
            <a:chExt cx="1212" cy="541"/>
          </a:xfrm>
        </p:grpSpPr>
        <p:sp>
          <p:nvSpPr>
            <p:cNvPr id="46128" name="Text Box 19"/>
            <p:cNvSpPr txBox="1">
              <a:spLocks noChangeArrowheads="1"/>
            </p:cNvSpPr>
            <p:nvPr/>
          </p:nvSpPr>
          <p:spPr bwMode="auto">
            <a:xfrm>
              <a:off x="2222" y="3039"/>
              <a:ext cx="1152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udt_send(NAK)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46129" name="Text Box 20"/>
            <p:cNvSpPr txBox="1">
              <a:spLocks noChangeArrowheads="1"/>
            </p:cNvSpPr>
            <p:nvPr/>
          </p:nvSpPr>
          <p:spPr bwMode="auto">
            <a:xfrm>
              <a:off x="2225" y="2660"/>
              <a:ext cx="120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rdt_rcv(rcvpkt) &amp;&amp; </a:t>
              </a:r>
            </a:p>
            <a:p>
              <a:pPr algn="l"/>
              <a:r>
                <a:rPr lang="en-US">
                  <a:latin typeface="Arial" charset="0"/>
                </a:rPr>
                <a:t>  corrupt(rcvpkt)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46130" name="Line 21"/>
            <p:cNvSpPr>
              <a:spLocks noChangeShapeType="1"/>
            </p:cNvSpPr>
            <p:nvPr/>
          </p:nvSpPr>
          <p:spPr bwMode="auto">
            <a:xfrm>
              <a:off x="2285" y="3040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101" name="Group 22"/>
          <p:cNvGrpSpPr>
            <a:grpSpLocks/>
          </p:cNvGrpSpPr>
          <p:nvPr/>
        </p:nvGrpSpPr>
        <p:grpSpPr bwMode="auto">
          <a:xfrm>
            <a:off x="2292350" y="2222500"/>
            <a:ext cx="1074738" cy="962025"/>
            <a:chOff x="1540" y="2116"/>
            <a:chExt cx="677" cy="606"/>
          </a:xfrm>
        </p:grpSpPr>
        <p:sp>
          <p:nvSpPr>
            <p:cNvPr id="46126" name="Oval 23"/>
            <p:cNvSpPr>
              <a:spLocks noChangeArrowheads="1"/>
            </p:cNvSpPr>
            <p:nvPr/>
          </p:nvSpPr>
          <p:spPr bwMode="auto">
            <a:xfrm>
              <a:off x="1565" y="2116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127" name="Text Box 24"/>
            <p:cNvSpPr txBox="1">
              <a:spLocks noChangeArrowheads="1"/>
            </p:cNvSpPr>
            <p:nvPr/>
          </p:nvSpPr>
          <p:spPr bwMode="auto">
            <a:xfrm>
              <a:off x="1540" y="2163"/>
              <a:ext cx="677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</a:rPr>
                <a:t>Wait for ACK or NAK</a:t>
              </a:r>
              <a:endParaRPr lang="en-US">
                <a:latin typeface="Times New Roman" charset="0"/>
              </a:endParaRPr>
            </a:p>
          </p:txBody>
        </p:sp>
      </p:grpSp>
      <p:sp>
        <p:nvSpPr>
          <p:cNvPr id="46102" name="Freeform 25"/>
          <p:cNvSpPr>
            <a:spLocks/>
          </p:cNvSpPr>
          <p:nvPr/>
        </p:nvSpPr>
        <p:spPr bwMode="auto">
          <a:xfrm>
            <a:off x="6672263" y="3148013"/>
            <a:ext cx="1257300" cy="469900"/>
          </a:xfrm>
          <a:custGeom>
            <a:avLst/>
            <a:gdLst>
              <a:gd name="T0" fmla="*/ 2147483647 w 1500"/>
              <a:gd name="T1" fmla="*/ 2147483647 h 740"/>
              <a:gd name="T2" fmla="*/ 2147483647 w 1500"/>
              <a:gd name="T3" fmla="*/ 2147483647 h 7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03" name="Oval 26"/>
          <p:cNvSpPr>
            <a:spLocks noChangeArrowheads="1"/>
          </p:cNvSpPr>
          <p:nvPr/>
        </p:nvSpPr>
        <p:spPr bwMode="auto">
          <a:xfrm>
            <a:off x="6764338" y="35687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104" name="Text Box 27"/>
          <p:cNvSpPr txBox="1">
            <a:spLocks noChangeArrowheads="1"/>
          </p:cNvSpPr>
          <p:nvPr/>
        </p:nvSpPr>
        <p:spPr bwMode="auto">
          <a:xfrm>
            <a:off x="6677025" y="3652838"/>
            <a:ext cx="12001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>
                <a:latin typeface="Arial" charset="0"/>
              </a:rPr>
              <a:t>Wait for call from below</a:t>
            </a:r>
            <a:endParaRPr lang="en-US">
              <a:latin typeface="Times New Roman" charset="0"/>
            </a:endParaRPr>
          </a:p>
        </p:txBody>
      </p:sp>
      <p:sp>
        <p:nvSpPr>
          <p:cNvPr id="46105" name="Freeform 28"/>
          <p:cNvSpPr>
            <a:spLocks/>
          </p:cNvSpPr>
          <p:nvPr/>
        </p:nvSpPr>
        <p:spPr bwMode="auto">
          <a:xfrm flipV="1">
            <a:off x="6684963" y="4464050"/>
            <a:ext cx="1257300" cy="469900"/>
          </a:xfrm>
          <a:custGeom>
            <a:avLst/>
            <a:gdLst>
              <a:gd name="T0" fmla="*/ 2147483647 w 1500"/>
              <a:gd name="T1" fmla="*/ 2147483647 h 740"/>
              <a:gd name="T2" fmla="*/ 2147483647 w 1500"/>
              <a:gd name="T3" fmla="*/ 2147483647 h 7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88797" name="Group 29"/>
          <p:cNvGrpSpPr>
            <a:grpSpLocks/>
          </p:cNvGrpSpPr>
          <p:nvPr/>
        </p:nvGrpSpPr>
        <p:grpSpPr bwMode="auto">
          <a:xfrm>
            <a:off x="349250" y="2166938"/>
            <a:ext cx="1333500" cy="1004887"/>
            <a:chOff x="220" y="1365"/>
            <a:chExt cx="840" cy="633"/>
          </a:xfrm>
        </p:grpSpPr>
        <p:sp>
          <p:nvSpPr>
            <p:cNvPr id="46124" name="Line 30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5" name="Oval 31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8800" name="Group 32"/>
          <p:cNvGrpSpPr>
            <a:grpSpLocks/>
          </p:cNvGrpSpPr>
          <p:nvPr/>
        </p:nvGrpSpPr>
        <p:grpSpPr bwMode="auto">
          <a:xfrm>
            <a:off x="6334125" y="3497263"/>
            <a:ext cx="1414463" cy="1033462"/>
            <a:chOff x="3990" y="2203"/>
            <a:chExt cx="891" cy="651"/>
          </a:xfrm>
        </p:grpSpPr>
        <p:sp>
          <p:nvSpPr>
            <p:cNvPr id="46122" name="Line 33"/>
            <p:cNvSpPr>
              <a:spLocks noChangeShapeType="1"/>
            </p:cNvSpPr>
            <p:nvPr/>
          </p:nvSpPr>
          <p:spPr bwMode="auto">
            <a:xfrm>
              <a:off x="3990" y="2203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3" name="Oval 34"/>
            <p:cNvSpPr>
              <a:spLocks noChangeArrowheads="1"/>
            </p:cNvSpPr>
            <p:nvPr/>
          </p:nvSpPr>
          <p:spPr bwMode="auto">
            <a:xfrm>
              <a:off x="4260" y="2248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108" name="Text Box 35"/>
          <p:cNvSpPr txBox="1">
            <a:spLocks noChangeArrowheads="1"/>
          </p:cNvSpPr>
          <p:nvPr/>
        </p:nvSpPr>
        <p:spPr bwMode="auto">
          <a:xfrm>
            <a:off x="1030288" y="1200150"/>
            <a:ext cx="2255837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rdt_send(data)</a:t>
            </a:r>
            <a:endParaRPr lang="en-US">
              <a:latin typeface="Times New Roman" charset="0"/>
            </a:endParaRPr>
          </a:p>
        </p:txBody>
      </p:sp>
      <p:sp>
        <p:nvSpPr>
          <p:cNvPr id="288804" name="Line 36"/>
          <p:cNvSpPr>
            <a:spLocks noChangeShapeType="1"/>
          </p:cNvSpPr>
          <p:nvPr/>
        </p:nvSpPr>
        <p:spPr bwMode="auto">
          <a:xfrm>
            <a:off x="1011238" y="1289050"/>
            <a:ext cx="12700" cy="74771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88805" name="Freeform 37"/>
          <p:cNvSpPr>
            <a:spLocks/>
          </p:cNvSpPr>
          <p:nvPr/>
        </p:nvSpPr>
        <p:spPr bwMode="auto">
          <a:xfrm>
            <a:off x="1011238" y="2006600"/>
            <a:ext cx="6697662" cy="3060700"/>
          </a:xfrm>
          <a:custGeom>
            <a:avLst/>
            <a:gdLst>
              <a:gd name="T0" fmla="*/ 0 w 4219"/>
              <a:gd name="T1" fmla="*/ 2147483647 h 1928"/>
              <a:gd name="T2" fmla="*/ 2147483647 w 4219"/>
              <a:gd name="T3" fmla="*/ 0 h 1928"/>
              <a:gd name="T4" fmla="*/ 2147483647 w 4219"/>
              <a:gd name="T5" fmla="*/ 2147483647 h 1928"/>
              <a:gd name="T6" fmla="*/ 2147483647 w 4219"/>
              <a:gd name="T7" fmla="*/ 2147483647 h 192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219" h="1928">
                <a:moveTo>
                  <a:pt x="0" y="10"/>
                </a:moveTo>
                <a:lnTo>
                  <a:pt x="1003" y="0"/>
                </a:lnTo>
                <a:lnTo>
                  <a:pt x="3387" y="1928"/>
                </a:lnTo>
                <a:lnTo>
                  <a:pt x="4219" y="1928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88806" name="Group 38"/>
          <p:cNvGrpSpPr>
            <a:grpSpLocks/>
          </p:cNvGrpSpPr>
          <p:nvPr/>
        </p:nvGrpSpPr>
        <p:grpSpPr bwMode="auto">
          <a:xfrm>
            <a:off x="347663" y="2166938"/>
            <a:ext cx="1333500" cy="1004887"/>
            <a:chOff x="220" y="1365"/>
            <a:chExt cx="840" cy="633"/>
          </a:xfrm>
        </p:grpSpPr>
        <p:sp>
          <p:nvSpPr>
            <p:cNvPr id="46120" name="Line 39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1" name="Oval 40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8809" name="Oval 41"/>
          <p:cNvSpPr>
            <a:spLocks noChangeArrowheads="1"/>
          </p:cNvSpPr>
          <p:nvPr/>
        </p:nvSpPr>
        <p:spPr bwMode="auto">
          <a:xfrm>
            <a:off x="2332038" y="2222500"/>
            <a:ext cx="985837" cy="9620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8810" name="Line 42"/>
          <p:cNvSpPr>
            <a:spLocks noChangeShapeType="1"/>
          </p:cNvSpPr>
          <p:nvPr/>
        </p:nvSpPr>
        <p:spPr bwMode="auto">
          <a:xfrm flipH="1">
            <a:off x="6261100" y="4902200"/>
            <a:ext cx="12700" cy="11938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88811" name="Freeform 43"/>
          <p:cNvSpPr>
            <a:spLocks/>
          </p:cNvSpPr>
          <p:nvPr/>
        </p:nvSpPr>
        <p:spPr bwMode="auto">
          <a:xfrm>
            <a:off x="1155700" y="3886200"/>
            <a:ext cx="6667500" cy="2260600"/>
          </a:xfrm>
          <a:custGeom>
            <a:avLst/>
            <a:gdLst>
              <a:gd name="T0" fmla="*/ 2147483647 w 4200"/>
              <a:gd name="T1" fmla="*/ 2147483647 h 1424"/>
              <a:gd name="T2" fmla="*/ 2147483647 w 4200"/>
              <a:gd name="T3" fmla="*/ 2147483647 h 1424"/>
              <a:gd name="T4" fmla="*/ 2147483647 w 4200"/>
              <a:gd name="T5" fmla="*/ 0 h 1424"/>
              <a:gd name="T6" fmla="*/ 0 w 4200"/>
              <a:gd name="T7" fmla="*/ 0 h 14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200" h="1424">
                <a:moveTo>
                  <a:pt x="4200" y="1424"/>
                </a:moveTo>
                <a:lnTo>
                  <a:pt x="3224" y="1424"/>
                </a:lnTo>
                <a:lnTo>
                  <a:pt x="1880" y="0"/>
                </a:lnTo>
                <a:lnTo>
                  <a:pt x="0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88812" name="Group 44"/>
          <p:cNvGrpSpPr>
            <a:grpSpLocks/>
          </p:cNvGrpSpPr>
          <p:nvPr/>
        </p:nvGrpSpPr>
        <p:grpSpPr bwMode="auto">
          <a:xfrm>
            <a:off x="347663" y="2166938"/>
            <a:ext cx="1333500" cy="1004887"/>
            <a:chOff x="220" y="1365"/>
            <a:chExt cx="840" cy="633"/>
          </a:xfrm>
        </p:grpSpPr>
        <p:sp>
          <p:nvSpPr>
            <p:cNvPr id="46118" name="Line 45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9" name="Oval 46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8815" name="Oval 47"/>
          <p:cNvSpPr>
            <a:spLocks noChangeArrowheads="1"/>
          </p:cNvSpPr>
          <p:nvPr/>
        </p:nvSpPr>
        <p:spPr bwMode="auto">
          <a:xfrm>
            <a:off x="2328863" y="2227263"/>
            <a:ext cx="985837" cy="962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8" name="Text Box 48"/>
          <p:cNvSpPr txBox="1">
            <a:spLocks noChangeArrowheads="1"/>
          </p:cNvSpPr>
          <p:nvPr/>
        </p:nvSpPr>
        <p:spPr bwMode="auto">
          <a:xfrm>
            <a:off x="1409700" y="3854450"/>
            <a:ext cx="323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Symbol" charset="0"/>
                <a:cs typeface="+mn-cs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1555966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8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87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8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88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8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8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8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8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888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888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2888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2888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0"/>
                                            </p:cond>
                                          </p:stCondLst>
                                        </p:cTn>
                                        <p:tgtEl>
                                          <p:spTgt spid="28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805" grpId="0" animBg="1"/>
      <p:bldP spid="288809" grpId="0" animBg="1"/>
      <p:bldP spid="288811" grpId="0" animBg="1"/>
      <p:bldP spid="288815" grpId="0" animBg="1"/>
      <p:bldP spid="28881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31747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950E36AD-B935-D341-B2B3-2BF507B5008A}" type="slidenum">
              <a:rPr lang="en-US" sz="1200" smtClean="0"/>
              <a:pPr>
                <a:defRPr/>
              </a:pPr>
              <a:t>12</a:t>
            </a:fld>
            <a:endParaRPr lang="en-US" sz="1200" smtClean="0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185738"/>
            <a:ext cx="7772400" cy="885825"/>
          </a:xfrm>
        </p:spPr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rdt2.0: error scenario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47108" name="Oval 3"/>
          <p:cNvSpPr>
            <a:spLocks noChangeArrowheads="1"/>
          </p:cNvSpPr>
          <p:nvPr/>
        </p:nvSpPr>
        <p:spPr bwMode="auto">
          <a:xfrm>
            <a:off x="696913" y="22098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09" name="Text Box 4"/>
          <p:cNvSpPr txBox="1">
            <a:spLocks noChangeArrowheads="1"/>
          </p:cNvSpPr>
          <p:nvPr/>
        </p:nvSpPr>
        <p:spPr bwMode="auto">
          <a:xfrm>
            <a:off x="595313" y="2293938"/>
            <a:ext cx="12001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>
                <a:latin typeface="Arial" charset="0"/>
              </a:rPr>
              <a:t>Wait for call from above</a:t>
            </a:r>
            <a:endParaRPr lang="en-US">
              <a:latin typeface="Times New Roman" charset="0"/>
            </a:endParaRPr>
          </a:p>
        </p:txBody>
      </p:sp>
      <p:sp>
        <p:nvSpPr>
          <p:cNvPr id="47110" name="Text Box 5"/>
          <p:cNvSpPr txBox="1">
            <a:spLocks noChangeArrowheads="1"/>
          </p:cNvSpPr>
          <p:nvPr/>
        </p:nvSpPr>
        <p:spPr bwMode="auto">
          <a:xfrm>
            <a:off x="1004888" y="1490663"/>
            <a:ext cx="3643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snkpkt = make_pkt(data, checksum)</a:t>
            </a:r>
          </a:p>
          <a:p>
            <a:pPr algn="l"/>
            <a:r>
              <a:rPr lang="en-US">
                <a:latin typeface="Arial" charset="0"/>
              </a:rPr>
              <a:t>udt_send(sndpkt)</a:t>
            </a:r>
            <a:endParaRPr lang="en-US">
              <a:latin typeface="Times New Roman" charset="0"/>
            </a:endParaRPr>
          </a:p>
        </p:txBody>
      </p:sp>
      <p:sp>
        <p:nvSpPr>
          <p:cNvPr id="47111" name="Line 6"/>
          <p:cNvSpPr>
            <a:spLocks noChangeShapeType="1"/>
          </p:cNvSpPr>
          <p:nvPr/>
        </p:nvSpPr>
        <p:spPr bwMode="auto">
          <a:xfrm>
            <a:off x="1109663" y="1535113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2" name="Text Box 7"/>
          <p:cNvSpPr txBox="1">
            <a:spLocks noChangeArrowheads="1"/>
          </p:cNvSpPr>
          <p:nvPr/>
        </p:nvSpPr>
        <p:spPr bwMode="auto">
          <a:xfrm>
            <a:off x="6319838" y="5314950"/>
            <a:ext cx="214312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extract(rcvpkt,data)</a:t>
            </a:r>
          </a:p>
          <a:p>
            <a:pPr algn="l"/>
            <a:r>
              <a:rPr lang="en-US">
                <a:latin typeface="Arial" charset="0"/>
              </a:rPr>
              <a:t>deliver_data(data)</a:t>
            </a:r>
          </a:p>
          <a:p>
            <a:pPr algn="l"/>
            <a:r>
              <a:rPr lang="en-US">
                <a:latin typeface="Arial" charset="0"/>
              </a:rPr>
              <a:t>udt_send(ACK)</a:t>
            </a:r>
            <a:endParaRPr lang="en-US">
              <a:latin typeface="Times New Roman" charset="0"/>
            </a:endParaRPr>
          </a:p>
        </p:txBody>
      </p:sp>
      <p:sp>
        <p:nvSpPr>
          <p:cNvPr id="47113" name="Text Box 8"/>
          <p:cNvSpPr txBox="1">
            <a:spLocks noChangeArrowheads="1"/>
          </p:cNvSpPr>
          <p:nvPr/>
        </p:nvSpPr>
        <p:spPr bwMode="auto">
          <a:xfrm>
            <a:off x="6297613" y="4781550"/>
            <a:ext cx="21574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rdt_rcv(rcvpkt) &amp;&amp; </a:t>
            </a:r>
          </a:p>
          <a:p>
            <a:pPr algn="l"/>
            <a:r>
              <a:rPr lang="en-US">
                <a:latin typeface="Arial" charset="0"/>
              </a:rPr>
              <a:t>   notcorrupt(rcvpkt)</a:t>
            </a:r>
            <a:endParaRPr lang="en-US">
              <a:latin typeface="Times New Roman" charset="0"/>
            </a:endParaRPr>
          </a:p>
        </p:txBody>
      </p:sp>
      <p:sp>
        <p:nvSpPr>
          <p:cNvPr id="47114" name="Line 9"/>
          <p:cNvSpPr>
            <a:spLocks noChangeShapeType="1"/>
          </p:cNvSpPr>
          <p:nvPr/>
        </p:nvSpPr>
        <p:spPr bwMode="auto">
          <a:xfrm>
            <a:off x="6419850" y="5370513"/>
            <a:ext cx="14890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5" name="Freeform 10"/>
          <p:cNvSpPr>
            <a:spLocks/>
          </p:cNvSpPr>
          <p:nvPr/>
        </p:nvSpPr>
        <p:spPr bwMode="auto">
          <a:xfrm flipV="1">
            <a:off x="1057275" y="1979613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6" name="Freeform 11"/>
          <p:cNvSpPr>
            <a:spLocks/>
          </p:cNvSpPr>
          <p:nvPr/>
        </p:nvSpPr>
        <p:spPr bwMode="auto">
          <a:xfrm>
            <a:off x="1104900" y="3140075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7" name="Text Box 12"/>
          <p:cNvSpPr txBox="1">
            <a:spLocks noChangeArrowheads="1"/>
          </p:cNvSpPr>
          <p:nvPr/>
        </p:nvSpPr>
        <p:spPr bwMode="auto">
          <a:xfrm>
            <a:off x="1071563" y="3492500"/>
            <a:ext cx="354806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rdt_rcv(rcvpkt) &amp;&amp; isACK(rcvpkt)</a:t>
            </a:r>
            <a:endParaRPr lang="en-US">
              <a:latin typeface="Times New Roman" charset="0"/>
            </a:endParaRPr>
          </a:p>
        </p:txBody>
      </p:sp>
      <p:sp>
        <p:nvSpPr>
          <p:cNvPr id="47118" name="Line 13"/>
          <p:cNvSpPr>
            <a:spLocks noChangeShapeType="1"/>
          </p:cNvSpPr>
          <p:nvPr/>
        </p:nvSpPr>
        <p:spPr bwMode="auto">
          <a:xfrm>
            <a:off x="1173163" y="38163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9" name="Freeform 14"/>
          <p:cNvSpPr>
            <a:spLocks/>
          </p:cNvSpPr>
          <p:nvPr/>
        </p:nvSpPr>
        <p:spPr bwMode="auto">
          <a:xfrm>
            <a:off x="3252788" y="2286000"/>
            <a:ext cx="466725" cy="893763"/>
          </a:xfrm>
          <a:custGeom>
            <a:avLst/>
            <a:gdLst>
              <a:gd name="T0" fmla="*/ 0 w 735"/>
              <a:gd name="T1" fmla="*/ 2147483647 h 1080"/>
              <a:gd name="T2" fmla="*/ 0 w 735"/>
              <a:gd name="T3" fmla="*/ 2147483647 h 10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0" name="Text Box 15"/>
          <p:cNvSpPr txBox="1">
            <a:spLocks noChangeArrowheads="1"/>
          </p:cNvSpPr>
          <p:nvPr/>
        </p:nvSpPr>
        <p:spPr bwMode="auto">
          <a:xfrm>
            <a:off x="3562350" y="2600325"/>
            <a:ext cx="1763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udt_send(sndpkt)</a:t>
            </a:r>
            <a:endParaRPr lang="en-US">
              <a:latin typeface="Times New Roman" charset="0"/>
            </a:endParaRPr>
          </a:p>
        </p:txBody>
      </p:sp>
      <p:sp>
        <p:nvSpPr>
          <p:cNvPr id="47121" name="Text Box 16"/>
          <p:cNvSpPr txBox="1">
            <a:spLocks noChangeArrowheads="1"/>
          </p:cNvSpPr>
          <p:nvPr/>
        </p:nvSpPr>
        <p:spPr bwMode="auto">
          <a:xfrm>
            <a:off x="3536950" y="1925638"/>
            <a:ext cx="208597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rdt_rcv(rcvpkt) &amp;&amp;</a:t>
            </a:r>
          </a:p>
          <a:p>
            <a:pPr algn="l"/>
            <a:r>
              <a:rPr lang="en-US">
                <a:latin typeface="Arial" charset="0"/>
              </a:rPr>
              <a:t>   isNAK(rcvpkt)</a:t>
            </a:r>
            <a:endParaRPr lang="en-US">
              <a:latin typeface="Times New Roman" charset="0"/>
            </a:endParaRPr>
          </a:p>
        </p:txBody>
      </p:sp>
      <p:sp>
        <p:nvSpPr>
          <p:cNvPr id="47122" name="Line 17"/>
          <p:cNvSpPr>
            <a:spLocks noChangeShapeType="1"/>
          </p:cNvSpPr>
          <p:nvPr/>
        </p:nvSpPr>
        <p:spPr bwMode="auto">
          <a:xfrm>
            <a:off x="3656013" y="2600325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7123" name="Group 18"/>
          <p:cNvGrpSpPr>
            <a:grpSpLocks/>
          </p:cNvGrpSpPr>
          <p:nvPr/>
        </p:nvGrpSpPr>
        <p:grpSpPr bwMode="auto">
          <a:xfrm>
            <a:off x="6573838" y="2352675"/>
            <a:ext cx="1924050" cy="858838"/>
            <a:chOff x="2222" y="2660"/>
            <a:chExt cx="1212" cy="541"/>
          </a:xfrm>
        </p:grpSpPr>
        <p:sp>
          <p:nvSpPr>
            <p:cNvPr id="47156" name="Text Box 19"/>
            <p:cNvSpPr txBox="1">
              <a:spLocks noChangeArrowheads="1"/>
            </p:cNvSpPr>
            <p:nvPr/>
          </p:nvSpPr>
          <p:spPr bwMode="auto">
            <a:xfrm>
              <a:off x="2222" y="3039"/>
              <a:ext cx="1152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udt_send(NAK)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47157" name="Text Box 20"/>
            <p:cNvSpPr txBox="1">
              <a:spLocks noChangeArrowheads="1"/>
            </p:cNvSpPr>
            <p:nvPr/>
          </p:nvSpPr>
          <p:spPr bwMode="auto">
            <a:xfrm>
              <a:off x="2225" y="2660"/>
              <a:ext cx="120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rdt_rcv(rcvpkt) &amp;&amp; </a:t>
              </a:r>
            </a:p>
            <a:p>
              <a:pPr algn="l"/>
              <a:r>
                <a:rPr lang="en-US">
                  <a:latin typeface="Arial" charset="0"/>
                </a:rPr>
                <a:t>  corrupt(rcvpkt)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47158" name="Line 21"/>
            <p:cNvSpPr>
              <a:spLocks noChangeShapeType="1"/>
            </p:cNvSpPr>
            <p:nvPr/>
          </p:nvSpPr>
          <p:spPr bwMode="auto">
            <a:xfrm>
              <a:off x="2285" y="3040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24" name="Group 22"/>
          <p:cNvGrpSpPr>
            <a:grpSpLocks/>
          </p:cNvGrpSpPr>
          <p:nvPr/>
        </p:nvGrpSpPr>
        <p:grpSpPr bwMode="auto">
          <a:xfrm>
            <a:off x="2292350" y="2222500"/>
            <a:ext cx="1074738" cy="962025"/>
            <a:chOff x="1540" y="2116"/>
            <a:chExt cx="677" cy="606"/>
          </a:xfrm>
        </p:grpSpPr>
        <p:sp>
          <p:nvSpPr>
            <p:cNvPr id="47154" name="Oval 23"/>
            <p:cNvSpPr>
              <a:spLocks noChangeArrowheads="1"/>
            </p:cNvSpPr>
            <p:nvPr/>
          </p:nvSpPr>
          <p:spPr bwMode="auto">
            <a:xfrm>
              <a:off x="1565" y="2116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55" name="Text Box 24"/>
            <p:cNvSpPr txBox="1">
              <a:spLocks noChangeArrowheads="1"/>
            </p:cNvSpPr>
            <p:nvPr/>
          </p:nvSpPr>
          <p:spPr bwMode="auto">
            <a:xfrm>
              <a:off x="1540" y="2163"/>
              <a:ext cx="677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</a:rPr>
                <a:t>Wait for ACK or NAK</a:t>
              </a:r>
              <a:endParaRPr lang="en-US">
                <a:latin typeface="Times New Roman" charset="0"/>
              </a:endParaRPr>
            </a:p>
          </p:txBody>
        </p:sp>
      </p:grpSp>
      <p:sp>
        <p:nvSpPr>
          <p:cNvPr id="47125" name="Freeform 25"/>
          <p:cNvSpPr>
            <a:spLocks/>
          </p:cNvSpPr>
          <p:nvPr/>
        </p:nvSpPr>
        <p:spPr bwMode="auto">
          <a:xfrm>
            <a:off x="6672263" y="3148013"/>
            <a:ext cx="1257300" cy="469900"/>
          </a:xfrm>
          <a:custGeom>
            <a:avLst/>
            <a:gdLst>
              <a:gd name="T0" fmla="*/ 2147483647 w 1500"/>
              <a:gd name="T1" fmla="*/ 2147483647 h 740"/>
              <a:gd name="T2" fmla="*/ 2147483647 w 1500"/>
              <a:gd name="T3" fmla="*/ 2147483647 h 7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6" name="Oval 26"/>
          <p:cNvSpPr>
            <a:spLocks noChangeArrowheads="1"/>
          </p:cNvSpPr>
          <p:nvPr/>
        </p:nvSpPr>
        <p:spPr bwMode="auto">
          <a:xfrm>
            <a:off x="6764338" y="35687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27" name="Text Box 27"/>
          <p:cNvSpPr txBox="1">
            <a:spLocks noChangeArrowheads="1"/>
          </p:cNvSpPr>
          <p:nvPr/>
        </p:nvSpPr>
        <p:spPr bwMode="auto">
          <a:xfrm>
            <a:off x="6677025" y="3652838"/>
            <a:ext cx="12001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>
                <a:latin typeface="Arial" charset="0"/>
              </a:rPr>
              <a:t>Wait for call from below</a:t>
            </a:r>
            <a:endParaRPr lang="en-US">
              <a:latin typeface="Times New Roman" charset="0"/>
            </a:endParaRPr>
          </a:p>
        </p:txBody>
      </p:sp>
      <p:sp>
        <p:nvSpPr>
          <p:cNvPr id="47128" name="Freeform 28"/>
          <p:cNvSpPr>
            <a:spLocks/>
          </p:cNvSpPr>
          <p:nvPr/>
        </p:nvSpPr>
        <p:spPr bwMode="auto">
          <a:xfrm flipV="1">
            <a:off x="6684963" y="4464050"/>
            <a:ext cx="1257300" cy="469900"/>
          </a:xfrm>
          <a:custGeom>
            <a:avLst/>
            <a:gdLst>
              <a:gd name="T0" fmla="*/ 2147483647 w 1500"/>
              <a:gd name="T1" fmla="*/ 2147483647 h 740"/>
              <a:gd name="T2" fmla="*/ 2147483647 w 1500"/>
              <a:gd name="T3" fmla="*/ 2147483647 h 7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89821" name="Group 29"/>
          <p:cNvGrpSpPr>
            <a:grpSpLocks/>
          </p:cNvGrpSpPr>
          <p:nvPr/>
        </p:nvGrpSpPr>
        <p:grpSpPr bwMode="auto">
          <a:xfrm>
            <a:off x="349250" y="2166938"/>
            <a:ext cx="1333500" cy="1004887"/>
            <a:chOff x="220" y="1365"/>
            <a:chExt cx="840" cy="633"/>
          </a:xfrm>
        </p:grpSpPr>
        <p:sp>
          <p:nvSpPr>
            <p:cNvPr id="47152" name="Line 30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53" name="Oval 31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9824" name="Group 32"/>
          <p:cNvGrpSpPr>
            <a:grpSpLocks/>
          </p:cNvGrpSpPr>
          <p:nvPr/>
        </p:nvGrpSpPr>
        <p:grpSpPr bwMode="auto">
          <a:xfrm>
            <a:off x="6334125" y="3497263"/>
            <a:ext cx="1414463" cy="1033462"/>
            <a:chOff x="3990" y="2203"/>
            <a:chExt cx="891" cy="651"/>
          </a:xfrm>
        </p:grpSpPr>
        <p:sp>
          <p:nvSpPr>
            <p:cNvPr id="47150" name="Line 33"/>
            <p:cNvSpPr>
              <a:spLocks noChangeShapeType="1"/>
            </p:cNvSpPr>
            <p:nvPr/>
          </p:nvSpPr>
          <p:spPr bwMode="auto">
            <a:xfrm>
              <a:off x="3990" y="2203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51" name="Oval 34"/>
            <p:cNvSpPr>
              <a:spLocks noChangeArrowheads="1"/>
            </p:cNvSpPr>
            <p:nvPr/>
          </p:nvSpPr>
          <p:spPr bwMode="auto">
            <a:xfrm>
              <a:off x="4260" y="2248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31" name="Text Box 35"/>
          <p:cNvSpPr txBox="1">
            <a:spLocks noChangeArrowheads="1"/>
          </p:cNvSpPr>
          <p:nvPr/>
        </p:nvSpPr>
        <p:spPr bwMode="auto">
          <a:xfrm>
            <a:off x="1030288" y="1200150"/>
            <a:ext cx="2255837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rdt_send(data)</a:t>
            </a:r>
            <a:endParaRPr lang="en-US">
              <a:latin typeface="Times New Roman" charset="0"/>
            </a:endParaRPr>
          </a:p>
        </p:txBody>
      </p:sp>
      <p:sp>
        <p:nvSpPr>
          <p:cNvPr id="289828" name="Line 36"/>
          <p:cNvSpPr>
            <a:spLocks noChangeShapeType="1"/>
          </p:cNvSpPr>
          <p:nvPr/>
        </p:nvSpPr>
        <p:spPr bwMode="auto">
          <a:xfrm>
            <a:off x="1011238" y="1289050"/>
            <a:ext cx="12700" cy="74771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89829" name="Freeform 37"/>
          <p:cNvSpPr>
            <a:spLocks/>
          </p:cNvSpPr>
          <p:nvPr/>
        </p:nvSpPr>
        <p:spPr bwMode="auto">
          <a:xfrm>
            <a:off x="1011238" y="2006600"/>
            <a:ext cx="6940550" cy="654050"/>
          </a:xfrm>
          <a:custGeom>
            <a:avLst/>
            <a:gdLst>
              <a:gd name="T0" fmla="*/ 0 w 4372"/>
              <a:gd name="T1" fmla="*/ 2147483647 h 412"/>
              <a:gd name="T2" fmla="*/ 2147483647 w 4372"/>
              <a:gd name="T3" fmla="*/ 0 h 412"/>
              <a:gd name="T4" fmla="*/ 2147483647 w 4372"/>
              <a:gd name="T5" fmla="*/ 2147483647 h 412"/>
              <a:gd name="T6" fmla="*/ 2147483647 w 4372"/>
              <a:gd name="T7" fmla="*/ 2147483647 h 41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372" h="412">
                <a:moveTo>
                  <a:pt x="0" y="10"/>
                </a:moveTo>
                <a:lnTo>
                  <a:pt x="1003" y="0"/>
                </a:lnTo>
                <a:lnTo>
                  <a:pt x="3508" y="412"/>
                </a:lnTo>
                <a:lnTo>
                  <a:pt x="4372" y="412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89830" name="Group 38"/>
          <p:cNvGrpSpPr>
            <a:grpSpLocks/>
          </p:cNvGrpSpPr>
          <p:nvPr/>
        </p:nvGrpSpPr>
        <p:grpSpPr bwMode="auto">
          <a:xfrm>
            <a:off x="347663" y="2166938"/>
            <a:ext cx="1333500" cy="1004887"/>
            <a:chOff x="220" y="1365"/>
            <a:chExt cx="840" cy="633"/>
          </a:xfrm>
        </p:grpSpPr>
        <p:sp>
          <p:nvSpPr>
            <p:cNvPr id="47148" name="Line 39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49" name="Oval 40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9833" name="Oval 41"/>
          <p:cNvSpPr>
            <a:spLocks noChangeArrowheads="1"/>
          </p:cNvSpPr>
          <p:nvPr/>
        </p:nvSpPr>
        <p:spPr bwMode="auto">
          <a:xfrm>
            <a:off x="2332038" y="2222500"/>
            <a:ext cx="985837" cy="9620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9834" name="Line 42"/>
          <p:cNvSpPr>
            <a:spLocks noChangeShapeType="1"/>
          </p:cNvSpPr>
          <p:nvPr/>
        </p:nvSpPr>
        <p:spPr bwMode="auto">
          <a:xfrm flipH="1">
            <a:off x="6261100" y="4902200"/>
            <a:ext cx="12700" cy="11938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89835" name="Freeform 43"/>
          <p:cNvSpPr>
            <a:spLocks/>
          </p:cNvSpPr>
          <p:nvPr/>
        </p:nvSpPr>
        <p:spPr bwMode="auto">
          <a:xfrm>
            <a:off x="1155700" y="3886200"/>
            <a:ext cx="6667500" cy="2260600"/>
          </a:xfrm>
          <a:custGeom>
            <a:avLst/>
            <a:gdLst>
              <a:gd name="T0" fmla="*/ 2147483647 w 4200"/>
              <a:gd name="T1" fmla="*/ 2147483647 h 1424"/>
              <a:gd name="T2" fmla="*/ 2147483647 w 4200"/>
              <a:gd name="T3" fmla="*/ 2147483647 h 1424"/>
              <a:gd name="T4" fmla="*/ 2147483647 w 4200"/>
              <a:gd name="T5" fmla="*/ 0 h 1424"/>
              <a:gd name="T6" fmla="*/ 0 w 4200"/>
              <a:gd name="T7" fmla="*/ 0 h 14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200" h="1424">
                <a:moveTo>
                  <a:pt x="4200" y="1424"/>
                </a:moveTo>
                <a:lnTo>
                  <a:pt x="3224" y="1424"/>
                </a:lnTo>
                <a:lnTo>
                  <a:pt x="1880" y="0"/>
                </a:lnTo>
                <a:lnTo>
                  <a:pt x="0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89836" name="Group 44"/>
          <p:cNvGrpSpPr>
            <a:grpSpLocks/>
          </p:cNvGrpSpPr>
          <p:nvPr/>
        </p:nvGrpSpPr>
        <p:grpSpPr bwMode="auto">
          <a:xfrm>
            <a:off x="347663" y="2166938"/>
            <a:ext cx="1333500" cy="1004887"/>
            <a:chOff x="220" y="1365"/>
            <a:chExt cx="840" cy="633"/>
          </a:xfrm>
        </p:grpSpPr>
        <p:sp>
          <p:nvSpPr>
            <p:cNvPr id="47146" name="Line 45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47" name="Oval 46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9839" name="Oval 47"/>
          <p:cNvSpPr>
            <a:spLocks noChangeArrowheads="1"/>
          </p:cNvSpPr>
          <p:nvPr/>
        </p:nvSpPr>
        <p:spPr bwMode="auto">
          <a:xfrm>
            <a:off x="2328863" y="2227263"/>
            <a:ext cx="985837" cy="962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9840" name="Line 48"/>
          <p:cNvSpPr>
            <a:spLocks noChangeShapeType="1"/>
          </p:cNvSpPr>
          <p:nvPr/>
        </p:nvSpPr>
        <p:spPr bwMode="auto">
          <a:xfrm>
            <a:off x="6553200" y="2493963"/>
            <a:ext cx="0" cy="81756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89841" name="Freeform 49"/>
          <p:cNvSpPr>
            <a:spLocks/>
          </p:cNvSpPr>
          <p:nvPr/>
        </p:nvSpPr>
        <p:spPr bwMode="auto">
          <a:xfrm>
            <a:off x="3657600" y="2216150"/>
            <a:ext cx="4378325" cy="1025525"/>
          </a:xfrm>
          <a:custGeom>
            <a:avLst/>
            <a:gdLst>
              <a:gd name="T0" fmla="*/ 2147483647 w 2758"/>
              <a:gd name="T1" fmla="*/ 2147483647 h 646"/>
              <a:gd name="T2" fmla="*/ 2147483647 w 2758"/>
              <a:gd name="T3" fmla="*/ 2147483647 h 646"/>
              <a:gd name="T4" fmla="*/ 2147483647 w 2758"/>
              <a:gd name="T5" fmla="*/ 0 h 646"/>
              <a:gd name="T6" fmla="*/ 0 w 2758"/>
              <a:gd name="T7" fmla="*/ 0 h 64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758" h="646">
                <a:moveTo>
                  <a:pt x="2758" y="646"/>
                </a:moveTo>
                <a:lnTo>
                  <a:pt x="1763" y="629"/>
                </a:lnTo>
                <a:lnTo>
                  <a:pt x="1039" y="0"/>
                </a:lnTo>
                <a:lnTo>
                  <a:pt x="0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9842" name="Line 50"/>
          <p:cNvSpPr>
            <a:spLocks noChangeShapeType="1"/>
          </p:cNvSpPr>
          <p:nvPr/>
        </p:nvSpPr>
        <p:spPr bwMode="auto">
          <a:xfrm>
            <a:off x="3548063" y="2090738"/>
            <a:ext cx="0" cy="84613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89843" name="Freeform 51"/>
          <p:cNvSpPr>
            <a:spLocks/>
          </p:cNvSpPr>
          <p:nvPr/>
        </p:nvSpPr>
        <p:spPr bwMode="auto">
          <a:xfrm>
            <a:off x="3643313" y="2951163"/>
            <a:ext cx="4073525" cy="2133600"/>
          </a:xfrm>
          <a:custGeom>
            <a:avLst/>
            <a:gdLst>
              <a:gd name="T0" fmla="*/ 0 w 2566"/>
              <a:gd name="T1" fmla="*/ 0 h 1344"/>
              <a:gd name="T2" fmla="*/ 2147483647 w 2566"/>
              <a:gd name="T3" fmla="*/ 0 h 1344"/>
              <a:gd name="T4" fmla="*/ 2147483647 w 2566"/>
              <a:gd name="T5" fmla="*/ 2147483647 h 1344"/>
              <a:gd name="T6" fmla="*/ 2147483647 w 2566"/>
              <a:gd name="T7" fmla="*/ 2147483647 h 134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566" h="1344">
                <a:moveTo>
                  <a:pt x="0" y="0"/>
                </a:moveTo>
                <a:lnTo>
                  <a:pt x="1013" y="0"/>
                </a:lnTo>
                <a:lnTo>
                  <a:pt x="1650" y="1344"/>
                </a:lnTo>
                <a:lnTo>
                  <a:pt x="2566" y="1344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5" name="Text Box 52"/>
          <p:cNvSpPr txBox="1">
            <a:spLocks noChangeArrowheads="1"/>
          </p:cNvSpPr>
          <p:nvPr/>
        </p:nvSpPr>
        <p:spPr bwMode="auto">
          <a:xfrm>
            <a:off x="1435100" y="3868738"/>
            <a:ext cx="323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Symbol" charset="0"/>
                <a:cs typeface="+mn-cs"/>
              </a:rPr>
              <a:t>L</a:t>
            </a:r>
          </a:p>
        </p:txBody>
      </p:sp>
      <p:pic>
        <p:nvPicPr>
          <p:cNvPr id="47145" name="Picture 53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847725"/>
            <a:ext cx="4570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5810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9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9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9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89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9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9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9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9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898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898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2898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2898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2898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2898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2898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289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829" grpId="0" animBg="1"/>
      <p:bldP spid="289833" grpId="0" animBg="1"/>
      <p:bldP spid="289835" grpId="0" animBg="1"/>
      <p:bldP spid="289839" grpId="0" animBg="1"/>
      <p:bldP spid="289839" grpId="1" animBg="1"/>
      <p:bldP spid="289841" grpId="0" animBg="1"/>
      <p:bldP spid="28984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3277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FB3C8D3C-43FA-EF49-98B5-3CF54BF8DD58}" type="slidenum">
              <a:rPr lang="en-US" sz="1200" smtClean="0"/>
              <a:pPr>
                <a:defRPr/>
              </a:pPr>
              <a:t>13</a:t>
            </a:fld>
            <a:endParaRPr lang="en-US" sz="1200" smtClean="0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185738"/>
            <a:ext cx="7772400" cy="1019175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rdt2.0 has a fatal flaw!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1175" y="1589088"/>
            <a:ext cx="3810000" cy="4648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what happens if ACK/NAK corrupted?</a:t>
            </a:r>
          </a:p>
          <a:p>
            <a:pPr>
              <a:lnSpc>
                <a:spcPct val="80000"/>
              </a:lnSpc>
              <a:defRPr/>
            </a:pPr>
            <a:r>
              <a:rPr lang="en-US" sz="2400">
                <a:latin typeface="Gill Sans MT" charset="0"/>
                <a:cs typeface="+mn-cs"/>
              </a:rPr>
              <a:t>sender doesn</a:t>
            </a:r>
            <a:r>
              <a:rPr lang="ja-JP" altLang="en-US" sz="2400">
                <a:latin typeface="Gill Sans MT" charset="0"/>
                <a:cs typeface="+mn-cs"/>
              </a:rPr>
              <a:t>’</a:t>
            </a:r>
            <a:r>
              <a:rPr lang="en-US" sz="2400">
                <a:latin typeface="Gill Sans MT" charset="0"/>
                <a:cs typeface="+mn-cs"/>
              </a:rPr>
              <a:t>t know what happened at receiver!</a:t>
            </a:r>
          </a:p>
          <a:p>
            <a:pPr>
              <a:lnSpc>
                <a:spcPct val="80000"/>
              </a:lnSpc>
              <a:defRPr/>
            </a:pPr>
            <a:r>
              <a:rPr lang="en-US" sz="2400">
                <a:latin typeface="Gill Sans MT" charset="0"/>
                <a:cs typeface="+mn-cs"/>
              </a:rPr>
              <a:t>can</a:t>
            </a:r>
            <a:r>
              <a:rPr lang="ja-JP" altLang="en-US" sz="2400">
                <a:latin typeface="Gill Sans MT" charset="0"/>
                <a:cs typeface="+mn-cs"/>
              </a:rPr>
              <a:t>’</a:t>
            </a:r>
            <a:r>
              <a:rPr lang="en-US" sz="2400">
                <a:latin typeface="Gill Sans MT" charset="0"/>
                <a:cs typeface="+mn-cs"/>
              </a:rPr>
              <a:t>t just retransmit: possible duplicate</a:t>
            </a:r>
            <a:endParaRPr lang="en-US">
              <a:latin typeface="Gill Sans MT" charset="0"/>
              <a:cs typeface="+mn-cs"/>
            </a:endParaRPr>
          </a:p>
          <a:p>
            <a:pPr>
              <a:lnSpc>
                <a:spcPct val="80000"/>
              </a:lnSpc>
              <a:spcBef>
                <a:spcPct val="60000"/>
              </a:spcBef>
              <a:buFont typeface="Wingdings" charset="0"/>
              <a:buNone/>
              <a:defRPr/>
            </a:pPr>
            <a:endParaRPr lang="en-US" sz="2400">
              <a:latin typeface="Gill Sans MT" charset="0"/>
              <a:cs typeface="+mn-cs"/>
            </a:endParaRPr>
          </a:p>
          <a:p>
            <a:pPr>
              <a:lnSpc>
                <a:spcPct val="70000"/>
              </a:lnSpc>
              <a:buFont typeface="Wingdings" charset="0"/>
              <a:buNone/>
              <a:defRPr/>
            </a:pPr>
            <a:endParaRPr lang="en-US">
              <a:latin typeface="Gill Sans MT" charset="0"/>
              <a:cs typeface="+mn-cs"/>
            </a:endParaRPr>
          </a:p>
          <a:p>
            <a:pPr>
              <a:lnSpc>
                <a:spcPct val="70000"/>
              </a:lnSpc>
              <a:buFont typeface="Wingdings" charset="0"/>
              <a:buNone/>
              <a:defRPr/>
            </a:pPr>
            <a:endParaRPr lang="en-US">
              <a:latin typeface="Gill Sans MT" charset="0"/>
              <a:cs typeface="+mn-cs"/>
            </a:endParaRPr>
          </a:p>
        </p:txBody>
      </p:sp>
      <p:sp>
        <p:nvSpPr>
          <p:cNvPr id="3471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3810000" cy="256222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0"/>
              <a:buNone/>
              <a:defRPr/>
            </a:pPr>
            <a:r>
              <a:rPr lang="en-US" sz="3200">
                <a:solidFill>
                  <a:srgbClr val="CC0000"/>
                </a:solidFill>
                <a:latin typeface="Gill Sans MT" charset="0"/>
                <a:cs typeface="+mn-cs"/>
              </a:rPr>
              <a:t>handling duplicates</a:t>
            </a:r>
            <a:r>
              <a:rPr lang="en-US" sz="3200">
                <a:solidFill>
                  <a:srgbClr val="FF0000"/>
                </a:solidFill>
                <a:latin typeface="Gill Sans MT" charset="0"/>
                <a:cs typeface="+mn-cs"/>
              </a:rPr>
              <a:t>: 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sender retransmits current pkt if ACK/NAK corrupted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sender adds </a:t>
            </a:r>
            <a:r>
              <a:rPr lang="en-US" sz="2400" i="1">
                <a:solidFill>
                  <a:srgbClr val="000099"/>
                </a:solidFill>
                <a:latin typeface="Gill Sans MT" charset="0"/>
                <a:cs typeface="+mn-cs"/>
              </a:rPr>
              <a:t>sequence number</a:t>
            </a:r>
            <a:r>
              <a:rPr lang="en-US" sz="2400">
                <a:latin typeface="Gill Sans MT" charset="0"/>
                <a:cs typeface="+mn-cs"/>
              </a:rPr>
              <a:t> to each pkt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receiver discards (doesn</a:t>
            </a:r>
            <a:r>
              <a:rPr lang="ja-JP" altLang="en-US" sz="2400">
                <a:latin typeface="Gill Sans MT" charset="0"/>
                <a:cs typeface="+mn-cs"/>
              </a:rPr>
              <a:t>’</a:t>
            </a:r>
            <a:r>
              <a:rPr lang="en-US" sz="2400">
                <a:latin typeface="Gill Sans MT" charset="0"/>
                <a:cs typeface="+mn-cs"/>
              </a:rPr>
              <a:t>t deliver up) duplicate pkt</a:t>
            </a:r>
          </a:p>
        </p:txBody>
      </p:sp>
      <p:pic>
        <p:nvPicPr>
          <p:cNvPr id="48134" name="Picture 11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928688"/>
            <a:ext cx="50276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47149" name="Group 13"/>
          <p:cNvGrpSpPr>
            <a:grpSpLocks/>
          </p:cNvGrpSpPr>
          <p:nvPr/>
        </p:nvGrpSpPr>
        <p:grpSpPr bwMode="auto">
          <a:xfrm>
            <a:off x="2463800" y="4445000"/>
            <a:ext cx="4092575" cy="1603375"/>
            <a:chOff x="1552" y="2800"/>
            <a:chExt cx="2578" cy="1010"/>
          </a:xfrm>
        </p:grpSpPr>
        <p:sp>
          <p:nvSpPr>
            <p:cNvPr id="32777" name="Rectangle 7"/>
            <p:cNvSpPr>
              <a:spLocks noChangeArrowheads="1"/>
            </p:cNvSpPr>
            <p:nvPr/>
          </p:nvSpPr>
          <p:spPr bwMode="auto">
            <a:xfrm>
              <a:off x="1552" y="2974"/>
              <a:ext cx="2578" cy="836"/>
            </a:xfrm>
            <a:prstGeom prst="rect">
              <a:avLst/>
            </a:prstGeom>
            <a:noFill/>
            <a:ln w="1905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2778" name="Rectangle 9"/>
            <p:cNvSpPr>
              <a:spLocks noChangeArrowheads="1"/>
            </p:cNvSpPr>
            <p:nvPr/>
          </p:nvSpPr>
          <p:spPr bwMode="auto">
            <a:xfrm>
              <a:off x="2226" y="2913"/>
              <a:ext cx="1038" cy="1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2779" name="Text Box 10"/>
            <p:cNvSpPr txBox="1">
              <a:spLocks noChangeArrowheads="1"/>
            </p:cNvSpPr>
            <p:nvPr/>
          </p:nvSpPr>
          <p:spPr bwMode="auto">
            <a:xfrm>
              <a:off x="1724" y="2800"/>
              <a:ext cx="1340" cy="3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800" smtClean="0">
                  <a:solidFill>
                    <a:srgbClr val="CC0000"/>
                  </a:solidFill>
                  <a:latin typeface="Gill Sans MT" charset="0"/>
                  <a:cs typeface="+mn-cs"/>
                </a:rPr>
                <a:t>stop and wait</a:t>
              </a:r>
            </a:p>
          </p:txBody>
        </p:sp>
        <p:sp>
          <p:nvSpPr>
            <p:cNvPr id="32780" name="Text Box 6"/>
            <p:cNvSpPr txBox="1">
              <a:spLocks noChangeArrowheads="1"/>
            </p:cNvSpPr>
            <p:nvPr/>
          </p:nvSpPr>
          <p:spPr bwMode="auto">
            <a:xfrm>
              <a:off x="1665" y="3052"/>
              <a:ext cx="2452" cy="7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lnSpc>
                  <a:spcPct val="85000"/>
                </a:lnSpc>
                <a:defRPr/>
              </a:pPr>
              <a:r>
                <a:rPr lang="en-US" sz="2800" smtClean="0">
                  <a:latin typeface="Gill Sans MT" charset="0"/>
                  <a:cs typeface="+mn-cs"/>
                </a:rPr>
                <a:t>sender sends one packet, </a:t>
              </a:r>
            </a:p>
            <a:p>
              <a:pPr algn="l">
                <a:lnSpc>
                  <a:spcPct val="85000"/>
                </a:lnSpc>
                <a:defRPr/>
              </a:pPr>
              <a:r>
                <a:rPr lang="en-US" sz="2800" smtClean="0">
                  <a:latin typeface="Gill Sans MT" charset="0"/>
                  <a:cs typeface="+mn-cs"/>
                </a:rPr>
                <a:t>then waits for receiver </a:t>
              </a:r>
            </a:p>
            <a:p>
              <a:pPr algn="l">
                <a:lnSpc>
                  <a:spcPct val="85000"/>
                </a:lnSpc>
                <a:defRPr/>
              </a:pPr>
              <a:r>
                <a:rPr lang="en-US" sz="2800" smtClean="0">
                  <a:latin typeface="Gill Sans MT" charset="0"/>
                  <a:cs typeface="+mn-cs"/>
                </a:rPr>
                <a:t>response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27070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39" grpId="0"/>
      <p:bldP spid="3471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3379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84CB0A82-9712-D84D-A23B-E508CB6505B0}" type="slidenum">
              <a:rPr lang="en-US" sz="1200" smtClean="0"/>
              <a:pPr>
                <a:defRPr/>
              </a:pPr>
              <a:t>14</a:t>
            </a:fld>
            <a:endParaRPr lang="en-US" sz="1200" smtClean="0"/>
          </a:p>
        </p:txBody>
      </p:sp>
      <p:pic>
        <p:nvPicPr>
          <p:cNvPr id="49155" name="Picture 39" descr="underline_ba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825500"/>
            <a:ext cx="8228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>
          <a:xfrm>
            <a:off x="333375" y="161925"/>
            <a:ext cx="8277225" cy="974725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rdt2.1: sender, handles garbled ACK/NAKs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49157" name="Oval 3"/>
          <p:cNvSpPr>
            <a:spLocks noChangeArrowheads="1"/>
          </p:cNvSpPr>
          <p:nvPr/>
        </p:nvSpPr>
        <p:spPr bwMode="auto">
          <a:xfrm>
            <a:off x="2868613" y="2306638"/>
            <a:ext cx="901700" cy="836612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58" name="Text Box 4"/>
          <p:cNvSpPr txBox="1">
            <a:spLocks noChangeArrowheads="1"/>
          </p:cNvSpPr>
          <p:nvPr/>
        </p:nvSpPr>
        <p:spPr bwMode="auto">
          <a:xfrm>
            <a:off x="2816225" y="2395538"/>
            <a:ext cx="109061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400">
                <a:latin typeface="Arial" charset="0"/>
              </a:rPr>
              <a:t>Wait for call 0 from above</a:t>
            </a:r>
            <a:endParaRPr lang="en-US" sz="1400">
              <a:latin typeface="Times New Roman" charset="0"/>
            </a:endParaRPr>
          </a:p>
        </p:txBody>
      </p:sp>
      <p:sp>
        <p:nvSpPr>
          <p:cNvPr id="49159" name="Text Box 5"/>
          <p:cNvSpPr txBox="1">
            <a:spLocks noChangeArrowheads="1"/>
          </p:cNvSpPr>
          <p:nvPr/>
        </p:nvSpPr>
        <p:spPr bwMode="auto">
          <a:xfrm>
            <a:off x="3124200" y="1577975"/>
            <a:ext cx="36941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sndpkt = make_pkt(0, data, checksum)</a:t>
            </a:r>
          </a:p>
          <a:p>
            <a:pPr algn="l"/>
            <a:r>
              <a:rPr lang="en-US">
                <a:latin typeface="Arial" charset="0"/>
              </a:rPr>
              <a:t>udt_send(sndpkt)</a:t>
            </a:r>
            <a:endParaRPr lang="en-US">
              <a:latin typeface="Times New Roman" charset="0"/>
            </a:endParaRPr>
          </a:p>
        </p:txBody>
      </p:sp>
      <p:sp>
        <p:nvSpPr>
          <p:cNvPr id="49160" name="Text Box 6"/>
          <p:cNvSpPr txBox="1">
            <a:spLocks noChangeArrowheads="1"/>
          </p:cNvSpPr>
          <p:nvPr/>
        </p:nvSpPr>
        <p:spPr bwMode="auto">
          <a:xfrm>
            <a:off x="3138488" y="1265238"/>
            <a:ext cx="2111375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rdt_send(data)</a:t>
            </a:r>
            <a:endParaRPr lang="en-US">
              <a:latin typeface="Times New Roman" charset="0"/>
            </a:endParaRPr>
          </a:p>
        </p:txBody>
      </p:sp>
      <p:sp>
        <p:nvSpPr>
          <p:cNvPr id="49161" name="Line 7"/>
          <p:cNvSpPr>
            <a:spLocks noChangeShapeType="1"/>
          </p:cNvSpPr>
          <p:nvPr/>
        </p:nvSpPr>
        <p:spPr bwMode="auto">
          <a:xfrm>
            <a:off x="3255963" y="1630363"/>
            <a:ext cx="27352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2" name="Line 8"/>
          <p:cNvSpPr>
            <a:spLocks noChangeShapeType="1"/>
          </p:cNvSpPr>
          <p:nvPr/>
        </p:nvSpPr>
        <p:spPr bwMode="auto">
          <a:xfrm>
            <a:off x="2593975" y="2262188"/>
            <a:ext cx="377825" cy="19050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3" name="Freeform 9"/>
          <p:cNvSpPr>
            <a:spLocks/>
          </p:cNvSpPr>
          <p:nvPr/>
        </p:nvSpPr>
        <p:spPr bwMode="auto">
          <a:xfrm rot="-6989453">
            <a:off x="2179638" y="4603750"/>
            <a:ext cx="952500" cy="469900"/>
          </a:xfrm>
          <a:custGeom>
            <a:avLst/>
            <a:gdLst>
              <a:gd name="T0" fmla="*/ 2147483647 w 1500"/>
              <a:gd name="T1" fmla="*/ 2147483647 h 740"/>
              <a:gd name="T2" fmla="*/ 2147483647 w 1500"/>
              <a:gd name="T3" fmla="*/ 2147483647 h 7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9164" name="Group 10"/>
          <p:cNvGrpSpPr>
            <a:grpSpLocks/>
          </p:cNvGrpSpPr>
          <p:nvPr/>
        </p:nvGrpSpPr>
        <p:grpSpPr bwMode="auto">
          <a:xfrm>
            <a:off x="4702175" y="2254250"/>
            <a:ext cx="1089025" cy="865188"/>
            <a:chOff x="2848" y="1499"/>
            <a:chExt cx="660" cy="510"/>
          </a:xfrm>
        </p:grpSpPr>
        <p:sp>
          <p:nvSpPr>
            <p:cNvPr id="49191" name="Oval 11"/>
            <p:cNvSpPr>
              <a:spLocks noChangeArrowheads="1"/>
            </p:cNvSpPr>
            <p:nvPr/>
          </p:nvSpPr>
          <p:spPr bwMode="auto">
            <a:xfrm>
              <a:off x="2893" y="1499"/>
              <a:ext cx="568" cy="51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92" name="Text Box 12"/>
            <p:cNvSpPr txBox="1">
              <a:spLocks noChangeArrowheads="1"/>
            </p:cNvSpPr>
            <p:nvPr/>
          </p:nvSpPr>
          <p:spPr bwMode="auto">
            <a:xfrm>
              <a:off x="2848" y="1535"/>
              <a:ext cx="660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400">
                  <a:latin typeface="Arial" charset="0"/>
                </a:rPr>
                <a:t>Wait for ACK or NAK 0</a:t>
              </a:r>
              <a:endParaRPr lang="en-US" sz="1400">
                <a:latin typeface="Times New Roman" charset="0"/>
              </a:endParaRPr>
            </a:p>
          </p:txBody>
        </p:sp>
      </p:grpSp>
      <p:sp>
        <p:nvSpPr>
          <p:cNvPr id="49165" name="Freeform 13"/>
          <p:cNvSpPr>
            <a:spLocks/>
          </p:cNvSpPr>
          <p:nvPr/>
        </p:nvSpPr>
        <p:spPr bwMode="auto">
          <a:xfrm flipV="1">
            <a:off x="3425825" y="2132013"/>
            <a:ext cx="1482725" cy="220662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6" name="Freeform 14"/>
          <p:cNvSpPr>
            <a:spLocks/>
          </p:cNvSpPr>
          <p:nvPr/>
        </p:nvSpPr>
        <p:spPr bwMode="auto">
          <a:xfrm rot="-1357180">
            <a:off x="5589588" y="2116138"/>
            <a:ext cx="466725" cy="685800"/>
          </a:xfrm>
          <a:custGeom>
            <a:avLst/>
            <a:gdLst>
              <a:gd name="T0" fmla="*/ 0 w 735"/>
              <a:gd name="T1" fmla="*/ 2147483647 h 1080"/>
              <a:gd name="T2" fmla="*/ 0 w 735"/>
              <a:gd name="T3" fmla="*/ 2147483647 h 10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7" name="Text Box 15"/>
          <p:cNvSpPr txBox="1">
            <a:spLocks noChangeArrowheads="1"/>
          </p:cNvSpPr>
          <p:nvPr/>
        </p:nvSpPr>
        <p:spPr bwMode="auto">
          <a:xfrm>
            <a:off x="5913438" y="2678113"/>
            <a:ext cx="22621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udt_send(sndpkt)</a:t>
            </a:r>
            <a:endParaRPr lang="en-US">
              <a:latin typeface="Times New Roman" charset="0"/>
            </a:endParaRPr>
          </a:p>
        </p:txBody>
      </p:sp>
      <p:sp>
        <p:nvSpPr>
          <p:cNvPr id="49168" name="Text Box 16"/>
          <p:cNvSpPr txBox="1">
            <a:spLocks noChangeArrowheads="1"/>
          </p:cNvSpPr>
          <p:nvPr/>
        </p:nvSpPr>
        <p:spPr bwMode="auto">
          <a:xfrm>
            <a:off x="5875338" y="1920875"/>
            <a:ext cx="2563812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rdt_rcv(rcvpkt) &amp;&amp;  </a:t>
            </a:r>
          </a:p>
          <a:p>
            <a:pPr algn="l"/>
            <a:r>
              <a:rPr lang="en-US">
                <a:latin typeface="Arial" charset="0"/>
              </a:rPr>
              <a:t>( corrupt(rcvpkt) ||</a:t>
            </a:r>
          </a:p>
          <a:p>
            <a:pPr algn="l"/>
            <a:r>
              <a:rPr lang="en-US">
                <a:latin typeface="Arial" charset="0"/>
              </a:rPr>
              <a:t>isNAK(rcvpkt) )</a:t>
            </a:r>
            <a:endParaRPr lang="en-US">
              <a:latin typeface="Times New Roman" charset="0"/>
            </a:endParaRPr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>
            <a:off x="6045200" y="2717800"/>
            <a:ext cx="1433513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0" name="Freeform 18"/>
          <p:cNvSpPr>
            <a:spLocks/>
          </p:cNvSpPr>
          <p:nvPr/>
        </p:nvSpPr>
        <p:spPr bwMode="auto">
          <a:xfrm rot="16200000" flipV="1">
            <a:off x="2201863" y="3492500"/>
            <a:ext cx="1266825" cy="123825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1" name="Freeform 19"/>
          <p:cNvSpPr>
            <a:spLocks/>
          </p:cNvSpPr>
          <p:nvPr/>
        </p:nvSpPr>
        <p:spPr bwMode="auto">
          <a:xfrm>
            <a:off x="3600450" y="4779963"/>
            <a:ext cx="1606550" cy="247650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2" name="Freeform 20"/>
          <p:cNvSpPr>
            <a:spLocks/>
          </p:cNvSpPr>
          <p:nvPr/>
        </p:nvSpPr>
        <p:spPr bwMode="auto">
          <a:xfrm rot="5400000" flipH="1" flipV="1">
            <a:off x="4970462" y="3440113"/>
            <a:ext cx="1363663" cy="204788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3" name="Text Box 21"/>
          <p:cNvSpPr txBox="1">
            <a:spLocks noChangeArrowheads="1"/>
          </p:cNvSpPr>
          <p:nvPr/>
        </p:nvSpPr>
        <p:spPr bwMode="auto">
          <a:xfrm>
            <a:off x="3365500" y="5364163"/>
            <a:ext cx="37639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sndpkt = make_pkt(1, data, checksum)</a:t>
            </a:r>
          </a:p>
          <a:p>
            <a:pPr algn="l"/>
            <a:r>
              <a:rPr lang="en-US">
                <a:latin typeface="Arial" charset="0"/>
              </a:rPr>
              <a:t>udt_send(sndpkt)</a:t>
            </a:r>
            <a:endParaRPr lang="en-US">
              <a:latin typeface="Times New Roman" charset="0"/>
            </a:endParaRPr>
          </a:p>
        </p:txBody>
      </p:sp>
      <p:sp>
        <p:nvSpPr>
          <p:cNvPr id="49174" name="Text Box 22"/>
          <p:cNvSpPr txBox="1">
            <a:spLocks noChangeArrowheads="1"/>
          </p:cNvSpPr>
          <p:nvPr/>
        </p:nvSpPr>
        <p:spPr bwMode="auto">
          <a:xfrm>
            <a:off x="3435350" y="5026025"/>
            <a:ext cx="2389188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rdt_send(data)</a:t>
            </a:r>
            <a:endParaRPr lang="en-US">
              <a:latin typeface="Times New Roman" charset="0"/>
            </a:endParaRPr>
          </a:p>
        </p:txBody>
      </p:sp>
      <p:sp>
        <p:nvSpPr>
          <p:cNvPr id="49175" name="Line 23"/>
          <p:cNvSpPr>
            <a:spLocks noChangeShapeType="1"/>
          </p:cNvSpPr>
          <p:nvPr/>
        </p:nvSpPr>
        <p:spPr bwMode="auto">
          <a:xfrm>
            <a:off x="3482975" y="5378450"/>
            <a:ext cx="2903538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6" name="Text Box 24"/>
          <p:cNvSpPr txBox="1">
            <a:spLocks noChangeArrowheads="1"/>
          </p:cNvSpPr>
          <p:nvPr/>
        </p:nvSpPr>
        <p:spPr bwMode="auto">
          <a:xfrm>
            <a:off x="5692775" y="3173413"/>
            <a:ext cx="2995613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rdt_rcv(rcvpkt)   </a:t>
            </a:r>
          </a:p>
          <a:p>
            <a:pPr algn="l"/>
            <a:r>
              <a:rPr lang="en-US">
                <a:latin typeface="Arial" charset="0"/>
              </a:rPr>
              <a:t>&amp;&amp; notcorrupt(rcvpkt) </a:t>
            </a:r>
          </a:p>
          <a:p>
            <a:pPr algn="l"/>
            <a:r>
              <a:rPr lang="en-US">
                <a:latin typeface="Arial" charset="0"/>
              </a:rPr>
              <a:t>&amp;&amp; isACK(rcvpkt) </a:t>
            </a:r>
          </a:p>
        </p:txBody>
      </p:sp>
      <p:sp>
        <p:nvSpPr>
          <p:cNvPr id="49177" name="Line 25"/>
          <p:cNvSpPr>
            <a:spLocks noChangeShapeType="1"/>
          </p:cNvSpPr>
          <p:nvPr/>
        </p:nvSpPr>
        <p:spPr bwMode="auto">
          <a:xfrm>
            <a:off x="5821363" y="3984625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8" name="Text Box 26"/>
          <p:cNvSpPr txBox="1">
            <a:spLocks noChangeArrowheads="1"/>
          </p:cNvSpPr>
          <p:nvPr/>
        </p:nvSpPr>
        <p:spPr bwMode="auto">
          <a:xfrm>
            <a:off x="720725" y="5435600"/>
            <a:ext cx="1819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udt_send(sndpkt)</a:t>
            </a:r>
            <a:endParaRPr lang="en-US">
              <a:latin typeface="Times New Roman" charset="0"/>
            </a:endParaRPr>
          </a:p>
        </p:txBody>
      </p:sp>
      <p:sp>
        <p:nvSpPr>
          <p:cNvPr id="49179" name="Text Box 27"/>
          <p:cNvSpPr txBox="1">
            <a:spLocks noChangeArrowheads="1"/>
          </p:cNvSpPr>
          <p:nvPr/>
        </p:nvSpPr>
        <p:spPr bwMode="auto">
          <a:xfrm>
            <a:off x="695325" y="4618038"/>
            <a:ext cx="2011363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rdt_rcv(rcvpkt) &amp;&amp;  </a:t>
            </a:r>
          </a:p>
          <a:p>
            <a:pPr algn="l"/>
            <a:r>
              <a:rPr lang="en-US">
                <a:latin typeface="Arial" charset="0"/>
              </a:rPr>
              <a:t>( corrupt(rcvpkt) ||</a:t>
            </a:r>
          </a:p>
          <a:p>
            <a:pPr algn="l"/>
            <a:r>
              <a:rPr lang="en-US">
                <a:latin typeface="Arial" charset="0"/>
              </a:rPr>
              <a:t>isNAK(rcvpkt) )</a:t>
            </a:r>
            <a:endParaRPr lang="en-US">
              <a:latin typeface="Times New Roman" charset="0"/>
            </a:endParaRPr>
          </a:p>
        </p:txBody>
      </p:sp>
      <p:sp>
        <p:nvSpPr>
          <p:cNvPr id="49180" name="Line 28"/>
          <p:cNvSpPr>
            <a:spLocks noChangeShapeType="1"/>
          </p:cNvSpPr>
          <p:nvPr/>
        </p:nvSpPr>
        <p:spPr bwMode="auto">
          <a:xfrm>
            <a:off x="811213" y="5443538"/>
            <a:ext cx="15573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1" name="Text Box 29"/>
          <p:cNvSpPr txBox="1">
            <a:spLocks noChangeArrowheads="1"/>
          </p:cNvSpPr>
          <p:nvPr/>
        </p:nvSpPr>
        <p:spPr bwMode="auto">
          <a:xfrm>
            <a:off x="638175" y="3016250"/>
            <a:ext cx="2109788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rdt_rcv(rcvpkt)   </a:t>
            </a:r>
          </a:p>
          <a:p>
            <a:pPr algn="l"/>
            <a:r>
              <a:rPr lang="en-US">
                <a:latin typeface="Arial" charset="0"/>
              </a:rPr>
              <a:t>&amp;&amp; notcorrupt(rcvpkt) </a:t>
            </a:r>
          </a:p>
          <a:p>
            <a:pPr algn="l"/>
            <a:r>
              <a:rPr lang="en-US">
                <a:latin typeface="Arial" charset="0"/>
              </a:rPr>
              <a:t>&amp;&amp; isACK(rcvpkt)</a:t>
            </a:r>
            <a:r>
              <a:rPr lang="en-US" sz="1000">
                <a:latin typeface="Arial" charset="0"/>
              </a:rPr>
              <a:t> </a:t>
            </a:r>
            <a:endParaRPr lang="en-US" sz="2400">
              <a:latin typeface="Times New Roman" charset="0"/>
            </a:endParaRPr>
          </a:p>
        </p:txBody>
      </p:sp>
      <p:sp>
        <p:nvSpPr>
          <p:cNvPr id="49182" name="Line 30"/>
          <p:cNvSpPr>
            <a:spLocks noChangeShapeType="1"/>
          </p:cNvSpPr>
          <p:nvPr/>
        </p:nvSpPr>
        <p:spPr bwMode="auto">
          <a:xfrm>
            <a:off x="782638" y="3854450"/>
            <a:ext cx="173831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9183" name="Group 31"/>
          <p:cNvGrpSpPr>
            <a:grpSpLocks/>
          </p:cNvGrpSpPr>
          <p:nvPr/>
        </p:nvGrpSpPr>
        <p:grpSpPr bwMode="auto">
          <a:xfrm>
            <a:off x="4852988" y="4200525"/>
            <a:ext cx="1117600" cy="823913"/>
            <a:chOff x="4156" y="2812"/>
            <a:chExt cx="704" cy="519"/>
          </a:xfrm>
        </p:grpSpPr>
        <p:sp>
          <p:nvSpPr>
            <p:cNvPr id="49189" name="Oval 32"/>
            <p:cNvSpPr>
              <a:spLocks noChangeArrowheads="1"/>
            </p:cNvSpPr>
            <p:nvPr/>
          </p:nvSpPr>
          <p:spPr bwMode="auto">
            <a:xfrm>
              <a:off x="4242" y="2812"/>
              <a:ext cx="567" cy="51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90" name="Text Box 33"/>
            <p:cNvSpPr txBox="1">
              <a:spLocks noChangeArrowheads="1"/>
            </p:cNvSpPr>
            <p:nvPr/>
          </p:nvSpPr>
          <p:spPr bwMode="auto">
            <a:xfrm>
              <a:off x="4156" y="2870"/>
              <a:ext cx="70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400">
                  <a:latin typeface="Arial" charset="0"/>
                </a:rPr>
                <a:t>Wait for</a:t>
              </a:r>
            </a:p>
            <a:p>
              <a:r>
                <a:rPr lang="en-US" sz="1400">
                  <a:latin typeface="Arial" charset="0"/>
                </a:rPr>
                <a:t> call 1 from above</a:t>
              </a:r>
              <a:endParaRPr lang="en-US" sz="1400">
                <a:latin typeface="Times New Roman" charset="0"/>
              </a:endParaRPr>
            </a:p>
          </p:txBody>
        </p:sp>
      </p:grpSp>
      <p:grpSp>
        <p:nvGrpSpPr>
          <p:cNvPr id="49184" name="Group 34"/>
          <p:cNvGrpSpPr>
            <a:grpSpLocks/>
          </p:cNvGrpSpPr>
          <p:nvPr/>
        </p:nvGrpSpPr>
        <p:grpSpPr bwMode="auto">
          <a:xfrm>
            <a:off x="2663825" y="4146550"/>
            <a:ext cx="1046163" cy="823913"/>
            <a:chOff x="4916" y="3266"/>
            <a:chExt cx="659" cy="519"/>
          </a:xfrm>
        </p:grpSpPr>
        <p:sp>
          <p:nvSpPr>
            <p:cNvPr id="49187" name="Oval 35"/>
            <p:cNvSpPr>
              <a:spLocks noChangeArrowheads="1"/>
            </p:cNvSpPr>
            <p:nvPr/>
          </p:nvSpPr>
          <p:spPr bwMode="auto">
            <a:xfrm>
              <a:off x="4957" y="3266"/>
              <a:ext cx="567" cy="51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88" name="Text Box 36"/>
            <p:cNvSpPr txBox="1">
              <a:spLocks noChangeArrowheads="1"/>
            </p:cNvSpPr>
            <p:nvPr/>
          </p:nvSpPr>
          <p:spPr bwMode="auto">
            <a:xfrm>
              <a:off x="4916" y="3319"/>
              <a:ext cx="659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400">
                  <a:latin typeface="Arial" charset="0"/>
                </a:rPr>
                <a:t>Wait for ACK or NAK 1</a:t>
              </a:r>
              <a:endParaRPr lang="en-US" sz="1400">
                <a:latin typeface="Times New Roman" charset="0"/>
              </a:endParaRPr>
            </a:p>
          </p:txBody>
        </p:sp>
      </p:grpSp>
      <p:sp>
        <p:nvSpPr>
          <p:cNvPr id="33826" name="Text Box 37"/>
          <p:cNvSpPr txBox="1">
            <a:spLocks noChangeArrowheads="1"/>
          </p:cNvSpPr>
          <p:nvPr/>
        </p:nvSpPr>
        <p:spPr bwMode="auto">
          <a:xfrm>
            <a:off x="6203950" y="3994150"/>
            <a:ext cx="323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Symbol" charset="0"/>
                <a:cs typeface="+mn-cs"/>
              </a:rPr>
              <a:t>L</a:t>
            </a:r>
          </a:p>
        </p:txBody>
      </p:sp>
      <p:sp>
        <p:nvSpPr>
          <p:cNvPr id="33827" name="Text Box 38"/>
          <p:cNvSpPr txBox="1">
            <a:spLocks noChangeArrowheads="1"/>
          </p:cNvSpPr>
          <p:nvPr/>
        </p:nvSpPr>
        <p:spPr bwMode="auto">
          <a:xfrm>
            <a:off x="1354138" y="3868738"/>
            <a:ext cx="323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Symbol" charset="0"/>
                <a:cs typeface="+mn-cs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2538099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34819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C7EC81DE-B1B5-5C49-8472-DB50D95F9E35}" type="slidenum">
              <a:rPr lang="en-US" sz="1200" smtClean="0"/>
              <a:pPr>
                <a:defRPr/>
              </a:pPr>
              <a:t>15</a:t>
            </a:fld>
            <a:endParaRPr lang="en-US" sz="1200" smtClean="0"/>
          </a:p>
        </p:txBody>
      </p:sp>
      <p:grpSp>
        <p:nvGrpSpPr>
          <p:cNvPr id="50179" name="Group 3"/>
          <p:cNvGrpSpPr>
            <a:grpSpLocks/>
          </p:cNvGrpSpPr>
          <p:nvPr/>
        </p:nvGrpSpPr>
        <p:grpSpPr bwMode="auto">
          <a:xfrm>
            <a:off x="3038475" y="3352800"/>
            <a:ext cx="817563" cy="795338"/>
            <a:chOff x="963" y="1131"/>
            <a:chExt cx="515" cy="501"/>
          </a:xfrm>
        </p:grpSpPr>
        <p:sp>
          <p:nvSpPr>
            <p:cNvPr id="50210" name="Oval 4"/>
            <p:cNvSpPr>
              <a:spLocks noChangeArrowheads="1"/>
            </p:cNvSpPr>
            <p:nvPr/>
          </p:nvSpPr>
          <p:spPr bwMode="auto">
            <a:xfrm>
              <a:off x="963" y="1131"/>
              <a:ext cx="490" cy="501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211" name="Text Box 5"/>
            <p:cNvSpPr txBox="1">
              <a:spLocks noChangeArrowheads="1"/>
            </p:cNvSpPr>
            <p:nvPr/>
          </p:nvSpPr>
          <p:spPr bwMode="auto">
            <a:xfrm>
              <a:off x="974" y="1153"/>
              <a:ext cx="50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400">
                  <a:latin typeface="Arial" charset="0"/>
                </a:rPr>
                <a:t>Wait for </a:t>
              </a:r>
            </a:p>
            <a:p>
              <a:r>
                <a:rPr lang="en-US" sz="1400">
                  <a:latin typeface="Arial" charset="0"/>
                </a:rPr>
                <a:t>0 from below</a:t>
              </a:r>
              <a:endParaRPr lang="en-US" sz="1400">
                <a:latin typeface="Times New Roman" charset="0"/>
              </a:endParaRPr>
            </a:p>
          </p:txBody>
        </p:sp>
      </p:grpSp>
      <p:sp>
        <p:nvSpPr>
          <p:cNvPr id="50180" name="Line 6"/>
          <p:cNvSpPr>
            <a:spLocks noChangeShapeType="1"/>
          </p:cNvSpPr>
          <p:nvPr/>
        </p:nvSpPr>
        <p:spPr bwMode="auto">
          <a:xfrm>
            <a:off x="2874963" y="2282825"/>
            <a:ext cx="419100" cy="107950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1" name="Freeform 7"/>
          <p:cNvSpPr>
            <a:spLocks/>
          </p:cNvSpPr>
          <p:nvPr/>
        </p:nvSpPr>
        <p:spPr bwMode="auto">
          <a:xfrm flipV="1">
            <a:off x="3556000" y="2600325"/>
            <a:ext cx="1590675" cy="785813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2" name="Text Box 8"/>
          <p:cNvSpPr txBox="1">
            <a:spLocks noChangeArrowheads="1"/>
          </p:cNvSpPr>
          <p:nvPr/>
        </p:nvSpPr>
        <p:spPr bwMode="auto">
          <a:xfrm>
            <a:off x="6116638" y="2959100"/>
            <a:ext cx="3027362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sndpkt = make_pkt(NAK, chksum)</a:t>
            </a:r>
          </a:p>
          <a:p>
            <a:pPr algn="l"/>
            <a:r>
              <a:rPr lang="en-US" sz="1400">
                <a:latin typeface="Arial" charset="0"/>
              </a:rPr>
              <a:t>udt_send(sndpkt)</a:t>
            </a:r>
            <a:endParaRPr lang="en-US" sz="1400">
              <a:latin typeface="Times New Roman" charset="0"/>
            </a:endParaRPr>
          </a:p>
        </p:txBody>
      </p:sp>
      <p:sp>
        <p:nvSpPr>
          <p:cNvPr id="50183" name="Text Box 9"/>
          <p:cNvSpPr txBox="1">
            <a:spLocks noChangeArrowheads="1"/>
          </p:cNvSpPr>
          <p:nvPr/>
        </p:nvSpPr>
        <p:spPr bwMode="auto">
          <a:xfrm>
            <a:off x="6119813" y="3671888"/>
            <a:ext cx="26241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rdt_rcv(rcvpkt) &amp;&amp; </a:t>
            </a:r>
          </a:p>
          <a:p>
            <a:pPr algn="l"/>
            <a:r>
              <a:rPr lang="en-US" sz="1400">
                <a:latin typeface="Arial" charset="0"/>
              </a:rPr>
              <a:t>   not corrupt(rcvpkt) &amp;&amp;</a:t>
            </a:r>
          </a:p>
          <a:p>
            <a:pPr algn="l"/>
            <a:r>
              <a:rPr lang="en-US" sz="1400">
                <a:latin typeface="Arial" charset="0"/>
              </a:rPr>
              <a:t>   has_seq0(rcvpkt)</a:t>
            </a:r>
          </a:p>
          <a:p>
            <a:endParaRPr lang="en-US">
              <a:latin typeface="Times New Roman" charset="0"/>
            </a:endParaRPr>
          </a:p>
        </p:txBody>
      </p:sp>
      <p:sp>
        <p:nvSpPr>
          <p:cNvPr id="50184" name="Line 10"/>
          <p:cNvSpPr>
            <a:spLocks noChangeShapeType="1"/>
          </p:cNvSpPr>
          <p:nvPr/>
        </p:nvSpPr>
        <p:spPr bwMode="auto">
          <a:xfrm>
            <a:off x="6203950" y="4370388"/>
            <a:ext cx="1938338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5" name="Freeform 11"/>
          <p:cNvSpPr>
            <a:spLocks/>
          </p:cNvSpPr>
          <p:nvPr/>
        </p:nvSpPr>
        <p:spPr bwMode="auto">
          <a:xfrm>
            <a:off x="3573463" y="4168775"/>
            <a:ext cx="1590675" cy="688975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6" name="Text Box 12"/>
          <p:cNvSpPr txBox="1">
            <a:spLocks noChangeArrowheads="1"/>
          </p:cNvSpPr>
          <p:nvPr/>
        </p:nvSpPr>
        <p:spPr bwMode="auto">
          <a:xfrm>
            <a:off x="2962275" y="4749800"/>
            <a:ext cx="35814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rdt_rcv(rcvpkt) &amp;&amp; notcorrupt(rcvpkt) </a:t>
            </a:r>
          </a:p>
          <a:p>
            <a:pPr algn="l"/>
            <a:r>
              <a:rPr lang="en-US" sz="1400">
                <a:latin typeface="Arial" charset="0"/>
              </a:rPr>
              <a:t>  &amp;&amp; has_seq1(rcvpkt)</a:t>
            </a:r>
            <a:r>
              <a:rPr lang="en-US">
                <a:latin typeface="Arial" charset="0"/>
              </a:rPr>
              <a:t> </a:t>
            </a:r>
            <a:endParaRPr lang="en-US">
              <a:latin typeface="Times New Roman" charset="0"/>
            </a:endParaRPr>
          </a:p>
        </p:txBody>
      </p:sp>
      <p:sp>
        <p:nvSpPr>
          <p:cNvPr id="50187" name="Line 13"/>
          <p:cNvSpPr>
            <a:spLocks noChangeShapeType="1"/>
          </p:cNvSpPr>
          <p:nvPr/>
        </p:nvSpPr>
        <p:spPr bwMode="auto">
          <a:xfrm>
            <a:off x="3028950" y="5307013"/>
            <a:ext cx="28987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8" name="Text Box 14"/>
          <p:cNvSpPr txBox="1">
            <a:spLocks noChangeArrowheads="1"/>
          </p:cNvSpPr>
          <p:nvPr/>
        </p:nvSpPr>
        <p:spPr bwMode="auto">
          <a:xfrm>
            <a:off x="2971800" y="5362575"/>
            <a:ext cx="3852863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extract(rcvpkt,data)</a:t>
            </a:r>
          </a:p>
          <a:p>
            <a:pPr algn="l"/>
            <a:r>
              <a:rPr lang="en-US" sz="1400">
                <a:latin typeface="Arial" charset="0"/>
              </a:rPr>
              <a:t>deliver_data(data)</a:t>
            </a:r>
          </a:p>
          <a:p>
            <a:pPr algn="l"/>
            <a:r>
              <a:rPr lang="en-US" sz="1400">
                <a:latin typeface="Arial" charset="0"/>
              </a:rPr>
              <a:t>sndpkt = make_pkt(ACK, chksum)</a:t>
            </a:r>
          </a:p>
          <a:p>
            <a:pPr algn="l"/>
            <a:r>
              <a:rPr lang="en-US" sz="1400">
                <a:latin typeface="Arial" charset="0"/>
              </a:rPr>
              <a:t>udt_send(sndpkt)</a:t>
            </a:r>
            <a:endParaRPr lang="en-US" sz="1400">
              <a:latin typeface="Times New Roman" charset="0"/>
            </a:endParaRPr>
          </a:p>
        </p:txBody>
      </p:sp>
      <p:grpSp>
        <p:nvGrpSpPr>
          <p:cNvPr id="50189" name="Group 15"/>
          <p:cNvGrpSpPr>
            <a:grpSpLocks/>
          </p:cNvGrpSpPr>
          <p:nvPr/>
        </p:nvGrpSpPr>
        <p:grpSpPr bwMode="auto">
          <a:xfrm>
            <a:off x="4737100" y="3387725"/>
            <a:ext cx="825500" cy="796925"/>
            <a:chOff x="4398" y="3133"/>
            <a:chExt cx="520" cy="502"/>
          </a:xfrm>
        </p:grpSpPr>
        <p:sp>
          <p:nvSpPr>
            <p:cNvPr id="50208" name="Oval 16"/>
            <p:cNvSpPr>
              <a:spLocks noChangeArrowheads="1"/>
            </p:cNvSpPr>
            <p:nvPr/>
          </p:nvSpPr>
          <p:spPr bwMode="auto">
            <a:xfrm>
              <a:off x="4398" y="3133"/>
              <a:ext cx="507" cy="502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209" name="Text Box 17"/>
            <p:cNvSpPr txBox="1">
              <a:spLocks noChangeArrowheads="1"/>
            </p:cNvSpPr>
            <p:nvPr/>
          </p:nvSpPr>
          <p:spPr bwMode="auto">
            <a:xfrm>
              <a:off x="4414" y="3163"/>
              <a:ext cx="50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400">
                  <a:latin typeface="Arial" charset="0"/>
                </a:rPr>
                <a:t>Wait for </a:t>
              </a:r>
            </a:p>
            <a:p>
              <a:r>
                <a:rPr lang="en-US" sz="1400">
                  <a:latin typeface="Arial" charset="0"/>
                </a:rPr>
                <a:t>1 from below</a:t>
              </a:r>
              <a:endParaRPr lang="en-US" sz="1400">
                <a:latin typeface="Times New Roman" charset="0"/>
              </a:endParaRPr>
            </a:p>
          </p:txBody>
        </p:sp>
      </p:grpSp>
      <p:sp>
        <p:nvSpPr>
          <p:cNvPr id="50190" name="Freeform 18"/>
          <p:cNvSpPr>
            <a:spLocks/>
          </p:cNvSpPr>
          <p:nvPr/>
        </p:nvSpPr>
        <p:spPr bwMode="auto">
          <a:xfrm rot="-1361013">
            <a:off x="5437188" y="2979738"/>
            <a:ext cx="839787" cy="863600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1" name="Text Box 19"/>
          <p:cNvSpPr txBox="1">
            <a:spLocks noChangeArrowheads="1"/>
          </p:cNvSpPr>
          <p:nvPr/>
        </p:nvSpPr>
        <p:spPr bwMode="auto">
          <a:xfrm>
            <a:off x="3124200" y="1284288"/>
            <a:ext cx="39814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rdt_rcv(rcvpkt) &amp;&amp; notcorrupt(rcvpkt) </a:t>
            </a:r>
          </a:p>
          <a:p>
            <a:pPr algn="l"/>
            <a:r>
              <a:rPr lang="en-US" sz="1400">
                <a:latin typeface="Arial" charset="0"/>
              </a:rPr>
              <a:t>  &amp;&amp; has_seq0(rcvpkt) </a:t>
            </a:r>
            <a:endParaRPr lang="en-US" sz="1400">
              <a:latin typeface="Times New Roman" charset="0"/>
            </a:endParaRPr>
          </a:p>
        </p:txBody>
      </p:sp>
      <p:sp>
        <p:nvSpPr>
          <p:cNvPr id="50192" name="Line 20"/>
          <p:cNvSpPr>
            <a:spLocks noChangeShapeType="1"/>
          </p:cNvSpPr>
          <p:nvPr/>
        </p:nvSpPr>
        <p:spPr bwMode="auto">
          <a:xfrm>
            <a:off x="3233738" y="1854200"/>
            <a:ext cx="19145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3" name="Text Box 21"/>
          <p:cNvSpPr txBox="1">
            <a:spLocks noChangeArrowheads="1"/>
          </p:cNvSpPr>
          <p:nvPr/>
        </p:nvSpPr>
        <p:spPr bwMode="auto">
          <a:xfrm>
            <a:off x="3136900" y="1811338"/>
            <a:ext cx="3475038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extract(rcvpkt,data)</a:t>
            </a:r>
          </a:p>
          <a:p>
            <a:pPr algn="l"/>
            <a:r>
              <a:rPr lang="en-US" sz="1400">
                <a:latin typeface="Arial" charset="0"/>
              </a:rPr>
              <a:t>deliver_data(data)</a:t>
            </a:r>
          </a:p>
          <a:p>
            <a:pPr algn="l"/>
            <a:r>
              <a:rPr lang="en-US" sz="1400">
                <a:latin typeface="Arial" charset="0"/>
              </a:rPr>
              <a:t>sndpkt = make_pkt(ACK, chksum)</a:t>
            </a:r>
          </a:p>
          <a:p>
            <a:pPr algn="l"/>
            <a:r>
              <a:rPr lang="en-US" sz="1400">
                <a:latin typeface="Arial" charset="0"/>
              </a:rPr>
              <a:t>udt_send(sndpkt)</a:t>
            </a:r>
            <a:endParaRPr lang="en-US" sz="1400">
              <a:latin typeface="Times New Roman" charset="0"/>
            </a:endParaRPr>
          </a:p>
        </p:txBody>
      </p:sp>
      <p:sp>
        <p:nvSpPr>
          <p:cNvPr id="50194" name="Freeform 22"/>
          <p:cNvSpPr>
            <a:spLocks/>
          </p:cNvSpPr>
          <p:nvPr/>
        </p:nvSpPr>
        <p:spPr bwMode="auto">
          <a:xfrm rot="1020547">
            <a:off x="5461000" y="3703638"/>
            <a:ext cx="839788" cy="863600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5" name="Text Box 23"/>
          <p:cNvSpPr txBox="1">
            <a:spLocks noChangeArrowheads="1"/>
          </p:cNvSpPr>
          <p:nvPr/>
        </p:nvSpPr>
        <p:spPr bwMode="auto">
          <a:xfrm>
            <a:off x="6067425" y="2662238"/>
            <a:ext cx="28717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rdt_rcv(rcvpkt) &amp;&amp; (corrupt(rcvpkt)</a:t>
            </a:r>
            <a:endParaRPr lang="en-US" sz="1400">
              <a:latin typeface="Times New Roman" charset="0"/>
            </a:endParaRPr>
          </a:p>
        </p:txBody>
      </p:sp>
      <p:sp>
        <p:nvSpPr>
          <p:cNvPr id="50196" name="Line 24"/>
          <p:cNvSpPr>
            <a:spLocks noChangeShapeType="1"/>
          </p:cNvSpPr>
          <p:nvPr/>
        </p:nvSpPr>
        <p:spPr bwMode="auto">
          <a:xfrm>
            <a:off x="6205538" y="2973388"/>
            <a:ext cx="19383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7" name="Text Box 25"/>
          <p:cNvSpPr txBox="1">
            <a:spLocks noChangeArrowheads="1"/>
          </p:cNvSpPr>
          <p:nvPr/>
        </p:nvSpPr>
        <p:spPr bwMode="auto">
          <a:xfrm>
            <a:off x="6075363" y="4424363"/>
            <a:ext cx="29400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sndpkt = make_pkt(ACK, chksum)</a:t>
            </a:r>
          </a:p>
          <a:p>
            <a:pPr algn="l"/>
            <a:r>
              <a:rPr lang="en-US" sz="1400">
                <a:latin typeface="Arial" charset="0"/>
              </a:rPr>
              <a:t>udt_send(sndpkt)</a:t>
            </a:r>
            <a:endParaRPr lang="en-US" sz="1400">
              <a:latin typeface="Times New Roman" charset="0"/>
            </a:endParaRPr>
          </a:p>
        </p:txBody>
      </p:sp>
      <p:sp>
        <p:nvSpPr>
          <p:cNvPr id="50198" name="Text Box 26"/>
          <p:cNvSpPr txBox="1">
            <a:spLocks noChangeArrowheads="1"/>
          </p:cNvSpPr>
          <p:nvPr/>
        </p:nvSpPr>
        <p:spPr bwMode="auto">
          <a:xfrm>
            <a:off x="193675" y="3651250"/>
            <a:ext cx="26241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rdt_rcv(rcvpkt) &amp;&amp; </a:t>
            </a:r>
          </a:p>
          <a:p>
            <a:pPr algn="l"/>
            <a:r>
              <a:rPr lang="en-US" sz="1400">
                <a:latin typeface="Arial" charset="0"/>
              </a:rPr>
              <a:t>   not corrupt(rcvpkt) &amp;&amp;</a:t>
            </a:r>
          </a:p>
          <a:p>
            <a:pPr algn="l"/>
            <a:r>
              <a:rPr lang="en-US" sz="1400">
                <a:latin typeface="Arial" charset="0"/>
              </a:rPr>
              <a:t>   has_seq1(rcvpkt)</a:t>
            </a:r>
          </a:p>
          <a:p>
            <a:endParaRPr lang="en-US">
              <a:latin typeface="Times New Roman" charset="0"/>
            </a:endParaRPr>
          </a:p>
        </p:txBody>
      </p:sp>
      <p:sp>
        <p:nvSpPr>
          <p:cNvPr id="50199" name="Line 27"/>
          <p:cNvSpPr>
            <a:spLocks noChangeShapeType="1"/>
          </p:cNvSpPr>
          <p:nvPr/>
        </p:nvSpPr>
        <p:spPr bwMode="auto">
          <a:xfrm>
            <a:off x="277813" y="4359275"/>
            <a:ext cx="19383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0" name="Text Box 28"/>
          <p:cNvSpPr txBox="1">
            <a:spLocks noChangeArrowheads="1"/>
          </p:cNvSpPr>
          <p:nvPr/>
        </p:nvSpPr>
        <p:spPr bwMode="auto">
          <a:xfrm>
            <a:off x="141288" y="2598738"/>
            <a:ext cx="287178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rdt_rcv(rcvpkt) &amp;&amp; (corrupt(rcvpkt)</a:t>
            </a:r>
            <a:endParaRPr lang="en-US" sz="1400">
              <a:latin typeface="Times New Roman" charset="0"/>
            </a:endParaRPr>
          </a:p>
        </p:txBody>
      </p:sp>
      <p:sp>
        <p:nvSpPr>
          <p:cNvPr id="50201" name="Line 29"/>
          <p:cNvSpPr>
            <a:spLocks noChangeShapeType="1"/>
          </p:cNvSpPr>
          <p:nvPr/>
        </p:nvSpPr>
        <p:spPr bwMode="auto">
          <a:xfrm>
            <a:off x="279400" y="2973388"/>
            <a:ext cx="1938338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2" name="Text Box 30"/>
          <p:cNvSpPr txBox="1">
            <a:spLocks noChangeArrowheads="1"/>
          </p:cNvSpPr>
          <p:nvPr/>
        </p:nvSpPr>
        <p:spPr bwMode="auto">
          <a:xfrm>
            <a:off x="225425" y="4381500"/>
            <a:ext cx="29400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sndpkt = make_pkt(ACK, chksum)</a:t>
            </a:r>
          </a:p>
          <a:p>
            <a:pPr algn="l"/>
            <a:r>
              <a:rPr lang="en-US" sz="1400">
                <a:latin typeface="Arial" charset="0"/>
              </a:rPr>
              <a:t>udt_send(sndpkt)</a:t>
            </a:r>
            <a:endParaRPr lang="en-US" sz="1400">
              <a:latin typeface="Times New Roman" charset="0"/>
            </a:endParaRPr>
          </a:p>
        </p:txBody>
      </p:sp>
      <p:sp>
        <p:nvSpPr>
          <p:cNvPr id="50203" name="Text Box 31"/>
          <p:cNvSpPr txBox="1">
            <a:spLocks noChangeArrowheads="1"/>
          </p:cNvSpPr>
          <p:nvPr/>
        </p:nvSpPr>
        <p:spPr bwMode="auto">
          <a:xfrm>
            <a:off x="201613" y="2940050"/>
            <a:ext cx="3027362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sndpkt = make_pkt(NAK, chksum)</a:t>
            </a:r>
          </a:p>
          <a:p>
            <a:pPr algn="l"/>
            <a:r>
              <a:rPr lang="en-US" sz="1400">
                <a:latin typeface="Arial" charset="0"/>
              </a:rPr>
              <a:t>udt_send(sndpkt)</a:t>
            </a:r>
            <a:endParaRPr lang="en-US" sz="1400">
              <a:latin typeface="Times New Roman" charset="0"/>
            </a:endParaRPr>
          </a:p>
        </p:txBody>
      </p:sp>
      <p:sp>
        <p:nvSpPr>
          <p:cNvPr id="50204" name="Freeform 32"/>
          <p:cNvSpPr>
            <a:spLocks/>
          </p:cNvSpPr>
          <p:nvPr/>
        </p:nvSpPr>
        <p:spPr bwMode="auto">
          <a:xfrm rot="20579453" flipH="1">
            <a:off x="2235200" y="3640138"/>
            <a:ext cx="839788" cy="863600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5" name="Freeform 33"/>
          <p:cNvSpPr>
            <a:spLocks/>
          </p:cNvSpPr>
          <p:nvPr/>
        </p:nvSpPr>
        <p:spPr bwMode="auto">
          <a:xfrm rot="1361013" flipH="1">
            <a:off x="2222500" y="2992438"/>
            <a:ext cx="839788" cy="863600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0206" name="Picture 34" descr="underline_ba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825500"/>
            <a:ext cx="8228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48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185738"/>
            <a:ext cx="8324850" cy="941387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rdt2.1: receiver, handles garbled </a:t>
            </a:r>
            <a:r>
              <a:rPr lang="en-US" sz="3200">
                <a:latin typeface="Gill Sans MT" charset="0"/>
                <a:cs typeface="+mj-cs"/>
              </a:rPr>
              <a:t>ACK/NAKs</a:t>
            </a:r>
            <a:endParaRPr lang="en-US" sz="3600">
              <a:latin typeface="Gill Sans MT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13583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35843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2171BCEC-9F82-BE4C-88A0-4B5D4F31A2D1}" type="slidenum">
              <a:rPr lang="en-US" sz="1200" smtClean="0"/>
              <a:pPr>
                <a:defRPr/>
              </a:pPr>
              <a:t>16</a:t>
            </a:fld>
            <a:endParaRPr lang="en-US" sz="1200" smtClean="0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19088"/>
            <a:ext cx="7772400" cy="9525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rdt2.1: discussion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0"/>
              <a:buNone/>
              <a:defRPr/>
            </a:pPr>
            <a:r>
              <a:rPr lang="en-US" u="sng">
                <a:solidFill>
                  <a:srgbClr val="CC0000"/>
                </a:solidFill>
                <a:latin typeface="Gill Sans MT" charset="0"/>
                <a:cs typeface="+mn-cs"/>
              </a:rPr>
              <a:t>sender:</a:t>
            </a:r>
            <a:endParaRPr lang="en-US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seq # added to pkt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two seq. #</a:t>
            </a:r>
            <a:r>
              <a:rPr lang="ja-JP" altLang="en-US">
                <a:latin typeface="Gill Sans MT" charset="0"/>
                <a:cs typeface="+mn-cs"/>
              </a:rPr>
              <a:t>’</a:t>
            </a:r>
            <a:r>
              <a:rPr lang="en-US">
                <a:latin typeface="Gill Sans MT" charset="0"/>
                <a:cs typeface="+mn-cs"/>
              </a:rPr>
              <a:t>s (0,1) will suffice.  Why?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must check if received ACK/NAK corrupted 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twice as many states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state must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>
                <a:latin typeface="Gill Sans MT" charset="0"/>
              </a:rPr>
              <a:t>remember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>
                <a:latin typeface="Gill Sans MT" charset="0"/>
              </a:rPr>
              <a:t> whether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>
                <a:latin typeface="Gill Sans MT" charset="0"/>
              </a:rPr>
              <a:t>expected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>
                <a:latin typeface="Gill Sans MT" charset="0"/>
              </a:rPr>
              <a:t> pkt should have seq # of 0 or 1 </a:t>
            </a: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</p:txBody>
      </p:sp>
      <p:sp>
        <p:nvSpPr>
          <p:cNvPr id="3584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u="sng">
                <a:solidFill>
                  <a:srgbClr val="CC0000"/>
                </a:solidFill>
                <a:latin typeface="Gill Sans MT" charset="0"/>
                <a:cs typeface="+mn-cs"/>
              </a:rPr>
              <a:t>receiver:</a:t>
            </a:r>
            <a:endParaRPr lang="en-US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must check if received packet is duplicate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state indicates whether 0 or 1 is expected pkt seq #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note: receiver can </a:t>
            </a:r>
            <a:r>
              <a:rPr lang="en-US" i="1">
                <a:latin typeface="Gill Sans MT" charset="0"/>
                <a:cs typeface="+mn-cs"/>
              </a:rPr>
              <a:t>not</a:t>
            </a:r>
            <a:r>
              <a:rPr lang="en-US">
                <a:latin typeface="Gill Sans MT" charset="0"/>
                <a:cs typeface="+mn-cs"/>
              </a:rPr>
              <a:t> know if its last ACK/NAK received OK at sender</a:t>
            </a:r>
          </a:p>
        </p:txBody>
      </p:sp>
      <p:pic>
        <p:nvPicPr>
          <p:cNvPr id="51206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013" y="1017588"/>
            <a:ext cx="4113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6023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3686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4F9BBC0F-3D7E-A84B-A232-C7B15C5681E4}" type="slidenum">
              <a:rPr lang="en-US" sz="1200" smtClean="0"/>
              <a:pPr>
                <a:defRPr/>
              </a:pPr>
              <a:t>17</a:t>
            </a:fld>
            <a:endParaRPr lang="en-US" sz="1200" smtClean="0"/>
          </a:p>
        </p:txBody>
      </p:sp>
      <p:pic>
        <p:nvPicPr>
          <p:cNvPr id="52227" name="Picture 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922338"/>
            <a:ext cx="5942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>
          <a:xfrm>
            <a:off x="488950" y="230188"/>
            <a:ext cx="7772400" cy="985837"/>
          </a:xfrm>
        </p:spPr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rdt2.2: a NAK-free protocol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3687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19100" y="1581150"/>
            <a:ext cx="8064500" cy="274955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same functionality as rdt2.1, using ACKs only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instead of NAK, receiver sends ACK for last pkt received OK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receiver must </a:t>
            </a:r>
            <a:r>
              <a:rPr lang="en-US" i="1">
                <a:latin typeface="Gill Sans MT" charset="0"/>
              </a:rPr>
              <a:t>explicitly</a:t>
            </a:r>
            <a:r>
              <a:rPr lang="en-US">
                <a:latin typeface="Gill Sans MT" charset="0"/>
              </a:rPr>
              <a:t> include seq # of pkt being ACKed 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duplicate ACK at sender results in same action as NAK: </a:t>
            </a:r>
            <a:r>
              <a:rPr lang="en-US" i="1">
                <a:latin typeface="Gill Sans MT" charset="0"/>
                <a:cs typeface="+mn-cs"/>
              </a:rPr>
              <a:t>retransmit current pkt</a:t>
            </a:r>
            <a:endParaRPr lang="en-US">
              <a:latin typeface="Gill Sans MT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4531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37891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48DF1DC2-1864-7E45-81CB-C30F7C5C4F6B}" type="slidenum">
              <a:rPr lang="en-US" sz="1200" smtClean="0"/>
              <a:pPr>
                <a:defRPr/>
              </a:pPr>
              <a:t>18</a:t>
            </a:fld>
            <a:endParaRPr lang="en-US" sz="1200" smtClean="0"/>
          </a:p>
        </p:txBody>
      </p:sp>
      <p:pic>
        <p:nvPicPr>
          <p:cNvPr id="53251" name="Picture 4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388" y="804863"/>
            <a:ext cx="6399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>
          <a:xfrm>
            <a:off x="449263" y="174625"/>
            <a:ext cx="7772400" cy="885825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rdt2.2: sender, receiver fragments</a:t>
            </a:r>
          </a:p>
        </p:txBody>
      </p:sp>
      <p:grpSp>
        <p:nvGrpSpPr>
          <p:cNvPr id="53253" name="Group 3"/>
          <p:cNvGrpSpPr>
            <a:grpSpLocks/>
          </p:cNvGrpSpPr>
          <p:nvPr/>
        </p:nvGrpSpPr>
        <p:grpSpPr bwMode="auto">
          <a:xfrm>
            <a:off x="2427288" y="1238250"/>
            <a:ext cx="6508750" cy="2841625"/>
            <a:chOff x="1529" y="780"/>
            <a:chExt cx="4100" cy="1790"/>
          </a:xfrm>
        </p:grpSpPr>
        <p:grpSp>
          <p:nvGrpSpPr>
            <p:cNvPr id="53271" name="Group 4"/>
            <p:cNvGrpSpPr>
              <a:grpSpLocks/>
            </p:cNvGrpSpPr>
            <p:nvPr/>
          </p:nvGrpSpPr>
          <p:grpSpPr bwMode="auto">
            <a:xfrm>
              <a:off x="1651" y="1399"/>
              <a:ext cx="669" cy="528"/>
              <a:chOff x="1441" y="2062"/>
              <a:chExt cx="669" cy="528"/>
            </a:xfrm>
          </p:grpSpPr>
          <p:sp>
            <p:nvSpPr>
              <p:cNvPr id="53288" name="Oval 5"/>
              <p:cNvSpPr>
                <a:spLocks noChangeArrowheads="1"/>
              </p:cNvSpPr>
              <p:nvPr/>
            </p:nvSpPr>
            <p:spPr bwMode="auto">
              <a:xfrm>
                <a:off x="1483" y="2062"/>
                <a:ext cx="578" cy="528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89" name="Text Box 6"/>
              <p:cNvSpPr txBox="1">
                <a:spLocks noChangeArrowheads="1"/>
              </p:cNvSpPr>
              <p:nvPr/>
            </p:nvSpPr>
            <p:spPr bwMode="auto">
              <a:xfrm>
                <a:off x="1441" y="2110"/>
                <a:ext cx="669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400">
                    <a:latin typeface="Arial" charset="0"/>
                  </a:rPr>
                  <a:t>Wait for call 0 from above</a:t>
                </a:r>
                <a:endParaRPr lang="en-US" sz="1400">
                  <a:latin typeface="Times New Roman" charset="0"/>
                </a:endParaRPr>
              </a:p>
            </p:txBody>
          </p:sp>
        </p:grpSp>
        <p:sp>
          <p:nvSpPr>
            <p:cNvPr id="53272" name="Text Box 7"/>
            <p:cNvSpPr txBox="1">
              <a:spLocks noChangeArrowheads="1"/>
            </p:cNvSpPr>
            <p:nvPr/>
          </p:nvSpPr>
          <p:spPr bwMode="auto">
            <a:xfrm>
              <a:off x="1863" y="957"/>
              <a:ext cx="234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sndpkt = make_pkt(0, data, checksum)</a:t>
              </a:r>
            </a:p>
            <a:p>
              <a:pPr algn="l"/>
              <a:r>
                <a:rPr lang="en-US">
                  <a:latin typeface="Arial" charset="0"/>
                </a:rPr>
                <a:t>udt_send(sndpkt)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53273" name="Text Box 8"/>
            <p:cNvSpPr txBox="1">
              <a:spLocks noChangeArrowheads="1"/>
            </p:cNvSpPr>
            <p:nvPr/>
          </p:nvSpPr>
          <p:spPr bwMode="auto">
            <a:xfrm>
              <a:off x="1871" y="780"/>
              <a:ext cx="1086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rdt_send(data)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53274" name="Line 9"/>
            <p:cNvSpPr>
              <a:spLocks noChangeShapeType="1"/>
            </p:cNvSpPr>
            <p:nvPr/>
          </p:nvSpPr>
          <p:spPr bwMode="auto">
            <a:xfrm>
              <a:off x="1910" y="992"/>
              <a:ext cx="223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75" name="Line 10"/>
            <p:cNvSpPr>
              <a:spLocks noChangeShapeType="1"/>
            </p:cNvSpPr>
            <p:nvPr/>
          </p:nvSpPr>
          <p:spPr bwMode="auto">
            <a:xfrm>
              <a:off x="1529" y="1313"/>
              <a:ext cx="264" cy="14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76" name="Freeform 11"/>
            <p:cNvSpPr>
              <a:spLocks/>
            </p:cNvSpPr>
            <p:nvPr/>
          </p:nvSpPr>
          <p:spPr bwMode="auto">
            <a:xfrm flipV="1">
              <a:off x="2096" y="1272"/>
              <a:ext cx="1195" cy="130"/>
            </a:xfrm>
            <a:custGeom>
              <a:avLst/>
              <a:gdLst>
                <a:gd name="T0" fmla="*/ 0 w 2835"/>
                <a:gd name="T1" fmla="*/ 0 h 525"/>
                <a:gd name="T2" fmla="*/ 89 w 2835"/>
                <a:gd name="T3" fmla="*/ 0 h 52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835" h="525">
                  <a:moveTo>
                    <a:pt x="0" y="0"/>
                  </a:moveTo>
                  <a:cubicBezTo>
                    <a:pt x="60" y="525"/>
                    <a:pt x="2835" y="495"/>
                    <a:pt x="2835" y="0"/>
                  </a:cubicBez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77" name="Freeform 12"/>
            <p:cNvSpPr>
              <a:spLocks/>
            </p:cNvSpPr>
            <p:nvPr/>
          </p:nvSpPr>
          <p:spPr bwMode="auto">
            <a:xfrm rot="-1357180">
              <a:off x="3655" y="1225"/>
              <a:ext cx="285" cy="542"/>
            </a:xfrm>
            <a:custGeom>
              <a:avLst/>
              <a:gdLst>
                <a:gd name="T0" fmla="*/ 0 w 735"/>
                <a:gd name="T1" fmla="*/ 13 h 1080"/>
                <a:gd name="T2" fmla="*/ 0 w 735"/>
                <a:gd name="T3" fmla="*/ 54 h 108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35" h="1080">
                  <a:moveTo>
                    <a:pt x="0" y="195"/>
                  </a:moveTo>
                  <a:cubicBezTo>
                    <a:pt x="690" y="0"/>
                    <a:pt x="735" y="1080"/>
                    <a:pt x="0" y="855"/>
                  </a:cubicBez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78" name="Text Box 13"/>
            <p:cNvSpPr txBox="1">
              <a:spLocks noChangeArrowheads="1"/>
            </p:cNvSpPr>
            <p:nvPr/>
          </p:nvSpPr>
          <p:spPr bwMode="auto">
            <a:xfrm>
              <a:off x="3978" y="1670"/>
              <a:ext cx="133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/>
              <a:r>
                <a:rPr lang="en-US" b="1">
                  <a:solidFill>
                    <a:srgbClr val="FF0000"/>
                  </a:solidFill>
                  <a:latin typeface="Arial" charset="0"/>
                </a:rPr>
                <a:t>udt_send(sndpkt)</a:t>
              </a:r>
              <a:endParaRPr lang="en-US" b="1">
                <a:solidFill>
                  <a:srgbClr val="FF0000"/>
                </a:solidFill>
                <a:latin typeface="Times New Roman" charset="0"/>
              </a:endParaRPr>
            </a:p>
          </p:txBody>
        </p:sp>
        <p:sp>
          <p:nvSpPr>
            <p:cNvPr id="53279" name="Text Box 14"/>
            <p:cNvSpPr txBox="1">
              <a:spLocks noChangeArrowheads="1"/>
            </p:cNvSpPr>
            <p:nvPr/>
          </p:nvSpPr>
          <p:spPr bwMode="auto">
            <a:xfrm>
              <a:off x="3917" y="1174"/>
              <a:ext cx="1712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rdt_rcv(rcvpkt) &amp;&amp;  </a:t>
              </a:r>
            </a:p>
            <a:p>
              <a:pPr algn="l"/>
              <a:r>
                <a:rPr lang="en-US">
                  <a:latin typeface="Arial" charset="0"/>
                </a:rPr>
                <a:t>( corrupt(rcvpkt) ||</a:t>
              </a:r>
            </a:p>
            <a:p>
              <a:pPr algn="l"/>
              <a:r>
                <a:rPr lang="en-US">
                  <a:latin typeface="Arial" charset="0"/>
                </a:rPr>
                <a:t>  </a:t>
              </a:r>
              <a:r>
                <a:rPr lang="en-US" b="1">
                  <a:solidFill>
                    <a:srgbClr val="FF0000"/>
                  </a:solidFill>
                  <a:latin typeface="Arial" charset="0"/>
                </a:rPr>
                <a:t>isACK(rcvpkt,1)</a:t>
              </a:r>
              <a:r>
                <a:rPr lang="en-US">
                  <a:latin typeface="Arial" charset="0"/>
                </a:rPr>
                <a:t> )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53280" name="Line 15"/>
            <p:cNvSpPr>
              <a:spLocks noChangeShapeType="1"/>
            </p:cNvSpPr>
            <p:nvPr/>
          </p:nvSpPr>
          <p:spPr bwMode="auto">
            <a:xfrm flipV="1">
              <a:off x="4043" y="1666"/>
              <a:ext cx="89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1" name="Freeform 16"/>
            <p:cNvSpPr>
              <a:spLocks/>
            </p:cNvSpPr>
            <p:nvPr/>
          </p:nvSpPr>
          <p:spPr bwMode="auto">
            <a:xfrm>
              <a:off x="3747" y="1792"/>
              <a:ext cx="128" cy="774"/>
            </a:xfrm>
            <a:custGeom>
              <a:avLst/>
              <a:gdLst>
                <a:gd name="T0" fmla="*/ 67 w 128"/>
                <a:gd name="T1" fmla="*/ 774 h 774"/>
                <a:gd name="T2" fmla="*/ 0 w 128"/>
                <a:gd name="T3" fmla="*/ 0 h 77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8" h="774">
                  <a:moveTo>
                    <a:pt x="67" y="774"/>
                  </a:moveTo>
                  <a:cubicBezTo>
                    <a:pt x="128" y="425"/>
                    <a:pt x="81" y="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2" name="Text Box 17"/>
            <p:cNvSpPr txBox="1">
              <a:spLocks noChangeArrowheads="1"/>
            </p:cNvSpPr>
            <p:nvPr/>
          </p:nvSpPr>
          <p:spPr bwMode="auto">
            <a:xfrm>
              <a:off x="3838" y="2051"/>
              <a:ext cx="152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rdt_rcv(rcvpkt)   </a:t>
              </a:r>
            </a:p>
            <a:p>
              <a:pPr algn="l"/>
              <a:r>
                <a:rPr lang="en-US">
                  <a:latin typeface="Arial" charset="0"/>
                </a:rPr>
                <a:t>&amp;&amp; notcorrupt(rcvpkt) </a:t>
              </a:r>
            </a:p>
            <a:p>
              <a:pPr algn="l"/>
              <a:r>
                <a:rPr lang="en-US">
                  <a:latin typeface="Arial" charset="0"/>
                </a:rPr>
                <a:t>&amp;&amp; </a:t>
              </a:r>
              <a:r>
                <a:rPr lang="en-US" b="1">
                  <a:solidFill>
                    <a:srgbClr val="FF0000"/>
                  </a:solidFill>
                  <a:latin typeface="Arial" charset="0"/>
                </a:rPr>
                <a:t>isACK(rcvpkt,0)</a:t>
              </a:r>
              <a:r>
                <a:rPr lang="en-US" sz="1000">
                  <a:latin typeface="Arial" charset="0"/>
                </a:rPr>
                <a:t> </a:t>
              </a:r>
              <a:endParaRPr lang="en-US" sz="2400">
                <a:latin typeface="Times New Roman" charset="0"/>
              </a:endParaRPr>
            </a:p>
          </p:txBody>
        </p:sp>
        <p:sp>
          <p:nvSpPr>
            <p:cNvPr id="53283" name="Line 18"/>
            <p:cNvSpPr>
              <a:spLocks noChangeShapeType="1"/>
            </p:cNvSpPr>
            <p:nvPr/>
          </p:nvSpPr>
          <p:spPr bwMode="auto">
            <a:xfrm>
              <a:off x="3894" y="2570"/>
              <a:ext cx="117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3284" name="Group 19"/>
            <p:cNvGrpSpPr>
              <a:grpSpLocks/>
            </p:cNvGrpSpPr>
            <p:nvPr/>
          </p:nvGrpSpPr>
          <p:grpSpPr bwMode="auto">
            <a:xfrm>
              <a:off x="3135" y="1365"/>
              <a:ext cx="669" cy="528"/>
              <a:chOff x="1441" y="2062"/>
              <a:chExt cx="669" cy="528"/>
            </a:xfrm>
          </p:grpSpPr>
          <p:sp>
            <p:nvSpPr>
              <p:cNvPr id="53286" name="Oval 20"/>
              <p:cNvSpPr>
                <a:spLocks noChangeArrowheads="1"/>
              </p:cNvSpPr>
              <p:nvPr/>
            </p:nvSpPr>
            <p:spPr bwMode="auto">
              <a:xfrm>
                <a:off x="1483" y="2062"/>
                <a:ext cx="578" cy="528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87" name="Text Box 21"/>
              <p:cNvSpPr txBox="1">
                <a:spLocks noChangeArrowheads="1"/>
              </p:cNvSpPr>
              <p:nvPr/>
            </p:nvSpPr>
            <p:spPr bwMode="auto">
              <a:xfrm>
                <a:off x="1441" y="2110"/>
                <a:ext cx="669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400">
                    <a:latin typeface="Arial" charset="0"/>
                  </a:rPr>
                  <a:t>Wait for ACK</a:t>
                </a:r>
              </a:p>
              <a:p>
                <a:r>
                  <a:rPr lang="en-US" sz="1400">
                    <a:latin typeface="Arial" charset="0"/>
                  </a:rPr>
                  <a:t>0</a:t>
                </a:r>
                <a:endParaRPr lang="en-US" sz="1400">
                  <a:latin typeface="Times New Roman" charset="0"/>
                </a:endParaRPr>
              </a:p>
            </p:txBody>
          </p:sp>
        </p:grpSp>
        <p:sp>
          <p:nvSpPr>
            <p:cNvPr id="37926" name="Text Box 22"/>
            <p:cNvSpPr txBox="1">
              <a:spLocks noChangeArrowheads="1"/>
            </p:cNvSpPr>
            <p:nvPr/>
          </p:nvSpPr>
          <p:spPr bwMode="auto">
            <a:xfrm>
              <a:off x="2363" y="1810"/>
              <a:ext cx="935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000" smtClean="0">
                  <a:solidFill>
                    <a:srgbClr val="000099"/>
                  </a:solidFill>
                  <a:cs typeface="+mn-cs"/>
                </a:rPr>
                <a:t>sender FSM</a:t>
              </a:r>
            </a:p>
            <a:p>
              <a:pPr>
                <a:defRPr/>
              </a:pPr>
              <a:r>
                <a:rPr lang="en-US" sz="2000" smtClean="0">
                  <a:solidFill>
                    <a:srgbClr val="000099"/>
                  </a:solidFill>
                  <a:cs typeface="+mn-cs"/>
                </a:rPr>
                <a:t>fragment</a:t>
              </a:r>
            </a:p>
          </p:txBody>
        </p:sp>
      </p:grpSp>
      <p:sp>
        <p:nvSpPr>
          <p:cNvPr id="37895" name="Line 23"/>
          <p:cNvSpPr>
            <a:spLocks noChangeShapeType="1"/>
          </p:cNvSpPr>
          <p:nvPr/>
        </p:nvSpPr>
        <p:spPr bwMode="auto">
          <a:xfrm>
            <a:off x="665163" y="2603500"/>
            <a:ext cx="7883525" cy="27574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346136" name="Group 24"/>
          <p:cNvGrpSpPr>
            <a:grpSpLocks/>
          </p:cNvGrpSpPr>
          <p:nvPr/>
        </p:nvGrpSpPr>
        <p:grpSpPr bwMode="auto">
          <a:xfrm>
            <a:off x="0" y="3824288"/>
            <a:ext cx="7234238" cy="2535237"/>
            <a:chOff x="0" y="2409"/>
            <a:chExt cx="4557" cy="1597"/>
          </a:xfrm>
        </p:grpSpPr>
        <p:sp>
          <p:nvSpPr>
            <p:cNvPr id="53256" name="Text Box 25"/>
            <p:cNvSpPr txBox="1">
              <a:spLocks noChangeArrowheads="1"/>
            </p:cNvSpPr>
            <p:nvPr/>
          </p:nvSpPr>
          <p:spPr bwMode="auto">
            <a:xfrm>
              <a:off x="1849" y="3217"/>
              <a:ext cx="2482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rdt_rcv(rcvpkt) &amp;&amp; notcorrupt(rcvpkt) </a:t>
              </a:r>
            </a:p>
            <a:p>
              <a:pPr algn="l"/>
              <a:r>
                <a:rPr lang="en-US">
                  <a:latin typeface="Arial" charset="0"/>
                </a:rPr>
                <a:t>  &amp;&amp; has_seq1(rcvpkt) 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53257" name="Text Box 26"/>
            <p:cNvSpPr txBox="1">
              <a:spLocks noChangeArrowheads="1"/>
            </p:cNvSpPr>
            <p:nvPr/>
          </p:nvSpPr>
          <p:spPr bwMode="auto">
            <a:xfrm>
              <a:off x="1829" y="3568"/>
              <a:ext cx="263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extract(rcvpkt,data)</a:t>
              </a:r>
            </a:p>
            <a:p>
              <a:pPr algn="l"/>
              <a:r>
                <a:rPr lang="en-US">
                  <a:latin typeface="Arial" charset="0"/>
                </a:rPr>
                <a:t>deliver_data(data)</a:t>
              </a:r>
            </a:p>
            <a:p>
              <a:pPr algn="l"/>
              <a:r>
                <a:rPr lang="en-US" b="1">
                  <a:solidFill>
                    <a:srgbClr val="FF0000"/>
                  </a:solidFill>
                  <a:latin typeface="Arial" charset="0"/>
                </a:rPr>
                <a:t>sndpkt = make_pkt(ACK1, chksum)</a:t>
              </a:r>
            </a:p>
            <a:p>
              <a:pPr algn="l"/>
              <a:r>
                <a:rPr lang="en-US">
                  <a:latin typeface="Arial" charset="0"/>
                </a:rPr>
                <a:t>udt_send(sndpkt)</a:t>
              </a:r>
              <a:endParaRPr lang="en-US">
                <a:latin typeface="Times New Roman" charset="0"/>
              </a:endParaRPr>
            </a:p>
          </p:txBody>
        </p:sp>
        <p:grpSp>
          <p:nvGrpSpPr>
            <p:cNvPr id="53258" name="Group 27"/>
            <p:cNvGrpSpPr>
              <a:grpSpLocks/>
            </p:cNvGrpSpPr>
            <p:nvPr/>
          </p:nvGrpSpPr>
          <p:grpSpPr bwMode="auto">
            <a:xfrm>
              <a:off x="0" y="2409"/>
              <a:ext cx="3510" cy="1168"/>
              <a:chOff x="0" y="2409"/>
              <a:chExt cx="3510" cy="1168"/>
            </a:xfrm>
          </p:grpSpPr>
          <p:grpSp>
            <p:nvGrpSpPr>
              <p:cNvPr id="53260" name="Group 28"/>
              <p:cNvGrpSpPr>
                <a:grpSpLocks/>
              </p:cNvGrpSpPr>
              <p:nvPr/>
            </p:nvGrpSpPr>
            <p:grpSpPr bwMode="auto">
              <a:xfrm>
                <a:off x="1529" y="2687"/>
                <a:ext cx="534" cy="501"/>
                <a:chOff x="3570" y="3063"/>
                <a:chExt cx="534" cy="501"/>
              </a:xfrm>
            </p:grpSpPr>
            <p:sp>
              <p:nvSpPr>
                <p:cNvPr id="53269" name="Oval 29"/>
                <p:cNvSpPr>
                  <a:spLocks noChangeArrowheads="1"/>
                </p:cNvSpPr>
                <p:nvPr/>
              </p:nvSpPr>
              <p:spPr bwMode="auto">
                <a:xfrm>
                  <a:off x="3570" y="3063"/>
                  <a:ext cx="534" cy="501"/>
                </a:xfrm>
                <a:prstGeom prst="ellips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70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3597" y="3085"/>
                  <a:ext cx="504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marL="1143000" indent="-228600"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marL="1600200" indent="-228600"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marL="2057400" indent="-228600"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en-US" sz="1400">
                      <a:latin typeface="Arial" charset="0"/>
                    </a:rPr>
                    <a:t>Wait for </a:t>
                  </a:r>
                </a:p>
                <a:p>
                  <a:r>
                    <a:rPr lang="en-US" sz="1400">
                      <a:latin typeface="Arial" charset="0"/>
                    </a:rPr>
                    <a:t>0 from below</a:t>
                  </a:r>
                  <a:endParaRPr lang="en-US" sz="1400">
                    <a:latin typeface="Times New Roman" charset="0"/>
                  </a:endParaRPr>
                </a:p>
              </p:txBody>
            </p:sp>
          </p:grpSp>
          <p:sp>
            <p:nvSpPr>
              <p:cNvPr id="53261" name="Freeform 31"/>
              <p:cNvSpPr>
                <a:spLocks/>
              </p:cNvSpPr>
              <p:nvPr/>
            </p:nvSpPr>
            <p:spPr bwMode="auto">
              <a:xfrm>
                <a:off x="1925" y="2618"/>
                <a:ext cx="520" cy="117"/>
              </a:xfrm>
              <a:custGeom>
                <a:avLst/>
                <a:gdLst>
                  <a:gd name="T0" fmla="*/ 0 w 520"/>
                  <a:gd name="T1" fmla="*/ 117 h 117"/>
                  <a:gd name="T2" fmla="*/ 520 w 520"/>
                  <a:gd name="T3" fmla="*/ 17 h 117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520" h="117">
                    <a:moveTo>
                      <a:pt x="0" y="117"/>
                    </a:moveTo>
                    <a:cubicBezTo>
                      <a:pt x="136" y="17"/>
                      <a:pt x="276" y="0"/>
                      <a:pt x="520" y="17"/>
                    </a:cubicBez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62" name="Freeform 32"/>
              <p:cNvSpPr>
                <a:spLocks/>
              </p:cNvSpPr>
              <p:nvPr/>
            </p:nvSpPr>
            <p:spPr bwMode="auto">
              <a:xfrm>
                <a:off x="1996" y="3125"/>
                <a:ext cx="1514" cy="130"/>
              </a:xfrm>
              <a:custGeom>
                <a:avLst/>
                <a:gdLst>
                  <a:gd name="T0" fmla="*/ 0 w 1514"/>
                  <a:gd name="T1" fmla="*/ 0 h 130"/>
                  <a:gd name="T2" fmla="*/ 1514 w 1514"/>
                  <a:gd name="T3" fmla="*/ 17 h 130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1514" h="130">
                    <a:moveTo>
                      <a:pt x="0" y="0"/>
                    </a:moveTo>
                    <a:cubicBezTo>
                      <a:pt x="266" y="130"/>
                      <a:pt x="1322" y="113"/>
                      <a:pt x="1514" y="17"/>
                    </a:cubicBez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63" name="Line 33"/>
              <p:cNvSpPr>
                <a:spLocks noChangeShapeType="1"/>
              </p:cNvSpPr>
              <p:nvPr/>
            </p:nvSpPr>
            <p:spPr bwMode="auto">
              <a:xfrm>
                <a:off x="1919" y="3577"/>
                <a:ext cx="1206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64" name="Freeform 34"/>
              <p:cNvSpPr>
                <a:spLocks/>
              </p:cNvSpPr>
              <p:nvPr/>
            </p:nvSpPr>
            <p:spPr bwMode="auto">
              <a:xfrm flipH="1">
                <a:off x="1237" y="2468"/>
                <a:ext cx="309" cy="856"/>
              </a:xfrm>
              <a:custGeom>
                <a:avLst/>
                <a:gdLst>
                  <a:gd name="T0" fmla="*/ 2 w 619"/>
                  <a:gd name="T1" fmla="*/ 56 h 1815"/>
                  <a:gd name="T2" fmla="*/ 0 w 619"/>
                  <a:gd name="T3" fmla="*/ 38 h 1815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619" h="1815">
                    <a:moveTo>
                      <a:pt x="39" y="1136"/>
                    </a:moveTo>
                    <a:cubicBezTo>
                      <a:pt x="619" y="1815"/>
                      <a:pt x="484" y="0"/>
                      <a:pt x="0" y="773"/>
                    </a:cubicBez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65" name="Line 35"/>
              <p:cNvSpPr>
                <a:spLocks noChangeShapeType="1"/>
              </p:cNvSpPr>
              <p:nvPr/>
            </p:nvSpPr>
            <p:spPr bwMode="auto">
              <a:xfrm>
                <a:off x="57" y="2936"/>
                <a:ext cx="1212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66" name="Text Box 36"/>
              <p:cNvSpPr txBox="1">
                <a:spLocks noChangeArrowheads="1"/>
              </p:cNvSpPr>
              <p:nvPr/>
            </p:nvSpPr>
            <p:spPr bwMode="auto">
              <a:xfrm>
                <a:off x="6" y="2409"/>
                <a:ext cx="1487" cy="4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/>
                <a:r>
                  <a:rPr lang="en-US">
                    <a:latin typeface="Arial" charset="0"/>
                  </a:rPr>
                  <a:t>rdt_rcv(rcvpkt) &amp;&amp; </a:t>
                </a:r>
              </a:p>
              <a:p>
                <a:pPr algn="l"/>
                <a:r>
                  <a:rPr lang="en-US">
                    <a:latin typeface="Arial" charset="0"/>
                  </a:rPr>
                  <a:t>   (corrupt(rcvpkt) ||</a:t>
                </a:r>
              </a:p>
              <a:p>
                <a:pPr algn="l"/>
                <a:r>
                  <a:rPr lang="en-US">
                    <a:latin typeface="Arial" charset="0"/>
                  </a:rPr>
                  <a:t>     </a:t>
                </a:r>
                <a:r>
                  <a:rPr lang="en-US" b="1">
                    <a:solidFill>
                      <a:srgbClr val="FF0000"/>
                    </a:solidFill>
                    <a:latin typeface="Arial" charset="0"/>
                  </a:rPr>
                  <a:t>has_seq1(rcvpkt))</a:t>
                </a:r>
                <a:endParaRPr lang="en-US" b="1">
                  <a:solidFill>
                    <a:srgbClr val="FF0000"/>
                  </a:solidFill>
                  <a:latin typeface="Times New Roman" charset="0"/>
                </a:endParaRPr>
              </a:p>
            </p:txBody>
          </p:sp>
          <p:sp>
            <p:nvSpPr>
              <p:cNvPr id="53267" name="Text Box 37"/>
              <p:cNvSpPr txBox="1">
                <a:spLocks noChangeArrowheads="1"/>
              </p:cNvSpPr>
              <p:nvPr/>
            </p:nvSpPr>
            <p:spPr bwMode="auto">
              <a:xfrm>
                <a:off x="0" y="2954"/>
                <a:ext cx="1284" cy="2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/>
                <a:r>
                  <a:rPr lang="en-US" b="1">
                    <a:solidFill>
                      <a:srgbClr val="FF0000"/>
                    </a:solidFill>
                    <a:latin typeface="Arial" charset="0"/>
                  </a:rPr>
                  <a:t>udt_send(sndpkt)</a:t>
                </a:r>
                <a:endParaRPr lang="en-US" b="1">
                  <a:solidFill>
                    <a:srgbClr val="FF0000"/>
                  </a:solidFill>
                  <a:latin typeface="Times New Roman" charset="0"/>
                </a:endParaRPr>
              </a:p>
            </p:txBody>
          </p:sp>
          <p:sp>
            <p:nvSpPr>
              <p:cNvPr id="37909" name="Text Box 38"/>
              <p:cNvSpPr txBox="1">
                <a:spLocks noChangeArrowheads="1"/>
              </p:cNvSpPr>
              <p:nvPr/>
            </p:nvSpPr>
            <p:spPr bwMode="auto">
              <a:xfrm>
                <a:off x="2166" y="2709"/>
                <a:ext cx="102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prstDash val="dash"/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000" smtClean="0">
                    <a:solidFill>
                      <a:srgbClr val="000099"/>
                    </a:solidFill>
                    <a:cs typeface="+mn-cs"/>
                  </a:rPr>
                  <a:t>receiver FSM</a:t>
                </a:r>
              </a:p>
              <a:p>
                <a:pPr>
                  <a:defRPr/>
                </a:pPr>
                <a:r>
                  <a:rPr lang="en-US" sz="2000" smtClean="0">
                    <a:solidFill>
                      <a:srgbClr val="000099"/>
                    </a:solidFill>
                    <a:cs typeface="+mn-cs"/>
                  </a:rPr>
                  <a:t>fragment</a:t>
                </a:r>
              </a:p>
            </p:txBody>
          </p:sp>
        </p:grpSp>
        <p:sp>
          <p:nvSpPr>
            <p:cNvPr id="37900" name="Text Box 39"/>
            <p:cNvSpPr txBox="1">
              <a:spLocks noChangeArrowheads="1"/>
            </p:cNvSpPr>
            <p:nvPr/>
          </p:nvSpPr>
          <p:spPr bwMode="auto">
            <a:xfrm>
              <a:off x="4318" y="2585"/>
              <a:ext cx="23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latin typeface="Symbol" charset="0"/>
                  <a:cs typeface="+mn-cs"/>
                </a:rPr>
                <a:t>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8038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3891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01C4FC83-D3F9-5D49-AE4D-D67C2CD40EFC}" type="slidenum">
              <a:rPr lang="en-US" sz="1200" smtClean="0"/>
              <a:pPr>
                <a:defRPr/>
              </a:pPr>
              <a:t>19</a:t>
            </a:fld>
            <a:endParaRPr lang="en-US" sz="1200" smtClean="0"/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219075"/>
            <a:ext cx="7772400" cy="963613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rdt3.0: channels with errors </a:t>
            </a:r>
            <a:r>
              <a:rPr lang="en-US" sz="3600" i="1">
                <a:latin typeface="Gill Sans MT" charset="0"/>
                <a:cs typeface="+mj-cs"/>
              </a:rPr>
              <a:t>and</a:t>
            </a:r>
            <a:r>
              <a:rPr lang="en-US" sz="3600">
                <a:latin typeface="Gill Sans MT" charset="0"/>
                <a:cs typeface="+mj-cs"/>
              </a:rPr>
              <a:t> loss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u="sng">
                <a:solidFill>
                  <a:srgbClr val="CC0000"/>
                </a:solidFill>
                <a:latin typeface="Gill Sans MT" charset="0"/>
                <a:cs typeface="+mn-cs"/>
              </a:rPr>
              <a:t>new assumption:</a:t>
            </a:r>
            <a:r>
              <a:rPr lang="en-US">
                <a:latin typeface="Gill Sans MT" charset="0"/>
                <a:cs typeface="+mn-cs"/>
              </a:rPr>
              <a:t> underlying channel can also lose packets (data, ACKs)</a:t>
            </a:r>
          </a:p>
          <a:p>
            <a:pPr lvl="1">
              <a:lnSpc>
                <a:spcPct val="90000"/>
              </a:lnSpc>
              <a:defRPr/>
            </a:pPr>
            <a:r>
              <a:rPr lang="en-US">
                <a:latin typeface="Gill Sans MT" charset="0"/>
              </a:rPr>
              <a:t>checksum, seq. #, ACKs, retransmissions will be of help … but not enough</a:t>
            </a:r>
          </a:p>
        </p:txBody>
      </p:sp>
      <p:sp>
        <p:nvSpPr>
          <p:cNvPr id="3450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95750" cy="4648200"/>
          </a:xfrm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  <a:defRPr/>
            </a:pPr>
            <a:r>
              <a:rPr lang="en-US" u="sng">
                <a:solidFill>
                  <a:srgbClr val="CC0000"/>
                </a:solidFill>
                <a:latin typeface="Gill Sans MT" charset="0"/>
                <a:cs typeface="+mn-cs"/>
              </a:rPr>
              <a:t>approach:</a:t>
            </a:r>
            <a:r>
              <a:rPr lang="en-US">
                <a:latin typeface="Gill Sans MT" charset="0"/>
                <a:cs typeface="+mn-cs"/>
              </a:rPr>
              <a:t> sender waits </a:t>
            </a:r>
            <a:r>
              <a:rPr lang="ja-JP" altLang="en-US">
                <a:latin typeface="Gill Sans MT" charset="0"/>
                <a:cs typeface="+mn-cs"/>
              </a:rPr>
              <a:t>“</a:t>
            </a:r>
            <a:r>
              <a:rPr lang="en-US">
                <a:latin typeface="Gill Sans MT" charset="0"/>
                <a:cs typeface="+mn-cs"/>
              </a:rPr>
              <a:t>reasonable</a:t>
            </a:r>
            <a:r>
              <a:rPr lang="ja-JP" altLang="en-US">
                <a:latin typeface="Gill Sans MT" charset="0"/>
                <a:cs typeface="+mn-cs"/>
              </a:rPr>
              <a:t>”</a:t>
            </a:r>
            <a:r>
              <a:rPr lang="en-US">
                <a:latin typeface="Gill Sans MT" charset="0"/>
                <a:cs typeface="+mn-cs"/>
              </a:rPr>
              <a:t> amount of time for ACK </a:t>
            </a:r>
          </a:p>
          <a:p>
            <a:pPr>
              <a:lnSpc>
                <a:spcPct val="80000"/>
              </a:lnSpc>
              <a:defRPr/>
            </a:pPr>
            <a:r>
              <a:rPr lang="en-US" sz="2400">
                <a:latin typeface="Gill Sans MT" charset="0"/>
                <a:cs typeface="+mn-cs"/>
              </a:rPr>
              <a:t>retransmits if no ACK received in this time</a:t>
            </a:r>
          </a:p>
          <a:p>
            <a:pPr>
              <a:lnSpc>
                <a:spcPct val="70000"/>
              </a:lnSpc>
              <a:defRPr/>
            </a:pPr>
            <a:r>
              <a:rPr lang="en-US" sz="2400">
                <a:latin typeface="Gill Sans MT" charset="0"/>
                <a:cs typeface="+mn-cs"/>
              </a:rPr>
              <a:t>if pkt (or ACK) just delayed (not lost):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retransmission will be  duplicate, but seq. #</a:t>
            </a:r>
            <a:r>
              <a:rPr lang="ja-JP" altLang="en-US">
                <a:latin typeface="Gill Sans MT" charset="0"/>
              </a:rPr>
              <a:t>’</a:t>
            </a:r>
            <a:r>
              <a:rPr lang="en-US">
                <a:latin typeface="Gill Sans MT" charset="0"/>
              </a:rPr>
              <a:t>s already handles this</a:t>
            </a:r>
            <a:endParaRPr lang="en-US" sz="2000">
              <a:latin typeface="Gill Sans MT" charset="0"/>
            </a:endParaRPr>
          </a:p>
          <a:p>
            <a:pPr lvl="1">
              <a:defRPr/>
            </a:pPr>
            <a:r>
              <a:rPr lang="en-US">
                <a:latin typeface="Gill Sans MT" charset="0"/>
              </a:rPr>
              <a:t>receiver must specify seq # of pkt being ACKed</a:t>
            </a:r>
            <a:endParaRPr lang="en-US" sz="2000">
              <a:latin typeface="Gill Sans MT" charset="0"/>
            </a:endParaRPr>
          </a:p>
          <a:p>
            <a:pPr>
              <a:lnSpc>
                <a:spcPct val="70000"/>
              </a:lnSpc>
              <a:defRPr/>
            </a:pPr>
            <a:r>
              <a:rPr lang="en-US" sz="2400">
                <a:latin typeface="Gill Sans MT" charset="0"/>
                <a:cs typeface="+mn-cs"/>
              </a:rPr>
              <a:t>requires countdown timer</a:t>
            </a:r>
          </a:p>
        </p:txBody>
      </p:sp>
      <p:pic>
        <p:nvPicPr>
          <p:cNvPr id="54278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879475"/>
            <a:ext cx="6856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2247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2150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786AB94D-9015-7A40-8098-07861027FF55}" type="slidenum">
              <a:rPr lang="en-US" sz="1200" smtClean="0"/>
              <a:pPr>
                <a:defRPr/>
              </a:pPr>
              <a:t>2</a:t>
            </a:fld>
            <a:endParaRPr lang="en-US" sz="1200" smtClean="0"/>
          </a:p>
        </p:txBody>
      </p:sp>
      <p:pic>
        <p:nvPicPr>
          <p:cNvPr id="36867" name="Picture 8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3" y="885825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>
          <a:xfrm>
            <a:off x="422275" y="952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Principles of reliable data transfer</a:t>
            </a:r>
            <a:endParaRPr lang="en-US" sz="4800">
              <a:latin typeface="Gill Sans MT" charset="0"/>
              <a:cs typeface="+mj-cs"/>
            </a:endParaRP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77925"/>
            <a:ext cx="7658100" cy="8382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important in application, transport, link layers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top-10 list of important networking topics!</a:t>
            </a:r>
          </a:p>
          <a:p>
            <a:pPr>
              <a:defRPr/>
            </a:pPr>
            <a:endParaRPr lang="en-US" sz="3200">
              <a:latin typeface="Gill Sans MT" charset="0"/>
              <a:cs typeface="+mn-cs"/>
            </a:endParaRPr>
          </a:p>
        </p:txBody>
      </p:sp>
      <p:sp>
        <p:nvSpPr>
          <p:cNvPr id="2151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4825" y="5619750"/>
            <a:ext cx="7781925" cy="466725"/>
          </a:xfrm>
        </p:spPr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characteristics of unreliable channel will determine complexity of reliable data transfer protocol (rdt)</a:t>
            </a:r>
            <a:endParaRPr lang="en-US">
              <a:latin typeface="Gill Sans MT" charset="0"/>
              <a:cs typeface="+mn-cs"/>
            </a:endParaRPr>
          </a:p>
        </p:txBody>
      </p:sp>
      <p:pic>
        <p:nvPicPr>
          <p:cNvPr id="36871" name="Picture 5" descr="rdt_servi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2114550"/>
            <a:ext cx="7623175" cy="336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3" name="Rectangle 7"/>
          <p:cNvSpPr>
            <a:spLocks noChangeArrowheads="1"/>
          </p:cNvSpPr>
          <p:nvPr/>
        </p:nvSpPr>
        <p:spPr bwMode="auto">
          <a:xfrm>
            <a:off x="3962400" y="3276600"/>
            <a:ext cx="4800600" cy="2209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7744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39939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BA69347C-66D8-C54D-8A82-66E443A67AA1}" type="slidenum">
              <a:rPr lang="en-US" sz="1200" smtClean="0"/>
              <a:pPr>
                <a:defRPr/>
              </a:pPr>
              <a:t>20</a:t>
            </a:fld>
            <a:endParaRPr lang="en-US" sz="1200" smtClean="0"/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>
          <a:xfrm>
            <a:off x="339725" y="242888"/>
            <a:ext cx="3560763" cy="893762"/>
          </a:xfrm>
        </p:spPr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rdt3.0 sender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55300" name="Text Box 3"/>
          <p:cNvSpPr txBox="1">
            <a:spLocks noChangeArrowheads="1"/>
          </p:cNvSpPr>
          <p:nvPr/>
        </p:nvSpPr>
        <p:spPr bwMode="auto">
          <a:xfrm>
            <a:off x="3019425" y="1384300"/>
            <a:ext cx="38608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sndpkt = make_pkt(0, data, checksum)</a:t>
            </a:r>
          </a:p>
          <a:p>
            <a:pPr algn="l"/>
            <a:r>
              <a:rPr lang="en-US" sz="1400">
                <a:latin typeface="Arial" charset="0"/>
              </a:rPr>
              <a:t>udt_send(sndpkt)</a:t>
            </a:r>
          </a:p>
          <a:p>
            <a:pPr algn="l"/>
            <a:r>
              <a:rPr lang="en-US" sz="1400">
                <a:latin typeface="Arial" charset="0"/>
              </a:rPr>
              <a:t>start_timer</a:t>
            </a:r>
            <a:endParaRPr lang="en-US" sz="1400">
              <a:latin typeface="Times New Roman" charset="0"/>
            </a:endParaRPr>
          </a:p>
        </p:txBody>
      </p:sp>
      <p:sp>
        <p:nvSpPr>
          <p:cNvPr id="55301" name="Text Box 4"/>
          <p:cNvSpPr txBox="1">
            <a:spLocks noChangeArrowheads="1"/>
          </p:cNvSpPr>
          <p:nvPr/>
        </p:nvSpPr>
        <p:spPr bwMode="auto">
          <a:xfrm>
            <a:off x="3060700" y="1090613"/>
            <a:ext cx="17240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rdt_send(data)</a:t>
            </a:r>
            <a:endParaRPr lang="en-US" sz="1400">
              <a:latin typeface="Times New Roman" charset="0"/>
            </a:endParaRPr>
          </a:p>
        </p:txBody>
      </p:sp>
      <p:sp>
        <p:nvSpPr>
          <p:cNvPr id="55302" name="Line 5"/>
          <p:cNvSpPr>
            <a:spLocks noChangeShapeType="1"/>
          </p:cNvSpPr>
          <p:nvPr/>
        </p:nvSpPr>
        <p:spPr bwMode="auto">
          <a:xfrm>
            <a:off x="3162300" y="14287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3" name="Line 6"/>
          <p:cNvSpPr>
            <a:spLocks noChangeShapeType="1"/>
          </p:cNvSpPr>
          <p:nvPr/>
        </p:nvSpPr>
        <p:spPr bwMode="auto">
          <a:xfrm>
            <a:off x="2749550" y="1544638"/>
            <a:ext cx="157163" cy="576262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5304" name="Group 7"/>
          <p:cNvGrpSpPr>
            <a:grpSpLocks/>
          </p:cNvGrpSpPr>
          <p:nvPr/>
        </p:nvGrpSpPr>
        <p:grpSpPr bwMode="auto">
          <a:xfrm>
            <a:off x="5360988" y="2090738"/>
            <a:ext cx="889000" cy="865187"/>
            <a:chOff x="445" y="1273"/>
            <a:chExt cx="560" cy="545"/>
          </a:xfrm>
        </p:grpSpPr>
        <p:sp>
          <p:nvSpPr>
            <p:cNvPr id="55352" name="Oval 8"/>
            <p:cNvSpPr>
              <a:spLocks noChangeArrowheads="1"/>
            </p:cNvSpPr>
            <p:nvPr/>
          </p:nvSpPr>
          <p:spPr bwMode="auto">
            <a:xfrm>
              <a:off x="445" y="1273"/>
              <a:ext cx="560" cy="54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53" name="Text Box 9"/>
            <p:cNvSpPr txBox="1">
              <a:spLocks noChangeArrowheads="1"/>
            </p:cNvSpPr>
            <p:nvPr/>
          </p:nvSpPr>
          <p:spPr bwMode="auto">
            <a:xfrm>
              <a:off x="499" y="1309"/>
              <a:ext cx="450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400">
                  <a:latin typeface="Arial" charset="0"/>
                </a:rPr>
                <a:t>Wait for ACK0</a:t>
              </a:r>
              <a:endParaRPr lang="en-US" sz="1400">
                <a:latin typeface="Times New Roman" charset="0"/>
              </a:endParaRPr>
            </a:p>
          </p:txBody>
        </p:sp>
      </p:grpSp>
      <p:sp>
        <p:nvSpPr>
          <p:cNvPr id="55305" name="Freeform 10"/>
          <p:cNvSpPr>
            <a:spLocks/>
          </p:cNvSpPr>
          <p:nvPr/>
        </p:nvSpPr>
        <p:spPr bwMode="auto">
          <a:xfrm flipV="1">
            <a:off x="3384550" y="2071688"/>
            <a:ext cx="2090738" cy="163512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6" name="Freeform 11"/>
          <p:cNvSpPr>
            <a:spLocks/>
          </p:cNvSpPr>
          <p:nvPr/>
        </p:nvSpPr>
        <p:spPr bwMode="auto">
          <a:xfrm>
            <a:off x="6069013" y="1674813"/>
            <a:ext cx="871537" cy="666750"/>
          </a:xfrm>
          <a:custGeom>
            <a:avLst/>
            <a:gdLst>
              <a:gd name="T0" fmla="*/ 0 w 549"/>
              <a:gd name="T1" fmla="*/ 2147483647 h 420"/>
              <a:gd name="T2" fmla="*/ 2147483647 w 549"/>
              <a:gd name="T3" fmla="*/ 2147483647 h 4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49" h="420">
                <a:moveTo>
                  <a:pt x="0" y="306"/>
                </a:moveTo>
                <a:cubicBezTo>
                  <a:pt x="78" y="0"/>
                  <a:pt x="549" y="315"/>
                  <a:pt x="87" y="42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7" name="Text Box 12"/>
          <p:cNvSpPr txBox="1">
            <a:spLocks noChangeArrowheads="1"/>
          </p:cNvSpPr>
          <p:nvPr/>
        </p:nvSpPr>
        <p:spPr bwMode="auto">
          <a:xfrm>
            <a:off x="6481763" y="1196975"/>
            <a:ext cx="17049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rdt_rcv(rcvpkt) &amp;&amp;  </a:t>
            </a:r>
          </a:p>
          <a:p>
            <a:pPr algn="l"/>
            <a:r>
              <a:rPr lang="en-US" sz="1400">
                <a:latin typeface="Arial" charset="0"/>
              </a:rPr>
              <a:t>( corrupt(rcvpkt) ||</a:t>
            </a:r>
          </a:p>
          <a:p>
            <a:pPr algn="l"/>
            <a:r>
              <a:rPr lang="en-US" sz="1400">
                <a:latin typeface="Arial" charset="0"/>
              </a:rPr>
              <a:t>isACK(rcvpkt,1) )</a:t>
            </a:r>
            <a:endParaRPr lang="en-US" sz="1400">
              <a:latin typeface="Times New Roman" charset="0"/>
            </a:endParaRPr>
          </a:p>
        </p:txBody>
      </p:sp>
      <p:sp>
        <p:nvSpPr>
          <p:cNvPr id="55308" name="Line 13"/>
          <p:cNvSpPr>
            <a:spLocks noChangeShapeType="1"/>
          </p:cNvSpPr>
          <p:nvPr/>
        </p:nvSpPr>
        <p:spPr bwMode="auto">
          <a:xfrm>
            <a:off x="6691313" y="1898650"/>
            <a:ext cx="13509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5309" name="Group 14"/>
          <p:cNvGrpSpPr>
            <a:grpSpLocks/>
          </p:cNvGrpSpPr>
          <p:nvPr/>
        </p:nvGrpSpPr>
        <p:grpSpPr bwMode="auto">
          <a:xfrm>
            <a:off x="5453063" y="4005263"/>
            <a:ext cx="1189037" cy="850900"/>
            <a:chOff x="4090" y="3230"/>
            <a:chExt cx="749" cy="536"/>
          </a:xfrm>
        </p:grpSpPr>
        <p:sp>
          <p:nvSpPr>
            <p:cNvPr id="55350" name="Oval 15"/>
            <p:cNvSpPr>
              <a:spLocks noChangeArrowheads="1"/>
            </p:cNvSpPr>
            <p:nvPr/>
          </p:nvSpPr>
          <p:spPr bwMode="auto">
            <a:xfrm>
              <a:off x="4159" y="3230"/>
              <a:ext cx="595" cy="53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51" name="Text Box 16"/>
            <p:cNvSpPr txBox="1">
              <a:spLocks noChangeArrowheads="1"/>
            </p:cNvSpPr>
            <p:nvPr/>
          </p:nvSpPr>
          <p:spPr bwMode="auto">
            <a:xfrm>
              <a:off x="4090" y="3270"/>
              <a:ext cx="749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400">
                  <a:latin typeface="Arial" charset="0"/>
                </a:rPr>
                <a:t>Wait for </a:t>
              </a:r>
            </a:p>
            <a:p>
              <a:r>
                <a:rPr lang="en-US" sz="1400">
                  <a:latin typeface="Arial" charset="0"/>
                </a:rPr>
                <a:t>call 1 from above</a:t>
              </a:r>
              <a:endParaRPr lang="en-US" sz="1400">
                <a:latin typeface="Times New Roman" charset="0"/>
              </a:endParaRPr>
            </a:p>
          </p:txBody>
        </p:sp>
      </p:grpSp>
      <p:sp>
        <p:nvSpPr>
          <p:cNvPr id="55310" name="Freeform 17"/>
          <p:cNvSpPr>
            <a:spLocks/>
          </p:cNvSpPr>
          <p:nvPr/>
        </p:nvSpPr>
        <p:spPr bwMode="auto">
          <a:xfrm rot="16200000" flipV="1">
            <a:off x="2140744" y="3402806"/>
            <a:ext cx="1254125" cy="150813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1" name="Freeform 18"/>
          <p:cNvSpPr>
            <a:spLocks/>
          </p:cNvSpPr>
          <p:nvPr/>
        </p:nvSpPr>
        <p:spPr bwMode="auto">
          <a:xfrm>
            <a:off x="3370263" y="4738688"/>
            <a:ext cx="2312987" cy="274637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2" name="Freeform 19"/>
          <p:cNvSpPr>
            <a:spLocks/>
          </p:cNvSpPr>
          <p:nvPr/>
        </p:nvSpPr>
        <p:spPr bwMode="auto">
          <a:xfrm rot="5400000" flipH="1" flipV="1">
            <a:off x="5611019" y="3328194"/>
            <a:ext cx="1184275" cy="166687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3" name="Text Box 20"/>
          <p:cNvSpPr txBox="1">
            <a:spLocks noChangeArrowheads="1"/>
          </p:cNvSpPr>
          <p:nvPr/>
        </p:nvSpPr>
        <p:spPr bwMode="auto">
          <a:xfrm>
            <a:off x="3316288" y="5224463"/>
            <a:ext cx="3444875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sndpkt = make_pkt(1, data, checksum)</a:t>
            </a:r>
          </a:p>
          <a:p>
            <a:pPr algn="l"/>
            <a:r>
              <a:rPr lang="en-US" sz="1400">
                <a:latin typeface="Arial" charset="0"/>
              </a:rPr>
              <a:t>udt_send(sndpkt)</a:t>
            </a:r>
          </a:p>
          <a:p>
            <a:pPr algn="l"/>
            <a:r>
              <a:rPr lang="en-US" sz="1400">
                <a:latin typeface="Arial" charset="0"/>
              </a:rPr>
              <a:t>start_timer</a:t>
            </a:r>
            <a:endParaRPr lang="en-US" sz="1400">
              <a:latin typeface="Times New Roman" charset="0"/>
            </a:endParaRPr>
          </a:p>
        </p:txBody>
      </p:sp>
      <p:sp>
        <p:nvSpPr>
          <p:cNvPr id="55314" name="Text Box 21"/>
          <p:cNvSpPr txBox="1">
            <a:spLocks noChangeArrowheads="1"/>
          </p:cNvSpPr>
          <p:nvPr/>
        </p:nvSpPr>
        <p:spPr bwMode="auto">
          <a:xfrm>
            <a:off x="3316288" y="4941888"/>
            <a:ext cx="17240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rdt_send(data)</a:t>
            </a:r>
            <a:endParaRPr lang="en-US" sz="1400">
              <a:latin typeface="Times New Roman" charset="0"/>
            </a:endParaRPr>
          </a:p>
        </p:txBody>
      </p:sp>
      <p:sp>
        <p:nvSpPr>
          <p:cNvPr id="55315" name="Line 22"/>
          <p:cNvSpPr>
            <a:spLocks noChangeShapeType="1"/>
          </p:cNvSpPr>
          <p:nvPr/>
        </p:nvSpPr>
        <p:spPr bwMode="auto">
          <a:xfrm>
            <a:off x="3435350" y="5253038"/>
            <a:ext cx="2598738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6" name="Text Box 23"/>
          <p:cNvSpPr txBox="1">
            <a:spLocks noChangeArrowheads="1"/>
          </p:cNvSpPr>
          <p:nvPr/>
        </p:nvSpPr>
        <p:spPr bwMode="auto">
          <a:xfrm>
            <a:off x="6280150" y="3106738"/>
            <a:ext cx="21494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rdt_rcv(rcvpkt)   </a:t>
            </a:r>
          </a:p>
          <a:p>
            <a:pPr algn="l"/>
            <a:r>
              <a:rPr lang="en-US" sz="1400">
                <a:latin typeface="Arial" charset="0"/>
              </a:rPr>
              <a:t>&amp;&amp; notcorrupt(rcvpkt) </a:t>
            </a:r>
          </a:p>
          <a:p>
            <a:pPr algn="l"/>
            <a:r>
              <a:rPr lang="en-US" sz="1400">
                <a:latin typeface="Arial" charset="0"/>
              </a:rPr>
              <a:t>&amp;&amp; isACK(rcvpkt,0)</a:t>
            </a:r>
            <a:r>
              <a:rPr lang="en-US" sz="1000">
                <a:latin typeface="Arial" charset="0"/>
              </a:rPr>
              <a:t> </a:t>
            </a:r>
            <a:endParaRPr lang="en-US" sz="2400">
              <a:latin typeface="Times New Roman" charset="0"/>
            </a:endParaRPr>
          </a:p>
        </p:txBody>
      </p:sp>
      <p:sp>
        <p:nvSpPr>
          <p:cNvPr id="55317" name="Line 24"/>
          <p:cNvSpPr>
            <a:spLocks noChangeShapeType="1"/>
          </p:cNvSpPr>
          <p:nvPr/>
        </p:nvSpPr>
        <p:spPr bwMode="auto">
          <a:xfrm>
            <a:off x="6396038" y="3817938"/>
            <a:ext cx="14192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8" name="Text Box 25"/>
          <p:cNvSpPr txBox="1">
            <a:spLocks noChangeArrowheads="1"/>
          </p:cNvSpPr>
          <p:nvPr/>
        </p:nvSpPr>
        <p:spPr bwMode="auto">
          <a:xfrm>
            <a:off x="1290638" y="5062538"/>
            <a:ext cx="16224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rdt_rcv(rcvpkt) &amp;&amp;  </a:t>
            </a:r>
          </a:p>
          <a:p>
            <a:pPr algn="l"/>
            <a:r>
              <a:rPr lang="en-US" sz="1400">
                <a:latin typeface="Arial" charset="0"/>
              </a:rPr>
              <a:t>( corrupt(rcvpkt) ||</a:t>
            </a:r>
          </a:p>
          <a:p>
            <a:pPr algn="l"/>
            <a:r>
              <a:rPr lang="en-US" sz="1400">
                <a:latin typeface="Arial" charset="0"/>
              </a:rPr>
              <a:t>isACK(rcvpkt,0) )</a:t>
            </a:r>
            <a:endParaRPr lang="en-US" sz="1400">
              <a:latin typeface="Times New Roman" charset="0"/>
            </a:endParaRPr>
          </a:p>
        </p:txBody>
      </p:sp>
      <p:sp>
        <p:nvSpPr>
          <p:cNvPr id="55319" name="Line 26"/>
          <p:cNvSpPr>
            <a:spLocks noChangeShapeType="1"/>
          </p:cNvSpPr>
          <p:nvPr/>
        </p:nvSpPr>
        <p:spPr bwMode="auto">
          <a:xfrm>
            <a:off x="1393825" y="5788025"/>
            <a:ext cx="12541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0" name="Text Box 27"/>
          <p:cNvSpPr txBox="1">
            <a:spLocks noChangeArrowheads="1"/>
          </p:cNvSpPr>
          <p:nvPr/>
        </p:nvSpPr>
        <p:spPr bwMode="auto">
          <a:xfrm>
            <a:off x="908050" y="2865438"/>
            <a:ext cx="1912938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rdt_rcv(rcvpkt)   </a:t>
            </a:r>
          </a:p>
          <a:p>
            <a:pPr algn="l"/>
            <a:r>
              <a:rPr lang="en-US" sz="1400">
                <a:latin typeface="Arial" charset="0"/>
              </a:rPr>
              <a:t>&amp;&amp; notcorrupt(rcvpkt) </a:t>
            </a:r>
          </a:p>
          <a:p>
            <a:pPr algn="l"/>
            <a:r>
              <a:rPr lang="en-US" sz="1400">
                <a:latin typeface="Arial" charset="0"/>
              </a:rPr>
              <a:t>&amp;&amp; isACK(rcvpkt,1)</a:t>
            </a:r>
            <a:r>
              <a:rPr lang="en-US" sz="1000">
                <a:latin typeface="Arial" charset="0"/>
              </a:rPr>
              <a:t> </a:t>
            </a:r>
            <a:endParaRPr lang="en-US" sz="2400">
              <a:latin typeface="Times New Roman" charset="0"/>
            </a:endParaRPr>
          </a:p>
        </p:txBody>
      </p:sp>
      <p:sp>
        <p:nvSpPr>
          <p:cNvPr id="55321" name="Line 28"/>
          <p:cNvSpPr>
            <a:spLocks noChangeShapeType="1"/>
          </p:cNvSpPr>
          <p:nvPr/>
        </p:nvSpPr>
        <p:spPr bwMode="auto">
          <a:xfrm>
            <a:off x="1035050" y="3605213"/>
            <a:ext cx="15176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2" name="Text Box 29"/>
          <p:cNvSpPr txBox="1">
            <a:spLocks noChangeArrowheads="1"/>
          </p:cNvSpPr>
          <p:nvPr/>
        </p:nvSpPr>
        <p:spPr bwMode="auto">
          <a:xfrm>
            <a:off x="6300788" y="3798888"/>
            <a:ext cx="1514475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stop_timer</a:t>
            </a:r>
            <a:endParaRPr lang="en-US" sz="1400">
              <a:latin typeface="Times New Roman" charset="0"/>
            </a:endParaRPr>
          </a:p>
        </p:txBody>
      </p:sp>
      <p:sp>
        <p:nvSpPr>
          <p:cNvPr id="55323" name="Text Box 30"/>
          <p:cNvSpPr txBox="1">
            <a:spLocks noChangeArrowheads="1"/>
          </p:cNvSpPr>
          <p:nvPr/>
        </p:nvSpPr>
        <p:spPr bwMode="auto">
          <a:xfrm>
            <a:off x="900113" y="3578225"/>
            <a:ext cx="1514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stop_timer</a:t>
            </a:r>
            <a:endParaRPr lang="en-US" sz="1400">
              <a:latin typeface="Times New Roman" charset="0"/>
            </a:endParaRPr>
          </a:p>
        </p:txBody>
      </p:sp>
      <p:sp>
        <p:nvSpPr>
          <p:cNvPr id="55324" name="Freeform 31"/>
          <p:cNvSpPr>
            <a:spLocks/>
          </p:cNvSpPr>
          <p:nvPr/>
        </p:nvSpPr>
        <p:spPr bwMode="auto">
          <a:xfrm>
            <a:off x="6238875" y="2338388"/>
            <a:ext cx="461963" cy="682625"/>
          </a:xfrm>
          <a:custGeom>
            <a:avLst/>
            <a:gdLst>
              <a:gd name="T0" fmla="*/ 0 w 291"/>
              <a:gd name="T1" fmla="*/ 2147483647 h 430"/>
              <a:gd name="T2" fmla="*/ 2147483647 w 291"/>
              <a:gd name="T3" fmla="*/ 2147483647 h 43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91" h="430">
                <a:moveTo>
                  <a:pt x="0" y="120"/>
                </a:moveTo>
                <a:cubicBezTo>
                  <a:pt x="291" y="0"/>
                  <a:pt x="259" y="430"/>
                  <a:pt x="15" y="25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5" name="Text Box 32"/>
          <p:cNvSpPr txBox="1">
            <a:spLocks noChangeArrowheads="1"/>
          </p:cNvSpPr>
          <p:nvPr/>
        </p:nvSpPr>
        <p:spPr bwMode="auto">
          <a:xfrm>
            <a:off x="6570663" y="2516188"/>
            <a:ext cx="2116137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udt_send(sndpkt)</a:t>
            </a:r>
          </a:p>
          <a:p>
            <a:pPr algn="l"/>
            <a:r>
              <a:rPr lang="en-US" sz="1400">
                <a:latin typeface="Arial" charset="0"/>
              </a:rPr>
              <a:t>start_timer</a:t>
            </a:r>
            <a:endParaRPr lang="en-US" sz="1400">
              <a:latin typeface="Times New Roman" charset="0"/>
            </a:endParaRPr>
          </a:p>
        </p:txBody>
      </p:sp>
      <p:sp>
        <p:nvSpPr>
          <p:cNvPr id="55326" name="Text Box 33"/>
          <p:cNvSpPr txBox="1">
            <a:spLocks noChangeArrowheads="1"/>
          </p:cNvSpPr>
          <p:nvPr/>
        </p:nvSpPr>
        <p:spPr bwMode="auto">
          <a:xfrm>
            <a:off x="6592888" y="2279650"/>
            <a:ext cx="11144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timeout</a:t>
            </a:r>
            <a:endParaRPr lang="en-US" sz="1400">
              <a:latin typeface="Times New Roman" charset="0"/>
            </a:endParaRPr>
          </a:p>
        </p:txBody>
      </p:sp>
      <p:sp>
        <p:nvSpPr>
          <p:cNvPr id="55327" name="Line 34"/>
          <p:cNvSpPr>
            <a:spLocks noChangeShapeType="1"/>
          </p:cNvSpPr>
          <p:nvPr/>
        </p:nvSpPr>
        <p:spPr bwMode="auto">
          <a:xfrm>
            <a:off x="6681788" y="25336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8" name="Freeform 35"/>
          <p:cNvSpPr>
            <a:spLocks/>
          </p:cNvSpPr>
          <p:nvPr/>
        </p:nvSpPr>
        <p:spPr bwMode="auto">
          <a:xfrm>
            <a:off x="2230438" y="4702175"/>
            <a:ext cx="692150" cy="631825"/>
          </a:xfrm>
          <a:custGeom>
            <a:avLst/>
            <a:gdLst>
              <a:gd name="T0" fmla="*/ 2147483647 w 436"/>
              <a:gd name="T1" fmla="*/ 2147483647 h 398"/>
              <a:gd name="T2" fmla="*/ 2147483647 w 436"/>
              <a:gd name="T3" fmla="*/ 0 h 39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36" h="398">
                <a:moveTo>
                  <a:pt x="436" y="101"/>
                </a:moveTo>
                <a:cubicBezTo>
                  <a:pt x="367" y="398"/>
                  <a:pt x="0" y="31"/>
                  <a:pt x="300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9" name="Freeform 36"/>
          <p:cNvSpPr>
            <a:spLocks/>
          </p:cNvSpPr>
          <p:nvPr/>
        </p:nvSpPr>
        <p:spPr bwMode="auto">
          <a:xfrm>
            <a:off x="2030413" y="4413250"/>
            <a:ext cx="571500" cy="420688"/>
          </a:xfrm>
          <a:custGeom>
            <a:avLst/>
            <a:gdLst>
              <a:gd name="T0" fmla="*/ 2147483647 w 900"/>
              <a:gd name="T1" fmla="*/ 2147483647 h 662"/>
              <a:gd name="T2" fmla="*/ 2147483647 w 900"/>
              <a:gd name="T3" fmla="*/ 2147483647 h 66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900" h="662">
                <a:moveTo>
                  <a:pt x="900" y="360"/>
                </a:moveTo>
                <a:cubicBezTo>
                  <a:pt x="171" y="662"/>
                  <a:pt x="0" y="0"/>
                  <a:pt x="825" y="1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30" name="Text Box 37"/>
          <p:cNvSpPr txBox="1">
            <a:spLocks noChangeArrowheads="1"/>
          </p:cNvSpPr>
          <p:nvPr/>
        </p:nvSpPr>
        <p:spPr bwMode="auto">
          <a:xfrm>
            <a:off x="628650" y="4460875"/>
            <a:ext cx="1824038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udt_send(sndpkt)</a:t>
            </a:r>
          </a:p>
          <a:p>
            <a:pPr algn="l"/>
            <a:r>
              <a:rPr lang="en-US" sz="1400">
                <a:latin typeface="Arial" charset="0"/>
              </a:rPr>
              <a:t>start_timer</a:t>
            </a:r>
            <a:endParaRPr lang="en-US" sz="1400">
              <a:latin typeface="Times New Roman" charset="0"/>
            </a:endParaRPr>
          </a:p>
        </p:txBody>
      </p:sp>
      <p:sp>
        <p:nvSpPr>
          <p:cNvPr id="55331" name="Text Box 38"/>
          <p:cNvSpPr txBox="1">
            <a:spLocks noChangeArrowheads="1"/>
          </p:cNvSpPr>
          <p:nvPr/>
        </p:nvSpPr>
        <p:spPr bwMode="auto">
          <a:xfrm>
            <a:off x="642938" y="4206875"/>
            <a:ext cx="11144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timeout</a:t>
            </a:r>
            <a:endParaRPr lang="en-US" sz="1400">
              <a:latin typeface="Times New Roman" charset="0"/>
            </a:endParaRPr>
          </a:p>
        </p:txBody>
      </p:sp>
      <p:sp>
        <p:nvSpPr>
          <p:cNvPr id="55332" name="Line 39"/>
          <p:cNvSpPr>
            <a:spLocks noChangeShapeType="1"/>
          </p:cNvSpPr>
          <p:nvPr/>
        </p:nvSpPr>
        <p:spPr bwMode="auto">
          <a:xfrm>
            <a:off x="746125" y="44894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33" name="Freeform 40"/>
          <p:cNvSpPr>
            <a:spLocks/>
          </p:cNvSpPr>
          <p:nvPr/>
        </p:nvSpPr>
        <p:spPr bwMode="auto">
          <a:xfrm>
            <a:off x="6426200" y="4373563"/>
            <a:ext cx="579438" cy="890587"/>
          </a:xfrm>
          <a:custGeom>
            <a:avLst/>
            <a:gdLst>
              <a:gd name="T0" fmla="*/ 2147483647 w 322"/>
              <a:gd name="T1" fmla="*/ 2147483647 h 483"/>
              <a:gd name="T2" fmla="*/ 0 w 322"/>
              <a:gd name="T3" fmla="*/ 2147483647 h 48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22" h="483">
                <a:moveTo>
                  <a:pt x="31" y="120"/>
                </a:moveTo>
                <a:cubicBezTo>
                  <a:pt x="322" y="0"/>
                  <a:pt x="64" y="483"/>
                  <a:pt x="0" y="183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34" name="Text Box 41"/>
          <p:cNvSpPr txBox="1">
            <a:spLocks noChangeArrowheads="1"/>
          </p:cNvSpPr>
          <p:nvPr/>
        </p:nvSpPr>
        <p:spPr bwMode="auto">
          <a:xfrm>
            <a:off x="1036638" y="1874838"/>
            <a:ext cx="14287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rdt_rcv(rcvpkt)</a:t>
            </a:r>
            <a:endParaRPr lang="en-US" sz="1400">
              <a:latin typeface="Times New Roman" charset="0"/>
            </a:endParaRPr>
          </a:p>
        </p:txBody>
      </p:sp>
      <p:grpSp>
        <p:nvGrpSpPr>
          <p:cNvPr id="55335" name="Group 42"/>
          <p:cNvGrpSpPr>
            <a:grpSpLocks/>
          </p:cNvGrpSpPr>
          <p:nvPr/>
        </p:nvGrpSpPr>
        <p:grpSpPr bwMode="auto">
          <a:xfrm>
            <a:off x="2419350" y="2135188"/>
            <a:ext cx="1189038" cy="850900"/>
            <a:chOff x="4090" y="3230"/>
            <a:chExt cx="749" cy="536"/>
          </a:xfrm>
        </p:grpSpPr>
        <p:sp>
          <p:nvSpPr>
            <p:cNvPr id="55348" name="Oval 43"/>
            <p:cNvSpPr>
              <a:spLocks noChangeArrowheads="1"/>
            </p:cNvSpPr>
            <p:nvPr/>
          </p:nvSpPr>
          <p:spPr bwMode="auto">
            <a:xfrm>
              <a:off x="4159" y="3230"/>
              <a:ext cx="595" cy="53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49" name="Text Box 44"/>
            <p:cNvSpPr txBox="1">
              <a:spLocks noChangeArrowheads="1"/>
            </p:cNvSpPr>
            <p:nvPr/>
          </p:nvSpPr>
          <p:spPr bwMode="auto">
            <a:xfrm>
              <a:off x="4090" y="3270"/>
              <a:ext cx="749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400">
                  <a:latin typeface="Arial" charset="0"/>
                </a:rPr>
                <a:t>Wait for </a:t>
              </a:r>
            </a:p>
            <a:p>
              <a:r>
                <a:rPr lang="en-US" sz="1400">
                  <a:latin typeface="Arial" charset="0"/>
                </a:rPr>
                <a:t>call 0from above</a:t>
              </a:r>
              <a:endParaRPr lang="en-US" sz="1400">
                <a:latin typeface="Times New Roman" charset="0"/>
              </a:endParaRPr>
            </a:p>
          </p:txBody>
        </p:sp>
      </p:grpSp>
      <p:sp>
        <p:nvSpPr>
          <p:cNvPr id="55336" name="Line 45"/>
          <p:cNvSpPr>
            <a:spLocks noChangeShapeType="1"/>
          </p:cNvSpPr>
          <p:nvPr/>
        </p:nvSpPr>
        <p:spPr bwMode="auto">
          <a:xfrm>
            <a:off x="1123950" y="2160588"/>
            <a:ext cx="11017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5337" name="Group 46"/>
          <p:cNvGrpSpPr>
            <a:grpSpLocks/>
          </p:cNvGrpSpPr>
          <p:nvPr/>
        </p:nvGrpSpPr>
        <p:grpSpPr bwMode="auto">
          <a:xfrm>
            <a:off x="2630488" y="3989388"/>
            <a:ext cx="889000" cy="865187"/>
            <a:chOff x="445" y="1273"/>
            <a:chExt cx="560" cy="545"/>
          </a:xfrm>
        </p:grpSpPr>
        <p:sp>
          <p:nvSpPr>
            <p:cNvPr id="55346" name="Oval 47"/>
            <p:cNvSpPr>
              <a:spLocks noChangeArrowheads="1"/>
            </p:cNvSpPr>
            <p:nvPr/>
          </p:nvSpPr>
          <p:spPr bwMode="auto">
            <a:xfrm>
              <a:off x="445" y="1273"/>
              <a:ext cx="560" cy="54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47" name="Text Box 48"/>
            <p:cNvSpPr txBox="1">
              <a:spLocks noChangeArrowheads="1"/>
            </p:cNvSpPr>
            <p:nvPr/>
          </p:nvSpPr>
          <p:spPr bwMode="auto">
            <a:xfrm>
              <a:off x="499" y="1309"/>
              <a:ext cx="450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400">
                  <a:latin typeface="Arial" charset="0"/>
                </a:rPr>
                <a:t>Wait for ACK1</a:t>
              </a:r>
              <a:endParaRPr lang="en-US" sz="1400">
                <a:latin typeface="Times New Roman" charset="0"/>
              </a:endParaRPr>
            </a:p>
          </p:txBody>
        </p:sp>
      </p:grpSp>
      <p:sp>
        <p:nvSpPr>
          <p:cNvPr id="55338" name="Freeform 49"/>
          <p:cNvSpPr>
            <a:spLocks/>
          </p:cNvSpPr>
          <p:nvPr/>
        </p:nvSpPr>
        <p:spPr bwMode="auto">
          <a:xfrm flipH="1" flipV="1">
            <a:off x="2006600" y="1782763"/>
            <a:ext cx="579438" cy="890587"/>
          </a:xfrm>
          <a:custGeom>
            <a:avLst/>
            <a:gdLst>
              <a:gd name="T0" fmla="*/ 2147483647 w 322"/>
              <a:gd name="T1" fmla="*/ 2147483647 h 483"/>
              <a:gd name="T2" fmla="*/ 0 w 322"/>
              <a:gd name="T3" fmla="*/ 2147483647 h 48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22" h="483">
                <a:moveTo>
                  <a:pt x="31" y="120"/>
                </a:moveTo>
                <a:cubicBezTo>
                  <a:pt x="322" y="0"/>
                  <a:pt x="64" y="483"/>
                  <a:pt x="0" y="183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0" name="Text Box 50"/>
          <p:cNvSpPr txBox="1">
            <a:spLocks noChangeArrowheads="1"/>
          </p:cNvSpPr>
          <p:nvPr/>
        </p:nvSpPr>
        <p:spPr bwMode="auto">
          <a:xfrm>
            <a:off x="7224713" y="4852988"/>
            <a:ext cx="323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Symbol" charset="0"/>
                <a:cs typeface="+mn-cs"/>
              </a:rPr>
              <a:t>L</a:t>
            </a:r>
          </a:p>
        </p:txBody>
      </p:sp>
      <p:sp>
        <p:nvSpPr>
          <p:cNvPr id="55340" name="Text Box 51"/>
          <p:cNvSpPr txBox="1">
            <a:spLocks noChangeArrowheads="1"/>
          </p:cNvSpPr>
          <p:nvPr/>
        </p:nvSpPr>
        <p:spPr bwMode="auto">
          <a:xfrm>
            <a:off x="6757988" y="4603750"/>
            <a:ext cx="14287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rdt_rcv(rcvpkt)</a:t>
            </a:r>
            <a:endParaRPr lang="en-US" sz="1400">
              <a:latin typeface="Times New Roman" charset="0"/>
            </a:endParaRPr>
          </a:p>
        </p:txBody>
      </p:sp>
      <p:sp>
        <p:nvSpPr>
          <p:cNvPr id="55341" name="Line 52"/>
          <p:cNvSpPr>
            <a:spLocks noChangeShapeType="1"/>
          </p:cNvSpPr>
          <p:nvPr/>
        </p:nvSpPr>
        <p:spPr bwMode="auto">
          <a:xfrm>
            <a:off x="6845300" y="4889500"/>
            <a:ext cx="11017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3" name="Text Box 53"/>
          <p:cNvSpPr txBox="1">
            <a:spLocks noChangeArrowheads="1"/>
          </p:cNvSpPr>
          <p:nvPr/>
        </p:nvSpPr>
        <p:spPr bwMode="auto">
          <a:xfrm>
            <a:off x="7127875" y="1847850"/>
            <a:ext cx="323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Symbol" charset="0"/>
                <a:cs typeface="+mn-cs"/>
              </a:rPr>
              <a:t>L</a:t>
            </a:r>
          </a:p>
        </p:txBody>
      </p:sp>
      <p:sp>
        <p:nvSpPr>
          <p:cNvPr id="39984" name="Text Box 54"/>
          <p:cNvSpPr txBox="1">
            <a:spLocks noChangeArrowheads="1"/>
          </p:cNvSpPr>
          <p:nvPr/>
        </p:nvSpPr>
        <p:spPr bwMode="auto">
          <a:xfrm>
            <a:off x="1476375" y="2124075"/>
            <a:ext cx="323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Symbol" charset="0"/>
                <a:cs typeface="+mn-cs"/>
              </a:rPr>
              <a:t>L</a:t>
            </a:r>
          </a:p>
        </p:txBody>
      </p:sp>
      <p:sp>
        <p:nvSpPr>
          <p:cNvPr id="39985" name="Text Box 55"/>
          <p:cNvSpPr txBox="1">
            <a:spLocks noChangeArrowheads="1"/>
          </p:cNvSpPr>
          <p:nvPr/>
        </p:nvSpPr>
        <p:spPr bwMode="auto">
          <a:xfrm>
            <a:off x="1879600" y="5794375"/>
            <a:ext cx="323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Symbol" charset="0"/>
                <a:cs typeface="+mn-cs"/>
              </a:rPr>
              <a:t>L</a:t>
            </a:r>
          </a:p>
        </p:txBody>
      </p:sp>
      <p:pic>
        <p:nvPicPr>
          <p:cNvPr id="55345" name="Picture 5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877888"/>
            <a:ext cx="301625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6947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40963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92BB4232-FBC7-B347-9455-46A616577271}" type="slidenum">
              <a:rPr lang="en-US" sz="1200" smtClean="0"/>
              <a:pPr>
                <a:defRPr/>
              </a:pPr>
              <a:t>21</a:t>
            </a:fld>
            <a:endParaRPr lang="en-US" sz="1200" smtClean="0"/>
          </a:p>
        </p:txBody>
      </p:sp>
      <p:sp>
        <p:nvSpPr>
          <p:cNvPr id="40964" name="Text Box 5"/>
          <p:cNvSpPr txBox="1">
            <a:spLocks noChangeArrowheads="1"/>
          </p:cNvSpPr>
          <p:nvPr/>
        </p:nvSpPr>
        <p:spPr bwMode="auto">
          <a:xfrm>
            <a:off x="371475" y="1330325"/>
            <a:ext cx="936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u="sng" smtClean="0">
                <a:solidFill>
                  <a:srgbClr val="000099"/>
                </a:solidFill>
                <a:cs typeface="+mn-cs"/>
              </a:rPr>
              <a:t>sender</a:t>
            </a:r>
          </a:p>
        </p:txBody>
      </p:sp>
      <p:sp>
        <p:nvSpPr>
          <p:cNvPr id="40965" name="Text Box 6"/>
          <p:cNvSpPr txBox="1">
            <a:spLocks noChangeArrowheads="1"/>
          </p:cNvSpPr>
          <p:nvPr/>
        </p:nvSpPr>
        <p:spPr bwMode="auto">
          <a:xfrm>
            <a:off x="2811463" y="1325563"/>
            <a:ext cx="10715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u="sng" smtClean="0">
                <a:solidFill>
                  <a:srgbClr val="008000"/>
                </a:solidFill>
                <a:cs typeface="+mn-cs"/>
              </a:rPr>
              <a:t>receiver</a:t>
            </a:r>
          </a:p>
        </p:txBody>
      </p:sp>
      <p:sp>
        <p:nvSpPr>
          <p:cNvPr id="368648" name="Text Box 8"/>
          <p:cNvSpPr txBox="1">
            <a:spLocks noChangeArrowheads="1"/>
          </p:cNvSpPr>
          <p:nvPr/>
        </p:nvSpPr>
        <p:spPr bwMode="auto">
          <a:xfrm>
            <a:off x="2814638" y="2949575"/>
            <a:ext cx="1000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rcv pkt1</a:t>
            </a:r>
          </a:p>
        </p:txBody>
      </p:sp>
      <p:sp>
        <p:nvSpPr>
          <p:cNvPr id="368650" name="Text Box 10"/>
          <p:cNvSpPr txBox="1">
            <a:spLocks noChangeArrowheads="1"/>
          </p:cNvSpPr>
          <p:nvPr/>
        </p:nvSpPr>
        <p:spPr bwMode="auto">
          <a:xfrm>
            <a:off x="2820988" y="3805238"/>
            <a:ext cx="1000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rcv pkt0</a:t>
            </a:r>
          </a:p>
        </p:txBody>
      </p:sp>
      <p:sp>
        <p:nvSpPr>
          <p:cNvPr id="368651" name="Text Box 11"/>
          <p:cNvSpPr txBox="1">
            <a:spLocks noChangeArrowheads="1"/>
          </p:cNvSpPr>
          <p:nvPr/>
        </p:nvSpPr>
        <p:spPr bwMode="auto">
          <a:xfrm>
            <a:off x="2817813" y="2263775"/>
            <a:ext cx="1196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ack0</a:t>
            </a:r>
          </a:p>
        </p:txBody>
      </p:sp>
      <p:sp>
        <p:nvSpPr>
          <p:cNvPr id="368652" name="Text Box 12"/>
          <p:cNvSpPr txBox="1">
            <a:spLocks noChangeArrowheads="1"/>
          </p:cNvSpPr>
          <p:nvPr/>
        </p:nvSpPr>
        <p:spPr bwMode="auto">
          <a:xfrm>
            <a:off x="2814638" y="3175000"/>
            <a:ext cx="1196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ack1</a:t>
            </a:r>
          </a:p>
        </p:txBody>
      </p:sp>
      <p:sp>
        <p:nvSpPr>
          <p:cNvPr id="368653" name="Text Box 13"/>
          <p:cNvSpPr txBox="1">
            <a:spLocks noChangeArrowheads="1"/>
          </p:cNvSpPr>
          <p:nvPr/>
        </p:nvSpPr>
        <p:spPr bwMode="auto">
          <a:xfrm>
            <a:off x="2814638" y="4000500"/>
            <a:ext cx="1196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ack0</a:t>
            </a:r>
          </a:p>
        </p:txBody>
      </p:sp>
      <p:sp>
        <p:nvSpPr>
          <p:cNvPr id="368654" name="Text Box 14"/>
          <p:cNvSpPr txBox="1">
            <a:spLocks noChangeArrowheads="1"/>
          </p:cNvSpPr>
          <p:nvPr/>
        </p:nvSpPr>
        <p:spPr bwMode="auto">
          <a:xfrm>
            <a:off x="300038" y="2513013"/>
            <a:ext cx="1022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rcv ack0</a:t>
            </a:r>
          </a:p>
        </p:txBody>
      </p:sp>
      <p:sp>
        <p:nvSpPr>
          <p:cNvPr id="368655" name="Text Box 15"/>
          <p:cNvSpPr txBox="1">
            <a:spLocks noChangeArrowheads="1"/>
          </p:cNvSpPr>
          <p:nvPr/>
        </p:nvSpPr>
        <p:spPr bwMode="auto">
          <a:xfrm>
            <a:off x="144463" y="3606800"/>
            <a:ext cx="1174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pkt0</a:t>
            </a:r>
          </a:p>
        </p:txBody>
      </p:sp>
      <p:sp>
        <p:nvSpPr>
          <p:cNvPr id="368657" name="Text Box 17"/>
          <p:cNvSpPr txBox="1">
            <a:spLocks noChangeArrowheads="1"/>
          </p:cNvSpPr>
          <p:nvPr/>
        </p:nvSpPr>
        <p:spPr bwMode="auto">
          <a:xfrm>
            <a:off x="144463" y="2732088"/>
            <a:ext cx="1174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pkt1</a:t>
            </a:r>
          </a:p>
        </p:txBody>
      </p:sp>
      <p:sp>
        <p:nvSpPr>
          <p:cNvPr id="368658" name="Text Box 18"/>
          <p:cNvSpPr txBox="1">
            <a:spLocks noChangeArrowheads="1"/>
          </p:cNvSpPr>
          <p:nvPr/>
        </p:nvSpPr>
        <p:spPr bwMode="auto">
          <a:xfrm>
            <a:off x="288925" y="3367088"/>
            <a:ext cx="1022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rcv ack1</a:t>
            </a:r>
          </a:p>
        </p:txBody>
      </p:sp>
      <p:sp>
        <p:nvSpPr>
          <p:cNvPr id="40975" name="Text Box 7"/>
          <p:cNvSpPr txBox="1">
            <a:spLocks noChangeArrowheads="1"/>
          </p:cNvSpPr>
          <p:nvPr/>
        </p:nvSpPr>
        <p:spPr bwMode="auto">
          <a:xfrm>
            <a:off x="133350" y="1770063"/>
            <a:ext cx="1174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pkt0</a:t>
            </a:r>
          </a:p>
        </p:txBody>
      </p:sp>
      <p:sp>
        <p:nvSpPr>
          <p:cNvPr id="368649" name="Text Box 9"/>
          <p:cNvSpPr txBox="1">
            <a:spLocks noChangeArrowheads="1"/>
          </p:cNvSpPr>
          <p:nvPr/>
        </p:nvSpPr>
        <p:spPr bwMode="auto">
          <a:xfrm>
            <a:off x="2809875" y="2052638"/>
            <a:ext cx="1000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rcv pkt0</a:t>
            </a:r>
          </a:p>
        </p:txBody>
      </p:sp>
      <p:grpSp>
        <p:nvGrpSpPr>
          <p:cNvPr id="368677" name="Group 37"/>
          <p:cNvGrpSpPr>
            <a:grpSpLocks/>
          </p:cNvGrpSpPr>
          <p:nvPr/>
        </p:nvGrpSpPr>
        <p:grpSpPr bwMode="auto">
          <a:xfrm>
            <a:off x="1349375" y="1839913"/>
            <a:ext cx="1471613" cy="512762"/>
            <a:chOff x="850" y="1159"/>
            <a:chExt cx="927" cy="323"/>
          </a:xfrm>
        </p:grpSpPr>
        <p:sp>
          <p:nvSpPr>
            <p:cNvPr id="41040" name="Line 19"/>
            <p:cNvSpPr>
              <a:spLocks noChangeShapeType="1"/>
            </p:cNvSpPr>
            <p:nvPr/>
          </p:nvSpPr>
          <p:spPr bwMode="auto">
            <a:xfrm>
              <a:off x="850" y="1257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041" name="Text Box 28"/>
            <p:cNvSpPr txBox="1">
              <a:spLocks noChangeArrowheads="1"/>
            </p:cNvSpPr>
            <p:nvPr/>
          </p:nvSpPr>
          <p:spPr bwMode="auto">
            <a:xfrm>
              <a:off x="1100" y="1159"/>
              <a:ext cx="35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0099"/>
                  </a:solidFill>
                  <a:latin typeface="Arial" charset="0"/>
                  <a:cs typeface="+mn-cs"/>
                </a:rPr>
                <a:t>pkt0</a:t>
              </a:r>
            </a:p>
          </p:txBody>
        </p:sp>
      </p:grpSp>
      <p:grpSp>
        <p:nvGrpSpPr>
          <p:cNvPr id="368683" name="Group 43"/>
          <p:cNvGrpSpPr>
            <a:grpSpLocks/>
          </p:cNvGrpSpPr>
          <p:nvPr/>
        </p:nvGrpSpPr>
        <p:grpSpPr bwMode="auto">
          <a:xfrm>
            <a:off x="1343025" y="3576638"/>
            <a:ext cx="1471613" cy="487362"/>
            <a:chOff x="846" y="2253"/>
            <a:chExt cx="927" cy="307"/>
          </a:xfrm>
        </p:grpSpPr>
        <p:sp>
          <p:nvSpPr>
            <p:cNvPr id="41038" name="Line 24"/>
            <p:cNvSpPr>
              <a:spLocks noChangeShapeType="1"/>
            </p:cNvSpPr>
            <p:nvPr/>
          </p:nvSpPr>
          <p:spPr bwMode="auto">
            <a:xfrm>
              <a:off x="846" y="2335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039" name="Text Box 29"/>
            <p:cNvSpPr txBox="1">
              <a:spLocks noChangeArrowheads="1"/>
            </p:cNvSpPr>
            <p:nvPr/>
          </p:nvSpPr>
          <p:spPr bwMode="auto">
            <a:xfrm>
              <a:off x="1097" y="2253"/>
              <a:ext cx="35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0099"/>
                  </a:solidFill>
                  <a:latin typeface="Arial" charset="0"/>
                  <a:cs typeface="+mn-cs"/>
                </a:rPr>
                <a:t>pkt0</a:t>
              </a:r>
            </a:p>
          </p:txBody>
        </p:sp>
      </p:grpSp>
      <p:grpSp>
        <p:nvGrpSpPr>
          <p:cNvPr id="368679" name="Group 39"/>
          <p:cNvGrpSpPr>
            <a:grpSpLocks/>
          </p:cNvGrpSpPr>
          <p:nvPr/>
        </p:nvGrpSpPr>
        <p:grpSpPr bwMode="auto">
          <a:xfrm>
            <a:off x="1357313" y="2714625"/>
            <a:ext cx="1471612" cy="504825"/>
            <a:chOff x="855" y="1710"/>
            <a:chExt cx="927" cy="318"/>
          </a:xfrm>
        </p:grpSpPr>
        <p:sp>
          <p:nvSpPr>
            <p:cNvPr id="41036" name="Line 23"/>
            <p:cNvSpPr>
              <a:spLocks noChangeShapeType="1"/>
            </p:cNvSpPr>
            <p:nvPr/>
          </p:nvSpPr>
          <p:spPr bwMode="auto">
            <a:xfrm>
              <a:off x="855" y="1803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037" name="Text Box 30"/>
            <p:cNvSpPr txBox="1">
              <a:spLocks noChangeArrowheads="1"/>
            </p:cNvSpPr>
            <p:nvPr/>
          </p:nvSpPr>
          <p:spPr bwMode="auto">
            <a:xfrm>
              <a:off x="1094" y="1710"/>
              <a:ext cx="35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0099"/>
                  </a:solidFill>
                  <a:latin typeface="Arial" charset="0"/>
                  <a:cs typeface="+mn-cs"/>
                </a:rPr>
                <a:t>pkt1</a:t>
              </a:r>
            </a:p>
          </p:txBody>
        </p:sp>
      </p:grpSp>
      <p:grpSp>
        <p:nvGrpSpPr>
          <p:cNvPr id="368680" name="Group 40"/>
          <p:cNvGrpSpPr>
            <a:grpSpLocks/>
          </p:cNvGrpSpPr>
          <p:nvPr/>
        </p:nvGrpSpPr>
        <p:grpSpPr bwMode="auto">
          <a:xfrm>
            <a:off x="1343025" y="3179763"/>
            <a:ext cx="1471613" cy="471487"/>
            <a:chOff x="846" y="2003"/>
            <a:chExt cx="927" cy="297"/>
          </a:xfrm>
        </p:grpSpPr>
        <p:sp>
          <p:nvSpPr>
            <p:cNvPr id="41034" name="Line 26"/>
            <p:cNvSpPr>
              <a:spLocks noChangeShapeType="1"/>
            </p:cNvSpPr>
            <p:nvPr/>
          </p:nvSpPr>
          <p:spPr bwMode="auto">
            <a:xfrm flipH="1">
              <a:off x="846" y="2075"/>
              <a:ext cx="927" cy="225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035" name="Text Box 31"/>
            <p:cNvSpPr txBox="1">
              <a:spLocks noChangeArrowheads="1"/>
            </p:cNvSpPr>
            <p:nvPr/>
          </p:nvSpPr>
          <p:spPr bwMode="auto">
            <a:xfrm>
              <a:off x="1092" y="2003"/>
              <a:ext cx="38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8000"/>
                  </a:solidFill>
                  <a:latin typeface="Arial" charset="0"/>
                  <a:cs typeface="+mn-cs"/>
                </a:rPr>
                <a:t>ack1</a:t>
              </a:r>
            </a:p>
          </p:txBody>
        </p:sp>
      </p:grpSp>
      <p:grpSp>
        <p:nvGrpSpPr>
          <p:cNvPr id="368678" name="Group 38"/>
          <p:cNvGrpSpPr>
            <a:grpSpLocks/>
          </p:cNvGrpSpPr>
          <p:nvPr/>
        </p:nvGrpSpPr>
        <p:grpSpPr bwMode="auto">
          <a:xfrm>
            <a:off x="1335088" y="2339975"/>
            <a:ext cx="1471612" cy="455613"/>
            <a:chOff x="841" y="1474"/>
            <a:chExt cx="927" cy="287"/>
          </a:xfrm>
        </p:grpSpPr>
        <p:sp>
          <p:nvSpPr>
            <p:cNvPr id="41032" name="Line 25"/>
            <p:cNvSpPr>
              <a:spLocks noChangeShapeType="1"/>
            </p:cNvSpPr>
            <p:nvPr/>
          </p:nvSpPr>
          <p:spPr bwMode="auto">
            <a:xfrm flipH="1">
              <a:off x="841" y="1536"/>
              <a:ext cx="927" cy="225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033" name="Text Box 32"/>
            <p:cNvSpPr txBox="1">
              <a:spLocks noChangeArrowheads="1"/>
            </p:cNvSpPr>
            <p:nvPr/>
          </p:nvSpPr>
          <p:spPr bwMode="auto">
            <a:xfrm>
              <a:off x="1089" y="1474"/>
              <a:ext cx="38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8000"/>
                  </a:solidFill>
                  <a:latin typeface="Arial" charset="0"/>
                  <a:cs typeface="+mn-cs"/>
                </a:rPr>
                <a:t>ack0</a:t>
              </a:r>
            </a:p>
          </p:txBody>
        </p:sp>
      </p:grpSp>
      <p:grpSp>
        <p:nvGrpSpPr>
          <p:cNvPr id="368684" name="Group 44"/>
          <p:cNvGrpSpPr>
            <a:grpSpLocks/>
          </p:cNvGrpSpPr>
          <p:nvPr/>
        </p:nvGrpSpPr>
        <p:grpSpPr bwMode="auto">
          <a:xfrm>
            <a:off x="1328738" y="4032250"/>
            <a:ext cx="1471612" cy="461963"/>
            <a:chOff x="837" y="2540"/>
            <a:chExt cx="927" cy="291"/>
          </a:xfrm>
        </p:grpSpPr>
        <p:sp>
          <p:nvSpPr>
            <p:cNvPr id="41030" name="Line 27"/>
            <p:cNvSpPr>
              <a:spLocks noChangeShapeType="1"/>
            </p:cNvSpPr>
            <p:nvPr/>
          </p:nvSpPr>
          <p:spPr bwMode="auto">
            <a:xfrm flipH="1">
              <a:off x="837" y="2606"/>
              <a:ext cx="927" cy="225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031" name="Text Box 33"/>
            <p:cNvSpPr txBox="1">
              <a:spLocks noChangeArrowheads="1"/>
            </p:cNvSpPr>
            <p:nvPr/>
          </p:nvSpPr>
          <p:spPr bwMode="auto">
            <a:xfrm>
              <a:off x="1086" y="2540"/>
              <a:ext cx="38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8000"/>
                  </a:solidFill>
                  <a:latin typeface="Arial" charset="0"/>
                  <a:cs typeface="+mn-cs"/>
                </a:rPr>
                <a:t>ack0</a:t>
              </a:r>
            </a:p>
          </p:txBody>
        </p:sp>
      </p:grpSp>
      <p:sp>
        <p:nvSpPr>
          <p:cNvPr id="40983" name="Text Box 45"/>
          <p:cNvSpPr txBox="1">
            <a:spLocks noChangeArrowheads="1"/>
          </p:cNvSpPr>
          <p:nvPr/>
        </p:nvSpPr>
        <p:spPr bwMode="auto">
          <a:xfrm>
            <a:off x="1636713" y="5111750"/>
            <a:ext cx="12525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(a) no loss</a:t>
            </a:r>
          </a:p>
        </p:txBody>
      </p:sp>
      <p:sp>
        <p:nvSpPr>
          <p:cNvPr id="40984" name="Text Box 46"/>
          <p:cNvSpPr txBox="1">
            <a:spLocks noChangeArrowheads="1"/>
          </p:cNvSpPr>
          <p:nvPr/>
        </p:nvSpPr>
        <p:spPr bwMode="auto">
          <a:xfrm>
            <a:off x="4929188" y="1327150"/>
            <a:ext cx="936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u="sng" smtClean="0">
                <a:solidFill>
                  <a:srgbClr val="000099"/>
                </a:solidFill>
                <a:cs typeface="+mn-cs"/>
              </a:rPr>
              <a:t>sender</a:t>
            </a:r>
          </a:p>
        </p:txBody>
      </p:sp>
      <p:sp>
        <p:nvSpPr>
          <p:cNvPr id="40985" name="Text Box 47"/>
          <p:cNvSpPr txBox="1">
            <a:spLocks noChangeArrowheads="1"/>
          </p:cNvSpPr>
          <p:nvPr/>
        </p:nvSpPr>
        <p:spPr bwMode="auto">
          <a:xfrm>
            <a:off x="7369175" y="1322388"/>
            <a:ext cx="1071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u="sng" smtClean="0">
                <a:solidFill>
                  <a:srgbClr val="008000"/>
                </a:solidFill>
                <a:cs typeface="+mn-cs"/>
              </a:rPr>
              <a:t>receiver</a:t>
            </a:r>
          </a:p>
        </p:txBody>
      </p:sp>
      <p:sp>
        <p:nvSpPr>
          <p:cNvPr id="368688" name="Text Box 48"/>
          <p:cNvSpPr txBox="1">
            <a:spLocks noChangeArrowheads="1"/>
          </p:cNvSpPr>
          <p:nvPr/>
        </p:nvSpPr>
        <p:spPr bwMode="auto">
          <a:xfrm>
            <a:off x="7370763" y="4238625"/>
            <a:ext cx="1000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rcv pkt1</a:t>
            </a:r>
          </a:p>
        </p:txBody>
      </p:sp>
      <p:sp>
        <p:nvSpPr>
          <p:cNvPr id="368689" name="Text Box 49"/>
          <p:cNvSpPr txBox="1">
            <a:spLocks noChangeArrowheads="1"/>
          </p:cNvSpPr>
          <p:nvPr/>
        </p:nvSpPr>
        <p:spPr bwMode="auto">
          <a:xfrm>
            <a:off x="7378700" y="5080000"/>
            <a:ext cx="1000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rcv pkt0</a:t>
            </a:r>
          </a:p>
        </p:txBody>
      </p:sp>
      <p:sp>
        <p:nvSpPr>
          <p:cNvPr id="368690" name="Text Box 50"/>
          <p:cNvSpPr txBox="1">
            <a:spLocks noChangeArrowheads="1"/>
          </p:cNvSpPr>
          <p:nvPr/>
        </p:nvSpPr>
        <p:spPr bwMode="auto">
          <a:xfrm>
            <a:off x="7375525" y="2260600"/>
            <a:ext cx="1196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ack0</a:t>
            </a:r>
          </a:p>
        </p:txBody>
      </p:sp>
      <p:sp>
        <p:nvSpPr>
          <p:cNvPr id="368691" name="Text Box 51"/>
          <p:cNvSpPr txBox="1">
            <a:spLocks noChangeArrowheads="1"/>
          </p:cNvSpPr>
          <p:nvPr/>
        </p:nvSpPr>
        <p:spPr bwMode="auto">
          <a:xfrm>
            <a:off x="7372350" y="4449763"/>
            <a:ext cx="1196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ack1</a:t>
            </a:r>
          </a:p>
        </p:txBody>
      </p:sp>
      <p:sp>
        <p:nvSpPr>
          <p:cNvPr id="368692" name="Text Box 52"/>
          <p:cNvSpPr txBox="1">
            <a:spLocks noChangeArrowheads="1"/>
          </p:cNvSpPr>
          <p:nvPr/>
        </p:nvSpPr>
        <p:spPr bwMode="auto">
          <a:xfrm>
            <a:off x="7372350" y="5275263"/>
            <a:ext cx="1196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ack0</a:t>
            </a:r>
          </a:p>
        </p:txBody>
      </p:sp>
      <p:sp>
        <p:nvSpPr>
          <p:cNvPr id="368693" name="Text Box 53"/>
          <p:cNvSpPr txBox="1">
            <a:spLocks noChangeArrowheads="1"/>
          </p:cNvSpPr>
          <p:nvPr/>
        </p:nvSpPr>
        <p:spPr bwMode="auto">
          <a:xfrm>
            <a:off x="4857750" y="2509838"/>
            <a:ext cx="1022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rcv ack0</a:t>
            </a:r>
          </a:p>
        </p:txBody>
      </p:sp>
      <p:sp>
        <p:nvSpPr>
          <p:cNvPr id="368694" name="Text Box 54"/>
          <p:cNvSpPr txBox="1">
            <a:spLocks noChangeArrowheads="1"/>
          </p:cNvSpPr>
          <p:nvPr/>
        </p:nvSpPr>
        <p:spPr bwMode="auto">
          <a:xfrm>
            <a:off x="4702175" y="4881563"/>
            <a:ext cx="1174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pkt0</a:t>
            </a:r>
          </a:p>
        </p:txBody>
      </p:sp>
      <p:sp>
        <p:nvSpPr>
          <p:cNvPr id="368695" name="Text Box 55"/>
          <p:cNvSpPr txBox="1">
            <a:spLocks noChangeArrowheads="1"/>
          </p:cNvSpPr>
          <p:nvPr/>
        </p:nvSpPr>
        <p:spPr bwMode="auto">
          <a:xfrm>
            <a:off x="4702175" y="2728913"/>
            <a:ext cx="1174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pkt1</a:t>
            </a:r>
          </a:p>
        </p:txBody>
      </p:sp>
      <p:sp>
        <p:nvSpPr>
          <p:cNvPr id="368696" name="Text Box 56"/>
          <p:cNvSpPr txBox="1">
            <a:spLocks noChangeArrowheads="1"/>
          </p:cNvSpPr>
          <p:nvPr/>
        </p:nvSpPr>
        <p:spPr bwMode="auto">
          <a:xfrm>
            <a:off x="4846638" y="4641850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rcv ack1</a:t>
            </a:r>
          </a:p>
        </p:txBody>
      </p:sp>
      <p:sp>
        <p:nvSpPr>
          <p:cNvPr id="40995" name="Text Box 57"/>
          <p:cNvSpPr txBox="1">
            <a:spLocks noChangeArrowheads="1"/>
          </p:cNvSpPr>
          <p:nvPr/>
        </p:nvSpPr>
        <p:spPr bwMode="auto">
          <a:xfrm>
            <a:off x="4691063" y="1766888"/>
            <a:ext cx="1174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pkt0</a:t>
            </a:r>
          </a:p>
        </p:txBody>
      </p:sp>
      <p:sp>
        <p:nvSpPr>
          <p:cNvPr id="368698" name="Text Box 58"/>
          <p:cNvSpPr txBox="1">
            <a:spLocks noChangeArrowheads="1"/>
          </p:cNvSpPr>
          <p:nvPr/>
        </p:nvSpPr>
        <p:spPr bwMode="auto">
          <a:xfrm>
            <a:off x="7367588" y="2049463"/>
            <a:ext cx="1000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rcv pkt0</a:t>
            </a:r>
          </a:p>
        </p:txBody>
      </p:sp>
      <p:grpSp>
        <p:nvGrpSpPr>
          <p:cNvPr id="368699" name="Group 59"/>
          <p:cNvGrpSpPr>
            <a:grpSpLocks/>
          </p:cNvGrpSpPr>
          <p:nvPr/>
        </p:nvGrpSpPr>
        <p:grpSpPr bwMode="auto">
          <a:xfrm>
            <a:off x="5907088" y="1836738"/>
            <a:ext cx="1471612" cy="512762"/>
            <a:chOff x="850" y="1159"/>
            <a:chExt cx="927" cy="323"/>
          </a:xfrm>
        </p:grpSpPr>
        <p:sp>
          <p:nvSpPr>
            <p:cNvPr id="41028" name="Line 60"/>
            <p:cNvSpPr>
              <a:spLocks noChangeShapeType="1"/>
            </p:cNvSpPr>
            <p:nvPr/>
          </p:nvSpPr>
          <p:spPr bwMode="auto">
            <a:xfrm>
              <a:off x="850" y="1257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029" name="Text Box 61"/>
            <p:cNvSpPr txBox="1">
              <a:spLocks noChangeArrowheads="1"/>
            </p:cNvSpPr>
            <p:nvPr/>
          </p:nvSpPr>
          <p:spPr bwMode="auto">
            <a:xfrm>
              <a:off x="1100" y="1159"/>
              <a:ext cx="35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0099"/>
                  </a:solidFill>
                  <a:latin typeface="Arial" charset="0"/>
                  <a:cs typeface="+mn-cs"/>
                </a:rPr>
                <a:t>pkt0</a:t>
              </a:r>
            </a:p>
          </p:txBody>
        </p:sp>
      </p:grpSp>
      <p:grpSp>
        <p:nvGrpSpPr>
          <p:cNvPr id="368702" name="Group 62"/>
          <p:cNvGrpSpPr>
            <a:grpSpLocks/>
          </p:cNvGrpSpPr>
          <p:nvPr/>
        </p:nvGrpSpPr>
        <p:grpSpPr bwMode="auto">
          <a:xfrm>
            <a:off x="5900738" y="4851400"/>
            <a:ext cx="1471612" cy="487363"/>
            <a:chOff x="846" y="2253"/>
            <a:chExt cx="927" cy="307"/>
          </a:xfrm>
        </p:grpSpPr>
        <p:sp>
          <p:nvSpPr>
            <p:cNvPr id="41026" name="Line 63"/>
            <p:cNvSpPr>
              <a:spLocks noChangeShapeType="1"/>
            </p:cNvSpPr>
            <p:nvPr/>
          </p:nvSpPr>
          <p:spPr bwMode="auto">
            <a:xfrm>
              <a:off x="846" y="2335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027" name="Text Box 64"/>
            <p:cNvSpPr txBox="1">
              <a:spLocks noChangeArrowheads="1"/>
            </p:cNvSpPr>
            <p:nvPr/>
          </p:nvSpPr>
          <p:spPr bwMode="auto">
            <a:xfrm>
              <a:off x="1097" y="2253"/>
              <a:ext cx="35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0099"/>
                  </a:solidFill>
                  <a:latin typeface="Arial" charset="0"/>
                  <a:cs typeface="+mn-cs"/>
                </a:rPr>
                <a:t>pkt0</a:t>
              </a:r>
            </a:p>
          </p:txBody>
        </p:sp>
      </p:grpSp>
      <p:grpSp>
        <p:nvGrpSpPr>
          <p:cNvPr id="368708" name="Group 68"/>
          <p:cNvGrpSpPr>
            <a:grpSpLocks/>
          </p:cNvGrpSpPr>
          <p:nvPr/>
        </p:nvGrpSpPr>
        <p:grpSpPr bwMode="auto">
          <a:xfrm>
            <a:off x="5900738" y="4454525"/>
            <a:ext cx="1471612" cy="471488"/>
            <a:chOff x="846" y="2003"/>
            <a:chExt cx="927" cy="297"/>
          </a:xfrm>
        </p:grpSpPr>
        <p:sp>
          <p:nvSpPr>
            <p:cNvPr id="41024" name="Line 69"/>
            <p:cNvSpPr>
              <a:spLocks noChangeShapeType="1"/>
            </p:cNvSpPr>
            <p:nvPr/>
          </p:nvSpPr>
          <p:spPr bwMode="auto">
            <a:xfrm flipH="1">
              <a:off x="846" y="2075"/>
              <a:ext cx="927" cy="225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025" name="Text Box 70"/>
            <p:cNvSpPr txBox="1">
              <a:spLocks noChangeArrowheads="1"/>
            </p:cNvSpPr>
            <p:nvPr/>
          </p:nvSpPr>
          <p:spPr bwMode="auto">
            <a:xfrm>
              <a:off x="1092" y="2003"/>
              <a:ext cx="38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8000"/>
                  </a:solidFill>
                  <a:latin typeface="Arial" charset="0"/>
                  <a:cs typeface="+mn-cs"/>
                </a:rPr>
                <a:t>ack1</a:t>
              </a:r>
            </a:p>
          </p:txBody>
        </p:sp>
      </p:grpSp>
      <p:grpSp>
        <p:nvGrpSpPr>
          <p:cNvPr id="368711" name="Group 71"/>
          <p:cNvGrpSpPr>
            <a:grpSpLocks/>
          </p:cNvGrpSpPr>
          <p:nvPr/>
        </p:nvGrpSpPr>
        <p:grpSpPr bwMode="auto">
          <a:xfrm>
            <a:off x="5892800" y="2336800"/>
            <a:ext cx="1471613" cy="455613"/>
            <a:chOff x="841" y="1474"/>
            <a:chExt cx="927" cy="287"/>
          </a:xfrm>
        </p:grpSpPr>
        <p:sp>
          <p:nvSpPr>
            <p:cNvPr id="41022" name="Line 72"/>
            <p:cNvSpPr>
              <a:spLocks noChangeShapeType="1"/>
            </p:cNvSpPr>
            <p:nvPr/>
          </p:nvSpPr>
          <p:spPr bwMode="auto">
            <a:xfrm flipH="1">
              <a:off x="841" y="1536"/>
              <a:ext cx="927" cy="225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023" name="Text Box 73"/>
            <p:cNvSpPr txBox="1">
              <a:spLocks noChangeArrowheads="1"/>
            </p:cNvSpPr>
            <p:nvPr/>
          </p:nvSpPr>
          <p:spPr bwMode="auto">
            <a:xfrm>
              <a:off x="1089" y="1474"/>
              <a:ext cx="38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8000"/>
                  </a:solidFill>
                  <a:latin typeface="Arial" charset="0"/>
                  <a:cs typeface="+mn-cs"/>
                </a:rPr>
                <a:t>ack0</a:t>
              </a:r>
            </a:p>
          </p:txBody>
        </p:sp>
      </p:grpSp>
      <p:grpSp>
        <p:nvGrpSpPr>
          <p:cNvPr id="368714" name="Group 74"/>
          <p:cNvGrpSpPr>
            <a:grpSpLocks/>
          </p:cNvGrpSpPr>
          <p:nvPr/>
        </p:nvGrpSpPr>
        <p:grpSpPr bwMode="auto">
          <a:xfrm>
            <a:off x="5886450" y="5302250"/>
            <a:ext cx="1471613" cy="466725"/>
            <a:chOff x="837" y="2537"/>
            <a:chExt cx="927" cy="294"/>
          </a:xfrm>
        </p:grpSpPr>
        <p:sp>
          <p:nvSpPr>
            <p:cNvPr id="41020" name="Line 75"/>
            <p:cNvSpPr>
              <a:spLocks noChangeShapeType="1"/>
            </p:cNvSpPr>
            <p:nvPr/>
          </p:nvSpPr>
          <p:spPr bwMode="auto">
            <a:xfrm flipH="1">
              <a:off x="837" y="2606"/>
              <a:ext cx="927" cy="225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021" name="Text Box 76"/>
            <p:cNvSpPr txBox="1">
              <a:spLocks noChangeArrowheads="1"/>
            </p:cNvSpPr>
            <p:nvPr/>
          </p:nvSpPr>
          <p:spPr bwMode="auto">
            <a:xfrm>
              <a:off x="1091" y="2537"/>
              <a:ext cx="37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8000"/>
                  </a:solidFill>
                  <a:cs typeface="+mn-cs"/>
                </a:rPr>
                <a:t>ack0</a:t>
              </a:r>
            </a:p>
          </p:txBody>
        </p:sp>
      </p:grpSp>
      <p:sp>
        <p:nvSpPr>
          <p:cNvPr id="41002" name="Text Box 78"/>
          <p:cNvSpPr txBox="1">
            <a:spLocks noChangeArrowheads="1"/>
          </p:cNvSpPr>
          <p:nvPr/>
        </p:nvSpPr>
        <p:spPr bwMode="auto">
          <a:xfrm>
            <a:off x="5980113" y="6019800"/>
            <a:ext cx="16716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(b) packet loss</a:t>
            </a:r>
          </a:p>
        </p:txBody>
      </p:sp>
      <p:grpSp>
        <p:nvGrpSpPr>
          <p:cNvPr id="368721" name="Group 81"/>
          <p:cNvGrpSpPr>
            <a:grpSpLocks/>
          </p:cNvGrpSpPr>
          <p:nvPr/>
        </p:nvGrpSpPr>
        <p:grpSpPr bwMode="auto">
          <a:xfrm>
            <a:off x="5915025" y="2711450"/>
            <a:ext cx="1157288" cy="738188"/>
            <a:chOff x="3726" y="1687"/>
            <a:chExt cx="729" cy="465"/>
          </a:xfrm>
        </p:grpSpPr>
        <p:sp>
          <p:nvSpPr>
            <p:cNvPr id="41016" name="Line 66"/>
            <p:cNvSpPr>
              <a:spLocks noChangeShapeType="1"/>
            </p:cNvSpPr>
            <p:nvPr/>
          </p:nvSpPr>
          <p:spPr bwMode="auto">
            <a:xfrm>
              <a:off x="3726" y="1780"/>
              <a:ext cx="548" cy="148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017" name="Text Box 67"/>
            <p:cNvSpPr txBox="1">
              <a:spLocks noChangeArrowheads="1"/>
            </p:cNvSpPr>
            <p:nvPr/>
          </p:nvSpPr>
          <p:spPr bwMode="auto">
            <a:xfrm>
              <a:off x="3965" y="1687"/>
              <a:ext cx="35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0099"/>
                  </a:solidFill>
                  <a:latin typeface="Arial" charset="0"/>
                  <a:cs typeface="+mn-cs"/>
                </a:rPr>
                <a:t>pkt1</a:t>
              </a:r>
            </a:p>
          </p:txBody>
        </p:sp>
        <p:sp>
          <p:nvSpPr>
            <p:cNvPr id="41018" name="Text Box 79"/>
            <p:cNvSpPr txBox="1">
              <a:spLocks noChangeArrowheads="1"/>
            </p:cNvSpPr>
            <p:nvPr/>
          </p:nvSpPr>
          <p:spPr bwMode="auto">
            <a:xfrm>
              <a:off x="4185" y="1808"/>
              <a:ext cx="21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800" b="1" smtClean="0">
                  <a:solidFill>
                    <a:srgbClr val="FF0000"/>
                  </a:solidFill>
                  <a:cs typeface="+mn-cs"/>
                </a:rPr>
                <a:t>X</a:t>
              </a:r>
            </a:p>
          </p:txBody>
        </p:sp>
        <p:sp>
          <p:nvSpPr>
            <p:cNvPr id="41019" name="Text Box 80"/>
            <p:cNvSpPr txBox="1">
              <a:spLocks noChangeArrowheads="1"/>
            </p:cNvSpPr>
            <p:nvPr/>
          </p:nvSpPr>
          <p:spPr bwMode="auto">
            <a:xfrm>
              <a:off x="4126" y="1940"/>
              <a:ext cx="32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1" smtClean="0">
                  <a:solidFill>
                    <a:srgbClr val="FF0000"/>
                  </a:solidFill>
                  <a:cs typeface="+mn-cs"/>
                </a:rPr>
                <a:t>loss</a:t>
              </a:r>
            </a:p>
          </p:txBody>
        </p:sp>
      </p:grpSp>
      <p:grpSp>
        <p:nvGrpSpPr>
          <p:cNvPr id="368726" name="Group 86"/>
          <p:cNvGrpSpPr>
            <a:grpSpLocks/>
          </p:cNvGrpSpPr>
          <p:nvPr/>
        </p:nvGrpSpPr>
        <p:grpSpPr bwMode="auto">
          <a:xfrm>
            <a:off x="5795963" y="3014663"/>
            <a:ext cx="122237" cy="1033462"/>
            <a:chOff x="3651" y="1878"/>
            <a:chExt cx="78" cy="963"/>
          </a:xfrm>
        </p:grpSpPr>
        <p:sp>
          <p:nvSpPr>
            <p:cNvPr id="41013" name="Line 82"/>
            <p:cNvSpPr>
              <a:spLocks noChangeShapeType="1"/>
            </p:cNvSpPr>
            <p:nvPr/>
          </p:nvSpPr>
          <p:spPr bwMode="auto">
            <a:xfrm>
              <a:off x="3729" y="1879"/>
              <a:ext cx="0" cy="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014" name="Line 84"/>
            <p:cNvSpPr>
              <a:spLocks noChangeShapeType="1"/>
            </p:cNvSpPr>
            <p:nvPr/>
          </p:nvSpPr>
          <p:spPr bwMode="auto">
            <a:xfrm flipH="1">
              <a:off x="3651" y="1878"/>
              <a:ext cx="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015" name="Line 85"/>
            <p:cNvSpPr>
              <a:spLocks noChangeShapeType="1"/>
            </p:cNvSpPr>
            <p:nvPr/>
          </p:nvSpPr>
          <p:spPr bwMode="auto">
            <a:xfrm flipH="1">
              <a:off x="3651" y="2841"/>
              <a:ext cx="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368728" name="Group 88"/>
          <p:cNvGrpSpPr>
            <a:grpSpLocks/>
          </p:cNvGrpSpPr>
          <p:nvPr/>
        </p:nvGrpSpPr>
        <p:grpSpPr bwMode="auto">
          <a:xfrm>
            <a:off x="5924550" y="4003675"/>
            <a:ext cx="1471613" cy="504825"/>
            <a:chOff x="855" y="1710"/>
            <a:chExt cx="927" cy="318"/>
          </a:xfrm>
        </p:grpSpPr>
        <p:sp>
          <p:nvSpPr>
            <p:cNvPr id="41011" name="Line 89"/>
            <p:cNvSpPr>
              <a:spLocks noChangeShapeType="1"/>
            </p:cNvSpPr>
            <p:nvPr/>
          </p:nvSpPr>
          <p:spPr bwMode="auto">
            <a:xfrm>
              <a:off x="855" y="1803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012" name="Text Box 90"/>
            <p:cNvSpPr txBox="1">
              <a:spLocks noChangeArrowheads="1"/>
            </p:cNvSpPr>
            <p:nvPr/>
          </p:nvSpPr>
          <p:spPr bwMode="auto">
            <a:xfrm>
              <a:off x="1094" y="1710"/>
              <a:ext cx="35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0099"/>
                  </a:solidFill>
                  <a:latin typeface="Arial" charset="0"/>
                  <a:cs typeface="+mn-cs"/>
                </a:rPr>
                <a:t>pkt1</a:t>
              </a:r>
            </a:p>
          </p:txBody>
        </p:sp>
      </p:grpSp>
      <p:grpSp>
        <p:nvGrpSpPr>
          <p:cNvPr id="368732" name="Group 92"/>
          <p:cNvGrpSpPr>
            <a:grpSpLocks/>
          </p:cNvGrpSpPr>
          <p:nvPr/>
        </p:nvGrpSpPr>
        <p:grpSpPr bwMode="auto">
          <a:xfrm>
            <a:off x="4492625" y="3627438"/>
            <a:ext cx="1377950" cy="731837"/>
            <a:chOff x="2802" y="2348"/>
            <a:chExt cx="868" cy="461"/>
          </a:xfrm>
        </p:grpSpPr>
        <p:pic>
          <p:nvPicPr>
            <p:cNvPr id="56368" name="Picture 87" descr="alarm_clock_ringi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46" y="2348"/>
              <a:ext cx="275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010" name="Text Box 91"/>
            <p:cNvSpPr txBox="1">
              <a:spLocks noChangeArrowheads="1"/>
            </p:cNvSpPr>
            <p:nvPr/>
          </p:nvSpPr>
          <p:spPr bwMode="auto">
            <a:xfrm>
              <a:off x="2802" y="2491"/>
              <a:ext cx="868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lnSpc>
                  <a:spcPct val="75000"/>
                </a:lnSpc>
                <a:defRPr/>
              </a:pPr>
              <a:r>
                <a:rPr lang="en-US" sz="1800" i="1" smtClean="0">
                  <a:solidFill>
                    <a:srgbClr val="FF0000"/>
                  </a:solidFill>
                  <a:cs typeface="+mn-cs"/>
                </a:rPr>
                <a:t>timeout</a:t>
              </a:r>
            </a:p>
            <a:p>
              <a:pPr algn="r">
                <a:lnSpc>
                  <a:spcPct val="75000"/>
                </a:lnSpc>
                <a:defRPr/>
              </a:pPr>
              <a:r>
                <a:rPr lang="en-US" sz="1800" smtClean="0">
                  <a:cs typeface="+mn-cs"/>
                </a:rPr>
                <a:t>resend pkt1</a:t>
              </a:r>
            </a:p>
          </p:txBody>
        </p:sp>
      </p:grpSp>
      <p:sp>
        <p:nvSpPr>
          <p:cNvPr id="41007" name="Rectangle 95"/>
          <p:cNvSpPr>
            <a:spLocks noGrp="1" noChangeArrowheads="1"/>
          </p:cNvSpPr>
          <p:nvPr>
            <p:ph type="title"/>
          </p:nvPr>
        </p:nvSpPr>
        <p:spPr>
          <a:xfrm>
            <a:off x="377825" y="252413"/>
            <a:ext cx="3937000" cy="6191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rdt3.0 in action</a:t>
            </a:r>
          </a:p>
        </p:txBody>
      </p:sp>
      <p:pic>
        <p:nvPicPr>
          <p:cNvPr id="56367" name="Picture 96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" y="768350"/>
            <a:ext cx="3382963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8289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68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68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6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68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68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6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68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68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36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68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368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6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68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368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36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6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368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36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36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36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36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68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1000"/>
                                        <p:tgtEl>
                                          <p:spTgt spid="368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36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68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368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36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4" dur="500"/>
                                        <p:tgtEl>
                                          <p:spTgt spid="36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36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36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36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36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368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4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8" dur="500"/>
                                        <p:tgtEl>
                                          <p:spTgt spid="368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50" grpId="0"/>
      <p:bldP spid="368651" grpId="0"/>
      <p:bldP spid="368652" grpId="0"/>
      <p:bldP spid="368654" grpId="0"/>
      <p:bldP spid="368655" grpId="0"/>
      <p:bldP spid="368657" grpId="0"/>
      <p:bldP spid="368658" grpId="0"/>
      <p:bldP spid="368689" grpId="0"/>
      <p:bldP spid="368690" grpId="0"/>
      <p:bldP spid="368691" grpId="0"/>
      <p:bldP spid="368693" grpId="0"/>
      <p:bldP spid="368694" grpId="0"/>
      <p:bldP spid="368695" grpId="0"/>
      <p:bldP spid="36869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41987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6B9E14BE-1743-4C49-B8A6-EF1C3B3382C4}" type="slidenum">
              <a:rPr lang="en-US" sz="1200" smtClean="0"/>
              <a:pPr>
                <a:defRPr/>
              </a:pPr>
              <a:t>22</a:t>
            </a:fld>
            <a:endParaRPr lang="en-US" sz="1200" smtClean="0"/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>
          <a:xfrm>
            <a:off x="377825" y="252413"/>
            <a:ext cx="3937000" cy="6191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rdt3.0 in action</a:t>
            </a:r>
            <a:endParaRPr lang="en-US">
              <a:latin typeface="Gill Sans MT" charset="0"/>
              <a:cs typeface="+mj-cs"/>
            </a:endParaRPr>
          </a:p>
        </p:txBody>
      </p:sp>
      <p:pic>
        <p:nvPicPr>
          <p:cNvPr id="57348" name="Picture 3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" y="768350"/>
            <a:ext cx="3382963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9670" name="Text Box 6"/>
          <p:cNvSpPr txBox="1">
            <a:spLocks noChangeArrowheads="1"/>
          </p:cNvSpPr>
          <p:nvPr/>
        </p:nvSpPr>
        <p:spPr bwMode="auto">
          <a:xfrm>
            <a:off x="2892425" y="2713038"/>
            <a:ext cx="1000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rcv pkt1</a:t>
            </a:r>
          </a:p>
        </p:txBody>
      </p:sp>
      <p:sp>
        <p:nvSpPr>
          <p:cNvPr id="369673" name="Text Box 9"/>
          <p:cNvSpPr txBox="1">
            <a:spLocks noChangeArrowheads="1"/>
          </p:cNvSpPr>
          <p:nvPr/>
        </p:nvSpPr>
        <p:spPr bwMode="auto">
          <a:xfrm>
            <a:off x="2892425" y="2938463"/>
            <a:ext cx="1196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ack1</a:t>
            </a:r>
          </a:p>
        </p:txBody>
      </p:sp>
      <p:sp>
        <p:nvSpPr>
          <p:cNvPr id="369678" name="Text Box 14"/>
          <p:cNvSpPr txBox="1">
            <a:spLocks noChangeArrowheads="1"/>
          </p:cNvSpPr>
          <p:nvPr/>
        </p:nvSpPr>
        <p:spPr bwMode="auto">
          <a:xfrm>
            <a:off x="2873375" y="4129088"/>
            <a:ext cx="15684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(detect duplicate)</a:t>
            </a:r>
          </a:p>
        </p:txBody>
      </p:sp>
      <p:grpSp>
        <p:nvGrpSpPr>
          <p:cNvPr id="369687" name="Group 23"/>
          <p:cNvGrpSpPr>
            <a:grpSpLocks/>
          </p:cNvGrpSpPr>
          <p:nvPr/>
        </p:nvGrpSpPr>
        <p:grpSpPr bwMode="auto">
          <a:xfrm>
            <a:off x="1423988" y="2486025"/>
            <a:ext cx="1471612" cy="504825"/>
            <a:chOff x="855" y="1710"/>
            <a:chExt cx="927" cy="318"/>
          </a:xfrm>
        </p:grpSpPr>
        <p:sp>
          <p:nvSpPr>
            <p:cNvPr id="42103" name="Line 24"/>
            <p:cNvSpPr>
              <a:spLocks noChangeShapeType="1"/>
            </p:cNvSpPr>
            <p:nvPr/>
          </p:nvSpPr>
          <p:spPr bwMode="auto">
            <a:xfrm>
              <a:off x="855" y="1803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2104" name="Text Box 25"/>
            <p:cNvSpPr txBox="1">
              <a:spLocks noChangeArrowheads="1"/>
            </p:cNvSpPr>
            <p:nvPr/>
          </p:nvSpPr>
          <p:spPr bwMode="auto">
            <a:xfrm>
              <a:off x="1094" y="1710"/>
              <a:ext cx="35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0099"/>
                  </a:solidFill>
                  <a:latin typeface="Arial" charset="0"/>
                  <a:cs typeface="+mn-cs"/>
                </a:rPr>
                <a:t>pkt1</a:t>
              </a:r>
            </a:p>
          </p:txBody>
        </p:sp>
      </p:grpSp>
      <p:sp>
        <p:nvSpPr>
          <p:cNvPr id="41994" name="Text Box 36"/>
          <p:cNvSpPr txBox="1">
            <a:spLocks noChangeArrowheads="1"/>
          </p:cNvSpPr>
          <p:nvPr/>
        </p:nvSpPr>
        <p:spPr bwMode="auto">
          <a:xfrm>
            <a:off x="436563" y="1104900"/>
            <a:ext cx="936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u="sng" smtClean="0">
                <a:solidFill>
                  <a:srgbClr val="000099"/>
                </a:solidFill>
                <a:cs typeface="+mn-cs"/>
              </a:rPr>
              <a:t>sender</a:t>
            </a:r>
          </a:p>
        </p:txBody>
      </p:sp>
      <p:sp>
        <p:nvSpPr>
          <p:cNvPr id="41995" name="Text Box 37"/>
          <p:cNvSpPr txBox="1">
            <a:spLocks noChangeArrowheads="1"/>
          </p:cNvSpPr>
          <p:nvPr/>
        </p:nvSpPr>
        <p:spPr bwMode="auto">
          <a:xfrm>
            <a:off x="2876550" y="1100138"/>
            <a:ext cx="1071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u="sng" smtClean="0">
                <a:solidFill>
                  <a:srgbClr val="008000"/>
                </a:solidFill>
                <a:cs typeface="+mn-cs"/>
              </a:rPr>
              <a:t>receiver</a:t>
            </a:r>
          </a:p>
        </p:txBody>
      </p:sp>
      <p:sp>
        <p:nvSpPr>
          <p:cNvPr id="369702" name="Text Box 38"/>
          <p:cNvSpPr txBox="1">
            <a:spLocks noChangeArrowheads="1"/>
          </p:cNvSpPr>
          <p:nvPr/>
        </p:nvSpPr>
        <p:spPr bwMode="auto">
          <a:xfrm>
            <a:off x="2889250" y="3860800"/>
            <a:ext cx="1000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rcv pkt1</a:t>
            </a:r>
          </a:p>
        </p:txBody>
      </p:sp>
      <p:sp>
        <p:nvSpPr>
          <p:cNvPr id="369703" name="Text Box 39"/>
          <p:cNvSpPr txBox="1">
            <a:spLocks noChangeArrowheads="1"/>
          </p:cNvSpPr>
          <p:nvPr/>
        </p:nvSpPr>
        <p:spPr bwMode="auto">
          <a:xfrm>
            <a:off x="2886075" y="4857750"/>
            <a:ext cx="1000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rcv pkt0</a:t>
            </a:r>
          </a:p>
        </p:txBody>
      </p:sp>
      <p:sp>
        <p:nvSpPr>
          <p:cNvPr id="369704" name="Text Box 40"/>
          <p:cNvSpPr txBox="1">
            <a:spLocks noChangeArrowheads="1"/>
          </p:cNvSpPr>
          <p:nvPr/>
        </p:nvSpPr>
        <p:spPr bwMode="auto">
          <a:xfrm>
            <a:off x="2882900" y="2038350"/>
            <a:ext cx="1196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ack0</a:t>
            </a:r>
          </a:p>
        </p:txBody>
      </p:sp>
      <p:sp>
        <p:nvSpPr>
          <p:cNvPr id="369705" name="Text Box 41"/>
          <p:cNvSpPr txBox="1">
            <a:spLocks noChangeArrowheads="1"/>
          </p:cNvSpPr>
          <p:nvPr/>
        </p:nvSpPr>
        <p:spPr bwMode="auto">
          <a:xfrm>
            <a:off x="2901950" y="4283075"/>
            <a:ext cx="1196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ack1</a:t>
            </a:r>
          </a:p>
        </p:txBody>
      </p:sp>
      <p:sp>
        <p:nvSpPr>
          <p:cNvPr id="369706" name="Text Box 42"/>
          <p:cNvSpPr txBox="1">
            <a:spLocks noChangeArrowheads="1"/>
          </p:cNvSpPr>
          <p:nvPr/>
        </p:nvSpPr>
        <p:spPr bwMode="auto">
          <a:xfrm>
            <a:off x="2879725" y="5053013"/>
            <a:ext cx="1196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ack0</a:t>
            </a:r>
          </a:p>
        </p:txBody>
      </p:sp>
      <p:sp>
        <p:nvSpPr>
          <p:cNvPr id="369707" name="Text Box 43"/>
          <p:cNvSpPr txBox="1">
            <a:spLocks noChangeArrowheads="1"/>
          </p:cNvSpPr>
          <p:nvPr/>
        </p:nvSpPr>
        <p:spPr bwMode="auto">
          <a:xfrm>
            <a:off x="365125" y="2287588"/>
            <a:ext cx="1022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rcv ack0</a:t>
            </a:r>
          </a:p>
        </p:txBody>
      </p:sp>
      <p:sp>
        <p:nvSpPr>
          <p:cNvPr id="369708" name="Text Box 44"/>
          <p:cNvSpPr txBox="1">
            <a:spLocks noChangeArrowheads="1"/>
          </p:cNvSpPr>
          <p:nvPr/>
        </p:nvSpPr>
        <p:spPr bwMode="auto">
          <a:xfrm>
            <a:off x="209550" y="4659313"/>
            <a:ext cx="1174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pkt0</a:t>
            </a:r>
          </a:p>
        </p:txBody>
      </p:sp>
      <p:sp>
        <p:nvSpPr>
          <p:cNvPr id="369709" name="Text Box 45"/>
          <p:cNvSpPr txBox="1">
            <a:spLocks noChangeArrowheads="1"/>
          </p:cNvSpPr>
          <p:nvPr/>
        </p:nvSpPr>
        <p:spPr bwMode="auto">
          <a:xfrm>
            <a:off x="209550" y="2506663"/>
            <a:ext cx="1174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pkt1</a:t>
            </a:r>
          </a:p>
        </p:txBody>
      </p:sp>
      <p:sp>
        <p:nvSpPr>
          <p:cNvPr id="369710" name="Text Box 46"/>
          <p:cNvSpPr txBox="1">
            <a:spLocks noChangeArrowheads="1"/>
          </p:cNvSpPr>
          <p:nvPr/>
        </p:nvSpPr>
        <p:spPr bwMode="auto">
          <a:xfrm>
            <a:off x="354013" y="4419600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rcv ack1</a:t>
            </a:r>
          </a:p>
        </p:txBody>
      </p:sp>
      <p:sp>
        <p:nvSpPr>
          <p:cNvPr id="42005" name="Text Box 47"/>
          <p:cNvSpPr txBox="1">
            <a:spLocks noChangeArrowheads="1"/>
          </p:cNvSpPr>
          <p:nvPr/>
        </p:nvSpPr>
        <p:spPr bwMode="auto">
          <a:xfrm>
            <a:off x="198438" y="1544638"/>
            <a:ext cx="1174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pkt0</a:t>
            </a:r>
          </a:p>
        </p:txBody>
      </p:sp>
      <p:sp>
        <p:nvSpPr>
          <p:cNvPr id="369712" name="Text Box 48"/>
          <p:cNvSpPr txBox="1">
            <a:spLocks noChangeArrowheads="1"/>
          </p:cNvSpPr>
          <p:nvPr/>
        </p:nvSpPr>
        <p:spPr bwMode="auto">
          <a:xfrm>
            <a:off x="2874963" y="1827213"/>
            <a:ext cx="1000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rcv pkt0</a:t>
            </a:r>
          </a:p>
        </p:txBody>
      </p:sp>
      <p:grpSp>
        <p:nvGrpSpPr>
          <p:cNvPr id="369713" name="Group 49"/>
          <p:cNvGrpSpPr>
            <a:grpSpLocks/>
          </p:cNvGrpSpPr>
          <p:nvPr/>
        </p:nvGrpSpPr>
        <p:grpSpPr bwMode="auto">
          <a:xfrm>
            <a:off x="1414463" y="1614488"/>
            <a:ext cx="1471612" cy="512762"/>
            <a:chOff x="850" y="1159"/>
            <a:chExt cx="927" cy="323"/>
          </a:xfrm>
        </p:grpSpPr>
        <p:sp>
          <p:nvSpPr>
            <p:cNvPr id="42101" name="Line 50"/>
            <p:cNvSpPr>
              <a:spLocks noChangeShapeType="1"/>
            </p:cNvSpPr>
            <p:nvPr/>
          </p:nvSpPr>
          <p:spPr bwMode="auto">
            <a:xfrm>
              <a:off x="850" y="1257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2102" name="Text Box 51"/>
            <p:cNvSpPr txBox="1">
              <a:spLocks noChangeArrowheads="1"/>
            </p:cNvSpPr>
            <p:nvPr/>
          </p:nvSpPr>
          <p:spPr bwMode="auto">
            <a:xfrm>
              <a:off x="1100" y="1159"/>
              <a:ext cx="35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0099"/>
                  </a:solidFill>
                  <a:latin typeface="Arial" charset="0"/>
                  <a:cs typeface="+mn-cs"/>
                </a:rPr>
                <a:t>pkt0</a:t>
              </a:r>
            </a:p>
          </p:txBody>
        </p:sp>
      </p:grpSp>
      <p:grpSp>
        <p:nvGrpSpPr>
          <p:cNvPr id="369716" name="Group 52"/>
          <p:cNvGrpSpPr>
            <a:grpSpLocks/>
          </p:cNvGrpSpPr>
          <p:nvPr/>
        </p:nvGrpSpPr>
        <p:grpSpPr bwMode="auto">
          <a:xfrm>
            <a:off x="1408113" y="4629150"/>
            <a:ext cx="1471612" cy="487363"/>
            <a:chOff x="846" y="2253"/>
            <a:chExt cx="927" cy="307"/>
          </a:xfrm>
        </p:grpSpPr>
        <p:sp>
          <p:nvSpPr>
            <p:cNvPr id="42099" name="Line 53"/>
            <p:cNvSpPr>
              <a:spLocks noChangeShapeType="1"/>
            </p:cNvSpPr>
            <p:nvPr/>
          </p:nvSpPr>
          <p:spPr bwMode="auto">
            <a:xfrm>
              <a:off x="846" y="2335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2100" name="Text Box 54"/>
            <p:cNvSpPr txBox="1">
              <a:spLocks noChangeArrowheads="1"/>
            </p:cNvSpPr>
            <p:nvPr/>
          </p:nvSpPr>
          <p:spPr bwMode="auto">
            <a:xfrm>
              <a:off x="1097" y="2253"/>
              <a:ext cx="35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0099"/>
                  </a:solidFill>
                  <a:latin typeface="Arial" charset="0"/>
                  <a:cs typeface="+mn-cs"/>
                </a:rPr>
                <a:t>pkt0</a:t>
              </a:r>
            </a:p>
          </p:txBody>
        </p:sp>
      </p:grpSp>
      <p:grpSp>
        <p:nvGrpSpPr>
          <p:cNvPr id="369719" name="Group 55"/>
          <p:cNvGrpSpPr>
            <a:grpSpLocks/>
          </p:cNvGrpSpPr>
          <p:nvPr/>
        </p:nvGrpSpPr>
        <p:grpSpPr bwMode="auto">
          <a:xfrm>
            <a:off x="1408113" y="4232275"/>
            <a:ext cx="1471612" cy="471488"/>
            <a:chOff x="846" y="2003"/>
            <a:chExt cx="927" cy="297"/>
          </a:xfrm>
        </p:grpSpPr>
        <p:sp>
          <p:nvSpPr>
            <p:cNvPr id="42097" name="Line 56"/>
            <p:cNvSpPr>
              <a:spLocks noChangeShapeType="1"/>
            </p:cNvSpPr>
            <p:nvPr/>
          </p:nvSpPr>
          <p:spPr bwMode="auto">
            <a:xfrm flipH="1">
              <a:off x="846" y="2075"/>
              <a:ext cx="927" cy="225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2098" name="Text Box 57"/>
            <p:cNvSpPr txBox="1">
              <a:spLocks noChangeArrowheads="1"/>
            </p:cNvSpPr>
            <p:nvPr/>
          </p:nvSpPr>
          <p:spPr bwMode="auto">
            <a:xfrm>
              <a:off x="1092" y="2003"/>
              <a:ext cx="38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8000"/>
                  </a:solidFill>
                  <a:latin typeface="Arial" charset="0"/>
                  <a:cs typeface="+mn-cs"/>
                </a:rPr>
                <a:t>ack1</a:t>
              </a:r>
            </a:p>
          </p:txBody>
        </p:sp>
      </p:grpSp>
      <p:grpSp>
        <p:nvGrpSpPr>
          <p:cNvPr id="369722" name="Group 58"/>
          <p:cNvGrpSpPr>
            <a:grpSpLocks/>
          </p:cNvGrpSpPr>
          <p:nvPr/>
        </p:nvGrpSpPr>
        <p:grpSpPr bwMode="auto">
          <a:xfrm>
            <a:off x="1400175" y="2114550"/>
            <a:ext cx="1471613" cy="455613"/>
            <a:chOff x="841" y="1474"/>
            <a:chExt cx="927" cy="287"/>
          </a:xfrm>
        </p:grpSpPr>
        <p:sp>
          <p:nvSpPr>
            <p:cNvPr id="42095" name="Line 59"/>
            <p:cNvSpPr>
              <a:spLocks noChangeShapeType="1"/>
            </p:cNvSpPr>
            <p:nvPr/>
          </p:nvSpPr>
          <p:spPr bwMode="auto">
            <a:xfrm flipH="1">
              <a:off x="841" y="1536"/>
              <a:ext cx="927" cy="225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2096" name="Text Box 60"/>
            <p:cNvSpPr txBox="1">
              <a:spLocks noChangeArrowheads="1"/>
            </p:cNvSpPr>
            <p:nvPr/>
          </p:nvSpPr>
          <p:spPr bwMode="auto">
            <a:xfrm>
              <a:off x="1089" y="1474"/>
              <a:ext cx="38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8000"/>
                  </a:solidFill>
                  <a:latin typeface="Arial" charset="0"/>
                  <a:cs typeface="+mn-cs"/>
                </a:rPr>
                <a:t>ack0</a:t>
              </a:r>
            </a:p>
          </p:txBody>
        </p:sp>
      </p:grpSp>
      <p:grpSp>
        <p:nvGrpSpPr>
          <p:cNvPr id="369725" name="Group 61"/>
          <p:cNvGrpSpPr>
            <a:grpSpLocks/>
          </p:cNvGrpSpPr>
          <p:nvPr/>
        </p:nvGrpSpPr>
        <p:grpSpPr bwMode="auto">
          <a:xfrm>
            <a:off x="1393825" y="5084763"/>
            <a:ext cx="1471613" cy="461962"/>
            <a:chOff x="837" y="2540"/>
            <a:chExt cx="927" cy="291"/>
          </a:xfrm>
        </p:grpSpPr>
        <p:sp>
          <p:nvSpPr>
            <p:cNvPr id="42093" name="Line 62"/>
            <p:cNvSpPr>
              <a:spLocks noChangeShapeType="1"/>
            </p:cNvSpPr>
            <p:nvPr/>
          </p:nvSpPr>
          <p:spPr bwMode="auto">
            <a:xfrm flipH="1">
              <a:off x="837" y="2606"/>
              <a:ext cx="927" cy="225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2094" name="Text Box 63"/>
            <p:cNvSpPr txBox="1">
              <a:spLocks noChangeArrowheads="1"/>
            </p:cNvSpPr>
            <p:nvPr/>
          </p:nvSpPr>
          <p:spPr bwMode="auto">
            <a:xfrm>
              <a:off x="1086" y="2540"/>
              <a:ext cx="38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8000"/>
                  </a:solidFill>
                  <a:latin typeface="Arial" charset="0"/>
                  <a:cs typeface="+mn-cs"/>
                </a:rPr>
                <a:t>ack0</a:t>
              </a:r>
            </a:p>
          </p:txBody>
        </p:sp>
      </p:grpSp>
      <p:sp>
        <p:nvSpPr>
          <p:cNvPr id="42012" name="Text Box 64"/>
          <p:cNvSpPr txBox="1">
            <a:spLocks noChangeArrowheads="1"/>
          </p:cNvSpPr>
          <p:nvPr/>
        </p:nvSpPr>
        <p:spPr bwMode="auto">
          <a:xfrm>
            <a:off x="1192213" y="5797550"/>
            <a:ext cx="1393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(c) ACK loss</a:t>
            </a:r>
          </a:p>
        </p:txBody>
      </p:sp>
      <p:grpSp>
        <p:nvGrpSpPr>
          <p:cNvPr id="369745" name="Group 81"/>
          <p:cNvGrpSpPr>
            <a:grpSpLocks/>
          </p:cNvGrpSpPr>
          <p:nvPr/>
        </p:nvGrpSpPr>
        <p:grpSpPr bwMode="auto">
          <a:xfrm>
            <a:off x="1679575" y="2886075"/>
            <a:ext cx="1212850" cy="719138"/>
            <a:chOff x="1324" y="1931"/>
            <a:chExt cx="764" cy="453"/>
          </a:xfrm>
        </p:grpSpPr>
        <p:sp>
          <p:nvSpPr>
            <p:cNvPr id="42089" name="Line 27"/>
            <p:cNvSpPr>
              <a:spLocks noChangeShapeType="1"/>
            </p:cNvSpPr>
            <p:nvPr/>
          </p:nvSpPr>
          <p:spPr bwMode="auto">
            <a:xfrm flipH="1">
              <a:off x="1514" y="2031"/>
              <a:ext cx="574" cy="132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2090" name="Text Box 28"/>
            <p:cNvSpPr txBox="1">
              <a:spLocks noChangeArrowheads="1"/>
            </p:cNvSpPr>
            <p:nvPr/>
          </p:nvSpPr>
          <p:spPr bwMode="auto">
            <a:xfrm>
              <a:off x="1456" y="1931"/>
              <a:ext cx="38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8000"/>
                  </a:solidFill>
                  <a:latin typeface="Arial" charset="0"/>
                  <a:cs typeface="+mn-cs"/>
                </a:rPr>
                <a:t>ack1</a:t>
              </a:r>
            </a:p>
          </p:txBody>
        </p:sp>
        <p:sp>
          <p:nvSpPr>
            <p:cNvPr id="42091" name="Text Box 68"/>
            <p:cNvSpPr txBox="1">
              <a:spLocks noChangeArrowheads="1"/>
            </p:cNvSpPr>
            <p:nvPr/>
          </p:nvSpPr>
          <p:spPr bwMode="auto">
            <a:xfrm>
              <a:off x="1383" y="2040"/>
              <a:ext cx="21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800" b="1" smtClean="0">
                  <a:solidFill>
                    <a:srgbClr val="FF0000"/>
                  </a:solidFill>
                  <a:cs typeface="+mn-cs"/>
                </a:rPr>
                <a:t>X</a:t>
              </a:r>
            </a:p>
          </p:txBody>
        </p:sp>
        <p:sp>
          <p:nvSpPr>
            <p:cNvPr id="42092" name="Text Box 69"/>
            <p:cNvSpPr txBox="1">
              <a:spLocks noChangeArrowheads="1"/>
            </p:cNvSpPr>
            <p:nvPr/>
          </p:nvSpPr>
          <p:spPr bwMode="auto">
            <a:xfrm>
              <a:off x="1324" y="2172"/>
              <a:ext cx="32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1" smtClean="0">
                  <a:solidFill>
                    <a:srgbClr val="FF0000"/>
                  </a:solidFill>
                  <a:cs typeface="+mn-cs"/>
                </a:rPr>
                <a:t>loss</a:t>
              </a:r>
            </a:p>
          </p:txBody>
        </p:sp>
      </p:grpSp>
      <p:grpSp>
        <p:nvGrpSpPr>
          <p:cNvPr id="369734" name="Group 70"/>
          <p:cNvGrpSpPr>
            <a:grpSpLocks/>
          </p:cNvGrpSpPr>
          <p:nvPr/>
        </p:nvGrpSpPr>
        <p:grpSpPr bwMode="auto">
          <a:xfrm>
            <a:off x="1303338" y="2792413"/>
            <a:ext cx="122237" cy="1033462"/>
            <a:chOff x="3651" y="1878"/>
            <a:chExt cx="78" cy="963"/>
          </a:xfrm>
        </p:grpSpPr>
        <p:sp>
          <p:nvSpPr>
            <p:cNvPr id="42086" name="Line 71"/>
            <p:cNvSpPr>
              <a:spLocks noChangeShapeType="1"/>
            </p:cNvSpPr>
            <p:nvPr/>
          </p:nvSpPr>
          <p:spPr bwMode="auto">
            <a:xfrm>
              <a:off x="3729" y="1879"/>
              <a:ext cx="0" cy="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2087" name="Line 72"/>
            <p:cNvSpPr>
              <a:spLocks noChangeShapeType="1"/>
            </p:cNvSpPr>
            <p:nvPr/>
          </p:nvSpPr>
          <p:spPr bwMode="auto">
            <a:xfrm flipH="1">
              <a:off x="3651" y="1878"/>
              <a:ext cx="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2088" name="Line 73"/>
            <p:cNvSpPr>
              <a:spLocks noChangeShapeType="1"/>
            </p:cNvSpPr>
            <p:nvPr/>
          </p:nvSpPr>
          <p:spPr bwMode="auto">
            <a:xfrm flipH="1">
              <a:off x="3651" y="2841"/>
              <a:ext cx="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369738" name="Group 74"/>
          <p:cNvGrpSpPr>
            <a:grpSpLocks/>
          </p:cNvGrpSpPr>
          <p:nvPr/>
        </p:nvGrpSpPr>
        <p:grpSpPr bwMode="auto">
          <a:xfrm>
            <a:off x="1431925" y="3781425"/>
            <a:ext cx="1471613" cy="504825"/>
            <a:chOff x="855" y="1710"/>
            <a:chExt cx="927" cy="318"/>
          </a:xfrm>
        </p:grpSpPr>
        <p:sp>
          <p:nvSpPr>
            <p:cNvPr id="42084" name="Line 75"/>
            <p:cNvSpPr>
              <a:spLocks noChangeShapeType="1"/>
            </p:cNvSpPr>
            <p:nvPr/>
          </p:nvSpPr>
          <p:spPr bwMode="auto">
            <a:xfrm>
              <a:off x="855" y="1803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2085" name="Text Box 76"/>
            <p:cNvSpPr txBox="1">
              <a:spLocks noChangeArrowheads="1"/>
            </p:cNvSpPr>
            <p:nvPr/>
          </p:nvSpPr>
          <p:spPr bwMode="auto">
            <a:xfrm>
              <a:off x="1094" y="1710"/>
              <a:ext cx="35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0099"/>
                  </a:solidFill>
                  <a:latin typeface="Arial" charset="0"/>
                  <a:cs typeface="+mn-cs"/>
                </a:rPr>
                <a:t>pkt1</a:t>
              </a:r>
            </a:p>
          </p:txBody>
        </p:sp>
      </p:grpSp>
      <p:grpSp>
        <p:nvGrpSpPr>
          <p:cNvPr id="369741" name="Group 77"/>
          <p:cNvGrpSpPr>
            <a:grpSpLocks/>
          </p:cNvGrpSpPr>
          <p:nvPr/>
        </p:nvGrpSpPr>
        <p:grpSpPr bwMode="auto">
          <a:xfrm>
            <a:off x="0" y="3405188"/>
            <a:ext cx="1377950" cy="731837"/>
            <a:chOff x="2802" y="2348"/>
            <a:chExt cx="868" cy="461"/>
          </a:xfrm>
        </p:grpSpPr>
        <p:pic>
          <p:nvPicPr>
            <p:cNvPr id="57441" name="Picture 78" descr="alarm_clock_ringi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46" y="2348"/>
              <a:ext cx="275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083" name="Text Box 79"/>
            <p:cNvSpPr txBox="1">
              <a:spLocks noChangeArrowheads="1"/>
            </p:cNvSpPr>
            <p:nvPr/>
          </p:nvSpPr>
          <p:spPr bwMode="auto">
            <a:xfrm>
              <a:off x="2802" y="2491"/>
              <a:ext cx="868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lnSpc>
                  <a:spcPct val="75000"/>
                </a:lnSpc>
                <a:defRPr/>
              </a:pPr>
              <a:r>
                <a:rPr lang="en-US" sz="1800" i="1" smtClean="0">
                  <a:solidFill>
                    <a:srgbClr val="FF0000"/>
                  </a:solidFill>
                  <a:cs typeface="+mn-cs"/>
                </a:rPr>
                <a:t>timeout</a:t>
              </a:r>
            </a:p>
            <a:p>
              <a:pPr algn="r">
                <a:lnSpc>
                  <a:spcPct val="75000"/>
                </a:lnSpc>
                <a:defRPr/>
              </a:pPr>
              <a:r>
                <a:rPr lang="en-US" sz="1800" smtClean="0">
                  <a:cs typeface="+mn-cs"/>
                </a:rPr>
                <a:t>resend pkt1</a:t>
              </a:r>
            </a:p>
          </p:txBody>
        </p:sp>
      </p:grpSp>
      <p:sp>
        <p:nvSpPr>
          <p:cNvPr id="369746" name="Text Box 82"/>
          <p:cNvSpPr txBox="1">
            <a:spLocks noChangeArrowheads="1"/>
          </p:cNvSpPr>
          <p:nvPr/>
        </p:nvSpPr>
        <p:spPr bwMode="auto">
          <a:xfrm>
            <a:off x="7594600" y="2374900"/>
            <a:ext cx="1000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rcv pkt1</a:t>
            </a:r>
          </a:p>
        </p:txBody>
      </p:sp>
      <p:sp>
        <p:nvSpPr>
          <p:cNvPr id="369747" name="Text Box 83"/>
          <p:cNvSpPr txBox="1">
            <a:spLocks noChangeArrowheads="1"/>
          </p:cNvSpPr>
          <p:nvPr/>
        </p:nvSpPr>
        <p:spPr bwMode="auto">
          <a:xfrm>
            <a:off x="7594600" y="2600325"/>
            <a:ext cx="1196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ack1</a:t>
            </a:r>
          </a:p>
        </p:txBody>
      </p:sp>
      <p:sp>
        <p:nvSpPr>
          <p:cNvPr id="369748" name="Text Box 84"/>
          <p:cNvSpPr txBox="1">
            <a:spLocks noChangeArrowheads="1"/>
          </p:cNvSpPr>
          <p:nvPr/>
        </p:nvSpPr>
        <p:spPr bwMode="auto">
          <a:xfrm>
            <a:off x="7556500" y="3810000"/>
            <a:ext cx="15684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(detect duplicate)</a:t>
            </a:r>
          </a:p>
        </p:txBody>
      </p:sp>
      <p:grpSp>
        <p:nvGrpSpPr>
          <p:cNvPr id="369749" name="Group 85"/>
          <p:cNvGrpSpPr>
            <a:grpSpLocks/>
          </p:cNvGrpSpPr>
          <p:nvPr/>
        </p:nvGrpSpPr>
        <p:grpSpPr bwMode="auto">
          <a:xfrm>
            <a:off x="6126163" y="2147888"/>
            <a:ext cx="1471612" cy="504825"/>
            <a:chOff x="855" y="1710"/>
            <a:chExt cx="927" cy="318"/>
          </a:xfrm>
        </p:grpSpPr>
        <p:sp>
          <p:nvSpPr>
            <p:cNvPr id="42080" name="Line 86"/>
            <p:cNvSpPr>
              <a:spLocks noChangeShapeType="1"/>
            </p:cNvSpPr>
            <p:nvPr/>
          </p:nvSpPr>
          <p:spPr bwMode="auto">
            <a:xfrm>
              <a:off x="855" y="1803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2081" name="Text Box 87"/>
            <p:cNvSpPr txBox="1">
              <a:spLocks noChangeArrowheads="1"/>
            </p:cNvSpPr>
            <p:nvPr/>
          </p:nvSpPr>
          <p:spPr bwMode="auto">
            <a:xfrm>
              <a:off x="1094" y="1710"/>
              <a:ext cx="35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0099"/>
                  </a:solidFill>
                  <a:latin typeface="Arial" charset="0"/>
                  <a:cs typeface="+mn-cs"/>
                </a:rPr>
                <a:t>pkt1</a:t>
              </a:r>
            </a:p>
          </p:txBody>
        </p:sp>
      </p:grpSp>
      <p:sp>
        <p:nvSpPr>
          <p:cNvPr id="42021" name="Text Box 88"/>
          <p:cNvSpPr txBox="1">
            <a:spLocks noChangeArrowheads="1"/>
          </p:cNvSpPr>
          <p:nvPr/>
        </p:nvSpPr>
        <p:spPr bwMode="auto">
          <a:xfrm>
            <a:off x="5138738" y="766763"/>
            <a:ext cx="936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u="sng" smtClean="0">
                <a:solidFill>
                  <a:srgbClr val="000099"/>
                </a:solidFill>
                <a:cs typeface="+mn-cs"/>
              </a:rPr>
              <a:t>sender</a:t>
            </a:r>
          </a:p>
        </p:txBody>
      </p:sp>
      <p:sp>
        <p:nvSpPr>
          <p:cNvPr id="42022" name="Text Box 89"/>
          <p:cNvSpPr txBox="1">
            <a:spLocks noChangeArrowheads="1"/>
          </p:cNvSpPr>
          <p:nvPr/>
        </p:nvSpPr>
        <p:spPr bwMode="auto">
          <a:xfrm>
            <a:off x="7578725" y="762000"/>
            <a:ext cx="1071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u="sng" smtClean="0">
                <a:solidFill>
                  <a:srgbClr val="008000"/>
                </a:solidFill>
                <a:cs typeface="+mn-cs"/>
              </a:rPr>
              <a:t>receiver</a:t>
            </a:r>
          </a:p>
        </p:txBody>
      </p:sp>
      <p:sp>
        <p:nvSpPr>
          <p:cNvPr id="369754" name="Text Box 90"/>
          <p:cNvSpPr txBox="1">
            <a:spLocks noChangeArrowheads="1"/>
          </p:cNvSpPr>
          <p:nvPr/>
        </p:nvSpPr>
        <p:spPr bwMode="auto">
          <a:xfrm>
            <a:off x="7572375" y="3541713"/>
            <a:ext cx="1000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rcv pkt1</a:t>
            </a:r>
          </a:p>
        </p:txBody>
      </p:sp>
      <p:sp>
        <p:nvSpPr>
          <p:cNvPr id="369756" name="Text Box 92"/>
          <p:cNvSpPr txBox="1">
            <a:spLocks noChangeArrowheads="1"/>
          </p:cNvSpPr>
          <p:nvPr/>
        </p:nvSpPr>
        <p:spPr bwMode="auto">
          <a:xfrm>
            <a:off x="7585075" y="1700213"/>
            <a:ext cx="1196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ack0</a:t>
            </a:r>
          </a:p>
        </p:txBody>
      </p:sp>
      <p:sp>
        <p:nvSpPr>
          <p:cNvPr id="369759" name="Text Box 95"/>
          <p:cNvSpPr txBox="1">
            <a:spLocks noChangeArrowheads="1"/>
          </p:cNvSpPr>
          <p:nvPr/>
        </p:nvSpPr>
        <p:spPr bwMode="auto">
          <a:xfrm>
            <a:off x="5067300" y="1949450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rcv ack0</a:t>
            </a:r>
          </a:p>
        </p:txBody>
      </p:sp>
      <p:sp>
        <p:nvSpPr>
          <p:cNvPr id="369761" name="Text Box 97"/>
          <p:cNvSpPr txBox="1">
            <a:spLocks noChangeArrowheads="1"/>
          </p:cNvSpPr>
          <p:nvPr/>
        </p:nvSpPr>
        <p:spPr bwMode="auto">
          <a:xfrm>
            <a:off x="4911725" y="2168525"/>
            <a:ext cx="1174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pkt1</a:t>
            </a:r>
          </a:p>
        </p:txBody>
      </p:sp>
      <p:sp>
        <p:nvSpPr>
          <p:cNvPr id="42027" name="Text Box 99"/>
          <p:cNvSpPr txBox="1">
            <a:spLocks noChangeArrowheads="1"/>
          </p:cNvSpPr>
          <p:nvPr/>
        </p:nvSpPr>
        <p:spPr bwMode="auto">
          <a:xfrm>
            <a:off x="4900613" y="1206500"/>
            <a:ext cx="1174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send pkt0</a:t>
            </a:r>
          </a:p>
        </p:txBody>
      </p:sp>
      <p:sp>
        <p:nvSpPr>
          <p:cNvPr id="369764" name="Text Box 100"/>
          <p:cNvSpPr txBox="1">
            <a:spLocks noChangeArrowheads="1"/>
          </p:cNvSpPr>
          <p:nvPr/>
        </p:nvSpPr>
        <p:spPr bwMode="auto">
          <a:xfrm>
            <a:off x="7577138" y="1489075"/>
            <a:ext cx="1000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rcv pkt0</a:t>
            </a:r>
          </a:p>
        </p:txBody>
      </p:sp>
      <p:grpSp>
        <p:nvGrpSpPr>
          <p:cNvPr id="369765" name="Group 101"/>
          <p:cNvGrpSpPr>
            <a:grpSpLocks/>
          </p:cNvGrpSpPr>
          <p:nvPr/>
        </p:nvGrpSpPr>
        <p:grpSpPr bwMode="auto">
          <a:xfrm>
            <a:off x="6116638" y="1276350"/>
            <a:ext cx="1471612" cy="512763"/>
            <a:chOff x="850" y="1159"/>
            <a:chExt cx="927" cy="323"/>
          </a:xfrm>
        </p:grpSpPr>
        <p:sp>
          <p:nvSpPr>
            <p:cNvPr id="42078" name="Line 102"/>
            <p:cNvSpPr>
              <a:spLocks noChangeShapeType="1"/>
            </p:cNvSpPr>
            <p:nvPr/>
          </p:nvSpPr>
          <p:spPr bwMode="auto">
            <a:xfrm>
              <a:off x="850" y="1257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2079" name="Text Box 103"/>
            <p:cNvSpPr txBox="1">
              <a:spLocks noChangeArrowheads="1"/>
            </p:cNvSpPr>
            <p:nvPr/>
          </p:nvSpPr>
          <p:spPr bwMode="auto">
            <a:xfrm>
              <a:off x="1100" y="1159"/>
              <a:ext cx="35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0099"/>
                  </a:solidFill>
                  <a:latin typeface="Arial" charset="0"/>
                  <a:cs typeface="+mn-cs"/>
                </a:rPr>
                <a:t>pkt0</a:t>
              </a:r>
            </a:p>
          </p:txBody>
        </p:sp>
      </p:grpSp>
      <p:grpSp>
        <p:nvGrpSpPr>
          <p:cNvPr id="369774" name="Group 110"/>
          <p:cNvGrpSpPr>
            <a:grpSpLocks/>
          </p:cNvGrpSpPr>
          <p:nvPr/>
        </p:nvGrpSpPr>
        <p:grpSpPr bwMode="auto">
          <a:xfrm>
            <a:off x="6102350" y="1776413"/>
            <a:ext cx="1471613" cy="455612"/>
            <a:chOff x="841" y="1474"/>
            <a:chExt cx="927" cy="287"/>
          </a:xfrm>
        </p:grpSpPr>
        <p:sp>
          <p:nvSpPr>
            <p:cNvPr id="42076" name="Line 111"/>
            <p:cNvSpPr>
              <a:spLocks noChangeShapeType="1"/>
            </p:cNvSpPr>
            <p:nvPr/>
          </p:nvSpPr>
          <p:spPr bwMode="auto">
            <a:xfrm flipH="1">
              <a:off x="841" y="1536"/>
              <a:ext cx="927" cy="225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2077" name="Text Box 112"/>
            <p:cNvSpPr txBox="1">
              <a:spLocks noChangeArrowheads="1"/>
            </p:cNvSpPr>
            <p:nvPr/>
          </p:nvSpPr>
          <p:spPr bwMode="auto">
            <a:xfrm>
              <a:off x="1089" y="1474"/>
              <a:ext cx="38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8000"/>
                  </a:solidFill>
                  <a:latin typeface="Arial" charset="0"/>
                  <a:cs typeface="+mn-cs"/>
                </a:rPr>
                <a:t>ack0</a:t>
              </a:r>
            </a:p>
          </p:txBody>
        </p:sp>
      </p:grpSp>
      <p:sp>
        <p:nvSpPr>
          <p:cNvPr id="42031" name="Text Box 116"/>
          <p:cNvSpPr txBox="1">
            <a:spLocks noChangeArrowheads="1"/>
          </p:cNvSpPr>
          <p:nvPr/>
        </p:nvSpPr>
        <p:spPr bwMode="auto">
          <a:xfrm>
            <a:off x="4757738" y="5764213"/>
            <a:ext cx="3867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(d) premature timeout/ delayed ACK</a:t>
            </a:r>
          </a:p>
        </p:txBody>
      </p:sp>
      <p:grpSp>
        <p:nvGrpSpPr>
          <p:cNvPr id="369786" name="Group 122"/>
          <p:cNvGrpSpPr>
            <a:grpSpLocks/>
          </p:cNvGrpSpPr>
          <p:nvPr/>
        </p:nvGrpSpPr>
        <p:grpSpPr bwMode="auto">
          <a:xfrm>
            <a:off x="6005513" y="2454275"/>
            <a:ext cx="122237" cy="1033463"/>
            <a:chOff x="3651" y="1878"/>
            <a:chExt cx="78" cy="963"/>
          </a:xfrm>
        </p:grpSpPr>
        <p:sp>
          <p:nvSpPr>
            <p:cNvPr id="42073" name="Line 123"/>
            <p:cNvSpPr>
              <a:spLocks noChangeShapeType="1"/>
            </p:cNvSpPr>
            <p:nvPr/>
          </p:nvSpPr>
          <p:spPr bwMode="auto">
            <a:xfrm>
              <a:off x="3729" y="1879"/>
              <a:ext cx="0" cy="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2074" name="Line 124"/>
            <p:cNvSpPr>
              <a:spLocks noChangeShapeType="1"/>
            </p:cNvSpPr>
            <p:nvPr/>
          </p:nvSpPr>
          <p:spPr bwMode="auto">
            <a:xfrm flipH="1">
              <a:off x="3651" y="1878"/>
              <a:ext cx="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2075" name="Line 125"/>
            <p:cNvSpPr>
              <a:spLocks noChangeShapeType="1"/>
            </p:cNvSpPr>
            <p:nvPr/>
          </p:nvSpPr>
          <p:spPr bwMode="auto">
            <a:xfrm flipH="1">
              <a:off x="3651" y="2841"/>
              <a:ext cx="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369790" name="Group 126"/>
          <p:cNvGrpSpPr>
            <a:grpSpLocks/>
          </p:cNvGrpSpPr>
          <p:nvPr/>
        </p:nvGrpSpPr>
        <p:grpSpPr bwMode="auto">
          <a:xfrm>
            <a:off x="6134100" y="3443288"/>
            <a:ext cx="1471613" cy="504825"/>
            <a:chOff x="855" y="1710"/>
            <a:chExt cx="927" cy="318"/>
          </a:xfrm>
        </p:grpSpPr>
        <p:sp>
          <p:nvSpPr>
            <p:cNvPr id="42071" name="Line 127"/>
            <p:cNvSpPr>
              <a:spLocks noChangeShapeType="1"/>
            </p:cNvSpPr>
            <p:nvPr/>
          </p:nvSpPr>
          <p:spPr bwMode="auto">
            <a:xfrm>
              <a:off x="855" y="1803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2072" name="Text Box 128"/>
            <p:cNvSpPr txBox="1">
              <a:spLocks noChangeArrowheads="1"/>
            </p:cNvSpPr>
            <p:nvPr/>
          </p:nvSpPr>
          <p:spPr bwMode="auto">
            <a:xfrm>
              <a:off x="1094" y="1710"/>
              <a:ext cx="35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0099"/>
                  </a:solidFill>
                  <a:latin typeface="Arial" charset="0"/>
                  <a:cs typeface="+mn-cs"/>
                </a:rPr>
                <a:t>pkt1</a:t>
              </a:r>
            </a:p>
          </p:txBody>
        </p:sp>
      </p:grpSp>
      <p:grpSp>
        <p:nvGrpSpPr>
          <p:cNvPr id="369793" name="Group 129"/>
          <p:cNvGrpSpPr>
            <a:grpSpLocks/>
          </p:cNvGrpSpPr>
          <p:nvPr/>
        </p:nvGrpSpPr>
        <p:grpSpPr bwMode="auto">
          <a:xfrm>
            <a:off x="4702175" y="3067050"/>
            <a:ext cx="1377950" cy="731838"/>
            <a:chOff x="2802" y="2348"/>
            <a:chExt cx="868" cy="461"/>
          </a:xfrm>
        </p:grpSpPr>
        <p:pic>
          <p:nvPicPr>
            <p:cNvPr id="57428" name="Picture 130" descr="alarm_clock_ringi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46" y="2348"/>
              <a:ext cx="275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070" name="Text Box 131"/>
            <p:cNvSpPr txBox="1">
              <a:spLocks noChangeArrowheads="1"/>
            </p:cNvSpPr>
            <p:nvPr/>
          </p:nvSpPr>
          <p:spPr bwMode="auto">
            <a:xfrm>
              <a:off x="2802" y="2491"/>
              <a:ext cx="868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lnSpc>
                  <a:spcPct val="75000"/>
                </a:lnSpc>
                <a:defRPr/>
              </a:pPr>
              <a:r>
                <a:rPr lang="en-US" sz="1800" i="1" smtClean="0">
                  <a:solidFill>
                    <a:srgbClr val="FF0000"/>
                  </a:solidFill>
                  <a:cs typeface="+mn-cs"/>
                </a:rPr>
                <a:t>timeout</a:t>
              </a:r>
            </a:p>
            <a:p>
              <a:pPr algn="r">
                <a:lnSpc>
                  <a:spcPct val="75000"/>
                </a:lnSpc>
                <a:defRPr/>
              </a:pPr>
              <a:r>
                <a:rPr lang="en-US" sz="1800" smtClean="0">
                  <a:cs typeface="+mn-cs"/>
                </a:rPr>
                <a:t>resend pkt1</a:t>
              </a:r>
            </a:p>
          </p:txBody>
        </p:sp>
      </p:grpSp>
      <p:grpSp>
        <p:nvGrpSpPr>
          <p:cNvPr id="369797" name="Group 133"/>
          <p:cNvGrpSpPr>
            <a:grpSpLocks/>
          </p:cNvGrpSpPr>
          <p:nvPr/>
        </p:nvGrpSpPr>
        <p:grpSpPr bwMode="auto">
          <a:xfrm>
            <a:off x="6523038" y="2706688"/>
            <a:ext cx="1071562" cy="752475"/>
            <a:chOff x="4081" y="1705"/>
            <a:chExt cx="703" cy="453"/>
          </a:xfrm>
        </p:grpSpPr>
        <p:sp>
          <p:nvSpPr>
            <p:cNvPr id="42066" name="Line 118"/>
            <p:cNvSpPr>
              <a:spLocks noChangeShapeType="1"/>
            </p:cNvSpPr>
            <p:nvPr/>
          </p:nvSpPr>
          <p:spPr bwMode="auto">
            <a:xfrm flipH="1">
              <a:off x="4343" y="1705"/>
              <a:ext cx="441" cy="329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2067" name="Text Box 119"/>
            <p:cNvSpPr txBox="1">
              <a:spLocks noChangeArrowheads="1"/>
            </p:cNvSpPr>
            <p:nvPr/>
          </p:nvSpPr>
          <p:spPr bwMode="auto">
            <a:xfrm>
              <a:off x="4081" y="1794"/>
              <a:ext cx="435" cy="2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008000"/>
                  </a:solidFill>
                  <a:latin typeface="Arial" charset="0"/>
                  <a:cs typeface="+mn-cs"/>
                </a:rPr>
                <a:t>ack1</a:t>
              </a:r>
            </a:p>
          </p:txBody>
        </p:sp>
        <p:sp>
          <p:nvSpPr>
            <p:cNvPr id="42068" name="Line 132"/>
            <p:cNvSpPr>
              <a:spLocks noChangeShapeType="1"/>
            </p:cNvSpPr>
            <p:nvPr/>
          </p:nvSpPr>
          <p:spPr bwMode="auto">
            <a:xfrm flipH="1">
              <a:off x="4186" y="2047"/>
              <a:ext cx="146" cy="11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369800" name="Line 136"/>
          <p:cNvSpPr>
            <a:spLocks noChangeShapeType="1"/>
          </p:cNvSpPr>
          <p:nvPr/>
        </p:nvSpPr>
        <p:spPr bwMode="auto">
          <a:xfrm flipH="1">
            <a:off x="6024563" y="3251200"/>
            <a:ext cx="909637" cy="73977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369817" name="Group 153"/>
          <p:cNvGrpSpPr>
            <a:grpSpLocks/>
          </p:cNvGrpSpPr>
          <p:nvPr/>
        </p:nvGrpSpPr>
        <p:grpSpPr bwMode="auto">
          <a:xfrm>
            <a:off x="4892675" y="3738563"/>
            <a:ext cx="4227513" cy="1752600"/>
            <a:chOff x="3082" y="2355"/>
            <a:chExt cx="2663" cy="1104"/>
          </a:xfrm>
        </p:grpSpPr>
        <p:sp>
          <p:nvSpPr>
            <p:cNvPr id="42038" name="Text Box 93"/>
            <p:cNvSpPr txBox="1">
              <a:spLocks noChangeArrowheads="1"/>
            </p:cNvSpPr>
            <p:nvPr/>
          </p:nvSpPr>
          <p:spPr bwMode="auto">
            <a:xfrm>
              <a:off x="4790" y="2491"/>
              <a:ext cx="75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800" smtClean="0">
                  <a:cs typeface="+mn-cs"/>
                </a:rPr>
                <a:t>send ack1</a:t>
              </a:r>
            </a:p>
          </p:txBody>
        </p:sp>
        <p:sp>
          <p:nvSpPr>
            <p:cNvPr id="42039" name="Text Box 96"/>
            <p:cNvSpPr txBox="1">
              <a:spLocks noChangeArrowheads="1"/>
            </p:cNvSpPr>
            <p:nvPr/>
          </p:nvSpPr>
          <p:spPr bwMode="auto">
            <a:xfrm>
              <a:off x="3082" y="2842"/>
              <a:ext cx="7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800" smtClean="0">
                  <a:cs typeface="+mn-cs"/>
                </a:rPr>
                <a:t>send pkt0</a:t>
              </a:r>
            </a:p>
          </p:txBody>
        </p:sp>
        <p:sp>
          <p:nvSpPr>
            <p:cNvPr id="42040" name="Text Box 98"/>
            <p:cNvSpPr txBox="1">
              <a:spLocks noChangeArrowheads="1"/>
            </p:cNvSpPr>
            <p:nvPr/>
          </p:nvSpPr>
          <p:spPr bwMode="auto">
            <a:xfrm>
              <a:off x="3155" y="2703"/>
              <a:ext cx="64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800" smtClean="0">
                  <a:cs typeface="+mn-cs"/>
                </a:rPr>
                <a:t>rcv ack1</a:t>
              </a:r>
            </a:p>
          </p:txBody>
        </p:sp>
        <p:grpSp>
          <p:nvGrpSpPr>
            <p:cNvPr id="57400" name="Group 148"/>
            <p:cNvGrpSpPr>
              <a:grpSpLocks/>
            </p:cNvGrpSpPr>
            <p:nvPr/>
          </p:nvGrpSpPr>
          <p:grpSpPr bwMode="auto">
            <a:xfrm>
              <a:off x="3843" y="2895"/>
              <a:ext cx="927" cy="247"/>
              <a:chOff x="3849" y="2883"/>
              <a:chExt cx="927" cy="247"/>
            </a:xfrm>
          </p:grpSpPr>
          <p:sp>
            <p:nvSpPr>
              <p:cNvPr id="42064" name="Line 105"/>
              <p:cNvSpPr>
                <a:spLocks noChangeShapeType="1"/>
              </p:cNvSpPr>
              <p:nvPr/>
            </p:nvSpPr>
            <p:spPr bwMode="auto">
              <a:xfrm>
                <a:off x="3849" y="2905"/>
                <a:ext cx="927" cy="225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065" name="Text Box 106"/>
              <p:cNvSpPr txBox="1">
                <a:spLocks noChangeArrowheads="1"/>
              </p:cNvSpPr>
              <p:nvPr/>
            </p:nvSpPr>
            <p:spPr bwMode="auto">
              <a:xfrm>
                <a:off x="4334" y="2883"/>
                <a:ext cx="35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mtClean="0">
                    <a:solidFill>
                      <a:srgbClr val="000099"/>
                    </a:solidFill>
                    <a:latin typeface="Arial" charset="0"/>
                    <a:cs typeface="+mn-cs"/>
                  </a:rPr>
                  <a:t>pkt0</a:t>
                </a:r>
              </a:p>
            </p:txBody>
          </p:sp>
        </p:grpSp>
        <p:grpSp>
          <p:nvGrpSpPr>
            <p:cNvPr id="57401" name="Group 150"/>
            <p:cNvGrpSpPr>
              <a:grpSpLocks/>
            </p:cNvGrpSpPr>
            <p:nvPr/>
          </p:nvGrpSpPr>
          <p:grpSpPr bwMode="auto">
            <a:xfrm>
              <a:off x="3873" y="2603"/>
              <a:ext cx="927" cy="261"/>
              <a:chOff x="2229" y="3431"/>
              <a:chExt cx="927" cy="261"/>
            </a:xfrm>
          </p:grpSpPr>
          <p:sp>
            <p:nvSpPr>
              <p:cNvPr id="42062" name="Line 108"/>
              <p:cNvSpPr>
                <a:spLocks noChangeShapeType="1"/>
              </p:cNvSpPr>
              <p:nvPr/>
            </p:nvSpPr>
            <p:spPr bwMode="auto">
              <a:xfrm flipH="1">
                <a:off x="2229" y="3467"/>
                <a:ext cx="927" cy="225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063" name="Text Box 109"/>
              <p:cNvSpPr txBox="1">
                <a:spLocks noChangeArrowheads="1"/>
              </p:cNvSpPr>
              <p:nvPr/>
            </p:nvSpPr>
            <p:spPr bwMode="auto">
              <a:xfrm>
                <a:off x="2283" y="3431"/>
                <a:ext cx="386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mtClean="0">
                    <a:solidFill>
                      <a:srgbClr val="008000"/>
                    </a:solidFill>
                    <a:latin typeface="Arial" charset="0"/>
                    <a:cs typeface="+mn-cs"/>
                  </a:rPr>
                  <a:t>ack1</a:t>
                </a:r>
              </a:p>
            </p:txBody>
          </p:sp>
        </p:grpSp>
        <p:grpSp>
          <p:nvGrpSpPr>
            <p:cNvPr id="57402" name="Group 113"/>
            <p:cNvGrpSpPr>
              <a:grpSpLocks/>
            </p:cNvGrpSpPr>
            <p:nvPr/>
          </p:nvGrpSpPr>
          <p:grpSpPr bwMode="auto">
            <a:xfrm>
              <a:off x="3840" y="3110"/>
              <a:ext cx="927" cy="291"/>
              <a:chOff x="837" y="2540"/>
              <a:chExt cx="927" cy="291"/>
            </a:xfrm>
          </p:grpSpPr>
          <p:sp>
            <p:nvSpPr>
              <p:cNvPr id="42060" name="Line 114"/>
              <p:cNvSpPr>
                <a:spLocks noChangeShapeType="1"/>
              </p:cNvSpPr>
              <p:nvPr/>
            </p:nvSpPr>
            <p:spPr bwMode="auto">
              <a:xfrm flipH="1">
                <a:off x="837" y="2606"/>
                <a:ext cx="927" cy="225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061" name="Text Box 115"/>
              <p:cNvSpPr txBox="1">
                <a:spLocks noChangeArrowheads="1"/>
              </p:cNvSpPr>
              <p:nvPr/>
            </p:nvSpPr>
            <p:spPr bwMode="auto">
              <a:xfrm>
                <a:off x="1086" y="2540"/>
                <a:ext cx="386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mtClean="0">
                    <a:solidFill>
                      <a:srgbClr val="008000"/>
                    </a:solidFill>
                    <a:latin typeface="Arial" charset="0"/>
                    <a:cs typeface="+mn-cs"/>
                  </a:rPr>
                  <a:t>ack0</a:t>
                </a:r>
              </a:p>
            </p:txBody>
          </p:sp>
        </p:grpSp>
        <p:grpSp>
          <p:nvGrpSpPr>
            <p:cNvPr id="57403" name="Group 137"/>
            <p:cNvGrpSpPr>
              <a:grpSpLocks/>
            </p:cNvGrpSpPr>
            <p:nvPr/>
          </p:nvGrpSpPr>
          <p:grpSpPr bwMode="auto">
            <a:xfrm>
              <a:off x="3121" y="2355"/>
              <a:ext cx="740" cy="375"/>
              <a:chOff x="2839" y="3285"/>
              <a:chExt cx="740" cy="375"/>
            </a:xfrm>
          </p:grpSpPr>
          <p:sp>
            <p:nvSpPr>
              <p:cNvPr id="42058" name="Text Box 134"/>
              <p:cNvSpPr txBox="1">
                <a:spLocks noChangeArrowheads="1"/>
              </p:cNvSpPr>
              <p:nvPr/>
            </p:nvSpPr>
            <p:spPr bwMode="auto">
              <a:xfrm>
                <a:off x="2839" y="3429"/>
                <a:ext cx="74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800" smtClean="0">
                    <a:cs typeface="+mn-cs"/>
                  </a:rPr>
                  <a:t>send pkt0</a:t>
                </a:r>
              </a:p>
            </p:txBody>
          </p:sp>
          <p:sp>
            <p:nvSpPr>
              <p:cNvPr id="42059" name="Text Box 135"/>
              <p:cNvSpPr txBox="1">
                <a:spLocks noChangeArrowheads="1"/>
              </p:cNvSpPr>
              <p:nvPr/>
            </p:nvSpPr>
            <p:spPr bwMode="auto">
              <a:xfrm>
                <a:off x="2916" y="3285"/>
                <a:ext cx="64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800" smtClean="0">
                    <a:cs typeface="+mn-cs"/>
                  </a:rPr>
                  <a:t>rcv ack1</a:t>
                </a:r>
              </a:p>
            </p:txBody>
          </p:sp>
        </p:grpSp>
        <p:grpSp>
          <p:nvGrpSpPr>
            <p:cNvPr id="57404" name="Group 138"/>
            <p:cNvGrpSpPr>
              <a:grpSpLocks/>
            </p:cNvGrpSpPr>
            <p:nvPr/>
          </p:nvGrpSpPr>
          <p:grpSpPr bwMode="auto">
            <a:xfrm>
              <a:off x="3817" y="2418"/>
              <a:ext cx="975" cy="359"/>
              <a:chOff x="850" y="1159"/>
              <a:chExt cx="927" cy="323"/>
            </a:xfrm>
          </p:grpSpPr>
          <p:sp>
            <p:nvSpPr>
              <p:cNvPr id="42056" name="Line 139"/>
              <p:cNvSpPr>
                <a:spLocks noChangeShapeType="1"/>
              </p:cNvSpPr>
              <p:nvPr/>
            </p:nvSpPr>
            <p:spPr bwMode="auto">
              <a:xfrm>
                <a:off x="850" y="1257"/>
                <a:ext cx="927" cy="225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057" name="Text Box 140"/>
              <p:cNvSpPr txBox="1">
                <a:spLocks noChangeArrowheads="1"/>
              </p:cNvSpPr>
              <p:nvPr/>
            </p:nvSpPr>
            <p:spPr bwMode="auto">
              <a:xfrm>
                <a:off x="1109" y="1159"/>
                <a:ext cx="340" cy="1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mtClean="0">
                    <a:solidFill>
                      <a:srgbClr val="000099"/>
                    </a:solidFill>
                    <a:latin typeface="Arial" charset="0"/>
                    <a:cs typeface="+mn-cs"/>
                  </a:rPr>
                  <a:t>pkt0</a:t>
                </a:r>
              </a:p>
            </p:txBody>
          </p:sp>
        </p:grpSp>
        <p:grpSp>
          <p:nvGrpSpPr>
            <p:cNvPr id="57405" name="Group 142"/>
            <p:cNvGrpSpPr>
              <a:grpSpLocks/>
            </p:cNvGrpSpPr>
            <p:nvPr/>
          </p:nvGrpSpPr>
          <p:grpSpPr bwMode="auto">
            <a:xfrm>
              <a:off x="4782" y="2661"/>
              <a:ext cx="754" cy="354"/>
              <a:chOff x="4776" y="2967"/>
              <a:chExt cx="754" cy="354"/>
            </a:xfrm>
          </p:grpSpPr>
          <p:sp>
            <p:nvSpPr>
              <p:cNvPr id="42054" name="Text Box 143"/>
              <p:cNvSpPr txBox="1">
                <a:spLocks noChangeArrowheads="1"/>
              </p:cNvSpPr>
              <p:nvPr/>
            </p:nvSpPr>
            <p:spPr bwMode="auto">
              <a:xfrm>
                <a:off x="4780" y="2967"/>
                <a:ext cx="63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800" smtClean="0">
                    <a:cs typeface="+mn-cs"/>
                  </a:rPr>
                  <a:t>rcv pkt0</a:t>
                </a:r>
              </a:p>
            </p:txBody>
          </p:sp>
          <p:sp>
            <p:nvSpPr>
              <p:cNvPr id="42055" name="Text Box 144"/>
              <p:cNvSpPr txBox="1">
                <a:spLocks noChangeArrowheads="1"/>
              </p:cNvSpPr>
              <p:nvPr/>
            </p:nvSpPr>
            <p:spPr bwMode="auto">
              <a:xfrm>
                <a:off x="4776" y="3090"/>
                <a:ext cx="75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800" smtClean="0">
                    <a:cs typeface="+mn-cs"/>
                  </a:rPr>
                  <a:t>send ack0</a:t>
                </a:r>
              </a:p>
            </p:txBody>
          </p:sp>
        </p:grpSp>
        <p:grpSp>
          <p:nvGrpSpPr>
            <p:cNvPr id="57406" name="Group 149"/>
            <p:cNvGrpSpPr>
              <a:grpSpLocks/>
            </p:cNvGrpSpPr>
            <p:nvPr/>
          </p:nvGrpSpPr>
          <p:grpSpPr bwMode="auto">
            <a:xfrm>
              <a:off x="3840" y="2756"/>
              <a:ext cx="927" cy="309"/>
              <a:chOff x="3792" y="2738"/>
              <a:chExt cx="927" cy="309"/>
            </a:xfrm>
          </p:grpSpPr>
          <p:sp>
            <p:nvSpPr>
              <p:cNvPr id="42052" name="Line 146"/>
              <p:cNvSpPr>
                <a:spLocks noChangeShapeType="1"/>
              </p:cNvSpPr>
              <p:nvPr/>
            </p:nvSpPr>
            <p:spPr bwMode="auto">
              <a:xfrm flipH="1">
                <a:off x="3792" y="2822"/>
                <a:ext cx="927" cy="225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053" name="Text Box 147"/>
              <p:cNvSpPr txBox="1">
                <a:spLocks noChangeArrowheads="1"/>
              </p:cNvSpPr>
              <p:nvPr/>
            </p:nvSpPr>
            <p:spPr bwMode="auto">
              <a:xfrm>
                <a:off x="4089" y="2738"/>
                <a:ext cx="386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mtClean="0">
                    <a:solidFill>
                      <a:srgbClr val="008000"/>
                    </a:solidFill>
                    <a:latin typeface="Arial" charset="0"/>
                    <a:cs typeface="+mn-cs"/>
                  </a:rPr>
                  <a:t>ack0</a:t>
                </a:r>
              </a:p>
            </p:txBody>
          </p:sp>
        </p:grpSp>
        <p:grpSp>
          <p:nvGrpSpPr>
            <p:cNvPr id="57407" name="Group 152"/>
            <p:cNvGrpSpPr>
              <a:grpSpLocks/>
            </p:cNvGrpSpPr>
            <p:nvPr/>
          </p:nvGrpSpPr>
          <p:grpSpPr bwMode="auto">
            <a:xfrm>
              <a:off x="4757" y="2967"/>
              <a:ext cx="988" cy="492"/>
              <a:chOff x="4757" y="2967"/>
              <a:chExt cx="988" cy="492"/>
            </a:xfrm>
          </p:grpSpPr>
          <p:sp>
            <p:nvSpPr>
              <p:cNvPr id="42049" name="Text Box 91"/>
              <p:cNvSpPr txBox="1">
                <a:spLocks noChangeArrowheads="1"/>
              </p:cNvSpPr>
              <p:nvPr/>
            </p:nvSpPr>
            <p:spPr bwMode="auto">
              <a:xfrm>
                <a:off x="4780" y="2967"/>
                <a:ext cx="63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800" smtClean="0">
                    <a:cs typeface="+mn-cs"/>
                  </a:rPr>
                  <a:t>rcv pkt0</a:t>
                </a:r>
              </a:p>
            </p:txBody>
          </p:sp>
          <p:sp>
            <p:nvSpPr>
              <p:cNvPr id="42050" name="Text Box 94"/>
              <p:cNvSpPr txBox="1">
                <a:spLocks noChangeArrowheads="1"/>
              </p:cNvSpPr>
              <p:nvPr/>
            </p:nvSpPr>
            <p:spPr bwMode="auto">
              <a:xfrm>
                <a:off x="4782" y="3228"/>
                <a:ext cx="75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800" smtClean="0">
                    <a:cs typeface="+mn-cs"/>
                  </a:rPr>
                  <a:t>send ack0</a:t>
                </a:r>
              </a:p>
            </p:txBody>
          </p:sp>
          <p:sp>
            <p:nvSpPr>
              <p:cNvPr id="42051" name="Text Box 151"/>
              <p:cNvSpPr txBox="1">
                <a:spLocks noChangeArrowheads="1"/>
              </p:cNvSpPr>
              <p:nvPr/>
            </p:nvSpPr>
            <p:spPr bwMode="auto">
              <a:xfrm>
                <a:off x="4757" y="3128"/>
                <a:ext cx="98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smtClean="0">
                    <a:cs typeface="+mn-cs"/>
                  </a:rPr>
                  <a:t>(detect duplicate)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64942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69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6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36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6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6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69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696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69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369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369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69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69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69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369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6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369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36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36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6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36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369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36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69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369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369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369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369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369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369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369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36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1000"/>
                                        <p:tgtEl>
                                          <p:spTgt spid="369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500"/>
                                        <p:tgtEl>
                                          <p:spTgt spid="369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369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369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500"/>
                                        <p:tgtEl>
                                          <p:spTgt spid="369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" dur="500"/>
                                        <p:tgtEl>
                                          <p:spTgt spid="369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500"/>
                                        <p:tgtEl>
                                          <p:spTgt spid="36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500"/>
                                        <p:tgtEl>
                                          <p:spTgt spid="369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673" grpId="0"/>
      <p:bldP spid="369678" grpId="0"/>
      <p:bldP spid="369703" grpId="0"/>
      <p:bldP spid="369704" grpId="0"/>
      <p:bldP spid="369705" grpId="0"/>
      <p:bldP spid="369707" grpId="0"/>
      <p:bldP spid="369708" grpId="0"/>
      <p:bldP spid="369709" grpId="0"/>
      <p:bldP spid="369710" grpId="0"/>
      <p:bldP spid="369747" grpId="0"/>
      <p:bldP spid="369748" grpId="0"/>
      <p:bldP spid="369756" grpId="0"/>
      <p:bldP spid="369759" grpId="0"/>
      <p:bldP spid="36976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4301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0A4D2AFC-CC74-E249-9297-3DE12D81438F}" type="slidenum">
              <a:rPr lang="en-US" sz="1200" smtClean="0"/>
              <a:pPr>
                <a:defRPr/>
              </a:pPr>
              <a:t>23</a:t>
            </a:fld>
            <a:endParaRPr lang="en-US" sz="1200" smtClean="0"/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Performance of rdt3.0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455738"/>
            <a:ext cx="8372475" cy="9906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rdt3.0 is correct, but performance stinks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e.g.: 1 Gbps link, 15 ms prop. delay, 8000 bit packet:</a:t>
            </a: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</p:txBody>
      </p:sp>
      <p:sp>
        <p:nvSpPr>
          <p:cNvPr id="43014" name="Rectangle 4"/>
          <p:cNvSpPr>
            <a:spLocks noChangeArrowheads="1"/>
          </p:cNvSpPr>
          <p:nvPr/>
        </p:nvSpPr>
        <p:spPr bwMode="auto">
          <a:xfrm>
            <a:off x="457200" y="3513138"/>
            <a:ext cx="8372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688975" lvl="1" indent="-231775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  <a:defRPr/>
            </a:pPr>
            <a:r>
              <a:rPr lang="en-US" sz="2400">
                <a:latin typeface="Gill Sans MT" charset="0"/>
                <a:cs typeface="+mn-cs"/>
              </a:rPr>
              <a:t>U </a:t>
            </a:r>
            <a:r>
              <a:rPr lang="en-US" sz="2400" baseline="-25000">
                <a:latin typeface="Gill Sans MT" charset="0"/>
                <a:cs typeface="+mn-cs"/>
              </a:rPr>
              <a:t>sender</a:t>
            </a:r>
            <a:r>
              <a:rPr lang="en-US" sz="2400">
                <a:latin typeface="Gill Sans MT" charset="0"/>
                <a:cs typeface="+mn-cs"/>
              </a:rPr>
              <a:t>: </a:t>
            </a:r>
            <a:r>
              <a:rPr lang="en-US" sz="2400" i="1">
                <a:solidFill>
                  <a:srgbClr val="CC0000"/>
                </a:solidFill>
                <a:latin typeface="Gill Sans MT" charset="0"/>
                <a:cs typeface="+mn-cs"/>
              </a:rPr>
              <a:t>utilization</a:t>
            </a:r>
            <a:r>
              <a:rPr lang="en-US" sz="2400">
                <a:latin typeface="Gill Sans MT" charset="0"/>
                <a:cs typeface="+mn-cs"/>
              </a:rPr>
              <a:t> – fraction of time sender busy sending</a:t>
            </a:r>
          </a:p>
        </p:txBody>
      </p:sp>
      <p:graphicFrame>
        <p:nvGraphicFramePr>
          <p:cNvPr id="58374" name="Object 5"/>
          <p:cNvGraphicFramePr>
            <a:graphicFrameLocks noChangeAspect="1"/>
          </p:cNvGraphicFramePr>
          <p:nvPr/>
        </p:nvGraphicFramePr>
        <p:xfrm>
          <a:off x="1690688" y="3970338"/>
          <a:ext cx="6748462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6" name="Picture" r:id="rId3" imgW="3581400" imgH="495300" progId="Word.Picture.8">
                  <p:embed/>
                </p:oleObj>
              </mc:Choice>
              <mc:Fallback>
                <p:oleObj name="Picture" r:id="rId3" imgW="3581400" imgH="4953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688" y="3970338"/>
                        <a:ext cx="6748462" cy="93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6" name="Rectangle 7"/>
          <p:cNvSpPr>
            <a:spLocks noChangeArrowheads="1"/>
          </p:cNvSpPr>
          <p:nvPr/>
        </p:nvSpPr>
        <p:spPr bwMode="auto">
          <a:xfrm>
            <a:off x="533400" y="4960938"/>
            <a:ext cx="8372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688975" lvl="1" indent="-231775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  <a:defRPr/>
            </a:pPr>
            <a:r>
              <a:rPr lang="en-US" sz="2400">
                <a:latin typeface="Gill Sans MT" charset="0"/>
                <a:cs typeface="+mn-cs"/>
              </a:rPr>
              <a:t>if RTT=30 msec, 1KB pkt every 30 msec: 33kB/sec thruput over 1 Gbps link</a:t>
            </a: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800">
                <a:latin typeface="Gill Sans MT" charset="0"/>
                <a:cs typeface="+mn-cs"/>
              </a:rPr>
              <a:t>network protocol limits use of physical resources!</a:t>
            </a:r>
          </a:p>
        </p:txBody>
      </p:sp>
      <p:pic>
        <p:nvPicPr>
          <p:cNvPr id="58376" name="Picture 9" descr="underline_base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1006475"/>
            <a:ext cx="5027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8377" name="Group 24"/>
          <p:cNvGrpSpPr>
            <a:grpSpLocks/>
          </p:cNvGrpSpPr>
          <p:nvPr/>
        </p:nvGrpSpPr>
        <p:grpSpPr bwMode="auto">
          <a:xfrm>
            <a:off x="1789113" y="2438400"/>
            <a:ext cx="5903912" cy="812800"/>
            <a:chOff x="137" y="1675"/>
            <a:chExt cx="3719" cy="512"/>
          </a:xfrm>
        </p:grpSpPr>
        <p:sp>
          <p:nvSpPr>
            <p:cNvPr id="43019" name="Text Box 10"/>
            <p:cNvSpPr txBox="1">
              <a:spLocks noChangeArrowheads="1"/>
            </p:cNvSpPr>
            <p:nvPr/>
          </p:nvSpPr>
          <p:spPr bwMode="auto">
            <a:xfrm>
              <a:off x="137" y="1795"/>
              <a:ext cx="70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400" i="1" smtClean="0">
                  <a:latin typeface="Arial" charset="0"/>
                  <a:cs typeface="+mn-cs"/>
                </a:rPr>
                <a:t>D</a:t>
              </a:r>
              <a:r>
                <a:rPr lang="en-US" sz="2400" i="1" baseline="-25000" smtClean="0">
                  <a:latin typeface="Arial" charset="0"/>
                  <a:cs typeface="+mn-cs"/>
                </a:rPr>
                <a:t>trans</a:t>
              </a:r>
              <a:r>
                <a:rPr lang="en-US" sz="2400" i="1" smtClean="0">
                  <a:latin typeface="Arial" charset="0"/>
                  <a:cs typeface="+mn-cs"/>
                </a:rPr>
                <a:t> =</a:t>
              </a:r>
            </a:p>
          </p:txBody>
        </p:sp>
        <p:grpSp>
          <p:nvGrpSpPr>
            <p:cNvPr id="58379" name="Group 14"/>
            <p:cNvGrpSpPr>
              <a:grpSpLocks/>
            </p:cNvGrpSpPr>
            <p:nvPr/>
          </p:nvGrpSpPr>
          <p:grpSpPr bwMode="auto">
            <a:xfrm>
              <a:off x="827" y="1677"/>
              <a:ext cx="255" cy="496"/>
              <a:chOff x="155" y="2937"/>
              <a:chExt cx="255" cy="496"/>
            </a:xfrm>
          </p:grpSpPr>
          <p:sp>
            <p:nvSpPr>
              <p:cNvPr id="43029" name="Text Box 11"/>
              <p:cNvSpPr txBox="1">
                <a:spLocks noChangeArrowheads="1"/>
              </p:cNvSpPr>
              <p:nvPr/>
            </p:nvSpPr>
            <p:spPr bwMode="auto">
              <a:xfrm>
                <a:off x="176" y="2937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400" i="1" smtClean="0">
                    <a:cs typeface="+mn-cs"/>
                  </a:rPr>
                  <a:t>L</a:t>
                </a:r>
              </a:p>
            </p:txBody>
          </p:sp>
          <p:sp>
            <p:nvSpPr>
              <p:cNvPr id="43030" name="Text Box 12"/>
              <p:cNvSpPr txBox="1">
                <a:spLocks noChangeArrowheads="1"/>
              </p:cNvSpPr>
              <p:nvPr/>
            </p:nvSpPr>
            <p:spPr bwMode="auto">
              <a:xfrm>
                <a:off x="155" y="3145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400" i="1" smtClean="0">
                    <a:latin typeface="Arial" charset="0"/>
                    <a:cs typeface="+mn-cs"/>
                  </a:rPr>
                  <a:t>R</a:t>
                </a:r>
              </a:p>
            </p:txBody>
          </p:sp>
          <p:sp>
            <p:nvSpPr>
              <p:cNvPr id="43031" name="Line 13"/>
              <p:cNvSpPr>
                <a:spLocks noChangeShapeType="1"/>
              </p:cNvSpPr>
              <p:nvPr/>
            </p:nvSpPr>
            <p:spPr bwMode="auto">
              <a:xfrm>
                <a:off x="204" y="3192"/>
                <a:ext cx="18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58380" name="Group 19"/>
            <p:cNvGrpSpPr>
              <a:grpSpLocks/>
            </p:cNvGrpSpPr>
            <p:nvPr/>
          </p:nvGrpSpPr>
          <p:grpSpPr bwMode="auto">
            <a:xfrm>
              <a:off x="1233" y="1675"/>
              <a:ext cx="1225" cy="512"/>
              <a:chOff x="1401" y="1693"/>
              <a:chExt cx="1225" cy="512"/>
            </a:xfrm>
          </p:grpSpPr>
          <p:sp>
            <p:nvSpPr>
              <p:cNvPr id="43025" name="Text Box 6"/>
              <p:cNvSpPr txBox="1">
                <a:spLocks noChangeArrowheads="1"/>
              </p:cNvSpPr>
              <p:nvPr/>
            </p:nvSpPr>
            <p:spPr bwMode="auto">
              <a:xfrm>
                <a:off x="2085" y="1748"/>
                <a:ext cx="16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000" smtClean="0">
                    <a:latin typeface="Comic Sans MS" charset="0"/>
                    <a:cs typeface="+mn-cs"/>
                  </a:rPr>
                  <a:t> </a:t>
                </a:r>
                <a:endParaRPr lang="en-US" sz="2400" smtClean="0">
                  <a:latin typeface="Times New Roman" charset="0"/>
                  <a:cs typeface="+mn-cs"/>
                </a:endParaRPr>
              </a:p>
            </p:txBody>
          </p:sp>
          <p:sp>
            <p:nvSpPr>
              <p:cNvPr id="43026" name="Text Box 16"/>
              <p:cNvSpPr txBox="1">
                <a:spLocks noChangeArrowheads="1"/>
              </p:cNvSpPr>
              <p:nvPr/>
            </p:nvSpPr>
            <p:spPr bwMode="auto">
              <a:xfrm>
                <a:off x="1563" y="1693"/>
                <a:ext cx="89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400" i="1" smtClean="0">
                    <a:latin typeface="Arial" charset="0"/>
                    <a:cs typeface="+mn-cs"/>
                  </a:rPr>
                  <a:t>8000 bits</a:t>
                </a:r>
              </a:p>
            </p:txBody>
          </p:sp>
          <p:sp>
            <p:nvSpPr>
              <p:cNvPr id="43027" name="Text Box 17"/>
              <p:cNvSpPr txBox="1">
                <a:spLocks noChangeArrowheads="1"/>
              </p:cNvSpPr>
              <p:nvPr/>
            </p:nvSpPr>
            <p:spPr bwMode="auto">
              <a:xfrm>
                <a:off x="1401" y="1917"/>
                <a:ext cx="122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400" i="1" smtClean="0">
                    <a:cs typeface="+mn-cs"/>
                  </a:rPr>
                  <a:t>10</a:t>
                </a:r>
                <a:r>
                  <a:rPr lang="en-US" sz="2400" i="1" baseline="30000" smtClean="0">
                    <a:cs typeface="+mn-cs"/>
                  </a:rPr>
                  <a:t>9 </a:t>
                </a:r>
                <a:r>
                  <a:rPr lang="en-US" sz="2400" i="1" smtClean="0">
                    <a:cs typeface="+mn-cs"/>
                  </a:rPr>
                  <a:t>bits/sec</a:t>
                </a:r>
              </a:p>
            </p:txBody>
          </p:sp>
          <p:sp>
            <p:nvSpPr>
              <p:cNvPr id="43028" name="Line 18"/>
              <p:cNvSpPr>
                <a:spLocks noChangeShapeType="1"/>
              </p:cNvSpPr>
              <p:nvPr/>
            </p:nvSpPr>
            <p:spPr bwMode="auto">
              <a:xfrm>
                <a:off x="1604" y="1950"/>
                <a:ext cx="97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43022" name="Text Box 20"/>
            <p:cNvSpPr txBox="1">
              <a:spLocks noChangeArrowheads="1"/>
            </p:cNvSpPr>
            <p:nvPr/>
          </p:nvSpPr>
          <p:spPr bwMode="auto">
            <a:xfrm>
              <a:off x="1093" y="1789"/>
              <a:ext cx="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400" smtClean="0">
                  <a:latin typeface="Arial" charset="0"/>
                  <a:cs typeface="+mn-cs"/>
                </a:rPr>
                <a:t>=</a:t>
              </a:r>
            </a:p>
          </p:txBody>
        </p:sp>
        <p:sp>
          <p:nvSpPr>
            <p:cNvPr id="43023" name="Text Box 22"/>
            <p:cNvSpPr txBox="1">
              <a:spLocks noChangeArrowheads="1"/>
            </p:cNvSpPr>
            <p:nvPr/>
          </p:nvSpPr>
          <p:spPr bwMode="auto">
            <a:xfrm>
              <a:off x="2509" y="1789"/>
              <a:ext cx="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400" smtClean="0">
                  <a:latin typeface="Arial" charset="0"/>
                  <a:cs typeface="+mn-cs"/>
                </a:rPr>
                <a:t>=</a:t>
              </a:r>
            </a:p>
          </p:txBody>
        </p:sp>
        <p:sp>
          <p:nvSpPr>
            <p:cNvPr id="43024" name="Text Box 23"/>
            <p:cNvSpPr txBox="1">
              <a:spLocks noChangeArrowheads="1"/>
            </p:cNvSpPr>
            <p:nvPr/>
          </p:nvSpPr>
          <p:spPr bwMode="auto">
            <a:xfrm>
              <a:off x="2715" y="1777"/>
              <a:ext cx="114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400" i="1" smtClean="0">
                  <a:latin typeface="Arial" charset="0"/>
                  <a:cs typeface="+mn-cs"/>
                </a:rPr>
                <a:t>8 microsecs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3471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44035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23830D0F-5726-5A40-9699-80604D84AAAC}" type="slidenum">
              <a:rPr lang="en-US" sz="1200" smtClean="0"/>
              <a:pPr>
                <a:defRPr/>
              </a:pPr>
              <a:t>24</a:t>
            </a:fld>
            <a:endParaRPr lang="en-US" sz="1200" smtClean="0"/>
          </a:p>
        </p:txBody>
      </p:sp>
      <p:pic>
        <p:nvPicPr>
          <p:cNvPr id="59395" name="Picture 32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960438"/>
            <a:ext cx="667226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63525"/>
            <a:ext cx="7772400" cy="1008063"/>
          </a:xfrm>
        </p:spPr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rdt3.0: stop-and-wait operation</a:t>
            </a:r>
          </a:p>
        </p:txBody>
      </p:sp>
      <p:sp>
        <p:nvSpPr>
          <p:cNvPr id="59397" name="Line 3"/>
          <p:cNvSpPr>
            <a:spLocks noChangeShapeType="1"/>
          </p:cNvSpPr>
          <p:nvPr/>
        </p:nvSpPr>
        <p:spPr bwMode="auto">
          <a:xfrm>
            <a:off x="3557588" y="2001838"/>
            <a:ext cx="2227262" cy="9223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398" name="Text Box 4"/>
          <p:cNvSpPr txBox="1">
            <a:spLocks noChangeArrowheads="1"/>
          </p:cNvSpPr>
          <p:nvPr/>
        </p:nvSpPr>
        <p:spPr bwMode="auto">
          <a:xfrm>
            <a:off x="233363" y="1797050"/>
            <a:ext cx="3232150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>
                <a:latin typeface="Arial" charset="0"/>
              </a:rPr>
              <a:t>first packet bit transmitted, t = 0</a:t>
            </a:r>
          </a:p>
        </p:txBody>
      </p:sp>
      <p:sp>
        <p:nvSpPr>
          <p:cNvPr id="59399" name="Line 5"/>
          <p:cNvSpPr>
            <a:spLocks noChangeShapeType="1"/>
          </p:cNvSpPr>
          <p:nvPr/>
        </p:nvSpPr>
        <p:spPr bwMode="auto">
          <a:xfrm>
            <a:off x="3546475" y="1782763"/>
            <a:ext cx="23813" cy="2913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0" name="Line 6"/>
          <p:cNvSpPr>
            <a:spLocks noChangeShapeType="1"/>
          </p:cNvSpPr>
          <p:nvPr/>
        </p:nvSpPr>
        <p:spPr bwMode="auto">
          <a:xfrm>
            <a:off x="5773738" y="1795463"/>
            <a:ext cx="22225" cy="28908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1" name="Text Box 7"/>
          <p:cNvSpPr txBox="1">
            <a:spLocks noChangeArrowheads="1"/>
          </p:cNvSpPr>
          <p:nvPr/>
        </p:nvSpPr>
        <p:spPr bwMode="auto">
          <a:xfrm>
            <a:off x="3017838" y="1446213"/>
            <a:ext cx="885825" cy="3508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>
                <a:latin typeface="Arial" charset="0"/>
              </a:rPr>
              <a:t>sender</a:t>
            </a:r>
            <a:endParaRPr lang="en-US">
              <a:latin typeface="Times New Roman" charset="0"/>
            </a:endParaRPr>
          </a:p>
        </p:txBody>
      </p:sp>
      <p:sp>
        <p:nvSpPr>
          <p:cNvPr id="59402" name="Text Box 8"/>
          <p:cNvSpPr txBox="1">
            <a:spLocks noChangeArrowheads="1"/>
          </p:cNvSpPr>
          <p:nvPr/>
        </p:nvSpPr>
        <p:spPr bwMode="auto">
          <a:xfrm>
            <a:off x="5195888" y="1446213"/>
            <a:ext cx="946150" cy="3508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>
                <a:latin typeface="Arial" charset="0"/>
              </a:rPr>
              <a:t>receiver</a:t>
            </a:r>
            <a:endParaRPr lang="en-US">
              <a:latin typeface="Times New Roman" charset="0"/>
            </a:endParaRPr>
          </a:p>
        </p:txBody>
      </p:sp>
      <p:sp>
        <p:nvSpPr>
          <p:cNvPr id="59403" name="Line 9"/>
          <p:cNvSpPr>
            <a:spLocks noChangeShapeType="1"/>
          </p:cNvSpPr>
          <p:nvPr/>
        </p:nvSpPr>
        <p:spPr bwMode="auto">
          <a:xfrm>
            <a:off x="3570288" y="1997075"/>
            <a:ext cx="2190750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4" name="Line 10"/>
          <p:cNvSpPr>
            <a:spLocks noChangeShapeType="1"/>
          </p:cNvSpPr>
          <p:nvPr/>
        </p:nvSpPr>
        <p:spPr bwMode="auto">
          <a:xfrm>
            <a:off x="3575050" y="4108450"/>
            <a:ext cx="2192338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5" name="Line 11"/>
          <p:cNvSpPr>
            <a:spLocks noChangeShapeType="1"/>
          </p:cNvSpPr>
          <p:nvPr/>
        </p:nvSpPr>
        <p:spPr bwMode="auto">
          <a:xfrm flipV="1">
            <a:off x="3575050" y="3165475"/>
            <a:ext cx="2209800" cy="9223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6" name="Freeform 12"/>
          <p:cNvSpPr>
            <a:spLocks/>
          </p:cNvSpPr>
          <p:nvPr/>
        </p:nvSpPr>
        <p:spPr bwMode="auto">
          <a:xfrm>
            <a:off x="3552825" y="1995488"/>
            <a:ext cx="2232025" cy="1155700"/>
          </a:xfrm>
          <a:custGeom>
            <a:avLst/>
            <a:gdLst>
              <a:gd name="T0" fmla="*/ 0 w 2902"/>
              <a:gd name="T1" fmla="*/ 0 h 1185"/>
              <a:gd name="T2" fmla="*/ 2147483647 w 2902"/>
              <a:gd name="T3" fmla="*/ 2147483647 h 1185"/>
              <a:gd name="T4" fmla="*/ 2147483647 w 2902"/>
              <a:gd name="T5" fmla="*/ 2147483647 h 1185"/>
              <a:gd name="T6" fmla="*/ 0 w 2902"/>
              <a:gd name="T7" fmla="*/ 2147483647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7" name="Line 13"/>
          <p:cNvSpPr>
            <a:spLocks noChangeShapeType="1"/>
          </p:cNvSpPr>
          <p:nvPr/>
        </p:nvSpPr>
        <p:spPr bwMode="auto">
          <a:xfrm flipH="1">
            <a:off x="3408363" y="1995488"/>
            <a:ext cx="1317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8" name="Line 14"/>
          <p:cNvSpPr>
            <a:spLocks noChangeShapeType="1"/>
          </p:cNvSpPr>
          <p:nvPr/>
        </p:nvSpPr>
        <p:spPr bwMode="auto">
          <a:xfrm flipH="1">
            <a:off x="3408363" y="2236788"/>
            <a:ext cx="1317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9" name="Line 15"/>
          <p:cNvSpPr>
            <a:spLocks noChangeShapeType="1"/>
          </p:cNvSpPr>
          <p:nvPr/>
        </p:nvSpPr>
        <p:spPr bwMode="auto">
          <a:xfrm flipH="1">
            <a:off x="3419475" y="4095750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0" name="Text Box 16"/>
          <p:cNvSpPr txBox="1">
            <a:spLocks noChangeArrowheads="1"/>
          </p:cNvSpPr>
          <p:nvPr/>
        </p:nvSpPr>
        <p:spPr bwMode="auto">
          <a:xfrm>
            <a:off x="2755900" y="2968625"/>
            <a:ext cx="847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>
                <a:solidFill>
                  <a:srgbClr val="CC0000"/>
                </a:solidFill>
                <a:latin typeface="Arial" charset="0"/>
              </a:rPr>
              <a:t>RTT</a:t>
            </a:r>
            <a:r>
              <a:rPr lang="en-US" sz="1000">
                <a:latin typeface="Arial" charset="0"/>
              </a:rPr>
              <a:t> </a:t>
            </a:r>
            <a:endParaRPr lang="en-US" sz="2400">
              <a:latin typeface="Times New Roman" charset="0"/>
            </a:endParaRPr>
          </a:p>
        </p:txBody>
      </p:sp>
      <p:sp>
        <p:nvSpPr>
          <p:cNvPr id="59411" name="Line 17"/>
          <p:cNvSpPr>
            <a:spLocks noChangeShapeType="1"/>
          </p:cNvSpPr>
          <p:nvPr/>
        </p:nvSpPr>
        <p:spPr bwMode="auto">
          <a:xfrm>
            <a:off x="3443288" y="3276600"/>
            <a:ext cx="11112" cy="8112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2" name="Line 18"/>
          <p:cNvSpPr>
            <a:spLocks noChangeShapeType="1"/>
          </p:cNvSpPr>
          <p:nvPr/>
        </p:nvSpPr>
        <p:spPr bwMode="auto">
          <a:xfrm flipV="1">
            <a:off x="3448050" y="2259013"/>
            <a:ext cx="3175" cy="768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3" name="Text Box 19"/>
          <p:cNvSpPr txBox="1">
            <a:spLocks noChangeArrowheads="1"/>
          </p:cNvSpPr>
          <p:nvPr/>
        </p:nvSpPr>
        <p:spPr bwMode="auto">
          <a:xfrm>
            <a:off x="0" y="2074863"/>
            <a:ext cx="3465513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>
                <a:latin typeface="Arial" charset="0"/>
              </a:rPr>
              <a:t>last packet bit transmitted, 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t = L / R</a:t>
            </a:r>
            <a:endParaRPr lang="en-US">
              <a:solidFill>
                <a:srgbClr val="CC0000"/>
              </a:solidFill>
              <a:latin typeface="Times New Roman" charset="0"/>
            </a:endParaRPr>
          </a:p>
        </p:txBody>
      </p:sp>
      <p:sp>
        <p:nvSpPr>
          <p:cNvPr id="59414" name="Line 20"/>
          <p:cNvSpPr>
            <a:spLocks noChangeShapeType="1"/>
          </p:cNvSpPr>
          <p:nvPr/>
        </p:nvSpPr>
        <p:spPr bwMode="auto">
          <a:xfrm flipH="1">
            <a:off x="5761038" y="2909888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5" name="Text Box 21"/>
          <p:cNvSpPr txBox="1">
            <a:spLocks noChangeArrowheads="1"/>
          </p:cNvSpPr>
          <p:nvPr/>
        </p:nvSpPr>
        <p:spPr bwMode="auto">
          <a:xfrm>
            <a:off x="5842000" y="2733675"/>
            <a:ext cx="242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first packet bit arrives</a:t>
            </a:r>
            <a:endParaRPr lang="en-US">
              <a:latin typeface="Times New Roman" charset="0"/>
            </a:endParaRPr>
          </a:p>
        </p:txBody>
      </p:sp>
      <p:sp>
        <p:nvSpPr>
          <p:cNvPr id="59416" name="Line 22"/>
          <p:cNvSpPr>
            <a:spLocks noChangeShapeType="1"/>
          </p:cNvSpPr>
          <p:nvPr/>
        </p:nvSpPr>
        <p:spPr bwMode="auto">
          <a:xfrm>
            <a:off x="5784850" y="3159125"/>
            <a:ext cx="127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7" name="Text Box 23"/>
          <p:cNvSpPr txBox="1">
            <a:spLocks noChangeArrowheads="1"/>
          </p:cNvSpPr>
          <p:nvPr/>
        </p:nvSpPr>
        <p:spPr bwMode="auto">
          <a:xfrm>
            <a:off x="5848350" y="2986088"/>
            <a:ext cx="3114675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last packet bit arrives, send ACK</a:t>
            </a:r>
            <a:endParaRPr lang="en-US">
              <a:latin typeface="Times New Roman" charset="0"/>
            </a:endParaRPr>
          </a:p>
        </p:txBody>
      </p:sp>
      <p:sp>
        <p:nvSpPr>
          <p:cNvPr id="59418" name="Text Box 24"/>
          <p:cNvSpPr txBox="1">
            <a:spLocks noChangeArrowheads="1"/>
          </p:cNvSpPr>
          <p:nvPr/>
        </p:nvSpPr>
        <p:spPr bwMode="auto">
          <a:xfrm>
            <a:off x="825500" y="3768725"/>
            <a:ext cx="268605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>
                <a:latin typeface="Arial" charset="0"/>
              </a:rPr>
              <a:t>ACK arrives, send next </a:t>
            </a:r>
          </a:p>
          <a:p>
            <a:pPr algn="r"/>
            <a:r>
              <a:rPr lang="en-US">
                <a:latin typeface="Arial" charset="0"/>
              </a:rPr>
              <a:t>packet, 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t = RTT + L / R</a:t>
            </a:r>
            <a:endParaRPr lang="en-US">
              <a:solidFill>
                <a:srgbClr val="CC0000"/>
              </a:solidFill>
              <a:latin typeface="Times New Roman" charset="0"/>
            </a:endParaRPr>
          </a:p>
        </p:txBody>
      </p:sp>
      <p:sp>
        <p:nvSpPr>
          <p:cNvPr id="59419" name="Freeform 25"/>
          <p:cNvSpPr>
            <a:spLocks/>
          </p:cNvSpPr>
          <p:nvPr/>
        </p:nvSpPr>
        <p:spPr bwMode="auto">
          <a:xfrm>
            <a:off x="3570288" y="4103688"/>
            <a:ext cx="1419225" cy="577850"/>
          </a:xfrm>
          <a:custGeom>
            <a:avLst/>
            <a:gdLst>
              <a:gd name="T0" fmla="*/ 0 w 1845"/>
              <a:gd name="T1" fmla="*/ 0 h 592"/>
              <a:gd name="T2" fmla="*/ 2147483647 w 1845"/>
              <a:gd name="T3" fmla="*/ 2147483647 h 592"/>
              <a:gd name="T4" fmla="*/ 2147483647 w 1845"/>
              <a:gd name="T5" fmla="*/ 2147483647 h 592"/>
              <a:gd name="T6" fmla="*/ 0 w 1845"/>
              <a:gd name="T7" fmla="*/ 2147483647 h 592"/>
              <a:gd name="T8" fmla="*/ 0 w 1845"/>
              <a:gd name="T9" fmla="*/ 0 h 5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45" h="592">
                <a:moveTo>
                  <a:pt x="0" y="0"/>
                </a:moveTo>
                <a:lnTo>
                  <a:pt x="1845" y="592"/>
                </a:lnTo>
                <a:lnTo>
                  <a:pt x="1095" y="592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9420" name="Group 26"/>
          <p:cNvGrpSpPr>
            <a:grpSpLocks/>
          </p:cNvGrpSpPr>
          <p:nvPr/>
        </p:nvGrpSpPr>
        <p:grpSpPr bwMode="auto">
          <a:xfrm>
            <a:off x="3563938" y="4095750"/>
            <a:ext cx="1281112" cy="534988"/>
            <a:chOff x="12315" y="13225"/>
            <a:chExt cx="2775" cy="913"/>
          </a:xfrm>
        </p:grpSpPr>
        <p:sp>
          <p:nvSpPr>
            <p:cNvPr id="59424" name="Line 27"/>
            <p:cNvSpPr>
              <a:spLocks noChangeShapeType="1"/>
            </p:cNvSpPr>
            <p:nvPr/>
          </p:nvSpPr>
          <p:spPr bwMode="auto">
            <a:xfrm>
              <a:off x="12315" y="13225"/>
              <a:ext cx="1587" cy="5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5" name="Line 28"/>
            <p:cNvSpPr>
              <a:spLocks noChangeShapeType="1"/>
            </p:cNvSpPr>
            <p:nvPr/>
          </p:nvSpPr>
          <p:spPr bwMode="auto">
            <a:xfrm>
              <a:off x="13915" y="13737"/>
              <a:ext cx="1175" cy="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421" name="Line 29"/>
          <p:cNvSpPr>
            <a:spLocks noChangeShapeType="1"/>
          </p:cNvSpPr>
          <p:nvPr/>
        </p:nvSpPr>
        <p:spPr bwMode="auto">
          <a:xfrm>
            <a:off x="3563938" y="4337050"/>
            <a:ext cx="317500" cy="1238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2" name="Line 30"/>
          <p:cNvSpPr>
            <a:spLocks noChangeShapeType="1"/>
          </p:cNvSpPr>
          <p:nvPr/>
        </p:nvSpPr>
        <p:spPr bwMode="auto">
          <a:xfrm>
            <a:off x="3887788" y="4460875"/>
            <a:ext cx="541337" cy="23495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59423" name="Object 35"/>
          <p:cNvGraphicFramePr>
            <a:graphicFrameLocks noChangeAspect="1"/>
          </p:cNvGraphicFramePr>
          <p:nvPr/>
        </p:nvGraphicFramePr>
        <p:xfrm>
          <a:off x="1255713" y="4862513"/>
          <a:ext cx="6748462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0" name="Picture" r:id="rId4" imgW="3581400" imgH="495300" progId="Word.Picture.8">
                  <p:embed/>
                </p:oleObj>
              </mc:Choice>
              <mc:Fallback>
                <p:oleObj name="Picture" r:id="rId4" imgW="3581400" imgH="4953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5713" y="4862513"/>
                        <a:ext cx="6748462" cy="93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5200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45059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6DB32CF7-EC83-C647-A513-53917A6AFAF6}" type="slidenum">
              <a:rPr lang="en-US" sz="1200" smtClean="0"/>
              <a:pPr>
                <a:defRPr/>
              </a:pPr>
              <a:t>25</a:t>
            </a:fld>
            <a:endParaRPr lang="en-US" sz="1200" smtClean="0"/>
          </a:p>
        </p:txBody>
      </p:sp>
      <p:pic>
        <p:nvPicPr>
          <p:cNvPr id="60419" name="Picture 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" y="803275"/>
            <a:ext cx="4570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5725"/>
            <a:ext cx="7772400" cy="1008063"/>
          </a:xfrm>
        </p:spPr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Pipelined protocols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4506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23875" y="1304925"/>
            <a:ext cx="7591425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pipelining:</a:t>
            </a:r>
            <a:r>
              <a:rPr lang="en-US">
                <a:latin typeface="Gill Sans MT" charset="0"/>
                <a:cs typeface="+mn-cs"/>
              </a:rPr>
              <a:t> sender allows multiple, </a:t>
            </a:r>
            <a:r>
              <a:rPr lang="ja-JP" altLang="en-US">
                <a:latin typeface="Gill Sans MT" charset="0"/>
                <a:cs typeface="+mn-cs"/>
              </a:rPr>
              <a:t>“</a:t>
            </a:r>
            <a:r>
              <a:rPr lang="en-US">
                <a:latin typeface="Gill Sans MT" charset="0"/>
                <a:cs typeface="+mn-cs"/>
              </a:rPr>
              <a:t>in-flight</a:t>
            </a:r>
            <a:r>
              <a:rPr lang="ja-JP" altLang="en-US">
                <a:latin typeface="Gill Sans MT" charset="0"/>
                <a:cs typeface="+mn-cs"/>
              </a:rPr>
              <a:t>”</a:t>
            </a:r>
            <a:r>
              <a:rPr lang="en-US">
                <a:latin typeface="Gill Sans MT" charset="0"/>
                <a:cs typeface="+mn-cs"/>
              </a:rPr>
              <a:t>, yet-to-be-acknowledged pkts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range of sequence numbers must be increased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buffering at sender and/or receiver</a:t>
            </a:r>
          </a:p>
        </p:txBody>
      </p:sp>
      <p:sp>
        <p:nvSpPr>
          <p:cNvPr id="4506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90550" y="5419725"/>
            <a:ext cx="8286750" cy="1076325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two generic forms of pipelined protocols: </a:t>
            </a:r>
            <a:r>
              <a:rPr lang="en-US" i="1">
                <a:solidFill>
                  <a:srgbClr val="CC0000"/>
                </a:solidFill>
                <a:latin typeface="Gill Sans MT" charset="0"/>
                <a:cs typeface="+mn-cs"/>
              </a:rPr>
              <a:t>go-Back-N, selective repeat</a:t>
            </a:r>
          </a:p>
        </p:txBody>
      </p:sp>
      <p:pic>
        <p:nvPicPr>
          <p:cNvPr id="60423" name="Picture 5" descr="rdt_pipelined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2588" y="2946400"/>
            <a:ext cx="6105525" cy="237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0424" name="Group 44"/>
          <p:cNvGrpSpPr>
            <a:grpSpLocks/>
          </p:cNvGrpSpPr>
          <p:nvPr/>
        </p:nvGrpSpPr>
        <p:grpSpPr bwMode="auto">
          <a:xfrm>
            <a:off x="1398588" y="3624263"/>
            <a:ext cx="469900" cy="465137"/>
            <a:chOff x="881" y="2283"/>
            <a:chExt cx="296" cy="293"/>
          </a:xfrm>
        </p:grpSpPr>
        <p:sp>
          <p:nvSpPr>
            <p:cNvPr id="45138" name="Rectangle 43"/>
            <p:cNvSpPr>
              <a:spLocks noChangeArrowheads="1"/>
            </p:cNvSpPr>
            <p:nvPr/>
          </p:nvSpPr>
          <p:spPr bwMode="auto">
            <a:xfrm>
              <a:off x="1026" y="2283"/>
              <a:ext cx="122" cy="2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60498" name="Group 36"/>
            <p:cNvGrpSpPr>
              <a:grpSpLocks/>
            </p:cNvGrpSpPr>
            <p:nvPr/>
          </p:nvGrpSpPr>
          <p:grpSpPr bwMode="auto">
            <a:xfrm flipH="1">
              <a:off x="881" y="2283"/>
              <a:ext cx="296" cy="293"/>
              <a:chOff x="2839" y="3501"/>
              <a:chExt cx="755" cy="803"/>
            </a:xfrm>
          </p:grpSpPr>
          <p:pic>
            <p:nvPicPr>
              <p:cNvPr id="60499" name="Picture 37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0500" name="Freeform 38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60425" name="Freeform 48"/>
          <p:cNvSpPr>
            <a:spLocks/>
          </p:cNvSpPr>
          <p:nvPr/>
        </p:nvSpPr>
        <p:spPr bwMode="auto">
          <a:xfrm>
            <a:off x="7339013" y="3636963"/>
            <a:ext cx="185737" cy="431800"/>
          </a:xfrm>
          <a:custGeom>
            <a:avLst/>
            <a:gdLst>
              <a:gd name="T0" fmla="*/ 2147483647 w 117"/>
              <a:gd name="T1" fmla="*/ 2147483647 h 272"/>
              <a:gd name="T2" fmla="*/ 2147483647 w 117"/>
              <a:gd name="T3" fmla="*/ 2147483647 h 272"/>
              <a:gd name="T4" fmla="*/ 2147483647 w 117"/>
              <a:gd name="T5" fmla="*/ 2147483647 h 272"/>
              <a:gd name="T6" fmla="*/ 0 w 117"/>
              <a:gd name="T7" fmla="*/ 2147483647 h 272"/>
              <a:gd name="T8" fmla="*/ 2147483647 w 117"/>
              <a:gd name="T9" fmla="*/ 2147483647 h 272"/>
              <a:gd name="T10" fmla="*/ 2147483647 w 117"/>
              <a:gd name="T11" fmla="*/ 2147483647 h 272"/>
              <a:gd name="T12" fmla="*/ 2147483647 w 117"/>
              <a:gd name="T13" fmla="*/ 0 h 272"/>
              <a:gd name="T14" fmla="*/ 2147483647 w 117"/>
              <a:gd name="T15" fmla="*/ 2147483647 h 27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17" h="272">
                <a:moveTo>
                  <a:pt x="6" y="6"/>
                </a:moveTo>
                <a:lnTo>
                  <a:pt x="3" y="77"/>
                </a:lnTo>
                <a:lnTo>
                  <a:pt x="59" y="120"/>
                </a:lnTo>
                <a:lnTo>
                  <a:pt x="0" y="146"/>
                </a:lnTo>
                <a:lnTo>
                  <a:pt x="3" y="270"/>
                </a:lnTo>
                <a:lnTo>
                  <a:pt x="117" y="272"/>
                </a:lnTo>
                <a:lnTo>
                  <a:pt x="114" y="0"/>
                </a:lnTo>
                <a:lnTo>
                  <a:pt x="6" y="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60426" name="Group 50"/>
          <p:cNvGrpSpPr>
            <a:grpSpLocks/>
          </p:cNvGrpSpPr>
          <p:nvPr/>
        </p:nvGrpSpPr>
        <p:grpSpPr bwMode="auto">
          <a:xfrm>
            <a:off x="4510088" y="3641725"/>
            <a:ext cx="469900" cy="465138"/>
            <a:chOff x="881" y="2283"/>
            <a:chExt cx="296" cy="293"/>
          </a:xfrm>
        </p:grpSpPr>
        <p:sp>
          <p:nvSpPr>
            <p:cNvPr id="45134" name="Rectangle 51"/>
            <p:cNvSpPr>
              <a:spLocks noChangeArrowheads="1"/>
            </p:cNvSpPr>
            <p:nvPr/>
          </p:nvSpPr>
          <p:spPr bwMode="auto">
            <a:xfrm>
              <a:off x="1026" y="2283"/>
              <a:ext cx="122" cy="2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60494" name="Group 52"/>
            <p:cNvGrpSpPr>
              <a:grpSpLocks/>
            </p:cNvGrpSpPr>
            <p:nvPr/>
          </p:nvGrpSpPr>
          <p:grpSpPr bwMode="auto">
            <a:xfrm flipH="1">
              <a:off x="881" y="2283"/>
              <a:ext cx="296" cy="293"/>
              <a:chOff x="2839" y="3501"/>
              <a:chExt cx="755" cy="803"/>
            </a:xfrm>
          </p:grpSpPr>
          <p:pic>
            <p:nvPicPr>
              <p:cNvPr id="60495" name="Picture 53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0496" name="Freeform 54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60427" name="Group 55"/>
          <p:cNvGrpSpPr>
            <a:grpSpLocks/>
          </p:cNvGrpSpPr>
          <p:nvPr/>
        </p:nvGrpSpPr>
        <p:grpSpPr bwMode="auto">
          <a:xfrm>
            <a:off x="4321175" y="3508375"/>
            <a:ext cx="223838" cy="501650"/>
            <a:chOff x="4140" y="429"/>
            <a:chExt cx="1425" cy="2396"/>
          </a:xfrm>
        </p:grpSpPr>
        <p:sp>
          <p:nvSpPr>
            <p:cNvPr id="60461" name="Freeform 5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03" name="Rectangle 57"/>
            <p:cNvSpPr>
              <a:spLocks noChangeArrowheads="1"/>
            </p:cNvSpPr>
            <p:nvPr/>
          </p:nvSpPr>
          <p:spPr bwMode="auto">
            <a:xfrm>
              <a:off x="4211" y="429"/>
              <a:ext cx="1041" cy="2282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0463" name="Freeform 5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64" name="Freeform 5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06" name="Rectangle 60"/>
            <p:cNvSpPr>
              <a:spLocks noChangeArrowheads="1"/>
            </p:cNvSpPr>
            <p:nvPr/>
          </p:nvSpPr>
          <p:spPr bwMode="auto">
            <a:xfrm>
              <a:off x="4211" y="694"/>
              <a:ext cx="596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60466" name="Group 6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5132" name="AutoShape 62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5133" name="AutoShape 63"/>
              <p:cNvSpPr>
                <a:spLocks noChangeArrowheads="1"/>
              </p:cNvSpPr>
              <p:nvPr/>
            </p:nvSpPr>
            <p:spPr bwMode="auto">
              <a:xfrm>
                <a:off x="623" y="2586"/>
                <a:ext cx="706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45108" name="Rectangle 64"/>
            <p:cNvSpPr>
              <a:spLocks noChangeArrowheads="1"/>
            </p:cNvSpPr>
            <p:nvPr/>
          </p:nvSpPr>
          <p:spPr bwMode="auto">
            <a:xfrm>
              <a:off x="4221" y="1020"/>
              <a:ext cx="596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60468" name="Group 6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5130" name="AutoShape 66"/>
              <p:cNvSpPr>
                <a:spLocks noChangeArrowheads="1"/>
              </p:cNvSpPr>
              <p:nvPr/>
            </p:nvSpPr>
            <p:spPr bwMode="auto">
              <a:xfrm>
                <a:off x="613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5131" name="AutoShape 67"/>
              <p:cNvSpPr>
                <a:spLocks noChangeArrowheads="1"/>
              </p:cNvSpPr>
              <p:nvPr/>
            </p:nvSpPr>
            <p:spPr bwMode="auto">
              <a:xfrm>
                <a:off x="626" y="2588"/>
                <a:ext cx="706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45110" name="Rectangle 68"/>
            <p:cNvSpPr>
              <a:spLocks noChangeArrowheads="1"/>
            </p:cNvSpPr>
            <p:nvPr/>
          </p:nvSpPr>
          <p:spPr bwMode="auto">
            <a:xfrm>
              <a:off x="4221" y="1362"/>
              <a:ext cx="596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5111" name="Rectangle 69"/>
            <p:cNvSpPr>
              <a:spLocks noChangeArrowheads="1"/>
            </p:cNvSpPr>
            <p:nvPr/>
          </p:nvSpPr>
          <p:spPr bwMode="auto">
            <a:xfrm>
              <a:off x="4231" y="1657"/>
              <a:ext cx="596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60471" name="Group 7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5128" name="AutoShape 71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18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5129" name="AutoShape 72"/>
              <p:cNvSpPr>
                <a:spLocks noChangeArrowheads="1"/>
              </p:cNvSpPr>
              <p:nvPr/>
            </p:nvSpPr>
            <p:spPr bwMode="auto">
              <a:xfrm>
                <a:off x="628" y="2582"/>
                <a:ext cx="692" cy="11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60472" name="Freeform 7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0473" name="Group 7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5126" name="AutoShape 75"/>
              <p:cNvSpPr>
                <a:spLocks noChangeArrowheads="1"/>
              </p:cNvSpPr>
              <p:nvPr/>
            </p:nvSpPr>
            <p:spPr bwMode="auto">
              <a:xfrm>
                <a:off x="611" y="2565"/>
                <a:ext cx="730" cy="14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5127" name="AutoShape 76"/>
              <p:cNvSpPr>
                <a:spLocks noChangeArrowheads="1"/>
              </p:cNvSpPr>
              <p:nvPr/>
            </p:nvSpPr>
            <p:spPr bwMode="auto">
              <a:xfrm>
                <a:off x="623" y="2580"/>
                <a:ext cx="705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45115" name="Rectangle 77"/>
            <p:cNvSpPr>
              <a:spLocks noChangeArrowheads="1"/>
            </p:cNvSpPr>
            <p:nvPr/>
          </p:nvSpPr>
          <p:spPr bwMode="auto">
            <a:xfrm>
              <a:off x="5252" y="429"/>
              <a:ext cx="71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0475" name="Freeform 7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6" name="Freeform 7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18" name="Oval 80"/>
            <p:cNvSpPr>
              <a:spLocks noChangeArrowheads="1"/>
            </p:cNvSpPr>
            <p:nvPr/>
          </p:nvSpPr>
          <p:spPr bwMode="auto">
            <a:xfrm>
              <a:off x="5514" y="2613"/>
              <a:ext cx="51" cy="91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0478" name="Freeform 8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20" name="AutoShape 82"/>
            <p:cNvSpPr>
              <a:spLocks noChangeArrowheads="1"/>
            </p:cNvSpPr>
            <p:nvPr/>
          </p:nvSpPr>
          <p:spPr bwMode="auto">
            <a:xfrm>
              <a:off x="4140" y="2681"/>
              <a:ext cx="1203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5121" name="AutoShape 83"/>
            <p:cNvSpPr>
              <a:spLocks noChangeArrowheads="1"/>
            </p:cNvSpPr>
            <p:nvPr/>
          </p:nvSpPr>
          <p:spPr bwMode="auto">
            <a:xfrm>
              <a:off x="4211" y="2711"/>
              <a:ext cx="1061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5122" name="Oval 84"/>
            <p:cNvSpPr>
              <a:spLocks noChangeArrowheads="1"/>
            </p:cNvSpPr>
            <p:nvPr/>
          </p:nvSpPr>
          <p:spPr bwMode="auto">
            <a:xfrm>
              <a:off x="4312" y="2385"/>
              <a:ext cx="152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5123" name="Oval 85"/>
            <p:cNvSpPr>
              <a:spLocks noChangeArrowheads="1"/>
            </p:cNvSpPr>
            <p:nvPr/>
          </p:nvSpPr>
          <p:spPr bwMode="auto">
            <a:xfrm>
              <a:off x="4484" y="2385"/>
              <a:ext cx="162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5124" name="Oval 86"/>
            <p:cNvSpPr>
              <a:spLocks noChangeArrowheads="1"/>
            </p:cNvSpPr>
            <p:nvPr/>
          </p:nvSpPr>
          <p:spPr bwMode="auto">
            <a:xfrm>
              <a:off x="4666" y="2378"/>
              <a:ext cx="152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5125" name="Rectangle 87"/>
            <p:cNvSpPr>
              <a:spLocks noChangeArrowheads="1"/>
            </p:cNvSpPr>
            <p:nvPr/>
          </p:nvSpPr>
          <p:spPr bwMode="auto">
            <a:xfrm>
              <a:off x="5060" y="1832"/>
              <a:ext cx="91" cy="76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60428" name="Group 88"/>
          <p:cNvGrpSpPr>
            <a:grpSpLocks/>
          </p:cNvGrpSpPr>
          <p:nvPr/>
        </p:nvGrpSpPr>
        <p:grpSpPr bwMode="auto">
          <a:xfrm>
            <a:off x="7385050" y="3503613"/>
            <a:ext cx="223838" cy="501650"/>
            <a:chOff x="4140" y="429"/>
            <a:chExt cx="1425" cy="2396"/>
          </a:xfrm>
        </p:grpSpPr>
        <p:sp>
          <p:nvSpPr>
            <p:cNvPr id="60429" name="Freeform 89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71" name="Rectangle 90"/>
            <p:cNvSpPr>
              <a:spLocks noChangeArrowheads="1"/>
            </p:cNvSpPr>
            <p:nvPr/>
          </p:nvSpPr>
          <p:spPr bwMode="auto">
            <a:xfrm>
              <a:off x="4211" y="429"/>
              <a:ext cx="1041" cy="2282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0431" name="Freeform 91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2" name="Freeform 92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74" name="Rectangle 93"/>
            <p:cNvSpPr>
              <a:spLocks noChangeArrowheads="1"/>
            </p:cNvSpPr>
            <p:nvPr/>
          </p:nvSpPr>
          <p:spPr bwMode="auto">
            <a:xfrm>
              <a:off x="4211" y="694"/>
              <a:ext cx="596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60434" name="Group 94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5100" name="AutoShape 95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5101" name="AutoShape 96"/>
              <p:cNvSpPr>
                <a:spLocks noChangeArrowheads="1"/>
              </p:cNvSpPr>
              <p:nvPr/>
            </p:nvSpPr>
            <p:spPr bwMode="auto">
              <a:xfrm>
                <a:off x="623" y="2586"/>
                <a:ext cx="706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45076" name="Rectangle 97"/>
            <p:cNvSpPr>
              <a:spLocks noChangeArrowheads="1"/>
            </p:cNvSpPr>
            <p:nvPr/>
          </p:nvSpPr>
          <p:spPr bwMode="auto">
            <a:xfrm>
              <a:off x="4221" y="1020"/>
              <a:ext cx="596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60436" name="Group 98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5098" name="AutoShape 99"/>
              <p:cNvSpPr>
                <a:spLocks noChangeArrowheads="1"/>
              </p:cNvSpPr>
              <p:nvPr/>
            </p:nvSpPr>
            <p:spPr bwMode="auto">
              <a:xfrm>
                <a:off x="613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5099" name="AutoShape 100"/>
              <p:cNvSpPr>
                <a:spLocks noChangeArrowheads="1"/>
              </p:cNvSpPr>
              <p:nvPr/>
            </p:nvSpPr>
            <p:spPr bwMode="auto">
              <a:xfrm>
                <a:off x="626" y="2588"/>
                <a:ext cx="706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45078" name="Rectangle 101"/>
            <p:cNvSpPr>
              <a:spLocks noChangeArrowheads="1"/>
            </p:cNvSpPr>
            <p:nvPr/>
          </p:nvSpPr>
          <p:spPr bwMode="auto">
            <a:xfrm>
              <a:off x="4221" y="1362"/>
              <a:ext cx="596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5079" name="Rectangle 102"/>
            <p:cNvSpPr>
              <a:spLocks noChangeArrowheads="1"/>
            </p:cNvSpPr>
            <p:nvPr/>
          </p:nvSpPr>
          <p:spPr bwMode="auto">
            <a:xfrm>
              <a:off x="4231" y="1657"/>
              <a:ext cx="596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60439" name="Group 103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5096" name="AutoShape 104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18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5097" name="AutoShape 105"/>
              <p:cNvSpPr>
                <a:spLocks noChangeArrowheads="1"/>
              </p:cNvSpPr>
              <p:nvPr/>
            </p:nvSpPr>
            <p:spPr bwMode="auto">
              <a:xfrm>
                <a:off x="628" y="2582"/>
                <a:ext cx="692" cy="11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60440" name="Freeform 106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0441" name="Group 107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5094" name="AutoShape 108"/>
              <p:cNvSpPr>
                <a:spLocks noChangeArrowheads="1"/>
              </p:cNvSpPr>
              <p:nvPr/>
            </p:nvSpPr>
            <p:spPr bwMode="auto">
              <a:xfrm>
                <a:off x="611" y="2565"/>
                <a:ext cx="730" cy="14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5095" name="AutoShape 109"/>
              <p:cNvSpPr>
                <a:spLocks noChangeArrowheads="1"/>
              </p:cNvSpPr>
              <p:nvPr/>
            </p:nvSpPr>
            <p:spPr bwMode="auto">
              <a:xfrm>
                <a:off x="623" y="2580"/>
                <a:ext cx="705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45083" name="Rectangle 110"/>
            <p:cNvSpPr>
              <a:spLocks noChangeArrowheads="1"/>
            </p:cNvSpPr>
            <p:nvPr/>
          </p:nvSpPr>
          <p:spPr bwMode="auto">
            <a:xfrm>
              <a:off x="5252" y="429"/>
              <a:ext cx="71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0443" name="Freeform 111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4" name="Freeform 112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86" name="Oval 113"/>
            <p:cNvSpPr>
              <a:spLocks noChangeArrowheads="1"/>
            </p:cNvSpPr>
            <p:nvPr/>
          </p:nvSpPr>
          <p:spPr bwMode="auto">
            <a:xfrm>
              <a:off x="5514" y="2613"/>
              <a:ext cx="51" cy="91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0446" name="Freeform 114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88" name="AutoShape 115"/>
            <p:cNvSpPr>
              <a:spLocks noChangeArrowheads="1"/>
            </p:cNvSpPr>
            <p:nvPr/>
          </p:nvSpPr>
          <p:spPr bwMode="auto">
            <a:xfrm>
              <a:off x="4140" y="2681"/>
              <a:ext cx="1203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5089" name="AutoShape 116"/>
            <p:cNvSpPr>
              <a:spLocks noChangeArrowheads="1"/>
            </p:cNvSpPr>
            <p:nvPr/>
          </p:nvSpPr>
          <p:spPr bwMode="auto">
            <a:xfrm>
              <a:off x="4211" y="2711"/>
              <a:ext cx="1061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5090" name="Oval 117"/>
            <p:cNvSpPr>
              <a:spLocks noChangeArrowheads="1"/>
            </p:cNvSpPr>
            <p:nvPr/>
          </p:nvSpPr>
          <p:spPr bwMode="auto">
            <a:xfrm>
              <a:off x="4312" y="2385"/>
              <a:ext cx="152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5091" name="Oval 118"/>
            <p:cNvSpPr>
              <a:spLocks noChangeArrowheads="1"/>
            </p:cNvSpPr>
            <p:nvPr/>
          </p:nvSpPr>
          <p:spPr bwMode="auto">
            <a:xfrm>
              <a:off x="4484" y="2385"/>
              <a:ext cx="162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5092" name="Oval 119"/>
            <p:cNvSpPr>
              <a:spLocks noChangeArrowheads="1"/>
            </p:cNvSpPr>
            <p:nvPr/>
          </p:nvSpPr>
          <p:spPr bwMode="auto">
            <a:xfrm>
              <a:off x="4666" y="2378"/>
              <a:ext cx="152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5093" name="Rectangle 120"/>
            <p:cNvSpPr>
              <a:spLocks noChangeArrowheads="1"/>
            </p:cNvSpPr>
            <p:nvPr/>
          </p:nvSpPr>
          <p:spPr bwMode="auto">
            <a:xfrm>
              <a:off x="5060" y="1832"/>
              <a:ext cx="91" cy="76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8277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46083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A0B83FA6-F8EE-A54D-AFE3-E628F072EF80}" type="slidenum">
              <a:rPr lang="en-US" sz="1200" smtClean="0"/>
              <a:pPr>
                <a:defRPr/>
              </a:pPr>
              <a:t>26</a:t>
            </a:fld>
            <a:endParaRPr lang="en-US" sz="1200" smtClean="0"/>
          </a:p>
        </p:txBody>
      </p:sp>
      <p:pic>
        <p:nvPicPr>
          <p:cNvPr id="61443" name="Picture 6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842963"/>
            <a:ext cx="6399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63513"/>
            <a:ext cx="7772400" cy="963612"/>
          </a:xfrm>
        </p:spPr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Pipelining: increased utilization</a:t>
            </a:r>
          </a:p>
        </p:txBody>
      </p:sp>
      <p:sp>
        <p:nvSpPr>
          <p:cNvPr id="61445" name="Line 3"/>
          <p:cNvSpPr>
            <a:spLocks noChangeShapeType="1"/>
          </p:cNvSpPr>
          <p:nvPr/>
        </p:nvSpPr>
        <p:spPr bwMode="auto">
          <a:xfrm>
            <a:off x="3171825" y="1778000"/>
            <a:ext cx="2082800" cy="9318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46" name="Text Box 4"/>
          <p:cNvSpPr txBox="1">
            <a:spLocks noChangeArrowheads="1"/>
          </p:cNvSpPr>
          <p:nvPr/>
        </p:nvSpPr>
        <p:spPr bwMode="auto">
          <a:xfrm>
            <a:off x="0" y="1571625"/>
            <a:ext cx="3086100" cy="3540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>
                <a:latin typeface="Arial" charset="0"/>
              </a:rPr>
              <a:t>first packet bit transmitted, t = 0</a:t>
            </a:r>
            <a:endParaRPr lang="en-US">
              <a:latin typeface="Times New Roman" charset="0"/>
            </a:endParaRPr>
          </a:p>
        </p:txBody>
      </p:sp>
      <p:sp>
        <p:nvSpPr>
          <p:cNvPr id="61447" name="Line 5"/>
          <p:cNvSpPr>
            <a:spLocks noChangeShapeType="1"/>
          </p:cNvSpPr>
          <p:nvPr/>
        </p:nvSpPr>
        <p:spPr bwMode="auto">
          <a:xfrm>
            <a:off x="3162300" y="1555750"/>
            <a:ext cx="20638" cy="32845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48" name="Line 6"/>
          <p:cNvSpPr>
            <a:spLocks noChangeShapeType="1"/>
          </p:cNvSpPr>
          <p:nvPr/>
        </p:nvSpPr>
        <p:spPr bwMode="auto">
          <a:xfrm>
            <a:off x="5243513" y="1568450"/>
            <a:ext cx="22225" cy="33512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49" name="Text Box 7"/>
          <p:cNvSpPr txBox="1">
            <a:spLocks noChangeArrowheads="1"/>
          </p:cNvSpPr>
          <p:nvPr/>
        </p:nvSpPr>
        <p:spPr bwMode="auto">
          <a:xfrm>
            <a:off x="2701925" y="1228725"/>
            <a:ext cx="1042988" cy="355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>
                <a:latin typeface="Arial" charset="0"/>
              </a:rPr>
              <a:t>sender</a:t>
            </a:r>
            <a:endParaRPr lang="en-US">
              <a:latin typeface="Times New Roman" charset="0"/>
            </a:endParaRPr>
          </a:p>
        </p:txBody>
      </p:sp>
      <p:sp>
        <p:nvSpPr>
          <p:cNvPr id="61450" name="Text Box 8"/>
          <p:cNvSpPr txBox="1">
            <a:spLocks noChangeArrowheads="1"/>
          </p:cNvSpPr>
          <p:nvPr/>
        </p:nvSpPr>
        <p:spPr bwMode="auto">
          <a:xfrm>
            <a:off x="4730750" y="1228725"/>
            <a:ext cx="1108075" cy="355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>
                <a:latin typeface="Arial" charset="0"/>
              </a:rPr>
              <a:t>receiver</a:t>
            </a:r>
            <a:endParaRPr lang="en-US">
              <a:latin typeface="Times New Roman" charset="0"/>
            </a:endParaRPr>
          </a:p>
        </p:txBody>
      </p:sp>
      <p:sp>
        <p:nvSpPr>
          <p:cNvPr id="61451" name="Line 9"/>
          <p:cNvSpPr>
            <a:spLocks noChangeShapeType="1"/>
          </p:cNvSpPr>
          <p:nvPr/>
        </p:nvSpPr>
        <p:spPr bwMode="auto">
          <a:xfrm>
            <a:off x="3182938" y="1773238"/>
            <a:ext cx="2049462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2" name="Line 10"/>
          <p:cNvSpPr>
            <a:spLocks noChangeShapeType="1"/>
          </p:cNvSpPr>
          <p:nvPr/>
        </p:nvSpPr>
        <p:spPr bwMode="auto">
          <a:xfrm>
            <a:off x="3189288" y="3905250"/>
            <a:ext cx="2049462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3" name="Freeform 11"/>
          <p:cNvSpPr>
            <a:spLocks/>
          </p:cNvSpPr>
          <p:nvPr/>
        </p:nvSpPr>
        <p:spPr bwMode="auto">
          <a:xfrm>
            <a:off x="3167063" y="1770063"/>
            <a:ext cx="2087562" cy="1169987"/>
          </a:xfrm>
          <a:custGeom>
            <a:avLst/>
            <a:gdLst>
              <a:gd name="T0" fmla="*/ 0 w 2902"/>
              <a:gd name="T1" fmla="*/ 0 h 1185"/>
              <a:gd name="T2" fmla="*/ 2147483647 w 2902"/>
              <a:gd name="T3" fmla="*/ 2147483647 h 1185"/>
              <a:gd name="T4" fmla="*/ 2147483647 w 2902"/>
              <a:gd name="T5" fmla="*/ 2147483647 h 1185"/>
              <a:gd name="T6" fmla="*/ 0 w 2902"/>
              <a:gd name="T7" fmla="*/ 2147483647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54" name="Line 12"/>
          <p:cNvSpPr>
            <a:spLocks noChangeShapeType="1"/>
          </p:cNvSpPr>
          <p:nvPr/>
        </p:nvSpPr>
        <p:spPr bwMode="auto">
          <a:xfrm flipH="1">
            <a:off x="3032125" y="1770063"/>
            <a:ext cx="123825" cy="31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5" name="Line 13"/>
          <p:cNvSpPr>
            <a:spLocks noChangeShapeType="1"/>
          </p:cNvSpPr>
          <p:nvPr/>
        </p:nvSpPr>
        <p:spPr bwMode="auto">
          <a:xfrm flipH="1">
            <a:off x="3032125" y="2014538"/>
            <a:ext cx="1238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6" name="Text Box 14"/>
          <p:cNvSpPr txBox="1">
            <a:spLocks noChangeArrowheads="1"/>
          </p:cNvSpPr>
          <p:nvPr/>
        </p:nvSpPr>
        <p:spPr bwMode="auto">
          <a:xfrm>
            <a:off x="2251075" y="2754313"/>
            <a:ext cx="9652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>
                <a:latin typeface="Arial" charset="0"/>
              </a:rPr>
              <a:t>RTT </a:t>
            </a:r>
            <a:endParaRPr lang="en-US">
              <a:latin typeface="Times New Roman" charset="0"/>
            </a:endParaRPr>
          </a:p>
        </p:txBody>
      </p:sp>
      <p:sp>
        <p:nvSpPr>
          <p:cNvPr id="61457" name="Line 15"/>
          <p:cNvSpPr>
            <a:spLocks noChangeShapeType="1"/>
          </p:cNvSpPr>
          <p:nvPr/>
        </p:nvSpPr>
        <p:spPr bwMode="auto">
          <a:xfrm>
            <a:off x="3065463" y="3065463"/>
            <a:ext cx="9525" cy="8207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8" name="Line 16"/>
          <p:cNvSpPr>
            <a:spLocks noChangeShapeType="1"/>
          </p:cNvSpPr>
          <p:nvPr/>
        </p:nvSpPr>
        <p:spPr bwMode="auto">
          <a:xfrm flipV="1">
            <a:off x="3070225" y="2036763"/>
            <a:ext cx="1588" cy="7762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9" name="Text Box 17"/>
          <p:cNvSpPr txBox="1">
            <a:spLocks noChangeArrowheads="1"/>
          </p:cNvSpPr>
          <p:nvPr/>
        </p:nvSpPr>
        <p:spPr bwMode="auto">
          <a:xfrm>
            <a:off x="346075" y="1852613"/>
            <a:ext cx="274002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>
                <a:latin typeface="Arial" charset="0"/>
              </a:rPr>
              <a:t>last bit transmitted, t = L / R</a:t>
            </a:r>
            <a:endParaRPr lang="en-US">
              <a:latin typeface="Times New Roman" charset="0"/>
            </a:endParaRPr>
          </a:p>
        </p:txBody>
      </p:sp>
      <p:sp>
        <p:nvSpPr>
          <p:cNvPr id="61460" name="Line 18"/>
          <p:cNvSpPr>
            <a:spLocks noChangeShapeType="1"/>
          </p:cNvSpPr>
          <p:nvPr/>
        </p:nvSpPr>
        <p:spPr bwMode="auto">
          <a:xfrm flipH="1">
            <a:off x="5232400" y="2695575"/>
            <a:ext cx="1254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1" name="Text Box 19"/>
          <p:cNvSpPr txBox="1">
            <a:spLocks noChangeArrowheads="1"/>
          </p:cNvSpPr>
          <p:nvPr/>
        </p:nvSpPr>
        <p:spPr bwMode="auto">
          <a:xfrm>
            <a:off x="5308600" y="2517775"/>
            <a:ext cx="26416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first packet bit arrives</a:t>
            </a:r>
            <a:endParaRPr lang="en-US">
              <a:latin typeface="Times New Roman" charset="0"/>
            </a:endParaRPr>
          </a:p>
        </p:txBody>
      </p:sp>
      <p:sp>
        <p:nvSpPr>
          <p:cNvPr id="61462" name="Line 20"/>
          <p:cNvSpPr>
            <a:spLocks noChangeShapeType="1"/>
          </p:cNvSpPr>
          <p:nvPr/>
        </p:nvSpPr>
        <p:spPr bwMode="auto">
          <a:xfrm>
            <a:off x="5254625" y="2946400"/>
            <a:ext cx="1190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3" name="Text Box 21"/>
          <p:cNvSpPr txBox="1">
            <a:spLocks noChangeArrowheads="1"/>
          </p:cNvSpPr>
          <p:nvPr/>
        </p:nvSpPr>
        <p:spPr bwMode="auto">
          <a:xfrm>
            <a:off x="5313363" y="2770188"/>
            <a:ext cx="35814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last packet bit arrives, send ACK</a:t>
            </a:r>
            <a:endParaRPr lang="en-US">
              <a:latin typeface="Times New Roman" charset="0"/>
            </a:endParaRPr>
          </a:p>
        </p:txBody>
      </p:sp>
      <p:sp>
        <p:nvSpPr>
          <p:cNvPr id="61464" name="Text Box 22"/>
          <p:cNvSpPr txBox="1">
            <a:spLocks noChangeArrowheads="1"/>
          </p:cNvSpPr>
          <p:nvPr/>
        </p:nvSpPr>
        <p:spPr bwMode="auto">
          <a:xfrm>
            <a:off x="493713" y="3562350"/>
            <a:ext cx="2635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>
                <a:latin typeface="Arial" charset="0"/>
              </a:rPr>
              <a:t>ACK arrives, send next </a:t>
            </a:r>
          </a:p>
          <a:p>
            <a:pPr algn="r"/>
            <a:r>
              <a:rPr lang="en-US">
                <a:latin typeface="Arial" charset="0"/>
              </a:rPr>
              <a:t>packet, t = RTT + L / R</a:t>
            </a:r>
            <a:endParaRPr lang="en-US">
              <a:latin typeface="Times New Roman" charset="0"/>
            </a:endParaRPr>
          </a:p>
        </p:txBody>
      </p:sp>
      <p:grpSp>
        <p:nvGrpSpPr>
          <p:cNvPr id="61465" name="Group 23"/>
          <p:cNvGrpSpPr>
            <a:grpSpLocks/>
          </p:cNvGrpSpPr>
          <p:nvPr/>
        </p:nvGrpSpPr>
        <p:grpSpPr bwMode="auto">
          <a:xfrm>
            <a:off x="3043238" y="3892550"/>
            <a:ext cx="1466850" cy="608013"/>
            <a:chOff x="12502" y="21425"/>
            <a:chExt cx="3400" cy="1025"/>
          </a:xfrm>
        </p:grpSpPr>
        <p:sp>
          <p:nvSpPr>
            <p:cNvPr id="61494" name="Line 24"/>
            <p:cNvSpPr>
              <a:spLocks noChangeShapeType="1"/>
            </p:cNvSpPr>
            <p:nvPr/>
          </p:nvSpPr>
          <p:spPr bwMode="auto">
            <a:xfrm flipH="1">
              <a:off x="12502" y="21425"/>
              <a:ext cx="288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5" name="Freeform 25"/>
            <p:cNvSpPr>
              <a:spLocks/>
            </p:cNvSpPr>
            <p:nvPr/>
          </p:nvSpPr>
          <p:spPr bwMode="auto">
            <a:xfrm>
              <a:off x="12827" y="21438"/>
              <a:ext cx="3075" cy="987"/>
            </a:xfrm>
            <a:custGeom>
              <a:avLst/>
              <a:gdLst>
                <a:gd name="T0" fmla="*/ 0 w 1845"/>
                <a:gd name="T1" fmla="*/ 0 h 592"/>
                <a:gd name="T2" fmla="*/ 14237 w 1845"/>
                <a:gd name="T3" fmla="*/ 4575 h 592"/>
                <a:gd name="T4" fmla="*/ 8450 w 1845"/>
                <a:gd name="T5" fmla="*/ 4575 h 592"/>
                <a:gd name="T6" fmla="*/ 0 w 1845"/>
                <a:gd name="T7" fmla="*/ 1909 h 592"/>
                <a:gd name="T8" fmla="*/ 0 w 1845"/>
                <a:gd name="T9" fmla="*/ 0 h 5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45" h="592">
                  <a:moveTo>
                    <a:pt x="0" y="0"/>
                  </a:moveTo>
                  <a:lnTo>
                    <a:pt x="1845" y="592"/>
                  </a:lnTo>
                  <a:lnTo>
                    <a:pt x="1095" y="592"/>
                  </a:lnTo>
                  <a:lnTo>
                    <a:pt x="0" y="24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496" name="Group 26"/>
            <p:cNvGrpSpPr>
              <a:grpSpLocks/>
            </p:cNvGrpSpPr>
            <p:nvPr/>
          </p:nvGrpSpPr>
          <p:grpSpPr bwMode="auto">
            <a:xfrm>
              <a:off x="12815" y="21425"/>
              <a:ext cx="2776" cy="913"/>
              <a:chOff x="12315" y="13225"/>
              <a:chExt cx="2775" cy="913"/>
            </a:xfrm>
          </p:grpSpPr>
          <p:sp>
            <p:nvSpPr>
              <p:cNvPr id="61499" name="Line 27"/>
              <p:cNvSpPr>
                <a:spLocks noChangeShapeType="1"/>
              </p:cNvSpPr>
              <p:nvPr/>
            </p:nvSpPr>
            <p:spPr bwMode="auto">
              <a:xfrm>
                <a:off x="12315" y="13225"/>
                <a:ext cx="1587" cy="5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00" name="Line 28"/>
              <p:cNvSpPr>
                <a:spLocks noChangeShapeType="1"/>
              </p:cNvSpPr>
              <p:nvPr/>
            </p:nvSpPr>
            <p:spPr bwMode="auto">
              <a:xfrm>
                <a:off x="13915" y="13737"/>
                <a:ext cx="1175" cy="4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497" name="Line 29"/>
            <p:cNvSpPr>
              <a:spLocks noChangeShapeType="1"/>
            </p:cNvSpPr>
            <p:nvPr/>
          </p:nvSpPr>
          <p:spPr bwMode="auto">
            <a:xfrm>
              <a:off x="12815" y="21837"/>
              <a:ext cx="687" cy="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8" name="Line 30"/>
            <p:cNvSpPr>
              <a:spLocks noChangeShapeType="1"/>
            </p:cNvSpPr>
            <p:nvPr/>
          </p:nvSpPr>
          <p:spPr bwMode="auto">
            <a:xfrm>
              <a:off x="13515" y="22048"/>
              <a:ext cx="1175" cy="4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66" name="Freeform 31"/>
          <p:cNvSpPr>
            <a:spLocks/>
          </p:cNvSpPr>
          <p:nvPr/>
        </p:nvSpPr>
        <p:spPr bwMode="auto">
          <a:xfrm>
            <a:off x="3171825" y="2022475"/>
            <a:ext cx="2087563" cy="1168400"/>
          </a:xfrm>
          <a:custGeom>
            <a:avLst/>
            <a:gdLst>
              <a:gd name="T0" fmla="*/ 0 w 2902"/>
              <a:gd name="T1" fmla="*/ 0 h 1185"/>
              <a:gd name="T2" fmla="*/ 2147483647 w 2902"/>
              <a:gd name="T3" fmla="*/ 2147483647 h 1185"/>
              <a:gd name="T4" fmla="*/ 2147483647 w 2902"/>
              <a:gd name="T5" fmla="*/ 2147483647 h 1185"/>
              <a:gd name="T6" fmla="*/ 0 w 2902"/>
              <a:gd name="T7" fmla="*/ 2147483647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7" name="Freeform 32"/>
          <p:cNvSpPr>
            <a:spLocks/>
          </p:cNvSpPr>
          <p:nvPr/>
        </p:nvSpPr>
        <p:spPr bwMode="auto">
          <a:xfrm>
            <a:off x="3171825" y="2273300"/>
            <a:ext cx="2087563" cy="1168400"/>
          </a:xfrm>
          <a:custGeom>
            <a:avLst/>
            <a:gdLst>
              <a:gd name="T0" fmla="*/ 0 w 2902"/>
              <a:gd name="T1" fmla="*/ 0 h 1185"/>
              <a:gd name="T2" fmla="*/ 2147483647 w 2902"/>
              <a:gd name="T3" fmla="*/ 2147483647 h 1185"/>
              <a:gd name="T4" fmla="*/ 2147483647 w 2902"/>
              <a:gd name="T5" fmla="*/ 2147483647 h 1185"/>
              <a:gd name="T6" fmla="*/ 0 w 2902"/>
              <a:gd name="T7" fmla="*/ 2147483647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68" name="Line 33"/>
          <p:cNvSpPr>
            <a:spLocks noChangeShapeType="1"/>
          </p:cNvSpPr>
          <p:nvPr/>
        </p:nvSpPr>
        <p:spPr bwMode="auto">
          <a:xfrm flipV="1">
            <a:off x="3189288" y="2954338"/>
            <a:ext cx="2065337" cy="9318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9" name="Line 34"/>
          <p:cNvSpPr>
            <a:spLocks noChangeShapeType="1"/>
          </p:cNvSpPr>
          <p:nvPr/>
        </p:nvSpPr>
        <p:spPr bwMode="auto">
          <a:xfrm flipV="1">
            <a:off x="3189288" y="3205163"/>
            <a:ext cx="2065337" cy="9318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1470" name="Group 35"/>
          <p:cNvGrpSpPr>
            <a:grpSpLocks/>
          </p:cNvGrpSpPr>
          <p:nvPr/>
        </p:nvGrpSpPr>
        <p:grpSpPr bwMode="auto">
          <a:xfrm>
            <a:off x="3032125" y="4130675"/>
            <a:ext cx="1466850" cy="606425"/>
            <a:chOff x="12502" y="21425"/>
            <a:chExt cx="3400" cy="1025"/>
          </a:xfrm>
        </p:grpSpPr>
        <p:sp>
          <p:nvSpPr>
            <p:cNvPr id="61487" name="Line 36"/>
            <p:cNvSpPr>
              <a:spLocks noChangeShapeType="1"/>
            </p:cNvSpPr>
            <p:nvPr/>
          </p:nvSpPr>
          <p:spPr bwMode="auto">
            <a:xfrm flipH="1">
              <a:off x="12502" y="21425"/>
              <a:ext cx="288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8" name="Freeform 37"/>
            <p:cNvSpPr>
              <a:spLocks/>
            </p:cNvSpPr>
            <p:nvPr/>
          </p:nvSpPr>
          <p:spPr bwMode="auto">
            <a:xfrm>
              <a:off x="12827" y="21438"/>
              <a:ext cx="3075" cy="987"/>
            </a:xfrm>
            <a:custGeom>
              <a:avLst/>
              <a:gdLst>
                <a:gd name="T0" fmla="*/ 0 w 1845"/>
                <a:gd name="T1" fmla="*/ 0 h 592"/>
                <a:gd name="T2" fmla="*/ 14237 w 1845"/>
                <a:gd name="T3" fmla="*/ 4575 h 592"/>
                <a:gd name="T4" fmla="*/ 8450 w 1845"/>
                <a:gd name="T5" fmla="*/ 4575 h 592"/>
                <a:gd name="T6" fmla="*/ 0 w 1845"/>
                <a:gd name="T7" fmla="*/ 1909 h 592"/>
                <a:gd name="T8" fmla="*/ 0 w 1845"/>
                <a:gd name="T9" fmla="*/ 0 h 5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45" h="592">
                  <a:moveTo>
                    <a:pt x="0" y="0"/>
                  </a:moveTo>
                  <a:lnTo>
                    <a:pt x="1845" y="592"/>
                  </a:lnTo>
                  <a:lnTo>
                    <a:pt x="1095" y="592"/>
                  </a:lnTo>
                  <a:lnTo>
                    <a:pt x="0" y="24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489" name="Group 38"/>
            <p:cNvGrpSpPr>
              <a:grpSpLocks/>
            </p:cNvGrpSpPr>
            <p:nvPr/>
          </p:nvGrpSpPr>
          <p:grpSpPr bwMode="auto">
            <a:xfrm>
              <a:off x="12815" y="21425"/>
              <a:ext cx="2776" cy="913"/>
              <a:chOff x="12315" y="13225"/>
              <a:chExt cx="2775" cy="913"/>
            </a:xfrm>
          </p:grpSpPr>
          <p:sp>
            <p:nvSpPr>
              <p:cNvPr id="61492" name="Line 39"/>
              <p:cNvSpPr>
                <a:spLocks noChangeShapeType="1"/>
              </p:cNvSpPr>
              <p:nvPr/>
            </p:nvSpPr>
            <p:spPr bwMode="auto">
              <a:xfrm>
                <a:off x="12315" y="13225"/>
                <a:ext cx="1587" cy="5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93" name="Line 40"/>
              <p:cNvSpPr>
                <a:spLocks noChangeShapeType="1"/>
              </p:cNvSpPr>
              <p:nvPr/>
            </p:nvSpPr>
            <p:spPr bwMode="auto">
              <a:xfrm>
                <a:off x="13915" y="13737"/>
                <a:ext cx="1175" cy="4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490" name="Line 41"/>
            <p:cNvSpPr>
              <a:spLocks noChangeShapeType="1"/>
            </p:cNvSpPr>
            <p:nvPr/>
          </p:nvSpPr>
          <p:spPr bwMode="auto">
            <a:xfrm>
              <a:off x="12815" y="21837"/>
              <a:ext cx="687" cy="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1" name="Line 42"/>
            <p:cNvSpPr>
              <a:spLocks noChangeShapeType="1"/>
            </p:cNvSpPr>
            <p:nvPr/>
          </p:nvSpPr>
          <p:spPr bwMode="auto">
            <a:xfrm>
              <a:off x="13515" y="22048"/>
              <a:ext cx="1175" cy="4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71" name="Group 43"/>
          <p:cNvGrpSpPr>
            <a:grpSpLocks/>
          </p:cNvGrpSpPr>
          <p:nvPr/>
        </p:nvGrpSpPr>
        <p:grpSpPr bwMode="auto">
          <a:xfrm>
            <a:off x="3043238" y="4381500"/>
            <a:ext cx="1466850" cy="606425"/>
            <a:chOff x="12502" y="21425"/>
            <a:chExt cx="3400" cy="1025"/>
          </a:xfrm>
        </p:grpSpPr>
        <p:sp>
          <p:nvSpPr>
            <p:cNvPr id="61480" name="Line 44"/>
            <p:cNvSpPr>
              <a:spLocks noChangeShapeType="1"/>
            </p:cNvSpPr>
            <p:nvPr/>
          </p:nvSpPr>
          <p:spPr bwMode="auto">
            <a:xfrm flipH="1">
              <a:off x="12502" y="21425"/>
              <a:ext cx="288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1" name="Freeform 45"/>
            <p:cNvSpPr>
              <a:spLocks/>
            </p:cNvSpPr>
            <p:nvPr/>
          </p:nvSpPr>
          <p:spPr bwMode="auto">
            <a:xfrm>
              <a:off x="12827" y="21438"/>
              <a:ext cx="3075" cy="987"/>
            </a:xfrm>
            <a:custGeom>
              <a:avLst/>
              <a:gdLst>
                <a:gd name="T0" fmla="*/ 0 w 1845"/>
                <a:gd name="T1" fmla="*/ 0 h 592"/>
                <a:gd name="T2" fmla="*/ 14237 w 1845"/>
                <a:gd name="T3" fmla="*/ 4575 h 592"/>
                <a:gd name="T4" fmla="*/ 8450 w 1845"/>
                <a:gd name="T5" fmla="*/ 4575 h 592"/>
                <a:gd name="T6" fmla="*/ 0 w 1845"/>
                <a:gd name="T7" fmla="*/ 1909 h 592"/>
                <a:gd name="T8" fmla="*/ 0 w 1845"/>
                <a:gd name="T9" fmla="*/ 0 h 5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45" h="592">
                  <a:moveTo>
                    <a:pt x="0" y="0"/>
                  </a:moveTo>
                  <a:lnTo>
                    <a:pt x="1845" y="592"/>
                  </a:lnTo>
                  <a:lnTo>
                    <a:pt x="1095" y="592"/>
                  </a:lnTo>
                  <a:lnTo>
                    <a:pt x="0" y="24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482" name="Group 46"/>
            <p:cNvGrpSpPr>
              <a:grpSpLocks/>
            </p:cNvGrpSpPr>
            <p:nvPr/>
          </p:nvGrpSpPr>
          <p:grpSpPr bwMode="auto">
            <a:xfrm>
              <a:off x="12815" y="21425"/>
              <a:ext cx="2776" cy="913"/>
              <a:chOff x="12315" y="13225"/>
              <a:chExt cx="2775" cy="913"/>
            </a:xfrm>
          </p:grpSpPr>
          <p:sp>
            <p:nvSpPr>
              <p:cNvPr id="61485" name="Line 47"/>
              <p:cNvSpPr>
                <a:spLocks noChangeShapeType="1"/>
              </p:cNvSpPr>
              <p:nvPr/>
            </p:nvSpPr>
            <p:spPr bwMode="auto">
              <a:xfrm>
                <a:off x="12315" y="13225"/>
                <a:ext cx="1587" cy="5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86" name="Line 48"/>
              <p:cNvSpPr>
                <a:spLocks noChangeShapeType="1"/>
              </p:cNvSpPr>
              <p:nvPr/>
            </p:nvSpPr>
            <p:spPr bwMode="auto">
              <a:xfrm>
                <a:off x="13915" y="13737"/>
                <a:ext cx="1175" cy="4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483" name="Line 49"/>
            <p:cNvSpPr>
              <a:spLocks noChangeShapeType="1"/>
            </p:cNvSpPr>
            <p:nvPr/>
          </p:nvSpPr>
          <p:spPr bwMode="auto">
            <a:xfrm>
              <a:off x="12815" y="21837"/>
              <a:ext cx="687" cy="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4" name="Line 50"/>
            <p:cNvSpPr>
              <a:spLocks noChangeShapeType="1"/>
            </p:cNvSpPr>
            <p:nvPr/>
          </p:nvSpPr>
          <p:spPr bwMode="auto">
            <a:xfrm>
              <a:off x="13515" y="22048"/>
              <a:ext cx="1175" cy="4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72" name="Line 51"/>
          <p:cNvSpPr>
            <a:spLocks noChangeShapeType="1"/>
          </p:cNvSpPr>
          <p:nvPr/>
        </p:nvSpPr>
        <p:spPr bwMode="auto">
          <a:xfrm flipV="1">
            <a:off x="3194050" y="3457575"/>
            <a:ext cx="2065338" cy="9318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73" name="Text Box 52"/>
          <p:cNvSpPr txBox="1">
            <a:spLocks noChangeArrowheads="1"/>
          </p:cNvSpPr>
          <p:nvPr/>
        </p:nvSpPr>
        <p:spPr bwMode="auto">
          <a:xfrm>
            <a:off x="5310188" y="3024188"/>
            <a:ext cx="3833812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last bit of 2</a:t>
            </a:r>
            <a:r>
              <a:rPr lang="en-US" baseline="30000">
                <a:latin typeface="Arial" charset="0"/>
              </a:rPr>
              <a:t>nd</a:t>
            </a:r>
            <a:r>
              <a:rPr lang="en-US">
                <a:latin typeface="Arial" charset="0"/>
              </a:rPr>
              <a:t> packet arrives, send ACK</a:t>
            </a:r>
            <a:endParaRPr lang="en-US">
              <a:latin typeface="Times New Roman" charset="0"/>
            </a:endParaRPr>
          </a:p>
        </p:txBody>
      </p:sp>
      <p:sp>
        <p:nvSpPr>
          <p:cNvPr id="61474" name="Line 53"/>
          <p:cNvSpPr>
            <a:spLocks noChangeShapeType="1"/>
          </p:cNvSpPr>
          <p:nvPr/>
        </p:nvSpPr>
        <p:spPr bwMode="auto">
          <a:xfrm flipV="1">
            <a:off x="5254625" y="3182938"/>
            <a:ext cx="112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75" name="Line 54"/>
          <p:cNvSpPr>
            <a:spLocks noChangeShapeType="1"/>
          </p:cNvSpPr>
          <p:nvPr/>
        </p:nvSpPr>
        <p:spPr bwMode="auto">
          <a:xfrm flipV="1">
            <a:off x="5265738" y="3435350"/>
            <a:ext cx="1127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76" name="Text Box 55"/>
          <p:cNvSpPr txBox="1">
            <a:spLocks noChangeArrowheads="1"/>
          </p:cNvSpPr>
          <p:nvPr/>
        </p:nvSpPr>
        <p:spPr bwMode="auto">
          <a:xfrm>
            <a:off x="5305425" y="3257550"/>
            <a:ext cx="383857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last bit of 3</a:t>
            </a:r>
            <a:r>
              <a:rPr lang="en-US" baseline="30000">
                <a:latin typeface="Arial" charset="0"/>
              </a:rPr>
              <a:t>rd</a:t>
            </a:r>
            <a:r>
              <a:rPr lang="en-US">
                <a:latin typeface="Arial" charset="0"/>
              </a:rPr>
              <a:t> packet arrives, send ACK</a:t>
            </a:r>
            <a:endParaRPr lang="en-US">
              <a:latin typeface="Times New Roman" charset="0"/>
            </a:endParaRPr>
          </a:p>
        </p:txBody>
      </p:sp>
      <p:sp>
        <p:nvSpPr>
          <p:cNvPr id="46118" name="Text Box 57"/>
          <p:cNvSpPr txBox="1">
            <a:spLocks noChangeArrowheads="1"/>
          </p:cNvSpPr>
          <p:nvPr/>
        </p:nvSpPr>
        <p:spPr bwMode="auto">
          <a:xfrm>
            <a:off x="5518150" y="4152900"/>
            <a:ext cx="34607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solidFill>
                  <a:srgbClr val="CC0000"/>
                </a:solidFill>
                <a:latin typeface="Arial" charset="0"/>
                <a:cs typeface="+mn-cs"/>
              </a:rPr>
              <a:t>3-packet pipelining increases</a:t>
            </a:r>
          </a:p>
          <a:p>
            <a:pPr>
              <a:defRPr/>
            </a:pPr>
            <a:r>
              <a:rPr lang="en-US" sz="2000" smtClean="0">
                <a:solidFill>
                  <a:srgbClr val="CC0000"/>
                </a:solidFill>
                <a:latin typeface="Arial" charset="0"/>
                <a:cs typeface="+mn-cs"/>
              </a:rPr>
              <a:t> utilization by a factor of 3!</a:t>
            </a:r>
          </a:p>
        </p:txBody>
      </p:sp>
      <p:sp>
        <p:nvSpPr>
          <p:cNvPr id="46119" name="Line 58"/>
          <p:cNvSpPr>
            <a:spLocks noChangeShapeType="1"/>
          </p:cNvSpPr>
          <p:nvPr/>
        </p:nvSpPr>
        <p:spPr bwMode="auto">
          <a:xfrm flipH="1">
            <a:off x="6386513" y="4821238"/>
            <a:ext cx="125412" cy="5127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61479" name="Object 61"/>
          <p:cNvGraphicFramePr>
            <a:graphicFrameLocks noChangeAspect="1"/>
          </p:cNvGraphicFramePr>
          <p:nvPr/>
        </p:nvGraphicFramePr>
        <p:xfrm>
          <a:off x="1555750" y="5087938"/>
          <a:ext cx="6748463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8" name="Picture" r:id="rId4" imgW="3581400" imgH="495300" progId="Word.Picture.8">
                  <p:embed/>
                </p:oleObj>
              </mc:Choice>
              <mc:Fallback>
                <p:oleObj name="Picture" r:id="rId4" imgW="3581400" imgH="4953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5087938"/>
                        <a:ext cx="6748463" cy="93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9273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4710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8CF3FA67-C3A5-EE41-99C2-94A59FF972AD}" type="slidenum">
              <a:rPr lang="en-US" sz="1200" smtClean="0"/>
              <a:pPr>
                <a:defRPr/>
              </a:pPr>
              <a:t>27</a:t>
            </a:fld>
            <a:endParaRPr lang="en-US" sz="1200" smtClean="0"/>
          </a:p>
        </p:txBody>
      </p:sp>
      <p:pic>
        <p:nvPicPr>
          <p:cNvPr id="62467" name="Picture 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13" y="904875"/>
            <a:ext cx="7313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07963"/>
            <a:ext cx="7772400" cy="930275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Pipelined protocols: overview</a:t>
            </a:r>
          </a:p>
        </p:txBody>
      </p:sp>
      <p:sp>
        <p:nvSpPr>
          <p:cNvPr id="4711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455738"/>
            <a:ext cx="3954463" cy="4848225"/>
          </a:xfrm>
        </p:spPr>
        <p:txBody>
          <a:bodyPr>
            <a:normAutofit lnSpcReduction="10000"/>
          </a:bodyPr>
          <a:lstStyle/>
          <a:p>
            <a:pPr>
              <a:lnSpc>
                <a:spcPct val="70000"/>
              </a:lnSpc>
              <a:buFont typeface="Wingdings" charset="0"/>
              <a:buNone/>
              <a:defRPr/>
            </a:pPr>
            <a:r>
              <a:rPr lang="en-US" u="sng">
                <a:solidFill>
                  <a:srgbClr val="CC0000"/>
                </a:solidFill>
                <a:latin typeface="Gill Sans MT" charset="0"/>
                <a:cs typeface="+mn-cs"/>
              </a:rPr>
              <a:t>Go-back-N:</a:t>
            </a:r>
          </a:p>
          <a:p>
            <a:pPr>
              <a:lnSpc>
                <a:spcPct val="75000"/>
              </a:lnSpc>
              <a:defRPr/>
            </a:pPr>
            <a:r>
              <a:rPr lang="en-US">
                <a:latin typeface="Gill Sans MT" charset="0"/>
                <a:cs typeface="+mn-cs"/>
              </a:rPr>
              <a:t>sender can have up to N unacked packets in pipeline</a:t>
            </a:r>
          </a:p>
          <a:p>
            <a:pPr>
              <a:lnSpc>
                <a:spcPct val="75000"/>
              </a:lnSpc>
              <a:defRPr/>
            </a:pPr>
            <a:r>
              <a:rPr lang="en-US">
                <a:latin typeface="Gill Sans MT" charset="0"/>
                <a:cs typeface="+mn-cs"/>
              </a:rPr>
              <a:t>receiver only sends </a:t>
            </a:r>
            <a:r>
              <a:rPr lang="en-US" i="1">
                <a:solidFill>
                  <a:srgbClr val="CC0000"/>
                </a:solidFill>
                <a:latin typeface="Gill Sans MT" charset="0"/>
                <a:cs typeface="+mn-cs"/>
              </a:rPr>
              <a:t>cumulative ack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doesn</a:t>
            </a:r>
            <a:r>
              <a:rPr lang="ja-JP" altLang="en-US">
                <a:latin typeface="Gill Sans MT" charset="0"/>
              </a:rPr>
              <a:t>’</a:t>
            </a:r>
            <a:r>
              <a:rPr lang="en-US">
                <a:latin typeface="Gill Sans MT" charset="0"/>
              </a:rPr>
              <a:t>t ack packet if there</a:t>
            </a:r>
            <a:r>
              <a:rPr lang="ja-JP" altLang="en-US">
                <a:latin typeface="Gill Sans MT" charset="0"/>
              </a:rPr>
              <a:t>’</a:t>
            </a:r>
            <a:r>
              <a:rPr lang="en-US">
                <a:latin typeface="Gill Sans MT" charset="0"/>
              </a:rPr>
              <a:t>s a gap</a:t>
            </a:r>
          </a:p>
          <a:p>
            <a:pPr>
              <a:lnSpc>
                <a:spcPct val="75000"/>
              </a:lnSpc>
              <a:defRPr/>
            </a:pPr>
            <a:r>
              <a:rPr lang="en-US">
                <a:latin typeface="Gill Sans MT" charset="0"/>
                <a:cs typeface="+mn-cs"/>
              </a:rPr>
              <a:t>sender has timer for oldest unacked packet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when timer expires, retransmit </a:t>
            </a:r>
            <a:r>
              <a:rPr lang="en-US" i="1">
                <a:latin typeface="Gill Sans MT" charset="0"/>
              </a:rPr>
              <a:t>all</a:t>
            </a:r>
            <a:r>
              <a:rPr lang="en-US">
                <a:latin typeface="Gill Sans MT" charset="0"/>
              </a:rPr>
              <a:t> unacked packets</a:t>
            </a:r>
          </a:p>
        </p:txBody>
      </p:sp>
      <p:sp>
        <p:nvSpPr>
          <p:cNvPr id="4711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73600" y="1455738"/>
            <a:ext cx="4289425" cy="4648200"/>
          </a:xfrm>
        </p:spPr>
        <p:txBody>
          <a:bodyPr/>
          <a:lstStyle/>
          <a:p>
            <a:pPr>
              <a:lnSpc>
                <a:spcPct val="70000"/>
              </a:lnSpc>
              <a:buFont typeface="Wingdings" charset="0"/>
              <a:buNone/>
              <a:defRPr/>
            </a:pPr>
            <a:r>
              <a:rPr lang="en-US" u="sng">
                <a:solidFill>
                  <a:srgbClr val="CC0000"/>
                </a:solidFill>
                <a:latin typeface="Gill Sans MT" charset="0"/>
                <a:cs typeface="+mn-cs"/>
              </a:rPr>
              <a:t>Selective Repeat:</a:t>
            </a:r>
          </a:p>
          <a:p>
            <a:pPr>
              <a:lnSpc>
                <a:spcPct val="75000"/>
              </a:lnSpc>
              <a:defRPr/>
            </a:pPr>
            <a:r>
              <a:rPr lang="en-US">
                <a:latin typeface="Gill Sans MT" charset="0"/>
                <a:cs typeface="+mn-cs"/>
              </a:rPr>
              <a:t>sender can have up to N unack</a:t>
            </a:r>
            <a:r>
              <a:rPr lang="ja-JP" altLang="en-US">
                <a:latin typeface="Gill Sans MT" charset="0"/>
                <a:cs typeface="+mn-cs"/>
              </a:rPr>
              <a:t>’</a:t>
            </a:r>
            <a:r>
              <a:rPr lang="en-US">
                <a:latin typeface="Gill Sans MT" charset="0"/>
                <a:cs typeface="+mn-cs"/>
              </a:rPr>
              <a:t>ed packets in pipeline</a:t>
            </a:r>
          </a:p>
          <a:p>
            <a:pPr>
              <a:lnSpc>
                <a:spcPct val="75000"/>
              </a:lnSpc>
              <a:defRPr/>
            </a:pPr>
            <a:r>
              <a:rPr lang="en-US">
                <a:latin typeface="Gill Sans MT" charset="0"/>
                <a:cs typeface="+mn-cs"/>
              </a:rPr>
              <a:t>rcvr sends </a:t>
            </a:r>
            <a:r>
              <a:rPr lang="en-US" i="1">
                <a:solidFill>
                  <a:srgbClr val="CC0000"/>
                </a:solidFill>
                <a:latin typeface="Gill Sans MT" charset="0"/>
                <a:cs typeface="+mn-cs"/>
              </a:rPr>
              <a:t>individual ack</a:t>
            </a:r>
            <a:r>
              <a:rPr lang="en-US">
                <a:latin typeface="Gill Sans MT" charset="0"/>
                <a:cs typeface="+mn-cs"/>
              </a:rPr>
              <a:t> for each packet</a:t>
            </a:r>
          </a:p>
          <a:p>
            <a:pPr>
              <a:lnSpc>
                <a:spcPct val="70000"/>
              </a:lnSpc>
              <a:defRPr/>
            </a:pPr>
            <a:endParaRPr lang="en-US">
              <a:latin typeface="Gill Sans MT" charset="0"/>
              <a:cs typeface="+mn-cs"/>
            </a:endParaRPr>
          </a:p>
          <a:p>
            <a:pPr>
              <a:lnSpc>
                <a:spcPct val="70000"/>
              </a:lnSpc>
              <a:buFont typeface="Wingdings" charset="0"/>
              <a:buNone/>
              <a:defRPr/>
            </a:pPr>
            <a:endParaRPr lang="en-US">
              <a:latin typeface="Gill Sans MT" charset="0"/>
              <a:cs typeface="+mn-cs"/>
            </a:endParaRPr>
          </a:p>
          <a:p>
            <a:pPr>
              <a:lnSpc>
                <a:spcPct val="75000"/>
              </a:lnSpc>
              <a:spcBef>
                <a:spcPct val="0"/>
              </a:spcBef>
              <a:defRPr/>
            </a:pPr>
            <a:r>
              <a:rPr lang="en-US">
                <a:latin typeface="Gill Sans MT" charset="0"/>
                <a:cs typeface="+mn-cs"/>
              </a:rPr>
              <a:t>sender maintains timer for each unacked packet</a:t>
            </a:r>
          </a:p>
          <a:p>
            <a:pPr lvl="1">
              <a:lnSpc>
                <a:spcPct val="80000"/>
              </a:lnSpc>
              <a:defRPr/>
            </a:pPr>
            <a:r>
              <a:rPr lang="en-US">
                <a:latin typeface="Gill Sans MT" charset="0"/>
              </a:rPr>
              <a:t>when timer expires, retransmit only that unacked packet</a:t>
            </a:r>
          </a:p>
          <a:p>
            <a:pPr>
              <a:lnSpc>
                <a:spcPct val="70000"/>
              </a:lnSpc>
              <a:defRPr/>
            </a:pPr>
            <a:endParaRPr lang="en-US">
              <a:latin typeface="Gill Sans MT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1556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4813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51A3E7E6-BF27-FD4F-A7ED-21B4CED4B10D}" type="slidenum">
              <a:rPr lang="en-US" sz="1200" smtClean="0"/>
              <a:pPr>
                <a:defRPr/>
              </a:pPr>
              <a:t>28</a:t>
            </a:fld>
            <a:endParaRPr lang="en-US" sz="1200" smtClean="0"/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9525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Go-Back-N: sender</a:t>
            </a:r>
          </a:p>
        </p:txBody>
      </p:sp>
      <p:sp>
        <p:nvSpPr>
          <p:cNvPr id="4813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14450"/>
            <a:ext cx="8324850" cy="1219200"/>
          </a:xfrm>
        </p:spPr>
        <p:txBody>
          <a:bodyPr/>
          <a:lstStyle/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k-bit seq # in pkt header</a:t>
            </a:r>
          </a:p>
          <a:p>
            <a:pPr>
              <a:defRPr/>
            </a:pPr>
            <a:r>
              <a:rPr lang="ja-JP" altLang="en-US" sz="2400">
                <a:latin typeface="Gill Sans MT" charset="0"/>
                <a:cs typeface="+mn-cs"/>
              </a:rPr>
              <a:t>“</a:t>
            </a:r>
            <a:r>
              <a:rPr lang="en-US" sz="2400">
                <a:latin typeface="Gill Sans MT" charset="0"/>
                <a:cs typeface="+mn-cs"/>
              </a:rPr>
              <a:t>window</a:t>
            </a:r>
            <a:r>
              <a:rPr lang="ja-JP" altLang="en-US" sz="2400">
                <a:latin typeface="Gill Sans MT" charset="0"/>
                <a:cs typeface="+mn-cs"/>
              </a:rPr>
              <a:t>”</a:t>
            </a:r>
            <a:r>
              <a:rPr lang="en-US" sz="2400">
                <a:latin typeface="Gill Sans MT" charset="0"/>
                <a:cs typeface="+mn-cs"/>
              </a:rPr>
              <a:t> of up to N, consecutive unack</a:t>
            </a:r>
            <a:r>
              <a:rPr lang="ja-JP" altLang="en-US" sz="2400">
                <a:latin typeface="Gill Sans MT" charset="0"/>
                <a:cs typeface="+mn-cs"/>
              </a:rPr>
              <a:t>’</a:t>
            </a:r>
            <a:r>
              <a:rPr lang="en-US" sz="2400">
                <a:latin typeface="Gill Sans MT" charset="0"/>
                <a:cs typeface="+mn-cs"/>
              </a:rPr>
              <a:t>ed pkts allowed</a:t>
            </a: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</p:txBody>
      </p:sp>
      <p:pic>
        <p:nvPicPr>
          <p:cNvPr id="63493" name="Picture 4" descr="gbn_seqn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75" y="2263775"/>
            <a:ext cx="8099425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5" name="Rectangle 5"/>
          <p:cNvSpPr>
            <a:spLocks noChangeArrowheads="1"/>
          </p:cNvSpPr>
          <p:nvPr/>
        </p:nvSpPr>
        <p:spPr bwMode="auto">
          <a:xfrm>
            <a:off x="476250" y="4149725"/>
            <a:ext cx="83248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cs typeface="+mn-cs"/>
              </a:rPr>
              <a:t>ACK(n): ACKs all pkts up to, including seq # n - </a:t>
            </a:r>
            <a:r>
              <a:rPr lang="ja-JP" altLang="en-US" sz="2400" i="1">
                <a:solidFill>
                  <a:srgbClr val="CC0000"/>
                </a:solidFill>
                <a:latin typeface="Gill Sans MT" charset="0"/>
                <a:cs typeface="+mn-cs"/>
              </a:rPr>
              <a:t>“</a:t>
            </a:r>
            <a:r>
              <a:rPr lang="en-US" sz="2400" i="1">
                <a:solidFill>
                  <a:srgbClr val="CC0000"/>
                </a:solidFill>
                <a:latin typeface="Gill Sans MT" charset="0"/>
                <a:cs typeface="+mn-cs"/>
              </a:rPr>
              <a:t>cumulative ACK</a:t>
            </a:r>
            <a:r>
              <a:rPr lang="ja-JP" altLang="en-US" sz="2400" i="1">
                <a:solidFill>
                  <a:srgbClr val="CC0000"/>
                </a:solidFill>
                <a:latin typeface="Gill Sans MT" charset="0"/>
                <a:cs typeface="+mn-cs"/>
              </a:rPr>
              <a:t>”</a:t>
            </a:r>
            <a:endParaRPr lang="en-US" sz="2400" i="1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 marL="688975" lvl="1" indent="-231775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  <a:defRPr/>
            </a:pPr>
            <a:r>
              <a:rPr lang="en-US" sz="2400">
                <a:latin typeface="Gill Sans MT" charset="0"/>
                <a:cs typeface="+mn-cs"/>
              </a:rPr>
              <a:t>may receive duplicate ACKs (see receiver)</a:t>
            </a:r>
            <a:endParaRPr lang="en-US" sz="2000">
              <a:latin typeface="Gill Sans MT" charset="0"/>
              <a:cs typeface="+mn-cs"/>
            </a:endParaRP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cs typeface="+mn-cs"/>
              </a:rPr>
              <a:t>timer for oldest in-flight pkt</a:t>
            </a: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400" i="1">
                <a:latin typeface="Gill Sans MT" charset="0"/>
                <a:cs typeface="+mn-cs"/>
              </a:rPr>
              <a:t>timeout(n):</a:t>
            </a:r>
            <a:r>
              <a:rPr lang="en-US" sz="2400">
                <a:latin typeface="Gill Sans MT" charset="0"/>
                <a:cs typeface="+mn-cs"/>
              </a:rPr>
              <a:t> retransmit packet n and all higher seq # pkts in window</a:t>
            </a: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800">
              <a:latin typeface="Gill Sans MT" charset="0"/>
              <a:cs typeface="+mn-cs"/>
            </a:endParaRP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800">
              <a:latin typeface="Gill Sans MT" charset="0"/>
              <a:cs typeface="+mn-cs"/>
            </a:endParaRPr>
          </a:p>
        </p:txBody>
      </p:sp>
      <p:sp>
        <p:nvSpPr>
          <p:cNvPr id="48136" name="Rectangle 6"/>
          <p:cNvSpPr>
            <a:spLocks noChangeArrowheads="1"/>
          </p:cNvSpPr>
          <p:nvPr/>
        </p:nvSpPr>
        <p:spPr bwMode="auto">
          <a:xfrm>
            <a:off x="1639888" y="2789238"/>
            <a:ext cx="2206625" cy="6365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63496" name="Picture 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63" y="850900"/>
            <a:ext cx="5027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5216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49155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1D438005-36E0-5342-959A-4B39A51A94CD}" type="slidenum">
              <a:rPr lang="en-US" sz="1200" smtClean="0"/>
              <a:pPr>
                <a:defRPr/>
              </a:pPr>
              <a:t>29</a:t>
            </a:fld>
            <a:endParaRPr lang="en-US" sz="1200" smtClean="0"/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207963"/>
            <a:ext cx="7772400" cy="700087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GBN: sender extended FSM</a:t>
            </a:r>
            <a:endParaRPr lang="en-US">
              <a:latin typeface="Gill Sans MT" charset="0"/>
              <a:cs typeface="+mj-cs"/>
            </a:endParaRPr>
          </a:p>
        </p:txBody>
      </p:sp>
      <p:grpSp>
        <p:nvGrpSpPr>
          <p:cNvPr id="64516" name="Group 3"/>
          <p:cNvGrpSpPr>
            <a:grpSpLocks/>
          </p:cNvGrpSpPr>
          <p:nvPr/>
        </p:nvGrpSpPr>
        <p:grpSpPr bwMode="auto">
          <a:xfrm>
            <a:off x="3535363" y="3743325"/>
            <a:ext cx="800100" cy="657225"/>
            <a:chOff x="1939" y="2515"/>
            <a:chExt cx="504" cy="414"/>
          </a:xfrm>
        </p:grpSpPr>
        <p:sp>
          <p:nvSpPr>
            <p:cNvPr id="64537" name="Oval 4"/>
            <p:cNvSpPr>
              <a:spLocks noChangeArrowheads="1"/>
            </p:cNvSpPr>
            <p:nvPr/>
          </p:nvSpPr>
          <p:spPr bwMode="auto">
            <a:xfrm>
              <a:off x="2004" y="2515"/>
              <a:ext cx="420" cy="414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538" name="Text Box 5"/>
            <p:cNvSpPr txBox="1">
              <a:spLocks noChangeArrowheads="1"/>
            </p:cNvSpPr>
            <p:nvPr/>
          </p:nvSpPr>
          <p:spPr bwMode="auto">
            <a:xfrm>
              <a:off x="1939" y="2611"/>
              <a:ext cx="504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</a:rPr>
                <a:t>Wait</a:t>
              </a:r>
              <a:endParaRPr lang="en-US">
                <a:latin typeface="Times New Roman" charset="0"/>
              </a:endParaRPr>
            </a:p>
          </p:txBody>
        </p:sp>
      </p:grpSp>
      <p:sp>
        <p:nvSpPr>
          <p:cNvPr id="64517" name="Line 6"/>
          <p:cNvSpPr>
            <a:spLocks noChangeShapeType="1"/>
          </p:cNvSpPr>
          <p:nvPr/>
        </p:nvSpPr>
        <p:spPr bwMode="auto">
          <a:xfrm>
            <a:off x="2028825" y="2830513"/>
            <a:ext cx="1624013" cy="1069975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18" name="Text Box 7"/>
          <p:cNvSpPr txBox="1">
            <a:spLocks noChangeArrowheads="1"/>
          </p:cNvSpPr>
          <p:nvPr/>
        </p:nvSpPr>
        <p:spPr bwMode="auto">
          <a:xfrm>
            <a:off x="4751388" y="3810000"/>
            <a:ext cx="2776537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start_timer</a:t>
            </a:r>
          </a:p>
          <a:p>
            <a:pPr algn="l"/>
            <a:r>
              <a:rPr lang="en-US" sz="1400">
                <a:latin typeface="Arial" charset="0"/>
              </a:rPr>
              <a:t>udt_send(sndpkt[base])</a:t>
            </a:r>
          </a:p>
          <a:p>
            <a:pPr algn="l"/>
            <a:r>
              <a:rPr lang="en-US" sz="1400">
                <a:latin typeface="Arial" charset="0"/>
              </a:rPr>
              <a:t>udt_send(sndpkt[base+1])</a:t>
            </a:r>
          </a:p>
          <a:p>
            <a:pPr algn="l"/>
            <a:r>
              <a:rPr lang="en-US" sz="1400">
                <a:latin typeface="Arial" charset="0"/>
              </a:rPr>
              <a:t>…</a:t>
            </a:r>
          </a:p>
          <a:p>
            <a:pPr algn="l"/>
            <a:r>
              <a:rPr lang="en-US" sz="1400">
                <a:latin typeface="Arial" charset="0"/>
              </a:rPr>
              <a:t>udt_send(sndpkt[nextseqnum-1])</a:t>
            </a:r>
          </a:p>
          <a:p>
            <a:endParaRPr lang="en-US" sz="1400">
              <a:latin typeface="Times New Roman" charset="0"/>
            </a:endParaRPr>
          </a:p>
        </p:txBody>
      </p:sp>
      <p:sp>
        <p:nvSpPr>
          <p:cNvPr id="64519" name="Text Box 8"/>
          <p:cNvSpPr txBox="1">
            <a:spLocks noChangeArrowheads="1"/>
          </p:cNvSpPr>
          <p:nvPr/>
        </p:nvSpPr>
        <p:spPr bwMode="auto">
          <a:xfrm>
            <a:off x="4773613" y="3575050"/>
            <a:ext cx="110013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timeout</a:t>
            </a:r>
            <a:endParaRPr lang="en-US" sz="1400">
              <a:latin typeface="Times New Roman" charset="0"/>
            </a:endParaRPr>
          </a:p>
          <a:p>
            <a:endParaRPr lang="en-US" sz="1400">
              <a:latin typeface="Times New Roman" charset="0"/>
            </a:endParaRPr>
          </a:p>
        </p:txBody>
      </p:sp>
      <p:sp>
        <p:nvSpPr>
          <p:cNvPr id="64520" name="Line 9"/>
          <p:cNvSpPr>
            <a:spLocks noChangeShapeType="1"/>
          </p:cNvSpPr>
          <p:nvPr/>
        </p:nvSpPr>
        <p:spPr bwMode="auto">
          <a:xfrm>
            <a:off x="4857750" y="3851275"/>
            <a:ext cx="161925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1" name="Freeform 10"/>
          <p:cNvSpPr>
            <a:spLocks/>
          </p:cNvSpPr>
          <p:nvPr/>
        </p:nvSpPr>
        <p:spPr bwMode="auto">
          <a:xfrm>
            <a:off x="4360863" y="3498850"/>
            <a:ext cx="393700" cy="1152525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2" name="Text Box 11"/>
          <p:cNvSpPr txBox="1">
            <a:spLocks noChangeArrowheads="1"/>
          </p:cNvSpPr>
          <p:nvPr/>
        </p:nvSpPr>
        <p:spPr bwMode="auto">
          <a:xfrm>
            <a:off x="3194050" y="1069975"/>
            <a:ext cx="23336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rdt_send(data)</a:t>
            </a:r>
            <a:r>
              <a:rPr lang="en-US" sz="1000">
                <a:latin typeface="Arial" charset="0"/>
              </a:rPr>
              <a:t> </a:t>
            </a:r>
            <a:endParaRPr lang="en-US" sz="2400">
              <a:latin typeface="Times New Roman" charset="0"/>
            </a:endParaRPr>
          </a:p>
        </p:txBody>
      </p:sp>
      <p:sp>
        <p:nvSpPr>
          <p:cNvPr id="64523" name="Line 12"/>
          <p:cNvSpPr>
            <a:spLocks noChangeShapeType="1"/>
          </p:cNvSpPr>
          <p:nvPr/>
        </p:nvSpPr>
        <p:spPr bwMode="auto">
          <a:xfrm>
            <a:off x="3302000" y="1389063"/>
            <a:ext cx="19145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4" name="Text Box 13"/>
          <p:cNvSpPr txBox="1">
            <a:spLocks noChangeArrowheads="1"/>
          </p:cNvSpPr>
          <p:nvPr/>
        </p:nvSpPr>
        <p:spPr bwMode="auto">
          <a:xfrm>
            <a:off x="3194050" y="1411288"/>
            <a:ext cx="5521325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if (nextseqnum &lt; base+N) {</a:t>
            </a:r>
          </a:p>
          <a:p>
            <a:pPr algn="l"/>
            <a:r>
              <a:rPr lang="en-US" sz="1400">
                <a:latin typeface="Arial" charset="0"/>
              </a:rPr>
              <a:t>    sndpkt[nextseqnum] = make_pkt(nextseqnum,data,chksum)</a:t>
            </a:r>
          </a:p>
          <a:p>
            <a:pPr algn="l"/>
            <a:r>
              <a:rPr lang="en-US" sz="1400">
                <a:latin typeface="Arial" charset="0"/>
              </a:rPr>
              <a:t>    udt_send(sndpkt[nextseqnum])</a:t>
            </a:r>
          </a:p>
          <a:p>
            <a:pPr algn="l"/>
            <a:r>
              <a:rPr lang="en-US" sz="1400">
                <a:latin typeface="Arial" charset="0"/>
              </a:rPr>
              <a:t>    if (base == nextseqnum)</a:t>
            </a:r>
          </a:p>
          <a:p>
            <a:pPr algn="l"/>
            <a:r>
              <a:rPr lang="en-US" sz="1400">
                <a:latin typeface="Arial" charset="0"/>
              </a:rPr>
              <a:t>       start_timer</a:t>
            </a:r>
          </a:p>
          <a:p>
            <a:pPr algn="l"/>
            <a:r>
              <a:rPr lang="en-US" sz="1400">
                <a:latin typeface="Arial" charset="0"/>
              </a:rPr>
              <a:t>    nextseqnum++</a:t>
            </a:r>
          </a:p>
          <a:p>
            <a:pPr algn="l"/>
            <a:r>
              <a:rPr lang="en-US" sz="1400">
                <a:latin typeface="Arial" charset="0"/>
              </a:rPr>
              <a:t>    }</a:t>
            </a:r>
          </a:p>
          <a:p>
            <a:pPr algn="l"/>
            <a:r>
              <a:rPr lang="en-US" sz="1400">
                <a:latin typeface="Arial" charset="0"/>
              </a:rPr>
              <a:t>else</a:t>
            </a:r>
          </a:p>
          <a:p>
            <a:pPr algn="l"/>
            <a:r>
              <a:rPr lang="en-US" sz="1400">
                <a:latin typeface="Arial" charset="0"/>
              </a:rPr>
              <a:t>  refuse_data(data)</a:t>
            </a:r>
            <a:endParaRPr lang="en-US" sz="1400">
              <a:latin typeface="Times New Roman" charset="0"/>
            </a:endParaRPr>
          </a:p>
        </p:txBody>
      </p:sp>
      <p:sp>
        <p:nvSpPr>
          <p:cNvPr id="64525" name="Freeform 14"/>
          <p:cNvSpPr>
            <a:spLocks/>
          </p:cNvSpPr>
          <p:nvPr/>
        </p:nvSpPr>
        <p:spPr bwMode="auto">
          <a:xfrm rot="5142103" flipH="1">
            <a:off x="3787776" y="2933700"/>
            <a:ext cx="393700" cy="1152525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6" name="Text Box 15"/>
          <p:cNvSpPr txBox="1">
            <a:spLocks noChangeArrowheads="1"/>
          </p:cNvSpPr>
          <p:nvPr/>
        </p:nvSpPr>
        <p:spPr bwMode="auto">
          <a:xfrm>
            <a:off x="3343275" y="5478463"/>
            <a:ext cx="36861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base = getacknum(rcvpkt)+1</a:t>
            </a:r>
          </a:p>
          <a:p>
            <a:pPr algn="l"/>
            <a:r>
              <a:rPr lang="en-US" sz="1400">
                <a:latin typeface="Arial" charset="0"/>
              </a:rPr>
              <a:t>If (base == nextseqnum)</a:t>
            </a:r>
          </a:p>
          <a:p>
            <a:pPr algn="l"/>
            <a:r>
              <a:rPr lang="en-US" sz="1400">
                <a:latin typeface="Arial" charset="0"/>
              </a:rPr>
              <a:t>    stop_timer</a:t>
            </a:r>
          </a:p>
          <a:p>
            <a:pPr algn="l"/>
            <a:r>
              <a:rPr lang="en-US" sz="1400">
                <a:latin typeface="Arial" charset="0"/>
              </a:rPr>
              <a:t>  else</a:t>
            </a:r>
          </a:p>
          <a:p>
            <a:pPr algn="l"/>
            <a:r>
              <a:rPr lang="en-US" sz="1400">
                <a:latin typeface="Arial" charset="0"/>
              </a:rPr>
              <a:t>    start_timer</a:t>
            </a:r>
            <a:endParaRPr lang="en-US" sz="1400">
              <a:latin typeface="Times New Roman" charset="0"/>
            </a:endParaRPr>
          </a:p>
        </p:txBody>
      </p:sp>
      <p:sp>
        <p:nvSpPr>
          <p:cNvPr id="64527" name="Text Box 16"/>
          <p:cNvSpPr txBox="1">
            <a:spLocks noChangeArrowheads="1"/>
          </p:cNvSpPr>
          <p:nvPr/>
        </p:nvSpPr>
        <p:spPr bwMode="auto">
          <a:xfrm>
            <a:off x="3355975" y="4978400"/>
            <a:ext cx="2833688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rdt_rcv(rcvpkt) &amp;&amp; </a:t>
            </a:r>
          </a:p>
          <a:p>
            <a:pPr algn="l"/>
            <a:r>
              <a:rPr lang="en-US" sz="1400">
                <a:latin typeface="Arial" charset="0"/>
              </a:rPr>
              <a:t>   notcorrupt(rcvpkt) </a:t>
            </a:r>
          </a:p>
          <a:p>
            <a:endParaRPr lang="en-US" sz="1400">
              <a:latin typeface="Times New Roman" charset="0"/>
            </a:endParaRPr>
          </a:p>
        </p:txBody>
      </p:sp>
      <p:sp>
        <p:nvSpPr>
          <p:cNvPr id="64528" name="Line 17"/>
          <p:cNvSpPr>
            <a:spLocks noChangeShapeType="1"/>
          </p:cNvSpPr>
          <p:nvPr/>
        </p:nvSpPr>
        <p:spPr bwMode="auto">
          <a:xfrm>
            <a:off x="3448050" y="5502275"/>
            <a:ext cx="16192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9" name="Freeform 18"/>
          <p:cNvSpPr>
            <a:spLocks/>
          </p:cNvSpPr>
          <p:nvPr/>
        </p:nvSpPr>
        <p:spPr bwMode="auto">
          <a:xfrm>
            <a:off x="3505200" y="4446588"/>
            <a:ext cx="1054100" cy="674687"/>
          </a:xfrm>
          <a:custGeom>
            <a:avLst/>
            <a:gdLst>
              <a:gd name="T0" fmla="*/ 2147483647 w 664"/>
              <a:gd name="T1" fmla="*/ 2147483647 h 425"/>
              <a:gd name="T2" fmla="*/ 2147483647 w 664"/>
              <a:gd name="T3" fmla="*/ 0 h 4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64" h="425">
                <a:moveTo>
                  <a:pt x="241" y="20"/>
                </a:moveTo>
                <a:cubicBezTo>
                  <a:pt x="0" y="393"/>
                  <a:pt x="664" y="425"/>
                  <a:pt x="388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0" name="Line 19"/>
          <p:cNvSpPr>
            <a:spLocks noChangeShapeType="1"/>
          </p:cNvSpPr>
          <p:nvPr/>
        </p:nvSpPr>
        <p:spPr bwMode="auto">
          <a:xfrm>
            <a:off x="1614488" y="3257550"/>
            <a:ext cx="80327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1" name="Text Box 20"/>
          <p:cNvSpPr txBox="1">
            <a:spLocks noChangeArrowheads="1"/>
          </p:cNvSpPr>
          <p:nvPr/>
        </p:nvSpPr>
        <p:spPr bwMode="auto">
          <a:xfrm>
            <a:off x="1487488" y="3227388"/>
            <a:ext cx="14859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base=1</a:t>
            </a:r>
          </a:p>
          <a:p>
            <a:pPr algn="l"/>
            <a:r>
              <a:rPr lang="en-US" sz="1400">
                <a:latin typeface="Arial" charset="0"/>
              </a:rPr>
              <a:t>nextseqnum=1</a:t>
            </a:r>
            <a:endParaRPr lang="en-US" sz="1400">
              <a:latin typeface="Times New Roman" charset="0"/>
            </a:endParaRPr>
          </a:p>
          <a:p>
            <a:endParaRPr lang="en-US" sz="2400">
              <a:latin typeface="Times New Roman" charset="0"/>
            </a:endParaRPr>
          </a:p>
        </p:txBody>
      </p:sp>
      <p:sp>
        <p:nvSpPr>
          <p:cNvPr id="64532" name="Text Box 21"/>
          <p:cNvSpPr txBox="1">
            <a:spLocks noChangeArrowheads="1"/>
          </p:cNvSpPr>
          <p:nvPr/>
        </p:nvSpPr>
        <p:spPr bwMode="auto">
          <a:xfrm>
            <a:off x="1250950" y="4220155"/>
            <a:ext cx="2047875" cy="975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>
                <a:latin typeface="Arial" charset="0"/>
              </a:rPr>
              <a:t>rdt_rcv</a:t>
            </a:r>
            <a:r>
              <a:rPr lang="en-US" sz="1400" dirty="0">
                <a:latin typeface="Arial" charset="0"/>
              </a:rPr>
              <a:t>(</a:t>
            </a:r>
            <a:r>
              <a:rPr lang="en-US" sz="1400" dirty="0" err="1">
                <a:latin typeface="Arial" charset="0"/>
              </a:rPr>
              <a:t>rcvpkt</a:t>
            </a:r>
            <a:r>
              <a:rPr lang="en-US" sz="1400" dirty="0">
                <a:latin typeface="Arial" charset="0"/>
              </a:rPr>
              <a:t>) </a:t>
            </a:r>
          </a:p>
          <a:p>
            <a:pPr algn="l"/>
            <a:r>
              <a:rPr lang="en-US" sz="1400" dirty="0">
                <a:latin typeface="Arial" charset="0"/>
              </a:rPr>
              <a:t>   &amp;&amp; corrupt(</a:t>
            </a:r>
            <a:r>
              <a:rPr lang="en-US" sz="1400" dirty="0" err="1">
                <a:latin typeface="Arial" charset="0"/>
              </a:rPr>
              <a:t>rcvpkt</a:t>
            </a:r>
            <a:r>
              <a:rPr lang="en-US" sz="1400" dirty="0">
                <a:latin typeface="Arial" charset="0"/>
              </a:rPr>
              <a:t>)</a:t>
            </a:r>
            <a:r>
              <a:rPr lang="en-US" sz="1000" dirty="0">
                <a:latin typeface="Arial" charset="0"/>
              </a:rPr>
              <a:t> </a:t>
            </a:r>
          </a:p>
          <a:p>
            <a:endParaRPr lang="en-US" sz="2400" dirty="0">
              <a:latin typeface="Times New Roman" charset="0"/>
            </a:endParaRPr>
          </a:p>
        </p:txBody>
      </p:sp>
      <p:sp>
        <p:nvSpPr>
          <p:cNvPr id="64533" name="Line 22"/>
          <p:cNvSpPr>
            <a:spLocks noChangeShapeType="1"/>
          </p:cNvSpPr>
          <p:nvPr/>
        </p:nvSpPr>
        <p:spPr bwMode="auto">
          <a:xfrm flipV="1">
            <a:off x="1343025" y="4787900"/>
            <a:ext cx="15208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4" name="Freeform 23"/>
          <p:cNvSpPr>
            <a:spLocks/>
          </p:cNvSpPr>
          <p:nvPr/>
        </p:nvSpPr>
        <p:spPr bwMode="auto">
          <a:xfrm>
            <a:off x="2898775" y="4221163"/>
            <a:ext cx="695325" cy="638175"/>
          </a:xfrm>
          <a:custGeom>
            <a:avLst/>
            <a:gdLst>
              <a:gd name="T0" fmla="*/ 2147483647 w 1095"/>
              <a:gd name="T1" fmla="*/ 0 h 1005"/>
              <a:gd name="T2" fmla="*/ 2147483647 w 1095"/>
              <a:gd name="T3" fmla="*/ 2147483647 h 100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095" h="1005">
                <a:moveTo>
                  <a:pt x="1005" y="0"/>
                </a:moveTo>
                <a:cubicBezTo>
                  <a:pt x="0" y="30"/>
                  <a:pt x="645" y="1005"/>
                  <a:pt x="1095" y="16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6" name="Text Box 24"/>
          <p:cNvSpPr txBox="1">
            <a:spLocks noChangeArrowheads="1"/>
          </p:cNvSpPr>
          <p:nvPr/>
        </p:nvSpPr>
        <p:spPr bwMode="auto">
          <a:xfrm>
            <a:off x="1530350" y="2927350"/>
            <a:ext cx="323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Symbol" charset="0"/>
                <a:cs typeface="+mn-cs"/>
              </a:rPr>
              <a:t>L</a:t>
            </a:r>
          </a:p>
        </p:txBody>
      </p:sp>
      <p:pic>
        <p:nvPicPr>
          <p:cNvPr id="64536" name="Picture 2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63" y="760413"/>
            <a:ext cx="54848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8642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2253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E573AAC8-092F-4A4C-8A59-DC61867DF208}" type="slidenum">
              <a:rPr lang="en-US" sz="1200" smtClean="0"/>
              <a:pPr>
                <a:defRPr/>
              </a:pPr>
              <a:t>3</a:t>
            </a:fld>
            <a:endParaRPr lang="en-US" sz="1200" smtClean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4825" y="5619750"/>
            <a:ext cx="7781925" cy="466725"/>
          </a:xfrm>
        </p:spPr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characteristics of unreliable channel will determine complexity of reliable data transfer protocol (rdt)</a:t>
            </a:r>
            <a:endParaRPr lang="en-US">
              <a:latin typeface="Gill Sans MT" charset="0"/>
              <a:cs typeface="+mn-cs"/>
            </a:endParaRPr>
          </a:p>
        </p:txBody>
      </p:sp>
      <p:pic>
        <p:nvPicPr>
          <p:cNvPr id="37892" name="Picture 5" descr="rdt_serv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2114550"/>
            <a:ext cx="7623175" cy="336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3962400" y="3352800"/>
            <a:ext cx="4648200" cy="1295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37894" name="Picture 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3" y="885825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6" name="Rectangle 10"/>
          <p:cNvSpPr>
            <a:spLocks noGrp="1" noChangeArrowheads="1"/>
          </p:cNvSpPr>
          <p:nvPr>
            <p:ph type="title"/>
          </p:nvPr>
        </p:nvSpPr>
        <p:spPr>
          <a:xfrm>
            <a:off x="422275" y="952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Principles of reliable data transfer</a:t>
            </a:r>
          </a:p>
        </p:txBody>
      </p:sp>
      <p:sp>
        <p:nvSpPr>
          <p:cNvPr id="22537" name="Rectangle 11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77925"/>
            <a:ext cx="7658100" cy="8382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important in application, transport, link layers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top-10 list of important networking topics!</a:t>
            </a:r>
          </a:p>
          <a:p>
            <a:pPr>
              <a:defRPr/>
            </a:pPr>
            <a:endParaRPr lang="en-US" sz="3200">
              <a:latin typeface="Gill Sans MT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4742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50179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AA28789A-34B3-534A-B3D0-A8EFCB978C8C}" type="slidenum">
              <a:rPr lang="en-US" sz="1200" smtClean="0"/>
              <a:pPr>
                <a:defRPr/>
              </a:pPr>
              <a:t>30</a:t>
            </a:fld>
            <a:endParaRPr lang="en-US" sz="1200" smtClean="0"/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801688" y="3641725"/>
            <a:ext cx="8148637" cy="285432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ACK-only: always send ACK for correctly-received pkt with highest </a:t>
            </a:r>
            <a:r>
              <a:rPr lang="en-US" i="1">
                <a:solidFill>
                  <a:srgbClr val="CC0000"/>
                </a:solidFill>
                <a:latin typeface="Gill Sans MT" charset="0"/>
                <a:cs typeface="+mn-cs"/>
              </a:rPr>
              <a:t>in-order</a:t>
            </a:r>
            <a:r>
              <a:rPr lang="en-US">
                <a:latin typeface="Gill Sans MT" charset="0"/>
                <a:cs typeface="+mn-cs"/>
              </a:rPr>
              <a:t> seq #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may generate duplicate ACKs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need only remember </a:t>
            </a:r>
            <a:r>
              <a:rPr lang="en-US" b="1">
                <a:latin typeface="Courier New" charset="0"/>
              </a:rPr>
              <a:t>expectedseqnum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out-of-order pkt: 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discard (don</a:t>
            </a:r>
            <a:r>
              <a:rPr lang="ja-JP" altLang="en-US">
                <a:latin typeface="Gill Sans MT" charset="0"/>
              </a:rPr>
              <a:t>’</a:t>
            </a:r>
            <a:r>
              <a:rPr lang="en-US">
                <a:latin typeface="Gill Sans MT" charset="0"/>
              </a:rPr>
              <a:t>t buffer): </a:t>
            </a:r>
            <a:r>
              <a:rPr lang="en-US" i="1">
                <a:solidFill>
                  <a:srgbClr val="CC0000"/>
                </a:solidFill>
                <a:latin typeface="Gill Sans MT" charset="0"/>
              </a:rPr>
              <a:t>no receiver buffering!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re-ACK pkt with highest in-order seq #</a:t>
            </a:r>
          </a:p>
        </p:txBody>
      </p:sp>
      <p:sp>
        <p:nvSpPr>
          <p:cNvPr id="65540" name="Oval 4"/>
          <p:cNvSpPr>
            <a:spLocks noChangeArrowheads="1"/>
          </p:cNvSpPr>
          <p:nvPr/>
        </p:nvSpPr>
        <p:spPr bwMode="auto">
          <a:xfrm>
            <a:off x="3159125" y="2041525"/>
            <a:ext cx="666750" cy="6572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3068638" y="2209800"/>
            <a:ext cx="8001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>
                <a:latin typeface="Arial" charset="0"/>
              </a:rPr>
              <a:t>Wait</a:t>
            </a:r>
            <a:endParaRPr lang="en-US">
              <a:latin typeface="Times New Roman" charset="0"/>
            </a:endParaRPr>
          </a:p>
        </p:txBody>
      </p:sp>
      <p:sp>
        <p:nvSpPr>
          <p:cNvPr id="65542" name="Line 6"/>
          <p:cNvSpPr>
            <a:spLocks noChangeShapeType="1"/>
          </p:cNvSpPr>
          <p:nvPr/>
        </p:nvSpPr>
        <p:spPr bwMode="auto">
          <a:xfrm>
            <a:off x="844550" y="1881188"/>
            <a:ext cx="2298700" cy="474662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3" name="Text Box 7"/>
          <p:cNvSpPr txBox="1">
            <a:spLocks noChangeArrowheads="1"/>
          </p:cNvSpPr>
          <p:nvPr/>
        </p:nvSpPr>
        <p:spPr bwMode="auto">
          <a:xfrm>
            <a:off x="2557463" y="1468438"/>
            <a:ext cx="1617662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udt_send(sndpkt)</a:t>
            </a:r>
            <a:endParaRPr lang="en-US" sz="1400">
              <a:latin typeface="Times New Roman" charset="0"/>
            </a:endParaRPr>
          </a:p>
        </p:txBody>
      </p:sp>
      <p:sp>
        <p:nvSpPr>
          <p:cNvPr id="65544" name="Text Box 8"/>
          <p:cNvSpPr txBox="1">
            <a:spLocks noChangeArrowheads="1"/>
          </p:cNvSpPr>
          <p:nvPr/>
        </p:nvSpPr>
        <p:spPr bwMode="auto">
          <a:xfrm>
            <a:off x="2597150" y="1192213"/>
            <a:ext cx="725488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default</a:t>
            </a:r>
            <a:endParaRPr lang="en-US" sz="1400">
              <a:latin typeface="Times New Roman" charset="0"/>
            </a:endParaRPr>
          </a:p>
          <a:p>
            <a:endParaRPr lang="en-US" sz="2400">
              <a:latin typeface="Times New Roman" charset="0"/>
            </a:endParaRPr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>
            <a:off x="2678113" y="1489075"/>
            <a:ext cx="8159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6" name="Freeform 10"/>
          <p:cNvSpPr>
            <a:spLocks/>
          </p:cNvSpPr>
          <p:nvPr/>
        </p:nvSpPr>
        <p:spPr bwMode="auto">
          <a:xfrm>
            <a:off x="3832225" y="1784350"/>
            <a:ext cx="828675" cy="1152525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7" name="Text Box 11"/>
          <p:cNvSpPr txBox="1">
            <a:spLocks noChangeArrowheads="1"/>
          </p:cNvSpPr>
          <p:nvPr/>
        </p:nvSpPr>
        <p:spPr bwMode="auto">
          <a:xfrm>
            <a:off x="4325938" y="1554163"/>
            <a:ext cx="3570287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rdt_rcv(rcvpkt)</a:t>
            </a:r>
          </a:p>
          <a:p>
            <a:pPr algn="l"/>
            <a:r>
              <a:rPr lang="en-US" sz="1400">
                <a:latin typeface="Arial" charset="0"/>
              </a:rPr>
              <a:t>  &amp;&amp; notcurrupt(rcvpkt)</a:t>
            </a:r>
          </a:p>
          <a:p>
            <a:pPr algn="l"/>
            <a:r>
              <a:rPr lang="en-US" sz="1400">
                <a:latin typeface="Arial" charset="0"/>
              </a:rPr>
              <a:t>  &amp;&amp; hasseqnum(rcvpkt,expectedseqnum) </a:t>
            </a:r>
            <a:endParaRPr lang="en-US" sz="1400">
              <a:latin typeface="Times New Roman" charset="0"/>
            </a:endParaRPr>
          </a:p>
        </p:txBody>
      </p:sp>
      <p:sp>
        <p:nvSpPr>
          <p:cNvPr id="65548" name="Line 12"/>
          <p:cNvSpPr>
            <a:spLocks noChangeShapeType="1"/>
          </p:cNvSpPr>
          <p:nvPr/>
        </p:nvSpPr>
        <p:spPr bwMode="auto">
          <a:xfrm>
            <a:off x="4395788" y="2246313"/>
            <a:ext cx="3175000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9" name="Text Box 13"/>
          <p:cNvSpPr txBox="1">
            <a:spLocks noChangeArrowheads="1"/>
          </p:cNvSpPr>
          <p:nvPr/>
        </p:nvSpPr>
        <p:spPr bwMode="auto">
          <a:xfrm>
            <a:off x="4330700" y="2289175"/>
            <a:ext cx="4314825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extract(rcvpkt,data)</a:t>
            </a:r>
          </a:p>
          <a:p>
            <a:pPr algn="l"/>
            <a:r>
              <a:rPr lang="en-US" sz="1400">
                <a:latin typeface="Arial" charset="0"/>
              </a:rPr>
              <a:t>deliver_data(data)</a:t>
            </a:r>
          </a:p>
          <a:p>
            <a:pPr algn="l"/>
            <a:r>
              <a:rPr lang="en-US" sz="1400">
                <a:latin typeface="Arial" charset="0"/>
              </a:rPr>
              <a:t>sndpkt = make_pkt(expectedseqnum,ACK,chksum)</a:t>
            </a:r>
          </a:p>
          <a:p>
            <a:pPr algn="l"/>
            <a:r>
              <a:rPr lang="en-US" sz="1400">
                <a:latin typeface="Arial" charset="0"/>
              </a:rPr>
              <a:t>udt_send(sndpkt)</a:t>
            </a:r>
          </a:p>
          <a:p>
            <a:pPr algn="l"/>
            <a:r>
              <a:rPr lang="en-US" sz="1400">
                <a:latin typeface="Arial" charset="0"/>
              </a:rPr>
              <a:t>expectedseqnum++</a:t>
            </a:r>
            <a:endParaRPr lang="en-US" sz="1400">
              <a:latin typeface="Times New Roman" charset="0"/>
            </a:endParaRPr>
          </a:p>
        </p:txBody>
      </p:sp>
      <p:sp>
        <p:nvSpPr>
          <p:cNvPr id="65550" name="Freeform 14"/>
          <p:cNvSpPr>
            <a:spLocks/>
          </p:cNvSpPr>
          <p:nvPr/>
        </p:nvSpPr>
        <p:spPr bwMode="auto">
          <a:xfrm rot="5142103" flipH="1">
            <a:off x="3305176" y="1260475"/>
            <a:ext cx="393700" cy="1152525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1" name="Line 15"/>
          <p:cNvSpPr>
            <a:spLocks noChangeShapeType="1"/>
          </p:cNvSpPr>
          <p:nvPr/>
        </p:nvSpPr>
        <p:spPr bwMode="auto">
          <a:xfrm>
            <a:off x="784225" y="2293938"/>
            <a:ext cx="12382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2" name="Text Box 16"/>
          <p:cNvSpPr txBox="1">
            <a:spLocks noChangeArrowheads="1"/>
          </p:cNvSpPr>
          <p:nvPr/>
        </p:nvSpPr>
        <p:spPr bwMode="auto">
          <a:xfrm>
            <a:off x="693738" y="2314575"/>
            <a:ext cx="36417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Arial" charset="0"/>
              </a:rPr>
              <a:t>expectedseqnum=1</a:t>
            </a:r>
          </a:p>
          <a:p>
            <a:pPr algn="l"/>
            <a:r>
              <a:rPr lang="en-US" sz="1400">
                <a:latin typeface="Arial" charset="0"/>
              </a:rPr>
              <a:t>sndpkt =    </a:t>
            </a:r>
          </a:p>
          <a:p>
            <a:pPr algn="l"/>
            <a:r>
              <a:rPr lang="en-US" sz="1400">
                <a:latin typeface="Arial" charset="0"/>
              </a:rPr>
              <a:t>  make_pkt(expectedseqnum,ACK,chksum)</a:t>
            </a:r>
          </a:p>
          <a:p>
            <a:pPr algn="l"/>
            <a:endParaRPr lang="en-US" sz="1400">
              <a:latin typeface="Times New Roman" charset="0"/>
            </a:endParaRPr>
          </a:p>
          <a:p>
            <a:endParaRPr lang="en-US" sz="2400">
              <a:latin typeface="Times New Roman" charset="0"/>
            </a:endParaRPr>
          </a:p>
        </p:txBody>
      </p:sp>
      <p:sp>
        <p:nvSpPr>
          <p:cNvPr id="50194" name="Text Box 17"/>
          <p:cNvSpPr txBox="1">
            <a:spLocks noChangeArrowheads="1"/>
          </p:cNvSpPr>
          <p:nvPr/>
        </p:nvSpPr>
        <p:spPr bwMode="auto">
          <a:xfrm>
            <a:off x="730250" y="1990725"/>
            <a:ext cx="323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Symbol" charset="0"/>
                <a:cs typeface="+mn-cs"/>
              </a:rPr>
              <a:t>L</a:t>
            </a:r>
          </a:p>
        </p:txBody>
      </p:sp>
      <p:sp>
        <p:nvSpPr>
          <p:cNvPr id="50195" name="Rectangle 19"/>
          <p:cNvSpPr>
            <a:spLocks noGrp="1" noChangeArrowheads="1"/>
          </p:cNvSpPr>
          <p:nvPr>
            <p:ph type="title"/>
          </p:nvPr>
        </p:nvSpPr>
        <p:spPr>
          <a:xfrm>
            <a:off x="444500" y="207963"/>
            <a:ext cx="7772400" cy="70008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GBN: receiver extended FSM</a:t>
            </a:r>
          </a:p>
        </p:txBody>
      </p:sp>
      <p:pic>
        <p:nvPicPr>
          <p:cNvPr id="65555" name="Picture 22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" y="806450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5461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51203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7377A184-8DEE-E646-8D17-507CD546454B}" type="slidenum">
              <a:rPr lang="en-US" sz="1200" smtClean="0"/>
              <a:pPr>
                <a:defRPr/>
              </a:pPr>
              <a:t>31</a:t>
            </a:fld>
            <a:endParaRPr lang="en-US" sz="1200" smtClean="0"/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>
          <a:xfrm>
            <a:off x="476250" y="204788"/>
            <a:ext cx="7772400" cy="6508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GBN in action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51205" name="Text Box 4"/>
          <p:cNvSpPr txBox="1">
            <a:spLocks noChangeArrowheads="1"/>
          </p:cNvSpPr>
          <p:nvPr/>
        </p:nvSpPr>
        <p:spPr bwMode="auto">
          <a:xfrm>
            <a:off x="2632075" y="1412875"/>
            <a:ext cx="1246188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 smtClean="0">
                <a:cs typeface="+mn-cs"/>
              </a:rPr>
              <a:t>send  pkt0</a:t>
            </a:r>
          </a:p>
          <a:p>
            <a:pPr algn="r">
              <a:defRPr/>
            </a:pPr>
            <a:r>
              <a:rPr lang="en-US" sz="1800" smtClean="0">
                <a:cs typeface="+mn-cs"/>
              </a:rPr>
              <a:t>send  pkt1</a:t>
            </a:r>
          </a:p>
          <a:p>
            <a:pPr algn="r">
              <a:defRPr/>
            </a:pPr>
            <a:r>
              <a:rPr lang="en-US" sz="1800" smtClean="0">
                <a:cs typeface="+mn-cs"/>
              </a:rPr>
              <a:t>send  pkt2</a:t>
            </a:r>
          </a:p>
          <a:p>
            <a:pPr algn="r">
              <a:defRPr/>
            </a:pPr>
            <a:r>
              <a:rPr lang="en-US" sz="1800" smtClean="0">
                <a:cs typeface="+mn-cs"/>
              </a:rPr>
              <a:t>send  pkt3</a:t>
            </a:r>
          </a:p>
          <a:p>
            <a:pPr algn="r">
              <a:defRPr/>
            </a:pPr>
            <a:r>
              <a:rPr lang="en-US" sz="1800" smtClean="0">
                <a:cs typeface="+mn-cs"/>
              </a:rPr>
              <a:t>(wait)</a:t>
            </a:r>
          </a:p>
        </p:txBody>
      </p:sp>
      <p:sp>
        <p:nvSpPr>
          <p:cNvPr id="51206" name="Text Box 5"/>
          <p:cNvSpPr txBox="1">
            <a:spLocks noChangeArrowheads="1"/>
          </p:cNvSpPr>
          <p:nvPr/>
        </p:nvSpPr>
        <p:spPr bwMode="auto">
          <a:xfrm>
            <a:off x="2952750" y="1041400"/>
            <a:ext cx="936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u="sng" smtClean="0">
                <a:solidFill>
                  <a:srgbClr val="000099"/>
                </a:solidFill>
                <a:cs typeface="+mn-cs"/>
              </a:rPr>
              <a:t>sender</a:t>
            </a:r>
          </a:p>
        </p:txBody>
      </p:sp>
      <p:sp>
        <p:nvSpPr>
          <p:cNvPr id="51207" name="Text Box 6"/>
          <p:cNvSpPr txBox="1">
            <a:spLocks noChangeArrowheads="1"/>
          </p:cNvSpPr>
          <p:nvPr/>
        </p:nvSpPr>
        <p:spPr bwMode="auto">
          <a:xfrm>
            <a:off x="5983288" y="1060450"/>
            <a:ext cx="10715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u="sng" smtClean="0">
                <a:solidFill>
                  <a:srgbClr val="008000"/>
                </a:solidFill>
                <a:cs typeface="+mn-cs"/>
              </a:rPr>
              <a:t>receiver</a:t>
            </a:r>
          </a:p>
        </p:txBody>
      </p:sp>
      <p:sp>
        <p:nvSpPr>
          <p:cNvPr id="51208" name="Line 14"/>
          <p:cNvSpPr>
            <a:spLocks noChangeShapeType="1"/>
          </p:cNvSpPr>
          <p:nvPr/>
        </p:nvSpPr>
        <p:spPr bwMode="auto">
          <a:xfrm>
            <a:off x="6057900" y="1658938"/>
            <a:ext cx="11113" cy="4538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09" name="Text Box 15"/>
          <p:cNvSpPr txBox="1">
            <a:spLocks noChangeArrowheads="1"/>
          </p:cNvSpPr>
          <p:nvPr/>
        </p:nvSpPr>
        <p:spPr bwMode="auto">
          <a:xfrm>
            <a:off x="6000750" y="1854200"/>
            <a:ext cx="2568575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800" smtClean="0">
                <a:cs typeface="+mn-cs"/>
              </a:rPr>
              <a:t>receive pkt0, send ack0</a:t>
            </a:r>
          </a:p>
          <a:p>
            <a:pPr algn="l">
              <a:defRPr/>
            </a:pPr>
            <a:r>
              <a:rPr lang="en-US" sz="1800" smtClean="0">
                <a:cs typeface="+mn-cs"/>
              </a:rPr>
              <a:t>receive pkt1, send ack1</a:t>
            </a:r>
          </a:p>
          <a:p>
            <a:pPr algn="l">
              <a:defRPr/>
            </a:pPr>
            <a:r>
              <a:rPr lang="en-US" sz="1800" smtClean="0">
                <a:cs typeface="+mn-cs"/>
              </a:rPr>
              <a:t> </a:t>
            </a:r>
          </a:p>
          <a:p>
            <a:pPr algn="l">
              <a:defRPr/>
            </a:pPr>
            <a:r>
              <a:rPr lang="en-US" sz="1800" smtClean="0">
                <a:cs typeface="+mn-cs"/>
              </a:rPr>
              <a:t>receive pkt3, discard, </a:t>
            </a:r>
          </a:p>
          <a:p>
            <a:pPr algn="l">
              <a:defRPr/>
            </a:pPr>
            <a:r>
              <a:rPr lang="en-US" sz="1800" smtClean="0">
                <a:cs typeface="+mn-cs"/>
              </a:rPr>
              <a:t>           (re)send ack1</a:t>
            </a:r>
          </a:p>
        </p:txBody>
      </p:sp>
      <p:sp>
        <p:nvSpPr>
          <p:cNvPr id="51210" name="Text Box 22"/>
          <p:cNvSpPr txBox="1">
            <a:spLocks noChangeArrowheads="1"/>
          </p:cNvSpPr>
          <p:nvPr/>
        </p:nvSpPr>
        <p:spPr bwMode="auto">
          <a:xfrm>
            <a:off x="1776413" y="3016250"/>
            <a:ext cx="2154237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 smtClean="0">
                <a:cs typeface="+mn-cs"/>
              </a:rPr>
              <a:t>rcv ack0, send pkt4</a:t>
            </a:r>
          </a:p>
          <a:p>
            <a:pPr algn="r">
              <a:defRPr/>
            </a:pPr>
            <a:r>
              <a:rPr lang="en-US" sz="1800" smtClean="0">
                <a:cs typeface="+mn-cs"/>
              </a:rPr>
              <a:t>rcv ack1, send pkt5</a:t>
            </a:r>
          </a:p>
          <a:p>
            <a:pPr algn="r">
              <a:defRPr/>
            </a:pPr>
            <a:endParaRPr lang="en-US" sz="1800" smtClean="0">
              <a:cs typeface="+mn-cs"/>
            </a:endParaRPr>
          </a:p>
        </p:txBody>
      </p:sp>
      <p:pic>
        <p:nvPicPr>
          <p:cNvPr id="66570" name="Picture 34" descr="alarm_clock_ring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100" y="4164013"/>
            <a:ext cx="436563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12" name="Text Box 35"/>
          <p:cNvSpPr txBox="1">
            <a:spLocks noChangeArrowheads="1"/>
          </p:cNvSpPr>
          <p:nvPr/>
        </p:nvSpPr>
        <p:spPr bwMode="auto">
          <a:xfrm>
            <a:off x="2311400" y="4379913"/>
            <a:ext cx="1538288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lnSpc>
                <a:spcPct val="75000"/>
              </a:lnSpc>
              <a:defRPr/>
            </a:pPr>
            <a:r>
              <a:rPr lang="en-US" sz="1800" i="1" smtClean="0">
                <a:solidFill>
                  <a:srgbClr val="FF0000"/>
                </a:solidFill>
                <a:cs typeface="+mn-cs"/>
              </a:rPr>
              <a:t>pkt 2 timeout</a:t>
            </a:r>
          </a:p>
        </p:txBody>
      </p:sp>
      <p:sp>
        <p:nvSpPr>
          <p:cNvPr id="51213" name="Text Box 36"/>
          <p:cNvSpPr txBox="1">
            <a:spLocks noChangeArrowheads="1"/>
          </p:cNvSpPr>
          <p:nvPr/>
        </p:nvSpPr>
        <p:spPr bwMode="auto">
          <a:xfrm>
            <a:off x="2636838" y="4594225"/>
            <a:ext cx="1246187" cy="108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lnSpc>
                <a:spcPct val="90000"/>
              </a:lnSpc>
              <a:defRPr/>
            </a:pPr>
            <a:r>
              <a:rPr lang="en-US" sz="1800" smtClean="0">
                <a:cs typeface="+mn-cs"/>
              </a:rPr>
              <a:t>send  pkt2</a:t>
            </a:r>
          </a:p>
          <a:p>
            <a:pPr algn="r">
              <a:lnSpc>
                <a:spcPct val="90000"/>
              </a:lnSpc>
              <a:defRPr/>
            </a:pPr>
            <a:r>
              <a:rPr lang="en-US" sz="1800" smtClean="0">
                <a:cs typeface="+mn-cs"/>
              </a:rPr>
              <a:t>send  pkt3</a:t>
            </a:r>
          </a:p>
          <a:p>
            <a:pPr algn="r">
              <a:lnSpc>
                <a:spcPct val="90000"/>
              </a:lnSpc>
              <a:defRPr/>
            </a:pPr>
            <a:r>
              <a:rPr lang="en-US" sz="1800" smtClean="0">
                <a:cs typeface="+mn-cs"/>
              </a:rPr>
              <a:t>send  pkt4</a:t>
            </a:r>
          </a:p>
          <a:p>
            <a:pPr algn="r">
              <a:lnSpc>
                <a:spcPct val="90000"/>
              </a:lnSpc>
              <a:defRPr/>
            </a:pPr>
            <a:r>
              <a:rPr lang="en-US" sz="1800" smtClean="0">
                <a:cs typeface="+mn-cs"/>
              </a:rPr>
              <a:t>send  pkt5</a:t>
            </a:r>
          </a:p>
        </p:txBody>
      </p:sp>
      <p:sp>
        <p:nvSpPr>
          <p:cNvPr id="51214" name="Line 7"/>
          <p:cNvSpPr>
            <a:spLocks noChangeShapeType="1"/>
          </p:cNvSpPr>
          <p:nvPr/>
        </p:nvSpPr>
        <p:spPr bwMode="auto">
          <a:xfrm>
            <a:off x="3922713" y="1606550"/>
            <a:ext cx="2101850" cy="4683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15" name="Line 11"/>
          <p:cNvSpPr>
            <a:spLocks noChangeShapeType="1"/>
          </p:cNvSpPr>
          <p:nvPr/>
        </p:nvSpPr>
        <p:spPr bwMode="auto">
          <a:xfrm>
            <a:off x="3921125" y="1881188"/>
            <a:ext cx="2100263" cy="4683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16" name="Line 12"/>
          <p:cNvSpPr>
            <a:spLocks noChangeShapeType="1"/>
          </p:cNvSpPr>
          <p:nvPr/>
        </p:nvSpPr>
        <p:spPr bwMode="auto">
          <a:xfrm>
            <a:off x="3937000" y="2144713"/>
            <a:ext cx="876300" cy="200025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17" name="Line 13"/>
          <p:cNvSpPr>
            <a:spLocks noChangeShapeType="1"/>
          </p:cNvSpPr>
          <p:nvPr/>
        </p:nvSpPr>
        <p:spPr bwMode="auto">
          <a:xfrm>
            <a:off x="3943350" y="2430463"/>
            <a:ext cx="2100263" cy="4683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18" name="Line 17"/>
          <p:cNvSpPr>
            <a:spLocks noChangeShapeType="1"/>
          </p:cNvSpPr>
          <p:nvPr/>
        </p:nvSpPr>
        <p:spPr bwMode="auto">
          <a:xfrm flipH="1">
            <a:off x="3929063" y="2130425"/>
            <a:ext cx="2014537" cy="106680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19" name="Text Box 19"/>
          <p:cNvSpPr txBox="1">
            <a:spLocks noChangeArrowheads="1"/>
          </p:cNvSpPr>
          <p:nvPr/>
        </p:nvSpPr>
        <p:spPr bwMode="auto">
          <a:xfrm>
            <a:off x="4699000" y="2179638"/>
            <a:ext cx="3413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b="1" smtClean="0">
                <a:solidFill>
                  <a:srgbClr val="FF0000"/>
                </a:solidFill>
                <a:cs typeface="+mn-cs"/>
              </a:rPr>
              <a:t>X</a:t>
            </a:r>
          </a:p>
        </p:txBody>
      </p:sp>
      <p:sp>
        <p:nvSpPr>
          <p:cNvPr id="51220" name="Text Box 20"/>
          <p:cNvSpPr txBox="1">
            <a:spLocks noChangeArrowheads="1"/>
          </p:cNvSpPr>
          <p:nvPr/>
        </p:nvSpPr>
        <p:spPr bwMode="auto">
          <a:xfrm>
            <a:off x="4857750" y="2200275"/>
            <a:ext cx="5222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1" smtClean="0">
                <a:solidFill>
                  <a:srgbClr val="FF0000"/>
                </a:solidFill>
                <a:cs typeface="+mn-cs"/>
              </a:rPr>
              <a:t>loss</a:t>
            </a:r>
          </a:p>
        </p:txBody>
      </p:sp>
      <p:sp>
        <p:nvSpPr>
          <p:cNvPr id="51221" name="Line 21"/>
          <p:cNvSpPr>
            <a:spLocks noChangeShapeType="1"/>
          </p:cNvSpPr>
          <p:nvPr/>
        </p:nvSpPr>
        <p:spPr bwMode="auto">
          <a:xfrm flipH="1">
            <a:off x="3925888" y="2416175"/>
            <a:ext cx="2014537" cy="1100138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22" name="Line 24"/>
          <p:cNvSpPr>
            <a:spLocks noChangeShapeType="1"/>
          </p:cNvSpPr>
          <p:nvPr/>
        </p:nvSpPr>
        <p:spPr bwMode="auto">
          <a:xfrm>
            <a:off x="3929063" y="3252788"/>
            <a:ext cx="2100262" cy="4683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23" name="Line 25"/>
          <p:cNvSpPr>
            <a:spLocks noChangeShapeType="1"/>
          </p:cNvSpPr>
          <p:nvPr/>
        </p:nvSpPr>
        <p:spPr bwMode="auto">
          <a:xfrm>
            <a:off x="3960813" y="3571875"/>
            <a:ext cx="2101850" cy="4683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24" name="Line 26"/>
          <p:cNvSpPr>
            <a:spLocks noChangeShapeType="1"/>
          </p:cNvSpPr>
          <p:nvPr/>
        </p:nvSpPr>
        <p:spPr bwMode="auto">
          <a:xfrm flipH="1">
            <a:off x="3957638" y="2946400"/>
            <a:ext cx="2014537" cy="1100138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66584" name="Group 29"/>
          <p:cNvGrpSpPr>
            <a:grpSpLocks/>
          </p:cNvGrpSpPr>
          <p:nvPr/>
        </p:nvGrpSpPr>
        <p:grpSpPr bwMode="auto">
          <a:xfrm>
            <a:off x="3817938" y="2135188"/>
            <a:ext cx="103187" cy="2462212"/>
            <a:chOff x="3651" y="1878"/>
            <a:chExt cx="78" cy="963"/>
          </a:xfrm>
        </p:grpSpPr>
        <p:sp>
          <p:nvSpPr>
            <p:cNvPr id="51271" name="Line 30"/>
            <p:cNvSpPr>
              <a:spLocks noChangeShapeType="1"/>
            </p:cNvSpPr>
            <p:nvPr/>
          </p:nvSpPr>
          <p:spPr bwMode="auto">
            <a:xfrm>
              <a:off x="3729" y="1879"/>
              <a:ext cx="0" cy="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1272" name="Line 31"/>
            <p:cNvSpPr>
              <a:spLocks noChangeShapeType="1"/>
            </p:cNvSpPr>
            <p:nvPr/>
          </p:nvSpPr>
          <p:spPr bwMode="auto">
            <a:xfrm flipH="1">
              <a:off x="3651" y="1878"/>
              <a:ext cx="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1273" name="Line 32"/>
            <p:cNvSpPr>
              <a:spLocks noChangeShapeType="1"/>
            </p:cNvSpPr>
            <p:nvPr/>
          </p:nvSpPr>
          <p:spPr bwMode="auto">
            <a:xfrm flipH="1">
              <a:off x="3651" y="2841"/>
              <a:ext cx="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51226" name="Line 37"/>
          <p:cNvSpPr>
            <a:spLocks noChangeShapeType="1"/>
          </p:cNvSpPr>
          <p:nvPr/>
        </p:nvSpPr>
        <p:spPr bwMode="auto">
          <a:xfrm>
            <a:off x="3937000" y="4765675"/>
            <a:ext cx="2100263" cy="4683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27" name="Line 38"/>
          <p:cNvSpPr>
            <a:spLocks noChangeShapeType="1"/>
          </p:cNvSpPr>
          <p:nvPr/>
        </p:nvSpPr>
        <p:spPr bwMode="auto">
          <a:xfrm>
            <a:off x="3929063" y="5010150"/>
            <a:ext cx="2101850" cy="4683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28" name="Line 39"/>
          <p:cNvSpPr>
            <a:spLocks noChangeShapeType="1"/>
          </p:cNvSpPr>
          <p:nvPr/>
        </p:nvSpPr>
        <p:spPr bwMode="auto">
          <a:xfrm>
            <a:off x="3922713" y="5243513"/>
            <a:ext cx="2101850" cy="4683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29" name="Line 40"/>
          <p:cNvSpPr>
            <a:spLocks noChangeShapeType="1"/>
          </p:cNvSpPr>
          <p:nvPr/>
        </p:nvSpPr>
        <p:spPr bwMode="auto">
          <a:xfrm>
            <a:off x="3925888" y="5476875"/>
            <a:ext cx="2100262" cy="4683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30" name="Text Box 41"/>
          <p:cNvSpPr txBox="1">
            <a:spLocks noChangeArrowheads="1"/>
          </p:cNvSpPr>
          <p:nvPr/>
        </p:nvSpPr>
        <p:spPr bwMode="auto">
          <a:xfrm>
            <a:off x="5997575" y="3378200"/>
            <a:ext cx="2413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800" smtClean="0">
                <a:cs typeface="+mn-cs"/>
              </a:rPr>
              <a:t>receive pkt4, discard, </a:t>
            </a:r>
          </a:p>
          <a:p>
            <a:pPr algn="l">
              <a:defRPr/>
            </a:pPr>
            <a:r>
              <a:rPr lang="en-US" sz="1800" smtClean="0">
                <a:cs typeface="+mn-cs"/>
              </a:rPr>
              <a:t>           (re)send ack1</a:t>
            </a:r>
          </a:p>
        </p:txBody>
      </p:sp>
      <p:sp>
        <p:nvSpPr>
          <p:cNvPr id="51231" name="Text Box 42"/>
          <p:cNvSpPr txBox="1">
            <a:spLocks noChangeArrowheads="1"/>
          </p:cNvSpPr>
          <p:nvPr/>
        </p:nvSpPr>
        <p:spPr bwMode="auto">
          <a:xfrm>
            <a:off x="6016625" y="3898900"/>
            <a:ext cx="2413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800" smtClean="0">
                <a:cs typeface="+mn-cs"/>
              </a:rPr>
              <a:t>receive pkt5, discard, </a:t>
            </a:r>
          </a:p>
          <a:p>
            <a:pPr algn="l">
              <a:defRPr/>
            </a:pPr>
            <a:r>
              <a:rPr lang="en-US" sz="1800" smtClean="0">
                <a:cs typeface="+mn-cs"/>
              </a:rPr>
              <a:t>           (re)send ack1</a:t>
            </a:r>
          </a:p>
        </p:txBody>
      </p:sp>
      <p:sp>
        <p:nvSpPr>
          <p:cNvPr id="51232" name="Text Box 43"/>
          <p:cNvSpPr txBox="1">
            <a:spLocks noChangeArrowheads="1"/>
          </p:cNvSpPr>
          <p:nvPr/>
        </p:nvSpPr>
        <p:spPr bwMode="auto">
          <a:xfrm>
            <a:off x="6027738" y="5053013"/>
            <a:ext cx="2965450" cy="108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lnSpc>
                <a:spcPct val="90000"/>
              </a:lnSpc>
              <a:defRPr/>
            </a:pPr>
            <a:r>
              <a:rPr lang="en-US" sz="1800" smtClean="0">
                <a:cs typeface="+mn-cs"/>
              </a:rPr>
              <a:t>rcv pkt2, deliver, send ack2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1800" smtClean="0">
                <a:cs typeface="+mn-cs"/>
              </a:rPr>
              <a:t>rcv pkt3, deliver, send ack3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1800" smtClean="0">
                <a:cs typeface="+mn-cs"/>
              </a:rPr>
              <a:t>rcv pkt4, deliver, send ack4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1800" smtClean="0">
                <a:cs typeface="+mn-cs"/>
              </a:rPr>
              <a:t>rcv pkt5, deliver, send ack5</a:t>
            </a:r>
          </a:p>
        </p:txBody>
      </p:sp>
      <p:sp>
        <p:nvSpPr>
          <p:cNvPr id="51233" name="Text Box 44"/>
          <p:cNvSpPr txBox="1">
            <a:spLocks noChangeArrowheads="1"/>
          </p:cNvSpPr>
          <p:nvPr/>
        </p:nvSpPr>
        <p:spPr bwMode="auto">
          <a:xfrm>
            <a:off x="2079625" y="3881438"/>
            <a:ext cx="181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ignore duplicate ACK</a:t>
            </a:r>
          </a:p>
        </p:txBody>
      </p:sp>
      <p:grpSp>
        <p:nvGrpSpPr>
          <p:cNvPr id="66593" name="Group 65"/>
          <p:cNvGrpSpPr>
            <a:grpSpLocks/>
          </p:cNvGrpSpPr>
          <p:nvPr/>
        </p:nvGrpSpPr>
        <p:grpSpPr bwMode="auto">
          <a:xfrm>
            <a:off x="182563" y="1450975"/>
            <a:ext cx="1512887" cy="304800"/>
            <a:chOff x="115" y="914"/>
            <a:chExt cx="953" cy="192"/>
          </a:xfrm>
        </p:grpSpPr>
        <p:sp>
          <p:nvSpPr>
            <p:cNvPr id="51269" name="Rectangle 60"/>
            <p:cNvSpPr>
              <a:spLocks noChangeArrowheads="1"/>
            </p:cNvSpPr>
            <p:nvPr/>
          </p:nvSpPr>
          <p:spPr bwMode="auto">
            <a:xfrm>
              <a:off x="152" y="936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1270" name="Text Box 46"/>
            <p:cNvSpPr txBox="1">
              <a:spLocks noChangeArrowheads="1"/>
            </p:cNvSpPr>
            <p:nvPr/>
          </p:nvSpPr>
          <p:spPr bwMode="auto">
            <a:xfrm>
              <a:off x="115" y="914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solidFill>
                    <a:schemeClr val="bg1"/>
                  </a:solidFill>
                  <a:latin typeface="Arial" charset="0"/>
                  <a:cs typeface="+mn-cs"/>
                </a:rPr>
                <a:t>0 1 2 3 </a:t>
              </a:r>
              <a:r>
                <a:rPr lang="en-US" sz="1400" smtClean="0">
                  <a:latin typeface="Arial" charset="0"/>
                  <a:cs typeface="+mn-cs"/>
                </a:rPr>
                <a:t>4 5 6 7 8 </a:t>
              </a:r>
            </a:p>
          </p:txBody>
        </p:sp>
      </p:grpSp>
      <p:sp>
        <p:nvSpPr>
          <p:cNvPr id="51235" name="Text Box 59"/>
          <p:cNvSpPr txBox="1">
            <a:spLocks noChangeArrowheads="1"/>
          </p:cNvSpPr>
          <p:nvPr/>
        </p:nvSpPr>
        <p:spPr bwMode="auto">
          <a:xfrm>
            <a:off x="139700" y="1104900"/>
            <a:ext cx="2146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1" u="sng" smtClean="0">
                <a:solidFill>
                  <a:srgbClr val="000099"/>
                </a:solidFill>
                <a:cs typeface="+mn-cs"/>
              </a:rPr>
              <a:t>sender window (N=4)</a:t>
            </a:r>
          </a:p>
        </p:txBody>
      </p:sp>
      <p:grpSp>
        <p:nvGrpSpPr>
          <p:cNvPr id="66595" name="Group 67"/>
          <p:cNvGrpSpPr>
            <a:grpSpLocks/>
          </p:cNvGrpSpPr>
          <p:nvPr/>
        </p:nvGrpSpPr>
        <p:grpSpPr bwMode="auto">
          <a:xfrm>
            <a:off x="179388" y="1736725"/>
            <a:ext cx="1512887" cy="304800"/>
            <a:chOff x="115" y="914"/>
            <a:chExt cx="953" cy="192"/>
          </a:xfrm>
        </p:grpSpPr>
        <p:sp>
          <p:nvSpPr>
            <p:cNvPr id="51267" name="Rectangle 68"/>
            <p:cNvSpPr>
              <a:spLocks noChangeArrowheads="1"/>
            </p:cNvSpPr>
            <p:nvPr/>
          </p:nvSpPr>
          <p:spPr bwMode="auto">
            <a:xfrm>
              <a:off x="152" y="936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1268" name="Text Box 69"/>
            <p:cNvSpPr txBox="1">
              <a:spLocks noChangeArrowheads="1"/>
            </p:cNvSpPr>
            <p:nvPr/>
          </p:nvSpPr>
          <p:spPr bwMode="auto">
            <a:xfrm>
              <a:off x="115" y="914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solidFill>
                    <a:schemeClr val="bg1"/>
                  </a:solidFill>
                  <a:latin typeface="Arial" charset="0"/>
                  <a:cs typeface="+mn-cs"/>
                </a:rPr>
                <a:t>0 1 2 3 </a:t>
              </a:r>
              <a:r>
                <a:rPr lang="en-US" sz="1400" smtClean="0">
                  <a:latin typeface="Arial" charset="0"/>
                  <a:cs typeface="+mn-cs"/>
                </a:rPr>
                <a:t>4 5 6 7 8 </a:t>
              </a:r>
            </a:p>
          </p:txBody>
        </p:sp>
      </p:grpSp>
      <p:grpSp>
        <p:nvGrpSpPr>
          <p:cNvPr id="66596" name="Group 70"/>
          <p:cNvGrpSpPr>
            <a:grpSpLocks/>
          </p:cNvGrpSpPr>
          <p:nvPr/>
        </p:nvGrpSpPr>
        <p:grpSpPr bwMode="auto">
          <a:xfrm>
            <a:off x="187325" y="2022475"/>
            <a:ext cx="1512888" cy="304800"/>
            <a:chOff x="115" y="914"/>
            <a:chExt cx="953" cy="192"/>
          </a:xfrm>
        </p:grpSpPr>
        <p:sp>
          <p:nvSpPr>
            <p:cNvPr id="51265" name="Rectangle 71"/>
            <p:cNvSpPr>
              <a:spLocks noChangeArrowheads="1"/>
            </p:cNvSpPr>
            <p:nvPr/>
          </p:nvSpPr>
          <p:spPr bwMode="auto">
            <a:xfrm>
              <a:off x="152" y="936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1266" name="Text Box 72"/>
            <p:cNvSpPr txBox="1">
              <a:spLocks noChangeArrowheads="1"/>
            </p:cNvSpPr>
            <p:nvPr/>
          </p:nvSpPr>
          <p:spPr bwMode="auto">
            <a:xfrm>
              <a:off x="115" y="914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solidFill>
                    <a:schemeClr val="bg1"/>
                  </a:solidFill>
                  <a:latin typeface="Arial" charset="0"/>
                  <a:cs typeface="+mn-cs"/>
                </a:rPr>
                <a:t>0 1 2 3 </a:t>
              </a:r>
              <a:r>
                <a:rPr lang="en-US" sz="1400" smtClean="0">
                  <a:latin typeface="Arial" charset="0"/>
                  <a:cs typeface="+mn-cs"/>
                </a:rPr>
                <a:t>4 5 6 7 8 </a:t>
              </a:r>
            </a:p>
          </p:txBody>
        </p:sp>
      </p:grpSp>
      <p:grpSp>
        <p:nvGrpSpPr>
          <p:cNvPr id="66597" name="Group 73"/>
          <p:cNvGrpSpPr>
            <a:grpSpLocks/>
          </p:cNvGrpSpPr>
          <p:nvPr/>
        </p:nvGrpSpPr>
        <p:grpSpPr bwMode="auto">
          <a:xfrm>
            <a:off x="184150" y="2297113"/>
            <a:ext cx="1512888" cy="304800"/>
            <a:chOff x="115" y="914"/>
            <a:chExt cx="953" cy="192"/>
          </a:xfrm>
        </p:grpSpPr>
        <p:sp>
          <p:nvSpPr>
            <p:cNvPr id="51263" name="Rectangle 74"/>
            <p:cNvSpPr>
              <a:spLocks noChangeArrowheads="1"/>
            </p:cNvSpPr>
            <p:nvPr/>
          </p:nvSpPr>
          <p:spPr bwMode="auto">
            <a:xfrm>
              <a:off x="152" y="936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1264" name="Text Box 75"/>
            <p:cNvSpPr txBox="1">
              <a:spLocks noChangeArrowheads="1"/>
            </p:cNvSpPr>
            <p:nvPr/>
          </p:nvSpPr>
          <p:spPr bwMode="auto">
            <a:xfrm>
              <a:off x="115" y="914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solidFill>
                    <a:schemeClr val="bg1"/>
                  </a:solidFill>
                  <a:latin typeface="Arial" charset="0"/>
                  <a:cs typeface="+mn-cs"/>
                </a:rPr>
                <a:t>0 1 2 3 </a:t>
              </a:r>
              <a:r>
                <a:rPr lang="en-US" sz="1400" smtClean="0">
                  <a:latin typeface="Arial" charset="0"/>
                  <a:cs typeface="+mn-cs"/>
                </a:rPr>
                <a:t>4 5 6 7 8 </a:t>
              </a:r>
            </a:p>
          </p:txBody>
        </p:sp>
      </p:grpSp>
      <p:sp>
        <p:nvSpPr>
          <p:cNvPr id="51239" name="Rectangle 79"/>
          <p:cNvSpPr>
            <a:spLocks noChangeArrowheads="1"/>
          </p:cNvSpPr>
          <p:nvPr/>
        </p:nvSpPr>
        <p:spPr bwMode="auto">
          <a:xfrm>
            <a:off x="395288" y="3101975"/>
            <a:ext cx="628650" cy="2286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40" name="Text Box 80"/>
          <p:cNvSpPr txBox="1">
            <a:spLocks noChangeArrowheads="1"/>
          </p:cNvSpPr>
          <p:nvPr/>
        </p:nvSpPr>
        <p:spPr bwMode="auto">
          <a:xfrm>
            <a:off x="180975" y="3067050"/>
            <a:ext cx="15128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latin typeface="Arial" charset="0"/>
                <a:cs typeface="+mn-cs"/>
              </a:rPr>
              <a:t>0 </a:t>
            </a:r>
            <a:r>
              <a:rPr lang="en-US" sz="1400" smtClean="0">
                <a:solidFill>
                  <a:schemeClr val="bg1"/>
                </a:solidFill>
                <a:latin typeface="Arial" charset="0"/>
                <a:cs typeface="+mn-cs"/>
              </a:rPr>
              <a:t>1 2 3 4</a:t>
            </a:r>
            <a:r>
              <a:rPr lang="en-US" sz="1400" smtClean="0">
                <a:latin typeface="Arial" charset="0"/>
                <a:cs typeface="+mn-cs"/>
              </a:rPr>
              <a:t> 5 6 7 8 </a:t>
            </a:r>
          </a:p>
        </p:txBody>
      </p:sp>
      <p:grpSp>
        <p:nvGrpSpPr>
          <p:cNvPr id="66600" name="Group 84"/>
          <p:cNvGrpSpPr>
            <a:grpSpLocks/>
          </p:cNvGrpSpPr>
          <p:nvPr/>
        </p:nvGrpSpPr>
        <p:grpSpPr bwMode="auto">
          <a:xfrm>
            <a:off x="177800" y="3341688"/>
            <a:ext cx="1512888" cy="304800"/>
            <a:chOff x="112" y="2105"/>
            <a:chExt cx="953" cy="192"/>
          </a:xfrm>
        </p:grpSpPr>
        <p:sp>
          <p:nvSpPr>
            <p:cNvPr id="51261" name="Rectangle 82"/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1262" name="Text Box 83"/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latin typeface="Arial" charset="0"/>
                  <a:cs typeface="+mn-cs"/>
                </a:rPr>
                <a:t>0 1</a:t>
              </a:r>
              <a:r>
                <a:rPr lang="en-US" sz="1400" smtClean="0">
                  <a:solidFill>
                    <a:schemeClr val="bg1"/>
                  </a:solidFill>
                  <a:latin typeface="Arial" charset="0"/>
                  <a:cs typeface="+mn-cs"/>
                </a:rPr>
                <a:t> 2 3 4 5</a:t>
              </a:r>
              <a:r>
                <a:rPr lang="en-US" sz="1400" smtClean="0">
                  <a:latin typeface="Arial" charset="0"/>
                  <a:cs typeface="+mn-cs"/>
                </a:rPr>
                <a:t> 6 7 8 </a:t>
              </a:r>
            </a:p>
          </p:txBody>
        </p:sp>
      </p:grpSp>
      <p:grpSp>
        <p:nvGrpSpPr>
          <p:cNvPr id="66601" name="Group 85"/>
          <p:cNvGrpSpPr>
            <a:grpSpLocks/>
          </p:cNvGrpSpPr>
          <p:nvPr/>
        </p:nvGrpSpPr>
        <p:grpSpPr bwMode="auto">
          <a:xfrm>
            <a:off x="166688" y="4635500"/>
            <a:ext cx="1512887" cy="304800"/>
            <a:chOff x="112" y="2105"/>
            <a:chExt cx="953" cy="192"/>
          </a:xfrm>
        </p:grpSpPr>
        <p:sp>
          <p:nvSpPr>
            <p:cNvPr id="51259" name="Rectangle 86"/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1260" name="Text Box 87"/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latin typeface="Arial" charset="0"/>
                  <a:cs typeface="+mn-cs"/>
                </a:rPr>
                <a:t>0 1</a:t>
              </a:r>
              <a:r>
                <a:rPr lang="en-US" sz="1400" smtClean="0">
                  <a:solidFill>
                    <a:schemeClr val="bg1"/>
                  </a:solidFill>
                  <a:latin typeface="Arial" charset="0"/>
                  <a:cs typeface="+mn-cs"/>
                </a:rPr>
                <a:t> 2 3 4 5</a:t>
              </a:r>
              <a:r>
                <a:rPr lang="en-US" sz="1400" smtClean="0">
                  <a:latin typeface="Arial" charset="0"/>
                  <a:cs typeface="+mn-cs"/>
                </a:rPr>
                <a:t> 6 7 8 </a:t>
              </a:r>
            </a:p>
          </p:txBody>
        </p:sp>
      </p:grpSp>
      <p:grpSp>
        <p:nvGrpSpPr>
          <p:cNvPr id="66602" name="Group 88"/>
          <p:cNvGrpSpPr>
            <a:grpSpLocks/>
          </p:cNvGrpSpPr>
          <p:nvPr/>
        </p:nvGrpSpPr>
        <p:grpSpPr bwMode="auto">
          <a:xfrm>
            <a:off x="174625" y="4876800"/>
            <a:ext cx="1512888" cy="304800"/>
            <a:chOff x="112" y="2105"/>
            <a:chExt cx="953" cy="192"/>
          </a:xfrm>
        </p:grpSpPr>
        <p:sp>
          <p:nvSpPr>
            <p:cNvPr id="51257" name="Rectangle 89"/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1258" name="Text Box 90"/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latin typeface="Arial" charset="0"/>
                  <a:cs typeface="+mn-cs"/>
                </a:rPr>
                <a:t>0 1</a:t>
              </a:r>
              <a:r>
                <a:rPr lang="en-US" sz="1400" smtClean="0">
                  <a:solidFill>
                    <a:schemeClr val="bg1"/>
                  </a:solidFill>
                  <a:latin typeface="Arial" charset="0"/>
                  <a:cs typeface="+mn-cs"/>
                </a:rPr>
                <a:t> 2 3 4 5</a:t>
              </a:r>
              <a:r>
                <a:rPr lang="en-US" sz="1400" smtClean="0">
                  <a:latin typeface="Arial" charset="0"/>
                  <a:cs typeface="+mn-cs"/>
                </a:rPr>
                <a:t> 6 7 8 </a:t>
              </a:r>
            </a:p>
          </p:txBody>
        </p:sp>
      </p:grpSp>
      <p:grpSp>
        <p:nvGrpSpPr>
          <p:cNvPr id="66603" name="Group 91"/>
          <p:cNvGrpSpPr>
            <a:grpSpLocks/>
          </p:cNvGrpSpPr>
          <p:nvPr/>
        </p:nvGrpSpPr>
        <p:grpSpPr bwMode="auto">
          <a:xfrm>
            <a:off x="171450" y="5140325"/>
            <a:ext cx="1512888" cy="304800"/>
            <a:chOff x="112" y="2105"/>
            <a:chExt cx="953" cy="192"/>
          </a:xfrm>
        </p:grpSpPr>
        <p:sp>
          <p:nvSpPr>
            <p:cNvPr id="51255" name="Rectangle 92"/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1256" name="Text Box 93"/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latin typeface="Arial" charset="0"/>
                  <a:cs typeface="+mn-cs"/>
                </a:rPr>
                <a:t>0 1</a:t>
              </a:r>
              <a:r>
                <a:rPr lang="en-US" sz="1400" smtClean="0">
                  <a:solidFill>
                    <a:schemeClr val="bg1"/>
                  </a:solidFill>
                  <a:latin typeface="Arial" charset="0"/>
                  <a:cs typeface="+mn-cs"/>
                </a:rPr>
                <a:t> 2 3 4 5</a:t>
              </a:r>
              <a:r>
                <a:rPr lang="en-US" sz="1400" smtClean="0">
                  <a:latin typeface="Arial" charset="0"/>
                  <a:cs typeface="+mn-cs"/>
                </a:rPr>
                <a:t> 6 7 8 </a:t>
              </a:r>
            </a:p>
          </p:txBody>
        </p:sp>
      </p:grpSp>
      <p:grpSp>
        <p:nvGrpSpPr>
          <p:cNvPr id="66604" name="Group 94"/>
          <p:cNvGrpSpPr>
            <a:grpSpLocks/>
          </p:cNvGrpSpPr>
          <p:nvPr/>
        </p:nvGrpSpPr>
        <p:grpSpPr bwMode="auto">
          <a:xfrm>
            <a:off x="168275" y="5381625"/>
            <a:ext cx="1512888" cy="304800"/>
            <a:chOff x="112" y="2105"/>
            <a:chExt cx="953" cy="192"/>
          </a:xfrm>
        </p:grpSpPr>
        <p:sp>
          <p:nvSpPr>
            <p:cNvPr id="51253" name="Rectangle 95"/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1254" name="Text Box 96"/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latin typeface="Arial" charset="0"/>
                  <a:cs typeface="+mn-cs"/>
                </a:rPr>
                <a:t>0 1</a:t>
              </a:r>
              <a:r>
                <a:rPr lang="en-US" sz="1400" smtClean="0">
                  <a:solidFill>
                    <a:schemeClr val="bg1"/>
                  </a:solidFill>
                  <a:latin typeface="Arial" charset="0"/>
                  <a:cs typeface="+mn-cs"/>
                </a:rPr>
                <a:t> 2 3 4 5</a:t>
              </a:r>
              <a:r>
                <a:rPr lang="en-US" sz="1400" smtClean="0">
                  <a:latin typeface="Arial" charset="0"/>
                  <a:cs typeface="+mn-cs"/>
                </a:rPr>
                <a:t> 6 7 8 </a:t>
              </a:r>
            </a:p>
          </p:txBody>
        </p:sp>
      </p:grpSp>
      <p:pic>
        <p:nvPicPr>
          <p:cNvPr id="66605" name="Picture 97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3" y="744538"/>
            <a:ext cx="3656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7" name="Line 98"/>
          <p:cNvSpPr>
            <a:spLocks noChangeShapeType="1"/>
          </p:cNvSpPr>
          <p:nvPr/>
        </p:nvSpPr>
        <p:spPr bwMode="auto">
          <a:xfrm flipH="1">
            <a:off x="4991100" y="3757613"/>
            <a:ext cx="1033463" cy="563562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48" name="Line 99"/>
          <p:cNvSpPr>
            <a:spLocks noChangeShapeType="1"/>
          </p:cNvSpPr>
          <p:nvPr/>
        </p:nvSpPr>
        <p:spPr bwMode="auto">
          <a:xfrm flipH="1">
            <a:off x="4997450" y="4067175"/>
            <a:ext cx="1033463" cy="563563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49" name="Line 100"/>
          <p:cNvSpPr>
            <a:spLocks noChangeShapeType="1"/>
          </p:cNvSpPr>
          <p:nvPr/>
        </p:nvSpPr>
        <p:spPr bwMode="auto">
          <a:xfrm flipH="1">
            <a:off x="4992688" y="5257800"/>
            <a:ext cx="1033462" cy="563563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50" name="Line 101"/>
          <p:cNvSpPr>
            <a:spLocks noChangeShapeType="1"/>
          </p:cNvSpPr>
          <p:nvPr/>
        </p:nvSpPr>
        <p:spPr bwMode="auto">
          <a:xfrm flipH="1">
            <a:off x="4976813" y="5511800"/>
            <a:ext cx="1033462" cy="563563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51" name="Line 102"/>
          <p:cNvSpPr>
            <a:spLocks noChangeShapeType="1"/>
          </p:cNvSpPr>
          <p:nvPr/>
        </p:nvSpPr>
        <p:spPr bwMode="auto">
          <a:xfrm flipH="1">
            <a:off x="4960938" y="5754688"/>
            <a:ext cx="1033462" cy="563562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52" name="Line 103"/>
          <p:cNvSpPr>
            <a:spLocks noChangeShapeType="1"/>
          </p:cNvSpPr>
          <p:nvPr/>
        </p:nvSpPr>
        <p:spPr bwMode="auto">
          <a:xfrm flipH="1">
            <a:off x="4945063" y="5997575"/>
            <a:ext cx="1033462" cy="563563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0225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5222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96105C43-A926-A240-A5CF-2BD436FDB0FA}" type="slidenum">
              <a:rPr lang="en-US" sz="1200" smtClean="0"/>
              <a:pPr>
                <a:defRPr/>
              </a:pPr>
              <a:t>32</a:t>
            </a:fld>
            <a:endParaRPr lang="en-US" sz="1200" smtClean="0"/>
          </a:p>
        </p:txBody>
      </p:sp>
      <p:pic>
        <p:nvPicPr>
          <p:cNvPr id="67587" name="Picture 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" y="1000125"/>
            <a:ext cx="3656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Selective repeat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5223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52450" y="1466850"/>
            <a:ext cx="7562850" cy="46482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receiver </a:t>
            </a:r>
            <a:r>
              <a:rPr lang="en-US" i="1">
                <a:latin typeface="Gill Sans MT" charset="0"/>
                <a:cs typeface="+mn-cs"/>
              </a:rPr>
              <a:t>individually</a:t>
            </a:r>
            <a:r>
              <a:rPr lang="en-US">
                <a:latin typeface="Gill Sans MT" charset="0"/>
                <a:cs typeface="+mn-cs"/>
              </a:rPr>
              <a:t> acknowledges all correctly received pkts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buffers pkts, as needed, for eventual in-order delivery to upper layer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sender only resends pkts for which ACK not received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sender timer for each unACKed pkt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sender window</a:t>
            </a:r>
          </a:p>
          <a:p>
            <a:pPr lvl="1">
              <a:defRPr/>
            </a:pPr>
            <a:r>
              <a:rPr lang="en-US" i="1">
                <a:latin typeface="Gill Sans MT" charset="0"/>
              </a:rPr>
              <a:t>N</a:t>
            </a:r>
            <a:r>
              <a:rPr lang="en-US">
                <a:latin typeface="Gill Sans MT" charset="0"/>
              </a:rPr>
              <a:t> consecutive seq #</a:t>
            </a:r>
            <a:r>
              <a:rPr lang="ja-JP" altLang="en-US">
                <a:latin typeface="Gill Sans MT" charset="0"/>
              </a:rPr>
              <a:t>’</a:t>
            </a:r>
            <a:r>
              <a:rPr lang="en-US">
                <a:latin typeface="Gill Sans MT" charset="0"/>
              </a:rPr>
              <a:t>s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limits seq #s of sent, unACKed pkts</a:t>
            </a:r>
          </a:p>
        </p:txBody>
      </p:sp>
    </p:spTree>
    <p:extLst>
      <p:ext uri="{BB962C8B-B14F-4D97-AF65-F5344CB8AC3E}">
        <p14:creationId xmlns:p14="http://schemas.microsoft.com/office/powerpoint/2010/main" val="635892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53251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B4503475-E84C-A147-97EE-2F687FD78B0C}" type="slidenum">
              <a:rPr lang="en-US" sz="1200" smtClean="0"/>
              <a:pPr>
                <a:defRPr/>
              </a:pPr>
              <a:t>33</a:t>
            </a:fld>
            <a:endParaRPr lang="en-US" sz="1200" smtClean="0"/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182563"/>
            <a:ext cx="8486775" cy="898525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Selective repeat: sender, receiver windows</a:t>
            </a:r>
            <a:endParaRPr lang="en-US">
              <a:latin typeface="Gill Sans MT" charset="0"/>
              <a:cs typeface="+mj-cs"/>
            </a:endParaRPr>
          </a:p>
        </p:txBody>
      </p:sp>
      <p:pic>
        <p:nvPicPr>
          <p:cNvPr id="68612" name="Picture 3" descr="sr_seqn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1404938"/>
            <a:ext cx="8235950" cy="491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4" name="Rectangle 4"/>
          <p:cNvSpPr>
            <a:spLocks noChangeArrowheads="1"/>
          </p:cNvSpPr>
          <p:nvPr/>
        </p:nvSpPr>
        <p:spPr bwMode="auto">
          <a:xfrm>
            <a:off x="1393825" y="1917700"/>
            <a:ext cx="2141538" cy="614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3255" name="Rectangle 5"/>
          <p:cNvSpPr>
            <a:spLocks noChangeArrowheads="1"/>
          </p:cNvSpPr>
          <p:nvPr/>
        </p:nvSpPr>
        <p:spPr bwMode="auto">
          <a:xfrm>
            <a:off x="2028825" y="4516438"/>
            <a:ext cx="2130425" cy="5794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68615" name="Picture 6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8" y="822325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0022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5427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127D45F7-3AD3-4E4E-929E-9C306804B8CE}" type="slidenum">
              <a:rPr lang="en-US" sz="1200" smtClean="0"/>
              <a:pPr>
                <a:defRPr/>
              </a:pPr>
              <a:t>34</a:t>
            </a:fld>
            <a:endParaRPr lang="en-US" sz="1200" smtClean="0"/>
          </a:p>
        </p:txBody>
      </p:sp>
      <p:pic>
        <p:nvPicPr>
          <p:cNvPr id="69635" name="Picture 13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38" y="89852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7" name="Rectangle 2"/>
          <p:cNvSpPr>
            <a:spLocks noGrp="1" noChangeArrowheads="1"/>
          </p:cNvSpPr>
          <p:nvPr>
            <p:ph type="title"/>
          </p:nvPr>
        </p:nvSpPr>
        <p:spPr>
          <a:xfrm>
            <a:off x="447675" y="24765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Selective repeat</a:t>
            </a:r>
          </a:p>
        </p:txBody>
      </p:sp>
      <p:sp>
        <p:nvSpPr>
          <p:cNvPr id="5427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data from above: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if next available seq # in window, send pkt</a:t>
            </a:r>
          </a:p>
          <a:p>
            <a:pPr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timeout(n):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resend pkt n, restart timer</a:t>
            </a:r>
          </a:p>
          <a:p>
            <a:pPr>
              <a:buFont typeface="Wingdings" charset="0"/>
              <a:buNone/>
              <a:defRPr/>
            </a:pPr>
            <a:r>
              <a:rPr lang="en-US" sz="2400">
                <a:solidFill>
                  <a:srgbClr val="CC0000"/>
                </a:solidFill>
                <a:latin typeface="Gill Sans MT" charset="0"/>
                <a:cs typeface="+mn-cs"/>
              </a:rPr>
              <a:t>ACK(n)</a:t>
            </a:r>
            <a:r>
              <a:rPr lang="en-US">
                <a:solidFill>
                  <a:srgbClr val="FF0000"/>
                </a:solidFill>
                <a:latin typeface="Gill Sans MT" charset="0"/>
                <a:cs typeface="+mn-cs"/>
              </a:rPr>
              <a:t> </a:t>
            </a:r>
            <a:r>
              <a:rPr lang="en-US" sz="2400">
                <a:latin typeface="Gill Sans MT" charset="0"/>
                <a:cs typeface="+mn-cs"/>
              </a:rPr>
              <a:t>in </a:t>
            </a:r>
            <a:r>
              <a:rPr lang="en-US" sz="1800">
                <a:latin typeface="Gill Sans MT" charset="0"/>
                <a:cs typeface="+mn-cs"/>
              </a:rPr>
              <a:t>[sendbase,sendbase+N]:</a:t>
            </a:r>
            <a:endParaRPr lang="en-US" sz="2400">
              <a:latin typeface="Gill Sans MT" charset="0"/>
              <a:cs typeface="+mn-cs"/>
            </a:endParaRP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mark pkt n as received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if n smallest unACKed pkt, advance window base to next unACKed seq # </a:t>
            </a:r>
            <a:endParaRPr lang="en-US">
              <a:latin typeface="Gill Sans MT" charset="0"/>
              <a:cs typeface="+mn-cs"/>
            </a:endParaRP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</p:txBody>
      </p:sp>
      <p:sp>
        <p:nvSpPr>
          <p:cNvPr id="54279" name="Rectangle 4"/>
          <p:cNvSpPr>
            <a:spLocks noChangeArrowheads="1"/>
          </p:cNvSpPr>
          <p:nvPr/>
        </p:nvSpPr>
        <p:spPr bwMode="auto">
          <a:xfrm>
            <a:off x="495300" y="1457325"/>
            <a:ext cx="3838575" cy="4610100"/>
          </a:xfrm>
          <a:prstGeom prst="rect">
            <a:avLst/>
          </a:prstGeom>
          <a:noFill/>
          <a:ln w="28575">
            <a:solidFill>
              <a:srgbClr val="00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69639" name="Group 5"/>
          <p:cNvGrpSpPr>
            <a:grpSpLocks/>
          </p:cNvGrpSpPr>
          <p:nvPr/>
        </p:nvGrpSpPr>
        <p:grpSpPr bwMode="auto">
          <a:xfrm>
            <a:off x="698500" y="1155700"/>
            <a:ext cx="1160463" cy="519113"/>
            <a:chOff x="1100" y="3896"/>
            <a:chExt cx="731" cy="327"/>
          </a:xfrm>
        </p:grpSpPr>
        <p:sp>
          <p:nvSpPr>
            <p:cNvPr id="54286" name="Rectangle 6"/>
            <p:cNvSpPr>
              <a:spLocks noChangeArrowheads="1"/>
            </p:cNvSpPr>
            <p:nvPr/>
          </p:nvSpPr>
          <p:spPr bwMode="auto">
            <a:xfrm>
              <a:off x="1146" y="3984"/>
              <a:ext cx="612" cy="1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4287" name="Text Box 7"/>
            <p:cNvSpPr txBox="1">
              <a:spLocks noChangeArrowheads="1"/>
            </p:cNvSpPr>
            <p:nvPr/>
          </p:nvSpPr>
          <p:spPr bwMode="auto">
            <a:xfrm>
              <a:off x="1100" y="3896"/>
              <a:ext cx="731" cy="3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800" smtClean="0">
                  <a:solidFill>
                    <a:srgbClr val="000099"/>
                  </a:solidFill>
                  <a:latin typeface="Gill Sans MT" charset="0"/>
                  <a:cs typeface="+mn-cs"/>
                </a:rPr>
                <a:t>sender</a:t>
              </a:r>
            </a:p>
          </p:txBody>
        </p:sp>
      </p:grpSp>
      <p:sp>
        <p:nvSpPr>
          <p:cNvPr id="54281" name="Rectangle 8"/>
          <p:cNvSpPr>
            <a:spLocks noChangeArrowheads="1"/>
          </p:cNvSpPr>
          <p:nvPr/>
        </p:nvSpPr>
        <p:spPr bwMode="auto">
          <a:xfrm>
            <a:off x="5000625" y="1581150"/>
            <a:ext cx="3810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>
                <a:solidFill>
                  <a:srgbClr val="CC0000"/>
                </a:solidFill>
                <a:latin typeface="Gill Sans MT" charset="0"/>
                <a:cs typeface="+mn-cs"/>
              </a:rPr>
              <a:t>pkt n in </a:t>
            </a:r>
            <a:r>
              <a:rPr lang="en-US" sz="1800">
                <a:solidFill>
                  <a:srgbClr val="CC0000"/>
                </a:solidFill>
                <a:latin typeface="Gill Sans MT" charset="0"/>
                <a:cs typeface="+mn-cs"/>
              </a:rPr>
              <a:t>[rcvbase, rcvbase+N-1]</a:t>
            </a:r>
            <a:endParaRPr lang="en-US" sz="2800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cs typeface="+mn-cs"/>
              </a:rPr>
              <a:t>send ACK(n)</a:t>
            </a: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cs typeface="+mn-cs"/>
              </a:rPr>
              <a:t>out-of-order: buffer</a:t>
            </a: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cs typeface="+mn-cs"/>
              </a:rPr>
              <a:t>in-order: deliver (also deliver buffered, in-order pkts), advance window to next not-yet-received pkt</a:t>
            </a: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>
                <a:solidFill>
                  <a:srgbClr val="CC0000"/>
                </a:solidFill>
                <a:latin typeface="Gill Sans MT" charset="0"/>
                <a:cs typeface="+mn-cs"/>
              </a:rPr>
              <a:t>pkt n in </a:t>
            </a:r>
            <a:r>
              <a:rPr lang="en-US" sz="1800">
                <a:solidFill>
                  <a:srgbClr val="CC0000"/>
                </a:solidFill>
                <a:latin typeface="Gill Sans MT" charset="0"/>
                <a:cs typeface="+mn-cs"/>
              </a:rPr>
              <a:t>[rcvbase-N,rcvbase-1]</a:t>
            </a:r>
            <a:endParaRPr lang="en-US" sz="2800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cs typeface="+mn-cs"/>
              </a:rPr>
              <a:t>ACK(n)</a:t>
            </a: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>
                <a:solidFill>
                  <a:srgbClr val="CC0000"/>
                </a:solidFill>
                <a:latin typeface="Gill Sans MT" charset="0"/>
                <a:cs typeface="+mn-cs"/>
              </a:rPr>
              <a:t>otherwise:</a:t>
            </a:r>
            <a:r>
              <a:rPr lang="en-US" sz="2400">
                <a:solidFill>
                  <a:srgbClr val="FF0000"/>
                </a:solidFill>
                <a:latin typeface="Gill Sans MT" charset="0"/>
                <a:cs typeface="+mn-cs"/>
              </a:rPr>
              <a:t> </a:t>
            </a: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cs typeface="+mn-cs"/>
              </a:rPr>
              <a:t>ignore </a:t>
            </a:r>
            <a:endParaRPr lang="en-US" sz="2800">
              <a:latin typeface="Gill Sans MT" charset="0"/>
              <a:cs typeface="+mn-cs"/>
            </a:endParaRP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800">
              <a:latin typeface="Gill Sans MT" charset="0"/>
              <a:cs typeface="+mn-cs"/>
            </a:endParaRPr>
          </a:p>
        </p:txBody>
      </p:sp>
      <p:sp>
        <p:nvSpPr>
          <p:cNvPr id="54282" name="Rectangle 9"/>
          <p:cNvSpPr>
            <a:spLocks noChangeArrowheads="1"/>
          </p:cNvSpPr>
          <p:nvPr/>
        </p:nvSpPr>
        <p:spPr bwMode="auto">
          <a:xfrm>
            <a:off x="4962525" y="1438275"/>
            <a:ext cx="3838575" cy="4610100"/>
          </a:xfrm>
          <a:prstGeom prst="rect">
            <a:avLst/>
          </a:prstGeom>
          <a:noFill/>
          <a:ln w="28575">
            <a:solidFill>
              <a:srgbClr val="00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69642" name="Group 10"/>
          <p:cNvGrpSpPr>
            <a:grpSpLocks/>
          </p:cNvGrpSpPr>
          <p:nvPr/>
        </p:nvGrpSpPr>
        <p:grpSpPr bwMode="auto">
          <a:xfrm>
            <a:off x="5186363" y="1127125"/>
            <a:ext cx="1365250" cy="519113"/>
            <a:chOff x="3339" y="158"/>
            <a:chExt cx="860" cy="327"/>
          </a:xfrm>
        </p:grpSpPr>
        <p:sp>
          <p:nvSpPr>
            <p:cNvPr id="54284" name="Rectangle 11"/>
            <p:cNvSpPr>
              <a:spLocks noChangeArrowheads="1"/>
            </p:cNvSpPr>
            <p:nvPr/>
          </p:nvSpPr>
          <p:spPr bwMode="auto">
            <a:xfrm>
              <a:off x="3360" y="264"/>
              <a:ext cx="822" cy="1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4285" name="Text Box 12"/>
            <p:cNvSpPr txBox="1">
              <a:spLocks noChangeArrowheads="1"/>
            </p:cNvSpPr>
            <p:nvPr/>
          </p:nvSpPr>
          <p:spPr bwMode="auto">
            <a:xfrm>
              <a:off x="3339" y="158"/>
              <a:ext cx="8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800" smtClean="0">
                  <a:solidFill>
                    <a:srgbClr val="000099"/>
                  </a:solidFill>
                  <a:latin typeface="Gill Sans MT" charset="0"/>
                  <a:cs typeface="+mn-cs"/>
                </a:rPr>
                <a:t>receiver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6014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55299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F055CC66-4A50-2F4C-BAB1-1CC6E7681023}" type="slidenum">
              <a:rPr lang="en-US" sz="1200" smtClean="0"/>
              <a:pPr>
                <a:defRPr/>
              </a:pPr>
              <a:t>35</a:t>
            </a:fld>
            <a:endParaRPr lang="en-US" sz="1200" smtClean="0"/>
          </a:p>
        </p:txBody>
      </p:sp>
      <p:pic>
        <p:nvPicPr>
          <p:cNvPr id="70659" name="Picture 9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806450"/>
            <a:ext cx="5027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1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198438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Selective repeat in action</a:t>
            </a:r>
          </a:p>
        </p:txBody>
      </p:sp>
      <p:sp>
        <p:nvSpPr>
          <p:cNvPr id="55302" name="Text Box 4"/>
          <p:cNvSpPr txBox="1">
            <a:spLocks noChangeArrowheads="1"/>
          </p:cNvSpPr>
          <p:nvPr/>
        </p:nvSpPr>
        <p:spPr bwMode="auto">
          <a:xfrm>
            <a:off x="2665413" y="1490663"/>
            <a:ext cx="1246187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 smtClean="0">
                <a:cs typeface="+mn-cs"/>
              </a:rPr>
              <a:t>send  pkt0</a:t>
            </a:r>
          </a:p>
          <a:p>
            <a:pPr algn="r">
              <a:defRPr/>
            </a:pPr>
            <a:r>
              <a:rPr lang="en-US" sz="1800" smtClean="0">
                <a:cs typeface="+mn-cs"/>
              </a:rPr>
              <a:t>send  pkt1</a:t>
            </a:r>
          </a:p>
          <a:p>
            <a:pPr algn="r">
              <a:defRPr/>
            </a:pPr>
            <a:r>
              <a:rPr lang="en-US" sz="1800" smtClean="0">
                <a:cs typeface="+mn-cs"/>
              </a:rPr>
              <a:t>send  pkt2</a:t>
            </a:r>
          </a:p>
          <a:p>
            <a:pPr algn="r">
              <a:defRPr/>
            </a:pPr>
            <a:r>
              <a:rPr lang="en-US" sz="1800" smtClean="0">
                <a:cs typeface="+mn-cs"/>
              </a:rPr>
              <a:t>send  pkt3</a:t>
            </a:r>
          </a:p>
          <a:p>
            <a:pPr algn="r">
              <a:defRPr/>
            </a:pPr>
            <a:r>
              <a:rPr lang="en-US" sz="1800" smtClean="0">
                <a:cs typeface="+mn-cs"/>
              </a:rPr>
              <a:t>(wait)</a:t>
            </a:r>
          </a:p>
        </p:txBody>
      </p:sp>
      <p:sp>
        <p:nvSpPr>
          <p:cNvPr id="55303" name="Text Box 5"/>
          <p:cNvSpPr txBox="1">
            <a:spLocks noChangeArrowheads="1"/>
          </p:cNvSpPr>
          <p:nvPr/>
        </p:nvSpPr>
        <p:spPr bwMode="auto">
          <a:xfrm>
            <a:off x="2986088" y="1119188"/>
            <a:ext cx="936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u="sng" smtClean="0">
                <a:solidFill>
                  <a:srgbClr val="000099"/>
                </a:solidFill>
                <a:cs typeface="+mn-cs"/>
              </a:rPr>
              <a:t>sender</a:t>
            </a:r>
          </a:p>
        </p:txBody>
      </p:sp>
      <p:sp>
        <p:nvSpPr>
          <p:cNvPr id="55304" name="Text Box 6"/>
          <p:cNvSpPr txBox="1">
            <a:spLocks noChangeArrowheads="1"/>
          </p:cNvSpPr>
          <p:nvPr/>
        </p:nvSpPr>
        <p:spPr bwMode="auto">
          <a:xfrm>
            <a:off x="6016625" y="1138238"/>
            <a:ext cx="1071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u="sng" smtClean="0">
                <a:solidFill>
                  <a:srgbClr val="008000"/>
                </a:solidFill>
                <a:cs typeface="+mn-cs"/>
              </a:rPr>
              <a:t>receiver</a:t>
            </a:r>
          </a:p>
        </p:txBody>
      </p:sp>
      <p:sp>
        <p:nvSpPr>
          <p:cNvPr id="55305" name="Line 7"/>
          <p:cNvSpPr>
            <a:spLocks noChangeShapeType="1"/>
          </p:cNvSpPr>
          <p:nvPr/>
        </p:nvSpPr>
        <p:spPr bwMode="auto">
          <a:xfrm>
            <a:off x="6091238" y="1736725"/>
            <a:ext cx="11112" cy="4538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5306" name="Text Box 8"/>
          <p:cNvSpPr txBox="1">
            <a:spLocks noChangeArrowheads="1"/>
          </p:cNvSpPr>
          <p:nvPr/>
        </p:nvSpPr>
        <p:spPr bwMode="auto">
          <a:xfrm>
            <a:off x="6034088" y="1931988"/>
            <a:ext cx="2568575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800" smtClean="0">
                <a:cs typeface="+mn-cs"/>
              </a:rPr>
              <a:t>receive pkt0, send ack0</a:t>
            </a:r>
          </a:p>
          <a:p>
            <a:pPr algn="l">
              <a:defRPr/>
            </a:pPr>
            <a:r>
              <a:rPr lang="en-US" sz="1800" smtClean="0">
                <a:cs typeface="+mn-cs"/>
              </a:rPr>
              <a:t>receive pkt1, send ack1</a:t>
            </a:r>
          </a:p>
          <a:p>
            <a:pPr algn="l">
              <a:defRPr/>
            </a:pPr>
            <a:r>
              <a:rPr lang="en-US" sz="1800" smtClean="0">
                <a:cs typeface="+mn-cs"/>
              </a:rPr>
              <a:t> </a:t>
            </a:r>
          </a:p>
          <a:p>
            <a:pPr algn="l">
              <a:defRPr/>
            </a:pPr>
            <a:r>
              <a:rPr lang="en-US" sz="1800" smtClean="0">
                <a:cs typeface="+mn-cs"/>
              </a:rPr>
              <a:t>receive pkt3, buffer, </a:t>
            </a:r>
          </a:p>
          <a:p>
            <a:pPr algn="l">
              <a:defRPr/>
            </a:pPr>
            <a:r>
              <a:rPr lang="en-US" sz="1800" smtClean="0">
                <a:cs typeface="+mn-cs"/>
              </a:rPr>
              <a:t>           send ack3</a:t>
            </a:r>
          </a:p>
        </p:txBody>
      </p:sp>
      <p:sp>
        <p:nvSpPr>
          <p:cNvPr id="55307" name="Text Box 9"/>
          <p:cNvSpPr txBox="1">
            <a:spLocks noChangeArrowheads="1"/>
          </p:cNvSpPr>
          <p:nvPr/>
        </p:nvSpPr>
        <p:spPr bwMode="auto">
          <a:xfrm>
            <a:off x="1809750" y="3094038"/>
            <a:ext cx="2154238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 smtClean="0">
                <a:cs typeface="+mn-cs"/>
              </a:rPr>
              <a:t>rcv ack0, send pkt4</a:t>
            </a:r>
          </a:p>
          <a:p>
            <a:pPr algn="r">
              <a:defRPr/>
            </a:pPr>
            <a:r>
              <a:rPr lang="en-US" sz="1800" smtClean="0">
                <a:cs typeface="+mn-cs"/>
              </a:rPr>
              <a:t>rcv ack1, send pkt5</a:t>
            </a:r>
          </a:p>
          <a:p>
            <a:pPr algn="r">
              <a:defRPr/>
            </a:pPr>
            <a:endParaRPr lang="en-US" sz="1800" smtClean="0">
              <a:cs typeface="+mn-cs"/>
            </a:endParaRPr>
          </a:p>
        </p:txBody>
      </p:sp>
      <p:pic>
        <p:nvPicPr>
          <p:cNvPr id="70667" name="Picture 10" descr="alarm_clock_ring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438" y="4241800"/>
            <a:ext cx="436562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9" name="Text Box 11"/>
          <p:cNvSpPr txBox="1">
            <a:spLocks noChangeArrowheads="1"/>
          </p:cNvSpPr>
          <p:nvPr/>
        </p:nvSpPr>
        <p:spPr bwMode="auto">
          <a:xfrm>
            <a:off x="2344738" y="4457700"/>
            <a:ext cx="1538287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lnSpc>
                <a:spcPct val="75000"/>
              </a:lnSpc>
              <a:defRPr/>
            </a:pPr>
            <a:r>
              <a:rPr lang="en-US" sz="1800" i="1" smtClean="0">
                <a:solidFill>
                  <a:srgbClr val="FF0000"/>
                </a:solidFill>
                <a:cs typeface="+mn-cs"/>
              </a:rPr>
              <a:t>pkt 2 timeout</a:t>
            </a:r>
          </a:p>
        </p:txBody>
      </p:sp>
      <p:sp>
        <p:nvSpPr>
          <p:cNvPr id="55310" name="Text Box 12"/>
          <p:cNvSpPr txBox="1">
            <a:spLocks noChangeArrowheads="1"/>
          </p:cNvSpPr>
          <p:nvPr/>
        </p:nvSpPr>
        <p:spPr bwMode="auto">
          <a:xfrm>
            <a:off x="2670175" y="4672013"/>
            <a:ext cx="124618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lnSpc>
                <a:spcPct val="90000"/>
              </a:lnSpc>
              <a:defRPr/>
            </a:pPr>
            <a:r>
              <a:rPr lang="en-US" sz="1800" smtClean="0">
                <a:cs typeface="+mn-cs"/>
              </a:rPr>
              <a:t>send  pkt2</a:t>
            </a:r>
          </a:p>
        </p:txBody>
      </p:sp>
      <p:sp>
        <p:nvSpPr>
          <p:cNvPr id="55311" name="Line 14"/>
          <p:cNvSpPr>
            <a:spLocks noChangeShapeType="1"/>
          </p:cNvSpPr>
          <p:nvPr/>
        </p:nvSpPr>
        <p:spPr bwMode="auto">
          <a:xfrm>
            <a:off x="3956050" y="1684338"/>
            <a:ext cx="2101850" cy="4683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5312" name="Line 15"/>
          <p:cNvSpPr>
            <a:spLocks noChangeShapeType="1"/>
          </p:cNvSpPr>
          <p:nvPr/>
        </p:nvSpPr>
        <p:spPr bwMode="auto">
          <a:xfrm>
            <a:off x="3954463" y="1958975"/>
            <a:ext cx="2100262" cy="4683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5313" name="Line 16"/>
          <p:cNvSpPr>
            <a:spLocks noChangeShapeType="1"/>
          </p:cNvSpPr>
          <p:nvPr/>
        </p:nvSpPr>
        <p:spPr bwMode="auto">
          <a:xfrm>
            <a:off x="3970338" y="2222500"/>
            <a:ext cx="876300" cy="200025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5314" name="Line 17"/>
          <p:cNvSpPr>
            <a:spLocks noChangeShapeType="1"/>
          </p:cNvSpPr>
          <p:nvPr/>
        </p:nvSpPr>
        <p:spPr bwMode="auto">
          <a:xfrm>
            <a:off x="3976688" y="2508250"/>
            <a:ext cx="2100262" cy="4683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5315" name="Line 18"/>
          <p:cNvSpPr>
            <a:spLocks noChangeShapeType="1"/>
          </p:cNvSpPr>
          <p:nvPr/>
        </p:nvSpPr>
        <p:spPr bwMode="auto">
          <a:xfrm flipH="1">
            <a:off x="3962400" y="2208213"/>
            <a:ext cx="2014538" cy="106680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5316" name="Text Box 19"/>
          <p:cNvSpPr txBox="1">
            <a:spLocks noChangeArrowheads="1"/>
          </p:cNvSpPr>
          <p:nvPr/>
        </p:nvSpPr>
        <p:spPr bwMode="auto">
          <a:xfrm>
            <a:off x="4732338" y="2257425"/>
            <a:ext cx="3413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b="1" smtClean="0">
                <a:solidFill>
                  <a:srgbClr val="FF0000"/>
                </a:solidFill>
                <a:cs typeface="+mn-cs"/>
              </a:rPr>
              <a:t>X</a:t>
            </a:r>
          </a:p>
        </p:txBody>
      </p:sp>
      <p:sp>
        <p:nvSpPr>
          <p:cNvPr id="55317" name="Text Box 20"/>
          <p:cNvSpPr txBox="1">
            <a:spLocks noChangeArrowheads="1"/>
          </p:cNvSpPr>
          <p:nvPr/>
        </p:nvSpPr>
        <p:spPr bwMode="auto">
          <a:xfrm>
            <a:off x="4891088" y="2278063"/>
            <a:ext cx="5222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1" smtClean="0">
                <a:solidFill>
                  <a:srgbClr val="FF0000"/>
                </a:solidFill>
                <a:cs typeface="+mn-cs"/>
              </a:rPr>
              <a:t>loss</a:t>
            </a:r>
          </a:p>
        </p:txBody>
      </p:sp>
      <p:sp>
        <p:nvSpPr>
          <p:cNvPr id="55318" name="Line 21"/>
          <p:cNvSpPr>
            <a:spLocks noChangeShapeType="1"/>
          </p:cNvSpPr>
          <p:nvPr/>
        </p:nvSpPr>
        <p:spPr bwMode="auto">
          <a:xfrm flipH="1">
            <a:off x="3959225" y="2493963"/>
            <a:ext cx="2014538" cy="1100137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5319" name="Line 22"/>
          <p:cNvSpPr>
            <a:spLocks noChangeShapeType="1"/>
          </p:cNvSpPr>
          <p:nvPr/>
        </p:nvSpPr>
        <p:spPr bwMode="auto">
          <a:xfrm>
            <a:off x="3962400" y="3330575"/>
            <a:ext cx="2100263" cy="4683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5320" name="Line 23"/>
          <p:cNvSpPr>
            <a:spLocks noChangeShapeType="1"/>
          </p:cNvSpPr>
          <p:nvPr/>
        </p:nvSpPr>
        <p:spPr bwMode="auto">
          <a:xfrm>
            <a:off x="3994150" y="3649663"/>
            <a:ext cx="2101850" cy="4683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5321" name="Line 24"/>
          <p:cNvSpPr>
            <a:spLocks noChangeShapeType="1"/>
          </p:cNvSpPr>
          <p:nvPr/>
        </p:nvSpPr>
        <p:spPr bwMode="auto">
          <a:xfrm flipH="1">
            <a:off x="3990975" y="3024188"/>
            <a:ext cx="2014538" cy="1100137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70681" name="Group 25"/>
          <p:cNvGrpSpPr>
            <a:grpSpLocks/>
          </p:cNvGrpSpPr>
          <p:nvPr/>
        </p:nvGrpSpPr>
        <p:grpSpPr bwMode="auto">
          <a:xfrm>
            <a:off x="3851275" y="2212975"/>
            <a:ext cx="103188" cy="2462213"/>
            <a:chOff x="3651" y="1878"/>
            <a:chExt cx="78" cy="963"/>
          </a:xfrm>
        </p:grpSpPr>
        <p:sp>
          <p:nvSpPr>
            <p:cNvPr id="55365" name="Line 26"/>
            <p:cNvSpPr>
              <a:spLocks noChangeShapeType="1"/>
            </p:cNvSpPr>
            <p:nvPr/>
          </p:nvSpPr>
          <p:spPr bwMode="auto">
            <a:xfrm>
              <a:off x="3729" y="1879"/>
              <a:ext cx="0" cy="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5366" name="Line 27"/>
            <p:cNvSpPr>
              <a:spLocks noChangeShapeType="1"/>
            </p:cNvSpPr>
            <p:nvPr/>
          </p:nvSpPr>
          <p:spPr bwMode="auto">
            <a:xfrm flipH="1">
              <a:off x="3651" y="1878"/>
              <a:ext cx="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5367" name="Line 28"/>
            <p:cNvSpPr>
              <a:spLocks noChangeShapeType="1"/>
            </p:cNvSpPr>
            <p:nvPr/>
          </p:nvSpPr>
          <p:spPr bwMode="auto">
            <a:xfrm flipH="1">
              <a:off x="3651" y="2841"/>
              <a:ext cx="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55323" name="Line 29"/>
          <p:cNvSpPr>
            <a:spLocks noChangeShapeType="1"/>
          </p:cNvSpPr>
          <p:nvPr/>
        </p:nvSpPr>
        <p:spPr bwMode="auto">
          <a:xfrm>
            <a:off x="3992563" y="4843463"/>
            <a:ext cx="2100262" cy="4683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5324" name="Text Box 33"/>
          <p:cNvSpPr txBox="1">
            <a:spLocks noChangeArrowheads="1"/>
          </p:cNvSpPr>
          <p:nvPr/>
        </p:nvSpPr>
        <p:spPr bwMode="auto">
          <a:xfrm>
            <a:off x="6030913" y="3455988"/>
            <a:ext cx="23002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800" smtClean="0">
                <a:cs typeface="+mn-cs"/>
              </a:rPr>
              <a:t>receive pkt4, buffer, </a:t>
            </a:r>
          </a:p>
          <a:p>
            <a:pPr algn="l">
              <a:defRPr/>
            </a:pPr>
            <a:r>
              <a:rPr lang="en-US" sz="1800" smtClean="0">
                <a:cs typeface="+mn-cs"/>
              </a:rPr>
              <a:t>           send ack4</a:t>
            </a:r>
          </a:p>
        </p:txBody>
      </p:sp>
      <p:sp>
        <p:nvSpPr>
          <p:cNvPr id="55325" name="Text Box 34"/>
          <p:cNvSpPr txBox="1">
            <a:spLocks noChangeArrowheads="1"/>
          </p:cNvSpPr>
          <p:nvPr/>
        </p:nvSpPr>
        <p:spPr bwMode="auto">
          <a:xfrm>
            <a:off x="6049963" y="3976688"/>
            <a:ext cx="23002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800" smtClean="0">
                <a:cs typeface="+mn-cs"/>
              </a:rPr>
              <a:t>receive pkt5, buffer, </a:t>
            </a:r>
          </a:p>
          <a:p>
            <a:pPr algn="l">
              <a:defRPr/>
            </a:pPr>
            <a:r>
              <a:rPr lang="en-US" sz="1800" smtClean="0">
                <a:cs typeface="+mn-cs"/>
              </a:rPr>
              <a:t>           send ack5</a:t>
            </a:r>
          </a:p>
        </p:txBody>
      </p:sp>
      <p:sp>
        <p:nvSpPr>
          <p:cNvPr id="55326" name="Text Box 35"/>
          <p:cNvSpPr txBox="1">
            <a:spLocks noChangeArrowheads="1"/>
          </p:cNvSpPr>
          <p:nvPr/>
        </p:nvSpPr>
        <p:spPr bwMode="auto">
          <a:xfrm>
            <a:off x="6061075" y="5130800"/>
            <a:ext cx="2960688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lnSpc>
                <a:spcPct val="90000"/>
              </a:lnSpc>
              <a:defRPr/>
            </a:pPr>
            <a:r>
              <a:rPr lang="en-US" sz="1800" smtClean="0">
                <a:cs typeface="+mn-cs"/>
              </a:rPr>
              <a:t>rcv pkt2; deliver pkt2,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1800" smtClean="0">
                <a:cs typeface="+mn-cs"/>
              </a:rPr>
              <a:t>pkt3, pkt4, pkt5; send ack2</a:t>
            </a:r>
          </a:p>
        </p:txBody>
      </p:sp>
      <p:sp>
        <p:nvSpPr>
          <p:cNvPr id="55327" name="Text Box 36"/>
          <p:cNvSpPr txBox="1">
            <a:spLocks noChangeArrowheads="1"/>
          </p:cNvSpPr>
          <p:nvPr/>
        </p:nvSpPr>
        <p:spPr bwMode="auto">
          <a:xfrm>
            <a:off x="2174875" y="3959225"/>
            <a:ext cx="16986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record ack3 arrived</a:t>
            </a:r>
          </a:p>
        </p:txBody>
      </p:sp>
      <p:grpSp>
        <p:nvGrpSpPr>
          <p:cNvPr id="70687" name="Group 37"/>
          <p:cNvGrpSpPr>
            <a:grpSpLocks/>
          </p:cNvGrpSpPr>
          <p:nvPr/>
        </p:nvGrpSpPr>
        <p:grpSpPr bwMode="auto">
          <a:xfrm>
            <a:off x="215900" y="1528763"/>
            <a:ext cx="1512888" cy="304800"/>
            <a:chOff x="115" y="914"/>
            <a:chExt cx="953" cy="192"/>
          </a:xfrm>
        </p:grpSpPr>
        <p:sp>
          <p:nvSpPr>
            <p:cNvPr id="55363" name="Rectangle 38"/>
            <p:cNvSpPr>
              <a:spLocks noChangeArrowheads="1"/>
            </p:cNvSpPr>
            <p:nvPr/>
          </p:nvSpPr>
          <p:spPr bwMode="auto">
            <a:xfrm>
              <a:off x="152" y="936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5364" name="Text Box 39"/>
            <p:cNvSpPr txBox="1">
              <a:spLocks noChangeArrowheads="1"/>
            </p:cNvSpPr>
            <p:nvPr/>
          </p:nvSpPr>
          <p:spPr bwMode="auto">
            <a:xfrm>
              <a:off x="115" y="914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solidFill>
                    <a:schemeClr val="bg1"/>
                  </a:solidFill>
                  <a:latin typeface="Arial" charset="0"/>
                  <a:cs typeface="+mn-cs"/>
                </a:rPr>
                <a:t>0 1 2 3 </a:t>
              </a:r>
              <a:r>
                <a:rPr lang="en-US" sz="1400" smtClean="0">
                  <a:latin typeface="Arial" charset="0"/>
                  <a:cs typeface="+mn-cs"/>
                </a:rPr>
                <a:t>4 5 6 7 8 </a:t>
              </a:r>
            </a:p>
          </p:txBody>
        </p:sp>
      </p:grpSp>
      <p:sp>
        <p:nvSpPr>
          <p:cNvPr id="55329" name="Text Box 40"/>
          <p:cNvSpPr txBox="1">
            <a:spLocks noChangeArrowheads="1"/>
          </p:cNvSpPr>
          <p:nvPr/>
        </p:nvSpPr>
        <p:spPr bwMode="auto">
          <a:xfrm>
            <a:off x="173038" y="1182688"/>
            <a:ext cx="2146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1" u="sng" smtClean="0">
                <a:solidFill>
                  <a:srgbClr val="000099"/>
                </a:solidFill>
                <a:cs typeface="+mn-cs"/>
              </a:rPr>
              <a:t>sender window (N=4)</a:t>
            </a:r>
          </a:p>
        </p:txBody>
      </p:sp>
      <p:sp>
        <p:nvSpPr>
          <p:cNvPr id="55330" name="Rectangle 41"/>
          <p:cNvSpPr>
            <a:spLocks noChangeArrowheads="1"/>
          </p:cNvSpPr>
          <p:nvPr/>
        </p:nvSpPr>
        <p:spPr bwMode="auto">
          <a:xfrm>
            <a:off x="287338" y="2692400"/>
            <a:ext cx="606425" cy="2286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70690" name="Group 42"/>
          <p:cNvGrpSpPr>
            <a:grpSpLocks/>
          </p:cNvGrpSpPr>
          <p:nvPr/>
        </p:nvGrpSpPr>
        <p:grpSpPr bwMode="auto">
          <a:xfrm>
            <a:off x="212725" y="1814513"/>
            <a:ext cx="1512888" cy="304800"/>
            <a:chOff x="115" y="914"/>
            <a:chExt cx="953" cy="192"/>
          </a:xfrm>
        </p:grpSpPr>
        <p:sp>
          <p:nvSpPr>
            <p:cNvPr id="55361" name="Rectangle 43"/>
            <p:cNvSpPr>
              <a:spLocks noChangeArrowheads="1"/>
            </p:cNvSpPr>
            <p:nvPr/>
          </p:nvSpPr>
          <p:spPr bwMode="auto">
            <a:xfrm>
              <a:off x="152" y="936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5362" name="Text Box 44"/>
            <p:cNvSpPr txBox="1">
              <a:spLocks noChangeArrowheads="1"/>
            </p:cNvSpPr>
            <p:nvPr/>
          </p:nvSpPr>
          <p:spPr bwMode="auto">
            <a:xfrm>
              <a:off x="115" y="914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solidFill>
                    <a:schemeClr val="bg1"/>
                  </a:solidFill>
                  <a:latin typeface="Arial" charset="0"/>
                  <a:cs typeface="+mn-cs"/>
                </a:rPr>
                <a:t>0 1 2 3 </a:t>
              </a:r>
              <a:r>
                <a:rPr lang="en-US" sz="1400" smtClean="0">
                  <a:latin typeface="Arial" charset="0"/>
                  <a:cs typeface="+mn-cs"/>
                </a:rPr>
                <a:t>4 5 6 7 8 </a:t>
              </a:r>
            </a:p>
          </p:txBody>
        </p:sp>
      </p:grpSp>
      <p:grpSp>
        <p:nvGrpSpPr>
          <p:cNvPr id="70691" name="Group 45"/>
          <p:cNvGrpSpPr>
            <a:grpSpLocks/>
          </p:cNvGrpSpPr>
          <p:nvPr/>
        </p:nvGrpSpPr>
        <p:grpSpPr bwMode="auto">
          <a:xfrm>
            <a:off x="220663" y="2100263"/>
            <a:ext cx="1512887" cy="304800"/>
            <a:chOff x="115" y="914"/>
            <a:chExt cx="953" cy="192"/>
          </a:xfrm>
        </p:grpSpPr>
        <p:sp>
          <p:nvSpPr>
            <p:cNvPr id="55359" name="Rectangle 46"/>
            <p:cNvSpPr>
              <a:spLocks noChangeArrowheads="1"/>
            </p:cNvSpPr>
            <p:nvPr/>
          </p:nvSpPr>
          <p:spPr bwMode="auto">
            <a:xfrm>
              <a:off x="152" y="936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5360" name="Text Box 47"/>
            <p:cNvSpPr txBox="1">
              <a:spLocks noChangeArrowheads="1"/>
            </p:cNvSpPr>
            <p:nvPr/>
          </p:nvSpPr>
          <p:spPr bwMode="auto">
            <a:xfrm>
              <a:off x="115" y="914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solidFill>
                    <a:schemeClr val="bg1"/>
                  </a:solidFill>
                  <a:latin typeface="Arial" charset="0"/>
                  <a:cs typeface="+mn-cs"/>
                </a:rPr>
                <a:t>0 1 2 3 </a:t>
              </a:r>
              <a:r>
                <a:rPr lang="en-US" sz="1400" smtClean="0">
                  <a:latin typeface="Arial" charset="0"/>
                  <a:cs typeface="+mn-cs"/>
                </a:rPr>
                <a:t>4 5 6 7 8 </a:t>
              </a:r>
            </a:p>
          </p:txBody>
        </p:sp>
      </p:grpSp>
      <p:grpSp>
        <p:nvGrpSpPr>
          <p:cNvPr id="70692" name="Group 48"/>
          <p:cNvGrpSpPr>
            <a:grpSpLocks/>
          </p:cNvGrpSpPr>
          <p:nvPr/>
        </p:nvGrpSpPr>
        <p:grpSpPr bwMode="auto">
          <a:xfrm>
            <a:off x="217488" y="2374900"/>
            <a:ext cx="1512887" cy="304800"/>
            <a:chOff x="115" y="914"/>
            <a:chExt cx="953" cy="192"/>
          </a:xfrm>
        </p:grpSpPr>
        <p:sp>
          <p:nvSpPr>
            <p:cNvPr id="55357" name="Rectangle 49"/>
            <p:cNvSpPr>
              <a:spLocks noChangeArrowheads="1"/>
            </p:cNvSpPr>
            <p:nvPr/>
          </p:nvSpPr>
          <p:spPr bwMode="auto">
            <a:xfrm>
              <a:off x="152" y="936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5358" name="Text Box 50"/>
            <p:cNvSpPr txBox="1">
              <a:spLocks noChangeArrowheads="1"/>
            </p:cNvSpPr>
            <p:nvPr/>
          </p:nvSpPr>
          <p:spPr bwMode="auto">
            <a:xfrm>
              <a:off x="115" y="914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solidFill>
                    <a:schemeClr val="bg1"/>
                  </a:solidFill>
                  <a:latin typeface="Arial" charset="0"/>
                  <a:cs typeface="+mn-cs"/>
                </a:rPr>
                <a:t>0 1 2 3 </a:t>
              </a:r>
              <a:r>
                <a:rPr lang="en-US" sz="1400" smtClean="0">
                  <a:latin typeface="Arial" charset="0"/>
                  <a:cs typeface="+mn-cs"/>
                </a:rPr>
                <a:t>4 5 6 7 8 </a:t>
              </a:r>
            </a:p>
          </p:txBody>
        </p:sp>
      </p:grpSp>
      <p:sp>
        <p:nvSpPr>
          <p:cNvPr id="55334" name="Rectangle 51"/>
          <p:cNvSpPr>
            <a:spLocks noChangeArrowheads="1"/>
          </p:cNvSpPr>
          <p:nvPr/>
        </p:nvSpPr>
        <p:spPr bwMode="auto">
          <a:xfrm>
            <a:off x="428625" y="3179763"/>
            <a:ext cx="628650" cy="2286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5335" name="Text Box 52"/>
          <p:cNvSpPr txBox="1">
            <a:spLocks noChangeArrowheads="1"/>
          </p:cNvSpPr>
          <p:nvPr/>
        </p:nvSpPr>
        <p:spPr bwMode="auto">
          <a:xfrm>
            <a:off x="214313" y="3144838"/>
            <a:ext cx="15128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latin typeface="Arial" charset="0"/>
                <a:cs typeface="+mn-cs"/>
              </a:rPr>
              <a:t>0 </a:t>
            </a:r>
            <a:r>
              <a:rPr lang="en-US" sz="1400" smtClean="0">
                <a:solidFill>
                  <a:schemeClr val="bg1"/>
                </a:solidFill>
                <a:latin typeface="Arial" charset="0"/>
                <a:cs typeface="+mn-cs"/>
              </a:rPr>
              <a:t>1 2 3 4</a:t>
            </a:r>
            <a:r>
              <a:rPr lang="en-US" sz="1400" smtClean="0">
                <a:latin typeface="Arial" charset="0"/>
                <a:cs typeface="+mn-cs"/>
              </a:rPr>
              <a:t> 5 6 7 8 </a:t>
            </a:r>
          </a:p>
        </p:txBody>
      </p:sp>
      <p:grpSp>
        <p:nvGrpSpPr>
          <p:cNvPr id="70695" name="Group 53"/>
          <p:cNvGrpSpPr>
            <a:grpSpLocks/>
          </p:cNvGrpSpPr>
          <p:nvPr/>
        </p:nvGrpSpPr>
        <p:grpSpPr bwMode="auto">
          <a:xfrm>
            <a:off x="211138" y="3419475"/>
            <a:ext cx="1512887" cy="304800"/>
            <a:chOff x="112" y="2105"/>
            <a:chExt cx="953" cy="192"/>
          </a:xfrm>
        </p:grpSpPr>
        <p:sp>
          <p:nvSpPr>
            <p:cNvPr id="55355" name="Rectangle 54"/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5356" name="Text Box 55"/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latin typeface="Arial" charset="0"/>
                  <a:cs typeface="+mn-cs"/>
                </a:rPr>
                <a:t>0 1</a:t>
              </a:r>
              <a:r>
                <a:rPr lang="en-US" sz="1400" smtClean="0">
                  <a:solidFill>
                    <a:schemeClr val="bg1"/>
                  </a:solidFill>
                  <a:latin typeface="Arial" charset="0"/>
                  <a:cs typeface="+mn-cs"/>
                </a:rPr>
                <a:t> 2 3 4 5</a:t>
              </a:r>
              <a:r>
                <a:rPr lang="en-US" sz="1400" smtClean="0">
                  <a:latin typeface="Arial" charset="0"/>
                  <a:cs typeface="+mn-cs"/>
                </a:rPr>
                <a:t> 6 7 8 </a:t>
              </a:r>
            </a:p>
          </p:txBody>
        </p:sp>
      </p:grpSp>
      <p:grpSp>
        <p:nvGrpSpPr>
          <p:cNvPr id="70696" name="Group 56"/>
          <p:cNvGrpSpPr>
            <a:grpSpLocks/>
          </p:cNvGrpSpPr>
          <p:nvPr/>
        </p:nvGrpSpPr>
        <p:grpSpPr bwMode="auto">
          <a:xfrm>
            <a:off x="200025" y="4713288"/>
            <a:ext cx="1512888" cy="304800"/>
            <a:chOff x="112" y="2105"/>
            <a:chExt cx="953" cy="192"/>
          </a:xfrm>
        </p:grpSpPr>
        <p:sp>
          <p:nvSpPr>
            <p:cNvPr id="55353" name="Rectangle 57"/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5354" name="Text Box 58"/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latin typeface="Arial" charset="0"/>
                  <a:cs typeface="+mn-cs"/>
                </a:rPr>
                <a:t>0 1</a:t>
              </a:r>
              <a:r>
                <a:rPr lang="en-US" sz="1400" smtClean="0">
                  <a:solidFill>
                    <a:schemeClr val="bg1"/>
                  </a:solidFill>
                  <a:latin typeface="Arial" charset="0"/>
                  <a:cs typeface="+mn-cs"/>
                </a:rPr>
                <a:t> 2 3 4 5</a:t>
              </a:r>
              <a:r>
                <a:rPr lang="en-US" sz="1400" smtClean="0">
                  <a:latin typeface="Arial" charset="0"/>
                  <a:cs typeface="+mn-cs"/>
                </a:rPr>
                <a:t> 6 7 8 </a:t>
              </a:r>
            </a:p>
          </p:txBody>
        </p:sp>
      </p:grpSp>
      <p:grpSp>
        <p:nvGrpSpPr>
          <p:cNvPr id="70697" name="Group 59"/>
          <p:cNvGrpSpPr>
            <a:grpSpLocks/>
          </p:cNvGrpSpPr>
          <p:nvPr/>
        </p:nvGrpSpPr>
        <p:grpSpPr bwMode="auto">
          <a:xfrm>
            <a:off x="207963" y="4954588"/>
            <a:ext cx="1512887" cy="304800"/>
            <a:chOff x="112" y="2105"/>
            <a:chExt cx="953" cy="192"/>
          </a:xfrm>
        </p:grpSpPr>
        <p:sp>
          <p:nvSpPr>
            <p:cNvPr id="55351" name="Rectangle 60"/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5352" name="Text Box 61"/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latin typeface="Arial" charset="0"/>
                  <a:cs typeface="+mn-cs"/>
                </a:rPr>
                <a:t>0 1</a:t>
              </a:r>
              <a:r>
                <a:rPr lang="en-US" sz="1400" smtClean="0">
                  <a:solidFill>
                    <a:schemeClr val="bg1"/>
                  </a:solidFill>
                  <a:latin typeface="Arial" charset="0"/>
                  <a:cs typeface="+mn-cs"/>
                </a:rPr>
                <a:t> 2 3 4 5</a:t>
              </a:r>
              <a:r>
                <a:rPr lang="en-US" sz="1400" smtClean="0">
                  <a:latin typeface="Arial" charset="0"/>
                  <a:cs typeface="+mn-cs"/>
                </a:rPr>
                <a:t> 6 7 8 </a:t>
              </a:r>
            </a:p>
          </p:txBody>
        </p:sp>
      </p:grpSp>
      <p:grpSp>
        <p:nvGrpSpPr>
          <p:cNvPr id="70698" name="Group 62"/>
          <p:cNvGrpSpPr>
            <a:grpSpLocks/>
          </p:cNvGrpSpPr>
          <p:nvPr/>
        </p:nvGrpSpPr>
        <p:grpSpPr bwMode="auto">
          <a:xfrm>
            <a:off x="204788" y="5218113"/>
            <a:ext cx="1512887" cy="304800"/>
            <a:chOff x="112" y="2105"/>
            <a:chExt cx="953" cy="192"/>
          </a:xfrm>
        </p:grpSpPr>
        <p:sp>
          <p:nvSpPr>
            <p:cNvPr id="55349" name="Rectangle 63"/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5350" name="Text Box 64"/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latin typeface="Arial" charset="0"/>
                  <a:cs typeface="+mn-cs"/>
                </a:rPr>
                <a:t>0 1</a:t>
              </a:r>
              <a:r>
                <a:rPr lang="en-US" sz="1400" smtClean="0">
                  <a:solidFill>
                    <a:schemeClr val="bg1"/>
                  </a:solidFill>
                  <a:latin typeface="Arial" charset="0"/>
                  <a:cs typeface="+mn-cs"/>
                </a:rPr>
                <a:t> 2 3 4 5</a:t>
              </a:r>
              <a:r>
                <a:rPr lang="en-US" sz="1400" smtClean="0">
                  <a:latin typeface="Arial" charset="0"/>
                  <a:cs typeface="+mn-cs"/>
                </a:rPr>
                <a:t> 6 7 8 </a:t>
              </a:r>
            </a:p>
          </p:txBody>
        </p:sp>
      </p:grpSp>
      <p:grpSp>
        <p:nvGrpSpPr>
          <p:cNvPr id="70699" name="Group 65"/>
          <p:cNvGrpSpPr>
            <a:grpSpLocks/>
          </p:cNvGrpSpPr>
          <p:nvPr/>
        </p:nvGrpSpPr>
        <p:grpSpPr bwMode="auto">
          <a:xfrm>
            <a:off x="201613" y="5459413"/>
            <a:ext cx="1512887" cy="304800"/>
            <a:chOff x="112" y="2105"/>
            <a:chExt cx="953" cy="192"/>
          </a:xfrm>
        </p:grpSpPr>
        <p:sp>
          <p:nvSpPr>
            <p:cNvPr id="55347" name="Rectangle 66"/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5348" name="Text Box 67"/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latin typeface="Arial" charset="0"/>
                  <a:cs typeface="+mn-cs"/>
                </a:rPr>
                <a:t>0 1</a:t>
              </a:r>
              <a:r>
                <a:rPr lang="en-US" sz="1400" smtClean="0">
                  <a:solidFill>
                    <a:schemeClr val="bg1"/>
                  </a:solidFill>
                  <a:latin typeface="Arial" charset="0"/>
                  <a:cs typeface="+mn-cs"/>
                </a:rPr>
                <a:t> 2 3 4 5</a:t>
              </a:r>
              <a:r>
                <a:rPr lang="en-US" sz="1400" smtClean="0">
                  <a:latin typeface="Arial" charset="0"/>
                  <a:cs typeface="+mn-cs"/>
                </a:rPr>
                <a:t> 6 7 8 </a:t>
              </a:r>
            </a:p>
          </p:txBody>
        </p:sp>
      </p:grpSp>
      <p:sp>
        <p:nvSpPr>
          <p:cNvPr id="55341" name="Line 88"/>
          <p:cNvSpPr>
            <a:spLocks noChangeShapeType="1"/>
          </p:cNvSpPr>
          <p:nvPr/>
        </p:nvSpPr>
        <p:spPr bwMode="auto">
          <a:xfrm flipH="1">
            <a:off x="3965575" y="3833813"/>
            <a:ext cx="2070100" cy="1344612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5342" name="Line 89"/>
          <p:cNvSpPr>
            <a:spLocks noChangeShapeType="1"/>
          </p:cNvSpPr>
          <p:nvPr/>
        </p:nvSpPr>
        <p:spPr bwMode="auto">
          <a:xfrm flipH="1">
            <a:off x="4017963" y="4141788"/>
            <a:ext cx="2070100" cy="1344612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5343" name="Text Box 90"/>
          <p:cNvSpPr txBox="1">
            <a:spLocks noChangeArrowheads="1"/>
          </p:cNvSpPr>
          <p:nvPr/>
        </p:nvSpPr>
        <p:spPr bwMode="auto">
          <a:xfrm>
            <a:off x="2290763" y="5003800"/>
            <a:ext cx="16986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record ack4 arrived</a:t>
            </a:r>
          </a:p>
        </p:txBody>
      </p:sp>
      <p:sp>
        <p:nvSpPr>
          <p:cNvPr id="55344" name="Text Box 91"/>
          <p:cNvSpPr txBox="1">
            <a:spLocks noChangeArrowheads="1"/>
          </p:cNvSpPr>
          <p:nvPr/>
        </p:nvSpPr>
        <p:spPr bwMode="auto">
          <a:xfrm>
            <a:off x="2309813" y="5300663"/>
            <a:ext cx="16986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record ack4 arrived</a:t>
            </a:r>
          </a:p>
        </p:txBody>
      </p:sp>
      <p:sp>
        <p:nvSpPr>
          <p:cNvPr id="55345" name="Line 92"/>
          <p:cNvSpPr>
            <a:spLocks noChangeShapeType="1"/>
          </p:cNvSpPr>
          <p:nvPr/>
        </p:nvSpPr>
        <p:spPr bwMode="auto">
          <a:xfrm flipH="1">
            <a:off x="5129213" y="5353050"/>
            <a:ext cx="922337" cy="57467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5346" name="Text Box 93"/>
          <p:cNvSpPr txBox="1">
            <a:spLocks noChangeArrowheads="1"/>
          </p:cNvSpPr>
          <p:nvPr/>
        </p:nvSpPr>
        <p:spPr bwMode="auto">
          <a:xfrm>
            <a:off x="2384425" y="5861050"/>
            <a:ext cx="3498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1" smtClean="0">
                <a:cs typeface="+mn-cs"/>
              </a:rPr>
              <a:t>Q: what happens when ack2 arrives?</a:t>
            </a:r>
          </a:p>
        </p:txBody>
      </p:sp>
    </p:spTree>
    <p:extLst>
      <p:ext uri="{BB962C8B-B14F-4D97-AF65-F5344CB8AC3E}">
        <p14:creationId xmlns:p14="http://schemas.microsoft.com/office/powerpoint/2010/main" val="3092594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56323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488C6CB8-CD2E-9847-B0E0-3E71EFB9D1C9}" type="slidenum">
              <a:rPr lang="en-US" sz="1200" smtClean="0"/>
              <a:pPr>
                <a:defRPr/>
              </a:pPr>
              <a:t>36</a:t>
            </a:fld>
            <a:endParaRPr lang="en-US" sz="1200" smtClean="0"/>
          </a:p>
        </p:txBody>
      </p:sp>
      <p:sp>
        <p:nvSpPr>
          <p:cNvPr id="56324" name="Rectangle 2"/>
          <p:cNvSpPr>
            <a:spLocks noGrp="1" noChangeArrowheads="1"/>
          </p:cNvSpPr>
          <p:nvPr>
            <p:ph type="title"/>
          </p:nvPr>
        </p:nvSpPr>
        <p:spPr>
          <a:xfrm>
            <a:off x="522288" y="217488"/>
            <a:ext cx="7772400" cy="11430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3600">
                <a:latin typeface="Gill Sans MT" charset="0"/>
                <a:cs typeface="+mj-cs"/>
              </a:rPr>
              <a:t>Selective repeat:</a:t>
            </a:r>
            <a:br>
              <a:rPr lang="en-US" sz="3600">
                <a:latin typeface="Gill Sans MT" charset="0"/>
                <a:cs typeface="+mj-cs"/>
              </a:rPr>
            </a:br>
            <a:r>
              <a:rPr lang="en-US" sz="3600">
                <a:latin typeface="Gill Sans MT" charset="0"/>
                <a:cs typeface="+mj-cs"/>
              </a:rPr>
              <a:t>dilemma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5632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2925" y="1524000"/>
            <a:ext cx="3276600" cy="35306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example: </a:t>
            </a:r>
          </a:p>
          <a:p>
            <a:pPr>
              <a:lnSpc>
                <a:spcPct val="80000"/>
              </a:lnSpc>
              <a:defRPr/>
            </a:pPr>
            <a:r>
              <a:rPr lang="en-US" sz="2400">
                <a:latin typeface="Gill Sans MT" charset="0"/>
                <a:cs typeface="+mn-cs"/>
              </a:rPr>
              <a:t>seq #</a:t>
            </a:r>
            <a:r>
              <a:rPr lang="ja-JP" altLang="en-US" sz="2400">
                <a:latin typeface="Gill Sans MT" charset="0"/>
                <a:cs typeface="+mn-cs"/>
              </a:rPr>
              <a:t>’</a:t>
            </a:r>
            <a:r>
              <a:rPr lang="en-US" sz="2400">
                <a:latin typeface="Gill Sans MT" charset="0"/>
                <a:cs typeface="+mn-cs"/>
              </a:rPr>
              <a:t>s: 0, 1, 2, 3</a:t>
            </a:r>
          </a:p>
          <a:p>
            <a:pPr>
              <a:lnSpc>
                <a:spcPct val="80000"/>
              </a:lnSpc>
              <a:defRPr/>
            </a:pPr>
            <a:r>
              <a:rPr lang="en-US" sz="2400">
                <a:latin typeface="Gill Sans MT" charset="0"/>
                <a:cs typeface="+mn-cs"/>
              </a:rPr>
              <a:t>window size=3</a:t>
            </a:r>
            <a:endParaRPr lang="en-US">
              <a:latin typeface="Gill Sans MT" charset="0"/>
              <a:cs typeface="+mn-cs"/>
            </a:endParaRPr>
          </a:p>
        </p:txBody>
      </p:sp>
      <p:sp>
        <p:nvSpPr>
          <p:cNvPr id="56326" name="Text Box 40"/>
          <p:cNvSpPr txBox="1">
            <a:spLocks noChangeArrowheads="1"/>
          </p:cNvSpPr>
          <p:nvPr/>
        </p:nvSpPr>
        <p:spPr bwMode="auto">
          <a:xfrm>
            <a:off x="7094538" y="195263"/>
            <a:ext cx="145891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400" smtClean="0">
                <a:cs typeface="+mn-cs"/>
              </a:rPr>
              <a:t>receiver window</a:t>
            </a:r>
          </a:p>
          <a:p>
            <a:pPr algn="l">
              <a:defRPr/>
            </a:pPr>
            <a:r>
              <a:rPr lang="en-US" sz="1400" smtClean="0">
                <a:cs typeface="+mn-cs"/>
              </a:rPr>
              <a:t>(after receipt)</a:t>
            </a:r>
          </a:p>
        </p:txBody>
      </p:sp>
      <p:sp>
        <p:nvSpPr>
          <p:cNvPr id="56327" name="Text Box 41"/>
          <p:cNvSpPr txBox="1">
            <a:spLocks noChangeArrowheads="1"/>
          </p:cNvSpPr>
          <p:nvPr/>
        </p:nvSpPr>
        <p:spPr bwMode="auto">
          <a:xfrm>
            <a:off x="4333875" y="198438"/>
            <a:ext cx="136525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400" smtClean="0">
                <a:cs typeface="+mn-cs"/>
              </a:rPr>
              <a:t>sender window</a:t>
            </a:r>
          </a:p>
          <a:p>
            <a:pPr algn="l">
              <a:defRPr/>
            </a:pPr>
            <a:r>
              <a:rPr lang="en-US" sz="1400" smtClean="0">
                <a:cs typeface="+mn-cs"/>
              </a:rPr>
              <a:t>(after receipt)</a:t>
            </a:r>
          </a:p>
        </p:txBody>
      </p:sp>
      <p:sp>
        <p:nvSpPr>
          <p:cNvPr id="56328" name="Line 58"/>
          <p:cNvSpPr>
            <a:spLocks noChangeShapeType="1"/>
          </p:cNvSpPr>
          <p:nvPr/>
        </p:nvSpPr>
        <p:spPr bwMode="auto">
          <a:xfrm>
            <a:off x="4419600" y="688975"/>
            <a:ext cx="1109663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6329" name="Line 59"/>
          <p:cNvSpPr>
            <a:spLocks noChangeShapeType="1"/>
          </p:cNvSpPr>
          <p:nvPr/>
        </p:nvSpPr>
        <p:spPr bwMode="auto">
          <a:xfrm>
            <a:off x="7200900" y="688975"/>
            <a:ext cx="1109663" cy="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373889" name="Group 129"/>
          <p:cNvGrpSpPr>
            <a:grpSpLocks/>
          </p:cNvGrpSpPr>
          <p:nvPr/>
        </p:nvGrpSpPr>
        <p:grpSpPr bwMode="auto">
          <a:xfrm>
            <a:off x="4438650" y="4025900"/>
            <a:ext cx="4276725" cy="2363788"/>
            <a:chOff x="2796" y="2536"/>
            <a:chExt cx="2694" cy="1489"/>
          </a:xfrm>
        </p:grpSpPr>
        <p:grpSp>
          <p:nvGrpSpPr>
            <p:cNvPr id="71733" name="Group 8"/>
            <p:cNvGrpSpPr>
              <a:grpSpLocks/>
            </p:cNvGrpSpPr>
            <p:nvPr/>
          </p:nvGrpSpPr>
          <p:grpSpPr bwMode="auto">
            <a:xfrm>
              <a:off x="2808" y="2584"/>
              <a:ext cx="649" cy="173"/>
              <a:chOff x="1895" y="3931"/>
              <a:chExt cx="649" cy="173"/>
            </a:xfrm>
          </p:grpSpPr>
          <p:sp>
            <p:nvSpPr>
              <p:cNvPr id="56408" name="Rectangle 7"/>
              <p:cNvSpPr>
                <a:spLocks noChangeArrowheads="1"/>
              </p:cNvSpPr>
              <p:nvPr/>
            </p:nvSpPr>
            <p:spPr bwMode="auto">
              <a:xfrm>
                <a:off x="1936" y="3962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6409" name="Text Box 6"/>
              <p:cNvSpPr txBox="1">
                <a:spLocks noChangeArrowheads="1"/>
              </p:cNvSpPr>
              <p:nvPr/>
            </p:nvSpPr>
            <p:spPr bwMode="auto">
              <a:xfrm>
                <a:off x="1895" y="3931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smtClean="0">
                    <a:solidFill>
                      <a:schemeClr val="bg1"/>
                    </a:solidFill>
                    <a:latin typeface="Arial" charset="0"/>
                    <a:cs typeface="+mn-cs"/>
                  </a:rPr>
                  <a:t>0 1 2</a:t>
                </a:r>
                <a:r>
                  <a:rPr lang="en-US" sz="1200" smtClean="0">
                    <a:latin typeface="Arial" charset="0"/>
                    <a:cs typeface="+mn-cs"/>
                  </a:rPr>
                  <a:t> 3 0 1 2</a:t>
                </a:r>
              </a:p>
            </p:txBody>
          </p:sp>
        </p:grpSp>
        <p:grpSp>
          <p:nvGrpSpPr>
            <p:cNvPr id="71734" name="Group 9"/>
            <p:cNvGrpSpPr>
              <a:grpSpLocks/>
            </p:cNvGrpSpPr>
            <p:nvPr/>
          </p:nvGrpSpPr>
          <p:grpSpPr bwMode="auto">
            <a:xfrm>
              <a:off x="2820" y="2757"/>
              <a:ext cx="649" cy="173"/>
              <a:chOff x="1895" y="3931"/>
              <a:chExt cx="649" cy="173"/>
            </a:xfrm>
          </p:grpSpPr>
          <p:sp>
            <p:nvSpPr>
              <p:cNvPr id="56406" name="Rectangle 10"/>
              <p:cNvSpPr>
                <a:spLocks noChangeArrowheads="1"/>
              </p:cNvSpPr>
              <p:nvPr/>
            </p:nvSpPr>
            <p:spPr bwMode="auto">
              <a:xfrm>
                <a:off x="1936" y="3962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6407" name="Text Box 11"/>
              <p:cNvSpPr txBox="1">
                <a:spLocks noChangeArrowheads="1"/>
              </p:cNvSpPr>
              <p:nvPr/>
            </p:nvSpPr>
            <p:spPr bwMode="auto">
              <a:xfrm>
                <a:off x="1895" y="3931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smtClean="0">
                    <a:solidFill>
                      <a:schemeClr val="bg1"/>
                    </a:solidFill>
                    <a:latin typeface="Arial" charset="0"/>
                    <a:cs typeface="+mn-cs"/>
                  </a:rPr>
                  <a:t>0 1 2</a:t>
                </a:r>
                <a:r>
                  <a:rPr lang="en-US" sz="1200" smtClean="0">
                    <a:latin typeface="Arial" charset="0"/>
                    <a:cs typeface="+mn-cs"/>
                  </a:rPr>
                  <a:t> 3 0 1 2</a:t>
                </a:r>
              </a:p>
            </p:txBody>
          </p:sp>
        </p:grpSp>
        <p:grpSp>
          <p:nvGrpSpPr>
            <p:cNvPr id="71735" name="Group 12"/>
            <p:cNvGrpSpPr>
              <a:grpSpLocks/>
            </p:cNvGrpSpPr>
            <p:nvPr/>
          </p:nvGrpSpPr>
          <p:grpSpPr bwMode="auto">
            <a:xfrm>
              <a:off x="2825" y="2923"/>
              <a:ext cx="649" cy="173"/>
              <a:chOff x="1895" y="3931"/>
              <a:chExt cx="649" cy="173"/>
            </a:xfrm>
          </p:grpSpPr>
          <p:sp>
            <p:nvSpPr>
              <p:cNvPr id="56404" name="Rectangle 13"/>
              <p:cNvSpPr>
                <a:spLocks noChangeArrowheads="1"/>
              </p:cNvSpPr>
              <p:nvPr/>
            </p:nvSpPr>
            <p:spPr bwMode="auto">
              <a:xfrm>
                <a:off x="1936" y="3962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6405" name="Text Box 14"/>
              <p:cNvSpPr txBox="1">
                <a:spLocks noChangeArrowheads="1"/>
              </p:cNvSpPr>
              <p:nvPr/>
            </p:nvSpPr>
            <p:spPr bwMode="auto">
              <a:xfrm>
                <a:off x="1895" y="3931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smtClean="0">
                    <a:solidFill>
                      <a:schemeClr val="bg1"/>
                    </a:solidFill>
                    <a:latin typeface="Arial" charset="0"/>
                    <a:cs typeface="+mn-cs"/>
                  </a:rPr>
                  <a:t>0 1 2</a:t>
                </a:r>
                <a:r>
                  <a:rPr lang="en-US" sz="1200" smtClean="0">
                    <a:latin typeface="Arial" charset="0"/>
                    <a:cs typeface="+mn-cs"/>
                  </a:rPr>
                  <a:t> 3 0 1 2</a:t>
                </a:r>
              </a:p>
            </p:txBody>
          </p:sp>
        </p:grpSp>
        <p:sp>
          <p:nvSpPr>
            <p:cNvPr id="56377" name="Line 15"/>
            <p:cNvSpPr>
              <a:spLocks noChangeShapeType="1"/>
            </p:cNvSpPr>
            <p:nvPr/>
          </p:nvSpPr>
          <p:spPr bwMode="auto">
            <a:xfrm>
              <a:off x="3449" y="2671"/>
              <a:ext cx="1151" cy="150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378" name="Line 16"/>
            <p:cNvSpPr>
              <a:spLocks noChangeShapeType="1"/>
            </p:cNvSpPr>
            <p:nvPr/>
          </p:nvSpPr>
          <p:spPr bwMode="auto">
            <a:xfrm>
              <a:off x="3468" y="2851"/>
              <a:ext cx="1139" cy="144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379" name="Line 17"/>
            <p:cNvSpPr>
              <a:spLocks noChangeShapeType="1"/>
            </p:cNvSpPr>
            <p:nvPr/>
          </p:nvSpPr>
          <p:spPr bwMode="auto">
            <a:xfrm>
              <a:off x="3487" y="3031"/>
              <a:ext cx="1124" cy="132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380" name="Text Box 18"/>
            <p:cNvSpPr txBox="1">
              <a:spLocks noChangeArrowheads="1"/>
            </p:cNvSpPr>
            <p:nvPr/>
          </p:nvSpPr>
          <p:spPr bwMode="auto">
            <a:xfrm>
              <a:off x="3520" y="2536"/>
              <a:ext cx="3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pkt0</a:t>
              </a:r>
            </a:p>
          </p:txBody>
        </p:sp>
        <p:sp>
          <p:nvSpPr>
            <p:cNvPr id="56381" name="Text Box 19"/>
            <p:cNvSpPr txBox="1">
              <a:spLocks noChangeArrowheads="1"/>
            </p:cNvSpPr>
            <p:nvPr/>
          </p:nvSpPr>
          <p:spPr bwMode="auto">
            <a:xfrm>
              <a:off x="3518" y="2716"/>
              <a:ext cx="3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pkt1</a:t>
              </a:r>
            </a:p>
          </p:txBody>
        </p:sp>
        <p:sp>
          <p:nvSpPr>
            <p:cNvPr id="56382" name="Text Box 20"/>
            <p:cNvSpPr txBox="1">
              <a:spLocks noChangeArrowheads="1"/>
            </p:cNvSpPr>
            <p:nvPr/>
          </p:nvSpPr>
          <p:spPr bwMode="auto">
            <a:xfrm>
              <a:off x="3516" y="2896"/>
              <a:ext cx="3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pkt2</a:t>
              </a:r>
            </a:p>
          </p:txBody>
        </p:sp>
        <p:grpSp>
          <p:nvGrpSpPr>
            <p:cNvPr id="71742" name="Group 23"/>
            <p:cNvGrpSpPr>
              <a:grpSpLocks/>
            </p:cNvGrpSpPr>
            <p:nvPr/>
          </p:nvGrpSpPr>
          <p:grpSpPr bwMode="auto">
            <a:xfrm>
              <a:off x="2827" y="3573"/>
              <a:ext cx="649" cy="173"/>
              <a:chOff x="1895" y="3931"/>
              <a:chExt cx="649" cy="173"/>
            </a:xfrm>
          </p:grpSpPr>
          <p:sp>
            <p:nvSpPr>
              <p:cNvPr id="56402" name="Rectangle 24"/>
              <p:cNvSpPr>
                <a:spLocks noChangeArrowheads="1"/>
              </p:cNvSpPr>
              <p:nvPr/>
            </p:nvSpPr>
            <p:spPr bwMode="auto">
              <a:xfrm>
                <a:off x="1936" y="3962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6403" name="Text Box 25"/>
              <p:cNvSpPr txBox="1">
                <a:spLocks noChangeArrowheads="1"/>
              </p:cNvSpPr>
              <p:nvPr/>
            </p:nvSpPr>
            <p:spPr bwMode="auto">
              <a:xfrm>
                <a:off x="1895" y="3931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smtClean="0">
                    <a:solidFill>
                      <a:schemeClr val="bg1"/>
                    </a:solidFill>
                    <a:latin typeface="Arial" charset="0"/>
                    <a:cs typeface="+mn-cs"/>
                  </a:rPr>
                  <a:t>0 1 2</a:t>
                </a:r>
                <a:r>
                  <a:rPr lang="en-US" sz="1200" smtClean="0">
                    <a:latin typeface="Arial" charset="0"/>
                    <a:cs typeface="+mn-cs"/>
                  </a:rPr>
                  <a:t> 3 0 1 2</a:t>
                </a:r>
              </a:p>
            </p:txBody>
          </p:sp>
        </p:grpSp>
        <p:sp>
          <p:nvSpPr>
            <p:cNvPr id="56384" name="Line 32"/>
            <p:cNvSpPr>
              <a:spLocks noChangeShapeType="1"/>
            </p:cNvSpPr>
            <p:nvPr/>
          </p:nvSpPr>
          <p:spPr bwMode="auto">
            <a:xfrm>
              <a:off x="3489" y="3657"/>
              <a:ext cx="1124" cy="141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385" name="Text Box 35"/>
            <p:cNvSpPr txBox="1">
              <a:spLocks noChangeArrowheads="1"/>
            </p:cNvSpPr>
            <p:nvPr/>
          </p:nvSpPr>
          <p:spPr bwMode="auto">
            <a:xfrm>
              <a:off x="3542" y="3522"/>
              <a:ext cx="3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pkt0</a:t>
              </a:r>
            </a:p>
          </p:txBody>
        </p:sp>
        <p:sp>
          <p:nvSpPr>
            <p:cNvPr id="56386" name="Text Box 39"/>
            <p:cNvSpPr txBox="1">
              <a:spLocks noChangeArrowheads="1"/>
            </p:cNvSpPr>
            <p:nvPr/>
          </p:nvSpPr>
          <p:spPr bwMode="auto">
            <a:xfrm>
              <a:off x="2817" y="3322"/>
              <a:ext cx="871" cy="3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timeout</a:t>
              </a:r>
            </a:p>
            <a:p>
              <a:pPr algn="l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retransmit pkt0</a:t>
              </a:r>
            </a:p>
          </p:txBody>
        </p:sp>
        <p:sp>
          <p:nvSpPr>
            <p:cNvPr id="56387" name="Rectangle 45"/>
            <p:cNvSpPr>
              <a:spLocks noChangeArrowheads="1"/>
            </p:cNvSpPr>
            <p:nvPr/>
          </p:nvSpPr>
          <p:spPr bwMode="auto">
            <a:xfrm>
              <a:off x="4729" y="2774"/>
              <a:ext cx="253" cy="11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388" name="Text Box 46"/>
            <p:cNvSpPr txBox="1">
              <a:spLocks noChangeArrowheads="1"/>
            </p:cNvSpPr>
            <p:nvPr/>
          </p:nvSpPr>
          <p:spPr bwMode="auto">
            <a:xfrm>
              <a:off x="4610" y="2743"/>
              <a:ext cx="64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smtClean="0">
                  <a:latin typeface="Arial" charset="0"/>
                  <a:cs typeface="+mn-cs"/>
                </a:rPr>
                <a:t>0</a:t>
              </a:r>
              <a:r>
                <a:rPr lang="en-US" sz="1200" smtClean="0">
                  <a:solidFill>
                    <a:schemeClr val="bg1"/>
                  </a:solidFill>
                  <a:latin typeface="Arial" charset="0"/>
                  <a:cs typeface="+mn-cs"/>
                </a:rPr>
                <a:t> 1 2 3</a:t>
              </a:r>
              <a:r>
                <a:rPr lang="en-US" sz="1200" smtClean="0">
                  <a:latin typeface="Arial" charset="0"/>
                  <a:cs typeface="+mn-cs"/>
                </a:rPr>
                <a:t> 0 1 2</a:t>
              </a:r>
            </a:p>
          </p:txBody>
        </p:sp>
        <p:sp>
          <p:nvSpPr>
            <p:cNvPr id="56389" name="Rectangle 50"/>
            <p:cNvSpPr>
              <a:spLocks noChangeArrowheads="1"/>
            </p:cNvSpPr>
            <p:nvPr/>
          </p:nvSpPr>
          <p:spPr bwMode="auto">
            <a:xfrm>
              <a:off x="4805" y="2945"/>
              <a:ext cx="253" cy="11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390" name="Text Box 51"/>
            <p:cNvSpPr txBox="1">
              <a:spLocks noChangeArrowheads="1"/>
            </p:cNvSpPr>
            <p:nvPr/>
          </p:nvSpPr>
          <p:spPr bwMode="auto">
            <a:xfrm>
              <a:off x="4608" y="2916"/>
              <a:ext cx="64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smtClean="0">
                  <a:latin typeface="Arial" charset="0"/>
                  <a:cs typeface="+mn-cs"/>
                </a:rPr>
                <a:t>0 1</a:t>
              </a:r>
              <a:r>
                <a:rPr lang="en-US" sz="1200" smtClean="0">
                  <a:solidFill>
                    <a:schemeClr val="bg1"/>
                  </a:solidFill>
                  <a:latin typeface="Arial" charset="0"/>
                  <a:cs typeface="+mn-cs"/>
                </a:rPr>
                <a:t> 2 3 0</a:t>
              </a:r>
              <a:r>
                <a:rPr lang="en-US" sz="1200" smtClean="0">
                  <a:latin typeface="Arial" charset="0"/>
                  <a:cs typeface="+mn-cs"/>
                </a:rPr>
                <a:t> 1 2</a:t>
              </a:r>
            </a:p>
          </p:txBody>
        </p:sp>
        <p:sp>
          <p:nvSpPr>
            <p:cNvPr id="56391" name="Rectangle 53"/>
            <p:cNvSpPr>
              <a:spLocks noChangeArrowheads="1"/>
            </p:cNvSpPr>
            <p:nvPr/>
          </p:nvSpPr>
          <p:spPr bwMode="auto">
            <a:xfrm>
              <a:off x="4887" y="3111"/>
              <a:ext cx="253" cy="11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392" name="Text Box 54"/>
            <p:cNvSpPr txBox="1">
              <a:spLocks noChangeArrowheads="1"/>
            </p:cNvSpPr>
            <p:nvPr/>
          </p:nvSpPr>
          <p:spPr bwMode="auto">
            <a:xfrm>
              <a:off x="4610" y="3082"/>
              <a:ext cx="64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smtClean="0">
                  <a:latin typeface="Arial" charset="0"/>
                  <a:cs typeface="+mn-cs"/>
                </a:rPr>
                <a:t>0 1 2 </a:t>
              </a:r>
              <a:r>
                <a:rPr lang="en-US" sz="1200" smtClean="0">
                  <a:solidFill>
                    <a:schemeClr val="bg1"/>
                  </a:solidFill>
                  <a:latin typeface="Arial" charset="0"/>
                  <a:cs typeface="+mn-cs"/>
                </a:rPr>
                <a:t>3 0 1</a:t>
              </a:r>
              <a:r>
                <a:rPr lang="en-US" sz="1200" smtClean="0">
                  <a:latin typeface="Arial" charset="0"/>
                  <a:cs typeface="+mn-cs"/>
                </a:rPr>
                <a:t> 2</a:t>
              </a:r>
            </a:p>
          </p:txBody>
        </p:sp>
        <p:sp>
          <p:nvSpPr>
            <p:cNvPr id="56393" name="Line 62"/>
            <p:cNvSpPr>
              <a:spLocks noChangeShapeType="1"/>
            </p:cNvSpPr>
            <p:nvPr/>
          </p:nvSpPr>
          <p:spPr bwMode="auto">
            <a:xfrm flipH="1">
              <a:off x="3744" y="2826"/>
              <a:ext cx="822" cy="344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394" name="Line 63"/>
            <p:cNvSpPr>
              <a:spLocks noChangeShapeType="1"/>
            </p:cNvSpPr>
            <p:nvPr/>
          </p:nvSpPr>
          <p:spPr bwMode="auto">
            <a:xfrm flipH="1">
              <a:off x="3763" y="2992"/>
              <a:ext cx="822" cy="344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395" name="Line 64"/>
            <p:cNvSpPr>
              <a:spLocks noChangeShapeType="1"/>
            </p:cNvSpPr>
            <p:nvPr/>
          </p:nvSpPr>
          <p:spPr bwMode="auto">
            <a:xfrm flipH="1">
              <a:off x="3782" y="3158"/>
              <a:ext cx="822" cy="344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396" name="Text Box 65"/>
            <p:cNvSpPr txBox="1">
              <a:spLocks noChangeArrowheads="1"/>
            </p:cNvSpPr>
            <p:nvPr/>
          </p:nvSpPr>
          <p:spPr bwMode="auto">
            <a:xfrm>
              <a:off x="3628" y="3048"/>
              <a:ext cx="20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smtClean="0">
                  <a:solidFill>
                    <a:srgbClr val="FF0000"/>
                  </a:solidFill>
                  <a:cs typeface="+mn-cs"/>
                </a:rPr>
                <a:t>X</a:t>
              </a:r>
            </a:p>
          </p:txBody>
        </p:sp>
        <p:sp>
          <p:nvSpPr>
            <p:cNvPr id="56397" name="Text Box 66"/>
            <p:cNvSpPr txBox="1">
              <a:spLocks noChangeArrowheads="1"/>
            </p:cNvSpPr>
            <p:nvPr/>
          </p:nvSpPr>
          <p:spPr bwMode="auto">
            <a:xfrm>
              <a:off x="3640" y="3228"/>
              <a:ext cx="20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smtClean="0">
                  <a:solidFill>
                    <a:srgbClr val="FF0000"/>
                  </a:solidFill>
                  <a:cs typeface="+mn-cs"/>
                </a:rPr>
                <a:t>X</a:t>
              </a:r>
            </a:p>
          </p:txBody>
        </p:sp>
        <p:sp>
          <p:nvSpPr>
            <p:cNvPr id="56398" name="Text Box 67"/>
            <p:cNvSpPr txBox="1">
              <a:spLocks noChangeArrowheads="1"/>
            </p:cNvSpPr>
            <p:nvPr/>
          </p:nvSpPr>
          <p:spPr bwMode="auto">
            <a:xfrm>
              <a:off x="3659" y="3387"/>
              <a:ext cx="20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smtClean="0">
                  <a:solidFill>
                    <a:srgbClr val="FF0000"/>
                  </a:solidFill>
                  <a:cs typeface="+mn-cs"/>
                </a:rPr>
                <a:t>X</a:t>
              </a:r>
            </a:p>
          </p:txBody>
        </p:sp>
        <p:sp>
          <p:nvSpPr>
            <p:cNvPr id="56399" name="Text Box 68"/>
            <p:cNvSpPr txBox="1">
              <a:spLocks noChangeArrowheads="1"/>
            </p:cNvSpPr>
            <p:nvPr/>
          </p:nvSpPr>
          <p:spPr bwMode="auto">
            <a:xfrm>
              <a:off x="4578" y="3650"/>
              <a:ext cx="9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defRPr/>
              </a:pPr>
              <a:r>
                <a:rPr lang="en-US" sz="1200" i="1" smtClean="0">
                  <a:solidFill>
                    <a:srgbClr val="CC0000"/>
                  </a:solidFill>
                  <a:cs typeface="+mn-cs"/>
                </a:rPr>
                <a:t>will accept packet</a:t>
              </a:r>
            </a:p>
            <a:p>
              <a:pPr algn="l">
                <a:defRPr/>
              </a:pPr>
              <a:r>
                <a:rPr lang="en-US" sz="1200" i="1" smtClean="0">
                  <a:solidFill>
                    <a:srgbClr val="CC0000"/>
                  </a:solidFill>
                  <a:cs typeface="+mn-cs"/>
                </a:rPr>
                <a:t>with seq number 0</a:t>
              </a:r>
            </a:p>
          </p:txBody>
        </p:sp>
        <p:sp>
          <p:nvSpPr>
            <p:cNvPr id="56400" name="Line 69"/>
            <p:cNvSpPr>
              <a:spLocks noChangeShapeType="1"/>
            </p:cNvSpPr>
            <p:nvPr/>
          </p:nvSpPr>
          <p:spPr bwMode="auto">
            <a:xfrm flipV="1">
              <a:off x="5022" y="3269"/>
              <a:ext cx="0" cy="40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401" name="Text Box 117"/>
            <p:cNvSpPr txBox="1">
              <a:spLocks noChangeArrowheads="1"/>
            </p:cNvSpPr>
            <p:nvPr/>
          </p:nvSpPr>
          <p:spPr bwMode="auto">
            <a:xfrm>
              <a:off x="2796" y="3813"/>
              <a:ext cx="63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(b) oops!</a:t>
              </a:r>
            </a:p>
          </p:txBody>
        </p:sp>
      </p:grpSp>
      <p:grpSp>
        <p:nvGrpSpPr>
          <p:cNvPr id="71690" name="Group 128"/>
          <p:cNvGrpSpPr>
            <a:grpSpLocks/>
          </p:cNvGrpSpPr>
          <p:nvPr/>
        </p:nvGrpSpPr>
        <p:grpSpPr bwMode="auto">
          <a:xfrm>
            <a:off x="4449763" y="825500"/>
            <a:ext cx="4294187" cy="2138363"/>
            <a:chOff x="2803" y="520"/>
            <a:chExt cx="2705" cy="1347"/>
          </a:xfrm>
        </p:grpSpPr>
        <p:grpSp>
          <p:nvGrpSpPr>
            <p:cNvPr id="71697" name="Group 72"/>
            <p:cNvGrpSpPr>
              <a:grpSpLocks/>
            </p:cNvGrpSpPr>
            <p:nvPr/>
          </p:nvGrpSpPr>
          <p:grpSpPr bwMode="auto">
            <a:xfrm>
              <a:off x="2819" y="568"/>
              <a:ext cx="649" cy="173"/>
              <a:chOff x="1895" y="3931"/>
              <a:chExt cx="649" cy="173"/>
            </a:xfrm>
          </p:grpSpPr>
          <p:sp>
            <p:nvSpPr>
              <p:cNvPr id="56372" name="Rectangle 73"/>
              <p:cNvSpPr>
                <a:spLocks noChangeArrowheads="1"/>
              </p:cNvSpPr>
              <p:nvPr/>
            </p:nvSpPr>
            <p:spPr bwMode="auto">
              <a:xfrm>
                <a:off x="1936" y="3962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6373" name="Text Box 74"/>
              <p:cNvSpPr txBox="1">
                <a:spLocks noChangeArrowheads="1"/>
              </p:cNvSpPr>
              <p:nvPr/>
            </p:nvSpPr>
            <p:spPr bwMode="auto">
              <a:xfrm>
                <a:off x="1895" y="3931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smtClean="0">
                    <a:solidFill>
                      <a:schemeClr val="bg1"/>
                    </a:solidFill>
                    <a:latin typeface="Arial" charset="0"/>
                    <a:cs typeface="+mn-cs"/>
                  </a:rPr>
                  <a:t>0 1 2</a:t>
                </a:r>
                <a:r>
                  <a:rPr lang="en-US" sz="1200" smtClean="0">
                    <a:latin typeface="Arial" charset="0"/>
                    <a:cs typeface="+mn-cs"/>
                  </a:rPr>
                  <a:t> 3 0 1 2</a:t>
                </a:r>
              </a:p>
            </p:txBody>
          </p:sp>
        </p:grpSp>
        <p:grpSp>
          <p:nvGrpSpPr>
            <p:cNvPr id="71698" name="Group 75"/>
            <p:cNvGrpSpPr>
              <a:grpSpLocks/>
            </p:cNvGrpSpPr>
            <p:nvPr/>
          </p:nvGrpSpPr>
          <p:grpSpPr bwMode="auto">
            <a:xfrm>
              <a:off x="2831" y="741"/>
              <a:ext cx="649" cy="173"/>
              <a:chOff x="1895" y="3931"/>
              <a:chExt cx="649" cy="173"/>
            </a:xfrm>
          </p:grpSpPr>
          <p:sp>
            <p:nvSpPr>
              <p:cNvPr id="56370" name="Rectangle 76"/>
              <p:cNvSpPr>
                <a:spLocks noChangeArrowheads="1"/>
              </p:cNvSpPr>
              <p:nvPr/>
            </p:nvSpPr>
            <p:spPr bwMode="auto">
              <a:xfrm>
                <a:off x="1936" y="3962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6371" name="Text Box 77"/>
              <p:cNvSpPr txBox="1">
                <a:spLocks noChangeArrowheads="1"/>
              </p:cNvSpPr>
              <p:nvPr/>
            </p:nvSpPr>
            <p:spPr bwMode="auto">
              <a:xfrm>
                <a:off x="1895" y="3931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smtClean="0">
                    <a:solidFill>
                      <a:schemeClr val="bg1"/>
                    </a:solidFill>
                    <a:latin typeface="Arial" charset="0"/>
                    <a:cs typeface="+mn-cs"/>
                  </a:rPr>
                  <a:t>0 1 2</a:t>
                </a:r>
                <a:r>
                  <a:rPr lang="en-US" sz="1200" smtClean="0">
                    <a:latin typeface="Arial" charset="0"/>
                    <a:cs typeface="+mn-cs"/>
                  </a:rPr>
                  <a:t> 3 0 1 2</a:t>
                </a:r>
              </a:p>
            </p:txBody>
          </p:sp>
        </p:grpSp>
        <p:grpSp>
          <p:nvGrpSpPr>
            <p:cNvPr id="71699" name="Group 78"/>
            <p:cNvGrpSpPr>
              <a:grpSpLocks/>
            </p:cNvGrpSpPr>
            <p:nvPr/>
          </p:nvGrpSpPr>
          <p:grpSpPr bwMode="auto">
            <a:xfrm>
              <a:off x="2836" y="907"/>
              <a:ext cx="649" cy="173"/>
              <a:chOff x="1895" y="3931"/>
              <a:chExt cx="649" cy="173"/>
            </a:xfrm>
          </p:grpSpPr>
          <p:sp>
            <p:nvSpPr>
              <p:cNvPr id="56368" name="Rectangle 79"/>
              <p:cNvSpPr>
                <a:spLocks noChangeArrowheads="1"/>
              </p:cNvSpPr>
              <p:nvPr/>
            </p:nvSpPr>
            <p:spPr bwMode="auto">
              <a:xfrm>
                <a:off x="1936" y="3962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6369" name="Text Box 80"/>
              <p:cNvSpPr txBox="1">
                <a:spLocks noChangeArrowheads="1"/>
              </p:cNvSpPr>
              <p:nvPr/>
            </p:nvSpPr>
            <p:spPr bwMode="auto">
              <a:xfrm>
                <a:off x="1895" y="3931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smtClean="0">
                    <a:solidFill>
                      <a:schemeClr val="bg1"/>
                    </a:solidFill>
                    <a:latin typeface="Arial" charset="0"/>
                    <a:cs typeface="+mn-cs"/>
                  </a:rPr>
                  <a:t>0 1 2</a:t>
                </a:r>
                <a:r>
                  <a:rPr lang="en-US" sz="1200" smtClean="0">
                    <a:latin typeface="Arial" charset="0"/>
                    <a:cs typeface="+mn-cs"/>
                  </a:rPr>
                  <a:t> 3 0 1 2</a:t>
                </a:r>
              </a:p>
            </p:txBody>
          </p:sp>
        </p:grpSp>
        <p:sp>
          <p:nvSpPr>
            <p:cNvPr id="56341" name="Line 81"/>
            <p:cNvSpPr>
              <a:spLocks noChangeShapeType="1"/>
            </p:cNvSpPr>
            <p:nvPr/>
          </p:nvSpPr>
          <p:spPr bwMode="auto">
            <a:xfrm>
              <a:off x="3460" y="655"/>
              <a:ext cx="1151" cy="150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342" name="Line 82"/>
            <p:cNvSpPr>
              <a:spLocks noChangeShapeType="1"/>
            </p:cNvSpPr>
            <p:nvPr/>
          </p:nvSpPr>
          <p:spPr bwMode="auto">
            <a:xfrm>
              <a:off x="3479" y="835"/>
              <a:ext cx="1139" cy="144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343" name="Line 83"/>
            <p:cNvSpPr>
              <a:spLocks noChangeShapeType="1"/>
            </p:cNvSpPr>
            <p:nvPr/>
          </p:nvSpPr>
          <p:spPr bwMode="auto">
            <a:xfrm>
              <a:off x="3498" y="1015"/>
              <a:ext cx="1124" cy="132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344" name="Text Box 84"/>
            <p:cNvSpPr txBox="1">
              <a:spLocks noChangeArrowheads="1"/>
            </p:cNvSpPr>
            <p:nvPr/>
          </p:nvSpPr>
          <p:spPr bwMode="auto">
            <a:xfrm>
              <a:off x="3489" y="520"/>
              <a:ext cx="3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pkt0</a:t>
              </a:r>
            </a:p>
          </p:txBody>
        </p:sp>
        <p:sp>
          <p:nvSpPr>
            <p:cNvPr id="56345" name="Text Box 85"/>
            <p:cNvSpPr txBox="1">
              <a:spLocks noChangeArrowheads="1"/>
            </p:cNvSpPr>
            <p:nvPr/>
          </p:nvSpPr>
          <p:spPr bwMode="auto">
            <a:xfrm>
              <a:off x="3529" y="700"/>
              <a:ext cx="3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pkt1</a:t>
              </a:r>
            </a:p>
          </p:txBody>
        </p:sp>
        <p:sp>
          <p:nvSpPr>
            <p:cNvPr id="56346" name="Text Box 86"/>
            <p:cNvSpPr txBox="1">
              <a:spLocks noChangeArrowheads="1"/>
            </p:cNvSpPr>
            <p:nvPr/>
          </p:nvSpPr>
          <p:spPr bwMode="auto">
            <a:xfrm>
              <a:off x="3527" y="880"/>
              <a:ext cx="3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pkt2</a:t>
              </a:r>
            </a:p>
          </p:txBody>
        </p:sp>
        <p:sp>
          <p:nvSpPr>
            <p:cNvPr id="56347" name="Rectangle 88"/>
            <p:cNvSpPr>
              <a:spLocks noChangeArrowheads="1"/>
            </p:cNvSpPr>
            <p:nvPr/>
          </p:nvSpPr>
          <p:spPr bwMode="auto">
            <a:xfrm>
              <a:off x="3035" y="1394"/>
              <a:ext cx="253" cy="119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348" name="Text Box 89"/>
            <p:cNvSpPr txBox="1">
              <a:spLocks noChangeArrowheads="1"/>
            </p:cNvSpPr>
            <p:nvPr/>
          </p:nvSpPr>
          <p:spPr bwMode="auto">
            <a:xfrm>
              <a:off x="2838" y="1365"/>
              <a:ext cx="64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smtClean="0">
                  <a:latin typeface="Arial" charset="0"/>
                  <a:cs typeface="+mn-cs"/>
                </a:rPr>
                <a:t>0 1</a:t>
              </a:r>
              <a:r>
                <a:rPr lang="en-US" sz="1200" smtClean="0">
                  <a:solidFill>
                    <a:schemeClr val="bg1"/>
                  </a:solidFill>
                  <a:latin typeface="Arial" charset="0"/>
                  <a:cs typeface="+mn-cs"/>
                </a:rPr>
                <a:t> 2</a:t>
              </a:r>
              <a:r>
                <a:rPr lang="en-US" sz="1200" smtClean="0">
                  <a:latin typeface="Arial" charset="0"/>
                  <a:cs typeface="+mn-cs"/>
                </a:rPr>
                <a:t> </a:t>
              </a:r>
              <a:r>
                <a:rPr lang="en-US" sz="1200" smtClean="0">
                  <a:solidFill>
                    <a:schemeClr val="bg1"/>
                  </a:solidFill>
                  <a:latin typeface="Arial" charset="0"/>
                  <a:cs typeface="+mn-cs"/>
                </a:rPr>
                <a:t>3 0</a:t>
              </a:r>
              <a:r>
                <a:rPr lang="en-US" sz="1200" smtClean="0">
                  <a:latin typeface="Arial" charset="0"/>
                  <a:cs typeface="+mn-cs"/>
                </a:rPr>
                <a:t> 1 2</a:t>
              </a:r>
            </a:p>
          </p:txBody>
        </p:sp>
        <p:sp>
          <p:nvSpPr>
            <p:cNvPr id="56349" name="Line 90"/>
            <p:cNvSpPr>
              <a:spLocks noChangeShapeType="1"/>
            </p:cNvSpPr>
            <p:nvPr/>
          </p:nvSpPr>
          <p:spPr bwMode="auto">
            <a:xfrm>
              <a:off x="3480" y="1473"/>
              <a:ext cx="1124" cy="141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350" name="Text Box 91"/>
            <p:cNvSpPr txBox="1">
              <a:spLocks noChangeArrowheads="1"/>
            </p:cNvSpPr>
            <p:nvPr/>
          </p:nvSpPr>
          <p:spPr bwMode="auto">
            <a:xfrm>
              <a:off x="3545" y="1478"/>
              <a:ext cx="3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pkt0</a:t>
              </a:r>
            </a:p>
          </p:txBody>
        </p:sp>
        <p:sp>
          <p:nvSpPr>
            <p:cNvPr id="56351" name="Rectangle 95"/>
            <p:cNvSpPr>
              <a:spLocks noChangeArrowheads="1"/>
            </p:cNvSpPr>
            <p:nvPr/>
          </p:nvSpPr>
          <p:spPr bwMode="auto">
            <a:xfrm>
              <a:off x="4740" y="758"/>
              <a:ext cx="253" cy="11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352" name="Text Box 96"/>
            <p:cNvSpPr txBox="1">
              <a:spLocks noChangeArrowheads="1"/>
            </p:cNvSpPr>
            <p:nvPr/>
          </p:nvSpPr>
          <p:spPr bwMode="auto">
            <a:xfrm>
              <a:off x="4621" y="727"/>
              <a:ext cx="64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smtClean="0">
                  <a:latin typeface="Arial" charset="0"/>
                  <a:cs typeface="+mn-cs"/>
                </a:rPr>
                <a:t>0</a:t>
              </a:r>
              <a:r>
                <a:rPr lang="en-US" sz="1200" smtClean="0">
                  <a:solidFill>
                    <a:schemeClr val="bg1"/>
                  </a:solidFill>
                  <a:latin typeface="Arial" charset="0"/>
                  <a:cs typeface="+mn-cs"/>
                </a:rPr>
                <a:t> 1 2 3</a:t>
              </a:r>
              <a:r>
                <a:rPr lang="en-US" sz="1200" smtClean="0">
                  <a:latin typeface="Arial" charset="0"/>
                  <a:cs typeface="+mn-cs"/>
                </a:rPr>
                <a:t> 0 1 2</a:t>
              </a:r>
            </a:p>
          </p:txBody>
        </p:sp>
        <p:sp>
          <p:nvSpPr>
            <p:cNvPr id="56353" name="Rectangle 97"/>
            <p:cNvSpPr>
              <a:spLocks noChangeArrowheads="1"/>
            </p:cNvSpPr>
            <p:nvPr/>
          </p:nvSpPr>
          <p:spPr bwMode="auto">
            <a:xfrm>
              <a:off x="4816" y="929"/>
              <a:ext cx="253" cy="11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354" name="Text Box 98"/>
            <p:cNvSpPr txBox="1">
              <a:spLocks noChangeArrowheads="1"/>
            </p:cNvSpPr>
            <p:nvPr/>
          </p:nvSpPr>
          <p:spPr bwMode="auto">
            <a:xfrm>
              <a:off x="4619" y="900"/>
              <a:ext cx="64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smtClean="0">
                  <a:latin typeface="Arial" charset="0"/>
                  <a:cs typeface="+mn-cs"/>
                </a:rPr>
                <a:t>0 1</a:t>
              </a:r>
              <a:r>
                <a:rPr lang="en-US" sz="1200" smtClean="0">
                  <a:solidFill>
                    <a:schemeClr val="bg1"/>
                  </a:solidFill>
                  <a:latin typeface="Arial" charset="0"/>
                  <a:cs typeface="+mn-cs"/>
                </a:rPr>
                <a:t> 2 3 0</a:t>
              </a:r>
              <a:r>
                <a:rPr lang="en-US" sz="1200" smtClean="0">
                  <a:latin typeface="Arial" charset="0"/>
                  <a:cs typeface="+mn-cs"/>
                </a:rPr>
                <a:t> 1 2</a:t>
              </a:r>
            </a:p>
          </p:txBody>
        </p:sp>
        <p:sp>
          <p:nvSpPr>
            <p:cNvPr id="56355" name="Rectangle 99"/>
            <p:cNvSpPr>
              <a:spLocks noChangeArrowheads="1"/>
            </p:cNvSpPr>
            <p:nvPr/>
          </p:nvSpPr>
          <p:spPr bwMode="auto">
            <a:xfrm>
              <a:off x="4898" y="1095"/>
              <a:ext cx="253" cy="11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356" name="Text Box 100"/>
            <p:cNvSpPr txBox="1">
              <a:spLocks noChangeArrowheads="1"/>
            </p:cNvSpPr>
            <p:nvPr/>
          </p:nvSpPr>
          <p:spPr bwMode="auto">
            <a:xfrm>
              <a:off x="4621" y="1066"/>
              <a:ext cx="64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smtClean="0">
                  <a:latin typeface="Arial" charset="0"/>
                  <a:cs typeface="+mn-cs"/>
                </a:rPr>
                <a:t>0 1 2 </a:t>
              </a:r>
              <a:r>
                <a:rPr lang="en-US" sz="1200" smtClean="0">
                  <a:solidFill>
                    <a:schemeClr val="bg1"/>
                  </a:solidFill>
                  <a:latin typeface="Arial" charset="0"/>
                  <a:cs typeface="+mn-cs"/>
                </a:rPr>
                <a:t>3 0 1</a:t>
              </a:r>
              <a:r>
                <a:rPr lang="en-US" sz="1200" smtClean="0">
                  <a:latin typeface="Arial" charset="0"/>
                  <a:cs typeface="+mn-cs"/>
                </a:rPr>
                <a:t> 2</a:t>
              </a:r>
            </a:p>
          </p:txBody>
        </p:sp>
        <p:sp>
          <p:nvSpPr>
            <p:cNvPr id="56357" name="Line 103"/>
            <p:cNvSpPr>
              <a:spLocks noChangeShapeType="1"/>
            </p:cNvSpPr>
            <p:nvPr/>
          </p:nvSpPr>
          <p:spPr bwMode="auto">
            <a:xfrm flipH="1">
              <a:off x="3453" y="810"/>
              <a:ext cx="1124" cy="463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358" name="Line 104"/>
            <p:cNvSpPr>
              <a:spLocks noChangeShapeType="1"/>
            </p:cNvSpPr>
            <p:nvPr/>
          </p:nvSpPr>
          <p:spPr bwMode="auto">
            <a:xfrm flipH="1">
              <a:off x="3465" y="976"/>
              <a:ext cx="1131" cy="478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359" name="Text Box 107"/>
            <p:cNvSpPr txBox="1">
              <a:spLocks noChangeArrowheads="1"/>
            </p:cNvSpPr>
            <p:nvPr/>
          </p:nvSpPr>
          <p:spPr bwMode="auto">
            <a:xfrm>
              <a:off x="3780" y="1245"/>
              <a:ext cx="20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smtClean="0">
                  <a:solidFill>
                    <a:srgbClr val="FF0000"/>
                  </a:solidFill>
                  <a:cs typeface="+mn-cs"/>
                </a:rPr>
                <a:t>X</a:t>
              </a:r>
            </a:p>
          </p:txBody>
        </p:sp>
        <p:sp>
          <p:nvSpPr>
            <p:cNvPr id="56360" name="Text Box 109"/>
            <p:cNvSpPr txBox="1">
              <a:spLocks noChangeArrowheads="1"/>
            </p:cNvSpPr>
            <p:nvPr/>
          </p:nvSpPr>
          <p:spPr bwMode="auto">
            <a:xfrm>
              <a:off x="4596" y="1501"/>
              <a:ext cx="9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defRPr/>
              </a:pPr>
              <a:r>
                <a:rPr lang="en-US" sz="1200" i="1" smtClean="0">
                  <a:solidFill>
                    <a:srgbClr val="CC0000"/>
                  </a:solidFill>
                  <a:cs typeface="+mn-cs"/>
                </a:rPr>
                <a:t>will accept packet</a:t>
              </a:r>
            </a:p>
            <a:p>
              <a:pPr algn="l">
                <a:defRPr/>
              </a:pPr>
              <a:r>
                <a:rPr lang="en-US" sz="1200" i="1" smtClean="0">
                  <a:solidFill>
                    <a:srgbClr val="CC0000"/>
                  </a:solidFill>
                  <a:cs typeface="+mn-cs"/>
                </a:rPr>
                <a:t>with seq number 0</a:t>
              </a:r>
            </a:p>
          </p:txBody>
        </p:sp>
        <p:sp>
          <p:nvSpPr>
            <p:cNvPr id="56361" name="Line 110"/>
            <p:cNvSpPr>
              <a:spLocks noChangeShapeType="1"/>
            </p:cNvSpPr>
            <p:nvPr/>
          </p:nvSpPr>
          <p:spPr bwMode="auto">
            <a:xfrm flipH="1" flipV="1">
              <a:off x="5033" y="1253"/>
              <a:ext cx="0" cy="281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362" name="Line 112"/>
            <p:cNvSpPr>
              <a:spLocks noChangeShapeType="1"/>
            </p:cNvSpPr>
            <p:nvPr/>
          </p:nvSpPr>
          <p:spPr bwMode="auto">
            <a:xfrm>
              <a:off x="3475" y="1290"/>
              <a:ext cx="372" cy="46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71722" name="Group 115"/>
            <p:cNvGrpSpPr>
              <a:grpSpLocks/>
            </p:cNvGrpSpPr>
            <p:nvPr/>
          </p:nvGrpSpPr>
          <p:grpSpPr bwMode="auto">
            <a:xfrm>
              <a:off x="2838" y="1185"/>
              <a:ext cx="649" cy="173"/>
              <a:chOff x="2667" y="3750"/>
              <a:chExt cx="649" cy="173"/>
            </a:xfrm>
          </p:grpSpPr>
          <p:sp>
            <p:nvSpPr>
              <p:cNvPr id="56366" name="Rectangle 113"/>
              <p:cNvSpPr>
                <a:spLocks noChangeArrowheads="1"/>
              </p:cNvSpPr>
              <p:nvPr/>
            </p:nvSpPr>
            <p:spPr bwMode="auto">
              <a:xfrm>
                <a:off x="2786" y="3779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6367" name="Text Box 114"/>
              <p:cNvSpPr txBox="1">
                <a:spLocks noChangeArrowheads="1"/>
              </p:cNvSpPr>
              <p:nvPr/>
            </p:nvSpPr>
            <p:spPr bwMode="auto">
              <a:xfrm>
                <a:off x="2667" y="3750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smtClean="0">
                    <a:latin typeface="Arial" charset="0"/>
                    <a:cs typeface="+mn-cs"/>
                  </a:rPr>
                  <a:t>0 </a:t>
                </a:r>
                <a:r>
                  <a:rPr lang="en-US" sz="1200" smtClean="0">
                    <a:solidFill>
                      <a:schemeClr val="bg1"/>
                    </a:solidFill>
                    <a:latin typeface="Arial" charset="0"/>
                    <a:cs typeface="+mn-cs"/>
                  </a:rPr>
                  <a:t>1 2</a:t>
                </a:r>
                <a:r>
                  <a:rPr lang="en-US" sz="1200" smtClean="0">
                    <a:latin typeface="Arial" charset="0"/>
                    <a:cs typeface="+mn-cs"/>
                  </a:rPr>
                  <a:t> </a:t>
                </a:r>
                <a:r>
                  <a:rPr lang="en-US" sz="1200" smtClean="0">
                    <a:solidFill>
                      <a:schemeClr val="bg1"/>
                    </a:solidFill>
                    <a:latin typeface="Arial" charset="0"/>
                    <a:cs typeface="+mn-cs"/>
                  </a:rPr>
                  <a:t>3 </a:t>
                </a:r>
                <a:r>
                  <a:rPr lang="en-US" sz="1200" smtClean="0">
                    <a:latin typeface="Arial" charset="0"/>
                    <a:cs typeface="+mn-cs"/>
                  </a:rPr>
                  <a:t>0 1 2</a:t>
                </a:r>
              </a:p>
            </p:txBody>
          </p:sp>
        </p:grpSp>
        <p:sp>
          <p:nvSpPr>
            <p:cNvPr id="56364" name="Text Box 116"/>
            <p:cNvSpPr txBox="1">
              <a:spLocks noChangeArrowheads="1"/>
            </p:cNvSpPr>
            <p:nvPr/>
          </p:nvSpPr>
          <p:spPr bwMode="auto">
            <a:xfrm>
              <a:off x="3547" y="1154"/>
              <a:ext cx="3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pkt3</a:t>
              </a:r>
            </a:p>
          </p:txBody>
        </p:sp>
        <p:sp>
          <p:nvSpPr>
            <p:cNvPr id="56365" name="Text Box 119"/>
            <p:cNvSpPr txBox="1">
              <a:spLocks noChangeArrowheads="1"/>
            </p:cNvSpPr>
            <p:nvPr/>
          </p:nvSpPr>
          <p:spPr bwMode="auto">
            <a:xfrm>
              <a:off x="2803" y="1655"/>
              <a:ext cx="96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(a) no problem</a:t>
              </a:r>
            </a:p>
          </p:txBody>
        </p:sp>
      </p:grpSp>
      <p:grpSp>
        <p:nvGrpSpPr>
          <p:cNvPr id="373882" name="Group 122"/>
          <p:cNvGrpSpPr>
            <a:grpSpLocks/>
          </p:cNvGrpSpPr>
          <p:nvPr/>
        </p:nvGrpSpPr>
        <p:grpSpPr bwMode="auto">
          <a:xfrm>
            <a:off x="6434138" y="890588"/>
            <a:ext cx="517525" cy="5278437"/>
            <a:chOff x="3821" y="550"/>
            <a:chExt cx="326" cy="3325"/>
          </a:xfrm>
        </p:grpSpPr>
        <p:pic>
          <p:nvPicPr>
            <p:cNvPr id="71695" name="Picture 5" descr="curtai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3" y="550"/>
              <a:ext cx="284" cy="1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696" name="Picture 111" descr="curtai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1" y="2564"/>
              <a:ext cx="326" cy="1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73881" name="Text Box 121"/>
          <p:cNvSpPr txBox="1">
            <a:spLocks noChangeArrowheads="1"/>
          </p:cNvSpPr>
          <p:nvPr/>
        </p:nvSpPr>
        <p:spPr bwMode="auto">
          <a:xfrm>
            <a:off x="4695825" y="3049588"/>
            <a:ext cx="38354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1" smtClean="0">
                <a:cs typeface="+mn-cs"/>
              </a:rPr>
              <a:t>receiver can</a:t>
            </a:r>
            <a:r>
              <a:rPr lang="ja-JP" altLang="en-US" i="1" smtClean="0">
                <a:cs typeface="+mn-cs"/>
              </a:rPr>
              <a:t>’</a:t>
            </a:r>
            <a:r>
              <a:rPr lang="en-US" i="1" smtClean="0">
                <a:cs typeface="+mn-cs"/>
              </a:rPr>
              <a:t>t see sender side.</a:t>
            </a:r>
          </a:p>
          <a:p>
            <a:pPr>
              <a:defRPr/>
            </a:pPr>
            <a:r>
              <a:rPr lang="en-US" i="1" smtClean="0">
                <a:cs typeface="+mn-cs"/>
              </a:rPr>
              <a:t>receiver behavior identical in both cases!</a:t>
            </a:r>
          </a:p>
          <a:p>
            <a:pPr>
              <a:defRPr/>
            </a:pPr>
            <a:r>
              <a:rPr lang="en-US" i="1" smtClean="0">
                <a:solidFill>
                  <a:srgbClr val="CC0000"/>
                </a:solidFill>
                <a:cs typeface="+mn-cs"/>
              </a:rPr>
              <a:t>something</a:t>
            </a:r>
            <a:r>
              <a:rPr lang="ja-JP" altLang="en-US" i="1" smtClean="0">
                <a:solidFill>
                  <a:srgbClr val="CC0000"/>
                </a:solidFill>
                <a:cs typeface="+mn-cs"/>
              </a:rPr>
              <a:t>’</a:t>
            </a:r>
            <a:r>
              <a:rPr lang="en-US" i="1" smtClean="0">
                <a:solidFill>
                  <a:srgbClr val="CC0000"/>
                </a:solidFill>
                <a:cs typeface="+mn-cs"/>
              </a:rPr>
              <a:t>s (very) wrong!</a:t>
            </a:r>
          </a:p>
        </p:txBody>
      </p:sp>
      <p:pic>
        <p:nvPicPr>
          <p:cNvPr id="71693" name="Picture 123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25" y="1157288"/>
            <a:ext cx="3076575" cy="15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3884" name="Rectangle 124"/>
          <p:cNvSpPr>
            <a:spLocks noChangeArrowheads="1"/>
          </p:cNvSpPr>
          <p:nvPr/>
        </p:nvSpPr>
        <p:spPr bwMode="auto">
          <a:xfrm>
            <a:off x="546100" y="2732088"/>
            <a:ext cx="3276600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cs typeface="+mn-cs"/>
              </a:rPr>
              <a:t>receiver sees no difference in two scenarios!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cs typeface="+mn-cs"/>
              </a:rPr>
              <a:t>duplicate data accepted as new in (b)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endParaRPr lang="en-US" sz="2400">
              <a:latin typeface="Gill Sans MT" charset="0"/>
              <a:cs typeface="+mn-cs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400">
                <a:solidFill>
                  <a:srgbClr val="CC0000"/>
                </a:solidFill>
                <a:latin typeface="Gill Sans MT" charset="0"/>
                <a:cs typeface="+mn-cs"/>
              </a:rPr>
              <a:t>Q:</a:t>
            </a:r>
            <a:r>
              <a:rPr lang="en-US" sz="2400">
                <a:latin typeface="Gill Sans MT" charset="0"/>
                <a:cs typeface="+mn-cs"/>
              </a:rPr>
              <a:t> what relationship between seq # size and window size to avoid problem in (b)?</a:t>
            </a:r>
          </a:p>
        </p:txBody>
      </p:sp>
    </p:spTree>
    <p:extLst>
      <p:ext uri="{BB962C8B-B14F-4D97-AF65-F5344CB8AC3E}">
        <p14:creationId xmlns:p14="http://schemas.microsoft.com/office/powerpoint/2010/main" val="3968256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73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73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881" grpId="0"/>
      <p:bldP spid="37388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5734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93C36C0C-56A9-3A4A-AB0E-407AE6A94D98}" type="slidenum">
              <a:rPr lang="en-US" sz="1200" smtClean="0"/>
              <a:pPr>
                <a:defRPr/>
              </a:pPr>
              <a:t>37</a:t>
            </a:fld>
            <a:endParaRPr lang="en-US" sz="1200" smtClean="0"/>
          </a:p>
        </p:txBody>
      </p:sp>
      <p:sp>
        <p:nvSpPr>
          <p:cNvPr id="573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Chapter 3 outline</a:t>
            </a:r>
          </a:p>
        </p:txBody>
      </p:sp>
      <p:sp>
        <p:nvSpPr>
          <p:cNvPr id="5734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3.1 transport-layer services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3.2 multiplexing and demultiplexing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3.3 connectionless transport: UDP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3.4 principles of reliable data transfer</a:t>
            </a:r>
          </a:p>
        </p:txBody>
      </p:sp>
      <p:sp>
        <p:nvSpPr>
          <p:cNvPr id="5735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251325" cy="4648200"/>
          </a:xfrm>
        </p:spPr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3.5 connection-oriented transport: TCP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segment structure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reliable data transfer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flow control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connection management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3.6 principles of congestion control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3.7 TCP congestion control</a:t>
            </a:r>
          </a:p>
        </p:txBody>
      </p:sp>
      <p:pic>
        <p:nvPicPr>
          <p:cNvPr id="72710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017588"/>
            <a:ext cx="438785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9121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5837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120B2D1A-F3BE-9F45-8851-17492BCF984C}" type="slidenum">
              <a:rPr lang="en-US" sz="1200" smtClean="0"/>
              <a:pPr>
                <a:defRPr/>
              </a:pPr>
              <a:t>38</a:t>
            </a:fld>
            <a:endParaRPr lang="en-US" sz="1200" smtClean="0"/>
          </a:p>
        </p:txBody>
      </p:sp>
      <p:sp>
        <p:nvSpPr>
          <p:cNvPr id="58372" name="Rectangle 2"/>
          <p:cNvSpPr>
            <a:spLocks noGrp="1" noChangeArrowheads="1"/>
          </p:cNvSpPr>
          <p:nvPr>
            <p:ph type="title"/>
          </p:nvPr>
        </p:nvSpPr>
        <p:spPr>
          <a:xfrm>
            <a:off x="355600" y="252413"/>
            <a:ext cx="8243888" cy="885825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TCP: Overview  </a:t>
            </a:r>
            <a:r>
              <a:rPr lang="en-US" sz="2400">
                <a:latin typeface="Gill Sans MT" charset="0"/>
                <a:cs typeface="+mj-cs"/>
              </a:rPr>
              <a:t>RFCs: 793,1122,1323, 2018, 2581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5837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810125" y="1552575"/>
            <a:ext cx="3895725" cy="46482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full duplex data: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bi-directional data flow in same connection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MSS: maximum segment size</a:t>
            </a:r>
          </a:p>
          <a:p>
            <a:pPr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connection-oriented:</a:t>
            </a:r>
            <a:r>
              <a:rPr lang="en-US">
                <a:latin typeface="Gill Sans MT" charset="0"/>
                <a:cs typeface="+mn-cs"/>
              </a:rPr>
              <a:t> 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handshaking (exchange of control msgs) inits sender, receiver state before data exchange</a:t>
            </a:r>
          </a:p>
          <a:p>
            <a:pPr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flow controlled: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sender will not overwhelm receiver</a:t>
            </a:r>
          </a:p>
        </p:txBody>
      </p:sp>
      <p:sp>
        <p:nvSpPr>
          <p:cNvPr id="5837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71500" y="1543050"/>
            <a:ext cx="3981450" cy="4648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point-to-point: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one sender, one receiver</a:t>
            </a:r>
            <a:r>
              <a:rPr lang="en-US" dirty="0">
                <a:solidFill>
                  <a:srgbClr val="FF0000"/>
                </a:solidFill>
                <a:latin typeface="Gill Sans MT" charset="0"/>
              </a:rPr>
              <a:t> </a:t>
            </a:r>
          </a:p>
          <a:p>
            <a:pPr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reliable, in-order </a:t>
            </a:r>
            <a:r>
              <a:rPr lang="en-US" i="1">
                <a:solidFill>
                  <a:srgbClr val="CC0000"/>
                </a:solidFill>
                <a:latin typeface="Gill Sans MT" charset="0"/>
                <a:cs typeface="+mn-cs"/>
              </a:rPr>
              <a:t>byte </a:t>
            </a:r>
            <a:r>
              <a:rPr lang="en-US" i="1" smtClean="0">
                <a:solidFill>
                  <a:srgbClr val="CC0000"/>
                </a:solidFill>
                <a:latin typeface="Gill Sans MT" charset="0"/>
                <a:cs typeface="+mn-cs"/>
              </a:rPr>
              <a:t>stream</a:t>
            </a:r>
            <a:r>
              <a:rPr lang="en-US" i="1">
                <a:solidFill>
                  <a:srgbClr val="CC0000"/>
                </a:solidFill>
                <a:latin typeface="Gill Sans MT" charset="0"/>
                <a:cs typeface="+mn-cs"/>
              </a:rPr>
              <a:t>: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no </a:t>
            </a:r>
            <a:r>
              <a:rPr lang="ja-JP" altLang="en-US" dirty="0">
                <a:latin typeface="Gill Sans MT" charset="0"/>
              </a:rPr>
              <a:t>“</a:t>
            </a:r>
            <a:r>
              <a:rPr lang="en-US" dirty="0">
                <a:latin typeface="Gill Sans MT" charset="0"/>
              </a:rPr>
              <a:t>message boundaries</a:t>
            </a:r>
            <a:r>
              <a:rPr lang="ja-JP" altLang="en-US" dirty="0">
                <a:latin typeface="Gill Sans MT" charset="0"/>
              </a:rPr>
              <a:t>”</a:t>
            </a:r>
            <a:endParaRPr lang="en-US" dirty="0">
              <a:latin typeface="Gill Sans MT" charset="0"/>
            </a:endParaRPr>
          </a:p>
          <a:p>
            <a:pPr>
              <a:defRPr/>
            </a:pP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pipelined: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TCP congestion and flow control set window size</a:t>
            </a:r>
            <a:endParaRPr lang="en-US" i="1" dirty="0">
              <a:latin typeface="Gill Sans MT" charset="0"/>
            </a:endParaRPr>
          </a:p>
          <a:p>
            <a:pPr>
              <a:defRPr/>
            </a:pPr>
            <a:endParaRPr lang="en-US" dirty="0">
              <a:latin typeface="Gill Sans MT" charset="0"/>
              <a:cs typeface="+mn-cs"/>
            </a:endParaRPr>
          </a:p>
        </p:txBody>
      </p:sp>
      <p:pic>
        <p:nvPicPr>
          <p:cNvPr id="73734" name="Picture 6" descr="underline_ba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925513"/>
            <a:ext cx="8228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4360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59395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9D30D0DB-42E3-4E49-8B27-4BEF0B30077E}" type="slidenum">
              <a:rPr lang="en-US" sz="1200" smtClean="0"/>
              <a:pPr>
                <a:defRPr/>
              </a:pPr>
              <a:t>39</a:t>
            </a:fld>
            <a:endParaRPr lang="en-US" sz="1200" smtClean="0"/>
          </a:p>
        </p:txBody>
      </p:sp>
      <p:pic>
        <p:nvPicPr>
          <p:cNvPr id="74755" name="Picture 5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8" y="773113"/>
            <a:ext cx="5027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0500"/>
            <a:ext cx="7772400" cy="781050"/>
          </a:xfrm>
        </p:spPr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TCP segment structure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59398" name="Rectangle 4"/>
          <p:cNvSpPr>
            <a:spLocks noChangeArrowheads="1"/>
          </p:cNvSpPr>
          <p:nvPr/>
        </p:nvSpPr>
        <p:spPr bwMode="auto">
          <a:xfrm>
            <a:off x="2897188" y="1512888"/>
            <a:ext cx="3951287" cy="4824412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399" name="Rectangle 5"/>
          <p:cNvSpPr>
            <a:spLocks noChangeArrowheads="1"/>
          </p:cNvSpPr>
          <p:nvPr/>
        </p:nvSpPr>
        <p:spPr bwMode="auto">
          <a:xfrm>
            <a:off x="2811463" y="1628775"/>
            <a:ext cx="3951287" cy="48053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>
              <a:latin typeface="Arial" charset="0"/>
              <a:cs typeface="+mn-cs"/>
            </a:endParaRPr>
          </a:p>
        </p:txBody>
      </p:sp>
      <p:sp>
        <p:nvSpPr>
          <p:cNvPr id="59400" name="Text Box 6"/>
          <p:cNvSpPr txBox="1">
            <a:spLocks noChangeArrowheads="1"/>
          </p:cNvSpPr>
          <p:nvPr/>
        </p:nvSpPr>
        <p:spPr bwMode="auto">
          <a:xfrm>
            <a:off x="2955925" y="1587500"/>
            <a:ext cx="1663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latin typeface="Arial" charset="0"/>
                <a:cs typeface="+mn-cs"/>
              </a:rPr>
              <a:t>source port #</a:t>
            </a:r>
            <a:endParaRPr lang="en-US" sz="2400" smtClean="0">
              <a:latin typeface="Arial" charset="0"/>
              <a:cs typeface="+mn-cs"/>
            </a:endParaRPr>
          </a:p>
        </p:txBody>
      </p:sp>
      <p:sp>
        <p:nvSpPr>
          <p:cNvPr id="59401" name="Text Box 7"/>
          <p:cNvSpPr txBox="1">
            <a:spLocks noChangeArrowheads="1"/>
          </p:cNvSpPr>
          <p:nvPr/>
        </p:nvSpPr>
        <p:spPr bwMode="auto">
          <a:xfrm>
            <a:off x="5056188" y="1592263"/>
            <a:ext cx="1381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latin typeface="Arial" charset="0"/>
                <a:cs typeface="+mn-cs"/>
              </a:rPr>
              <a:t>dest port #</a:t>
            </a:r>
            <a:endParaRPr lang="en-US" sz="1800" smtClean="0">
              <a:latin typeface="Arial" charset="0"/>
              <a:cs typeface="+mn-cs"/>
            </a:endParaRPr>
          </a:p>
        </p:txBody>
      </p:sp>
      <p:sp>
        <p:nvSpPr>
          <p:cNvPr id="59402" name="Line 8"/>
          <p:cNvSpPr>
            <a:spLocks noChangeShapeType="1"/>
          </p:cNvSpPr>
          <p:nvPr/>
        </p:nvSpPr>
        <p:spPr bwMode="auto">
          <a:xfrm>
            <a:off x="2814638" y="2003425"/>
            <a:ext cx="3946525" cy="47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403" name="Line 9"/>
          <p:cNvSpPr>
            <a:spLocks noChangeShapeType="1"/>
          </p:cNvSpPr>
          <p:nvPr/>
        </p:nvSpPr>
        <p:spPr bwMode="auto">
          <a:xfrm flipV="1">
            <a:off x="2808288" y="2382838"/>
            <a:ext cx="39512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404" name="Line 10"/>
          <p:cNvSpPr>
            <a:spLocks noChangeShapeType="1"/>
          </p:cNvSpPr>
          <p:nvPr/>
        </p:nvSpPr>
        <p:spPr bwMode="auto">
          <a:xfrm flipV="1">
            <a:off x="4754563" y="1628775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405" name="Text Box 11"/>
          <p:cNvSpPr txBox="1">
            <a:spLocks noChangeArrowheads="1"/>
          </p:cNvSpPr>
          <p:nvPr/>
        </p:nvSpPr>
        <p:spPr bwMode="auto">
          <a:xfrm>
            <a:off x="4297363" y="1098550"/>
            <a:ext cx="857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latin typeface="Arial" charset="0"/>
                <a:cs typeface="+mn-cs"/>
              </a:rPr>
              <a:t>32 bits</a:t>
            </a:r>
            <a:endParaRPr lang="en-US" sz="2400" smtClean="0">
              <a:latin typeface="Arial" charset="0"/>
              <a:cs typeface="+mn-cs"/>
            </a:endParaRPr>
          </a:p>
        </p:txBody>
      </p:sp>
      <p:sp>
        <p:nvSpPr>
          <p:cNvPr id="59406" name="Line 12"/>
          <p:cNvSpPr>
            <a:spLocks noChangeShapeType="1"/>
          </p:cNvSpPr>
          <p:nvPr/>
        </p:nvSpPr>
        <p:spPr bwMode="auto">
          <a:xfrm>
            <a:off x="5297488" y="1344613"/>
            <a:ext cx="1427162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407" name="Line 13"/>
          <p:cNvSpPr>
            <a:spLocks noChangeShapeType="1"/>
          </p:cNvSpPr>
          <p:nvPr/>
        </p:nvSpPr>
        <p:spPr bwMode="auto">
          <a:xfrm rot="10800000">
            <a:off x="2789238" y="1355725"/>
            <a:ext cx="13414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408" name="Text Box 14"/>
          <p:cNvSpPr txBox="1">
            <a:spLocks noChangeArrowheads="1"/>
          </p:cNvSpPr>
          <p:nvPr/>
        </p:nvSpPr>
        <p:spPr bwMode="auto">
          <a:xfrm>
            <a:off x="3863975" y="4567238"/>
            <a:ext cx="20050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latin typeface="Arial" charset="0"/>
                <a:cs typeface="+mn-cs"/>
              </a:rPr>
              <a:t>application</a:t>
            </a:r>
          </a:p>
          <a:p>
            <a:pPr>
              <a:defRPr/>
            </a:pPr>
            <a:r>
              <a:rPr lang="en-US" sz="2000" smtClean="0">
                <a:latin typeface="Arial" charset="0"/>
                <a:cs typeface="+mn-cs"/>
              </a:rPr>
              <a:t>data </a:t>
            </a:r>
          </a:p>
          <a:p>
            <a:pPr>
              <a:defRPr/>
            </a:pPr>
            <a:r>
              <a:rPr lang="en-US" sz="2000" smtClean="0">
                <a:latin typeface="Arial" charset="0"/>
                <a:cs typeface="+mn-cs"/>
              </a:rPr>
              <a:t>(variable length)</a:t>
            </a:r>
            <a:endParaRPr lang="en-US" sz="2400" smtClean="0">
              <a:latin typeface="Arial" charset="0"/>
              <a:cs typeface="+mn-cs"/>
            </a:endParaRPr>
          </a:p>
        </p:txBody>
      </p:sp>
      <p:sp>
        <p:nvSpPr>
          <p:cNvPr id="59409" name="Text Box 15"/>
          <p:cNvSpPr txBox="1">
            <a:spLocks noChangeArrowheads="1"/>
          </p:cNvSpPr>
          <p:nvPr/>
        </p:nvSpPr>
        <p:spPr bwMode="auto">
          <a:xfrm>
            <a:off x="3444875" y="1982788"/>
            <a:ext cx="2486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latin typeface="Arial" charset="0"/>
                <a:cs typeface="+mn-cs"/>
              </a:rPr>
              <a:t>sequence number</a:t>
            </a:r>
            <a:endParaRPr lang="en-US" sz="2400" smtClean="0">
              <a:latin typeface="Arial" charset="0"/>
              <a:cs typeface="+mn-cs"/>
            </a:endParaRPr>
          </a:p>
        </p:txBody>
      </p:sp>
      <p:sp>
        <p:nvSpPr>
          <p:cNvPr id="59410" name="Line 16"/>
          <p:cNvSpPr>
            <a:spLocks noChangeShapeType="1"/>
          </p:cNvSpPr>
          <p:nvPr/>
        </p:nvSpPr>
        <p:spPr bwMode="auto">
          <a:xfrm flipV="1">
            <a:off x="2817813" y="2763838"/>
            <a:ext cx="39512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411" name="Text Box 17"/>
          <p:cNvSpPr txBox="1">
            <a:spLocks noChangeArrowheads="1"/>
          </p:cNvSpPr>
          <p:nvPr/>
        </p:nvSpPr>
        <p:spPr bwMode="auto">
          <a:xfrm>
            <a:off x="3044825" y="2382838"/>
            <a:ext cx="34099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latin typeface="Arial" charset="0"/>
                <a:cs typeface="+mn-cs"/>
              </a:rPr>
              <a:t>acknowledgement number</a:t>
            </a:r>
          </a:p>
        </p:txBody>
      </p:sp>
      <p:sp>
        <p:nvSpPr>
          <p:cNvPr id="59412" name="Line 18"/>
          <p:cNvSpPr>
            <a:spLocks noChangeShapeType="1"/>
          </p:cNvSpPr>
          <p:nvPr/>
        </p:nvSpPr>
        <p:spPr bwMode="auto">
          <a:xfrm flipV="1">
            <a:off x="2813050" y="3159125"/>
            <a:ext cx="39512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413" name="Line 19"/>
          <p:cNvSpPr>
            <a:spLocks noChangeShapeType="1"/>
          </p:cNvSpPr>
          <p:nvPr/>
        </p:nvSpPr>
        <p:spPr bwMode="auto">
          <a:xfrm flipV="1">
            <a:off x="2808288" y="3549650"/>
            <a:ext cx="39512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414" name="Line 20"/>
          <p:cNvSpPr>
            <a:spLocks noChangeShapeType="1"/>
          </p:cNvSpPr>
          <p:nvPr/>
        </p:nvSpPr>
        <p:spPr bwMode="auto">
          <a:xfrm flipV="1">
            <a:off x="2808288" y="4111625"/>
            <a:ext cx="39512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415" name="Line 21"/>
          <p:cNvSpPr>
            <a:spLocks noChangeShapeType="1"/>
          </p:cNvSpPr>
          <p:nvPr/>
        </p:nvSpPr>
        <p:spPr bwMode="auto">
          <a:xfrm flipH="1" flipV="1">
            <a:off x="4768850" y="2767013"/>
            <a:ext cx="4763" cy="777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416" name="Text Box 22"/>
          <p:cNvSpPr txBox="1">
            <a:spLocks noChangeArrowheads="1"/>
          </p:cNvSpPr>
          <p:nvPr/>
        </p:nvSpPr>
        <p:spPr bwMode="auto">
          <a:xfrm>
            <a:off x="4870450" y="2770188"/>
            <a:ext cx="1746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latin typeface="Arial" charset="0"/>
                <a:cs typeface="+mn-cs"/>
              </a:rPr>
              <a:t>receive window</a:t>
            </a:r>
          </a:p>
        </p:txBody>
      </p:sp>
      <p:sp>
        <p:nvSpPr>
          <p:cNvPr id="59417" name="Text Box 23"/>
          <p:cNvSpPr txBox="1">
            <a:spLocks noChangeArrowheads="1"/>
          </p:cNvSpPr>
          <p:nvPr/>
        </p:nvSpPr>
        <p:spPr bwMode="auto">
          <a:xfrm>
            <a:off x="4895850" y="3165475"/>
            <a:ext cx="1822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latin typeface="Arial" charset="0"/>
                <a:cs typeface="+mn-cs"/>
              </a:rPr>
              <a:t>Urg data pointer</a:t>
            </a:r>
          </a:p>
        </p:txBody>
      </p:sp>
      <p:sp>
        <p:nvSpPr>
          <p:cNvPr id="59418" name="Text Box 24"/>
          <p:cNvSpPr txBox="1">
            <a:spLocks noChangeArrowheads="1"/>
          </p:cNvSpPr>
          <p:nvPr/>
        </p:nvSpPr>
        <p:spPr bwMode="auto">
          <a:xfrm>
            <a:off x="3179763" y="3146425"/>
            <a:ext cx="1212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latin typeface="Arial" charset="0"/>
                <a:cs typeface="+mn-cs"/>
              </a:rPr>
              <a:t>checksum</a:t>
            </a:r>
          </a:p>
        </p:txBody>
      </p:sp>
      <p:sp>
        <p:nvSpPr>
          <p:cNvPr id="59419" name="Text Box 25"/>
          <p:cNvSpPr txBox="1">
            <a:spLocks noChangeArrowheads="1"/>
          </p:cNvSpPr>
          <p:nvPr/>
        </p:nvSpPr>
        <p:spPr bwMode="auto">
          <a:xfrm>
            <a:off x="4532313" y="2798763"/>
            <a:ext cx="307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Arial" charset="0"/>
                <a:cs typeface="+mn-cs"/>
              </a:rPr>
              <a:t>F</a:t>
            </a:r>
            <a:endParaRPr lang="en-US" sz="2400" smtClean="0">
              <a:latin typeface="Arial" charset="0"/>
              <a:cs typeface="+mn-cs"/>
            </a:endParaRPr>
          </a:p>
        </p:txBody>
      </p:sp>
      <p:sp>
        <p:nvSpPr>
          <p:cNvPr id="59420" name="Line 26"/>
          <p:cNvSpPr>
            <a:spLocks noChangeShapeType="1"/>
          </p:cNvSpPr>
          <p:nvPr/>
        </p:nvSpPr>
        <p:spPr bwMode="auto">
          <a:xfrm flipV="1">
            <a:off x="4611688" y="2757488"/>
            <a:ext cx="0" cy="392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421" name="Line 27"/>
          <p:cNvSpPr>
            <a:spLocks noChangeShapeType="1"/>
          </p:cNvSpPr>
          <p:nvPr/>
        </p:nvSpPr>
        <p:spPr bwMode="auto">
          <a:xfrm flipV="1">
            <a:off x="4449763" y="2762250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422" name="Line 28"/>
          <p:cNvSpPr>
            <a:spLocks noChangeShapeType="1"/>
          </p:cNvSpPr>
          <p:nvPr/>
        </p:nvSpPr>
        <p:spPr bwMode="auto">
          <a:xfrm flipV="1">
            <a:off x="4283075" y="2762250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423" name="Line 29"/>
          <p:cNvSpPr>
            <a:spLocks noChangeShapeType="1"/>
          </p:cNvSpPr>
          <p:nvPr/>
        </p:nvSpPr>
        <p:spPr bwMode="auto">
          <a:xfrm flipV="1">
            <a:off x="4121150" y="2767013"/>
            <a:ext cx="0" cy="392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424" name="Line 30"/>
          <p:cNvSpPr>
            <a:spLocks noChangeShapeType="1"/>
          </p:cNvSpPr>
          <p:nvPr/>
        </p:nvSpPr>
        <p:spPr bwMode="auto">
          <a:xfrm flipV="1">
            <a:off x="3963988" y="2762250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425" name="Line 31"/>
          <p:cNvSpPr>
            <a:spLocks noChangeShapeType="1"/>
          </p:cNvSpPr>
          <p:nvPr/>
        </p:nvSpPr>
        <p:spPr bwMode="auto">
          <a:xfrm flipV="1">
            <a:off x="3792538" y="2771775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426" name="Text Box 32"/>
          <p:cNvSpPr txBox="1">
            <a:spLocks noChangeArrowheads="1"/>
          </p:cNvSpPr>
          <p:nvPr/>
        </p:nvSpPr>
        <p:spPr bwMode="auto">
          <a:xfrm>
            <a:off x="4365625" y="2794000"/>
            <a:ext cx="3190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Arial" charset="0"/>
                <a:cs typeface="+mn-cs"/>
              </a:rPr>
              <a:t>S</a:t>
            </a:r>
            <a:endParaRPr lang="en-US" sz="2400" smtClean="0">
              <a:latin typeface="Arial" charset="0"/>
              <a:cs typeface="+mn-cs"/>
            </a:endParaRPr>
          </a:p>
        </p:txBody>
      </p:sp>
      <p:sp>
        <p:nvSpPr>
          <p:cNvPr id="59427" name="Text Box 33"/>
          <p:cNvSpPr txBox="1">
            <a:spLocks noChangeArrowheads="1"/>
          </p:cNvSpPr>
          <p:nvPr/>
        </p:nvSpPr>
        <p:spPr bwMode="auto">
          <a:xfrm>
            <a:off x="4192588" y="2794000"/>
            <a:ext cx="33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Arial" charset="0"/>
                <a:cs typeface="+mn-cs"/>
              </a:rPr>
              <a:t>R</a:t>
            </a:r>
            <a:endParaRPr lang="en-US" sz="2400" smtClean="0">
              <a:latin typeface="Arial" charset="0"/>
              <a:cs typeface="+mn-cs"/>
            </a:endParaRPr>
          </a:p>
        </p:txBody>
      </p:sp>
      <p:sp>
        <p:nvSpPr>
          <p:cNvPr id="59428" name="Text Box 34"/>
          <p:cNvSpPr txBox="1">
            <a:spLocks noChangeArrowheads="1"/>
          </p:cNvSpPr>
          <p:nvPr/>
        </p:nvSpPr>
        <p:spPr bwMode="auto">
          <a:xfrm>
            <a:off x="4030663" y="2789238"/>
            <a:ext cx="3190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Arial" charset="0"/>
                <a:cs typeface="+mn-cs"/>
              </a:rPr>
              <a:t>P</a:t>
            </a:r>
            <a:endParaRPr lang="en-US" sz="2400" smtClean="0">
              <a:latin typeface="Arial" charset="0"/>
              <a:cs typeface="+mn-cs"/>
            </a:endParaRPr>
          </a:p>
        </p:txBody>
      </p:sp>
      <p:sp>
        <p:nvSpPr>
          <p:cNvPr id="59429" name="Text Box 35"/>
          <p:cNvSpPr txBox="1">
            <a:spLocks noChangeArrowheads="1"/>
          </p:cNvSpPr>
          <p:nvPr/>
        </p:nvSpPr>
        <p:spPr bwMode="auto">
          <a:xfrm>
            <a:off x="3878263" y="2789238"/>
            <a:ext cx="3190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Arial" charset="0"/>
                <a:cs typeface="+mn-cs"/>
              </a:rPr>
              <a:t>A</a:t>
            </a:r>
            <a:endParaRPr lang="en-US" sz="2400" smtClean="0">
              <a:latin typeface="Arial" charset="0"/>
              <a:cs typeface="+mn-cs"/>
            </a:endParaRPr>
          </a:p>
        </p:txBody>
      </p:sp>
      <p:sp>
        <p:nvSpPr>
          <p:cNvPr id="59430" name="Text Box 36"/>
          <p:cNvSpPr txBox="1">
            <a:spLocks noChangeArrowheads="1"/>
          </p:cNvSpPr>
          <p:nvPr/>
        </p:nvSpPr>
        <p:spPr bwMode="auto">
          <a:xfrm>
            <a:off x="3711575" y="2789238"/>
            <a:ext cx="33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Arial" charset="0"/>
                <a:cs typeface="+mn-cs"/>
              </a:rPr>
              <a:t>U</a:t>
            </a:r>
            <a:endParaRPr lang="en-US" sz="2400" smtClean="0">
              <a:latin typeface="Arial" charset="0"/>
              <a:cs typeface="+mn-cs"/>
            </a:endParaRPr>
          </a:p>
        </p:txBody>
      </p:sp>
      <p:sp>
        <p:nvSpPr>
          <p:cNvPr id="59431" name="Text Box 37"/>
          <p:cNvSpPr txBox="1">
            <a:spLocks noChangeArrowheads="1"/>
          </p:cNvSpPr>
          <p:nvPr/>
        </p:nvSpPr>
        <p:spPr bwMode="auto">
          <a:xfrm>
            <a:off x="2759075" y="2697163"/>
            <a:ext cx="57785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latin typeface="Arial" charset="0"/>
                <a:cs typeface="+mn-cs"/>
              </a:rPr>
              <a:t>head</a:t>
            </a:r>
          </a:p>
          <a:p>
            <a:pPr>
              <a:defRPr/>
            </a:pPr>
            <a:r>
              <a:rPr lang="en-US" sz="1400" smtClean="0">
                <a:latin typeface="Arial" charset="0"/>
                <a:cs typeface="+mn-cs"/>
              </a:rPr>
              <a:t>len</a:t>
            </a:r>
            <a:endParaRPr lang="en-US" sz="1800" smtClean="0">
              <a:latin typeface="Arial" charset="0"/>
              <a:cs typeface="+mn-cs"/>
            </a:endParaRPr>
          </a:p>
        </p:txBody>
      </p:sp>
      <p:sp>
        <p:nvSpPr>
          <p:cNvPr id="59432" name="Text Box 38"/>
          <p:cNvSpPr txBox="1">
            <a:spLocks noChangeArrowheads="1"/>
          </p:cNvSpPr>
          <p:nvPr/>
        </p:nvSpPr>
        <p:spPr bwMode="auto">
          <a:xfrm>
            <a:off x="3238500" y="2697163"/>
            <a:ext cx="5683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latin typeface="Arial" charset="0"/>
                <a:cs typeface="+mn-cs"/>
              </a:rPr>
              <a:t>not</a:t>
            </a:r>
          </a:p>
          <a:p>
            <a:pPr>
              <a:defRPr/>
            </a:pPr>
            <a:r>
              <a:rPr lang="en-US" sz="1400" smtClean="0">
                <a:latin typeface="Arial" charset="0"/>
                <a:cs typeface="+mn-cs"/>
              </a:rPr>
              <a:t>used</a:t>
            </a:r>
            <a:endParaRPr lang="en-US" sz="1800" smtClean="0">
              <a:latin typeface="Arial" charset="0"/>
              <a:cs typeface="+mn-cs"/>
            </a:endParaRPr>
          </a:p>
        </p:txBody>
      </p:sp>
      <p:sp>
        <p:nvSpPr>
          <p:cNvPr id="59433" name="Line 39"/>
          <p:cNvSpPr>
            <a:spLocks noChangeShapeType="1"/>
          </p:cNvSpPr>
          <p:nvPr/>
        </p:nvSpPr>
        <p:spPr bwMode="auto">
          <a:xfrm flipV="1">
            <a:off x="3287713" y="2762250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434" name="Text Box 40"/>
          <p:cNvSpPr txBox="1">
            <a:spLocks noChangeArrowheads="1"/>
          </p:cNvSpPr>
          <p:nvPr/>
        </p:nvSpPr>
        <p:spPr bwMode="auto">
          <a:xfrm>
            <a:off x="3317875" y="3648075"/>
            <a:ext cx="289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latin typeface="Arial" charset="0"/>
                <a:cs typeface="+mn-cs"/>
              </a:rPr>
              <a:t>options (variable length)</a:t>
            </a:r>
            <a:endParaRPr lang="en-US" sz="2400" smtClean="0">
              <a:latin typeface="Arial" charset="0"/>
              <a:cs typeface="+mn-cs"/>
            </a:endParaRPr>
          </a:p>
        </p:txBody>
      </p:sp>
      <p:sp>
        <p:nvSpPr>
          <p:cNvPr id="59435" name="Text Box 41"/>
          <p:cNvSpPr txBox="1">
            <a:spLocks noChangeArrowheads="1"/>
          </p:cNvSpPr>
          <p:nvPr/>
        </p:nvSpPr>
        <p:spPr bwMode="auto">
          <a:xfrm>
            <a:off x="261938" y="1427163"/>
            <a:ext cx="2203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 smtClean="0">
                <a:latin typeface="Arial" charset="0"/>
                <a:cs typeface="+mn-cs"/>
              </a:rPr>
              <a:t>URG: urgent data </a:t>
            </a:r>
          </a:p>
          <a:p>
            <a:pPr algn="r">
              <a:defRPr/>
            </a:pPr>
            <a:r>
              <a:rPr lang="en-US" sz="1800" smtClean="0">
                <a:latin typeface="Arial" charset="0"/>
                <a:cs typeface="+mn-cs"/>
              </a:rPr>
              <a:t>(generally not used)</a:t>
            </a:r>
            <a:endParaRPr lang="en-US" sz="1000" smtClean="0">
              <a:latin typeface="Arial" charset="0"/>
              <a:cs typeface="+mn-cs"/>
            </a:endParaRPr>
          </a:p>
        </p:txBody>
      </p:sp>
      <p:sp>
        <p:nvSpPr>
          <p:cNvPr id="59436" name="Text Box 42"/>
          <p:cNvSpPr txBox="1">
            <a:spLocks noChangeArrowheads="1"/>
          </p:cNvSpPr>
          <p:nvPr/>
        </p:nvSpPr>
        <p:spPr bwMode="auto">
          <a:xfrm>
            <a:off x="976313" y="2151063"/>
            <a:ext cx="1441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 smtClean="0">
                <a:latin typeface="Arial" charset="0"/>
                <a:cs typeface="+mn-cs"/>
              </a:rPr>
              <a:t>ACK: ACK #</a:t>
            </a:r>
          </a:p>
          <a:p>
            <a:pPr algn="r">
              <a:defRPr/>
            </a:pPr>
            <a:r>
              <a:rPr lang="en-US" sz="1800" smtClean="0">
                <a:latin typeface="Arial" charset="0"/>
                <a:cs typeface="+mn-cs"/>
              </a:rPr>
              <a:t>valid</a:t>
            </a:r>
            <a:endParaRPr lang="en-US" sz="1000" smtClean="0">
              <a:latin typeface="Arial" charset="0"/>
              <a:cs typeface="+mn-cs"/>
            </a:endParaRPr>
          </a:p>
        </p:txBody>
      </p:sp>
      <p:sp>
        <p:nvSpPr>
          <p:cNvPr id="59437" name="Text Box 43"/>
          <p:cNvSpPr txBox="1">
            <a:spLocks noChangeArrowheads="1"/>
          </p:cNvSpPr>
          <p:nvPr/>
        </p:nvSpPr>
        <p:spPr bwMode="auto">
          <a:xfrm>
            <a:off x="169863" y="2827338"/>
            <a:ext cx="2266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 smtClean="0">
                <a:latin typeface="Arial" charset="0"/>
                <a:cs typeface="+mn-cs"/>
              </a:rPr>
              <a:t>PSH: push data now</a:t>
            </a:r>
          </a:p>
          <a:p>
            <a:pPr algn="r">
              <a:defRPr/>
            </a:pPr>
            <a:r>
              <a:rPr lang="en-US" sz="1800" smtClean="0">
                <a:latin typeface="Arial" charset="0"/>
                <a:cs typeface="+mn-cs"/>
              </a:rPr>
              <a:t>(generally not used)</a:t>
            </a:r>
          </a:p>
        </p:txBody>
      </p:sp>
      <p:sp>
        <p:nvSpPr>
          <p:cNvPr id="59438" name="Text Box 44"/>
          <p:cNvSpPr txBox="1">
            <a:spLocks noChangeArrowheads="1"/>
          </p:cNvSpPr>
          <p:nvPr/>
        </p:nvSpPr>
        <p:spPr bwMode="auto">
          <a:xfrm>
            <a:off x="544513" y="3627438"/>
            <a:ext cx="19113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 smtClean="0">
                <a:latin typeface="Arial" charset="0"/>
                <a:cs typeface="+mn-cs"/>
              </a:rPr>
              <a:t>RST, SYN, FIN:</a:t>
            </a:r>
          </a:p>
          <a:p>
            <a:pPr algn="r">
              <a:defRPr/>
            </a:pPr>
            <a:r>
              <a:rPr lang="en-US" sz="1800" smtClean="0">
                <a:latin typeface="Arial" charset="0"/>
                <a:cs typeface="+mn-cs"/>
              </a:rPr>
              <a:t>connection estab</a:t>
            </a:r>
          </a:p>
          <a:p>
            <a:pPr algn="r">
              <a:defRPr/>
            </a:pPr>
            <a:r>
              <a:rPr lang="en-US" sz="1800" smtClean="0">
                <a:latin typeface="Arial" charset="0"/>
                <a:cs typeface="+mn-cs"/>
              </a:rPr>
              <a:t>(setup, teardown</a:t>
            </a:r>
          </a:p>
          <a:p>
            <a:pPr algn="r">
              <a:defRPr/>
            </a:pPr>
            <a:r>
              <a:rPr lang="en-US" sz="1800" smtClean="0">
                <a:latin typeface="Arial" charset="0"/>
                <a:cs typeface="+mn-cs"/>
              </a:rPr>
              <a:t>commands)</a:t>
            </a:r>
          </a:p>
        </p:txBody>
      </p:sp>
      <p:sp>
        <p:nvSpPr>
          <p:cNvPr id="59439" name="Line 45"/>
          <p:cNvSpPr>
            <a:spLocks noChangeShapeType="1"/>
          </p:cNvSpPr>
          <p:nvPr/>
        </p:nvSpPr>
        <p:spPr bwMode="auto">
          <a:xfrm>
            <a:off x="2371725" y="1800225"/>
            <a:ext cx="1495425" cy="10287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440" name="Line 46"/>
          <p:cNvSpPr>
            <a:spLocks noChangeShapeType="1"/>
          </p:cNvSpPr>
          <p:nvPr/>
        </p:nvSpPr>
        <p:spPr bwMode="auto">
          <a:xfrm>
            <a:off x="2376488" y="2487613"/>
            <a:ext cx="1658937" cy="4413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441" name="Line 47"/>
          <p:cNvSpPr>
            <a:spLocks noChangeShapeType="1"/>
          </p:cNvSpPr>
          <p:nvPr/>
        </p:nvSpPr>
        <p:spPr bwMode="auto">
          <a:xfrm flipV="1">
            <a:off x="2397125" y="3041650"/>
            <a:ext cx="1827213" cy="2444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4801" name="Freeform 48"/>
          <p:cNvSpPr>
            <a:spLocks/>
          </p:cNvSpPr>
          <p:nvPr/>
        </p:nvSpPr>
        <p:spPr bwMode="auto">
          <a:xfrm>
            <a:off x="2390775" y="3105150"/>
            <a:ext cx="2314575" cy="704850"/>
          </a:xfrm>
          <a:custGeom>
            <a:avLst/>
            <a:gdLst>
              <a:gd name="T0" fmla="*/ 0 w 1458"/>
              <a:gd name="T1" fmla="*/ 2147483647 h 444"/>
              <a:gd name="T2" fmla="*/ 2147483647 w 1458"/>
              <a:gd name="T3" fmla="*/ 0 h 444"/>
              <a:gd name="T4" fmla="*/ 2147483647 w 1458"/>
              <a:gd name="T5" fmla="*/ 2147483647 h 44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58" h="444">
                <a:moveTo>
                  <a:pt x="0" y="444"/>
                </a:moveTo>
                <a:lnTo>
                  <a:pt x="1248" y="0"/>
                </a:lnTo>
                <a:lnTo>
                  <a:pt x="1458" y="6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43" name="Text Box 49"/>
          <p:cNvSpPr txBox="1">
            <a:spLocks noChangeArrowheads="1"/>
          </p:cNvSpPr>
          <p:nvPr/>
        </p:nvSpPr>
        <p:spPr bwMode="auto">
          <a:xfrm>
            <a:off x="7439025" y="3008313"/>
            <a:ext cx="12509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# bytes </a:t>
            </a: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rcvr willing</a:t>
            </a: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to accept</a:t>
            </a:r>
          </a:p>
        </p:txBody>
      </p:sp>
      <p:sp>
        <p:nvSpPr>
          <p:cNvPr id="59444" name="Text Box 50"/>
          <p:cNvSpPr txBox="1">
            <a:spLocks noChangeArrowheads="1"/>
          </p:cNvSpPr>
          <p:nvPr/>
        </p:nvSpPr>
        <p:spPr bwMode="auto">
          <a:xfrm>
            <a:off x="7132638" y="1522413"/>
            <a:ext cx="17716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counting</a:t>
            </a: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by bytes </a:t>
            </a: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of data</a:t>
            </a: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(not segments!)</a:t>
            </a:r>
          </a:p>
        </p:txBody>
      </p:sp>
      <p:sp>
        <p:nvSpPr>
          <p:cNvPr id="59445" name="Text Box 51"/>
          <p:cNvSpPr txBox="1">
            <a:spLocks noChangeArrowheads="1"/>
          </p:cNvSpPr>
          <p:nvPr/>
        </p:nvSpPr>
        <p:spPr bwMode="auto">
          <a:xfrm>
            <a:off x="982663" y="4960938"/>
            <a:ext cx="13652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 smtClean="0">
                <a:latin typeface="Arial" charset="0"/>
                <a:cs typeface="+mn-cs"/>
              </a:rPr>
              <a:t>Internet</a:t>
            </a:r>
          </a:p>
          <a:p>
            <a:pPr algn="r">
              <a:defRPr/>
            </a:pPr>
            <a:r>
              <a:rPr lang="en-US" sz="1800" smtClean="0">
                <a:latin typeface="Arial" charset="0"/>
                <a:cs typeface="+mn-cs"/>
              </a:rPr>
              <a:t>checksum</a:t>
            </a:r>
          </a:p>
          <a:p>
            <a:pPr algn="r">
              <a:defRPr/>
            </a:pPr>
            <a:r>
              <a:rPr lang="en-US" sz="1800" smtClean="0">
                <a:latin typeface="Arial" charset="0"/>
                <a:cs typeface="+mn-cs"/>
              </a:rPr>
              <a:t>(as in UDP)</a:t>
            </a:r>
          </a:p>
        </p:txBody>
      </p:sp>
      <p:sp>
        <p:nvSpPr>
          <p:cNvPr id="59446" name="Line 52"/>
          <p:cNvSpPr>
            <a:spLocks noChangeShapeType="1"/>
          </p:cNvSpPr>
          <p:nvPr/>
        </p:nvSpPr>
        <p:spPr bwMode="auto">
          <a:xfrm flipV="1">
            <a:off x="2266950" y="3429000"/>
            <a:ext cx="2105025" cy="1981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447" name="Line 53"/>
          <p:cNvSpPr>
            <a:spLocks noChangeShapeType="1"/>
          </p:cNvSpPr>
          <p:nvPr/>
        </p:nvSpPr>
        <p:spPr bwMode="auto">
          <a:xfrm flipH="1" flipV="1">
            <a:off x="6686550" y="3019425"/>
            <a:ext cx="809625" cy="4667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448" name="Line 54"/>
          <p:cNvSpPr>
            <a:spLocks noChangeShapeType="1"/>
          </p:cNvSpPr>
          <p:nvPr/>
        </p:nvSpPr>
        <p:spPr bwMode="auto">
          <a:xfrm flipH="1">
            <a:off x="6619875" y="1724025"/>
            <a:ext cx="552450" cy="8858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9449" name="Line 55"/>
          <p:cNvSpPr>
            <a:spLocks noChangeShapeType="1"/>
          </p:cNvSpPr>
          <p:nvPr/>
        </p:nvSpPr>
        <p:spPr bwMode="auto">
          <a:xfrm flipH="1">
            <a:off x="6581775" y="1714500"/>
            <a:ext cx="571500" cy="5238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37311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2355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86F8C8FF-5142-8E46-BDB4-504DACA1478E}" type="slidenum">
              <a:rPr lang="en-US" sz="1200" smtClean="0"/>
              <a:pPr>
                <a:defRPr/>
              </a:pPr>
              <a:t>4</a:t>
            </a:fld>
            <a:endParaRPr lang="en-US" sz="1200" smtClean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4825" y="5619750"/>
            <a:ext cx="7781925" cy="466725"/>
          </a:xfrm>
        </p:spPr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characteristics of unreliable channel will determine complexity of reliable data transfer protocol (rdt)</a:t>
            </a:r>
            <a:endParaRPr lang="en-US">
              <a:latin typeface="Gill Sans MT" charset="0"/>
              <a:cs typeface="+mn-cs"/>
            </a:endParaRPr>
          </a:p>
        </p:txBody>
      </p:sp>
      <p:pic>
        <p:nvPicPr>
          <p:cNvPr id="38916" name="Picture 5" descr="rdt_serv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2114550"/>
            <a:ext cx="7623175" cy="336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77925"/>
            <a:ext cx="7658100" cy="8382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important in application, transport, link layers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top-10 list of important networking topics!</a:t>
            </a:r>
          </a:p>
          <a:p>
            <a:pPr>
              <a:defRPr/>
            </a:pPr>
            <a:endParaRPr lang="en-US" sz="3200">
              <a:latin typeface="Gill Sans MT" charset="0"/>
              <a:cs typeface="+mn-cs"/>
            </a:endParaRPr>
          </a:p>
        </p:txBody>
      </p:sp>
      <p:pic>
        <p:nvPicPr>
          <p:cNvPr id="38918" name="Picture 14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3" y="885825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0" name="Rectangle 15"/>
          <p:cNvSpPr>
            <a:spLocks noGrp="1" noChangeArrowheads="1"/>
          </p:cNvSpPr>
          <p:nvPr>
            <p:ph type="title"/>
          </p:nvPr>
        </p:nvSpPr>
        <p:spPr>
          <a:xfrm>
            <a:off x="422275" y="952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Principles of reliable data transfer</a:t>
            </a:r>
          </a:p>
        </p:txBody>
      </p:sp>
    </p:spTree>
    <p:extLst>
      <p:ext uri="{BB962C8B-B14F-4D97-AF65-F5344CB8AC3E}">
        <p14:creationId xmlns:p14="http://schemas.microsoft.com/office/powerpoint/2010/main" val="3889268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60419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0EC4F9EA-72F2-F340-98F0-103AC774EA53}" type="slidenum">
              <a:rPr lang="en-US" sz="1200" smtClean="0"/>
              <a:pPr>
                <a:defRPr/>
              </a:pPr>
              <a:t>40</a:t>
            </a:fld>
            <a:endParaRPr lang="en-US" sz="1200" smtClean="0"/>
          </a:p>
        </p:txBody>
      </p:sp>
      <p:pic>
        <p:nvPicPr>
          <p:cNvPr id="75779" name="Picture 3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815975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1" name="Rectangle 4"/>
          <p:cNvSpPr>
            <a:spLocks noGrp="1" noChangeArrowheads="1"/>
          </p:cNvSpPr>
          <p:nvPr>
            <p:ph type="title"/>
          </p:nvPr>
        </p:nvSpPr>
        <p:spPr>
          <a:xfrm>
            <a:off x="366713" y="150813"/>
            <a:ext cx="7772400" cy="885825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TCP seq. numbers, ACKs</a:t>
            </a:r>
          </a:p>
        </p:txBody>
      </p:sp>
      <p:sp>
        <p:nvSpPr>
          <p:cNvPr id="60422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55600" y="1339850"/>
            <a:ext cx="3927475" cy="4648200"/>
          </a:xfrm>
        </p:spPr>
        <p:txBody>
          <a:bodyPr>
            <a:normAutofit lnSpcReduction="10000"/>
          </a:bodyPr>
          <a:lstStyle/>
          <a:p>
            <a:pPr marL="234950" indent="-123825">
              <a:buFont typeface="Wingdings" charset="0"/>
              <a:buNone/>
              <a:defRPr/>
            </a:pPr>
            <a:r>
              <a:rPr lang="en-US" sz="2400" u="sng">
                <a:solidFill>
                  <a:srgbClr val="CC0000"/>
                </a:solidFill>
                <a:latin typeface="Gill Sans MT" charset="0"/>
                <a:cs typeface="+mn-cs"/>
              </a:rPr>
              <a:t>sequence numbers:</a:t>
            </a:r>
            <a:endParaRPr lang="en-US" sz="2400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 marL="512763" lvl="1" indent="-163513">
              <a:defRPr/>
            </a:pPr>
            <a:r>
              <a:rPr lang="en-US">
                <a:latin typeface="Gill Sans MT" charset="0"/>
              </a:rPr>
              <a:t>byte stream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>
                <a:latin typeface="Gill Sans MT" charset="0"/>
              </a:rPr>
              <a:t>number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>
                <a:latin typeface="Gill Sans MT" charset="0"/>
              </a:rPr>
              <a:t> of first byte in segment</a:t>
            </a:r>
            <a:r>
              <a:rPr lang="ja-JP" altLang="en-US">
                <a:latin typeface="Gill Sans MT" charset="0"/>
              </a:rPr>
              <a:t>’</a:t>
            </a:r>
            <a:r>
              <a:rPr lang="en-US">
                <a:latin typeface="Gill Sans MT" charset="0"/>
              </a:rPr>
              <a:t>s data</a:t>
            </a:r>
            <a:endParaRPr lang="en-US" sz="2000">
              <a:latin typeface="Gill Sans MT" charset="0"/>
            </a:endParaRPr>
          </a:p>
          <a:p>
            <a:pPr marL="234950" indent="-123825">
              <a:buFont typeface="Wingdings" charset="0"/>
              <a:buNone/>
              <a:defRPr/>
            </a:pPr>
            <a:r>
              <a:rPr lang="en-US" sz="2400" u="sng">
                <a:solidFill>
                  <a:srgbClr val="CC0000"/>
                </a:solidFill>
                <a:latin typeface="Gill Sans MT" charset="0"/>
                <a:cs typeface="+mn-cs"/>
              </a:rPr>
              <a:t>acknowledgements:</a:t>
            </a:r>
            <a:endParaRPr lang="en-US" sz="2400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 marL="512763" lvl="1" indent="-163513">
              <a:defRPr/>
            </a:pPr>
            <a:r>
              <a:rPr lang="en-US">
                <a:latin typeface="Gill Sans MT" charset="0"/>
              </a:rPr>
              <a:t>seq # of next byte expected from other side</a:t>
            </a:r>
          </a:p>
          <a:p>
            <a:pPr marL="512763" lvl="1" indent="-163513">
              <a:defRPr/>
            </a:pPr>
            <a:r>
              <a:rPr lang="en-US">
                <a:latin typeface="Gill Sans MT" charset="0"/>
              </a:rPr>
              <a:t>cumulative ACK</a:t>
            </a:r>
          </a:p>
          <a:p>
            <a:pPr marL="234950" indent="-123825">
              <a:buFont typeface="Wingdings" charset="0"/>
              <a:buNone/>
              <a:defRPr/>
            </a:pPr>
            <a:r>
              <a:rPr lang="en-US" sz="2400">
                <a:solidFill>
                  <a:srgbClr val="CC0000"/>
                </a:solidFill>
                <a:latin typeface="Gill Sans MT" charset="0"/>
                <a:cs typeface="+mn-cs"/>
              </a:rPr>
              <a:t>Q:</a:t>
            </a:r>
            <a:r>
              <a:rPr lang="en-US" sz="2400">
                <a:latin typeface="Gill Sans MT" charset="0"/>
                <a:cs typeface="+mn-cs"/>
              </a:rPr>
              <a:t> how receiver handles out-of-order segments</a:t>
            </a:r>
          </a:p>
          <a:p>
            <a:pPr marL="512763" lvl="1" indent="-163513">
              <a:defRPr/>
            </a:pPr>
            <a:r>
              <a:rPr lang="en-US">
                <a:latin typeface="Gill Sans MT" charset="0"/>
              </a:rPr>
              <a:t>A: TCP spec doesn</a:t>
            </a:r>
            <a:r>
              <a:rPr lang="ja-JP" altLang="en-US">
                <a:latin typeface="Gill Sans MT" charset="0"/>
              </a:rPr>
              <a:t>’</a:t>
            </a:r>
            <a:r>
              <a:rPr lang="en-US">
                <a:latin typeface="Gill Sans MT" charset="0"/>
              </a:rPr>
              <a:t>t say, - up to implementor</a:t>
            </a:r>
          </a:p>
        </p:txBody>
      </p:sp>
      <p:grpSp>
        <p:nvGrpSpPr>
          <p:cNvPr id="187584" name="Group 192"/>
          <p:cNvGrpSpPr>
            <a:grpSpLocks/>
          </p:cNvGrpSpPr>
          <p:nvPr/>
        </p:nvGrpSpPr>
        <p:grpSpPr bwMode="auto">
          <a:xfrm>
            <a:off x="5770563" y="3816350"/>
            <a:ext cx="2897187" cy="2541588"/>
            <a:chOff x="3599" y="2404"/>
            <a:chExt cx="1825" cy="1601"/>
          </a:xfrm>
        </p:grpSpPr>
        <p:sp>
          <p:nvSpPr>
            <p:cNvPr id="60505" name="Rectangle 167"/>
            <p:cNvSpPr>
              <a:spLocks noChangeArrowheads="1"/>
            </p:cNvSpPr>
            <p:nvPr/>
          </p:nvSpPr>
          <p:spPr bwMode="auto">
            <a:xfrm>
              <a:off x="3753" y="3587"/>
              <a:ext cx="1202" cy="13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75865" name="Group 148"/>
            <p:cNvGrpSpPr>
              <a:grpSpLocks/>
            </p:cNvGrpSpPr>
            <p:nvPr/>
          </p:nvGrpSpPr>
          <p:grpSpPr bwMode="auto">
            <a:xfrm>
              <a:off x="3733" y="3291"/>
              <a:ext cx="1252" cy="714"/>
              <a:chOff x="1976" y="2984"/>
              <a:chExt cx="1252" cy="714"/>
            </a:xfrm>
          </p:grpSpPr>
          <p:sp>
            <p:nvSpPr>
              <p:cNvPr id="60509" name="Rectangle 149"/>
              <p:cNvSpPr>
                <a:spLocks noChangeArrowheads="1"/>
              </p:cNvSpPr>
              <p:nvPr/>
            </p:nvSpPr>
            <p:spPr bwMode="auto">
              <a:xfrm>
                <a:off x="1994" y="2995"/>
                <a:ext cx="1210" cy="70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0510" name="Text Box 150"/>
              <p:cNvSpPr txBox="1">
                <a:spLocks noChangeArrowheads="1"/>
              </p:cNvSpPr>
              <p:nvPr/>
            </p:nvSpPr>
            <p:spPr bwMode="auto">
              <a:xfrm>
                <a:off x="2001" y="2984"/>
                <a:ext cx="5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source port #</a:t>
                </a:r>
              </a:p>
            </p:txBody>
          </p:sp>
          <p:sp>
            <p:nvSpPr>
              <p:cNvPr id="60511" name="Text Box 151"/>
              <p:cNvSpPr txBox="1">
                <a:spLocks noChangeArrowheads="1"/>
              </p:cNvSpPr>
              <p:nvPr/>
            </p:nvSpPr>
            <p:spPr bwMode="auto">
              <a:xfrm>
                <a:off x="2648" y="2987"/>
                <a:ext cx="491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dest port #</a:t>
                </a:r>
              </a:p>
            </p:txBody>
          </p:sp>
          <p:sp>
            <p:nvSpPr>
              <p:cNvPr id="60512" name="Text Box 152"/>
              <p:cNvSpPr txBox="1">
                <a:spLocks noChangeArrowheads="1"/>
              </p:cNvSpPr>
              <p:nvPr/>
            </p:nvSpPr>
            <p:spPr bwMode="auto">
              <a:xfrm>
                <a:off x="2154" y="3117"/>
                <a:ext cx="912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smtClean="0">
                    <a:latin typeface="Arial" charset="0"/>
                    <a:cs typeface="+mn-cs"/>
                  </a:rPr>
                  <a:t>sequence number</a:t>
                </a:r>
              </a:p>
            </p:txBody>
          </p:sp>
          <p:sp>
            <p:nvSpPr>
              <p:cNvPr id="60513" name="Text Box 153"/>
              <p:cNvSpPr txBox="1">
                <a:spLocks noChangeArrowheads="1"/>
              </p:cNvSpPr>
              <p:nvPr/>
            </p:nvSpPr>
            <p:spPr bwMode="auto">
              <a:xfrm>
                <a:off x="1976" y="3257"/>
                <a:ext cx="1252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smtClean="0">
                    <a:solidFill>
                      <a:schemeClr val="bg1"/>
                    </a:solidFill>
                    <a:latin typeface="Arial" charset="0"/>
                    <a:cs typeface="+mn-cs"/>
                  </a:rPr>
                  <a:t>acknowledgement number</a:t>
                </a:r>
              </a:p>
            </p:txBody>
          </p:sp>
          <p:sp>
            <p:nvSpPr>
              <p:cNvPr id="60514" name="Text Box 154"/>
              <p:cNvSpPr txBox="1">
                <a:spLocks noChangeArrowheads="1"/>
              </p:cNvSpPr>
              <p:nvPr/>
            </p:nvSpPr>
            <p:spPr bwMode="auto">
              <a:xfrm>
                <a:off x="2053" y="3544"/>
                <a:ext cx="47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checksum</a:t>
                </a:r>
              </a:p>
            </p:txBody>
          </p:sp>
          <p:sp>
            <p:nvSpPr>
              <p:cNvPr id="60515" name="Line 155"/>
              <p:cNvSpPr>
                <a:spLocks noChangeShapeType="1"/>
              </p:cNvSpPr>
              <p:nvPr/>
            </p:nvSpPr>
            <p:spPr bwMode="auto">
              <a:xfrm>
                <a:off x="1994" y="3138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0516" name="Line 156"/>
              <p:cNvSpPr>
                <a:spLocks noChangeShapeType="1"/>
              </p:cNvSpPr>
              <p:nvPr/>
            </p:nvSpPr>
            <p:spPr bwMode="auto">
              <a:xfrm>
                <a:off x="1994" y="3274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0517" name="Line 157"/>
              <p:cNvSpPr>
                <a:spLocks noChangeShapeType="1"/>
              </p:cNvSpPr>
              <p:nvPr/>
            </p:nvSpPr>
            <p:spPr bwMode="auto">
              <a:xfrm>
                <a:off x="1992" y="3414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0518" name="Line 158"/>
              <p:cNvSpPr>
                <a:spLocks noChangeShapeType="1"/>
              </p:cNvSpPr>
              <p:nvPr/>
            </p:nvSpPr>
            <p:spPr bwMode="auto">
              <a:xfrm>
                <a:off x="2588" y="2994"/>
                <a:ext cx="0" cy="14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0519" name="Line 159"/>
              <p:cNvSpPr>
                <a:spLocks noChangeShapeType="1"/>
              </p:cNvSpPr>
              <p:nvPr/>
            </p:nvSpPr>
            <p:spPr bwMode="auto">
              <a:xfrm>
                <a:off x="2588" y="3416"/>
                <a:ext cx="0" cy="2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0520" name="Line 160"/>
              <p:cNvSpPr>
                <a:spLocks noChangeShapeType="1"/>
              </p:cNvSpPr>
              <p:nvPr/>
            </p:nvSpPr>
            <p:spPr bwMode="auto">
              <a:xfrm>
                <a:off x="1994" y="3548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0521" name="Text Box 161"/>
              <p:cNvSpPr txBox="1">
                <a:spLocks noChangeArrowheads="1"/>
              </p:cNvSpPr>
              <p:nvPr/>
            </p:nvSpPr>
            <p:spPr bwMode="auto">
              <a:xfrm>
                <a:off x="2708" y="3390"/>
                <a:ext cx="323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smtClean="0">
                    <a:latin typeface="Arial" charset="0"/>
                    <a:cs typeface="+mn-cs"/>
                  </a:rPr>
                  <a:t>rwnd</a:t>
                </a:r>
              </a:p>
            </p:txBody>
          </p:sp>
          <p:sp>
            <p:nvSpPr>
              <p:cNvPr id="60522" name="Text Box 162"/>
              <p:cNvSpPr txBox="1">
                <a:spLocks noChangeArrowheads="1"/>
              </p:cNvSpPr>
              <p:nvPr/>
            </p:nvSpPr>
            <p:spPr bwMode="auto">
              <a:xfrm>
                <a:off x="2651" y="3544"/>
                <a:ext cx="4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urg pointer</a:t>
                </a:r>
              </a:p>
            </p:txBody>
          </p:sp>
          <p:sp>
            <p:nvSpPr>
              <p:cNvPr id="60523" name="Line 163"/>
              <p:cNvSpPr>
                <a:spLocks noChangeShapeType="1"/>
              </p:cNvSpPr>
              <p:nvPr/>
            </p:nvSpPr>
            <p:spPr bwMode="auto">
              <a:xfrm>
                <a:off x="2398" y="3413"/>
                <a:ext cx="0" cy="1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0524" name="Line 164"/>
              <p:cNvSpPr>
                <a:spLocks noChangeShapeType="1"/>
              </p:cNvSpPr>
              <p:nvPr/>
            </p:nvSpPr>
            <p:spPr bwMode="auto">
              <a:xfrm>
                <a:off x="2143" y="3412"/>
                <a:ext cx="0" cy="1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60507" name="Text Box 166"/>
            <p:cNvSpPr txBox="1">
              <a:spLocks noChangeArrowheads="1"/>
            </p:cNvSpPr>
            <p:nvPr/>
          </p:nvSpPr>
          <p:spPr bwMode="auto">
            <a:xfrm>
              <a:off x="3704" y="3092"/>
              <a:ext cx="172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incoming segment to sender</a:t>
              </a:r>
            </a:p>
          </p:txBody>
        </p:sp>
        <p:sp>
          <p:nvSpPr>
            <p:cNvPr id="75867" name="Freeform 168"/>
            <p:cNvSpPr>
              <a:spLocks/>
            </p:cNvSpPr>
            <p:nvPr/>
          </p:nvSpPr>
          <p:spPr bwMode="auto">
            <a:xfrm flipH="1" flipV="1">
              <a:off x="3599" y="2404"/>
              <a:ext cx="107" cy="1194"/>
            </a:xfrm>
            <a:custGeom>
              <a:avLst/>
              <a:gdLst>
                <a:gd name="T0" fmla="*/ 0 w 107"/>
                <a:gd name="T1" fmla="*/ 0 h 910"/>
                <a:gd name="T2" fmla="*/ 107 w 107"/>
                <a:gd name="T3" fmla="*/ 0 h 910"/>
                <a:gd name="T4" fmla="*/ 107 w 107"/>
                <a:gd name="T5" fmla="*/ 2698 h 9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7" h="910">
                  <a:moveTo>
                    <a:pt x="0" y="0"/>
                  </a:moveTo>
                  <a:lnTo>
                    <a:pt x="107" y="0"/>
                  </a:lnTo>
                  <a:lnTo>
                    <a:pt x="107" y="910"/>
                  </a:lnTo>
                </a:path>
              </a:pathLst>
            </a:custGeom>
            <a:noFill/>
            <a:ln w="9525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7587" name="Group 195"/>
          <p:cNvGrpSpPr>
            <a:grpSpLocks/>
          </p:cNvGrpSpPr>
          <p:nvPr/>
        </p:nvGrpSpPr>
        <p:grpSpPr bwMode="auto">
          <a:xfrm>
            <a:off x="6546850" y="5849938"/>
            <a:ext cx="358775" cy="304800"/>
            <a:chOff x="5144" y="3677"/>
            <a:chExt cx="226" cy="192"/>
          </a:xfrm>
        </p:grpSpPr>
        <p:sp>
          <p:nvSpPr>
            <p:cNvPr id="60503" name="Rectangle 194"/>
            <p:cNvSpPr>
              <a:spLocks noChangeArrowheads="1"/>
            </p:cNvSpPr>
            <p:nvPr/>
          </p:nvSpPr>
          <p:spPr bwMode="auto">
            <a:xfrm>
              <a:off x="5212" y="3716"/>
              <a:ext cx="88" cy="13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0504" name="Text Box 193"/>
            <p:cNvSpPr txBox="1">
              <a:spLocks noChangeArrowheads="1"/>
            </p:cNvSpPr>
            <p:nvPr/>
          </p:nvSpPr>
          <p:spPr bwMode="auto">
            <a:xfrm>
              <a:off x="5144" y="3677"/>
              <a:ext cx="22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r>
                <a:rPr lang="en-US" sz="1400" smtClean="0">
                  <a:solidFill>
                    <a:schemeClr val="bg1"/>
                  </a:solidFill>
                  <a:latin typeface="Arial Narrow" charset="0"/>
                  <a:cs typeface="+mn-cs"/>
                </a:rPr>
                <a:t>A</a:t>
              </a:r>
            </a:p>
          </p:txBody>
        </p:sp>
      </p:grpSp>
      <p:sp>
        <p:nvSpPr>
          <p:cNvPr id="60425" name="Rectangle 37"/>
          <p:cNvSpPr>
            <a:spLocks noChangeArrowheads="1"/>
          </p:cNvSpPr>
          <p:nvPr/>
        </p:nvSpPr>
        <p:spPr bwMode="auto">
          <a:xfrm>
            <a:off x="4697413" y="3038475"/>
            <a:ext cx="65087" cy="6223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33CC33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26" name="Rectangle 39"/>
          <p:cNvSpPr>
            <a:spLocks noChangeArrowheads="1"/>
          </p:cNvSpPr>
          <p:nvPr/>
        </p:nvSpPr>
        <p:spPr bwMode="auto">
          <a:xfrm>
            <a:off x="4794250" y="3040063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27" name="Rectangle 40"/>
          <p:cNvSpPr>
            <a:spLocks noChangeArrowheads="1"/>
          </p:cNvSpPr>
          <p:nvPr/>
        </p:nvSpPr>
        <p:spPr bwMode="auto">
          <a:xfrm>
            <a:off x="4892675" y="3038475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28" name="Rectangle 41"/>
          <p:cNvSpPr>
            <a:spLocks noChangeArrowheads="1"/>
          </p:cNvSpPr>
          <p:nvPr/>
        </p:nvSpPr>
        <p:spPr bwMode="auto">
          <a:xfrm>
            <a:off x="4989513" y="3038475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29" name="Rectangle 42"/>
          <p:cNvSpPr>
            <a:spLocks noChangeArrowheads="1"/>
          </p:cNvSpPr>
          <p:nvPr/>
        </p:nvSpPr>
        <p:spPr bwMode="auto">
          <a:xfrm>
            <a:off x="5084763" y="3038475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30" name="Rectangle 43"/>
          <p:cNvSpPr>
            <a:spLocks noChangeArrowheads="1"/>
          </p:cNvSpPr>
          <p:nvPr/>
        </p:nvSpPr>
        <p:spPr bwMode="auto">
          <a:xfrm>
            <a:off x="5181600" y="3038475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31" name="Rectangle 45"/>
          <p:cNvSpPr>
            <a:spLocks noChangeArrowheads="1"/>
          </p:cNvSpPr>
          <p:nvPr/>
        </p:nvSpPr>
        <p:spPr bwMode="auto">
          <a:xfrm>
            <a:off x="5273675" y="3038475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32" name="Rectangle 46"/>
          <p:cNvSpPr>
            <a:spLocks noChangeArrowheads="1"/>
          </p:cNvSpPr>
          <p:nvPr/>
        </p:nvSpPr>
        <p:spPr bwMode="auto">
          <a:xfrm>
            <a:off x="5368925" y="3038475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33" name="Rectangle 47"/>
          <p:cNvSpPr>
            <a:spLocks noChangeArrowheads="1"/>
          </p:cNvSpPr>
          <p:nvPr/>
        </p:nvSpPr>
        <p:spPr bwMode="auto">
          <a:xfrm>
            <a:off x="5464175" y="3038475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34" name="Rectangle 50"/>
          <p:cNvSpPr>
            <a:spLocks noChangeArrowheads="1"/>
          </p:cNvSpPr>
          <p:nvPr/>
        </p:nvSpPr>
        <p:spPr bwMode="auto">
          <a:xfrm>
            <a:off x="5570538" y="3038475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35" name="Rectangle 51"/>
          <p:cNvSpPr>
            <a:spLocks noChangeArrowheads="1"/>
          </p:cNvSpPr>
          <p:nvPr/>
        </p:nvSpPr>
        <p:spPr bwMode="auto">
          <a:xfrm>
            <a:off x="5668963" y="3040063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36" name="Rectangle 52"/>
          <p:cNvSpPr>
            <a:spLocks noChangeArrowheads="1"/>
          </p:cNvSpPr>
          <p:nvPr/>
        </p:nvSpPr>
        <p:spPr bwMode="auto">
          <a:xfrm>
            <a:off x="5765800" y="3038475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37" name="Rectangle 53"/>
          <p:cNvSpPr>
            <a:spLocks noChangeArrowheads="1"/>
          </p:cNvSpPr>
          <p:nvPr/>
        </p:nvSpPr>
        <p:spPr bwMode="auto">
          <a:xfrm>
            <a:off x="5862638" y="3038475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38" name="Rectangle 54"/>
          <p:cNvSpPr>
            <a:spLocks noChangeArrowheads="1"/>
          </p:cNvSpPr>
          <p:nvPr/>
        </p:nvSpPr>
        <p:spPr bwMode="auto">
          <a:xfrm>
            <a:off x="5959475" y="3038475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39" name="Rectangle 55"/>
          <p:cNvSpPr>
            <a:spLocks noChangeArrowheads="1"/>
          </p:cNvSpPr>
          <p:nvPr/>
        </p:nvSpPr>
        <p:spPr bwMode="auto">
          <a:xfrm>
            <a:off x="6054725" y="3038475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40" name="Rectangle 56"/>
          <p:cNvSpPr>
            <a:spLocks noChangeArrowheads="1"/>
          </p:cNvSpPr>
          <p:nvPr/>
        </p:nvSpPr>
        <p:spPr bwMode="auto">
          <a:xfrm>
            <a:off x="6146800" y="3038475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41" name="Rectangle 57"/>
          <p:cNvSpPr>
            <a:spLocks noChangeArrowheads="1"/>
          </p:cNvSpPr>
          <p:nvPr/>
        </p:nvSpPr>
        <p:spPr bwMode="auto">
          <a:xfrm>
            <a:off x="6242050" y="3038475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42" name="Rectangle 58"/>
          <p:cNvSpPr>
            <a:spLocks noChangeArrowheads="1"/>
          </p:cNvSpPr>
          <p:nvPr/>
        </p:nvSpPr>
        <p:spPr bwMode="auto">
          <a:xfrm>
            <a:off x="6338888" y="3038475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43" name="Rectangle 59"/>
          <p:cNvSpPr>
            <a:spLocks noChangeArrowheads="1"/>
          </p:cNvSpPr>
          <p:nvPr/>
        </p:nvSpPr>
        <p:spPr bwMode="auto">
          <a:xfrm>
            <a:off x="6427788" y="3038475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44" name="Rectangle 60"/>
          <p:cNvSpPr>
            <a:spLocks noChangeArrowheads="1"/>
          </p:cNvSpPr>
          <p:nvPr/>
        </p:nvSpPr>
        <p:spPr bwMode="auto">
          <a:xfrm>
            <a:off x="6523038" y="3038475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45" name="Rectangle 61"/>
          <p:cNvSpPr>
            <a:spLocks noChangeArrowheads="1"/>
          </p:cNvSpPr>
          <p:nvPr/>
        </p:nvSpPr>
        <p:spPr bwMode="auto">
          <a:xfrm>
            <a:off x="6616700" y="3036888"/>
            <a:ext cx="65088" cy="6223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46" name="Rectangle 62"/>
          <p:cNvSpPr>
            <a:spLocks noChangeArrowheads="1"/>
          </p:cNvSpPr>
          <p:nvPr/>
        </p:nvSpPr>
        <p:spPr bwMode="auto">
          <a:xfrm>
            <a:off x="6708775" y="3036888"/>
            <a:ext cx="65088" cy="6223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47" name="Rectangle 63"/>
          <p:cNvSpPr>
            <a:spLocks noChangeArrowheads="1"/>
          </p:cNvSpPr>
          <p:nvPr/>
        </p:nvSpPr>
        <p:spPr bwMode="auto">
          <a:xfrm>
            <a:off x="6805613" y="3036888"/>
            <a:ext cx="65087" cy="6223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48" name="Rectangle 64"/>
          <p:cNvSpPr>
            <a:spLocks noChangeArrowheads="1"/>
          </p:cNvSpPr>
          <p:nvPr/>
        </p:nvSpPr>
        <p:spPr bwMode="auto">
          <a:xfrm>
            <a:off x="6900863" y="3036888"/>
            <a:ext cx="65087" cy="6223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49" name="Rectangle 65"/>
          <p:cNvSpPr>
            <a:spLocks noChangeArrowheads="1"/>
          </p:cNvSpPr>
          <p:nvPr/>
        </p:nvSpPr>
        <p:spPr bwMode="auto">
          <a:xfrm>
            <a:off x="6989763" y="3036888"/>
            <a:ext cx="65087" cy="6223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50" name="Rectangle 66"/>
          <p:cNvSpPr>
            <a:spLocks noChangeArrowheads="1"/>
          </p:cNvSpPr>
          <p:nvPr/>
        </p:nvSpPr>
        <p:spPr bwMode="auto">
          <a:xfrm>
            <a:off x="7085013" y="3036888"/>
            <a:ext cx="65087" cy="6223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51" name="Rectangle 68"/>
          <p:cNvSpPr>
            <a:spLocks noChangeArrowheads="1"/>
          </p:cNvSpPr>
          <p:nvPr/>
        </p:nvSpPr>
        <p:spPr bwMode="auto">
          <a:xfrm>
            <a:off x="7181850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52" name="Rectangle 69"/>
          <p:cNvSpPr>
            <a:spLocks noChangeArrowheads="1"/>
          </p:cNvSpPr>
          <p:nvPr/>
        </p:nvSpPr>
        <p:spPr bwMode="auto">
          <a:xfrm>
            <a:off x="7278688" y="3040063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53" name="Rectangle 70"/>
          <p:cNvSpPr>
            <a:spLocks noChangeArrowheads="1"/>
          </p:cNvSpPr>
          <p:nvPr/>
        </p:nvSpPr>
        <p:spPr bwMode="auto">
          <a:xfrm>
            <a:off x="7375525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54" name="Rectangle 71"/>
          <p:cNvSpPr>
            <a:spLocks noChangeArrowheads="1"/>
          </p:cNvSpPr>
          <p:nvPr/>
        </p:nvSpPr>
        <p:spPr bwMode="auto">
          <a:xfrm>
            <a:off x="7473950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55" name="Rectangle 72"/>
          <p:cNvSpPr>
            <a:spLocks noChangeArrowheads="1"/>
          </p:cNvSpPr>
          <p:nvPr/>
        </p:nvSpPr>
        <p:spPr bwMode="auto">
          <a:xfrm>
            <a:off x="7569200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56" name="Rectangle 73"/>
          <p:cNvSpPr>
            <a:spLocks noChangeArrowheads="1"/>
          </p:cNvSpPr>
          <p:nvPr/>
        </p:nvSpPr>
        <p:spPr bwMode="auto">
          <a:xfrm>
            <a:off x="7664450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57" name="Rectangle 74"/>
          <p:cNvSpPr>
            <a:spLocks noChangeArrowheads="1"/>
          </p:cNvSpPr>
          <p:nvPr/>
        </p:nvSpPr>
        <p:spPr bwMode="auto">
          <a:xfrm>
            <a:off x="7756525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58" name="Rectangle 75"/>
          <p:cNvSpPr>
            <a:spLocks noChangeArrowheads="1"/>
          </p:cNvSpPr>
          <p:nvPr/>
        </p:nvSpPr>
        <p:spPr bwMode="auto">
          <a:xfrm>
            <a:off x="7853363" y="3038475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59" name="Rectangle 76"/>
          <p:cNvSpPr>
            <a:spLocks noChangeArrowheads="1"/>
          </p:cNvSpPr>
          <p:nvPr/>
        </p:nvSpPr>
        <p:spPr bwMode="auto">
          <a:xfrm>
            <a:off x="7948613" y="3038475"/>
            <a:ext cx="65087" cy="6223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60" name="Rectangle 78"/>
          <p:cNvSpPr>
            <a:spLocks noChangeArrowheads="1"/>
          </p:cNvSpPr>
          <p:nvPr/>
        </p:nvSpPr>
        <p:spPr bwMode="auto">
          <a:xfrm>
            <a:off x="4654550" y="3776663"/>
            <a:ext cx="3408363" cy="88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61" name="Rectangle 79"/>
          <p:cNvSpPr>
            <a:spLocks noChangeArrowheads="1"/>
          </p:cNvSpPr>
          <p:nvPr/>
        </p:nvSpPr>
        <p:spPr bwMode="auto">
          <a:xfrm>
            <a:off x="4740275" y="2928938"/>
            <a:ext cx="3408363" cy="88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62" name="Line 80"/>
          <p:cNvSpPr>
            <a:spLocks noChangeShapeType="1"/>
          </p:cNvSpPr>
          <p:nvPr/>
        </p:nvSpPr>
        <p:spPr bwMode="auto">
          <a:xfrm>
            <a:off x="4762500" y="3890963"/>
            <a:ext cx="868363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63" name="Line 82"/>
          <p:cNvSpPr>
            <a:spLocks noChangeShapeType="1"/>
          </p:cNvSpPr>
          <p:nvPr/>
        </p:nvSpPr>
        <p:spPr bwMode="auto">
          <a:xfrm>
            <a:off x="5697538" y="3892550"/>
            <a:ext cx="868362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64" name="Line 83"/>
          <p:cNvSpPr>
            <a:spLocks noChangeShapeType="1"/>
          </p:cNvSpPr>
          <p:nvPr/>
        </p:nvSpPr>
        <p:spPr bwMode="auto">
          <a:xfrm>
            <a:off x="7191375" y="3890963"/>
            <a:ext cx="801688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65" name="Line 84"/>
          <p:cNvSpPr>
            <a:spLocks noChangeShapeType="1"/>
          </p:cNvSpPr>
          <p:nvPr/>
        </p:nvSpPr>
        <p:spPr bwMode="auto">
          <a:xfrm>
            <a:off x="6621463" y="3892550"/>
            <a:ext cx="528637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66" name="Line 87"/>
          <p:cNvSpPr>
            <a:spLocks noChangeShapeType="1"/>
          </p:cNvSpPr>
          <p:nvPr/>
        </p:nvSpPr>
        <p:spPr bwMode="auto">
          <a:xfrm>
            <a:off x="4854575" y="3914775"/>
            <a:ext cx="0" cy="233363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67" name="Line 88"/>
          <p:cNvSpPr>
            <a:spLocks noChangeShapeType="1"/>
          </p:cNvSpPr>
          <p:nvPr/>
        </p:nvSpPr>
        <p:spPr bwMode="auto">
          <a:xfrm>
            <a:off x="6083300" y="3910013"/>
            <a:ext cx="0" cy="2333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68" name="Line 89"/>
          <p:cNvSpPr>
            <a:spLocks noChangeShapeType="1"/>
          </p:cNvSpPr>
          <p:nvPr/>
        </p:nvSpPr>
        <p:spPr bwMode="auto">
          <a:xfrm>
            <a:off x="6902450" y="3910013"/>
            <a:ext cx="0" cy="2333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69" name="Line 90"/>
          <p:cNvSpPr>
            <a:spLocks noChangeShapeType="1"/>
          </p:cNvSpPr>
          <p:nvPr/>
        </p:nvSpPr>
        <p:spPr bwMode="auto">
          <a:xfrm>
            <a:off x="7559675" y="3910013"/>
            <a:ext cx="0" cy="2333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470" name="Text Box 91"/>
          <p:cNvSpPr txBox="1">
            <a:spLocks noChangeArrowheads="1"/>
          </p:cNvSpPr>
          <p:nvPr/>
        </p:nvSpPr>
        <p:spPr bwMode="auto">
          <a:xfrm>
            <a:off x="4730750" y="4138613"/>
            <a:ext cx="69373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lnSpc>
                <a:spcPct val="90000"/>
              </a:lnSpc>
              <a:defRPr/>
            </a:pPr>
            <a:r>
              <a:rPr lang="en-US" sz="1400" smtClean="0">
                <a:cs typeface="+mn-cs"/>
              </a:rPr>
              <a:t>sent 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1400" smtClean="0">
                <a:cs typeface="+mn-cs"/>
              </a:rPr>
              <a:t>ACKed</a:t>
            </a:r>
          </a:p>
        </p:txBody>
      </p:sp>
      <p:sp>
        <p:nvSpPr>
          <p:cNvPr id="60471" name="Text Box 92"/>
          <p:cNvSpPr txBox="1">
            <a:spLocks noChangeArrowheads="1"/>
          </p:cNvSpPr>
          <p:nvPr/>
        </p:nvSpPr>
        <p:spPr bwMode="auto">
          <a:xfrm>
            <a:off x="5711825" y="4144963"/>
            <a:ext cx="1066800" cy="66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lnSpc>
                <a:spcPct val="90000"/>
              </a:lnSpc>
              <a:defRPr/>
            </a:pPr>
            <a:r>
              <a:rPr lang="en-US" sz="1400" smtClean="0">
                <a:cs typeface="+mn-cs"/>
              </a:rPr>
              <a:t>sent, not-yet ACKed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1400" smtClean="0">
                <a:cs typeface="+mn-cs"/>
              </a:rPr>
              <a:t>(</a:t>
            </a:r>
            <a:r>
              <a:rPr lang="ja-JP" altLang="en-US" sz="1400" smtClean="0">
                <a:cs typeface="+mn-cs"/>
              </a:rPr>
              <a:t>“</a:t>
            </a:r>
            <a:r>
              <a:rPr lang="en-US" sz="1400" smtClean="0">
                <a:cs typeface="+mn-cs"/>
              </a:rPr>
              <a:t>in-flight</a:t>
            </a:r>
            <a:r>
              <a:rPr lang="ja-JP" altLang="en-US" sz="1400" smtClean="0">
                <a:cs typeface="+mn-cs"/>
              </a:rPr>
              <a:t>”</a:t>
            </a:r>
            <a:r>
              <a:rPr lang="en-US" sz="1400" smtClean="0">
                <a:cs typeface="+mn-cs"/>
              </a:rPr>
              <a:t>)</a:t>
            </a:r>
          </a:p>
        </p:txBody>
      </p:sp>
      <p:sp>
        <p:nvSpPr>
          <p:cNvPr id="60472" name="Text Box 93"/>
          <p:cNvSpPr txBox="1">
            <a:spLocks noChangeArrowheads="1"/>
          </p:cNvSpPr>
          <p:nvPr/>
        </p:nvSpPr>
        <p:spPr bwMode="auto">
          <a:xfrm>
            <a:off x="6691313" y="4140200"/>
            <a:ext cx="1066800" cy="66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lnSpc>
                <a:spcPct val="90000"/>
              </a:lnSpc>
              <a:defRPr/>
            </a:pPr>
            <a:r>
              <a:rPr lang="en-US" sz="1400" smtClean="0">
                <a:cs typeface="+mn-cs"/>
              </a:rPr>
              <a:t>usable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1400" smtClean="0">
                <a:cs typeface="+mn-cs"/>
              </a:rPr>
              <a:t>but not 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1400" smtClean="0">
                <a:cs typeface="+mn-cs"/>
              </a:rPr>
              <a:t>yet sent</a:t>
            </a:r>
          </a:p>
        </p:txBody>
      </p:sp>
      <p:sp>
        <p:nvSpPr>
          <p:cNvPr id="60473" name="Text Box 94"/>
          <p:cNvSpPr txBox="1">
            <a:spLocks noChangeArrowheads="1"/>
          </p:cNvSpPr>
          <p:nvPr/>
        </p:nvSpPr>
        <p:spPr bwMode="auto">
          <a:xfrm>
            <a:off x="7448550" y="4144963"/>
            <a:ext cx="8191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lnSpc>
                <a:spcPct val="90000"/>
              </a:lnSpc>
              <a:defRPr/>
            </a:pPr>
            <a:r>
              <a:rPr lang="en-US" sz="1400" smtClean="0">
                <a:cs typeface="+mn-cs"/>
              </a:rPr>
              <a:t>not 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1400" smtClean="0">
                <a:cs typeface="+mn-cs"/>
              </a:rPr>
              <a:t>usable</a:t>
            </a:r>
          </a:p>
        </p:txBody>
      </p:sp>
      <p:sp>
        <p:nvSpPr>
          <p:cNvPr id="60474" name="Text Box 96"/>
          <p:cNvSpPr txBox="1">
            <a:spLocks noChangeArrowheads="1"/>
          </p:cNvSpPr>
          <p:nvPr/>
        </p:nvSpPr>
        <p:spPr bwMode="auto">
          <a:xfrm>
            <a:off x="5791200" y="2573338"/>
            <a:ext cx="113188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sz="1400" smtClean="0">
                <a:cs typeface="+mn-cs"/>
              </a:rPr>
              <a:t>window size</a:t>
            </a:r>
          </a:p>
          <a:p>
            <a:pPr>
              <a:lnSpc>
                <a:spcPct val="90000"/>
              </a:lnSpc>
              <a:defRPr/>
            </a:pPr>
            <a:r>
              <a:rPr lang="en-US" sz="1400" i="1" smtClean="0">
                <a:cs typeface="+mn-cs"/>
              </a:rPr>
              <a:t> N</a:t>
            </a:r>
          </a:p>
        </p:txBody>
      </p:sp>
      <p:grpSp>
        <p:nvGrpSpPr>
          <p:cNvPr id="75834" name="Group 99"/>
          <p:cNvGrpSpPr>
            <a:grpSpLocks/>
          </p:cNvGrpSpPr>
          <p:nvPr/>
        </p:nvGrpSpPr>
        <p:grpSpPr bwMode="auto">
          <a:xfrm>
            <a:off x="6557963" y="2797175"/>
            <a:ext cx="593725" cy="136525"/>
            <a:chOff x="4250" y="1692"/>
            <a:chExt cx="374" cy="86"/>
          </a:xfrm>
        </p:grpSpPr>
        <p:sp>
          <p:nvSpPr>
            <p:cNvPr id="60501" name="Line 97"/>
            <p:cNvSpPr>
              <a:spLocks noChangeShapeType="1"/>
            </p:cNvSpPr>
            <p:nvPr/>
          </p:nvSpPr>
          <p:spPr bwMode="auto">
            <a:xfrm>
              <a:off x="4250" y="1738"/>
              <a:ext cx="374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0502" name="Line 98"/>
            <p:cNvSpPr>
              <a:spLocks noChangeShapeType="1"/>
            </p:cNvSpPr>
            <p:nvPr/>
          </p:nvSpPr>
          <p:spPr bwMode="auto">
            <a:xfrm>
              <a:off x="4622" y="1692"/>
              <a:ext cx="0" cy="8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75835" name="Group 100"/>
          <p:cNvGrpSpPr>
            <a:grpSpLocks/>
          </p:cNvGrpSpPr>
          <p:nvPr/>
        </p:nvGrpSpPr>
        <p:grpSpPr bwMode="auto">
          <a:xfrm rot="10800000">
            <a:off x="5665788" y="2822575"/>
            <a:ext cx="593725" cy="136525"/>
            <a:chOff x="4250" y="1692"/>
            <a:chExt cx="374" cy="86"/>
          </a:xfrm>
        </p:grpSpPr>
        <p:sp>
          <p:nvSpPr>
            <p:cNvPr id="60499" name="Line 101"/>
            <p:cNvSpPr>
              <a:spLocks noChangeShapeType="1"/>
            </p:cNvSpPr>
            <p:nvPr/>
          </p:nvSpPr>
          <p:spPr bwMode="auto">
            <a:xfrm>
              <a:off x="4252" y="1740"/>
              <a:ext cx="374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0500" name="Line 102"/>
            <p:cNvSpPr>
              <a:spLocks noChangeShapeType="1"/>
            </p:cNvSpPr>
            <p:nvPr/>
          </p:nvSpPr>
          <p:spPr bwMode="auto">
            <a:xfrm>
              <a:off x="4624" y="1694"/>
              <a:ext cx="0" cy="8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60477" name="Text Box 196"/>
          <p:cNvSpPr txBox="1">
            <a:spLocks noChangeArrowheads="1"/>
          </p:cNvSpPr>
          <p:nvPr/>
        </p:nvSpPr>
        <p:spPr bwMode="auto">
          <a:xfrm>
            <a:off x="4946650" y="3592513"/>
            <a:ext cx="31781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lvl="1">
              <a:defRPr/>
            </a:pPr>
            <a:r>
              <a:rPr lang="en-US" sz="1400" i="1" smtClean="0">
                <a:cs typeface="+mn-cs"/>
              </a:rPr>
              <a:t>sender sequence number space </a:t>
            </a:r>
          </a:p>
        </p:txBody>
      </p:sp>
      <p:grpSp>
        <p:nvGrpSpPr>
          <p:cNvPr id="187591" name="Group 199"/>
          <p:cNvGrpSpPr>
            <a:grpSpLocks/>
          </p:cNvGrpSpPr>
          <p:nvPr/>
        </p:nvGrpSpPr>
        <p:grpSpPr bwMode="auto">
          <a:xfrm>
            <a:off x="4449763" y="1068388"/>
            <a:ext cx="2952750" cy="1954212"/>
            <a:chOff x="2768" y="673"/>
            <a:chExt cx="1860" cy="1231"/>
          </a:xfrm>
        </p:grpSpPr>
        <p:sp>
          <p:nvSpPr>
            <p:cNvPr id="60479" name="Rectangle 171"/>
            <p:cNvSpPr>
              <a:spLocks noChangeArrowheads="1"/>
            </p:cNvSpPr>
            <p:nvPr/>
          </p:nvSpPr>
          <p:spPr bwMode="auto">
            <a:xfrm>
              <a:off x="2840" y="1028"/>
              <a:ext cx="1202" cy="13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75839" name="Group 172"/>
            <p:cNvGrpSpPr>
              <a:grpSpLocks/>
            </p:cNvGrpSpPr>
            <p:nvPr/>
          </p:nvGrpSpPr>
          <p:grpSpPr bwMode="auto">
            <a:xfrm>
              <a:off x="2820" y="872"/>
              <a:ext cx="1252" cy="714"/>
              <a:chOff x="1976" y="2984"/>
              <a:chExt cx="1252" cy="714"/>
            </a:xfrm>
          </p:grpSpPr>
          <p:sp>
            <p:nvSpPr>
              <p:cNvPr id="60483" name="Rectangle 173"/>
              <p:cNvSpPr>
                <a:spLocks noChangeArrowheads="1"/>
              </p:cNvSpPr>
              <p:nvPr/>
            </p:nvSpPr>
            <p:spPr bwMode="auto">
              <a:xfrm>
                <a:off x="1994" y="2995"/>
                <a:ext cx="1210" cy="70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0484" name="Text Box 174"/>
              <p:cNvSpPr txBox="1">
                <a:spLocks noChangeArrowheads="1"/>
              </p:cNvSpPr>
              <p:nvPr/>
            </p:nvSpPr>
            <p:spPr bwMode="auto">
              <a:xfrm>
                <a:off x="2001" y="2984"/>
                <a:ext cx="5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source port #</a:t>
                </a:r>
              </a:p>
            </p:txBody>
          </p:sp>
          <p:sp>
            <p:nvSpPr>
              <p:cNvPr id="60485" name="Text Box 175"/>
              <p:cNvSpPr txBox="1">
                <a:spLocks noChangeArrowheads="1"/>
              </p:cNvSpPr>
              <p:nvPr/>
            </p:nvSpPr>
            <p:spPr bwMode="auto">
              <a:xfrm>
                <a:off x="2648" y="2987"/>
                <a:ext cx="491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dest port #</a:t>
                </a:r>
              </a:p>
            </p:txBody>
          </p:sp>
          <p:sp>
            <p:nvSpPr>
              <p:cNvPr id="60486" name="Text Box 176"/>
              <p:cNvSpPr txBox="1">
                <a:spLocks noChangeArrowheads="1"/>
              </p:cNvSpPr>
              <p:nvPr/>
            </p:nvSpPr>
            <p:spPr bwMode="auto">
              <a:xfrm>
                <a:off x="2154" y="3117"/>
                <a:ext cx="912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smtClean="0">
                    <a:solidFill>
                      <a:schemeClr val="bg1"/>
                    </a:solidFill>
                    <a:latin typeface="Arial" charset="0"/>
                    <a:cs typeface="+mn-cs"/>
                  </a:rPr>
                  <a:t>sequence number</a:t>
                </a:r>
              </a:p>
            </p:txBody>
          </p:sp>
          <p:sp>
            <p:nvSpPr>
              <p:cNvPr id="60487" name="Text Box 177"/>
              <p:cNvSpPr txBox="1">
                <a:spLocks noChangeArrowheads="1"/>
              </p:cNvSpPr>
              <p:nvPr/>
            </p:nvSpPr>
            <p:spPr bwMode="auto">
              <a:xfrm>
                <a:off x="1976" y="3257"/>
                <a:ext cx="1252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smtClean="0">
                    <a:latin typeface="Arial" charset="0"/>
                    <a:cs typeface="+mn-cs"/>
                  </a:rPr>
                  <a:t>acknowledgement number</a:t>
                </a:r>
              </a:p>
            </p:txBody>
          </p:sp>
          <p:sp>
            <p:nvSpPr>
              <p:cNvPr id="60488" name="Text Box 178"/>
              <p:cNvSpPr txBox="1">
                <a:spLocks noChangeArrowheads="1"/>
              </p:cNvSpPr>
              <p:nvPr/>
            </p:nvSpPr>
            <p:spPr bwMode="auto">
              <a:xfrm>
                <a:off x="2053" y="3544"/>
                <a:ext cx="47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checksum</a:t>
                </a:r>
              </a:p>
            </p:txBody>
          </p:sp>
          <p:sp>
            <p:nvSpPr>
              <p:cNvPr id="60489" name="Line 179"/>
              <p:cNvSpPr>
                <a:spLocks noChangeShapeType="1"/>
              </p:cNvSpPr>
              <p:nvPr/>
            </p:nvSpPr>
            <p:spPr bwMode="auto">
              <a:xfrm>
                <a:off x="1994" y="3138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0490" name="Line 180"/>
              <p:cNvSpPr>
                <a:spLocks noChangeShapeType="1"/>
              </p:cNvSpPr>
              <p:nvPr/>
            </p:nvSpPr>
            <p:spPr bwMode="auto">
              <a:xfrm>
                <a:off x="1994" y="3274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0491" name="Line 181"/>
              <p:cNvSpPr>
                <a:spLocks noChangeShapeType="1"/>
              </p:cNvSpPr>
              <p:nvPr/>
            </p:nvSpPr>
            <p:spPr bwMode="auto">
              <a:xfrm>
                <a:off x="1992" y="3414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0492" name="Line 182"/>
              <p:cNvSpPr>
                <a:spLocks noChangeShapeType="1"/>
              </p:cNvSpPr>
              <p:nvPr/>
            </p:nvSpPr>
            <p:spPr bwMode="auto">
              <a:xfrm>
                <a:off x="2588" y="2994"/>
                <a:ext cx="0" cy="14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0493" name="Line 183"/>
              <p:cNvSpPr>
                <a:spLocks noChangeShapeType="1"/>
              </p:cNvSpPr>
              <p:nvPr/>
            </p:nvSpPr>
            <p:spPr bwMode="auto">
              <a:xfrm>
                <a:off x="2588" y="3416"/>
                <a:ext cx="0" cy="2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0494" name="Line 184"/>
              <p:cNvSpPr>
                <a:spLocks noChangeShapeType="1"/>
              </p:cNvSpPr>
              <p:nvPr/>
            </p:nvSpPr>
            <p:spPr bwMode="auto">
              <a:xfrm>
                <a:off x="1994" y="3548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0495" name="Text Box 185"/>
              <p:cNvSpPr txBox="1">
                <a:spLocks noChangeArrowheads="1"/>
              </p:cNvSpPr>
              <p:nvPr/>
            </p:nvSpPr>
            <p:spPr bwMode="auto">
              <a:xfrm>
                <a:off x="2708" y="3390"/>
                <a:ext cx="323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smtClean="0">
                    <a:latin typeface="Arial" charset="0"/>
                    <a:cs typeface="+mn-cs"/>
                  </a:rPr>
                  <a:t>rwnd</a:t>
                </a:r>
              </a:p>
            </p:txBody>
          </p:sp>
          <p:sp>
            <p:nvSpPr>
              <p:cNvPr id="60496" name="Text Box 186"/>
              <p:cNvSpPr txBox="1">
                <a:spLocks noChangeArrowheads="1"/>
              </p:cNvSpPr>
              <p:nvPr/>
            </p:nvSpPr>
            <p:spPr bwMode="auto">
              <a:xfrm>
                <a:off x="2651" y="3544"/>
                <a:ext cx="4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urg pointer</a:t>
                </a:r>
              </a:p>
            </p:txBody>
          </p:sp>
          <p:sp>
            <p:nvSpPr>
              <p:cNvPr id="60497" name="Line 187"/>
              <p:cNvSpPr>
                <a:spLocks noChangeShapeType="1"/>
              </p:cNvSpPr>
              <p:nvPr/>
            </p:nvSpPr>
            <p:spPr bwMode="auto">
              <a:xfrm>
                <a:off x="2398" y="3413"/>
                <a:ext cx="0" cy="1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0498" name="Line 188"/>
              <p:cNvSpPr>
                <a:spLocks noChangeShapeType="1"/>
              </p:cNvSpPr>
              <p:nvPr/>
            </p:nvSpPr>
            <p:spPr bwMode="auto">
              <a:xfrm>
                <a:off x="2143" y="3412"/>
                <a:ext cx="0" cy="1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60481" name="Text Box 189"/>
            <p:cNvSpPr txBox="1">
              <a:spLocks noChangeArrowheads="1"/>
            </p:cNvSpPr>
            <p:nvPr/>
          </p:nvSpPr>
          <p:spPr bwMode="auto">
            <a:xfrm>
              <a:off x="2768" y="673"/>
              <a:ext cx="186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outgoing segment from sender</a:t>
              </a:r>
            </a:p>
          </p:txBody>
        </p:sp>
        <p:sp>
          <p:nvSpPr>
            <p:cNvPr id="75841" name="Freeform 190"/>
            <p:cNvSpPr>
              <a:spLocks/>
            </p:cNvSpPr>
            <p:nvPr/>
          </p:nvSpPr>
          <p:spPr bwMode="auto">
            <a:xfrm>
              <a:off x="4050" y="1080"/>
              <a:ext cx="107" cy="824"/>
            </a:xfrm>
            <a:custGeom>
              <a:avLst/>
              <a:gdLst>
                <a:gd name="T0" fmla="*/ 0 w 107"/>
                <a:gd name="T1" fmla="*/ 0 h 910"/>
                <a:gd name="T2" fmla="*/ 107 w 107"/>
                <a:gd name="T3" fmla="*/ 0 h 910"/>
                <a:gd name="T4" fmla="*/ 107 w 107"/>
                <a:gd name="T5" fmla="*/ 611 h 9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7" h="910">
                  <a:moveTo>
                    <a:pt x="0" y="0"/>
                  </a:moveTo>
                  <a:lnTo>
                    <a:pt x="107" y="0"/>
                  </a:lnTo>
                  <a:lnTo>
                    <a:pt x="107" y="910"/>
                  </a:lnTo>
                </a:path>
              </a:pathLst>
            </a:custGeom>
            <a:noFill/>
            <a:ln w="9525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11291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7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7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61443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D776E8B1-FCED-604E-A33D-43965B9F5311}" type="slidenum">
              <a:rPr lang="en-US" sz="1200" smtClean="0"/>
              <a:pPr>
                <a:defRPr/>
              </a:pPr>
              <a:t>41</a:t>
            </a:fld>
            <a:endParaRPr lang="en-US" sz="1200" smtClean="0"/>
          </a:p>
        </p:txBody>
      </p:sp>
      <p:pic>
        <p:nvPicPr>
          <p:cNvPr id="76803" name="Picture 2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815975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5" name="Line 3"/>
          <p:cNvSpPr>
            <a:spLocks noChangeShapeType="1"/>
          </p:cNvSpPr>
          <p:nvPr/>
        </p:nvSpPr>
        <p:spPr bwMode="auto">
          <a:xfrm>
            <a:off x="3279775" y="4483100"/>
            <a:ext cx="2590800" cy="50641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1446" name="Line 4"/>
          <p:cNvSpPr>
            <a:spLocks noChangeShapeType="1"/>
          </p:cNvSpPr>
          <p:nvPr/>
        </p:nvSpPr>
        <p:spPr bwMode="auto">
          <a:xfrm>
            <a:off x="3294063" y="2714625"/>
            <a:ext cx="2586037" cy="5715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1447" name="Rectangle 5"/>
          <p:cNvSpPr>
            <a:spLocks noGrp="1" noChangeArrowheads="1"/>
          </p:cNvSpPr>
          <p:nvPr>
            <p:ph type="title"/>
          </p:nvPr>
        </p:nvSpPr>
        <p:spPr>
          <a:xfrm>
            <a:off x="366713" y="150813"/>
            <a:ext cx="7772400" cy="885825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TCP seq. numbers, </a:t>
            </a:r>
            <a:r>
              <a:rPr lang="en-US" sz="4000">
                <a:latin typeface="Gill Sans MT" charset="0"/>
                <a:cs typeface="+mj-cs"/>
              </a:rPr>
              <a:t>ACK</a:t>
            </a:r>
            <a:r>
              <a:rPr lang="en-US">
                <a:latin typeface="Gill Sans MT" charset="0"/>
                <a:cs typeface="+mj-cs"/>
              </a:rPr>
              <a:t>s</a:t>
            </a:r>
          </a:p>
        </p:txBody>
      </p:sp>
      <p:sp>
        <p:nvSpPr>
          <p:cNvPr id="61448" name="Text Box 7"/>
          <p:cNvSpPr txBox="1">
            <a:spLocks noChangeArrowheads="1"/>
          </p:cNvSpPr>
          <p:nvPr/>
        </p:nvSpPr>
        <p:spPr bwMode="auto">
          <a:xfrm>
            <a:off x="2484438" y="2320925"/>
            <a:ext cx="809625" cy="754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lnSpc>
                <a:spcPct val="90000"/>
              </a:lnSpc>
              <a:defRPr/>
            </a:pPr>
            <a:r>
              <a:rPr lang="en-US" smtClean="0">
                <a:cs typeface="+mn-cs"/>
              </a:rPr>
              <a:t>User</a:t>
            </a:r>
          </a:p>
          <a:p>
            <a:pPr algn="r">
              <a:lnSpc>
                <a:spcPct val="90000"/>
              </a:lnSpc>
              <a:defRPr/>
            </a:pPr>
            <a:r>
              <a:rPr lang="en-US" smtClean="0">
                <a:cs typeface="+mn-cs"/>
              </a:rPr>
              <a:t>types</a:t>
            </a:r>
          </a:p>
          <a:p>
            <a:pPr algn="r">
              <a:lnSpc>
                <a:spcPct val="90000"/>
              </a:lnSpc>
              <a:defRPr/>
            </a:pPr>
            <a:r>
              <a:rPr lang="ja-JP" altLang="en-US" smtClean="0">
                <a:cs typeface="+mn-cs"/>
              </a:rPr>
              <a:t>‘</a:t>
            </a:r>
            <a:r>
              <a:rPr lang="en-US" smtClean="0">
                <a:cs typeface="+mn-cs"/>
              </a:rPr>
              <a:t>C</a:t>
            </a:r>
            <a:r>
              <a:rPr lang="ja-JP" altLang="en-US" smtClean="0">
                <a:cs typeface="+mn-cs"/>
              </a:rPr>
              <a:t>’</a:t>
            </a:r>
            <a:endParaRPr lang="en-US" sz="1000" smtClean="0">
              <a:cs typeface="+mn-cs"/>
            </a:endParaRPr>
          </a:p>
        </p:txBody>
      </p:sp>
      <p:sp>
        <p:nvSpPr>
          <p:cNvPr id="61449" name="Text Box 8"/>
          <p:cNvSpPr txBox="1">
            <a:spLocks noChangeArrowheads="1"/>
          </p:cNvSpPr>
          <p:nvPr/>
        </p:nvSpPr>
        <p:spPr bwMode="auto">
          <a:xfrm>
            <a:off x="2233613" y="3933825"/>
            <a:ext cx="1084262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lnSpc>
                <a:spcPct val="90000"/>
              </a:lnSpc>
              <a:defRPr/>
            </a:pPr>
            <a:r>
              <a:rPr lang="en-US" smtClean="0">
                <a:cs typeface="+mn-cs"/>
              </a:rPr>
              <a:t>host ACKs</a:t>
            </a:r>
          </a:p>
          <a:p>
            <a:pPr algn="r">
              <a:lnSpc>
                <a:spcPct val="90000"/>
              </a:lnSpc>
              <a:defRPr/>
            </a:pPr>
            <a:r>
              <a:rPr lang="en-US" smtClean="0">
                <a:cs typeface="+mn-cs"/>
              </a:rPr>
              <a:t>receipt </a:t>
            </a:r>
          </a:p>
          <a:p>
            <a:pPr algn="r">
              <a:lnSpc>
                <a:spcPct val="90000"/>
              </a:lnSpc>
              <a:defRPr/>
            </a:pPr>
            <a:r>
              <a:rPr lang="en-US" smtClean="0">
                <a:cs typeface="+mn-cs"/>
              </a:rPr>
              <a:t>of echoed</a:t>
            </a:r>
          </a:p>
          <a:p>
            <a:pPr algn="r">
              <a:lnSpc>
                <a:spcPct val="90000"/>
              </a:lnSpc>
              <a:defRPr/>
            </a:pPr>
            <a:r>
              <a:rPr lang="ja-JP" altLang="en-US" smtClean="0">
                <a:cs typeface="+mn-cs"/>
              </a:rPr>
              <a:t>‘</a:t>
            </a:r>
            <a:r>
              <a:rPr lang="en-US" smtClean="0">
                <a:cs typeface="+mn-cs"/>
              </a:rPr>
              <a:t>C</a:t>
            </a:r>
            <a:r>
              <a:rPr lang="ja-JP" altLang="en-US" smtClean="0">
                <a:cs typeface="+mn-cs"/>
              </a:rPr>
              <a:t>’</a:t>
            </a:r>
            <a:endParaRPr lang="en-US" sz="1000" smtClean="0">
              <a:cs typeface="+mn-cs"/>
            </a:endParaRPr>
          </a:p>
        </p:txBody>
      </p:sp>
      <p:sp>
        <p:nvSpPr>
          <p:cNvPr id="61450" name="Text Box 9"/>
          <p:cNvSpPr txBox="1">
            <a:spLocks noChangeArrowheads="1"/>
          </p:cNvSpPr>
          <p:nvPr/>
        </p:nvSpPr>
        <p:spPr bwMode="auto">
          <a:xfrm>
            <a:off x="5894388" y="3055938"/>
            <a:ext cx="1138237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mtClean="0">
                <a:cs typeface="+mn-cs"/>
              </a:rPr>
              <a:t>host ACKs</a:t>
            </a:r>
          </a:p>
          <a:p>
            <a:pPr algn="l">
              <a:defRPr/>
            </a:pPr>
            <a:r>
              <a:rPr lang="en-US" smtClean="0">
                <a:cs typeface="+mn-cs"/>
              </a:rPr>
              <a:t>receipt of</a:t>
            </a:r>
          </a:p>
          <a:p>
            <a:pPr algn="l">
              <a:defRPr/>
            </a:pPr>
            <a:r>
              <a:rPr lang="ja-JP" altLang="en-US" smtClean="0">
                <a:cs typeface="+mn-cs"/>
              </a:rPr>
              <a:t>‘</a:t>
            </a:r>
            <a:r>
              <a:rPr lang="en-US" smtClean="0">
                <a:cs typeface="+mn-cs"/>
              </a:rPr>
              <a:t>C</a:t>
            </a:r>
            <a:r>
              <a:rPr lang="ja-JP" altLang="en-US" smtClean="0">
                <a:cs typeface="+mn-cs"/>
              </a:rPr>
              <a:t>’</a:t>
            </a:r>
            <a:r>
              <a:rPr lang="en-US" smtClean="0">
                <a:cs typeface="+mn-cs"/>
              </a:rPr>
              <a:t>, echoes</a:t>
            </a:r>
          </a:p>
          <a:p>
            <a:pPr algn="l">
              <a:defRPr/>
            </a:pPr>
            <a:r>
              <a:rPr lang="en-US" smtClean="0">
                <a:cs typeface="+mn-cs"/>
              </a:rPr>
              <a:t>back </a:t>
            </a:r>
            <a:r>
              <a:rPr lang="ja-JP" altLang="en-US" smtClean="0">
                <a:cs typeface="+mn-cs"/>
              </a:rPr>
              <a:t>‘</a:t>
            </a:r>
            <a:r>
              <a:rPr lang="en-US" smtClean="0">
                <a:cs typeface="+mn-cs"/>
              </a:rPr>
              <a:t>C</a:t>
            </a:r>
            <a:r>
              <a:rPr lang="ja-JP" altLang="en-US" smtClean="0">
                <a:cs typeface="+mn-cs"/>
              </a:rPr>
              <a:t>’</a:t>
            </a:r>
            <a:endParaRPr lang="en-US" smtClean="0">
              <a:cs typeface="+mn-cs"/>
            </a:endParaRPr>
          </a:p>
        </p:txBody>
      </p:sp>
      <p:sp>
        <p:nvSpPr>
          <p:cNvPr id="61451" name="Line 10"/>
          <p:cNvSpPr>
            <a:spLocks noChangeShapeType="1"/>
          </p:cNvSpPr>
          <p:nvPr/>
        </p:nvSpPr>
        <p:spPr bwMode="auto">
          <a:xfrm flipH="1">
            <a:off x="3284538" y="3487738"/>
            <a:ext cx="2554287" cy="8001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1452" name="Text Box 11"/>
          <p:cNvSpPr txBox="1">
            <a:spLocks noChangeArrowheads="1"/>
          </p:cNvSpPr>
          <p:nvPr/>
        </p:nvSpPr>
        <p:spPr bwMode="auto">
          <a:xfrm>
            <a:off x="3478213" y="5291138"/>
            <a:ext cx="23796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solidFill>
                  <a:srgbClr val="000099"/>
                </a:solidFill>
                <a:cs typeface="+mn-cs"/>
              </a:rPr>
              <a:t>simple telnet scenario</a:t>
            </a:r>
            <a:endParaRPr lang="en-US" sz="1000" smtClean="0">
              <a:solidFill>
                <a:srgbClr val="000099"/>
              </a:solidFill>
              <a:cs typeface="+mn-cs"/>
            </a:endParaRPr>
          </a:p>
        </p:txBody>
      </p:sp>
      <p:sp>
        <p:nvSpPr>
          <p:cNvPr id="61453" name="Text Box 13"/>
          <p:cNvSpPr txBox="1">
            <a:spLocks noChangeArrowheads="1"/>
          </p:cNvSpPr>
          <p:nvPr/>
        </p:nvSpPr>
        <p:spPr bwMode="auto">
          <a:xfrm>
            <a:off x="5468938" y="1430338"/>
            <a:ext cx="7731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Host B</a:t>
            </a:r>
          </a:p>
        </p:txBody>
      </p:sp>
      <p:sp>
        <p:nvSpPr>
          <p:cNvPr id="61454" name="Text Box 17"/>
          <p:cNvSpPr txBox="1">
            <a:spLocks noChangeArrowheads="1"/>
          </p:cNvSpPr>
          <p:nvPr/>
        </p:nvSpPr>
        <p:spPr bwMode="auto">
          <a:xfrm>
            <a:off x="2898775" y="1436688"/>
            <a:ext cx="7731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Host A</a:t>
            </a:r>
          </a:p>
        </p:txBody>
      </p:sp>
      <p:sp>
        <p:nvSpPr>
          <p:cNvPr id="61455" name="Rectangle 18"/>
          <p:cNvSpPr>
            <a:spLocks noChangeArrowheads="1"/>
          </p:cNvSpPr>
          <p:nvPr/>
        </p:nvSpPr>
        <p:spPr bwMode="auto">
          <a:xfrm>
            <a:off x="4106863" y="2806700"/>
            <a:ext cx="814387" cy="3794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1456" name="Text Box 19"/>
          <p:cNvSpPr txBox="1">
            <a:spLocks noChangeArrowheads="1"/>
          </p:cNvSpPr>
          <p:nvPr/>
        </p:nvSpPr>
        <p:spPr bwMode="auto">
          <a:xfrm>
            <a:off x="3398838" y="2859088"/>
            <a:ext cx="242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Seq=42, ACK=79, data = </a:t>
            </a:r>
            <a:r>
              <a:rPr lang="ja-JP" altLang="en-US" sz="1400" smtClean="0">
                <a:cs typeface="+mn-cs"/>
              </a:rPr>
              <a:t>‘</a:t>
            </a:r>
            <a:r>
              <a:rPr lang="en-US" sz="1400" smtClean="0">
                <a:cs typeface="+mn-cs"/>
              </a:rPr>
              <a:t>C</a:t>
            </a:r>
            <a:r>
              <a:rPr lang="ja-JP" altLang="en-US" sz="1400" smtClean="0">
                <a:cs typeface="+mn-cs"/>
              </a:rPr>
              <a:t>’</a:t>
            </a:r>
            <a:endParaRPr lang="en-US" sz="1400" smtClean="0">
              <a:cs typeface="+mn-cs"/>
            </a:endParaRPr>
          </a:p>
        </p:txBody>
      </p:sp>
      <p:sp>
        <p:nvSpPr>
          <p:cNvPr id="61457" name="Rectangle 20"/>
          <p:cNvSpPr>
            <a:spLocks noChangeArrowheads="1"/>
          </p:cNvSpPr>
          <p:nvPr/>
        </p:nvSpPr>
        <p:spPr bwMode="auto">
          <a:xfrm>
            <a:off x="4141788" y="3765550"/>
            <a:ext cx="823912" cy="246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1458" name="Text Box 21"/>
          <p:cNvSpPr txBox="1">
            <a:spLocks noChangeArrowheads="1"/>
          </p:cNvSpPr>
          <p:nvPr/>
        </p:nvSpPr>
        <p:spPr bwMode="auto">
          <a:xfrm>
            <a:off x="3402013" y="3754438"/>
            <a:ext cx="24177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latin typeface="Arial" charset="0"/>
                <a:cs typeface="+mn-cs"/>
              </a:rPr>
              <a:t>Seq=79, ACK=43, data = </a:t>
            </a:r>
            <a:r>
              <a:rPr lang="ja-JP" altLang="en-US" sz="1400" smtClean="0">
                <a:latin typeface="Arial" charset="0"/>
                <a:cs typeface="+mn-cs"/>
              </a:rPr>
              <a:t>‘</a:t>
            </a:r>
            <a:r>
              <a:rPr lang="en-US" sz="1400" smtClean="0">
                <a:latin typeface="Arial" charset="0"/>
                <a:cs typeface="+mn-cs"/>
              </a:rPr>
              <a:t>C</a:t>
            </a:r>
            <a:r>
              <a:rPr lang="ja-JP" altLang="en-US" sz="1400" smtClean="0">
                <a:latin typeface="Arial" charset="0"/>
                <a:cs typeface="+mn-cs"/>
              </a:rPr>
              <a:t>’</a:t>
            </a:r>
            <a:endParaRPr lang="en-US" sz="1000" smtClean="0">
              <a:latin typeface="Times New Roman" charset="0"/>
              <a:cs typeface="+mn-cs"/>
            </a:endParaRPr>
          </a:p>
        </p:txBody>
      </p:sp>
      <p:sp>
        <p:nvSpPr>
          <p:cNvPr id="61459" name="Rectangle 22"/>
          <p:cNvSpPr>
            <a:spLocks noChangeArrowheads="1"/>
          </p:cNvSpPr>
          <p:nvPr/>
        </p:nvSpPr>
        <p:spPr bwMode="auto">
          <a:xfrm>
            <a:off x="4208463" y="4613275"/>
            <a:ext cx="958850" cy="3571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1460" name="Text Box 23"/>
          <p:cNvSpPr txBox="1">
            <a:spLocks noChangeArrowheads="1"/>
          </p:cNvSpPr>
          <p:nvPr/>
        </p:nvSpPr>
        <p:spPr bwMode="auto">
          <a:xfrm>
            <a:off x="3887788" y="4627563"/>
            <a:ext cx="15652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400" smtClean="0">
                <a:latin typeface="Arial" charset="0"/>
                <a:cs typeface="+mn-cs"/>
              </a:rPr>
              <a:t>Seq=43, ACK=80</a:t>
            </a:r>
            <a:endParaRPr lang="en-US" sz="1000" smtClean="0">
              <a:latin typeface="Times New Roman" charset="0"/>
              <a:cs typeface="+mn-cs"/>
            </a:endParaRPr>
          </a:p>
        </p:txBody>
      </p:sp>
      <p:sp>
        <p:nvSpPr>
          <p:cNvPr id="61461" name="Line 24"/>
          <p:cNvSpPr>
            <a:spLocks noChangeShapeType="1"/>
          </p:cNvSpPr>
          <p:nvPr/>
        </p:nvSpPr>
        <p:spPr bwMode="auto">
          <a:xfrm>
            <a:off x="3271838" y="2473325"/>
            <a:ext cx="0" cy="258762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1462" name="Line 25"/>
          <p:cNvSpPr>
            <a:spLocks noChangeShapeType="1"/>
          </p:cNvSpPr>
          <p:nvPr/>
        </p:nvSpPr>
        <p:spPr bwMode="auto">
          <a:xfrm>
            <a:off x="5934075" y="2525713"/>
            <a:ext cx="0" cy="258762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76822" name="Group 27"/>
          <p:cNvGrpSpPr>
            <a:grpSpLocks/>
          </p:cNvGrpSpPr>
          <p:nvPr/>
        </p:nvGrpSpPr>
        <p:grpSpPr bwMode="auto">
          <a:xfrm>
            <a:off x="2763838" y="1652588"/>
            <a:ext cx="755650" cy="782637"/>
            <a:chOff x="-44" y="1473"/>
            <a:chExt cx="981" cy="1105"/>
          </a:xfrm>
        </p:grpSpPr>
        <p:pic>
          <p:nvPicPr>
            <p:cNvPr id="76826" name="Picture 28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6827" name="Freeform 2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823" name="Group 30"/>
          <p:cNvGrpSpPr>
            <a:grpSpLocks/>
          </p:cNvGrpSpPr>
          <p:nvPr/>
        </p:nvGrpSpPr>
        <p:grpSpPr bwMode="auto">
          <a:xfrm flipH="1">
            <a:off x="5626100" y="1692275"/>
            <a:ext cx="788988" cy="862013"/>
            <a:chOff x="-44" y="1473"/>
            <a:chExt cx="981" cy="1105"/>
          </a:xfrm>
        </p:grpSpPr>
        <p:pic>
          <p:nvPicPr>
            <p:cNvPr id="76824" name="Picture 31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6825" name="Freeform 3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61820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6246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5DE78DEB-850F-1C4F-B3C0-917A3E68C8C0}" type="slidenum">
              <a:rPr lang="en-US" sz="1200" smtClean="0"/>
              <a:pPr>
                <a:defRPr/>
              </a:pPr>
              <a:t>42</a:t>
            </a:fld>
            <a:endParaRPr lang="en-US" sz="1200" smtClean="0"/>
          </a:p>
        </p:txBody>
      </p:sp>
      <p:pic>
        <p:nvPicPr>
          <p:cNvPr id="77827" name="Picture 1029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947738"/>
            <a:ext cx="6935788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69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42925" y="233363"/>
            <a:ext cx="7772400" cy="92075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TCP round trip time, timeout</a:t>
            </a:r>
            <a:endParaRPr lang="en-US" sz="4800">
              <a:latin typeface="Gill Sans MT" charset="0"/>
              <a:cs typeface="+mj-cs"/>
            </a:endParaRPr>
          </a:p>
        </p:txBody>
      </p:sp>
      <p:sp>
        <p:nvSpPr>
          <p:cNvPr id="62470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581025" y="1436688"/>
            <a:ext cx="3716338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3200" u="sng">
                <a:solidFill>
                  <a:srgbClr val="FF0000"/>
                </a:solidFill>
                <a:latin typeface="Gill Sans MT" charset="0"/>
                <a:cs typeface="+mn-cs"/>
              </a:rPr>
              <a:t>Q:</a:t>
            </a:r>
            <a:r>
              <a:rPr lang="en-US" sz="3200">
                <a:latin typeface="Gill Sans MT" charset="0"/>
                <a:cs typeface="+mn-cs"/>
              </a:rPr>
              <a:t> how to set TCP timeout value?</a:t>
            </a:r>
          </a:p>
          <a:p>
            <a:pPr>
              <a:lnSpc>
                <a:spcPct val="90000"/>
              </a:lnSpc>
              <a:defRPr/>
            </a:pPr>
            <a:r>
              <a:rPr lang="en-US">
                <a:latin typeface="Gill Sans MT" charset="0"/>
                <a:cs typeface="+mn-cs"/>
              </a:rPr>
              <a:t>longer than RTT</a:t>
            </a:r>
          </a:p>
          <a:p>
            <a:pPr lvl="1">
              <a:lnSpc>
                <a:spcPct val="90000"/>
              </a:lnSpc>
              <a:defRPr/>
            </a:pPr>
            <a:r>
              <a:rPr lang="en-US">
                <a:latin typeface="Gill Sans MT" charset="0"/>
              </a:rPr>
              <a:t>but RTT varies</a:t>
            </a:r>
          </a:p>
          <a:p>
            <a:pPr>
              <a:lnSpc>
                <a:spcPct val="90000"/>
              </a:lnSpc>
              <a:defRPr/>
            </a:pPr>
            <a:r>
              <a:rPr lang="en-US" i="1">
                <a:latin typeface="Gill Sans MT" charset="0"/>
                <a:cs typeface="+mn-cs"/>
              </a:rPr>
              <a:t>too short:</a:t>
            </a:r>
            <a:r>
              <a:rPr lang="en-US">
                <a:latin typeface="Gill Sans MT" charset="0"/>
                <a:cs typeface="+mn-cs"/>
              </a:rPr>
              <a:t> premature timeout, unnecessary retransmissions</a:t>
            </a:r>
          </a:p>
          <a:p>
            <a:pPr>
              <a:lnSpc>
                <a:spcPct val="90000"/>
              </a:lnSpc>
              <a:defRPr/>
            </a:pPr>
            <a:r>
              <a:rPr lang="en-US" i="1">
                <a:latin typeface="Gill Sans MT" charset="0"/>
                <a:cs typeface="+mn-cs"/>
              </a:rPr>
              <a:t>too long:</a:t>
            </a:r>
            <a:r>
              <a:rPr lang="en-US">
                <a:latin typeface="Gill Sans MT" charset="0"/>
                <a:cs typeface="+mn-cs"/>
              </a:rPr>
              <a:t> slow reaction to segment loss</a:t>
            </a:r>
          </a:p>
        </p:txBody>
      </p:sp>
      <p:sp>
        <p:nvSpPr>
          <p:cNvPr id="62471" name="Rectangle 1028"/>
          <p:cNvSpPr>
            <a:spLocks noGrp="1" noChangeArrowheads="1"/>
          </p:cNvSpPr>
          <p:nvPr>
            <p:ph type="body" sz="half" idx="2"/>
          </p:nvPr>
        </p:nvSpPr>
        <p:spPr>
          <a:xfrm>
            <a:off x="4646613" y="1485900"/>
            <a:ext cx="4059237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u="sng">
                <a:solidFill>
                  <a:srgbClr val="FF0000"/>
                </a:solidFill>
                <a:latin typeface="Gill Sans MT" charset="0"/>
                <a:cs typeface="+mn-cs"/>
              </a:rPr>
              <a:t>Q:</a:t>
            </a:r>
            <a:r>
              <a:rPr lang="en-US">
                <a:latin typeface="Gill Sans MT" charset="0"/>
                <a:cs typeface="+mn-cs"/>
              </a:rPr>
              <a:t> how to estimate RTT?</a:t>
            </a:r>
          </a:p>
          <a:p>
            <a:pPr>
              <a:defRPr/>
            </a:pPr>
            <a:r>
              <a:rPr lang="en-US" sz="2400" b="1">
                <a:solidFill>
                  <a:srgbClr val="000099"/>
                </a:solidFill>
                <a:latin typeface="Courier New" charset="0"/>
                <a:cs typeface="+mn-cs"/>
              </a:rPr>
              <a:t>SampleRTT</a:t>
            </a:r>
            <a:r>
              <a:rPr lang="en-US" sz="2400">
                <a:solidFill>
                  <a:srgbClr val="000099"/>
                </a:solidFill>
                <a:latin typeface="Gill Sans MT" charset="0"/>
                <a:cs typeface="+mn-cs"/>
              </a:rPr>
              <a:t>:</a:t>
            </a:r>
            <a:r>
              <a:rPr lang="en-US" sz="2400">
                <a:latin typeface="Gill Sans MT" charset="0"/>
                <a:cs typeface="+mn-cs"/>
              </a:rPr>
              <a:t> measured time from segment transmission until ACK receipt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ignore retransmissions</a:t>
            </a:r>
          </a:p>
          <a:p>
            <a:pPr>
              <a:defRPr/>
            </a:pPr>
            <a:r>
              <a:rPr lang="en-US" sz="2400" b="1">
                <a:latin typeface="Courier New" charset="0"/>
                <a:cs typeface="+mn-cs"/>
              </a:rPr>
              <a:t>SampleRTT</a:t>
            </a:r>
            <a:r>
              <a:rPr lang="en-US" sz="2400">
                <a:latin typeface="Gill Sans MT" charset="0"/>
                <a:cs typeface="+mn-cs"/>
              </a:rPr>
              <a:t> will vary, want estimated RTT </a:t>
            </a:r>
            <a:r>
              <a:rPr lang="ja-JP" altLang="en-US" sz="2400">
                <a:latin typeface="Gill Sans MT" charset="0"/>
                <a:cs typeface="+mn-cs"/>
              </a:rPr>
              <a:t>“</a:t>
            </a:r>
            <a:r>
              <a:rPr lang="en-US" sz="2400">
                <a:latin typeface="Gill Sans MT" charset="0"/>
                <a:cs typeface="+mn-cs"/>
              </a:rPr>
              <a:t>smoother</a:t>
            </a:r>
            <a:r>
              <a:rPr lang="ja-JP" altLang="en-US" sz="2400">
                <a:latin typeface="Gill Sans MT" charset="0"/>
                <a:cs typeface="+mn-cs"/>
              </a:rPr>
              <a:t>”</a:t>
            </a:r>
            <a:endParaRPr lang="en-US"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>
                <a:latin typeface="Gill Sans MT" charset="0"/>
              </a:rPr>
              <a:t>average several </a:t>
            </a:r>
            <a:r>
              <a:rPr lang="en-US" i="1">
                <a:latin typeface="Gill Sans MT" charset="0"/>
              </a:rPr>
              <a:t>recent</a:t>
            </a:r>
            <a:r>
              <a:rPr lang="en-US">
                <a:latin typeface="Gill Sans MT" charset="0"/>
              </a:rPr>
              <a:t> measurements, not just current </a:t>
            </a:r>
            <a:r>
              <a:rPr lang="en-US" b="1">
                <a:latin typeface="Courier New" charset="0"/>
              </a:rPr>
              <a:t>SampleRTT</a:t>
            </a:r>
            <a:endParaRPr lang="en-US">
              <a:latin typeface="Gill Sans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283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6349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326B7E47-1E70-0142-AB15-0ED684EC24A0}" type="slidenum">
              <a:rPr lang="en-US" sz="1200" smtClean="0"/>
              <a:pPr>
                <a:defRPr/>
              </a:pPr>
              <a:t>43</a:t>
            </a:fld>
            <a:endParaRPr lang="en-US" sz="1200" smtClean="0"/>
          </a:p>
        </p:txBody>
      </p:sp>
      <p:grpSp>
        <p:nvGrpSpPr>
          <p:cNvPr id="78851" name="Group 14"/>
          <p:cNvGrpSpPr>
            <a:grpSpLocks/>
          </p:cNvGrpSpPr>
          <p:nvPr/>
        </p:nvGrpSpPr>
        <p:grpSpPr bwMode="auto">
          <a:xfrm>
            <a:off x="1708150" y="2565400"/>
            <a:ext cx="6272213" cy="4292600"/>
            <a:chOff x="782" y="1865"/>
            <a:chExt cx="3951" cy="2704"/>
          </a:xfrm>
        </p:grpSpPr>
        <p:pic>
          <p:nvPicPr>
            <p:cNvPr id="7886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" y="1865"/>
              <a:ext cx="3951" cy="27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508" name="Rectangle 13"/>
            <p:cNvSpPr>
              <a:spLocks noChangeArrowheads="1"/>
            </p:cNvSpPr>
            <p:nvPr/>
          </p:nvSpPr>
          <p:spPr bwMode="auto">
            <a:xfrm>
              <a:off x="2070" y="1926"/>
              <a:ext cx="1404" cy="1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63493" name="Text Box 3"/>
          <p:cNvSpPr txBox="1">
            <a:spLocks noChangeArrowheads="1"/>
          </p:cNvSpPr>
          <p:nvPr/>
        </p:nvSpPr>
        <p:spPr bwMode="auto">
          <a:xfrm>
            <a:off x="533400" y="1362075"/>
            <a:ext cx="7515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b="1" smtClean="0">
                <a:latin typeface="Courier New" charset="0"/>
                <a:cs typeface="+mn-cs"/>
              </a:rPr>
              <a:t>EstimatedRTT = (1- </a:t>
            </a:r>
            <a:r>
              <a:rPr lang="en-US" sz="2000" b="1" smtClean="0">
                <a:latin typeface="Courier New" charset="0"/>
                <a:cs typeface="+mn-cs"/>
                <a:sym typeface="Symbol" charset="0"/>
              </a:rPr>
              <a:t></a:t>
            </a:r>
            <a:r>
              <a:rPr lang="en-US" sz="2000" b="1" smtClean="0">
                <a:latin typeface="Courier New" charset="0"/>
                <a:cs typeface="+mn-cs"/>
              </a:rPr>
              <a:t>)*EstimatedRTT + </a:t>
            </a:r>
            <a:r>
              <a:rPr lang="en-US" sz="2000" b="1" smtClean="0">
                <a:latin typeface="Courier New" charset="0"/>
                <a:cs typeface="+mn-cs"/>
                <a:sym typeface="Symbol" charset="0"/>
              </a:rPr>
              <a:t></a:t>
            </a:r>
            <a:r>
              <a:rPr lang="en-US" sz="2000" b="1" smtClean="0">
                <a:latin typeface="Courier New" charset="0"/>
                <a:cs typeface="+mn-cs"/>
              </a:rPr>
              <a:t>*SampleRTT</a:t>
            </a:r>
          </a:p>
        </p:txBody>
      </p:sp>
      <p:sp>
        <p:nvSpPr>
          <p:cNvPr id="63494" name="Rectangle 4"/>
          <p:cNvSpPr>
            <a:spLocks noChangeArrowheads="1"/>
          </p:cNvSpPr>
          <p:nvPr/>
        </p:nvSpPr>
        <p:spPr bwMode="auto">
          <a:xfrm>
            <a:off x="1163638" y="1836738"/>
            <a:ext cx="7067550" cy="126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7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cs typeface="+mn-cs"/>
              </a:rPr>
              <a:t>exponential weighted moving average</a:t>
            </a:r>
          </a:p>
          <a:p>
            <a:pPr marL="342900" indent="-342900" algn="l">
              <a:lnSpc>
                <a:spcPct val="7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cs typeface="+mn-cs"/>
              </a:rPr>
              <a:t>influence of past sample decreases exponentially fast</a:t>
            </a:r>
          </a:p>
          <a:p>
            <a:pPr marL="342900" indent="-342900" algn="l">
              <a:lnSpc>
                <a:spcPct val="7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cs typeface="+mn-cs"/>
              </a:rPr>
              <a:t>typical value: </a:t>
            </a:r>
            <a:r>
              <a:rPr lang="en-US" sz="2400" b="1">
                <a:latin typeface="Courier New" charset="0"/>
                <a:cs typeface="+mn-cs"/>
                <a:sym typeface="Symbol" charset="0"/>
              </a:rPr>
              <a:t> =</a:t>
            </a:r>
            <a:r>
              <a:rPr lang="en-US" sz="2400">
                <a:latin typeface="Gill Sans MT" charset="0"/>
                <a:cs typeface="+mn-cs"/>
              </a:rPr>
              <a:t> 0.125</a:t>
            </a:r>
          </a:p>
        </p:txBody>
      </p:sp>
      <p:pic>
        <p:nvPicPr>
          <p:cNvPr id="78854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947738"/>
            <a:ext cx="6935788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6" name="Rectangle 11"/>
          <p:cNvSpPr>
            <a:spLocks noGrp="1" noChangeArrowheads="1"/>
          </p:cNvSpPr>
          <p:nvPr>
            <p:ph type="title"/>
          </p:nvPr>
        </p:nvSpPr>
        <p:spPr>
          <a:xfrm>
            <a:off x="542925" y="233363"/>
            <a:ext cx="7772400" cy="92075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TCP round trip time, timeout</a:t>
            </a:r>
          </a:p>
        </p:txBody>
      </p:sp>
      <p:sp>
        <p:nvSpPr>
          <p:cNvPr id="63497" name="Text Box 18"/>
          <p:cNvSpPr txBox="1">
            <a:spLocks noChangeArrowheads="1"/>
          </p:cNvSpPr>
          <p:nvPr/>
        </p:nvSpPr>
        <p:spPr bwMode="auto">
          <a:xfrm rot="10800000">
            <a:off x="1531938" y="3535363"/>
            <a:ext cx="428625" cy="17478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RTT (milliseconds)</a:t>
            </a:r>
          </a:p>
        </p:txBody>
      </p:sp>
      <p:sp>
        <p:nvSpPr>
          <p:cNvPr id="63498" name="Text Box 19"/>
          <p:cNvSpPr txBox="1">
            <a:spLocks noChangeArrowheads="1"/>
          </p:cNvSpPr>
          <p:nvPr/>
        </p:nvSpPr>
        <p:spPr bwMode="auto">
          <a:xfrm>
            <a:off x="2265363" y="3168650"/>
            <a:ext cx="38671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latin typeface="Arial" charset="0"/>
                <a:cs typeface="+mn-cs"/>
              </a:rPr>
              <a:t>RTT:</a:t>
            </a:r>
            <a:r>
              <a:rPr lang="en-US" sz="1400" smtClean="0">
                <a:solidFill>
                  <a:schemeClr val="bg1"/>
                </a:solidFill>
                <a:latin typeface="Arial" charset="0"/>
                <a:cs typeface="+mn-cs"/>
              </a:rPr>
              <a:t> </a:t>
            </a:r>
            <a:r>
              <a:rPr lang="en-US" sz="1400" smtClean="0">
                <a:latin typeface="Arial" charset="0"/>
                <a:cs typeface="+mn-cs"/>
              </a:rPr>
              <a:t>gaia.cs.umass.edu</a:t>
            </a:r>
            <a:r>
              <a:rPr lang="en-US" sz="1400" smtClean="0">
                <a:solidFill>
                  <a:schemeClr val="bg1"/>
                </a:solidFill>
                <a:latin typeface="Arial" charset="0"/>
                <a:cs typeface="+mn-cs"/>
              </a:rPr>
              <a:t> </a:t>
            </a:r>
            <a:r>
              <a:rPr lang="en-US" sz="1400" smtClean="0">
                <a:latin typeface="Arial" charset="0"/>
                <a:cs typeface="+mn-cs"/>
              </a:rPr>
              <a:t>to</a:t>
            </a:r>
            <a:r>
              <a:rPr lang="en-US" sz="1400" smtClean="0">
                <a:solidFill>
                  <a:schemeClr val="bg1"/>
                </a:solidFill>
                <a:latin typeface="Arial" charset="0"/>
                <a:cs typeface="+mn-cs"/>
              </a:rPr>
              <a:t> </a:t>
            </a:r>
            <a:r>
              <a:rPr lang="en-US" sz="1400" smtClean="0">
                <a:latin typeface="Arial" charset="0"/>
                <a:cs typeface="+mn-cs"/>
              </a:rPr>
              <a:t>fantasia.eurecom.fr</a:t>
            </a:r>
          </a:p>
        </p:txBody>
      </p:sp>
      <p:sp>
        <p:nvSpPr>
          <p:cNvPr id="63499" name="Text Box 20"/>
          <p:cNvSpPr txBox="1">
            <a:spLocks noChangeArrowheads="1"/>
          </p:cNvSpPr>
          <p:nvPr/>
        </p:nvSpPr>
        <p:spPr bwMode="auto">
          <a:xfrm>
            <a:off x="6221413" y="5230813"/>
            <a:ext cx="1181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sampleRTT</a:t>
            </a:r>
          </a:p>
        </p:txBody>
      </p:sp>
      <p:sp>
        <p:nvSpPr>
          <p:cNvPr id="63500" name="Text Box 21"/>
          <p:cNvSpPr txBox="1">
            <a:spLocks noChangeArrowheads="1"/>
          </p:cNvSpPr>
          <p:nvPr/>
        </p:nvSpPr>
        <p:spPr bwMode="auto">
          <a:xfrm>
            <a:off x="6215063" y="5548313"/>
            <a:ext cx="1431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EstimatedRTT</a:t>
            </a:r>
          </a:p>
        </p:txBody>
      </p:sp>
      <p:sp>
        <p:nvSpPr>
          <p:cNvPr id="63501" name="AutoShape 22"/>
          <p:cNvSpPr>
            <a:spLocks noChangeArrowheads="1"/>
          </p:cNvSpPr>
          <p:nvPr/>
        </p:nvSpPr>
        <p:spPr bwMode="auto">
          <a:xfrm>
            <a:off x="6005513" y="5343525"/>
            <a:ext cx="147637" cy="142875"/>
          </a:xfrm>
          <a:prstGeom prst="diamond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3502" name="AutoShape 23"/>
          <p:cNvSpPr>
            <a:spLocks noChangeArrowheads="1"/>
          </p:cNvSpPr>
          <p:nvPr/>
        </p:nvSpPr>
        <p:spPr bwMode="auto">
          <a:xfrm rot="2776382">
            <a:off x="6011069" y="5633244"/>
            <a:ext cx="147637" cy="142875"/>
          </a:xfrm>
          <a:prstGeom prst="diamond">
            <a:avLst/>
          </a:prstGeom>
          <a:solidFill>
            <a:srgbClr val="FF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3503" name="Rectangle 24"/>
          <p:cNvSpPr>
            <a:spLocks noChangeArrowheads="1"/>
          </p:cNvSpPr>
          <p:nvPr/>
        </p:nvSpPr>
        <p:spPr bwMode="auto">
          <a:xfrm>
            <a:off x="4108450" y="6389688"/>
            <a:ext cx="1863725" cy="4683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78863" name="Group 15"/>
          <p:cNvGrpSpPr>
            <a:grpSpLocks/>
          </p:cNvGrpSpPr>
          <p:nvPr/>
        </p:nvGrpSpPr>
        <p:grpSpPr bwMode="auto">
          <a:xfrm>
            <a:off x="4041775" y="6386513"/>
            <a:ext cx="1512888" cy="336550"/>
            <a:chOff x="2343" y="3645"/>
            <a:chExt cx="953" cy="212"/>
          </a:xfrm>
        </p:grpSpPr>
        <p:sp>
          <p:nvSpPr>
            <p:cNvPr id="63505" name="Rectangle 16"/>
            <p:cNvSpPr>
              <a:spLocks noChangeArrowheads="1"/>
            </p:cNvSpPr>
            <p:nvPr/>
          </p:nvSpPr>
          <p:spPr bwMode="auto">
            <a:xfrm>
              <a:off x="2592" y="3695"/>
              <a:ext cx="527" cy="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3506" name="Text Box 17"/>
            <p:cNvSpPr txBox="1">
              <a:spLocks noChangeArrowheads="1"/>
            </p:cNvSpPr>
            <p:nvPr/>
          </p:nvSpPr>
          <p:spPr bwMode="auto">
            <a:xfrm>
              <a:off x="2343" y="3645"/>
              <a:ext cx="95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time (seconds)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50324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6451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4F6351B6-19AB-DD44-A5AA-343CE8277FF2}" type="slidenum">
              <a:rPr lang="en-US" sz="1200" smtClean="0"/>
              <a:pPr>
                <a:defRPr/>
              </a:pPr>
              <a:t>44</a:t>
            </a:fld>
            <a:endParaRPr lang="en-US" sz="1200" smtClean="0"/>
          </a:p>
        </p:txBody>
      </p:sp>
      <p:sp>
        <p:nvSpPr>
          <p:cNvPr id="64516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55625" y="1595438"/>
            <a:ext cx="7918450" cy="149542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>
                <a:solidFill>
                  <a:srgbClr val="000099"/>
                </a:solidFill>
                <a:latin typeface="Gill Sans MT" charset="0"/>
                <a:cs typeface="+mn-cs"/>
              </a:rPr>
              <a:t>timeout interval:</a:t>
            </a:r>
            <a:r>
              <a:rPr lang="en-US" sz="2400" b="1">
                <a:latin typeface="Courier New" charset="0"/>
                <a:cs typeface="+mn-cs"/>
              </a:rPr>
              <a:t> EstimatedRTT</a:t>
            </a:r>
            <a:r>
              <a:rPr lang="en-US" sz="2400">
                <a:latin typeface="Gill Sans MT" charset="0"/>
                <a:cs typeface="+mn-cs"/>
              </a:rPr>
              <a:t> plus </a:t>
            </a:r>
            <a:r>
              <a:rPr lang="ja-JP" altLang="en-US" sz="2400">
                <a:latin typeface="Gill Sans MT" charset="0"/>
                <a:cs typeface="+mn-cs"/>
              </a:rPr>
              <a:t>“</a:t>
            </a:r>
            <a:r>
              <a:rPr lang="en-US" sz="2400">
                <a:latin typeface="Gill Sans MT" charset="0"/>
                <a:cs typeface="+mn-cs"/>
              </a:rPr>
              <a:t>safety margin</a:t>
            </a:r>
            <a:r>
              <a:rPr lang="ja-JP" altLang="en-US" sz="2400">
                <a:latin typeface="Gill Sans MT" charset="0"/>
                <a:cs typeface="+mn-cs"/>
              </a:rPr>
              <a:t>”</a:t>
            </a:r>
            <a:endParaRPr lang="en-US" sz="2400">
              <a:latin typeface="Gill Sans MT" charset="0"/>
              <a:cs typeface="+mn-cs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2000">
                <a:latin typeface="Gill Sans MT" charset="0"/>
              </a:rPr>
              <a:t>large variation in </a:t>
            </a:r>
            <a:r>
              <a:rPr lang="en-US" sz="2000" b="1">
                <a:latin typeface="Courier New" charset="0"/>
              </a:rPr>
              <a:t>EstimatedRTT -&gt;</a:t>
            </a:r>
            <a:r>
              <a:rPr lang="en-US" sz="2000">
                <a:latin typeface="Gill Sans MT" charset="0"/>
              </a:rPr>
              <a:t> larger safety margin</a:t>
            </a:r>
          </a:p>
          <a:p>
            <a:pPr>
              <a:lnSpc>
                <a:spcPct val="90000"/>
              </a:lnSpc>
              <a:spcBef>
                <a:spcPct val="35000"/>
              </a:spcBef>
              <a:defRPr/>
            </a:pPr>
            <a:r>
              <a:rPr lang="en-US" sz="2400">
                <a:latin typeface="Gill Sans MT" charset="0"/>
                <a:cs typeface="+mn-cs"/>
              </a:rPr>
              <a:t>estimate SampleRTT deviation from EstimatedRTT: </a:t>
            </a:r>
          </a:p>
        </p:txBody>
      </p:sp>
      <p:sp>
        <p:nvSpPr>
          <p:cNvPr id="64517" name="Text Box 7"/>
          <p:cNvSpPr txBox="1">
            <a:spLocks noChangeArrowheads="1"/>
          </p:cNvSpPr>
          <p:nvPr/>
        </p:nvSpPr>
        <p:spPr bwMode="auto">
          <a:xfrm>
            <a:off x="1169988" y="2871788"/>
            <a:ext cx="69754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2000" b="1" smtClean="0">
                <a:latin typeface="Courier New" charset="0"/>
                <a:cs typeface="+mn-cs"/>
              </a:rPr>
              <a:t>DevRTT = (1-</a:t>
            </a:r>
            <a:r>
              <a:rPr lang="en-US" sz="2000" b="1" smtClean="0">
                <a:latin typeface="Courier New" charset="0"/>
                <a:cs typeface="+mn-cs"/>
                <a:sym typeface="Symbol" charset="0"/>
              </a:rPr>
              <a:t></a:t>
            </a:r>
            <a:r>
              <a:rPr lang="en-US" sz="2000" b="1" smtClean="0">
                <a:latin typeface="Courier New" charset="0"/>
                <a:cs typeface="+mn-cs"/>
              </a:rPr>
              <a:t>)*DevRTT +</a:t>
            </a:r>
          </a:p>
          <a:p>
            <a:pPr algn="l">
              <a:defRPr/>
            </a:pPr>
            <a:r>
              <a:rPr lang="en-US" sz="2000" b="1" smtClean="0">
                <a:latin typeface="Courier New" charset="0"/>
                <a:cs typeface="+mn-cs"/>
              </a:rPr>
              <a:t>             </a:t>
            </a:r>
            <a:r>
              <a:rPr lang="en-US" sz="2000" b="1" smtClean="0">
                <a:latin typeface="Courier New" charset="0"/>
                <a:cs typeface="+mn-cs"/>
                <a:sym typeface="Symbol" charset="0"/>
              </a:rPr>
              <a:t></a:t>
            </a:r>
            <a:r>
              <a:rPr lang="en-US" sz="2000" b="1" smtClean="0">
                <a:latin typeface="Courier New" charset="0"/>
                <a:cs typeface="+mn-cs"/>
              </a:rPr>
              <a:t>*|SampleRTT-EstimatedRTT|</a:t>
            </a:r>
          </a:p>
        </p:txBody>
      </p:sp>
      <p:pic>
        <p:nvPicPr>
          <p:cNvPr id="79877" name="Picture 1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947738"/>
            <a:ext cx="6935788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9" name="Rectangle 11"/>
          <p:cNvSpPr>
            <a:spLocks noGrp="1" noChangeArrowheads="1"/>
          </p:cNvSpPr>
          <p:nvPr>
            <p:ph type="title"/>
          </p:nvPr>
        </p:nvSpPr>
        <p:spPr>
          <a:xfrm>
            <a:off x="542925" y="233363"/>
            <a:ext cx="7772400" cy="92075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TCP round trip time, timeout</a:t>
            </a:r>
          </a:p>
        </p:txBody>
      </p:sp>
      <p:sp>
        <p:nvSpPr>
          <p:cNvPr id="64520" name="Text Box 12"/>
          <p:cNvSpPr txBox="1">
            <a:spLocks noChangeArrowheads="1"/>
          </p:cNvSpPr>
          <p:nvPr/>
        </p:nvSpPr>
        <p:spPr bwMode="auto">
          <a:xfrm>
            <a:off x="3084513" y="3592513"/>
            <a:ext cx="33861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2000" b="1" smtClean="0">
                <a:latin typeface="Courier New" charset="0"/>
                <a:cs typeface="+mn-cs"/>
              </a:rPr>
              <a:t>(typically, </a:t>
            </a:r>
            <a:r>
              <a:rPr lang="en-US" sz="2000" b="1" smtClean="0">
                <a:latin typeface="Courier New" charset="0"/>
                <a:cs typeface="+mn-cs"/>
                <a:sym typeface="Symbol" charset="0"/>
              </a:rPr>
              <a:t> = 0.25)</a:t>
            </a:r>
          </a:p>
        </p:txBody>
      </p:sp>
      <p:sp>
        <p:nvSpPr>
          <p:cNvPr id="64521" name="Rectangle 13"/>
          <p:cNvSpPr>
            <a:spLocks noChangeArrowheads="1"/>
          </p:cNvSpPr>
          <p:nvPr/>
        </p:nvSpPr>
        <p:spPr bwMode="auto">
          <a:xfrm>
            <a:off x="565150" y="4368800"/>
            <a:ext cx="7918450" cy="69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defRPr/>
            </a:pPr>
            <a:r>
              <a:rPr lang="en-US" sz="2400" b="1">
                <a:latin typeface="Courier New" charset="0"/>
                <a:cs typeface="+mn-cs"/>
              </a:rPr>
              <a:t>TimeoutInterval = EstimatedRTT + 4*DevRTT</a:t>
            </a:r>
          </a:p>
        </p:txBody>
      </p:sp>
      <p:sp>
        <p:nvSpPr>
          <p:cNvPr id="64522" name="Text Box 14"/>
          <p:cNvSpPr txBox="1">
            <a:spLocks noChangeArrowheads="1"/>
          </p:cNvSpPr>
          <p:nvPr/>
        </p:nvSpPr>
        <p:spPr bwMode="auto">
          <a:xfrm>
            <a:off x="4010025" y="5122863"/>
            <a:ext cx="18113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solidFill>
                  <a:srgbClr val="000099"/>
                </a:solidFill>
                <a:cs typeface="+mn-cs"/>
              </a:rPr>
              <a:t>estimated RTT</a:t>
            </a:r>
          </a:p>
        </p:txBody>
      </p:sp>
      <p:sp>
        <p:nvSpPr>
          <p:cNvPr id="64523" name="Text Box 16"/>
          <p:cNvSpPr txBox="1">
            <a:spLocks noChangeArrowheads="1"/>
          </p:cNvSpPr>
          <p:nvPr/>
        </p:nvSpPr>
        <p:spPr bwMode="auto">
          <a:xfrm>
            <a:off x="6442075" y="5141913"/>
            <a:ext cx="191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000" smtClean="0">
                <a:solidFill>
                  <a:srgbClr val="000099"/>
                </a:solidFill>
                <a:cs typeface="+mn-cs"/>
              </a:rPr>
              <a:t>“</a:t>
            </a:r>
            <a:r>
              <a:rPr lang="en-US" sz="2000" smtClean="0">
                <a:solidFill>
                  <a:srgbClr val="000099"/>
                </a:solidFill>
                <a:cs typeface="+mn-cs"/>
              </a:rPr>
              <a:t>safety margin</a:t>
            </a:r>
            <a:r>
              <a:rPr lang="ja-JP" altLang="en-US" sz="2000" smtClean="0">
                <a:solidFill>
                  <a:srgbClr val="000099"/>
                </a:solidFill>
                <a:cs typeface="+mn-cs"/>
              </a:rPr>
              <a:t>”</a:t>
            </a:r>
            <a:endParaRPr lang="en-US" sz="2000" smtClean="0">
              <a:solidFill>
                <a:srgbClr val="000099"/>
              </a:solidFill>
              <a:cs typeface="+mn-cs"/>
            </a:endParaRPr>
          </a:p>
        </p:txBody>
      </p:sp>
      <p:sp>
        <p:nvSpPr>
          <p:cNvPr id="64524" name="Line 17"/>
          <p:cNvSpPr>
            <a:spLocks noChangeShapeType="1"/>
          </p:cNvSpPr>
          <p:nvPr/>
        </p:nvSpPr>
        <p:spPr bwMode="auto">
          <a:xfrm flipV="1">
            <a:off x="4806950" y="4762500"/>
            <a:ext cx="0" cy="446088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4525" name="Line 19"/>
          <p:cNvSpPr>
            <a:spLocks noChangeShapeType="1"/>
          </p:cNvSpPr>
          <p:nvPr/>
        </p:nvSpPr>
        <p:spPr bwMode="auto">
          <a:xfrm flipV="1">
            <a:off x="7378700" y="4768850"/>
            <a:ext cx="0" cy="446088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79885" name="Picture 20" descr="alarm_clock_ring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163" y="4773613"/>
            <a:ext cx="7524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702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24579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E68EF27E-088D-3948-9E1B-0EB8563941CD}" type="slidenum">
              <a:rPr lang="en-US" sz="1200" smtClean="0"/>
              <a:pPr>
                <a:defRPr/>
              </a:pPr>
              <a:t>5</a:t>
            </a:fld>
            <a:endParaRPr lang="en-US" sz="1200" smtClean="0"/>
          </a:p>
        </p:txBody>
      </p:sp>
      <p:pic>
        <p:nvPicPr>
          <p:cNvPr id="39939" name="Picture 2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0" y="831850"/>
            <a:ext cx="7313613" cy="13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93675"/>
            <a:ext cx="7772400" cy="889000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Reliable data transfer: getting started</a:t>
            </a:r>
            <a:endParaRPr lang="en-US">
              <a:latin typeface="Gill Sans MT" charset="0"/>
              <a:cs typeface="+mj-cs"/>
            </a:endParaRPr>
          </a:p>
        </p:txBody>
      </p:sp>
      <p:pic>
        <p:nvPicPr>
          <p:cNvPr id="39941" name="Picture 3" descr="rdt_part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00" y="2652713"/>
            <a:ext cx="5969000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3" name="Text Box 4"/>
          <p:cNvSpPr txBox="1">
            <a:spLocks noChangeArrowheads="1"/>
          </p:cNvSpPr>
          <p:nvPr/>
        </p:nvSpPr>
        <p:spPr bwMode="auto">
          <a:xfrm>
            <a:off x="1017588" y="3106738"/>
            <a:ext cx="8461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smtClean="0">
                <a:solidFill>
                  <a:srgbClr val="000099"/>
                </a:solidFill>
                <a:latin typeface="Arial" charset="0"/>
                <a:cs typeface="+mn-cs"/>
              </a:rPr>
              <a:t>send</a:t>
            </a:r>
          </a:p>
          <a:p>
            <a:pPr>
              <a:defRPr/>
            </a:pPr>
            <a:r>
              <a:rPr lang="en-US" sz="2400" smtClean="0">
                <a:solidFill>
                  <a:srgbClr val="000099"/>
                </a:solidFill>
                <a:latin typeface="Arial" charset="0"/>
                <a:cs typeface="+mn-cs"/>
              </a:rPr>
              <a:t>side</a:t>
            </a:r>
          </a:p>
        </p:txBody>
      </p:sp>
      <p:sp>
        <p:nvSpPr>
          <p:cNvPr id="24584" name="Text Box 5"/>
          <p:cNvSpPr txBox="1">
            <a:spLocks noChangeArrowheads="1"/>
          </p:cNvSpPr>
          <p:nvPr/>
        </p:nvSpPr>
        <p:spPr bwMode="auto">
          <a:xfrm>
            <a:off x="7192963" y="3116263"/>
            <a:ext cx="1168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smtClean="0">
                <a:solidFill>
                  <a:srgbClr val="000099"/>
                </a:solidFill>
                <a:latin typeface="Arial" charset="0"/>
                <a:cs typeface="+mn-cs"/>
              </a:rPr>
              <a:t>receive</a:t>
            </a:r>
          </a:p>
          <a:p>
            <a:pPr>
              <a:defRPr/>
            </a:pPr>
            <a:r>
              <a:rPr lang="en-US" sz="2400" smtClean="0">
                <a:solidFill>
                  <a:srgbClr val="000099"/>
                </a:solidFill>
                <a:latin typeface="Arial" charset="0"/>
                <a:cs typeface="+mn-cs"/>
              </a:rPr>
              <a:t>side</a:t>
            </a:r>
          </a:p>
        </p:txBody>
      </p:sp>
      <p:grpSp>
        <p:nvGrpSpPr>
          <p:cNvPr id="283654" name="Group 6"/>
          <p:cNvGrpSpPr>
            <a:grpSpLocks/>
          </p:cNvGrpSpPr>
          <p:nvPr/>
        </p:nvGrpSpPr>
        <p:grpSpPr bwMode="auto">
          <a:xfrm>
            <a:off x="227013" y="1460500"/>
            <a:ext cx="3965575" cy="1416050"/>
            <a:chOff x="143" y="920"/>
            <a:chExt cx="2498" cy="892"/>
          </a:xfrm>
        </p:grpSpPr>
        <p:sp>
          <p:nvSpPr>
            <p:cNvPr id="24601" name="Text Box 7"/>
            <p:cNvSpPr txBox="1">
              <a:spLocks noChangeArrowheads="1"/>
            </p:cNvSpPr>
            <p:nvPr/>
          </p:nvSpPr>
          <p:spPr bwMode="auto">
            <a:xfrm>
              <a:off x="143" y="920"/>
              <a:ext cx="2498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800" b="1" smtClean="0">
                  <a:solidFill>
                    <a:srgbClr val="FF0000"/>
                  </a:solidFill>
                  <a:latin typeface="Courier New" charset="0"/>
                  <a:cs typeface="+mn-cs"/>
                </a:rPr>
                <a:t>rdt_send():</a:t>
              </a:r>
              <a:r>
                <a:rPr lang="en-US" sz="1800" smtClean="0">
                  <a:latin typeface="Times New Roman" charset="0"/>
                  <a:cs typeface="+mn-cs"/>
                </a:rPr>
                <a:t> </a:t>
              </a:r>
              <a:r>
                <a:rPr lang="en-US" sz="1800" smtClean="0">
                  <a:cs typeface="+mn-cs"/>
                </a:rPr>
                <a:t>called from above, (e.g., by app.). Passed data to </a:t>
              </a:r>
            </a:p>
            <a:p>
              <a:pPr>
                <a:defRPr/>
              </a:pPr>
              <a:r>
                <a:rPr lang="en-US" sz="1800" smtClean="0">
                  <a:cs typeface="+mn-cs"/>
                </a:rPr>
                <a:t>deliver to receiver upper layer</a:t>
              </a:r>
              <a:endParaRPr lang="en-US" sz="2400" smtClean="0">
                <a:cs typeface="+mn-cs"/>
              </a:endParaRPr>
            </a:p>
          </p:txBody>
        </p:sp>
        <p:grpSp>
          <p:nvGrpSpPr>
            <p:cNvPr id="39961" name="Group 8"/>
            <p:cNvGrpSpPr>
              <a:grpSpLocks/>
            </p:cNvGrpSpPr>
            <p:nvPr/>
          </p:nvGrpSpPr>
          <p:grpSpPr bwMode="auto">
            <a:xfrm>
              <a:off x="240" y="930"/>
              <a:ext cx="2370" cy="882"/>
              <a:chOff x="240" y="942"/>
              <a:chExt cx="2370" cy="882"/>
            </a:xfrm>
          </p:grpSpPr>
          <p:sp>
            <p:nvSpPr>
              <p:cNvPr id="24603" name="Line 9"/>
              <p:cNvSpPr>
                <a:spLocks noChangeShapeType="1"/>
              </p:cNvSpPr>
              <p:nvPr/>
            </p:nvSpPr>
            <p:spPr bwMode="auto">
              <a:xfrm>
                <a:off x="942" y="1500"/>
                <a:ext cx="174" cy="324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4604" name="Rectangle 10"/>
              <p:cNvSpPr>
                <a:spLocks noChangeArrowheads="1"/>
              </p:cNvSpPr>
              <p:nvPr/>
            </p:nvSpPr>
            <p:spPr bwMode="auto">
              <a:xfrm>
                <a:off x="240" y="942"/>
                <a:ext cx="2370" cy="558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283659" name="Group 11"/>
          <p:cNvGrpSpPr>
            <a:grpSpLocks/>
          </p:cNvGrpSpPr>
          <p:nvPr/>
        </p:nvGrpSpPr>
        <p:grpSpPr bwMode="auto">
          <a:xfrm>
            <a:off x="276225" y="4381500"/>
            <a:ext cx="3762375" cy="1862138"/>
            <a:chOff x="174" y="2760"/>
            <a:chExt cx="2370" cy="1173"/>
          </a:xfrm>
        </p:grpSpPr>
        <p:sp>
          <p:nvSpPr>
            <p:cNvPr id="24597" name="Text Box 12"/>
            <p:cNvSpPr txBox="1">
              <a:spLocks noChangeArrowheads="1"/>
            </p:cNvSpPr>
            <p:nvPr/>
          </p:nvSpPr>
          <p:spPr bwMode="auto">
            <a:xfrm>
              <a:off x="233" y="3356"/>
              <a:ext cx="2144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800" b="1" smtClean="0">
                  <a:solidFill>
                    <a:srgbClr val="FF0000"/>
                  </a:solidFill>
                  <a:latin typeface="Courier New" charset="0"/>
                  <a:cs typeface="+mn-cs"/>
                </a:rPr>
                <a:t>udt_send():</a:t>
              </a:r>
              <a:r>
                <a:rPr lang="en-US" sz="1800" smtClean="0">
                  <a:latin typeface="Times New Roman" charset="0"/>
                  <a:cs typeface="+mn-cs"/>
                </a:rPr>
                <a:t> </a:t>
              </a:r>
              <a:r>
                <a:rPr lang="en-US" sz="1800" smtClean="0">
                  <a:cs typeface="+mn-cs"/>
                </a:rPr>
                <a:t>called by rdt,</a:t>
              </a:r>
            </a:p>
            <a:p>
              <a:pPr>
                <a:defRPr/>
              </a:pPr>
              <a:r>
                <a:rPr lang="en-US" sz="1800" smtClean="0">
                  <a:cs typeface="+mn-cs"/>
                </a:rPr>
                <a:t>to transfer packet over </a:t>
              </a:r>
            </a:p>
            <a:p>
              <a:pPr>
                <a:defRPr/>
              </a:pPr>
              <a:r>
                <a:rPr lang="en-US" sz="1800" smtClean="0">
                  <a:cs typeface="+mn-cs"/>
                </a:rPr>
                <a:t>unreliable channel to receiver</a:t>
              </a:r>
              <a:endParaRPr lang="en-US" sz="2400" smtClean="0">
                <a:cs typeface="+mn-cs"/>
              </a:endParaRPr>
            </a:p>
          </p:txBody>
        </p:sp>
        <p:grpSp>
          <p:nvGrpSpPr>
            <p:cNvPr id="39957" name="Group 13"/>
            <p:cNvGrpSpPr>
              <a:grpSpLocks/>
            </p:cNvGrpSpPr>
            <p:nvPr/>
          </p:nvGrpSpPr>
          <p:grpSpPr bwMode="auto">
            <a:xfrm>
              <a:off x="174" y="2760"/>
              <a:ext cx="2370" cy="1170"/>
              <a:chOff x="174" y="2760"/>
              <a:chExt cx="2370" cy="1170"/>
            </a:xfrm>
          </p:grpSpPr>
          <p:sp>
            <p:nvSpPr>
              <p:cNvPr id="24599" name="Line 14"/>
              <p:cNvSpPr>
                <a:spLocks noChangeShapeType="1"/>
              </p:cNvSpPr>
              <p:nvPr/>
            </p:nvSpPr>
            <p:spPr bwMode="auto">
              <a:xfrm flipV="1">
                <a:off x="882" y="2760"/>
                <a:ext cx="228" cy="6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4600" name="Rectangle 15"/>
              <p:cNvSpPr>
                <a:spLocks noChangeArrowheads="1"/>
              </p:cNvSpPr>
              <p:nvPr/>
            </p:nvSpPr>
            <p:spPr bwMode="auto">
              <a:xfrm>
                <a:off x="174" y="3372"/>
                <a:ext cx="2370" cy="558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283664" name="Group 16"/>
          <p:cNvGrpSpPr>
            <a:grpSpLocks/>
          </p:cNvGrpSpPr>
          <p:nvPr/>
        </p:nvGrpSpPr>
        <p:grpSpPr bwMode="auto">
          <a:xfrm>
            <a:off x="4922838" y="4362450"/>
            <a:ext cx="3965575" cy="1647825"/>
            <a:chOff x="3101" y="2748"/>
            <a:chExt cx="2498" cy="1038"/>
          </a:xfrm>
        </p:grpSpPr>
        <p:sp>
          <p:nvSpPr>
            <p:cNvPr id="24593" name="Text Box 17"/>
            <p:cNvSpPr txBox="1">
              <a:spLocks noChangeArrowheads="1"/>
            </p:cNvSpPr>
            <p:nvPr/>
          </p:nvSpPr>
          <p:spPr bwMode="auto">
            <a:xfrm>
              <a:off x="3101" y="3368"/>
              <a:ext cx="249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800" b="1" smtClean="0">
                  <a:solidFill>
                    <a:srgbClr val="FF0000"/>
                  </a:solidFill>
                  <a:latin typeface="Courier New" charset="0"/>
                  <a:cs typeface="+mn-cs"/>
                </a:rPr>
                <a:t>rdt_rcv():</a:t>
              </a:r>
              <a:r>
                <a:rPr lang="en-US" sz="1800" smtClean="0">
                  <a:latin typeface="Times New Roman" charset="0"/>
                  <a:cs typeface="+mn-cs"/>
                </a:rPr>
                <a:t> </a:t>
              </a:r>
              <a:r>
                <a:rPr lang="en-US" sz="1800" smtClean="0">
                  <a:cs typeface="+mn-cs"/>
                </a:rPr>
                <a:t>called when packet arrives on rcv-side of channel</a:t>
              </a:r>
              <a:endParaRPr lang="en-US" sz="2400" smtClean="0">
                <a:cs typeface="+mn-cs"/>
              </a:endParaRPr>
            </a:p>
          </p:txBody>
        </p:sp>
        <p:grpSp>
          <p:nvGrpSpPr>
            <p:cNvPr id="39953" name="Group 18"/>
            <p:cNvGrpSpPr>
              <a:grpSpLocks/>
            </p:cNvGrpSpPr>
            <p:nvPr/>
          </p:nvGrpSpPr>
          <p:grpSpPr bwMode="auto">
            <a:xfrm>
              <a:off x="3162" y="2748"/>
              <a:ext cx="2370" cy="1038"/>
              <a:chOff x="3162" y="2748"/>
              <a:chExt cx="2370" cy="1038"/>
            </a:xfrm>
          </p:grpSpPr>
          <p:sp>
            <p:nvSpPr>
              <p:cNvPr id="24595" name="Line 19"/>
              <p:cNvSpPr>
                <a:spLocks noChangeShapeType="1"/>
              </p:cNvSpPr>
              <p:nvPr/>
            </p:nvSpPr>
            <p:spPr bwMode="auto">
              <a:xfrm flipH="1" flipV="1">
                <a:off x="4596" y="2748"/>
                <a:ext cx="300" cy="63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4596" name="Rectangle 20"/>
              <p:cNvSpPr>
                <a:spLocks noChangeArrowheads="1"/>
              </p:cNvSpPr>
              <p:nvPr/>
            </p:nvSpPr>
            <p:spPr bwMode="auto">
              <a:xfrm>
                <a:off x="3162" y="3390"/>
                <a:ext cx="2370" cy="396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283669" name="Group 21"/>
          <p:cNvGrpSpPr>
            <a:grpSpLocks/>
          </p:cNvGrpSpPr>
          <p:nvPr/>
        </p:nvGrpSpPr>
        <p:grpSpPr bwMode="auto">
          <a:xfrm>
            <a:off x="4981575" y="1470025"/>
            <a:ext cx="3762375" cy="1349375"/>
            <a:chOff x="3138" y="926"/>
            <a:chExt cx="2370" cy="850"/>
          </a:xfrm>
        </p:grpSpPr>
        <p:sp>
          <p:nvSpPr>
            <p:cNvPr id="24589" name="Text Box 22"/>
            <p:cNvSpPr txBox="1">
              <a:spLocks noChangeArrowheads="1"/>
            </p:cNvSpPr>
            <p:nvPr/>
          </p:nvSpPr>
          <p:spPr bwMode="auto">
            <a:xfrm>
              <a:off x="3215" y="926"/>
              <a:ext cx="207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800" b="1" smtClean="0">
                  <a:solidFill>
                    <a:srgbClr val="FF0000"/>
                  </a:solidFill>
                  <a:latin typeface="Courier New" charset="0"/>
                  <a:cs typeface="+mn-cs"/>
                </a:rPr>
                <a:t>deliver_data():</a:t>
              </a:r>
              <a:r>
                <a:rPr lang="en-US" sz="1800" smtClean="0">
                  <a:latin typeface="Times New Roman" charset="0"/>
                  <a:cs typeface="+mn-cs"/>
                </a:rPr>
                <a:t> </a:t>
              </a:r>
              <a:r>
                <a:rPr lang="en-US" sz="1800" smtClean="0">
                  <a:cs typeface="+mn-cs"/>
                </a:rPr>
                <a:t>called by </a:t>
              </a:r>
              <a:r>
                <a:rPr lang="en-US" sz="1800" b="1" smtClean="0">
                  <a:cs typeface="+mn-cs"/>
                </a:rPr>
                <a:t>rdt</a:t>
              </a:r>
              <a:r>
                <a:rPr lang="en-US" sz="1800" smtClean="0">
                  <a:cs typeface="+mn-cs"/>
                </a:rPr>
                <a:t> to deliver data to upper</a:t>
              </a:r>
              <a:endParaRPr lang="en-US" sz="2400" smtClean="0">
                <a:cs typeface="+mn-cs"/>
              </a:endParaRPr>
            </a:p>
          </p:txBody>
        </p:sp>
        <p:grpSp>
          <p:nvGrpSpPr>
            <p:cNvPr id="39949" name="Group 23"/>
            <p:cNvGrpSpPr>
              <a:grpSpLocks/>
            </p:cNvGrpSpPr>
            <p:nvPr/>
          </p:nvGrpSpPr>
          <p:grpSpPr bwMode="auto">
            <a:xfrm>
              <a:off x="3138" y="942"/>
              <a:ext cx="2370" cy="834"/>
              <a:chOff x="3138" y="942"/>
              <a:chExt cx="2370" cy="834"/>
            </a:xfrm>
          </p:grpSpPr>
          <p:sp>
            <p:nvSpPr>
              <p:cNvPr id="24591" name="Line 24"/>
              <p:cNvSpPr>
                <a:spLocks noChangeShapeType="1"/>
              </p:cNvSpPr>
              <p:nvPr/>
            </p:nvSpPr>
            <p:spPr bwMode="auto">
              <a:xfrm flipH="1">
                <a:off x="4560" y="1344"/>
                <a:ext cx="150" cy="43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4592" name="Rectangle 25"/>
              <p:cNvSpPr>
                <a:spLocks noChangeArrowheads="1"/>
              </p:cNvSpPr>
              <p:nvPr/>
            </p:nvSpPr>
            <p:spPr bwMode="auto">
              <a:xfrm>
                <a:off x="3138" y="942"/>
                <a:ext cx="2370" cy="396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78475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3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3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3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3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3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3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25603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0ECB760D-037B-D645-88A9-D7F8BA2F9F20}" type="slidenum">
              <a:rPr lang="en-US" sz="1200" smtClean="0"/>
              <a:pPr>
                <a:defRPr/>
              </a:pPr>
              <a:t>6</a:t>
            </a:fld>
            <a:endParaRPr lang="en-US" sz="1200" smtClean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4350" y="1193800"/>
            <a:ext cx="7947025" cy="33528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C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we</a:t>
            </a:r>
            <a:r>
              <a:rPr lang="ja-JP" altLang="en-US">
                <a:solidFill>
                  <a:srgbClr val="CC0000"/>
                </a:solidFill>
                <a:latin typeface="Gill Sans MT" charset="0"/>
                <a:cs typeface="+mn-cs"/>
              </a:rPr>
              <a:t>’</a:t>
            </a: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ll: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incrementally develop sender, receiver sides of </a:t>
            </a:r>
            <a:r>
              <a:rPr lang="en-US" u="sng">
                <a:solidFill>
                  <a:srgbClr val="CC0000"/>
                </a:solidFill>
                <a:latin typeface="Gill Sans MT" charset="0"/>
                <a:cs typeface="+mn-cs"/>
              </a:rPr>
              <a:t>r</a:t>
            </a:r>
            <a:r>
              <a:rPr lang="en-US">
                <a:latin typeface="Gill Sans MT" charset="0"/>
                <a:cs typeface="+mn-cs"/>
              </a:rPr>
              <a:t>eliable </a:t>
            </a:r>
            <a:r>
              <a:rPr lang="en-US" u="sng">
                <a:solidFill>
                  <a:srgbClr val="CC0000"/>
                </a:solidFill>
                <a:latin typeface="Gill Sans MT" charset="0"/>
                <a:cs typeface="+mn-cs"/>
              </a:rPr>
              <a:t>d</a:t>
            </a:r>
            <a:r>
              <a:rPr lang="en-US">
                <a:latin typeface="Gill Sans MT" charset="0"/>
                <a:cs typeface="+mn-cs"/>
              </a:rPr>
              <a:t>ata </a:t>
            </a:r>
            <a:r>
              <a:rPr lang="en-US" u="sng">
                <a:solidFill>
                  <a:srgbClr val="CC0000"/>
                </a:solidFill>
                <a:latin typeface="Gill Sans MT" charset="0"/>
                <a:cs typeface="+mn-cs"/>
              </a:rPr>
              <a:t>t</a:t>
            </a:r>
            <a:r>
              <a:rPr lang="en-US">
                <a:latin typeface="Gill Sans MT" charset="0"/>
                <a:cs typeface="+mn-cs"/>
              </a:rPr>
              <a:t>ransfer protocol (rdt)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consider only unidirectional data transfer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but control info will flow on both directions!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use finite state machines (FSM)  to specify sender, receiver</a:t>
            </a:r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3160713" y="4652963"/>
            <a:ext cx="809625" cy="876300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5606" name="Oval 6"/>
          <p:cNvSpPr>
            <a:spLocks noChangeArrowheads="1"/>
          </p:cNvSpPr>
          <p:nvPr/>
        </p:nvSpPr>
        <p:spPr bwMode="auto">
          <a:xfrm>
            <a:off x="3095625" y="4686300"/>
            <a:ext cx="809625" cy="8763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3103563" y="4816475"/>
            <a:ext cx="73501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cs typeface="+mn-cs"/>
              </a:rPr>
              <a:t>state</a:t>
            </a:r>
          </a:p>
          <a:p>
            <a:pPr>
              <a:defRPr/>
            </a:pPr>
            <a:r>
              <a:rPr lang="en-US" sz="2000" smtClean="0">
                <a:cs typeface="+mn-cs"/>
              </a:rPr>
              <a:t>1</a:t>
            </a:r>
          </a:p>
        </p:txBody>
      </p:sp>
      <p:sp>
        <p:nvSpPr>
          <p:cNvPr id="40967" name="Freeform 8"/>
          <p:cNvSpPr>
            <a:spLocks/>
          </p:cNvSpPr>
          <p:nvPr/>
        </p:nvSpPr>
        <p:spPr bwMode="auto">
          <a:xfrm>
            <a:off x="3981450" y="4638675"/>
            <a:ext cx="3952875" cy="285750"/>
          </a:xfrm>
          <a:custGeom>
            <a:avLst/>
            <a:gdLst>
              <a:gd name="T0" fmla="*/ 0 w 1446"/>
              <a:gd name="T1" fmla="*/ 2147483647 h 180"/>
              <a:gd name="T2" fmla="*/ 2147483647 w 1446"/>
              <a:gd name="T3" fmla="*/ 2147483647 h 1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446" h="180">
                <a:moveTo>
                  <a:pt x="0" y="180"/>
                </a:moveTo>
                <a:cubicBezTo>
                  <a:pt x="540" y="30"/>
                  <a:pt x="972" y="0"/>
                  <a:pt x="1446" y="168"/>
                </a:cubicBez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Oval 10"/>
          <p:cNvSpPr>
            <a:spLocks noChangeArrowheads="1"/>
          </p:cNvSpPr>
          <p:nvPr/>
        </p:nvSpPr>
        <p:spPr bwMode="auto">
          <a:xfrm>
            <a:off x="7913688" y="4746625"/>
            <a:ext cx="809625" cy="876300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5610" name="Oval 11"/>
          <p:cNvSpPr>
            <a:spLocks noChangeArrowheads="1"/>
          </p:cNvSpPr>
          <p:nvPr/>
        </p:nvSpPr>
        <p:spPr bwMode="auto">
          <a:xfrm>
            <a:off x="7848600" y="4791075"/>
            <a:ext cx="809625" cy="8763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5611" name="Text Box 12"/>
          <p:cNvSpPr txBox="1">
            <a:spLocks noChangeArrowheads="1"/>
          </p:cNvSpPr>
          <p:nvPr/>
        </p:nvSpPr>
        <p:spPr bwMode="auto">
          <a:xfrm>
            <a:off x="7856538" y="4921250"/>
            <a:ext cx="73501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cs typeface="+mn-cs"/>
              </a:rPr>
              <a:t>state</a:t>
            </a:r>
          </a:p>
          <a:p>
            <a:pPr>
              <a:defRPr/>
            </a:pPr>
            <a:r>
              <a:rPr lang="en-US" sz="2000" smtClean="0">
                <a:cs typeface="+mn-cs"/>
              </a:rPr>
              <a:t>2</a:t>
            </a:r>
          </a:p>
        </p:txBody>
      </p:sp>
      <p:sp>
        <p:nvSpPr>
          <p:cNvPr id="25612" name="Text Box 13"/>
          <p:cNvSpPr txBox="1">
            <a:spLocks noChangeArrowheads="1"/>
          </p:cNvSpPr>
          <p:nvPr/>
        </p:nvSpPr>
        <p:spPr bwMode="auto">
          <a:xfrm>
            <a:off x="4211638" y="4003675"/>
            <a:ext cx="31527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solidFill>
                  <a:srgbClr val="CC0000"/>
                </a:solidFill>
                <a:cs typeface="+mn-cs"/>
              </a:rPr>
              <a:t>event causing state transition</a:t>
            </a:r>
            <a:endParaRPr lang="en-US" sz="2400" smtClean="0">
              <a:solidFill>
                <a:srgbClr val="CC0000"/>
              </a:solidFill>
              <a:cs typeface="+mn-cs"/>
            </a:endParaRPr>
          </a:p>
        </p:txBody>
      </p:sp>
      <p:sp>
        <p:nvSpPr>
          <p:cNvPr id="25613" name="Text Box 14"/>
          <p:cNvSpPr txBox="1">
            <a:spLocks noChangeArrowheads="1"/>
          </p:cNvSpPr>
          <p:nvPr/>
        </p:nvSpPr>
        <p:spPr bwMode="auto">
          <a:xfrm>
            <a:off x="4138613" y="4298950"/>
            <a:ext cx="34210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solidFill>
                  <a:srgbClr val="CC0000"/>
                </a:solidFill>
                <a:cs typeface="+mn-cs"/>
              </a:rPr>
              <a:t>actions taken on state transition</a:t>
            </a:r>
            <a:endParaRPr lang="en-US" sz="2400" smtClean="0">
              <a:solidFill>
                <a:srgbClr val="CC0000"/>
              </a:solidFill>
              <a:cs typeface="+mn-cs"/>
            </a:endParaRPr>
          </a:p>
        </p:txBody>
      </p:sp>
      <p:sp>
        <p:nvSpPr>
          <p:cNvPr id="25614" name="Line 15"/>
          <p:cNvSpPr>
            <a:spLocks noChangeShapeType="1"/>
          </p:cNvSpPr>
          <p:nvPr/>
        </p:nvSpPr>
        <p:spPr bwMode="auto">
          <a:xfrm>
            <a:off x="4105275" y="4352925"/>
            <a:ext cx="338137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5615" name="Rectangle 16"/>
          <p:cNvSpPr>
            <a:spLocks noChangeArrowheads="1"/>
          </p:cNvSpPr>
          <p:nvPr/>
        </p:nvSpPr>
        <p:spPr bwMode="auto">
          <a:xfrm>
            <a:off x="123825" y="4686300"/>
            <a:ext cx="2771775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r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1800">
                <a:solidFill>
                  <a:srgbClr val="CC0000"/>
                </a:solidFill>
                <a:cs typeface="+mn-cs"/>
              </a:rPr>
              <a:t>state:</a:t>
            </a:r>
            <a:r>
              <a:rPr lang="en-US" sz="1800">
                <a:cs typeface="+mn-cs"/>
              </a:rPr>
              <a:t> when in this </a:t>
            </a:r>
            <a:r>
              <a:rPr lang="ja-JP" altLang="en-US" sz="1800">
                <a:cs typeface="+mn-cs"/>
              </a:rPr>
              <a:t>“</a:t>
            </a:r>
            <a:r>
              <a:rPr lang="en-US" sz="1800">
                <a:cs typeface="+mn-cs"/>
              </a:rPr>
              <a:t>state</a:t>
            </a:r>
            <a:r>
              <a:rPr lang="ja-JP" altLang="en-US" sz="1800">
                <a:cs typeface="+mn-cs"/>
              </a:rPr>
              <a:t>”</a:t>
            </a:r>
            <a:r>
              <a:rPr lang="en-US" sz="1800">
                <a:cs typeface="+mn-cs"/>
              </a:rPr>
              <a:t> next state uniquely determined by next event</a:t>
            </a:r>
          </a:p>
        </p:txBody>
      </p:sp>
      <p:sp>
        <p:nvSpPr>
          <p:cNvPr id="40975" name="Freeform 17"/>
          <p:cNvSpPr>
            <a:spLocks/>
          </p:cNvSpPr>
          <p:nvPr/>
        </p:nvSpPr>
        <p:spPr bwMode="auto">
          <a:xfrm>
            <a:off x="3381375" y="5562600"/>
            <a:ext cx="95250" cy="581025"/>
          </a:xfrm>
          <a:custGeom>
            <a:avLst/>
            <a:gdLst>
              <a:gd name="T0" fmla="*/ 2147483647 w 60"/>
              <a:gd name="T1" fmla="*/ 2147483647 h 366"/>
              <a:gd name="T2" fmla="*/ 2147483647 w 60"/>
              <a:gd name="T3" fmla="*/ 0 h 36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0" h="366">
                <a:moveTo>
                  <a:pt x="48" y="366"/>
                </a:moveTo>
                <a:cubicBezTo>
                  <a:pt x="0" y="204"/>
                  <a:pt x="60" y="55"/>
                  <a:pt x="60" y="0"/>
                </a:cubicBez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Freeform 18"/>
          <p:cNvSpPr>
            <a:spLocks/>
          </p:cNvSpPr>
          <p:nvPr/>
        </p:nvSpPr>
        <p:spPr bwMode="auto">
          <a:xfrm flipH="1" flipV="1">
            <a:off x="8524875" y="5600700"/>
            <a:ext cx="95250" cy="581025"/>
          </a:xfrm>
          <a:custGeom>
            <a:avLst/>
            <a:gdLst>
              <a:gd name="T0" fmla="*/ 2147483647 w 60"/>
              <a:gd name="T1" fmla="*/ 2147483647 h 366"/>
              <a:gd name="T2" fmla="*/ 2147483647 w 60"/>
              <a:gd name="T3" fmla="*/ 0 h 36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0" h="366">
                <a:moveTo>
                  <a:pt x="48" y="366"/>
                </a:moveTo>
                <a:cubicBezTo>
                  <a:pt x="0" y="204"/>
                  <a:pt x="60" y="55"/>
                  <a:pt x="60" y="0"/>
                </a:cubicBez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9"/>
          <p:cNvSpPr>
            <a:spLocks noChangeShapeType="1"/>
          </p:cNvSpPr>
          <p:nvPr/>
        </p:nvSpPr>
        <p:spPr bwMode="auto">
          <a:xfrm>
            <a:off x="3905250" y="5305425"/>
            <a:ext cx="1571625" cy="75247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5619" name="Text Box 21"/>
          <p:cNvSpPr txBox="1">
            <a:spLocks noChangeArrowheads="1"/>
          </p:cNvSpPr>
          <p:nvPr/>
        </p:nvSpPr>
        <p:spPr bwMode="auto">
          <a:xfrm>
            <a:off x="4672013" y="5099050"/>
            <a:ext cx="742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solidFill>
                  <a:srgbClr val="CC0000"/>
                </a:solidFill>
                <a:cs typeface="+mn-cs"/>
              </a:rPr>
              <a:t>event</a:t>
            </a:r>
            <a:endParaRPr lang="en-US" sz="2400" smtClean="0">
              <a:solidFill>
                <a:srgbClr val="CC0000"/>
              </a:solidFill>
              <a:cs typeface="+mn-cs"/>
            </a:endParaRPr>
          </a:p>
        </p:txBody>
      </p:sp>
      <p:sp>
        <p:nvSpPr>
          <p:cNvPr id="25620" name="Text Box 22"/>
          <p:cNvSpPr txBox="1">
            <a:spLocks noChangeArrowheads="1"/>
          </p:cNvSpPr>
          <p:nvPr/>
        </p:nvSpPr>
        <p:spPr bwMode="auto">
          <a:xfrm>
            <a:off x="4632325" y="5403850"/>
            <a:ext cx="8905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solidFill>
                  <a:srgbClr val="CC0000"/>
                </a:solidFill>
                <a:cs typeface="+mn-cs"/>
              </a:rPr>
              <a:t>actions</a:t>
            </a:r>
            <a:endParaRPr lang="en-US" sz="2400" smtClean="0">
              <a:solidFill>
                <a:srgbClr val="CC0000"/>
              </a:solidFill>
              <a:cs typeface="+mn-cs"/>
            </a:endParaRPr>
          </a:p>
        </p:txBody>
      </p:sp>
      <p:sp>
        <p:nvSpPr>
          <p:cNvPr id="25621" name="Line 23"/>
          <p:cNvSpPr>
            <a:spLocks noChangeShapeType="1"/>
          </p:cNvSpPr>
          <p:nvPr/>
        </p:nvSpPr>
        <p:spPr bwMode="auto">
          <a:xfrm>
            <a:off x="4581525" y="5457825"/>
            <a:ext cx="94297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40981" name="Picture 2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0" y="831850"/>
            <a:ext cx="7313613" cy="13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23" name="Rectangle 28"/>
          <p:cNvSpPr>
            <a:spLocks noGrp="1" noChangeArrowheads="1"/>
          </p:cNvSpPr>
          <p:nvPr>
            <p:ph type="title"/>
          </p:nvPr>
        </p:nvSpPr>
        <p:spPr>
          <a:xfrm>
            <a:off x="411163" y="193675"/>
            <a:ext cx="7772400" cy="889000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Reliable data transfer: getting started</a:t>
            </a:r>
          </a:p>
        </p:txBody>
      </p:sp>
    </p:spTree>
    <p:extLst>
      <p:ext uri="{BB962C8B-B14F-4D97-AF65-F5344CB8AC3E}">
        <p14:creationId xmlns:p14="http://schemas.microsoft.com/office/powerpoint/2010/main" val="4027888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2662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0B5E6D01-0978-BA48-AC37-6FC23E84A64D}" type="slidenum">
              <a:rPr lang="en-US" sz="1200" smtClean="0"/>
              <a:pPr>
                <a:defRPr/>
              </a:pPr>
              <a:t>7</a:t>
            </a:fld>
            <a:endParaRPr lang="en-US" sz="1200" smtClean="0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88913"/>
            <a:ext cx="8001000" cy="1004887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rdt1.0: </a:t>
            </a:r>
            <a:r>
              <a:rPr lang="en-US" sz="3200">
                <a:latin typeface="Gill Sans MT" charset="0"/>
                <a:cs typeface="+mj-cs"/>
              </a:rPr>
              <a:t>reliable transfer over a reliable channel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1800" y="1331913"/>
            <a:ext cx="7896225" cy="3019425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underlying channel perfectly reliable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no bit errors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no loss of packets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separate FSMs for sender, receiver: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sender sends data into underlying channel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receiver reads data from underlying channel</a:t>
            </a:r>
          </a:p>
        </p:txBody>
      </p:sp>
      <p:sp>
        <p:nvSpPr>
          <p:cNvPr id="41989" name="Oval 4"/>
          <p:cNvSpPr>
            <a:spLocks noChangeArrowheads="1"/>
          </p:cNvSpPr>
          <p:nvPr/>
        </p:nvSpPr>
        <p:spPr bwMode="auto">
          <a:xfrm>
            <a:off x="808038" y="4246563"/>
            <a:ext cx="955675" cy="1011237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0" name="Text Box 5"/>
          <p:cNvSpPr txBox="1">
            <a:spLocks noChangeArrowheads="1"/>
          </p:cNvSpPr>
          <p:nvPr/>
        </p:nvSpPr>
        <p:spPr bwMode="auto">
          <a:xfrm>
            <a:off x="744538" y="4332288"/>
            <a:ext cx="1098550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>
                <a:latin typeface="Arial" charset="0"/>
              </a:rPr>
              <a:t>Wait for call from above</a:t>
            </a:r>
            <a:endParaRPr lang="en-US">
              <a:latin typeface="Times New Roman" charset="0"/>
            </a:endParaRPr>
          </a:p>
        </p:txBody>
      </p:sp>
      <p:sp>
        <p:nvSpPr>
          <p:cNvPr id="41991" name="Freeform 6"/>
          <p:cNvSpPr>
            <a:spLocks/>
          </p:cNvSpPr>
          <p:nvPr/>
        </p:nvSpPr>
        <p:spPr bwMode="auto">
          <a:xfrm>
            <a:off x="1617663" y="4230688"/>
            <a:ext cx="611187" cy="1027112"/>
          </a:xfrm>
          <a:custGeom>
            <a:avLst/>
            <a:gdLst>
              <a:gd name="T0" fmla="*/ 0 w 735"/>
              <a:gd name="T1" fmla="*/ 2147483647 h 1080"/>
              <a:gd name="T2" fmla="*/ 0 w 735"/>
              <a:gd name="T3" fmla="*/ 2147483647 h 10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2" name="Text Box 7"/>
          <p:cNvSpPr txBox="1">
            <a:spLocks noChangeArrowheads="1"/>
          </p:cNvSpPr>
          <p:nvPr/>
        </p:nvSpPr>
        <p:spPr bwMode="auto">
          <a:xfrm>
            <a:off x="2070100" y="4754563"/>
            <a:ext cx="2682875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packet = make_pkt(data)</a:t>
            </a:r>
          </a:p>
          <a:p>
            <a:pPr algn="l"/>
            <a:r>
              <a:rPr lang="en-US">
                <a:latin typeface="Arial" charset="0"/>
              </a:rPr>
              <a:t>udt_send(packet)</a:t>
            </a:r>
            <a:endParaRPr lang="en-US">
              <a:latin typeface="Times New Roman" charset="0"/>
            </a:endParaRPr>
          </a:p>
        </p:txBody>
      </p:sp>
      <p:sp>
        <p:nvSpPr>
          <p:cNvPr id="41993" name="Text Box 8"/>
          <p:cNvSpPr txBox="1">
            <a:spLocks noChangeArrowheads="1"/>
          </p:cNvSpPr>
          <p:nvPr/>
        </p:nvSpPr>
        <p:spPr bwMode="auto">
          <a:xfrm>
            <a:off x="2028825" y="4287838"/>
            <a:ext cx="2255838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rdt_send(data)</a:t>
            </a:r>
            <a:endParaRPr lang="en-US">
              <a:latin typeface="Times New Roman" charset="0"/>
            </a:endParaRPr>
          </a:p>
        </p:txBody>
      </p:sp>
      <p:sp>
        <p:nvSpPr>
          <p:cNvPr id="41994" name="Line 9"/>
          <p:cNvSpPr>
            <a:spLocks noChangeShapeType="1"/>
          </p:cNvSpPr>
          <p:nvPr/>
        </p:nvSpPr>
        <p:spPr bwMode="auto">
          <a:xfrm>
            <a:off x="2128838" y="4630738"/>
            <a:ext cx="1296987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5" name="Line 10"/>
          <p:cNvSpPr>
            <a:spLocks noChangeShapeType="1"/>
          </p:cNvSpPr>
          <p:nvPr/>
        </p:nvSpPr>
        <p:spPr bwMode="auto">
          <a:xfrm>
            <a:off x="484188" y="4230688"/>
            <a:ext cx="385762" cy="242887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6" name="Text Box 11"/>
          <p:cNvSpPr txBox="1">
            <a:spLocks noChangeArrowheads="1"/>
          </p:cNvSpPr>
          <p:nvPr/>
        </p:nvSpPr>
        <p:spPr bwMode="auto">
          <a:xfrm>
            <a:off x="6335713" y="4613275"/>
            <a:ext cx="2487612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extract (packet,data)</a:t>
            </a:r>
          </a:p>
          <a:p>
            <a:pPr algn="l"/>
            <a:r>
              <a:rPr lang="en-US">
                <a:latin typeface="Arial" charset="0"/>
              </a:rPr>
              <a:t>deliver_data(data)</a:t>
            </a:r>
            <a:endParaRPr lang="en-US">
              <a:latin typeface="Times New Roman" charset="0"/>
            </a:endParaRPr>
          </a:p>
        </p:txBody>
      </p:sp>
      <p:sp>
        <p:nvSpPr>
          <p:cNvPr id="41997" name="Oval 12"/>
          <p:cNvSpPr>
            <a:spLocks noChangeArrowheads="1"/>
          </p:cNvSpPr>
          <p:nvPr/>
        </p:nvSpPr>
        <p:spPr bwMode="auto">
          <a:xfrm>
            <a:off x="5116513" y="4232275"/>
            <a:ext cx="955675" cy="1011238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8" name="Text Box 13"/>
          <p:cNvSpPr txBox="1">
            <a:spLocks noChangeArrowheads="1"/>
          </p:cNvSpPr>
          <p:nvPr/>
        </p:nvSpPr>
        <p:spPr bwMode="auto">
          <a:xfrm>
            <a:off x="5053013" y="4318000"/>
            <a:ext cx="1098550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>
                <a:latin typeface="Arial" charset="0"/>
              </a:rPr>
              <a:t>Wait for call from below</a:t>
            </a:r>
            <a:endParaRPr lang="en-US">
              <a:latin typeface="Times New Roman" charset="0"/>
            </a:endParaRPr>
          </a:p>
        </p:txBody>
      </p:sp>
      <p:sp>
        <p:nvSpPr>
          <p:cNvPr id="41999" name="Freeform 14"/>
          <p:cNvSpPr>
            <a:spLocks/>
          </p:cNvSpPr>
          <p:nvPr/>
        </p:nvSpPr>
        <p:spPr bwMode="auto">
          <a:xfrm>
            <a:off x="5926138" y="4216400"/>
            <a:ext cx="611187" cy="1027113"/>
          </a:xfrm>
          <a:custGeom>
            <a:avLst/>
            <a:gdLst>
              <a:gd name="T0" fmla="*/ 0 w 735"/>
              <a:gd name="T1" fmla="*/ 2147483647 h 1080"/>
              <a:gd name="T2" fmla="*/ 0 w 735"/>
              <a:gd name="T3" fmla="*/ 2147483647 h 10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0" name="Text Box 15"/>
          <p:cNvSpPr txBox="1">
            <a:spLocks noChangeArrowheads="1"/>
          </p:cNvSpPr>
          <p:nvPr/>
        </p:nvSpPr>
        <p:spPr bwMode="auto">
          <a:xfrm>
            <a:off x="6337300" y="4273550"/>
            <a:ext cx="2255838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endParaRPr lang="en-US">
              <a:latin typeface="Times New Roman" charset="0"/>
            </a:endParaRPr>
          </a:p>
        </p:txBody>
      </p:sp>
      <p:sp>
        <p:nvSpPr>
          <p:cNvPr id="42001" name="Line 16"/>
          <p:cNvSpPr>
            <a:spLocks noChangeShapeType="1"/>
          </p:cNvSpPr>
          <p:nvPr/>
        </p:nvSpPr>
        <p:spPr bwMode="auto">
          <a:xfrm>
            <a:off x="6437313" y="4616450"/>
            <a:ext cx="1296987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2" name="Line 17"/>
          <p:cNvSpPr>
            <a:spLocks noChangeShapeType="1"/>
          </p:cNvSpPr>
          <p:nvPr/>
        </p:nvSpPr>
        <p:spPr bwMode="auto">
          <a:xfrm>
            <a:off x="4792663" y="4216400"/>
            <a:ext cx="385762" cy="242888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4" name="Rectangle 18"/>
          <p:cNvSpPr>
            <a:spLocks noChangeArrowheads="1"/>
          </p:cNvSpPr>
          <p:nvPr/>
        </p:nvSpPr>
        <p:spPr bwMode="auto">
          <a:xfrm>
            <a:off x="6351588" y="4292600"/>
            <a:ext cx="15414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  <a:cs typeface="+mn-cs"/>
              </a:rPr>
              <a:t>rdt_rcv(packet)</a:t>
            </a:r>
          </a:p>
        </p:txBody>
      </p:sp>
      <p:sp>
        <p:nvSpPr>
          <p:cNvPr id="26645" name="Text Box 19"/>
          <p:cNvSpPr txBox="1">
            <a:spLocks noChangeArrowheads="1"/>
          </p:cNvSpPr>
          <p:nvPr/>
        </p:nvSpPr>
        <p:spPr bwMode="auto">
          <a:xfrm>
            <a:off x="2116138" y="5540375"/>
            <a:ext cx="1089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smtClean="0">
                <a:solidFill>
                  <a:srgbClr val="CC0000"/>
                </a:solidFill>
                <a:cs typeface="+mn-cs"/>
              </a:rPr>
              <a:t>sender</a:t>
            </a:r>
          </a:p>
        </p:txBody>
      </p:sp>
      <p:sp>
        <p:nvSpPr>
          <p:cNvPr id="26646" name="Text Box 20"/>
          <p:cNvSpPr txBox="1">
            <a:spLocks noChangeArrowheads="1"/>
          </p:cNvSpPr>
          <p:nvPr/>
        </p:nvSpPr>
        <p:spPr bwMode="auto">
          <a:xfrm>
            <a:off x="5961063" y="5537200"/>
            <a:ext cx="1247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smtClean="0">
                <a:solidFill>
                  <a:srgbClr val="CC0000"/>
                </a:solidFill>
                <a:cs typeface="+mn-cs"/>
              </a:rPr>
              <a:t>receiver</a:t>
            </a:r>
          </a:p>
        </p:txBody>
      </p:sp>
      <p:pic>
        <p:nvPicPr>
          <p:cNvPr id="42006" name="Picture 21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50" y="90487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192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2765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EEC0A65F-13CE-FE47-98EF-60515E023E1A}" type="slidenum">
              <a:rPr lang="en-US" sz="1200" smtClean="0"/>
              <a:pPr>
                <a:defRPr/>
              </a:pPr>
              <a:t>8</a:t>
            </a:fld>
            <a:endParaRPr lang="en-US" sz="1200" smtClean="0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366838"/>
            <a:ext cx="7896225" cy="4448175"/>
          </a:xfrm>
        </p:spPr>
        <p:txBody>
          <a:bodyPr/>
          <a:lstStyle/>
          <a:p>
            <a:pPr>
              <a:lnSpc>
                <a:spcPct val="75000"/>
              </a:lnSpc>
              <a:defRPr/>
            </a:pPr>
            <a:r>
              <a:rPr lang="en-US">
                <a:latin typeface="Gill Sans MT" charset="0"/>
                <a:cs typeface="+mn-cs"/>
              </a:rPr>
              <a:t>underlying channel may flip bits in packet</a:t>
            </a:r>
          </a:p>
          <a:p>
            <a:pPr lvl="1">
              <a:lnSpc>
                <a:spcPct val="75000"/>
              </a:lnSpc>
              <a:defRPr/>
            </a:pPr>
            <a:r>
              <a:rPr lang="en-US">
                <a:latin typeface="Gill Sans MT" charset="0"/>
              </a:rPr>
              <a:t>checksum to detect bit errors</a:t>
            </a:r>
          </a:p>
          <a:p>
            <a:pPr>
              <a:lnSpc>
                <a:spcPct val="75000"/>
              </a:lnSpc>
              <a:defRPr/>
            </a:pPr>
            <a:r>
              <a:rPr lang="en-US" i="1">
                <a:latin typeface="Gill Sans MT" charset="0"/>
                <a:cs typeface="+mn-cs"/>
              </a:rPr>
              <a:t>the</a:t>
            </a:r>
            <a:r>
              <a:rPr lang="en-US">
                <a:latin typeface="Gill Sans MT" charset="0"/>
                <a:cs typeface="+mn-cs"/>
              </a:rPr>
              <a:t> question: how to recover from errors:</a:t>
            </a:r>
          </a:p>
          <a:p>
            <a:pPr lvl="1">
              <a:lnSpc>
                <a:spcPct val="75000"/>
              </a:lnSpc>
              <a:defRPr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acknowledgements (ACKs):</a:t>
            </a:r>
            <a:r>
              <a:rPr lang="en-US">
                <a:latin typeface="Gill Sans MT" charset="0"/>
              </a:rPr>
              <a:t> receiver explicitly tells sender that pkt received OK</a:t>
            </a:r>
          </a:p>
          <a:p>
            <a:pPr lvl="1">
              <a:lnSpc>
                <a:spcPct val="75000"/>
              </a:lnSpc>
              <a:defRPr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negative acknowledgements (NAKs):</a:t>
            </a:r>
            <a:r>
              <a:rPr lang="en-US">
                <a:latin typeface="Gill Sans MT" charset="0"/>
              </a:rPr>
              <a:t> receiver explicitly tells sender that pkt had errors</a:t>
            </a:r>
          </a:p>
          <a:p>
            <a:pPr lvl="1">
              <a:lnSpc>
                <a:spcPct val="75000"/>
              </a:lnSpc>
              <a:defRPr/>
            </a:pPr>
            <a:r>
              <a:rPr lang="en-US">
                <a:latin typeface="Gill Sans MT" charset="0"/>
              </a:rPr>
              <a:t>sender retransmits pkt on receipt of NAK</a:t>
            </a:r>
          </a:p>
          <a:p>
            <a:pPr>
              <a:lnSpc>
                <a:spcPct val="75000"/>
              </a:lnSpc>
              <a:defRPr/>
            </a:pPr>
            <a:r>
              <a:rPr lang="en-US">
                <a:latin typeface="Gill Sans MT" charset="0"/>
                <a:cs typeface="+mn-cs"/>
              </a:rPr>
              <a:t>new mechanisms in </a:t>
            </a:r>
            <a:r>
              <a:rPr lang="en-US" sz="2400" b="1">
                <a:latin typeface="Courier New" charset="0"/>
                <a:cs typeface="+mn-cs"/>
              </a:rPr>
              <a:t>rdt2.0</a:t>
            </a:r>
            <a:r>
              <a:rPr lang="en-US">
                <a:latin typeface="Gill Sans MT" charset="0"/>
                <a:cs typeface="+mn-cs"/>
              </a:rPr>
              <a:t> (beyond </a:t>
            </a:r>
            <a:r>
              <a:rPr lang="en-US" sz="2400" b="1">
                <a:latin typeface="Courier New" charset="0"/>
                <a:cs typeface="+mn-cs"/>
              </a:rPr>
              <a:t>rdt1.0</a:t>
            </a:r>
            <a:r>
              <a:rPr lang="en-US">
                <a:latin typeface="Gill Sans MT" charset="0"/>
                <a:cs typeface="+mn-cs"/>
              </a:rPr>
              <a:t>):</a:t>
            </a:r>
          </a:p>
          <a:p>
            <a:pPr lvl="1">
              <a:lnSpc>
                <a:spcPct val="75000"/>
              </a:lnSpc>
              <a:defRPr/>
            </a:pPr>
            <a:r>
              <a:rPr lang="en-US">
                <a:latin typeface="Gill Sans MT" charset="0"/>
              </a:rPr>
              <a:t>error detection</a:t>
            </a:r>
          </a:p>
          <a:p>
            <a:pPr lvl="1">
              <a:lnSpc>
                <a:spcPct val="75000"/>
              </a:lnSpc>
              <a:defRPr/>
            </a:pPr>
            <a:r>
              <a:rPr lang="en-US">
                <a:latin typeface="Gill Sans MT" charset="0"/>
              </a:rPr>
              <a:t>receiver feedback: control msgs (ACK,NAK) rcvr-&gt;sender</a:t>
            </a:r>
          </a:p>
        </p:txBody>
      </p:sp>
      <p:sp>
        <p:nvSpPr>
          <p:cNvPr id="27653" name="Rectangle 7"/>
          <p:cNvSpPr>
            <a:spLocks noGrp="1" noChangeArrowheads="1"/>
          </p:cNvSpPr>
          <p:nvPr>
            <p:ph type="title"/>
          </p:nvPr>
        </p:nvSpPr>
        <p:spPr>
          <a:xfrm>
            <a:off x="533400" y="163513"/>
            <a:ext cx="8001000" cy="99695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rdt2.0: channel with bit errors</a:t>
            </a:r>
          </a:p>
        </p:txBody>
      </p:sp>
      <p:pic>
        <p:nvPicPr>
          <p:cNvPr id="43013" name="Picture 8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3" y="871538"/>
            <a:ext cx="6856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5" name="Rectangle 9"/>
          <p:cNvSpPr>
            <a:spLocks noChangeArrowheads="1"/>
          </p:cNvSpPr>
          <p:nvPr/>
        </p:nvSpPr>
        <p:spPr bwMode="auto">
          <a:xfrm>
            <a:off x="11113" y="2516188"/>
            <a:ext cx="9144000" cy="37861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7656" name="Text Box 10"/>
          <p:cNvSpPr txBox="1">
            <a:spLocks noChangeArrowheads="1"/>
          </p:cNvSpPr>
          <p:nvPr/>
        </p:nvSpPr>
        <p:spPr bwMode="auto">
          <a:xfrm>
            <a:off x="1735138" y="3678238"/>
            <a:ext cx="6084887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200" i="1" smtClean="0">
                <a:solidFill>
                  <a:srgbClr val="CC0000"/>
                </a:solidFill>
                <a:latin typeface="Gill Sans MT" charset="0"/>
                <a:cs typeface="+mn-cs"/>
              </a:rPr>
              <a:t>How do humans recover from </a:t>
            </a:r>
            <a:r>
              <a:rPr lang="ja-JP" altLang="en-US" sz="3200" i="1" smtClean="0">
                <a:solidFill>
                  <a:srgbClr val="CC0000"/>
                </a:solidFill>
                <a:latin typeface="Gill Sans MT" charset="0"/>
                <a:cs typeface="+mn-cs"/>
              </a:rPr>
              <a:t>“</a:t>
            </a:r>
            <a:r>
              <a:rPr lang="en-US" sz="3200" i="1" smtClean="0">
                <a:solidFill>
                  <a:srgbClr val="CC0000"/>
                </a:solidFill>
                <a:latin typeface="Gill Sans MT" charset="0"/>
                <a:cs typeface="+mn-cs"/>
              </a:rPr>
              <a:t>errors</a:t>
            </a:r>
            <a:r>
              <a:rPr lang="ja-JP" altLang="en-US" sz="3200" i="1" smtClean="0">
                <a:solidFill>
                  <a:srgbClr val="CC0000"/>
                </a:solidFill>
                <a:latin typeface="Gill Sans MT" charset="0"/>
                <a:cs typeface="+mn-cs"/>
              </a:rPr>
              <a:t>”</a:t>
            </a:r>
            <a:endParaRPr lang="en-US" sz="3200" i="1" smtClean="0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>
              <a:defRPr/>
            </a:pPr>
            <a:r>
              <a:rPr lang="en-US" sz="3200" i="1" smtClean="0">
                <a:solidFill>
                  <a:srgbClr val="CC0000"/>
                </a:solidFill>
                <a:latin typeface="Gill Sans MT" charset="0"/>
                <a:cs typeface="+mn-cs"/>
              </a:rPr>
              <a:t>during conversation?</a:t>
            </a:r>
          </a:p>
        </p:txBody>
      </p:sp>
    </p:spTree>
    <p:extLst>
      <p:ext uri="{BB962C8B-B14F-4D97-AF65-F5344CB8AC3E}">
        <p14:creationId xmlns:p14="http://schemas.microsoft.com/office/powerpoint/2010/main" val="1043387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2867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13A24A48-3326-B141-B317-E21889ED8650}" type="slidenum">
              <a:rPr lang="en-US" sz="1200" smtClean="0"/>
              <a:pPr>
                <a:defRPr/>
              </a:pPr>
              <a:t>9</a:t>
            </a:fld>
            <a:endParaRPr lang="en-US" sz="1200" smtClean="0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366838"/>
            <a:ext cx="7896225" cy="4448175"/>
          </a:xfrm>
        </p:spPr>
        <p:txBody>
          <a:bodyPr>
            <a:normAutofit lnSpcReduction="10000"/>
          </a:bodyPr>
          <a:lstStyle/>
          <a:p>
            <a:pPr>
              <a:lnSpc>
                <a:spcPct val="75000"/>
              </a:lnSpc>
              <a:defRPr/>
            </a:pPr>
            <a:r>
              <a:rPr lang="en-US">
                <a:latin typeface="Gill Sans MT" charset="0"/>
                <a:cs typeface="+mn-cs"/>
              </a:rPr>
              <a:t>underlying channel may flip bits in packet</a:t>
            </a:r>
          </a:p>
          <a:p>
            <a:pPr lvl="1">
              <a:lnSpc>
                <a:spcPct val="75000"/>
              </a:lnSpc>
              <a:defRPr/>
            </a:pPr>
            <a:r>
              <a:rPr lang="en-US">
                <a:latin typeface="Gill Sans MT" charset="0"/>
              </a:rPr>
              <a:t>checksum to detect bit errors</a:t>
            </a:r>
          </a:p>
          <a:p>
            <a:pPr>
              <a:lnSpc>
                <a:spcPct val="75000"/>
              </a:lnSpc>
              <a:defRPr/>
            </a:pPr>
            <a:r>
              <a:rPr lang="en-US" i="1">
                <a:latin typeface="Gill Sans MT" charset="0"/>
                <a:cs typeface="+mn-cs"/>
              </a:rPr>
              <a:t>the</a:t>
            </a:r>
            <a:r>
              <a:rPr lang="en-US">
                <a:latin typeface="Gill Sans MT" charset="0"/>
                <a:cs typeface="+mn-cs"/>
              </a:rPr>
              <a:t> question: how to recover from errors:</a:t>
            </a:r>
          </a:p>
          <a:p>
            <a:pPr lvl="1">
              <a:spcBef>
                <a:spcPct val="45000"/>
              </a:spcBef>
              <a:defRPr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acknowledgements (ACKs):</a:t>
            </a:r>
            <a:r>
              <a:rPr lang="en-US">
                <a:latin typeface="Gill Sans MT" charset="0"/>
              </a:rPr>
              <a:t> receiver explicitly tells sender that pkt received OK</a:t>
            </a:r>
          </a:p>
          <a:p>
            <a:pPr lvl="1">
              <a:defRPr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negative acknowledgements (NAKs):</a:t>
            </a:r>
            <a:r>
              <a:rPr lang="en-US">
                <a:latin typeface="Gill Sans MT" charset="0"/>
              </a:rPr>
              <a:t> receiver explicitly tells sender that pkt had errors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sender retransmits pkt on receipt of NAK</a:t>
            </a:r>
          </a:p>
          <a:p>
            <a:pPr>
              <a:lnSpc>
                <a:spcPct val="75000"/>
              </a:lnSpc>
              <a:defRPr/>
            </a:pPr>
            <a:r>
              <a:rPr lang="en-US">
                <a:latin typeface="Gill Sans MT" charset="0"/>
                <a:cs typeface="+mn-cs"/>
              </a:rPr>
              <a:t>new mechanisms in </a:t>
            </a:r>
            <a:r>
              <a:rPr lang="en-US" sz="2400" b="1">
                <a:latin typeface="Courier New" charset="0"/>
                <a:cs typeface="+mn-cs"/>
              </a:rPr>
              <a:t>rdt2.0</a:t>
            </a:r>
            <a:r>
              <a:rPr lang="en-US">
                <a:latin typeface="Gill Sans MT" charset="0"/>
                <a:cs typeface="+mn-cs"/>
              </a:rPr>
              <a:t> (beyond </a:t>
            </a:r>
            <a:r>
              <a:rPr lang="en-US" sz="2400" b="1">
                <a:latin typeface="Courier New" charset="0"/>
                <a:cs typeface="+mn-cs"/>
              </a:rPr>
              <a:t>rdt1.0</a:t>
            </a:r>
            <a:r>
              <a:rPr lang="en-US">
                <a:latin typeface="Gill Sans MT" charset="0"/>
                <a:cs typeface="+mn-cs"/>
              </a:rPr>
              <a:t>):</a:t>
            </a:r>
          </a:p>
          <a:p>
            <a:pPr lvl="1">
              <a:lnSpc>
                <a:spcPct val="75000"/>
              </a:lnSpc>
              <a:defRPr/>
            </a:pPr>
            <a:r>
              <a:rPr lang="en-US">
                <a:latin typeface="Gill Sans MT" charset="0"/>
              </a:rPr>
              <a:t>error detection</a:t>
            </a:r>
          </a:p>
          <a:p>
            <a:pPr lvl="1">
              <a:lnSpc>
                <a:spcPct val="75000"/>
              </a:lnSpc>
              <a:defRPr/>
            </a:pPr>
            <a:r>
              <a:rPr lang="en-US">
                <a:latin typeface="Gill Sans MT" charset="0"/>
              </a:rPr>
              <a:t>feedback: control msgs (ACK,NAK) from receiver to sender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163513"/>
            <a:ext cx="8001000" cy="99695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rdt2.0: channel with bit errors</a:t>
            </a:r>
          </a:p>
        </p:txBody>
      </p:sp>
      <p:pic>
        <p:nvPicPr>
          <p:cNvPr id="44037" name="Picture 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3" y="871538"/>
            <a:ext cx="6856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8157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3132</TotalTime>
  <Words>4422</Words>
  <Application>Microsoft Macintosh PowerPoint</Application>
  <PresentationFormat>On-screen Show (4:3)</PresentationFormat>
  <Paragraphs>953</Paragraphs>
  <Slides>44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6" baseType="lpstr">
      <vt:lpstr>Office Theme</vt:lpstr>
      <vt:lpstr>Picture</vt:lpstr>
      <vt:lpstr>Chapter 3 outline</vt:lpstr>
      <vt:lpstr>Principles of reliable data transfer</vt:lpstr>
      <vt:lpstr>Principles of reliable data transfer</vt:lpstr>
      <vt:lpstr>Principles of reliable data transfer</vt:lpstr>
      <vt:lpstr>Reliable data transfer: getting started</vt:lpstr>
      <vt:lpstr>Reliable data transfer: getting started</vt:lpstr>
      <vt:lpstr>rdt1.0: reliable transfer over a reliable channel</vt:lpstr>
      <vt:lpstr>rdt2.0: channel with bit errors</vt:lpstr>
      <vt:lpstr>rdt2.0: channel with bit errors</vt:lpstr>
      <vt:lpstr>rdt2.0: FSM specification</vt:lpstr>
      <vt:lpstr>rdt2.0: operation with no errors</vt:lpstr>
      <vt:lpstr>rdt2.0: error scenario</vt:lpstr>
      <vt:lpstr>rdt2.0 has a fatal flaw!</vt:lpstr>
      <vt:lpstr>rdt2.1: sender, handles garbled ACK/NAKs</vt:lpstr>
      <vt:lpstr>rdt2.1: receiver, handles garbled ACK/NAKs</vt:lpstr>
      <vt:lpstr>rdt2.1: discussion</vt:lpstr>
      <vt:lpstr>rdt2.2: a NAK-free protocol</vt:lpstr>
      <vt:lpstr>rdt2.2: sender, receiver fragments</vt:lpstr>
      <vt:lpstr>rdt3.0: channels with errors and loss</vt:lpstr>
      <vt:lpstr>rdt3.0 sender</vt:lpstr>
      <vt:lpstr>rdt3.0 in action</vt:lpstr>
      <vt:lpstr>rdt3.0 in action</vt:lpstr>
      <vt:lpstr>Performance of rdt3.0</vt:lpstr>
      <vt:lpstr>rdt3.0: stop-and-wait operation</vt:lpstr>
      <vt:lpstr>Pipelined protocols</vt:lpstr>
      <vt:lpstr>Pipelining: increased utilization</vt:lpstr>
      <vt:lpstr>Pipelined protocols: overview</vt:lpstr>
      <vt:lpstr>Go-Back-N: sender</vt:lpstr>
      <vt:lpstr>GBN: sender extended FSM</vt:lpstr>
      <vt:lpstr>GBN: receiver extended FSM</vt:lpstr>
      <vt:lpstr>GBN in action</vt:lpstr>
      <vt:lpstr>Selective repeat</vt:lpstr>
      <vt:lpstr>Selective repeat: sender, receiver windows</vt:lpstr>
      <vt:lpstr>Selective repeat</vt:lpstr>
      <vt:lpstr>Selective repeat in action</vt:lpstr>
      <vt:lpstr>Selective repeat: dilemma</vt:lpstr>
      <vt:lpstr>Chapter 3 outline</vt:lpstr>
      <vt:lpstr>TCP: Overview  RFCs: 793,1122,1323, 2018, 2581</vt:lpstr>
      <vt:lpstr>TCP segment structure</vt:lpstr>
      <vt:lpstr>TCP seq. numbers, ACKs</vt:lpstr>
      <vt:lpstr>TCP seq. numbers, ACKs</vt:lpstr>
      <vt:lpstr>TCP round trip time, timeout</vt:lpstr>
      <vt:lpstr>TCP round trip time, timeout</vt:lpstr>
      <vt:lpstr>TCP round trip time, timeout</vt:lpstr>
    </vt:vector>
  </TitlesOfParts>
  <Manager/>
  <Company>RHIT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 outline</dc:title>
  <dc:subject/>
  <dc:creator>Gregory Aaron Wilkin</dc:creator>
  <cp:keywords/>
  <dc:description/>
  <cp:lastModifiedBy>Gregory Aaron Wilkin</cp:lastModifiedBy>
  <cp:revision>8</cp:revision>
  <dcterms:created xsi:type="dcterms:W3CDTF">2015-03-23T16:33:20Z</dcterms:created>
  <dcterms:modified xsi:type="dcterms:W3CDTF">2015-03-27T15:09:06Z</dcterms:modified>
  <cp:category/>
</cp:coreProperties>
</file>