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76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-11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A1FED-B719-2840-96F8-A40B5ACC9883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84490-E0FF-5146-A8DE-C37C4DF84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50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27348" indent="-27974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18997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566596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14195" indent="-223799" defTabSz="913848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461793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09392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356991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04590" indent="-223799" algn="ctr" defTabSz="91384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fld id="{DE0859DF-902C-7143-9287-941DB6455545}" type="slidenum">
              <a:rPr lang="en-US" sz="1200">
                <a:latin typeface="Times New Roman" charset="0"/>
              </a:rPr>
              <a:pPr>
                <a:defRPr/>
              </a:pPr>
              <a:t>20</a:t>
            </a:fld>
            <a:endParaRPr lang="en-US" sz="120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>
                <a:latin typeface="Times New Roman" charset="0"/>
                <a:cs typeface="+mn-cs"/>
              </a:rPr>
              <a:t>Kurose and Ross forgot to say anything about wrapping the carry and adding it to low order bit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18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4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747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08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6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12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9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9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9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928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6B755-703B-5849-865E-DF5A8F3C9331}" type="datetimeFigureOut">
              <a:rPr lang="en-US" smtClean="0"/>
              <a:t>3/23/15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7CD56-5FAD-B447-BE2F-FD5FEDFF4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3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20" Type="http://schemas.openxmlformats.org/officeDocument/2006/relationships/image" Target="../media/image22.png"/><Relationship Id="rId21" Type="http://schemas.openxmlformats.org/officeDocument/2006/relationships/image" Target="../media/image2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4" Type="http://schemas.openxmlformats.org/officeDocument/2006/relationships/image" Target="../media/image25.wmf"/><Relationship Id="rId5" Type="http://schemas.openxmlformats.org/officeDocument/2006/relationships/image" Target="../media/image26.wmf"/><Relationship Id="rId6" Type="http://schemas.openxmlformats.org/officeDocument/2006/relationships/image" Target="../media/image27.gif"/><Relationship Id="rId7" Type="http://schemas.openxmlformats.org/officeDocument/2006/relationships/image" Target="../media/image28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20" Type="http://schemas.openxmlformats.org/officeDocument/2006/relationships/image" Target="../media/image22.png"/><Relationship Id="rId21" Type="http://schemas.openxmlformats.org/officeDocument/2006/relationships/image" Target="../media/image2.png"/><Relationship Id="rId10" Type="http://schemas.openxmlformats.org/officeDocument/2006/relationships/image" Target="../media/image12.png"/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4" Type="http://schemas.openxmlformats.org/officeDocument/2006/relationships/image" Target="../media/image16.png"/><Relationship Id="rId15" Type="http://schemas.openxmlformats.org/officeDocument/2006/relationships/image" Target="../media/image17.png"/><Relationship Id="rId16" Type="http://schemas.openxmlformats.org/officeDocument/2006/relationships/image" Target="../media/image18.png"/><Relationship Id="rId17" Type="http://schemas.openxmlformats.org/officeDocument/2006/relationships/image" Target="../media/image19.png"/><Relationship Id="rId18" Type="http://schemas.openxmlformats.org/officeDocument/2006/relationships/image" Target="../media/image20.png"/><Relationship Id="rId19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562600" y="6459538"/>
            <a:ext cx="2895600" cy="287337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</a:rPr>
              <a:t>Transport Layer</a:t>
            </a:r>
            <a:endParaRPr lang="en-US" sz="1200" dirty="0">
              <a:latin typeface="Tahoma" charset="0"/>
            </a:endParaRPr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200" dirty="0" smtClean="0">
                <a:latin typeface="Tahoma" charset="0"/>
              </a:rPr>
              <a:t>3-</a:t>
            </a:r>
            <a:fld id="{DF9580E3-6C63-0042-95BF-F06F03F4FCB3}" type="slidenum">
              <a:rPr lang="en-US" sz="1200" smtClean="0">
                <a:latin typeface="Tahoma" charset="0"/>
              </a:rPr>
              <a:pPr>
                <a:defRPr/>
              </a:pPr>
              <a:t>1</a:t>
            </a:fld>
            <a:endParaRPr lang="en-US" sz="1200" dirty="0" smtClean="0">
              <a:latin typeface="Tahoma" charset="0"/>
            </a:endParaRP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371475" y="715963"/>
            <a:ext cx="4487863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>
              <a:lnSpc>
                <a:spcPct val="85000"/>
              </a:lnSpc>
              <a:defRPr/>
            </a:pP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Chapter 3</a:t>
            </a:r>
            <a: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  <a:t/>
            </a:r>
            <a:br>
              <a:rPr lang="en-US" sz="4800" dirty="0">
                <a:solidFill>
                  <a:srgbClr val="000099"/>
                </a:solidFill>
                <a:latin typeface="Gill Sans MT" charset="0"/>
                <a:cs typeface="Arial" charset="0"/>
              </a:rPr>
            </a:br>
            <a:r>
              <a:rPr lang="en-US" sz="4400" dirty="0">
                <a:solidFill>
                  <a:srgbClr val="000099"/>
                </a:solidFill>
                <a:latin typeface="Gill Sans MT" charset="0"/>
                <a:cs typeface="Arial" charset="0"/>
              </a:rPr>
              <a:t>Transport Layer</a:t>
            </a: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6184900" y="3078163"/>
            <a:ext cx="2881313" cy="286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>
              <a:lnSpc>
                <a:spcPct val="85000"/>
              </a:lnSpc>
              <a:defRPr/>
            </a:pPr>
            <a:r>
              <a:rPr lang="en-US" sz="2800" i="1" dirty="0">
                <a:solidFill>
                  <a:srgbClr val="008000"/>
                </a:solidFill>
                <a:latin typeface="Gill Sans MT" charset="0"/>
                <a:cs typeface="Arial" charset="0"/>
              </a:rPr>
              <a:t>Computer Networking: A Top Down Approach </a:t>
            </a:r>
            <a:r>
              <a:rPr lang="en-US" sz="2800" dirty="0">
                <a:solidFill>
                  <a:srgbClr val="008000"/>
                </a:solidFill>
                <a:latin typeface="Gill Sans MT" charset="0"/>
                <a:cs typeface="Arial" charset="0"/>
              </a:rPr>
              <a:t/>
            </a:r>
            <a:br>
              <a:rPr lang="en-US" sz="2800" dirty="0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  <a:t>6</a:t>
            </a:r>
            <a:r>
              <a:rPr lang="en-US" sz="2000" baseline="30000" dirty="0">
                <a:solidFill>
                  <a:srgbClr val="008000"/>
                </a:solidFill>
                <a:latin typeface="Gill Sans MT" charset="0"/>
                <a:cs typeface="Arial" charset="0"/>
              </a:rPr>
              <a:t>th</a:t>
            </a:r>
            <a: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  <a:t> edition </a:t>
            </a:r>
            <a:b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  <a:t>Jim Kurose, Keith Ross</a:t>
            </a:r>
            <a:b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  <a:t>Addison-Wesley</a:t>
            </a:r>
            <a:b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</a:br>
            <a:r>
              <a:rPr lang="en-US" sz="2000" dirty="0">
                <a:solidFill>
                  <a:srgbClr val="008000"/>
                </a:solidFill>
                <a:latin typeface="Gill Sans MT" charset="0"/>
                <a:cs typeface="Arial" charset="0"/>
              </a:rPr>
              <a:t>March 2012</a:t>
            </a: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369888" y="3268663"/>
            <a:ext cx="5378450" cy="148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800" dirty="0" smtClean="0"/>
              <a:t>A note on the use of these </a:t>
            </a:r>
            <a:r>
              <a:rPr lang="en-US" sz="1800" dirty="0" err="1" smtClean="0"/>
              <a:t>ppt</a:t>
            </a:r>
            <a:r>
              <a:rPr lang="en-US" sz="1800" dirty="0" smtClean="0"/>
              <a:t> slides:</a:t>
            </a:r>
          </a:p>
          <a:p>
            <a:pPr algn="l">
              <a:defRPr/>
            </a:pPr>
            <a:r>
              <a:rPr lang="en-US" sz="1200" dirty="0" smtClean="0"/>
              <a:t>We</a:t>
            </a:r>
            <a:r>
              <a:rPr lang="ja-JP" altLang="en-US" sz="1200" dirty="0" smtClean="0"/>
              <a:t>’</a:t>
            </a:r>
            <a:r>
              <a:rPr lang="en-US" sz="1200" dirty="0" smtClean="0"/>
              <a:t>re making these slides freely available to all (faculty, students, readers). They</a:t>
            </a:r>
            <a:r>
              <a:rPr lang="ja-JP" altLang="en-US" sz="1200" dirty="0" smtClean="0"/>
              <a:t>’</a:t>
            </a:r>
            <a:r>
              <a:rPr lang="en-US" sz="1200" dirty="0" smtClean="0"/>
              <a:t>re in PowerPoint form so you see the animations; and can add, modify, and delete slides  (including this one) and slide content to suit your needs. They obviously represent a </a:t>
            </a:r>
            <a:r>
              <a:rPr lang="en-US" sz="1200" i="1" dirty="0" smtClean="0"/>
              <a:t>lot</a:t>
            </a:r>
            <a:r>
              <a:rPr lang="en-US" sz="1200" dirty="0" smtClean="0"/>
              <a:t> of work on our part. In return for use, we only ask the following:</a:t>
            </a:r>
          </a:p>
          <a:p>
            <a:pPr algn="l">
              <a:lnSpc>
                <a:spcPct val="85000"/>
              </a:lnSpc>
              <a:defRPr/>
            </a:pPr>
            <a:endParaRPr lang="en-US" sz="1400" dirty="0" smtClean="0"/>
          </a:p>
        </p:txBody>
      </p:sp>
      <p:sp>
        <p:nvSpPr>
          <p:cNvPr id="8200" name="Text Box 7"/>
          <p:cNvSpPr txBox="1">
            <a:spLocks noChangeArrowheads="1"/>
          </p:cNvSpPr>
          <p:nvPr/>
        </p:nvSpPr>
        <p:spPr bwMode="auto">
          <a:xfrm>
            <a:off x="373063" y="4267200"/>
            <a:ext cx="537845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73038" indent="-17303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l">
              <a:lnSpc>
                <a:spcPct val="85000"/>
              </a:lnSpc>
              <a:defRPr/>
            </a:pPr>
            <a:endParaRPr lang="en-US" sz="1400" dirty="0" smtClean="0">
              <a:latin typeface="Gill Sans MT" charset="0"/>
            </a:endParaRPr>
          </a:p>
          <a:p>
            <a:pPr algn="l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1200" dirty="0" smtClean="0"/>
              <a:t>If you use these slides (e.g., in a class) that you mention their source (after all, we</a:t>
            </a:r>
            <a:r>
              <a:rPr lang="ja-JP" altLang="en-US" sz="1200" dirty="0" smtClean="0"/>
              <a:t>’</a:t>
            </a:r>
            <a:r>
              <a:rPr lang="en-US" sz="1200" dirty="0" smtClean="0"/>
              <a:t>d like people to use our book!)</a:t>
            </a:r>
          </a:p>
          <a:p>
            <a:pPr algn="l">
              <a:buClr>
                <a:srgbClr val="000099"/>
              </a:buClr>
              <a:buSzPct val="75000"/>
              <a:buFont typeface="Wingdings" charset="0"/>
              <a:buChar char="v"/>
              <a:defRPr/>
            </a:pPr>
            <a:r>
              <a:rPr lang="en-US" sz="1200" dirty="0" smtClean="0"/>
              <a:t>If you post any slides on a www site, that you note that they are adapted from (or perhaps identical to) our slides, and note our copyright of this material.</a:t>
            </a:r>
          </a:p>
          <a:p>
            <a:pPr algn="l">
              <a:buClr>
                <a:schemeClr val="accent2"/>
              </a:buClr>
              <a:buFont typeface="Wingdings" charset="0"/>
              <a:buChar char="q"/>
              <a:defRPr/>
            </a:pPr>
            <a:endParaRPr lang="en-US" sz="1200" dirty="0" smtClean="0"/>
          </a:p>
          <a:p>
            <a:pPr algn="l">
              <a:lnSpc>
                <a:spcPct val="85000"/>
              </a:lnSpc>
              <a:buClr>
                <a:schemeClr val="accent2"/>
              </a:buClr>
              <a:buFont typeface="Wingdings" charset="0"/>
              <a:buNone/>
              <a:defRPr/>
            </a:pPr>
            <a:r>
              <a:rPr lang="en-US" sz="1200" dirty="0" smtClean="0"/>
              <a:t>Thanks and enjoy!  JFK/KWR</a:t>
            </a:r>
          </a:p>
          <a:p>
            <a:pPr algn="l">
              <a:lnSpc>
                <a:spcPct val="85000"/>
              </a:lnSpc>
              <a:defRPr/>
            </a:pPr>
            <a:endParaRPr lang="en-US" sz="1200" dirty="0" smtClean="0"/>
          </a:p>
          <a:p>
            <a:pPr algn="l">
              <a:lnSpc>
                <a:spcPct val="85000"/>
              </a:lnSpc>
              <a:defRPr/>
            </a:pPr>
            <a:r>
              <a:rPr lang="en-US" sz="1200" dirty="0" smtClean="0"/>
              <a:t>     All material copyright 1996-2012</a:t>
            </a:r>
          </a:p>
          <a:p>
            <a:pPr algn="l">
              <a:lnSpc>
                <a:spcPct val="85000"/>
              </a:lnSpc>
              <a:defRPr/>
            </a:pPr>
            <a:r>
              <a:rPr lang="en-US" sz="1200" dirty="0" smtClean="0"/>
              <a:t>     J.F Kurose and K.W. Ross, All Rights Reserved</a:t>
            </a:r>
          </a:p>
        </p:txBody>
      </p:sp>
      <p:pic>
        <p:nvPicPr>
          <p:cNvPr id="820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5942013"/>
            <a:ext cx="187325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5368" name="Picture 9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20970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" descr="6e_cove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2525" y="511175"/>
            <a:ext cx="2306638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TextBox 2"/>
          <p:cNvSpPr txBox="1">
            <a:spLocks noChangeArrowheads="1"/>
          </p:cNvSpPr>
          <p:nvPr/>
        </p:nvSpPr>
        <p:spPr bwMode="auto">
          <a:xfrm>
            <a:off x="-1995488" y="3043238"/>
            <a:ext cx="1841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618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921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17DFF49-E600-C743-B264-952023BE3607}" type="slidenum">
              <a:rPr lang="en-US" sz="1200" smtClean="0"/>
              <a:pPr>
                <a:defRPr/>
              </a:pPr>
              <a:t>10</a:t>
            </a:fld>
            <a:endParaRPr lang="en-US" sz="1200" smtClean="0"/>
          </a:p>
        </p:txBody>
      </p:sp>
      <p:pic>
        <p:nvPicPr>
          <p:cNvPr id="23555" name="Picture 8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10223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75"/>
          <p:cNvSpPr>
            <a:spLocks noChangeArrowheads="1"/>
          </p:cNvSpPr>
          <p:nvPr/>
        </p:nvSpPr>
        <p:spPr bwMode="auto">
          <a:xfrm>
            <a:off x="5343525" y="2000250"/>
            <a:ext cx="3324225" cy="32004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2" name="Rectangle 65"/>
          <p:cNvSpPr>
            <a:spLocks noChangeArrowheads="1"/>
          </p:cNvSpPr>
          <p:nvPr/>
        </p:nvSpPr>
        <p:spPr bwMode="auto">
          <a:xfrm>
            <a:off x="5267325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3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How demultiplexing works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9224" name="Rectangle 23"/>
          <p:cNvSpPr>
            <a:spLocks noGrp="1" noChangeArrowheads="1"/>
          </p:cNvSpPr>
          <p:nvPr>
            <p:ph type="body" sz="half" idx="1"/>
          </p:nvPr>
        </p:nvSpPr>
        <p:spPr>
          <a:xfrm>
            <a:off x="485775" y="1595438"/>
            <a:ext cx="4438650" cy="2790825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host receives IP datagrams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each datagram has source IP address, destination IP address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each datagram carries one transport-layer segment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each segment has source, destination port number 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host uses </a:t>
            </a:r>
            <a:r>
              <a:rPr lang="en-US" i="1">
                <a:solidFill>
                  <a:srgbClr val="CC0000"/>
                </a:solidFill>
                <a:latin typeface="Gill Sans MT" charset="0"/>
                <a:cs typeface="+mn-cs"/>
              </a:rPr>
              <a:t>IP addresses &amp; port numbers</a:t>
            </a:r>
            <a:r>
              <a:rPr lang="en-US">
                <a:latin typeface="Gill Sans MT" charset="0"/>
                <a:cs typeface="+mn-cs"/>
              </a:rPr>
              <a:t> to direct segment to appropriate socket</a:t>
            </a:r>
          </a:p>
        </p:txBody>
      </p:sp>
      <p:sp>
        <p:nvSpPr>
          <p:cNvPr id="9225" name="Text Box 63"/>
          <p:cNvSpPr txBox="1">
            <a:spLocks noChangeArrowheads="1"/>
          </p:cNvSpPr>
          <p:nvPr/>
        </p:nvSpPr>
        <p:spPr bwMode="auto">
          <a:xfrm>
            <a:off x="5307013" y="2108200"/>
            <a:ext cx="15636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CC0000"/>
                </a:solidFill>
                <a:cs typeface="+mn-cs"/>
              </a:rPr>
              <a:t>source port #</a:t>
            </a:r>
            <a:endParaRPr lang="en-US" sz="2400" smtClean="0">
              <a:solidFill>
                <a:srgbClr val="CC0000"/>
              </a:solidFill>
              <a:cs typeface="+mn-cs"/>
            </a:endParaRPr>
          </a:p>
        </p:txBody>
      </p:sp>
      <p:sp>
        <p:nvSpPr>
          <p:cNvPr id="9226" name="Text Box 64"/>
          <p:cNvSpPr txBox="1">
            <a:spLocks noChangeArrowheads="1"/>
          </p:cNvSpPr>
          <p:nvPr/>
        </p:nvSpPr>
        <p:spPr bwMode="auto">
          <a:xfrm>
            <a:off x="7092950" y="2108200"/>
            <a:ext cx="1328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solidFill>
                  <a:srgbClr val="CC0000"/>
                </a:solidFill>
                <a:cs typeface="+mn-cs"/>
              </a:rPr>
              <a:t>dest port #</a:t>
            </a:r>
            <a:endParaRPr lang="en-US" sz="2400" smtClean="0">
              <a:solidFill>
                <a:srgbClr val="CC0000"/>
              </a:solidFill>
              <a:cs typeface="+mn-cs"/>
            </a:endParaRPr>
          </a:p>
        </p:txBody>
      </p:sp>
      <p:sp>
        <p:nvSpPr>
          <p:cNvPr id="9227" name="Line 66"/>
          <p:cNvSpPr>
            <a:spLocks noChangeShapeType="1"/>
          </p:cNvSpPr>
          <p:nvPr/>
        </p:nvSpPr>
        <p:spPr bwMode="auto">
          <a:xfrm flipV="1">
            <a:off x="5257800" y="2495550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8" name="Line 68"/>
          <p:cNvSpPr>
            <a:spLocks noChangeShapeType="1"/>
          </p:cNvSpPr>
          <p:nvPr/>
        </p:nvSpPr>
        <p:spPr bwMode="auto">
          <a:xfrm flipV="1">
            <a:off x="5267325" y="348615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29" name="Line 69"/>
          <p:cNvSpPr>
            <a:spLocks noChangeShapeType="1"/>
          </p:cNvSpPr>
          <p:nvPr/>
        </p:nvSpPr>
        <p:spPr bwMode="auto">
          <a:xfrm flipV="1">
            <a:off x="6905625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30" name="Text Box 70"/>
          <p:cNvSpPr txBox="1">
            <a:spLocks noChangeArrowheads="1"/>
          </p:cNvSpPr>
          <p:nvPr/>
        </p:nvSpPr>
        <p:spPr bwMode="auto">
          <a:xfrm>
            <a:off x="6450013" y="1655763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32 bits</a:t>
            </a:r>
            <a:endParaRPr lang="en-US" sz="2400" smtClean="0">
              <a:cs typeface="+mn-cs"/>
            </a:endParaRPr>
          </a:p>
        </p:txBody>
      </p:sp>
      <p:sp>
        <p:nvSpPr>
          <p:cNvPr id="9231" name="Line 71"/>
          <p:cNvSpPr>
            <a:spLocks noChangeShapeType="1"/>
          </p:cNvSpPr>
          <p:nvPr/>
        </p:nvSpPr>
        <p:spPr bwMode="auto">
          <a:xfrm>
            <a:off x="736282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32" name="Line 72"/>
          <p:cNvSpPr>
            <a:spLocks noChangeShapeType="1"/>
          </p:cNvSpPr>
          <p:nvPr/>
        </p:nvSpPr>
        <p:spPr bwMode="auto">
          <a:xfrm rot="10800000">
            <a:off x="525303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233" name="Text Box 73"/>
          <p:cNvSpPr txBox="1">
            <a:spLocks noChangeArrowheads="1"/>
          </p:cNvSpPr>
          <p:nvPr/>
        </p:nvSpPr>
        <p:spPr bwMode="auto">
          <a:xfrm>
            <a:off x="6161088" y="3816350"/>
            <a:ext cx="13890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application</a:t>
            </a:r>
          </a:p>
          <a:p>
            <a:pPr>
              <a:defRPr/>
            </a:pPr>
            <a:r>
              <a:rPr lang="en-US" sz="2000" smtClean="0">
                <a:cs typeface="+mn-cs"/>
              </a:rPr>
              <a:t>data </a:t>
            </a:r>
          </a:p>
          <a:p>
            <a:pPr>
              <a:defRPr/>
            </a:pPr>
            <a:r>
              <a:rPr lang="en-US" sz="2000" smtClean="0">
                <a:cs typeface="+mn-cs"/>
              </a:rPr>
              <a:t>(payload)</a:t>
            </a:r>
            <a:endParaRPr lang="en-US" sz="2400" smtClean="0">
              <a:cs typeface="+mn-cs"/>
            </a:endParaRPr>
          </a:p>
        </p:txBody>
      </p:sp>
      <p:sp>
        <p:nvSpPr>
          <p:cNvPr id="9234" name="Text Box 74"/>
          <p:cNvSpPr txBox="1">
            <a:spLocks noChangeArrowheads="1"/>
          </p:cNvSpPr>
          <p:nvPr/>
        </p:nvSpPr>
        <p:spPr bwMode="auto">
          <a:xfrm>
            <a:off x="5776913" y="2849563"/>
            <a:ext cx="22907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other header fields</a:t>
            </a:r>
            <a:endParaRPr lang="en-US" sz="2400" smtClean="0">
              <a:cs typeface="+mn-cs"/>
            </a:endParaRPr>
          </a:p>
        </p:txBody>
      </p:sp>
      <p:sp>
        <p:nvSpPr>
          <p:cNvPr id="9235" name="Text Box 76"/>
          <p:cNvSpPr txBox="1">
            <a:spLocks noChangeArrowheads="1"/>
          </p:cNvSpPr>
          <p:nvPr/>
        </p:nvSpPr>
        <p:spPr bwMode="auto">
          <a:xfrm>
            <a:off x="5480050" y="5380038"/>
            <a:ext cx="3060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TCP/UDP segment format</a:t>
            </a:r>
            <a:endParaRPr lang="en-US" sz="240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5296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9BFA1F1-6D97-F840-9DA0-EC97038393A3}" type="slidenum">
              <a:rPr lang="en-US" sz="1200" smtClean="0"/>
              <a:pPr>
                <a:defRPr/>
              </a:pPr>
              <a:t>11</a:t>
            </a:fld>
            <a:endParaRPr lang="en-US" sz="1200" smtClean="0"/>
          </a:p>
        </p:txBody>
      </p:sp>
      <p:pic>
        <p:nvPicPr>
          <p:cNvPr id="24579" name="Picture 1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3" y="935038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336550" y="14605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Connectionless demultiplexing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7000" y="1495425"/>
            <a:ext cx="4940300" cy="1858963"/>
          </a:xfrm>
        </p:spPr>
        <p:txBody>
          <a:bodyPr/>
          <a:lstStyle/>
          <a:p>
            <a:pPr marL="347663" indent="-290513">
              <a:defRPr/>
            </a:pPr>
            <a:r>
              <a:rPr lang="en-US" i="1">
                <a:latin typeface="Gill Sans MT" charset="0"/>
                <a:cs typeface="+mn-cs"/>
              </a:rPr>
              <a:t>recall:</a:t>
            </a:r>
            <a:r>
              <a:rPr lang="en-US">
                <a:latin typeface="Gill Sans MT" charset="0"/>
                <a:cs typeface="+mn-cs"/>
              </a:rPr>
              <a:t> created socket has host-local port #:</a:t>
            </a:r>
          </a:p>
          <a:p>
            <a:pPr marL="347663" indent="-290513">
              <a:buFont typeface="Wingdings" charset="0"/>
              <a:buNone/>
              <a:defRPr/>
            </a:pPr>
            <a:r>
              <a:rPr lang="en-US" sz="2000" b="1">
                <a:latin typeface="Courier New" charset="0"/>
                <a:cs typeface="+mn-cs"/>
              </a:rPr>
              <a:t>  DatagramSocket mySocket1        = new DatagramSocket(</a:t>
            </a:r>
            <a:r>
              <a:rPr lang="en-US" sz="2000" b="1">
                <a:solidFill>
                  <a:srgbClr val="CC0000"/>
                </a:solidFill>
                <a:latin typeface="Courier New" charset="0"/>
                <a:cs typeface="+mn-cs"/>
              </a:rPr>
              <a:t>12534</a:t>
            </a:r>
            <a:r>
              <a:rPr lang="en-US" sz="2000" b="1">
                <a:latin typeface="Courier New" charset="0"/>
                <a:cs typeface="+mn-cs"/>
              </a:rPr>
              <a:t>);</a:t>
            </a:r>
          </a:p>
          <a:p>
            <a:pPr marL="347663" indent="-290513">
              <a:buFont typeface="Wingdings" charset="0"/>
              <a:buNone/>
              <a:defRPr/>
            </a:pPr>
            <a:endParaRPr lang="en-US" sz="2000">
              <a:latin typeface="Courier New" charset="0"/>
              <a:cs typeface="+mn-cs"/>
            </a:endParaRPr>
          </a:p>
        </p:txBody>
      </p:sp>
      <p:sp>
        <p:nvSpPr>
          <p:cNvPr id="240745" name="Rectangle 105"/>
          <p:cNvSpPr>
            <a:spLocks noGrp="1" noChangeArrowheads="1"/>
          </p:cNvSpPr>
          <p:nvPr>
            <p:ph type="body" sz="half" idx="2"/>
          </p:nvPr>
        </p:nvSpPr>
        <p:spPr>
          <a:xfrm>
            <a:off x="312738" y="3862388"/>
            <a:ext cx="4114800" cy="236855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when host receives UDP segment: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checks destination port # in segment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directs UDP segment to socket with that port #</a:t>
            </a:r>
          </a:p>
        </p:txBody>
      </p:sp>
      <p:sp>
        <p:nvSpPr>
          <p:cNvPr id="10248" name="Rectangle 108"/>
          <p:cNvSpPr>
            <a:spLocks noChangeArrowheads="1"/>
          </p:cNvSpPr>
          <p:nvPr/>
        </p:nvSpPr>
        <p:spPr bwMode="auto">
          <a:xfrm>
            <a:off x="4678363" y="1162050"/>
            <a:ext cx="4465637" cy="169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7663" indent="-290513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000">
              <a:latin typeface="Courier New" charset="0"/>
              <a:cs typeface="+mn-cs"/>
            </a:endParaRPr>
          </a:p>
          <a:p>
            <a:pPr marL="347663" indent="-290513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800" i="1">
                <a:latin typeface="Gill Sans MT" charset="0"/>
                <a:cs typeface="+mn-cs"/>
              </a:rPr>
              <a:t>recall:</a:t>
            </a:r>
            <a:r>
              <a:rPr lang="en-US" sz="2800">
                <a:latin typeface="Gill Sans MT" charset="0"/>
                <a:cs typeface="+mn-cs"/>
              </a:rPr>
              <a:t> when creating datagram to send into UDP socket, must specify</a:t>
            </a:r>
          </a:p>
          <a:p>
            <a:pPr marL="850900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destination IP address</a:t>
            </a:r>
          </a:p>
          <a:p>
            <a:pPr marL="850900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destination port #</a:t>
            </a:r>
          </a:p>
        </p:txBody>
      </p:sp>
      <p:sp>
        <p:nvSpPr>
          <p:cNvPr id="240751" name="Rectangle 111"/>
          <p:cNvSpPr>
            <a:spLocks noChangeArrowheads="1"/>
          </p:cNvSpPr>
          <p:nvPr/>
        </p:nvSpPr>
        <p:spPr bwMode="auto">
          <a:xfrm>
            <a:off x="5260975" y="3895725"/>
            <a:ext cx="3432175" cy="2147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400">
                <a:latin typeface="Gill Sans MT" charset="0"/>
                <a:cs typeface="+mn-cs"/>
              </a:rPr>
              <a:t>IP datagrams with </a:t>
            </a:r>
            <a:r>
              <a:rPr 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same dest. port #,</a:t>
            </a:r>
            <a:r>
              <a:rPr lang="en-US" sz="2400">
                <a:latin typeface="Gill Sans MT" charset="0"/>
                <a:cs typeface="+mn-cs"/>
              </a:rPr>
              <a:t> but different source IP addresses and/or source port numbers will be directed to </a:t>
            </a:r>
            <a:r>
              <a:rPr 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same socket </a:t>
            </a:r>
            <a:r>
              <a:rPr lang="en-US" sz="2400">
                <a:latin typeface="Gill Sans MT" charset="0"/>
                <a:cs typeface="+mn-cs"/>
              </a:rPr>
              <a:t>at dest</a:t>
            </a:r>
          </a:p>
        </p:txBody>
      </p:sp>
      <p:sp>
        <p:nvSpPr>
          <p:cNvPr id="10250" name="Line 112"/>
          <p:cNvSpPr>
            <a:spLocks noChangeShapeType="1"/>
          </p:cNvSpPr>
          <p:nvPr/>
        </p:nvSpPr>
        <p:spPr bwMode="auto">
          <a:xfrm>
            <a:off x="1400175" y="3541713"/>
            <a:ext cx="5845175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0753" name="AutoShape 113"/>
          <p:cNvSpPr>
            <a:spLocks noChangeArrowheads="1"/>
          </p:cNvSpPr>
          <p:nvPr/>
        </p:nvSpPr>
        <p:spPr bwMode="auto">
          <a:xfrm>
            <a:off x="4467225" y="4770438"/>
            <a:ext cx="560388" cy="311150"/>
          </a:xfrm>
          <a:prstGeom prst="rightArrow">
            <a:avLst>
              <a:gd name="adj1" fmla="val 50000"/>
              <a:gd name="adj2" fmla="val 45026"/>
            </a:avLst>
          </a:prstGeom>
          <a:solidFill>
            <a:srgbClr val="CC0000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5293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745" grpId="0" build="p"/>
      <p:bldP spid="24075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8F43B1D-2FB3-434C-8DEA-835390A79F33}" type="slidenum">
              <a:rPr lang="en-US" sz="1200" smtClean="0"/>
              <a:pPr>
                <a:defRPr/>
              </a:pPr>
              <a:t>12</a:t>
            </a:fld>
            <a:endParaRPr lang="en-US" sz="1200" smtClean="0"/>
          </a:p>
        </p:txBody>
      </p:sp>
      <p:pic>
        <p:nvPicPr>
          <p:cNvPr id="25603" name="Picture 21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885825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244475" y="200025"/>
            <a:ext cx="7772400" cy="935038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Connectionless demux: example</a:t>
            </a:r>
          </a:p>
        </p:txBody>
      </p:sp>
      <p:sp>
        <p:nvSpPr>
          <p:cNvPr id="241708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2870200" y="1320800"/>
            <a:ext cx="3211513" cy="725488"/>
          </a:xfrm>
        </p:spPr>
        <p:txBody>
          <a:bodyPr>
            <a:normAutofit fontScale="70000" lnSpcReduction="20000"/>
          </a:bodyPr>
          <a:lstStyle/>
          <a:p>
            <a:pPr marL="173038" indent="-173038">
              <a:buFont typeface="Wingdings" charset="0"/>
              <a:buNone/>
              <a:defRPr/>
            </a:pPr>
            <a:r>
              <a:rPr lang="en-US" sz="2000" b="1">
                <a:latin typeface="Courier New" charset="0"/>
                <a:cs typeface="+mn-cs"/>
              </a:rPr>
              <a:t>DatagramSocket serverSocket = new DatagramSocket</a:t>
            </a:r>
          </a:p>
          <a:p>
            <a:pPr marL="173038" indent="-173038">
              <a:buFont typeface="Wingdings" charset="0"/>
              <a:buNone/>
              <a:defRPr/>
            </a:pPr>
            <a:r>
              <a:rPr lang="en-US" sz="2000" b="1">
                <a:latin typeface="Courier New" charset="0"/>
                <a:cs typeface="+mn-cs"/>
              </a:rPr>
              <a:t> (</a:t>
            </a:r>
            <a:r>
              <a:rPr lang="en-US" sz="2000" b="1">
                <a:solidFill>
                  <a:srgbClr val="CC0000"/>
                </a:solidFill>
                <a:latin typeface="Courier New" charset="0"/>
                <a:cs typeface="+mn-cs"/>
              </a:rPr>
              <a:t>6428</a:t>
            </a:r>
            <a:r>
              <a:rPr lang="en-US" sz="2000" b="1">
                <a:latin typeface="Courier New" charset="0"/>
                <a:cs typeface="+mn-cs"/>
              </a:rPr>
              <a:t>);</a:t>
            </a:r>
          </a:p>
          <a:p>
            <a:pPr marL="173038" indent="-173038">
              <a:defRPr/>
            </a:pPr>
            <a:endParaRPr lang="en-US" sz="4000">
              <a:latin typeface="Gill Sans MT" charset="0"/>
              <a:cs typeface="+mn-cs"/>
            </a:endParaRPr>
          </a:p>
        </p:txBody>
      </p:sp>
      <p:sp>
        <p:nvSpPr>
          <p:cNvPr id="25606" name="Freeform 89"/>
          <p:cNvSpPr>
            <a:spLocks/>
          </p:cNvSpPr>
          <p:nvPr/>
        </p:nvSpPr>
        <p:spPr bwMode="auto">
          <a:xfrm>
            <a:off x="3189288" y="2478088"/>
            <a:ext cx="552450" cy="2082800"/>
          </a:xfrm>
          <a:custGeom>
            <a:avLst/>
            <a:gdLst>
              <a:gd name="T0" fmla="*/ 0 w 348"/>
              <a:gd name="T1" fmla="*/ 2147483647 h 1312"/>
              <a:gd name="T2" fmla="*/ 2147483647 w 348"/>
              <a:gd name="T3" fmla="*/ 0 h 1312"/>
              <a:gd name="T4" fmla="*/ 2147483647 w 348"/>
              <a:gd name="T5" fmla="*/ 2147483647 h 1312"/>
              <a:gd name="T6" fmla="*/ 2147483647 w 348"/>
              <a:gd name="T7" fmla="*/ 2147483647 h 1312"/>
              <a:gd name="T8" fmla="*/ 0 w 348"/>
              <a:gd name="T9" fmla="*/ 2147483647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Freeform 97"/>
          <p:cNvSpPr>
            <a:spLocks/>
          </p:cNvSpPr>
          <p:nvPr/>
        </p:nvSpPr>
        <p:spPr bwMode="auto">
          <a:xfrm>
            <a:off x="404813" y="2782888"/>
            <a:ext cx="460375" cy="2193925"/>
          </a:xfrm>
          <a:custGeom>
            <a:avLst/>
            <a:gdLst>
              <a:gd name="T0" fmla="*/ 2147483647 w 290"/>
              <a:gd name="T1" fmla="*/ 2147483647 h 1382"/>
              <a:gd name="T2" fmla="*/ 0 w 290"/>
              <a:gd name="T3" fmla="*/ 2147483647 h 1382"/>
              <a:gd name="T4" fmla="*/ 2147483647 w 290"/>
              <a:gd name="T5" fmla="*/ 0 h 1382"/>
              <a:gd name="T6" fmla="*/ 2147483647 w 290"/>
              <a:gd name="T7" fmla="*/ 2147483647 h 1382"/>
              <a:gd name="T8" fmla="*/ 2147483647 w 290"/>
              <a:gd name="T9" fmla="*/ 2147483647 h 1382"/>
              <a:gd name="T10" fmla="*/ 2147483647 w 290"/>
              <a:gd name="T11" fmla="*/ 2147483647 h 13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0" h="1382">
                <a:moveTo>
                  <a:pt x="15" y="1382"/>
                </a:moveTo>
                <a:lnTo>
                  <a:pt x="0" y="1360"/>
                </a:lnTo>
                <a:lnTo>
                  <a:pt x="290" y="0"/>
                </a:lnTo>
                <a:lnTo>
                  <a:pt x="284" y="1258"/>
                </a:lnTo>
                <a:lnTo>
                  <a:pt x="182" y="1382"/>
                </a:lnTo>
                <a:lnTo>
                  <a:pt x="15" y="138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Rectangle 23"/>
          <p:cNvSpPr>
            <a:spLocks noChangeArrowheads="1"/>
          </p:cNvSpPr>
          <p:nvPr/>
        </p:nvSpPr>
        <p:spPr bwMode="auto">
          <a:xfrm>
            <a:off x="909638" y="2749550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5609" name="Rectangle 24"/>
          <p:cNvSpPr>
            <a:spLocks noChangeArrowheads="1"/>
          </p:cNvSpPr>
          <p:nvPr/>
        </p:nvSpPr>
        <p:spPr bwMode="auto">
          <a:xfrm>
            <a:off x="871538" y="2803525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5610" name="Line 25"/>
          <p:cNvSpPr>
            <a:spLocks noChangeShapeType="1"/>
          </p:cNvSpPr>
          <p:nvPr/>
        </p:nvSpPr>
        <p:spPr bwMode="auto">
          <a:xfrm>
            <a:off x="881063" y="3563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Text Box 26"/>
          <p:cNvSpPr txBox="1">
            <a:spLocks noChangeArrowheads="1"/>
          </p:cNvSpPr>
          <p:nvPr/>
        </p:nvSpPr>
        <p:spPr bwMode="auto">
          <a:xfrm>
            <a:off x="838200" y="35464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5612" name="Line 27"/>
          <p:cNvSpPr>
            <a:spLocks noChangeShapeType="1"/>
          </p:cNvSpPr>
          <p:nvPr/>
        </p:nvSpPr>
        <p:spPr bwMode="auto">
          <a:xfrm>
            <a:off x="889000" y="38846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28"/>
          <p:cNvSpPr>
            <a:spLocks noChangeShapeType="1"/>
          </p:cNvSpPr>
          <p:nvPr/>
        </p:nvSpPr>
        <p:spPr bwMode="auto">
          <a:xfrm>
            <a:off x="874713" y="41941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29"/>
          <p:cNvSpPr>
            <a:spLocks noChangeShapeType="1"/>
          </p:cNvSpPr>
          <p:nvPr/>
        </p:nvSpPr>
        <p:spPr bwMode="auto">
          <a:xfrm>
            <a:off x="874713" y="44799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Text Box 26"/>
          <p:cNvSpPr txBox="1">
            <a:spLocks noChangeArrowheads="1"/>
          </p:cNvSpPr>
          <p:nvPr/>
        </p:nvSpPr>
        <p:spPr bwMode="auto">
          <a:xfrm>
            <a:off x="873125" y="27940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5616" name="Text Box 26"/>
          <p:cNvSpPr txBox="1">
            <a:spLocks noChangeArrowheads="1"/>
          </p:cNvSpPr>
          <p:nvPr/>
        </p:nvSpPr>
        <p:spPr bwMode="auto">
          <a:xfrm>
            <a:off x="828675" y="44513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5617" name="Text Box 26"/>
          <p:cNvSpPr txBox="1">
            <a:spLocks noChangeArrowheads="1"/>
          </p:cNvSpPr>
          <p:nvPr/>
        </p:nvSpPr>
        <p:spPr bwMode="auto">
          <a:xfrm>
            <a:off x="847725" y="41656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5618" name="Text Box 26"/>
          <p:cNvSpPr txBox="1">
            <a:spLocks noChangeArrowheads="1"/>
          </p:cNvSpPr>
          <p:nvPr/>
        </p:nvSpPr>
        <p:spPr bwMode="auto">
          <a:xfrm>
            <a:off x="838200" y="38703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1284" name="Oval 110"/>
          <p:cNvSpPr>
            <a:spLocks noChangeArrowheads="1"/>
          </p:cNvSpPr>
          <p:nvPr/>
        </p:nvSpPr>
        <p:spPr bwMode="auto">
          <a:xfrm>
            <a:off x="1208088" y="3079750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P3</a:t>
            </a:r>
          </a:p>
        </p:txBody>
      </p:sp>
      <p:grpSp>
        <p:nvGrpSpPr>
          <p:cNvPr id="241775" name="Group 111"/>
          <p:cNvGrpSpPr>
            <a:grpSpLocks/>
          </p:cNvGrpSpPr>
          <p:nvPr/>
        </p:nvGrpSpPr>
        <p:grpSpPr bwMode="auto">
          <a:xfrm>
            <a:off x="1176338" y="3403600"/>
            <a:ext cx="620712" cy="228600"/>
            <a:chOff x="1287" y="2524"/>
            <a:chExt cx="260" cy="100"/>
          </a:xfrm>
        </p:grpSpPr>
        <p:sp>
          <p:nvSpPr>
            <p:cNvPr id="11390" name="Rectangle 112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91" name="Rectangle 113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92" name="Rectangle 114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93" name="Rectangle 115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5621" name="Rectangle 23"/>
          <p:cNvSpPr>
            <a:spLocks noChangeArrowheads="1"/>
          </p:cNvSpPr>
          <p:nvPr/>
        </p:nvSpPr>
        <p:spPr bwMode="auto">
          <a:xfrm>
            <a:off x="3736975" y="2516188"/>
            <a:ext cx="1497013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5622" name="Rectangle 24"/>
          <p:cNvSpPr>
            <a:spLocks noChangeArrowheads="1"/>
          </p:cNvSpPr>
          <p:nvPr/>
        </p:nvSpPr>
        <p:spPr bwMode="auto">
          <a:xfrm>
            <a:off x="3702050" y="2570163"/>
            <a:ext cx="1473200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5623" name="Line 25"/>
          <p:cNvSpPr>
            <a:spLocks noChangeShapeType="1"/>
          </p:cNvSpPr>
          <p:nvPr/>
        </p:nvSpPr>
        <p:spPr bwMode="auto">
          <a:xfrm>
            <a:off x="3708400" y="3340100"/>
            <a:ext cx="14605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Text Box 26"/>
          <p:cNvSpPr txBox="1">
            <a:spLocks noChangeArrowheads="1"/>
          </p:cNvSpPr>
          <p:nvPr/>
        </p:nvSpPr>
        <p:spPr bwMode="auto">
          <a:xfrm>
            <a:off x="3779838" y="33226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5625" name="Line 27"/>
          <p:cNvSpPr>
            <a:spLocks noChangeShapeType="1"/>
          </p:cNvSpPr>
          <p:nvPr/>
        </p:nvSpPr>
        <p:spPr bwMode="auto">
          <a:xfrm>
            <a:off x="3709988" y="3657600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3776663" y="25368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5627" name="Text Box 26"/>
          <p:cNvSpPr txBox="1">
            <a:spLocks noChangeArrowheads="1"/>
          </p:cNvSpPr>
          <p:nvPr/>
        </p:nvSpPr>
        <p:spPr bwMode="auto">
          <a:xfrm>
            <a:off x="3773488" y="42275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5628" name="Text Box 26"/>
          <p:cNvSpPr txBox="1">
            <a:spLocks noChangeArrowheads="1"/>
          </p:cNvSpPr>
          <p:nvPr/>
        </p:nvSpPr>
        <p:spPr bwMode="auto">
          <a:xfrm>
            <a:off x="3773488" y="39417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5629" name="Text Box 26"/>
          <p:cNvSpPr txBox="1">
            <a:spLocks noChangeArrowheads="1"/>
          </p:cNvSpPr>
          <p:nvPr/>
        </p:nvSpPr>
        <p:spPr bwMode="auto">
          <a:xfrm>
            <a:off x="3773488" y="36433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25630" name="Line 27"/>
          <p:cNvSpPr>
            <a:spLocks noChangeShapeType="1"/>
          </p:cNvSpPr>
          <p:nvPr/>
        </p:nvSpPr>
        <p:spPr bwMode="auto">
          <a:xfrm>
            <a:off x="3706813" y="3968750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1" name="Line 27"/>
          <p:cNvSpPr>
            <a:spLocks noChangeShapeType="1"/>
          </p:cNvSpPr>
          <p:nvPr/>
        </p:nvSpPr>
        <p:spPr bwMode="auto">
          <a:xfrm>
            <a:off x="3703638" y="4267200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97" name="Oval 128"/>
          <p:cNvSpPr>
            <a:spLocks noChangeArrowheads="1"/>
          </p:cNvSpPr>
          <p:nvPr/>
        </p:nvSpPr>
        <p:spPr bwMode="auto">
          <a:xfrm>
            <a:off x="4121150" y="2876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P1</a:t>
            </a:r>
          </a:p>
        </p:txBody>
      </p:sp>
      <p:grpSp>
        <p:nvGrpSpPr>
          <p:cNvPr id="241798" name="Group 134"/>
          <p:cNvGrpSpPr>
            <a:grpSpLocks/>
          </p:cNvGrpSpPr>
          <p:nvPr/>
        </p:nvGrpSpPr>
        <p:grpSpPr bwMode="auto">
          <a:xfrm>
            <a:off x="3992563" y="3192463"/>
            <a:ext cx="887412" cy="228600"/>
            <a:chOff x="1383" y="2620"/>
            <a:chExt cx="260" cy="100"/>
          </a:xfrm>
        </p:grpSpPr>
        <p:sp>
          <p:nvSpPr>
            <p:cNvPr id="11386" name="Rectangle 135"/>
            <p:cNvSpPr>
              <a:spLocks noChangeArrowheads="1"/>
            </p:cNvSpPr>
            <p:nvPr/>
          </p:nvSpPr>
          <p:spPr bwMode="auto">
            <a:xfrm>
              <a:off x="1383" y="2620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7" name="Rectangle 136"/>
            <p:cNvSpPr>
              <a:spLocks noChangeArrowheads="1"/>
            </p:cNvSpPr>
            <p:nvPr/>
          </p:nvSpPr>
          <p:spPr bwMode="auto">
            <a:xfrm>
              <a:off x="1434" y="2633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8" name="Rectangle 137"/>
            <p:cNvSpPr>
              <a:spLocks noChangeArrowheads="1"/>
            </p:cNvSpPr>
            <p:nvPr/>
          </p:nvSpPr>
          <p:spPr bwMode="auto">
            <a:xfrm>
              <a:off x="1599" y="2678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9" name="Rectangle 138"/>
            <p:cNvSpPr>
              <a:spLocks noChangeArrowheads="1"/>
            </p:cNvSpPr>
            <p:nvPr/>
          </p:nvSpPr>
          <p:spPr bwMode="auto">
            <a:xfrm>
              <a:off x="1394" y="2679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5634" name="Rectangle 23"/>
          <p:cNvSpPr>
            <a:spLocks noChangeArrowheads="1"/>
          </p:cNvSpPr>
          <p:nvPr/>
        </p:nvSpPr>
        <p:spPr bwMode="auto">
          <a:xfrm>
            <a:off x="6743700" y="2741613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5635" name="Rectangle 24"/>
          <p:cNvSpPr>
            <a:spLocks noChangeArrowheads="1"/>
          </p:cNvSpPr>
          <p:nvPr/>
        </p:nvSpPr>
        <p:spPr bwMode="auto">
          <a:xfrm>
            <a:off x="6705600" y="2795588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5636" name="Line 25"/>
          <p:cNvSpPr>
            <a:spLocks noChangeShapeType="1"/>
          </p:cNvSpPr>
          <p:nvPr/>
        </p:nvSpPr>
        <p:spPr bwMode="auto">
          <a:xfrm>
            <a:off x="6715125" y="3556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7" name="Text Box 26"/>
          <p:cNvSpPr txBox="1">
            <a:spLocks noChangeArrowheads="1"/>
          </p:cNvSpPr>
          <p:nvPr/>
        </p:nvSpPr>
        <p:spPr bwMode="auto">
          <a:xfrm>
            <a:off x="6672263" y="35385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5638" name="Line 27"/>
          <p:cNvSpPr>
            <a:spLocks noChangeShapeType="1"/>
          </p:cNvSpPr>
          <p:nvPr/>
        </p:nvSpPr>
        <p:spPr bwMode="auto">
          <a:xfrm>
            <a:off x="6723063" y="38766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9" name="Line 28"/>
          <p:cNvSpPr>
            <a:spLocks noChangeShapeType="1"/>
          </p:cNvSpPr>
          <p:nvPr/>
        </p:nvSpPr>
        <p:spPr bwMode="auto">
          <a:xfrm>
            <a:off x="6708775" y="41862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0" name="Line 29"/>
          <p:cNvSpPr>
            <a:spLocks noChangeShapeType="1"/>
          </p:cNvSpPr>
          <p:nvPr/>
        </p:nvSpPr>
        <p:spPr bwMode="auto">
          <a:xfrm>
            <a:off x="6708775" y="447198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41" name="Text Box 26"/>
          <p:cNvSpPr txBox="1">
            <a:spLocks noChangeArrowheads="1"/>
          </p:cNvSpPr>
          <p:nvPr/>
        </p:nvSpPr>
        <p:spPr bwMode="auto">
          <a:xfrm>
            <a:off x="6707188" y="27860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5642" name="Text Box 26"/>
          <p:cNvSpPr txBox="1">
            <a:spLocks noChangeArrowheads="1"/>
          </p:cNvSpPr>
          <p:nvPr/>
        </p:nvSpPr>
        <p:spPr bwMode="auto">
          <a:xfrm>
            <a:off x="6662738" y="44434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5643" name="Text Box 26"/>
          <p:cNvSpPr txBox="1">
            <a:spLocks noChangeArrowheads="1"/>
          </p:cNvSpPr>
          <p:nvPr/>
        </p:nvSpPr>
        <p:spPr bwMode="auto">
          <a:xfrm>
            <a:off x="6681788" y="41576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5644" name="Text Box 26"/>
          <p:cNvSpPr txBox="1">
            <a:spLocks noChangeArrowheads="1"/>
          </p:cNvSpPr>
          <p:nvPr/>
        </p:nvSpPr>
        <p:spPr bwMode="auto">
          <a:xfrm>
            <a:off x="6672263" y="38623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1310" name="Oval 153"/>
          <p:cNvSpPr>
            <a:spLocks noChangeArrowheads="1"/>
          </p:cNvSpPr>
          <p:nvPr/>
        </p:nvSpPr>
        <p:spPr bwMode="auto">
          <a:xfrm>
            <a:off x="7042150" y="30940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P4</a:t>
            </a:r>
          </a:p>
        </p:txBody>
      </p:sp>
      <p:sp>
        <p:nvSpPr>
          <p:cNvPr id="25646" name="Freeform 154"/>
          <p:cNvSpPr>
            <a:spLocks/>
          </p:cNvSpPr>
          <p:nvPr/>
        </p:nvSpPr>
        <p:spPr bwMode="auto">
          <a:xfrm>
            <a:off x="8002588" y="2762250"/>
            <a:ext cx="504825" cy="2133600"/>
          </a:xfrm>
          <a:custGeom>
            <a:avLst/>
            <a:gdLst>
              <a:gd name="T0" fmla="*/ 2147483647 w 318"/>
              <a:gd name="T1" fmla="*/ 2147483647 h 1344"/>
              <a:gd name="T2" fmla="*/ 2147483647 w 318"/>
              <a:gd name="T3" fmla="*/ 0 h 1344"/>
              <a:gd name="T4" fmla="*/ 0 w 318"/>
              <a:gd name="T5" fmla="*/ 2147483647 h 1344"/>
              <a:gd name="T6" fmla="*/ 2147483647 w 318"/>
              <a:gd name="T7" fmla="*/ 2147483647 h 1344"/>
              <a:gd name="T8" fmla="*/ 2147483647 w 318"/>
              <a:gd name="T9" fmla="*/ 2147483647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1344">
                <a:moveTo>
                  <a:pt x="318" y="1344"/>
                </a:moveTo>
                <a:lnTo>
                  <a:pt x="12" y="0"/>
                </a:lnTo>
                <a:lnTo>
                  <a:pt x="0" y="1224"/>
                </a:lnTo>
                <a:lnTo>
                  <a:pt x="121" y="1344"/>
                </a:lnTo>
                <a:lnTo>
                  <a:pt x="318" y="1344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1820" name="Group 156"/>
          <p:cNvGrpSpPr>
            <a:grpSpLocks/>
          </p:cNvGrpSpPr>
          <p:nvPr/>
        </p:nvGrpSpPr>
        <p:grpSpPr bwMode="auto">
          <a:xfrm>
            <a:off x="7035800" y="3425825"/>
            <a:ext cx="620713" cy="204788"/>
            <a:chOff x="1287" y="2524"/>
            <a:chExt cx="260" cy="100"/>
          </a:xfrm>
        </p:grpSpPr>
        <p:sp>
          <p:nvSpPr>
            <p:cNvPr id="11382" name="Rectangle 157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3" name="Rectangle 158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4" name="Rectangle 159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5" name="Rectangle 160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41837" name="Rectangle 173"/>
          <p:cNvSpPr>
            <a:spLocks noChangeArrowheads="1"/>
          </p:cNvSpPr>
          <p:nvPr/>
        </p:nvSpPr>
        <p:spPr bwMode="auto">
          <a:xfrm>
            <a:off x="6162675" y="1752600"/>
            <a:ext cx="2659063" cy="65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115888" indent="-115888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1800" b="1">
                <a:latin typeface="Courier New" charset="0"/>
                <a:cs typeface="+mn-cs"/>
              </a:rPr>
              <a:t>DatagramSocket mySocket1 = new DatagramSocket (</a:t>
            </a:r>
            <a:r>
              <a:rPr lang="en-US" sz="1800" b="1">
                <a:solidFill>
                  <a:srgbClr val="CC0000"/>
                </a:solidFill>
                <a:latin typeface="Courier New" charset="0"/>
                <a:cs typeface="+mn-cs"/>
              </a:rPr>
              <a:t>5775</a:t>
            </a:r>
            <a:r>
              <a:rPr lang="en-US" sz="1800" b="1">
                <a:latin typeface="Courier New" charset="0"/>
                <a:cs typeface="+mn-cs"/>
              </a:rPr>
              <a:t>);</a:t>
            </a:r>
          </a:p>
          <a:p>
            <a:pPr marL="115888" indent="-115888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1800">
              <a:latin typeface="Courier New" charset="0"/>
              <a:cs typeface="+mn-cs"/>
            </a:endParaRPr>
          </a:p>
        </p:txBody>
      </p:sp>
      <p:sp>
        <p:nvSpPr>
          <p:cNvPr id="241838" name="Rectangle 174"/>
          <p:cNvSpPr>
            <a:spLocks noChangeArrowheads="1"/>
          </p:cNvSpPr>
          <p:nvPr/>
        </p:nvSpPr>
        <p:spPr bwMode="auto">
          <a:xfrm>
            <a:off x="196850" y="1703388"/>
            <a:ext cx="2613025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115888" indent="-115888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1800" b="1">
                <a:latin typeface="Courier New" charset="0"/>
                <a:cs typeface="+mn-cs"/>
              </a:rPr>
              <a:t>DatagramSocket mySocket2 = new DatagramSocket</a:t>
            </a:r>
          </a:p>
          <a:p>
            <a:pPr marL="115888" indent="-115888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1800" b="1">
                <a:latin typeface="Courier New" charset="0"/>
                <a:cs typeface="+mn-cs"/>
              </a:rPr>
              <a:t> (</a:t>
            </a:r>
            <a:r>
              <a:rPr lang="en-US" sz="1800" b="1">
                <a:solidFill>
                  <a:srgbClr val="CC0000"/>
                </a:solidFill>
                <a:latin typeface="Courier New" charset="0"/>
                <a:cs typeface="+mn-cs"/>
              </a:rPr>
              <a:t>9157</a:t>
            </a:r>
            <a:r>
              <a:rPr lang="en-US" sz="1800" b="1">
                <a:latin typeface="Courier New" charset="0"/>
                <a:cs typeface="+mn-cs"/>
              </a:rPr>
              <a:t>);</a:t>
            </a:r>
          </a:p>
          <a:p>
            <a:pPr marL="115888" indent="-115888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endParaRPr lang="en-US" sz="2000">
              <a:latin typeface="Courier New" charset="0"/>
              <a:cs typeface="+mn-cs"/>
            </a:endParaRPr>
          </a:p>
        </p:txBody>
      </p:sp>
      <p:sp>
        <p:nvSpPr>
          <p:cNvPr id="241841" name="Line 177"/>
          <p:cNvSpPr>
            <a:spLocks noChangeShapeType="1"/>
          </p:cNvSpPr>
          <p:nvPr/>
        </p:nvSpPr>
        <p:spPr bwMode="auto">
          <a:xfrm>
            <a:off x="1412875" y="3506788"/>
            <a:ext cx="0" cy="217646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2" name="Line 178"/>
          <p:cNvSpPr>
            <a:spLocks noChangeShapeType="1"/>
          </p:cNvSpPr>
          <p:nvPr/>
        </p:nvSpPr>
        <p:spPr bwMode="auto">
          <a:xfrm>
            <a:off x="4343400" y="3265488"/>
            <a:ext cx="12700" cy="2408237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4" name="Line 180"/>
          <p:cNvSpPr>
            <a:spLocks noChangeShapeType="1"/>
          </p:cNvSpPr>
          <p:nvPr/>
        </p:nvSpPr>
        <p:spPr bwMode="auto">
          <a:xfrm>
            <a:off x="1412875" y="5665788"/>
            <a:ext cx="29368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5" name="Line 181"/>
          <p:cNvSpPr>
            <a:spLocks noChangeShapeType="1"/>
          </p:cNvSpPr>
          <p:nvPr/>
        </p:nvSpPr>
        <p:spPr bwMode="auto">
          <a:xfrm>
            <a:off x="4219575" y="3278188"/>
            <a:ext cx="0" cy="22463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6" name="Line 182"/>
          <p:cNvSpPr>
            <a:spLocks noChangeShapeType="1"/>
          </p:cNvSpPr>
          <p:nvPr/>
        </p:nvSpPr>
        <p:spPr bwMode="auto">
          <a:xfrm>
            <a:off x="1520825" y="5507038"/>
            <a:ext cx="274002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7" name="Line 183"/>
          <p:cNvSpPr>
            <a:spLocks noChangeShapeType="1"/>
          </p:cNvSpPr>
          <p:nvPr/>
        </p:nvSpPr>
        <p:spPr bwMode="auto">
          <a:xfrm>
            <a:off x="1514475" y="3494088"/>
            <a:ext cx="12700" cy="20177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8" name="Line 184"/>
          <p:cNvSpPr>
            <a:spLocks noChangeShapeType="1"/>
          </p:cNvSpPr>
          <p:nvPr/>
        </p:nvSpPr>
        <p:spPr bwMode="auto">
          <a:xfrm>
            <a:off x="7423150" y="3544888"/>
            <a:ext cx="0" cy="217646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49" name="Line 185"/>
          <p:cNvSpPr>
            <a:spLocks noChangeShapeType="1"/>
          </p:cNvSpPr>
          <p:nvPr/>
        </p:nvSpPr>
        <p:spPr bwMode="auto">
          <a:xfrm>
            <a:off x="7305675" y="3513138"/>
            <a:ext cx="12700" cy="20177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50" name="Line 186"/>
          <p:cNvSpPr>
            <a:spLocks noChangeShapeType="1"/>
          </p:cNvSpPr>
          <p:nvPr/>
        </p:nvSpPr>
        <p:spPr bwMode="auto">
          <a:xfrm>
            <a:off x="4486275" y="3284538"/>
            <a:ext cx="12700" cy="2408237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51" name="Line 187"/>
          <p:cNvSpPr>
            <a:spLocks noChangeShapeType="1"/>
          </p:cNvSpPr>
          <p:nvPr/>
        </p:nvSpPr>
        <p:spPr bwMode="auto">
          <a:xfrm>
            <a:off x="4619625" y="3297238"/>
            <a:ext cx="0" cy="2246312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52" name="Line 188"/>
          <p:cNvSpPr>
            <a:spLocks noChangeShapeType="1"/>
          </p:cNvSpPr>
          <p:nvPr/>
        </p:nvSpPr>
        <p:spPr bwMode="auto">
          <a:xfrm>
            <a:off x="4508500" y="5684838"/>
            <a:ext cx="293687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1853" name="Line 189"/>
          <p:cNvSpPr>
            <a:spLocks noChangeShapeType="1"/>
          </p:cNvSpPr>
          <p:nvPr/>
        </p:nvSpPr>
        <p:spPr bwMode="auto">
          <a:xfrm>
            <a:off x="4594225" y="5516563"/>
            <a:ext cx="2740025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41860" name="Group 196"/>
          <p:cNvGrpSpPr>
            <a:grpSpLocks/>
          </p:cNvGrpSpPr>
          <p:nvPr/>
        </p:nvGrpSpPr>
        <p:grpSpPr bwMode="auto">
          <a:xfrm>
            <a:off x="1130300" y="5765800"/>
            <a:ext cx="1644650" cy="652463"/>
            <a:chOff x="1318" y="3697"/>
            <a:chExt cx="1036" cy="411"/>
          </a:xfrm>
        </p:grpSpPr>
        <p:sp>
          <p:nvSpPr>
            <p:cNvPr id="11379" name="Rectangle 193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0" name="Line 194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81" name="Text Box 195"/>
            <p:cNvSpPr txBox="1">
              <a:spLocks noChangeArrowheads="1"/>
            </p:cNvSpPr>
            <p:nvPr/>
          </p:nvSpPr>
          <p:spPr bwMode="auto">
            <a:xfrm>
              <a:off x="1318" y="3822"/>
              <a:ext cx="994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port: 9157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port: 6428</a:t>
              </a:r>
            </a:p>
          </p:txBody>
        </p:sp>
      </p:grpSp>
      <p:grpSp>
        <p:nvGrpSpPr>
          <p:cNvPr id="241865" name="Group 201"/>
          <p:cNvGrpSpPr>
            <a:grpSpLocks/>
          </p:cNvGrpSpPr>
          <p:nvPr/>
        </p:nvGrpSpPr>
        <p:grpSpPr bwMode="auto">
          <a:xfrm>
            <a:off x="2428875" y="4889500"/>
            <a:ext cx="1692275" cy="652463"/>
            <a:chOff x="2741" y="3750"/>
            <a:chExt cx="1066" cy="411"/>
          </a:xfrm>
        </p:grpSpPr>
        <p:sp>
          <p:nvSpPr>
            <p:cNvPr id="11376" name="Rectangle 198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77" name="Line 199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78" name="Text Box 200"/>
            <p:cNvSpPr txBox="1">
              <a:spLocks noChangeArrowheads="1"/>
            </p:cNvSpPr>
            <p:nvPr/>
          </p:nvSpPr>
          <p:spPr bwMode="auto">
            <a:xfrm>
              <a:off x="2813" y="3875"/>
              <a:ext cx="994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port: 6428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port: 9157</a:t>
              </a:r>
            </a:p>
          </p:txBody>
        </p:sp>
      </p:grpSp>
      <p:grpSp>
        <p:nvGrpSpPr>
          <p:cNvPr id="241866" name="Group 202"/>
          <p:cNvGrpSpPr>
            <a:grpSpLocks/>
          </p:cNvGrpSpPr>
          <p:nvPr/>
        </p:nvGrpSpPr>
        <p:grpSpPr bwMode="auto">
          <a:xfrm>
            <a:off x="5453063" y="4889500"/>
            <a:ext cx="1341437" cy="652463"/>
            <a:chOff x="1509" y="3697"/>
            <a:chExt cx="845" cy="411"/>
          </a:xfrm>
        </p:grpSpPr>
        <p:sp>
          <p:nvSpPr>
            <p:cNvPr id="11373" name="Rectangle 203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74" name="Line 204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75" name="Text Box 205"/>
            <p:cNvSpPr txBox="1">
              <a:spLocks noChangeArrowheads="1"/>
            </p:cNvSpPr>
            <p:nvPr/>
          </p:nvSpPr>
          <p:spPr bwMode="auto">
            <a:xfrm>
              <a:off x="1509" y="3822"/>
              <a:ext cx="80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port: ?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port: ?</a:t>
              </a:r>
            </a:p>
          </p:txBody>
        </p:sp>
      </p:grpSp>
      <p:grpSp>
        <p:nvGrpSpPr>
          <p:cNvPr id="241870" name="Group 206"/>
          <p:cNvGrpSpPr>
            <a:grpSpLocks/>
          </p:cNvGrpSpPr>
          <p:nvPr/>
        </p:nvGrpSpPr>
        <p:grpSpPr bwMode="auto">
          <a:xfrm>
            <a:off x="4694238" y="5743575"/>
            <a:ext cx="1389062" cy="652463"/>
            <a:chOff x="2741" y="3750"/>
            <a:chExt cx="875" cy="411"/>
          </a:xfrm>
        </p:grpSpPr>
        <p:sp>
          <p:nvSpPr>
            <p:cNvPr id="11370" name="Rectangle 207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71" name="Line 208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72" name="Text Box 209"/>
            <p:cNvSpPr txBox="1">
              <a:spLocks noChangeArrowheads="1"/>
            </p:cNvSpPr>
            <p:nvPr/>
          </p:nvSpPr>
          <p:spPr bwMode="auto">
            <a:xfrm>
              <a:off x="2813" y="3875"/>
              <a:ext cx="80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port: ?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port: ?</a:t>
              </a:r>
            </a:p>
          </p:txBody>
        </p:sp>
      </p:grpSp>
      <p:grpSp>
        <p:nvGrpSpPr>
          <p:cNvPr id="25666" name="Group 214"/>
          <p:cNvGrpSpPr>
            <a:grpSpLocks/>
          </p:cNvGrpSpPr>
          <p:nvPr/>
        </p:nvGrpSpPr>
        <p:grpSpPr bwMode="auto">
          <a:xfrm>
            <a:off x="0" y="4381500"/>
            <a:ext cx="711200" cy="669925"/>
            <a:chOff x="-44" y="1473"/>
            <a:chExt cx="981" cy="1105"/>
          </a:xfrm>
        </p:grpSpPr>
        <p:pic>
          <p:nvPicPr>
            <p:cNvPr id="25703" name="Picture 21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704" name="Freeform 21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5667" name="Group 217"/>
          <p:cNvGrpSpPr>
            <a:grpSpLocks/>
          </p:cNvGrpSpPr>
          <p:nvPr/>
        </p:nvGrpSpPr>
        <p:grpSpPr bwMode="auto">
          <a:xfrm flipH="1">
            <a:off x="8269288" y="4505325"/>
            <a:ext cx="711200" cy="669925"/>
            <a:chOff x="-44" y="1473"/>
            <a:chExt cx="981" cy="1105"/>
          </a:xfrm>
        </p:grpSpPr>
        <p:pic>
          <p:nvPicPr>
            <p:cNvPr id="25701" name="Picture 21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702" name="Freeform 21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5668" name="Group 220"/>
          <p:cNvGrpSpPr>
            <a:grpSpLocks/>
          </p:cNvGrpSpPr>
          <p:nvPr/>
        </p:nvGrpSpPr>
        <p:grpSpPr bwMode="auto">
          <a:xfrm>
            <a:off x="3092450" y="3903663"/>
            <a:ext cx="358775" cy="704850"/>
            <a:chOff x="4140" y="429"/>
            <a:chExt cx="1425" cy="2396"/>
          </a:xfrm>
        </p:grpSpPr>
        <p:sp>
          <p:nvSpPr>
            <p:cNvPr id="25669" name="Freeform 22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Rectangle 222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671" name="Freeform 22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2" name="Freeform 22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8" name="Rectangle 225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5674" name="Group 22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1364" name="AutoShape 227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365" name="AutoShape 228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340" name="Rectangle 229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5676" name="Group 23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1362" name="AutoShape 231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4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363" name="AutoShape 232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342" name="Rectangle 233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43" name="Rectangle 234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5679" name="Group 23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1360" name="AutoShape 236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361" name="AutoShape 237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5680" name="Freeform 23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81" name="Group 23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1358" name="AutoShape 240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359" name="AutoShape 241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1347" name="Rectangle 242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683" name="Freeform 24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84" name="Freeform 24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0" name="Oval 245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686" name="Freeform 24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52" name="AutoShape 247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53" name="AutoShape 248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54" name="Oval 249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55" name="Oval 250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1356" name="Oval 251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1357" name="Rectangle 252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5443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7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4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41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4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1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41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4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41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1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41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41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41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1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41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24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41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708" grpId="0" build="p"/>
      <p:bldP spid="2418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229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8D75C04A-0067-494B-BEED-D4AB9CC20FF0}" type="slidenum">
              <a:rPr lang="en-US" sz="1200" smtClean="0"/>
              <a:pPr>
                <a:defRPr/>
              </a:pPr>
              <a:t>13</a:t>
            </a:fld>
            <a:endParaRPr lang="en-US" sz="1200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Connection-oriented demux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3962400" cy="46482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TCP socket identified by 4-tuple: </a:t>
            </a:r>
          </a:p>
          <a:p>
            <a:pPr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source IP address</a:t>
            </a:r>
          </a:p>
          <a:p>
            <a:pPr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source port number</a:t>
            </a:r>
          </a:p>
          <a:p>
            <a:pPr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dest IP address</a:t>
            </a:r>
          </a:p>
          <a:p>
            <a:pPr lvl="1"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</a:rPr>
              <a:t>dest port number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demux: receiver uses all four values to direct segment to appropriate socket</a:t>
            </a:r>
          </a:p>
        </p:txBody>
      </p:sp>
      <p:sp>
        <p:nvSpPr>
          <p:cNvPr id="1229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8500" y="1587500"/>
            <a:ext cx="4114800" cy="4648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server host may support many simultaneous TCP sockets: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each socket identified by its own 4-tuple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web servers have different sockets for each connecting client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non-persistent HTTP will have different socket for each request</a:t>
            </a:r>
          </a:p>
        </p:txBody>
      </p:sp>
      <p:pic>
        <p:nvPicPr>
          <p:cNvPr id="26630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05727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6935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AAE8B2DE-D3F3-4F4A-9D85-F0AF4CD15712}" type="slidenum">
              <a:rPr lang="en-US" sz="1200" smtClean="0"/>
              <a:pPr>
                <a:defRPr/>
              </a:pPr>
              <a:t>14</a:t>
            </a:fld>
            <a:endParaRPr lang="en-US" sz="1200" smtClean="0"/>
          </a:p>
        </p:txBody>
      </p:sp>
      <p:pic>
        <p:nvPicPr>
          <p:cNvPr id="27651" name="Picture 159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881063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3"/>
          <p:cNvSpPr>
            <a:spLocks noGrp="1" noChangeArrowheads="1"/>
          </p:cNvSpPr>
          <p:nvPr>
            <p:ph type="title"/>
          </p:nvPr>
        </p:nvSpPr>
        <p:spPr>
          <a:xfrm>
            <a:off x="244475" y="200025"/>
            <a:ext cx="8085138" cy="935038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Connection-oriented demux: example</a:t>
            </a:r>
          </a:p>
        </p:txBody>
      </p:sp>
      <p:sp>
        <p:nvSpPr>
          <p:cNvPr id="27653" name="Freeform 5"/>
          <p:cNvSpPr>
            <a:spLocks/>
          </p:cNvSpPr>
          <p:nvPr/>
        </p:nvSpPr>
        <p:spPr bwMode="auto">
          <a:xfrm>
            <a:off x="2819400" y="1765300"/>
            <a:ext cx="552450" cy="2082800"/>
          </a:xfrm>
          <a:custGeom>
            <a:avLst/>
            <a:gdLst>
              <a:gd name="T0" fmla="*/ 0 w 348"/>
              <a:gd name="T1" fmla="*/ 2147483647 h 1312"/>
              <a:gd name="T2" fmla="*/ 2147483647 w 348"/>
              <a:gd name="T3" fmla="*/ 0 h 1312"/>
              <a:gd name="T4" fmla="*/ 2147483647 w 348"/>
              <a:gd name="T5" fmla="*/ 2147483647 h 1312"/>
              <a:gd name="T6" fmla="*/ 2147483647 w 348"/>
              <a:gd name="T7" fmla="*/ 2147483647 h 1312"/>
              <a:gd name="T8" fmla="*/ 0 w 348"/>
              <a:gd name="T9" fmla="*/ 2147483647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Freeform 6"/>
          <p:cNvSpPr>
            <a:spLocks/>
          </p:cNvSpPr>
          <p:nvPr/>
        </p:nvSpPr>
        <p:spPr bwMode="auto">
          <a:xfrm>
            <a:off x="417513" y="1944688"/>
            <a:ext cx="460375" cy="2193925"/>
          </a:xfrm>
          <a:custGeom>
            <a:avLst/>
            <a:gdLst>
              <a:gd name="T0" fmla="*/ 2147483647 w 290"/>
              <a:gd name="T1" fmla="*/ 2147483647 h 1382"/>
              <a:gd name="T2" fmla="*/ 0 w 290"/>
              <a:gd name="T3" fmla="*/ 2147483647 h 1382"/>
              <a:gd name="T4" fmla="*/ 2147483647 w 290"/>
              <a:gd name="T5" fmla="*/ 0 h 1382"/>
              <a:gd name="T6" fmla="*/ 2147483647 w 290"/>
              <a:gd name="T7" fmla="*/ 2147483647 h 1382"/>
              <a:gd name="T8" fmla="*/ 2147483647 w 290"/>
              <a:gd name="T9" fmla="*/ 2147483647 h 1382"/>
              <a:gd name="T10" fmla="*/ 2147483647 w 290"/>
              <a:gd name="T11" fmla="*/ 2147483647 h 13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0" h="1382">
                <a:moveTo>
                  <a:pt x="15" y="1382"/>
                </a:moveTo>
                <a:lnTo>
                  <a:pt x="0" y="1360"/>
                </a:lnTo>
                <a:lnTo>
                  <a:pt x="290" y="0"/>
                </a:lnTo>
                <a:lnTo>
                  <a:pt x="284" y="1258"/>
                </a:lnTo>
                <a:lnTo>
                  <a:pt x="182" y="1382"/>
                </a:lnTo>
                <a:lnTo>
                  <a:pt x="15" y="138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23"/>
          <p:cNvSpPr>
            <a:spLocks noChangeArrowheads="1"/>
          </p:cNvSpPr>
          <p:nvPr/>
        </p:nvSpPr>
        <p:spPr bwMode="auto">
          <a:xfrm>
            <a:off x="933450" y="1911350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7656" name="Rectangle 24"/>
          <p:cNvSpPr>
            <a:spLocks noChangeArrowheads="1"/>
          </p:cNvSpPr>
          <p:nvPr/>
        </p:nvSpPr>
        <p:spPr bwMode="auto">
          <a:xfrm>
            <a:off x="895350" y="1965325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7657" name="Line 25"/>
          <p:cNvSpPr>
            <a:spLocks noChangeShapeType="1"/>
          </p:cNvSpPr>
          <p:nvPr/>
        </p:nvSpPr>
        <p:spPr bwMode="auto">
          <a:xfrm>
            <a:off x="904875" y="27257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Text Box 26"/>
          <p:cNvSpPr txBox="1">
            <a:spLocks noChangeArrowheads="1"/>
          </p:cNvSpPr>
          <p:nvPr/>
        </p:nvSpPr>
        <p:spPr bwMode="auto">
          <a:xfrm>
            <a:off x="862013" y="27082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7659" name="Line 27"/>
          <p:cNvSpPr>
            <a:spLocks noChangeShapeType="1"/>
          </p:cNvSpPr>
          <p:nvPr/>
        </p:nvSpPr>
        <p:spPr bwMode="auto">
          <a:xfrm>
            <a:off x="912813" y="30464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Line 28"/>
          <p:cNvSpPr>
            <a:spLocks noChangeShapeType="1"/>
          </p:cNvSpPr>
          <p:nvPr/>
        </p:nvSpPr>
        <p:spPr bwMode="auto">
          <a:xfrm>
            <a:off x="898525" y="33559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Line 29"/>
          <p:cNvSpPr>
            <a:spLocks noChangeShapeType="1"/>
          </p:cNvSpPr>
          <p:nvPr/>
        </p:nvSpPr>
        <p:spPr bwMode="auto">
          <a:xfrm>
            <a:off x="898525" y="36417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Text Box 26"/>
          <p:cNvSpPr txBox="1">
            <a:spLocks noChangeArrowheads="1"/>
          </p:cNvSpPr>
          <p:nvPr/>
        </p:nvSpPr>
        <p:spPr bwMode="auto">
          <a:xfrm>
            <a:off x="896938" y="19558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7663" name="Text Box 26"/>
          <p:cNvSpPr txBox="1">
            <a:spLocks noChangeArrowheads="1"/>
          </p:cNvSpPr>
          <p:nvPr/>
        </p:nvSpPr>
        <p:spPr bwMode="auto">
          <a:xfrm>
            <a:off x="852488" y="3613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7664" name="Text Box 26"/>
          <p:cNvSpPr txBox="1">
            <a:spLocks noChangeArrowheads="1"/>
          </p:cNvSpPr>
          <p:nvPr/>
        </p:nvSpPr>
        <p:spPr bwMode="auto">
          <a:xfrm>
            <a:off x="871538" y="33274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7665" name="Text Box 26"/>
          <p:cNvSpPr txBox="1">
            <a:spLocks noChangeArrowheads="1"/>
          </p:cNvSpPr>
          <p:nvPr/>
        </p:nvSpPr>
        <p:spPr bwMode="auto">
          <a:xfrm>
            <a:off x="862013" y="30321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3331" name="Oval 19"/>
          <p:cNvSpPr>
            <a:spLocks noChangeArrowheads="1"/>
          </p:cNvSpPr>
          <p:nvPr/>
        </p:nvSpPr>
        <p:spPr bwMode="auto">
          <a:xfrm>
            <a:off x="12319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P3</a:t>
            </a:r>
          </a:p>
        </p:txBody>
      </p:sp>
      <p:grpSp>
        <p:nvGrpSpPr>
          <p:cNvPr id="27667" name="Group 20"/>
          <p:cNvGrpSpPr>
            <a:grpSpLocks/>
          </p:cNvGrpSpPr>
          <p:nvPr/>
        </p:nvGrpSpPr>
        <p:grpSpPr bwMode="auto">
          <a:xfrm>
            <a:off x="1200150" y="2565400"/>
            <a:ext cx="620713" cy="228600"/>
            <a:chOff x="1287" y="2524"/>
            <a:chExt cx="260" cy="100"/>
          </a:xfrm>
        </p:grpSpPr>
        <p:sp>
          <p:nvSpPr>
            <p:cNvPr id="13451" name="Rectangle 21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52" name="Rectangle 22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53" name="Rectangle 23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54" name="Rectangle 24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7668" name="Rectangle 23"/>
          <p:cNvSpPr>
            <a:spLocks noChangeArrowheads="1"/>
          </p:cNvSpPr>
          <p:nvPr/>
        </p:nvSpPr>
        <p:spPr bwMode="auto">
          <a:xfrm>
            <a:off x="3432175" y="1677988"/>
            <a:ext cx="2254250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7669" name="Rectangle 24"/>
          <p:cNvSpPr>
            <a:spLocks noChangeArrowheads="1"/>
          </p:cNvSpPr>
          <p:nvPr/>
        </p:nvSpPr>
        <p:spPr bwMode="auto">
          <a:xfrm>
            <a:off x="3378200" y="1755775"/>
            <a:ext cx="22256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7670" name="Text Box 26"/>
          <p:cNvSpPr txBox="1">
            <a:spLocks noChangeArrowheads="1"/>
          </p:cNvSpPr>
          <p:nvPr/>
        </p:nvSpPr>
        <p:spPr bwMode="auto">
          <a:xfrm>
            <a:off x="3803650" y="24844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7671" name="Text Box 26"/>
          <p:cNvSpPr txBox="1">
            <a:spLocks noChangeArrowheads="1"/>
          </p:cNvSpPr>
          <p:nvPr/>
        </p:nvSpPr>
        <p:spPr bwMode="auto">
          <a:xfrm>
            <a:off x="3857625" y="1708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7672" name="Text Box 26"/>
          <p:cNvSpPr txBox="1">
            <a:spLocks noChangeArrowheads="1"/>
          </p:cNvSpPr>
          <p:nvPr/>
        </p:nvSpPr>
        <p:spPr bwMode="auto">
          <a:xfrm>
            <a:off x="3797300" y="33893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7673" name="Text Box 26"/>
          <p:cNvSpPr txBox="1">
            <a:spLocks noChangeArrowheads="1"/>
          </p:cNvSpPr>
          <p:nvPr/>
        </p:nvSpPr>
        <p:spPr bwMode="auto">
          <a:xfrm>
            <a:off x="3797300" y="31035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13339" name="Oval 36"/>
          <p:cNvSpPr>
            <a:spLocks noChangeArrowheads="1"/>
          </p:cNvSpPr>
          <p:nvPr/>
        </p:nvSpPr>
        <p:spPr bwMode="auto">
          <a:xfrm>
            <a:off x="3497263" y="2014538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P4</a:t>
            </a:r>
          </a:p>
        </p:txBody>
      </p:sp>
      <p:sp>
        <p:nvSpPr>
          <p:cNvPr id="27675" name="Rectangle 23"/>
          <p:cNvSpPr>
            <a:spLocks noChangeArrowheads="1"/>
          </p:cNvSpPr>
          <p:nvPr/>
        </p:nvSpPr>
        <p:spPr bwMode="auto">
          <a:xfrm>
            <a:off x="6567488" y="19034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7676" name="Rectangle 24"/>
          <p:cNvSpPr>
            <a:spLocks noChangeArrowheads="1"/>
          </p:cNvSpPr>
          <p:nvPr/>
        </p:nvSpPr>
        <p:spPr bwMode="auto">
          <a:xfrm>
            <a:off x="6370638" y="1944688"/>
            <a:ext cx="1631950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7677" name="Text Box 26"/>
          <p:cNvSpPr txBox="1">
            <a:spLocks noChangeArrowheads="1"/>
          </p:cNvSpPr>
          <p:nvPr/>
        </p:nvSpPr>
        <p:spPr bwMode="auto">
          <a:xfrm>
            <a:off x="6496050" y="27003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7678" name="Text Box 26"/>
          <p:cNvSpPr txBox="1">
            <a:spLocks noChangeArrowheads="1"/>
          </p:cNvSpPr>
          <p:nvPr/>
        </p:nvSpPr>
        <p:spPr bwMode="auto">
          <a:xfrm>
            <a:off x="6530975" y="19478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7679" name="Text Box 26"/>
          <p:cNvSpPr txBox="1">
            <a:spLocks noChangeArrowheads="1"/>
          </p:cNvSpPr>
          <p:nvPr/>
        </p:nvSpPr>
        <p:spPr bwMode="auto">
          <a:xfrm>
            <a:off x="6538913" y="36052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7680" name="Text Box 26"/>
          <p:cNvSpPr txBox="1">
            <a:spLocks noChangeArrowheads="1"/>
          </p:cNvSpPr>
          <p:nvPr/>
        </p:nvSpPr>
        <p:spPr bwMode="auto">
          <a:xfrm>
            <a:off x="6505575" y="33194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7681" name="Text Box 26"/>
          <p:cNvSpPr txBox="1">
            <a:spLocks noChangeArrowheads="1"/>
          </p:cNvSpPr>
          <p:nvPr/>
        </p:nvSpPr>
        <p:spPr bwMode="auto">
          <a:xfrm>
            <a:off x="6496050" y="3024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3347" name="Oval 53"/>
          <p:cNvSpPr>
            <a:spLocks noChangeArrowheads="1"/>
          </p:cNvSpPr>
          <p:nvPr/>
        </p:nvSpPr>
        <p:spPr bwMode="auto">
          <a:xfrm>
            <a:off x="64516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P2</a:t>
            </a:r>
          </a:p>
        </p:txBody>
      </p:sp>
      <p:sp>
        <p:nvSpPr>
          <p:cNvPr id="27683" name="Freeform 54"/>
          <p:cNvSpPr>
            <a:spLocks/>
          </p:cNvSpPr>
          <p:nvPr/>
        </p:nvSpPr>
        <p:spPr bwMode="auto">
          <a:xfrm>
            <a:off x="8026400" y="1924050"/>
            <a:ext cx="504825" cy="2133600"/>
          </a:xfrm>
          <a:custGeom>
            <a:avLst/>
            <a:gdLst>
              <a:gd name="T0" fmla="*/ 2147483647 w 318"/>
              <a:gd name="T1" fmla="*/ 2147483647 h 1344"/>
              <a:gd name="T2" fmla="*/ 2147483647 w 318"/>
              <a:gd name="T3" fmla="*/ 0 h 1344"/>
              <a:gd name="T4" fmla="*/ 0 w 318"/>
              <a:gd name="T5" fmla="*/ 2147483647 h 1344"/>
              <a:gd name="T6" fmla="*/ 2147483647 w 318"/>
              <a:gd name="T7" fmla="*/ 2147483647 h 1344"/>
              <a:gd name="T8" fmla="*/ 2147483647 w 318"/>
              <a:gd name="T9" fmla="*/ 2147483647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1344">
                <a:moveTo>
                  <a:pt x="318" y="1344"/>
                </a:moveTo>
                <a:lnTo>
                  <a:pt x="12" y="0"/>
                </a:lnTo>
                <a:lnTo>
                  <a:pt x="0" y="1224"/>
                </a:lnTo>
                <a:lnTo>
                  <a:pt x="121" y="1344"/>
                </a:lnTo>
                <a:lnTo>
                  <a:pt x="318" y="1344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684" name="Group 76"/>
          <p:cNvGrpSpPr>
            <a:grpSpLocks/>
          </p:cNvGrpSpPr>
          <p:nvPr/>
        </p:nvGrpSpPr>
        <p:grpSpPr bwMode="auto">
          <a:xfrm>
            <a:off x="1816100" y="5170488"/>
            <a:ext cx="2024063" cy="652462"/>
            <a:chOff x="1079" y="3697"/>
            <a:chExt cx="1275" cy="411"/>
          </a:xfrm>
        </p:grpSpPr>
        <p:sp>
          <p:nvSpPr>
            <p:cNvPr id="13448" name="Rectangle 77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9" name="Line 78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50" name="Text Box 79"/>
            <p:cNvSpPr txBox="1">
              <a:spLocks noChangeArrowheads="1"/>
            </p:cNvSpPr>
            <p:nvPr/>
          </p:nvSpPr>
          <p:spPr bwMode="auto">
            <a:xfrm>
              <a:off x="1079" y="3822"/>
              <a:ext cx="123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IP,port: A,9157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IP, port: B,80</a:t>
              </a:r>
            </a:p>
          </p:txBody>
        </p:sp>
      </p:grpSp>
      <p:grpSp>
        <p:nvGrpSpPr>
          <p:cNvPr id="27685" name="Group 80"/>
          <p:cNvGrpSpPr>
            <a:grpSpLocks/>
          </p:cNvGrpSpPr>
          <p:nvPr/>
        </p:nvGrpSpPr>
        <p:grpSpPr bwMode="auto">
          <a:xfrm>
            <a:off x="1666875" y="4479925"/>
            <a:ext cx="1887538" cy="652463"/>
            <a:chOff x="2741" y="3750"/>
            <a:chExt cx="1189" cy="411"/>
          </a:xfrm>
        </p:grpSpPr>
        <p:sp>
          <p:nvSpPr>
            <p:cNvPr id="13445" name="Rectangle 81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6" name="Line 82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7" name="Text Box 83"/>
            <p:cNvSpPr txBox="1">
              <a:spLocks noChangeArrowheads="1"/>
            </p:cNvSpPr>
            <p:nvPr/>
          </p:nvSpPr>
          <p:spPr bwMode="auto">
            <a:xfrm>
              <a:off x="2813" y="3875"/>
              <a:ext cx="1117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IP,port: B,80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IP,port: A,9157</a:t>
              </a:r>
            </a:p>
          </p:txBody>
        </p:sp>
      </p:grpSp>
      <p:sp>
        <p:nvSpPr>
          <p:cNvPr id="13351" name="Text Box 93"/>
          <p:cNvSpPr txBox="1">
            <a:spLocks noChangeArrowheads="1"/>
          </p:cNvSpPr>
          <p:nvPr/>
        </p:nvSpPr>
        <p:spPr bwMode="auto">
          <a:xfrm flipH="1">
            <a:off x="88900" y="4705350"/>
            <a:ext cx="11477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Gill Sans MT" charset="0"/>
                <a:cs typeface="+mn-cs"/>
              </a:rPr>
              <a:t>host: IP address A</a:t>
            </a:r>
          </a:p>
        </p:txBody>
      </p:sp>
      <p:sp>
        <p:nvSpPr>
          <p:cNvPr id="13352" name="Text Box 94"/>
          <p:cNvSpPr txBox="1">
            <a:spLocks noChangeArrowheads="1"/>
          </p:cNvSpPr>
          <p:nvPr/>
        </p:nvSpPr>
        <p:spPr bwMode="auto">
          <a:xfrm flipH="1">
            <a:off x="7845425" y="4602163"/>
            <a:ext cx="11477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Gill Sans MT" charset="0"/>
                <a:cs typeface="+mn-cs"/>
              </a:rPr>
              <a:t>host: IP address C</a:t>
            </a:r>
          </a:p>
        </p:txBody>
      </p:sp>
      <p:sp>
        <p:nvSpPr>
          <p:cNvPr id="13353" name="Line 96"/>
          <p:cNvSpPr>
            <a:spLocks noChangeShapeType="1"/>
          </p:cNvSpPr>
          <p:nvPr/>
        </p:nvSpPr>
        <p:spPr bwMode="auto">
          <a:xfrm>
            <a:off x="3354388" y="343217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54" name="Line 97"/>
          <p:cNvSpPr>
            <a:spLocks noChangeShapeType="1"/>
          </p:cNvSpPr>
          <p:nvPr/>
        </p:nvSpPr>
        <p:spPr bwMode="auto">
          <a:xfrm>
            <a:off x="3370263" y="3130550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690" name="Text Box 26"/>
          <p:cNvSpPr txBox="1">
            <a:spLocks noChangeArrowheads="1"/>
          </p:cNvSpPr>
          <p:nvPr/>
        </p:nvSpPr>
        <p:spPr bwMode="auto">
          <a:xfrm>
            <a:off x="3757613" y="27955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3356" name="Line 99"/>
          <p:cNvSpPr>
            <a:spLocks noChangeShapeType="1"/>
          </p:cNvSpPr>
          <p:nvPr/>
        </p:nvSpPr>
        <p:spPr bwMode="auto">
          <a:xfrm>
            <a:off x="3373438" y="2808288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57" name="Line 100"/>
          <p:cNvSpPr>
            <a:spLocks noChangeShapeType="1"/>
          </p:cNvSpPr>
          <p:nvPr/>
        </p:nvSpPr>
        <p:spPr bwMode="auto">
          <a:xfrm>
            <a:off x="3376613" y="248602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7693" name="Group 101"/>
          <p:cNvGrpSpPr>
            <a:grpSpLocks/>
          </p:cNvGrpSpPr>
          <p:nvPr/>
        </p:nvGrpSpPr>
        <p:grpSpPr bwMode="auto">
          <a:xfrm>
            <a:off x="3552825" y="2347913"/>
            <a:ext cx="473075" cy="228600"/>
            <a:chOff x="1287" y="2524"/>
            <a:chExt cx="260" cy="100"/>
          </a:xfrm>
        </p:grpSpPr>
        <p:sp>
          <p:nvSpPr>
            <p:cNvPr id="13441" name="Rectangle 102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2" name="Rectangle 103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3" name="Rectangle 104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4" name="Rectangle 105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3359" name="Oval 106"/>
          <p:cNvSpPr>
            <a:spLocks noChangeArrowheads="1"/>
          </p:cNvSpPr>
          <p:nvPr/>
        </p:nvSpPr>
        <p:spPr bwMode="auto">
          <a:xfrm>
            <a:off x="4864100" y="201930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P6</a:t>
            </a:r>
          </a:p>
        </p:txBody>
      </p:sp>
      <p:sp>
        <p:nvSpPr>
          <p:cNvPr id="13360" name="Oval 112"/>
          <p:cNvSpPr>
            <a:spLocks noChangeArrowheads="1"/>
          </p:cNvSpPr>
          <p:nvPr/>
        </p:nvSpPr>
        <p:spPr bwMode="auto">
          <a:xfrm>
            <a:off x="4192588" y="2017713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P5</a:t>
            </a:r>
          </a:p>
        </p:txBody>
      </p:sp>
      <p:grpSp>
        <p:nvGrpSpPr>
          <p:cNvPr id="27696" name="Group 118"/>
          <p:cNvGrpSpPr>
            <a:grpSpLocks/>
          </p:cNvGrpSpPr>
          <p:nvPr/>
        </p:nvGrpSpPr>
        <p:grpSpPr bwMode="auto">
          <a:xfrm>
            <a:off x="4257675" y="2352675"/>
            <a:ext cx="473075" cy="228600"/>
            <a:chOff x="1287" y="2524"/>
            <a:chExt cx="260" cy="100"/>
          </a:xfrm>
        </p:grpSpPr>
        <p:sp>
          <p:nvSpPr>
            <p:cNvPr id="13437" name="Rectangle 11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8" name="Rectangle 120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9" name="Rectangle 121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40" name="Rectangle 122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7697" name="Group 123"/>
          <p:cNvGrpSpPr>
            <a:grpSpLocks/>
          </p:cNvGrpSpPr>
          <p:nvPr/>
        </p:nvGrpSpPr>
        <p:grpSpPr bwMode="auto">
          <a:xfrm>
            <a:off x="4929188" y="2357438"/>
            <a:ext cx="473075" cy="228600"/>
            <a:chOff x="1287" y="2524"/>
            <a:chExt cx="260" cy="100"/>
          </a:xfrm>
        </p:grpSpPr>
        <p:sp>
          <p:nvSpPr>
            <p:cNvPr id="13433" name="Rectangle 124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4" name="Rectangle 125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5" name="Rectangle 126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6" name="Rectangle 127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3363" name="Line 133"/>
          <p:cNvSpPr>
            <a:spLocks noChangeShapeType="1"/>
          </p:cNvSpPr>
          <p:nvPr/>
        </p:nvSpPr>
        <p:spPr bwMode="auto">
          <a:xfrm>
            <a:off x="6362700" y="364807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64" name="Line 134"/>
          <p:cNvSpPr>
            <a:spLocks noChangeShapeType="1"/>
          </p:cNvSpPr>
          <p:nvPr/>
        </p:nvSpPr>
        <p:spPr bwMode="auto">
          <a:xfrm>
            <a:off x="6353175" y="3352800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65" name="Line 135"/>
          <p:cNvSpPr>
            <a:spLocks noChangeShapeType="1"/>
          </p:cNvSpPr>
          <p:nvPr/>
        </p:nvSpPr>
        <p:spPr bwMode="auto">
          <a:xfrm>
            <a:off x="6353175" y="30575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66" name="Line 136"/>
          <p:cNvSpPr>
            <a:spLocks noChangeShapeType="1"/>
          </p:cNvSpPr>
          <p:nvPr/>
        </p:nvSpPr>
        <p:spPr bwMode="auto">
          <a:xfrm>
            <a:off x="6353175" y="27527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7702" name="Group 128"/>
          <p:cNvGrpSpPr>
            <a:grpSpLocks/>
          </p:cNvGrpSpPr>
          <p:nvPr/>
        </p:nvGrpSpPr>
        <p:grpSpPr bwMode="auto">
          <a:xfrm>
            <a:off x="6505575" y="2579688"/>
            <a:ext cx="473075" cy="228600"/>
            <a:chOff x="1287" y="2524"/>
            <a:chExt cx="260" cy="100"/>
          </a:xfrm>
        </p:grpSpPr>
        <p:sp>
          <p:nvSpPr>
            <p:cNvPr id="13429" name="Rectangle 12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0" name="Rectangle 130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1" name="Rectangle 131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32" name="Rectangle 132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7703" name="Group 137"/>
          <p:cNvGrpSpPr>
            <a:grpSpLocks/>
          </p:cNvGrpSpPr>
          <p:nvPr/>
        </p:nvGrpSpPr>
        <p:grpSpPr bwMode="auto">
          <a:xfrm>
            <a:off x="7300913" y="2570163"/>
            <a:ext cx="473075" cy="228600"/>
            <a:chOff x="1287" y="2524"/>
            <a:chExt cx="260" cy="100"/>
          </a:xfrm>
        </p:grpSpPr>
        <p:sp>
          <p:nvSpPr>
            <p:cNvPr id="13425" name="Rectangle 138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6" name="Rectangle 139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7" name="Rectangle 140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8" name="Rectangle 141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3369" name="Oval 143"/>
          <p:cNvSpPr>
            <a:spLocks noChangeArrowheads="1"/>
          </p:cNvSpPr>
          <p:nvPr/>
        </p:nvSpPr>
        <p:spPr bwMode="auto">
          <a:xfrm>
            <a:off x="7242175" y="223678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P3</a:t>
            </a:r>
          </a:p>
        </p:txBody>
      </p:sp>
      <p:sp>
        <p:nvSpPr>
          <p:cNvPr id="27705" name="Freeform 144"/>
          <p:cNvSpPr>
            <a:spLocks/>
          </p:cNvSpPr>
          <p:nvPr/>
        </p:nvSpPr>
        <p:spPr bwMode="auto">
          <a:xfrm>
            <a:off x="1493838" y="2439988"/>
            <a:ext cx="2695575" cy="2695575"/>
          </a:xfrm>
          <a:custGeom>
            <a:avLst/>
            <a:gdLst>
              <a:gd name="T0" fmla="*/ 0 w 1698"/>
              <a:gd name="T1" fmla="*/ 2147483647 h 1698"/>
              <a:gd name="T2" fmla="*/ 0 w 1698"/>
              <a:gd name="T3" fmla="*/ 2147483647 h 1698"/>
              <a:gd name="T4" fmla="*/ 2147483647 w 1698"/>
              <a:gd name="T5" fmla="*/ 2147483647 h 1698"/>
              <a:gd name="T6" fmla="*/ 2147483647 w 1698"/>
              <a:gd name="T7" fmla="*/ 2147483647 h 1698"/>
              <a:gd name="T8" fmla="*/ 2147483647 w 1698"/>
              <a:gd name="T9" fmla="*/ 0 h 16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8" h="1698">
                <a:moveTo>
                  <a:pt x="0" y="131"/>
                </a:moveTo>
                <a:lnTo>
                  <a:pt x="0" y="1698"/>
                </a:lnTo>
                <a:lnTo>
                  <a:pt x="1698" y="1690"/>
                </a:lnTo>
                <a:lnTo>
                  <a:pt x="1691" y="148"/>
                </a:lnTo>
                <a:lnTo>
                  <a:pt x="1443" y="0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706" name="Freeform 145"/>
          <p:cNvSpPr>
            <a:spLocks/>
          </p:cNvSpPr>
          <p:nvPr/>
        </p:nvSpPr>
        <p:spPr bwMode="auto">
          <a:xfrm>
            <a:off x="4479925" y="2471738"/>
            <a:ext cx="3089275" cy="3252787"/>
          </a:xfrm>
          <a:custGeom>
            <a:avLst/>
            <a:gdLst>
              <a:gd name="T0" fmla="*/ 0 w 1946"/>
              <a:gd name="T1" fmla="*/ 0 h 1801"/>
              <a:gd name="T2" fmla="*/ 0 w 1946"/>
              <a:gd name="T3" fmla="*/ 2147483647 h 1801"/>
              <a:gd name="T4" fmla="*/ 2147483647 w 1946"/>
              <a:gd name="T5" fmla="*/ 2147483647 h 1801"/>
              <a:gd name="T6" fmla="*/ 2147483647 w 1946"/>
              <a:gd name="T7" fmla="*/ 2147483647 h 180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6" h="1801">
                <a:moveTo>
                  <a:pt x="0" y="0"/>
                </a:moveTo>
                <a:lnTo>
                  <a:pt x="0" y="1801"/>
                </a:lnTo>
                <a:lnTo>
                  <a:pt x="1946" y="1794"/>
                </a:lnTo>
                <a:lnTo>
                  <a:pt x="1925" y="132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707" name="Freeform 146"/>
          <p:cNvSpPr>
            <a:spLocks/>
          </p:cNvSpPr>
          <p:nvPr/>
        </p:nvSpPr>
        <p:spPr bwMode="auto">
          <a:xfrm>
            <a:off x="5138738" y="2460625"/>
            <a:ext cx="1609725" cy="2465388"/>
          </a:xfrm>
          <a:custGeom>
            <a:avLst/>
            <a:gdLst>
              <a:gd name="T0" fmla="*/ 0 w 1014"/>
              <a:gd name="T1" fmla="*/ 0 h 1480"/>
              <a:gd name="T2" fmla="*/ 0 w 1014"/>
              <a:gd name="T3" fmla="*/ 2147483647 h 1480"/>
              <a:gd name="T4" fmla="*/ 2147483647 w 1014"/>
              <a:gd name="T5" fmla="*/ 2147483647 h 1480"/>
              <a:gd name="T6" fmla="*/ 2147483647 w 1014"/>
              <a:gd name="T7" fmla="*/ 2147483647 h 1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14" h="1480">
                <a:moveTo>
                  <a:pt x="0" y="0"/>
                </a:moveTo>
                <a:lnTo>
                  <a:pt x="0" y="1480"/>
                </a:lnTo>
                <a:lnTo>
                  <a:pt x="1014" y="1480"/>
                </a:lnTo>
                <a:lnTo>
                  <a:pt x="1014" y="146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7708" name="Group 147"/>
          <p:cNvGrpSpPr>
            <a:grpSpLocks/>
          </p:cNvGrpSpPr>
          <p:nvPr/>
        </p:nvGrpSpPr>
        <p:grpSpPr bwMode="auto">
          <a:xfrm>
            <a:off x="5237163" y="4684713"/>
            <a:ext cx="2071687" cy="652462"/>
            <a:chOff x="2741" y="3750"/>
            <a:chExt cx="1305" cy="411"/>
          </a:xfrm>
        </p:grpSpPr>
        <p:sp>
          <p:nvSpPr>
            <p:cNvPr id="13422" name="Rectangle 148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3" name="Line 149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4" name="Text Box 150"/>
            <p:cNvSpPr txBox="1">
              <a:spLocks noChangeArrowheads="1"/>
            </p:cNvSpPr>
            <p:nvPr/>
          </p:nvSpPr>
          <p:spPr bwMode="auto">
            <a:xfrm>
              <a:off x="2813" y="3875"/>
              <a:ext cx="123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IP,port: C,5775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IP,port: B,80</a:t>
              </a:r>
            </a:p>
          </p:txBody>
        </p:sp>
      </p:grpSp>
      <p:grpSp>
        <p:nvGrpSpPr>
          <p:cNvPr id="27709" name="Group 151"/>
          <p:cNvGrpSpPr>
            <a:grpSpLocks/>
          </p:cNvGrpSpPr>
          <p:nvPr/>
        </p:nvGrpSpPr>
        <p:grpSpPr bwMode="auto">
          <a:xfrm>
            <a:off x="5307013" y="5473700"/>
            <a:ext cx="2063750" cy="661988"/>
            <a:chOff x="2741" y="3750"/>
            <a:chExt cx="1300" cy="417"/>
          </a:xfrm>
        </p:grpSpPr>
        <p:sp>
          <p:nvSpPr>
            <p:cNvPr id="13419" name="Rectangle 152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0" name="Line 153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21" name="Text Box 154"/>
            <p:cNvSpPr txBox="1">
              <a:spLocks noChangeArrowheads="1"/>
            </p:cNvSpPr>
            <p:nvPr/>
          </p:nvSpPr>
          <p:spPr bwMode="auto">
            <a:xfrm>
              <a:off x="2813" y="3875"/>
              <a:ext cx="122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dirty="0" smtClean="0">
                  <a:cs typeface="+mn-cs"/>
                </a:rPr>
                <a:t>source </a:t>
              </a:r>
              <a:r>
                <a:rPr lang="en-US" sz="1400" dirty="0" err="1" smtClean="0">
                  <a:cs typeface="+mn-cs"/>
                </a:rPr>
                <a:t>IP,port</a:t>
              </a:r>
              <a:r>
                <a:rPr lang="en-US" sz="1400" dirty="0" smtClean="0">
                  <a:cs typeface="+mn-cs"/>
                </a:rPr>
                <a:t>: C,9157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dirty="0" err="1" smtClean="0">
                  <a:cs typeface="+mn-cs"/>
                </a:rPr>
                <a:t>dest</a:t>
              </a:r>
              <a:r>
                <a:rPr lang="en-US" sz="1400" dirty="0" smtClean="0">
                  <a:cs typeface="+mn-cs"/>
                </a:rPr>
                <a:t> </a:t>
              </a:r>
              <a:r>
                <a:rPr lang="en-US" sz="1400" dirty="0" err="1" smtClean="0">
                  <a:cs typeface="+mn-cs"/>
                </a:rPr>
                <a:t>IP,port</a:t>
              </a:r>
              <a:r>
                <a:rPr lang="en-US" sz="1400" dirty="0" smtClean="0">
                  <a:cs typeface="+mn-cs"/>
                </a:rPr>
                <a:t>: B,80</a:t>
              </a:r>
            </a:p>
          </p:txBody>
        </p:sp>
      </p:grpSp>
      <p:sp>
        <p:nvSpPr>
          <p:cNvPr id="364699" name="Text Box 155"/>
          <p:cNvSpPr txBox="1">
            <a:spLocks noChangeArrowheads="1"/>
          </p:cNvSpPr>
          <p:nvPr/>
        </p:nvSpPr>
        <p:spPr bwMode="auto">
          <a:xfrm>
            <a:off x="508000" y="6081713"/>
            <a:ext cx="48593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three segments, all destined to IP address: B,</a:t>
            </a:r>
          </a:p>
          <a:p>
            <a:pPr>
              <a:defRPr/>
            </a:pPr>
            <a:r>
              <a:rPr lang="en-US" smtClean="0">
                <a:solidFill>
                  <a:srgbClr val="CC0000"/>
                </a:solidFill>
                <a:cs typeface="+mn-cs"/>
              </a:rPr>
              <a:t> dest port: 80 are demultiplexed to </a:t>
            </a:r>
            <a:r>
              <a:rPr lang="en-US" i="1" smtClean="0">
                <a:solidFill>
                  <a:srgbClr val="CC0000"/>
                </a:solidFill>
                <a:cs typeface="+mn-cs"/>
              </a:rPr>
              <a:t>different </a:t>
            </a:r>
            <a:r>
              <a:rPr lang="en-US" smtClean="0">
                <a:solidFill>
                  <a:srgbClr val="CC0000"/>
                </a:solidFill>
                <a:cs typeface="+mn-cs"/>
              </a:rPr>
              <a:t>sockets</a:t>
            </a:r>
          </a:p>
        </p:txBody>
      </p:sp>
      <p:sp>
        <p:nvSpPr>
          <p:cNvPr id="364700" name="Line 156"/>
          <p:cNvSpPr>
            <a:spLocks noChangeShapeType="1"/>
          </p:cNvSpPr>
          <p:nvPr/>
        </p:nvSpPr>
        <p:spPr bwMode="auto">
          <a:xfrm>
            <a:off x="3502025" y="5770563"/>
            <a:ext cx="2857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4701" name="Line 157"/>
          <p:cNvSpPr>
            <a:spLocks noChangeShapeType="1"/>
          </p:cNvSpPr>
          <p:nvPr/>
        </p:nvSpPr>
        <p:spPr bwMode="auto">
          <a:xfrm>
            <a:off x="6570663" y="5292725"/>
            <a:ext cx="2857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64702" name="Line 158"/>
          <p:cNvSpPr>
            <a:spLocks noChangeShapeType="1"/>
          </p:cNvSpPr>
          <p:nvPr/>
        </p:nvSpPr>
        <p:spPr bwMode="auto">
          <a:xfrm>
            <a:off x="6646863" y="6086475"/>
            <a:ext cx="28575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379" name="Text Box 160"/>
          <p:cNvSpPr txBox="1">
            <a:spLocks noChangeArrowheads="1"/>
          </p:cNvSpPr>
          <p:nvPr/>
        </p:nvSpPr>
        <p:spPr bwMode="auto">
          <a:xfrm flipH="1">
            <a:off x="5046663" y="3702050"/>
            <a:ext cx="11477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Gill Sans MT" charset="0"/>
                <a:cs typeface="+mn-cs"/>
              </a:rPr>
              <a:t>server: IP address B</a:t>
            </a:r>
          </a:p>
        </p:txBody>
      </p:sp>
      <p:grpSp>
        <p:nvGrpSpPr>
          <p:cNvPr id="27715" name="Group 161"/>
          <p:cNvGrpSpPr>
            <a:grpSpLocks/>
          </p:cNvGrpSpPr>
          <p:nvPr/>
        </p:nvGrpSpPr>
        <p:grpSpPr bwMode="auto">
          <a:xfrm>
            <a:off x="2820988" y="3192463"/>
            <a:ext cx="358775" cy="704850"/>
            <a:chOff x="4140" y="429"/>
            <a:chExt cx="1425" cy="2396"/>
          </a:xfrm>
        </p:grpSpPr>
        <p:sp>
          <p:nvSpPr>
            <p:cNvPr id="27722" name="Freeform 16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88" name="Rectangle 163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7724" name="Freeform 16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16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91" name="Rectangle 166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7727" name="Group 16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417" name="AutoShape 168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418" name="AutoShape 169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3393" name="Rectangle 170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7729" name="Group 17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415" name="AutoShape 172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4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416" name="AutoShape 173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3395" name="Rectangle 174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396" name="Rectangle 175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7732" name="Group 17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3413" name="AutoShape 17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414" name="AutoShape 178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7733" name="Freeform 17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734" name="Group 18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3411" name="AutoShape 181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3412" name="AutoShape 182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3400" name="Rectangle 183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7736" name="Freeform 18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7" name="Freeform 18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3" name="Oval 186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7739" name="Freeform 18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05" name="AutoShape 188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06" name="AutoShape 189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07" name="Oval 190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08" name="Oval 191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3409" name="Oval 192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410" name="Rectangle 193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7716" name="Group 194"/>
          <p:cNvGrpSpPr>
            <a:grpSpLocks/>
          </p:cNvGrpSpPr>
          <p:nvPr/>
        </p:nvGrpSpPr>
        <p:grpSpPr bwMode="auto">
          <a:xfrm>
            <a:off x="-44450" y="3613150"/>
            <a:ext cx="711200" cy="669925"/>
            <a:chOff x="-44" y="1473"/>
            <a:chExt cx="981" cy="1105"/>
          </a:xfrm>
        </p:grpSpPr>
        <p:pic>
          <p:nvPicPr>
            <p:cNvPr id="27720" name="Picture 19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721" name="Freeform 19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7717" name="Group 197"/>
          <p:cNvGrpSpPr>
            <a:grpSpLocks/>
          </p:cNvGrpSpPr>
          <p:nvPr/>
        </p:nvGrpSpPr>
        <p:grpSpPr bwMode="auto">
          <a:xfrm flipH="1">
            <a:off x="8258175" y="3529013"/>
            <a:ext cx="711200" cy="669925"/>
            <a:chOff x="-44" y="1473"/>
            <a:chExt cx="981" cy="1105"/>
          </a:xfrm>
        </p:grpSpPr>
        <p:pic>
          <p:nvPicPr>
            <p:cNvPr id="27718" name="Picture 19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719" name="Freeform 19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1993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6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64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69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97518F4C-02DC-484C-8249-57B788AFE142}" type="slidenum">
              <a:rPr lang="en-US" sz="1200" smtClean="0"/>
              <a:pPr>
                <a:defRPr/>
              </a:pPr>
              <a:t>15</a:t>
            </a:fld>
            <a:endParaRPr lang="en-US" sz="120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title"/>
          </p:nvPr>
        </p:nvSpPr>
        <p:spPr>
          <a:xfrm>
            <a:off x="244475" y="200025"/>
            <a:ext cx="8085138" cy="935038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Connection-oriented demux: example</a:t>
            </a:r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2830513" y="1754188"/>
            <a:ext cx="552450" cy="2082800"/>
          </a:xfrm>
          <a:custGeom>
            <a:avLst/>
            <a:gdLst>
              <a:gd name="T0" fmla="*/ 0 w 348"/>
              <a:gd name="T1" fmla="*/ 2147483647 h 1312"/>
              <a:gd name="T2" fmla="*/ 2147483647 w 348"/>
              <a:gd name="T3" fmla="*/ 0 h 1312"/>
              <a:gd name="T4" fmla="*/ 2147483647 w 348"/>
              <a:gd name="T5" fmla="*/ 2147483647 h 1312"/>
              <a:gd name="T6" fmla="*/ 2147483647 w 348"/>
              <a:gd name="T7" fmla="*/ 2147483647 h 1312"/>
              <a:gd name="T8" fmla="*/ 0 w 348"/>
              <a:gd name="T9" fmla="*/ 2147483647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Freeform 5"/>
          <p:cNvSpPr>
            <a:spLocks/>
          </p:cNvSpPr>
          <p:nvPr/>
        </p:nvSpPr>
        <p:spPr bwMode="auto">
          <a:xfrm>
            <a:off x="438150" y="1933575"/>
            <a:ext cx="460375" cy="2193925"/>
          </a:xfrm>
          <a:custGeom>
            <a:avLst/>
            <a:gdLst>
              <a:gd name="T0" fmla="*/ 2147483647 w 290"/>
              <a:gd name="T1" fmla="*/ 2147483647 h 1382"/>
              <a:gd name="T2" fmla="*/ 0 w 290"/>
              <a:gd name="T3" fmla="*/ 2147483647 h 1382"/>
              <a:gd name="T4" fmla="*/ 2147483647 w 290"/>
              <a:gd name="T5" fmla="*/ 0 h 1382"/>
              <a:gd name="T6" fmla="*/ 2147483647 w 290"/>
              <a:gd name="T7" fmla="*/ 2147483647 h 1382"/>
              <a:gd name="T8" fmla="*/ 2147483647 w 290"/>
              <a:gd name="T9" fmla="*/ 2147483647 h 1382"/>
              <a:gd name="T10" fmla="*/ 2147483647 w 290"/>
              <a:gd name="T11" fmla="*/ 2147483647 h 13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90" h="1382">
                <a:moveTo>
                  <a:pt x="15" y="1382"/>
                </a:moveTo>
                <a:lnTo>
                  <a:pt x="0" y="1360"/>
                </a:lnTo>
                <a:lnTo>
                  <a:pt x="290" y="0"/>
                </a:lnTo>
                <a:lnTo>
                  <a:pt x="284" y="1258"/>
                </a:lnTo>
                <a:lnTo>
                  <a:pt x="182" y="1382"/>
                </a:lnTo>
                <a:lnTo>
                  <a:pt x="15" y="138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Rectangle 23"/>
          <p:cNvSpPr>
            <a:spLocks noChangeArrowheads="1"/>
          </p:cNvSpPr>
          <p:nvPr/>
        </p:nvSpPr>
        <p:spPr bwMode="auto">
          <a:xfrm>
            <a:off x="933450" y="1911350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8679" name="Rectangle 24"/>
          <p:cNvSpPr>
            <a:spLocks noChangeArrowheads="1"/>
          </p:cNvSpPr>
          <p:nvPr/>
        </p:nvSpPr>
        <p:spPr bwMode="auto">
          <a:xfrm>
            <a:off x="895350" y="1965325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8680" name="Line 25"/>
          <p:cNvSpPr>
            <a:spLocks noChangeShapeType="1"/>
          </p:cNvSpPr>
          <p:nvPr/>
        </p:nvSpPr>
        <p:spPr bwMode="auto">
          <a:xfrm>
            <a:off x="904875" y="27257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Text Box 26"/>
          <p:cNvSpPr txBox="1">
            <a:spLocks noChangeArrowheads="1"/>
          </p:cNvSpPr>
          <p:nvPr/>
        </p:nvSpPr>
        <p:spPr bwMode="auto">
          <a:xfrm>
            <a:off x="862013" y="27082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8682" name="Line 27"/>
          <p:cNvSpPr>
            <a:spLocks noChangeShapeType="1"/>
          </p:cNvSpPr>
          <p:nvPr/>
        </p:nvSpPr>
        <p:spPr bwMode="auto">
          <a:xfrm>
            <a:off x="912813" y="30464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28"/>
          <p:cNvSpPr>
            <a:spLocks noChangeShapeType="1"/>
          </p:cNvSpPr>
          <p:nvPr/>
        </p:nvSpPr>
        <p:spPr bwMode="auto">
          <a:xfrm>
            <a:off x="898525" y="335597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29"/>
          <p:cNvSpPr>
            <a:spLocks noChangeShapeType="1"/>
          </p:cNvSpPr>
          <p:nvPr/>
        </p:nvSpPr>
        <p:spPr bwMode="auto">
          <a:xfrm>
            <a:off x="898525" y="36417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Text Box 26"/>
          <p:cNvSpPr txBox="1">
            <a:spLocks noChangeArrowheads="1"/>
          </p:cNvSpPr>
          <p:nvPr/>
        </p:nvSpPr>
        <p:spPr bwMode="auto">
          <a:xfrm>
            <a:off x="896938" y="19558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8686" name="Text Box 26"/>
          <p:cNvSpPr txBox="1">
            <a:spLocks noChangeArrowheads="1"/>
          </p:cNvSpPr>
          <p:nvPr/>
        </p:nvSpPr>
        <p:spPr bwMode="auto">
          <a:xfrm>
            <a:off x="852488" y="3613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8687" name="Text Box 26"/>
          <p:cNvSpPr txBox="1">
            <a:spLocks noChangeArrowheads="1"/>
          </p:cNvSpPr>
          <p:nvPr/>
        </p:nvSpPr>
        <p:spPr bwMode="auto">
          <a:xfrm>
            <a:off x="871538" y="33274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8688" name="Text Box 26"/>
          <p:cNvSpPr txBox="1">
            <a:spLocks noChangeArrowheads="1"/>
          </p:cNvSpPr>
          <p:nvPr/>
        </p:nvSpPr>
        <p:spPr bwMode="auto">
          <a:xfrm>
            <a:off x="862013" y="30321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12319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P3</a:t>
            </a:r>
          </a:p>
        </p:txBody>
      </p:sp>
      <p:grpSp>
        <p:nvGrpSpPr>
          <p:cNvPr id="28690" name="Group 19"/>
          <p:cNvGrpSpPr>
            <a:grpSpLocks/>
          </p:cNvGrpSpPr>
          <p:nvPr/>
        </p:nvGrpSpPr>
        <p:grpSpPr bwMode="auto">
          <a:xfrm>
            <a:off x="1200150" y="2565400"/>
            <a:ext cx="620713" cy="228600"/>
            <a:chOff x="1287" y="2524"/>
            <a:chExt cx="260" cy="100"/>
          </a:xfrm>
        </p:grpSpPr>
        <p:sp>
          <p:nvSpPr>
            <p:cNvPr id="14471" name="Rectangle 2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72" name="Rectangle 21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73" name="Rectangle 22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74" name="Rectangle 23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8691" name="Rectangle 23"/>
          <p:cNvSpPr>
            <a:spLocks noChangeArrowheads="1"/>
          </p:cNvSpPr>
          <p:nvPr/>
        </p:nvSpPr>
        <p:spPr bwMode="auto">
          <a:xfrm>
            <a:off x="3432175" y="1677988"/>
            <a:ext cx="2254250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8692" name="Rectangle 24"/>
          <p:cNvSpPr>
            <a:spLocks noChangeArrowheads="1"/>
          </p:cNvSpPr>
          <p:nvPr/>
        </p:nvSpPr>
        <p:spPr bwMode="auto">
          <a:xfrm>
            <a:off x="3378200" y="1755775"/>
            <a:ext cx="22256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8693" name="Text Box 26"/>
          <p:cNvSpPr txBox="1">
            <a:spLocks noChangeArrowheads="1"/>
          </p:cNvSpPr>
          <p:nvPr/>
        </p:nvSpPr>
        <p:spPr bwMode="auto">
          <a:xfrm>
            <a:off x="3803650" y="24844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8694" name="Text Box 26"/>
          <p:cNvSpPr txBox="1">
            <a:spLocks noChangeArrowheads="1"/>
          </p:cNvSpPr>
          <p:nvPr/>
        </p:nvSpPr>
        <p:spPr bwMode="auto">
          <a:xfrm>
            <a:off x="3857625" y="17081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8695" name="Text Box 26"/>
          <p:cNvSpPr txBox="1">
            <a:spLocks noChangeArrowheads="1"/>
          </p:cNvSpPr>
          <p:nvPr/>
        </p:nvSpPr>
        <p:spPr bwMode="auto">
          <a:xfrm>
            <a:off x="3797300" y="33893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8696" name="Text Box 26"/>
          <p:cNvSpPr txBox="1">
            <a:spLocks noChangeArrowheads="1"/>
          </p:cNvSpPr>
          <p:nvPr/>
        </p:nvSpPr>
        <p:spPr bwMode="auto">
          <a:xfrm>
            <a:off x="3797300" y="31035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8697" name="Rectangle 23"/>
          <p:cNvSpPr>
            <a:spLocks noChangeArrowheads="1"/>
          </p:cNvSpPr>
          <p:nvPr/>
        </p:nvSpPr>
        <p:spPr bwMode="auto">
          <a:xfrm>
            <a:off x="6567488" y="1903413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8698" name="Rectangle 24"/>
          <p:cNvSpPr>
            <a:spLocks noChangeArrowheads="1"/>
          </p:cNvSpPr>
          <p:nvPr/>
        </p:nvSpPr>
        <p:spPr bwMode="auto">
          <a:xfrm>
            <a:off x="6370638" y="1944688"/>
            <a:ext cx="1631950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8699" name="Text Box 26"/>
          <p:cNvSpPr txBox="1">
            <a:spLocks noChangeArrowheads="1"/>
          </p:cNvSpPr>
          <p:nvPr/>
        </p:nvSpPr>
        <p:spPr bwMode="auto">
          <a:xfrm>
            <a:off x="6496050" y="27003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8700" name="Text Box 26"/>
          <p:cNvSpPr txBox="1">
            <a:spLocks noChangeArrowheads="1"/>
          </p:cNvSpPr>
          <p:nvPr/>
        </p:nvSpPr>
        <p:spPr bwMode="auto">
          <a:xfrm>
            <a:off x="6530975" y="19478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8701" name="Text Box 26"/>
          <p:cNvSpPr txBox="1">
            <a:spLocks noChangeArrowheads="1"/>
          </p:cNvSpPr>
          <p:nvPr/>
        </p:nvSpPr>
        <p:spPr bwMode="auto">
          <a:xfrm>
            <a:off x="6538913" y="36052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8702" name="Text Box 26"/>
          <p:cNvSpPr txBox="1">
            <a:spLocks noChangeArrowheads="1"/>
          </p:cNvSpPr>
          <p:nvPr/>
        </p:nvSpPr>
        <p:spPr bwMode="auto">
          <a:xfrm>
            <a:off x="6505575" y="33194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8703" name="Text Box 26"/>
          <p:cNvSpPr txBox="1">
            <a:spLocks noChangeArrowheads="1"/>
          </p:cNvSpPr>
          <p:nvPr/>
        </p:nvSpPr>
        <p:spPr bwMode="auto">
          <a:xfrm>
            <a:off x="6496050" y="30241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4369" name="Oval 38"/>
          <p:cNvSpPr>
            <a:spLocks noChangeArrowheads="1"/>
          </p:cNvSpPr>
          <p:nvPr/>
        </p:nvSpPr>
        <p:spPr bwMode="auto">
          <a:xfrm>
            <a:off x="6451600" y="2241550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P2</a:t>
            </a:r>
          </a:p>
        </p:txBody>
      </p:sp>
      <p:sp>
        <p:nvSpPr>
          <p:cNvPr id="28705" name="Freeform 39"/>
          <p:cNvSpPr>
            <a:spLocks/>
          </p:cNvSpPr>
          <p:nvPr/>
        </p:nvSpPr>
        <p:spPr bwMode="auto">
          <a:xfrm>
            <a:off x="8004175" y="1924050"/>
            <a:ext cx="504825" cy="2133600"/>
          </a:xfrm>
          <a:custGeom>
            <a:avLst/>
            <a:gdLst>
              <a:gd name="T0" fmla="*/ 2147483647 w 318"/>
              <a:gd name="T1" fmla="*/ 2147483647 h 1344"/>
              <a:gd name="T2" fmla="*/ 2147483647 w 318"/>
              <a:gd name="T3" fmla="*/ 0 h 1344"/>
              <a:gd name="T4" fmla="*/ 0 w 318"/>
              <a:gd name="T5" fmla="*/ 2147483647 h 1344"/>
              <a:gd name="T6" fmla="*/ 2147483647 w 318"/>
              <a:gd name="T7" fmla="*/ 2147483647 h 1344"/>
              <a:gd name="T8" fmla="*/ 2147483647 w 318"/>
              <a:gd name="T9" fmla="*/ 2147483647 h 134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" h="1344">
                <a:moveTo>
                  <a:pt x="318" y="1344"/>
                </a:moveTo>
                <a:lnTo>
                  <a:pt x="12" y="0"/>
                </a:lnTo>
                <a:lnTo>
                  <a:pt x="0" y="1224"/>
                </a:lnTo>
                <a:lnTo>
                  <a:pt x="121" y="1344"/>
                </a:lnTo>
                <a:lnTo>
                  <a:pt x="318" y="1344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706" name="Group 42"/>
          <p:cNvGrpSpPr>
            <a:grpSpLocks/>
          </p:cNvGrpSpPr>
          <p:nvPr/>
        </p:nvGrpSpPr>
        <p:grpSpPr bwMode="auto">
          <a:xfrm>
            <a:off x="1816100" y="5170488"/>
            <a:ext cx="2024063" cy="652462"/>
            <a:chOff x="1079" y="3697"/>
            <a:chExt cx="1275" cy="411"/>
          </a:xfrm>
        </p:grpSpPr>
        <p:sp>
          <p:nvSpPr>
            <p:cNvPr id="14468" name="Rectangle 43"/>
            <p:cNvSpPr>
              <a:spLocks noChangeArrowheads="1"/>
            </p:cNvSpPr>
            <p:nvPr/>
          </p:nvSpPr>
          <p:spPr bwMode="auto">
            <a:xfrm>
              <a:off x="1553" y="3697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9" name="Line 44"/>
            <p:cNvSpPr>
              <a:spLocks noChangeShapeType="1"/>
            </p:cNvSpPr>
            <p:nvPr/>
          </p:nvSpPr>
          <p:spPr bwMode="auto">
            <a:xfrm flipV="1">
              <a:off x="2179" y="3770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70" name="Text Box 45"/>
            <p:cNvSpPr txBox="1">
              <a:spLocks noChangeArrowheads="1"/>
            </p:cNvSpPr>
            <p:nvPr/>
          </p:nvSpPr>
          <p:spPr bwMode="auto">
            <a:xfrm>
              <a:off x="1079" y="3822"/>
              <a:ext cx="123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IP,port: A,9157</a:t>
              </a:r>
            </a:p>
            <a:p>
              <a:pPr algn="r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IP, port: B,80</a:t>
              </a:r>
            </a:p>
          </p:txBody>
        </p:sp>
      </p:grpSp>
      <p:grpSp>
        <p:nvGrpSpPr>
          <p:cNvPr id="28707" name="Group 46"/>
          <p:cNvGrpSpPr>
            <a:grpSpLocks/>
          </p:cNvGrpSpPr>
          <p:nvPr/>
        </p:nvGrpSpPr>
        <p:grpSpPr bwMode="auto">
          <a:xfrm>
            <a:off x="1666875" y="4479925"/>
            <a:ext cx="1887538" cy="652463"/>
            <a:chOff x="2741" y="3750"/>
            <a:chExt cx="1189" cy="411"/>
          </a:xfrm>
        </p:grpSpPr>
        <p:sp>
          <p:nvSpPr>
            <p:cNvPr id="14465" name="Rectangle 47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6" name="Line 48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7" name="Text Box 49"/>
            <p:cNvSpPr txBox="1">
              <a:spLocks noChangeArrowheads="1"/>
            </p:cNvSpPr>
            <p:nvPr/>
          </p:nvSpPr>
          <p:spPr bwMode="auto">
            <a:xfrm>
              <a:off x="2813" y="3875"/>
              <a:ext cx="1117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IP,port: B,80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IP,port: A,9157</a:t>
              </a:r>
            </a:p>
          </p:txBody>
        </p:sp>
      </p:grpSp>
      <p:sp>
        <p:nvSpPr>
          <p:cNvPr id="14373" name="Text Box 50"/>
          <p:cNvSpPr txBox="1">
            <a:spLocks noChangeArrowheads="1"/>
          </p:cNvSpPr>
          <p:nvPr/>
        </p:nvSpPr>
        <p:spPr bwMode="auto">
          <a:xfrm flipH="1">
            <a:off x="88900" y="4705350"/>
            <a:ext cx="11477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Gill Sans MT" charset="0"/>
                <a:cs typeface="+mn-cs"/>
              </a:rPr>
              <a:t>host: IP address A</a:t>
            </a:r>
          </a:p>
        </p:txBody>
      </p:sp>
      <p:sp>
        <p:nvSpPr>
          <p:cNvPr id="14374" name="Text Box 51"/>
          <p:cNvSpPr txBox="1">
            <a:spLocks noChangeArrowheads="1"/>
          </p:cNvSpPr>
          <p:nvPr/>
        </p:nvSpPr>
        <p:spPr bwMode="auto">
          <a:xfrm flipH="1">
            <a:off x="7845425" y="4602163"/>
            <a:ext cx="1147763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Gill Sans MT" charset="0"/>
                <a:cs typeface="+mn-cs"/>
              </a:rPr>
              <a:t>host: IP address C</a:t>
            </a:r>
          </a:p>
        </p:txBody>
      </p:sp>
      <p:sp>
        <p:nvSpPr>
          <p:cNvPr id="14375" name="Text Box 52"/>
          <p:cNvSpPr txBox="1">
            <a:spLocks noChangeArrowheads="1"/>
          </p:cNvSpPr>
          <p:nvPr/>
        </p:nvSpPr>
        <p:spPr bwMode="auto">
          <a:xfrm flipH="1">
            <a:off x="5046663" y="3702050"/>
            <a:ext cx="1147762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defRPr/>
            </a:pPr>
            <a:r>
              <a:rPr lang="en-US" sz="1800" smtClean="0">
                <a:latin typeface="Gill Sans MT" charset="0"/>
                <a:cs typeface="+mn-cs"/>
              </a:rPr>
              <a:t>server: IP address B</a:t>
            </a:r>
          </a:p>
        </p:txBody>
      </p:sp>
      <p:sp>
        <p:nvSpPr>
          <p:cNvPr id="14376" name="Line 53"/>
          <p:cNvSpPr>
            <a:spLocks noChangeShapeType="1"/>
          </p:cNvSpPr>
          <p:nvPr/>
        </p:nvSpPr>
        <p:spPr bwMode="auto">
          <a:xfrm>
            <a:off x="3354388" y="343217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377" name="Line 54"/>
          <p:cNvSpPr>
            <a:spLocks noChangeShapeType="1"/>
          </p:cNvSpPr>
          <p:nvPr/>
        </p:nvSpPr>
        <p:spPr bwMode="auto">
          <a:xfrm>
            <a:off x="3370263" y="3130550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8713" name="Text Box 26"/>
          <p:cNvSpPr txBox="1">
            <a:spLocks noChangeArrowheads="1"/>
          </p:cNvSpPr>
          <p:nvPr/>
        </p:nvSpPr>
        <p:spPr bwMode="auto">
          <a:xfrm>
            <a:off x="3757613" y="27955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14379" name="Line 56"/>
          <p:cNvSpPr>
            <a:spLocks noChangeShapeType="1"/>
          </p:cNvSpPr>
          <p:nvPr/>
        </p:nvSpPr>
        <p:spPr bwMode="auto">
          <a:xfrm>
            <a:off x="3373438" y="2808288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380" name="Line 57"/>
          <p:cNvSpPr>
            <a:spLocks noChangeShapeType="1"/>
          </p:cNvSpPr>
          <p:nvPr/>
        </p:nvSpPr>
        <p:spPr bwMode="auto">
          <a:xfrm>
            <a:off x="3376613" y="2486025"/>
            <a:ext cx="22336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8716" name="Group 58"/>
          <p:cNvGrpSpPr>
            <a:grpSpLocks/>
          </p:cNvGrpSpPr>
          <p:nvPr/>
        </p:nvGrpSpPr>
        <p:grpSpPr bwMode="auto">
          <a:xfrm>
            <a:off x="3552825" y="2347913"/>
            <a:ext cx="473075" cy="228600"/>
            <a:chOff x="1287" y="2524"/>
            <a:chExt cx="260" cy="100"/>
          </a:xfrm>
        </p:grpSpPr>
        <p:sp>
          <p:nvSpPr>
            <p:cNvPr id="14461" name="Rectangle 59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2" name="Rectangle 60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3" name="Rectangle 61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4" name="Rectangle 62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8717" name="Group 65"/>
          <p:cNvGrpSpPr>
            <a:grpSpLocks/>
          </p:cNvGrpSpPr>
          <p:nvPr/>
        </p:nvGrpSpPr>
        <p:grpSpPr bwMode="auto">
          <a:xfrm>
            <a:off x="4257675" y="2352675"/>
            <a:ext cx="473075" cy="228600"/>
            <a:chOff x="1287" y="2524"/>
            <a:chExt cx="260" cy="100"/>
          </a:xfrm>
        </p:grpSpPr>
        <p:sp>
          <p:nvSpPr>
            <p:cNvPr id="14457" name="Rectangle 66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8" name="Rectangle 67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9" name="Rectangle 68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60" name="Rectangle 69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8718" name="Group 70"/>
          <p:cNvGrpSpPr>
            <a:grpSpLocks/>
          </p:cNvGrpSpPr>
          <p:nvPr/>
        </p:nvGrpSpPr>
        <p:grpSpPr bwMode="auto">
          <a:xfrm>
            <a:off x="4929188" y="2357438"/>
            <a:ext cx="473075" cy="228600"/>
            <a:chOff x="1287" y="2524"/>
            <a:chExt cx="260" cy="100"/>
          </a:xfrm>
        </p:grpSpPr>
        <p:sp>
          <p:nvSpPr>
            <p:cNvPr id="14453" name="Rectangle 71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4" name="Rectangle 72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5" name="Rectangle 73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6" name="Rectangle 74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4384" name="Line 75"/>
          <p:cNvSpPr>
            <a:spLocks noChangeShapeType="1"/>
          </p:cNvSpPr>
          <p:nvPr/>
        </p:nvSpPr>
        <p:spPr bwMode="auto">
          <a:xfrm>
            <a:off x="6362700" y="364807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385" name="Line 76"/>
          <p:cNvSpPr>
            <a:spLocks noChangeShapeType="1"/>
          </p:cNvSpPr>
          <p:nvPr/>
        </p:nvSpPr>
        <p:spPr bwMode="auto">
          <a:xfrm>
            <a:off x="6353175" y="3352800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386" name="Line 77"/>
          <p:cNvSpPr>
            <a:spLocks noChangeShapeType="1"/>
          </p:cNvSpPr>
          <p:nvPr/>
        </p:nvSpPr>
        <p:spPr bwMode="auto">
          <a:xfrm>
            <a:off x="6353175" y="30575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4387" name="Line 78"/>
          <p:cNvSpPr>
            <a:spLocks noChangeShapeType="1"/>
          </p:cNvSpPr>
          <p:nvPr/>
        </p:nvSpPr>
        <p:spPr bwMode="auto">
          <a:xfrm>
            <a:off x="6353175" y="2752725"/>
            <a:ext cx="16383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8723" name="Group 79"/>
          <p:cNvGrpSpPr>
            <a:grpSpLocks/>
          </p:cNvGrpSpPr>
          <p:nvPr/>
        </p:nvGrpSpPr>
        <p:grpSpPr bwMode="auto">
          <a:xfrm>
            <a:off x="6505575" y="2579688"/>
            <a:ext cx="473075" cy="228600"/>
            <a:chOff x="1287" y="2524"/>
            <a:chExt cx="260" cy="100"/>
          </a:xfrm>
        </p:grpSpPr>
        <p:sp>
          <p:nvSpPr>
            <p:cNvPr id="14449" name="Rectangle 80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0" name="Rectangle 81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1" name="Rectangle 82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52" name="Rectangle 83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8724" name="Group 84"/>
          <p:cNvGrpSpPr>
            <a:grpSpLocks/>
          </p:cNvGrpSpPr>
          <p:nvPr/>
        </p:nvGrpSpPr>
        <p:grpSpPr bwMode="auto">
          <a:xfrm>
            <a:off x="7300913" y="2570163"/>
            <a:ext cx="473075" cy="228600"/>
            <a:chOff x="1287" y="2524"/>
            <a:chExt cx="260" cy="100"/>
          </a:xfrm>
        </p:grpSpPr>
        <p:sp>
          <p:nvSpPr>
            <p:cNvPr id="14445" name="Rectangle 85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6" name="Rectangle 86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7" name="Rectangle 87"/>
            <p:cNvSpPr>
              <a:spLocks noChangeArrowheads="1"/>
            </p:cNvSpPr>
            <p:nvPr/>
          </p:nvSpPr>
          <p:spPr bwMode="auto">
            <a:xfrm>
              <a:off x="1503" y="2582"/>
              <a:ext cx="27" cy="26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8" name="Rectangle 88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4390" name="Oval 89"/>
          <p:cNvSpPr>
            <a:spLocks noChangeArrowheads="1"/>
          </p:cNvSpPr>
          <p:nvPr/>
        </p:nvSpPr>
        <p:spPr bwMode="auto">
          <a:xfrm>
            <a:off x="7242175" y="223678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P3</a:t>
            </a:r>
          </a:p>
        </p:txBody>
      </p:sp>
      <p:sp>
        <p:nvSpPr>
          <p:cNvPr id="28726" name="Freeform 90"/>
          <p:cNvSpPr>
            <a:spLocks/>
          </p:cNvSpPr>
          <p:nvPr/>
        </p:nvSpPr>
        <p:spPr bwMode="auto">
          <a:xfrm>
            <a:off x="1493838" y="2439988"/>
            <a:ext cx="2695575" cy="2695575"/>
          </a:xfrm>
          <a:custGeom>
            <a:avLst/>
            <a:gdLst>
              <a:gd name="T0" fmla="*/ 0 w 1698"/>
              <a:gd name="T1" fmla="*/ 2147483647 h 1698"/>
              <a:gd name="T2" fmla="*/ 0 w 1698"/>
              <a:gd name="T3" fmla="*/ 2147483647 h 1698"/>
              <a:gd name="T4" fmla="*/ 2147483647 w 1698"/>
              <a:gd name="T5" fmla="*/ 2147483647 h 1698"/>
              <a:gd name="T6" fmla="*/ 2147483647 w 1698"/>
              <a:gd name="T7" fmla="*/ 2147483647 h 1698"/>
              <a:gd name="T8" fmla="*/ 2147483647 w 1698"/>
              <a:gd name="T9" fmla="*/ 0 h 16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698" h="1698">
                <a:moveTo>
                  <a:pt x="0" y="131"/>
                </a:moveTo>
                <a:lnTo>
                  <a:pt x="0" y="1698"/>
                </a:lnTo>
                <a:lnTo>
                  <a:pt x="1698" y="1690"/>
                </a:lnTo>
                <a:lnTo>
                  <a:pt x="1691" y="148"/>
                </a:lnTo>
                <a:lnTo>
                  <a:pt x="1443" y="0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727" name="Freeform 91"/>
          <p:cNvSpPr>
            <a:spLocks/>
          </p:cNvSpPr>
          <p:nvPr/>
        </p:nvSpPr>
        <p:spPr bwMode="auto">
          <a:xfrm>
            <a:off x="4479925" y="2471738"/>
            <a:ext cx="3089275" cy="3252787"/>
          </a:xfrm>
          <a:custGeom>
            <a:avLst/>
            <a:gdLst>
              <a:gd name="T0" fmla="*/ 0 w 1946"/>
              <a:gd name="T1" fmla="*/ 0 h 1801"/>
              <a:gd name="T2" fmla="*/ 0 w 1946"/>
              <a:gd name="T3" fmla="*/ 2147483647 h 1801"/>
              <a:gd name="T4" fmla="*/ 2147483647 w 1946"/>
              <a:gd name="T5" fmla="*/ 2147483647 h 1801"/>
              <a:gd name="T6" fmla="*/ 2147483647 w 1946"/>
              <a:gd name="T7" fmla="*/ 2147483647 h 180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46" h="1801">
                <a:moveTo>
                  <a:pt x="0" y="0"/>
                </a:moveTo>
                <a:lnTo>
                  <a:pt x="0" y="1801"/>
                </a:lnTo>
                <a:lnTo>
                  <a:pt x="1946" y="1794"/>
                </a:lnTo>
                <a:lnTo>
                  <a:pt x="1925" y="132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8728" name="Freeform 92"/>
          <p:cNvSpPr>
            <a:spLocks/>
          </p:cNvSpPr>
          <p:nvPr/>
        </p:nvSpPr>
        <p:spPr bwMode="auto">
          <a:xfrm>
            <a:off x="5138738" y="2460625"/>
            <a:ext cx="1609725" cy="2465388"/>
          </a:xfrm>
          <a:custGeom>
            <a:avLst/>
            <a:gdLst>
              <a:gd name="T0" fmla="*/ 0 w 1014"/>
              <a:gd name="T1" fmla="*/ 0 h 1480"/>
              <a:gd name="T2" fmla="*/ 0 w 1014"/>
              <a:gd name="T3" fmla="*/ 2147483647 h 1480"/>
              <a:gd name="T4" fmla="*/ 2147483647 w 1014"/>
              <a:gd name="T5" fmla="*/ 2147483647 h 1480"/>
              <a:gd name="T6" fmla="*/ 2147483647 w 1014"/>
              <a:gd name="T7" fmla="*/ 2147483647 h 148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014" h="1480">
                <a:moveTo>
                  <a:pt x="0" y="0"/>
                </a:moveTo>
                <a:lnTo>
                  <a:pt x="0" y="1480"/>
                </a:lnTo>
                <a:lnTo>
                  <a:pt x="1014" y="1480"/>
                </a:lnTo>
                <a:lnTo>
                  <a:pt x="1014" y="146"/>
                </a:lnTo>
              </a:path>
            </a:pathLst>
          </a:custGeom>
          <a:noFill/>
          <a:ln w="28575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8729" name="Group 93"/>
          <p:cNvGrpSpPr>
            <a:grpSpLocks/>
          </p:cNvGrpSpPr>
          <p:nvPr/>
        </p:nvGrpSpPr>
        <p:grpSpPr bwMode="auto">
          <a:xfrm>
            <a:off x="5237163" y="4684713"/>
            <a:ext cx="2071687" cy="652462"/>
            <a:chOff x="2741" y="3750"/>
            <a:chExt cx="1305" cy="411"/>
          </a:xfrm>
        </p:grpSpPr>
        <p:sp>
          <p:nvSpPr>
            <p:cNvPr id="14442" name="Rectangle 94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3" name="Line 95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4" name="Text Box 96"/>
            <p:cNvSpPr txBox="1">
              <a:spLocks noChangeArrowheads="1"/>
            </p:cNvSpPr>
            <p:nvPr/>
          </p:nvSpPr>
          <p:spPr bwMode="auto">
            <a:xfrm>
              <a:off x="2813" y="3875"/>
              <a:ext cx="1233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source IP,port: C,5775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smtClean="0">
                  <a:cs typeface="+mn-cs"/>
                </a:rPr>
                <a:t>dest IP,port: B,80</a:t>
              </a:r>
            </a:p>
          </p:txBody>
        </p:sp>
      </p:grpSp>
      <p:grpSp>
        <p:nvGrpSpPr>
          <p:cNvPr id="28730" name="Group 97"/>
          <p:cNvGrpSpPr>
            <a:grpSpLocks/>
          </p:cNvGrpSpPr>
          <p:nvPr/>
        </p:nvGrpSpPr>
        <p:grpSpPr bwMode="auto">
          <a:xfrm>
            <a:off x="5307013" y="5473700"/>
            <a:ext cx="2063750" cy="661988"/>
            <a:chOff x="2741" y="3750"/>
            <a:chExt cx="1300" cy="417"/>
          </a:xfrm>
        </p:grpSpPr>
        <p:sp>
          <p:nvSpPr>
            <p:cNvPr id="14439" name="Rectangle 98"/>
            <p:cNvSpPr>
              <a:spLocks noChangeArrowheads="1"/>
            </p:cNvSpPr>
            <p:nvPr/>
          </p:nvSpPr>
          <p:spPr bwMode="auto">
            <a:xfrm>
              <a:off x="2859" y="3750"/>
              <a:ext cx="678" cy="13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0" name="Line 99"/>
            <p:cNvSpPr>
              <a:spLocks noChangeShapeType="1"/>
            </p:cNvSpPr>
            <p:nvPr/>
          </p:nvSpPr>
          <p:spPr bwMode="auto">
            <a:xfrm flipV="1">
              <a:off x="2741" y="3837"/>
              <a:ext cx="175" cy="0"/>
            </a:xfrm>
            <a:prstGeom prst="line">
              <a:avLst/>
            </a:prstGeom>
            <a:noFill/>
            <a:ln w="38100">
              <a:solidFill>
                <a:srgbClr val="CC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41" name="Text Box 100"/>
            <p:cNvSpPr txBox="1">
              <a:spLocks noChangeArrowheads="1"/>
            </p:cNvSpPr>
            <p:nvPr/>
          </p:nvSpPr>
          <p:spPr bwMode="auto">
            <a:xfrm>
              <a:off x="2813" y="3875"/>
              <a:ext cx="122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en-US" sz="1400" dirty="0" smtClean="0">
                  <a:cs typeface="+mn-cs"/>
                </a:rPr>
                <a:t>source </a:t>
              </a:r>
              <a:r>
                <a:rPr lang="en-US" sz="1400" dirty="0" err="1" smtClean="0">
                  <a:cs typeface="+mn-cs"/>
                </a:rPr>
                <a:t>IP,port</a:t>
              </a:r>
              <a:r>
                <a:rPr lang="en-US" sz="1400" dirty="0" smtClean="0">
                  <a:cs typeface="+mn-cs"/>
                </a:rPr>
                <a:t>: C,9157</a:t>
              </a:r>
            </a:p>
            <a:p>
              <a:pPr algn="l">
                <a:lnSpc>
                  <a:spcPct val="85000"/>
                </a:lnSpc>
                <a:defRPr/>
              </a:pPr>
              <a:r>
                <a:rPr lang="en-US" sz="1400" dirty="0" err="1" smtClean="0">
                  <a:cs typeface="+mn-cs"/>
                </a:rPr>
                <a:t>dest</a:t>
              </a:r>
              <a:r>
                <a:rPr lang="en-US" sz="1400" dirty="0" smtClean="0">
                  <a:cs typeface="+mn-cs"/>
                </a:rPr>
                <a:t> </a:t>
              </a:r>
              <a:r>
                <a:rPr lang="en-US" sz="1400" dirty="0" err="1" smtClean="0">
                  <a:cs typeface="+mn-cs"/>
                </a:rPr>
                <a:t>IP,port</a:t>
              </a:r>
              <a:r>
                <a:rPr lang="en-US" sz="1400" dirty="0" smtClean="0">
                  <a:cs typeface="+mn-cs"/>
                </a:rPr>
                <a:t>: B,80</a:t>
              </a:r>
            </a:p>
          </p:txBody>
        </p:sp>
      </p:grpSp>
      <p:sp>
        <p:nvSpPr>
          <p:cNvPr id="14396" name="Oval 30"/>
          <p:cNvSpPr>
            <a:spLocks noChangeArrowheads="1"/>
          </p:cNvSpPr>
          <p:nvPr/>
        </p:nvSpPr>
        <p:spPr bwMode="auto">
          <a:xfrm>
            <a:off x="3497263" y="2103438"/>
            <a:ext cx="20335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Arial" charset="0"/>
                <a:cs typeface="+mn-cs"/>
              </a:rPr>
              <a:t>P4</a:t>
            </a:r>
          </a:p>
        </p:txBody>
      </p:sp>
      <p:sp>
        <p:nvSpPr>
          <p:cNvPr id="14397" name="Text Box 101"/>
          <p:cNvSpPr txBox="1">
            <a:spLocks noChangeArrowheads="1"/>
          </p:cNvSpPr>
          <p:nvPr/>
        </p:nvSpPr>
        <p:spPr bwMode="auto">
          <a:xfrm>
            <a:off x="4970463" y="1171575"/>
            <a:ext cx="1952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solidFill>
                  <a:srgbClr val="CC0000"/>
                </a:solidFill>
                <a:cs typeface="+mn-cs"/>
              </a:rPr>
              <a:t>threaded server</a:t>
            </a:r>
          </a:p>
        </p:txBody>
      </p:sp>
      <p:sp>
        <p:nvSpPr>
          <p:cNvPr id="14398" name="Line 102"/>
          <p:cNvSpPr>
            <a:spLocks noChangeShapeType="1"/>
          </p:cNvSpPr>
          <p:nvPr/>
        </p:nvSpPr>
        <p:spPr bwMode="auto">
          <a:xfrm flipH="1">
            <a:off x="4779963" y="1516063"/>
            <a:ext cx="579437" cy="7524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28734" name="Picture 103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881063"/>
            <a:ext cx="8228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735" name="Group 104"/>
          <p:cNvGrpSpPr>
            <a:grpSpLocks/>
          </p:cNvGrpSpPr>
          <p:nvPr/>
        </p:nvGrpSpPr>
        <p:grpSpPr bwMode="auto">
          <a:xfrm flipH="1">
            <a:off x="8258175" y="3529013"/>
            <a:ext cx="711200" cy="669925"/>
            <a:chOff x="-44" y="1473"/>
            <a:chExt cx="981" cy="1105"/>
          </a:xfrm>
        </p:grpSpPr>
        <p:pic>
          <p:nvPicPr>
            <p:cNvPr id="28772" name="Picture 10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773" name="Freeform 10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8736" name="Group 107"/>
          <p:cNvGrpSpPr>
            <a:grpSpLocks/>
          </p:cNvGrpSpPr>
          <p:nvPr/>
        </p:nvGrpSpPr>
        <p:grpSpPr bwMode="auto">
          <a:xfrm>
            <a:off x="-44450" y="3613150"/>
            <a:ext cx="711200" cy="669925"/>
            <a:chOff x="-44" y="1473"/>
            <a:chExt cx="981" cy="1105"/>
          </a:xfrm>
        </p:grpSpPr>
        <p:pic>
          <p:nvPicPr>
            <p:cNvPr id="28770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771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8737" name="Group 110"/>
          <p:cNvGrpSpPr>
            <a:grpSpLocks/>
          </p:cNvGrpSpPr>
          <p:nvPr/>
        </p:nvGrpSpPr>
        <p:grpSpPr bwMode="auto">
          <a:xfrm>
            <a:off x="2820988" y="3192463"/>
            <a:ext cx="358775" cy="704850"/>
            <a:chOff x="4140" y="429"/>
            <a:chExt cx="1425" cy="2396"/>
          </a:xfrm>
        </p:grpSpPr>
        <p:sp>
          <p:nvSpPr>
            <p:cNvPr id="28738" name="Freeform 11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4" name="Rectangle 112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740" name="Freeform 11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1" name="Freeform 11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07" name="Rectangle 115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8743" name="Group 11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4433" name="AutoShape 117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434" name="AutoShape 118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4409" name="Rectangle 119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8745" name="Group 12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4431" name="AutoShape 121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4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432" name="AutoShape 122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4411" name="Rectangle 123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12" name="Rectangle 124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8748" name="Group 12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4429" name="AutoShape 126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430" name="AutoShape 127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8749" name="Freeform 12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50" name="Group 12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4427" name="AutoShape 130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428" name="AutoShape 131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4416" name="Rectangle 132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752" name="Freeform 13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3" name="Freeform 13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9" name="Oval 135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8755" name="Freeform 13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21" name="AutoShape 137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22" name="AutoShape 138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23" name="Oval 139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24" name="Oval 140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4425" name="Oval 141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426" name="Rectangle 142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710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536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69BE2E5B-5BD0-7F40-A9F2-B3C2491AAB0E}" type="slidenum">
              <a:rPr lang="en-US" sz="1200" smtClean="0"/>
              <a:pPr>
                <a:defRPr/>
              </a:pPr>
              <a:t>16</a:t>
            </a:fld>
            <a:endParaRPr lang="en-US" sz="1200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1536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1536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29702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9510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638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590C355E-77DC-B14E-9404-DDA00259E9D3}" type="slidenum">
              <a:rPr lang="en-US" sz="1200" smtClean="0"/>
              <a:pPr>
                <a:defRPr/>
              </a:pPr>
              <a:t>17</a:t>
            </a:fld>
            <a:endParaRPr lang="en-US" sz="1200" smtClean="0"/>
          </a:p>
        </p:txBody>
      </p:sp>
      <p:pic>
        <p:nvPicPr>
          <p:cNvPr id="30723" name="Picture 10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847725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63" y="182563"/>
            <a:ext cx="8529637" cy="922337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UDP: User Datagram Protocol </a:t>
            </a:r>
            <a:r>
              <a:rPr lang="en-US" sz="3200">
                <a:latin typeface="Gill Sans MT" charset="0"/>
                <a:cs typeface="+mj-cs"/>
              </a:rPr>
              <a:t>[RFC 768]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625" y="1325563"/>
            <a:ext cx="3810000" cy="46482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no frills,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</a:t>
            </a: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bare bones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Internet transport protocol</a:t>
            </a:r>
          </a:p>
          <a:p>
            <a:pPr>
              <a:defRPr/>
            </a:pPr>
            <a:r>
              <a:rPr lang="ja-JP" altLang="en-US" sz="2400">
                <a:latin typeface="Gill Sans MT" charset="0"/>
                <a:cs typeface="+mn-cs"/>
              </a:rPr>
              <a:t>“</a:t>
            </a:r>
            <a:r>
              <a:rPr lang="en-US" sz="2400">
                <a:latin typeface="Gill Sans MT" charset="0"/>
                <a:cs typeface="+mn-cs"/>
              </a:rPr>
              <a:t>best effort</a:t>
            </a:r>
            <a:r>
              <a:rPr lang="ja-JP" altLang="en-US" sz="2400">
                <a:latin typeface="Gill Sans MT" charset="0"/>
                <a:cs typeface="+mn-cs"/>
              </a:rPr>
              <a:t>”</a:t>
            </a:r>
            <a:r>
              <a:rPr lang="en-US" sz="2400">
                <a:latin typeface="Gill Sans MT" charset="0"/>
                <a:cs typeface="+mn-cs"/>
              </a:rPr>
              <a:t> service, UDP segments may be: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lost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delivered out-of-order to app</a:t>
            </a:r>
          </a:p>
          <a:p>
            <a:pPr>
              <a:defRPr/>
            </a:pPr>
            <a:r>
              <a:rPr 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connectionless:</a:t>
            </a:r>
            <a:endParaRPr lang="en-US">
              <a:solidFill>
                <a:srgbClr val="CC0000"/>
              </a:solidFill>
              <a:latin typeface="Gill Sans MT" charset="0"/>
              <a:cs typeface="+mn-cs"/>
            </a:endParaRPr>
          </a:p>
          <a:p>
            <a:pPr lvl="1">
              <a:defRPr/>
            </a:pPr>
            <a:r>
              <a:rPr lang="en-US">
                <a:latin typeface="Gill Sans MT" charset="0"/>
              </a:rPr>
              <a:t>no handshaking between UDP sender, receiver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each UDP segment handled independently of others</a:t>
            </a:r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4745038" y="1271588"/>
            <a:ext cx="4052887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800">
                <a:latin typeface="Gill Sans MT" charset="0"/>
                <a:cs typeface="+mn-cs"/>
              </a:rPr>
              <a:t>UDP use: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streaming multimedia apps (loss tolerant, rate sensitive)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DNS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SNMP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r>
              <a:rPr lang="en-US" sz="2800">
                <a:latin typeface="Gill Sans MT" charset="0"/>
                <a:cs typeface="+mn-cs"/>
              </a:rPr>
              <a:t>reliable transfer over UDP: 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add reliability at application layer</a:t>
            </a:r>
          </a:p>
          <a:p>
            <a:pPr marL="688975" lvl="1" indent="-231775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  <a:defRPr/>
            </a:pPr>
            <a:r>
              <a:rPr lang="en-US" sz="2400">
                <a:latin typeface="Gill Sans MT" charset="0"/>
                <a:cs typeface="+mn-cs"/>
              </a:rPr>
              <a:t>application-specific error recovery!</a:t>
            </a:r>
          </a:p>
        </p:txBody>
      </p:sp>
    </p:spTree>
    <p:extLst>
      <p:ext uri="{BB962C8B-B14F-4D97-AF65-F5344CB8AC3E}">
        <p14:creationId xmlns:p14="http://schemas.microsoft.com/office/powerpoint/2010/main" val="2931431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741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CF924602-783C-F343-B50C-5DA99BB061DC}" type="slidenum">
              <a:rPr lang="en-US" sz="1200" smtClean="0"/>
              <a:pPr>
                <a:defRPr/>
              </a:pPr>
              <a:t>18</a:t>
            </a:fld>
            <a:endParaRPr lang="en-US" sz="1200" smtClean="0"/>
          </a:p>
        </p:txBody>
      </p:sp>
      <p:pic>
        <p:nvPicPr>
          <p:cNvPr id="31747" name="Picture 3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600" y="95091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382588" y="249238"/>
            <a:ext cx="8343900" cy="993775"/>
          </a:xfrm>
        </p:spPr>
        <p:txBody>
          <a:bodyPr/>
          <a:lstStyle/>
          <a:p>
            <a:pPr>
              <a:defRPr/>
            </a:pPr>
            <a:r>
              <a:rPr lang="en-US" sz="4000">
                <a:latin typeface="Gill Sans MT" charset="0"/>
                <a:cs typeface="+mj-cs"/>
              </a:rPr>
              <a:t>UDP: segment header</a:t>
            </a:r>
            <a:endParaRPr lang="en-US">
              <a:latin typeface="Gill Sans MT" charset="0"/>
              <a:cs typeface="+mj-cs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714375" y="1852613"/>
            <a:ext cx="3324225" cy="3200400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638175" y="1947863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>
              <a:latin typeface="Times New Roman" charset="0"/>
              <a:cs typeface="+mn-cs"/>
            </a:endParaRPr>
          </a:p>
        </p:txBody>
      </p:sp>
      <p:sp>
        <p:nvSpPr>
          <p:cNvPr id="17416" name="Text Box 9"/>
          <p:cNvSpPr txBox="1">
            <a:spLocks noChangeArrowheads="1"/>
          </p:cNvSpPr>
          <p:nvPr/>
        </p:nvSpPr>
        <p:spPr bwMode="auto">
          <a:xfrm>
            <a:off x="677863" y="1960563"/>
            <a:ext cx="1563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source port #</a:t>
            </a:r>
            <a:endParaRPr lang="en-US" sz="2400" smtClean="0">
              <a:cs typeface="+mn-cs"/>
            </a:endParaRPr>
          </a:p>
        </p:txBody>
      </p:sp>
      <p:sp>
        <p:nvSpPr>
          <p:cNvPr id="17417" name="Text Box 10"/>
          <p:cNvSpPr txBox="1">
            <a:spLocks noChangeArrowheads="1"/>
          </p:cNvSpPr>
          <p:nvPr/>
        </p:nvSpPr>
        <p:spPr bwMode="auto">
          <a:xfrm>
            <a:off x="2463800" y="1960563"/>
            <a:ext cx="13287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dest port #</a:t>
            </a:r>
          </a:p>
        </p:txBody>
      </p:sp>
      <p:sp>
        <p:nvSpPr>
          <p:cNvPr id="17418" name="Line 11"/>
          <p:cNvSpPr>
            <a:spLocks noChangeShapeType="1"/>
          </p:cNvSpPr>
          <p:nvPr/>
        </p:nvSpPr>
        <p:spPr bwMode="auto">
          <a:xfrm flipV="1">
            <a:off x="628650" y="2347913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19" name="Line 12"/>
          <p:cNvSpPr>
            <a:spLocks noChangeShapeType="1"/>
          </p:cNvSpPr>
          <p:nvPr/>
        </p:nvSpPr>
        <p:spPr bwMode="auto">
          <a:xfrm flipV="1">
            <a:off x="619125" y="2747963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 flipV="1">
            <a:off x="2276475" y="1947863"/>
            <a:ext cx="0" cy="395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1" name="Text Box 14"/>
          <p:cNvSpPr txBox="1">
            <a:spLocks noChangeArrowheads="1"/>
          </p:cNvSpPr>
          <p:nvPr/>
        </p:nvSpPr>
        <p:spPr bwMode="auto">
          <a:xfrm>
            <a:off x="1784350" y="1482725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32 bits</a:t>
            </a:r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>
            <a:off x="2733675" y="1714500"/>
            <a:ext cx="1200150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3" name="Line 16"/>
          <p:cNvSpPr>
            <a:spLocks noChangeShapeType="1"/>
          </p:cNvSpPr>
          <p:nvPr/>
        </p:nvSpPr>
        <p:spPr bwMode="auto">
          <a:xfrm rot="10800000">
            <a:off x="623888" y="1724025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4" name="Text Box 17"/>
          <p:cNvSpPr txBox="1">
            <a:spLocks noChangeArrowheads="1"/>
          </p:cNvSpPr>
          <p:nvPr/>
        </p:nvSpPr>
        <p:spPr bwMode="auto">
          <a:xfrm>
            <a:off x="1481138" y="3306763"/>
            <a:ext cx="1389062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application</a:t>
            </a:r>
          </a:p>
          <a:p>
            <a:pPr>
              <a:defRPr/>
            </a:pPr>
            <a:r>
              <a:rPr lang="en-US" sz="2000" smtClean="0">
                <a:cs typeface="+mn-cs"/>
              </a:rPr>
              <a:t>data </a:t>
            </a:r>
          </a:p>
          <a:p>
            <a:pPr>
              <a:defRPr/>
            </a:pPr>
            <a:r>
              <a:rPr lang="en-US" sz="2000" smtClean="0">
                <a:cs typeface="+mn-cs"/>
              </a:rPr>
              <a:t>(payload)</a:t>
            </a:r>
            <a:endParaRPr lang="en-US" sz="2400" smtClean="0">
              <a:cs typeface="+mn-cs"/>
            </a:endParaRPr>
          </a:p>
        </p:txBody>
      </p:sp>
      <p:sp>
        <p:nvSpPr>
          <p:cNvPr id="17425" name="Text Box 19"/>
          <p:cNvSpPr txBox="1">
            <a:spLocks noChangeArrowheads="1"/>
          </p:cNvSpPr>
          <p:nvPr/>
        </p:nvSpPr>
        <p:spPr bwMode="auto">
          <a:xfrm>
            <a:off x="1074738" y="5222875"/>
            <a:ext cx="2524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smtClean="0">
                <a:cs typeface="+mn-cs"/>
              </a:rPr>
              <a:t>UDP segment format</a:t>
            </a:r>
            <a:endParaRPr lang="en-US" sz="2400" smtClean="0">
              <a:cs typeface="+mn-cs"/>
            </a:endParaRPr>
          </a:p>
        </p:txBody>
      </p:sp>
      <p:sp>
        <p:nvSpPr>
          <p:cNvPr id="17426" name="Line 20"/>
          <p:cNvSpPr>
            <a:spLocks noChangeShapeType="1"/>
          </p:cNvSpPr>
          <p:nvPr/>
        </p:nvSpPr>
        <p:spPr bwMode="auto">
          <a:xfrm flipV="1">
            <a:off x="2276475" y="2357438"/>
            <a:ext cx="0" cy="395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27" name="Text Box 22"/>
          <p:cNvSpPr txBox="1">
            <a:spLocks noChangeArrowheads="1"/>
          </p:cNvSpPr>
          <p:nvPr/>
        </p:nvSpPr>
        <p:spPr bwMode="auto">
          <a:xfrm>
            <a:off x="1020763" y="2351088"/>
            <a:ext cx="814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length</a:t>
            </a:r>
            <a:endParaRPr lang="en-US" sz="2400" smtClean="0">
              <a:cs typeface="+mn-cs"/>
            </a:endParaRPr>
          </a:p>
        </p:txBody>
      </p:sp>
      <p:sp>
        <p:nvSpPr>
          <p:cNvPr id="17428" name="Text Box 23"/>
          <p:cNvSpPr txBox="1">
            <a:spLocks noChangeArrowheads="1"/>
          </p:cNvSpPr>
          <p:nvPr/>
        </p:nvSpPr>
        <p:spPr bwMode="auto">
          <a:xfrm>
            <a:off x="2566988" y="2341563"/>
            <a:ext cx="11763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800" smtClean="0">
                <a:cs typeface="+mn-cs"/>
              </a:rPr>
              <a:t>checksum</a:t>
            </a:r>
            <a:endParaRPr lang="en-US" sz="2400" smtClean="0">
              <a:cs typeface="+mn-cs"/>
            </a:endParaRPr>
          </a:p>
        </p:txBody>
      </p:sp>
      <p:sp>
        <p:nvSpPr>
          <p:cNvPr id="17429" name="Text Box 24"/>
          <p:cNvSpPr txBox="1">
            <a:spLocks noChangeArrowheads="1"/>
          </p:cNvSpPr>
          <p:nvPr/>
        </p:nvSpPr>
        <p:spPr bwMode="auto">
          <a:xfrm>
            <a:off x="4260850" y="1316038"/>
            <a:ext cx="24066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800" smtClean="0">
                <a:cs typeface="+mn-cs"/>
              </a:rPr>
              <a:t>length, in bytes of UDP segment, including header</a:t>
            </a:r>
            <a:endParaRPr lang="en-US" sz="2400" smtClean="0">
              <a:cs typeface="+mn-cs"/>
            </a:endParaRPr>
          </a:p>
        </p:txBody>
      </p:sp>
      <p:sp>
        <p:nvSpPr>
          <p:cNvPr id="17430" name="Line 25"/>
          <p:cNvSpPr>
            <a:spLocks noChangeShapeType="1"/>
          </p:cNvSpPr>
          <p:nvPr/>
        </p:nvSpPr>
        <p:spPr bwMode="auto">
          <a:xfrm flipH="1">
            <a:off x="1878013" y="1631950"/>
            <a:ext cx="2873375" cy="895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31" name="Rectangle 26"/>
          <p:cNvSpPr>
            <a:spLocks noGrp="1" noChangeArrowheads="1"/>
          </p:cNvSpPr>
          <p:nvPr>
            <p:ph type="body" sz="half" idx="2"/>
          </p:nvPr>
        </p:nvSpPr>
        <p:spPr>
          <a:xfrm>
            <a:off x="4865688" y="3044825"/>
            <a:ext cx="3810000" cy="304482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no connection establishment (which can add delay)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simple: no connection state at sender, receiver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small header size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no congestion control: UDP can blast away as fast as desired</a:t>
            </a:r>
          </a:p>
        </p:txBody>
      </p:sp>
      <p:sp>
        <p:nvSpPr>
          <p:cNvPr id="17432" name="Rectangle 27"/>
          <p:cNvSpPr>
            <a:spLocks noChangeArrowheads="1"/>
          </p:cNvSpPr>
          <p:nvPr/>
        </p:nvSpPr>
        <p:spPr bwMode="auto">
          <a:xfrm>
            <a:off x="4703763" y="2924175"/>
            <a:ext cx="4048125" cy="3259138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7433" name="Text Box 28"/>
          <p:cNvSpPr txBox="1">
            <a:spLocks noChangeArrowheads="1"/>
          </p:cNvSpPr>
          <p:nvPr/>
        </p:nvSpPr>
        <p:spPr bwMode="auto">
          <a:xfrm>
            <a:off x="4935538" y="2643188"/>
            <a:ext cx="3130550" cy="433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smtClean="0">
                <a:solidFill>
                  <a:srgbClr val="CC0000"/>
                </a:solidFill>
                <a:latin typeface="Gill Sans MT" charset="0"/>
                <a:cs typeface="+mn-cs"/>
              </a:rPr>
              <a:t>why is there a UDP?</a:t>
            </a:r>
            <a:endParaRPr lang="en-US" smtClean="0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363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843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E400281-7BAA-9048-8760-08C257354810}" type="slidenum">
              <a:rPr lang="en-US" sz="1200" smtClean="0"/>
              <a:pPr>
                <a:defRPr/>
              </a:pPr>
              <a:t>19</a:t>
            </a:fld>
            <a:endParaRPr lang="en-US" sz="1200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UDP checksum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557463"/>
            <a:ext cx="3657600" cy="3495675"/>
          </a:xfrm>
        </p:spPr>
        <p:txBody>
          <a:bodyPr>
            <a:normAutofit lnSpcReduction="10000"/>
          </a:bodyPr>
          <a:lstStyle/>
          <a:p>
            <a:pPr>
              <a:lnSpc>
                <a:spcPct val="70000"/>
              </a:lnSpc>
              <a:buFont typeface="Wingdings" charset="0"/>
              <a:buNone/>
              <a:defRPr/>
            </a:pPr>
            <a:r>
              <a:rPr lang="en-US" sz="3200">
                <a:solidFill>
                  <a:srgbClr val="CC0000"/>
                </a:solidFill>
                <a:latin typeface="Gill Sans MT" charset="0"/>
                <a:cs typeface="+mn-cs"/>
              </a:rPr>
              <a:t>sender: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treat segment contents, including header fields,  as sequence of 16-bit integers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checksum: addition (one</a:t>
            </a:r>
            <a:r>
              <a:rPr lang="ja-JP" altLang="en-US" sz="2400">
                <a:latin typeface="Gill Sans MT" charset="0"/>
                <a:cs typeface="+mn-cs"/>
              </a:rPr>
              <a:t>’</a:t>
            </a:r>
            <a:r>
              <a:rPr lang="en-US" sz="2400">
                <a:latin typeface="Gill Sans MT" charset="0"/>
                <a:cs typeface="+mn-cs"/>
              </a:rPr>
              <a:t>s complement sum) of segment contents</a:t>
            </a:r>
          </a:p>
          <a:p>
            <a:pPr>
              <a:lnSpc>
                <a:spcPct val="8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sender puts checksum value into UDP checksum field</a:t>
            </a:r>
          </a:p>
          <a:p>
            <a:pPr>
              <a:lnSpc>
                <a:spcPct val="70000"/>
              </a:lnSpc>
              <a:buFont typeface="Wingdings" charset="0"/>
              <a:buNone/>
              <a:defRPr/>
            </a:pPr>
            <a:endParaRPr lang="en-US" sz="2400">
              <a:latin typeface="Gill Sans MT" charset="0"/>
              <a:cs typeface="+mn-cs"/>
            </a:endParaRPr>
          </a:p>
          <a:p>
            <a:pPr>
              <a:lnSpc>
                <a:spcPct val="70000"/>
              </a:lnSpc>
              <a:defRPr/>
            </a:pPr>
            <a:endParaRPr lang="en-US" sz="3200">
              <a:latin typeface="Gill Sans MT" charset="0"/>
              <a:cs typeface="+mn-cs"/>
            </a:endParaRPr>
          </a:p>
        </p:txBody>
      </p:sp>
      <p:sp>
        <p:nvSpPr>
          <p:cNvPr id="1843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52700"/>
            <a:ext cx="4057650" cy="32575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receiver: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compute checksum of received segment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check if computed checksum equals checksum field value: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NO - error detected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YES - no error detected. </a:t>
            </a:r>
            <a:r>
              <a:rPr lang="en-US" i="1">
                <a:latin typeface="Gill Sans MT" charset="0"/>
              </a:rPr>
              <a:t>But maybe errors nonetheless?</a:t>
            </a:r>
            <a:r>
              <a:rPr lang="en-US">
                <a:latin typeface="Gill Sans MT" charset="0"/>
              </a:rPr>
              <a:t> More later ….</a:t>
            </a: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695325" y="1512888"/>
            <a:ext cx="7924800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1">
                <a:solidFill>
                  <a:srgbClr val="CC0000"/>
                </a:solidFill>
                <a:latin typeface="Gill Sans MT" charset="0"/>
                <a:cs typeface="+mn-cs"/>
              </a:rPr>
              <a:t>Goal:</a:t>
            </a:r>
            <a:r>
              <a:rPr lang="en-US" sz="2800">
                <a:latin typeface="Gill Sans MT" charset="0"/>
                <a:cs typeface="+mn-cs"/>
              </a:rPr>
              <a:t> detect </a:t>
            </a:r>
            <a:r>
              <a:rPr lang="ja-JP" altLang="en-US" sz="2800">
                <a:latin typeface="Gill Sans MT" charset="0"/>
                <a:cs typeface="+mn-cs"/>
              </a:rPr>
              <a:t>“</a:t>
            </a:r>
            <a:r>
              <a:rPr lang="en-US" sz="2800">
                <a:latin typeface="Gill Sans MT" charset="0"/>
                <a:cs typeface="+mn-cs"/>
              </a:rPr>
              <a:t>errors</a:t>
            </a:r>
            <a:r>
              <a:rPr lang="ja-JP" altLang="en-US" sz="2800">
                <a:latin typeface="Gill Sans MT" charset="0"/>
                <a:cs typeface="+mn-cs"/>
              </a:rPr>
              <a:t>”</a:t>
            </a:r>
            <a:r>
              <a:rPr lang="en-US" sz="2800">
                <a:latin typeface="Gill Sans MT" charset="0"/>
                <a:cs typeface="+mn-cs"/>
              </a:rPr>
              <a:t> (e.g., flipped bits) in transmitted segment</a:t>
            </a:r>
          </a:p>
          <a:p>
            <a:pPr marL="342900" indent="-342900" algn="l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sz="2800">
              <a:latin typeface="Gill Sans MT" charset="0"/>
              <a:cs typeface="+mn-cs"/>
            </a:endParaRPr>
          </a:p>
        </p:txBody>
      </p:sp>
      <p:pic>
        <p:nvPicPr>
          <p:cNvPr id="32775" name="Picture 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88" y="1027113"/>
            <a:ext cx="383857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0209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205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FACDEC1C-29DD-D240-B25B-7B7B56B5F884}" type="slidenum">
              <a:rPr lang="en-US" sz="1200" smtClean="0"/>
              <a:pPr>
                <a:defRPr/>
              </a:pPr>
              <a:t>2</a:t>
            </a:fld>
            <a:endParaRPr lang="en-US" sz="1200" smtClean="0"/>
          </a:p>
        </p:txBody>
      </p:sp>
      <p:pic>
        <p:nvPicPr>
          <p:cNvPr id="16387" name="Picture 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10287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3: Transport Layer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49388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>
                <a:solidFill>
                  <a:srgbClr val="CC0000"/>
                </a:solidFill>
                <a:latin typeface="Gill Sans MT" charset="0"/>
                <a:cs typeface="+mn-cs"/>
              </a:rPr>
              <a:t>our goals: 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understand principles behind transport layer services: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multiplexing, demultiplexing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congestion control</a:t>
            </a:r>
            <a:endParaRPr lang="en-US" sz="2800">
              <a:latin typeface="Gill Sans MT" charset="0"/>
            </a:endParaRPr>
          </a:p>
        </p:txBody>
      </p:sp>
      <p:sp>
        <p:nvSpPr>
          <p:cNvPr id="205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348163" y="1501775"/>
            <a:ext cx="4267200" cy="4648200"/>
          </a:xfrm>
        </p:spPr>
        <p:txBody>
          <a:bodyPr/>
          <a:lstStyle/>
          <a:p>
            <a:pPr>
              <a:defRPr/>
            </a:pPr>
            <a:endParaRPr lang="en-US">
              <a:latin typeface="Gill Sans MT" charset="0"/>
              <a:cs typeface="+mn-cs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learn about Internet transport layer protocols: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UDP: connectionless transport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TCP: connection-oriented reliable transport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TCP congestion control</a:t>
            </a:r>
            <a:endParaRPr lang="en-US" sz="2000">
              <a:latin typeface="Gill Sans MT" charset="0"/>
            </a:endParaRPr>
          </a:p>
          <a:p>
            <a:pPr>
              <a:defRPr/>
            </a:pPr>
            <a:endParaRPr lang="en-US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1886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215E43E7-6532-3A48-8F99-ED31608E874B}" type="slidenum">
              <a:rPr lang="en-US" sz="1200" smtClean="0"/>
              <a:pPr>
                <a:defRPr/>
              </a:pPr>
              <a:t>20</a:t>
            </a:fld>
            <a:endParaRPr lang="en-US" sz="1200" smtClean="0"/>
          </a:p>
        </p:txBody>
      </p:sp>
      <p:pic>
        <p:nvPicPr>
          <p:cNvPr id="33795" name="Picture 13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849313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273050"/>
            <a:ext cx="7772400" cy="685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Internet checksum: example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00175"/>
            <a:ext cx="7772400" cy="2743200"/>
          </a:xfrm>
        </p:spPr>
        <p:txBody>
          <a:bodyPr/>
          <a:lstStyle/>
          <a:p>
            <a:pPr>
              <a:lnSpc>
                <a:spcPct val="130000"/>
              </a:lnSpc>
              <a:buFont typeface="Wingdings" charset="0"/>
              <a:buNone/>
              <a:defRPr/>
            </a:pPr>
            <a:r>
              <a:rPr lang="en-US" sz="2800">
                <a:latin typeface="Gill Sans MT" charset="0"/>
                <a:cs typeface="+mn-cs"/>
              </a:rPr>
              <a:t>example: add two 16-bit integers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1860550" y="2190750"/>
            <a:ext cx="6400800" cy="234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000" b="1" smtClean="0">
                <a:solidFill>
                  <a:schemeClr val="bg1"/>
                </a:solidFill>
                <a:latin typeface="Comic Sans MS" charset="0"/>
                <a:cs typeface="+mn-cs"/>
              </a:rPr>
              <a:t>1</a:t>
            </a:r>
            <a:r>
              <a:rPr lang="en-US" sz="2000" b="1" smtClean="0">
                <a:latin typeface="Comic Sans MS" charset="0"/>
                <a:cs typeface="+mn-cs"/>
              </a:rPr>
              <a:t>  1  1  1  0  0  1  1  0  0  1  1  0  0  1  1  0</a:t>
            </a:r>
          </a:p>
          <a:p>
            <a:pPr algn="l">
              <a:defRPr/>
            </a:pPr>
            <a:r>
              <a:rPr lang="en-US" sz="2000" b="1" smtClean="0">
                <a:solidFill>
                  <a:schemeClr val="bg1"/>
                </a:solidFill>
                <a:latin typeface="Comic Sans MS" charset="0"/>
                <a:cs typeface="+mn-cs"/>
              </a:rPr>
              <a:t>1</a:t>
            </a:r>
            <a:r>
              <a:rPr lang="en-US" sz="2000" b="1" smtClean="0">
                <a:latin typeface="Comic Sans MS" charset="0"/>
                <a:cs typeface="+mn-cs"/>
              </a:rPr>
              <a:t>  1  1  0  1  0  1  0  1  0  1  0  1  0  1  0  1</a:t>
            </a:r>
          </a:p>
          <a:p>
            <a:pPr algn="l">
              <a:lnSpc>
                <a:spcPct val="120000"/>
              </a:lnSpc>
              <a:defRPr/>
            </a:pPr>
            <a:endParaRPr lang="en-US" sz="2000" b="1" smtClean="0">
              <a:latin typeface="Comic Sans MS" charset="0"/>
              <a:cs typeface="+mn-cs"/>
            </a:endParaRPr>
          </a:p>
          <a:p>
            <a:pPr algn="l">
              <a:defRPr/>
            </a:pPr>
            <a:r>
              <a:rPr lang="en-US" sz="2000" b="1" smtClean="0">
                <a:latin typeface="Comic Sans MS" charset="0"/>
                <a:cs typeface="+mn-cs"/>
              </a:rPr>
              <a:t>1  1  0  1  1  1  0  1  1  1  0  1  1  1  0  1  1</a:t>
            </a:r>
          </a:p>
          <a:p>
            <a:pPr algn="l">
              <a:lnSpc>
                <a:spcPct val="120000"/>
              </a:lnSpc>
              <a:defRPr/>
            </a:pPr>
            <a:endParaRPr lang="en-US" sz="2000" b="1" smtClean="0">
              <a:latin typeface="Comic Sans MS" charset="0"/>
              <a:cs typeface="+mn-cs"/>
            </a:endParaRPr>
          </a:p>
          <a:p>
            <a:pPr algn="l">
              <a:defRPr/>
            </a:pPr>
            <a:r>
              <a:rPr lang="en-US" sz="2000" b="1" smtClean="0">
                <a:solidFill>
                  <a:schemeClr val="bg1"/>
                </a:solidFill>
                <a:latin typeface="Comic Sans MS" charset="0"/>
                <a:cs typeface="+mn-cs"/>
              </a:rPr>
              <a:t>1</a:t>
            </a:r>
            <a:r>
              <a:rPr lang="en-US" sz="2000" b="1" smtClean="0">
                <a:latin typeface="Comic Sans MS" charset="0"/>
                <a:cs typeface="+mn-cs"/>
              </a:rPr>
              <a:t>  1  0  1  1  1  0  1  1  1  0  1  1  1  1  0  0</a:t>
            </a:r>
          </a:p>
          <a:p>
            <a:pPr algn="l">
              <a:defRPr/>
            </a:pPr>
            <a:r>
              <a:rPr lang="en-US" sz="2000" b="1" smtClean="0">
                <a:solidFill>
                  <a:schemeClr val="bg1"/>
                </a:solidFill>
                <a:latin typeface="Comic Sans MS" charset="0"/>
                <a:cs typeface="+mn-cs"/>
              </a:rPr>
              <a:t>1</a:t>
            </a:r>
            <a:r>
              <a:rPr lang="en-US" sz="2000" b="1" smtClean="0">
                <a:latin typeface="Comic Sans MS" charset="0"/>
                <a:cs typeface="+mn-cs"/>
              </a:rPr>
              <a:t>  0  1  0  0  0  1  0  0  0  1  0  0  0  0  1  1</a:t>
            </a:r>
            <a:endParaRPr lang="en-US" sz="2400" b="1" smtClean="0">
              <a:latin typeface="Comic Sans MS" charset="0"/>
              <a:cs typeface="+mn-cs"/>
            </a:endParaRPr>
          </a:p>
        </p:txBody>
      </p:sp>
      <p:sp>
        <p:nvSpPr>
          <p:cNvPr id="19464" name="Line 5"/>
          <p:cNvSpPr>
            <a:spLocks noChangeShapeType="1"/>
          </p:cNvSpPr>
          <p:nvPr/>
        </p:nvSpPr>
        <p:spPr bwMode="auto">
          <a:xfrm flipH="1">
            <a:off x="1784350" y="3017838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465" name="Oval 6"/>
          <p:cNvSpPr>
            <a:spLocks noChangeArrowheads="1"/>
          </p:cNvSpPr>
          <p:nvPr/>
        </p:nvSpPr>
        <p:spPr bwMode="auto">
          <a:xfrm>
            <a:off x="1860550" y="3194050"/>
            <a:ext cx="304800" cy="3048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466" name="Text Box 7"/>
          <p:cNvSpPr txBox="1">
            <a:spLocks noChangeArrowheads="1"/>
          </p:cNvSpPr>
          <p:nvPr/>
        </p:nvSpPr>
        <p:spPr bwMode="auto">
          <a:xfrm>
            <a:off x="260350" y="3149600"/>
            <a:ext cx="1546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000" smtClean="0">
                <a:latin typeface="Comic Sans MS" charset="0"/>
                <a:cs typeface="+mn-cs"/>
              </a:rPr>
              <a:t>wraparound</a:t>
            </a:r>
          </a:p>
        </p:txBody>
      </p:sp>
      <p:sp>
        <p:nvSpPr>
          <p:cNvPr id="19467" name="Text Box 8"/>
          <p:cNvSpPr txBox="1">
            <a:spLocks noChangeArrowheads="1"/>
          </p:cNvSpPr>
          <p:nvPr/>
        </p:nvSpPr>
        <p:spPr bwMode="auto">
          <a:xfrm>
            <a:off x="1169988" y="3757613"/>
            <a:ext cx="636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000" smtClean="0">
                <a:latin typeface="Comic Sans MS" charset="0"/>
                <a:cs typeface="+mn-cs"/>
              </a:rPr>
              <a:t>sum</a:t>
            </a:r>
          </a:p>
        </p:txBody>
      </p:sp>
      <p:sp>
        <p:nvSpPr>
          <p:cNvPr id="19468" name="Text Box 9"/>
          <p:cNvSpPr txBox="1">
            <a:spLocks noChangeArrowheads="1"/>
          </p:cNvSpPr>
          <p:nvPr/>
        </p:nvSpPr>
        <p:spPr bwMode="auto">
          <a:xfrm>
            <a:off x="487363" y="4110038"/>
            <a:ext cx="13192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med"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sz="2000" smtClean="0">
                <a:latin typeface="Comic Sans MS" charset="0"/>
                <a:cs typeface="+mn-cs"/>
              </a:rPr>
              <a:t>checksum</a:t>
            </a:r>
          </a:p>
        </p:txBody>
      </p:sp>
      <p:sp>
        <p:nvSpPr>
          <p:cNvPr id="19469" name="Line 10"/>
          <p:cNvSpPr>
            <a:spLocks noChangeShapeType="1"/>
          </p:cNvSpPr>
          <p:nvPr/>
        </p:nvSpPr>
        <p:spPr bwMode="auto">
          <a:xfrm flipH="1">
            <a:off x="1784350" y="3736975"/>
            <a:ext cx="6477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3805" name="Freeform 11"/>
          <p:cNvSpPr>
            <a:spLocks/>
          </p:cNvSpPr>
          <p:nvPr/>
        </p:nvSpPr>
        <p:spPr bwMode="auto">
          <a:xfrm>
            <a:off x="2022475" y="3500438"/>
            <a:ext cx="6013450" cy="92075"/>
          </a:xfrm>
          <a:custGeom>
            <a:avLst/>
            <a:gdLst>
              <a:gd name="T0" fmla="*/ 0 w 3788"/>
              <a:gd name="T1" fmla="*/ 0 h 58"/>
              <a:gd name="T2" fmla="*/ 0 w 3788"/>
              <a:gd name="T3" fmla="*/ 2147483647 h 58"/>
              <a:gd name="T4" fmla="*/ 2147483647 w 3788"/>
              <a:gd name="T5" fmla="*/ 2147483647 h 5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788" h="58">
                <a:moveTo>
                  <a:pt x="0" y="0"/>
                </a:moveTo>
                <a:lnTo>
                  <a:pt x="0" y="58"/>
                </a:lnTo>
                <a:lnTo>
                  <a:pt x="3788" y="58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sm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849313" y="5043488"/>
            <a:ext cx="7688262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400" i="1" smtClean="0">
                <a:latin typeface="Gill Sans MT" charset="0"/>
                <a:cs typeface="+mn-cs"/>
              </a:rPr>
              <a:t>Note:</a:t>
            </a:r>
            <a:r>
              <a:rPr lang="en-US" sz="2400" smtClean="0">
                <a:latin typeface="Gill Sans MT" charset="0"/>
                <a:cs typeface="+mn-cs"/>
              </a:rPr>
              <a:t> when adding numbers, a carryout from the most significant bit needs to be added to the result</a:t>
            </a:r>
          </a:p>
          <a:p>
            <a:pPr>
              <a:defRPr/>
            </a:pPr>
            <a:endParaRPr lang="en-US" sz="2400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842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307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31FEE54B-A8CE-9A44-ADAD-748029F2E7CB}" type="slidenum">
              <a:rPr lang="en-US" sz="1200" smtClean="0"/>
              <a:pPr>
                <a:defRPr/>
              </a:pPr>
              <a:t>3</a:t>
            </a:fld>
            <a:endParaRPr lang="en-US" sz="1200" smtClean="0"/>
          </a:p>
        </p:txBody>
      </p:sp>
      <p:pic>
        <p:nvPicPr>
          <p:cNvPr id="17411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25525"/>
            <a:ext cx="4113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307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</p:spTree>
    <p:extLst>
      <p:ext uri="{BB962C8B-B14F-4D97-AF65-F5344CB8AC3E}">
        <p14:creationId xmlns:p14="http://schemas.microsoft.com/office/powerpoint/2010/main" val="3767108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4099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BC2B487D-4A0B-7944-85F2-F5551407CBE1}" type="slidenum">
              <a:rPr lang="en-US" sz="1200" smtClean="0"/>
              <a:pPr>
                <a:defRPr/>
              </a:pPr>
              <a:t>4</a:t>
            </a:fld>
            <a:endParaRPr lang="en-US" sz="1200" smtClean="0"/>
          </a:p>
        </p:txBody>
      </p:sp>
      <p:grpSp>
        <p:nvGrpSpPr>
          <p:cNvPr id="18435" name="Group 894"/>
          <p:cNvGrpSpPr>
            <a:grpSpLocks/>
          </p:cNvGrpSpPr>
          <p:nvPr/>
        </p:nvGrpSpPr>
        <p:grpSpPr bwMode="auto">
          <a:xfrm>
            <a:off x="5102225" y="1601788"/>
            <a:ext cx="3540125" cy="4545012"/>
            <a:chOff x="3277" y="974"/>
            <a:chExt cx="2230" cy="2863"/>
          </a:xfrm>
        </p:grpSpPr>
        <p:sp>
          <p:nvSpPr>
            <p:cNvPr id="18464" name="Freeform 895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805 w 1036"/>
                <a:gd name="T1" fmla="*/ 11 h 675"/>
                <a:gd name="T2" fmla="*/ 485 w 1036"/>
                <a:gd name="T3" fmla="*/ 53 h 675"/>
                <a:gd name="T4" fmla="*/ 257 w 1036"/>
                <a:gd name="T5" fmla="*/ 129 h 675"/>
                <a:gd name="T6" fmla="*/ 190 w 1036"/>
                <a:gd name="T7" fmla="*/ 229 h 675"/>
                <a:gd name="T8" fmla="*/ 26 w 1036"/>
                <a:gd name="T9" fmla="*/ 297 h 675"/>
                <a:gd name="T10" fmla="*/ 22 w 1036"/>
                <a:gd name="T11" fmla="*/ 459 h 675"/>
                <a:gd name="T12" fmla="*/ 164 w 1036"/>
                <a:gd name="T13" fmla="*/ 489 h 675"/>
                <a:gd name="T14" fmla="*/ 570 w 1036"/>
                <a:gd name="T15" fmla="*/ 489 h 675"/>
                <a:gd name="T16" fmla="*/ 742 w 1036"/>
                <a:gd name="T17" fmla="*/ 555 h 675"/>
                <a:gd name="T18" fmla="*/ 935 w 1036"/>
                <a:gd name="T19" fmla="*/ 657 h 675"/>
                <a:gd name="T20" fmla="*/ 1081 w 1036"/>
                <a:gd name="T21" fmla="*/ 661 h 675"/>
                <a:gd name="T22" fmla="*/ 1183 w 1036"/>
                <a:gd name="T23" fmla="*/ 603 h 675"/>
                <a:gd name="T24" fmla="*/ 1234 w 1036"/>
                <a:gd name="T25" fmla="*/ 445 h 675"/>
                <a:gd name="T26" fmla="*/ 1266 w 1036"/>
                <a:gd name="T27" fmla="*/ 291 h 675"/>
                <a:gd name="T28" fmla="*/ 1270 w 1036"/>
                <a:gd name="T29" fmla="*/ 107 h 675"/>
                <a:gd name="T30" fmla="*/ 1161 w 1036"/>
                <a:gd name="T31" fmla="*/ 17 h 675"/>
                <a:gd name="T32" fmla="*/ 964 w 1036"/>
                <a:gd name="T33" fmla="*/ 3 h 675"/>
                <a:gd name="T34" fmla="*/ 805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65" name="Group 896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4508" name="Rectangle 897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09" name="AutoShape 898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solidFill>
                    <a:srgbClr val="00CCFF"/>
                  </a:solidFill>
                  <a:latin typeface="Arial" charset="0"/>
                  <a:cs typeface="+mn-cs"/>
                </a:endParaRPr>
              </a:p>
            </p:txBody>
          </p:sp>
        </p:grpSp>
        <p:sp>
          <p:nvSpPr>
            <p:cNvPr id="18466" name="Freeform 899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Line 900"/>
            <p:cNvSpPr>
              <a:spLocks noChangeShapeType="1"/>
            </p:cNvSpPr>
            <p:nvPr/>
          </p:nvSpPr>
          <p:spPr bwMode="auto">
            <a:xfrm rot="-5400000">
              <a:off x="4942" y="3252"/>
              <a:ext cx="330" cy="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3" name="Line 901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4" name="Line 902"/>
            <p:cNvSpPr>
              <a:spLocks noChangeShapeType="1"/>
            </p:cNvSpPr>
            <p:nvPr/>
          </p:nvSpPr>
          <p:spPr bwMode="auto">
            <a:xfrm rot="-5400000">
              <a:off x="5151" y="3225"/>
              <a:ext cx="0" cy="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5" name="Line 903"/>
            <p:cNvSpPr>
              <a:spLocks noChangeShapeType="1"/>
            </p:cNvSpPr>
            <p:nvPr/>
          </p:nvSpPr>
          <p:spPr bwMode="auto">
            <a:xfrm flipH="1">
              <a:off x="3827" y="2977"/>
              <a:ext cx="160" cy="2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6" name="Line 904"/>
            <p:cNvSpPr>
              <a:spLocks noChangeShapeType="1"/>
            </p:cNvSpPr>
            <p:nvPr/>
          </p:nvSpPr>
          <p:spPr bwMode="auto">
            <a:xfrm>
              <a:off x="3843" y="3009"/>
              <a:ext cx="1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7" name="Line 905"/>
            <p:cNvSpPr>
              <a:spLocks noChangeShapeType="1"/>
            </p:cNvSpPr>
            <p:nvPr/>
          </p:nvSpPr>
          <p:spPr bwMode="auto">
            <a:xfrm>
              <a:off x="3680" y="3221"/>
              <a:ext cx="17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8" name="Line 906"/>
            <p:cNvSpPr>
              <a:spLocks noChangeShapeType="1"/>
            </p:cNvSpPr>
            <p:nvPr/>
          </p:nvSpPr>
          <p:spPr bwMode="auto">
            <a:xfrm>
              <a:off x="3914" y="3271"/>
              <a:ext cx="30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39" name="Line 907"/>
            <p:cNvSpPr>
              <a:spLocks noChangeShapeType="1"/>
            </p:cNvSpPr>
            <p:nvPr/>
          </p:nvSpPr>
          <p:spPr bwMode="auto">
            <a:xfrm flipH="1">
              <a:off x="4065" y="3213"/>
              <a:ext cx="34" cy="5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40" name="Line 908"/>
            <p:cNvSpPr>
              <a:spLocks noChangeShapeType="1"/>
            </p:cNvSpPr>
            <p:nvPr/>
          </p:nvSpPr>
          <p:spPr bwMode="auto">
            <a:xfrm>
              <a:off x="3947" y="3269"/>
              <a:ext cx="1" cy="5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41" name="Line 909"/>
            <p:cNvSpPr>
              <a:spLocks noChangeShapeType="1"/>
            </p:cNvSpPr>
            <p:nvPr/>
          </p:nvSpPr>
          <p:spPr bwMode="auto">
            <a:xfrm flipH="1" flipV="1">
              <a:off x="4197" y="3274"/>
              <a:ext cx="0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42" name="Line 910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43" name="Line 911"/>
            <p:cNvSpPr>
              <a:spLocks noChangeShapeType="1"/>
            </p:cNvSpPr>
            <p:nvPr/>
          </p:nvSpPr>
          <p:spPr bwMode="auto">
            <a:xfrm>
              <a:off x="3901" y="3144"/>
              <a:ext cx="51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44" name="Line 912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45" name="Line 913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8481" name="Group 914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18841" name="Picture 915" descr="access_point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842" name="Picture 916" descr="antenna_radiation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8482" name="Freeform 917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83" name="Freeform 918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748 w 765"/>
                <a:gd name="T1" fmla="*/ 56 h 459"/>
                <a:gd name="T2" fmla="*/ 1185 w 765"/>
                <a:gd name="T3" fmla="*/ 399 h 459"/>
                <a:gd name="T4" fmla="*/ 396 w 765"/>
                <a:gd name="T5" fmla="*/ 568 h 459"/>
                <a:gd name="T6" fmla="*/ 57 w 765"/>
                <a:gd name="T7" fmla="*/ 1914 h 459"/>
                <a:gd name="T8" fmla="*/ 741 w 765"/>
                <a:gd name="T9" fmla="*/ 2529 h 459"/>
                <a:gd name="T10" fmla="*/ 1425 w 765"/>
                <a:gd name="T11" fmla="*/ 2424 h 459"/>
                <a:gd name="T12" fmla="*/ 2405 w 765"/>
                <a:gd name="T13" fmla="*/ 2529 h 459"/>
                <a:gd name="T14" fmla="*/ 2878 w 765"/>
                <a:gd name="T15" fmla="*/ 2470 h 459"/>
                <a:gd name="T16" fmla="*/ 3098 w 765"/>
                <a:gd name="T17" fmla="*/ 2119 h 459"/>
                <a:gd name="T18" fmla="*/ 3092 w 765"/>
                <a:gd name="T19" fmla="*/ 899 h 459"/>
                <a:gd name="T20" fmla="*/ 2729 w 765"/>
                <a:gd name="T21" fmla="*/ 196 h 459"/>
                <a:gd name="T22" fmla="*/ 1748 w 765"/>
                <a:gd name="T23" fmla="*/ 56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Line 919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0" name="Line 920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1" name="Line 921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2" name="Line 922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3" name="Line 923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4" name="Line 924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5" name="Line 925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6" name="Line 926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7" name="Line 927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8" name="Line 928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59" name="Line 929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60" name="Line 930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61" name="Line 931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62" name="Line 932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63" name="Line 933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64" name="Line 934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65" name="Line 935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8501" name="Group 936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18824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25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26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27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28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29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0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1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2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3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4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5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6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7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8838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504" name="Oval 952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pic>
            <p:nvPicPr>
              <p:cNvPr id="18840" name="Picture 953" descr="cell_tower_radiation_gra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8502" name="Group 954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4480" name="Line 955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816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817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818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819" name="Group 959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18822" name="Freeform 96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23" name="Freeform 96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85" name="Line 962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86" name="Line 963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03" name="Group 964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1880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80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80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810" name="Group 96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813" name="Freeform 96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14" name="Freeform 97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76" name="Line 97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77" name="Line 97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04" name="Group 973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1879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80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80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802" name="Group 97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805" name="Freeform 97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806" name="Freeform 97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68" name="Line 98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69" name="Line 98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05" name="Group 982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1879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9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9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94" name="Group 98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97" name="Freeform 98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98" name="Freeform 98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60" name="Line 98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61" name="Line 99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06" name="Group 991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1878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8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8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86" name="Group 99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89" name="Freeform 99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90" name="Freeform 99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52" name="Line 99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53" name="Line 99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07" name="Group 1000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1877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7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7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78" name="Group 100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81" name="Freeform 100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82" name="Freeform 100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44" name="Line 100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45" name="Line 100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4173" name="Line 1009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8509" name="Group 1010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1876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6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6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70" name="Group 101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73" name="Freeform 101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74" name="Freeform 101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36" name="Line 101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37" name="Line 101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10" name="Group 1019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18759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60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61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62" name="Group 102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65" name="Freeform 102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66" name="Freeform 102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28" name="Line 102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29" name="Line 102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11" name="Group 1028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18751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52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53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54" name="Group 103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57" name="Freeform 103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58" name="Freeform 103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20" name="Line 103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21" name="Line 103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12" name="Group 1037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18743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44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45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46" name="Group 104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49" name="Freeform 104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50" name="Freeform 104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12" name="Line 104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13" name="Line 104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13" name="Group 1046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18735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36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37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38" name="Group 105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41" name="Freeform 105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42" name="Freeform 105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404" name="Line 105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405" name="Line 105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14" name="Group 1055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18727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28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18729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18730" name="Group 105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18733" name="Freeform 106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34" name="Freeform 106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396" name="Line 106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97" name="Line 106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15" name="Group 1064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18713" name="Group 1065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18715" name="Freeform 1066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1 w 199"/>
                    <a:gd name="T1" fmla="*/ 0 h 232"/>
                    <a:gd name="T2" fmla="*/ 1 w 199"/>
                    <a:gd name="T3" fmla="*/ 0 h 232"/>
                    <a:gd name="T4" fmla="*/ 1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1 h 232"/>
                    <a:gd name="T24" fmla="*/ 1 w 199"/>
                    <a:gd name="T25" fmla="*/ 1 h 232"/>
                    <a:gd name="T26" fmla="*/ 1 w 199"/>
                    <a:gd name="T27" fmla="*/ 1 h 232"/>
                    <a:gd name="T28" fmla="*/ 1 w 199"/>
                    <a:gd name="T29" fmla="*/ 1 h 232"/>
                    <a:gd name="T30" fmla="*/ 2 w 199"/>
                    <a:gd name="T31" fmla="*/ 1 h 232"/>
                    <a:gd name="T32" fmla="*/ 2 w 199"/>
                    <a:gd name="T33" fmla="*/ 1 h 232"/>
                    <a:gd name="T34" fmla="*/ 2 w 199"/>
                    <a:gd name="T35" fmla="*/ 1 h 232"/>
                    <a:gd name="T36" fmla="*/ 2 w 199"/>
                    <a:gd name="T37" fmla="*/ 1 h 232"/>
                    <a:gd name="T38" fmla="*/ 2 w 199"/>
                    <a:gd name="T39" fmla="*/ 1 h 232"/>
                    <a:gd name="T40" fmla="*/ 2 w 199"/>
                    <a:gd name="T41" fmla="*/ 1 h 232"/>
                    <a:gd name="T42" fmla="*/ 2 w 199"/>
                    <a:gd name="T43" fmla="*/ 1 h 232"/>
                    <a:gd name="T44" fmla="*/ 2 w 199"/>
                    <a:gd name="T45" fmla="*/ 1 h 232"/>
                    <a:gd name="T46" fmla="*/ 2 w 199"/>
                    <a:gd name="T47" fmla="*/ 1 h 232"/>
                    <a:gd name="T48" fmla="*/ 2 w 199"/>
                    <a:gd name="T49" fmla="*/ 1 h 232"/>
                    <a:gd name="T50" fmla="*/ 2 w 199"/>
                    <a:gd name="T51" fmla="*/ 1 h 232"/>
                    <a:gd name="T52" fmla="*/ 1 w 199"/>
                    <a:gd name="T53" fmla="*/ 1 h 232"/>
                    <a:gd name="T54" fmla="*/ 1 w 199"/>
                    <a:gd name="T55" fmla="*/ 1 h 232"/>
                    <a:gd name="T56" fmla="*/ 1 w 199"/>
                    <a:gd name="T57" fmla="*/ 1 h 232"/>
                    <a:gd name="T58" fmla="*/ 1 w 199"/>
                    <a:gd name="T59" fmla="*/ 0 h 232"/>
                    <a:gd name="T60" fmla="*/ 1 w 199"/>
                    <a:gd name="T61" fmla="*/ 0 h 232"/>
                    <a:gd name="T62" fmla="*/ 1 w 199"/>
                    <a:gd name="T63" fmla="*/ 0 h 232"/>
                    <a:gd name="T64" fmla="*/ 1 w 199"/>
                    <a:gd name="T65" fmla="*/ 0 h 232"/>
                    <a:gd name="T66" fmla="*/ 1 w 199"/>
                    <a:gd name="T67" fmla="*/ 0 h 232"/>
                    <a:gd name="T68" fmla="*/ 1 w 199"/>
                    <a:gd name="T69" fmla="*/ 0 h 232"/>
                    <a:gd name="T70" fmla="*/ 1 w 199"/>
                    <a:gd name="T71" fmla="*/ 0 h 232"/>
                    <a:gd name="T72" fmla="*/ 1 w 199"/>
                    <a:gd name="T73" fmla="*/ 0 h 232"/>
                    <a:gd name="T74" fmla="*/ 2 w 199"/>
                    <a:gd name="T75" fmla="*/ 0 h 232"/>
                    <a:gd name="T76" fmla="*/ 2 w 199"/>
                    <a:gd name="T77" fmla="*/ 0 h 232"/>
                    <a:gd name="T78" fmla="*/ 2 w 199"/>
                    <a:gd name="T79" fmla="*/ 0 h 232"/>
                    <a:gd name="T80" fmla="*/ 3 w 199"/>
                    <a:gd name="T81" fmla="*/ 0 h 232"/>
                    <a:gd name="T82" fmla="*/ 3 w 199"/>
                    <a:gd name="T83" fmla="*/ 0 h 232"/>
                    <a:gd name="T84" fmla="*/ 2 w 199"/>
                    <a:gd name="T85" fmla="*/ 0 h 232"/>
                    <a:gd name="T86" fmla="*/ 2 w 199"/>
                    <a:gd name="T87" fmla="*/ 0 h 232"/>
                    <a:gd name="T88" fmla="*/ 2 w 199"/>
                    <a:gd name="T89" fmla="*/ 0 h 232"/>
                    <a:gd name="T90" fmla="*/ 2 w 199"/>
                    <a:gd name="T91" fmla="*/ 0 h 232"/>
                    <a:gd name="T92" fmla="*/ 1 w 199"/>
                    <a:gd name="T93" fmla="*/ 0 h 232"/>
                    <a:gd name="T94" fmla="*/ 1 w 199"/>
                    <a:gd name="T95" fmla="*/ 0 h 232"/>
                    <a:gd name="T96" fmla="*/ 1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6" name="Freeform 1067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2 w 128"/>
                    <a:gd name="T1" fmla="*/ 0 h 180"/>
                    <a:gd name="T2" fmla="*/ 2 w 128"/>
                    <a:gd name="T3" fmla="*/ 0 h 180"/>
                    <a:gd name="T4" fmla="*/ 2 w 128"/>
                    <a:gd name="T5" fmla="*/ 0 h 180"/>
                    <a:gd name="T6" fmla="*/ 2 w 128"/>
                    <a:gd name="T7" fmla="*/ 0 h 180"/>
                    <a:gd name="T8" fmla="*/ 1 w 128"/>
                    <a:gd name="T9" fmla="*/ 0 h 180"/>
                    <a:gd name="T10" fmla="*/ 1 w 128"/>
                    <a:gd name="T11" fmla="*/ 0 h 180"/>
                    <a:gd name="T12" fmla="*/ 1 w 128"/>
                    <a:gd name="T13" fmla="*/ 0 h 180"/>
                    <a:gd name="T14" fmla="*/ 1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1 w 128"/>
                    <a:gd name="T29" fmla="*/ 0 h 180"/>
                    <a:gd name="T30" fmla="*/ 1 w 128"/>
                    <a:gd name="T31" fmla="*/ 0 h 180"/>
                    <a:gd name="T32" fmla="*/ 1 w 128"/>
                    <a:gd name="T33" fmla="*/ 0 h 180"/>
                    <a:gd name="T34" fmla="*/ 1 w 128"/>
                    <a:gd name="T35" fmla="*/ 0 h 180"/>
                    <a:gd name="T36" fmla="*/ 1 w 128"/>
                    <a:gd name="T37" fmla="*/ 0 h 180"/>
                    <a:gd name="T38" fmla="*/ 2 w 128"/>
                    <a:gd name="T39" fmla="*/ 0 h 180"/>
                    <a:gd name="T40" fmla="*/ 2 w 128"/>
                    <a:gd name="T41" fmla="*/ 0 h 180"/>
                    <a:gd name="T42" fmla="*/ 2 w 128"/>
                    <a:gd name="T43" fmla="*/ 0 h 180"/>
                    <a:gd name="T44" fmla="*/ 2 w 128"/>
                    <a:gd name="T45" fmla="*/ 0 h 180"/>
                    <a:gd name="T46" fmla="*/ 2 w 128"/>
                    <a:gd name="T47" fmla="*/ 0 h 180"/>
                    <a:gd name="T48" fmla="*/ 2 w 128"/>
                    <a:gd name="T49" fmla="*/ 0 h 180"/>
                    <a:gd name="T50" fmla="*/ 2 w 128"/>
                    <a:gd name="T51" fmla="*/ 0 h 180"/>
                    <a:gd name="T52" fmla="*/ 2 w 128"/>
                    <a:gd name="T53" fmla="*/ 0 h 180"/>
                    <a:gd name="T54" fmla="*/ 1 w 128"/>
                    <a:gd name="T55" fmla="*/ 0 h 180"/>
                    <a:gd name="T56" fmla="*/ 1 w 128"/>
                    <a:gd name="T57" fmla="*/ 0 h 180"/>
                    <a:gd name="T58" fmla="*/ 1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1 w 128"/>
                    <a:gd name="T71" fmla="*/ 0 h 180"/>
                    <a:gd name="T72" fmla="*/ 1 w 128"/>
                    <a:gd name="T73" fmla="*/ 0 h 180"/>
                    <a:gd name="T74" fmla="*/ 1 w 128"/>
                    <a:gd name="T75" fmla="*/ 0 h 180"/>
                    <a:gd name="T76" fmla="*/ 1 w 128"/>
                    <a:gd name="T77" fmla="*/ 0 h 180"/>
                    <a:gd name="T78" fmla="*/ 2 w 128"/>
                    <a:gd name="T79" fmla="*/ 0 h 180"/>
                    <a:gd name="T80" fmla="*/ 2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7" name="Freeform 1068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1 w 322"/>
                    <a:gd name="T1" fmla="*/ 0 h 378"/>
                    <a:gd name="T2" fmla="*/ 1 w 322"/>
                    <a:gd name="T3" fmla="*/ 0 h 378"/>
                    <a:gd name="T4" fmla="*/ 0 w 322"/>
                    <a:gd name="T5" fmla="*/ 0 h 378"/>
                    <a:gd name="T6" fmla="*/ 0 w 322"/>
                    <a:gd name="T7" fmla="*/ 1 h 378"/>
                    <a:gd name="T8" fmla="*/ 0 w 322"/>
                    <a:gd name="T9" fmla="*/ 1 h 378"/>
                    <a:gd name="T10" fmla="*/ 0 w 322"/>
                    <a:gd name="T11" fmla="*/ 1 h 378"/>
                    <a:gd name="T12" fmla="*/ 0 w 322"/>
                    <a:gd name="T13" fmla="*/ 1 h 378"/>
                    <a:gd name="T14" fmla="*/ 0 w 322"/>
                    <a:gd name="T15" fmla="*/ 1 h 378"/>
                    <a:gd name="T16" fmla="*/ 1 w 322"/>
                    <a:gd name="T17" fmla="*/ 1 h 378"/>
                    <a:gd name="T18" fmla="*/ 1 w 322"/>
                    <a:gd name="T19" fmla="*/ 1 h 378"/>
                    <a:gd name="T20" fmla="*/ 2 w 322"/>
                    <a:gd name="T21" fmla="*/ 1 h 378"/>
                    <a:gd name="T22" fmla="*/ 2 w 322"/>
                    <a:gd name="T23" fmla="*/ 1 h 378"/>
                    <a:gd name="T24" fmla="*/ 3 w 322"/>
                    <a:gd name="T25" fmla="*/ 1 h 378"/>
                    <a:gd name="T26" fmla="*/ 4 w 322"/>
                    <a:gd name="T27" fmla="*/ 1 h 378"/>
                    <a:gd name="T28" fmla="*/ 4 w 322"/>
                    <a:gd name="T29" fmla="*/ 1 h 378"/>
                    <a:gd name="T30" fmla="*/ 5 w 322"/>
                    <a:gd name="T31" fmla="*/ 1 h 378"/>
                    <a:gd name="T32" fmla="*/ 5 w 322"/>
                    <a:gd name="T33" fmla="*/ 1 h 378"/>
                    <a:gd name="T34" fmla="*/ 5 w 322"/>
                    <a:gd name="T35" fmla="*/ 1 h 378"/>
                    <a:gd name="T36" fmla="*/ 5 w 322"/>
                    <a:gd name="T37" fmla="*/ 1 h 378"/>
                    <a:gd name="T38" fmla="*/ 5 w 322"/>
                    <a:gd name="T39" fmla="*/ 1 h 378"/>
                    <a:gd name="T40" fmla="*/ 5 w 322"/>
                    <a:gd name="T41" fmla="*/ 1 h 378"/>
                    <a:gd name="T42" fmla="*/ 4 w 322"/>
                    <a:gd name="T43" fmla="*/ 1 h 378"/>
                    <a:gd name="T44" fmla="*/ 4 w 322"/>
                    <a:gd name="T45" fmla="*/ 1 h 378"/>
                    <a:gd name="T46" fmla="*/ 3 w 322"/>
                    <a:gd name="T47" fmla="*/ 1 h 378"/>
                    <a:gd name="T48" fmla="*/ 2 w 322"/>
                    <a:gd name="T49" fmla="*/ 1 h 378"/>
                    <a:gd name="T50" fmla="*/ 2 w 322"/>
                    <a:gd name="T51" fmla="*/ 1 h 378"/>
                    <a:gd name="T52" fmla="*/ 2 w 322"/>
                    <a:gd name="T53" fmla="*/ 1 h 378"/>
                    <a:gd name="T54" fmla="*/ 1 w 322"/>
                    <a:gd name="T55" fmla="*/ 1 h 378"/>
                    <a:gd name="T56" fmla="*/ 1 w 322"/>
                    <a:gd name="T57" fmla="*/ 1 h 378"/>
                    <a:gd name="T58" fmla="*/ 1 w 322"/>
                    <a:gd name="T59" fmla="*/ 1 h 378"/>
                    <a:gd name="T60" fmla="*/ 0 w 322"/>
                    <a:gd name="T61" fmla="*/ 1 h 378"/>
                    <a:gd name="T62" fmla="*/ 1 w 322"/>
                    <a:gd name="T63" fmla="*/ 1 h 378"/>
                    <a:gd name="T64" fmla="*/ 1 w 322"/>
                    <a:gd name="T65" fmla="*/ 0 h 378"/>
                    <a:gd name="T66" fmla="*/ 1 w 322"/>
                    <a:gd name="T67" fmla="*/ 0 h 378"/>
                    <a:gd name="T68" fmla="*/ 1 w 322"/>
                    <a:gd name="T69" fmla="*/ 0 h 378"/>
                    <a:gd name="T70" fmla="*/ 2 w 322"/>
                    <a:gd name="T71" fmla="*/ 0 h 378"/>
                    <a:gd name="T72" fmla="*/ 2 w 322"/>
                    <a:gd name="T73" fmla="*/ 0 h 378"/>
                    <a:gd name="T74" fmla="*/ 3 w 322"/>
                    <a:gd name="T75" fmla="*/ 0 h 378"/>
                    <a:gd name="T76" fmla="*/ 4 w 322"/>
                    <a:gd name="T77" fmla="*/ 0 h 378"/>
                    <a:gd name="T78" fmla="*/ 4 w 322"/>
                    <a:gd name="T79" fmla="*/ 0 h 378"/>
                    <a:gd name="T80" fmla="*/ 4 w 322"/>
                    <a:gd name="T81" fmla="*/ 0 h 378"/>
                    <a:gd name="T82" fmla="*/ 4 w 322"/>
                    <a:gd name="T83" fmla="*/ 0 h 378"/>
                    <a:gd name="T84" fmla="*/ 3 w 322"/>
                    <a:gd name="T85" fmla="*/ 0 h 378"/>
                    <a:gd name="T86" fmla="*/ 2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8" name="Freeform 1069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3 w 283"/>
                    <a:gd name="T1" fmla="*/ 0 h 252"/>
                    <a:gd name="T2" fmla="*/ 3 w 283"/>
                    <a:gd name="T3" fmla="*/ 0 h 252"/>
                    <a:gd name="T4" fmla="*/ 4 w 283"/>
                    <a:gd name="T5" fmla="*/ 0 h 252"/>
                    <a:gd name="T6" fmla="*/ 4 w 283"/>
                    <a:gd name="T7" fmla="*/ 0 h 252"/>
                    <a:gd name="T8" fmla="*/ 4 w 283"/>
                    <a:gd name="T9" fmla="*/ 0 h 252"/>
                    <a:gd name="T10" fmla="*/ 4 w 283"/>
                    <a:gd name="T11" fmla="*/ 0 h 252"/>
                    <a:gd name="T12" fmla="*/ 4 w 283"/>
                    <a:gd name="T13" fmla="*/ 0 h 252"/>
                    <a:gd name="T14" fmla="*/ 3 w 283"/>
                    <a:gd name="T15" fmla="*/ 0 h 252"/>
                    <a:gd name="T16" fmla="*/ 3 w 283"/>
                    <a:gd name="T17" fmla="*/ 1 h 252"/>
                    <a:gd name="T18" fmla="*/ 3 w 283"/>
                    <a:gd name="T19" fmla="*/ 1 h 252"/>
                    <a:gd name="T20" fmla="*/ 3 w 283"/>
                    <a:gd name="T21" fmla="*/ 1 h 252"/>
                    <a:gd name="T22" fmla="*/ 3 w 283"/>
                    <a:gd name="T23" fmla="*/ 1 h 252"/>
                    <a:gd name="T24" fmla="*/ 3 w 283"/>
                    <a:gd name="T25" fmla="*/ 1 h 252"/>
                    <a:gd name="T26" fmla="*/ 3 w 283"/>
                    <a:gd name="T27" fmla="*/ 1 h 252"/>
                    <a:gd name="T28" fmla="*/ 3 w 283"/>
                    <a:gd name="T29" fmla="*/ 1 h 252"/>
                    <a:gd name="T30" fmla="*/ 3 w 283"/>
                    <a:gd name="T31" fmla="*/ 1 h 252"/>
                    <a:gd name="T32" fmla="*/ 3 w 283"/>
                    <a:gd name="T33" fmla="*/ 1 h 252"/>
                    <a:gd name="T34" fmla="*/ 3 w 283"/>
                    <a:gd name="T35" fmla="*/ 1 h 252"/>
                    <a:gd name="T36" fmla="*/ 3 w 283"/>
                    <a:gd name="T37" fmla="*/ 1 h 252"/>
                    <a:gd name="T38" fmla="*/ 3 w 283"/>
                    <a:gd name="T39" fmla="*/ 1 h 252"/>
                    <a:gd name="T40" fmla="*/ 3 w 283"/>
                    <a:gd name="T41" fmla="*/ 1 h 252"/>
                    <a:gd name="T42" fmla="*/ 3 w 283"/>
                    <a:gd name="T43" fmla="*/ 1 h 252"/>
                    <a:gd name="T44" fmla="*/ 4 w 283"/>
                    <a:gd name="T45" fmla="*/ 1 h 252"/>
                    <a:gd name="T46" fmla="*/ 4 w 283"/>
                    <a:gd name="T47" fmla="*/ 1 h 252"/>
                    <a:gd name="T48" fmla="*/ 4 w 283"/>
                    <a:gd name="T49" fmla="*/ 0 h 252"/>
                    <a:gd name="T50" fmla="*/ 4 w 283"/>
                    <a:gd name="T51" fmla="*/ 0 h 252"/>
                    <a:gd name="T52" fmla="*/ 4 w 283"/>
                    <a:gd name="T53" fmla="*/ 0 h 252"/>
                    <a:gd name="T54" fmla="*/ 4 w 283"/>
                    <a:gd name="T55" fmla="*/ 0 h 252"/>
                    <a:gd name="T56" fmla="*/ 4 w 283"/>
                    <a:gd name="T57" fmla="*/ 0 h 252"/>
                    <a:gd name="T58" fmla="*/ 3 w 283"/>
                    <a:gd name="T59" fmla="*/ 0 h 252"/>
                    <a:gd name="T60" fmla="*/ 3 w 283"/>
                    <a:gd name="T61" fmla="*/ 0 h 252"/>
                    <a:gd name="T62" fmla="*/ 3 w 283"/>
                    <a:gd name="T63" fmla="*/ 0 h 252"/>
                    <a:gd name="T64" fmla="*/ 3 w 283"/>
                    <a:gd name="T65" fmla="*/ 0 h 252"/>
                    <a:gd name="T66" fmla="*/ 2 w 283"/>
                    <a:gd name="T67" fmla="*/ 0 h 252"/>
                    <a:gd name="T68" fmla="*/ 2 w 283"/>
                    <a:gd name="T69" fmla="*/ 0 h 252"/>
                    <a:gd name="T70" fmla="*/ 2 w 283"/>
                    <a:gd name="T71" fmla="*/ 0 h 252"/>
                    <a:gd name="T72" fmla="*/ 2 w 283"/>
                    <a:gd name="T73" fmla="*/ 0 h 252"/>
                    <a:gd name="T74" fmla="*/ 1 w 283"/>
                    <a:gd name="T75" fmla="*/ 0 h 252"/>
                    <a:gd name="T76" fmla="*/ 1 w 283"/>
                    <a:gd name="T77" fmla="*/ 0 h 252"/>
                    <a:gd name="T78" fmla="*/ 1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1 w 283"/>
                    <a:gd name="T95" fmla="*/ 0 h 252"/>
                    <a:gd name="T96" fmla="*/ 1 w 283"/>
                    <a:gd name="T97" fmla="*/ 0 h 252"/>
                    <a:gd name="T98" fmla="*/ 1 w 283"/>
                    <a:gd name="T99" fmla="*/ 0 h 252"/>
                    <a:gd name="T100" fmla="*/ 1 w 283"/>
                    <a:gd name="T101" fmla="*/ 0 h 252"/>
                    <a:gd name="T102" fmla="*/ 1 w 283"/>
                    <a:gd name="T103" fmla="*/ 0 h 252"/>
                    <a:gd name="T104" fmla="*/ 2 w 283"/>
                    <a:gd name="T105" fmla="*/ 0 h 252"/>
                    <a:gd name="T106" fmla="*/ 2 w 283"/>
                    <a:gd name="T107" fmla="*/ 0 h 252"/>
                    <a:gd name="T108" fmla="*/ 2 w 283"/>
                    <a:gd name="T109" fmla="*/ 0 h 252"/>
                    <a:gd name="T110" fmla="*/ 2 w 283"/>
                    <a:gd name="T111" fmla="*/ 0 h 252"/>
                    <a:gd name="T112" fmla="*/ 3 w 283"/>
                    <a:gd name="T113" fmla="*/ 0 h 252"/>
                    <a:gd name="T114" fmla="*/ 3 w 283"/>
                    <a:gd name="T115" fmla="*/ 0 h 252"/>
                    <a:gd name="T116" fmla="*/ 3 w 283"/>
                    <a:gd name="T117" fmla="*/ 0 h 252"/>
                    <a:gd name="T118" fmla="*/ 3 w 283"/>
                    <a:gd name="T119" fmla="*/ 0 h 252"/>
                    <a:gd name="T120" fmla="*/ 3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9" name="Freeform 1070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1 h 238"/>
                    <a:gd name="T10" fmla="*/ 1 w 114"/>
                    <a:gd name="T11" fmla="*/ 1 h 238"/>
                    <a:gd name="T12" fmla="*/ 1 w 114"/>
                    <a:gd name="T13" fmla="*/ 1 h 238"/>
                    <a:gd name="T14" fmla="*/ 1 w 114"/>
                    <a:gd name="T15" fmla="*/ 1 h 238"/>
                    <a:gd name="T16" fmla="*/ 1 w 114"/>
                    <a:gd name="T17" fmla="*/ 1 h 238"/>
                    <a:gd name="T18" fmla="*/ 1 w 114"/>
                    <a:gd name="T19" fmla="*/ 1 h 238"/>
                    <a:gd name="T20" fmla="*/ 2 w 114"/>
                    <a:gd name="T21" fmla="*/ 1 h 238"/>
                    <a:gd name="T22" fmla="*/ 2 w 114"/>
                    <a:gd name="T23" fmla="*/ 1 h 238"/>
                    <a:gd name="T24" fmla="*/ 2 w 114"/>
                    <a:gd name="T25" fmla="*/ 1 h 238"/>
                    <a:gd name="T26" fmla="*/ 2 w 114"/>
                    <a:gd name="T27" fmla="*/ 1 h 238"/>
                    <a:gd name="T28" fmla="*/ 2 w 114"/>
                    <a:gd name="T29" fmla="*/ 1 h 238"/>
                    <a:gd name="T30" fmla="*/ 2 w 114"/>
                    <a:gd name="T31" fmla="*/ 1 h 238"/>
                    <a:gd name="T32" fmla="*/ 1 w 114"/>
                    <a:gd name="T33" fmla="*/ 1 h 238"/>
                    <a:gd name="T34" fmla="*/ 1 w 114"/>
                    <a:gd name="T35" fmla="*/ 1 h 238"/>
                    <a:gd name="T36" fmla="*/ 1 w 114"/>
                    <a:gd name="T37" fmla="*/ 0 h 238"/>
                    <a:gd name="T38" fmla="*/ 1 w 114"/>
                    <a:gd name="T39" fmla="*/ 0 h 238"/>
                    <a:gd name="T40" fmla="*/ 1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1 w 114"/>
                    <a:gd name="T51" fmla="*/ 0 h 238"/>
                    <a:gd name="T52" fmla="*/ 1 w 114"/>
                    <a:gd name="T53" fmla="*/ 0 h 238"/>
                    <a:gd name="T54" fmla="*/ 1 w 114"/>
                    <a:gd name="T55" fmla="*/ 0 h 238"/>
                    <a:gd name="T56" fmla="*/ 1 w 114"/>
                    <a:gd name="T57" fmla="*/ 0 h 238"/>
                    <a:gd name="T58" fmla="*/ 1 w 114"/>
                    <a:gd name="T59" fmla="*/ 0 h 238"/>
                    <a:gd name="T60" fmla="*/ 1 w 114"/>
                    <a:gd name="T61" fmla="*/ 0 h 238"/>
                    <a:gd name="T62" fmla="*/ 2 w 114"/>
                    <a:gd name="T63" fmla="*/ 0 h 238"/>
                    <a:gd name="T64" fmla="*/ 2 w 114"/>
                    <a:gd name="T65" fmla="*/ 0 h 238"/>
                    <a:gd name="T66" fmla="*/ 2 w 114"/>
                    <a:gd name="T67" fmla="*/ 0 h 238"/>
                    <a:gd name="T68" fmla="*/ 1 w 114"/>
                    <a:gd name="T69" fmla="*/ 0 h 238"/>
                    <a:gd name="T70" fmla="*/ 1 w 114"/>
                    <a:gd name="T71" fmla="*/ 0 h 238"/>
                    <a:gd name="T72" fmla="*/ 1 w 114"/>
                    <a:gd name="T73" fmla="*/ 0 h 238"/>
                    <a:gd name="T74" fmla="*/ 1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0" name="Freeform 1071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3 w 246"/>
                    <a:gd name="T1" fmla="*/ 0 h 310"/>
                    <a:gd name="T2" fmla="*/ 4 w 246"/>
                    <a:gd name="T3" fmla="*/ 0 h 310"/>
                    <a:gd name="T4" fmla="*/ 4 w 246"/>
                    <a:gd name="T5" fmla="*/ 0 h 310"/>
                    <a:gd name="T6" fmla="*/ 4 w 246"/>
                    <a:gd name="T7" fmla="*/ 0 h 310"/>
                    <a:gd name="T8" fmla="*/ 3 w 246"/>
                    <a:gd name="T9" fmla="*/ 1 h 310"/>
                    <a:gd name="T10" fmla="*/ 3 w 246"/>
                    <a:gd name="T11" fmla="*/ 1 h 310"/>
                    <a:gd name="T12" fmla="*/ 2 w 246"/>
                    <a:gd name="T13" fmla="*/ 1 h 310"/>
                    <a:gd name="T14" fmla="*/ 2 w 246"/>
                    <a:gd name="T15" fmla="*/ 1 h 310"/>
                    <a:gd name="T16" fmla="*/ 2 w 246"/>
                    <a:gd name="T17" fmla="*/ 1 h 310"/>
                    <a:gd name="T18" fmla="*/ 2 w 246"/>
                    <a:gd name="T19" fmla="*/ 1 h 310"/>
                    <a:gd name="T20" fmla="*/ 2 w 246"/>
                    <a:gd name="T21" fmla="*/ 1 h 310"/>
                    <a:gd name="T22" fmla="*/ 2 w 246"/>
                    <a:gd name="T23" fmla="*/ 1 h 310"/>
                    <a:gd name="T24" fmla="*/ 2 w 246"/>
                    <a:gd name="T25" fmla="*/ 1 h 310"/>
                    <a:gd name="T26" fmla="*/ 2 w 246"/>
                    <a:gd name="T27" fmla="*/ 1 h 310"/>
                    <a:gd name="T28" fmla="*/ 2 w 246"/>
                    <a:gd name="T29" fmla="*/ 1 h 310"/>
                    <a:gd name="T30" fmla="*/ 3 w 246"/>
                    <a:gd name="T31" fmla="*/ 1 h 310"/>
                    <a:gd name="T32" fmla="*/ 3 w 246"/>
                    <a:gd name="T33" fmla="*/ 1 h 310"/>
                    <a:gd name="T34" fmla="*/ 4 w 246"/>
                    <a:gd name="T35" fmla="*/ 1 h 310"/>
                    <a:gd name="T36" fmla="*/ 4 w 246"/>
                    <a:gd name="T37" fmla="*/ 0 h 310"/>
                    <a:gd name="T38" fmla="*/ 4 w 246"/>
                    <a:gd name="T39" fmla="*/ 0 h 310"/>
                    <a:gd name="T40" fmla="*/ 4 w 246"/>
                    <a:gd name="T41" fmla="*/ 0 h 310"/>
                    <a:gd name="T42" fmla="*/ 3 w 246"/>
                    <a:gd name="T43" fmla="*/ 0 h 310"/>
                    <a:gd name="T44" fmla="*/ 3 w 246"/>
                    <a:gd name="T45" fmla="*/ 0 h 310"/>
                    <a:gd name="T46" fmla="*/ 2 w 246"/>
                    <a:gd name="T47" fmla="*/ 0 h 310"/>
                    <a:gd name="T48" fmla="*/ 2 w 246"/>
                    <a:gd name="T49" fmla="*/ 0 h 310"/>
                    <a:gd name="T50" fmla="*/ 1 w 246"/>
                    <a:gd name="T51" fmla="*/ 0 h 310"/>
                    <a:gd name="T52" fmla="*/ 1 w 246"/>
                    <a:gd name="T53" fmla="*/ 0 h 310"/>
                    <a:gd name="T54" fmla="*/ 1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1 w 246"/>
                    <a:gd name="T65" fmla="*/ 0 h 310"/>
                    <a:gd name="T66" fmla="*/ 1 w 246"/>
                    <a:gd name="T67" fmla="*/ 0 h 310"/>
                    <a:gd name="T68" fmla="*/ 2 w 246"/>
                    <a:gd name="T69" fmla="*/ 0 h 310"/>
                    <a:gd name="T70" fmla="*/ 2 w 246"/>
                    <a:gd name="T71" fmla="*/ 0 h 310"/>
                    <a:gd name="T72" fmla="*/ 2 w 246"/>
                    <a:gd name="T73" fmla="*/ 0 h 310"/>
                    <a:gd name="T74" fmla="*/ 3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1" name="Freeform 1072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1 w 198"/>
                    <a:gd name="T1" fmla="*/ 0 h 236"/>
                    <a:gd name="T2" fmla="*/ 1 w 198"/>
                    <a:gd name="T3" fmla="*/ 0 h 236"/>
                    <a:gd name="T4" fmla="*/ 1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1 h 236"/>
                    <a:gd name="T24" fmla="*/ 1 w 198"/>
                    <a:gd name="T25" fmla="*/ 1 h 236"/>
                    <a:gd name="T26" fmla="*/ 1 w 198"/>
                    <a:gd name="T27" fmla="*/ 1 h 236"/>
                    <a:gd name="T28" fmla="*/ 1 w 198"/>
                    <a:gd name="T29" fmla="*/ 1 h 236"/>
                    <a:gd name="T30" fmla="*/ 2 w 198"/>
                    <a:gd name="T31" fmla="*/ 1 h 236"/>
                    <a:gd name="T32" fmla="*/ 2 w 198"/>
                    <a:gd name="T33" fmla="*/ 1 h 236"/>
                    <a:gd name="T34" fmla="*/ 2 w 198"/>
                    <a:gd name="T35" fmla="*/ 1 h 236"/>
                    <a:gd name="T36" fmla="*/ 2 w 198"/>
                    <a:gd name="T37" fmla="*/ 1 h 236"/>
                    <a:gd name="T38" fmla="*/ 2 w 198"/>
                    <a:gd name="T39" fmla="*/ 1 h 236"/>
                    <a:gd name="T40" fmla="*/ 2 w 198"/>
                    <a:gd name="T41" fmla="*/ 1 h 236"/>
                    <a:gd name="T42" fmla="*/ 2 w 198"/>
                    <a:gd name="T43" fmla="*/ 1 h 236"/>
                    <a:gd name="T44" fmla="*/ 2 w 198"/>
                    <a:gd name="T45" fmla="*/ 1 h 236"/>
                    <a:gd name="T46" fmla="*/ 2 w 198"/>
                    <a:gd name="T47" fmla="*/ 1 h 236"/>
                    <a:gd name="T48" fmla="*/ 2 w 198"/>
                    <a:gd name="T49" fmla="*/ 1 h 236"/>
                    <a:gd name="T50" fmla="*/ 2 w 198"/>
                    <a:gd name="T51" fmla="*/ 1 h 236"/>
                    <a:gd name="T52" fmla="*/ 2 w 198"/>
                    <a:gd name="T53" fmla="*/ 1 h 236"/>
                    <a:gd name="T54" fmla="*/ 2 w 198"/>
                    <a:gd name="T55" fmla="*/ 1 h 236"/>
                    <a:gd name="T56" fmla="*/ 2 w 198"/>
                    <a:gd name="T57" fmla="*/ 1 h 236"/>
                    <a:gd name="T58" fmla="*/ 1 w 198"/>
                    <a:gd name="T59" fmla="*/ 1 h 236"/>
                    <a:gd name="T60" fmla="*/ 1 w 198"/>
                    <a:gd name="T61" fmla="*/ 1 h 236"/>
                    <a:gd name="T62" fmla="*/ 1 w 198"/>
                    <a:gd name="T63" fmla="*/ 1 h 236"/>
                    <a:gd name="T64" fmla="*/ 1 w 198"/>
                    <a:gd name="T65" fmla="*/ 1 h 236"/>
                    <a:gd name="T66" fmla="*/ 1 w 198"/>
                    <a:gd name="T67" fmla="*/ 1 h 236"/>
                    <a:gd name="T68" fmla="*/ 1 w 198"/>
                    <a:gd name="T69" fmla="*/ 1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1 w 198"/>
                    <a:gd name="T83" fmla="*/ 0 h 236"/>
                    <a:gd name="T84" fmla="*/ 1 w 198"/>
                    <a:gd name="T85" fmla="*/ 0 h 236"/>
                    <a:gd name="T86" fmla="*/ 1 w 198"/>
                    <a:gd name="T87" fmla="*/ 0 h 236"/>
                    <a:gd name="T88" fmla="*/ 1 w 198"/>
                    <a:gd name="T89" fmla="*/ 0 h 236"/>
                    <a:gd name="T90" fmla="*/ 1 w 198"/>
                    <a:gd name="T91" fmla="*/ 0 h 236"/>
                    <a:gd name="T92" fmla="*/ 2 w 198"/>
                    <a:gd name="T93" fmla="*/ 0 h 236"/>
                    <a:gd name="T94" fmla="*/ 2 w 198"/>
                    <a:gd name="T95" fmla="*/ 0 h 236"/>
                    <a:gd name="T96" fmla="*/ 2 w 198"/>
                    <a:gd name="T97" fmla="*/ 0 h 236"/>
                    <a:gd name="T98" fmla="*/ 2 w 198"/>
                    <a:gd name="T99" fmla="*/ 0 h 236"/>
                    <a:gd name="T100" fmla="*/ 2 w 198"/>
                    <a:gd name="T101" fmla="*/ 0 h 236"/>
                    <a:gd name="T102" fmla="*/ 3 w 198"/>
                    <a:gd name="T103" fmla="*/ 0 h 236"/>
                    <a:gd name="T104" fmla="*/ 3 w 198"/>
                    <a:gd name="T105" fmla="*/ 0 h 236"/>
                    <a:gd name="T106" fmla="*/ 3 w 198"/>
                    <a:gd name="T107" fmla="*/ 0 h 236"/>
                    <a:gd name="T108" fmla="*/ 3 w 198"/>
                    <a:gd name="T109" fmla="*/ 0 h 236"/>
                    <a:gd name="T110" fmla="*/ 2 w 198"/>
                    <a:gd name="T111" fmla="*/ 0 h 236"/>
                    <a:gd name="T112" fmla="*/ 2 w 198"/>
                    <a:gd name="T113" fmla="*/ 0 h 236"/>
                    <a:gd name="T114" fmla="*/ 2 w 198"/>
                    <a:gd name="T115" fmla="*/ 0 h 236"/>
                    <a:gd name="T116" fmla="*/ 2 w 198"/>
                    <a:gd name="T117" fmla="*/ 0 h 236"/>
                    <a:gd name="T118" fmla="*/ 1 w 198"/>
                    <a:gd name="T119" fmla="*/ 0 h 236"/>
                    <a:gd name="T120" fmla="*/ 1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2" name="Freeform 1073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2 w 128"/>
                    <a:gd name="T1" fmla="*/ 0 h 183"/>
                    <a:gd name="T2" fmla="*/ 2 w 128"/>
                    <a:gd name="T3" fmla="*/ 0 h 183"/>
                    <a:gd name="T4" fmla="*/ 2 w 128"/>
                    <a:gd name="T5" fmla="*/ 0 h 183"/>
                    <a:gd name="T6" fmla="*/ 2 w 128"/>
                    <a:gd name="T7" fmla="*/ 0 h 183"/>
                    <a:gd name="T8" fmla="*/ 1 w 128"/>
                    <a:gd name="T9" fmla="*/ 0 h 183"/>
                    <a:gd name="T10" fmla="*/ 1 w 128"/>
                    <a:gd name="T11" fmla="*/ 0 h 183"/>
                    <a:gd name="T12" fmla="*/ 1 w 128"/>
                    <a:gd name="T13" fmla="*/ 0 h 183"/>
                    <a:gd name="T14" fmla="*/ 1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1 w 128"/>
                    <a:gd name="T31" fmla="*/ 0 h 183"/>
                    <a:gd name="T32" fmla="*/ 1 w 128"/>
                    <a:gd name="T33" fmla="*/ 0 h 183"/>
                    <a:gd name="T34" fmla="*/ 1 w 128"/>
                    <a:gd name="T35" fmla="*/ 0 h 183"/>
                    <a:gd name="T36" fmla="*/ 1 w 128"/>
                    <a:gd name="T37" fmla="*/ 0 h 183"/>
                    <a:gd name="T38" fmla="*/ 1 w 128"/>
                    <a:gd name="T39" fmla="*/ 0 h 183"/>
                    <a:gd name="T40" fmla="*/ 2 w 128"/>
                    <a:gd name="T41" fmla="*/ 0 h 183"/>
                    <a:gd name="T42" fmla="*/ 2 w 128"/>
                    <a:gd name="T43" fmla="*/ 0 h 183"/>
                    <a:gd name="T44" fmla="*/ 2 w 128"/>
                    <a:gd name="T45" fmla="*/ 0 h 183"/>
                    <a:gd name="T46" fmla="*/ 2 w 128"/>
                    <a:gd name="T47" fmla="*/ 0 h 183"/>
                    <a:gd name="T48" fmla="*/ 2 w 128"/>
                    <a:gd name="T49" fmla="*/ 0 h 183"/>
                    <a:gd name="T50" fmla="*/ 2 w 128"/>
                    <a:gd name="T51" fmla="*/ 0 h 183"/>
                    <a:gd name="T52" fmla="*/ 2 w 128"/>
                    <a:gd name="T53" fmla="*/ 0 h 183"/>
                    <a:gd name="T54" fmla="*/ 1 w 128"/>
                    <a:gd name="T55" fmla="*/ 0 h 183"/>
                    <a:gd name="T56" fmla="*/ 1 w 128"/>
                    <a:gd name="T57" fmla="*/ 0 h 183"/>
                    <a:gd name="T58" fmla="*/ 1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1 w 128"/>
                    <a:gd name="T71" fmla="*/ 0 h 183"/>
                    <a:gd name="T72" fmla="*/ 1 w 128"/>
                    <a:gd name="T73" fmla="*/ 0 h 183"/>
                    <a:gd name="T74" fmla="*/ 1 w 128"/>
                    <a:gd name="T75" fmla="*/ 0 h 183"/>
                    <a:gd name="T76" fmla="*/ 1 w 128"/>
                    <a:gd name="T77" fmla="*/ 0 h 183"/>
                    <a:gd name="T78" fmla="*/ 2 w 128"/>
                    <a:gd name="T79" fmla="*/ 0 h 183"/>
                    <a:gd name="T80" fmla="*/ 2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3" name="Freeform 1074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1 w 323"/>
                    <a:gd name="T1" fmla="*/ 0 h 379"/>
                    <a:gd name="T2" fmla="*/ 1 w 323"/>
                    <a:gd name="T3" fmla="*/ 0 h 379"/>
                    <a:gd name="T4" fmla="*/ 0 w 323"/>
                    <a:gd name="T5" fmla="*/ 0 h 379"/>
                    <a:gd name="T6" fmla="*/ 0 w 323"/>
                    <a:gd name="T7" fmla="*/ 1 h 379"/>
                    <a:gd name="T8" fmla="*/ 0 w 323"/>
                    <a:gd name="T9" fmla="*/ 1 h 379"/>
                    <a:gd name="T10" fmla="*/ 0 w 323"/>
                    <a:gd name="T11" fmla="*/ 1 h 379"/>
                    <a:gd name="T12" fmla="*/ 0 w 323"/>
                    <a:gd name="T13" fmla="*/ 1 h 379"/>
                    <a:gd name="T14" fmla="*/ 0 w 323"/>
                    <a:gd name="T15" fmla="*/ 1 h 379"/>
                    <a:gd name="T16" fmla="*/ 1 w 323"/>
                    <a:gd name="T17" fmla="*/ 1 h 379"/>
                    <a:gd name="T18" fmla="*/ 1 w 323"/>
                    <a:gd name="T19" fmla="*/ 1 h 379"/>
                    <a:gd name="T20" fmla="*/ 2 w 323"/>
                    <a:gd name="T21" fmla="*/ 1 h 379"/>
                    <a:gd name="T22" fmla="*/ 2 w 323"/>
                    <a:gd name="T23" fmla="*/ 1 h 379"/>
                    <a:gd name="T24" fmla="*/ 3 w 323"/>
                    <a:gd name="T25" fmla="*/ 1 h 379"/>
                    <a:gd name="T26" fmla="*/ 3 w 323"/>
                    <a:gd name="T27" fmla="*/ 1 h 379"/>
                    <a:gd name="T28" fmla="*/ 4 w 323"/>
                    <a:gd name="T29" fmla="*/ 1 h 379"/>
                    <a:gd name="T30" fmla="*/ 4 w 323"/>
                    <a:gd name="T31" fmla="*/ 1 h 379"/>
                    <a:gd name="T32" fmla="*/ 5 w 323"/>
                    <a:gd name="T33" fmla="*/ 1 h 379"/>
                    <a:gd name="T34" fmla="*/ 5 w 323"/>
                    <a:gd name="T35" fmla="*/ 1 h 379"/>
                    <a:gd name="T36" fmla="*/ 5 w 323"/>
                    <a:gd name="T37" fmla="*/ 1 h 379"/>
                    <a:gd name="T38" fmla="*/ 5 w 323"/>
                    <a:gd name="T39" fmla="*/ 1 h 379"/>
                    <a:gd name="T40" fmla="*/ 4 w 323"/>
                    <a:gd name="T41" fmla="*/ 1 h 379"/>
                    <a:gd name="T42" fmla="*/ 4 w 323"/>
                    <a:gd name="T43" fmla="*/ 1 h 379"/>
                    <a:gd name="T44" fmla="*/ 3 w 323"/>
                    <a:gd name="T45" fmla="*/ 1 h 379"/>
                    <a:gd name="T46" fmla="*/ 3 w 323"/>
                    <a:gd name="T47" fmla="*/ 1 h 379"/>
                    <a:gd name="T48" fmla="*/ 2 w 323"/>
                    <a:gd name="T49" fmla="*/ 1 h 379"/>
                    <a:gd name="T50" fmla="*/ 2 w 323"/>
                    <a:gd name="T51" fmla="*/ 1 h 379"/>
                    <a:gd name="T52" fmla="*/ 2 w 323"/>
                    <a:gd name="T53" fmla="*/ 1 h 379"/>
                    <a:gd name="T54" fmla="*/ 1 w 323"/>
                    <a:gd name="T55" fmla="*/ 1 h 379"/>
                    <a:gd name="T56" fmla="*/ 1 w 323"/>
                    <a:gd name="T57" fmla="*/ 1 h 379"/>
                    <a:gd name="T58" fmla="*/ 0 w 323"/>
                    <a:gd name="T59" fmla="*/ 1 h 379"/>
                    <a:gd name="T60" fmla="*/ 0 w 323"/>
                    <a:gd name="T61" fmla="*/ 1 h 379"/>
                    <a:gd name="T62" fmla="*/ 1 w 323"/>
                    <a:gd name="T63" fmla="*/ 1 h 379"/>
                    <a:gd name="T64" fmla="*/ 1 w 323"/>
                    <a:gd name="T65" fmla="*/ 0 h 379"/>
                    <a:gd name="T66" fmla="*/ 1 w 323"/>
                    <a:gd name="T67" fmla="*/ 0 h 379"/>
                    <a:gd name="T68" fmla="*/ 1 w 323"/>
                    <a:gd name="T69" fmla="*/ 0 h 379"/>
                    <a:gd name="T70" fmla="*/ 2 w 323"/>
                    <a:gd name="T71" fmla="*/ 0 h 379"/>
                    <a:gd name="T72" fmla="*/ 2 w 323"/>
                    <a:gd name="T73" fmla="*/ 0 h 379"/>
                    <a:gd name="T74" fmla="*/ 3 w 323"/>
                    <a:gd name="T75" fmla="*/ 0 h 379"/>
                    <a:gd name="T76" fmla="*/ 3 w 323"/>
                    <a:gd name="T77" fmla="*/ 0 h 379"/>
                    <a:gd name="T78" fmla="*/ 4 w 323"/>
                    <a:gd name="T79" fmla="*/ 0 h 379"/>
                    <a:gd name="T80" fmla="*/ 4 w 323"/>
                    <a:gd name="T81" fmla="*/ 0 h 379"/>
                    <a:gd name="T82" fmla="*/ 3 w 323"/>
                    <a:gd name="T83" fmla="*/ 0 h 379"/>
                    <a:gd name="T84" fmla="*/ 3 w 323"/>
                    <a:gd name="T85" fmla="*/ 0 h 379"/>
                    <a:gd name="T86" fmla="*/ 2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4" name="Freeform 1075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4 w 282"/>
                    <a:gd name="T1" fmla="*/ 0 h 253"/>
                    <a:gd name="T2" fmla="*/ 4 w 282"/>
                    <a:gd name="T3" fmla="*/ 0 h 253"/>
                    <a:gd name="T4" fmla="*/ 4 w 282"/>
                    <a:gd name="T5" fmla="*/ 0 h 253"/>
                    <a:gd name="T6" fmla="*/ 4 w 282"/>
                    <a:gd name="T7" fmla="*/ 0 h 253"/>
                    <a:gd name="T8" fmla="*/ 4 w 282"/>
                    <a:gd name="T9" fmla="*/ 0 h 253"/>
                    <a:gd name="T10" fmla="*/ 4 w 282"/>
                    <a:gd name="T11" fmla="*/ 0 h 253"/>
                    <a:gd name="T12" fmla="*/ 4 w 282"/>
                    <a:gd name="T13" fmla="*/ 0 h 253"/>
                    <a:gd name="T14" fmla="*/ 4 w 282"/>
                    <a:gd name="T15" fmla="*/ 0 h 253"/>
                    <a:gd name="T16" fmla="*/ 4 w 282"/>
                    <a:gd name="T17" fmla="*/ 0 h 253"/>
                    <a:gd name="T18" fmla="*/ 4 w 282"/>
                    <a:gd name="T19" fmla="*/ 1 h 253"/>
                    <a:gd name="T20" fmla="*/ 3 w 282"/>
                    <a:gd name="T21" fmla="*/ 1 h 253"/>
                    <a:gd name="T22" fmla="*/ 3 w 282"/>
                    <a:gd name="T23" fmla="*/ 1 h 253"/>
                    <a:gd name="T24" fmla="*/ 3 w 282"/>
                    <a:gd name="T25" fmla="*/ 1 h 253"/>
                    <a:gd name="T26" fmla="*/ 3 w 282"/>
                    <a:gd name="T27" fmla="*/ 1 h 253"/>
                    <a:gd name="T28" fmla="*/ 3 w 282"/>
                    <a:gd name="T29" fmla="*/ 1 h 253"/>
                    <a:gd name="T30" fmla="*/ 3 w 282"/>
                    <a:gd name="T31" fmla="*/ 1 h 253"/>
                    <a:gd name="T32" fmla="*/ 3 w 282"/>
                    <a:gd name="T33" fmla="*/ 1 h 253"/>
                    <a:gd name="T34" fmla="*/ 3 w 282"/>
                    <a:gd name="T35" fmla="*/ 1 h 253"/>
                    <a:gd name="T36" fmla="*/ 3 w 282"/>
                    <a:gd name="T37" fmla="*/ 1 h 253"/>
                    <a:gd name="T38" fmla="*/ 3 w 282"/>
                    <a:gd name="T39" fmla="*/ 1 h 253"/>
                    <a:gd name="T40" fmla="*/ 3 w 282"/>
                    <a:gd name="T41" fmla="*/ 1 h 253"/>
                    <a:gd name="T42" fmla="*/ 4 w 282"/>
                    <a:gd name="T43" fmla="*/ 1 h 253"/>
                    <a:gd name="T44" fmla="*/ 4 w 282"/>
                    <a:gd name="T45" fmla="*/ 1 h 253"/>
                    <a:gd name="T46" fmla="*/ 4 w 282"/>
                    <a:gd name="T47" fmla="*/ 0 h 253"/>
                    <a:gd name="T48" fmla="*/ 4 w 282"/>
                    <a:gd name="T49" fmla="*/ 0 h 253"/>
                    <a:gd name="T50" fmla="*/ 4 w 282"/>
                    <a:gd name="T51" fmla="*/ 0 h 253"/>
                    <a:gd name="T52" fmla="*/ 4 w 282"/>
                    <a:gd name="T53" fmla="*/ 0 h 253"/>
                    <a:gd name="T54" fmla="*/ 4 w 282"/>
                    <a:gd name="T55" fmla="*/ 0 h 253"/>
                    <a:gd name="T56" fmla="*/ 4 w 282"/>
                    <a:gd name="T57" fmla="*/ 0 h 253"/>
                    <a:gd name="T58" fmla="*/ 4 w 282"/>
                    <a:gd name="T59" fmla="*/ 0 h 253"/>
                    <a:gd name="T60" fmla="*/ 3 w 282"/>
                    <a:gd name="T61" fmla="*/ 0 h 253"/>
                    <a:gd name="T62" fmla="*/ 3 w 282"/>
                    <a:gd name="T63" fmla="*/ 0 h 253"/>
                    <a:gd name="T64" fmla="*/ 3 w 282"/>
                    <a:gd name="T65" fmla="*/ 0 h 253"/>
                    <a:gd name="T66" fmla="*/ 2 w 282"/>
                    <a:gd name="T67" fmla="*/ 0 h 253"/>
                    <a:gd name="T68" fmla="*/ 2 w 282"/>
                    <a:gd name="T69" fmla="*/ 0 h 253"/>
                    <a:gd name="T70" fmla="*/ 2 w 282"/>
                    <a:gd name="T71" fmla="*/ 0 h 253"/>
                    <a:gd name="T72" fmla="*/ 1 w 282"/>
                    <a:gd name="T73" fmla="*/ 0 h 253"/>
                    <a:gd name="T74" fmla="*/ 1 w 282"/>
                    <a:gd name="T75" fmla="*/ 0 h 253"/>
                    <a:gd name="T76" fmla="*/ 1 w 282"/>
                    <a:gd name="T77" fmla="*/ 0 h 253"/>
                    <a:gd name="T78" fmla="*/ 1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1 w 282"/>
                    <a:gd name="T95" fmla="*/ 0 h 253"/>
                    <a:gd name="T96" fmla="*/ 1 w 282"/>
                    <a:gd name="T97" fmla="*/ 0 h 253"/>
                    <a:gd name="T98" fmla="*/ 1 w 282"/>
                    <a:gd name="T99" fmla="*/ 0 h 253"/>
                    <a:gd name="T100" fmla="*/ 1 w 282"/>
                    <a:gd name="T101" fmla="*/ 0 h 253"/>
                    <a:gd name="T102" fmla="*/ 1 w 282"/>
                    <a:gd name="T103" fmla="*/ 0 h 253"/>
                    <a:gd name="T104" fmla="*/ 2 w 282"/>
                    <a:gd name="T105" fmla="*/ 0 h 253"/>
                    <a:gd name="T106" fmla="*/ 2 w 282"/>
                    <a:gd name="T107" fmla="*/ 0 h 253"/>
                    <a:gd name="T108" fmla="*/ 2 w 282"/>
                    <a:gd name="T109" fmla="*/ 0 h 253"/>
                    <a:gd name="T110" fmla="*/ 2 w 282"/>
                    <a:gd name="T111" fmla="*/ 0 h 253"/>
                    <a:gd name="T112" fmla="*/ 3 w 282"/>
                    <a:gd name="T113" fmla="*/ 0 h 253"/>
                    <a:gd name="T114" fmla="*/ 3 w 282"/>
                    <a:gd name="T115" fmla="*/ 0 h 253"/>
                    <a:gd name="T116" fmla="*/ 3 w 282"/>
                    <a:gd name="T117" fmla="*/ 0 h 253"/>
                    <a:gd name="T118" fmla="*/ 3 w 282"/>
                    <a:gd name="T119" fmla="*/ 0 h 253"/>
                    <a:gd name="T120" fmla="*/ 4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5" name="Freeform 1076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1 w 115"/>
                    <a:gd name="T11" fmla="*/ 1 h 236"/>
                    <a:gd name="T12" fmla="*/ 1 w 115"/>
                    <a:gd name="T13" fmla="*/ 1 h 236"/>
                    <a:gd name="T14" fmla="*/ 1 w 115"/>
                    <a:gd name="T15" fmla="*/ 1 h 236"/>
                    <a:gd name="T16" fmla="*/ 1 w 115"/>
                    <a:gd name="T17" fmla="*/ 1 h 236"/>
                    <a:gd name="T18" fmla="*/ 1 w 115"/>
                    <a:gd name="T19" fmla="*/ 1 h 236"/>
                    <a:gd name="T20" fmla="*/ 2 w 115"/>
                    <a:gd name="T21" fmla="*/ 1 h 236"/>
                    <a:gd name="T22" fmla="*/ 2 w 115"/>
                    <a:gd name="T23" fmla="*/ 1 h 236"/>
                    <a:gd name="T24" fmla="*/ 2 w 115"/>
                    <a:gd name="T25" fmla="*/ 1 h 236"/>
                    <a:gd name="T26" fmla="*/ 2 w 115"/>
                    <a:gd name="T27" fmla="*/ 1 h 236"/>
                    <a:gd name="T28" fmla="*/ 2 w 115"/>
                    <a:gd name="T29" fmla="*/ 1 h 236"/>
                    <a:gd name="T30" fmla="*/ 2 w 115"/>
                    <a:gd name="T31" fmla="*/ 1 h 236"/>
                    <a:gd name="T32" fmla="*/ 1 w 115"/>
                    <a:gd name="T33" fmla="*/ 1 h 236"/>
                    <a:gd name="T34" fmla="*/ 1 w 115"/>
                    <a:gd name="T35" fmla="*/ 1 h 236"/>
                    <a:gd name="T36" fmla="*/ 1 w 115"/>
                    <a:gd name="T37" fmla="*/ 0 h 236"/>
                    <a:gd name="T38" fmla="*/ 1 w 115"/>
                    <a:gd name="T39" fmla="*/ 0 h 236"/>
                    <a:gd name="T40" fmla="*/ 1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1 w 115"/>
                    <a:gd name="T51" fmla="*/ 0 h 236"/>
                    <a:gd name="T52" fmla="*/ 1 w 115"/>
                    <a:gd name="T53" fmla="*/ 0 h 236"/>
                    <a:gd name="T54" fmla="*/ 1 w 115"/>
                    <a:gd name="T55" fmla="*/ 0 h 236"/>
                    <a:gd name="T56" fmla="*/ 1 w 115"/>
                    <a:gd name="T57" fmla="*/ 0 h 236"/>
                    <a:gd name="T58" fmla="*/ 1 w 115"/>
                    <a:gd name="T59" fmla="*/ 0 h 236"/>
                    <a:gd name="T60" fmla="*/ 2 w 115"/>
                    <a:gd name="T61" fmla="*/ 0 h 236"/>
                    <a:gd name="T62" fmla="*/ 2 w 115"/>
                    <a:gd name="T63" fmla="*/ 0 h 236"/>
                    <a:gd name="T64" fmla="*/ 2 w 115"/>
                    <a:gd name="T65" fmla="*/ 0 h 236"/>
                    <a:gd name="T66" fmla="*/ 1 w 115"/>
                    <a:gd name="T67" fmla="*/ 0 h 236"/>
                    <a:gd name="T68" fmla="*/ 1 w 115"/>
                    <a:gd name="T69" fmla="*/ 0 h 236"/>
                    <a:gd name="T70" fmla="*/ 1 w 115"/>
                    <a:gd name="T71" fmla="*/ 0 h 236"/>
                    <a:gd name="T72" fmla="*/ 1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26" name="Freeform 1077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3 w 245"/>
                    <a:gd name="T1" fmla="*/ 0 h 310"/>
                    <a:gd name="T2" fmla="*/ 4 w 245"/>
                    <a:gd name="T3" fmla="*/ 0 h 310"/>
                    <a:gd name="T4" fmla="*/ 4 w 245"/>
                    <a:gd name="T5" fmla="*/ 0 h 310"/>
                    <a:gd name="T6" fmla="*/ 4 w 245"/>
                    <a:gd name="T7" fmla="*/ 0 h 310"/>
                    <a:gd name="T8" fmla="*/ 3 w 245"/>
                    <a:gd name="T9" fmla="*/ 1 h 310"/>
                    <a:gd name="T10" fmla="*/ 3 w 245"/>
                    <a:gd name="T11" fmla="*/ 1 h 310"/>
                    <a:gd name="T12" fmla="*/ 2 w 245"/>
                    <a:gd name="T13" fmla="*/ 1 h 310"/>
                    <a:gd name="T14" fmla="*/ 2 w 245"/>
                    <a:gd name="T15" fmla="*/ 1 h 310"/>
                    <a:gd name="T16" fmla="*/ 2 w 245"/>
                    <a:gd name="T17" fmla="*/ 1 h 310"/>
                    <a:gd name="T18" fmla="*/ 2 w 245"/>
                    <a:gd name="T19" fmla="*/ 1 h 310"/>
                    <a:gd name="T20" fmla="*/ 2 w 245"/>
                    <a:gd name="T21" fmla="*/ 1 h 310"/>
                    <a:gd name="T22" fmla="*/ 2 w 245"/>
                    <a:gd name="T23" fmla="*/ 1 h 310"/>
                    <a:gd name="T24" fmla="*/ 2 w 245"/>
                    <a:gd name="T25" fmla="*/ 1 h 310"/>
                    <a:gd name="T26" fmla="*/ 2 w 245"/>
                    <a:gd name="T27" fmla="*/ 1 h 310"/>
                    <a:gd name="T28" fmla="*/ 2 w 245"/>
                    <a:gd name="T29" fmla="*/ 1 h 310"/>
                    <a:gd name="T30" fmla="*/ 3 w 245"/>
                    <a:gd name="T31" fmla="*/ 1 h 310"/>
                    <a:gd name="T32" fmla="*/ 3 w 245"/>
                    <a:gd name="T33" fmla="*/ 1 h 310"/>
                    <a:gd name="T34" fmla="*/ 4 w 245"/>
                    <a:gd name="T35" fmla="*/ 1 h 310"/>
                    <a:gd name="T36" fmla="*/ 4 w 245"/>
                    <a:gd name="T37" fmla="*/ 0 h 310"/>
                    <a:gd name="T38" fmla="*/ 4 w 245"/>
                    <a:gd name="T39" fmla="*/ 0 h 310"/>
                    <a:gd name="T40" fmla="*/ 4 w 245"/>
                    <a:gd name="T41" fmla="*/ 0 h 310"/>
                    <a:gd name="T42" fmla="*/ 3 w 245"/>
                    <a:gd name="T43" fmla="*/ 0 h 310"/>
                    <a:gd name="T44" fmla="*/ 3 w 245"/>
                    <a:gd name="T45" fmla="*/ 0 h 310"/>
                    <a:gd name="T46" fmla="*/ 2 w 245"/>
                    <a:gd name="T47" fmla="*/ 0 h 310"/>
                    <a:gd name="T48" fmla="*/ 2 w 245"/>
                    <a:gd name="T49" fmla="*/ 0 h 310"/>
                    <a:gd name="T50" fmla="*/ 1 w 245"/>
                    <a:gd name="T51" fmla="*/ 0 h 310"/>
                    <a:gd name="T52" fmla="*/ 1 w 245"/>
                    <a:gd name="T53" fmla="*/ 0 h 310"/>
                    <a:gd name="T54" fmla="*/ 1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1 w 245"/>
                    <a:gd name="T63" fmla="*/ 0 h 310"/>
                    <a:gd name="T64" fmla="*/ 1 w 245"/>
                    <a:gd name="T65" fmla="*/ 0 h 310"/>
                    <a:gd name="T66" fmla="*/ 1 w 245"/>
                    <a:gd name="T67" fmla="*/ 0 h 310"/>
                    <a:gd name="T68" fmla="*/ 2 w 245"/>
                    <a:gd name="T69" fmla="*/ 0 h 310"/>
                    <a:gd name="T70" fmla="*/ 2 w 245"/>
                    <a:gd name="T71" fmla="*/ 0 h 310"/>
                    <a:gd name="T72" fmla="*/ 2 w 245"/>
                    <a:gd name="T73" fmla="*/ 0 h 310"/>
                    <a:gd name="T74" fmla="*/ 3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18714" name="Picture 1078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8516" name="Group 1079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18699" name="Group 1080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18701" name="Freeform 1081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1 w 199"/>
                    <a:gd name="T1" fmla="*/ 0 h 232"/>
                    <a:gd name="T2" fmla="*/ 1 w 199"/>
                    <a:gd name="T3" fmla="*/ 0 h 232"/>
                    <a:gd name="T4" fmla="*/ 1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1 h 232"/>
                    <a:gd name="T24" fmla="*/ 1 w 199"/>
                    <a:gd name="T25" fmla="*/ 1 h 232"/>
                    <a:gd name="T26" fmla="*/ 1 w 199"/>
                    <a:gd name="T27" fmla="*/ 1 h 232"/>
                    <a:gd name="T28" fmla="*/ 1 w 199"/>
                    <a:gd name="T29" fmla="*/ 1 h 232"/>
                    <a:gd name="T30" fmla="*/ 2 w 199"/>
                    <a:gd name="T31" fmla="*/ 1 h 232"/>
                    <a:gd name="T32" fmla="*/ 2 w 199"/>
                    <a:gd name="T33" fmla="*/ 1 h 232"/>
                    <a:gd name="T34" fmla="*/ 2 w 199"/>
                    <a:gd name="T35" fmla="*/ 1 h 232"/>
                    <a:gd name="T36" fmla="*/ 2 w 199"/>
                    <a:gd name="T37" fmla="*/ 1 h 232"/>
                    <a:gd name="T38" fmla="*/ 2 w 199"/>
                    <a:gd name="T39" fmla="*/ 1 h 232"/>
                    <a:gd name="T40" fmla="*/ 2 w 199"/>
                    <a:gd name="T41" fmla="*/ 1 h 232"/>
                    <a:gd name="T42" fmla="*/ 2 w 199"/>
                    <a:gd name="T43" fmla="*/ 1 h 232"/>
                    <a:gd name="T44" fmla="*/ 2 w 199"/>
                    <a:gd name="T45" fmla="*/ 1 h 232"/>
                    <a:gd name="T46" fmla="*/ 2 w 199"/>
                    <a:gd name="T47" fmla="*/ 1 h 232"/>
                    <a:gd name="T48" fmla="*/ 2 w 199"/>
                    <a:gd name="T49" fmla="*/ 1 h 232"/>
                    <a:gd name="T50" fmla="*/ 2 w 199"/>
                    <a:gd name="T51" fmla="*/ 1 h 232"/>
                    <a:gd name="T52" fmla="*/ 1 w 199"/>
                    <a:gd name="T53" fmla="*/ 1 h 232"/>
                    <a:gd name="T54" fmla="*/ 1 w 199"/>
                    <a:gd name="T55" fmla="*/ 1 h 232"/>
                    <a:gd name="T56" fmla="*/ 1 w 199"/>
                    <a:gd name="T57" fmla="*/ 1 h 232"/>
                    <a:gd name="T58" fmla="*/ 1 w 199"/>
                    <a:gd name="T59" fmla="*/ 0 h 232"/>
                    <a:gd name="T60" fmla="*/ 1 w 199"/>
                    <a:gd name="T61" fmla="*/ 0 h 232"/>
                    <a:gd name="T62" fmla="*/ 1 w 199"/>
                    <a:gd name="T63" fmla="*/ 0 h 232"/>
                    <a:gd name="T64" fmla="*/ 1 w 199"/>
                    <a:gd name="T65" fmla="*/ 0 h 232"/>
                    <a:gd name="T66" fmla="*/ 1 w 199"/>
                    <a:gd name="T67" fmla="*/ 0 h 232"/>
                    <a:gd name="T68" fmla="*/ 1 w 199"/>
                    <a:gd name="T69" fmla="*/ 0 h 232"/>
                    <a:gd name="T70" fmla="*/ 1 w 199"/>
                    <a:gd name="T71" fmla="*/ 0 h 232"/>
                    <a:gd name="T72" fmla="*/ 1 w 199"/>
                    <a:gd name="T73" fmla="*/ 0 h 232"/>
                    <a:gd name="T74" fmla="*/ 2 w 199"/>
                    <a:gd name="T75" fmla="*/ 0 h 232"/>
                    <a:gd name="T76" fmla="*/ 2 w 199"/>
                    <a:gd name="T77" fmla="*/ 0 h 232"/>
                    <a:gd name="T78" fmla="*/ 2 w 199"/>
                    <a:gd name="T79" fmla="*/ 0 h 232"/>
                    <a:gd name="T80" fmla="*/ 3 w 199"/>
                    <a:gd name="T81" fmla="*/ 0 h 232"/>
                    <a:gd name="T82" fmla="*/ 3 w 199"/>
                    <a:gd name="T83" fmla="*/ 0 h 232"/>
                    <a:gd name="T84" fmla="*/ 2 w 199"/>
                    <a:gd name="T85" fmla="*/ 0 h 232"/>
                    <a:gd name="T86" fmla="*/ 2 w 199"/>
                    <a:gd name="T87" fmla="*/ 0 h 232"/>
                    <a:gd name="T88" fmla="*/ 2 w 199"/>
                    <a:gd name="T89" fmla="*/ 0 h 232"/>
                    <a:gd name="T90" fmla="*/ 2 w 199"/>
                    <a:gd name="T91" fmla="*/ 0 h 232"/>
                    <a:gd name="T92" fmla="*/ 1 w 199"/>
                    <a:gd name="T93" fmla="*/ 0 h 232"/>
                    <a:gd name="T94" fmla="*/ 1 w 199"/>
                    <a:gd name="T95" fmla="*/ 0 h 232"/>
                    <a:gd name="T96" fmla="*/ 1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2" name="Freeform 1082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2 w 128"/>
                    <a:gd name="T1" fmla="*/ 0 h 180"/>
                    <a:gd name="T2" fmla="*/ 2 w 128"/>
                    <a:gd name="T3" fmla="*/ 0 h 180"/>
                    <a:gd name="T4" fmla="*/ 2 w 128"/>
                    <a:gd name="T5" fmla="*/ 0 h 180"/>
                    <a:gd name="T6" fmla="*/ 2 w 128"/>
                    <a:gd name="T7" fmla="*/ 0 h 180"/>
                    <a:gd name="T8" fmla="*/ 1 w 128"/>
                    <a:gd name="T9" fmla="*/ 0 h 180"/>
                    <a:gd name="T10" fmla="*/ 1 w 128"/>
                    <a:gd name="T11" fmla="*/ 0 h 180"/>
                    <a:gd name="T12" fmla="*/ 1 w 128"/>
                    <a:gd name="T13" fmla="*/ 0 h 180"/>
                    <a:gd name="T14" fmla="*/ 1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1 w 128"/>
                    <a:gd name="T29" fmla="*/ 0 h 180"/>
                    <a:gd name="T30" fmla="*/ 1 w 128"/>
                    <a:gd name="T31" fmla="*/ 0 h 180"/>
                    <a:gd name="T32" fmla="*/ 1 w 128"/>
                    <a:gd name="T33" fmla="*/ 0 h 180"/>
                    <a:gd name="T34" fmla="*/ 1 w 128"/>
                    <a:gd name="T35" fmla="*/ 0 h 180"/>
                    <a:gd name="T36" fmla="*/ 1 w 128"/>
                    <a:gd name="T37" fmla="*/ 0 h 180"/>
                    <a:gd name="T38" fmla="*/ 2 w 128"/>
                    <a:gd name="T39" fmla="*/ 0 h 180"/>
                    <a:gd name="T40" fmla="*/ 2 w 128"/>
                    <a:gd name="T41" fmla="*/ 0 h 180"/>
                    <a:gd name="T42" fmla="*/ 2 w 128"/>
                    <a:gd name="T43" fmla="*/ 0 h 180"/>
                    <a:gd name="T44" fmla="*/ 2 w 128"/>
                    <a:gd name="T45" fmla="*/ 0 h 180"/>
                    <a:gd name="T46" fmla="*/ 2 w 128"/>
                    <a:gd name="T47" fmla="*/ 0 h 180"/>
                    <a:gd name="T48" fmla="*/ 2 w 128"/>
                    <a:gd name="T49" fmla="*/ 0 h 180"/>
                    <a:gd name="T50" fmla="*/ 2 w 128"/>
                    <a:gd name="T51" fmla="*/ 0 h 180"/>
                    <a:gd name="T52" fmla="*/ 2 w 128"/>
                    <a:gd name="T53" fmla="*/ 0 h 180"/>
                    <a:gd name="T54" fmla="*/ 1 w 128"/>
                    <a:gd name="T55" fmla="*/ 0 h 180"/>
                    <a:gd name="T56" fmla="*/ 1 w 128"/>
                    <a:gd name="T57" fmla="*/ 0 h 180"/>
                    <a:gd name="T58" fmla="*/ 1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1 w 128"/>
                    <a:gd name="T71" fmla="*/ 0 h 180"/>
                    <a:gd name="T72" fmla="*/ 1 w 128"/>
                    <a:gd name="T73" fmla="*/ 0 h 180"/>
                    <a:gd name="T74" fmla="*/ 1 w 128"/>
                    <a:gd name="T75" fmla="*/ 0 h 180"/>
                    <a:gd name="T76" fmla="*/ 1 w 128"/>
                    <a:gd name="T77" fmla="*/ 0 h 180"/>
                    <a:gd name="T78" fmla="*/ 2 w 128"/>
                    <a:gd name="T79" fmla="*/ 0 h 180"/>
                    <a:gd name="T80" fmla="*/ 2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3" name="Freeform 1083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1 w 322"/>
                    <a:gd name="T1" fmla="*/ 0 h 378"/>
                    <a:gd name="T2" fmla="*/ 1 w 322"/>
                    <a:gd name="T3" fmla="*/ 0 h 378"/>
                    <a:gd name="T4" fmla="*/ 0 w 322"/>
                    <a:gd name="T5" fmla="*/ 0 h 378"/>
                    <a:gd name="T6" fmla="*/ 0 w 322"/>
                    <a:gd name="T7" fmla="*/ 1 h 378"/>
                    <a:gd name="T8" fmla="*/ 0 w 322"/>
                    <a:gd name="T9" fmla="*/ 1 h 378"/>
                    <a:gd name="T10" fmla="*/ 0 w 322"/>
                    <a:gd name="T11" fmla="*/ 1 h 378"/>
                    <a:gd name="T12" fmla="*/ 0 w 322"/>
                    <a:gd name="T13" fmla="*/ 1 h 378"/>
                    <a:gd name="T14" fmla="*/ 0 w 322"/>
                    <a:gd name="T15" fmla="*/ 1 h 378"/>
                    <a:gd name="T16" fmla="*/ 1 w 322"/>
                    <a:gd name="T17" fmla="*/ 1 h 378"/>
                    <a:gd name="T18" fmla="*/ 1 w 322"/>
                    <a:gd name="T19" fmla="*/ 1 h 378"/>
                    <a:gd name="T20" fmla="*/ 2 w 322"/>
                    <a:gd name="T21" fmla="*/ 1 h 378"/>
                    <a:gd name="T22" fmla="*/ 2 w 322"/>
                    <a:gd name="T23" fmla="*/ 1 h 378"/>
                    <a:gd name="T24" fmla="*/ 3 w 322"/>
                    <a:gd name="T25" fmla="*/ 1 h 378"/>
                    <a:gd name="T26" fmla="*/ 4 w 322"/>
                    <a:gd name="T27" fmla="*/ 1 h 378"/>
                    <a:gd name="T28" fmla="*/ 4 w 322"/>
                    <a:gd name="T29" fmla="*/ 1 h 378"/>
                    <a:gd name="T30" fmla="*/ 5 w 322"/>
                    <a:gd name="T31" fmla="*/ 1 h 378"/>
                    <a:gd name="T32" fmla="*/ 5 w 322"/>
                    <a:gd name="T33" fmla="*/ 1 h 378"/>
                    <a:gd name="T34" fmla="*/ 5 w 322"/>
                    <a:gd name="T35" fmla="*/ 1 h 378"/>
                    <a:gd name="T36" fmla="*/ 5 w 322"/>
                    <a:gd name="T37" fmla="*/ 1 h 378"/>
                    <a:gd name="T38" fmla="*/ 5 w 322"/>
                    <a:gd name="T39" fmla="*/ 1 h 378"/>
                    <a:gd name="T40" fmla="*/ 5 w 322"/>
                    <a:gd name="T41" fmla="*/ 1 h 378"/>
                    <a:gd name="T42" fmla="*/ 4 w 322"/>
                    <a:gd name="T43" fmla="*/ 1 h 378"/>
                    <a:gd name="T44" fmla="*/ 4 w 322"/>
                    <a:gd name="T45" fmla="*/ 1 h 378"/>
                    <a:gd name="T46" fmla="*/ 3 w 322"/>
                    <a:gd name="T47" fmla="*/ 1 h 378"/>
                    <a:gd name="T48" fmla="*/ 2 w 322"/>
                    <a:gd name="T49" fmla="*/ 1 h 378"/>
                    <a:gd name="T50" fmla="*/ 2 w 322"/>
                    <a:gd name="T51" fmla="*/ 1 h 378"/>
                    <a:gd name="T52" fmla="*/ 2 w 322"/>
                    <a:gd name="T53" fmla="*/ 1 h 378"/>
                    <a:gd name="T54" fmla="*/ 1 w 322"/>
                    <a:gd name="T55" fmla="*/ 1 h 378"/>
                    <a:gd name="T56" fmla="*/ 1 w 322"/>
                    <a:gd name="T57" fmla="*/ 1 h 378"/>
                    <a:gd name="T58" fmla="*/ 1 w 322"/>
                    <a:gd name="T59" fmla="*/ 1 h 378"/>
                    <a:gd name="T60" fmla="*/ 0 w 322"/>
                    <a:gd name="T61" fmla="*/ 1 h 378"/>
                    <a:gd name="T62" fmla="*/ 1 w 322"/>
                    <a:gd name="T63" fmla="*/ 1 h 378"/>
                    <a:gd name="T64" fmla="*/ 1 w 322"/>
                    <a:gd name="T65" fmla="*/ 0 h 378"/>
                    <a:gd name="T66" fmla="*/ 1 w 322"/>
                    <a:gd name="T67" fmla="*/ 0 h 378"/>
                    <a:gd name="T68" fmla="*/ 1 w 322"/>
                    <a:gd name="T69" fmla="*/ 0 h 378"/>
                    <a:gd name="T70" fmla="*/ 2 w 322"/>
                    <a:gd name="T71" fmla="*/ 0 h 378"/>
                    <a:gd name="T72" fmla="*/ 2 w 322"/>
                    <a:gd name="T73" fmla="*/ 0 h 378"/>
                    <a:gd name="T74" fmla="*/ 3 w 322"/>
                    <a:gd name="T75" fmla="*/ 0 h 378"/>
                    <a:gd name="T76" fmla="*/ 4 w 322"/>
                    <a:gd name="T77" fmla="*/ 0 h 378"/>
                    <a:gd name="T78" fmla="*/ 4 w 322"/>
                    <a:gd name="T79" fmla="*/ 0 h 378"/>
                    <a:gd name="T80" fmla="*/ 4 w 322"/>
                    <a:gd name="T81" fmla="*/ 0 h 378"/>
                    <a:gd name="T82" fmla="*/ 4 w 322"/>
                    <a:gd name="T83" fmla="*/ 0 h 378"/>
                    <a:gd name="T84" fmla="*/ 3 w 322"/>
                    <a:gd name="T85" fmla="*/ 0 h 378"/>
                    <a:gd name="T86" fmla="*/ 2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4" name="Freeform 1084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3 w 283"/>
                    <a:gd name="T1" fmla="*/ 0 h 252"/>
                    <a:gd name="T2" fmla="*/ 3 w 283"/>
                    <a:gd name="T3" fmla="*/ 0 h 252"/>
                    <a:gd name="T4" fmla="*/ 4 w 283"/>
                    <a:gd name="T5" fmla="*/ 0 h 252"/>
                    <a:gd name="T6" fmla="*/ 4 w 283"/>
                    <a:gd name="T7" fmla="*/ 0 h 252"/>
                    <a:gd name="T8" fmla="*/ 4 w 283"/>
                    <a:gd name="T9" fmla="*/ 0 h 252"/>
                    <a:gd name="T10" fmla="*/ 4 w 283"/>
                    <a:gd name="T11" fmla="*/ 0 h 252"/>
                    <a:gd name="T12" fmla="*/ 4 w 283"/>
                    <a:gd name="T13" fmla="*/ 0 h 252"/>
                    <a:gd name="T14" fmla="*/ 3 w 283"/>
                    <a:gd name="T15" fmla="*/ 0 h 252"/>
                    <a:gd name="T16" fmla="*/ 3 w 283"/>
                    <a:gd name="T17" fmla="*/ 1 h 252"/>
                    <a:gd name="T18" fmla="*/ 3 w 283"/>
                    <a:gd name="T19" fmla="*/ 1 h 252"/>
                    <a:gd name="T20" fmla="*/ 3 w 283"/>
                    <a:gd name="T21" fmla="*/ 1 h 252"/>
                    <a:gd name="T22" fmla="*/ 3 w 283"/>
                    <a:gd name="T23" fmla="*/ 1 h 252"/>
                    <a:gd name="T24" fmla="*/ 3 w 283"/>
                    <a:gd name="T25" fmla="*/ 1 h 252"/>
                    <a:gd name="T26" fmla="*/ 3 w 283"/>
                    <a:gd name="T27" fmla="*/ 1 h 252"/>
                    <a:gd name="T28" fmla="*/ 3 w 283"/>
                    <a:gd name="T29" fmla="*/ 1 h 252"/>
                    <a:gd name="T30" fmla="*/ 3 w 283"/>
                    <a:gd name="T31" fmla="*/ 1 h 252"/>
                    <a:gd name="T32" fmla="*/ 3 w 283"/>
                    <a:gd name="T33" fmla="*/ 1 h 252"/>
                    <a:gd name="T34" fmla="*/ 3 w 283"/>
                    <a:gd name="T35" fmla="*/ 1 h 252"/>
                    <a:gd name="T36" fmla="*/ 3 w 283"/>
                    <a:gd name="T37" fmla="*/ 1 h 252"/>
                    <a:gd name="T38" fmla="*/ 3 w 283"/>
                    <a:gd name="T39" fmla="*/ 1 h 252"/>
                    <a:gd name="T40" fmla="*/ 3 w 283"/>
                    <a:gd name="T41" fmla="*/ 1 h 252"/>
                    <a:gd name="T42" fmla="*/ 3 w 283"/>
                    <a:gd name="T43" fmla="*/ 1 h 252"/>
                    <a:gd name="T44" fmla="*/ 4 w 283"/>
                    <a:gd name="T45" fmla="*/ 1 h 252"/>
                    <a:gd name="T46" fmla="*/ 4 w 283"/>
                    <a:gd name="T47" fmla="*/ 1 h 252"/>
                    <a:gd name="T48" fmla="*/ 4 w 283"/>
                    <a:gd name="T49" fmla="*/ 0 h 252"/>
                    <a:gd name="T50" fmla="*/ 4 w 283"/>
                    <a:gd name="T51" fmla="*/ 0 h 252"/>
                    <a:gd name="T52" fmla="*/ 4 w 283"/>
                    <a:gd name="T53" fmla="*/ 0 h 252"/>
                    <a:gd name="T54" fmla="*/ 4 w 283"/>
                    <a:gd name="T55" fmla="*/ 0 h 252"/>
                    <a:gd name="T56" fmla="*/ 4 w 283"/>
                    <a:gd name="T57" fmla="*/ 0 h 252"/>
                    <a:gd name="T58" fmla="*/ 3 w 283"/>
                    <a:gd name="T59" fmla="*/ 0 h 252"/>
                    <a:gd name="T60" fmla="*/ 3 w 283"/>
                    <a:gd name="T61" fmla="*/ 0 h 252"/>
                    <a:gd name="T62" fmla="*/ 3 w 283"/>
                    <a:gd name="T63" fmla="*/ 0 h 252"/>
                    <a:gd name="T64" fmla="*/ 3 w 283"/>
                    <a:gd name="T65" fmla="*/ 0 h 252"/>
                    <a:gd name="T66" fmla="*/ 2 w 283"/>
                    <a:gd name="T67" fmla="*/ 0 h 252"/>
                    <a:gd name="T68" fmla="*/ 2 w 283"/>
                    <a:gd name="T69" fmla="*/ 0 h 252"/>
                    <a:gd name="T70" fmla="*/ 2 w 283"/>
                    <a:gd name="T71" fmla="*/ 0 h 252"/>
                    <a:gd name="T72" fmla="*/ 2 w 283"/>
                    <a:gd name="T73" fmla="*/ 0 h 252"/>
                    <a:gd name="T74" fmla="*/ 1 w 283"/>
                    <a:gd name="T75" fmla="*/ 0 h 252"/>
                    <a:gd name="T76" fmla="*/ 1 w 283"/>
                    <a:gd name="T77" fmla="*/ 0 h 252"/>
                    <a:gd name="T78" fmla="*/ 1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1 w 283"/>
                    <a:gd name="T95" fmla="*/ 0 h 252"/>
                    <a:gd name="T96" fmla="*/ 1 w 283"/>
                    <a:gd name="T97" fmla="*/ 0 h 252"/>
                    <a:gd name="T98" fmla="*/ 1 w 283"/>
                    <a:gd name="T99" fmla="*/ 0 h 252"/>
                    <a:gd name="T100" fmla="*/ 1 w 283"/>
                    <a:gd name="T101" fmla="*/ 0 h 252"/>
                    <a:gd name="T102" fmla="*/ 1 w 283"/>
                    <a:gd name="T103" fmla="*/ 0 h 252"/>
                    <a:gd name="T104" fmla="*/ 2 w 283"/>
                    <a:gd name="T105" fmla="*/ 0 h 252"/>
                    <a:gd name="T106" fmla="*/ 2 w 283"/>
                    <a:gd name="T107" fmla="*/ 0 h 252"/>
                    <a:gd name="T108" fmla="*/ 2 w 283"/>
                    <a:gd name="T109" fmla="*/ 0 h 252"/>
                    <a:gd name="T110" fmla="*/ 2 w 283"/>
                    <a:gd name="T111" fmla="*/ 0 h 252"/>
                    <a:gd name="T112" fmla="*/ 3 w 283"/>
                    <a:gd name="T113" fmla="*/ 0 h 252"/>
                    <a:gd name="T114" fmla="*/ 3 w 283"/>
                    <a:gd name="T115" fmla="*/ 0 h 252"/>
                    <a:gd name="T116" fmla="*/ 3 w 283"/>
                    <a:gd name="T117" fmla="*/ 0 h 252"/>
                    <a:gd name="T118" fmla="*/ 3 w 283"/>
                    <a:gd name="T119" fmla="*/ 0 h 252"/>
                    <a:gd name="T120" fmla="*/ 3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5" name="Freeform 1085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1 h 238"/>
                    <a:gd name="T10" fmla="*/ 1 w 114"/>
                    <a:gd name="T11" fmla="*/ 1 h 238"/>
                    <a:gd name="T12" fmla="*/ 1 w 114"/>
                    <a:gd name="T13" fmla="*/ 1 h 238"/>
                    <a:gd name="T14" fmla="*/ 1 w 114"/>
                    <a:gd name="T15" fmla="*/ 1 h 238"/>
                    <a:gd name="T16" fmla="*/ 1 w 114"/>
                    <a:gd name="T17" fmla="*/ 1 h 238"/>
                    <a:gd name="T18" fmla="*/ 1 w 114"/>
                    <a:gd name="T19" fmla="*/ 1 h 238"/>
                    <a:gd name="T20" fmla="*/ 2 w 114"/>
                    <a:gd name="T21" fmla="*/ 1 h 238"/>
                    <a:gd name="T22" fmla="*/ 2 w 114"/>
                    <a:gd name="T23" fmla="*/ 1 h 238"/>
                    <a:gd name="T24" fmla="*/ 2 w 114"/>
                    <a:gd name="T25" fmla="*/ 1 h 238"/>
                    <a:gd name="T26" fmla="*/ 2 w 114"/>
                    <a:gd name="T27" fmla="*/ 1 h 238"/>
                    <a:gd name="T28" fmla="*/ 2 w 114"/>
                    <a:gd name="T29" fmla="*/ 1 h 238"/>
                    <a:gd name="T30" fmla="*/ 2 w 114"/>
                    <a:gd name="T31" fmla="*/ 1 h 238"/>
                    <a:gd name="T32" fmla="*/ 1 w 114"/>
                    <a:gd name="T33" fmla="*/ 1 h 238"/>
                    <a:gd name="T34" fmla="*/ 1 w 114"/>
                    <a:gd name="T35" fmla="*/ 1 h 238"/>
                    <a:gd name="T36" fmla="*/ 1 w 114"/>
                    <a:gd name="T37" fmla="*/ 0 h 238"/>
                    <a:gd name="T38" fmla="*/ 1 w 114"/>
                    <a:gd name="T39" fmla="*/ 0 h 238"/>
                    <a:gd name="T40" fmla="*/ 1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1 w 114"/>
                    <a:gd name="T51" fmla="*/ 0 h 238"/>
                    <a:gd name="T52" fmla="*/ 1 w 114"/>
                    <a:gd name="T53" fmla="*/ 0 h 238"/>
                    <a:gd name="T54" fmla="*/ 1 w 114"/>
                    <a:gd name="T55" fmla="*/ 0 h 238"/>
                    <a:gd name="T56" fmla="*/ 1 w 114"/>
                    <a:gd name="T57" fmla="*/ 0 h 238"/>
                    <a:gd name="T58" fmla="*/ 1 w 114"/>
                    <a:gd name="T59" fmla="*/ 0 h 238"/>
                    <a:gd name="T60" fmla="*/ 1 w 114"/>
                    <a:gd name="T61" fmla="*/ 0 h 238"/>
                    <a:gd name="T62" fmla="*/ 2 w 114"/>
                    <a:gd name="T63" fmla="*/ 0 h 238"/>
                    <a:gd name="T64" fmla="*/ 2 w 114"/>
                    <a:gd name="T65" fmla="*/ 0 h 238"/>
                    <a:gd name="T66" fmla="*/ 2 w 114"/>
                    <a:gd name="T67" fmla="*/ 0 h 238"/>
                    <a:gd name="T68" fmla="*/ 1 w 114"/>
                    <a:gd name="T69" fmla="*/ 0 h 238"/>
                    <a:gd name="T70" fmla="*/ 1 w 114"/>
                    <a:gd name="T71" fmla="*/ 0 h 238"/>
                    <a:gd name="T72" fmla="*/ 1 w 114"/>
                    <a:gd name="T73" fmla="*/ 0 h 238"/>
                    <a:gd name="T74" fmla="*/ 1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6" name="Freeform 1086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3 w 246"/>
                    <a:gd name="T1" fmla="*/ 0 h 310"/>
                    <a:gd name="T2" fmla="*/ 4 w 246"/>
                    <a:gd name="T3" fmla="*/ 0 h 310"/>
                    <a:gd name="T4" fmla="*/ 4 w 246"/>
                    <a:gd name="T5" fmla="*/ 0 h 310"/>
                    <a:gd name="T6" fmla="*/ 4 w 246"/>
                    <a:gd name="T7" fmla="*/ 0 h 310"/>
                    <a:gd name="T8" fmla="*/ 3 w 246"/>
                    <a:gd name="T9" fmla="*/ 1 h 310"/>
                    <a:gd name="T10" fmla="*/ 3 w 246"/>
                    <a:gd name="T11" fmla="*/ 1 h 310"/>
                    <a:gd name="T12" fmla="*/ 2 w 246"/>
                    <a:gd name="T13" fmla="*/ 1 h 310"/>
                    <a:gd name="T14" fmla="*/ 2 w 246"/>
                    <a:gd name="T15" fmla="*/ 1 h 310"/>
                    <a:gd name="T16" fmla="*/ 2 w 246"/>
                    <a:gd name="T17" fmla="*/ 1 h 310"/>
                    <a:gd name="T18" fmla="*/ 2 w 246"/>
                    <a:gd name="T19" fmla="*/ 1 h 310"/>
                    <a:gd name="T20" fmla="*/ 2 w 246"/>
                    <a:gd name="T21" fmla="*/ 1 h 310"/>
                    <a:gd name="T22" fmla="*/ 2 w 246"/>
                    <a:gd name="T23" fmla="*/ 1 h 310"/>
                    <a:gd name="T24" fmla="*/ 2 w 246"/>
                    <a:gd name="T25" fmla="*/ 1 h 310"/>
                    <a:gd name="T26" fmla="*/ 2 w 246"/>
                    <a:gd name="T27" fmla="*/ 1 h 310"/>
                    <a:gd name="T28" fmla="*/ 2 w 246"/>
                    <a:gd name="T29" fmla="*/ 1 h 310"/>
                    <a:gd name="T30" fmla="*/ 3 w 246"/>
                    <a:gd name="T31" fmla="*/ 1 h 310"/>
                    <a:gd name="T32" fmla="*/ 3 w 246"/>
                    <a:gd name="T33" fmla="*/ 1 h 310"/>
                    <a:gd name="T34" fmla="*/ 4 w 246"/>
                    <a:gd name="T35" fmla="*/ 1 h 310"/>
                    <a:gd name="T36" fmla="*/ 4 w 246"/>
                    <a:gd name="T37" fmla="*/ 0 h 310"/>
                    <a:gd name="T38" fmla="*/ 4 w 246"/>
                    <a:gd name="T39" fmla="*/ 0 h 310"/>
                    <a:gd name="T40" fmla="*/ 4 w 246"/>
                    <a:gd name="T41" fmla="*/ 0 h 310"/>
                    <a:gd name="T42" fmla="*/ 3 w 246"/>
                    <a:gd name="T43" fmla="*/ 0 h 310"/>
                    <a:gd name="T44" fmla="*/ 3 w 246"/>
                    <a:gd name="T45" fmla="*/ 0 h 310"/>
                    <a:gd name="T46" fmla="*/ 2 w 246"/>
                    <a:gd name="T47" fmla="*/ 0 h 310"/>
                    <a:gd name="T48" fmla="*/ 2 w 246"/>
                    <a:gd name="T49" fmla="*/ 0 h 310"/>
                    <a:gd name="T50" fmla="*/ 1 w 246"/>
                    <a:gd name="T51" fmla="*/ 0 h 310"/>
                    <a:gd name="T52" fmla="*/ 1 w 246"/>
                    <a:gd name="T53" fmla="*/ 0 h 310"/>
                    <a:gd name="T54" fmla="*/ 1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1 w 246"/>
                    <a:gd name="T65" fmla="*/ 0 h 310"/>
                    <a:gd name="T66" fmla="*/ 1 w 246"/>
                    <a:gd name="T67" fmla="*/ 0 h 310"/>
                    <a:gd name="T68" fmla="*/ 2 w 246"/>
                    <a:gd name="T69" fmla="*/ 0 h 310"/>
                    <a:gd name="T70" fmla="*/ 2 w 246"/>
                    <a:gd name="T71" fmla="*/ 0 h 310"/>
                    <a:gd name="T72" fmla="*/ 2 w 246"/>
                    <a:gd name="T73" fmla="*/ 0 h 310"/>
                    <a:gd name="T74" fmla="*/ 3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7" name="Freeform 1087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1 w 198"/>
                    <a:gd name="T1" fmla="*/ 0 h 236"/>
                    <a:gd name="T2" fmla="*/ 1 w 198"/>
                    <a:gd name="T3" fmla="*/ 0 h 236"/>
                    <a:gd name="T4" fmla="*/ 1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1 h 236"/>
                    <a:gd name="T24" fmla="*/ 1 w 198"/>
                    <a:gd name="T25" fmla="*/ 1 h 236"/>
                    <a:gd name="T26" fmla="*/ 1 w 198"/>
                    <a:gd name="T27" fmla="*/ 1 h 236"/>
                    <a:gd name="T28" fmla="*/ 1 w 198"/>
                    <a:gd name="T29" fmla="*/ 1 h 236"/>
                    <a:gd name="T30" fmla="*/ 2 w 198"/>
                    <a:gd name="T31" fmla="*/ 1 h 236"/>
                    <a:gd name="T32" fmla="*/ 2 w 198"/>
                    <a:gd name="T33" fmla="*/ 1 h 236"/>
                    <a:gd name="T34" fmla="*/ 2 w 198"/>
                    <a:gd name="T35" fmla="*/ 1 h 236"/>
                    <a:gd name="T36" fmla="*/ 2 w 198"/>
                    <a:gd name="T37" fmla="*/ 1 h 236"/>
                    <a:gd name="T38" fmla="*/ 2 w 198"/>
                    <a:gd name="T39" fmla="*/ 1 h 236"/>
                    <a:gd name="T40" fmla="*/ 2 w 198"/>
                    <a:gd name="T41" fmla="*/ 1 h 236"/>
                    <a:gd name="T42" fmla="*/ 2 w 198"/>
                    <a:gd name="T43" fmla="*/ 1 h 236"/>
                    <a:gd name="T44" fmla="*/ 2 w 198"/>
                    <a:gd name="T45" fmla="*/ 1 h 236"/>
                    <a:gd name="T46" fmla="*/ 2 w 198"/>
                    <a:gd name="T47" fmla="*/ 1 h 236"/>
                    <a:gd name="T48" fmla="*/ 2 w 198"/>
                    <a:gd name="T49" fmla="*/ 1 h 236"/>
                    <a:gd name="T50" fmla="*/ 2 w 198"/>
                    <a:gd name="T51" fmla="*/ 1 h 236"/>
                    <a:gd name="T52" fmla="*/ 2 w 198"/>
                    <a:gd name="T53" fmla="*/ 1 h 236"/>
                    <a:gd name="T54" fmla="*/ 2 w 198"/>
                    <a:gd name="T55" fmla="*/ 1 h 236"/>
                    <a:gd name="T56" fmla="*/ 2 w 198"/>
                    <a:gd name="T57" fmla="*/ 1 h 236"/>
                    <a:gd name="T58" fmla="*/ 1 w 198"/>
                    <a:gd name="T59" fmla="*/ 1 h 236"/>
                    <a:gd name="T60" fmla="*/ 1 w 198"/>
                    <a:gd name="T61" fmla="*/ 1 h 236"/>
                    <a:gd name="T62" fmla="*/ 1 w 198"/>
                    <a:gd name="T63" fmla="*/ 1 h 236"/>
                    <a:gd name="T64" fmla="*/ 1 w 198"/>
                    <a:gd name="T65" fmla="*/ 1 h 236"/>
                    <a:gd name="T66" fmla="*/ 1 w 198"/>
                    <a:gd name="T67" fmla="*/ 1 h 236"/>
                    <a:gd name="T68" fmla="*/ 1 w 198"/>
                    <a:gd name="T69" fmla="*/ 1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1 w 198"/>
                    <a:gd name="T83" fmla="*/ 0 h 236"/>
                    <a:gd name="T84" fmla="*/ 1 w 198"/>
                    <a:gd name="T85" fmla="*/ 0 h 236"/>
                    <a:gd name="T86" fmla="*/ 1 w 198"/>
                    <a:gd name="T87" fmla="*/ 0 h 236"/>
                    <a:gd name="T88" fmla="*/ 1 w 198"/>
                    <a:gd name="T89" fmla="*/ 0 h 236"/>
                    <a:gd name="T90" fmla="*/ 1 w 198"/>
                    <a:gd name="T91" fmla="*/ 0 h 236"/>
                    <a:gd name="T92" fmla="*/ 2 w 198"/>
                    <a:gd name="T93" fmla="*/ 0 h 236"/>
                    <a:gd name="T94" fmla="*/ 2 w 198"/>
                    <a:gd name="T95" fmla="*/ 0 h 236"/>
                    <a:gd name="T96" fmla="*/ 2 w 198"/>
                    <a:gd name="T97" fmla="*/ 0 h 236"/>
                    <a:gd name="T98" fmla="*/ 2 w 198"/>
                    <a:gd name="T99" fmla="*/ 0 h 236"/>
                    <a:gd name="T100" fmla="*/ 2 w 198"/>
                    <a:gd name="T101" fmla="*/ 0 h 236"/>
                    <a:gd name="T102" fmla="*/ 3 w 198"/>
                    <a:gd name="T103" fmla="*/ 0 h 236"/>
                    <a:gd name="T104" fmla="*/ 3 w 198"/>
                    <a:gd name="T105" fmla="*/ 0 h 236"/>
                    <a:gd name="T106" fmla="*/ 3 w 198"/>
                    <a:gd name="T107" fmla="*/ 0 h 236"/>
                    <a:gd name="T108" fmla="*/ 3 w 198"/>
                    <a:gd name="T109" fmla="*/ 0 h 236"/>
                    <a:gd name="T110" fmla="*/ 2 w 198"/>
                    <a:gd name="T111" fmla="*/ 0 h 236"/>
                    <a:gd name="T112" fmla="*/ 2 w 198"/>
                    <a:gd name="T113" fmla="*/ 0 h 236"/>
                    <a:gd name="T114" fmla="*/ 2 w 198"/>
                    <a:gd name="T115" fmla="*/ 0 h 236"/>
                    <a:gd name="T116" fmla="*/ 2 w 198"/>
                    <a:gd name="T117" fmla="*/ 0 h 236"/>
                    <a:gd name="T118" fmla="*/ 1 w 198"/>
                    <a:gd name="T119" fmla="*/ 0 h 236"/>
                    <a:gd name="T120" fmla="*/ 1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8" name="Freeform 1088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2 w 128"/>
                    <a:gd name="T1" fmla="*/ 0 h 183"/>
                    <a:gd name="T2" fmla="*/ 2 w 128"/>
                    <a:gd name="T3" fmla="*/ 0 h 183"/>
                    <a:gd name="T4" fmla="*/ 2 w 128"/>
                    <a:gd name="T5" fmla="*/ 0 h 183"/>
                    <a:gd name="T6" fmla="*/ 2 w 128"/>
                    <a:gd name="T7" fmla="*/ 0 h 183"/>
                    <a:gd name="T8" fmla="*/ 1 w 128"/>
                    <a:gd name="T9" fmla="*/ 0 h 183"/>
                    <a:gd name="T10" fmla="*/ 1 w 128"/>
                    <a:gd name="T11" fmla="*/ 0 h 183"/>
                    <a:gd name="T12" fmla="*/ 1 w 128"/>
                    <a:gd name="T13" fmla="*/ 0 h 183"/>
                    <a:gd name="T14" fmla="*/ 1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1 w 128"/>
                    <a:gd name="T31" fmla="*/ 0 h 183"/>
                    <a:gd name="T32" fmla="*/ 1 w 128"/>
                    <a:gd name="T33" fmla="*/ 0 h 183"/>
                    <a:gd name="T34" fmla="*/ 1 w 128"/>
                    <a:gd name="T35" fmla="*/ 0 h 183"/>
                    <a:gd name="T36" fmla="*/ 1 w 128"/>
                    <a:gd name="T37" fmla="*/ 0 h 183"/>
                    <a:gd name="T38" fmla="*/ 1 w 128"/>
                    <a:gd name="T39" fmla="*/ 0 h 183"/>
                    <a:gd name="T40" fmla="*/ 2 w 128"/>
                    <a:gd name="T41" fmla="*/ 0 h 183"/>
                    <a:gd name="T42" fmla="*/ 2 w 128"/>
                    <a:gd name="T43" fmla="*/ 0 h 183"/>
                    <a:gd name="T44" fmla="*/ 2 w 128"/>
                    <a:gd name="T45" fmla="*/ 0 h 183"/>
                    <a:gd name="T46" fmla="*/ 2 w 128"/>
                    <a:gd name="T47" fmla="*/ 0 h 183"/>
                    <a:gd name="T48" fmla="*/ 2 w 128"/>
                    <a:gd name="T49" fmla="*/ 0 h 183"/>
                    <a:gd name="T50" fmla="*/ 2 w 128"/>
                    <a:gd name="T51" fmla="*/ 0 h 183"/>
                    <a:gd name="T52" fmla="*/ 2 w 128"/>
                    <a:gd name="T53" fmla="*/ 0 h 183"/>
                    <a:gd name="T54" fmla="*/ 1 w 128"/>
                    <a:gd name="T55" fmla="*/ 0 h 183"/>
                    <a:gd name="T56" fmla="*/ 1 w 128"/>
                    <a:gd name="T57" fmla="*/ 0 h 183"/>
                    <a:gd name="T58" fmla="*/ 1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1 w 128"/>
                    <a:gd name="T71" fmla="*/ 0 h 183"/>
                    <a:gd name="T72" fmla="*/ 1 w 128"/>
                    <a:gd name="T73" fmla="*/ 0 h 183"/>
                    <a:gd name="T74" fmla="*/ 1 w 128"/>
                    <a:gd name="T75" fmla="*/ 0 h 183"/>
                    <a:gd name="T76" fmla="*/ 1 w 128"/>
                    <a:gd name="T77" fmla="*/ 0 h 183"/>
                    <a:gd name="T78" fmla="*/ 2 w 128"/>
                    <a:gd name="T79" fmla="*/ 0 h 183"/>
                    <a:gd name="T80" fmla="*/ 2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09" name="Freeform 1089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1 w 323"/>
                    <a:gd name="T1" fmla="*/ 0 h 379"/>
                    <a:gd name="T2" fmla="*/ 1 w 323"/>
                    <a:gd name="T3" fmla="*/ 0 h 379"/>
                    <a:gd name="T4" fmla="*/ 0 w 323"/>
                    <a:gd name="T5" fmla="*/ 0 h 379"/>
                    <a:gd name="T6" fmla="*/ 0 w 323"/>
                    <a:gd name="T7" fmla="*/ 1 h 379"/>
                    <a:gd name="T8" fmla="*/ 0 w 323"/>
                    <a:gd name="T9" fmla="*/ 1 h 379"/>
                    <a:gd name="T10" fmla="*/ 0 w 323"/>
                    <a:gd name="T11" fmla="*/ 1 h 379"/>
                    <a:gd name="T12" fmla="*/ 0 w 323"/>
                    <a:gd name="T13" fmla="*/ 1 h 379"/>
                    <a:gd name="T14" fmla="*/ 0 w 323"/>
                    <a:gd name="T15" fmla="*/ 1 h 379"/>
                    <a:gd name="T16" fmla="*/ 1 w 323"/>
                    <a:gd name="T17" fmla="*/ 1 h 379"/>
                    <a:gd name="T18" fmla="*/ 1 w 323"/>
                    <a:gd name="T19" fmla="*/ 1 h 379"/>
                    <a:gd name="T20" fmla="*/ 2 w 323"/>
                    <a:gd name="T21" fmla="*/ 1 h 379"/>
                    <a:gd name="T22" fmla="*/ 2 w 323"/>
                    <a:gd name="T23" fmla="*/ 1 h 379"/>
                    <a:gd name="T24" fmla="*/ 3 w 323"/>
                    <a:gd name="T25" fmla="*/ 1 h 379"/>
                    <a:gd name="T26" fmla="*/ 3 w 323"/>
                    <a:gd name="T27" fmla="*/ 1 h 379"/>
                    <a:gd name="T28" fmla="*/ 4 w 323"/>
                    <a:gd name="T29" fmla="*/ 1 h 379"/>
                    <a:gd name="T30" fmla="*/ 4 w 323"/>
                    <a:gd name="T31" fmla="*/ 1 h 379"/>
                    <a:gd name="T32" fmla="*/ 5 w 323"/>
                    <a:gd name="T33" fmla="*/ 1 h 379"/>
                    <a:gd name="T34" fmla="*/ 5 w 323"/>
                    <a:gd name="T35" fmla="*/ 1 h 379"/>
                    <a:gd name="T36" fmla="*/ 5 w 323"/>
                    <a:gd name="T37" fmla="*/ 1 h 379"/>
                    <a:gd name="T38" fmla="*/ 5 w 323"/>
                    <a:gd name="T39" fmla="*/ 1 h 379"/>
                    <a:gd name="T40" fmla="*/ 4 w 323"/>
                    <a:gd name="T41" fmla="*/ 1 h 379"/>
                    <a:gd name="T42" fmla="*/ 4 w 323"/>
                    <a:gd name="T43" fmla="*/ 1 h 379"/>
                    <a:gd name="T44" fmla="*/ 3 w 323"/>
                    <a:gd name="T45" fmla="*/ 1 h 379"/>
                    <a:gd name="T46" fmla="*/ 3 w 323"/>
                    <a:gd name="T47" fmla="*/ 1 h 379"/>
                    <a:gd name="T48" fmla="*/ 2 w 323"/>
                    <a:gd name="T49" fmla="*/ 1 h 379"/>
                    <a:gd name="T50" fmla="*/ 2 w 323"/>
                    <a:gd name="T51" fmla="*/ 1 h 379"/>
                    <a:gd name="T52" fmla="*/ 2 w 323"/>
                    <a:gd name="T53" fmla="*/ 1 h 379"/>
                    <a:gd name="T54" fmla="*/ 1 w 323"/>
                    <a:gd name="T55" fmla="*/ 1 h 379"/>
                    <a:gd name="T56" fmla="*/ 1 w 323"/>
                    <a:gd name="T57" fmla="*/ 1 h 379"/>
                    <a:gd name="T58" fmla="*/ 0 w 323"/>
                    <a:gd name="T59" fmla="*/ 1 h 379"/>
                    <a:gd name="T60" fmla="*/ 0 w 323"/>
                    <a:gd name="T61" fmla="*/ 1 h 379"/>
                    <a:gd name="T62" fmla="*/ 1 w 323"/>
                    <a:gd name="T63" fmla="*/ 1 h 379"/>
                    <a:gd name="T64" fmla="*/ 1 w 323"/>
                    <a:gd name="T65" fmla="*/ 0 h 379"/>
                    <a:gd name="T66" fmla="*/ 1 w 323"/>
                    <a:gd name="T67" fmla="*/ 0 h 379"/>
                    <a:gd name="T68" fmla="*/ 1 w 323"/>
                    <a:gd name="T69" fmla="*/ 0 h 379"/>
                    <a:gd name="T70" fmla="*/ 2 w 323"/>
                    <a:gd name="T71" fmla="*/ 0 h 379"/>
                    <a:gd name="T72" fmla="*/ 2 w 323"/>
                    <a:gd name="T73" fmla="*/ 0 h 379"/>
                    <a:gd name="T74" fmla="*/ 3 w 323"/>
                    <a:gd name="T75" fmla="*/ 0 h 379"/>
                    <a:gd name="T76" fmla="*/ 3 w 323"/>
                    <a:gd name="T77" fmla="*/ 0 h 379"/>
                    <a:gd name="T78" fmla="*/ 4 w 323"/>
                    <a:gd name="T79" fmla="*/ 0 h 379"/>
                    <a:gd name="T80" fmla="*/ 4 w 323"/>
                    <a:gd name="T81" fmla="*/ 0 h 379"/>
                    <a:gd name="T82" fmla="*/ 3 w 323"/>
                    <a:gd name="T83" fmla="*/ 0 h 379"/>
                    <a:gd name="T84" fmla="*/ 3 w 323"/>
                    <a:gd name="T85" fmla="*/ 0 h 379"/>
                    <a:gd name="T86" fmla="*/ 2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0" name="Freeform 1090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4 w 282"/>
                    <a:gd name="T1" fmla="*/ 0 h 253"/>
                    <a:gd name="T2" fmla="*/ 4 w 282"/>
                    <a:gd name="T3" fmla="*/ 0 h 253"/>
                    <a:gd name="T4" fmla="*/ 4 w 282"/>
                    <a:gd name="T5" fmla="*/ 0 h 253"/>
                    <a:gd name="T6" fmla="*/ 4 w 282"/>
                    <a:gd name="T7" fmla="*/ 0 h 253"/>
                    <a:gd name="T8" fmla="*/ 4 w 282"/>
                    <a:gd name="T9" fmla="*/ 0 h 253"/>
                    <a:gd name="T10" fmla="*/ 4 w 282"/>
                    <a:gd name="T11" fmla="*/ 0 h 253"/>
                    <a:gd name="T12" fmla="*/ 4 w 282"/>
                    <a:gd name="T13" fmla="*/ 0 h 253"/>
                    <a:gd name="T14" fmla="*/ 4 w 282"/>
                    <a:gd name="T15" fmla="*/ 0 h 253"/>
                    <a:gd name="T16" fmla="*/ 4 w 282"/>
                    <a:gd name="T17" fmla="*/ 0 h 253"/>
                    <a:gd name="T18" fmla="*/ 4 w 282"/>
                    <a:gd name="T19" fmla="*/ 1 h 253"/>
                    <a:gd name="T20" fmla="*/ 3 w 282"/>
                    <a:gd name="T21" fmla="*/ 1 h 253"/>
                    <a:gd name="T22" fmla="*/ 3 w 282"/>
                    <a:gd name="T23" fmla="*/ 1 h 253"/>
                    <a:gd name="T24" fmla="*/ 3 w 282"/>
                    <a:gd name="T25" fmla="*/ 1 h 253"/>
                    <a:gd name="T26" fmla="*/ 3 w 282"/>
                    <a:gd name="T27" fmla="*/ 1 h 253"/>
                    <a:gd name="T28" fmla="*/ 3 w 282"/>
                    <a:gd name="T29" fmla="*/ 1 h 253"/>
                    <a:gd name="T30" fmla="*/ 3 w 282"/>
                    <a:gd name="T31" fmla="*/ 1 h 253"/>
                    <a:gd name="T32" fmla="*/ 3 w 282"/>
                    <a:gd name="T33" fmla="*/ 1 h 253"/>
                    <a:gd name="T34" fmla="*/ 3 w 282"/>
                    <a:gd name="T35" fmla="*/ 1 h 253"/>
                    <a:gd name="T36" fmla="*/ 3 w 282"/>
                    <a:gd name="T37" fmla="*/ 1 h 253"/>
                    <a:gd name="T38" fmla="*/ 3 w 282"/>
                    <a:gd name="T39" fmla="*/ 1 h 253"/>
                    <a:gd name="T40" fmla="*/ 3 w 282"/>
                    <a:gd name="T41" fmla="*/ 1 h 253"/>
                    <a:gd name="T42" fmla="*/ 4 w 282"/>
                    <a:gd name="T43" fmla="*/ 1 h 253"/>
                    <a:gd name="T44" fmla="*/ 4 w 282"/>
                    <a:gd name="T45" fmla="*/ 1 h 253"/>
                    <a:gd name="T46" fmla="*/ 4 w 282"/>
                    <a:gd name="T47" fmla="*/ 0 h 253"/>
                    <a:gd name="T48" fmla="*/ 4 w 282"/>
                    <a:gd name="T49" fmla="*/ 0 h 253"/>
                    <a:gd name="T50" fmla="*/ 4 w 282"/>
                    <a:gd name="T51" fmla="*/ 0 h 253"/>
                    <a:gd name="T52" fmla="*/ 4 w 282"/>
                    <a:gd name="T53" fmla="*/ 0 h 253"/>
                    <a:gd name="T54" fmla="*/ 4 w 282"/>
                    <a:gd name="T55" fmla="*/ 0 h 253"/>
                    <a:gd name="T56" fmla="*/ 4 w 282"/>
                    <a:gd name="T57" fmla="*/ 0 h 253"/>
                    <a:gd name="T58" fmla="*/ 4 w 282"/>
                    <a:gd name="T59" fmla="*/ 0 h 253"/>
                    <a:gd name="T60" fmla="*/ 3 w 282"/>
                    <a:gd name="T61" fmla="*/ 0 h 253"/>
                    <a:gd name="T62" fmla="*/ 3 w 282"/>
                    <a:gd name="T63" fmla="*/ 0 h 253"/>
                    <a:gd name="T64" fmla="*/ 3 w 282"/>
                    <a:gd name="T65" fmla="*/ 0 h 253"/>
                    <a:gd name="T66" fmla="*/ 2 w 282"/>
                    <a:gd name="T67" fmla="*/ 0 h 253"/>
                    <a:gd name="T68" fmla="*/ 2 w 282"/>
                    <a:gd name="T69" fmla="*/ 0 h 253"/>
                    <a:gd name="T70" fmla="*/ 2 w 282"/>
                    <a:gd name="T71" fmla="*/ 0 h 253"/>
                    <a:gd name="T72" fmla="*/ 1 w 282"/>
                    <a:gd name="T73" fmla="*/ 0 h 253"/>
                    <a:gd name="T74" fmla="*/ 1 w 282"/>
                    <a:gd name="T75" fmla="*/ 0 h 253"/>
                    <a:gd name="T76" fmla="*/ 1 w 282"/>
                    <a:gd name="T77" fmla="*/ 0 h 253"/>
                    <a:gd name="T78" fmla="*/ 1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1 w 282"/>
                    <a:gd name="T95" fmla="*/ 0 h 253"/>
                    <a:gd name="T96" fmla="*/ 1 w 282"/>
                    <a:gd name="T97" fmla="*/ 0 h 253"/>
                    <a:gd name="T98" fmla="*/ 1 w 282"/>
                    <a:gd name="T99" fmla="*/ 0 h 253"/>
                    <a:gd name="T100" fmla="*/ 1 w 282"/>
                    <a:gd name="T101" fmla="*/ 0 h 253"/>
                    <a:gd name="T102" fmla="*/ 1 w 282"/>
                    <a:gd name="T103" fmla="*/ 0 h 253"/>
                    <a:gd name="T104" fmla="*/ 2 w 282"/>
                    <a:gd name="T105" fmla="*/ 0 h 253"/>
                    <a:gd name="T106" fmla="*/ 2 w 282"/>
                    <a:gd name="T107" fmla="*/ 0 h 253"/>
                    <a:gd name="T108" fmla="*/ 2 w 282"/>
                    <a:gd name="T109" fmla="*/ 0 h 253"/>
                    <a:gd name="T110" fmla="*/ 2 w 282"/>
                    <a:gd name="T111" fmla="*/ 0 h 253"/>
                    <a:gd name="T112" fmla="*/ 3 w 282"/>
                    <a:gd name="T113" fmla="*/ 0 h 253"/>
                    <a:gd name="T114" fmla="*/ 3 w 282"/>
                    <a:gd name="T115" fmla="*/ 0 h 253"/>
                    <a:gd name="T116" fmla="*/ 3 w 282"/>
                    <a:gd name="T117" fmla="*/ 0 h 253"/>
                    <a:gd name="T118" fmla="*/ 3 w 282"/>
                    <a:gd name="T119" fmla="*/ 0 h 253"/>
                    <a:gd name="T120" fmla="*/ 4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1" name="Freeform 1091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1 w 115"/>
                    <a:gd name="T11" fmla="*/ 1 h 236"/>
                    <a:gd name="T12" fmla="*/ 1 w 115"/>
                    <a:gd name="T13" fmla="*/ 1 h 236"/>
                    <a:gd name="T14" fmla="*/ 1 w 115"/>
                    <a:gd name="T15" fmla="*/ 1 h 236"/>
                    <a:gd name="T16" fmla="*/ 1 w 115"/>
                    <a:gd name="T17" fmla="*/ 1 h 236"/>
                    <a:gd name="T18" fmla="*/ 1 w 115"/>
                    <a:gd name="T19" fmla="*/ 1 h 236"/>
                    <a:gd name="T20" fmla="*/ 2 w 115"/>
                    <a:gd name="T21" fmla="*/ 1 h 236"/>
                    <a:gd name="T22" fmla="*/ 2 w 115"/>
                    <a:gd name="T23" fmla="*/ 1 h 236"/>
                    <a:gd name="T24" fmla="*/ 2 w 115"/>
                    <a:gd name="T25" fmla="*/ 1 h 236"/>
                    <a:gd name="T26" fmla="*/ 2 w 115"/>
                    <a:gd name="T27" fmla="*/ 1 h 236"/>
                    <a:gd name="T28" fmla="*/ 2 w 115"/>
                    <a:gd name="T29" fmla="*/ 1 h 236"/>
                    <a:gd name="T30" fmla="*/ 2 w 115"/>
                    <a:gd name="T31" fmla="*/ 1 h 236"/>
                    <a:gd name="T32" fmla="*/ 1 w 115"/>
                    <a:gd name="T33" fmla="*/ 1 h 236"/>
                    <a:gd name="T34" fmla="*/ 1 w 115"/>
                    <a:gd name="T35" fmla="*/ 1 h 236"/>
                    <a:gd name="T36" fmla="*/ 1 w 115"/>
                    <a:gd name="T37" fmla="*/ 0 h 236"/>
                    <a:gd name="T38" fmla="*/ 1 w 115"/>
                    <a:gd name="T39" fmla="*/ 0 h 236"/>
                    <a:gd name="T40" fmla="*/ 1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1 w 115"/>
                    <a:gd name="T51" fmla="*/ 0 h 236"/>
                    <a:gd name="T52" fmla="*/ 1 w 115"/>
                    <a:gd name="T53" fmla="*/ 0 h 236"/>
                    <a:gd name="T54" fmla="*/ 1 w 115"/>
                    <a:gd name="T55" fmla="*/ 0 h 236"/>
                    <a:gd name="T56" fmla="*/ 1 w 115"/>
                    <a:gd name="T57" fmla="*/ 0 h 236"/>
                    <a:gd name="T58" fmla="*/ 1 w 115"/>
                    <a:gd name="T59" fmla="*/ 0 h 236"/>
                    <a:gd name="T60" fmla="*/ 2 w 115"/>
                    <a:gd name="T61" fmla="*/ 0 h 236"/>
                    <a:gd name="T62" fmla="*/ 2 w 115"/>
                    <a:gd name="T63" fmla="*/ 0 h 236"/>
                    <a:gd name="T64" fmla="*/ 2 w 115"/>
                    <a:gd name="T65" fmla="*/ 0 h 236"/>
                    <a:gd name="T66" fmla="*/ 1 w 115"/>
                    <a:gd name="T67" fmla="*/ 0 h 236"/>
                    <a:gd name="T68" fmla="*/ 1 w 115"/>
                    <a:gd name="T69" fmla="*/ 0 h 236"/>
                    <a:gd name="T70" fmla="*/ 1 w 115"/>
                    <a:gd name="T71" fmla="*/ 0 h 236"/>
                    <a:gd name="T72" fmla="*/ 1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712" name="Freeform 1092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3 w 245"/>
                    <a:gd name="T1" fmla="*/ 0 h 310"/>
                    <a:gd name="T2" fmla="*/ 4 w 245"/>
                    <a:gd name="T3" fmla="*/ 0 h 310"/>
                    <a:gd name="T4" fmla="*/ 4 w 245"/>
                    <a:gd name="T5" fmla="*/ 0 h 310"/>
                    <a:gd name="T6" fmla="*/ 4 w 245"/>
                    <a:gd name="T7" fmla="*/ 0 h 310"/>
                    <a:gd name="T8" fmla="*/ 3 w 245"/>
                    <a:gd name="T9" fmla="*/ 1 h 310"/>
                    <a:gd name="T10" fmla="*/ 3 w 245"/>
                    <a:gd name="T11" fmla="*/ 1 h 310"/>
                    <a:gd name="T12" fmla="*/ 2 w 245"/>
                    <a:gd name="T13" fmla="*/ 1 h 310"/>
                    <a:gd name="T14" fmla="*/ 2 w 245"/>
                    <a:gd name="T15" fmla="*/ 1 h 310"/>
                    <a:gd name="T16" fmla="*/ 2 w 245"/>
                    <a:gd name="T17" fmla="*/ 1 h 310"/>
                    <a:gd name="T18" fmla="*/ 2 w 245"/>
                    <a:gd name="T19" fmla="*/ 1 h 310"/>
                    <a:gd name="T20" fmla="*/ 2 w 245"/>
                    <a:gd name="T21" fmla="*/ 1 h 310"/>
                    <a:gd name="T22" fmla="*/ 2 w 245"/>
                    <a:gd name="T23" fmla="*/ 1 h 310"/>
                    <a:gd name="T24" fmla="*/ 2 w 245"/>
                    <a:gd name="T25" fmla="*/ 1 h 310"/>
                    <a:gd name="T26" fmla="*/ 2 w 245"/>
                    <a:gd name="T27" fmla="*/ 1 h 310"/>
                    <a:gd name="T28" fmla="*/ 2 w 245"/>
                    <a:gd name="T29" fmla="*/ 1 h 310"/>
                    <a:gd name="T30" fmla="*/ 3 w 245"/>
                    <a:gd name="T31" fmla="*/ 1 h 310"/>
                    <a:gd name="T32" fmla="*/ 3 w 245"/>
                    <a:gd name="T33" fmla="*/ 1 h 310"/>
                    <a:gd name="T34" fmla="*/ 4 w 245"/>
                    <a:gd name="T35" fmla="*/ 1 h 310"/>
                    <a:gd name="T36" fmla="*/ 4 w 245"/>
                    <a:gd name="T37" fmla="*/ 0 h 310"/>
                    <a:gd name="T38" fmla="*/ 4 w 245"/>
                    <a:gd name="T39" fmla="*/ 0 h 310"/>
                    <a:gd name="T40" fmla="*/ 4 w 245"/>
                    <a:gd name="T41" fmla="*/ 0 h 310"/>
                    <a:gd name="T42" fmla="*/ 3 w 245"/>
                    <a:gd name="T43" fmla="*/ 0 h 310"/>
                    <a:gd name="T44" fmla="*/ 3 w 245"/>
                    <a:gd name="T45" fmla="*/ 0 h 310"/>
                    <a:gd name="T46" fmla="*/ 2 w 245"/>
                    <a:gd name="T47" fmla="*/ 0 h 310"/>
                    <a:gd name="T48" fmla="*/ 2 w 245"/>
                    <a:gd name="T49" fmla="*/ 0 h 310"/>
                    <a:gd name="T50" fmla="*/ 1 w 245"/>
                    <a:gd name="T51" fmla="*/ 0 h 310"/>
                    <a:gd name="T52" fmla="*/ 1 w 245"/>
                    <a:gd name="T53" fmla="*/ 0 h 310"/>
                    <a:gd name="T54" fmla="*/ 1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1 w 245"/>
                    <a:gd name="T63" fmla="*/ 0 h 310"/>
                    <a:gd name="T64" fmla="*/ 1 w 245"/>
                    <a:gd name="T65" fmla="*/ 0 h 310"/>
                    <a:gd name="T66" fmla="*/ 1 w 245"/>
                    <a:gd name="T67" fmla="*/ 0 h 310"/>
                    <a:gd name="T68" fmla="*/ 2 w 245"/>
                    <a:gd name="T69" fmla="*/ 0 h 310"/>
                    <a:gd name="T70" fmla="*/ 2 w 245"/>
                    <a:gd name="T71" fmla="*/ 0 h 310"/>
                    <a:gd name="T72" fmla="*/ 2 w 245"/>
                    <a:gd name="T73" fmla="*/ 0 h 310"/>
                    <a:gd name="T74" fmla="*/ 3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18700" name="Picture 1093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4182" name="Line 1094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18518" name="Group 1095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18697" name="Picture 109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698" name="Freeform 109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8519" name="Group 1098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18695" name="Picture 109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696" name="Freeform 1100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8520" name="Group 1101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18693" name="Picture 110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694" name="Freeform 110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8521" name="Group 1104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18691" name="Picture 110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692" name="Freeform 110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18522" name="Picture 1107" descr="car_icon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523" name="Group 1108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18689" name="Picture 1109" descr="iphone_stylized_small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690" name="Picture 1110" descr="antenna_radiation_stylized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8524" name="Group 1111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18657" name="Freeform 111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3" name="Rectangle 1113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659" name="Freeform 111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60" name="Freeform 111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26" name="Rectangle 1116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8662" name="Group 111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352" name="AutoShape 1118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53" name="AutoShape 1119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328" name="Rectangle 1120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8664" name="Group 112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350" name="AutoShape 1122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51" name="AutoShape 1123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330" name="Rectangle 1124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31" name="Rectangle 1125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8667" name="Group 112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348" name="AutoShape 1127"/>
                <p:cNvSpPr>
                  <a:spLocks noChangeArrowheads="1"/>
                </p:cNvSpPr>
                <p:nvPr/>
              </p:nvSpPr>
              <p:spPr bwMode="auto">
                <a:xfrm>
                  <a:off x="618" y="2579"/>
                  <a:ext cx="720" cy="13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49" name="AutoShape 1128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8668" name="Freeform 112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669" name="Group 113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346" name="AutoShape 1131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47" name="AutoShape 1132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335" name="Rectangle 1133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671" name="Freeform 113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72" name="Freeform 113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38" name="Oval 1136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674" name="Freeform 113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40" name="AutoShape 1138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41" name="AutoShape 1139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42" name="Oval 1140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43" name="Oval 1141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344" name="Oval 1142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45" name="Rectangle 1143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25" name="Group 1144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18625" name="Freeform 1145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" name="Rectangle 1146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627" name="Freeform 1147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28" name="Freeform 1148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4" name="Rectangle 1149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8630" name="Group 1150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4320" name="AutoShape 1151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21" name="AutoShape 1152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296" name="Rectangle 1153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8632" name="Group 1154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4318" name="AutoShape 1155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19" name="AutoShape 1156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298" name="Rectangle 1157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299" name="Rectangle 1158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18635" name="Group 1159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4316" name="AutoShape 1160"/>
                <p:cNvSpPr>
                  <a:spLocks noChangeArrowheads="1"/>
                </p:cNvSpPr>
                <p:nvPr/>
              </p:nvSpPr>
              <p:spPr bwMode="auto">
                <a:xfrm>
                  <a:off x="618" y="2579"/>
                  <a:ext cx="720" cy="13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17" name="AutoShape 1161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8636" name="Freeform 1162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637" name="Group 1163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4314" name="AutoShape 1164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4315" name="AutoShape 1165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4303" name="Rectangle 1166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639" name="Freeform 1167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40" name="Freeform 1168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" name="Oval 1169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8642" name="Freeform 1170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" name="AutoShape 1171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09" name="AutoShape 1172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10" name="Oval 1173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11" name="Oval 1174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4312" name="Oval 1175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313" name="Rectangle 1176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8526" name="Group 1177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18602" name="Picture 1178" descr="antenna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603" name="Picture 1179" descr="laptop_keyboar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604" name="Freeform 118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8605" name="Picture 1181" descr="screen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606" name="Freeform 118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7" name="Freeform 118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8" name="Freeform 118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09" name="Freeform 118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0" name="Freeform 118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1" name="Freeform 118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612" name="Group 118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8619" name="Freeform 118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20" name="Freeform 119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21" name="Freeform 119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22" name="Freeform 119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23" name="Freeform 119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24" name="Freeform 119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613" name="Freeform 119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4" name="Freeform 119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5" name="Freeform 119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6" name="Freeform 119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7" name="Freeform 119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618" name="Freeform 120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527" name="Group 1201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18579" name="Picture 1202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580" name="Picture 1203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81" name="Freeform 120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8582" name="Picture 1205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83" name="Freeform 120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4" name="Freeform 120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5" name="Freeform 120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6" name="Freeform 120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7" name="Freeform 121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8" name="Freeform 121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89" name="Group 121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8596" name="Freeform 121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97" name="Freeform 121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98" name="Freeform 121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99" name="Freeform 121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00" name="Freeform 121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601" name="Freeform 121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590" name="Freeform 121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1" name="Freeform 122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2" name="Freeform 122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3" name="Freeform 122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4" name="Freeform 122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5" name="Freeform 122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528" name="Group 1225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18556" name="Picture 1226" descr="antenna_stylized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557" name="Picture 1227" descr="laptop_keyboar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58" name="Freeform 1228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8559" name="Picture 1229" descr="screen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60" name="Freeform 1230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1" name="Freeform 1231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2" name="Freeform 1232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3" name="Freeform 1233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4" name="Freeform 1234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5" name="Freeform 1235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66" name="Group 1236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8573" name="Freeform 1237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74" name="Freeform 1238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75" name="Freeform 1239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76" name="Freeform 1240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77" name="Freeform 1241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78" name="Freeform 1242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567" name="Freeform 1243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8" name="Freeform 1244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9" name="Freeform 1245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0" name="Freeform 1246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1" name="Freeform 1247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2" name="Freeform 1248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8529" name="Group 1249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18554" name="Picture 125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55" name="Freeform 1251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8530" name="Group 1252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18531" name="Picture 1253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532" name="Picture 1254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33" name="Freeform 1255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18534" name="Picture 1256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535" name="Freeform 1257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6" name="Freeform 1258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7" name="Freeform 1259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8" name="Freeform 1260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39" name="Freeform 1261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0" name="Freeform 1262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41" name="Group 1263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18548" name="Freeform 1264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9" name="Freeform 1265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0" name="Freeform 1266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1" name="Freeform 1267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2" name="Freeform 1268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3" name="Freeform 1269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542" name="Freeform 1270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3" name="Freeform 1271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4" name="Freeform 1272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5" name="Freeform 1273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6" name="Freeform 1274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47" name="Freeform 1275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18436" name="Picture 864" descr="underline_base"/>
          <p:cNvPicPr>
            <a:picLocks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103505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3820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Transport services and protocols</a:t>
            </a:r>
          </a:p>
        </p:txBody>
      </p:sp>
      <p:sp>
        <p:nvSpPr>
          <p:cNvPr id="41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1511300"/>
            <a:ext cx="4086225" cy="51149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provide</a:t>
            </a:r>
            <a:r>
              <a:rPr lang="en-US" sz="2400" i="1">
                <a:solidFill>
                  <a:srgbClr val="FF0000"/>
                </a:solidFill>
                <a:latin typeface="Gill Sans MT" charset="0"/>
                <a:cs typeface="+mn-cs"/>
              </a:rPr>
              <a:t> </a:t>
            </a:r>
            <a:r>
              <a:rPr lang="en-US" sz="2400" i="1">
                <a:solidFill>
                  <a:srgbClr val="CC0000"/>
                </a:solidFill>
                <a:latin typeface="Gill Sans MT" charset="0"/>
                <a:cs typeface="+mn-cs"/>
              </a:rPr>
              <a:t>logical communication</a:t>
            </a:r>
            <a:r>
              <a:rPr lang="en-US" sz="2400">
                <a:latin typeface="Gill Sans MT" charset="0"/>
                <a:cs typeface="+mn-cs"/>
              </a:rPr>
              <a:t> between app processes running on different hosts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transport protocols run in end systems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send side: breaks app messages into </a:t>
            </a:r>
            <a:r>
              <a:rPr lang="en-US" i="1">
                <a:solidFill>
                  <a:srgbClr val="CC0000"/>
                </a:solidFill>
                <a:latin typeface="Gill Sans MT" charset="0"/>
              </a:rPr>
              <a:t>segments</a:t>
            </a:r>
            <a:r>
              <a:rPr lang="en-US">
                <a:latin typeface="Gill Sans MT" charset="0"/>
              </a:rPr>
              <a:t>, passes to  network layer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rcv side: reassembles segments into messages, passes to app layer</a:t>
            </a:r>
          </a:p>
          <a:p>
            <a:pPr>
              <a:defRPr/>
            </a:pPr>
            <a:r>
              <a:rPr lang="en-US" sz="2400">
                <a:latin typeface="Gill Sans MT" charset="0"/>
                <a:cs typeface="+mn-cs"/>
              </a:rPr>
              <a:t>more than one transport protocol available to apps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Internet: TCP and UDP</a:t>
            </a:r>
          </a:p>
        </p:txBody>
      </p:sp>
      <p:grpSp>
        <p:nvGrpSpPr>
          <p:cNvPr id="35485" name="Group 669"/>
          <p:cNvGrpSpPr>
            <a:grpSpLocks/>
          </p:cNvGrpSpPr>
          <p:nvPr/>
        </p:nvGrpSpPr>
        <p:grpSpPr bwMode="auto">
          <a:xfrm>
            <a:off x="7856538" y="4454525"/>
            <a:ext cx="1057275" cy="957263"/>
            <a:chOff x="-153" y="1680"/>
            <a:chExt cx="666" cy="603"/>
          </a:xfrm>
        </p:grpSpPr>
        <p:grpSp>
          <p:nvGrpSpPr>
            <p:cNvPr id="18455" name="Group 670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4122" name="Rectangle 671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23" name="Rectangle 672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24" name="Rectangle 673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25" name="Text Box 674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application</a:t>
                </a:r>
              </a:p>
              <a:p>
                <a:pPr>
                  <a:defRPr/>
                </a:pPr>
                <a:r>
                  <a:rPr lang="en-US" sz="1000" smtClean="0">
                    <a:solidFill>
                      <a:schemeClr val="bg1"/>
                    </a:solidFill>
                    <a:cs typeface="+mn-cs"/>
                  </a:rPr>
                  <a:t>transport</a:t>
                </a:r>
                <a:endParaRPr lang="en-US" sz="1000" smtClean="0">
                  <a:cs typeface="+mn-cs"/>
                </a:endParaRP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network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data link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physical</a:t>
                </a:r>
                <a:endParaRPr lang="en-US" sz="2400" smtClean="0">
                  <a:cs typeface="+mn-cs"/>
                </a:endParaRPr>
              </a:p>
            </p:txBody>
          </p:sp>
          <p:sp>
            <p:nvSpPr>
              <p:cNvPr id="4126" name="Line 675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27" name="Line 676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28" name="Line 677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8456" name="Freeform 678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114" name="Group 298"/>
          <p:cNvGrpSpPr>
            <a:grpSpLocks/>
          </p:cNvGrpSpPr>
          <p:nvPr/>
        </p:nvGrpSpPr>
        <p:grpSpPr bwMode="auto">
          <a:xfrm rot="2937887">
            <a:off x="5389563" y="3022600"/>
            <a:ext cx="3781425" cy="434975"/>
            <a:chOff x="2937" y="3579"/>
            <a:chExt cx="2382" cy="274"/>
          </a:xfrm>
        </p:grpSpPr>
        <p:sp>
          <p:nvSpPr>
            <p:cNvPr id="4116" name="Rectangle 295"/>
            <p:cNvSpPr>
              <a:spLocks noChangeArrowheads="1"/>
            </p:cNvSpPr>
            <p:nvPr/>
          </p:nvSpPr>
          <p:spPr bwMode="auto">
            <a:xfrm>
              <a:off x="3166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117" name="Text Box 293"/>
            <p:cNvSpPr txBox="1">
              <a:spLocks noChangeArrowheads="1"/>
            </p:cNvSpPr>
            <p:nvPr/>
          </p:nvSpPr>
          <p:spPr bwMode="auto">
            <a:xfrm>
              <a:off x="3384" y="3612"/>
              <a:ext cx="15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chemeClr val="bg1"/>
                  </a:solidFill>
                  <a:cs typeface="+mn-cs"/>
                </a:rPr>
                <a:t>logical end-end transport</a:t>
              </a:r>
              <a:endParaRPr lang="en-US" smtClean="0">
                <a:cs typeface="+mn-cs"/>
              </a:endParaRPr>
            </a:p>
          </p:txBody>
        </p:sp>
        <p:sp>
          <p:nvSpPr>
            <p:cNvPr id="18453" name="Freeform 296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Freeform 297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5681" name="Group 865"/>
          <p:cNvGrpSpPr>
            <a:grpSpLocks/>
          </p:cNvGrpSpPr>
          <p:nvPr/>
        </p:nvGrpSpPr>
        <p:grpSpPr bwMode="auto">
          <a:xfrm>
            <a:off x="5462588" y="1296988"/>
            <a:ext cx="1057275" cy="957262"/>
            <a:chOff x="-153" y="1680"/>
            <a:chExt cx="666" cy="603"/>
          </a:xfrm>
        </p:grpSpPr>
        <p:grpSp>
          <p:nvGrpSpPr>
            <p:cNvPr id="18442" name="Group 866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4109" name="Rectangle 867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10" name="Rectangle 868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11" name="Rectangle 869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12" name="Text Box 870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application</a:t>
                </a:r>
              </a:p>
              <a:p>
                <a:pPr>
                  <a:defRPr/>
                </a:pPr>
                <a:r>
                  <a:rPr lang="en-US" sz="1000" smtClean="0">
                    <a:solidFill>
                      <a:schemeClr val="bg1"/>
                    </a:solidFill>
                    <a:cs typeface="+mn-cs"/>
                  </a:rPr>
                  <a:t>transport</a:t>
                </a:r>
                <a:endParaRPr lang="en-US" sz="1000" smtClean="0">
                  <a:cs typeface="+mn-cs"/>
                </a:endParaRP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network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data link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physical</a:t>
                </a:r>
                <a:endParaRPr lang="en-US" sz="2400" smtClean="0">
                  <a:cs typeface="+mn-cs"/>
                </a:endParaRPr>
              </a:p>
            </p:txBody>
          </p:sp>
          <p:sp>
            <p:nvSpPr>
              <p:cNvPr id="4113" name="Line 871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14" name="Line 872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115" name="Line 873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18443" name="Freeform 874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5307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5123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CA15D5CE-4BAA-9544-AAAF-2185BE455FDF}" type="slidenum">
              <a:rPr lang="en-US" sz="1200" smtClean="0"/>
              <a:pPr>
                <a:defRPr/>
              </a:pPr>
              <a:t>5</a:t>
            </a:fld>
            <a:endParaRPr lang="en-US" sz="1200" smtClean="0"/>
          </a:p>
        </p:txBody>
      </p:sp>
      <p:pic>
        <p:nvPicPr>
          <p:cNvPr id="19459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1039813"/>
            <a:ext cx="658177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Transport vs. network layer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89088"/>
            <a:ext cx="3810000" cy="4648200"/>
          </a:xfrm>
        </p:spPr>
        <p:txBody>
          <a:bodyPr/>
          <a:lstStyle/>
          <a:p>
            <a:pPr>
              <a:lnSpc>
                <a:spcPct val="70000"/>
              </a:lnSpc>
              <a:defRPr/>
            </a:pPr>
            <a:r>
              <a:rPr lang="en-US" sz="3200" i="1">
                <a:solidFill>
                  <a:srgbClr val="000099"/>
                </a:solidFill>
                <a:latin typeface="Gill Sans MT" charset="0"/>
                <a:cs typeface="+mn-cs"/>
              </a:rPr>
              <a:t>network layer:</a:t>
            </a:r>
            <a:r>
              <a:rPr lang="en-US" sz="3200">
                <a:latin typeface="Gill Sans MT" charset="0"/>
                <a:cs typeface="+mn-cs"/>
              </a:rPr>
              <a:t> logical communication between hosts</a:t>
            </a:r>
          </a:p>
          <a:p>
            <a:pPr>
              <a:lnSpc>
                <a:spcPct val="70000"/>
              </a:lnSpc>
              <a:defRPr/>
            </a:pPr>
            <a:r>
              <a:rPr lang="en-US" sz="3200" i="1">
                <a:solidFill>
                  <a:srgbClr val="000099"/>
                </a:solidFill>
                <a:latin typeface="Gill Sans MT" charset="0"/>
                <a:cs typeface="+mn-cs"/>
              </a:rPr>
              <a:t>transport layer:</a:t>
            </a:r>
            <a:r>
              <a:rPr lang="en-US" sz="3200">
                <a:latin typeface="Gill Sans MT" charset="0"/>
                <a:cs typeface="+mn-cs"/>
              </a:rPr>
              <a:t> logical communication between processes</a:t>
            </a:r>
            <a:r>
              <a:rPr lang="en-US">
                <a:latin typeface="Gill Sans MT" charset="0"/>
                <a:cs typeface="+mn-cs"/>
              </a:rPr>
              <a:t> </a:t>
            </a:r>
          </a:p>
          <a:p>
            <a:pPr lvl="1">
              <a:lnSpc>
                <a:spcPct val="70000"/>
              </a:lnSpc>
              <a:defRPr/>
            </a:pPr>
            <a:r>
              <a:rPr lang="en-US" sz="2800">
                <a:latin typeface="Gill Sans MT" charset="0"/>
              </a:rPr>
              <a:t>relies on, enhances, network layer services</a:t>
            </a:r>
          </a:p>
        </p:txBody>
      </p:sp>
      <p:sp>
        <p:nvSpPr>
          <p:cNvPr id="512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60913" y="2230438"/>
            <a:ext cx="3967162" cy="4249737"/>
          </a:xfrm>
          <a:extLst>
            <a:ext uri="{91240B29-F687-4f45-9708-019B960494DF}">
              <a14:hiddenLine xmlns:a14="http://schemas.microsoft.com/office/drawing/2010/main" w="19050" cmpd="sng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70000"/>
              </a:lnSpc>
              <a:buFont typeface="Wingdings" charset="0"/>
              <a:buNone/>
              <a:defRPr/>
            </a:pPr>
            <a:r>
              <a:rPr lang="en-US" sz="2400" i="1">
                <a:latin typeface="Gill Sans MT" charset="0"/>
                <a:cs typeface="+mn-cs"/>
              </a:rPr>
              <a:t>12 kids in Ann</a:t>
            </a:r>
            <a:r>
              <a:rPr lang="ja-JP" altLang="en-US" sz="2400" i="1">
                <a:latin typeface="Gill Sans MT" charset="0"/>
                <a:cs typeface="+mn-cs"/>
              </a:rPr>
              <a:t>’</a:t>
            </a:r>
            <a:r>
              <a:rPr lang="en-US" sz="2400" i="1">
                <a:latin typeface="Gill Sans MT" charset="0"/>
                <a:cs typeface="+mn-cs"/>
              </a:rPr>
              <a:t>s house sending letters to 12 kids in Bill</a:t>
            </a:r>
            <a:r>
              <a:rPr lang="ja-JP" altLang="en-US" sz="2400" i="1">
                <a:latin typeface="Gill Sans MT" charset="0"/>
                <a:cs typeface="+mn-cs"/>
              </a:rPr>
              <a:t>’</a:t>
            </a:r>
            <a:r>
              <a:rPr lang="en-US" sz="2400" i="1">
                <a:latin typeface="Gill Sans MT" charset="0"/>
                <a:cs typeface="+mn-cs"/>
              </a:rPr>
              <a:t>s house:</a:t>
            </a:r>
            <a:endParaRPr lang="en-US" sz="2400">
              <a:latin typeface="Gill Sans MT" charset="0"/>
              <a:cs typeface="+mn-cs"/>
            </a:endParaRP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hosts = houses</a:t>
            </a: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processes = kids</a:t>
            </a: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app messages = letters in envelopes</a:t>
            </a: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transport protocol = Ann and Bill who demux to in-house siblings</a:t>
            </a:r>
          </a:p>
          <a:p>
            <a:pPr>
              <a:lnSpc>
                <a:spcPct val="70000"/>
              </a:lnSpc>
              <a:defRPr/>
            </a:pPr>
            <a:r>
              <a:rPr lang="en-US" sz="2400">
                <a:latin typeface="Gill Sans MT" charset="0"/>
                <a:cs typeface="+mn-cs"/>
              </a:rPr>
              <a:t>network-layer protocol = postal service</a:t>
            </a:r>
          </a:p>
          <a:p>
            <a:pPr>
              <a:lnSpc>
                <a:spcPct val="70000"/>
              </a:lnSpc>
              <a:buFont typeface="Wingdings" charset="0"/>
              <a:buNone/>
              <a:defRPr/>
            </a:pPr>
            <a:endParaRPr lang="en-US" sz="2400">
              <a:latin typeface="Gill Sans MT" charset="0"/>
              <a:cs typeface="+mn-cs"/>
            </a:endParaRPr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4779963" y="1947863"/>
            <a:ext cx="4016375" cy="3836987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4900613" y="1724025"/>
            <a:ext cx="2695575" cy="4333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45000"/>
              </a:spcBef>
              <a:buClr>
                <a:srgbClr val="000099"/>
              </a:buClr>
              <a:buSzPct val="65000"/>
              <a:buFont typeface="Wingdings" charset="0"/>
              <a:buNone/>
              <a:defRPr/>
            </a:pPr>
            <a:r>
              <a:rPr lang="en-US" sz="2800" i="1" smtClean="0">
                <a:solidFill>
                  <a:srgbClr val="000099"/>
                </a:solidFill>
                <a:latin typeface="Gill Sans MT" charset="0"/>
                <a:cs typeface="+mn-cs"/>
              </a:rPr>
              <a:t>household analogy:</a:t>
            </a:r>
            <a:endParaRPr lang="en-US" sz="2800" i="1" smtClean="0">
              <a:latin typeface="Gill Sans MT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3485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charset="0"/>
              </a:rPr>
              <a:t>Transport vs. network layer</a:t>
            </a:r>
          </a:p>
        </p:txBody>
      </p:sp>
      <p:pic>
        <p:nvPicPr>
          <p:cNvPr id="19458" name="Picture 5" descr="C:\Users\shilling\AppData\Local\Microsoft\Windows\Temporary Internet Files\Content.IE5\XV249GG2\MC900445220[1]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1088" y="2817813"/>
            <a:ext cx="960437" cy="113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0386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910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434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4958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6482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8006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9530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1054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2578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8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102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9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626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0" name="Picture 6" descr="C:\Users\shilling\AppData\Local\Microsoft\Windows\Temporary Internet Files\Content.IE5\1H909J30\MC900445222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715000"/>
            <a:ext cx="427038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1" name="Picture 7" descr="C:\Users\shilling\AppData\Local\Microsoft\Windows\Temporary Internet Files\Content.IE5\GHDE0J3P\MC900445226[1].wm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50975" y="3079750"/>
            <a:ext cx="4445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2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113" y="10668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3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8513" y="12192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4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13716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5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313" y="15240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6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16764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7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113" y="18288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8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0513" y="19812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9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913" y="21336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0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5313" y="22860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1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7713" y="24384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2" name="Picture 8" descr="C:\Users\shilling\AppData\Local\Microsoft\Windows\Temporary Internet Files\Content.IE5\F746UWHA\MC900445224[1].wm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113" y="2590800"/>
            <a:ext cx="547687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3" name="Picture 9" descr="C:\Users\shilling\AppData\Local\Microsoft\Windows\Temporary Internet Files\Content.IE5\GHDE0J3P\MM900163022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312988"/>
            <a:ext cx="696913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84" name="Picture 9" descr="C:\Users\shilling\AppData\Local\Microsoft\Windows\Temporary Internet Files\Content.IE5\GHDE0J3P\MM900163022[1]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68563" y="2857500"/>
            <a:ext cx="6699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Straight Arrow Connector 20"/>
          <p:cNvCxnSpPr/>
          <p:nvPr/>
        </p:nvCxnSpPr>
        <p:spPr>
          <a:xfrm flipH="1">
            <a:off x="7148513" y="26654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7300913" y="28178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>
            <a:off x="7453313" y="29702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H="1">
            <a:off x="7605713" y="31226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7758113" y="32750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H="1">
            <a:off x="7910513" y="34274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H="1">
            <a:off x="8062913" y="35798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6996113" y="251301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6843713" y="2362200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6661150" y="2252663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6511925" y="2054225"/>
            <a:ext cx="609600" cy="457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5688013" y="2981325"/>
            <a:ext cx="596900" cy="13176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669925" y="36560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flipH="1">
            <a:off x="822325" y="38084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flipH="1">
            <a:off x="974725" y="39608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1127125" y="41132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1279525" y="42656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1431925" y="44180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H="1">
            <a:off x="1584325" y="45704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1736725" y="47228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1889125" y="48752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2041525" y="50276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H="1">
            <a:off x="2193925" y="5180013"/>
            <a:ext cx="609600" cy="2936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H="1">
            <a:off x="1903413" y="3524250"/>
            <a:ext cx="609600" cy="2936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7" name="Picture 15" descr="C:\Users\shilling\AppData\Local\Microsoft\Windows\Temporary Internet Files\Content.IE5\XV249GG2\MC900056779[1].wm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23551" flipH="1">
            <a:off x="3429000" y="2598738"/>
            <a:ext cx="1314450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510" name="TextBox 56"/>
          <p:cNvSpPr txBox="1">
            <a:spLocks noChangeArrowheads="1"/>
          </p:cNvSpPr>
          <p:nvPr/>
        </p:nvSpPr>
        <p:spPr bwMode="auto">
          <a:xfrm>
            <a:off x="7312025" y="4233863"/>
            <a:ext cx="1355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Multiplexing</a:t>
            </a:r>
          </a:p>
        </p:txBody>
      </p:sp>
      <p:sp>
        <p:nvSpPr>
          <p:cNvPr id="19511" name="TextBox 57"/>
          <p:cNvSpPr txBox="1">
            <a:spLocks noChangeArrowheads="1"/>
          </p:cNvSpPr>
          <p:nvPr/>
        </p:nvSpPr>
        <p:spPr bwMode="auto">
          <a:xfrm>
            <a:off x="401638" y="2481263"/>
            <a:ext cx="160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Demultiplexing</a:t>
            </a:r>
          </a:p>
        </p:txBody>
      </p:sp>
      <p:sp>
        <p:nvSpPr>
          <p:cNvPr id="1951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/>
              <a:t>Transport Layer</a:t>
            </a:r>
            <a:endParaRPr lang="en-US" sz="1400">
              <a:latin typeface="Times New Roman" charset="0"/>
            </a:endParaRPr>
          </a:p>
        </p:txBody>
      </p:sp>
      <p:sp>
        <p:nvSpPr>
          <p:cNvPr id="1951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>
                <a:latin typeface="Arial" charset="0"/>
              </a:rPr>
              <a:t>3-</a:t>
            </a:r>
            <a:fld id="{6F197CF1-A0DB-234D-8434-1D49C0CA5FE0}" type="slidenum">
              <a:rPr lang="en-US" sz="1400">
                <a:latin typeface="Arial" charset="0"/>
              </a:rPr>
              <a:pPr/>
              <a:t>6</a:t>
            </a:fld>
            <a:endParaRPr lang="en-US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35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6147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E8B25C9A-A982-C748-9D5C-F9A6C3285512}" type="slidenum">
              <a:rPr lang="en-US" sz="1200" smtClean="0"/>
              <a:pPr>
                <a:defRPr/>
              </a:pPr>
              <a:t>7</a:t>
            </a:fld>
            <a:endParaRPr lang="en-US" sz="1200" smtClean="0"/>
          </a:p>
        </p:txBody>
      </p:sp>
      <p:grpSp>
        <p:nvGrpSpPr>
          <p:cNvPr id="20483" name="Group 940"/>
          <p:cNvGrpSpPr>
            <a:grpSpLocks/>
          </p:cNvGrpSpPr>
          <p:nvPr/>
        </p:nvGrpSpPr>
        <p:grpSpPr bwMode="auto">
          <a:xfrm>
            <a:off x="5048250" y="1524000"/>
            <a:ext cx="3540125" cy="4545013"/>
            <a:chOff x="3277" y="974"/>
            <a:chExt cx="2230" cy="2863"/>
          </a:xfrm>
        </p:grpSpPr>
        <p:sp>
          <p:nvSpPr>
            <p:cNvPr id="20613" name="Freeform 941"/>
            <p:cNvSpPr>
              <a:spLocks/>
            </p:cNvSpPr>
            <p:nvPr/>
          </p:nvSpPr>
          <p:spPr bwMode="auto">
            <a:xfrm>
              <a:off x="3277" y="1079"/>
              <a:ext cx="1094" cy="675"/>
            </a:xfrm>
            <a:custGeom>
              <a:avLst/>
              <a:gdLst>
                <a:gd name="T0" fmla="*/ 805 w 1036"/>
                <a:gd name="T1" fmla="*/ 11 h 675"/>
                <a:gd name="T2" fmla="*/ 485 w 1036"/>
                <a:gd name="T3" fmla="*/ 53 h 675"/>
                <a:gd name="T4" fmla="*/ 257 w 1036"/>
                <a:gd name="T5" fmla="*/ 129 h 675"/>
                <a:gd name="T6" fmla="*/ 190 w 1036"/>
                <a:gd name="T7" fmla="*/ 229 h 675"/>
                <a:gd name="T8" fmla="*/ 26 w 1036"/>
                <a:gd name="T9" fmla="*/ 297 h 675"/>
                <a:gd name="T10" fmla="*/ 22 w 1036"/>
                <a:gd name="T11" fmla="*/ 459 h 675"/>
                <a:gd name="T12" fmla="*/ 164 w 1036"/>
                <a:gd name="T13" fmla="*/ 489 h 675"/>
                <a:gd name="T14" fmla="*/ 570 w 1036"/>
                <a:gd name="T15" fmla="*/ 489 h 675"/>
                <a:gd name="T16" fmla="*/ 742 w 1036"/>
                <a:gd name="T17" fmla="*/ 555 h 675"/>
                <a:gd name="T18" fmla="*/ 935 w 1036"/>
                <a:gd name="T19" fmla="*/ 657 h 675"/>
                <a:gd name="T20" fmla="*/ 1081 w 1036"/>
                <a:gd name="T21" fmla="*/ 661 h 675"/>
                <a:gd name="T22" fmla="*/ 1183 w 1036"/>
                <a:gd name="T23" fmla="*/ 603 h 675"/>
                <a:gd name="T24" fmla="*/ 1234 w 1036"/>
                <a:gd name="T25" fmla="*/ 445 h 675"/>
                <a:gd name="T26" fmla="*/ 1266 w 1036"/>
                <a:gd name="T27" fmla="*/ 291 h 675"/>
                <a:gd name="T28" fmla="*/ 1270 w 1036"/>
                <a:gd name="T29" fmla="*/ 107 h 675"/>
                <a:gd name="T30" fmla="*/ 1161 w 1036"/>
                <a:gd name="T31" fmla="*/ 17 h 675"/>
                <a:gd name="T32" fmla="*/ 964 w 1036"/>
                <a:gd name="T33" fmla="*/ 3 h 675"/>
                <a:gd name="T34" fmla="*/ 805 w 1036"/>
                <a:gd name="T35" fmla="*/ 11 h 67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036" h="675">
                  <a:moveTo>
                    <a:pt x="648" y="11"/>
                  </a:moveTo>
                  <a:cubicBezTo>
                    <a:pt x="584" y="19"/>
                    <a:pt x="464" y="33"/>
                    <a:pt x="390" y="53"/>
                  </a:cubicBezTo>
                  <a:cubicBezTo>
                    <a:pt x="316" y="73"/>
                    <a:pt x="246" y="100"/>
                    <a:pt x="206" y="129"/>
                  </a:cubicBezTo>
                  <a:cubicBezTo>
                    <a:pt x="166" y="158"/>
                    <a:pt x="183" y="201"/>
                    <a:pt x="152" y="229"/>
                  </a:cubicBezTo>
                  <a:cubicBezTo>
                    <a:pt x="121" y="257"/>
                    <a:pt x="44" y="259"/>
                    <a:pt x="22" y="297"/>
                  </a:cubicBezTo>
                  <a:cubicBezTo>
                    <a:pt x="0" y="335"/>
                    <a:pt x="0" y="427"/>
                    <a:pt x="18" y="459"/>
                  </a:cubicBezTo>
                  <a:cubicBezTo>
                    <a:pt x="36" y="491"/>
                    <a:pt x="59" y="484"/>
                    <a:pt x="132" y="489"/>
                  </a:cubicBezTo>
                  <a:cubicBezTo>
                    <a:pt x="205" y="494"/>
                    <a:pt x="380" y="478"/>
                    <a:pt x="458" y="489"/>
                  </a:cubicBezTo>
                  <a:cubicBezTo>
                    <a:pt x="536" y="500"/>
                    <a:pt x="549" y="527"/>
                    <a:pt x="598" y="555"/>
                  </a:cubicBezTo>
                  <a:cubicBezTo>
                    <a:pt x="647" y="583"/>
                    <a:pt x="707" y="639"/>
                    <a:pt x="752" y="657"/>
                  </a:cubicBezTo>
                  <a:cubicBezTo>
                    <a:pt x="797" y="675"/>
                    <a:pt x="837" y="670"/>
                    <a:pt x="870" y="661"/>
                  </a:cubicBezTo>
                  <a:cubicBezTo>
                    <a:pt x="903" y="652"/>
                    <a:pt x="932" y="639"/>
                    <a:pt x="952" y="603"/>
                  </a:cubicBezTo>
                  <a:cubicBezTo>
                    <a:pt x="972" y="567"/>
                    <a:pt x="981" y="497"/>
                    <a:pt x="992" y="445"/>
                  </a:cubicBezTo>
                  <a:cubicBezTo>
                    <a:pt x="1003" y="393"/>
                    <a:pt x="1013" y="347"/>
                    <a:pt x="1018" y="291"/>
                  </a:cubicBezTo>
                  <a:cubicBezTo>
                    <a:pt x="1023" y="235"/>
                    <a:pt x="1036" y="153"/>
                    <a:pt x="1022" y="107"/>
                  </a:cubicBezTo>
                  <a:cubicBezTo>
                    <a:pt x="1008" y="61"/>
                    <a:pt x="975" y="34"/>
                    <a:pt x="934" y="17"/>
                  </a:cubicBezTo>
                  <a:cubicBezTo>
                    <a:pt x="893" y="0"/>
                    <a:pt x="824" y="4"/>
                    <a:pt x="776" y="3"/>
                  </a:cubicBezTo>
                  <a:cubicBezTo>
                    <a:pt x="728" y="2"/>
                    <a:pt x="712" y="3"/>
                    <a:pt x="648" y="1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614" name="Group 942"/>
            <p:cNvGrpSpPr>
              <a:grpSpLocks/>
            </p:cNvGrpSpPr>
            <p:nvPr/>
          </p:nvGrpSpPr>
          <p:grpSpPr bwMode="auto">
            <a:xfrm>
              <a:off x="3383" y="1920"/>
              <a:ext cx="919" cy="588"/>
              <a:chOff x="2889" y="1631"/>
              <a:chExt cx="980" cy="743"/>
            </a:xfrm>
          </p:grpSpPr>
          <p:sp>
            <p:nvSpPr>
              <p:cNvPr id="6657" name="Rectangle 943"/>
              <p:cNvSpPr>
                <a:spLocks noChangeArrowheads="1"/>
              </p:cNvSpPr>
              <p:nvPr/>
            </p:nvSpPr>
            <p:spPr bwMode="auto">
              <a:xfrm>
                <a:off x="3046" y="1841"/>
                <a:ext cx="663" cy="533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58" name="AutoShape 944"/>
              <p:cNvSpPr>
                <a:spLocks noChangeArrowheads="1"/>
              </p:cNvSpPr>
              <p:nvPr/>
            </p:nvSpPr>
            <p:spPr bwMode="auto">
              <a:xfrm>
                <a:off x="2889" y="1631"/>
                <a:ext cx="980" cy="253"/>
              </a:xfrm>
              <a:prstGeom prst="triangle">
                <a:avLst>
                  <a:gd name="adj" fmla="val 50000"/>
                </a:avLst>
              </a:prstGeom>
              <a:solidFill>
                <a:srgbClr val="DDDDD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solidFill>
                    <a:srgbClr val="00CCFF"/>
                  </a:solidFill>
                  <a:latin typeface="Arial" charset="0"/>
                  <a:cs typeface="+mn-cs"/>
                </a:endParaRPr>
              </a:p>
            </p:txBody>
          </p:sp>
        </p:grpSp>
        <p:sp>
          <p:nvSpPr>
            <p:cNvPr id="20615" name="Freeform 945"/>
            <p:cNvSpPr>
              <a:spLocks/>
            </p:cNvSpPr>
            <p:nvPr/>
          </p:nvSpPr>
          <p:spPr bwMode="auto">
            <a:xfrm>
              <a:off x="3379" y="2788"/>
              <a:ext cx="2032" cy="1049"/>
            </a:xfrm>
            <a:custGeom>
              <a:avLst/>
              <a:gdLst>
                <a:gd name="T0" fmla="*/ 1044 w 2032"/>
                <a:gd name="T1" fmla="*/ 26 h 1049"/>
                <a:gd name="T2" fmla="*/ 847 w 2032"/>
                <a:gd name="T3" fmla="*/ 125 h 1049"/>
                <a:gd name="T4" fmla="*/ 580 w 2032"/>
                <a:gd name="T5" fmla="*/ 68 h 1049"/>
                <a:gd name="T6" fmla="*/ 143 w 2032"/>
                <a:gd name="T7" fmla="*/ 170 h 1049"/>
                <a:gd name="T8" fmla="*/ 48 w 2032"/>
                <a:gd name="T9" fmla="*/ 374 h 1049"/>
                <a:gd name="T10" fmla="*/ 41 w 2032"/>
                <a:gd name="T11" fmla="*/ 680 h 1049"/>
                <a:gd name="T12" fmla="*/ 294 w 2032"/>
                <a:gd name="T13" fmla="*/ 744 h 1049"/>
                <a:gd name="T14" fmla="*/ 660 w 2032"/>
                <a:gd name="T15" fmla="*/ 893 h 1049"/>
                <a:gd name="T16" fmla="*/ 1088 w 2032"/>
                <a:gd name="T17" fmla="*/ 1014 h 1049"/>
                <a:gd name="T18" fmla="*/ 1525 w 2032"/>
                <a:gd name="T19" fmla="*/ 1031 h 1049"/>
                <a:gd name="T20" fmla="*/ 1831 w 2032"/>
                <a:gd name="T21" fmla="*/ 907 h 1049"/>
                <a:gd name="T22" fmla="*/ 2015 w 2032"/>
                <a:gd name="T23" fmla="*/ 714 h 1049"/>
                <a:gd name="T24" fmla="*/ 1931 w 2032"/>
                <a:gd name="T25" fmla="*/ 251 h 1049"/>
                <a:gd name="T26" fmla="*/ 1658 w 2032"/>
                <a:gd name="T27" fmla="*/ 114 h 1049"/>
                <a:gd name="T28" fmla="*/ 1355 w 2032"/>
                <a:gd name="T29" fmla="*/ 15 h 1049"/>
                <a:gd name="T30" fmla="*/ 1044 w 2032"/>
                <a:gd name="T31" fmla="*/ 26 h 104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032" h="1049">
                  <a:moveTo>
                    <a:pt x="1044" y="26"/>
                  </a:moveTo>
                  <a:cubicBezTo>
                    <a:pt x="959" y="45"/>
                    <a:pt x="924" y="118"/>
                    <a:pt x="847" y="125"/>
                  </a:cubicBezTo>
                  <a:cubicBezTo>
                    <a:pt x="770" y="132"/>
                    <a:pt x="697" y="61"/>
                    <a:pt x="580" y="68"/>
                  </a:cubicBezTo>
                  <a:cubicBezTo>
                    <a:pt x="463" y="75"/>
                    <a:pt x="232" y="119"/>
                    <a:pt x="143" y="170"/>
                  </a:cubicBezTo>
                  <a:cubicBezTo>
                    <a:pt x="54" y="221"/>
                    <a:pt x="65" y="289"/>
                    <a:pt x="48" y="374"/>
                  </a:cubicBezTo>
                  <a:cubicBezTo>
                    <a:pt x="31" y="459"/>
                    <a:pt x="0" y="618"/>
                    <a:pt x="41" y="680"/>
                  </a:cubicBezTo>
                  <a:cubicBezTo>
                    <a:pt x="82" y="742"/>
                    <a:pt x="191" y="709"/>
                    <a:pt x="294" y="744"/>
                  </a:cubicBezTo>
                  <a:cubicBezTo>
                    <a:pt x="397" y="779"/>
                    <a:pt x="527" y="849"/>
                    <a:pt x="660" y="893"/>
                  </a:cubicBezTo>
                  <a:cubicBezTo>
                    <a:pt x="793" y="938"/>
                    <a:pt x="944" y="991"/>
                    <a:pt x="1088" y="1014"/>
                  </a:cubicBezTo>
                  <a:cubicBezTo>
                    <a:pt x="1232" y="1036"/>
                    <a:pt x="1401" y="1049"/>
                    <a:pt x="1525" y="1031"/>
                  </a:cubicBezTo>
                  <a:cubicBezTo>
                    <a:pt x="1649" y="1012"/>
                    <a:pt x="1749" y="960"/>
                    <a:pt x="1831" y="907"/>
                  </a:cubicBezTo>
                  <a:cubicBezTo>
                    <a:pt x="1913" y="855"/>
                    <a:pt x="1998" y="824"/>
                    <a:pt x="2015" y="714"/>
                  </a:cubicBezTo>
                  <a:cubicBezTo>
                    <a:pt x="2032" y="604"/>
                    <a:pt x="1990" y="350"/>
                    <a:pt x="1931" y="251"/>
                  </a:cubicBezTo>
                  <a:cubicBezTo>
                    <a:pt x="1872" y="151"/>
                    <a:pt x="1754" y="153"/>
                    <a:pt x="1658" y="114"/>
                  </a:cubicBezTo>
                  <a:cubicBezTo>
                    <a:pt x="1562" y="76"/>
                    <a:pt x="1457" y="30"/>
                    <a:pt x="1355" y="15"/>
                  </a:cubicBezTo>
                  <a:cubicBezTo>
                    <a:pt x="1253" y="0"/>
                    <a:pt x="1129" y="8"/>
                    <a:pt x="1044" y="2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81" name="Line 946"/>
            <p:cNvSpPr>
              <a:spLocks noChangeShapeType="1"/>
            </p:cNvSpPr>
            <p:nvPr/>
          </p:nvSpPr>
          <p:spPr bwMode="auto">
            <a:xfrm rot="-5400000">
              <a:off x="4942" y="3252"/>
              <a:ext cx="330" cy="88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2" name="Line 947"/>
            <p:cNvSpPr>
              <a:spLocks noChangeShapeType="1"/>
            </p:cNvSpPr>
            <p:nvPr/>
          </p:nvSpPr>
          <p:spPr bwMode="auto">
            <a:xfrm rot="5400000" flipV="1">
              <a:off x="5034" y="3429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3" name="Line 948"/>
            <p:cNvSpPr>
              <a:spLocks noChangeShapeType="1"/>
            </p:cNvSpPr>
            <p:nvPr/>
          </p:nvSpPr>
          <p:spPr bwMode="auto">
            <a:xfrm rot="-5400000">
              <a:off x="5151" y="3225"/>
              <a:ext cx="0" cy="72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4" name="Line 949"/>
            <p:cNvSpPr>
              <a:spLocks noChangeShapeType="1"/>
            </p:cNvSpPr>
            <p:nvPr/>
          </p:nvSpPr>
          <p:spPr bwMode="auto">
            <a:xfrm flipH="1">
              <a:off x="3827" y="2977"/>
              <a:ext cx="160" cy="29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5" name="Line 950"/>
            <p:cNvSpPr>
              <a:spLocks noChangeShapeType="1"/>
            </p:cNvSpPr>
            <p:nvPr/>
          </p:nvSpPr>
          <p:spPr bwMode="auto">
            <a:xfrm>
              <a:off x="3843" y="3009"/>
              <a:ext cx="1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6" name="Line 951"/>
            <p:cNvSpPr>
              <a:spLocks noChangeShapeType="1"/>
            </p:cNvSpPr>
            <p:nvPr/>
          </p:nvSpPr>
          <p:spPr bwMode="auto">
            <a:xfrm>
              <a:off x="3680" y="3221"/>
              <a:ext cx="17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7" name="Line 952"/>
            <p:cNvSpPr>
              <a:spLocks noChangeShapeType="1"/>
            </p:cNvSpPr>
            <p:nvPr/>
          </p:nvSpPr>
          <p:spPr bwMode="auto">
            <a:xfrm>
              <a:off x="3914" y="3271"/>
              <a:ext cx="30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8" name="Line 953"/>
            <p:cNvSpPr>
              <a:spLocks noChangeShapeType="1"/>
            </p:cNvSpPr>
            <p:nvPr/>
          </p:nvSpPr>
          <p:spPr bwMode="auto">
            <a:xfrm flipH="1">
              <a:off x="4065" y="3213"/>
              <a:ext cx="34" cy="5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89" name="Line 954"/>
            <p:cNvSpPr>
              <a:spLocks noChangeShapeType="1"/>
            </p:cNvSpPr>
            <p:nvPr/>
          </p:nvSpPr>
          <p:spPr bwMode="auto">
            <a:xfrm>
              <a:off x="3947" y="3269"/>
              <a:ext cx="1" cy="5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90" name="Line 955"/>
            <p:cNvSpPr>
              <a:spLocks noChangeShapeType="1"/>
            </p:cNvSpPr>
            <p:nvPr/>
          </p:nvSpPr>
          <p:spPr bwMode="auto">
            <a:xfrm flipH="1" flipV="1">
              <a:off x="4197" y="3274"/>
              <a:ext cx="0" cy="4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91" name="Line 956"/>
            <p:cNvSpPr>
              <a:spLocks noChangeShapeType="1"/>
            </p:cNvSpPr>
            <p:nvPr/>
          </p:nvSpPr>
          <p:spPr bwMode="auto">
            <a:xfrm>
              <a:off x="4248" y="3185"/>
              <a:ext cx="317" cy="17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92" name="Line 957"/>
            <p:cNvSpPr>
              <a:spLocks noChangeShapeType="1"/>
            </p:cNvSpPr>
            <p:nvPr/>
          </p:nvSpPr>
          <p:spPr bwMode="auto">
            <a:xfrm>
              <a:off x="3901" y="3144"/>
              <a:ext cx="51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93" name="Line 958"/>
            <p:cNvSpPr>
              <a:spLocks noChangeShapeType="1"/>
            </p:cNvSpPr>
            <p:nvPr/>
          </p:nvSpPr>
          <p:spPr bwMode="auto">
            <a:xfrm>
              <a:off x="3809" y="2257"/>
              <a:ext cx="148" cy="47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94" name="Line 959"/>
            <p:cNvSpPr>
              <a:spLocks noChangeShapeType="1"/>
            </p:cNvSpPr>
            <p:nvPr/>
          </p:nvSpPr>
          <p:spPr bwMode="auto">
            <a:xfrm flipV="1">
              <a:off x="3711" y="2354"/>
              <a:ext cx="106" cy="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0630" name="Group 960"/>
            <p:cNvGrpSpPr>
              <a:grpSpLocks/>
            </p:cNvGrpSpPr>
            <p:nvPr/>
          </p:nvGrpSpPr>
          <p:grpSpPr bwMode="auto">
            <a:xfrm>
              <a:off x="3535" y="2207"/>
              <a:ext cx="319" cy="222"/>
              <a:chOff x="2967" y="478"/>
              <a:chExt cx="788" cy="625"/>
            </a:xfrm>
          </p:grpSpPr>
          <p:pic>
            <p:nvPicPr>
              <p:cNvPr id="20990" name="Picture 961" descr="access_point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12" y="559"/>
                <a:ext cx="576" cy="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991" name="Picture 962" descr="antenna_radiation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67" y="478"/>
                <a:ext cx="788" cy="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0631" name="Freeform 963"/>
            <p:cNvSpPr>
              <a:spLocks/>
            </p:cNvSpPr>
            <p:nvPr/>
          </p:nvSpPr>
          <p:spPr bwMode="auto">
            <a:xfrm>
              <a:off x="4419" y="2224"/>
              <a:ext cx="828" cy="425"/>
            </a:xfrm>
            <a:custGeom>
              <a:avLst/>
              <a:gdLst>
                <a:gd name="T0" fmla="*/ 382 w 828"/>
                <a:gd name="T1" fmla="*/ 30 h 425"/>
                <a:gd name="T2" fmla="*/ 370 w 828"/>
                <a:gd name="T3" fmla="*/ 30 h 425"/>
                <a:gd name="T4" fmla="*/ 126 w 828"/>
                <a:gd name="T5" fmla="*/ 32 h 425"/>
                <a:gd name="T6" fmla="*/ 6 w 828"/>
                <a:gd name="T7" fmla="*/ 126 h 425"/>
                <a:gd name="T8" fmla="*/ 92 w 828"/>
                <a:gd name="T9" fmla="*/ 274 h 425"/>
                <a:gd name="T10" fmla="*/ 292 w 828"/>
                <a:gd name="T11" fmla="*/ 384 h 425"/>
                <a:gd name="T12" fmla="*/ 540 w 828"/>
                <a:gd name="T13" fmla="*/ 416 h 425"/>
                <a:gd name="T14" fmla="*/ 698 w 828"/>
                <a:gd name="T15" fmla="*/ 330 h 425"/>
                <a:gd name="T16" fmla="*/ 776 w 828"/>
                <a:gd name="T17" fmla="*/ 170 h 425"/>
                <a:gd name="T18" fmla="*/ 792 w 828"/>
                <a:gd name="T19" fmla="*/ 22 h 425"/>
                <a:gd name="T20" fmla="*/ 560 w 828"/>
                <a:gd name="T21" fmla="*/ 38 h 425"/>
                <a:gd name="T22" fmla="*/ 382 w 828"/>
                <a:gd name="T23" fmla="*/ 30 h 42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28" h="425">
                  <a:moveTo>
                    <a:pt x="382" y="30"/>
                  </a:moveTo>
                  <a:cubicBezTo>
                    <a:pt x="350" y="29"/>
                    <a:pt x="413" y="30"/>
                    <a:pt x="370" y="30"/>
                  </a:cubicBezTo>
                  <a:cubicBezTo>
                    <a:pt x="327" y="30"/>
                    <a:pt x="187" y="16"/>
                    <a:pt x="126" y="32"/>
                  </a:cubicBezTo>
                  <a:cubicBezTo>
                    <a:pt x="65" y="48"/>
                    <a:pt x="12" y="86"/>
                    <a:pt x="6" y="126"/>
                  </a:cubicBezTo>
                  <a:cubicBezTo>
                    <a:pt x="0" y="166"/>
                    <a:pt x="44" y="231"/>
                    <a:pt x="92" y="274"/>
                  </a:cubicBezTo>
                  <a:cubicBezTo>
                    <a:pt x="140" y="317"/>
                    <a:pt x="217" y="360"/>
                    <a:pt x="292" y="384"/>
                  </a:cubicBezTo>
                  <a:cubicBezTo>
                    <a:pt x="367" y="408"/>
                    <a:pt x="472" y="425"/>
                    <a:pt x="540" y="416"/>
                  </a:cubicBezTo>
                  <a:cubicBezTo>
                    <a:pt x="608" y="407"/>
                    <a:pt x="659" y="371"/>
                    <a:pt x="698" y="330"/>
                  </a:cubicBezTo>
                  <a:cubicBezTo>
                    <a:pt x="737" y="289"/>
                    <a:pt x="760" y="221"/>
                    <a:pt x="776" y="170"/>
                  </a:cubicBezTo>
                  <a:cubicBezTo>
                    <a:pt x="792" y="119"/>
                    <a:pt x="828" y="44"/>
                    <a:pt x="792" y="22"/>
                  </a:cubicBezTo>
                  <a:cubicBezTo>
                    <a:pt x="756" y="0"/>
                    <a:pt x="630" y="37"/>
                    <a:pt x="560" y="38"/>
                  </a:cubicBezTo>
                  <a:cubicBezTo>
                    <a:pt x="490" y="39"/>
                    <a:pt x="414" y="31"/>
                    <a:pt x="382" y="30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32" name="Freeform 964"/>
            <p:cNvSpPr>
              <a:spLocks/>
            </p:cNvSpPr>
            <p:nvPr/>
          </p:nvSpPr>
          <p:spPr bwMode="auto">
            <a:xfrm>
              <a:off x="4417" y="1263"/>
              <a:ext cx="1090" cy="709"/>
            </a:xfrm>
            <a:custGeom>
              <a:avLst/>
              <a:gdLst>
                <a:gd name="T0" fmla="*/ 1748 w 765"/>
                <a:gd name="T1" fmla="*/ 56 h 459"/>
                <a:gd name="T2" fmla="*/ 1185 w 765"/>
                <a:gd name="T3" fmla="*/ 399 h 459"/>
                <a:gd name="T4" fmla="*/ 396 w 765"/>
                <a:gd name="T5" fmla="*/ 568 h 459"/>
                <a:gd name="T6" fmla="*/ 57 w 765"/>
                <a:gd name="T7" fmla="*/ 1914 h 459"/>
                <a:gd name="T8" fmla="*/ 741 w 765"/>
                <a:gd name="T9" fmla="*/ 2529 h 459"/>
                <a:gd name="T10" fmla="*/ 1425 w 765"/>
                <a:gd name="T11" fmla="*/ 2424 h 459"/>
                <a:gd name="T12" fmla="*/ 2405 w 765"/>
                <a:gd name="T13" fmla="*/ 2529 h 459"/>
                <a:gd name="T14" fmla="*/ 2878 w 765"/>
                <a:gd name="T15" fmla="*/ 2470 h 459"/>
                <a:gd name="T16" fmla="*/ 3098 w 765"/>
                <a:gd name="T17" fmla="*/ 2119 h 459"/>
                <a:gd name="T18" fmla="*/ 3092 w 765"/>
                <a:gd name="T19" fmla="*/ 899 h 459"/>
                <a:gd name="T20" fmla="*/ 2729 w 765"/>
                <a:gd name="T21" fmla="*/ 196 h 459"/>
                <a:gd name="T22" fmla="*/ 1748 w 765"/>
                <a:gd name="T23" fmla="*/ 56 h 45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65" h="459">
                  <a:moveTo>
                    <a:pt x="424" y="10"/>
                  </a:moveTo>
                  <a:cubicBezTo>
                    <a:pt x="362" y="16"/>
                    <a:pt x="343" y="55"/>
                    <a:pt x="288" y="70"/>
                  </a:cubicBezTo>
                  <a:cubicBezTo>
                    <a:pt x="233" y="85"/>
                    <a:pt x="142" y="56"/>
                    <a:pt x="96" y="100"/>
                  </a:cubicBezTo>
                  <a:cubicBezTo>
                    <a:pt x="50" y="144"/>
                    <a:pt x="0" y="279"/>
                    <a:pt x="14" y="336"/>
                  </a:cubicBezTo>
                  <a:cubicBezTo>
                    <a:pt x="28" y="393"/>
                    <a:pt x="125" y="429"/>
                    <a:pt x="180" y="444"/>
                  </a:cubicBezTo>
                  <a:cubicBezTo>
                    <a:pt x="235" y="459"/>
                    <a:pt x="279" y="426"/>
                    <a:pt x="346" y="426"/>
                  </a:cubicBezTo>
                  <a:cubicBezTo>
                    <a:pt x="413" y="426"/>
                    <a:pt x="525" y="443"/>
                    <a:pt x="584" y="444"/>
                  </a:cubicBezTo>
                  <a:cubicBezTo>
                    <a:pt x="643" y="445"/>
                    <a:pt x="670" y="446"/>
                    <a:pt x="698" y="434"/>
                  </a:cubicBezTo>
                  <a:cubicBezTo>
                    <a:pt x="726" y="422"/>
                    <a:pt x="743" y="418"/>
                    <a:pt x="752" y="372"/>
                  </a:cubicBezTo>
                  <a:cubicBezTo>
                    <a:pt x="761" y="326"/>
                    <a:pt x="765" y="214"/>
                    <a:pt x="750" y="158"/>
                  </a:cubicBezTo>
                  <a:cubicBezTo>
                    <a:pt x="735" y="102"/>
                    <a:pt x="716" y="58"/>
                    <a:pt x="662" y="34"/>
                  </a:cubicBezTo>
                  <a:cubicBezTo>
                    <a:pt x="608" y="10"/>
                    <a:pt x="505" y="0"/>
                    <a:pt x="424" y="1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98" name="Line 965"/>
            <p:cNvSpPr>
              <a:spLocks noChangeShapeType="1"/>
            </p:cNvSpPr>
            <p:nvPr/>
          </p:nvSpPr>
          <p:spPr bwMode="auto">
            <a:xfrm>
              <a:off x="4659" y="2404"/>
              <a:ext cx="103" cy="7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99" name="Line 966"/>
            <p:cNvSpPr>
              <a:spLocks noChangeShapeType="1"/>
            </p:cNvSpPr>
            <p:nvPr/>
          </p:nvSpPr>
          <p:spPr bwMode="auto">
            <a:xfrm>
              <a:off x="4720" y="2354"/>
              <a:ext cx="176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0" name="Line 967"/>
            <p:cNvSpPr>
              <a:spLocks noChangeShapeType="1"/>
            </p:cNvSpPr>
            <p:nvPr/>
          </p:nvSpPr>
          <p:spPr bwMode="auto">
            <a:xfrm flipV="1">
              <a:off x="4869" y="2408"/>
              <a:ext cx="85" cy="6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1" name="Line 968"/>
            <p:cNvSpPr>
              <a:spLocks noChangeShapeType="1"/>
            </p:cNvSpPr>
            <p:nvPr/>
          </p:nvSpPr>
          <p:spPr bwMode="auto">
            <a:xfrm>
              <a:off x="4235" y="1632"/>
              <a:ext cx="321" cy="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2" name="Line 969"/>
            <p:cNvSpPr>
              <a:spLocks noChangeShapeType="1"/>
            </p:cNvSpPr>
            <p:nvPr/>
          </p:nvSpPr>
          <p:spPr bwMode="auto">
            <a:xfrm>
              <a:off x="4635" y="2961"/>
              <a:ext cx="246" cy="116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3" name="Line 970"/>
            <p:cNvSpPr>
              <a:spLocks noChangeShapeType="1"/>
            </p:cNvSpPr>
            <p:nvPr/>
          </p:nvSpPr>
          <p:spPr bwMode="auto">
            <a:xfrm flipV="1">
              <a:off x="4244" y="2953"/>
              <a:ext cx="203" cy="12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4" name="Line 971"/>
            <p:cNvSpPr>
              <a:spLocks noChangeShapeType="1"/>
            </p:cNvSpPr>
            <p:nvPr/>
          </p:nvSpPr>
          <p:spPr bwMode="auto">
            <a:xfrm flipV="1">
              <a:off x="4271" y="3137"/>
              <a:ext cx="6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5" name="Line 972"/>
            <p:cNvSpPr>
              <a:spLocks noChangeShapeType="1"/>
            </p:cNvSpPr>
            <p:nvPr/>
          </p:nvSpPr>
          <p:spPr bwMode="auto">
            <a:xfrm flipV="1">
              <a:off x="4773" y="1572"/>
              <a:ext cx="78" cy="5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6" name="Line 973"/>
            <p:cNvSpPr>
              <a:spLocks noChangeShapeType="1"/>
            </p:cNvSpPr>
            <p:nvPr/>
          </p:nvSpPr>
          <p:spPr bwMode="auto">
            <a:xfrm>
              <a:off x="4665" y="1681"/>
              <a:ext cx="0" cy="52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7" name="Line 974"/>
            <p:cNvSpPr>
              <a:spLocks noChangeShapeType="1"/>
            </p:cNvSpPr>
            <p:nvPr/>
          </p:nvSpPr>
          <p:spPr bwMode="auto">
            <a:xfrm flipV="1">
              <a:off x="4773" y="1616"/>
              <a:ext cx="166" cy="182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8" name="Line 975"/>
            <p:cNvSpPr>
              <a:spLocks noChangeShapeType="1"/>
            </p:cNvSpPr>
            <p:nvPr/>
          </p:nvSpPr>
          <p:spPr bwMode="auto">
            <a:xfrm>
              <a:off x="5003" y="1615"/>
              <a:ext cx="0" cy="124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09" name="Line 976"/>
            <p:cNvSpPr>
              <a:spLocks noChangeShapeType="1"/>
            </p:cNvSpPr>
            <p:nvPr/>
          </p:nvSpPr>
          <p:spPr bwMode="auto">
            <a:xfrm>
              <a:off x="4785" y="1808"/>
              <a:ext cx="119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10" name="Line 977"/>
            <p:cNvSpPr>
              <a:spLocks noChangeShapeType="1"/>
            </p:cNvSpPr>
            <p:nvPr/>
          </p:nvSpPr>
          <p:spPr bwMode="auto">
            <a:xfrm>
              <a:off x="5134" y="1802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11" name="Line 978"/>
            <p:cNvSpPr>
              <a:spLocks noChangeShapeType="1"/>
            </p:cNvSpPr>
            <p:nvPr/>
          </p:nvSpPr>
          <p:spPr bwMode="auto">
            <a:xfrm flipH="1">
              <a:off x="4596" y="1850"/>
              <a:ext cx="62" cy="444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12" name="Line 979"/>
            <p:cNvSpPr>
              <a:spLocks noChangeShapeType="1"/>
            </p:cNvSpPr>
            <p:nvPr/>
          </p:nvSpPr>
          <p:spPr bwMode="auto">
            <a:xfrm flipH="1">
              <a:off x="4969" y="1850"/>
              <a:ext cx="70" cy="458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13" name="Line 980"/>
            <p:cNvSpPr>
              <a:spLocks noChangeShapeType="1"/>
            </p:cNvSpPr>
            <p:nvPr/>
          </p:nvSpPr>
          <p:spPr bwMode="auto">
            <a:xfrm flipV="1">
              <a:off x="4581" y="2569"/>
              <a:ext cx="143" cy="275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314" name="Line 981"/>
            <p:cNvSpPr>
              <a:spLocks noChangeShapeType="1"/>
            </p:cNvSpPr>
            <p:nvPr/>
          </p:nvSpPr>
          <p:spPr bwMode="auto">
            <a:xfrm>
              <a:off x="5257" y="1801"/>
              <a:ext cx="112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0650" name="Group 982"/>
            <p:cNvGrpSpPr>
              <a:grpSpLocks/>
            </p:cNvGrpSpPr>
            <p:nvPr/>
          </p:nvGrpSpPr>
          <p:grpSpPr bwMode="auto">
            <a:xfrm>
              <a:off x="3813" y="1163"/>
              <a:ext cx="295" cy="391"/>
              <a:chOff x="1653" y="3023"/>
              <a:chExt cx="622" cy="911"/>
            </a:xfrm>
          </p:grpSpPr>
          <p:sp>
            <p:nvSpPr>
              <p:cNvPr id="20973" name="Line 270"/>
              <p:cNvSpPr>
                <a:spLocks noChangeShapeType="1"/>
              </p:cNvSpPr>
              <p:nvPr/>
            </p:nvSpPr>
            <p:spPr bwMode="auto">
              <a:xfrm flipH="1">
                <a:off x="1766" y="3287"/>
                <a:ext cx="188" cy="586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74" name="Line 271"/>
              <p:cNvSpPr>
                <a:spLocks noChangeShapeType="1"/>
              </p:cNvSpPr>
              <p:nvPr/>
            </p:nvSpPr>
            <p:spPr bwMode="auto">
              <a:xfrm>
                <a:off x="1954" y="3287"/>
                <a:ext cx="188" cy="58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75" name="Line 272"/>
              <p:cNvSpPr>
                <a:spLocks noChangeShapeType="1"/>
              </p:cNvSpPr>
              <p:nvPr/>
            </p:nvSpPr>
            <p:spPr bwMode="auto">
              <a:xfrm>
                <a:off x="1766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76" name="Line 273"/>
              <p:cNvSpPr>
                <a:spLocks noChangeShapeType="1"/>
              </p:cNvSpPr>
              <p:nvPr/>
            </p:nvSpPr>
            <p:spPr bwMode="auto">
              <a:xfrm flipH="1">
                <a:off x="1954" y="3870"/>
                <a:ext cx="188" cy="6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77" name="Line 274"/>
              <p:cNvSpPr>
                <a:spLocks noChangeShapeType="1"/>
              </p:cNvSpPr>
              <p:nvPr/>
            </p:nvSpPr>
            <p:spPr bwMode="auto">
              <a:xfrm>
                <a:off x="1954" y="3300"/>
                <a:ext cx="0" cy="63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78" name="Line 275"/>
              <p:cNvSpPr>
                <a:spLocks noChangeShapeType="1"/>
              </p:cNvSpPr>
              <p:nvPr/>
            </p:nvSpPr>
            <p:spPr bwMode="auto">
              <a:xfrm flipV="1">
                <a:off x="1766" y="3810"/>
                <a:ext cx="188" cy="63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79" name="Line 276"/>
              <p:cNvSpPr>
                <a:spLocks noChangeShapeType="1"/>
              </p:cNvSpPr>
              <p:nvPr/>
            </p:nvSpPr>
            <p:spPr bwMode="auto">
              <a:xfrm flipH="1" flipV="1">
                <a:off x="1954" y="3810"/>
                <a:ext cx="188" cy="60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0" name="Line 277"/>
              <p:cNvSpPr>
                <a:spLocks noChangeShapeType="1"/>
              </p:cNvSpPr>
              <p:nvPr/>
            </p:nvSpPr>
            <p:spPr bwMode="auto">
              <a:xfrm>
                <a:off x="1846" y="3618"/>
                <a:ext cx="108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1" name="Line 278"/>
              <p:cNvSpPr>
                <a:spLocks noChangeShapeType="1"/>
              </p:cNvSpPr>
              <p:nvPr/>
            </p:nvSpPr>
            <p:spPr bwMode="auto">
              <a:xfrm flipV="1">
                <a:off x="1954" y="3618"/>
                <a:ext cx="114" cy="4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2" name="Line 279"/>
              <p:cNvSpPr>
                <a:spLocks noChangeShapeType="1"/>
              </p:cNvSpPr>
              <p:nvPr/>
            </p:nvSpPr>
            <p:spPr bwMode="auto">
              <a:xfrm>
                <a:off x="1810" y="3704"/>
                <a:ext cx="139" cy="65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3" name="Line 280"/>
              <p:cNvSpPr>
                <a:spLocks noChangeShapeType="1"/>
              </p:cNvSpPr>
              <p:nvPr/>
            </p:nvSpPr>
            <p:spPr bwMode="auto">
              <a:xfrm flipV="1">
                <a:off x="1954" y="3717"/>
                <a:ext cx="140" cy="57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4" name="Line 281"/>
              <p:cNvSpPr>
                <a:spLocks noChangeShapeType="1"/>
              </p:cNvSpPr>
              <p:nvPr/>
            </p:nvSpPr>
            <p:spPr bwMode="auto">
              <a:xfrm flipV="1">
                <a:off x="1954" y="3530"/>
                <a:ext cx="72" cy="24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5" name="Line 282"/>
              <p:cNvSpPr>
                <a:spLocks noChangeShapeType="1"/>
              </p:cNvSpPr>
              <p:nvPr/>
            </p:nvSpPr>
            <p:spPr bwMode="auto">
              <a:xfrm flipV="1">
                <a:off x="1954" y="3409"/>
                <a:ext cx="45" cy="18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6" name="Line 283"/>
              <p:cNvSpPr>
                <a:spLocks noChangeShapeType="1"/>
              </p:cNvSpPr>
              <p:nvPr/>
            </p:nvSpPr>
            <p:spPr bwMode="auto">
              <a:xfrm>
                <a:off x="1873" y="3522"/>
                <a:ext cx="87" cy="32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987" name="Line 284"/>
              <p:cNvSpPr>
                <a:spLocks noChangeShapeType="1"/>
              </p:cNvSpPr>
              <p:nvPr/>
            </p:nvSpPr>
            <p:spPr bwMode="auto">
              <a:xfrm>
                <a:off x="1912" y="3404"/>
                <a:ext cx="50" cy="31"/>
              </a:xfrm>
              <a:prstGeom prst="line">
                <a:avLst/>
              </a:prstGeom>
              <a:noFill/>
              <a:ln w="19050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653" name="Oval 998"/>
              <p:cNvSpPr>
                <a:spLocks noChangeArrowheads="1"/>
              </p:cNvSpPr>
              <p:nvPr/>
            </p:nvSpPr>
            <p:spPr bwMode="auto">
              <a:xfrm>
                <a:off x="1921" y="3233"/>
                <a:ext cx="63" cy="68"/>
              </a:xfrm>
              <a:prstGeom prst="ellipse">
                <a:avLst/>
              </a:prstGeom>
              <a:solidFill>
                <a:srgbClr val="808080"/>
              </a:solidFill>
              <a:ln w="9525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pic>
            <p:nvPicPr>
              <p:cNvPr id="20989" name="Picture 999" descr="cell_tower_radiation_gra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53" y="3023"/>
                <a:ext cx="622" cy="5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651" name="Group 1000"/>
            <p:cNvGrpSpPr>
              <a:grpSpLocks/>
            </p:cNvGrpSpPr>
            <p:nvPr/>
          </p:nvGrpSpPr>
          <p:grpSpPr bwMode="auto">
            <a:xfrm>
              <a:off x="3962" y="1516"/>
              <a:ext cx="286" cy="160"/>
              <a:chOff x="3843" y="1516"/>
              <a:chExt cx="286" cy="160"/>
            </a:xfrm>
          </p:grpSpPr>
          <p:sp>
            <p:nvSpPr>
              <p:cNvPr id="6629" name="Line 1001"/>
              <p:cNvSpPr>
                <a:spLocks noChangeShapeType="1"/>
              </p:cNvSpPr>
              <p:nvPr/>
            </p:nvSpPr>
            <p:spPr bwMode="auto">
              <a:xfrm>
                <a:off x="3843" y="1516"/>
                <a:ext cx="96" cy="60"/>
              </a:xfrm>
              <a:prstGeom prst="line">
                <a:avLst/>
              </a:prstGeom>
              <a:noFill/>
              <a:ln w="9525">
                <a:solidFill>
                  <a:srgbClr val="96969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965" name="Oval 407"/>
              <p:cNvSpPr>
                <a:spLocks noChangeArrowheads="1"/>
              </p:cNvSpPr>
              <p:nvPr/>
            </p:nvSpPr>
            <p:spPr bwMode="auto">
              <a:xfrm>
                <a:off x="3884" y="1616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66" name="Rectangle 410"/>
              <p:cNvSpPr>
                <a:spLocks noChangeArrowheads="1"/>
              </p:cNvSpPr>
              <p:nvPr/>
            </p:nvSpPr>
            <p:spPr bwMode="auto">
              <a:xfrm>
                <a:off x="3884" y="1610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67" name="Oval 411"/>
              <p:cNvSpPr>
                <a:spLocks noChangeArrowheads="1"/>
              </p:cNvSpPr>
              <p:nvPr/>
            </p:nvSpPr>
            <p:spPr bwMode="auto">
              <a:xfrm>
                <a:off x="3883" y="1569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68" name="Group 1005"/>
              <p:cNvGrpSpPr>
                <a:grpSpLocks/>
              </p:cNvGrpSpPr>
              <p:nvPr/>
            </p:nvGrpSpPr>
            <p:grpSpPr bwMode="auto">
              <a:xfrm>
                <a:off x="3932" y="1587"/>
                <a:ext cx="138" cy="33"/>
                <a:chOff x="2468" y="1332"/>
                <a:chExt cx="310" cy="60"/>
              </a:xfrm>
            </p:grpSpPr>
            <p:sp>
              <p:nvSpPr>
                <p:cNvPr id="20971" name="Freeform 100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72" name="Freeform 100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634" name="Line 1008"/>
              <p:cNvSpPr>
                <a:spLocks noChangeShapeType="1"/>
              </p:cNvSpPr>
              <p:nvPr/>
            </p:nvSpPr>
            <p:spPr bwMode="auto">
              <a:xfrm>
                <a:off x="3884" y="1602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35" name="Line 1009"/>
              <p:cNvSpPr>
                <a:spLocks noChangeShapeType="1"/>
              </p:cNvSpPr>
              <p:nvPr/>
            </p:nvSpPr>
            <p:spPr bwMode="auto">
              <a:xfrm>
                <a:off x="4127" y="1604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52" name="Group 1010"/>
            <p:cNvGrpSpPr>
              <a:grpSpLocks/>
            </p:cNvGrpSpPr>
            <p:nvPr/>
          </p:nvGrpSpPr>
          <p:grpSpPr bwMode="auto">
            <a:xfrm>
              <a:off x="4537" y="1571"/>
              <a:ext cx="246" cy="110"/>
              <a:chOff x="4334" y="1470"/>
              <a:chExt cx="246" cy="107"/>
            </a:xfrm>
          </p:grpSpPr>
          <p:sp>
            <p:nvSpPr>
              <p:cNvPr id="2095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5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5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59" name="Group 1014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62" name="Freeform 101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3" name="Freeform 101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625" name="Line 1017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26" name="Line 1018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53" name="Group 1019"/>
            <p:cNvGrpSpPr>
              <a:grpSpLocks/>
            </p:cNvGrpSpPr>
            <p:nvPr/>
          </p:nvGrpSpPr>
          <p:grpSpPr bwMode="auto">
            <a:xfrm>
              <a:off x="4544" y="1737"/>
              <a:ext cx="246" cy="110"/>
              <a:chOff x="4334" y="1470"/>
              <a:chExt cx="246" cy="107"/>
            </a:xfrm>
          </p:grpSpPr>
          <p:sp>
            <p:nvSpPr>
              <p:cNvPr id="2094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4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5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51" name="Group 1023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54" name="Freeform 102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5" name="Freeform 102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617" name="Line 1026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18" name="Line 1027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54" name="Group 1028"/>
            <p:cNvGrpSpPr>
              <a:grpSpLocks/>
            </p:cNvGrpSpPr>
            <p:nvPr/>
          </p:nvGrpSpPr>
          <p:grpSpPr bwMode="auto">
            <a:xfrm>
              <a:off x="4890" y="1738"/>
              <a:ext cx="246" cy="110"/>
              <a:chOff x="4334" y="1470"/>
              <a:chExt cx="246" cy="107"/>
            </a:xfrm>
          </p:grpSpPr>
          <p:sp>
            <p:nvSpPr>
              <p:cNvPr id="2094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4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4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43" name="Group 1032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46" name="Freeform 103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7" name="Freeform 103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609" name="Line 1035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10" name="Line 1036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55" name="Group 1037"/>
            <p:cNvGrpSpPr>
              <a:grpSpLocks/>
            </p:cNvGrpSpPr>
            <p:nvPr/>
          </p:nvGrpSpPr>
          <p:grpSpPr bwMode="auto">
            <a:xfrm>
              <a:off x="4844" y="1508"/>
              <a:ext cx="246" cy="110"/>
              <a:chOff x="4334" y="1470"/>
              <a:chExt cx="246" cy="107"/>
            </a:xfrm>
          </p:grpSpPr>
          <p:sp>
            <p:nvSpPr>
              <p:cNvPr id="2093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3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3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35" name="Group 1041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38" name="Freeform 1042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9" name="Freeform 1043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601" name="Line 1044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602" name="Line 1045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56" name="Group 1046"/>
            <p:cNvGrpSpPr>
              <a:grpSpLocks/>
            </p:cNvGrpSpPr>
            <p:nvPr/>
          </p:nvGrpSpPr>
          <p:grpSpPr bwMode="auto">
            <a:xfrm>
              <a:off x="4874" y="2296"/>
              <a:ext cx="310" cy="130"/>
              <a:chOff x="4334" y="1470"/>
              <a:chExt cx="246" cy="107"/>
            </a:xfrm>
          </p:grpSpPr>
          <p:sp>
            <p:nvSpPr>
              <p:cNvPr id="2092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2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2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27" name="Group 105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30" name="Freeform 105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1" name="Freeform 105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93" name="Line 105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94" name="Line 105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6322" name="Line 1055"/>
            <p:cNvSpPr>
              <a:spLocks noChangeShapeType="1"/>
            </p:cNvSpPr>
            <p:nvPr/>
          </p:nvSpPr>
          <p:spPr bwMode="auto">
            <a:xfrm>
              <a:off x="4049" y="2358"/>
              <a:ext cx="428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0658" name="Group 1056"/>
            <p:cNvGrpSpPr>
              <a:grpSpLocks/>
            </p:cNvGrpSpPr>
            <p:nvPr/>
          </p:nvGrpSpPr>
          <p:grpSpPr bwMode="auto">
            <a:xfrm>
              <a:off x="4464" y="2288"/>
              <a:ext cx="310" cy="130"/>
              <a:chOff x="4334" y="1470"/>
              <a:chExt cx="246" cy="107"/>
            </a:xfrm>
          </p:grpSpPr>
          <p:sp>
            <p:nvSpPr>
              <p:cNvPr id="2091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1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1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19" name="Group 1060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22" name="Freeform 106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3" name="Freeform 106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85" name="Line 1063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86" name="Line 1064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59" name="Group 1065"/>
            <p:cNvGrpSpPr>
              <a:grpSpLocks/>
            </p:cNvGrpSpPr>
            <p:nvPr/>
          </p:nvGrpSpPr>
          <p:grpSpPr bwMode="auto">
            <a:xfrm>
              <a:off x="4660" y="2464"/>
              <a:ext cx="310" cy="130"/>
              <a:chOff x="4334" y="1470"/>
              <a:chExt cx="246" cy="107"/>
            </a:xfrm>
          </p:grpSpPr>
          <p:sp>
            <p:nvSpPr>
              <p:cNvPr id="20908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09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10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11" name="Group 1069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14" name="Freeform 107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5" name="Freeform 107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77" name="Line 1072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78" name="Line 1073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4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60" name="Group 1074"/>
            <p:cNvGrpSpPr>
              <a:grpSpLocks/>
            </p:cNvGrpSpPr>
            <p:nvPr/>
          </p:nvGrpSpPr>
          <p:grpSpPr bwMode="auto">
            <a:xfrm>
              <a:off x="4782" y="3028"/>
              <a:ext cx="392" cy="154"/>
              <a:chOff x="4334" y="1470"/>
              <a:chExt cx="246" cy="107"/>
            </a:xfrm>
          </p:grpSpPr>
          <p:sp>
            <p:nvSpPr>
              <p:cNvPr id="20900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01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902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903" name="Group 1078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906" name="Freeform 107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07" name="Freeform 108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69" name="Line 1081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70" name="Line 1082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61" name="Group 1083"/>
            <p:cNvGrpSpPr>
              <a:grpSpLocks/>
            </p:cNvGrpSpPr>
            <p:nvPr/>
          </p:nvGrpSpPr>
          <p:grpSpPr bwMode="auto">
            <a:xfrm>
              <a:off x="4388" y="2840"/>
              <a:ext cx="392" cy="154"/>
              <a:chOff x="4334" y="1470"/>
              <a:chExt cx="246" cy="107"/>
            </a:xfrm>
          </p:grpSpPr>
          <p:sp>
            <p:nvSpPr>
              <p:cNvPr id="20892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893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894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895" name="Group 1087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898" name="Freeform 108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9" name="Freeform 108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61" name="Line 1090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62" name="Line 1091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62" name="Group 1092"/>
            <p:cNvGrpSpPr>
              <a:grpSpLocks/>
            </p:cNvGrpSpPr>
            <p:nvPr/>
          </p:nvGrpSpPr>
          <p:grpSpPr bwMode="auto">
            <a:xfrm>
              <a:off x="3932" y="3056"/>
              <a:ext cx="392" cy="154"/>
              <a:chOff x="4334" y="1470"/>
              <a:chExt cx="246" cy="107"/>
            </a:xfrm>
          </p:grpSpPr>
          <p:sp>
            <p:nvSpPr>
              <p:cNvPr id="20884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885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886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887" name="Group 1096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890" name="Freeform 109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91" name="Freeform 109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53" name="Line 1099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54" name="Line 1100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7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63" name="Group 1101"/>
            <p:cNvGrpSpPr>
              <a:grpSpLocks/>
            </p:cNvGrpSpPr>
            <p:nvPr/>
          </p:nvGrpSpPr>
          <p:grpSpPr bwMode="auto">
            <a:xfrm>
              <a:off x="3812" y="2296"/>
              <a:ext cx="246" cy="108"/>
              <a:chOff x="4334" y="1470"/>
              <a:chExt cx="246" cy="107"/>
            </a:xfrm>
          </p:grpSpPr>
          <p:sp>
            <p:nvSpPr>
              <p:cNvPr id="20876" name="Oval 407"/>
              <p:cNvSpPr>
                <a:spLocks noChangeArrowheads="1"/>
              </p:cNvSpPr>
              <p:nvPr/>
            </p:nvSpPr>
            <p:spPr bwMode="auto">
              <a:xfrm>
                <a:off x="4335" y="1517"/>
                <a:ext cx="244" cy="6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877" name="Rectangle 410"/>
              <p:cNvSpPr>
                <a:spLocks noChangeArrowheads="1"/>
              </p:cNvSpPr>
              <p:nvPr/>
            </p:nvSpPr>
            <p:spPr bwMode="auto">
              <a:xfrm>
                <a:off x="4335" y="1511"/>
                <a:ext cx="245" cy="37"/>
              </a:xfrm>
              <a:prstGeom prst="rect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sp>
            <p:nvSpPr>
              <p:cNvPr id="20878" name="Oval 411"/>
              <p:cNvSpPr>
                <a:spLocks noChangeArrowheads="1"/>
              </p:cNvSpPr>
              <p:nvPr/>
            </p:nvSpPr>
            <p:spPr bwMode="auto">
              <a:xfrm>
                <a:off x="4334" y="1470"/>
                <a:ext cx="244" cy="70"/>
              </a:xfrm>
              <a:prstGeom prst="ellipse">
                <a:avLst/>
              </a:prstGeom>
              <a:gradFill rotWithShape="1">
                <a:gsLst>
                  <a:gs pos="0">
                    <a:schemeClr val="folHlink"/>
                  </a:gs>
                  <a:gs pos="100000">
                    <a:srgbClr val="EAEAEA"/>
                  </a:gs>
                </a:gsLst>
                <a:lin ang="0" scaled="1"/>
              </a:gradFill>
              <a:ln w="9525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en-US" sz="2400">
                  <a:latin typeface="Times New Roman" charset="0"/>
                  <a:cs typeface="Arial" charset="0"/>
                </a:endParaRPr>
              </a:p>
            </p:txBody>
          </p:sp>
          <p:grpSp>
            <p:nvGrpSpPr>
              <p:cNvPr id="20879" name="Group 1105"/>
              <p:cNvGrpSpPr>
                <a:grpSpLocks/>
              </p:cNvGrpSpPr>
              <p:nvPr/>
            </p:nvGrpSpPr>
            <p:grpSpPr bwMode="auto">
              <a:xfrm>
                <a:off x="4383" y="1488"/>
                <a:ext cx="138" cy="33"/>
                <a:chOff x="2468" y="1332"/>
                <a:chExt cx="310" cy="60"/>
              </a:xfrm>
            </p:grpSpPr>
            <p:sp>
              <p:nvSpPr>
                <p:cNvPr id="20882" name="Freeform 110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83" name="Freeform 110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gradFill rotWithShape="1">
                  <a:gsLst>
                    <a:gs pos="0">
                      <a:schemeClr val="folHlink"/>
                    </a:gs>
                    <a:gs pos="100000">
                      <a:srgbClr val="EAEAEA"/>
                    </a:gs>
                  </a:gsLst>
                  <a:lin ang="0" scaled="1"/>
                </a:gradFill>
                <a:ln w="12700" cmpd="sng">
                  <a:solidFill>
                    <a:schemeClr val="bg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545" name="Line 1108"/>
              <p:cNvSpPr>
                <a:spLocks noChangeShapeType="1"/>
              </p:cNvSpPr>
              <p:nvPr/>
            </p:nvSpPr>
            <p:spPr bwMode="auto">
              <a:xfrm>
                <a:off x="4335" y="1503"/>
                <a:ext cx="0" cy="49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546" name="Line 1109"/>
              <p:cNvSpPr>
                <a:spLocks noChangeShapeType="1"/>
              </p:cNvSpPr>
              <p:nvPr/>
            </p:nvSpPr>
            <p:spPr bwMode="auto">
              <a:xfrm>
                <a:off x="4578" y="1505"/>
                <a:ext cx="0" cy="48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64" name="Group 1110"/>
            <p:cNvGrpSpPr>
              <a:grpSpLocks/>
            </p:cNvGrpSpPr>
            <p:nvPr/>
          </p:nvGrpSpPr>
          <p:grpSpPr bwMode="auto">
            <a:xfrm>
              <a:off x="4511" y="3153"/>
              <a:ext cx="281" cy="266"/>
              <a:chOff x="5072" y="3611"/>
              <a:chExt cx="459" cy="380"/>
            </a:xfrm>
          </p:grpSpPr>
          <p:grpSp>
            <p:nvGrpSpPr>
              <p:cNvPr id="20862" name="Group 1111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20864" name="Freeform 1112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1 w 199"/>
                    <a:gd name="T1" fmla="*/ 0 h 232"/>
                    <a:gd name="T2" fmla="*/ 1 w 199"/>
                    <a:gd name="T3" fmla="*/ 0 h 232"/>
                    <a:gd name="T4" fmla="*/ 1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1 h 232"/>
                    <a:gd name="T24" fmla="*/ 1 w 199"/>
                    <a:gd name="T25" fmla="*/ 1 h 232"/>
                    <a:gd name="T26" fmla="*/ 1 w 199"/>
                    <a:gd name="T27" fmla="*/ 1 h 232"/>
                    <a:gd name="T28" fmla="*/ 1 w 199"/>
                    <a:gd name="T29" fmla="*/ 1 h 232"/>
                    <a:gd name="T30" fmla="*/ 2 w 199"/>
                    <a:gd name="T31" fmla="*/ 1 h 232"/>
                    <a:gd name="T32" fmla="*/ 2 w 199"/>
                    <a:gd name="T33" fmla="*/ 1 h 232"/>
                    <a:gd name="T34" fmla="*/ 2 w 199"/>
                    <a:gd name="T35" fmla="*/ 1 h 232"/>
                    <a:gd name="T36" fmla="*/ 2 w 199"/>
                    <a:gd name="T37" fmla="*/ 1 h 232"/>
                    <a:gd name="T38" fmla="*/ 2 w 199"/>
                    <a:gd name="T39" fmla="*/ 1 h 232"/>
                    <a:gd name="T40" fmla="*/ 2 w 199"/>
                    <a:gd name="T41" fmla="*/ 1 h 232"/>
                    <a:gd name="T42" fmla="*/ 2 w 199"/>
                    <a:gd name="T43" fmla="*/ 1 h 232"/>
                    <a:gd name="T44" fmla="*/ 2 w 199"/>
                    <a:gd name="T45" fmla="*/ 1 h 232"/>
                    <a:gd name="T46" fmla="*/ 2 w 199"/>
                    <a:gd name="T47" fmla="*/ 1 h 232"/>
                    <a:gd name="T48" fmla="*/ 2 w 199"/>
                    <a:gd name="T49" fmla="*/ 1 h 232"/>
                    <a:gd name="T50" fmla="*/ 2 w 199"/>
                    <a:gd name="T51" fmla="*/ 1 h 232"/>
                    <a:gd name="T52" fmla="*/ 1 w 199"/>
                    <a:gd name="T53" fmla="*/ 1 h 232"/>
                    <a:gd name="T54" fmla="*/ 1 w 199"/>
                    <a:gd name="T55" fmla="*/ 1 h 232"/>
                    <a:gd name="T56" fmla="*/ 1 w 199"/>
                    <a:gd name="T57" fmla="*/ 1 h 232"/>
                    <a:gd name="T58" fmla="*/ 1 w 199"/>
                    <a:gd name="T59" fmla="*/ 0 h 232"/>
                    <a:gd name="T60" fmla="*/ 1 w 199"/>
                    <a:gd name="T61" fmla="*/ 0 h 232"/>
                    <a:gd name="T62" fmla="*/ 1 w 199"/>
                    <a:gd name="T63" fmla="*/ 0 h 232"/>
                    <a:gd name="T64" fmla="*/ 1 w 199"/>
                    <a:gd name="T65" fmla="*/ 0 h 232"/>
                    <a:gd name="T66" fmla="*/ 1 w 199"/>
                    <a:gd name="T67" fmla="*/ 0 h 232"/>
                    <a:gd name="T68" fmla="*/ 1 w 199"/>
                    <a:gd name="T69" fmla="*/ 0 h 232"/>
                    <a:gd name="T70" fmla="*/ 1 w 199"/>
                    <a:gd name="T71" fmla="*/ 0 h 232"/>
                    <a:gd name="T72" fmla="*/ 1 w 199"/>
                    <a:gd name="T73" fmla="*/ 0 h 232"/>
                    <a:gd name="T74" fmla="*/ 2 w 199"/>
                    <a:gd name="T75" fmla="*/ 0 h 232"/>
                    <a:gd name="T76" fmla="*/ 2 w 199"/>
                    <a:gd name="T77" fmla="*/ 0 h 232"/>
                    <a:gd name="T78" fmla="*/ 2 w 199"/>
                    <a:gd name="T79" fmla="*/ 0 h 232"/>
                    <a:gd name="T80" fmla="*/ 3 w 199"/>
                    <a:gd name="T81" fmla="*/ 0 h 232"/>
                    <a:gd name="T82" fmla="*/ 3 w 199"/>
                    <a:gd name="T83" fmla="*/ 0 h 232"/>
                    <a:gd name="T84" fmla="*/ 2 w 199"/>
                    <a:gd name="T85" fmla="*/ 0 h 232"/>
                    <a:gd name="T86" fmla="*/ 2 w 199"/>
                    <a:gd name="T87" fmla="*/ 0 h 232"/>
                    <a:gd name="T88" fmla="*/ 2 w 199"/>
                    <a:gd name="T89" fmla="*/ 0 h 232"/>
                    <a:gd name="T90" fmla="*/ 2 w 199"/>
                    <a:gd name="T91" fmla="*/ 0 h 232"/>
                    <a:gd name="T92" fmla="*/ 1 w 199"/>
                    <a:gd name="T93" fmla="*/ 0 h 232"/>
                    <a:gd name="T94" fmla="*/ 1 w 199"/>
                    <a:gd name="T95" fmla="*/ 0 h 232"/>
                    <a:gd name="T96" fmla="*/ 1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5" name="Freeform 1113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2 w 128"/>
                    <a:gd name="T1" fmla="*/ 0 h 180"/>
                    <a:gd name="T2" fmla="*/ 2 w 128"/>
                    <a:gd name="T3" fmla="*/ 0 h 180"/>
                    <a:gd name="T4" fmla="*/ 2 w 128"/>
                    <a:gd name="T5" fmla="*/ 0 h 180"/>
                    <a:gd name="T6" fmla="*/ 2 w 128"/>
                    <a:gd name="T7" fmla="*/ 0 h 180"/>
                    <a:gd name="T8" fmla="*/ 1 w 128"/>
                    <a:gd name="T9" fmla="*/ 0 h 180"/>
                    <a:gd name="T10" fmla="*/ 1 w 128"/>
                    <a:gd name="T11" fmla="*/ 0 h 180"/>
                    <a:gd name="T12" fmla="*/ 1 w 128"/>
                    <a:gd name="T13" fmla="*/ 0 h 180"/>
                    <a:gd name="T14" fmla="*/ 1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1 w 128"/>
                    <a:gd name="T29" fmla="*/ 0 h 180"/>
                    <a:gd name="T30" fmla="*/ 1 w 128"/>
                    <a:gd name="T31" fmla="*/ 0 h 180"/>
                    <a:gd name="T32" fmla="*/ 1 w 128"/>
                    <a:gd name="T33" fmla="*/ 0 h 180"/>
                    <a:gd name="T34" fmla="*/ 1 w 128"/>
                    <a:gd name="T35" fmla="*/ 0 h 180"/>
                    <a:gd name="T36" fmla="*/ 1 w 128"/>
                    <a:gd name="T37" fmla="*/ 0 h 180"/>
                    <a:gd name="T38" fmla="*/ 2 w 128"/>
                    <a:gd name="T39" fmla="*/ 0 h 180"/>
                    <a:gd name="T40" fmla="*/ 2 w 128"/>
                    <a:gd name="T41" fmla="*/ 0 h 180"/>
                    <a:gd name="T42" fmla="*/ 2 w 128"/>
                    <a:gd name="T43" fmla="*/ 0 h 180"/>
                    <a:gd name="T44" fmla="*/ 2 w 128"/>
                    <a:gd name="T45" fmla="*/ 0 h 180"/>
                    <a:gd name="T46" fmla="*/ 2 w 128"/>
                    <a:gd name="T47" fmla="*/ 0 h 180"/>
                    <a:gd name="T48" fmla="*/ 2 w 128"/>
                    <a:gd name="T49" fmla="*/ 0 h 180"/>
                    <a:gd name="T50" fmla="*/ 2 w 128"/>
                    <a:gd name="T51" fmla="*/ 0 h 180"/>
                    <a:gd name="T52" fmla="*/ 2 w 128"/>
                    <a:gd name="T53" fmla="*/ 0 h 180"/>
                    <a:gd name="T54" fmla="*/ 1 w 128"/>
                    <a:gd name="T55" fmla="*/ 0 h 180"/>
                    <a:gd name="T56" fmla="*/ 1 w 128"/>
                    <a:gd name="T57" fmla="*/ 0 h 180"/>
                    <a:gd name="T58" fmla="*/ 1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1 w 128"/>
                    <a:gd name="T71" fmla="*/ 0 h 180"/>
                    <a:gd name="T72" fmla="*/ 1 w 128"/>
                    <a:gd name="T73" fmla="*/ 0 h 180"/>
                    <a:gd name="T74" fmla="*/ 1 w 128"/>
                    <a:gd name="T75" fmla="*/ 0 h 180"/>
                    <a:gd name="T76" fmla="*/ 1 w 128"/>
                    <a:gd name="T77" fmla="*/ 0 h 180"/>
                    <a:gd name="T78" fmla="*/ 2 w 128"/>
                    <a:gd name="T79" fmla="*/ 0 h 180"/>
                    <a:gd name="T80" fmla="*/ 2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6" name="Freeform 1114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1 w 322"/>
                    <a:gd name="T1" fmla="*/ 0 h 378"/>
                    <a:gd name="T2" fmla="*/ 1 w 322"/>
                    <a:gd name="T3" fmla="*/ 0 h 378"/>
                    <a:gd name="T4" fmla="*/ 0 w 322"/>
                    <a:gd name="T5" fmla="*/ 0 h 378"/>
                    <a:gd name="T6" fmla="*/ 0 w 322"/>
                    <a:gd name="T7" fmla="*/ 1 h 378"/>
                    <a:gd name="T8" fmla="*/ 0 w 322"/>
                    <a:gd name="T9" fmla="*/ 1 h 378"/>
                    <a:gd name="T10" fmla="*/ 0 w 322"/>
                    <a:gd name="T11" fmla="*/ 1 h 378"/>
                    <a:gd name="T12" fmla="*/ 0 w 322"/>
                    <a:gd name="T13" fmla="*/ 1 h 378"/>
                    <a:gd name="T14" fmla="*/ 0 w 322"/>
                    <a:gd name="T15" fmla="*/ 1 h 378"/>
                    <a:gd name="T16" fmla="*/ 1 w 322"/>
                    <a:gd name="T17" fmla="*/ 1 h 378"/>
                    <a:gd name="T18" fmla="*/ 1 w 322"/>
                    <a:gd name="T19" fmla="*/ 1 h 378"/>
                    <a:gd name="T20" fmla="*/ 2 w 322"/>
                    <a:gd name="T21" fmla="*/ 1 h 378"/>
                    <a:gd name="T22" fmla="*/ 2 w 322"/>
                    <a:gd name="T23" fmla="*/ 1 h 378"/>
                    <a:gd name="T24" fmla="*/ 3 w 322"/>
                    <a:gd name="T25" fmla="*/ 1 h 378"/>
                    <a:gd name="T26" fmla="*/ 4 w 322"/>
                    <a:gd name="T27" fmla="*/ 1 h 378"/>
                    <a:gd name="T28" fmla="*/ 4 w 322"/>
                    <a:gd name="T29" fmla="*/ 1 h 378"/>
                    <a:gd name="T30" fmla="*/ 5 w 322"/>
                    <a:gd name="T31" fmla="*/ 1 h 378"/>
                    <a:gd name="T32" fmla="*/ 5 w 322"/>
                    <a:gd name="T33" fmla="*/ 1 h 378"/>
                    <a:gd name="T34" fmla="*/ 5 w 322"/>
                    <a:gd name="T35" fmla="*/ 1 h 378"/>
                    <a:gd name="T36" fmla="*/ 5 w 322"/>
                    <a:gd name="T37" fmla="*/ 1 h 378"/>
                    <a:gd name="T38" fmla="*/ 5 w 322"/>
                    <a:gd name="T39" fmla="*/ 1 h 378"/>
                    <a:gd name="T40" fmla="*/ 5 w 322"/>
                    <a:gd name="T41" fmla="*/ 1 h 378"/>
                    <a:gd name="T42" fmla="*/ 4 w 322"/>
                    <a:gd name="T43" fmla="*/ 1 h 378"/>
                    <a:gd name="T44" fmla="*/ 4 w 322"/>
                    <a:gd name="T45" fmla="*/ 1 h 378"/>
                    <a:gd name="T46" fmla="*/ 3 w 322"/>
                    <a:gd name="T47" fmla="*/ 1 h 378"/>
                    <a:gd name="T48" fmla="*/ 2 w 322"/>
                    <a:gd name="T49" fmla="*/ 1 h 378"/>
                    <a:gd name="T50" fmla="*/ 2 w 322"/>
                    <a:gd name="T51" fmla="*/ 1 h 378"/>
                    <a:gd name="T52" fmla="*/ 2 w 322"/>
                    <a:gd name="T53" fmla="*/ 1 h 378"/>
                    <a:gd name="T54" fmla="*/ 1 w 322"/>
                    <a:gd name="T55" fmla="*/ 1 h 378"/>
                    <a:gd name="T56" fmla="*/ 1 w 322"/>
                    <a:gd name="T57" fmla="*/ 1 h 378"/>
                    <a:gd name="T58" fmla="*/ 1 w 322"/>
                    <a:gd name="T59" fmla="*/ 1 h 378"/>
                    <a:gd name="T60" fmla="*/ 0 w 322"/>
                    <a:gd name="T61" fmla="*/ 1 h 378"/>
                    <a:gd name="T62" fmla="*/ 1 w 322"/>
                    <a:gd name="T63" fmla="*/ 1 h 378"/>
                    <a:gd name="T64" fmla="*/ 1 w 322"/>
                    <a:gd name="T65" fmla="*/ 0 h 378"/>
                    <a:gd name="T66" fmla="*/ 1 w 322"/>
                    <a:gd name="T67" fmla="*/ 0 h 378"/>
                    <a:gd name="T68" fmla="*/ 1 w 322"/>
                    <a:gd name="T69" fmla="*/ 0 h 378"/>
                    <a:gd name="T70" fmla="*/ 2 w 322"/>
                    <a:gd name="T71" fmla="*/ 0 h 378"/>
                    <a:gd name="T72" fmla="*/ 2 w 322"/>
                    <a:gd name="T73" fmla="*/ 0 h 378"/>
                    <a:gd name="T74" fmla="*/ 3 w 322"/>
                    <a:gd name="T75" fmla="*/ 0 h 378"/>
                    <a:gd name="T76" fmla="*/ 4 w 322"/>
                    <a:gd name="T77" fmla="*/ 0 h 378"/>
                    <a:gd name="T78" fmla="*/ 4 w 322"/>
                    <a:gd name="T79" fmla="*/ 0 h 378"/>
                    <a:gd name="T80" fmla="*/ 4 w 322"/>
                    <a:gd name="T81" fmla="*/ 0 h 378"/>
                    <a:gd name="T82" fmla="*/ 4 w 322"/>
                    <a:gd name="T83" fmla="*/ 0 h 378"/>
                    <a:gd name="T84" fmla="*/ 3 w 322"/>
                    <a:gd name="T85" fmla="*/ 0 h 378"/>
                    <a:gd name="T86" fmla="*/ 2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7" name="Freeform 1115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3 w 283"/>
                    <a:gd name="T1" fmla="*/ 0 h 252"/>
                    <a:gd name="T2" fmla="*/ 3 w 283"/>
                    <a:gd name="T3" fmla="*/ 0 h 252"/>
                    <a:gd name="T4" fmla="*/ 4 w 283"/>
                    <a:gd name="T5" fmla="*/ 0 h 252"/>
                    <a:gd name="T6" fmla="*/ 4 w 283"/>
                    <a:gd name="T7" fmla="*/ 0 h 252"/>
                    <a:gd name="T8" fmla="*/ 4 w 283"/>
                    <a:gd name="T9" fmla="*/ 0 h 252"/>
                    <a:gd name="T10" fmla="*/ 4 w 283"/>
                    <a:gd name="T11" fmla="*/ 0 h 252"/>
                    <a:gd name="T12" fmla="*/ 4 w 283"/>
                    <a:gd name="T13" fmla="*/ 0 h 252"/>
                    <a:gd name="T14" fmla="*/ 3 w 283"/>
                    <a:gd name="T15" fmla="*/ 0 h 252"/>
                    <a:gd name="T16" fmla="*/ 3 w 283"/>
                    <a:gd name="T17" fmla="*/ 1 h 252"/>
                    <a:gd name="T18" fmla="*/ 3 w 283"/>
                    <a:gd name="T19" fmla="*/ 1 h 252"/>
                    <a:gd name="T20" fmla="*/ 3 w 283"/>
                    <a:gd name="T21" fmla="*/ 1 h 252"/>
                    <a:gd name="T22" fmla="*/ 3 w 283"/>
                    <a:gd name="T23" fmla="*/ 1 h 252"/>
                    <a:gd name="T24" fmla="*/ 3 w 283"/>
                    <a:gd name="T25" fmla="*/ 1 h 252"/>
                    <a:gd name="T26" fmla="*/ 3 w 283"/>
                    <a:gd name="T27" fmla="*/ 1 h 252"/>
                    <a:gd name="T28" fmla="*/ 3 w 283"/>
                    <a:gd name="T29" fmla="*/ 1 h 252"/>
                    <a:gd name="T30" fmla="*/ 3 w 283"/>
                    <a:gd name="T31" fmla="*/ 1 h 252"/>
                    <a:gd name="T32" fmla="*/ 3 w 283"/>
                    <a:gd name="T33" fmla="*/ 1 h 252"/>
                    <a:gd name="T34" fmla="*/ 3 w 283"/>
                    <a:gd name="T35" fmla="*/ 1 h 252"/>
                    <a:gd name="T36" fmla="*/ 3 w 283"/>
                    <a:gd name="T37" fmla="*/ 1 h 252"/>
                    <a:gd name="T38" fmla="*/ 3 w 283"/>
                    <a:gd name="T39" fmla="*/ 1 h 252"/>
                    <a:gd name="T40" fmla="*/ 3 w 283"/>
                    <a:gd name="T41" fmla="*/ 1 h 252"/>
                    <a:gd name="T42" fmla="*/ 3 w 283"/>
                    <a:gd name="T43" fmla="*/ 1 h 252"/>
                    <a:gd name="T44" fmla="*/ 4 w 283"/>
                    <a:gd name="T45" fmla="*/ 1 h 252"/>
                    <a:gd name="T46" fmla="*/ 4 w 283"/>
                    <a:gd name="T47" fmla="*/ 1 h 252"/>
                    <a:gd name="T48" fmla="*/ 4 w 283"/>
                    <a:gd name="T49" fmla="*/ 0 h 252"/>
                    <a:gd name="T50" fmla="*/ 4 w 283"/>
                    <a:gd name="T51" fmla="*/ 0 h 252"/>
                    <a:gd name="T52" fmla="*/ 4 w 283"/>
                    <a:gd name="T53" fmla="*/ 0 h 252"/>
                    <a:gd name="T54" fmla="*/ 4 w 283"/>
                    <a:gd name="T55" fmla="*/ 0 h 252"/>
                    <a:gd name="T56" fmla="*/ 4 w 283"/>
                    <a:gd name="T57" fmla="*/ 0 h 252"/>
                    <a:gd name="T58" fmla="*/ 3 w 283"/>
                    <a:gd name="T59" fmla="*/ 0 h 252"/>
                    <a:gd name="T60" fmla="*/ 3 w 283"/>
                    <a:gd name="T61" fmla="*/ 0 h 252"/>
                    <a:gd name="T62" fmla="*/ 3 w 283"/>
                    <a:gd name="T63" fmla="*/ 0 h 252"/>
                    <a:gd name="T64" fmla="*/ 3 w 283"/>
                    <a:gd name="T65" fmla="*/ 0 h 252"/>
                    <a:gd name="T66" fmla="*/ 2 w 283"/>
                    <a:gd name="T67" fmla="*/ 0 h 252"/>
                    <a:gd name="T68" fmla="*/ 2 w 283"/>
                    <a:gd name="T69" fmla="*/ 0 h 252"/>
                    <a:gd name="T70" fmla="*/ 2 w 283"/>
                    <a:gd name="T71" fmla="*/ 0 h 252"/>
                    <a:gd name="T72" fmla="*/ 2 w 283"/>
                    <a:gd name="T73" fmla="*/ 0 h 252"/>
                    <a:gd name="T74" fmla="*/ 1 w 283"/>
                    <a:gd name="T75" fmla="*/ 0 h 252"/>
                    <a:gd name="T76" fmla="*/ 1 w 283"/>
                    <a:gd name="T77" fmla="*/ 0 h 252"/>
                    <a:gd name="T78" fmla="*/ 1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1 w 283"/>
                    <a:gd name="T95" fmla="*/ 0 h 252"/>
                    <a:gd name="T96" fmla="*/ 1 w 283"/>
                    <a:gd name="T97" fmla="*/ 0 h 252"/>
                    <a:gd name="T98" fmla="*/ 1 w 283"/>
                    <a:gd name="T99" fmla="*/ 0 h 252"/>
                    <a:gd name="T100" fmla="*/ 1 w 283"/>
                    <a:gd name="T101" fmla="*/ 0 h 252"/>
                    <a:gd name="T102" fmla="*/ 1 w 283"/>
                    <a:gd name="T103" fmla="*/ 0 h 252"/>
                    <a:gd name="T104" fmla="*/ 2 w 283"/>
                    <a:gd name="T105" fmla="*/ 0 h 252"/>
                    <a:gd name="T106" fmla="*/ 2 w 283"/>
                    <a:gd name="T107" fmla="*/ 0 h 252"/>
                    <a:gd name="T108" fmla="*/ 2 w 283"/>
                    <a:gd name="T109" fmla="*/ 0 h 252"/>
                    <a:gd name="T110" fmla="*/ 2 w 283"/>
                    <a:gd name="T111" fmla="*/ 0 h 252"/>
                    <a:gd name="T112" fmla="*/ 3 w 283"/>
                    <a:gd name="T113" fmla="*/ 0 h 252"/>
                    <a:gd name="T114" fmla="*/ 3 w 283"/>
                    <a:gd name="T115" fmla="*/ 0 h 252"/>
                    <a:gd name="T116" fmla="*/ 3 w 283"/>
                    <a:gd name="T117" fmla="*/ 0 h 252"/>
                    <a:gd name="T118" fmla="*/ 3 w 283"/>
                    <a:gd name="T119" fmla="*/ 0 h 252"/>
                    <a:gd name="T120" fmla="*/ 3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8" name="Freeform 1116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1 h 238"/>
                    <a:gd name="T10" fmla="*/ 1 w 114"/>
                    <a:gd name="T11" fmla="*/ 1 h 238"/>
                    <a:gd name="T12" fmla="*/ 1 w 114"/>
                    <a:gd name="T13" fmla="*/ 1 h 238"/>
                    <a:gd name="T14" fmla="*/ 1 w 114"/>
                    <a:gd name="T15" fmla="*/ 1 h 238"/>
                    <a:gd name="T16" fmla="*/ 1 w 114"/>
                    <a:gd name="T17" fmla="*/ 1 h 238"/>
                    <a:gd name="T18" fmla="*/ 1 w 114"/>
                    <a:gd name="T19" fmla="*/ 1 h 238"/>
                    <a:gd name="T20" fmla="*/ 2 w 114"/>
                    <a:gd name="T21" fmla="*/ 1 h 238"/>
                    <a:gd name="T22" fmla="*/ 2 w 114"/>
                    <a:gd name="T23" fmla="*/ 1 h 238"/>
                    <a:gd name="T24" fmla="*/ 2 w 114"/>
                    <a:gd name="T25" fmla="*/ 1 h 238"/>
                    <a:gd name="T26" fmla="*/ 2 w 114"/>
                    <a:gd name="T27" fmla="*/ 1 h 238"/>
                    <a:gd name="T28" fmla="*/ 2 w 114"/>
                    <a:gd name="T29" fmla="*/ 1 h 238"/>
                    <a:gd name="T30" fmla="*/ 2 w 114"/>
                    <a:gd name="T31" fmla="*/ 1 h 238"/>
                    <a:gd name="T32" fmla="*/ 1 w 114"/>
                    <a:gd name="T33" fmla="*/ 1 h 238"/>
                    <a:gd name="T34" fmla="*/ 1 w 114"/>
                    <a:gd name="T35" fmla="*/ 1 h 238"/>
                    <a:gd name="T36" fmla="*/ 1 w 114"/>
                    <a:gd name="T37" fmla="*/ 0 h 238"/>
                    <a:gd name="T38" fmla="*/ 1 w 114"/>
                    <a:gd name="T39" fmla="*/ 0 h 238"/>
                    <a:gd name="T40" fmla="*/ 1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1 w 114"/>
                    <a:gd name="T51" fmla="*/ 0 h 238"/>
                    <a:gd name="T52" fmla="*/ 1 w 114"/>
                    <a:gd name="T53" fmla="*/ 0 h 238"/>
                    <a:gd name="T54" fmla="*/ 1 w 114"/>
                    <a:gd name="T55" fmla="*/ 0 h 238"/>
                    <a:gd name="T56" fmla="*/ 1 w 114"/>
                    <a:gd name="T57" fmla="*/ 0 h 238"/>
                    <a:gd name="T58" fmla="*/ 1 w 114"/>
                    <a:gd name="T59" fmla="*/ 0 h 238"/>
                    <a:gd name="T60" fmla="*/ 1 w 114"/>
                    <a:gd name="T61" fmla="*/ 0 h 238"/>
                    <a:gd name="T62" fmla="*/ 2 w 114"/>
                    <a:gd name="T63" fmla="*/ 0 h 238"/>
                    <a:gd name="T64" fmla="*/ 2 w 114"/>
                    <a:gd name="T65" fmla="*/ 0 h 238"/>
                    <a:gd name="T66" fmla="*/ 2 w 114"/>
                    <a:gd name="T67" fmla="*/ 0 h 238"/>
                    <a:gd name="T68" fmla="*/ 1 w 114"/>
                    <a:gd name="T69" fmla="*/ 0 h 238"/>
                    <a:gd name="T70" fmla="*/ 1 w 114"/>
                    <a:gd name="T71" fmla="*/ 0 h 238"/>
                    <a:gd name="T72" fmla="*/ 1 w 114"/>
                    <a:gd name="T73" fmla="*/ 0 h 238"/>
                    <a:gd name="T74" fmla="*/ 1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9" name="Freeform 1117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3 w 246"/>
                    <a:gd name="T1" fmla="*/ 0 h 310"/>
                    <a:gd name="T2" fmla="*/ 4 w 246"/>
                    <a:gd name="T3" fmla="*/ 0 h 310"/>
                    <a:gd name="T4" fmla="*/ 4 w 246"/>
                    <a:gd name="T5" fmla="*/ 0 h 310"/>
                    <a:gd name="T6" fmla="*/ 4 w 246"/>
                    <a:gd name="T7" fmla="*/ 0 h 310"/>
                    <a:gd name="T8" fmla="*/ 3 w 246"/>
                    <a:gd name="T9" fmla="*/ 1 h 310"/>
                    <a:gd name="T10" fmla="*/ 3 w 246"/>
                    <a:gd name="T11" fmla="*/ 1 h 310"/>
                    <a:gd name="T12" fmla="*/ 2 w 246"/>
                    <a:gd name="T13" fmla="*/ 1 h 310"/>
                    <a:gd name="T14" fmla="*/ 2 w 246"/>
                    <a:gd name="T15" fmla="*/ 1 h 310"/>
                    <a:gd name="T16" fmla="*/ 2 w 246"/>
                    <a:gd name="T17" fmla="*/ 1 h 310"/>
                    <a:gd name="T18" fmla="*/ 2 w 246"/>
                    <a:gd name="T19" fmla="*/ 1 h 310"/>
                    <a:gd name="T20" fmla="*/ 2 w 246"/>
                    <a:gd name="T21" fmla="*/ 1 h 310"/>
                    <a:gd name="T22" fmla="*/ 2 w 246"/>
                    <a:gd name="T23" fmla="*/ 1 h 310"/>
                    <a:gd name="T24" fmla="*/ 2 w 246"/>
                    <a:gd name="T25" fmla="*/ 1 h 310"/>
                    <a:gd name="T26" fmla="*/ 2 w 246"/>
                    <a:gd name="T27" fmla="*/ 1 h 310"/>
                    <a:gd name="T28" fmla="*/ 2 w 246"/>
                    <a:gd name="T29" fmla="*/ 1 h 310"/>
                    <a:gd name="T30" fmla="*/ 3 w 246"/>
                    <a:gd name="T31" fmla="*/ 1 h 310"/>
                    <a:gd name="T32" fmla="*/ 3 w 246"/>
                    <a:gd name="T33" fmla="*/ 1 h 310"/>
                    <a:gd name="T34" fmla="*/ 4 w 246"/>
                    <a:gd name="T35" fmla="*/ 1 h 310"/>
                    <a:gd name="T36" fmla="*/ 4 w 246"/>
                    <a:gd name="T37" fmla="*/ 0 h 310"/>
                    <a:gd name="T38" fmla="*/ 4 w 246"/>
                    <a:gd name="T39" fmla="*/ 0 h 310"/>
                    <a:gd name="T40" fmla="*/ 4 w 246"/>
                    <a:gd name="T41" fmla="*/ 0 h 310"/>
                    <a:gd name="T42" fmla="*/ 3 w 246"/>
                    <a:gd name="T43" fmla="*/ 0 h 310"/>
                    <a:gd name="T44" fmla="*/ 3 w 246"/>
                    <a:gd name="T45" fmla="*/ 0 h 310"/>
                    <a:gd name="T46" fmla="*/ 2 w 246"/>
                    <a:gd name="T47" fmla="*/ 0 h 310"/>
                    <a:gd name="T48" fmla="*/ 2 w 246"/>
                    <a:gd name="T49" fmla="*/ 0 h 310"/>
                    <a:gd name="T50" fmla="*/ 1 w 246"/>
                    <a:gd name="T51" fmla="*/ 0 h 310"/>
                    <a:gd name="T52" fmla="*/ 1 w 246"/>
                    <a:gd name="T53" fmla="*/ 0 h 310"/>
                    <a:gd name="T54" fmla="*/ 1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1 w 246"/>
                    <a:gd name="T65" fmla="*/ 0 h 310"/>
                    <a:gd name="T66" fmla="*/ 1 w 246"/>
                    <a:gd name="T67" fmla="*/ 0 h 310"/>
                    <a:gd name="T68" fmla="*/ 2 w 246"/>
                    <a:gd name="T69" fmla="*/ 0 h 310"/>
                    <a:gd name="T70" fmla="*/ 2 w 246"/>
                    <a:gd name="T71" fmla="*/ 0 h 310"/>
                    <a:gd name="T72" fmla="*/ 2 w 246"/>
                    <a:gd name="T73" fmla="*/ 0 h 310"/>
                    <a:gd name="T74" fmla="*/ 3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0" name="Freeform 1118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1 w 198"/>
                    <a:gd name="T1" fmla="*/ 0 h 236"/>
                    <a:gd name="T2" fmla="*/ 1 w 198"/>
                    <a:gd name="T3" fmla="*/ 0 h 236"/>
                    <a:gd name="T4" fmla="*/ 1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1 h 236"/>
                    <a:gd name="T24" fmla="*/ 1 w 198"/>
                    <a:gd name="T25" fmla="*/ 1 h 236"/>
                    <a:gd name="T26" fmla="*/ 1 w 198"/>
                    <a:gd name="T27" fmla="*/ 1 h 236"/>
                    <a:gd name="T28" fmla="*/ 1 w 198"/>
                    <a:gd name="T29" fmla="*/ 1 h 236"/>
                    <a:gd name="T30" fmla="*/ 2 w 198"/>
                    <a:gd name="T31" fmla="*/ 1 h 236"/>
                    <a:gd name="T32" fmla="*/ 2 w 198"/>
                    <a:gd name="T33" fmla="*/ 1 h 236"/>
                    <a:gd name="T34" fmla="*/ 2 w 198"/>
                    <a:gd name="T35" fmla="*/ 1 h 236"/>
                    <a:gd name="T36" fmla="*/ 2 w 198"/>
                    <a:gd name="T37" fmla="*/ 1 h 236"/>
                    <a:gd name="T38" fmla="*/ 2 w 198"/>
                    <a:gd name="T39" fmla="*/ 1 h 236"/>
                    <a:gd name="T40" fmla="*/ 2 w 198"/>
                    <a:gd name="T41" fmla="*/ 1 h 236"/>
                    <a:gd name="T42" fmla="*/ 2 w 198"/>
                    <a:gd name="T43" fmla="*/ 1 h 236"/>
                    <a:gd name="T44" fmla="*/ 2 w 198"/>
                    <a:gd name="T45" fmla="*/ 1 h 236"/>
                    <a:gd name="T46" fmla="*/ 2 w 198"/>
                    <a:gd name="T47" fmla="*/ 1 h 236"/>
                    <a:gd name="T48" fmla="*/ 2 w 198"/>
                    <a:gd name="T49" fmla="*/ 1 h 236"/>
                    <a:gd name="T50" fmla="*/ 2 w 198"/>
                    <a:gd name="T51" fmla="*/ 1 h 236"/>
                    <a:gd name="T52" fmla="*/ 2 w 198"/>
                    <a:gd name="T53" fmla="*/ 1 h 236"/>
                    <a:gd name="T54" fmla="*/ 2 w 198"/>
                    <a:gd name="T55" fmla="*/ 1 h 236"/>
                    <a:gd name="T56" fmla="*/ 2 w 198"/>
                    <a:gd name="T57" fmla="*/ 1 h 236"/>
                    <a:gd name="T58" fmla="*/ 1 w 198"/>
                    <a:gd name="T59" fmla="*/ 1 h 236"/>
                    <a:gd name="T60" fmla="*/ 1 w 198"/>
                    <a:gd name="T61" fmla="*/ 1 h 236"/>
                    <a:gd name="T62" fmla="*/ 1 w 198"/>
                    <a:gd name="T63" fmla="*/ 1 h 236"/>
                    <a:gd name="T64" fmla="*/ 1 w 198"/>
                    <a:gd name="T65" fmla="*/ 1 h 236"/>
                    <a:gd name="T66" fmla="*/ 1 w 198"/>
                    <a:gd name="T67" fmla="*/ 1 h 236"/>
                    <a:gd name="T68" fmla="*/ 1 w 198"/>
                    <a:gd name="T69" fmla="*/ 1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1 w 198"/>
                    <a:gd name="T83" fmla="*/ 0 h 236"/>
                    <a:gd name="T84" fmla="*/ 1 w 198"/>
                    <a:gd name="T85" fmla="*/ 0 h 236"/>
                    <a:gd name="T86" fmla="*/ 1 w 198"/>
                    <a:gd name="T87" fmla="*/ 0 h 236"/>
                    <a:gd name="T88" fmla="*/ 1 w 198"/>
                    <a:gd name="T89" fmla="*/ 0 h 236"/>
                    <a:gd name="T90" fmla="*/ 1 w 198"/>
                    <a:gd name="T91" fmla="*/ 0 h 236"/>
                    <a:gd name="T92" fmla="*/ 2 w 198"/>
                    <a:gd name="T93" fmla="*/ 0 h 236"/>
                    <a:gd name="T94" fmla="*/ 2 w 198"/>
                    <a:gd name="T95" fmla="*/ 0 h 236"/>
                    <a:gd name="T96" fmla="*/ 2 w 198"/>
                    <a:gd name="T97" fmla="*/ 0 h 236"/>
                    <a:gd name="T98" fmla="*/ 2 w 198"/>
                    <a:gd name="T99" fmla="*/ 0 h 236"/>
                    <a:gd name="T100" fmla="*/ 2 w 198"/>
                    <a:gd name="T101" fmla="*/ 0 h 236"/>
                    <a:gd name="T102" fmla="*/ 3 w 198"/>
                    <a:gd name="T103" fmla="*/ 0 h 236"/>
                    <a:gd name="T104" fmla="*/ 3 w 198"/>
                    <a:gd name="T105" fmla="*/ 0 h 236"/>
                    <a:gd name="T106" fmla="*/ 3 w 198"/>
                    <a:gd name="T107" fmla="*/ 0 h 236"/>
                    <a:gd name="T108" fmla="*/ 3 w 198"/>
                    <a:gd name="T109" fmla="*/ 0 h 236"/>
                    <a:gd name="T110" fmla="*/ 2 w 198"/>
                    <a:gd name="T111" fmla="*/ 0 h 236"/>
                    <a:gd name="T112" fmla="*/ 2 w 198"/>
                    <a:gd name="T113" fmla="*/ 0 h 236"/>
                    <a:gd name="T114" fmla="*/ 2 w 198"/>
                    <a:gd name="T115" fmla="*/ 0 h 236"/>
                    <a:gd name="T116" fmla="*/ 2 w 198"/>
                    <a:gd name="T117" fmla="*/ 0 h 236"/>
                    <a:gd name="T118" fmla="*/ 1 w 198"/>
                    <a:gd name="T119" fmla="*/ 0 h 236"/>
                    <a:gd name="T120" fmla="*/ 1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1" name="Freeform 1119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2 w 128"/>
                    <a:gd name="T1" fmla="*/ 0 h 183"/>
                    <a:gd name="T2" fmla="*/ 2 w 128"/>
                    <a:gd name="T3" fmla="*/ 0 h 183"/>
                    <a:gd name="T4" fmla="*/ 2 w 128"/>
                    <a:gd name="T5" fmla="*/ 0 h 183"/>
                    <a:gd name="T6" fmla="*/ 2 w 128"/>
                    <a:gd name="T7" fmla="*/ 0 h 183"/>
                    <a:gd name="T8" fmla="*/ 1 w 128"/>
                    <a:gd name="T9" fmla="*/ 0 h 183"/>
                    <a:gd name="T10" fmla="*/ 1 w 128"/>
                    <a:gd name="T11" fmla="*/ 0 h 183"/>
                    <a:gd name="T12" fmla="*/ 1 w 128"/>
                    <a:gd name="T13" fmla="*/ 0 h 183"/>
                    <a:gd name="T14" fmla="*/ 1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1 w 128"/>
                    <a:gd name="T31" fmla="*/ 0 h 183"/>
                    <a:gd name="T32" fmla="*/ 1 w 128"/>
                    <a:gd name="T33" fmla="*/ 0 h 183"/>
                    <a:gd name="T34" fmla="*/ 1 w 128"/>
                    <a:gd name="T35" fmla="*/ 0 h 183"/>
                    <a:gd name="T36" fmla="*/ 1 w 128"/>
                    <a:gd name="T37" fmla="*/ 0 h 183"/>
                    <a:gd name="T38" fmla="*/ 1 w 128"/>
                    <a:gd name="T39" fmla="*/ 0 h 183"/>
                    <a:gd name="T40" fmla="*/ 2 w 128"/>
                    <a:gd name="T41" fmla="*/ 0 h 183"/>
                    <a:gd name="T42" fmla="*/ 2 w 128"/>
                    <a:gd name="T43" fmla="*/ 0 h 183"/>
                    <a:gd name="T44" fmla="*/ 2 w 128"/>
                    <a:gd name="T45" fmla="*/ 0 h 183"/>
                    <a:gd name="T46" fmla="*/ 2 w 128"/>
                    <a:gd name="T47" fmla="*/ 0 h 183"/>
                    <a:gd name="T48" fmla="*/ 2 w 128"/>
                    <a:gd name="T49" fmla="*/ 0 h 183"/>
                    <a:gd name="T50" fmla="*/ 2 w 128"/>
                    <a:gd name="T51" fmla="*/ 0 h 183"/>
                    <a:gd name="T52" fmla="*/ 2 w 128"/>
                    <a:gd name="T53" fmla="*/ 0 h 183"/>
                    <a:gd name="T54" fmla="*/ 1 w 128"/>
                    <a:gd name="T55" fmla="*/ 0 h 183"/>
                    <a:gd name="T56" fmla="*/ 1 w 128"/>
                    <a:gd name="T57" fmla="*/ 0 h 183"/>
                    <a:gd name="T58" fmla="*/ 1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1 w 128"/>
                    <a:gd name="T71" fmla="*/ 0 h 183"/>
                    <a:gd name="T72" fmla="*/ 1 w 128"/>
                    <a:gd name="T73" fmla="*/ 0 h 183"/>
                    <a:gd name="T74" fmla="*/ 1 w 128"/>
                    <a:gd name="T75" fmla="*/ 0 h 183"/>
                    <a:gd name="T76" fmla="*/ 1 w 128"/>
                    <a:gd name="T77" fmla="*/ 0 h 183"/>
                    <a:gd name="T78" fmla="*/ 2 w 128"/>
                    <a:gd name="T79" fmla="*/ 0 h 183"/>
                    <a:gd name="T80" fmla="*/ 2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2" name="Freeform 1120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1 w 323"/>
                    <a:gd name="T1" fmla="*/ 0 h 379"/>
                    <a:gd name="T2" fmla="*/ 1 w 323"/>
                    <a:gd name="T3" fmla="*/ 0 h 379"/>
                    <a:gd name="T4" fmla="*/ 0 w 323"/>
                    <a:gd name="T5" fmla="*/ 0 h 379"/>
                    <a:gd name="T6" fmla="*/ 0 w 323"/>
                    <a:gd name="T7" fmla="*/ 1 h 379"/>
                    <a:gd name="T8" fmla="*/ 0 w 323"/>
                    <a:gd name="T9" fmla="*/ 1 h 379"/>
                    <a:gd name="T10" fmla="*/ 0 w 323"/>
                    <a:gd name="T11" fmla="*/ 1 h 379"/>
                    <a:gd name="T12" fmla="*/ 0 w 323"/>
                    <a:gd name="T13" fmla="*/ 1 h 379"/>
                    <a:gd name="T14" fmla="*/ 0 w 323"/>
                    <a:gd name="T15" fmla="*/ 1 h 379"/>
                    <a:gd name="T16" fmla="*/ 1 w 323"/>
                    <a:gd name="T17" fmla="*/ 1 h 379"/>
                    <a:gd name="T18" fmla="*/ 1 w 323"/>
                    <a:gd name="T19" fmla="*/ 1 h 379"/>
                    <a:gd name="T20" fmla="*/ 2 w 323"/>
                    <a:gd name="T21" fmla="*/ 1 h 379"/>
                    <a:gd name="T22" fmla="*/ 2 w 323"/>
                    <a:gd name="T23" fmla="*/ 1 h 379"/>
                    <a:gd name="T24" fmla="*/ 3 w 323"/>
                    <a:gd name="T25" fmla="*/ 1 h 379"/>
                    <a:gd name="T26" fmla="*/ 3 w 323"/>
                    <a:gd name="T27" fmla="*/ 1 h 379"/>
                    <a:gd name="T28" fmla="*/ 4 w 323"/>
                    <a:gd name="T29" fmla="*/ 1 h 379"/>
                    <a:gd name="T30" fmla="*/ 4 w 323"/>
                    <a:gd name="T31" fmla="*/ 1 h 379"/>
                    <a:gd name="T32" fmla="*/ 5 w 323"/>
                    <a:gd name="T33" fmla="*/ 1 h 379"/>
                    <a:gd name="T34" fmla="*/ 5 w 323"/>
                    <a:gd name="T35" fmla="*/ 1 h 379"/>
                    <a:gd name="T36" fmla="*/ 5 w 323"/>
                    <a:gd name="T37" fmla="*/ 1 h 379"/>
                    <a:gd name="T38" fmla="*/ 5 w 323"/>
                    <a:gd name="T39" fmla="*/ 1 h 379"/>
                    <a:gd name="T40" fmla="*/ 4 w 323"/>
                    <a:gd name="T41" fmla="*/ 1 h 379"/>
                    <a:gd name="T42" fmla="*/ 4 w 323"/>
                    <a:gd name="T43" fmla="*/ 1 h 379"/>
                    <a:gd name="T44" fmla="*/ 3 w 323"/>
                    <a:gd name="T45" fmla="*/ 1 h 379"/>
                    <a:gd name="T46" fmla="*/ 3 w 323"/>
                    <a:gd name="T47" fmla="*/ 1 h 379"/>
                    <a:gd name="T48" fmla="*/ 2 w 323"/>
                    <a:gd name="T49" fmla="*/ 1 h 379"/>
                    <a:gd name="T50" fmla="*/ 2 w 323"/>
                    <a:gd name="T51" fmla="*/ 1 h 379"/>
                    <a:gd name="T52" fmla="*/ 2 w 323"/>
                    <a:gd name="T53" fmla="*/ 1 h 379"/>
                    <a:gd name="T54" fmla="*/ 1 w 323"/>
                    <a:gd name="T55" fmla="*/ 1 h 379"/>
                    <a:gd name="T56" fmla="*/ 1 w 323"/>
                    <a:gd name="T57" fmla="*/ 1 h 379"/>
                    <a:gd name="T58" fmla="*/ 0 w 323"/>
                    <a:gd name="T59" fmla="*/ 1 h 379"/>
                    <a:gd name="T60" fmla="*/ 0 w 323"/>
                    <a:gd name="T61" fmla="*/ 1 h 379"/>
                    <a:gd name="T62" fmla="*/ 1 w 323"/>
                    <a:gd name="T63" fmla="*/ 1 h 379"/>
                    <a:gd name="T64" fmla="*/ 1 w 323"/>
                    <a:gd name="T65" fmla="*/ 0 h 379"/>
                    <a:gd name="T66" fmla="*/ 1 w 323"/>
                    <a:gd name="T67" fmla="*/ 0 h 379"/>
                    <a:gd name="T68" fmla="*/ 1 w 323"/>
                    <a:gd name="T69" fmla="*/ 0 h 379"/>
                    <a:gd name="T70" fmla="*/ 2 w 323"/>
                    <a:gd name="T71" fmla="*/ 0 h 379"/>
                    <a:gd name="T72" fmla="*/ 2 w 323"/>
                    <a:gd name="T73" fmla="*/ 0 h 379"/>
                    <a:gd name="T74" fmla="*/ 3 w 323"/>
                    <a:gd name="T75" fmla="*/ 0 h 379"/>
                    <a:gd name="T76" fmla="*/ 3 w 323"/>
                    <a:gd name="T77" fmla="*/ 0 h 379"/>
                    <a:gd name="T78" fmla="*/ 4 w 323"/>
                    <a:gd name="T79" fmla="*/ 0 h 379"/>
                    <a:gd name="T80" fmla="*/ 4 w 323"/>
                    <a:gd name="T81" fmla="*/ 0 h 379"/>
                    <a:gd name="T82" fmla="*/ 3 w 323"/>
                    <a:gd name="T83" fmla="*/ 0 h 379"/>
                    <a:gd name="T84" fmla="*/ 3 w 323"/>
                    <a:gd name="T85" fmla="*/ 0 h 379"/>
                    <a:gd name="T86" fmla="*/ 2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3" name="Freeform 1121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4 w 282"/>
                    <a:gd name="T1" fmla="*/ 0 h 253"/>
                    <a:gd name="T2" fmla="*/ 4 w 282"/>
                    <a:gd name="T3" fmla="*/ 0 h 253"/>
                    <a:gd name="T4" fmla="*/ 4 w 282"/>
                    <a:gd name="T5" fmla="*/ 0 h 253"/>
                    <a:gd name="T6" fmla="*/ 4 w 282"/>
                    <a:gd name="T7" fmla="*/ 0 h 253"/>
                    <a:gd name="T8" fmla="*/ 4 w 282"/>
                    <a:gd name="T9" fmla="*/ 0 h 253"/>
                    <a:gd name="T10" fmla="*/ 4 w 282"/>
                    <a:gd name="T11" fmla="*/ 0 h 253"/>
                    <a:gd name="T12" fmla="*/ 4 w 282"/>
                    <a:gd name="T13" fmla="*/ 0 h 253"/>
                    <a:gd name="T14" fmla="*/ 4 w 282"/>
                    <a:gd name="T15" fmla="*/ 0 h 253"/>
                    <a:gd name="T16" fmla="*/ 4 w 282"/>
                    <a:gd name="T17" fmla="*/ 0 h 253"/>
                    <a:gd name="T18" fmla="*/ 4 w 282"/>
                    <a:gd name="T19" fmla="*/ 1 h 253"/>
                    <a:gd name="T20" fmla="*/ 3 w 282"/>
                    <a:gd name="T21" fmla="*/ 1 h 253"/>
                    <a:gd name="T22" fmla="*/ 3 w 282"/>
                    <a:gd name="T23" fmla="*/ 1 h 253"/>
                    <a:gd name="T24" fmla="*/ 3 w 282"/>
                    <a:gd name="T25" fmla="*/ 1 h 253"/>
                    <a:gd name="T26" fmla="*/ 3 w 282"/>
                    <a:gd name="T27" fmla="*/ 1 h 253"/>
                    <a:gd name="T28" fmla="*/ 3 w 282"/>
                    <a:gd name="T29" fmla="*/ 1 h 253"/>
                    <a:gd name="T30" fmla="*/ 3 w 282"/>
                    <a:gd name="T31" fmla="*/ 1 h 253"/>
                    <a:gd name="T32" fmla="*/ 3 w 282"/>
                    <a:gd name="T33" fmla="*/ 1 h 253"/>
                    <a:gd name="T34" fmla="*/ 3 w 282"/>
                    <a:gd name="T35" fmla="*/ 1 h 253"/>
                    <a:gd name="T36" fmla="*/ 3 w 282"/>
                    <a:gd name="T37" fmla="*/ 1 h 253"/>
                    <a:gd name="T38" fmla="*/ 3 w 282"/>
                    <a:gd name="T39" fmla="*/ 1 h 253"/>
                    <a:gd name="T40" fmla="*/ 3 w 282"/>
                    <a:gd name="T41" fmla="*/ 1 h 253"/>
                    <a:gd name="T42" fmla="*/ 4 w 282"/>
                    <a:gd name="T43" fmla="*/ 1 h 253"/>
                    <a:gd name="T44" fmla="*/ 4 w 282"/>
                    <a:gd name="T45" fmla="*/ 1 h 253"/>
                    <a:gd name="T46" fmla="*/ 4 w 282"/>
                    <a:gd name="T47" fmla="*/ 0 h 253"/>
                    <a:gd name="T48" fmla="*/ 4 w 282"/>
                    <a:gd name="T49" fmla="*/ 0 h 253"/>
                    <a:gd name="T50" fmla="*/ 4 w 282"/>
                    <a:gd name="T51" fmla="*/ 0 h 253"/>
                    <a:gd name="T52" fmla="*/ 4 w 282"/>
                    <a:gd name="T53" fmla="*/ 0 h 253"/>
                    <a:gd name="T54" fmla="*/ 4 w 282"/>
                    <a:gd name="T55" fmla="*/ 0 h 253"/>
                    <a:gd name="T56" fmla="*/ 4 w 282"/>
                    <a:gd name="T57" fmla="*/ 0 h 253"/>
                    <a:gd name="T58" fmla="*/ 4 w 282"/>
                    <a:gd name="T59" fmla="*/ 0 h 253"/>
                    <a:gd name="T60" fmla="*/ 3 w 282"/>
                    <a:gd name="T61" fmla="*/ 0 h 253"/>
                    <a:gd name="T62" fmla="*/ 3 w 282"/>
                    <a:gd name="T63" fmla="*/ 0 h 253"/>
                    <a:gd name="T64" fmla="*/ 3 w 282"/>
                    <a:gd name="T65" fmla="*/ 0 h 253"/>
                    <a:gd name="T66" fmla="*/ 2 w 282"/>
                    <a:gd name="T67" fmla="*/ 0 h 253"/>
                    <a:gd name="T68" fmla="*/ 2 w 282"/>
                    <a:gd name="T69" fmla="*/ 0 h 253"/>
                    <a:gd name="T70" fmla="*/ 2 w 282"/>
                    <a:gd name="T71" fmla="*/ 0 h 253"/>
                    <a:gd name="T72" fmla="*/ 1 w 282"/>
                    <a:gd name="T73" fmla="*/ 0 h 253"/>
                    <a:gd name="T74" fmla="*/ 1 w 282"/>
                    <a:gd name="T75" fmla="*/ 0 h 253"/>
                    <a:gd name="T76" fmla="*/ 1 w 282"/>
                    <a:gd name="T77" fmla="*/ 0 h 253"/>
                    <a:gd name="T78" fmla="*/ 1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1 w 282"/>
                    <a:gd name="T95" fmla="*/ 0 h 253"/>
                    <a:gd name="T96" fmla="*/ 1 w 282"/>
                    <a:gd name="T97" fmla="*/ 0 h 253"/>
                    <a:gd name="T98" fmla="*/ 1 w 282"/>
                    <a:gd name="T99" fmla="*/ 0 h 253"/>
                    <a:gd name="T100" fmla="*/ 1 w 282"/>
                    <a:gd name="T101" fmla="*/ 0 h 253"/>
                    <a:gd name="T102" fmla="*/ 1 w 282"/>
                    <a:gd name="T103" fmla="*/ 0 h 253"/>
                    <a:gd name="T104" fmla="*/ 2 w 282"/>
                    <a:gd name="T105" fmla="*/ 0 h 253"/>
                    <a:gd name="T106" fmla="*/ 2 w 282"/>
                    <a:gd name="T107" fmla="*/ 0 h 253"/>
                    <a:gd name="T108" fmla="*/ 2 w 282"/>
                    <a:gd name="T109" fmla="*/ 0 h 253"/>
                    <a:gd name="T110" fmla="*/ 2 w 282"/>
                    <a:gd name="T111" fmla="*/ 0 h 253"/>
                    <a:gd name="T112" fmla="*/ 3 w 282"/>
                    <a:gd name="T113" fmla="*/ 0 h 253"/>
                    <a:gd name="T114" fmla="*/ 3 w 282"/>
                    <a:gd name="T115" fmla="*/ 0 h 253"/>
                    <a:gd name="T116" fmla="*/ 3 w 282"/>
                    <a:gd name="T117" fmla="*/ 0 h 253"/>
                    <a:gd name="T118" fmla="*/ 3 w 282"/>
                    <a:gd name="T119" fmla="*/ 0 h 253"/>
                    <a:gd name="T120" fmla="*/ 4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4" name="Freeform 1122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1 w 115"/>
                    <a:gd name="T11" fmla="*/ 1 h 236"/>
                    <a:gd name="T12" fmla="*/ 1 w 115"/>
                    <a:gd name="T13" fmla="*/ 1 h 236"/>
                    <a:gd name="T14" fmla="*/ 1 w 115"/>
                    <a:gd name="T15" fmla="*/ 1 h 236"/>
                    <a:gd name="T16" fmla="*/ 1 w 115"/>
                    <a:gd name="T17" fmla="*/ 1 h 236"/>
                    <a:gd name="T18" fmla="*/ 1 w 115"/>
                    <a:gd name="T19" fmla="*/ 1 h 236"/>
                    <a:gd name="T20" fmla="*/ 2 w 115"/>
                    <a:gd name="T21" fmla="*/ 1 h 236"/>
                    <a:gd name="T22" fmla="*/ 2 w 115"/>
                    <a:gd name="T23" fmla="*/ 1 h 236"/>
                    <a:gd name="T24" fmla="*/ 2 w 115"/>
                    <a:gd name="T25" fmla="*/ 1 h 236"/>
                    <a:gd name="T26" fmla="*/ 2 w 115"/>
                    <a:gd name="T27" fmla="*/ 1 h 236"/>
                    <a:gd name="T28" fmla="*/ 2 w 115"/>
                    <a:gd name="T29" fmla="*/ 1 h 236"/>
                    <a:gd name="T30" fmla="*/ 2 w 115"/>
                    <a:gd name="T31" fmla="*/ 1 h 236"/>
                    <a:gd name="T32" fmla="*/ 1 w 115"/>
                    <a:gd name="T33" fmla="*/ 1 h 236"/>
                    <a:gd name="T34" fmla="*/ 1 w 115"/>
                    <a:gd name="T35" fmla="*/ 1 h 236"/>
                    <a:gd name="T36" fmla="*/ 1 w 115"/>
                    <a:gd name="T37" fmla="*/ 0 h 236"/>
                    <a:gd name="T38" fmla="*/ 1 w 115"/>
                    <a:gd name="T39" fmla="*/ 0 h 236"/>
                    <a:gd name="T40" fmla="*/ 1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1 w 115"/>
                    <a:gd name="T51" fmla="*/ 0 h 236"/>
                    <a:gd name="T52" fmla="*/ 1 w 115"/>
                    <a:gd name="T53" fmla="*/ 0 h 236"/>
                    <a:gd name="T54" fmla="*/ 1 w 115"/>
                    <a:gd name="T55" fmla="*/ 0 h 236"/>
                    <a:gd name="T56" fmla="*/ 1 w 115"/>
                    <a:gd name="T57" fmla="*/ 0 h 236"/>
                    <a:gd name="T58" fmla="*/ 1 w 115"/>
                    <a:gd name="T59" fmla="*/ 0 h 236"/>
                    <a:gd name="T60" fmla="*/ 2 w 115"/>
                    <a:gd name="T61" fmla="*/ 0 h 236"/>
                    <a:gd name="T62" fmla="*/ 2 w 115"/>
                    <a:gd name="T63" fmla="*/ 0 h 236"/>
                    <a:gd name="T64" fmla="*/ 2 w 115"/>
                    <a:gd name="T65" fmla="*/ 0 h 236"/>
                    <a:gd name="T66" fmla="*/ 1 w 115"/>
                    <a:gd name="T67" fmla="*/ 0 h 236"/>
                    <a:gd name="T68" fmla="*/ 1 w 115"/>
                    <a:gd name="T69" fmla="*/ 0 h 236"/>
                    <a:gd name="T70" fmla="*/ 1 w 115"/>
                    <a:gd name="T71" fmla="*/ 0 h 236"/>
                    <a:gd name="T72" fmla="*/ 1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75" name="Freeform 1123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3 w 245"/>
                    <a:gd name="T1" fmla="*/ 0 h 310"/>
                    <a:gd name="T2" fmla="*/ 4 w 245"/>
                    <a:gd name="T3" fmla="*/ 0 h 310"/>
                    <a:gd name="T4" fmla="*/ 4 w 245"/>
                    <a:gd name="T5" fmla="*/ 0 h 310"/>
                    <a:gd name="T6" fmla="*/ 4 w 245"/>
                    <a:gd name="T7" fmla="*/ 0 h 310"/>
                    <a:gd name="T8" fmla="*/ 3 w 245"/>
                    <a:gd name="T9" fmla="*/ 1 h 310"/>
                    <a:gd name="T10" fmla="*/ 3 w 245"/>
                    <a:gd name="T11" fmla="*/ 1 h 310"/>
                    <a:gd name="T12" fmla="*/ 2 w 245"/>
                    <a:gd name="T13" fmla="*/ 1 h 310"/>
                    <a:gd name="T14" fmla="*/ 2 w 245"/>
                    <a:gd name="T15" fmla="*/ 1 h 310"/>
                    <a:gd name="T16" fmla="*/ 2 w 245"/>
                    <a:gd name="T17" fmla="*/ 1 h 310"/>
                    <a:gd name="T18" fmla="*/ 2 w 245"/>
                    <a:gd name="T19" fmla="*/ 1 h 310"/>
                    <a:gd name="T20" fmla="*/ 2 w 245"/>
                    <a:gd name="T21" fmla="*/ 1 h 310"/>
                    <a:gd name="T22" fmla="*/ 2 w 245"/>
                    <a:gd name="T23" fmla="*/ 1 h 310"/>
                    <a:gd name="T24" fmla="*/ 2 w 245"/>
                    <a:gd name="T25" fmla="*/ 1 h 310"/>
                    <a:gd name="T26" fmla="*/ 2 w 245"/>
                    <a:gd name="T27" fmla="*/ 1 h 310"/>
                    <a:gd name="T28" fmla="*/ 2 w 245"/>
                    <a:gd name="T29" fmla="*/ 1 h 310"/>
                    <a:gd name="T30" fmla="*/ 3 w 245"/>
                    <a:gd name="T31" fmla="*/ 1 h 310"/>
                    <a:gd name="T32" fmla="*/ 3 w 245"/>
                    <a:gd name="T33" fmla="*/ 1 h 310"/>
                    <a:gd name="T34" fmla="*/ 4 w 245"/>
                    <a:gd name="T35" fmla="*/ 1 h 310"/>
                    <a:gd name="T36" fmla="*/ 4 w 245"/>
                    <a:gd name="T37" fmla="*/ 0 h 310"/>
                    <a:gd name="T38" fmla="*/ 4 w 245"/>
                    <a:gd name="T39" fmla="*/ 0 h 310"/>
                    <a:gd name="T40" fmla="*/ 4 w 245"/>
                    <a:gd name="T41" fmla="*/ 0 h 310"/>
                    <a:gd name="T42" fmla="*/ 3 w 245"/>
                    <a:gd name="T43" fmla="*/ 0 h 310"/>
                    <a:gd name="T44" fmla="*/ 3 w 245"/>
                    <a:gd name="T45" fmla="*/ 0 h 310"/>
                    <a:gd name="T46" fmla="*/ 2 w 245"/>
                    <a:gd name="T47" fmla="*/ 0 h 310"/>
                    <a:gd name="T48" fmla="*/ 2 w 245"/>
                    <a:gd name="T49" fmla="*/ 0 h 310"/>
                    <a:gd name="T50" fmla="*/ 1 w 245"/>
                    <a:gd name="T51" fmla="*/ 0 h 310"/>
                    <a:gd name="T52" fmla="*/ 1 w 245"/>
                    <a:gd name="T53" fmla="*/ 0 h 310"/>
                    <a:gd name="T54" fmla="*/ 1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1 w 245"/>
                    <a:gd name="T63" fmla="*/ 0 h 310"/>
                    <a:gd name="T64" fmla="*/ 1 w 245"/>
                    <a:gd name="T65" fmla="*/ 0 h 310"/>
                    <a:gd name="T66" fmla="*/ 1 w 245"/>
                    <a:gd name="T67" fmla="*/ 0 h 310"/>
                    <a:gd name="T68" fmla="*/ 2 w 245"/>
                    <a:gd name="T69" fmla="*/ 0 h 310"/>
                    <a:gd name="T70" fmla="*/ 2 w 245"/>
                    <a:gd name="T71" fmla="*/ 0 h 310"/>
                    <a:gd name="T72" fmla="*/ 2 w 245"/>
                    <a:gd name="T73" fmla="*/ 0 h 310"/>
                    <a:gd name="T74" fmla="*/ 3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20863" name="Picture 1124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665" name="Group 1125"/>
            <p:cNvGrpSpPr>
              <a:grpSpLocks/>
            </p:cNvGrpSpPr>
            <p:nvPr/>
          </p:nvGrpSpPr>
          <p:grpSpPr bwMode="auto">
            <a:xfrm>
              <a:off x="3552" y="2211"/>
              <a:ext cx="251" cy="226"/>
              <a:chOff x="5072" y="3611"/>
              <a:chExt cx="459" cy="380"/>
            </a:xfrm>
          </p:grpSpPr>
          <p:grpSp>
            <p:nvGrpSpPr>
              <p:cNvPr id="20848" name="Group 1126"/>
              <p:cNvGrpSpPr>
                <a:grpSpLocks/>
              </p:cNvGrpSpPr>
              <p:nvPr/>
            </p:nvGrpSpPr>
            <p:grpSpPr bwMode="auto">
              <a:xfrm>
                <a:off x="5144" y="3611"/>
                <a:ext cx="387" cy="99"/>
                <a:chOff x="5030" y="2639"/>
                <a:chExt cx="387" cy="99"/>
              </a:xfrm>
            </p:grpSpPr>
            <p:sp>
              <p:nvSpPr>
                <p:cNvPr id="20850" name="Freeform 1127"/>
                <p:cNvSpPr>
                  <a:spLocks/>
                </p:cNvSpPr>
                <p:nvPr/>
              </p:nvSpPr>
              <p:spPr bwMode="auto">
                <a:xfrm>
                  <a:off x="5134" y="2657"/>
                  <a:ext cx="69" cy="55"/>
                </a:xfrm>
                <a:custGeom>
                  <a:avLst/>
                  <a:gdLst>
                    <a:gd name="T0" fmla="*/ 1 w 199"/>
                    <a:gd name="T1" fmla="*/ 0 h 232"/>
                    <a:gd name="T2" fmla="*/ 1 w 199"/>
                    <a:gd name="T3" fmla="*/ 0 h 232"/>
                    <a:gd name="T4" fmla="*/ 1 w 199"/>
                    <a:gd name="T5" fmla="*/ 0 h 232"/>
                    <a:gd name="T6" fmla="*/ 0 w 199"/>
                    <a:gd name="T7" fmla="*/ 0 h 232"/>
                    <a:gd name="T8" fmla="*/ 0 w 199"/>
                    <a:gd name="T9" fmla="*/ 0 h 232"/>
                    <a:gd name="T10" fmla="*/ 0 w 199"/>
                    <a:gd name="T11" fmla="*/ 0 h 232"/>
                    <a:gd name="T12" fmla="*/ 0 w 199"/>
                    <a:gd name="T13" fmla="*/ 0 h 232"/>
                    <a:gd name="T14" fmla="*/ 0 w 199"/>
                    <a:gd name="T15" fmla="*/ 0 h 232"/>
                    <a:gd name="T16" fmla="*/ 0 w 199"/>
                    <a:gd name="T17" fmla="*/ 0 h 232"/>
                    <a:gd name="T18" fmla="*/ 0 w 199"/>
                    <a:gd name="T19" fmla="*/ 0 h 232"/>
                    <a:gd name="T20" fmla="*/ 0 w 199"/>
                    <a:gd name="T21" fmla="*/ 0 h 232"/>
                    <a:gd name="T22" fmla="*/ 0 w 199"/>
                    <a:gd name="T23" fmla="*/ 1 h 232"/>
                    <a:gd name="T24" fmla="*/ 1 w 199"/>
                    <a:gd name="T25" fmla="*/ 1 h 232"/>
                    <a:gd name="T26" fmla="*/ 1 w 199"/>
                    <a:gd name="T27" fmla="*/ 1 h 232"/>
                    <a:gd name="T28" fmla="*/ 1 w 199"/>
                    <a:gd name="T29" fmla="*/ 1 h 232"/>
                    <a:gd name="T30" fmla="*/ 2 w 199"/>
                    <a:gd name="T31" fmla="*/ 1 h 232"/>
                    <a:gd name="T32" fmla="*/ 2 w 199"/>
                    <a:gd name="T33" fmla="*/ 1 h 232"/>
                    <a:gd name="T34" fmla="*/ 2 w 199"/>
                    <a:gd name="T35" fmla="*/ 1 h 232"/>
                    <a:gd name="T36" fmla="*/ 2 w 199"/>
                    <a:gd name="T37" fmla="*/ 1 h 232"/>
                    <a:gd name="T38" fmla="*/ 2 w 199"/>
                    <a:gd name="T39" fmla="*/ 1 h 232"/>
                    <a:gd name="T40" fmla="*/ 2 w 199"/>
                    <a:gd name="T41" fmla="*/ 1 h 232"/>
                    <a:gd name="T42" fmla="*/ 2 w 199"/>
                    <a:gd name="T43" fmla="*/ 1 h 232"/>
                    <a:gd name="T44" fmla="*/ 2 w 199"/>
                    <a:gd name="T45" fmla="*/ 1 h 232"/>
                    <a:gd name="T46" fmla="*/ 2 w 199"/>
                    <a:gd name="T47" fmla="*/ 1 h 232"/>
                    <a:gd name="T48" fmla="*/ 2 w 199"/>
                    <a:gd name="T49" fmla="*/ 1 h 232"/>
                    <a:gd name="T50" fmla="*/ 2 w 199"/>
                    <a:gd name="T51" fmla="*/ 1 h 232"/>
                    <a:gd name="T52" fmla="*/ 1 w 199"/>
                    <a:gd name="T53" fmla="*/ 1 h 232"/>
                    <a:gd name="T54" fmla="*/ 1 w 199"/>
                    <a:gd name="T55" fmla="*/ 1 h 232"/>
                    <a:gd name="T56" fmla="*/ 1 w 199"/>
                    <a:gd name="T57" fmla="*/ 1 h 232"/>
                    <a:gd name="T58" fmla="*/ 1 w 199"/>
                    <a:gd name="T59" fmla="*/ 0 h 232"/>
                    <a:gd name="T60" fmla="*/ 1 w 199"/>
                    <a:gd name="T61" fmla="*/ 0 h 232"/>
                    <a:gd name="T62" fmla="*/ 1 w 199"/>
                    <a:gd name="T63" fmla="*/ 0 h 232"/>
                    <a:gd name="T64" fmla="*/ 1 w 199"/>
                    <a:gd name="T65" fmla="*/ 0 h 232"/>
                    <a:gd name="T66" fmla="*/ 1 w 199"/>
                    <a:gd name="T67" fmla="*/ 0 h 232"/>
                    <a:gd name="T68" fmla="*/ 1 w 199"/>
                    <a:gd name="T69" fmla="*/ 0 h 232"/>
                    <a:gd name="T70" fmla="*/ 1 w 199"/>
                    <a:gd name="T71" fmla="*/ 0 h 232"/>
                    <a:gd name="T72" fmla="*/ 1 w 199"/>
                    <a:gd name="T73" fmla="*/ 0 h 232"/>
                    <a:gd name="T74" fmla="*/ 2 w 199"/>
                    <a:gd name="T75" fmla="*/ 0 h 232"/>
                    <a:gd name="T76" fmla="*/ 2 w 199"/>
                    <a:gd name="T77" fmla="*/ 0 h 232"/>
                    <a:gd name="T78" fmla="*/ 2 w 199"/>
                    <a:gd name="T79" fmla="*/ 0 h 232"/>
                    <a:gd name="T80" fmla="*/ 3 w 199"/>
                    <a:gd name="T81" fmla="*/ 0 h 232"/>
                    <a:gd name="T82" fmla="*/ 3 w 199"/>
                    <a:gd name="T83" fmla="*/ 0 h 232"/>
                    <a:gd name="T84" fmla="*/ 2 w 199"/>
                    <a:gd name="T85" fmla="*/ 0 h 232"/>
                    <a:gd name="T86" fmla="*/ 2 w 199"/>
                    <a:gd name="T87" fmla="*/ 0 h 232"/>
                    <a:gd name="T88" fmla="*/ 2 w 199"/>
                    <a:gd name="T89" fmla="*/ 0 h 232"/>
                    <a:gd name="T90" fmla="*/ 2 w 199"/>
                    <a:gd name="T91" fmla="*/ 0 h 232"/>
                    <a:gd name="T92" fmla="*/ 1 w 199"/>
                    <a:gd name="T93" fmla="*/ 0 h 232"/>
                    <a:gd name="T94" fmla="*/ 1 w 199"/>
                    <a:gd name="T95" fmla="*/ 0 h 232"/>
                    <a:gd name="T96" fmla="*/ 1 w 199"/>
                    <a:gd name="T97" fmla="*/ 0 h 232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199" h="232">
                      <a:moveTo>
                        <a:pt x="70" y="29"/>
                      </a:moveTo>
                      <a:lnTo>
                        <a:pt x="55" y="39"/>
                      </a:lnTo>
                      <a:lnTo>
                        <a:pt x="42" y="50"/>
                      </a:lnTo>
                      <a:lnTo>
                        <a:pt x="30" y="63"/>
                      </a:lnTo>
                      <a:lnTo>
                        <a:pt x="20" y="77"/>
                      </a:lnTo>
                      <a:lnTo>
                        <a:pt x="12" y="91"/>
                      </a:lnTo>
                      <a:lnTo>
                        <a:pt x="6" y="108"/>
                      </a:lnTo>
                      <a:lnTo>
                        <a:pt x="2" y="125"/>
                      </a:lnTo>
                      <a:lnTo>
                        <a:pt x="0" y="142"/>
                      </a:lnTo>
                      <a:lnTo>
                        <a:pt x="2" y="166"/>
                      </a:lnTo>
                      <a:lnTo>
                        <a:pt x="12" y="186"/>
                      </a:lnTo>
                      <a:lnTo>
                        <a:pt x="26" y="203"/>
                      </a:lnTo>
                      <a:lnTo>
                        <a:pt x="45" y="216"/>
                      </a:lnTo>
                      <a:lnTo>
                        <a:pt x="66" y="226"/>
                      </a:lnTo>
                      <a:lnTo>
                        <a:pt x="88" y="230"/>
                      </a:lnTo>
                      <a:lnTo>
                        <a:pt x="111" y="232"/>
                      </a:lnTo>
                      <a:lnTo>
                        <a:pt x="134" y="228"/>
                      </a:lnTo>
                      <a:lnTo>
                        <a:pt x="138" y="228"/>
                      </a:lnTo>
                      <a:lnTo>
                        <a:pt x="143" y="226"/>
                      </a:lnTo>
                      <a:lnTo>
                        <a:pt x="147" y="222"/>
                      </a:lnTo>
                      <a:lnTo>
                        <a:pt x="148" y="218"/>
                      </a:lnTo>
                      <a:lnTo>
                        <a:pt x="145" y="212"/>
                      </a:lnTo>
                      <a:lnTo>
                        <a:pt x="141" y="207"/>
                      </a:lnTo>
                      <a:lnTo>
                        <a:pt x="135" y="203"/>
                      </a:lnTo>
                      <a:lnTo>
                        <a:pt x="129" y="201"/>
                      </a:lnTo>
                      <a:lnTo>
                        <a:pt x="117" y="197"/>
                      </a:lnTo>
                      <a:lnTo>
                        <a:pt x="105" y="195"/>
                      </a:lnTo>
                      <a:lnTo>
                        <a:pt x="94" y="193"/>
                      </a:lnTo>
                      <a:lnTo>
                        <a:pt x="83" y="190"/>
                      </a:lnTo>
                      <a:lnTo>
                        <a:pt x="73" y="187"/>
                      </a:lnTo>
                      <a:lnTo>
                        <a:pt x="62" y="182"/>
                      </a:lnTo>
                      <a:lnTo>
                        <a:pt x="53" y="176"/>
                      </a:lnTo>
                      <a:lnTo>
                        <a:pt x="43" y="167"/>
                      </a:lnTo>
                      <a:lnTo>
                        <a:pt x="40" y="128"/>
                      </a:lnTo>
                      <a:lnTo>
                        <a:pt x="49" y="96"/>
                      </a:lnTo>
                      <a:lnTo>
                        <a:pt x="68" y="71"/>
                      </a:lnTo>
                      <a:lnTo>
                        <a:pt x="94" y="50"/>
                      </a:lnTo>
                      <a:lnTo>
                        <a:pt x="122" y="34"/>
                      </a:lnTo>
                      <a:lnTo>
                        <a:pt x="151" y="21"/>
                      </a:lnTo>
                      <a:lnTo>
                        <a:pt x="178" y="12"/>
                      </a:lnTo>
                      <a:lnTo>
                        <a:pt x="199" y="4"/>
                      </a:lnTo>
                      <a:lnTo>
                        <a:pt x="186" y="1"/>
                      </a:lnTo>
                      <a:lnTo>
                        <a:pt x="172" y="0"/>
                      </a:lnTo>
                      <a:lnTo>
                        <a:pt x="156" y="2"/>
                      </a:lnTo>
                      <a:lnTo>
                        <a:pt x="138" y="4"/>
                      </a:lnTo>
                      <a:lnTo>
                        <a:pt x="121" y="10"/>
                      </a:lnTo>
                      <a:lnTo>
                        <a:pt x="103" y="16"/>
                      </a:lnTo>
                      <a:lnTo>
                        <a:pt x="86" y="23"/>
                      </a:lnTo>
                      <a:lnTo>
                        <a:pt x="70" y="2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1" name="Freeform 1128"/>
                <p:cNvSpPr>
                  <a:spLocks/>
                </p:cNvSpPr>
                <p:nvPr/>
              </p:nvSpPr>
              <p:spPr bwMode="auto">
                <a:xfrm>
                  <a:off x="5252" y="2656"/>
                  <a:ext cx="47" cy="42"/>
                </a:xfrm>
                <a:custGeom>
                  <a:avLst/>
                  <a:gdLst>
                    <a:gd name="T0" fmla="*/ 2 w 128"/>
                    <a:gd name="T1" fmla="*/ 0 h 180"/>
                    <a:gd name="T2" fmla="*/ 2 w 128"/>
                    <a:gd name="T3" fmla="*/ 0 h 180"/>
                    <a:gd name="T4" fmla="*/ 2 w 128"/>
                    <a:gd name="T5" fmla="*/ 0 h 180"/>
                    <a:gd name="T6" fmla="*/ 2 w 128"/>
                    <a:gd name="T7" fmla="*/ 0 h 180"/>
                    <a:gd name="T8" fmla="*/ 1 w 128"/>
                    <a:gd name="T9" fmla="*/ 0 h 180"/>
                    <a:gd name="T10" fmla="*/ 1 w 128"/>
                    <a:gd name="T11" fmla="*/ 0 h 180"/>
                    <a:gd name="T12" fmla="*/ 1 w 128"/>
                    <a:gd name="T13" fmla="*/ 0 h 180"/>
                    <a:gd name="T14" fmla="*/ 1 w 128"/>
                    <a:gd name="T15" fmla="*/ 0 h 180"/>
                    <a:gd name="T16" fmla="*/ 0 w 128"/>
                    <a:gd name="T17" fmla="*/ 0 h 180"/>
                    <a:gd name="T18" fmla="*/ 0 w 128"/>
                    <a:gd name="T19" fmla="*/ 0 h 180"/>
                    <a:gd name="T20" fmla="*/ 0 w 128"/>
                    <a:gd name="T21" fmla="*/ 0 h 180"/>
                    <a:gd name="T22" fmla="*/ 0 w 128"/>
                    <a:gd name="T23" fmla="*/ 0 h 180"/>
                    <a:gd name="T24" fmla="*/ 0 w 128"/>
                    <a:gd name="T25" fmla="*/ 0 h 180"/>
                    <a:gd name="T26" fmla="*/ 0 w 128"/>
                    <a:gd name="T27" fmla="*/ 0 h 180"/>
                    <a:gd name="T28" fmla="*/ 1 w 128"/>
                    <a:gd name="T29" fmla="*/ 0 h 180"/>
                    <a:gd name="T30" fmla="*/ 1 w 128"/>
                    <a:gd name="T31" fmla="*/ 0 h 180"/>
                    <a:gd name="T32" fmla="*/ 1 w 128"/>
                    <a:gd name="T33" fmla="*/ 0 h 180"/>
                    <a:gd name="T34" fmla="*/ 1 w 128"/>
                    <a:gd name="T35" fmla="*/ 0 h 180"/>
                    <a:gd name="T36" fmla="*/ 1 w 128"/>
                    <a:gd name="T37" fmla="*/ 0 h 180"/>
                    <a:gd name="T38" fmla="*/ 2 w 128"/>
                    <a:gd name="T39" fmla="*/ 0 h 180"/>
                    <a:gd name="T40" fmla="*/ 2 w 128"/>
                    <a:gd name="T41" fmla="*/ 0 h 180"/>
                    <a:gd name="T42" fmla="*/ 2 w 128"/>
                    <a:gd name="T43" fmla="*/ 0 h 180"/>
                    <a:gd name="T44" fmla="*/ 2 w 128"/>
                    <a:gd name="T45" fmla="*/ 0 h 180"/>
                    <a:gd name="T46" fmla="*/ 2 w 128"/>
                    <a:gd name="T47" fmla="*/ 0 h 180"/>
                    <a:gd name="T48" fmla="*/ 2 w 128"/>
                    <a:gd name="T49" fmla="*/ 0 h 180"/>
                    <a:gd name="T50" fmla="*/ 2 w 128"/>
                    <a:gd name="T51" fmla="*/ 0 h 180"/>
                    <a:gd name="T52" fmla="*/ 2 w 128"/>
                    <a:gd name="T53" fmla="*/ 0 h 180"/>
                    <a:gd name="T54" fmla="*/ 1 w 128"/>
                    <a:gd name="T55" fmla="*/ 0 h 180"/>
                    <a:gd name="T56" fmla="*/ 1 w 128"/>
                    <a:gd name="T57" fmla="*/ 0 h 180"/>
                    <a:gd name="T58" fmla="*/ 1 w 128"/>
                    <a:gd name="T59" fmla="*/ 0 h 180"/>
                    <a:gd name="T60" fmla="*/ 0 w 128"/>
                    <a:gd name="T61" fmla="*/ 0 h 180"/>
                    <a:gd name="T62" fmla="*/ 0 w 128"/>
                    <a:gd name="T63" fmla="*/ 0 h 180"/>
                    <a:gd name="T64" fmla="*/ 0 w 128"/>
                    <a:gd name="T65" fmla="*/ 0 h 180"/>
                    <a:gd name="T66" fmla="*/ 0 w 128"/>
                    <a:gd name="T67" fmla="*/ 0 h 180"/>
                    <a:gd name="T68" fmla="*/ 0 w 128"/>
                    <a:gd name="T69" fmla="*/ 0 h 180"/>
                    <a:gd name="T70" fmla="*/ 1 w 128"/>
                    <a:gd name="T71" fmla="*/ 0 h 180"/>
                    <a:gd name="T72" fmla="*/ 1 w 128"/>
                    <a:gd name="T73" fmla="*/ 0 h 180"/>
                    <a:gd name="T74" fmla="*/ 1 w 128"/>
                    <a:gd name="T75" fmla="*/ 0 h 180"/>
                    <a:gd name="T76" fmla="*/ 1 w 128"/>
                    <a:gd name="T77" fmla="*/ 0 h 180"/>
                    <a:gd name="T78" fmla="*/ 2 w 128"/>
                    <a:gd name="T79" fmla="*/ 0 h 180"/>
                    <a:gd name="T80" fmla="*/ 2 w 128"/>
                    <a:gd name="T81" fmla="*/ 0 h 180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0">
                      <a:moveTo>
                        <a:pt x="108" y="59"/>
                      </a:moveTo>
                      <a:lnTo>
                        <a:pt x="113" y="77"/>
                      </a:lnTo>
                      <a:lnTo>
                        <a:pt x="111" y="94"/>
                      </a:lnTo>
                      <a:lnTo>
                        <a:pt x="103" y="108"/>
                      </a:lnTo>
                      <a:lnTo>
                        <a:pt x="91" y="121"/>
                      </a:lnTo>
                      <a:lnTo>
                        <a:pt x="77" y="132"/>
                      </a:lnTo>
                      <a:lnTo>
                        <a:pt x="61" y="144"/>
                      </a:lnTo>
                      <a:lnTo>
                        <a:pt x="45" y="154"/>
                      </a:lnTo>
                      <a:lnTo>
                        <a:pt x="30" y="164"/>
                      </a:lnTo>
                      <a:lnTo>
                        <a:pt x="28" y="168"/>
                      </a:lnTo>
                      <a:lnTo>
                        <a:pt x="27" y="170"/>
                      </a:lnTo>
                      <a:lnTo>
                        <a:pt x="27" y="174"/>
                      </a:lnTo>
                      <a:lnTo>
                        <a:pt x="28" y="177"/>
                      </a:lnTo>
                      <a:lnTo>
                        <a:pt x="32" y="179"/>
                      </a:lnTo>
                      <a:lnTo>
                        <a:pt x="35" y="180"/>
                      </a:lnTo>
                      <a:lnTo>
                        <a:pt x="37" y="180"/>
                      </a:lnTo>
                      <a:lnTo>
                        <a:pt x="41" y="179"/>
                      </a:lnTo>
                      <a:lnTo>
                        <a:pt x="60" y="169"/>
                      </a:lnTo>
                      <a:lnTo>
                        <a:pt x="77" y="158"/>
                      </a:lnTo>
                      <a:lnTo>
                        <a:pt x="94" y="145"/>
                      </a:lnTo>
                      <a:lnTo>
                        <a:pt x="109" y="130"/>
                      </a:lnTo>
                      <a:lnTo>
                        <a:pt x="120" y="114"/>
                      </a:lnTo>
                      <a:lnTo>
                        <a:pt x="127" y="95"/>
                      </a:lnTo>
                      <a:lnTo>
                        <a:pt x="128" y="76"/>
                      </a:lnTo>
                      <a:lnTo>
                        <a:pt x="123" y="55"/>
                      </a:lnTo>
                      <a:lnTo>
                        <a:pt x="113" y="39"/>
                      </a:lnTo>
                      <a:lnTo>
                        <a:pt x="97" y="25"/>
                      </a:lnTo>
                      <a:lnTo>
                        <a:pt x="79" y="15"/>
                      </a:lnTo>
                      <a:lnTo>
                        <a:pt x="57" y="7"/>
                      </a:lnTo>
                      <a:lnTo>
                        <a:pt x="36" y="2"/>
                      </a:lnTo>
                      <a:lnTo>
                        <a:pt x="19" y="0"/>
                      </a:lnTo>
                      <a:lnTo>
                        <a:pt x="6" y="0"/>
                      </a:lnTo>
                      <a:lnTo>
                        <a:pt x="0" y="4"/>
                      </a:lnTo>
                      <a:lnTo>
                        <a:pt x="14" y="9"/>
                      </a:lnTo>
                      <a:lnTo>
                        <a:pt x="29" y="14"/>
                      </a:lnTo>
                      <a:lnTo>
                        <a:pt x="46" y="19"/>
                      </a:lnTo>
                      <a:lnTo>
                        <a:pt x="61" y="23"/>
                      </a:lnTo>
                      <a:lnTo>
                        <a:pt x="76" y="29"/>
                      </a:lnTo>
                      <a:lnTo>
                        <a:pt x="89" y="37"/>
                      </a:lnTo>
                      <a:lnTo>
                        <a:pt x="100" y="46"/>
                      </a:lnTo>
                      <a:lnTo>
                        <a:pt x="108" y="5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2" name="Freeform 1129"/>
                <p:cNvSpPr>
                  <a:spLocks/>
                </p:cNvSpPr>
                <p:nvPr/>
              </p:nvSpPr>
              <p:spPr bwMode="auto">
                <a:xfrm>
                  <a:off x="5089" y="2646"/>
                  <a:ext cx="114" cy="88"/>
                </a:xfrm>
                <a:custGeom>
                  <a:avLst/>
                  <a:gdLst>
                    <a:gd name="T0" fmla="*/ 1 w 322"/>
                    <a:gd name="T1" fmla="*/ 0 h 378"/>
                    <a:gd name="T2" fmla="*/ 1 w 322"/>
                    <a:gd name="T3" fmla="*/ 0 h 378"/>
                    <a:gd name="T4" fmla="*/ 0 w 322"/>
                    <a:gd name="T5" fmla="*/ 0 h 378"/>
                    <a:gd name="T6" fmla="*/ 0 w 322"/>
                    <a:gd name="T7" fmla="*/ 1 h 378"/>
                    <a:gd name="T8" fmla="*/ 0 w 322"/>
                    <a:gd name="T9" fmla="*/ 1 h 378"/>
                    <a:gd name="T10" fmla="*/ 0 w 322"/>
                    <a:gd name="T11" fmla="*/ 1 h 378"/>
                    <a:gd name="T12" fmla="*/ 0 w 322"/>
                    <a:gd name="T13" fmla="*/ 1 h 378"/>
                    <a:gd name="T14" fmla="*/ 0 w 322"/>
                    <a:gd name="T15" fmla="*/ 1 h 378"/>
                    <a:gd name="T16" fmla="*/ 1 w 322"/>
                    <a:gd name="T17" fmla="*/ 1 h 378"/>
                    <a:gd name="T18" fmla="*/ 1 w 322"/>
                    <a:gd name="T19" fmla="*/ 1 h 378"/>
                    <a:gd name="T20" fmla="*/ 2 w 322"/>
                    <a:gd name="T21" fmla="*/ 1 h 378"/>
                    <a:gd name="T22" fmla="*/ 2 w 322"/>
                    <a:gd name="T23" fmla="*/ 1 h 378"/>
                    <a:gd name="T24" fmla="*/ 3 w 322"/>
                    <a:gd name="T25" fmla="*/ 1 h 378"/>
                    <a:gd name="T26" fmla="*/ 4 w 322"/>
                    <a:gd name="T27" fmla="*/ 1 h 378"/>
                    <a:gd name="T28" fmla="*/ 4 w 322"/>
                    <a:gd name="T29" fmla="*/ 1 h 378"/>
                    <a:gd name="T30" fmla="*/ 5 w 322"/>
                    <a:gd name="T31" fmla="*/ 1 h 378"/>
                    <a:gd name="T32" fmla="*/ 5 w 322"/>
                    <a:gd name="T33" fmla="*/ 1 h 378"/>
                    <a:gd name="T34" fmla="*/ 5 w 322"/>
                    <a:gd name="T35" fmla="*/ 1 h 378"/>
                    <a:gd name="T36" fmla="*/ 5 w 322"/>
                    <a:gd name="T37" fmla="*/ 1 h 378"/>
                    <a:gd name="T38" fmla="*/ 5 w 322"/>
                    <a:gd name="T39" fmla="*/ 1 h 378"/>
                    <a:gd name="T40" fmla="*/ 5 w 322"/>
                    <a:gd name="T41" fmla="*/ 1 h 378"/>
                    <a:gd name="T42" fmla="*/ 4 w 322"/>
                    <a:gd name="T43" fmla="*/ 1 h 378"/>
                    <a:gd name="T44" fmla="*/ 4 w 322"/>
                    <a:gd name="T45" fmla="*/ 1 h 378"/>
                    <a:gd name="T46" fmla="*/ 3 w 322"/>
                    <a:gd name="T47" fmla="*/ 1 h 378"/>
                    <a:gd name="T48" fmla="*/ 2 w 322"/>
                    <a:gd name="T49" fmla="*/ 1 h 378"/>
                    <a:gd name="T50" fmla="*/ 2 w 322"/>
                    <a:gd name="T51" fmla="*/ 1 h 378"/>
                    <a:gd name="T52" fmla="*/ 2 w 322"/>
                    <a:gd name="T53" fmla="*/ 1 h 378"/>
                    <a:gd name="T54" fmla="*/ 1 w 322"/>
                    <a:gd name="T55" fmla="*/ 1 h 378"/>
                    <a:gd name="T56" fmla="*/ 1 w 322"/>
                    <a:gd name="T57" fmla="*/ 1 h 378"/>
                    <a:gd name="T58" fmla="*/ 1 w 322"/>
                    <a:gd name="T59" fmla="*/ 1 h 378"/>
                    <a:gd name="T60" fmla="*/ 0 w 322"/>
                    <a:gd name="T61" fmla="*/ 1 h 378"/>
                    <a:gd name="T62" fmla="*/ 1 w 322"/>
                    <a:gd name="T63" fmla="*/ 1 h 378"/>
                    <a:gd name="T64" fmla="*/ 1 w 322"/>
                    <a:gd name="T65" fmla="*/ 0 h 378"/>
                    <a:gd name="T66" fmla="*/ 1 w 322"/>
                    <a:gd name="T67" fmla="*/ 0 h 378"/>
                    <a:gd name="T68" fmla="*/ 1 w 322"/>
                    <a:gd name="T69" fmla="*/ 0 h 378"/>
                    <a:gd name="T70" fmla="*/ 2 w 322"/>
                    <a:gd name="T71" fmla="*/ 0 h 378"/>
                    <a:gd name="T72" fmla="*/ 2 w 322"/>
                    <a:gd name="T73" fmla="*/ 0 h 378"/>
                    <a:gd name="T74" fmla="*/ 3 w 322"/>
                    <a:gd name="T75" fmla="*/ 0 h 378"/>
                    <a:gd name="T76" fmla="*/ 4 w 322"/>
                    <a:gd name="T77" fmla="*/ 0 h 378"/>
                    <a:gd name="T78" fmla="*/ 4 w 322"/>
                    <a:gd name="T79" fmla="*/ 0 h 378"/>
                    <a:gd name="T80" fmla="*/ 4 w 322"/>
                    <a:gd name="T81" fmla="*/ 0 h 378"/>
                    <a:gd name="T82" fmla="*/ 4 w 322"/>
                    <a:gd name="T83" fmla="*/ 0 h 378"/>
                    <a:gd name="T84" fmla="*/ 3 w 322"/>
                    <a:gd name="T85" fmla="*/ 0 h 378"/>
                    <a:gd name="T86" fmla="*/ 2 w 322"/>
                    <a:gd name="T87" fmla="*/ 0 h 378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2" h="378">
                      <a:moveTo>
                        <a:pt x="125" y="49"/>
                      </a:moveTo>
                      <a:lnTo>
                        <a:pt x="100" y="70"/>
                      </a:lnTo>
                      <a:lnTo>
                        <a:pt x="76" y="90"/>
                      </a:lnTo>
                      <a:lnTo>
                        <a:pt x="53" y="115"/>
                      </a:lnTo>
                      <a:lnTo>
                        <a:pt x="34" y="140"/>
                      </a:lnTo>
                      <a:lnTo>
                        <a:pt x="17" y="166"/>
                      </a:lnTo>
                      <a:lnTo>
                        <a:pt x="5" y="195"/>
                      </a:lnTo>
                      <a:lnTo>
                        <a:pt x="0" y="226"/>
                      </a:lnTo>
                      <a:lnTo>
                        <a:pt x="1" y="258"/>
                      </a:lnTo>
                      <a:lnTo>
                        <a:pt x="3" y="266"/>
                      </a:lnTo>
                      <a:lnTo>
                        <a:pt x="5" y="275"/>
                      </a:lnTo>
                      <a:lnTo>
                        <a:pt x="9" y="282"/>
                      </a:lnTo>
                      <a:lnTo>
                        <a:pt x="14" y="290"/>
                      </a:lnTo>
                      <a:lnTo>
                        <a:pt x="19" y="297"/>
                      </a:lnTo>
                      <a:lnTo>
                        <a:pt x="26" y="304"/>
                      </a:lnTo>
                      <a:lnTo>
                        <a:pt x="32" y="310"/>
                      </a:lnTo>
                      <a:lnTo>
                        <a:pt x="41" y="314"/>
                      </a:lnTo>
                      <a:lnTo>
                        <a:pt x="56" y="324"/>
                      </a:lnTo>
                      <a:lnTo>
                        <a:pt x="71" y="332"/>
                      </a:lnTo>
                      <a:lnTo>
                        <a:pt x="86" y="338"/>
                      </a:lnTo>
                      <a:lnTo>
                        <a:pt x="103" y="344"/>
                      </a:lnTo>
                      <a:lnTo>
                        <a:pt x="119" y="350"/>
                      </a:lnTo>
                      <a:lnTo>
                        <a:pt x="136" y="355"/>
                      </a:lnTo>
                      <a:lnTo>
                        <a:pt x="152" y="359"/>
                      </a:lnTo>
                      <a:lnTo>
                        <a:pt x="168" y="363"/>
                      </a:lnTo>
                      <a:lnTo>
                        <a:pt x="186" y="366"/>
                      </a:lnTo>
                      <a:lnTo>
                        <a:pt x="202" y="368"/>
                      </a:lnTo>
                      <a:lnTo>
                        <a:pt x="220" y="371"/>
                      </a:lnTo>
                      <a:lnTo>
                        <a:pt x="238" y="373"/>
                      </a:lnTo>
                      <a:lnTo>
                        <a:pt x="254" y="374"/>
                      </a:lnTo>
                      <a:lnTo>
                        <a:pt x="272" y="375"/>
                      </a:lnTo>
                      <a:lnTo>
                        <a:pt x="289" y="376"/>
                      </a:lnTo>
                      <a:lnTo>
                        <a:pt x="306" y="378"/>
                      </a:lnTo>
                      <a:lnTo>
                        <a:pt x="311" y="378"/>
                      </a:lnTo>
                      <a:lnTo>
                        <a:pt x="316" y="375"/>
                      </a:lnTo>
                      <a:lnTo>
                        <a:pt x="320" y="371"/>
                      </a:lnTo>
                      <a:lnTo>
                        <a:pt x="322" y="366"/>
                      </a:lnTo>
                      <a:lnTo>
                        <a:pt x="322" y="360"/>
                      </a:lnTo>
                      <a:lnTo>
                        <a:pt x="320" y="356"/>
                      </a:lnTo>
                      <a:lnTo>
                        <a:pt x="315" y="352"/>
                      </a:lnTo>
                      <a:lnTo>
                        <a:pt x="309" y="350"/>
                      </a:lnTo>
                      <a:lnTo>
                        <a:pt x="294" y="347"/>
                      </a:lnTo>
                      <a:lnTo>
                        <a:pt x="279" y="344"/>
                      </a:lnTo>
                      <a:lnTo>
                        <a:pt x="263" y="341"/>
                      </a:lnTo>
                      <a:lnTo>
                        <a:pt x="247" y="338"/>
                      </a:lnTo>
                      <a:lnTo>
                        <a:pt x="232" y="336"/>
                      </a:lnTo>
                      <a:lnTo>
                        <a:pt x="216" y="334"/>
                      </a:lnTo>
                      <a:lnTo>
                        <a:pt x="200" y="332"/>
                      </a:lnTo>
                      <a:lnTo>
                        <a:pt x="185" y="328"/>
                      </a:lnTo>
                      <a:lnTo>
                        <a:pt x="170" y="326"/>
                      </a:lnTo>
                      <a:lnTo>
                        <a:pt x="154" y="322"/>
                      </a:lnTo>
                      <a:lnTo>
                        <a:pt x="139" y="318"/>
                      </a:lnTo>
                      <a:lnTo>
                        <a:pt x="124" y="314"/>
                      </a:lnTo>
                      <a:lnTo>
                        <a:pt x="110" y="309"/>
                      </a:lnTo>
                      <a:lnTo>
                        <a:pt x="94" y="303"/>
                      </a:lnTo>
                      <a:lnTo>
                        <a:pt x="80" y="297"/>
                      </a:lnTo>
                      <a:lnTo>
                        <a:pt x="66" y="289"/>
                      </a:lnTo>
                      <a:lnTo>
                        <a:pt x="55" y="281"/>
                      </a:lnTo>
                      <a:lnTo>
                        <a:pt x="45" y="271"/>
                      </a:lnTo>
                      <a:lnTo>
                        <a:pt x="38" y="259"/>
                      </a:lnTo>
                      <a:lnTo>
                        <a:pt x="35" y="245"/>
                      </a:lnTo>
                      <a:lnTo>
                        <a:pt x="34" y="232"/>
                      </a:lnTo>
                      <a:lnTo>
                        <a:pt x="35" y="216"/>
                      </a:lnTo>
                      <a:lnTo>
                        <a:pt x="38" y="200"/>
                      </a:lnTo>
                      <a:lnTo>
                        <a:pt x="43" y="187"/>
                      </a:lnTo>
                      <a:lnTo>
                        <a:pt x="51" y="170"/>
                      </a:lnTo>
                      <a:lnTo>
                        <a:pt x="60" y="152"/>
                      </a:lnTo>
                      <a:lnTo>
                        <a:pt x="71" y="137"/>
                      </a:lnTo>
                      <a:lnTo>
                        <a:pt x="83" y="124"/>
                      </a:lnTo>
                      <a:lnTo>
                        <a:pt x="94" y="110"/>
                      </a:lnTo>
                      <a:lnTo>
                        <a:pt x="107" y="96"/>
                      </a:lnTo>
                      <a:lnTo>
                        <a:pt x="123" y="82"/>
                      </a:lnTo>
                      <a:lnTo>
                        <a:pt x="138" y="69"/>
                      </a:lnTo>
                      <a:lnTo>
                        <a:pt x="153" y="57"/>
                      </a:lnTo>
                      <a:lnTo>
                        <a:pt x="173" y="47"/>
                      </a:lnTo>
                      <a:lnTo>
                        <a:pt x="195" y="38"/>
                      </a:lnTo>
                      <a:lnTo>
                        <a:pt x="218" y="28"/>
                      </a:lnTo>
                      <a:lnTo>
                        <a:pt x="238" y="20"/>
                      </a:lnTo>
                      <a:lnTo>
                        <a:pt x="254" y="13"/>
                      </a:lnTo>
                      <a:lnTo>
                        <a:pt x="264" y="7"/>
                      </a:lnTo>
                      <a:lnTo>
                        <a:pt x="268" y="2"/>
                      </a:lnTo>
                      <a:lnTo>
                        <a:pt x="256" y="0"/>
                      </a:lnTo>
                      <a:lnTo>
                        <a:pt x="240" y="1"/>
                      </a:lnTo>
                      <a:lnTo>
                        <a:pt x="221" y="4"/>
                      </a:lnTo>
                      <a:lnTo>
                        <a:pt x="201" y="10"/>
                      </a:lnTo>
                      <a:lnTo>
                        <a:pt x="180" y="18"/>
                      </a:lnTo>
                      <a:lnTo>
                        <a:pt x="160" y="27"/>
                      </a:lnTo>
                      <a:lnTo>
                        <a:pt x="141" y="38"/>
                      </a:lnTo>
                      <a:lnTo>
                        <a:pt x="125" y="49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3" name="Freeform 1130"/>
                <p:cNvSpPr>
                  <a:spLocks/>
                </p:cNvSpPr>
                <p:nvPr/>
              </p:nvSpPr>
              <p:spPr bwMode="auto">
                <a:xfrm>
                  <a:off x="5250" y="2643"/>
                  <a:ext cx="99" cy="59"/>
                </a:xfrm>
                <a:custGeom>
                  <a:avLst/>
                  <a:gdLst>
                    <a:gd name="T0" fmla="*/ 3 w 283"/>
                    <a:gd name="T1" fmla="*/ 0 h 252"/>
                    <a:gd name="T2" fmla="*/ 3 w 283"/>
                    <a:gd name="T3" fmla="*/ 0 h 252"/>
                    <a:gd name="T4" fmla="*/ 4 w 283"/>
                    <a:gd name="T5" fmla="*/ 0 h 252"/>
                    <a:gd name="T6" fmla="*/ 4 w 283"/>
                    <a:gd name="T7" fmla="*/ 0 h 252"/>
                    <a:gd name="T8" fmla="*/ 4 w 283"/>
                    <a:gd name="T9" fmla="*/ 0 h 252"/>
                    <a:gd name="T10" fmla="*/ 4 w 283"/>
                    <a:gd name="T11" fmla="*/ 0 h 252"/>
                    <a:gd name="T12" fmla="*/ 4 w 283"/>
                    <a:gd name="T13" fmla="*/ 0 h 252"/>
                    <a:gd name="T14" fmla="*/ 3 w 283"/>
                    <a:gd name="T15" fmla="*/ 0 h 252"/>
                    <a:gd name="T16" fmla="*/ 3 w 283"/>
                    <a:gd name="T17" fmla="*/ 1 h 252"/>
                    <a:gd name="T18" fmla="*/ 3 w 283"/>
                    <a:gd name="T19" fmla="*/ 1 h 252"/>
                    <a:gd name="T20" fmla="*/ 3 w 283"/>
                    <a:gd name="T21" fmla="*/ 1 h 252"/>
                    <a:gd name="T22" fmla="*/ 3 w 283"/>
                    <a:gd name="T23" fmla="*/ 1 h 252"/>
                    <a:gd name="T24" fmla="*/ 3 w 283"/>
                    <a:gd name="T25" fmla="*/ 1 h 252"/>
                    <a:gd name="T26" fmla="*/ 3 w 283"/>
                    <a:gd name="T27" fmla="*/ 1 h 252"/>
                    <a:gd name="T28" fmla="*/ 3 w 283"/>
                    <a:gd name="T29" fmla="*/ 1 h 252"/>
                    <a:gd name="T30" fmla="*/ 3 w 283"/>
                    <a:gd name="T31" fmla="*/ 1 h 252"/>
                    <a:gd name="T32" fmla="*/ 3 w 283"/>
                    <a:gd name="T33" fmla="*/ 1 h 252"/>
                    <a:gd name="T34" fmla="*/ 3 w 283"/>
                    <a:gd name="T35" fmla="*/ 1 h 252"/>
                    <a:gd name="T36" fmla="*/ 3 w 283"/>
                    <a:gd name="T37" fmla="*/ 1 h 252"/>
                    <a:gd name="T38" fmla="*/ 3 w 283"/>
                    <a:gd name="T39" fmla="*/ 1 h 252"/>
                    <a:gd name="T40" fmla="*/ 3 w 283"/>
                    <a:gd name="T41" fmla="*/ 1 h 252"/>
                    <a:gd name="T42" fmla="*/ 3 w 283"/>
                    <a:gd name="T43" fmla="*/ 1 h 252"/>
                    <a:gd name="T44" fmla="*/ 4 w 283"/>
                    <a:gd name="T45" fmla="*/ 1 h 252"/>
                    <a:gd name="T46" fmla="*/ 4 w 283"/>
                    <a:gd name="T47" fmla="*/ 1 h 252"/>
                    <a:gd name="T48" fmla="*/ 4 w 283"/>
                    <a:gd name="T49" fmla="*/ 0 h 252"/>
                    <a:gd name="T50" fmla="*/ 4 w 283"/>
                    <a:gd name="T51" fmla="*/ 0 h 252"/>
                    <a:gd name="T52" fmla="*/ 4 w 283"/>
                    <a:gd name="T53" fmla="*/ 0 h 252"/>
                    <a:gd name="T54" fmla="*/ 4 w 283"/>
                    <a:gd name="T55" fmla="*/ 0 h 252"/>
                    <a:gd name="T56" fmla="*/ 4 w 283"/>
                    <a:gd name="T57" fmla="*/ 0 h 252"/>
                    <a:gd name="T58" fmla="*/ 3 w 283"/>
                    <a:gd name="T59" fmla="*/ 0 h 252"/>
                    <a:gd name="T60" fmla="*/ 3 w 283"/>
                    <a:gd name="T61" fmla="*/ 0 h 252"/>
                    <a:gd name="T62" fmla="*/ 3 w 283"/>
                    <a:gd name="T63" fmla="*/ 0 h 252"/>
                    <a:gd name="T64" fmla="*/ 3 w 283"/>
                    <a:gd name="T65" fmla="*/ 0 h 252"/>
                    <a:gd name="T66" fmla="*/ 2 w 283"/>
                    <a:gd name="T67" fmla="*/ 0 h 252"/>
                    <a:gd name="T68" fmla="*/ 2 w 283"/>
                    <a:gd name="T69" fmla="*/ 0 h 252"/>
                    <a:gd name="T70" fmla="*/ 2 w 283"/>
                    <a:gd name="T71" fmla="*/ 0 h 252"/>
                    <a:gd name="T72" fmla="*/ 2 w 283"/>
                    <a:gd name="T73" fmla="*/ 0 h 252"/>
                    <a:gd name="T74" fmla="*/ 1 w 283"/>
                    <a:gd name="T75" fmla="*/ 0 h 252"/>
                    <a:gd name="T76" fmla="*/ 1 w 283"/>
                    <a:gd name="T77" fmla="*/ 0 h 252"/>
                    <a:gd name="T78" fmla="*/ 1 w 283"/>
                    <a:gd name="T79" fmla="*/ 0 h 252"/>
                    <a:gd name="T80" fmla="*/ 0 w 283"/>
                    <a:gd name="T81" fmla="*/ 0 h 252"/>
                    <a:gd name="T82" fmla="*/ 0 w 283"/>
                    <a:gd name="T83" fmla="*/ 0 h 252"/>
                    <a:gd name="T84" fmla="*/ 0 w 283"/>
                    <a:gd name="T85" fmla="*/ 0 h 252"/>
                    <a:gd name="T86" fmla="*/ 0 w 283"/>
                    <a:gd name="T87" fmla="*/ 0 h 252"/>
                    <a:gd name="T88" fmla="*/ 0 w 283"/>
                    <a:gd name="T89" fmla="*/ 0 h 252"/>
                    <a:gd name="T90" fmla="*/ 0 w 283"/>
                    <a:gd name="T91" fmla="*/ 0 h 252"/>
                    <a:gd name="T92" fmla="*/ 0 w 283"/>
                    <a:gd name="T93" fmla="*/ 0 h 252"/>
                    <a:gd name="T94" fmla="*/ 1 w 283"/>
                    <a:gd name="T95" fmla="*/ 0 h 252"/>
                    <a:gd name="T96" fmla="*/ 1 w 283"/>
                    <a:gd name="T97" fmla="*/ 0 h 252"/>
                    <a:gd name="T98" fmla="*/ 1 w 283"/>
                    <a:gd name="T99" fmla="*/ 0 h 252"/>
                    <a:gd name="T100" fmla="*/ 1 w 283"/>
                    <a:gd name="T101" fmla="*/ 0 h 252"/>
                    <a:gd name="T102" fmla="*/ 1 w 283"/>
                    <a:gd name="T103" fmla="*/ 0 h 252"/>
                    <a:gd name="T104" fmla="*/ 2 w 283"/>
                    <a:gd name="T105" fmla="*/ 0 h 252"/>
                    <a:gd name="T106" fmla="*/ 2 w 283"/>
                    <a:gd name="T107" fmla="*/ 0 h 252"/>
                    <a:gd name="T108" fmla="*/ 2 w 283"/>
                    <a:gd name="T109" fmla="*/ 0 h 252"/>
                    <a:gd name="T110" fmla="*/ 2 w 283"/>
                    <a:gd name="T111" fmla="*/ 0 h 252"/>
                    <a:gd name="T112" fmla="*/ 3 w 283"/>
                    <a:gd name="T113" fmla="*/ 0 h 252"/>
                    <a:gd name="T114" fmla="*/ 3 w 283"/>
                    <a:gd name="T115" fmla="*/ 0 h 252"/>
                    <a:gd name="T116" fmla="*/ 3 w 283"/>
                    <a:gd name="T117" fmla="*/ 0 h 252"/>
                    <a:gd name="T118" fmla="*/ 3 w 283"/>
                    <a:gd name="T119" fmla="*/ 0 h 252"/>
                    <a:gd name="T120" fmla="*/ 3 w 283"/>
                    <a:gd name="T121" fmla="*/ 0 h 252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3" h="252">
                      <a:moveTo>
                        <a:pt x="235" y="77"/>
                      </a:moveTo>
                      <a:lnTo>
                        <a:pt x="248" y="91"/>
                      </a:lnTo>
                      <a:lnTo>
                        <a:pt x="256" y="107"/>
                      </a:lnTo>
                      <a:lnTo>
                        <a:pt x="259" y="124"/>
                      </a:lnTo>
                      <a:lnTo>
                        <a:pt x="259" y="142"/>
                      </a:lnTo>
                      <a:lnTo>
                        <a:pt x="257" y="157"/>
                      </a:lnTo>
                      <a:lnTo>
                        <a:pt x="252" y="170"/>
                      </a:lnTo>
                      <a:lnTo>
                        <a:pt x="244" y="183"/>
                      </a:lnTo>
                      <a:lnTo>
                        <a:pt x="236" y="193"/>
                      </a:lnTo>
                      <a:lnTo>
                        <a:pt x="225" y="204"/>
                      </a:lnTo>
                      <a:lnTo>
                        <a:pt x="215" y="214"/>
                      </a:lnTo>
                      <a:lnTo>
                        <a:pt x="204" y="224"/>
                      </a:lnTo>
                      <a:lnTo>
                        <a:pt x="194" y="234"/>
                      </a:lnTo>
                      <a:lnTo>
                        <a:pt x="191" y="238"/>
                      </a:lnTo>
                      <a:lnTo>
                        <a:pt x="191" y="241"/>
                      </a:lnTo>
                      <a:lnTo>
                        <a:pt x="191" y="245"/>
                      </a:lnTo>
                      <a:lnTo>
                        <a:pt x="194" y="248"/>
                      </a:lnTo>
                      <a:lnTo>
                        <a:pt x="197" y="250"/>
                      </a:lnTo>
                      <a:lnTo>
                        <a:pt x="202" y="252"/>
                      </a:lnTo>
                      <a:lnTo>
                        <a:pt x="205" y="250"/>
                      </a:lnTo>
                      <a:lnTo>
                        <a:pt x="209" y="248"/>
                      </a:lnTo>
                      <a:lnTo>
                        <a:pt x="232" y="233"/>
                      </a:lnTo>
                      <a:lnTo>
                        <a:pt x="252" y="214"/>
                      </a:lnTo>
                      <a:lnTo>
                        <a:pt x="268" y="192"/>
                      </a:lnTo>
                      <a:lnTo>
                        <a:pt x="278" y="167"/>
                      </a:lnTo>
                      <a:lnTo>
                        <a:pt x="283" y="141"/>
                      </a:lnTo>
                      <a:lnTo>
                        <a:pt x="280" y="115"/>
                      </a:lnTo>
                      <a:lnTo>
                        <a:pt x="271" y="91"/>
                      </a:lnTo>
                      <a:lnTo>
                        <a:pt x="252" y="69"/>
                      </a:lnTo>
                      <a:lnTo>
                        <a:pt x="238" y="57"/>
                      </a:lnTo>
                      <a:lnTo>
                        <a:pt x="222" y="48"/>
                      </a:lnTo>
                      <a:lnTo>
                        <a:pt x="204" y="39"/>
                      </a:lnTo>
                      <a:lnTo>
                        <a:pt x="184" y="31"/>
                      </a:lnTo>
                      <a:lnTo>
                        <a:pt x="164" y="23"/>
                      </a:lnTo>
                      <a:lnTo>
                        <a:pt x="144" y="17"/>
                      </a:lnTo>
                      <a:lnTo>
                        <a:pt x="123" y="13"/>
                      </a:lnTo>
                      <a:lnTo>
                        <a:pt x="103" y="8"/>
                      </a:lnTo>
                      <a:lnTo>
                        <a:pt x="83" y="5"/>
                      </a:lnTo>
                      <a:lnTo>
                        <a:pt x="66" y="2"/>
                      </a:lnTo>
                      <a:lnTo>
                        <a:pt x="48" y="0"/>
                      </a:lnTo>
                      <a:lnTo>
                        <a:pt x="34" y="0"/>
                      </a:lnTo>
                      <a:lnTo>
                        <a:pt x="21" y="0"/>
                      </a:lnTo>
                      <a:lnTo>
                        <a:pt x="11" y="0"/>
                      </a:lnTo>
                      <a:lnTo>
                        <a:pt x="4" y="2"/>
                      </a:lnTo>
                      <a:lnTo>
                        <a:pt x="0" y="5"/>
                      </a:lnTo>
                      <a:lnTo>
                        <a:pt x="12" y="7"/>
                      </a:lnTo>
                      <a:lnTo>
                        <a:pt x="24" y="8"/>
                      </a:lnTo>
                      <a:lnTo>
                        <a:pt x="38" y="10"/>
                      </a:lnTo>
                      <a:lnTo>
                        <a:pt x="52" y="13"/>
                      </a:lnTo>
                      <a:lnTo>
                        <a:pt x="66" y="16"/>
                      </a:lnTo>
                      <a:lnTo>
                        <a:pt x="82" y="18"/>
                      </a:lnTo>
                      <a:lnTo>
                        <a:pt x="98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4"/>
                      </a:lnTo>
                      <a:lnTo>
                        <a:pt x="162" y="39"/>
                      </a:lnTo>
                      <a:lnTo>
                        <a:pt x="177" y="45"/>
                      </a:lnTo>
                      <a:lnTo>
                        <a:pt x="193" y="52"/>
                      </a:lnTo>
                      <a:lnTo>
                        <a:pt x="208" y="60"/>
                      </a:lnTo>
                      <a:lnTo>
                        <a:pt x="222" y="68"/>
                      </a:lnTo>
                      <a:lnTo>
                        <a:pt x="235" y="7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4" name="Freeform 1131"/>
                <p:cNvSpPr>
                  <a:spLocks/>
                </p:cNvSpPr>
                <p:nvPr/>
              </p:nvSpPr>
              <p:spPr bwMode="auto">
                <a:xfrm>
                  <a:off x="5047" y="2671"/>
                  <a:ext cx="40" cy="55"/>
                </a:xfrm>
                <a:custGeom>
                  <a:avLst/>
                  <a:gdLst>
                    <a:gd name="T0" fmla="*/ 0 w 114"/>
                    <a:gd name="T1" fmla="*/ 0 h 238"/>
                    <a:gd name="T2" fmla="*/ 0 w 114"/>
                    <a:gd name="T3" fmla="*/ 0 h 238"/>
                    <a:gd name="T4" fmla="*/ 0 w 114"/>
                    <a:gd name="T5" fmla="*/ 0 h 238"/>
                    <a:gd name="T6" fmla="*/ 0 w 114"/>
                    <a:gd name="T7" fmla="*/ 0 h 238"/>
                    <a:gd name="T8" fmla="*/ 0 w 114"/>
                    <a:gd name="T9" fmla="*/ 1 h 238"/>
                    <a:gd name="T10" fmla="*/ 1 w 114"/>
                    <a:gd name="T11" fmla="*/ 1 h 238"/>
                    <a:gd name="T12" fmla="*/ 1 w 114"/>
                    <a:gd name="T13" fmla="*/ 1 h 238"/>
                    <a:gd name="T14" fmla="*/ 1 w 114"/>
                    <a:gd name="T15" fmla="*/ 1 h 238"/>
                    <a:gd name="T16" fmla="*/ 1 w 114"/>
                    <a:gd name="T17" fmla="*/ 1 h 238"/>
                    <a:gd name="T18" fmla="*/ 1 w 114"/>
                    <a:gd name="T19" fmla="*/ 1 h 238"/>
                    <a:gd name="T20" fmla="*/ 2 w 114"/>
                    <a:gd name="T21" fmla="*/ 1 h 238"/>
                    <a:gd name="T22" fmla="*/ 2 w 114"/>
                    <a:gd name="T23" fmla="*/ 1 h 238"/>
                    <a:gd name="T24" fmla="*/ 2 w 114"/>
                    <a:gd name="T25" fmla="*/ 1 h 238"/>
                    <a:gd name="T26" fmla="*/ 2 w 114"/>
                    <a:gd name="T27" fmla="*/ 1 h 238"/>
                    <a:gd name="T28" fmla="*/ 2 w 114"/>
                    <a:gd name="T29" fmla="*/ 1 h 238"/>
                    <a:gd name="T30" fmla="*/ 2 w 114"/>
                    <a:gd name="T31" fmla="*/ 1 h 238"/>
                    <a:gd name="T32" fmla="*/ 1 w 114"/>
                    <a:gd name="T33" fmla="*/ 1 h 238"/>
                    <a:gd name="T34" fmla="*/ 1 w 114"/>
                    <a:gd name="T35" fmla="*/ 1 h 238"/>
                    <a:gd name="T36" fmla="*/ 1 w 114"/>
                    <a:gd name="T37" fmla="*/ 0 h 238"/>
                    <a:gd name="T38" fmla="*/ 1 w 114"/>
                    <a:gd name="T39" fmla="*/ 0 h 238"/>
                    <a:gd name="T40" fmla="*/ 1 w 114"/>
                    <a:gd name="T41" fmla="*/ 0 h 238"/>
                    <a:gd name="T42" fmla="*/ 0 w 114"/>
                    <a:gd name="T43" fmla="*/ 0 h 238"/>
                    <a:gd name="T44" fmla="*/ 0 w 114"/>
                    <a:gd name="T45" fmla="*/ 0 h 238"/>
                    <a:gd name="T46" fmla="*/ 0 w 114"/>
                    <a:gd name="T47" fmla="*/ 0 h 238"/>
                    <a:gd name="T48" fmla="*/ 0 w 114"/>
                    <a:gd name="T49" fmla="*/ 0 h 238"/>
                    <a:gd name="T50" fmla="*/ 1 w 114"/>
                    <a:gd name="T51" fmla="*/ 0 h 238"/>
                    <a:gd name="T52" fmla="*/ 1 w 114"/>
                    <a:gd name="T53" fmla="*/ 0 h 238"/>
                    <a:gd name="T54" fmla="*/ 1 w 114"/>
                    <a:gd name="T55" fmla="*/ 0 h 238"/>
                    <a:gd name="T56" fmla="*/ 1 w 114"/>
                    <a:gd name="T57" fmla="*/ 0 h 238"/>
                    <a:gd name="T58" fmla="*/ 1 w 114"/>
                    <a:gd name="T59" fmla="*/ 0 h 238"/>
                    <a:gd name="T60" fmla="*/ 1 w 114"/>
                    <a:gd name="T61" fmla="*/ 0 h 238"/>
                    <a:gd name="T62" fmla="*/ 2 w 114"/>
                    <a:gd name="T63" fmla="*/ 0 h 238"/>
                    <a:gd name="T64" fmla="*/ 2 w 114"/>
                    <a:gd name="T65" fmla="*/ 0 h 238"/>
                    <a:gd name="T66" fmla="*/ 2 w 114"/>
                    <a:gd name="T67" fmla="*/ 0 h 238"/>
                    <a:gd name="T68" fmla="*/ 1 w 114"/>
                    <a:gd name="T69" fmla="*/ 0 h 238"/>
                    <a:gd name="T70" fmla="*/ 1 w 114"/>
                    <a:gd name="T71" fmla="*/ 0 h 238"/>
                    <a:gd name="T72" fmla="*/ 1 w 114"/>
                    <a:gd name="T73" fmla="*/ 0 h 238"/>
                    <a:gd name="T74" fmla="*/ 1 w 114"/>
                    <a:gd name="T75" fmla="*/ 0 h 238"/>
                    <a:gd name="T76" fmla="*/ 0 w 114"/>
                    <a:gd name="T77" fmla="*/ 0 h 238"/>
                    <a:gd name="T78" fmla="*/ 0 w 114"/>
                    <a:gd name="T79" fmla="*/ 0 h 238"/>
                    <a:gd name="T80" fmla="*/ 0 w 114"/>
                    <a:gd name="T81" fmla="*/ 0 h 238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4" h="238">
                      <a:moveTo>
                        <a:pt x="0" y="130"/>
                      </a:moveTo>
                      <a:lnTo>
                        <a:pt x="0" y="149"/>
                      </a:lnTo>
                      <a:lnTo>
                        <a:pt x="4" y="168"/>
                      </a:lnTo>
                      <a:lnTo>
                        <a:pt x="12" y="185"/>
                      </a:lnTo>
                      <a:lnTo>
                        <a:pt x="24" y="200"/>
                      </a:lnTo>
                      <a:lnTo>
                        <a:pt x="38" y="213"/>
                      </a:lnTo>
                      <a:lnTo>
                        <a:pt x="55" y="224"/>
                      </a:lnTo>
                      <a:lnTo>
                        <a:pt x="73" y="232"/>
                      </a:lnTo>
                      <a:lnTo>
                        <a:pt x="92" y="237"/>
                      </a:lnTo>
                      <a:lnTo>
                        <a:pt x="98" y="238"/>
                      </a:lnTo>
                      <a:lnTo>
                        <a:pt x="104" y="235"/>
                      </a:lnTo>
                      <a:lnTo>
                        <a:pt x="109" y="232"/>
                      </a:lnTo>
                      <a:lnTo>
                        <a:pt x="111" y="227"/>
                      </a:lnTo>
                      <a:lnTo>
                        <a:pt x="111" y="222"/>
                      </a:lnTo>
                      <a:lnTo>
                        <a:pt x="110" y="216"/>
                      </a:lnTo>
                      <a:lnTo>
                        <a:pt x="106" y="211"/>
                      </a:lnTo>
                      <a:lnTo>
                        <a:pt x="100" y="209"/>
                      </a:lnTo>
                      <a:lnTo>
                        <a:pt x="82" y="202"/>
                      </a:lnTo>
                      <a:lnTo>
                        <a:pt x="64" y="193"/>
                      </a:lnTo>
                      <a:lnTo>
                        <a:pt x="50" y="180"/>
                      </a:lnTo>
                      <a:lnTo>
                        <a:pt x="39" y="167"/>
                      </a:lnTo>
                      <a:lnTo>
                        <a:pt x="32" y="149"/>
                      </a:lnTo>
                      <a:lnTo>
                        <a:pt x="29" y="131"/>
                      </a:lnTo>
                      <a:lnTo>
                        <a:pt x="29" y="111"/>
                      </a:lnTo>
                      <a:lnTo>
                        <a:pt x="35" y="91"/>
                      </a:lnTo>
                      <a:lnTo>
                        <a:pt x="42" y="76"/>
                      </a:lnTo>
                      <a:lnTo>
                        <a:pt x="51" y="62"/>
                      </a:lnTo>
                      <a:lnTo>
                        <a:pt x="62" y="49"/>
                      </a:lnTo>
                      <a:lnTo>
                        <a:pt x="73" y="38"/>
                      </a:lnTo>
                      <a:lnTo>
                        <a:pt x="84" y="28"/>
                      </a:lnTo>
                      <a:lnTo>
                        <a:pt x="96" y="18"/>
                      </a:lnTo>
                      <a:lnTo>
                        <a:pt x="106" y="9"/>
                      </a:lnTo>
                      <a:lnTo>
                        <a:pt x="114" y="1"/>
                      </a:lnTo>
                      <a:lnTo>
                        <a:pt x="106" y="0"/>
                      </a:lnTo>
                      <a:lnTo>
                        <a:pt x="93" y="6"/>
                      </a:lnTo>
                      <a:lnTo>
                        <a:pt x="76" y="18"/>
                      </a:lnTo>
                      <a:lnTo>
                        <a:pt x="56" y="36"/>
                      </a:lnTo>
                      <a:lnTo>
                        <a:pt x="37" y="57"/>
                      </a:lnTo>
                      <a:lnTo>
                        <a:pt x="20" y="80"/>
                      </a:lnTo>
                      <a:lnTo>
                        <a:pt x="7" y="106"/>
                      </a:lnTo>
                      <a:lnTo>
                        <a:pt x="0" y="130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5" name="Freeform 1132"/>
                <p:cNvSpPr>
                  <a:spLocks/>
                </p:cNvSpPr>
                <p:nvPr/>
              </p:nvSpPr>
              <p:spPr bwMode="auto">
                <a:xfrm>
                  <a:off x="5330" y="2639"/>
                  <a:ext cx="87" cy="73"/>
                </a:xfrm>
                <a:custGeom>
                  <a:avLst/>
                  <a:gdLst>
                    <a:gd name="T0" fmla="*/ 3 w 246"/>
                    <a:gd name="T1" fmla="*/ 0 h 310"/>
                    <a:gd name="T2" fmla="*/ 4 w 246"/>
                    <a:gd name="T3" fmla="*/ 0 h 310"/>
                    <a:gd name="T4" fmla="*/ 4 w 246"/>
                    <a:gd name="T5" fmla="*/ 0 h 310"/>
                    <a:gd name="T6" fmla="*/ 4 w 246"/>
                    <a:gd name="T7" fmla="*/ 0 h 310"/>
                    <a:gd name="T8" fmla="*/ 3 w 246"/>
                    <a:gd name="T9" fmla="*/ 1 h 310"/>
                    <a:gd name="T10" fmla="*/ 3 w 246"/>
                    <a:gd name="T11" fmla="*/ 1 h 310"/>
                    <a:gd name="T12" fmla="*/ 2 w 246"/>
                    <a:gd name="T13" fmla="*/ 1 h 310"/>
                    <a:gd name="T14" fmla="*/ 2 w 246"/>
                    <a:gd name="T15" fmla="*/ 1 h 310"/>
                    <a:gd name="T16" fmla="*/ 2 w 246"/>
                    <a:gd name="T17" fmla="*/ 1 h 310"/>
                    <a:gd name="T18" fmla="*/ 2 w 246"/>
                    <a:gd name="T19" fmla="*/ 1 h 310"/>
                    <a:gd name="T20" fmla="*/ 2 w 246"/>
                    <a:gd name="T21" fmla="*/ 1 h 310"/>
                    <a:gd name="T22" fmla="*/ 2 w 246"/>
                    <a:gd name="T23" fmla="*/ 1 h 310"/>
                    <a:gd name="T24" fmla="*/ 2 w 246"/>
                    <a:gd name="T25" fmla="*/ 1 h 310"/>
                    <a:gd name="T26" fmla="*/ 2 w 246"/>
                    <a:gd name="T27" fmla="*/ 1 h 310"/>
                    <a:gd name="T28" fmla="*/ 2 w 246"/>
                    <a:gd name="T29" fmla="*/ 1 h 310"/>
                    <a:gd name="T30" fmla="*/ 3 w 246"/>
                    <a:gd name="T31" fmla="*/ 1 h 310"/>
                    <a:gd name="T32" fmla="*/ 3 w 246"/>
                    <a:gd name="T33" fmla="*/ 1 h 310"/>
                    <a:gd name="T34" fmla="*/ 4 w 246"/>
                    <a:gd name="T35" fmla="*/ 1 h 310"/>
                    <a:gd name="T36" fmla="*/ 4 w 246"/>
                    <a:gd name="T37" fmla="*/ 0 h 310"/>
                    <a:gd name="T38" fmla="*/ 4 w 246"/>
                    <a:gd name="T39" fmla="*/ 0 h 310"/>
                    <a:gd name="T40" fmla="*/ 4 w 246"/>
                    <a:gd name="T41" fmla="*/ 0 h 310"/>
                    <a:gd name="T42" fmla="*/ 3 w 246"/>
                    <a:gd name="T43" fmla="*/ 0 h 310"/>
                    <a:gd name="T44" fmla="*/ 3 w 246"/>
                    <a:gd name="T45" fmla="*/ 0 h 310"/>
                    <a:gd name="T46" fmla="*/ 2 w 246"/>
                    <a:gd name="T47" fmla="*/ 0 h 310"/>
                    <a:gd name="T48" fmla="*/ 2 w 246"/>
                    <a:gd name="T49" fmla="*/ 0 h 310"/>
                    <a:gd name="T50" fmla="*/ 1 w 246"/>
                    <a:gd name="T51" fmla="*/ 0 h 310"/>
                    <a:gd name="T52" fmla="*/ 1 w 246"/>
                    <a:gd name="T53" fmla="*/ 0 h 310"/>
                    <a:gd name="T54" fmla="*/ 1 w 246"/>
                    <a:gd name="T55" fmla="*/ 0 h 310"/>
                    <a:gd name="T56" fmla="*/ 0 w 246"/>
                    <a:gd name="T57" fmla="*/ 0 h 310"/>
                    <a:gd name="T58" fmla="*/ 0 w 246"/>
                    <a:gd name="T59" fmla="*/ 0 h 310"/>
                    <a:gd name="T60" fmla="*/ 0 w 246"/>
                    <a:gd name="T61" fmla="*/ 0 h 310"/>
                    <a:gd name="T62" fmla="*/ 0 w 246"/>
                    <a:gd name="T63" fmla="*/ 0 h 310"/>
                    <a:gd name="T64" fmla="*/ 1 w 246"/>
                    <a:gd name="T65" fmla="*/ 0 h 310"/>
                    <a:gd name="T66" fmla="*/ 1 w 246"/>
                    <a:gd name="T67" fmla="*/ 0 h 310"/>
                    <a:gd name="T68" fmla="*/ 2 w 246"/>
                    <a:gd name="T69" fmla="*/ 0 h 310"/>
                    <a:gd name="T70" fmla="*/ 2 w 246"/>
                    <a:gd name="T71" fmla="*/ 0 h 310"/>
                    <a:gd name="T72" fmla="*/ 2 w 246"/>
                    <a:gd name="T73" fmla="*/ 0 h 310"/>
                    <a:gd name="T74" fmla="*/ 3 w 246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6" h="310">
                      <a:moveTo>
                        <a:pt x="199" y="116"/>
                      </a:moveTo>
                      <a:lnTo>
                        <a:pt x="207" y="124"/>
                      </a:lnTo>
                      <a:lnTo>
                        <a:pt x="214" y="133"/>
                      </a:lnTo>
                      <a:lnTo>
                        <a:pt x="219" y="143"/>
                      </a:lnTo>
                      <a:lnTo>
                        <a:pt x="223" y="154"/>
                      </a:lnTo>
                      <a:lnTo>
                        <a:pt x="225" y="164"/>
                      </a:lnTo>
                      <a:lnTo>
                        <a:pt x="225" y="176"/>
                      </a:lnTo>
                      <a:lnTo>
                        <a:pt x="221" y="187"/>
                      </a:lnTo>
                      <a:lnTo>
                        <a:pt x="216" y="197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8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3" y="264"/>
                      </a:lnTo>
                      <a:lnTo>
                        <a:pt x="132" y="274"/>
                      </a:lnTo>
                      <a:lnTo>
                        <a:pt x="129" y="278"/>
                      </a:lnTo>
                      <a:lnTo>
                        <a:pt x="126" y="282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1" y="305"/>
                      </a:lnTo>
                      <a:lnTo>
                        <a:pt x="125" y="309"/>
                      </a:lnTo>
                      <a:lnTo>
                        <a:pt x="130" y="310"/>
                      </a:lnTo>
                      <a:lnTo>
                        <a:pt x="134" y="310"/>
                      </a:lnTo>
                      <a:lnTo>
                        <a:pt x="139" y="309"/>
                      </a:lnTo>
                      <a:lnTo>
                        <a:pt x="143" y="305"/>
                      </a:lnTo>
                      <a:lnTo>
                        <a:pt x="154" y="293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19" y="233"/>
                      </a:lnTo>
                      <a:lnTo>
                        <a:pt x="231" y="219"/>
                      </a:lnTo>
                      <a:lnTo>
                        <a:pt x="239" y="204"/>
                      </a:lnTo>
                      <a:lnTo>
                        <a:pt x="245" y="187"/>
                      </a:lnTo>
                      <a:lnTo>
                        <a:pt x="246" y="170"/>
                      </a:lnTo>
                      <a:lnTo>
                        <a:pt x="242" y="153"/>
                      </a:lnTo>
                      <a:lnTo>
                        <a:pt x="236" y="136"/>
                      </a:lnTo>
                      <a:lnTo>
                        <a:pt x="227" y="120"/>
                      </a:lnTo>
                      <a:lnTo>
                        <a:pt x="215" y="107"/>
                      </a:lnTo>
                      <a:lnTo>
                        <a:pt x="201" y="94"/>
                      </a:lnTo>
                      <a:lnTo>
                        <a:pt x="187" y="82"/>
                      </a:lnTo>
                      <a:lnTo>
                        <a:pt x="177" y="74"/>
                      </a:lnTo>
                      <a:lnTo>
                        <a:pt x="165" y="68"/>
                      </a:lnTo>
                      <a:lnTo>
                        <a:pt x="152" y="60"/>
                      </a:lnTo>
                      <a:lnTo>
                        <a:pt x="139" y="51"/>
                      </a:lnTo>
                      <a:lnTo>
                        <a:pt x="126" y="43"/>
                      </a:lnTo>
                      <a:lnTo>
                        <a:pt x="112" y="35"/>
                      </a:lnTo>
                      <a:lnTo>
                        <a:pt x="98" y="28"/>
                      </a:lnTo>
                      <a:lnTo>
                        <a:pt x="85" y="22"/>
                      </a:lnTo>
                      <a:lnTo>
                        <a:pt x="72" y="16"/>
                      </a:lnTo>
                      <a:lnTo>
                        <a:pt x="59" y="10"/>
                      </a:lnTo>
                      <a:lnTo>
                        <a:pt x="46" y="7"/>
                      </a:lnTo>
                      <a:lnTo>
                        <a:pt x="35" y="3"/>
                      </a:lnTo>
                      <a:lnTo>
                        <a:pt x="24" y="1"/>
                      </a:lnTo>
                      <a:lnTo>
                        <a:pt x="15" y="0"/>
                      </a:lnTo>
                      <a:lnTo>
                        <a:pt x="7" y="1"/>
                      </a:lnTo>
                      <a:lnTo>
                        <a:pt x="0" y="3"/>
                      </a:lnTo>
                      <a:lnTo>
                        <a:pt x="8" y="6"/>
                      </a:lnTo>
                      <a:lnTo>
                        <a:pt x="17" y="9"/>
                      </a:lnTo>
                      <a:lnTo>
                        <a:pt x="28" y="14"/>
                      </a:lnTo>
                      <a:lnTo>
                        <a:pt x="38" y="18"/>
                      </a:lnTo>
                      <a:lnTo>
                        <a:pt x="51" y="24"/>
                      </a:lnTo>
                      <a:lnTo>
                        <a:pt x="64" y="30"/>
                      </a:lnTo>
                      <a:lnTo>
                        <a:pt x="78" y="37"/>
                      </a:lnTo>
                      <a:lnTo>
                        <a:pt x="92" y="43"/>
                      </a:lnTo>
                      <a:lnTo>
                        <a:pt x="106" y="51"/>
                      </a:lnTo>
                      <a:lnTo>
                        <a:pt x="120" y="60"/>
                      </a:lnTo>
                      <a:lnTo>
                        <a:pt x="134" y="69"/>
                      </a:lnTo>
                      <a:lnTo>
                        <a:pt x="148" y="78"/>
                      </a:lnTo>
                      <a:lnTo>
                        <a:pt x="163" y="87"/>
                      </a:lnTo>
                      <a:lnTo>
                        <a:pt x="175" y="96"/>
                      </a:lnTo>
                      <a:lnTo>
                        <a:pt x="187" y="105"/>
                      </a:lnTo>
                      <a:lnTo>
                        <a:pt x="199" y="11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6" name="Freeform 1133"/>
                <p:cNvSpPr>
                  <a:spLocks/>
                </p:cNvSpPr>
                <p:nvPr/>
              </p:nvSpPr>
              <p:spPr bwMode="auto">
                <a:xfrm>
                  <a:off x="5115" y="2660"/>
                  <a:ext cx="69" cy="55"/>
                </a:xfrm>
                <a:custGeom>
                  <a:avLst/>
                  <a:gdLst>
                    <a:gd name="T0" fmla="*/ 1 w 198"/>
                    <a:gd name="T1" fmla="*/ 0 h 236"/>
                    <a:gd name="T2" fmla="*/ 1 w 198"/>
                    <a:gd name="T3" fmla="*/ 0 h 236"/>
                    <a:gd name="T4" fmla="*/ 1 w 198"/>
                    <a:gd name="T5" fmla="*/ 0 h 236"/>
                    <a:gd name="T6" fmla="*/ 0 w 198"/>
                    <a:gd name="T7" fmla="*/ 0 h 236"/>
                    <a:gd name="T8" fmla="*/ 0 w 198"/>
                    <a:gd name="T9" fmla="*/ 0 h 236"/>
                    <a:gd name="T10" fmla="*/ 0 w 198"/>
                    <a:gd name="T11" fmla="*/ 0 h 236"/>
                    <a:gd name="T12" fmla="*/ 0 w 198"/>
                    <a:gd name="T13" fmla="*/ 0 h 236"/>
                    <a:gd name="T14" fmla="*/ 0 w 198"/>
                    <a:gd name="T15" fmla="*/ 0 h 236"/>
                    <a:gd name="T16" fmla="*/ 0 w 198"/>
                    <a:gd name="T17" fmla="*/ 0 h 236"/>
                    <a:gd name="T18" fmla="*/ 0 w 198"/>
                    <a:gd name="T19" fmla="*/ 0 h 236"/>
                    <a:gd name="T20" fmla="*/ 0 w 198"/>
                    <a:gd name="T21" fmla="*/ 0 h 236"/>
                    <a:gd name="T22" fmla="*/ 0 w 198"/>
                    <a:gd name="T23" fmla="*/ 1 h 236"/>
                    <a:gd name="T24" fmla="*/ 1 w 198"/>
                    <a:gd name="T25" fmla="*/ 1 h 236"/>
                    <a:gd name="T26" fmla="*/ 1 w 198"/>
                    <a:gd name="T27" fmla="*/ 1 h 236"/>
                    <a:gd name="T28" fmla="*/ 1 w 198"/>
                    <a:gd name="T29" fmla="*/ 1 h 236"/>
                    <a:gd name="T30" fmla="*/ 2 w 198"/>
                    <a:gd name="T31" fmla="*/ 1 h 236"/>
                    <a:gd name="T32" fmla="*/ 2 w 198"/>
                    <a:gd name="T33" fmla="*/ 1 h 236"/>
                    <a:gd name="T34" fmla="*/ 2 w 198"/>
                    <a:gd name="T35" fmla="*/ 1 h 236"/>
                    <a:gd name="T36" fmla="*/ 2 w 198"/>
                    <a:gd name="T37" fmla="*/ 1 h 236"/>
                    <a:gd name="T38" fmla="*/ 2 w 198"/>
                    <a:gd name="T39" fmla="*/ 1 h 236"/>
                    <a:gd name="T40" fmla="*/ 2 w 198"/>
                    <a:gd name="T41" fmla="*/ 1 h 236"/>
                    <a:gd name="T42" fmla="*/ 2 w 198"/>
                    <a:gd name="T43" fmla="*/ 1 h 236"/>
                    <a:gd name="T44" fmla="*/ 2 w 198"/>
                    <a:gd name="T45" fmla="*/ 1 h 236"/>
                    <a:gd name="T46" fmla="*/ 2 w 198"/>
                    <a:gd name="T47" fmla="*/ 1 h 236"/>
                    <a:gd name="T48" fmla="*/ 2 w 198"/>
                    <a:gd name="T49" fmla="*/ 1 h 236"/>
                    <a:gd name="T50" fmla="*/ 2 w 198"/>
                    <a:gd name="T51" fmla="*/ 1 h 236"/>
                    <a:gd name="T52" fmla="*/ 2 w 198"/>
                    <a:gd name="T53" fmla="*/ 1 h 236"/>
                    <a:gd name="T54" fmla="*/ 2 w 198"/>
                    <a:gd name="T55" fmla="*/ 1 h 236"/>
                    <a:gd name="T56" fmla="*/ 2 w 198"/>
                    <a:gd name="T57" fmla="*/ 1 h 236"/>
                    <a:gd name="T58" fmla="*/ 1 w 198"/>
                    <a:gd name="T59" fmla="*/ 1 h 236"/>
                    <a:gd name="T60" fmla="*/ 1 w 198"/>
                    <a:gd name="T61" fmla="*/ 1 h 236"/>
                    <a:gd name="T62" fmla="*/ 1 w 198"/>
                    <a:gd name="T63" fmla="*/ 1 h 236"/>
                    <a:gd name="T64" fmla="*/ 1 w 198"/>
                    <a:gd name="T65" fmla="*/ 1 h 236"/>
                    <a:gd name="T66" fmla="*/ 1 w 198"/>
                    <a:gd name="T67" fmla="*/ 1 h 236"/>
                    <a:gd name="T68" fmla="*/ 1 w 198"/>
                    <a:gd name="T69" fmla="*/ 1 h 236"/>
                    <a:gd name="T70" fmla="*/ 0 w 198"/>
                    <a:gd name="T71" fmla="*/ 0 h 236"/>
                    <a:gd name="T72" fmla="*/ 0 w 198"/>
                    <a:gd name="T73" fmla="*/ 0 h 236"/>
                    <a:gd name="T74" fmla="*/ 0 w 198"/>
                    <a:gd name="T75" fmla="*/ 0 h 236"/>
                    <a:gd name="T76" fmla="*/ 0 w 198"/>
                    <a:gd name="T77" fmla="*/ 0 h 236"/>
                    <a:gd name="T78" fmla="*/ 0 w 198"/>
                    <a:gd name="T79" fmla="*/ 0 h 236"/>
                    <a:gd name="T80" fmla="*/ 0 w 198"/>
                    <a:gd name="T81" fmla="*/ 0 h 236"/>
                    <a:gd name="T82" fmla="*/ 1 w 198"/>
                    <a:gd name="T83" fmla="*/ 0 h 236"/>
                    <a:gd name="T84" fmla="*/ 1 w 198"/>
                    <a:gd name="T85" fmla="*/ 0 h 236"/>
                    <a:gd name="T86" fmla="*/ 1 w 198"/>
                    <a:gd name="T87" fmla="*/ 0 h 236"/>
                    <a:gd name="T88" fmla="*/ 1 w 198"/>
                    <a:gd name="T89" fmla="*/ 0 h 236"/>
                    <a:gd name="T90" fmla="*/ 1 w 198"/>
                    <a:gd name="T91" fmla="*/ 0 h 236"/>
                    <a:gd name="T92" fmla="*/ 2 w 198"/>
                    <a:gd name="T93" fmla="*/ 0 h 236"/>
                    <a:gd name="T94" fmla="*/ 2 w 198"/>
                    <a:gd name="T95" fmla="*/ 0 h 236"/>
                    <a:gd name="T96" fmla="*/ 2 w 198"/>
                    <a:gd name="T97" fmla="*/ 0 h 236"/>
                    <a:gd name="T98" fmla="*/ 2 w 198"/>
                    <a:gd name="T99" fmla="*/ 0 h 236"/>
                    <a:gd name="T100" fmla="*/ 2 w 198"/>
                    <a:gd name="T101" fmla="*/ 0 h 236"/>
                    <a:gd name="T102" fmla="*/ 3 w 198"/>
                    <a:gd name="T103" fmla="*/ 0 h 236"/>
                    <a:gd name="T104" fmla="*/ 3 w 198"/>
                    <a:gd name="T105" fmla="*/ 0 h 236"/>
                    <a:gd name="T106" fmla="*/ 3 w 198"/>
                    <a:gd name="T107" fmla="*/ 0 h 236"/>
                    <a:gd name="T108" fmla="*/ 3 w 198"/>
                    <a:gd name="T109" fmla="*/ 0 h 236"/>
                    <a:gd name="T110" fmla="*/ 2 w 198"/>
                    <a:gd name="T111" fmla="*/ 0 h 236"/>
                    <a:gd name="T112" fmla="*/ 2 w 198"/>
                    <a:gd name="T113" fmla="*/ 0 h 236"/>
                    <a:gd name="T114" fmla="*/ 2 w 198"/>
                    <a:gd name="T115" fmla="*/ 0 h 236"/>
                    <a:gd name="T116" fmla="*/ 2 w 198"/>
                    <a:gd name="T117" fmla="*/ 0 h 236"/>
                    <a:gd name="T118" fmla="*/ 1 w 198"/>
                    <a:gd name="T119" fmla="*/ 0 h 236"/>
                    <a:gd name="T120" fmla="*/ 1 w 198"/>
                    <a:gd name="T121" fmla="*/ 0 h 2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98" h="236">
                      <a:moveTo>
                        <a:pt x="73" y="36"/>
                      </a:moveTo>
                      <a:lnTo>
                        <a:pt x="58" y="46"/>
                      </a:lnTo>
                      <a:lnTo>
                        <a:pt x="46" y="58"/>
                      </a:lnTo>
                      <a:lnTo>
                        <a:pt x="33" y="72"/>
                      </a:lnTo>
                      <a:lnTo>
                        <a:pt x="22" y="85"/>
                      </a:lnTo>
                      <a:lnTo>
                        <a:pt x="14" y="100"/>
                      </a:lnTo>
                      <a:lnTo>
                        <a:pt x="7" y="115"/>
                      </a:lnTo>
                      <a:lnTo>
                        <a:pt x="2" y="130"/>
                      </a:lnTo>
                      <a:lnTo>
                        <a:pt x="0" y="146"/>
                      </a:lnTo>
                      <a:lnTo>
                        <a:pt x="2" y="170"/>
                      </a:lnTo>
                      <a:lnTo>
                        <a:pt x="12" y="190"/>
                      </a:lnTo>
                      <a:lnTo>
                        <a:pt x="26" y="207"/>
                      </a:lnTo>
                      <a:lnTo>
                        <a:pt x="43" y="220"/>
                      </a:lnTo>
                      <a:lnTo>
                        <a:pt x="64" y="229"/>
                      </a:lnTo>
                      <a:lnTo>
                        <a:pt x="88" y="235"/>
                      </a:lnTo>
                      <a:lnTo>
                        <a:pt x="110" y="236"/>
                      </a:lnTo>
                      <a:lnTo>
                        <a:pt x="132" y="232"/>
                      </a:lnTo>
                      <a:lnTo>
                        <a:pt x="137" y="232"/>
                      </a:lnTo>
                      <a:lnTo>
                        <a:pt x="142" y="230"/>
                      </a:lnTo>
                      <a:lnTo>
                        <a:pt x="145" y="226"/>
                      </a:lnTo>
                      <a:lnTo>
                        <a:pt x="146" y="221"/>
                      </a:lnTo>
                      <a:lnTo>
                        <a:pt x="145" y="219"/>
                      </a:lnTo>
                      <a:lnTo>
                        <a:pt x="142" y="219"/>
                      </a:lnTo>
                      <a:lnTo>
                        <a:pt x="137" y="217"/>
                      </a:lnTo>
                      <a:lnTo>
                        <a:pt x="131" y="217"/>
                      </a:lnTo>
                      <a:lnTo>
                        <a:pt x="124" y="217"/>
                      </a:lnTo>
                      <a:lnTo>
                        <a:pt x="118" y="217"/>
                      </a:lnTo>
                      <a:lnTo>
                        <a:pt x="112" y="217"/>
                      </a:lnTo>
                      <a:lnTo>
                        <a:pt x="109" y="217"/>
                      </a:lnTo>
                      <a:lnTo>
                        <a:pt x="97" y="216"/>
                      </a:lnTo>
                      <a:lnTo>
                        <a:pt x="87" y="215"/>
                      </a:lnTo>
                      <a:lnTo>
                        <a:pt x="75" y="214"/>
                      </a:lnTo>
                      <a:lnTo>
                        <a:pt x="63" y="211"/>
                      </a:lnTo>
                      <a:lnTo>
                        <a:pt x="51" y="207"/>
                      </a:lnTo>
                      <a:lnTo>
                        <a:pt x="40" y="199"/>
                      </a:lnTo>
                      <a:lnTo>
                        <a:pt x="29" y="189"/>
                      </a:lnTo>
                      <a:lnTo>
                        <a:pt x="17" y="174"/>
                      </a:lnTo>
                      <a:lnTo>
                        <a:pt x="15" y="157"/>
                      </a:lnTo>
                      <a:lnTo>
                        <a:pt x="16" y="141"/>
                      </a:lnTo>
                      <a:lnTo>
                        <a:pt x="21" y="124"/>
                      </a:lnTo>
                      <a:lnTo>
                        <a:pt x="28" y="109"/>
                      </a:lnTo>
                      <a:lnTo>
                        <a:pt x="39" y="96"/>
                      </a:lnTo>
                      <a:lnTo>
                        <a:pt x="50" y="82"/>
                      </a:lnTo>
                      <a:lnTo>
                        <a:pt x="63" y="70"/>
                      </a:lnTo>
                      <a:lnTo>
                        <a:pt x="78" y="59"/>
                      </a:lnTo>
                      <a:lnTo>
                        <a:pt x="94" y="49"/>
                      </a:lnTo>
                      <a:lnTo>
                        <a:pt x="110" y="39"/>
                      </a:lnTo>
                      <a:lnTo>
                        <a:pt x="126" y="31"/>
                      </a:lnTo>
                      <a:lnTo>
                        <a:pt x="142" y="24"/>
                      </a:lnTo>
                      <a:lnTo>
                        <a:pt x="158" y="19"/>
                      </a:lnTo>
                      <a:lnTo>
                        <a:pt x="172" y="13"/>
                      </a:lnTo>
                      <a:lnTo>
                        <a:pt x="186" y="10"/>
                      </a:lnTo>
                      <a:lnTo>
                        <a:pt x="198" y="7"/>
                      </a:lnTo>
                      <a:lnTo>
                        <a:pt x="190" y="3"/>
                      </a:lnTo>
                      <a:lnTo>
                        <a:pt x="177" y="0"/>
                      </a:lnTo>
                      <a:lnTo>
                        <a:pt x="162" y="3"/>
                      </a:lnTo>
                      <a:lnTo>
                        <a:pt x="144" y="6"/>
                      </a:lnTo>
                      <a:lnTo>
                        <a:pt x="124" y="12"/>
                      </a:lnTo>
                      <a:lnTo>
                        <a:pt x="105" y="19"/>
                      </a:lnTo>
                      <a:lnTo>
                        <a:pt x="88" y="28"/>
                      </a:lnTo>
                      <a:lnTo>
                        <a:pt x="7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7" name="Freeform 1134"/>
                <p:cNvSpPr>
                  <a:spLocks/>
                </p:cNvSpPr>
                <p:nvPr/>
              </p:nvSpPr>
              <p:spPr bwMode="auto">
                <a:xfrm>
                  <a:off x="5233" y="2660"/>
                  <a:ext cx="47" cy="42"/>
                </a:xfrm>
                <a:custGeom>
                  <a:avLst/>
                  <a:gdLst>
                    <a:gd name="T0" fmla="*/ 2 w 128"/>
                    <a:gd name="T1" fmla="*/ 0 h 183"/>
                    <a:gd name="T2" fmla="*/ 2 w 128"/>
                    <a:gd name="T3" fmla="*/ 0 h 183"/>
                    <a:gd name="T4" fmla="*/ 2 w 128"/>
                    <a:gd name="T5" fmla="*/ 0 h 183"/>
                    <a:gd name="T6" fmla="*/ 2 w 128"/>
                    <a:gd name="T7" fmla="*/ 0 h 183"/>
                    <a:gd name="T8" fmla="*/ 1 w 128"/>
                    <a:gd name="T9" fmla="*/ 0 h 183"/>
                    <a:gd name="T10" fmla="*/ 1 w 128"/>
                    <a:gd name="T11" fmla="*/ 0 h 183"/>
                    <a:gd name="T12" fmla="*/ 1 w 128"/>
                    <a:gd name="T13" fmla="*/ 0 h 183"/>
                    <a:gd name="T14" fmla="*/ 1 w 128"/>
                    <a:gd name="T15" fmla="*/ 0 h 183"/>
                    <a:gd name="T16" fmla="*/ 0 w 128"/>
                    <a:gd name="T17" fmla="*/ 0 h 183"/>
                    <a:gd name="T18" fmla="*/ 0 w 128"/>
                    <a:gd name="T19" fmla="*/ 0 h 183"/>
                    <a:gd name="T20" fmla="*/ 0 w 128"/>
                    <a:gd name="T21" fmla="*/ 0 h 183"/>
                    <a:gd name="T22" fmla="*/ 0 w 128"/>
                    <a:gd name="T23" fmla="*/ 0 h 183"/>
                    <a:gd name="T24" fmla="*/ 0 w 128"/>
                    <a:gd name="T25" fmla="*/ 0 h 183"/>
                    <a:gd name="T26" fmla="*/ 0 w 128"/>
                    <a:gd name="T27" fmla="*/ 0 h 183"/>
                    <a:gd name="T28" fmla="*/ 0 w 128"/>
                    <a:gd name="T29" fmla="*/ 0 h 183"/>
                    <a:gd name="T30" fmla="*/ 1 w 128"/>
                    <a:gd name="T31" fmla="*/ 0 h 183"/>
                    <a:gd name="T32" fmla="*/ 1 w 128"/>
                    <a:gd name="T33" fmla="*/ 0 h 183"/>
                    <a:gd name="T34" fmla="*/ 1 w 128"/>
                    <a:gd name="T35" fmla="*/ 0 h 183"/>
                    <a:gd name="T36" fmla="*/ 1 w 128"/>
                    <a:gd name="T37" fmla="*/ 0 h 183"/>
                    <a:gd name="T38" fmla="*/ 1 w 128"/>
                    <a:gd name="T39" fmla="*/ 0 h 183"/>
                    <a:gd name="T40" fmla="*/ 2 w 128"/>
                    <a:gd name="T41" fmla="*/ 0 h 183"/>
                    <a:gd name="T42" fmla="*/ 2 w 128"/>
                    <a:gd name="T43" fmla="*/ 0 h 183"/>
                    <a:gd name="T44" fmla="*/ 2 w 128"/>
                    <a:gd name="T45" fmla="*/ 0 h 183"/>
                    <a:gd name="T46" fmla="*/ 2 w 128"/>
                    <a:gd name="T47" fmla="*/ 0 h 183"/>
                    <a:gd name="T48" fmla="*/ 2 w 128"/>
                    <a:gd name="T49" fmla="*/ 0 h 183"/>
                    <a:gd name="T50" fmla="*/ 2 w 128"/>
                    <a:gd name="T51" fmla="*/ 0 h 183"/>
                    <a:gd name="T52" fmla="*/ 2 w 128"/>
                    <a:gd name="T53" fmla="*/ 0 h 183"/>
                    <a:gd name="T54" fmla="*/ 1 w 128"/>
                    <a:gd name="T55" fmla="*/ 0 h 183"/>
                    <a:gd name="T56" fmla="*/ 1 w 128"/>
                    <a:gd name="T57" fmla="*/ 0 h 183"/>
                    <a:gd name="T58" fmla="*/ 1 w 128"/>
                    <a:gd name="T59" fmla="*/ 0 h 183"/>
                    <a:gd name="T60" fmla="*/ 0 w 128"/>
                    <a:gd name="T61" fmla="*/ 0 h 183"/>
                    <a:gd name="T62" fmla="*/ 0 w 128"/>
                    <a:gd name="T63" fmla="*/ 0 h 183"/>
                    <a:gd name="T64" fmla="*/ 0 w 128"/>
                    <a:gd name="T65" fmla="*/ 0 h 183"/>
                    <a:gd name="T66" fmla="*/ 0 w 128"/>
                    <a:gd name="T67" fmla="*/ 0 h 183"/>
                    <a:gd name="T68" fmla="*/ 0 w 128"/>
                    <a:gd name="T69" fmla="*/ 0 h 183"/>
                    <a:gd name="T70" fmla="*/ 1 w 128"/>
                    <a:gd name="T71" fmla="*/ 0 h 183"/>
                    <a:gd name="T72" fmla="*/ 1 w 128"/>
                    <a:gd name="T73" fmla="*/ 0 h 183"/>
                    <a:gd name="T74" fmla="*/ 1 w 128"/>
                    <a:gd name="T75" fmla="*/ 0 h 183"/>
                    <a:gd name="T76" fmla="*/ 1 w 128"/>
                    <a:gd name="T77" fmla="*/ 0 h 183"/>
                    <a:gd name="T78" fmla="*/ 2 w 128"/>
                    <a:gd name="T79" fmla="*/ 0 h 183"/>
                    <a:gd name="T80" fmla="*/ 2 w 128"/>
                    <a:gd name="T81" fmla="*/ 0 h 183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28" h="183">
                      <a:moveTo>
                        <a:pt x="108" y="61"/>
                      </a:moveTo>
                      <a:lnTo>
                        <a:pt x="111" y="80"/>
                      </a:lnTo>
                      <a:lnTo>
                        <a:pt x="109" y="97"/>
                      </a:lnTo>
                      <a:lnTo>
                        <a:pt x="101" y="110"/>
                      </a:lnTo>
                      <a:lnTo>
                        <a:pt x="89" y="123"/>
                      </a:lnTo>
                      <a:lnTo>
                        <a:pt x="75" y="134"/>
                      </a:lnTo>
                      <a:lnTo>
                        <a:pt x="60" y="145"/>
                      </a:lnTo>
                      <a:lnTo>
                        <a:pt x="43" y="156"/>
                      </a:lnTo>
                      <a:lnTo>
                        <a:pt x="29" y="167"/>
                      </a:lnTo>
                      <a:lnTo>
                        <a:pt x="27" y="170"/>
                      </a:lnTo>
                      <a:lnTo>
                        <a:pt x="26" y="172"/>
                      </a:lnTo>
                      <a:lnTo>
                        <a:pt x="26" y="176"/>
                      </a:lnTo>
                      <a:lnTo>
                        <a:pt x="28" y="179"/>
                      </a:lnTo>
                      <a:lnTo>
                        <a:pt x="30" y="182"/>
                      </a:lnTo>
                      <a:lnTo>
                        <a:pt x="34" y="183"/>
                      </a:lnTo>
                      <a:lnTo>
                        <a:pt x="37" y="183"/>
                      </a:lnTo>
                      <a:lnTo>
                        <a:pt x="41" y="182"/>
                      </a:lnTo>
                      <a:lnTo>
                        <a:pt x="58" y="171"/>
                      </a:lnTo>
                      <a:lnTo>
                        <a:pt x="76" y="160"/>
                      </a:lnTo>
                      <a:lnTo>
                        <a:pt x="92" y="147"/>
                      </a:lnTo>
                      <a:lnTo>
                        <a:pt x="108" y="132"/>
                      </a:lnTo>
                      <a:lnTo>
                        <a:pt x="118" y="116"/>
                      </a:lnTo>
                      <a:lnTo>
                        <a:pt x="125" y="98"/>
                      </a:lnTo>
                      <a:lnTo>
                        <a:pt x="128" y="78"/>
                      </a:lnTo>
                      <a:lnTo>
                        <a:pt x="123" y="58"/>
                      </a:lnTo>
                      <a:lnTo>
                        <a:pt x="112" y="41"/>
                      </a:lnTo>
                      <a:lnTo>
                        <a:pt x="98" y="28"/>
                      </a:lnTo>
                      <a:lnTo>
                        <a:pt x="80" y="16"/>
                      </a:lnTo>
                      <a:lnTo>
                        <a:pt x="61" y="8"/>
                      </a:lnTo>
                      <a:lnTo>
                        <a:pt x="41" y="2"/>
                      </a:lnTo>
                      <a:lnTo>
                        <a:pt x="23" y="0"/>
                      </a:lnTo>
                      <a:lnTo>
                        <a:pt x="9" y="1"/>
                      </a:lnTo>
                      <a:lnTo>
                        <a:pt x="0" y="6"/>
                      </a:lnTo>
                      <a:lnTo>
                        <a:pt x="16" y="10"/>
                      </a:lnTo>
                      <a:lnTo>
                        <a:pt x="33" y="14"/>
                      </a:lnTo>
                      <a:lnTo>
                        <a:pt x="48" y="17"/>
                      </a:lnTo>
                      <a:lnTo>
                        <a:pt x="63" y="22"/>
                      </a:lnTo>
                      <a:lnTo>
                        <a:pt x="77" y="28"/>
                      </a:lnTo>
                      <a:lnTo>
                        <a:pt x="90" y="36"/>
                      </a:lnTo>
                      <a:lnTo>
                        <a:pt x="101" y="46"/>
                      </a:lnTo>
                      <a:lnTo>
                        <a:pt x="108" y="6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8" name="Freeform 1135"/>
                <p:cNvSpPr>
                  <a:spLocks/>
                </p:cNvSpPr>
                <p:nvPr/>
              </p:nvSpPr>
              <p:spPr bwMode="auto">
                <a:xfrm>
                  <a:off x="5070" y="2650"/>
                  <a:ext cx="112" cy="88"/>
                </a:xfrm>
                <a:custGeom>
                  <a:avLst/>
                  <a:gdLst>
                    <a:gd name="T0" fmla="*/ 1 w 323"/>
                    <a:gd name="T1" fmla="*/ 0 h 379"/>
                    <a:gd name="T2" fmla="*/ 1 w 323"/>
                    <a:gd name="T3" fmla="*/ 0 h 379"/>
                    <a:gd name="T4" fmla="*/ 0 w 323"/>
                    <a:gd name="T5" fmla="*/ 0 h 379"/>
                    <a:gd name="T6" fmla="*/ 0 w 323"/>
                    <a:gd name="T7" fmla="*/ 1 h 379"/>
                    <a:gd name="T8" fmla="*/ 0 w 323"/>
                    <a:gd name="T9" fmla="*/ 1 h 379"/>
                    <a:gd name="T10" fmla="*/ 0 w 323"/>
                    <a:gd name="T11" fmla="*/ 1 h 379"/>
                    <a:gd name="T12" fmla="*/ 0 w 323"/>
                    <a:gd name="T13" fmla="*/ 1 h 379"/>
                    <a:gd name="T14" fmla="*/ 0 w 323"/>
                    <a:gd name="T15" fmla="*/ 1 h 379"/>
                    <a:gd name="T16" fmla="*/ 1 w 323"/>
                    <a:gd name="T17" fmla="*/ 1 h 379"/>
                    <a:gd name="T18" fmla="*/ 1 w 323"/>
                    <a:gd name="T19" fmla="*/ 1 h 379"/>
                    <a:gd name="T20" fmla="*/ 2 w 323"/>
                    <a:gd name="T21" fmla="*/ 1 h 379"/>
                    <a:gd name="T22" fmla="*/ 2 w 323"/>
                    <a:gd name="T23" fmla="*/ 1 h 379"/>
                    <a:gd name="T24" fmla="*/ 3 w 323"/>
                    <a:gd name="T25" fmla="*/ 1 h 379"/>
                    <a:gd name="T26" fmla="*/ 3 w 323"/>
                    <a:gd name="T27" fmla="*/ 1 h 379"/>
                    <a:gd name="T28" fmla="*/ 4 w 323"/>
                    <a:gd name="T29" fmla="*/ 1 h 379"/>
                    <a:gd name="T30" fmla="*/ 4 w 323"/>
                    <a:gd name="T31" fmla="*/ 1 h 379"/>
                    <a:gd name="T32" fmla="*/ 5 w 323"/>
                    <a:gd name="T33" fmla="*/ 1 h 379"/>
                    <a:gd name="T34" fmla="*/ 5 w 323"/>
                    <a:gd name="T35" fmla="*/ 1 h 379"/>
                    <a:gd name="T36" fmla="*/ 5 w 323"/>
                    <a:gd name="T37" fmla="*/ 1 h 379"/>
                    <a:gd name="T38" fmla="*/ 5 w 323"/>
                    <a:gd name="T39" fmla="*/ 1 h 379"/>
                    <a:gd name="T40" fmla="*/ 4 w 323"/>
                    <a:gd name="T41" fmla="*/ 1 h 379"/>
                    <a:gd name="T42" fmla="*/ 4 w 323"/>
                    <a:gd name="T43" fmla="*/ 1 h 379"/>
                    <a:gd name="T44" fmla="*/ 3 w 323"/>
                    <a:gd name="T45" fmla="*/ 1 h 379"/>
                    <a:gd name="T46" fmla="*/ 3 w 323"/>
                    <a:gd name="T47" fmla="*/ 1 h 379"/>
                    <a:gd name="T48" fmla="*/ 2 w 323"/>
                    <a:gd name="T49" fmla="*/ 1 h 379"/>
                    <a:gd name="T50" fmla="*/ 2 w 323"/>
                    <a:gd name="T51" fmla="*/ 1 h 379"/>
                    <a:gd name="T52" fmla="*/ 2 w 323"/>
                    <a:gd name="T53" fmla="*/ 1 h 379"/>
                    <a:gd name="T54" fmla="*/ 1 w 323"/>
                    <a:gd name="T55" fmla="*/ 1 h 379"/>
                    <a:gd name="T56" fmla="*/ 1 w 323"/>
                    <a:gd name="T57" fmla="*/ 1 h 379"/>
                    <a:gd name="T58" fmla="*/ 0 w 323"/>
                    <a:gd name="T59" fmla="*/ 1 h 379"/>
                    <a:gd name="T60" fmla="*/ 0 w 323"/>
                    <a:gd name="T61" fmla="*/ 1 h 379"/>
                    <a:gd name="T62" fmla="*/ 1 w 323"/>
                    <a:gd name="T63" fmla="*/ 1 h 379"/>
                    <a:gd name="T64" fmla="*/ 1 w 323"/>
                    <a:gd name="T65" fmla="*/ 0 h 379"/>
                    <a:gd name="T66" fmla="*/ 1 w 323"/>
                    <a:gd name="T67" fmla="*/ 0 h 379"/>
                    <a:gd name="T68" fmla="*/ 1 w 323"/>
                    <a:gd name="T69" fmla="*/ 0 h 379"/>
                    <a:gd name="T70" fmla="*/ 2 w 323"/>
                    <a:gd name="T71" fmla="*/ 0 h 379"/>
                    <a:gd name="T72" fmla="*/ 2 w 323"/>
                    <a:gd name="T73" fmla="*/ 0 h 379"/>
                    <a:gd name="T74" fmla="*/ 3 w 323"/>
                    <a:gd name="T75" fmla="*/ 0 h 379"/>
                    <a:gd name="T76" fmla="*/ 3 w 323"/>
                    <a:gd name="T77" fmla="*/ 0 h 379"/>
                    <a:gd name="T78" fmla="*/ 4 w 323"/>
                    <a:gd name="T79" fmla="*/ 0 h 379"/>
                    <a:gd name="T80" fmla="*/ 4 w 323"/>
                    <a:gd name="T81" fmla="*/ 0 h 379"/>
                    <a:gd name="T82" fmla="*/ 3 w 323"/>
                    <a:gd name="T83" fmla="*/ 0 h 379"/>
                    <a:gd name="T84" fmla="*/ 3 w 323"/>
                    <a:gd name="T85" fmla="*/ 0 h 379"/>
                    <a:gd name="T86" fmla="*/ 2 w 323"/>
                    <a:gd name="T87" fmla="*/ 0 h 379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323" h="379">
                      <a:moveTo>
                        <a:pt x="126" y="50"/>
                      </a:moveTo>
                      <a:lnTo>
                        <a:pt x="101" y="70"/>
                      </a:lnTo>
                      <a:lnTo>
                        <a:pt x="76" y="92"/>
                      </a:lnTo>
                      <a:lnTo>
                        <a:pt x="54" y="115"/>
                      </a:lnTo>
                      <a:lnTo>
                        <a:pt x="34" y="140"/>
                      </a:lnTo>
                      <a:lnTo>
                        <a:pt x="18" y="167"/>
                      </a:lnTo>
                      <a:lnTo>
                        <a:pt x="6" y="196"/>
                      </a:lnTo>
                      <a:lnTo>
                        <a:pt x="0" y="227"/>
                      </a:lnTo>
                      <a:lnTo>
                        <a:pt x="1" y="259"/>
                      </a:lnTo>
                      <a:lnTo>
                        <a:pt x="4" y="267"/>
                      </a:lnTo>
                      <a:lnTo>
                        <a:pt x="7" y="277"/>
                      </a:lnTo>
                      <a:lnTo>
                        <a:pt x="11" y="283"/>
                      </a:lnTo>
                      <a:lnTo>
                        <a:pt x="15" y="291"/>
                      </a:lnTo>
                      <a:lnTo>
                        <a:pt x="21" y="298"/>
                      </a:lnTo>
                      <a:lnTo>
                        <a:pt x="27" y="305"/>
                      </a:lnTo>
                      <a:lnTo>
                        <a:pt x="34" y="311"/>
                      </a:lnTo>
                      <a:lnTo>
                        <a:pt x="41" y="316"/>
                      </a:lnTo>
                      <a:lnTo>
                        <a:pt x="57" y="325"/>
                      </a:lnTo>
                      <a:lnTo>
                        <a:pt x="72" y="333"/>
                      </a:lnTo>
                      <a:lnTo>
                        <a:pt x="87" y="340"/>
                      </a:lnTo>
                      <a:lnTo>
                        <a:pt x="103" y="345"/>
                      </a:lnTo>
                      <a:lnTo>
                        <a:pt x="120" y="351"/>
                      </a:lnTo>
                      <a:lnTo>
                        <a:pt x="136" y="356"/>
                      </a:lnTo>
                      <a:lnTo>
                        <a:pt x="153" y="360"/>
                      </a:lnTo>
                      <a:lnTo>
                        <a:pt x="169" y="364"/>
                      </a:lnTo>
                      <a:lnTo>
                        <a:pt x="187" y="367"/>
                      </a:lnTo>
                      <a:lnTo>
                        <a:pt x="204" y="370"/>
                      </a:lnTo>
                      <a:lnTo>
                        <a:pt x="221" y="372"/>
                      </a:lnTo>
                      <a:lnTo>
                        <a:pt x="238" y="374"/>
                      </a:lnTo>
                      <a:lnTo>
                        <a:pt x="256" y="375"/>
                      </a:lnTo>
                      <a:lnTo>
                        <a:pt x="273" y="376"/>
                      </a:lnTo>
                      <a:lnTo>
                        <a:pt x="290" y="378"/>
                      </a:lnTo>
                      <a:lnTo>
                        <a:pt x="307" y="379"/>
                      </a:lnTo>
                      <a:lnTo>
                        <a:pt x="312" y="379"/>
                      </a:lnTo>
                      <a:lnTo>
                        <a:pt x="317" y="375"/>
                      </a:lnTo>
                      <a:lnTo>
                        <a:pt x="320" y="372"/>
                      </a:lnTo>
                      <a:lnTo>
                        <a:pt x="323" y="366"/>
                      </a:lnTo>
                      <a:lnTo>
                        <a:pt x="323" y="360"/>
                      </a:lnTo>
                      <a:lnTo>
                        <a:pt x="320" y="356"/>
                      </a:lnTo>
                      <a:lnTo>
                        <a:pt x="316" y="352"/>
                      </a:lnTo>
                      <a:lnTo>
                        <a:pt x="311" y="351"/>
                      </a:lnTo>
                      <a:lnTo>
                        <a:pt x="295" y="351"/>
                      </a:lnTo>
                      <a:lnTo>
                        <a:pt x="279" y="351"/>
                      </a:lnTo>
                      <a:lnTo>
                        <a:pt x="263" y="350"/>
                      </a:lnTo>
                      <a:lnTo>
                        <a:pt x="248" y="349"/>
                      </a:lnTo>
                      <a:lnTo>
                        <a:pt x="231" y="348"/>
                      </a:lnTo>
                      <a:lnTo>
                        <a:pt x="215" y="345"/>
                      </a:lnTo>
                      <a:lnTo>
                        <a:pt x="200" y="343"/>
                      </a:lnTo>
                      <a:lnTo>
                        <a:pt x="183" y="341"/>
                      </a:lnTo>
                      <a:lnTo>
                        <a:pt x="168" y="337"/>
                      </a:lnTo>
                      <a:lnTo>
                        <a:pt x="151" y="334"/>
                      </a:lnTo>
                      <a:lnTo>
                        <a:pt x="136" y="329"/>
                      </a:lnTo>
                      <a:lnTo>
                        <a:pt x="121" y="325"/>
                      </a:lnTo>
                      <a:lnTo>
                        <a:pt x="106" y="320"/>
                      </a:lnTo>
                      <a:lnTo>
                        <a:pt x="92" y="313"/>
                      </a:lnTo>
                      <a:lnTo>
                        <a:pt x="76" y="306"/>
                      </a:lnTo>
                      <a:lnTo>
                        <a:pt x="62" y="300"/>
                      </a:lnTo>
                      <a:lnTo>
                        <a:pt x="51" y="291"/>
                      </a:lnTo>
                      <a:lnTo>
                        <a:pt x="41" y="280"/>
                      </a:lnTo>
                      <a:lnTo>
                        <a:pt x="35" y="269"/>
                      </a:lnTo>
                      <a:lnTo>
                        <a:pt x="31" y="255"/>
                      </a:lnTo>
                      <a:lnTo>
                        <a:pt x="31" y="239"/>
                      </a:lnTo>
                      <a:lnTo>
                        <a:pt x="33" y="218"/>
                      </a:lnTo>
                      <a:lnTo>
                        <a:pt x="38" y="197"/>
                      </a:lnTo>
                      <a:lnTo>
                        <a:pt x="42" y="182"/>
                      </a:lnTo>
                      <a:lnTo>
                        <a:pt x="51" y="165"/>
                      </a:lnTo>
                      <a:lnTo>
                        <a:pt x="60" y="150"/>
                      </a:lnTo>
                      <a:lnTo>
                        <a:pt x="68" y="136"/>
                      </a:lnTo>
                      <a:lnTo>
                        <a:pt x="79" y="124"/>
                      </a:lnTo>
                      <a:lnTo>
                        <a:pt x="89" y="111"/>
                      </a:lnTo>
                      <a:lnTo>
                        <a:pt x="101" y="100"/>
                      </a:lnTo>
                      <a:lnTo>
                        <a:pt x="114" y="88"/>
                      </a:lnTo>
                      <a:lnTo>
                        <a:pt x="129" y="76"/>
                      </a:lnTo>
                      <a:lnTo>
                        <a:pt x="144" y="64"/>
                      </a:lnTo>
                      <a:lnTo>
                        <a:pt x="162" y="53"/>
                      </a:lnTo>
                      <a:lnTo>
                        <a:pt x="181" y="41"/>
                      </a:lnTo>
                      <a:lnTo>
                        <a:pt x="201" y="31"/>
                      </a:lnTo>
                      <a:lnTo>
                        <a:pt x="219" y="22"/>
                      </a:lnTo>
                      <a:lnTo>
                        <a:pt x="237" y="14"/>
                      </a:lnTo>
                      <a:lnTo>
                        <a:pt x="253" y="7"/>
                      </a:lnTo>
                      <a:lnTo>
                        <a:pt x="268" y="1"/>
                      </a:lnTo>
                      <a:lnTo>
                        <a:pt x="255" y="0"/>
                      </a:lnTo>
                      <a:lnTo>
                        <a:pt x="238" y="1"/>
                      </a:lnTo>
                      <a:lnTo>
                        <a:pt x="221" y="5"/>
                      </a:lnTo>
                      <a:lnTo>
                        <a:pt x="201" y="11"/>
                      </a:lnTo>
                      <a:lnTo>
                        <a:pt x="181" y="19"/>
                      </a:lnTo>
                      <a:lnTo>
                        <a:pt x="161" y="28"/>
                      </a:lnTo>
                      <a:lnTo>
                        <a:pt x="142" y="39"/>
                      </a:lnTo>
                      <a:lnTo>
                        <a:pt x="126" y="5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59" name="Freeform 1136"/>
                <p:cNvSpPr>
                  <a:spLocks/>
                </p:cNvSpPr>
                <p:nvPr/>
              </p:nvSpPr>
              <p:spPr bwMode="auto">
                <a:xfrm>
                  <a:off x="5229" y="2647"/>
                  <a:ext cx="99" cy="59"/>
                </a:xfrm>
                <a:custGeom>
                  <a:avLst/>
                  <a:gdLst>
                    <a:gd name="T0" fmla="*/ 4 w 282"/>
                    <a:gd name="T1" fmla="*/ 0 h 253"/>
                    <a:gd name="T2" fmla="*/ 4 w 282"/>
                    <a:gd name="T3" fmla="*/ 0 h 253"/>
                    <a:gd name="T4" fmla="*/ 4 w 282"/>
                    <a:gd name="T5" fmla="*/ 0 h 253"/>
                    <a:gd name="T6" fmla="*/ 4 w 282"/>
                    <a:gd name="T7" fmla="*/ 0 h 253"/>
                    <a:gd name="T8" fmla="*/ 4 w 282"/>
                    <a:gd name="T9" fmla="*/ 0 h 253"/>
                    <a:gd name="T10" fmla="*/ 4 w 282"/>
                    <a:gd name="T11" fmla="*/ 0 h 253"/>
                    <a:gd name="T12" fmla="*/ 4 w 282"/>
                    <a:gd name="T13" fmla="*/ 0 h 253"/>
                    <a:gd name="T14" fmla="*/ 4 w 282"/>
                    <a:gd name="T15" fmla="*/ 0 h 253"/>
                    <a:gd name="T16" fmla="*/ 4 w 282"/>
                    <a:gd name="T17" fmla="*/ 0 h 253"/>
                    <a:gd name="T18" fmla="*/ 4 w 282"/>
                    <a:gd name="T19" fmla="*/ 1 h 253"/>
                    <a:gd name="T20" fmla="*/ 3 w 282"/>
                    <a:gd name="T21" fmla="*/ 1 h 253"/>
                    <a:gd name="T22" fmla="*/ 3 w 282"/>
                    <a:gd name="T23" fmla="*/ 1 h 253"/>
                    <a:gd name="T24" fmla="*/ 3 w 282"/>
                    <a:gd name="T25" fmla="*/ 1 h 253"/>
                    <a:gd name="T26" fmla="*/ 3 w 282"/>
                    <a:gd name="T27" fmla="*/ 1 h 253"/>
                    <a:gd name="T28" fmla="*/ 3 w 282"/>
                    <a:gd name="T29" fmla="*/ 1 h 253"/>
                    <a:gd name="T30" fmla="*/ 3 w 282"/>
                    <a:gd name="T31" fmla="*/ 1 h 253"/>
                    <a:gd name="T32" fmla="*/ 3 w 282"/>
                    <a:gd name="T33" fmla="*/ 1 h 253"/>
                    <a:gd name="T34" fmla="*/ 3 w 282"/>
                    <a:gd name="T35" fmla="*/ 1 h 253"/>
                    <a:gd name="T36" fmla="*/ 3 w 282"/>
                    <a:gd name="T37" fmla="*/ 1 h 253"/>
                    <a:gd name="T38" fmla="*/ 3 w 282"/>
                    <a:gd name="T39" fmla="*/ 1 h 253"/>
                    <a:gd name="T40" fmla="*/ 3 w 282"/>
                    <a:gd name="T41" fmla="*/ 1 h 253"/>
                    <a:gd name="T42" fmla="*/ 4 w 282"/>
                    <a:gd name="T43" fmla="*/ 1 h 253"/>
                    <a:gd name="T44" fmla="*/ 4 w 282"/>
                    <a:gd name="T45" fmla="*/ 1 h 253"/>
                    <a:gd name="T46" fmla="*/ 4 w 282"/>
                    <a:gd name="T47" fmla="*/ 0 h 253"/>
                    <a:gd name="T48" fmla="*/ 4 w 282"/>
                    <a:gd name="T49" fmla="*/ 0 h 253"/>
                    <a:gd name="T50" fmla="*/ 4 w 282"/>
                    <a:gd name="T51" fmla="*/ 0 h 253"/>
                    <a:gd name="T52" fmla="*/ 4 w 282"/>
                    <a:gd name="T53" fmla="*/ 0 h 253"/>
                    <a:gd name="T54" fmla="*/ 4 w 282"/>
                    <a:gd name="T55" fmla="*/ 0 h 253"/>
                    <a:gd name="T56" fmla="*/ 4 w 282"/>
                    <a:gd name="T57" fmla="*/ 0 h 253"/>
                    <a:gd name="T58" fmla="*/ 4 w 282"/>
                    <a:gd name="T59" fmla="*/ 0 h 253"/>
                    <a:gd name="T60" fmla="*/ 3 w 282"/>
                    <a:gd name="T61" fmla="*/ 0 h 253"/>
                    <a:gd name="T62" fmla="*/ 3 w 282"/>
                    <a:gd name="T63" fmla="*/ 0 h 253"/>
                    <a:gd name="T64" fmla="*/ 3 w 282"/>
                    <a:gd name="T65" fmla="*/ 0 h 253"/>
                    <a:gd name="T66" fmla="*/ 2 w 282"/>
                    <a:gd name="T67" fmla="*/ 0 h 253"/>
                    <a:gd name="T68" fmla="*/ 2 w 282"/>
                    <a:gd name="T69" fmla="*/ 0 h 253"/>
                    <a:gd name="T70" fmla="*/ 2 w 282"/>
                    <a:gd name="T71" fmla="*/ 0 h 253"/>
                    <a:gd name="T72" fmla="*/ 1 w 282"/>
                    <a:gd name="T73" fmla="*/ 0 h 253"/>
                    <a:gd name="T74" fmla="*/ 1 w 282"/>
                    <a:gd name="T75" fmla="*/ 0 h 253"/>
                    <a:gd name="T76" fmla="*/ 1 w 282"/>
                    <a:gd name="T77" fmla="*/ 0 h 253"/>
                    <a:gd name="T78" fmla="*/ 1 w 282"/>
                    <a:gd name="T79" fmla="*/ 0 h 253"/>
                    <a:gd name="T80" fmla="*/ 0 w 282"/>
                    <a:gd name="T81" fmla="*/ 0 h 253"/>
                    <a:gd name="T82" fmla="*/ 0 w 282"/>
                    <a:gd name="T83" fmla="*/ 0 h 253"/>
                    <a:gd name="T84" fmla="*/ 0 w 282"/>
                    <a:gd name="T85" fmla="*/ 0 h 253"/>
                    <a:gd name="T86" fmla="*/ 0 w 282"/>
                    <a:gd name="T87" fmla="*/ 0 h 253"/>
                    <a:gd name="T88" fmla="*/ 0 w 282"/>
                    <a:gd name="T89" fmla="*/ 0 h 253"/>
                    <a:gd name="T90" fmla="*/ 0 w 282"/>
                    <a:gd name="T91" fmla="*/ 0 h 253"/>
                    <a:gd name="T92" fmla="*/ 0 w 282"/>
                    <a:gd name="T93" fmla="*/ 0 h 253"/>
                    <a:gd name="T94" fmla="*/ 1 w 282"/>
                    <a:gd name="T95" fmla="*/ 0 h 253"/>
                    <a:gd name="T96" fmla="*/ 1 w 282"/>
                    <a:gd name="T97" fmla="*/ 0 h 253"/>
                    <a:gd name="T98" fmla="*/ 1 w 282"/>
                    <a:gd name="T99" fmla="*/ 0 h 253"/>
                    <a:gd name="T100" fmla="*/ 1 w 282"/>
                    <a:gd name="T101" fmla="*/ 0 h 253"/>
                    <a:gd name="T102" fmla="*/ 1 w 282"/>
                    <a:gd name="T103" fmla="*/ 0 h 253"/>
                    <a:gd name="T104" fmla="*/ 2 w 282"/>
                    <a:gd name="T105" fmla="*/ 0 h 253"/>
                    <a:gd name="T106" fmla="*/ 2 w 282"/>
                    <a:gd name="T107" fmla="*/ 0 h 253"/>
                    <a:gd name="T108" fmla="*/ 2 w 282"/>
                    <a:gd name="T109" fmla="*/ 0 h 253"/>
                    <a:gd name="T110" fmla="*/ 2 w 282"/>
                    <a:gd name="T111" fmla="*/ 0 h 253"/>
                    <a:gd name="T112" fmla="*/ 3 w 282"/>
                    <a:gd name="T113" fmla="*/ 0 h 253"/>
                    <a:gd name="T114" fmla="*/ 3 w 282"/>
                    <a:gd name="T115" fmla="*/ 0 h 253"/>
                    <a:gd name="T116" fmla="*/ 3 w 282"/>
                    <a:gd name="T117" fmla="*/ 0 h 253"/>
                    <a:gd name="T118" fmla="*/ 3 w 282"/>
                    <a:gd name="T119" fmla="*/ 0 h 253"/>
                    <a:gd name="T120" fmla="*/ 4 w 282"/>
                    <a:gd name="T121" fmla="*/ 0 h 253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282" h="253">
                      <a:moveTo>
                        <a:pt x="235" y="78"/>
                      </a:moveTo>
                      <a:lnTo>
                        <a:pt x="248" y="92"/>
                      </a:lnTo>
                      <a:lnTo>
                        <a:pt x="255" y="108"/>
                      </a:lnTo>
                      <a:lnTo>
                        <a:pt x="259" y="125"/>
                      </a:lnTo>
                      <a:lnTo>
                        <a:pt x="259" y="144"/>
                      </a:lnTo>
                      <a:lnTo>
                        <a:pt x="257" y="159"/>
                      </a:lnTo>
                      <a:lnTo>
                        <a:pt x="252" y="171"/>
                      </a:lnTo>
                      <a:lnTo>
                        <a:pt x="244" y="184"/>
                      </a:lnTo>
                      <a:lnTo>
                        <a:pt x="236" y="194"/>
                      </a:lnTo>
                      <a:lnTo>
                        <a:pt x="225" y="206"/>
                      </a:lnTo>
                      <a:lnTo>
                        <a:pt x="215" y="215"/>
                      </a:lnTo>
                      <a:lnTo>
                        <a:pt x="204" y="225"/>
                      </a:lnTo>
                      <a:lnTo>
                        <a:pt x="194" y="236"/>
                      </a:lnTo>
                      <a:lnTo>
                        <a:pt x="191" y="239"/>
                      </a:lnTo>
                      <a:lnTo>
                        <a:pt x="190" y="242"/>
                      </a:lnTo>
                      <a:lnTo>
                        <a:pt x="191" y="246"/>
                      </a:lnTo>
                      <a:lnTo>
                        <a:pt x="194" y="249"/>
                      </a:lnTo>
                      <a:lnTo>
                        <a:pt x="197" y="252"/>
                      </a:lnTo>
                      <a:lnTo>
                        <a:pt x="201" y="253"/>
                      </a:lnTo>
                      <a:lnTo>
                        <a:pt x="205" y="252"/>
                      </a:lnTo>
                      <a:lnTo>
                        <a:pt x="209" y="249"/>
                      </a:lnTo>
                      <a:lnTo>
                        <a:pt x="232" y="234"/>
                      </a:lnTo>
                      <a:lnTo>
                        <a:pt x="251" y="215"/>
                      </a:lnTo>
                      <a:lnTo>
                        <a:pt x="267" y="192"/>
                      </a:lnTo>
                      <a:lnTo>
                        <a:pt x="278" y="168"/>
                      </a:lnTo>
                      <a:lnTo>
                        <a:pt x="282" y="141"/>
                      </a:lnTo>
                      <a:lnTo>
                        <a:pt x="279" y="116"/>
                      </a:lnTo>
                      <a:lnTo>
                        <a:pt x="270" y="92"/>
                      </a:lnTo>
                      <a:lnTo>
                        <a:pt x="251" y="70"/>
                      </a:lnTo>
                      <a:lnTo>
                        <a:pt x="237" y="59"/>
                      </a:lnTo>
                      <a:lnTo>
                        <a:pt x="221" y="48"/>
                      </a:lnTo>
                      <a:lnTo>
                        <a:pt x="202" y="39"/>
                      </a:lnTo>
                      <a:lnTo>
                        <a:pt x="183" y="31"/>
                      </a:lnTo>
                      <a:lnTo>
                        <a:pt x="163" y="24"/>
                      </a:lnTo>
                      <a:lnTo>
                        <a:pt x="142" y="18"/>
                      </a:lnTo>
                      <a:lnTo>
                        <a:pt x="122" y="13"/>
                      </a:lnTo>
                      <a:lnTo>
                        <a:pt x="101" y="8"/>
                      </a:lnTo>
                      <a:lnTo>
                        <a:pt x="82" y="5"/>
                      </a:lnTo>
                      <a:lnTo>
                        <a:pt x="63" y="2"/>
                      </a:lnTo>
                      <a:lnTo>
                        <a:pt x="47" y="0"/>
                      </a:lnTo>
                      <a:lnTo>
                        <a:pt x="32" y="0"/>
                      </a:lnTo>
                      <a:lnTo>
                        <a:pt x="19" y="0"/>
                      </a:lnTo>
                      <a:lnTo>
                        <a:pt x="10" y="1"/>
                      </a:lnTo>
                      <a:lnTo>
                        <a:pt x="4" y="4"/>
                      </a:lnTo>
                      <a:lnTo>
                        <a:pt x="0" y="6"/>
                      </a:lnTo>
                      <a:lnTo>
                        <a:pt x="12" y="8"/>
                      </a:lnTo>
                      <a:lnTo>
                        <a:pt x="25" y="9"/>
                      </a:lnTo>
                      <a:lnTo>
                        <a:pt x="38" y="12"/>
                      </a:lnTo>
                      <a:lnTo>
                        <a:pt x="52" y="14"/>
                      </a:lnTo>
                      <a:lnTo>
                        <a:pt x="67" y="16"/>
                      </a:lnTo>
                      <a:lnTo>
                        <a:pt x="82" y="18"/>
                      </a:lnTo>
                      <a:lnTo>
                        <a:pt x="97" y="22"/>
                      </a:lnTo>
                      <a:lnTo>
                        <a:pt x="114" y="25"/>
                      </a:lnTo>
                      <a:lnTo>
                        <a:pt x="129" y="30"/>
                      </a:lnTo>
                      <a:lnTo>
                        <a:pt x="146" y="35"/>
                      </a:lnTo>
                      <a:lnTo>
                        <a:pt x="162" y="40"/>
                      </a:lnTo>
                      <a:lnTo>
                        <a:pt x="177" y="46"/>
                      </a:lnTo>
                      <a:lnTo>
                        <a:pt x="192" y="53"/>
                      </a:lnTo>
                      <a:lnTo>
                        <a:pt x="208" y="60"/>
                      </a:lnTo>
                      <a:lnTo>
                        <a:pt x="222" y="69"/>
                      </a:lnTo>
                      <a:lnTo>
                        <a:pt x="235" y="7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0" name="Freeform 1137"/>
                <p:cNvSpPr>
                  <a:spLocks/>
                </p:cNvSpPr>
                <p:nvPr/>
              </p:nvSpPr>
              <p:spPr bwMode="auto">
                <a:xfrm>
                  <a:off x="5030" y="2680"/>
                  <a:ext cx="40" cy="54"/>
                </a:xfrm>
                <a:custGeom>
                  <a:avLst/>
                  <a:gdLst>
                    <a:gd name="T0" fmla="*/ 0 w 115"/>
                    <a:gd name="T1" fmla="*/ 0 h 236"/>
                    <a:gd name="T2" fmla="*/ 0 w 115"/>
                    <a:gd name="T3" fmla="*/ 0 h 236"/>
                    <a:gd name="T4" fmla="*/ 0 w 115"/>
                    <a:gd name="T5" fmla="*/ 0 h 236"/>
                    <a:gd name="T6" fmla="*/ 0 w 115"/>
                    <a:gd name="T7" fmla="*/ 0 h 236"/>
                    <a:gd name="T8" fmla="*/ 0 w 115"/>
                    <a:gd name="T9" fmla="*/ 0 h 236"/>
                    <a:gd name="T10" fmla="*/ 1 w 115"/>
                    <a:gd name="T11" fmla="*/ 1 h 236"/>
                    <a:gd name="T12" fmla="*/ 1 w 115"/>
                    <a:gd name="T13" fmla="*/ 1 h 236"/>
                    <a:gd name="T14" fmla="*/ 1 w 115"/>
                    <a:gd name="T15" fmla="*/ 1 h 236"/>
                    <a:gd name="T16" fmla="*/ 1 w 115"/>
                    <a:gd name="T17" fmla="*/ 1 h 236"/>
                    <a:gd name="T18" fmla="*/ 1 w 115"/>
                    <a:gd name="T19" fmla="*/ 1 h 236"/>
                    <a:gd name="T20" fmla="*/ 2 w 115"/>
                    <a:gd name="T21" fmla="*/ 1 h 236"/>
                    <a:gd name="T22" fmla="*/ 2 w 115"/>
                    <a:gd name="T23" fmla="*/ 1 h 236"/>
                    <a:gd name="T24" fmla="*/ 2 w 115"/>
                    <a:gd name="T25" fmla="*/ 1 h 236"/>
                    <a:gd name="T26" fmla="*/ 2 w 115"/>
                    <a:gd name="T27" fmla="*/ 1 h 236"/>
                    <a:gd name="T28" fmla="*/ 2 w 115"/>
                    <a:gd name="T29" fmla="*/ 1 h 236"/>
                    <a:gd name="T30" fmla="*/ 2 w 115"/>
                    <a:gd name="T31" fmla="*/ 1 h 236"/>
                    <a:gd name="T32" fmla="*/ 1 w 115"/>
                    <a:gd name="T33" fmla="*/ 1 h 236"/>
                    <a:gd name="T34" fmla="*/ 1 w 115"/>
                    <a:gd name="T35" fmla="*/ 1 h 236"/>
                    <a:gd name="T36" fmla="*/ 1 w 115"/>
                    <a:gd name="T37" fmla="*/ 0 h 236"/>
                    <a:gd name="T38" fmla="*/ 1 w 115"/>
                    <a:gd name="T39" fmla="*/ 0 h 236"/>
                    <a:gd name="T40" fmla="*/ 1 w 115"/>
                    <a:gd name="T41" fmla="*/ 0 h 236"/>
                    <a:gd name="T42" fmla="*/ 0 w 115"/>
                    <a:gd name="T43" fmla="*/ 0 h 236"/>
                    <a:gd name="T44" fmla="*/ 0 w 115"/>
                    <a:gd name="T45" fmla="*/ 0 h 236"/>
                    <a:gd name="T46" fmla="*/ 0 w 115"/>
                    <a:gd name="T47" fmla="*/ 0 h 236"/>
                    <a:gd name="T48" fmla="*/ 0 w 115"/>
                    <a:gd name="T49" fmla="*/ 0 h 236"/>
                    <a:gd name="T50" fmla="*/ 1 w 115"/>
                    <a:gd name="T51" fmla="*/ 0 h 236"/>
                    <a:gd name="T52" fmla="*/ 1 w 115"/>
                    <a:gd name="T53" fmla="*/ 0 h 236"/>
                    <a:gd name="T54" fmla="*/ 1 w 115"/>
                    <a:gd name="T55" fmla="*/ 0 h 236"/>
                    <a:gd name="T56" fmla="*/ 1 w 115"/>
                    <a:gd name="T57" fmla="*/ 0 h 236"/>
                    <a:gd name="T58" fmla="*/ 1 w 115"/>
                    <a:gd name="T59" fmla="*/ 0 h 236"/>
                    <a:gd name="T60" fmla="*/ 2 w 115"/>
                    <a:gd name="T61" fmla="*/ 0 h 236"/>
                    <a:gd name="T62" fmla="*/ 2 w 115"/>
                    <a:gd name="T63" fmla="*/ 0 h 236"/>
                    <a:gd name="T64" fmla="*/ 2 w 115"/>
                    <a:gd name="T65" fmla="*/ 0 h 236"/>
                    <a:gd name="T66" fmla="*/ 1 w 115"/>
                    <a:gd name="T67" fmla="*/ 0 h 236"/>
                    <a:gd name="T68" fmla="*/ 1 w 115"/>
                    <a:gd name="T69" fmla="*/ 0 h 236"/>
                    <a:gd name="T70" fmla="*/ 1 w 115"/>
                    <a:gd name="T71" fmla="*/ 0 h 236"/>
                    <a:gd name="T72" fmla="*/ 1 w 115"/>
                    <a:gd name="T73" fmla="*/ 0 h 236"/>
                    <a:gd name="T74" fmla="*/ 0 w 115"/>
                    <a:gd name="T75" fmla="*/ 0 h 236"/>
                    <a:gd name="T76" fmla="*/ 0 w 115"/>
                    <a:gd name="T77" fmla="*/ 0 h 236"/>
                    <a:gd name="T78" fmla="*/ 0 w 115"/>
                    <a:gd name="T79" fmla="*/ 0 h 236"/>
                    <a:gd name="T80" fmla="*/ 0 w 115"/>
                    <a:gd name="T81" fmla="*/ 0 h 2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15" h="236">
                      <a:moveTo>
                        <a:pt x="0" y="128"/>
                      </a:moveTo>
                      <a:lnTo>
                        <a:pt x="0" y="148"/>
                      </a:lnTo>
                      <a:lnTo>
                        <a:pt x="5" y="166"/>
                      </a:lnTo>
                      <a:lnTo>
                        <a:pt x="13" y="184"/>
                      </a:lnTo>
                      <a:lnTo>
                        <a:pt x="24" y="198"/>
                      </a:lnTo>
                      <a:lnTo>
                        <a:pt x="39" y="211"/>
                      </a:lnTo>
                      <a:lnTo>
                        <a:pt x="55" y="223"/>
                      </a:lnTo>
                      <a:lnTo>
                        <a:pt x="74" y="231"/>
                      </a:lnTo>
                      <a:lnTo>
                        <a:pt x="92" y="235"/>
                      </a:lnTo>
                      <a:lnTo>
                        <a:pt x="98" y="236"/>
                      </a:lnTo>
                      <a:lnTo>
                        <a:pt x="104" y="234"/>
                      </a:lnTo>
                      <a:lnTo>
                        <a:pt x="109" y="231"/>
                      </a:lnTo>
                      <a:lnTo>
                        <a:pt x="111" y="226"/>
                      </a:lnTo>
                      <a:lnTo>
                        <a:pt x="111" y="220"/>
                      </a:lnTo>
                      <a:lnTo>
                        <a:pt x="110" y="215"/>
                      </a:lnTo>
                      <a:lnTo>
                        <a:pt x="107" y="210"/>
                      </a:lnTo>
                      <a:lnTo>
                        <a:pt x="101" y="208"/>
                      </a:lnTo>
                      <a:lnTo>
                        <a:pt x="82" y="201"/>
                      </a:lnTo>
                      <a:lnTo>
                        <a:pt x="64" y="192"/>
                      </a:lnTo>
                      <a:lnTo>
                        <a:pt x="50" y="179"/>
                      </a:lnTo>
                      <a:lnTo>
                        <a:pt x="40" y="165"/>
                      </a:lnTo>
                      <a:lnTo>
                        <a:pt x="33" y="148"/>
                      </a:lnTo>
                      <a:lnTo>
                        <a:pt x="29" y="130"/>
                      </a:lnTo>
                      <a:lnTo>
                        <a:pt x="29" y="110"/>
                      </a:lnTo>
                      <a:lnTo>
                        <a:pt x="35" y="89"/>
                      </a:lnTo>
                      <a:lnTo>
                        <a:pt x="43" y="74"/>
                      </a:lnTo>
                      <a:lnTo>
                        <a:pt x="56" y="60"/>
                      </a:lnTo>
                      <a:lnTo>
                        <a:pt x="70" y="46"/>
                      </a:lnTo>
                      <a:lnTo>
                        <a:pt x="85" y="33"/>
                      </a:lnTo>
                      <a:lnTo>
                        <a:pt x="98" y="23"/>
                      </a:lnTo>
                      <a:lnTo>
                        <a:pt x="109" y="12"/>
                      </a:lnTo>
                      <a:lnTo>
                        <a:pt x="115" y="6"/>
                      </a:lnTo>
                      <a:lnTo>
                        <a:pt x="115" y="0"/>
                      </a:lnTo>
                      <a:lnTo>
                        <a:pt x="102" y="4"/>
                      </a:lnTo>
                      <a:lnTo>
                        <a:pt x="85" y="12"/>
                      </a:lnTo>
                      <a:lnTo>
                        <a:pt x="68" y="26"/>
                      </a:lnTo>
                      <a:lnTo>
                        <a:pt x="49" y="42"/>
                      </a:lnTo>
                      <a:lnTo>
                        <a:pt x="32" y="61"/>
                      </a:lnTo>
                      <a:lnTo>
                        <a:pt x="17" y="82"/>
                      </a:lnTo>
                      <a:lnTo>
                        <a:pt x="6" y="105"/>
                      </a:lnTo>
                      <a:lnTo>
                        <a:pt x="0" y="1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861" name="Freeform 1138"/>
                <p:cNvSpPr>
                  <a:spLocks/>
                </p:cNvSpPr>
                <p:nvPr/>
              </p:nvSpPr>
              <p:spPr bwMode="auto">
                <a:xfrm>
                  <a:off x="5311" y="2643"/>
                  <a:ext cx="87" cy="73"/>
                </a:xfrm>
                <a:custGeom>
                  <a:avLst/>
                  <a:gdLst>
                    <a:gd name="T0" fmla="*/ 3 w 245"/>
                    <a:gd name="T1" fmla="*/ 0 h 310"/>
                    <a:gd name="T2" fmla="*/ 4 w 245"/>
                    <a:gd name="T3" fmla="*/ 0 h 310"/>
                    <a:gd name="T4" fmla="*/ 4 w 245"/>
                    <a:gd name="T5" fmla="*/ 0 h 310"/>
                    <a:gd name="T6" fmla="*/ 4 w 245"/>
                    <a:gd name="T7" fmla="*/ 0 h 310"/>
                    <a:gd name="T8" fmla="*/ 3 w 245"/>
                    <a:gd name="T9" fmla="*/ 1 h 310"/>
                    <a:gd name="T10" fmla="*/ 3 w 245"/>
                    <a:gd name="T11" fmla="*/ 1 h 310"/>
                    <a:gd name="T12" fmla="*/ 2 w 245"/>
                    <a:gd name="T13" fmla="*/ 1 h 310"/>
                    <a:gd name="T14" fmla="*/ 2 w 245"/>
                    <a:gd name="T15" fmla="*/ 1 h 310"/>
                    <a:gd name="T16" fmla="*/ 2 w 245"/>
                    <a:gd name="T17" fmla="*/ 1 h 310"/>
                    <a:gd name="T18" fmla="*/ 2 w 245"/>
                    <a:gd name="T19" fmla="*/ 1 h 310"/>
                    <a:gd name="T20" fmla="*/ 2 w 245"/>
                    <a:gd name="T21" fmla="*/ 1 h 310"/>
                    <a:gd name="T22" fmla="*/ 2 w 245"/>
                    <a:gd name="T23" fmla="*/ 1 h 310"/>
                    <a:gd name="T24" fmla="*/ 2 w 245"/>
                    <a:gd name="T25" fmla="*/ 1 h 310"/>
                    <a:gd name="T26" fmla="*/ 2 w 245"/>
                    <a:gd name="T27" fmla="*/ 1 h 310"/>
                    <a:gd name="T28" fmla="*/ 2 w 245"/>
                    <a:gd name="T29" fmla="*/ 1 h 310"/>
                    <a:gd name="T30" fmla="*/ 3 w 245"/>
                    <a:gd name="T31" fmla="*/ 1 h 310"/>
                    <a:gd name="T32" fmla="*/ 3 w 245"/>
                    <a:gd name="T33" fmla="*/ 1 h 310"/>
                    <a:gd name="T34" fmla="*/ 4 w 245"/>
                    <a:gd name="T35" fmla="*/ 1 h 310"/>
                    <a:gd name="T36" fmla="*/ 4 w 245"/>
                    <a:gd name="T37" fmla="*/ 0 h 310"/>
                    <a:gd name="T38" fmla="*/ 4 w 245"/>
                    <a:gd name="T39" fmla="*/ 0 h 310"/>
                    <a:gd name="T40" fmla="*/ 4 w 245"/>
                    <a:gd name="T41" fmla="*/ 0 h 310"/>
                    <a:gd name="T42" fmla="*/ 3 w 245"/>
                    <a:gd name="T43" fmla="*/ 0 h 310"/>
                    <a:gd name="T44" fmla="*/ 3 w 245"/>
                    <a:gd name="T45" fmla="*/ 0 h 310"/>
                    <a:gd name="T46" fmla="*/ 2 w 245"/>
                    <a:gd name="T47" fmla="*/ 0 h 310"/>
                    <a:gd name="T48" fmla="*/ 2 w 245"/>
                    <a:gd name="T49" fmla="*/ 0 h 310"/>
                    <a:gd name="T50" fmla="*/ 1 w 245"/>
                    <a:gd name="T51" fmla="*/ 0 h 310"/>
                    <a:gd name="T52" fmla="*/ 1 w 245"/>
                    <a:gd name="T53" fmla="*/ 0 h 310"/>
                    <a:gd name="T54" fmla="*/ 1 w 245"/>
                    <a:gd name="T55" fmla="*/ 0 h 310"/>
                    <a:gd name="T56" fmla="*/ 0 w 245"/>
                    <a:gd name="T57" fmla="*/ 0 h 310"/>
                    <a:gd name="T58" fmla="*/ 0 w 245"/>
                    <a:gd name="T59" fmla="*/ 0 h 310"/>
                    <a:gd name="T60" fmla="*/ 0 w 245"/>
                    <a:gd name="T61" fmla="*/ 0 h 310"/>
                    <a:gd name="T62" fmla="*/ 1 w 245"/>
                    <a:gd name="T63" fmla="*/ 0 h 310"/>
                    <a:gd name="T64" fmla="*/ 1 w 245"/>
                    <a:gd name="T65" fmla="*/ 0 h 310"/>
                    <a:gd name="T66" fmla="*/ 1 w 245"/>
                    <a:gd name="T67" fmla="*/ 0 h 310"/>
                    <a:gd name="T68" fmla="*/ 2 w 245"/>
                    <a:gd name="T69" fmla="*/ 0 h 310"/>
                    <a:gd name="T70" fmla="*/ 2 w 245"/>
                    <a:gd name="T71" fmla="*/ 0 h 310"/>
                    <a:gd name="T72" fmla="*/ 2 w 245"/>
                    <a:gd name="T73" fmla="*/ 0 h 310"/>
                    <a:gd name="T74" fmla="*/ 3 w 245"/>
                    <a:gd name="T75" fmla="*/ 0 h 31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45" h="310">
                      <a:moveTo>
                        <a:pt x="200" y="116"/>
                      </a:moveTo>
                      <a:lnTo>
                        <a:pt x="208" y="124"/>
                      </a:lnTo>
                      <a:lnTo>
                        <a:pt x="214" y="133"/>
                      </a:lnTo>
                      <a:lnTo>
                        <a:pt x="220" y="144"/>
                      </a:lnTo>
                      <a:lnTo>
                        <a:pt x="223" y="154"/>
                      </a:lnTo>
                      <a:lnTo>
                        <a:pt x="226" y="164"/>
                      </a:lnTo>
                      <a:lnTo>
                        <a:pt x="224" y="176"/>
                      </a:lnTo>
                      <a:lnTo>
                        <a:pt x="222" y="187"/>
                      </a:lnTo>
                      <a:lnTo>
                        <a:pt x="216" y="198"/>
                      </a:lnTo>
                      <a:lnTo>
                        <a:pt x="208" y="209"/>
                      </a:lnTo>
                      <a:lnTo>
                        <a:pt x="199" y="219"/>
                      </a:lnTo>
                      <a:lnTo>
                        <a:pt x="188" y="229"/>
                      </a:lnTo>
                      <a:lnTo>
                        <a:pt x="177" y="238"/>
                      </a:lnTo>
                      <a:lnTo>
                        <a:pt x="166" y="246"/>
                      </a:lnTo>
                      <a:lnTo>
                        <a:pt x="154" y="255"/>
                      </a:lnTo>
                      <a:lnTo>
                        <a:pt x="142" y="264"/>
                      </a:lnTo>
                      <a:lnTo>
                        <a:pt x="132" y="275"/>
                      </a:lnTo>
                      <a:lnTo>
                        <a:pt x="128" y="278"/>
                      </a:lnTo>
                      <a:lnTo>
                        <a:pt x="126" y="283"/>
                      </a:lnTo>
                      <a:lnTo>
                        <a:pt x="124" y="287"/>
                      </a:lnTo>
                      <a:lnTo>
                        <a:pt x="121" y="292"/>
                      </a:lnTo>
                      <a:lnTo>
                        <a:pt x="120" y="296"/>
                      </a:lnTo>
                      <a:lnTo>
                        <a:pt x="120" y="301"/>
                      </a:lnTo>
                      <a:lnTo>
                        <a:pt x="122" y="306"/>
                      </a:lnTo>
                      <a:lnTo>
                        <a:pt x="126" y="309"/>
                      </a:lnTo>
                      <a:lnTo>
                        <a:pt x="131" y="310"/>
                      </a:lnTo>
                      <a:lnTo>
                        <a:pt x="135" y="310"/>
                      </a:lnTo>
                      <a:lnTo>
                        <a:pt x="139" y="309"/>
                      </a:lnTo>
                      <a:lnTo>
                        <a:pt x="142" y="306"/>
                      </a:lnTo>
                      <a:lnTo>
                        <a:pt x="154" y="292"/>
                      </a:lnTo>
                      <a:lnTo>
                        <a:pt x="167" y="280"/>
                      </a:lnTo>
                      <a:lnTo>
                        <a:pt x="180" y="269"/>
                      </a:lnTo>
                      <a:lnTo>
                        <a:pt x="194" y="257"/>
                      </a:lnTo>
                      <a:lnTo>
                        <a:pt x="207" y="246"/>
                      </a:lnTo>
                      <a:lnTo>
                        <a:pt x="220" y="233"/>
                      </a:lnTo>
                      <a:lnTo>
                        <a:pt x="230" y="219"/>
                      </a:lnTo>
                      <a:lnTo>
                        <a:pt x="238" y="204"/>
                      </a:lnTo>
                      <a:lnTo>
                        <a:pt x="244" y="186"/>
                      </a:lnTo>
                      <a:lnTo>
                        <a:pt x="245" y="169"/>
                      </a:lnTo>
                      <a:lnTo>
                        <a:pt x="243" y="152"/>
                      </a:lnTo>
                      <a:lnTo>
                        <a:pt x="237" y="134"/>
                      </a:lnTo>
                      <a:lnTo>
                        <a:pt x="228" y="119"/>
                      </a:lnTo>
                      <a:lnTo>
                        <a:pt x="217" y="105"/>
                      </a:lnTo>
                      <a:lnTo>
                        <a:pt x="203" y="93"/>
                      </a:lnTo>
                      <a:lnTo>
                        <a:pt x="188" y="83"/>
                      </a:lnTo>
                      <a:lnTo>
                        <a:pt x="176" y="76"/>
                      </a:lnTo>
                      <a:lnTo>
                        <a:pt x="163" y="69"/>
                      </a:lnTo>
                      <a:lnTo>
                        <a:pt x="151" y="61"/>
                      </a:lnTo>
                      <a:lnTo>
                        <a:pt x="136" y="54"/>
                      </a:lnTo>
                      <a:lnTo>
                        <a:pt x="122" y="46"/>
                      </a:lnTo>
                      <a:lnTo>
                        <a:pt x="107" y="39"/>
                      </a:lnTo>
                      <a:lnTo>
                        <a:pt x="93" y="31"/>
                      </a:lnTo>
                      <a:lnTo>
                        <a:pt x="79" y="24"/>
                      </a:lnTo>
                      <a:lnTo>
                        <a:pt x="66" y="18"/>
                      </a:lnTo>
                      <a:lnTo>
                        <a:pt x="53" y="13"/>
                      </a:lnTo>
                      <a:lnTo>
                        <a:pt x="40" y="8"/>
                      </a:lnTo>
                      <a:lnTo>
                        <a:pt x="30" y="5"/>
                      </a:lnTo>
                      <a:lnTo>
                        <a:pt x="20" y="1"/>
                      </a:lnTo>
                      <a:lnTo>
                        <a:pt x="1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lnTo>
                        <a:pt x="11" y="8"/>
                      </a:lnTo>
                      <a:lnTo>
                        <a:pt x="23" y="14"/>
                      </a:lnTo>
                      <a:lnTo>
                        <a:pt x="36" y="20"/>
                      </a:lnTo>
                      <a:lnTo>
                        <a:pt x="47" y="25"/>
                      </a:lnTo>
                      <a:lnTo>
                        <a:pt x="60" y="31"/>
                      </a:lnTo>
                      <a:lnTo>
                        <a:pt x="73" y="37"/>
                      </a:lnTo>
                      <a:lnTo>
                        <a:pt x="86" y="44"/>
                      </a:lnTo>
                      <a:lnTo>
                        <a:pt x="99" y="51"/>
                      </a:lnTo>
                      <a:lnTo>
                        <a:pt x="113" y="57"/>
                      </a:lnTo>
                      <a:lnTo>
                        <a:pt x="126" y="64"/>
                      </a:lnTo>
                      <a:lnTo>
                        <a:pt x="139" y="71"/>
                      </a:lnTo>
                      <a:lnTo>
                        <a:pt x="152" y="79"/>
                      </a:lnTo>
                      <a:lnTo>
                        <a:pt x="165" y="88"/>
                      </a:lnTo>
                      <a:lnTo>
                        <a:pt x="176" y="96"/>
                      </a:lnTo>
                      <a:lnTo>
                        <a:pt x="188" y="106"/>
                      </a:lnTo>
                      <a:lnTo>
                        <a:pt x="200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bg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pic>
            <p:nvPicPr>
              <p:cNvPr id="20849" name="Picture 1139" descr="access_point_stylized_gray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72" y="3642"/>
                <a:ext cx="430" cy="3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6331" name="Line 1140"/>
            <p:cNvSpPr>
              <a:spLocks noChangeShapeType="1"/>
            </p:cNvSpPr>
            <p:nvPr/>
          </p:nvSpPr>
          <p:spPr bwMode="auto">
            <a:xfrm rot="5400000" flipV="1">
              <a:off x="5034" y="3427"/>
              <a:ext cx="2" cy="54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0667" name="Group 1141"/>
            <p:cNvGrpSpPr>
              <a:grpSpLocks/>
            </p:cNvGrpSpPr>
            <p:nvPr/>
          </p:nvGrpSpPr>
          <p:grpSpPr bwMode="auto">
            <a:xfrm flipH="1">
              <a:off x="3638" y="2856"/>
              <a:ext cx="261" cy="235"/>
              <a:chOff x="2839" y="3501"/>
              <a:chExt cx="755" cy="803"/>
            </a:xfrm>
          </p:grpSpPr>
          <p:pic>
            <p:nvPicPr>
              <p:cNvPr id="20846" name="Picture 114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847" name="Freeform 1143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668" name="Group 1144"/>
            <p:cNvGrpSpPr>
              <a:grpSpLocks/>
            </p:cNvGrpSpPr>
            <p:nvPr/>
          </p:nvGrpSpPr>
          <p:grpSpPr bwMode="auto">
            <a:xfrm flipH="1">
              <a:off x="3438" y="3121"/>
              <a:ext cx="304" cy="256"/>
              <a:chOff x="2839" y="3501"/>
              <a:chExt cx="755" cy="803"/>
            </a:xfrm>
          </p:grpSpPr>
          <p:pic>
            <p:nvPicPr>
              <p:cNvPr id="20844" name="Picture 114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845" name="Freeform 1146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669" name="Group 1147"/>
            <p:cNvGrpSpPr>
              <a:grpSpLocks/>
            </p:cNvGrpSpPr>
            <p:nvPr/>
          </p:nvGrpSpPr>
          <p:grpSpPr bwMode="auto">
            <a:xfrm flipH="1">
              <a:off x="3739" y="3311"/>
              <a:ext cx="269" cy="220"/>
              <a:chOff x="2839" y="3501"/>
              <a:chExt cx="755" cy="803"/>
            </a:xfrm>
          </p:grpSpPr>
          <p:pic>
            <p:nvPicPr>
              <p:cNvPr id="20842" name="Picture 114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843" name="Freeform 1149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670" name="Group 1150"/>
            <p:cNvGrpSpPr>
              <a:grpSpLocks/>
            </p:cNvGrpSpPr>
            <p:nvPr/>
          </p:nvGrpSpPr>
          <p:grpSpPr bwMode="auto">
            <a:xfrm>
              <a:off x="4126" y="3300"/>
              <a:ext cx="269" cy="221"/>
              <a:chOff x="2839" y="3501"/>
              <a:chExt cx="755" cy="803"/>
            </a:xfrm>
          </p:grpSpPr>
          <p:pic>
            <p:nvPicPr>
              <p:cNvPr id="20840" name="Picture 115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841" name="Freeform 1152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20671" name="Picture 1153" descr="car_icon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" y="1084"/>
              <a:ext cx="53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672" name="Group 1154"/>
            <p:cNvGrpSpPr>
              <a:grpSpLocks/>
            </p:cNvGrpSpPr>
            <p:nvPr/>
          </p:nvGrpSpPr>
          <p:grpSpPr bwMode="auto">
            <a:xfrm>
              <a:off x="3536" y="974"/>
              <a:ext cx="262" cy="243"/>
              <a:chOff x="2751" y="1851"/>
              <a:chExt cx="462" cy="478"/>
            </a:xfrm>
          </p:grpSpPr>
          <p:pic>
            <p:nvPicPr>
              <p:cNvPr id="20838" name="Picture 1155" descr="iphone_stylized_small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28" y="1922"/>
                <a:ext cx="15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839" name="Picture 1156" descr="antenna_radiation_stylized"/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751" y="1851"/>
                <a:ext cx="462" cy="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673" name="Group 1157"/>
            <p:cNvGrpSpPr>
              <a:grpSpLocks/>
            </p:cNvGrpSpPr>
            <p:nvPr/>
          </p:nvGrpSpPr>
          <p:grpSpPr bwMode="auto">
            <a:xfrm>
              <a:off x="5191" y="3151"/>
              <a:ext cx="143" cy="303"/>
              <a:chOff x="4140" y="429"/>
              <a:chExt cx="1425" cy="2396"/>
            </a:xfrm>
          </p:grpSpPr>
          <p:sp>
            <p:nvSpPr>
              <p:cNvPr id="20806" name="Freeform 115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72" name="Rectangle 1159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808" name="Freeform 116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09" name="Freeform 116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75" name="Rectangle 1162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0811" name="Group 116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6501" name="AutoShape 1164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502" name="AutoShape 1165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6477" name="Rectangle 1166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0813" name="Group 116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6499" name="AutoShape 1168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500" name="AutoShape 1169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6479" name="Rectangle 1170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80" name="Rectangle 1171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0816" name="Group 117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6497" name="AutoShape 1173"/>
                <p:cNvSpPr>
                  <a:spLocks noChangeArrowheads="1"/>
                </p:cNvSpPr>
                <p:nvPr/>
              </p:nvSpPr>
              <p:spPr bwMode="auto">
                <a:xfrm>
                  <a:off x="618" y="2579"/>
                  <a:ext cx="720" cy="13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98" name="AutoShape 1174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20817" name="Freeform 117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818" name="Group 117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6495" name="AutoShape 117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96" name="AutoShape 1178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6484" name="Rectangle 1179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820" name="Freeform 118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21" name="Freeform 118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87" name="Oval 1182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823" name="Freeform 118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89" name="AutoShape 1184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90" name="AutoShape 1185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91" name="Oval 1186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92" name="Oval 1187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493" name="Oval 1188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94" name="Rectangle 1189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74" name="Group 1190"/>
            <p:cNvGrpSpPr>
              <a:grpSpLocks/>
            </p:cNvGrpSpPr>
            <p:nvPr/>
          </p:nvGrpSpPr>
          <p:grpSpPr bwMode="auto">
            <a:xfrm>
              <a:off x="4992" y="3341"/>
              <a:ext cx="143" cy="303"/>
              <a:chOff x="4140" y="429"/>
              <a:chExt cx="1425" cy="2396"/>
            </a:xfrm>
          </p:grpSpPr>
          <p:sp>
            <p:nvSpPr>
              <p:cNvPr id="20774" name="Freeform 1191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6 w 354"/>
                  <a:gd name="T1" fmla="*/ 0 h 2742"/>
                  <a:gd name="T2" fmla="*/ 145 w 354"/>
                  <a:gd name="T3" fmla="*/ 164 h 2742"/>
                  <a:gd name="T4" fmla="*/ 142 w 354"/>
                  <a:gd name="T5" fmla="*/ 1268 h 2742"/>
                  <a:gd name="T6" fmla="*/ 0 w 354"/>
                  <a:gd name="T7" fmla="*/ 1325 h 2742"/>
                  <a:gd name="T8" fmla="*/ 2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40" name="Rectangle 1192"/>
              <p:cNvSpPr>
                <a:spLocks noChangeArrowheads="1"/>
              </p:cNvSpPr>
              <p:nvPr/>
            </p:nvSpPr>
            <p:spPr bwMode="auto">
              <a:xfrm>
                <a:off x="4210" y="429"/>
                <a:ext cx="1046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776" name="Freeform 1193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3 w 211"/>
                  <a:gd name="T1" fmla="*/ 0 h 2537"/>
                  <a:gd name="T2" fmla="*/ 87 w 211"/>
                  <a:gd name="T3" fmla="*/ 106 h 2537"/>
                  <a:gd name="T4" fmla="*/ 3 w 211"/>
                  <a:gd name="T5" fmla="*/ 1208 h 2537"/>
                  <a:gd name="T6" fmla="*/ 3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77" name="Freeform 1194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2 h 226"/>
                  <a:gd name="T4" fmla="*/ 135 w 328"/>
                  <a:gd name="T5" fmla="*/ 110 h 226"/>
                  <a:gd name="T6" fmla="*/ 0 w 328"/>
                  <a:gd name="T7" fmla="*/ 4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43" name="Rectangle 1195"/>
              <p:cNvSpPr>
                <a:spLocks noChangeArrowheads="1"/>
              </p:cNvSpPr>
              <p:nvPr/>
            </p:nvSpPr>
            <p:spPr bwMode="auto">
              <a:xfrm>
                <a:off x="4210" y="690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0779" name="Group 1196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6469" name="AutoShape 1197"/>
                <p:cNvSpPr>
                  <a:spLocks noChangeArrowheads="1"/>
                </p:cNvSpPr>
                <p:nvPr/>
              </p:nvSpPr>
              <p:spPr bwMode="auto">
                <a:xfrm>
                  <a:off x="613" y="2566"/>
                  <a:ext cx="721" cy="14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70" name="AutoShape 1198"/>
                <p:cNvSpPr>
                  <a:spLocks noChangeArrowheads="1"/>
                </p:cNvSpPr>
                <p:nvPr/>
              </p:nvSpPr>
              <p:spPr bwMode="auto">
                <a:xfrm>
                  <a:off x="625" y="2581"/>
                  <a:ext cx="696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6445" name="Rectangle 1199"/>
              <p:cNvSpPr>
                <a:spLocks noChangeArrowheads="1"/>
              </p:cNvSpPr>
              <p:nvPr/>
            </p:nvSpPr>
            <p:spPr bwMode="auto">
              <a:xfrm>
                <a:off x="4220" y="1022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0781" name="Group 1200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6467" name="AutoShape 1201"/>
                <p:cNvSpPr>
                  <a:spLocks noChangeArrowheads="1"/>
                </p:cNvSpPr>
                <p:nvPr/>
              </p:nvSpPr>
              <p:spPr bwMode="auto">
                <a:xfrm>
                  <a:off x="615" y="2564"/>
                  <a:ext cx="721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68" name="AutoShape 1202"/>
                <p:cNvSpPr>
                  <a:spLocks noChangeArrowheads="1"/>
                </p:cNvSpPr>
                <p:nvPr/>
              </p:nvSpPr>
              <p:spPr bwMode="auto">
                <a:xfrm>
                  <a:off x="628" y="2581"/>
                  <a:ext cx="696" cy="107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6447" name="Rectangle 1203"/>
              <p:cNvSpPr>
                <a:spLocks noChangeArrowheads="1"/>
              </p:cNvSpPr>
              <p:nvPr/>
            </p:nvSpPr>
            <p:spPr bwMode="auto">
              <a:xfrm>
                <a:off x="4220" y="1354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48" name="Rectangle 1204"/>
              <p:cNvSpPr>
                <a:spLocks noChangeArrowheads="1"/>
              </p:cNvSpPr>
              <p:nvPr/>
            </p:nvSpPr>
            <p:spPr bwMode="auto">
              <a:xfrm>
                <a:off x="4230" y="1655"/>
                <a:ext cx="598" cy="4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grpSp>
            <p:nvGrpSpPr>
              <p:cNvPr id="20784" name="Group 1205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6465" name="AutoShape 1206"/>
                <p:cNvSpPr>
                  <a:spLocks noChangeArrowheads="1"/>
                </p:cNvSpPr>
                <p:nvPr/>
              </p:nvSpPr>
              <p:spPr bwMode="auto">
                <a:xfrm>
                  <a:off x="618" y="2579"/>
                  <a:ext cx="720" cy="13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66" name="AutoShape 1207"/>
                <p:cNvSpPr>
                  <a:spLocks noChangeArrowheads="1"/>
                </p:cNvSpPr>
                <p:nvPr/>
              </p:nvSpPr>
              <p:spPr bwMode="auto">
                <a:xfrm>
                  <a:off x="630" y="2586"/>
                  <a:ext cx="695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20785" name="Freeform 1208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36 w 328"/>
                  <a:gd name="T3" fmla="*/ 61 h 226"/>
                  <a:gd name="T4" fmla="*/ 135 w 328"/>
                  <a:gd name="T5" fmla="*/ 108 h 226"/>
                  <a:gd name="T6" fmla="*/ 0 w 328"/>
                  <a:gd name="T7" fmla="*/ 47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786" name="Group 1209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6463" name="AutoShape 1210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32" cy="134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6464" name="AutoShape 1211"/>
                <p:cNvSpPr>
                  <a:spLocks noChangeArrowheads="1"/>
                </p:cNvSpPr>
                <p:nvPr/>
              </p:nvSpPr>
              <p:spPr bwMode="auto">
                <a:xfrm>
                  <a:off x="625" y="2587"/>
                  <a:ext cx="720" cy="103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6452" name="Rectangle 1212"/>
              <p:cNvSpPr>
                <a:spLocks noChangeArrowheads="1"/>
              </p:cNvSpPr>
              <p:nvPr/>
            </p:nvSpPr>
            <p:spPr bwMode="auto">
              <a:xfrm>
                <a:off x="5246" y="429"/>
                <a:ext cx="70" cy="2285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788" name="Freeform 1213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120 w 296"/>
                  <a:gd name="T3" fmla="*/ 69 h 256"/>
                  <a:gd name="T4" fmla="*/ 122 w 296"/>
                  <a:gd name="T5" fmla="*/ 122 h 256"/>
                  <a:gd name="T6" fmla="*/ 0 w 296"/>
                  <a:gd name="T7" fmla="*/ 47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89" name="Freeform 1214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26 w 304"/>
                  <a:gd name="T3" fmla="*/ 79 h 288"/>
                  <a:gd name="T4" fmla="*/ 118 w 304"/>
                  <a:gd name="T5" fmla="*/ 139 h 288"/>
                  <a:gd name="T6" fmla="*/ 3 w 304"/>
                  <a:gd name="T7" fmla="*/ 6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5" name="Oval 1215"/>
              <p:cNvSpPr>
                <a:spLocks noChangeArrowheads="1"/>
              </p:cNvSpPr>
              <p:nvPr/>
            </p:nvSpPr>
            <p:spPr bwMode="auto">
              <a:xfrm>
                <a:off x="5515" y="2611"/>
                <a:ext cx="50" cy="95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0791" name="Freeform 1216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51 h 240"/>
                  <a:gd name="T2" fmla="*/ 2 w 306"/>
                  <a:gd name="T3" fmla="*/ 116 h 240"/>
                  <a:gd name="T4" fmla="*/ 126 w 306"/>
                  <a:gd name="T5" fmla="*/ 53 h 240"/>
                  <a:gd name="T6" fmla="*/ 123 w 306"/>
                  <a:gd name="T7" fmla="*/ 0 h 240"/>
                  <a:gd name="T8" fmla="*/ 0 w 306"/>
                  <a:gd name="T9" fmla="*/ 51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57" name="AutoShape 1217"/>
              <p:cNvSpPr>
                <a:spLocks noChangeArrowheads="1"/>
              </p:cNvSpPr>
              <p:nvPr/>
            </p:nvSpPr>
            <p:spPr bwMode="auto">
              <a:xfrm>
                <a:off x="4140" y="2675"/>
                <a:ext cx="1196" cy="15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58" name="AutoShape 1218"/>
              <p:cNvSpPr>
                <a:spLocks noChangeArrowheads="1"/>
              </p:cNvSpPr>
              <p:nvPr/>
            </p:nvSpPr>
            <p:spPr bwMode="auto">
              <a:xfrm>
                <a:off x="4210" y="2714"/>
                <a:ext cx="1066" cy="7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59" name="Oval 1219"/>
              <p:cNvSpPr>
                <a:spLocks noChangeArrowheads="1"/>
              </p:cNvSpPr>
              <p:nvPr/>
            </p:nvSpPr>
            <p:spPr bwMode="auto">
              <a:xfrm>
                <a:off x="4309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60" name="Oval 1220"/>
              <p:cNvSpPr>
                <a:spLocks noChangeArrowheads="1"/>
              </p:cNvSpPr>
              <p:nvPr/>
            </p:nvSpPr>
            <p:spPr bwMode="auto">
              <a:xfrm>
                <a:off x="4489" y="2382"/>
                <a:ext cx="159" cy="142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 sz="1800">
                  <a:solidFill>
                    <a:srgbClr val="FF0000"/>
                  </a:solidFill>
                  <a:latin typeface="Arial" charset="0"/>
                  <a:cs typeface="Arial" charset="0"/>
                </a:endParaRPr>
              </a:p>
            </p:txBody>
          </p:sp>
          <p:sp>
            <p:nvSpPr>
              <p:cNvPr id="6461" name="Oval 1221"/>
              <p:cNvSpPr>
                <a:spLocks noChangeArrowheads="1"/>
              </p:cNvSpPr>
              <p:nvPr/>
            </p:nvSpPr>
            <p:spPr bwMode="auto">
              <a:xfrm>
                <a:off x="4658" y="2382"/>
                <a:ext cx="159" cy="142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462" name="Rectangle 1222"/>
              <p:cNvSpPr>
                <a:spLocks noChangeArrowheads="1"/>
              </p:cNvSpPr>
              <p:nvPr/>
            </p:nvSpPr>
            <p:spPr bwMode="auto">
              <a:xfrm>
                <a:off x="5067" y="1837"/>
                <a:ext cx="80" cy="759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0675" name="Group 1223"/>
            <p:cNvGrpSpPr>
              <a:grpSpLocks/>
            </p:cNvGrpSpPr>
            <p:nvPr/>
          </p:nvGrpSpPr>
          <p:grpSpPr bwMode="auto">
            <a:xfrm>
              <a:off x="3340" y="1287"/>
              <a:ext cx="337" cy="257"/>
              <a:chOff x="877" y="1008"/>
              <a:chExt cx="2747" cy="2591"/>
            </a:xfrm>
          </p:grpSpPr>
          <p:pic>
            <p:nvPicPr>
              <p:cNvPr id="20751" name="Picture 1224" descr="antenna_stylized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52" name="Picture 1225" descr="laptop_keyboar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53" name="Freeform 1226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0754" name="Picture 1227" descr="screen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55" name="Freeform 1228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6" name="Freeform 1229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7" name="Freeform 1230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8" name="Freeform 1231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59" name="Freeform 1232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0" name="Freeform 1233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761" name="Group 1234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0768" name="Freeform 1235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69" name="Freeform 1236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0" name="Freeform 1237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1" name="Freeform 1238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2" name="Freeform 1239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73" name="Freeform 1240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762" name="Freeform 1241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3" name="Freeform 1242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4" name="Freeform 1243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5" name="Freeform 1244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6" name="Freeform 1245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67" name="Freeform 1246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76" name="Group 1247"/>
            <p:cNvGrpSpPr>
              <a:grpSpLocks/>
            </p:cNvGrpSpPr>
            <p:nvPr/>
          </p:nvGrpSpPr>
          <p:grpSpPr bwMode="auto">
            <a:xfrm>
              <a:off x="4329" y="3456"/>
              <a:ext cx="299" cy="257"/>
              <a:chOff x="877" y="1008"/>
              <a:chExt cx="2747" cy="2591"/>
            </a:xfrm>
          </p:grpSpPr>
          <p:pic>
            <p:nvPicPr>
              <p:cNvPr id="20728" name="Picture 1248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29" name="Picture 1249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30" name="Freeform 1250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0731" name="Picture 1251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32" name="Freeform 1252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3" name="Freeform 1253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4" name="Freeform 1254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5" name="Freeform 1255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6" name="Freeform 1256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37" name="Freeform 1257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738" name="Group 1258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0745" name="Freeform 1259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6" name="Freeform 1260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7" name="Freeform 1261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8" name="Freeform 1262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49" name="Freeform 1263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50" name="Freeform 1264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739" name="Freeform 1265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0" name="Freeform 1266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1" name="Freeform 1267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2" name="Freeform 1268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3" name="Freeform 1269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44" name="Freeform 1270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77" name="Group 1271"/>
            <p:cNvGrpSpPr>
              <a:grpSpLocks/>
            </p:cNvGrpSpPr>
            <p:nvPr/>
          </p:nvGrpSpPr>
          <p:grpSpPr bwMode="auto">
            <a:xfrm>
              <a:off x="3503" y="1916"/>
              <a:ext cx="280" cy="257"/>
              <a:chOff x="877" y="1008"/>
              <a:chExt cx="2747" cy="2591"/>
            </a:xfrm>
          </p:grpSpPr>
          <p:pic>
            <p:nvPicPr>
              <p:cNvPr id="20705" name="Picture 1272" descr="antenna_stylized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06" name="Picture 1273" descr="laptop_keyboard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07" name="Freeform 1274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0708" name="Picture 1275" descr="screen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09" name="Freeform 1276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0" name="Freeform 1277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1" name="Freeform 1278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2" name="Freeform 1279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3" name="Freeform 1280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4" name="Freeform 1281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715" name="Group 1282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0722" name="Freeform 12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3" name="Freeform 12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4" name="Freeform 12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5" name="Freeform 12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6" name="Freeform 12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7" name="Freeform 12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716" name="Freeform 1289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7" name="Freeform 1290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8" name="Freeform 1291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19" name="Freeform 1292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0" name="Freeform 1293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21" name="Freeform 1294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678" name="Group 1295"/>
            <p:cNvGrpSpPr>
              <a:grpSpLocks/>
            </p:cNvGrpSpPr>
            <p:nvPr/>
          </p:nvGrpSpPr>
          <p:grpSpPr bwMode="auto">
            <a:xfrm flipH="1">
              <a:off x="3742" y="2030"/>
              <a:ext cx="261" cy="235"/>
              <a:chOff x="2839" y="3501"/>
              <a:chExt cx="755" cy="803"/>
            </a:xfrm>
          </p:grpSpPr>
          <p:pic>
            <p:nvPicPr>
              <p:cNvPr id="20703" name="Picture 129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39" y="3501"/>
                <a:ext cx="755" cy="8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704" name="Freeform 1297"/>
              <p:cNvSpPr>
                <a:spLocks/>
              </p:cNvSpPr>
              <p:nvPr/>
            </p:nvSpPr>
            <p:spPr bwMode="auto">
              <a:xfrm>
                <a:off x="2916" y="3578"/>
                <a:ext cx="356" cy="368"/>
              </a:xfrm>
              <a:custGeom>
                <a:avLst/>
                <a:gdLst>
                  <a:gd name="T0" fmla="*/ 0 w 356"/>
                  <a:gd name="T1" fmla="*/ 0 h 368"/>
                  <a:gd name="T2" fmla="*/ 300 w 356"/>
                  <a:gd name="T3" fmla="*/ 14 h 368"/>
                  <a:gd name="T4" fmla="*/ 356 w 356"/>
                  <a:gd name="T5" fmla="*/ 294 h 368"/>
                  <a:gd name="T6" fmla="*/ 78 w 356"/>
                  <a:gd name="T7" fmla="*/ 368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679" name="Group 1298"/>
            <p:cNvGrpSpPr>
              <a:grpSpLocks/>
            </p:cNvGrpSpPr>
            <p:nvPr/>
          </p:nvGrpSpPr>
          <p:grpSpPr bwMode="auto">
            <a:xfrm>
              <a:off x="4603" y="3416"/>
              <a:ext cx="299" cy="257"/>
              <a:chOff x="877" y="1008"/>
              <a:chExt cx="2747" cy="2591"/>
            </a:xfrm>
          </p:grpSpPr>
          <p:pic>
            <p:nvPicPr>
              <p:cNvPr id="20680" name="Picture 1299" descr="antenna_stylized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77" y="1008"/>
                <a:ext cx="2725" cy="142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81" name="Picture 1300" descr="laptop_keyboard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1009" y="2586"/>
                <a:ext cx="2245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682" name="Freeform 1301"/>
              <p:cNvSpPr>
                <a:spLocks/>
              </p:cNvSpPr>
              <p:nvPr/>
            </p:nvSpPr>
            <p:spPr bwMode="auto">
              <a:xfrm>
                <a:off x="1753" y="1603"/>
                <a:ext cx="1807" cy="1322"/>
              </a:xfrm>
              <a:custGeom>
                <a:avLst/>
                <a:gdLst>
                  <a:gd name="T0" fmla="*/ 73 w 2982"/>
                  <a:gd name="T1" fmla="*/ 0 h 2442"/>
                  <a:gd name="T2" fmla="*/ 0 w 2982"/>
                  <a:gd name="T3" fmla="*/ 149 h 2442"/>
                  <a:gd name="T4" fmla="*/ 323 w 2982"/>
                  <a:gd name="T5" fmla="*/ 210 h 2442"/>
                  <a:gd name="T6" fmla="*/ 402 w 2982"/>
                  <a:gd name="T7" fmla="*/ 27 h 2442"/>
                  <a:gd name="T8" fmla="*/ 73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20683" name="Picture 1302" descr="screen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" y="1637"/>
                <a:ext cx="1642" cy="120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684" name="Freeform 1303"/>
              <p:cNvSpPr>
                <a:spLocks/>
              </p:cNvSpPr>
              <p:nvPr/>
            </p:nvSpPr>
            <p:spPr bwMode="auto">
              <a:xfrm>
                <a:off x="2082" y="1564"/>
                <a:ext cx="1531" cy="246"/>
              </a:xfrm>
              <a:custGeom>
                <a:avLst/>
                <a:gdLst>
                  <a:gd name="T0" fmla="*/ 2 w 2528"/>
                  <a:gd name="T1" fmla="*/ 0 h 455"/>
                  <a:gd name="T2" fmla="*/ 340 w 2528"/>
                  <a:gd name="T3" fmla="*/ 29 h 455"/>
                  <a:gd name="T4" fmla="*/ 334 w 2528"/>
                  <a:gd name="T5" fmla="*/ 39 h 455"/>
                  <a:gd name="T6" fmla="*/ 0 w 2528"/>
                  <a:gd name="T7" fmla="*/ 8 h 455"/>
                  <a:gd name="T8" fmla="*/ 2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5" name="Freeform 1304"/>
              <p:cNvSpPr>
                <a:spLocks/>
              </p:cNvSpPr>
              <p:nvPr/>
            </p:nvSpPr>
            <p:spPr bwMode="auto">
              <a:xfrm>
                <a:off x="1737" y="1562"/>
                <a:ext cx="425" cy="1024"/>
              </a:xfrm>
              <a:custGeom>
                <a:avLst/>
                <a:gdLst>
                  <a:gd name="T0" fmla="*/ 78 w 702"/>
                  <a:gd name="T1" fmla="*/ 0 h 1893"/>
                  <a:gd name="T2" fmla="*/ 0 w 702"/>
                  <a:gd name="T3" fmla="*/ 160 h 1893"/>
                  <a:gd name="T4" fmla="*/ 15 w 702"/>
                  <a:gd name="T5" fmla="*/ 162 h 1893"/>
                  <a:gd name="T6" fmla="*/ 94 w 702"/>
                  <a:gd name="T7" fmla="*/ 4 h 1893"/>
                  <a:gd name="T8" fmla="*/ 78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6" name="Freeform 1305"/>
              <p:cNvSpPr>
                <a:spLocks/>
              </p:cNvSpPr>
              <p:nvPr/>
            </p:nvSpPr>
            <p:spPr bwMode="auto">
              <a:xfrm>
                <a:off x="3144" y="1745"/>
                <a:ext cx="458" cy="1182"/>
              </a:xfrm>
              <a:custGeom>
                <a:avLst/>
                <a:gdLst>
                  <a:gd name="T0" fmla="*/ 102 w 756"/>
                  <a:gd name="T1" fmla="*/ 0 h 2184"/>
                  <a:gd name="T2" fmla="*/ 19 w 756"/>
                  <a:gd name="T3" fmla="*/ 187 h 2184"/>
                  <a:gd name="T4" fmla="*/ 0 w 756"/>
                  <a:gd name="T5" fmla="*/ 184 h 2184"/>
                  <a:gd name="T6" fmla="*/ 81 w 756"/>
                  <a:gd name="T7" fmla="*/ 6 h 2184"/>
                  <a:gd name="T8" fmla="*/ 102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7" name="Freeform 1306"/>
              <p:cNvSpPr>
                <a:spLocks/>
              </p:cNvSpPr>
              <p:nvPr/>
            </p:nvSpPr>
            <p:spPr bwMode="auto">
              <a:xfrm>
                <a:off x="1732" y="2534"/>
                <a:ext cx="1680" cy="399"/>
              </a:xfrm>
              <a:custGeom>
                <a:avLst/>
                <a:gdLst>
                  <a:gd name="T0" fmla="*/ 4 w 2773"/>
                  <a:gd name="T1" fmla="*/ 0 h 738"/>
                  <a:gd name="T2" fmla="*/ 0 w 2773"/>
                  <a:gd name="T3" fmla="*/ 9 h 738"/>
                  <a:gd name="T4" fmla="*/ 328 w 2773"/>
                  <a:gd name="T5" fmla="*/ 63 h 738"/>
                  <a:gd name="T6" fmla="*/ 320 w 2773"/>
                  <a:gd name="T7" fmla="*/ 51 h 738"/>
                  <a:gd name="T8" fmla="*/ 4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8" name="Freeform 1307"/>
              <p:cNvSpPr>
                <a:spLocks/>
              </p:cNvSpPr>
              <p:nvPr/>
            </p:nvSpPr>
            <p:spPr bwMode="auto">
              <a:xfrm>
                <a:off x="3195" y="1755"/>
                <a:ext cx="429" cy="1187"/>
              </a:xfrm>
              <a:custGeom>
                <a:avLst/>
                <a:gdLst>
                  <a:gd name="T0" fmla="*/ 127 w 637"/>
                  <a:gd name="T1" fmla="*/ 0 h 1659"/>
                  <a:gd name="T2" fmla="*/ 131 w 637"/>
                  <a:gd name="T3" fmla="*/ 0 h 1659"/>
                  <a:gd name="T4" fmla="*/ 14 w 637"/>
                  <a:gd name="T5" fmla="*/ 434 h 1659"/>
                  <a:gd name="T6" fmla="*/ 0 w 637"/>
                  <a:gd name="T7" fmla="*/ 431 h 1659"/>
                  <a:gd name="T8" fmla="*/ 127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89" name="Freeform 1308"/>
              <p:cNvSpPr>
                <a:spLocks/>
              </p:cNvSpPr>
              <p:nvPr/>
            </p:nvSpPr>
            <p:spPr bwMode="auto">
              <a:xfrm>
                <a:off x="1734" y="2587"/>
                <a:ext cx="1494" cy="394"/>
              </a:xfrm>
              <a:custGeom>
                <a:avLst/>
                <a:gdLst>
                  <a:gd name="T0" fmla="*/ 0 w 2216"/>
                  <a:gd name="T1" fmla="*/ 0 h 550"/>
                  <a:gd name="T2" fmla="*/ 2 w 2216"/>
                  <a:gd name="T3" fmla="*/ 15 h 550"/>
                  <a:gd name="T4" fmla="*/ 447 w 2216"/>
                  <a:gd name="T5" fmla="*/ 145 h 550"/>
                  <a:gd name="T6" fmla="*/ 458 w 2216"/>
                  <a:gd name="T7" fmla="*/ 13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90" name="Group 1309"/>
              <p:cNvGrpSpPr>
                <a:grpSpLocks/>
              </p:cNvGrpSpPr>
              <p:nvPr/>
            </p:nvGrpSpPr>
            <p:grpSpPr bwMode="auto">
              <a:xfrm>
                <a:off x="1709" y="3008"/>
                <a:ext cx="507" cy="234"/>
                <a:chOff x="1740" y="2642"/>
                <a:chExt cx="752" cy="327"/>
              </a:xfrm>
            </p:grpSpPr>
            <p:sp>
              <p:nvSpPr>
                <p:cNvPr id="20697" name="Freeform 1310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8" name="Freeform 1311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9" name="Freeform 1312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0" name="Freeform 1313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1" name="Freeform 1314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2" name="Freeform 1315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691" name="Freeform 1316"/>
              <p:cNvSpPr>
                <a:spLocks/>
              </p:cNvSpPr>
              <p:nvPr/>
            </p:nvSpPr>
            <p:spPr bwMode="auto">
              <a:xfrm>
                <a:off x="2577" y="3043"/>
                <a:ext cx="614" cy="514"/>
              </a:xfrm>
              <a:custGeom>
                <a:avLst/>
                <a:gdLst>
                  <a:gd name="T0" fmla="*/ 1 w 990"/>
                  <a:gd name="T1" fmla="*/ 131 h 792"/>
                  <a:gd name="T2" fmla="*/ 146 w 990"/>
                  <a:gd name="T3" fmla="*/ 0 h 792"/>
                  <a:gd name="T4" fmla="*/ 146 w 990"/>
                  <a:gd name="T5" fmla="*/ 10 h 792"/>
                  <a:gd name="T6" fmla="*/ 0 w 990"/>
                  <a:gd name="T7" fmla="*/ 141 h 792"/>
                  <a:gd name="T8" fmla="*/ 1 w 990"/>
                  <a:gd name="T9" fmla="*/ 131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2" name="Freeform 1317"/>
              <p:cNvSpPr>
                <a:spLocks/>
              </p:cNvSpPr>
              <p:nvPr/>
            </p:nvSpPr>
            <p:spPr bwMode="auto">
              <a:xfrm>
                <a:off x="1010" y="3084"/>
                <a:ext cx="1571" cy="469"/>
              </a:xfrm>
              <a:custGeom>
                <a:avLst/>
                <a:gdLst>
                  <a:gd name="T0" fmla="*/ 1 w 2532"/>
                  <a:gd name="T1" fmla="*/ 0 h 723"/>
                  <a:gd name="T2" fmla="*/ 6 w 2532"/>
                  <a:gd name="T3" fmla="*/ 0 h 723"/>
                  <a:gd name="T4" fmla="*/ 375 w 2532"/>
                  <a:gd name="T5" fmla="*/ 120 h 723"/>
                  <a:gd name="T6" fmla="*/ 375 w 2532"/>
                  <a:gd name="T7" fmla="*/ 128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3" name="Freeform 1318"/>
              <p:cNvSpPr>
                <a:spLocks/>
              </p:cNvSpPr>
              <p:nvPr/>
            </p:nvSpPr>
            <p:spPr bwMode="auto">
              <a:xfrm>
                <a:off x="1011" y="2998"/>
                <a:ext cx="17" cy="95"/>
              </a:xfrm>
              <a:custGeom>
                <a:avLst/>
                <a:gdLst>
                  <a:gd name="T0" fmla="*/ 5 w 26"/>
                  <a:gd name="T1" fmla="*/ 2 h 147"/>
                  <a:gd name="T2" fmla="*/ 5 w 26"/>
                  <a:gd name="T3" fmla="*/ 25 h 147"/>
                  <a:gd name="T4" fmla="*/ 0 w 26"/>
                  <a:gd name="T5" fmla="*/ 25 h 147"/>
                  <a:gd name="T6" fmla="*/ 1 w 26"/>
                  <a:gd name="T7" fmla="*/ 0 h 147"/>
                  <a:gd name="T8" fmla="*/ 5 w 26"/>
                  <a:gd name="T9" fmla="*/ 2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4" name="Freeform 1319"/>
              <p:cNvSpPr>
                <a:spLocks/>
              </p:cNvSpPr>
              <p:nvPr/>
            </p:nvSpPr>
            <p:spPr bwMode="auto">
              <a:xfrm>
                <a:off x="1012" y="2611"/>
                <a:ext cx="730" cy="393"/>
              </a:xfrm>
              <a:custGeom>
                <a:avLst/>
                <a:gdLst>
                  <a:gd name="T0" fmla="*/ 174 w 1176"/>
                  <a:gd name="T1" fmla="*/ 0 h 606"/>
                  <a:gd name="T2" fmla="*/ 0 w 1176"/>
                  <a:gd name="T3" fmla="*/ 106 h 606"/>
                  <a:gd name="T4" fmla="*/ 4 w 1176"/>
                  <a:gd name="T5" fmla="*/ 107 h 606"/>
                  <a:gd name="T6" fmla="*/ 174 w 1176"/>
                  <a:gd name="T7" fmla="*/ 3 h 606"/>
                  <a:gd name="T8" fmla="*/ 174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5" name="Freeform 1320"/>
              <p:cNvSpPr>
                <a:spLocks/>
              </p:cNvSpPr>
              <p:nvPr/>
            </p:nvSpPr>
            <p:spPr bwMode="auto">
              <a:xfrm>
                <a:off x="1061" y="3018"/>
                <a:ext cx="1490" cy="451"/>
              </a:xfrm>
              <a:custGeom>
                <a:avLst/>
                <a:gdLst>
                  <a:gd name="T0" fmla="*/ 1 w 2532"/>
                  <a:gd name="T1" fmla="*/ 0 h 723"/>
                  <a:gd name="T2" fmla="*/ 4 w 2532"/>
                  <a:gd name="T3" fmla="*/ 0 h 723"/>
                  <a:gd name="T4" fmla="*/ 304 w 2532"/>
                  <a:gd name="T5" fmla="*/ 103 h 723"/>
                  <a:gd name="T6" fmla="*/ 303 w 2532"/>
                  <a:gd name="T7" fmla="*/ 109 h 723"/>
                  <a:gd name="T8" fmla="*/ 0 w 2532"/>
                  <a:gd name="T9" fmla="*/ 4 h 723"/>
                  <a:gd name="T10" fmla="*/ 1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96" name="Freeform 1321"/>
              <p:cNvSpPr>
                <a:spLocks/>
              </p:cNvSpPr>
              <p:nvPr/>
            </p:nvSpPr>
            <p:spPr bwMode="auto">
              <a:xfrm flipV="1">
                <a:off x="2549" y="2986"/>
                <a:ext cx="608" cy="467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8 w 2532"/>
                  <a:gd name="T5" fmla="*/ 118 h 723"/>
                  <a:gd name="T6" fmla="*/ 8 w 2532"/>
                  <a:gd name="T7" fmla="*/ 126 h 723"/>
                  <a:gd name="T8" fmla="*/ 0 w 2532"/>
                  <a:gd name="T9" fmla="*/ 4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20484" name="Picture 939" descr="underline_base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936625"/>
            <a:ext cx="8228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Rectangle 2"/>
          <p:cNvSpPr>
            <a:spLocks noGrp="1" noChangeArrowheads="1"/>
          </p:cNvSpPr>
          <p:nvPr>
            <p:ph type="title"/>
          </p:nvPr>
        </p:nvSpPr>
        <p:spPr>
          <a:xfrm>
            <a:off x="279400" y="122238"/>
            <a:ext cx="856615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Internet transport-layer protocols</a:t>
            </a:r>
          </a:p>
        </p:txBody>
      </p:sp>
      <p:sp>
        <p:nvSpPr>
          <p:cNvPr id="61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8150" y="1400175"/>
            <a:ext cx="3971925" cy="51149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reliable, in-order delivery (TCP)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congestion control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connection setup</a:t>
            </a:r>
            <a:endParaRPr lang="en-US" sz="2800">
              <a:latin typeface="Gill Sans MT" charset="0"/>
            </a:endParaRP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unreliable, unordered delivery: UDP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no-frills extension of </a:t>
            </a:r>
            <a:r>
              <a:rPr lang="ja-JP" altLang="en-US">
                <a:latin typeface="Gill Sans MT" charset="0"/>
              </a:rPr>
              <a:t>“</a:t>
            </a:r>
            <a:r>
              <a:rPr lang="en-US">
                <a:latin typeface="Gill Sans MT" charset="0"/>
              </a:rPr>
              <a:t>best-effort</a:t>
            </a:r>
            <a:r>
              <a:rPr lang="ja-JP" altLang="en-US">
                <a:latin typeface="Gill Sans MT" charset="0"/>
              </a:rPr>
              <a:t>”</a:t>
            </a:r>
            <a:r>
              <a:rPr lang="en-US">
                <a:latin typeface="Gill Sans MT" charset="0"/>
              </a:rPr>
              <a:t> IP</a:t>
            </a:r>
          </a:p>
          <a:p>
            <a:pPr>
              <a:defRPr/>
            </a:pPr>
            <a:r>
              <a:rPr lang="en-US">
                <a:latin typeface="Gill Sans MT" charset="0"/>
                <a:cs typeface="+mn-cs"/>
              </a:rPr>
              <a:t>services not available: 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delay guarantees</a:t>
            </a:r>
          </a:p>
          <a:p>
            <a:pPr lvl="1">
              <a:defRPr/>
            </a:pPr>
            <a:r>
              <a:rPr lang="en-US">
                <a:latin typeface="Gill Sans MT" charset="0"/>
              </a:rPr>
              <a:t>bandwidth guarantees</a:t>
            </a:r>
          </a:p>
        </p:txBody>
      </p:sp>
      <p:sp>
        <p:nvSpPr>
          <p:cNvPr id="6152" name="Line 677"/>
          <p:cNvSpPr>
            <a:spLocks noChangeShapeType="1"/>
          </p:cNvSpPr>
          <p:nvPr/>
        </p:nvSpPr>
        <p:spPr bwMode="auto">
          <a:xfrm>
            <a:off x="6456363" y="2490788"/>
            <a:ext cx="509587" cy="317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53" name="Line 683"/>
          <p:cNvSpPr>
            <a:spLocks noChangeShapeType="1"/>
          </p:cNvSpPr>
          <p:nvPr/>
        </p:nvSpPr>
        <p:spPr bwMode="auto">
          <a:xfrm>
            <a:off x="7091363" y="4600575"/>
            <a:ext cx="390525" cy="1841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54" name="Line 684"/>
          <p:cNvSpPr>
            <a:spLocks noChangeShapeType="1"/>
          </p:cNvSpPr>
          <p:nvPr/>
        </p:nvSpPr>
        <p:spPr bwMode="auto">
          <a:xfrm flipV="1">
            <a:off x="6470650" y="4587875"/>
            <a:ext cx="322263" cy="1984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155" name="Line 704"/>
          <p:cNvSpPr>
            <a:spLocks noChangeShapeType="1"/>
          </p:cNvSpPr>
          <p:nvPr/>
        </p:nvSpPr>
        <p:spPr bwMode="auto">
          <a:xfrm flipH="1">
            <a:off x="7029450" y="2836863"/>
            <a:ext cx="98425" cy="70485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0491" name="Group 737"/>
          <p:cNvGrpSpPr>
            <a:grpSpLocks/>
          </p:cNvGrpSpPr>
          <p:nvPr/>
        </p:nvGrpSpPr>
        <p:grpSpPr bwMode="auto">
          <a:xfrm>
            <a:off x="6943725" y="2416175"/>
            <a:ext cx="382588" cy="171450"/>
            <a:chOff x="3855" y="1486"/>
            <a:chExt cx="241" cy="108"/>
          </a:xfrm>
        </p:grpSpPr>
        <p:sp>
          <p:nvSpPr>
            <p:cNvPr id="20605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606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607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20608" name="Group 741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20611" name="Freeform 74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2" name="Freeform 74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74" name="Line 744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75" name="Line 745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492" name="Group 746"/>
          <p:cNvGrpSpPr>
            <a:grpSpLocks/>
          </p:cNvGrpSpPr>
          <p:nvPr/>
        </p:nvGrpSpPr>
        <p:grpSpPr bwMode="auto">
          <a:xfrm>
            <a:off x="6969125" y="2660650"/>
            <a:ext cx="382588" cy="171450"/>
            <a:chOff x="3855" y="1486"/>
            <a:chExt cx="241" cy="108"/>
          </a:xfrm>
        </p:grpSpPr>
        <p:sp>
          <p:nvSpPr>
            <p:cNvPr id="20597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98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99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20600" name="Group 750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20603" name="Freeform 75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4" name="Freeform 75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66" name="Line 753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67" name="Line 754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493" name="Group 782"/>
          <p:cNvGrpSpPr>
            <a:grpSpLocks/>
          </p:cNvGrpSpPr>
          <p:nvPr/>
        </p:nvGrpSpPr>
        <p:grpSpPr bwMode="auto">
          <a:xfrm>
            <a:off x="6824663" y="3557588"/>
            <a:ext cx="427037" cy="177800"/>
            <a:chOff x="3855" y="1486"/>
            <a:chExt cx="241" cy="108"/>
          </a:xfrm>
        </p:grpSpPr>
        <p:sp>
          <p:nvSpPr>
            <p:cNvPr id="20589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90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91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20592" name="Group 786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20595" name="Freeform 78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96" name="Freeform 78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58" name="Line 789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59" name="Line 790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494" name="Group 791"/>
          <p:cNvGrpSpPr>
            <a:grpSpLocks/>
          </p:cNvGrpSpPr>
          <p:nvPr/>
        </p:nvGrpSpPr>
        <p:grpSpPr bwMode="auto">
          <a:xfrm>
            <a:off x="7148513" y="3805238"/>
            <a:ext cx="484187" cy="196850"/>
            <a:chOff x="3855" y="1486"/>
            <a:chExt cx="241" cy="108"/>
          </a:xfrm>
        </p:grpSpPr>
        <p:sp>
          <p:nvSpPr>
            <p:cNvPr id="20581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82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83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20584" name="Group 795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20587" name="Freeform 79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8" name="Freeform 79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50" name="Line 798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51" name="Line 799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6160" name="Line 813"/>
          <p:cNvSpPr>
            <a:spLocks noChangeShapeType="1"/>
          </p:cNvSpPr>
          <p:nvPr/>
        </p:nvSpPr>
        <p:spPr bwMode="auto">
          <a:xfrm flipV="1">
            <a:off x="7005638" y="3978275"/>
            <a:ext cx="227012" cy="436563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20496" name="Group 814"/>
          <p:cNvGrpSpPr>
            <a:grpSpLocks/>
          </p:cNvGrpSpPr>
          <p:nvPr/>
        </p:nvGrpSpPr>
        <p:grpSpPr bwMode="auto">
          <a:xfrm>
            <a:off x="6653213" y="4414838"/>
            <a:ext cx="617537" cy="241300"/>
            <a:chOff x="3855" y="1486"/>
            <a:chExt cx="241" cy="108"/>
          </a:xfrm>
        </p:grpSpPr>
        <p:sp>
          <p:nvSpPr>
            <p:cNvPr id="20573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74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75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20576" name="Group 818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20579" name="Freeform 81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80" name="Freeform 82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42" name="Line 821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43" name="Line 822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497" name="Group 823"/>
          <p:cNvGrpSpPr>
            <a:grpSpLocks/>
          </p:cNvGrpSpPr>
          <p:nvPr/>
        </p:nvGrpSpPr>
        <p:grpSpPr bwMode="auto">
          <a:xfrm>
            <a:off x="7307263" y="4751388"/>
            <a:ext cx="617537" cy="241300"/>
            <a:chOff x="3855" y="1486"/>
            <a:chExt cx="241" cy="108"/>
          </a:xfrm>
        </p:grpSpPr>
        <p:sp>
          <p:nvSpPr>
            <p:cNvPr id="20565" name="Oval 407"/>
            <p:cNvSpPr>
              <a:spLocks noChangeArrowheads="1"/>
            </p:cNvSpPr>
            <p:nvPr/>
          </p:nvSpPr>
          <p:spPr bwMode="auto">
            <a:xfrm>
              <a:off x="3856" y="1533"/>
              <a:ext cx="240" cy="6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66" name="Rectangle 410"/>
            <p:cNvSpPr>
              <a:spLocks noChangeArrowheads="1"/>
            </p:cNvSpPr>
            <p:nvPr/>
          </p:nvSpPr>
          <p:spPr bwMode="auto">
            <a:xfrm>
              <a:off x="3855" y="1527"/>
              <a:ext cx="241" cy="37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sz="2400">
                <a:latin typeface="Times New Roman" charset="0"/>
                <a:cs typeface="Arial" charset="0"/>
              </a:endParaRPr>
            </a:p>
          </p:txBody>
        </p:sp>
        <p:sp>
          <p:nvSpPr>
            <p:cNvPr id="20567" name="Oval 411"/>
            <p:cNvSpPr>
              <a:spLocks noChangeArrowheads="1"/>
            </p:cNvSpPr>
            <p:nvPr/>
          </p:nvSpPr>
          <p:spPr bwMode="auto">
            <a:xfrm>
              <a:off x="3856" y="1486"/>
              <a:ext cx="240" cy="71"/>
            </a:xfrm>
            <a:prstGeom prst="ellipse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80808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US" sz="2400">
                <a:latin typeface="Times New Roman" charset="0"/>
                <a:cs typeface="Arial" charset="0"/>
              </a:endParaRPr>
            </a:p>
          </p:txBody>
        </p:sp>
        <p:grpSp>
          <p:nvGrpSpPr>
            <p:cNvPr id="20568" name="Group 827"/>
            <p:cNvGrpSpPr>
              <a:grpSpLocks/>
            </p:cNvGrpSpPr>
            <p:nvPr/>
          </p:nvGrpSpPr>
          <p:grpSpPr bwMode="auto">
            <a:xfrm>
              <a:off x="3905" y="1504"/>
              <a:ext cx="134" cy="33"/>
              <a:chOff x="2468" y="1332"/>
              <a:chExt cx="310" cy="60"/>
            </a:xfrm>
          </p:grpSpPr>
          <p:sp>
            <p:nvSpPr>
              <p:cNvPr id="20571" name="Freeform 82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72" name="Freeform 82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80808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34" name="Line 830"/>
            <p:cNvSpPr>
              <a:spLocks noChangeShapeType="1"/>
            </p:cNvSpPr>
            <p:nvPr/>
          </p:nvSpPr>
          <p:spPr bwMode="auto">
            <a:xfrm>
              <a:off x="3856" y="1520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35" name="Line 831"/>
            <p:cNvSpPr>
              <a:spLocks noChangeShapeType="1"/>
            </p:cNvSpPr>
            <p:nvPr/>
          </p:nvSpPr>
          <p:spPr bwMode="auto">
            <a:xfrm>
              <a:off x="4096" y="1521"/>
              <a:ext cx="0" cy="4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498" name="Group 876"/>
          <p:cNvGrpSpPr>
            <a:grpSpLocks/>
          </p:cNvGrpSpPr>
          <p:nvPr/>
        </p:nvGrpSpPr>
        <p:grpSpPr bwMode="auto">
          <a:xfrm>
            <a:off x="5359400" y="1330325"/>
            <a:ext cx="1057275" cy="957263"/>
            <a:chOff x="-153" y="1680"/>
            <a:chExt cx="666" cy="603"/>
          </a:xfrm>
        </p:grpSpPr>
        <p:grpSp>
          <p:nvGrpSpPr>
            <p:cNvPr id="20556" name="Group 877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6223" name="Rectangle 878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24" name="Rectangle 879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25" name="Rectangle 880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26" name="Text Box 881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application</a:t>
                </a:r>
              </a:p>
              <a:p>
                <a:pPr>
                  <a:defRPr/>
                </a:pPr>
                <a:r>
                  <a:rPr lang="en-US" sz="1000" smtClean="0">
                    <a:solidFill>
                      <a:schemeClr val="bg1"/>
                    </a:solidFill>
                    <a:cs typeface="+mn-cs"/>
                  </a:rPr>
                  <a:t>transport</a:t>
                </a:r>
                <a:endParaRPr lang="en-US" sz="1000" smtClean="0">
                  <a:cs typeface="+mn-cs"/>
                </a:endParaRP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network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data link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physical</a:t>
                </a:r>
                <a:endParaRPr lang="en-US" sz="2400" smtClean="0">
                  <a:cs typeface="+mn-cs"/>
                </a:endParaRPr>
              </a:p>
            </p:txBody>
          </p:sp>
          <p:sp>
            <p:nvSpPr>
              <p:cNvPr id="6227" name="Line 882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28" name="Line 883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29" name="Line 884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0557" name="Freeform 885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499" name="Group 886"/>
          <p:cNvGrpSpPr>
            <a:grpSpLocks/>
          </p:cNvGrpSpPr>
          <p:nvPr/>
        </p:nvGrpSpPr>
        <p:grpSpPr bwMode="auto">
          <a:xfrm>
            <a:off x="7869238" y="4343400"/>
            <a:ext cx="1057275" cy="957263"/>
            <a:chOff x="-153" y="1680"/>
            <a:chExt cx="666" cy="603"/>
          </a:xfrm>
        </p:grpSpPr>
        <p:grpSp>
          <p:nvGrpSpPr>
            <p:cNvPr id="20547" name="Group 887"/>
            <p:cNvGrpSpPr>
              <a:grpSpLocks/>
            </p:cNvGrpSpPr>
            <p:nvPr/>
          </p:nvGrpSpPr>
          <p:grpSpPr bwMode="auto">
            <a:xfrm>
              <a:off x="0" y="1680"/>
              <a:ext cx="513" cy="538"/>
              <a:chOff x="4180" y="744"/>
              <a:chExt cx="513" cy="538"/>
            </a:xfrm>
          </p:grpSpPr>
          <p:sp>
            <p:nvSpPr>
              <p:cNvPr id="6214" name="Rectangle 888"/>
              <p:cNvSpPr>
                <a:spLocks noChangeArrowheads="1"/>
              </p:cNvSpPr>
              <p:nvPr/>
            </p:nvSpPr>
            <p:spPr bwMode="auto">
              <a:xfrm>
                <a:off x="4242" y="747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15" name="Rectangle 889"/>
              <p:cNvSpPr>
                <a:spLocks noChangeArrowheads="1"/>
              </p:cNvSpPr>
              <p:nvPr/>
            </p:nvSpPr>
            <p:spPr bwMode="auto">
              <a:xfrm>
                <a:off x="4221" y="762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16" name="Rectangle 890"/>
              <p:cNvSpPr>
                <a:spLocks noChangeArrowheads="1"/>
              </p:cNvSpPr>
              <p:nvPr/>
            </p:nvSpPr>
            <p:spPr bwMode="auto">
              <a:xfrm>
                <a:off x="4224" y="873"/>
                <a:ext cx="42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17" name="Text Box 891"/>
              <p:cNvSpPr txBox="1">
                <a:spLocks noChangeArrowheads="1"/>
              </p:cNvSpPr>
              <p:nvPr/>
            </p:nvSpPr>
            <p:spPr bwMode="auto">
              <a:xfrm>
                <a:off x="4180" y="744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application</a:t>
                </a:r>
              </a:p>
              <a:p>
                <a:pPr>
                  <a:defRPr/>
                </a:pPr>
                <a:r>
                  <a:rPr lang="en-US" sz="1000" smtClean="0">
                    <a:solidFill>
                      <a:schemeClr val="bg1"/>
                    </a:solidFill>
                    <a:cs typeface="+mn-cs"/>
                  </a:rPr>
                  <a:t>transport</a:t>
                </a:r>
                <a:endParaRPr lang="en-US" sz="1000" smtClean="0">
                  <a:cs typeface="+mn-cs"/>
                </a:endParaRP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network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data link</a:t>
                </a:r>
              </a:p>
              <a:p>
                <a:pPr>
                  <a:defRPr/>
                </a:pPr>
                <a:r>
                  <a:rPr lang="en-US" sz="1000" smtClean="0">
                    <a:cs typeface="+mn-cs"/>
                  </a:rPr>
                  <a:t>physical</a:t>
                </a:r>
                <a:endParaRPr lang="en-US" sz="2400" smtClean="0">
                  <a:cs typeface="+mn-cs"/>
                </a:endParaRPr>
              </a:p>
            </p:txBody>
          </p:sp>
          <p:sp>
            <p:nvSpPr>
              <p:cNvPr id="6218" name="Line 892"/>
              <p:cNvSpPr>
                <a:spLocks noChangeShapeType="1"/>
              </p:cNvSpPr>
              <p:nvPr/>
            </p:nvSpPr>
            <p:spPr bwMode="auto">
              <a:xfrm>
                <a:off x="4221" y="978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19" name="Line 893"/>
              <p:cNvSpPr>
                <a:spLocks noChangeShapeType="1"/>
              </p:cNvSpPr>
              <p:nvPr/>
            </p:nvSpPr>
            <p:spPr bwMode="auto">
              <a:xfrm>
                <a:off x="4227" y="106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6220" name="Line 894"/>
              <p:cNvSpPr>
                <a:spLocks noChangeShapeType="1"/>
              </p:cNvSpPr>
              <p:nvPr/>
            </p:nvSpPr>
            <p:spPr bwMode="auto">
              <a:xfrm>
                <a:off x="4227" y="115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0548" name="Freeform 895"/>
            <p:cNvSpPr>
              <a:spLocks/>
            </p:cNvSpPr>
            <p:nvPr/>
          </p:nvSpPr>
          <p:spPr bwMode="auto">
            <a:xfrm>
              <a:off x="-153" y="1689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0" scaled="1"/>
            </a:gradFill>
            <a:ln w="952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500" name="Group 661"/>
          <p:cNvGrpSpPr>
            <a:grpSpLocks/>
          </p:cNvGrpSpPr>
          <p:nvPr/>
        </p:nvGrpSpPr>
        <p:grpSpPr bwMode="auto">
          <a:xfrm>
            <a:off x="5913438" y="2057400"/>
            <a:ext cx="814387" cy="701675"/>
            <a:chOff x="2923" y="3345"/>
            <a:chExt cx="513" cy="442"/>
          </a:xfrm>
        </p:grpSpPr>
        <p:sp>
          <p:nvSpPr>
            <p:cNvPr id="6207" name="Rectangle 66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08" name="Rectangle 66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09" name="Text Box 66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210" name="Line 66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11" name="Line 66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1" name="Group 901"/>
          <p:cNvGrpSpPr>
            <a:grpSpLocks/>
          </p:cNvGrpSpPr>
          <p:nvPr/>
        </p:nvGrpSpPr>
        <p:grpSpPr bwMode="auto">
          <a:xfrm>
            <a:off x="6729413" y="2479675"/>
            <a:ext cx="814387" cy="701675"/>
            <a:chOff x="2923" y="3345"/>
            <a:chExt cx="513" cy="442"/>
          </a:xfrm>
        </p:grpSpPr>
        <p:sp>
          <p:nvSpPr>
            <p:cNvPr id="6202" name="Rectangle 90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03" name="Rectangle 90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04" name="Text Box 90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205" name="Line 90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06" name="Line 90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2" name="Group 907"/>
          <p:cNvGrpSpPr>
            <a:grpSpLocks/>
          </p:cNvGrpSpPr>
          <p:nvPr/>
        </p:nvGrpSpPr>
        <p:grpSpPr bwMode="auto">
          <a:xfrm>
            <a:off x="6738938" y="1901825"/>
            <a:ext cx="814387" cy="701675"/>
            <a:chOff x="2923" y="3345"/>
            <a:chExt cx="513" cy="442"/>
          </a:xfrm>
        </p:grpSpPr>
        <p:sp>
          <p:nvSpPr>
            <p:cNvPr id="6197" name="Rectangle 908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98" name="Rectangle 909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99" name="Text Box 910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200" name="Line 911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201" name="Line 912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3" name="Group 913"/>
          <p:cNvGrpSpPr>
            <a:grpSpLocks/>
          </p:cNvGrpSpPr>
          <p:nvPr/>
        </p:nvGrpSpPr>
        <p:grpSpPr bwMode="auto">
          <a:xfrm>
            <a:off x="6513513" y="3089275"/>
            <a:ext cx="814387" cy="701675"/>
            <a:chOff x="2923" y="3345"/>
            <a:chExt cx="513" cy="442"/>
          </a:xfrm>
        </p:grpSpPr>
        <p:sp>
          <p:nvSpPr>
            <p:cNvPr id="6192" name="Rectangle 914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93" name="Rectangle 915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94" name="Text Box 916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195" name="Line 917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96" name="Line 918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4" name="Group 919"/>
          <p:cNvGrpSpPr>
            <a:grpSpLocks/>
          </p:cNvGrpSpPr>
          <p:nvPr/>
        </p:nvGrpSpPr>
        <p:grpSpPr bwMode="auto">
          <a:xfrm>
            <a:off x="7100888" y="3594100"/>
            <a:ext cx="814387" cy="701675"/>
            <a:chOff x="2923" y="3345"/>
            <a:chExt cx="513" cy="442"/>
          </a:xfrm>
        </p:grpSpPr>
        <p:sp>
          <p:nvSpPr>
            <p:cNvPr id="6187" name="Rectangle 920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8" name="Rectangle 921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9" name="Text Box 922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190" name="Line 923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91" name="Line 924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5" name="Group 925"/>
          <p:cNvGrpSpPr>
            <a:grpSpLocks/>
          </p:cNvGrpSpPr>
          <p:nvPr/>
        </p:nvGrpSpPr>
        <p:grpSpPr bwMode="auto">
          <a:xfrm>
            <a:off x="6589713" y="4003675"/>
            <a:ext cx="814387" cy="701675"/>
            <a:chOff x="2923" y="3345"/>
            <a:chExt cx="513" cy="442"/>
          </a:xfrm>
        </p:grpSpPr>
        <p:sp>
          <p:nvSpPr>
            <p:cNvPr id="6182" name="Rectangle 926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3" name="Rectangle 927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4" name="Text Box 928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185" name="Line 929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6" name="Line 930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6" name="Group 931"/>
          <p:cNvGrpSpPr>
            <a:grpSpLocks/>
          </p:cNvGrpSpPr>
          <p:nvPr/>
        </p:nvGrpSpPr>
        <p:grpSpPr bwMode="auto">
          <a:xfrm>
            <a:off x="7237413" y="4400550"/>
            <a:ext cx="814387" cy="701675"/>
            <a:chOff x="2923" y="3345"/>
            <a:chExt cx="513" cy="442"/>
          </a:xfrm>
        </p:grpSpPr>
        <p:sp>
          <p:nvSpPr>
            <p:cNvPr id="6177" name="Rectangle 932"/>
            <p:cNvSpPr>
              <a:spLocks noChangeArrowheads="1"/>
            </p:cNvSpPr>
            <p:nvPr/>
          </p:nvSpPr>
          <p:spPr bwMode="auto">
            <a:xfrm>
              <a:off x="2988" y="3444"/>
              <a:ext cx="426" cy="30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78" name="Rectangle 933"/>
            <p:cNvSpPr>
              <a:spLocks noChangeArrowheads="1"/>
            </p:cNvSpPr>
            <p:nvPr/>
          </p:nvSpPr>
          <p:spPr bwMode="auto">
            <a:xfrm>
              <a:off x="2961" y="3465"/>
              <a:ext cx="435" cy="3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79" name="Text Box 934"/>
            <p:cNvSpPr txBox="1">
              <a:spLocks noChangeArrowheads="1"/>
            </p:cNvSpPr>
            <p:nvPr/>
          </p:nvSpPr>
          <p:spPr bwMode="auto">
            <a:xfrm>
              <a:off x="2923" y="3345"/>
              <a:ext cx="51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endParaRPr lang="en-US" sz="1000" smtClean="0">
                <a:latin typeface="Comic Sans MS" charset="0"/>
                <a:cs typeface="+mn-cs"/>
              </a:endParaRP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network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data link</a:t>
              </a:r>
            </a:p>
            <a:p>
              <a:pPr>
                <a:defRPr/>
              </a:pPr>
              <a:r>
                <a:rPr lang="en-US" sz="1000" smtClean="0">
                  <a:cs typeface="+mn-cs"/>
                </a:rPr>
                <a:t>physical</a:t>
              </a:r>
              <a:endParaRPr lang="en-US" sz="2400" smtClean="0">
                <a:cs typeface="+mn-cs"/>
              </a:endParaRPr>
            </a:p>
          </p:txBody>
        </p:sp>
        <p:sp>
          <p:nvSpPr>
            <p:cNvPr id="6180" name="Line 935"/>
            <p:cNvSpPr>
              <a:spLocks noChangeShapeType="1"/>
            </p:cNvSpPr>
            <p:nvPr/>
          </p:nvSpPr>
          <p:spPr bwMode="auto">
            <a:xfrm>
              <a:off x="2958" y="3657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81" name="Line 936"/>
            <p:cNvSpPr>
              <a:spLocks noChangeShapeType="1"/>
            </p:cNvSpPr>
            <p:nvPr/>
          </p:nvSpPr>
          <p:spPr bwMode="auto">
            <a:xfrm>
              <a:off x="2964" y="3561"/>
              <a:ext cx="435" cy="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0507" name="Group 896"/>
          <p:cNvGrpSpPr>
            <a:grpSpLocks/>
          </p:cNvGrpSpPr>
          <p:nvPr/>
        </p:nvGrpSpPr>
        <p:grpSpPr bwMode="auto">
          <a:xfrm rot="2937887">
            <a:off x="5389563" y="2911475"/>
            <a:ext cx="3781425" cy="434975"/>
            <a:chOff x="2937" y="3579"/>
            <a:chExt cx="2382" cy="274"/>
          </a:xfrm>
        </p:grpSpPr>
        <p:sp>
          <p:nvSpPr>
            <p:cNvPr id="6173" name="Rectangle 897"/>
            <p:cNvSpPr>
              <a:spLocks noChangeArrowheads="1"/>
            </p:cNvSpPr>
            <p:nvPr/>
          </p:nvSpPr>
          <p:spPr bwMode="auto">
            <a:xfrm>
              <a:off x="3166" y="3630"/>
              <a:ext cx="1920" cy="1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174" name="Text Box 898"/>
            <p:cNvSpPr txBox="1">
              <a:spLocks noChangeArrowheads="1"/>
            </p:cNvSpPr>
            <p:nvPr/>
          </p:nvSpPr>
          <p:spPr bwMode="auto">
            <a:xfrm>
              <a:off x="3384" y="3612"/>
              <a:ext cx="15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mtClean="0">
                  <a:solidFill>
                    <a:schemeClr val="bg1"/>
                  </a:solidFill>
                  <a:cs typeface="+mn-cs"/>
                </a:rPr>
                <a:t>logical end-end transport</a:t>
              </a:r>
              <a:endParaRPr lang="en-US" smtClean="0">
                <a:cs typeface="+mn-cs"/>
              </a:endParaRPr>
            </a:p>
          </p:txBody>
        </p:sp>
        <p:sp>
          <p:nvSpPr>
            <p:cNvPr id="20510" name="Freeform 899"/>
            <p:cNvSpPr>
              <a:spLocks/>
            </p:cNvSpPr>
            <p:nvPr/>
          </p:nvSpPr>
          <p:spPr bwMode="auto">
            <a:xfrm>
              <a:off x="2937" y="357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Freeform 900"/>
            <p:cNvSpPr>
              <a:spLocks/>
            </p:cNvSpPr>
            <p:nvPr/>
          </p:nvSpPr>
          <p:spPr bwMode="auto">
            <a:xfrm flipH="1">
              <a:off x="5037" y="3589"/>
              <a:ext cx="282" cy="264"/>
            </a:xfrm>
            <a:custGeom>
              <a:avLst/>
              <a:gdLst>
                <a:gd name="T0" fmla="*/ 282 w 282"/>
                <a:gd name="T1" fmla="*/ 0 h 264"/>
                <a:gd name="T2" fmla="*/ 282 w 282"/>
                <a:gd name="T3" fmla="*/ 264 h 264"/>
                <a:gd name="T4" fmla="*/ 0 w 282"/>
                <a:gd name="T5" fmla="*/ 129 h 264"/>
                <a:gd name="T6" fmla="*/ 282 w 282"/>
                <a:gd name="T7" fmla="*/ 0 h 2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264">
                  <a:moveTo>
                    <a:pt x="282" y="0"/>
                  </a:moveTo>
                  <a:cubicBezTo>
                    <a:pt x="282" y="132"/>
                    <a:pt x="282" y="264"/>
                    <a:pt x="282" y="264"/>
                  </a:cubicBezTo>
                  <a:cubicBezTo>
                    <a:pt x="159" y="150"/>
                    <a:pt x="0" y="153"/>
                    <a:pt x="0" y="129"/>
                  </a:cubicBezTo>
                  <a:cubicBezTo>
                    <a:pt x="0" y="108"/>
                    <a:pt x="153" y="108"/>
                    <a:pt x="282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FF0000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7032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7171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7878F2C0-A83E-CE47-B829-C93FB1057EF9}" type="slidenum">
              <a:rPr lang="en-US" sz="1200" smtClean="0"/>
              <a:pPr>
                <a:defRPr/>
              </a:pPr>
              <a:t>8</a:t>
            </a:fld>
            <a:endParaRPr lang="en-US" sz="120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Chapter 3 outline</a:t>
            </a:r>
          </a:p>
        </p:txBody>
      </p:sp>
      <p:sp>
        <p:nvSpPr>
          <p:cNvPr id="717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latin typeface="Gill Sans MT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3.4 principles of reliable data transfer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3.5 connection-oriented transport: TCP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segment structure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reliable data transfer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flow control</a:t>
            </a:r>
          </a:p>
          <a:p>
            <a:pPr marL="912813" lvl="1">
              <a:defRPr/>
            </a:pPr>
            <a:r>
              <a:rPr lang="en-US">
                <a:latin typeface="Gill Sans MT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latin typeface="Gill Sans MT" charset="0"/>
                <a:cs typeface="+mn-cs"/>
              </a:rPr>
              <a:t>3.7 TCP congestion control</a:t>
            </a:r>
          </a:p>
        </p:txBody>
      </p:sp>
      <p:pic>
        <p:nvPicPr>
          <p:cNvPr id="21510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606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5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Transport</a:t>
            </a:r>
            <a:r>
              <a:rPr lang="en-US" sz="1400"/>
              <a:t> </a:t>
            </a:r>
            <a:r>
              <a:rPr lang="en-US" sz="1200"/>
              <a:t>Layer</a:t>
            </a:r>
          </a:p>
        </p:txBody>
      </p:sp>
      <p:sp>
        <p:nvSpPr>
          <p:cNvPr id="8195" name="Slide Number Placeholder 6"/>
          <p:cNvSpPr>
            <a:spLocks noGrp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 smtClean="0"/>
              <a:t>3-</a:t>
            </a:r>
            <a:fld id="{48FD9FA3-67D5-1D49-B1E4-DA6E7066B6AB}" type="slidenum">
              <a:rPr lang="en-US" sz="1200" smtClean="0"/>
              <a:pPr>
                <a:defRPr/>
              </a:pPr>
              <a:t>9</a:t>
            </a:fld>
            <a:endParaRPr lang="en-US" sz="1200" smtClean="0"/>
          </a:p>
        </p:txBody>
      </p:sp>
      <p:pic>
        <p:nvPicPr>
          <p:cNvPr id="22531" name="Picture 17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936625"/>
            <a:ext cx="6399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2" name="Freeform 157"/>
          <p:cNvSpPr>
            <a:spLocks/>
          </p:cNvSpPr>
          <p:nvPr/>
        </p:nvSpPr>
        <p:spPr bwMode="auto">
          <a:xfrm>
            <a:off x="2767013" y="3143250"/>
            <a:ext cx="552450" cy="2082800"/>
          </a:xfrm>
          <a:custGeom>
            <a:avLst/>
            <a:gdLst>
              <a:gd name="T0" fmla="*/ 0 w 348"/>
              <a:gd name="T1" fmla="*/ 2147483647 h 1312"/>
              <a:gd name="T2" fmla="*/ 2147483647 w 348"/>
              <a:gd name="T3" fmla="*/ 0 h 1312"/>
              <a:gd name="T4" fmla="*/ 2147483647 w 348"/>
              <a:gd name="T5" fmla="*/ 2147483647 h 1312"/>
              <a:gd name="T6" fmla="*/ 2147483647 w 348"/>
              <a:gd name="T7" fmla="*/ 2147483647 h 1312"/>
              <a:gd name="T8" fmla="*/ 0 w 348"/>
              <a:gd name="T9" fmla="*/ 2147483647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1428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latin typeface="Gill Sans MT" charset="0"/>
                <a:cs typeface="+mj-cs"/>
              </a:rPr>
              <a:t>Multiplexing/demultiplexing</a:t>
            </a:r>
          </a:p>
        </p:txBody>
      </p:sp>
      <p:sp>
        <p:nvSpPr>
          <p:cNvPr id="8199" name="Text Box 37"/>
          <p:cNvSpPr txBox="1">
            <a:spLocks noChangeArrowheads="1"/>
          </p:cNvSpPr>
          <p:nvPr/>
        </p:nvSpPr>
        <p:spPr bwMode="auto">
          <a:xfrm>
            <a:off x="8007350" y="4068763"/>
            <a:ext cx="895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latin typeface="Arial" charset="0"/>
                <a:cs typeface="+mn-cs"/>
              </a:rPr>
              <a:t>process</a:t>
            </a:r>
          </a:p>
        </p:txBody>
      </p:sp>
      <p:sp>
        <p:nvSpPr>
          <p:cNvPr id="8200" name="Text Box 38"/>
          <p:cNvSpPr txBox="1">
            <a:spLocks noChangeArrowheads="1"/>
          </p:cNvSpPr>
          <p:nvPr/>
        </p:nvSpPr>
        <p:spPr bwMode="auto">
          <a:xfrm>
            <a:off x="7981950" y="3667125"/>
            <a:ext cx="7556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mtClean="0">
                <a:cs typeface="+mn-cs"/>
              </a:rPr>
              <a:t>socket</a:t>
            </a:r>
          </a:p>
        </p:txBody>
      </p:sp>
      <p:grpSp>
        <p:nvGrpSpPr>
          <p:cNvPr id="362673" name="Group 177"/>
          <p:cNvGrpSpPr>
            <a:grpSpLocks/>
          </p:cNvGrpSpPr>
          <p:nvPr/>
        </p:nvGrpSpPr>
        <p:grpSpPr bwMode="auto">
          <a:xfrm>
            <a:off x="4908550" y="1571625"/>
            <a:ext cx="3808413" cy="1468438"/>
            <a:chOff x="3092" y="990"/>
            <a:chExt cx="2399" cy="925"/>
          </a:xfrm>
        </p:grpSpPr>
        <p:sp>
          <p:nvSpPr>
            <p:cNvPr id="8323" name="Rectangle 41"/>
            <p:cNvSpPr>
              <a:spLocks noChangeArrowheads="1"/>
            </p:cNvSpPr>
            <p:nvPr/>
          </p:nvSpPr>
          <p:spPr bwMode="auto">
            <a:xfrm>
              <a:off x="3092" y="1163"/>
              <a:ext cx="2399" cy="752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l">
                <a:lnSpc>
                  <a:spcPct val="80000"/>
                </a:lnSpc>
                <a:defRPr/>
              </a:pPr>
              <a:r>
                <a:rPr lang="en-US" sz="2400">
                  <a:latin typeface="Gill Sans MT" charset="0"/>
                  <a:cs typeface="+mn-cs"/>
                </a:rPr>
                <a:t>use header info to deliver</a:t>
              </a:r>
            </a:p>
            <a:p>
              <a:pPr algn="l">
                <a:lnSpc>
                  <a:spcPct val="80000"/>
                </a:lnSpc>
                <a:defRPr/>
              </a:pPr>
              <a:r>
                <a:rPr lang="en-US" sz="2400">
                  <a:latin typeface="Gill Sans MT" charset="0"/>
                  <a:cs typeface="+mn-cs"/>
                </a:rPr>
                <a:t>received segments to correct </a:t>
              </a:r>
            </a:p>
            <a:p>
              <a:pPr algn="l">
                <a:lnSpc>
                  <a:spcPct val="80000"/>
                </a:lnSpc>
                <a:defRPr/>
              </a:pPr>
              <a:r>
                <a:rPr lang="en-US" sz="2400">
                  <a:latin typeface="Gill Sans MT" charset="0"/>
                  <a:cs typeface="+mn-cs"/>
                </a:rPr>
                <a:t>socket</a:t>
              </a:r>
            </a:p>
          </p:txBody>
        </p:sp>
        <p:grpSp>
          <p:nvGrpSpPr>
            <p:cNvPr id="22659" name="Group 42"/>
            <p:cNvGrpSpPr>
              <a:grpSpLocks/>
            </p:cNvGrpSpPr>
            <p:nvPr/>
          </p:nvGrpSpPr>
          <p:grpSpPr bwMode="auto">
            <a:xfrm>
              <a:off x="3188" y="990"/>
              <a:ext cx="1994" cy="288"/>
              <a:chOff x="1136" y="3681"/>
              <a:chExt cx="1600" cy="288"/>
            </a:xfrm>
          </p:grpSpPr>
          <p:sp>
            <p:nvSpPr>
              <p:cNvPr id="8325" name="Rectangle 43"/>
              <p:cNvSpPr>
                <a:spLocks noChangeArrowheads="1"/>
              </p:cNvSpPr>
              <p:nvPr/>
            </p:nvSpPr>
            <p:spPr bwMode="auto">
              <a:xfrm>
                <a:off x="1422" y="3732"/>
                <a:ext cx="1002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326" name="Text Box 44"/>
              <p:cNvSpPr txBox="1">
                <a:spLocks noChangeArrowheads="1"/>
              </p:cNvSpPr>
              <p:nvPr/>
            </p:nvSpPr>
            <p:spPr bwMode="auto">
              <a:xfrm>
                <a:off x="1136" y="3681"/>
                <a:ext cx="1600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i="1" smtClean="0">
                    <a:solidFill>
                      <a:srgbClr val="CC0000"/>
                    </a:solidFill>
                    <a:latin typeface="Gill Sans MT" charset="0"/>
                    <a:cs typeface="+mn-cs"/>
                  </a:rPr>
                  <a:t>demultiplexing at receiver:</a:t>
                </a:r>
              </a:p>
            </p:txBody>
          </p:sp>
        </p:grpSp>
      </p:grpSp>
      <p:grpSp>
        <p:nvGrpSpPr>
          <p:cNvPr id="362672" name="Group 176"/>
          <p:cNvGrpSpPr>
            <a:grpSpLocks/>
          </p:cNvGrpSpPr>
          <p:nvPr/>
        </p:nvGrpSpPr>
        <p:grpSpPr bwMode="auto">
          <a:xfrm>
            <a:off x="411163" y="1335088"/>
            <a:ext cx="4029075" cy="1466850"/>
            <a:chOff x="259" y="841"/>
            <a:chExt cx="2538" cy="924"/>
          </a:xfrm>
        </p:grpSpPr>
        <p:sp>
          <p:nvSpPr>
            <p:cNvPr id="8318" name="Text Box 45"/>
            <p:cNvSpPr txBox="1">
              <a:spLocks noChangeArrowheads="1"/>
            </p:cNvSpPr>
            <p:nvPr/>
          </p:nvSpPr>
          <p:spPr bwMode="auto">
            <a:xfrm>
              <a:off x="264" y="1068"/>
              <a:ext cx="2533" cy="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l">
                <a:lnSpc>
                  <a:spcPct val="80000"/>
                </a:lnSpc>
                <a:defRPr/>
              </a:pPr>
              <a:r>
                <a:rPr lang="en-US" sz="2400" smtClean="0">
                  <a:latin typeface="Gill Sans MT" charset="0"/>
                  <a:cs typeface="+mn-cs"/>
                </a:rPr>
                <a:t>handle data from multiple</a:t>
              </a:r>
            </a:p>
            <a:p>
              <a:pPr algn="l">
                <a:lnSpc>
                  <a:spcPct val="80000"/>
                </a:lnSpc>
                <a:defRPr/>
              </a:pPr>
              <a:r>
                <a:rPr lang="en-US" sz="2400" smtClean="0">
                  <a:latin typeface="Gill Sans MT" charset="0"/>
                  <a:cs typeface="+mn-cs"/>
                </a:rPr>
                <a:t>sockets, add transport header (later used for demultiplexing)</a:t>
              </a:r>
            </a:p>
          </p:txBody>
        </p:sp>
        <p:sp>
          <p:nvSpPr>
            <p:cNvPr id="8319" name="Rectangle 46"/>
            <p:cNvSpPr>
              <a:spLocks noChangeArrowheads="1"/>
            </p:cNvSpPr>
            <p:nvPr/>
          </p:nvSpPr>
          <p:spPr bwMode="auto">
            <a:xfrm>
              <a:off x="259" y="1009"/>
              <a:ext cx="2479" cy="756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2655" name="Group 47"/>
            <p:cNvGrpSpPr>
              <a:grpSpLocks/>
            </p:cNvGrpSpPr>
            <p:nvPr/>
          </p:nvGrpSpPr>
          <p:grpSpPr bwMode="auto">
            <a:xfrm>
              <a:off x="332" y="841"/>
              <a:ext cx="1742" cy="288"/>
              <a:chOff x="1101" y="3681"/>
              <a:chExt cx="1673" cy="288"/>
            </a:xfrm>
          </p:grpSpPr>
          <p:sp>
            <p:nvSpPr>
              <p:cNvPr id="8321" name="Rectangle 48"/>
              <p:cNvSpPr>
                <a:spLocks noChangeArrowheads="1"/>
              </p:cNvSpPr>
              <p:nvPr/>
            </p:nvSpPr>
            <p:spPr bwMode="auto">
              <a:xfrm>
                <a:off x="1422" y="3732"/>
                <a:ext cx="1004" cy="2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322" name="Text Box 49"/>
              <p:cNvSpPr txBox="1">
                <a:spLocks noChangeArrowheads="1"/>
              </p:cNvSpPr>
              <p:nvPr/>
            </p:nvSpPr>
            <p:spPr bwMode="auto">
              <a:xfrm>
                <a:off x="1101" y="3681"/>
                <a:ext cx="1673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i="1" smtClean="0">
                    <a:solidFill>
                      <a:srgbClr val="CC0000"/>
                    </a:solidFill>
                    <a:latin typeface="Gill Sans MT" charset="0"/>
                    <a:cs typeface="+mn-cs"/>
                  </a:rPr>
                  <a:t>multiplexing at sender:</a:t>
                </a:r>
              </a:p>
            </p:txBody>
          </p:sp>
        </p:grpSp>
      </p:grpSp>
      <p:grpSp>
        <p:nvGrpSpPr>
          <p:cNvPr id="22538" name="Group 57"/>
          <p:cNvGrpSpPr>
            <a:grpSpLocks/>
          </p:cNvGrpSpPr>
          <p:nvPr/>
        </p:nvGrpSpPr>
        <p:grpSpPr bwMode="auto">
          <a:xfrm>
            <a:off x="7481888" y="3741738"/>
            <a:ext cx="533400" cy="206375"/>
            <a:chOff x="344" y="1846"/>
            <a:chExt cx="336" cy="130"/>
          </a:xfrm>
        </p:grpSpPr>
        <p:sp>
          <p:nvSpPr>
            <p:cNvPr id="8314" name="Rectangle 35"/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15" name="Rectangle 54"/>
            <p:cNvSpPr>
              <a:spLocks noChangeArrowheads="1"/>
            </p:cNvSpPr>
            <p:nvPr/>
          </p:nvSpPr>
          <p:spPr bwMode="auto">
            <a:xfrm>
              <a:off x="454" y="1863"/>
              <a:ext cx="110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16" name="Rectangle 55"/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17" name="Rectangle 56"/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2539" name="Rectangle 23"/>
          <p:cNvSpPr>
            <a:spLocks noChangeArrowheads="1"/>
          </p:cNvSpPr>
          <p:nvPr/>
        </p:nvSpPr>
        <p:spPr bwMode="auto">
          <a:xfrm>
            <a:off x="3314700" y="3194050"/>
            <a:ext cx="1497013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2540" name="Rectangle 24"/>
          <p:cNvSpPr>
            <a:spLocks noChangeArrowheads="1"/>
          </p:cNvSpPr>
          <p:nvPr/>
        </p:nvSpPr>
        <p:spPr bwMode="auto">
          <a:xfrm>
            <a:off x="3279775" y="3248025"/>
            <a:ext cx="1473200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2541" name="Line 25"/>
          <p:cNvSpPr>
            <a:spLocks noChangeShapeType="1"/>
          </p:cNvSpPr>
          <p:nvPr/>
        </p:nvSpPr>
        <p:spPr bwMode="auto">
          <a:xfrm>
            <a:off x="3286125" y="4017963"/>
            <a:ext cx="146050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Text Box 26"/>
          <p:cNvSpPr txBox="1">
            <a:spLocks noChangeArrowheads="1"/>
          </p:cNvSpPr>
          <p:nvPr/>
        </p:nvSpPr>
        <p:spPr bwMode="auto">
          <a:xfrm>
            <a:off x="3357563" y="40005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2543" name="Line 27"/>
          <p:cNvSpPr>
            <a:spLocks noChangeShapeType="1"/>
          </p:cNvSpPr>
          <p:nvPr/>
        </p:nvSpPr>
        <p:spPr bwMode="auto">
          <a:xfrm>
            <a:off x="3287713" y="4335463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Text Box 26"/>
          <p:cNvSpPr txBox="1">
            <a:spLocks noChangeArrowheads="1"/>
          </p:cNvSpPr>
          <p:nvPr/>
        </p:nvSpPr>
        <p:spPr bwMode="auto">
          <a:xfrm>
            <a:off x="3354388" y="32146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2545" name="Text Box 26"/>
          <p:cNvSpPr txBox="1">
            <a:spLocks noChangeArrowheads="1"/>
          </p:cNvSpPr>
          <p:nvPr/>
        </p:nvSpPr>
        <p:spPr bwMode="auto">
          <a:xfrm>
            <a:off x="3351213" y="49053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2546" name="Text Box 26"/>
          <p:cNvSpPr txBox="1">
            <a:spLocks noChangeArrowheads="1"/>
          </p:cNvSpPr>
          <p:nvPr/>
        </p:nvSpPr>
        <p:spPr bwMode="auto">
          <a:xfrm>
            <a:off x="3351213" y="46196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2547" name="Text Box 26"/>
          <p:cNvSpPr txBox="1">
            <a:spLocks noChangeArrowheads="1"/>
          </p:cNvSpPr>
          <p:nvPr/>
        </p:nvSpPr>
        <p:spPr bwMode="auto">
          <a:xfrm>
            <a:off x="3351213" y="43211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8213" name="Oval 120"/>
          <p:cNvSpPr>
            <a:spLocks noChangeArrowheads="1"/>
          </p:cNvSpPr>
          <p:nvPr/>
        </p:nvSpPr>
        <p:spPr bwMode="auto">
          <a:xfrm>
            <a:off x="4051300" y="35893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Comic Sans MS" charset="0"/>
                <a:cs typeface="+mn-cs"/>
              </a:rPr>
              <a:t>P2</a:t>
            </a:r>
          </a:p>
        </p:txBody>
      </p:sp>
      <p:sp>
        <p:nvSpPr>
          <p:cNvPr id="22549" name="Line 27"/>
          <p:cNvSpPr>
            <a:spLocks noChangeShapeType="1"/>
          </p:cNvSpPr>
          <p:nvPr/>
        </p:nvSpPr>
        <p:spPr bwMode="auto">
          <a:xfrm>
            <a:off x="3284538" y="4646613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Line 27"/>
          <p:cNvSpPr>
            <a:spLocks noChangeShapeType="1"/>
          </p:cNvSpPr>
          <p:nvPr/>
        </p:nvSpPr>
        <p:spPr bwMode="auto">
          <a:xfrm>
            <a:off x="3281363" y="4945063"/>
            <a:ext cx="14573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128"/>
          <p:cNvSpPr>
            <a:spLocks noChangeArrowheads="1"/>
          </p:cNvSpPr>
          <p:nvPr/>
        </p:nvSpPr>
        <p:spPr bwMode="auto">
          <a:xfrm>
            <a:off x="3346450" y="35893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Comic Sans MS" charset="0"/>
                <a:cs typeface="+mn-cs"/>
              </a:rPr>
              <a:t>P1</a:t>
            </a:r>
          </a:p>
        </p:txBody>
      </p:sp>
      <p:grpSp>
        <p:nvGrpSpPr>
          <p:cNvPr id="22552" name="Group 134"/>
          <p:cNvGrpSpPr>
            <a:grpSpLocks/>
          </p:cNvGrpSpPr>
          <p:nvPr/>
        </p:nvGrpSpPr>
        <p:grpSpPr bwMode="auto">
          <a:xfrm>
            <a:off x="4127500" y="3948113"/>
            <a:ext cx="412750" cy="158750"/>
            <a:chOff x="1383" y="2620"/>
            <a:chExt cx="260" cy="100"/>
          </a:xfrm>
        </p:grpSpPr>
        <p:sp>
          <p:nvSpPr>
            <p:cNvPr id="8310" name="Rectangle 130"/>
            <p:cNvSpPr>
              <a:spLocks noChangeArrowheads="1"/>
            </p:cNvSpPr>
            <p:nvPr/>
          </p:nvSpPr>
          <p:spPr bwMode="auto">
            <a:xfrm>
              <a:off x="1383" y="2620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11" name="Rectangle 131"/>
            <p:cNvSpPr>
              <a:spLocks noChangeArrowheads="1"/>
            </p:cNvSpPr>
            <p:nvPr/>
          </p:nvSpPr>
          <p:spPr bwMode="auto">
            <a:xfrm>
              <a:off x="1434" y="2633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12" name="Rectangle 132"/>
            <p:cNvSpPr>
              <a:spLocks noChangeArrowheads="1"/>
            </p:cNvSpPr>
            <p:nvPr/>
          </p:nvSpPr>
          <p:spPr bwMode="auto">
            <a:xfrm>
              <a:off x="1599" y="2678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13" name="Rectangle 133"/>
            <p:cNvSpPr>
              <a:spLocks noChangeArrowheads="1"/>
            </p:cNvSpPr>
            <p:nvPr/>
          </p:nvSpPr>
          <p:spPr bwMode="auto">
            <a:xfrm>
              <a:off x="1394" y="2679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2553" name="Group 135"/>
          <p:cNvGrpSpPr>
            <a:grpSpLocks/>
          </p:cNvGrpSpPr>
          <p:nvPr/>
        </p:nvGrpSpPr>
        <p:grpSpPr bwMode="auto">
          <a:xfrm>
            <a:off x="3425825" y="3940175"/>
            <a:ext cx="412750" cy="158750"/>
            <a:chOff x="1383" y="2620"/>
            <a:chExt cx="260" cy="100"/>
          </a:xfrm>
        </p:grpSpPr>
        <p:sp>
          <p:nvSpPr>
            <p:cNvPr id="8306" name="Rectangle 136"/>
            <p:cNvSpPr>
              <a:spLocks noChangeArrowheads="1"/>
            </p:cNvSpPr>
            <p:nvPr/>
          </p:nvSpPr>
          <p:spPr bwMode="auto">
            <a:xfrm>
              <a:off x="1383" y="2620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7" name="Rectangle 137"/>
            <p:cNvSpPr>
              <a:spLocks noChangeArrowheads="1"/>
            </p:cNvSpPr>
            <p:nvPr/>
          </p:nvSpPr>
          <p:spPr bwMode="auto">
            <a:xfrm>
              <a:off x="1434" y="2633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8" name="Rectangle 138"/>
            <p:cNvSpPr>
              <a:spLocks noChangeArrowheads="1"/>
            </p:cNvSpPr>
            <p:nvPr/>
          </p:nvSpPr>
          <p:spPr bwMode="auto">
            <a:xfrm>
              <a:off x="1599" y="2678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9" name="Rectangle 139"/>
            <p:cNvSpPr>
              <a:spLocks noChangeArrowheads="1"/>
            </p:cNvSpPr>
            <p:nvPr/>
          </p:nvSpPr>
          <p:spPr bwMode="auto">
            <a:xfrm>
              <a:off x="1394" y="2679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2554" name="Freeform 141"/>
          <p:cNvSpPr>
            <a:spLocks/>
          </p:cNvSpPr>
          <p:nvPr/>
        </p:nvSpPr>
        <p:spPr bwMode="auto">
          <a:xfrm>
            <a:off x="1793875" y="4003675"/>
            <a:ext cx="2160588" cy="1989138"/>
          </a:xfrm>
          <a:custGeom>
            <a:avLst/>
            <a:gdLst>
              <a:gd name="T0" fmla="*/ 0 w 1361"/>
              <a:gd name="T1" fmla="*/ 2147483647 h 1253"/>
              <a:gd name="T2" fmla="*/ 2147483647 w 1361"/>
              <a:gd name="T3" fmla="*/ 2147483647 h 1253"/>
              <a:gd name="T4" fmla="*/ 2147483647 w 1361"/>
              <a:gd name="T5" fmla="*/ 2147483647 h 1253"/>
              <a:gd name="T6" fmla="*/ 2147483647 w 1361"/>
              <a:gd name="T7" fmla="*/ 2147483647 h 1253"/>
              <a:gd name="T8" fmla="*/ 2147483647 w 1361"/>
              <a:gd name="T9" fmla="*/ 2147483647 h 1253"/>
              <a:gd name="T10" fmla="*/ 2147483647 w 1361"/>
              <a:gd name="T11" fmla="*/ 0 h 12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61" h="1253">
                <a:moveTo>
                  <a:pt x="0" y="216"/>
                </a:moveTo>
                <a:lnTo>
                  <a:pt x="7" y="1252"/>
                </a:lnTo>
                <a:lnTo>
                  <a:pt x="1320" y="1253"/>
                </a:lnTo>
                <a:lnTo>
                  <a:pt x="1361" y="1252"/>
                </a:lnTo>
                <a:lnTo>
                  <a:pt x="1353" y="114"/>
                </a:lnTo>
                <a:lnTo>
                  <a:pt x="1178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5" name="Freeform 142"/>
          <p:cNvSpPr>
            <a:spLocks/>
          </p:cNvSpPr>
          <p:nvPr/>
        </p:nvSpPr>
        <p:spPr bwMode="auto">
          <a:xfrm>
            <a:off x="1857375" y="4029075"/>
            <a:ext cx="1962150" cy="1897063"/>
          </a:xfrm>
          <a:custGeom>
            <a:avLst/>
            <a:gdLst>
              <a:gd name="T0" fmla="*/ 0 w 1236"/>
              <a:gd name="T1" fmla="*/ 2147483647 h 1195"/>
              <a:gd name="T2" fmla="*/ 2147483647 w 1236"/>
              <a:gd name="T3" fmla="*/ 2147483647 h 1195"/>
              <a:gd name="T4" fmla="*/ 2147483647 w 1236"/>
              <a:gd name="T5" fmla="*/ 2147483647 h 1195"/>
              <a:gd name="T6" fmla="*/ 2147483647 w 1236"/>
              <a:gd name="T7" fmla="*/ 2147483647 h 1195"/>
              <a:gd name="T8" fmla="*/ 2147483647 w 1236"/>
              <a:gd name="T9" fmla="*/ 0 h 11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36" h="1195">
                <a:moveTo>
                  <a:pt x="0" y="202"/>
                </a:moveTo>
                <a:lnTo>
                  <a:pt x="6" y="1194"/>
                </a:lnTo>
                <a:lnTo>
                  <a:pt x="1236" y="1195"/>
                </a:lnTo>
                <a:lnTo>
                  <a:pt x="1227" y="150"/>
                </a:lnTo>
                <a:lnTo>
                  <a:pt x="1069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56" name="Rectangle 23"/>
          <p:cNvSpPr>
            <a:spLocks noChangeArrowheads="1"/>
          </p:cNvSpPr>
          <p:nvPr/>
        </p:nvSpPr>
        <p:spPr bwMode="auto">
          <a:xfrm>
            <a:off x="5576888" y="3563938"/>
            <a:ext cx="1296987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2557" name="Rectangle 24"/>
          <p:cNvSpPr>
            <a:spLocks noChangeArrowheads="1"/>
          </p:cNvSpPr>
          <p:nvPr/>
        </p:nvSpPr>
        <p:spPr bwMode="auto">
          <a:xfrm>
            <a:off x="5538788" y="3617913"/>
            <a:ext cx="1273175" cy="197961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2558" name="Line 25"/>
          <p:cNvSpPr>
            <a:spLocks noChangeShapeType="1"/>
          </p:cNvSpPr>
          <p:nvPr/>
        </p:nvSpPr>
        <p:spPr bwMode="auto">
          <a:xfrm>
            <a:off x="5548313" y="43783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9" name="Text Box 26"/>
          <p:cNvSpPr txBox="1">
            <a:spLocks noChangeArrowheads="1"/>
          </p:cNvSpPr>
          <p:nvPr/>
        </p:nvSpPr>
        <p:spPr bwMode="auto">
          <a:xfrm>
            <a:off x="5505450" y="436086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2560" name="Line 27"/>
          <p:cNvSpPr>
            <a:spLocks noChangeShapeType="1"/>
          </p:cNvSpPr>
          <p:nvPr/>
        </p:nvSpPr>
        <p:spPr bwMode="auto">
          <a:xfrm>
            <a:off x="5556250" y="4699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1" name="Line 28"/>
          <p:cNvSpPr>
            <a:spLocks noChangeShapeType="1"/>
          </p:cNvSpPr>
          <p:nvPr/>
        </p:nvSpPr>
        <p:spPr bwMode="auto">
          <a:xfrm>
            <a:off x="5541963" y="50085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2" name="Line 29"/>
          <p:cNvSpPr>
            <a:spLocks noChangeShapeType="1"/>
          </p:cNvSpPr>
          <p:nvPr/>
        </p:nvSpPr>
        <p:spPr bwMode="auto">
          <a:xfrm>
            <a:off x="5541963" y="52943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63" name="Text Box 26"/>
          <p:cNvSpPr txBox="1">
            <a:spLocks noChangeArrowheads="1"/>
          </p:cNvSpPr>
          <p:nvPr/>
        </p:nvSpPr>
        <p:spPr bwMode="auto">
          <a:xfrm>
            <a:off x="5540375" y="36083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2564" name="Text Box 26"/>
          <p:cNvSpPr txBox="1">
            <a:spLocks noChangeArrowheads="1"/>
          </p:cNvSpPr>
          <p:nvPr/>
        </p:nvSpPr>
        <p:spPr bwMode="auto">
          <a:xfrm>
            <a:off x="5495925" y="526573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2565" name="Text Box 26"/>
          <p:cNvSpPr txBox="1">
            <a:spLocks noChangeArrowheads="1"/>
          </p:cNvSpPr>
          <p:nvPr/>
        </p:nvSpPr>
        <p:spPr bwMode="auto">
          <a:xfrm>
            <a:off x="5514975" y="4979988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2566" name="Text Box 26"/>
          <p:cNvSpPr txBox="1">
            <a:spLocks noChangeArrowheads="1"/>
          </p:cNvSpPr>
          <p:nvPr/>
        </p:nvSpPr>
        <p:spPr bwMode="auto">
          <a:xfrm>
            <a:off x="5505450" y="4684713"/>
            <a:ext cx="1317625" cy="32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8232" name="Oval 101"/>
          <p:cNvSpPr>
            <a:spLocks noChangeArrowheads="1"/>
          </p:cNvSpPr>
          <p:nvPr/>
        </p:nvSpPr>
        <p:spPr bwMode="auto">
          <a:xfrm>
            <a:off x="5875338" y="3949700"/>
            <a:ext cx="598487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Comic Sans MS" charset="0"/>
                <a:cs typeface="+mn-cs"/>
              </a:rPr>
              <a:t>P4</a:t>
            </a:r>
          </a:p>
        </p:txBody>
      </p:sp>
      <p:sp>
        <p:nvSpPr>
          <p:cNvPr id="22568" name="Freeform 103"/>
          <p:cNvSpPr>
            <a:spLocks/>
          </p:cNvSpPr>
          <p:nvPr/>
        </p:nvSpPr>
        <p:spPr bwMode="auto">
          <a:xfrm>
            <a:off x="6824663" y="3595688"/>
            <a:ext cx="581025" cy="2038350"/>
          </a:xfrm>
          <a:custGeom>
            <a:avLst/>
            <a:gdLst>
              <a:gd name="T0" fmla="*/ 2147483647 w 366"/>
              <a:gd name="T1" fmla="*/ 2147483647 h 1284"/>
              <a:gd name="T2" fmla="*/ 2147483647 w 366"/>
              <a:gd name="T3" fmla="*/ 0 h 1284"/>
              <a:gd name="T4" fmla="*/ 0 w 366"/>
              <a:gd name="T5" fmla="*/ 2147483647 h 1284"/>
              <a:gd name="T6" fmla="*/ 2147483647 w 366"/>
              <a:gd name="T7" fmla="*/ 2147483647 h 1284"/>
              <a:gd name="T8" fmla="*/ 2147483647 w 366"/>
              <a:gd name="T9" fmla="*/ 2147483647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69" name="Freeform 70"/>
          <p:cNvSpPr>
            <a:spLocks/>
          </p:cNvSpPr>
          <p:nvPr/>
        </p:nvSpPr>
        <p:spPr bwMode="auto">
          <a:xfrm>
            <a:off x="635000" y="3616325"/>
            <a:ext cx="552450" cy="2082800"/>
          </a:xfrm>
          <a:custGeom>
            <a:avLst/>
            <a:gdLst>
              <a:gd name="T0" fmla="*/ 0 w 348"/>
              <a:gd name="T1" fmla="*/ 2147483647 h 1312"/>
              <a:gd name="T2" fmla="*/ 2147483647 w 348"/>
              <a:gd name="T3" fmla="*/ 0 h 1312"/>
              <a:gd name="T4" fmla="*/ 2147483647 w 348"/>
              <a:gd name="T5" fmla="*/ 2147483647 h 1312"/>
              <a:gd name="T6" fmla="*/ 2147483647 w 348"/>
              <a:gd name="T7" fmla="*/ 2147483647 h 1312"/>
              <a:gd name="T8" fmla="*/ 0 w 348"/>
              <a:gd name="T9" fmla="*/ 2147483647 h 13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8" h="1312">
                <a:moveTo>
                  <a:pt x="0" y="1306"/>
                </a:moveTo>
                <a:lnTo>
                  <a:pt x="348" y="0"/>
                </a:lnTo>
                <a:lnTo>
                  <a:pt x="342" y="1258"/>
                </a:lnTo>
                <a:lnTo>
                  <a:pt x="180" y="1312"/>
                </a:lnTo>
                <a:lnTo>
                  <a:pt x="0" y="13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folHlink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70" name="Rectangle 23"/>
          <p:cNvSpPr>
            <a:spLocks noChangeArrowheads="1"/>
          </p:cNvSpPr>
          <p:nvPr/>
        </p:nvSpPr>
        <p:spPr bwMode="auto">
          <a:xfrm>
            <a:off x="1231900" y="3571875"/>
            <a:ext cx="1296988" cy="19812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2571" name="Rectangle 24"/>
          <p:cNvSpPr>
            <a:spLocks noChangeArrowheads="1"/>
          </p:cNvSpPr>
          <p:nvPr/>
        </p:nvSpPr>
        <p:spPr bwMode="auto">
          <a:xfrm>
            <a:off x="1193800" y="3625850"/>
            <a:ext cx="1273175" cy="1979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 sz="2400">
              <a:latin typeface="Times New Roman" charset="0"/>
            </a:endParaRPr>
          </a:p>
        </p:txBody>
      </p:sp>
      <p:sp>
        <p:nvSpPr>
          <p:cNvPr id="22572" name="Line 25"/>
          <p:cNvSpPr>
            <a:spLocks noChangeShapeType="1"/>
          </p:cNvSpPr>
          <p:nvPr/>
        </p:nvSpPr>
        <p:spPr bwMode="auto">
          <a:xfrm>
            <a:off x="1203325" y="438626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3" name="Text Box 26"/>
          <p:cNvSpPr txBox="1">
            <a:spLocks noChangeArrowheads="1"/>
          </p:cNvSpPr>
          <p:nvPr/>
        </p:nvSpPr>
        <p:spPr bwMode="auto">
          <a:xfrm>
            <a:off x="1160463" y="436880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transport</a:t>
            </a:r>
          </a:p>
        </p:txBody>
      </p:sp>
      <p:sp>
        <p:nvSpPr>
          <p:cNvPr id="22574" name="Line 27"/>
          <p:cNvSpPr>
            <a:spLocks noChangeShapeType="1"/>
          </p:cNvSpPr>
          <p:nvPr/>
        </p:nvSpPr>
        <p:spPr bwMode="auto">
          <a:xfrm>
            <a:off x="1211263" y="47069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5" name="Line 28"/>
          <p:cNvSpPr>
            <a:spLocks noChangeShapeType="1"/>
          </p:cNvSpPr>
          <p:nvPr/>
        </p:nvSpPr>
        <p:spPr bwMode="auto">
          <a:xfrm>
            <a:off x="1196975" y="50165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6" name="Line 29"/>
          <p:cNvSpPr>
            <a:spLocks noChangeShapeType="1"/>
          </p:cNvSpPr>
          <p:nvPr/>
        </p:nvSpPr>
        <p:spPr bwMode="auto">
          <a:xfrm>
            <a:off x="1196975" y="530225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7" name="Text Box 26"/>
          <p:cNvSpPr txBox="1">
            <a:spLocks noChangeArrowheads="1"/>
          </p:cNvSpPr>
          <p:nvPr/>
        </p:nvSpPr>
        <p:spPr bwMode="auto">
          <a:xfrm>
            <a:off x="1195388" y="36163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application</a:t>
            </a:r>
          </a:p>
        </p:txBody>
      </p:sp>
      <p:sp>
        <p:nvSpPr>
          <p:cNvPr id="22578" name="Text Box 26"/>
          <p:cNvSpPr txBox="1">
            <a:spLocks noChangeArrowheads="1"/>
          </p:cNvSpPr>
          <p:nvPr/>
        </p:nvSpPr>
        <p:spPr bwMode="auto">
          <a:xfrm>
            <a:off x="1150938" y="527367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physical</a:t>
            </a:r>
          </a:p>
        </p:txBody>
      </p:sp>
      <p:sp>
        <p:nvSpPr>
          <p:cNvPr id="22579" name="Text Box 26"/>
          <p:cNvSpPr txBox="1">
            <a:spLocks noChangeArrowheads="1"/>
          </p:cNvSpPr>
          <p:nvPr/>
        </p:nvSpPr>
        <p:spPr bwMode="auto">
          <a:xfrm>
            <a:off x="1169988" y="4987925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link</a:t>
            </a:r>
          </a:p>
        </p:txBody>
      </p:sp>
      <p:sp>
        <p:nvSpPr>
          <p:cNvPr id="22580" name="Text Box 26"/>
          <p:cNvSpPr txBox="1">
            <a:spLocks noChangeArrowheads="1"/>
          </p:cNvSpPr>
          <p:nvPr/>
        </p:nvSpPr>
        <p:spPr bwMode="auto">
          <a:xfrm>
            <a:off x="1160463" y="4692650"/>
            <a:ext cx="1317625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1400"/>
              <a:t>network</a:t>
            </a:r>
          </a:p>
        </p:txBody>
      </p:sp>
      <p:sp>
        <p:nvSpPr>
          <p:cNvPr id="8246" name="Oval 23"/>
          <p:cNvSpPr>
            <a:spLocks noChangeArrowheads="1"/>
          </p:cNvSpPr>
          <p:nvPr/>
        </p:nvSpPr>
        <p:spPr bwMode="auto">
          <a:xfrm>
            <a:off x="1530350" y="3957638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en-US">
                <a:latin typeface="Comic Sans MS" charset="0"/>
                <a:cs typeface="+mn-cs"/>
              </a:rPr>
              <a:t>P3</a:t>
            </a:r>
          </a:p>
        </p:txBody>
      </p:sp>
      <p:grpSp>
        <p:nvGrpSpPr>
          <p:cNvPr id="22582" name="Group 149"/>
          <p:cNvGrpSpPr>
            <a:grpSpLocks/>
          </p:cNvGrpSpPr>
          <p:nvPr/>
        </p:nvGrpSpPr>
        <p:grpSpPr bwMode="auto">
          <a:xfrm>
            <a:off x="1620838" y="4295775"/>
            <a:ext cx="412750" cy="158750"/>
            <a:chOff x="1287" y="2524"/>
            <a:chExt cx="260" cy="100"/>
          </a:xfrm>
        </p:grpSpPr>
        <p:sp>
          <p:nvSpPr>
            <p:cNvPr id="8302" name="Rectangle 73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3" name="Rectangle 74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4" name="Rectangle 75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5" name="Rectangle 129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22583" name="Group 150"/>
          <p:cNvGrpSpPr>
            <a:grpSpLocks/>
          </p:cNvGrpSpPr>
          <p:nvPr/>
        </p:nvGrpSpPr>
        <p:grpSpPr bwMode="auto">
          <a:xfrm>
            <a:off x="5961063" y="4294188"/>
            <a:ext cx="412750" cy="158750"/>
            <a:chOff x="1287" y="2524"/>
            <a:chExt cx="260" cy="100"/>
          </a:xfrm>
        </p:grpSpPr>
        <p:sp>
          <p:nvSpPr>
            <p:cNvPr id="8298" name="Rectangle 151"/>
            <p:cNvSpPr>
              <a:spLocks noChangeArrowheads="1"/>
            </p:cNvSpPr>
            <p:nvPr/>
          </p:nvSpPr>
          <p:spPr bwMode="auto">
            <a:xfrm>
              <a:off x="1287" y="2524"/>
              <a:ext cx="260" cy="10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9" name="Rectangle 152"/>
            <p:cNvSpPr>
              <a:spLocks noChangeArrowheads="1"/>
            </p:cNvSpPr>
            <p:nvPr/>
          </p:nvSpPr>
          <p:spPr bwMode="auto">
            <a:xfrm>
              <a:off x="1338" y="2537"/>
              <a:ext cx="155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0" name="Rectangle 153"/>
            <p:cNvSpPr>
              <a:spLocks noChangeArrowheads="1"/>
            </p:cNvSpPr>
            <p:nvPr/>
          </p:nvSpPr>
          <p:spPr bwMode="auto">
            <a:xfrm>
              <a:off x="1503" y="2582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301" name="Rectangle 154"/>
            <p:cNvSpPr>
              <a:spLocks noChangeArrowheads="1"/>
            </p:cNvSpPr>
            <p:nvPr/>
          </p:nvSpPr>
          <p:spPr bwMode="auto">
            <a:xfrm>
              <a:off x="1298" y="2583"/>
              <a:ext cx="27" cy="27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22584" name="Freeform 146"/>
          <p:cNvSpPr>
            <a:spLocks/>
          </p:cNvSpPr>
          <p:nvPr/>
        </p:nvSpPr>
        <p:spPr bwMode="auto">
          <a:xfrm>
            <a:off x="4008438" y="3995738"/>
            <a:ext cx="2173287" cy="1989137"/>
          </a:xfrm>
          <a:custGeom>
            <a:avLst/>
            <a:gdLst>
              <a:gd name="T0" fmla="*/ 2147483647 w 1369"/>
              <a:gd name="T1" fmla="*/ 2147483647 h 1253"/>
              <a:gd name="T2" fmla="*/ 2147483647 w 1369"/>
              <a:gd name="T3" fmla="*/ 2147483647 h 1253"/>
              <a:gd name="T4" fmla="*/ 2147483647 w 1369"/>
              <a:gd name="T5" fmla="*/ 2147483647 h 1253"/>
              <a:gd name="T6" fmla="*/ 0 w 1369"/>
              <a:gd name="T7" fmla="*/ 2147483647 h 1253"/>
              <a:gd name="T8" fmla="*/ 2147483647 w 1369"/>
              <a:gd name="T9" fmla="*/ 0 h 1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69" h="1253">
                <a:moveTo>
                  <a:pt x="1369" y="216"/>
                </a:moveTo>
                <a:lnTo>
                  <a:pt x="1362" y="1252"/>
                </a:lnTo>
                <a:lnTo>
                  <a:pt x="16" y="1253"/>
                </a:lnTo>
                <a:lnTo>
                  <a:pt x="0" y="121"/>
                </a:lnTo>
                <a:lnTo>
                  <a:pt x="191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2585" name="Freeform 147"/>
          <p:cNvSpPr>
            <a:spLocks/>
          </p:cNvSpPr>
          <p:nvPr/>
        </p:nvSpPr>
        <p:spPr bwMode="auto">
          <a:xfrm>
            <a:off x="4127500" y="4027488"/>
            <a:ext cx="1984375" cy="1876425"/>
          </a:xfrm>
          <a:custGeom>
            <a:avLst/>
            <a:gdLst>
              <a:gd name="T0" fmla="*/ 2147483647 w 1250"/>
              <a:gd name="T1" fmla="*/ 2147483647 h 1182"/>
              <a:gd name="T2" fmla="*/ 2147483647 w 1250"/>
              <a:gd name="T3" fmla="*/ 2147483647 h 1182"/>
              <a:gd name="T4" fmla="*/ 2147483647 w 1250"/>
              <a:gd name="T5" fmla="*/ 2147483647 h 1182"/>
              <a:gd name="T6" fmla="*/ 0 w 1250"/>
              <a:gd name="T7" fmla="*/ 2147483647 h 1182"/>
              <a:gd name="T8" fmla="*/ 2147483647 w 1250"/>
              <a:gd name="T9" fmla="*/ 0 h 11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50" h="1182">
                <a:moveTo>
                  <a:pt x="1250" y="190"/>
                </a:moveTo>
                <a:lnTo>
                  <a:pt x="1244" y="1182"/>
                </a:lnTo>
                <a:lnTo>
                  <a:pt x="19" y="1181"/>
                </a:lnTo>
                <a:lnTo>
                  <a:pt x="0" y="155"/>
                </a:lnTo>
                <a:lnTo>
                  <a:pt x="171" y="0"/>
                </a:lnTo>
              </a:path>
            </a:pathLst>
          </a:custGeom>
          <a:noFill/>
          <a:ln w="19050" cap="flat" cmpd="sng">
            <a:solidFill>
              <a:srgbClr val="000099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51" name="Oval 36"/>
          <p:cNvSpPr>
            <a:spLocks noChangeArrowheads="1"/>
          </p:cNvSpPr>
          <p:nvPr/>
        </p:nvSpPr>
        <p:spPr bwMode="auto">
          <a:xfrm>
            <a:off x="7467600" y="4106863"/>
            <a:ext cx="598488" cy="304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  <p:grpSp>
        <p:nvGrpSpPr>
          <p:cNvPr id="362665" name="Group 169"/>
          <p:cNvGrpSpPr>
            <a:grpSpLocks/>
          </p:cNvGrpSpPr>
          <p:nvPr/>
        </p:nvGrpSpPr>
        <p:grpSpPr bwMode="auto">
          <a:xfrm>
            <a:off x="2962275" y="2854325"/>
            <a:ext cx="1292225" cy="1454150"/>
            <a:chOff x="1868" y="1796"/>
            <a:chExt cx="814" cy="916"/>
          </a:xfrm>
        </p:grpSpPr>
        <p:sp>
          <p:nvSpPr>
            <p:cNvPr id="8295" name="Oval 166"/>
            <p:cNvSpPr>
              <a:spLocks noChangeArrowheads="1"/>
            </p:cNvSpPr>
            <p:nvPr/>
          </p:nvSpPr>
          <p:spPr bwMode="auto">
            <a:xfrm>
              <a:off x="2318" y="2668"/>
              <a:ext cx="124" cy="44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96" name="Oval 167"/>
            <p:cNvSpPr>
              <a:spLocks noChangeArrowheads="1"/>
            </p:cNvSpPr>
            <p:nvPr/>
          </p:nvSpPr>
          <p:spPr bwMode="auto">
            <a:xfrm>
              <a:off x="2558" y="2668"/>
              <a:ext cx="124" cy="44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632" name="Freeform 168"/>
            <p:cNvSpPr>
              <a:spLocks/>
            </p:cNvSpPr>
            <p:nvPr/>
          </p:nvSpPr>
          <p:spPr bwMode="auto">
            <a:xfrm>
              <a:off x="1868" y="1796"/>
              <a:ext cx="434" cy="904"/>
            </a:xfrm>
            <a:custGeom>
              <a:avLst/>
              <a:gdLst>
                <a:gd name="T0" fmla="*/ 434 w 434"/>
                <a:gd name="T1" fmla="*/ 904 h 904"/>
                <a:gd name="T2" fmla="*/ 2 w 434"/>
                <a:gd name="T3" fmla="*/ 902 h 904"/>
                <a:gd name="T4" fmla="*/ 0 w 434"/>
                <a:gd name="T5" fmla="*/ 0 h 90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4" h="904">
                  <a:moveTo>
                    <a:pt x="434" y="904"/>
                  </a:moveTo>
                  <a:lnTo>
                    <a:pt x="2" y="902"/>
                  </a:lnTo>
                  <a:lnTo>
                    <a:pt x="0" y="0"/>
                  </a:ln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62668" name="Group 172"/>
          <p:cNvGrpSpPr>
            <a:grpSpLocks/>
          </p:cNvGrpSpPr>
          <p:nvPr/>
        </p:nvGrpSpPr>
        <p:grpSpPr bwMode="auto">
          <a:xfrm>
            <a:off x="3870325" y="2809875"/>
            <a:ext cx="1047750" cy="1441450"/>
            <a:chOff x="2432" y="1758"/>
            <a:chExt cx="660" cy="908"/>
          </a:xfrm>
        </p:grpSpPr>
        <p:sp>
          <p:nvSpPr>
            <p:cNvPr id="8293" name="Oval 170"/>
            <p:cNvSpPr>
              <a:spLocks noChangeArrowheads="1"/>
            </p:cNvSpPr>
            <p:nvPr/>
          </p:nvSpPr>
          <p:spPr bwMode="auto">
            <a:xfrm>
              <a:off x="2432" y="2564"/>
              <a:ext cx="144" cy="102"/>
            </a:xfrm>
            <a:prstGeom prst="ellips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629" name="Freeform 171"/>
            <p:cNvSpPr>
              <a:spLocks/>
            </p:cNvSpPr>
            <p:nvPr/>
          </p:nvSpPr>
          <p:spPr bwMode="auto">
            <a:xfrm>
              <a:off x="2506" y="1758"/>
              <a:ext cx="586" cy="810"/>
            </a:xfrm>
            <a:custGeom>
              <a:avLst/>
              <a:gdLst>
                <a:gd name="T0" fmla="*/ 0 w 586"/>
                <a:gd name="T1" fmla="*/ 810 h 810"/>
                <a:gd name="T2" fmla="*/ 2 w 586"/>
                <a:gd name="T3" fmla="*/ 808 h 810"/>
                <a:gd name="T4" fmla="*/ 2 w 586"/>
                <a:gd name="T5" fmla="*/ 170 h 810"/>
                <a:gd name="T6" fmla="*/ 586 w 586"/>
                <a:gd name="T7" fmla="*/ 0 h 81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86" h="810">
                  <a:moveTo>
                    <a:pt x="0" y="810"/>
                  </a:moveTo>
                  <a:lnTo>
                    <a:pt x="2" y="808"/>
                  </a:lnTo>
                  <a:lnTo>
                    <a:pt x="2" y="170"/>
                  </a:lnTo>
                  <a:lnTo>
                    <a:pt x="586" y="0"/>
                  </a:lnTo>
                </a:path>
              </a:pathLst>
            </a:custGeom>
            <a:noFill/>
            <a:ln w="1270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589" name="Group 179"/>
          <p:cNvGrpSpPr>
            <a:grpSpLocks/>
          </p:cNvGrpSpPr>
          <p:nvPr/>
        </p:nvGrpSpPr>
        <p:grpSpPr bwMode="auto">
          <a:xfrm>
            <a:off x="169863" y="5126038"/>
            <a:ext cx="800100" cy="828675"/>
            <a:chOff x="-44" y="1473"/>
            <a:chExt cx="981" cy="1105"/>
          </a:xfrm>
        </p:grpSpPr>
        <p:pic>
          <p:nvPicPr>
            <p:cNvPr id="22626" name="Picture 18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27" name="Freeform 18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590" name="Group 182"/>
          <p:cNvGrpSpPr>
            <a:grpSpLocks/>
          </p:cNvGrpSpPr>
          <p:nvPr/>
        </p:nvGrpSpPr>
        <p:grpSpPr bwMode="auto">
          <a:xfrm flipH="1">
            <a:off x="7151688" y="5040313"/>
            <a:ext cx="788987" cy="782637"/>
            <a:chOff x="-44" y="1473"/>
            <a:chExt cx="981" cy="1105"/>
          </a:xfrm>
        </p:grpSpPr>
        <p:pic>
          <p:nvPicPr>
            <p:cNvPr id="22624" name="Picture 18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625" name="Freeform 18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967 w 356"/>
                <a:gd name="T3" fmla="*/ 50 h 368"/>
                <a:gd name="T4" fmla="*/ 1147 w 356"/>
                <a:gd name="T5" fmla="*/ 1052 h 368"/>
                <a:gd name="T6" fmla="*/ 253 w 356"/>
                <a:gd name="T7" fmla="*/ 1316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591" name="Group 185"/>
          <p:cNvGrpSpPr>
            <a:grpSpLocks/>
          </p:cNvGrpSpPr>
          <p:nvPr/>
        </p:nvGrpSpPr>
        <p:grpSpPr bwMode="auto">
          <a:xfrm>
            <a:off x="2741613" y="4625975"/>
            <a:ext cx="358775" cy="704850"/>
            <a:chOff x="4140" y="429"/>
            <a:chExt cx="1425" cy="2396"/>
          </a:xfrm>
        </p:grpSpPr>
        <p:sp>
          <p:nvSpPr>
            <p:cNvPr id="22592" name="Freeform 18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6 w 354"/>
                <a:gd name="T1" fmla="*/ 0 h 2742"/>
                <a:gd name="T2" fmla="*/ 145 w 354"/>
                <a:gd name="T3" fmla="*/ 164 h 2742"/>
                <a:gd name="T4" fmla="*/ 142 w 354"/>
                <a:gd name="T5" fmla="*/ 1268 h 2742"/>
                <a:gd name="T6" fmla="*/ 0 w 354"/>
                <a:gd name="T7" fmla="*/ 1325 h 2742"/>
                <a:gd name="T8" fmla="*/ 2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Rectangle 187"/>
            <p:cNvSpPr>
              <a:spLocks noChangeArrowheads="1"/>
            </p:cNvSpPr>
            <p:nvPr/>
          </p:nvSpPr>
          <p:spPr bwMode="auto">
            <a:xfrm>
              <a:off x="4203" y="429"/>
              <a:ext cx="1053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594" name="Freeform 18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3 w 211"/>
                <a:gd name="T1" fmla="*/ 0 h 2537"/>
                <a:gd name="T2" fmla="*/ 87 w 211"/>
                <a:gd name="T3" fmla="*/ 106 h 2537"/>
                <a:gd name="T4" fmla="*/ 3 w 211"/>
                <a:gd name="T5" fmla="*/ 1208 h 2537"/>
                <a:gd name="T6" fmla="*/ 3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5" name="Freeform 18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2 h 226"/>
                <a:gd name="T4" fmla="*/ 135 w 328"/>
                <a:gd name="T5" fmla="*/ 110 h 226"/>
                <a:gd name="T6" fmla="*/ 0 w 328"/>
                <a:gd name="T7" fmla="*/ 4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Rectangle 190"/>
            <p:cNvSpPr>
              <a:spLocks noChangeArrowheads="1"/>
            </p:cNvSpPr>
            <p:nvPr/>
          </p:nvSpPr>
          <p:spPr bwMode="auto">
            <a:xfrm>
              <a:off x="4209" y="693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2597" name="Group 19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287" name="AutoShape 192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288" name="AutoShape 193"/>
              <p:cNvSpPr>
                <a:spLocks noChangeArrowheads="1"/>
              </p:cNvSpPr>
              <p:nvPr/>
            </p:nvSpPr>
            <p:spPr bwMode="auto">
              <a:xfrm>
                <a:off x="633" y="2582"/>
                <a:ext cx="692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263" name="Rectangle 194"/>
            <p:cNvSpPr>
              <a:spLocks noChangeArrowheads="1"/>
            </p:cNvSpPr>
            <p:nvPr/>
          </p:nvSpPr>
          <p:spPr bwMode="auto">
            <a:xfrm>
              <a:off x="4222" y="101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2599" name="Group 19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285" name="AutoShape 196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4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286" name="AutoShape 197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2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265" name="Rectangle 198"/>
            <p:cNvSpPr>
              <a:spLocks noChangeArrowheads="1"/>
            </p:cNvSpPr>
            <p:nvPr/>
          </p:nvSpPr>
          <p:spPr bwMode="auto">
            <a:xfrm>
              <a:off x="4216" y="1357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66" name="Rectangle 199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2602" name="Group 20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283" name="AutoShape 201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284" name="AutoShape 202"/>
              <p:cNvSpPr>
                <a:spLocks noChangeArrowheads="1"/>
              </p:cNvSpPr>
              <p:nvPr/>
            </p:nvSpPr>
            <p:spPr bwMode="auto">
              <a:xfrm>
                <a:off x="627" y="2583"/>
                <a:ext cx="699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22603" name="Freeform 20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36 w 328"/>
                <a:gd name="T3" fmla="*/ 61 h 226"/>
                <a:gd name="T4" fmla="*/ 135 w 328"/>
                <a:gd name="T5" fmla="*/ 108 h 226"/>
                <a:gd name="T6" fmla="*/ 0 w 328"/>
                <a:gd name="T7" fmla="*/ 47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2604" name="Group 20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281" name="AutoShape 205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282" name="AutoShape 206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1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8270" name="Rectangle 207"/>
            <p:cNvSpPr>
              <a:spLocks noChangeArrowheads="1"/>
            </p:cNvSpPr>
            <p:nvPr/>
          </p:nvSpPr>
          <p:spPr bwMode="auto">
            <a:xfrm>
              <a:off x="5250" y="429"/>
              <a:ext cx="69" cy="2288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606" name="Freeform 20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120 w 296"/>
                <a:gd name="T3" fmla="*/ 69 h 256"/>
                <a:gd name="T4" fmla="*/ 122 w 296"/>
                <a:gd name="T5" fmla="*/ 122 h 256"/>
                <a:gd name="T6" fmla="*/ 0 w 296"/>
                <a:gd name="T7" fmla="*/ 47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607" name="Freeform 20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26 w 304"/>
                <a:gd name="T3" fmla="*/ 79 h 288"/>
                <a:gd name="T4" fmla="*/ 118 w 304"/>
                <a:gd name="T5" fmla="*/ 139 h 288"/>
                <a:gd name="T6" fmla="*/ 3 w 304"/>
                <a:gd name="T7" fmla="*/ 6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3" name="Oval 210"/>
            <p:cNvSpPr>
              <a:spLocks noChangeArrowheads="1"/>
            </p:cNvSpPr>
            <p:nvPr/>
          </p:nvSpPr>
          <p:spPr bwMode="auto">
            <a:xfrm>
              <a:off x="5515" y="2609"/>
              <a:ext cx="50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2609" name="Freeform 21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51 h 240"/>
                <a:gd name="T2" fmla="*/ 2 w 306"/>
                <a:gd name="T3" fmla="*/ 116 h 240"/>
                <a:gd name="T4" fmla="*/ 126 w 306"/>
                <a:gd name="T5" fmla="*/ 53 h 240"/>
                <a:gd name="T6" fmla="*/ 123 w 306"/>
                <a:gd name="T7" fmla="*/ 0 h 240"/>
                <a:gd name="T8" fmla="*/ 0 w 306"/>
                <a:gd name="T9" fmla="*/ 5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5" name="AutoShape 212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76" name="AutoShape 213"/>
            <p:cNvSpPr>
              <a:spLocks noChangeArrowheads="1"/>
            </p:cNvSpPr>
            <p:nvPr/>
          </p:nvSpPr>
          <p:spPr bwMode="auto">
            <a:xfrm>
              <a:off x="4203" y="2712"/>
              <a:ext cx="1072" cy="8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77" name="Oval 214"/>
            <p:cNvSpPr>
              <a:spLocks noChangeArrowheads="1"/>
            </p:cNvSpPr>
            <p:nvPr/>
          </p:nvSpPr>
          <p:spPr bwMode="auto">
            <a:xfrm>
              <a:off x="4310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78" name="Oval 215"/>
            <p:cNvSpPr>
              <a:spLocks noChangeArrowheads="1"/>
            </p:cNvSpPr>
            <p:nvPr/>
          </p:nvSpPr>
          <p:spPr bwMode="auto">
            <a:xfrm>
              <a:off x="4487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en-US" sz="1800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279" name="Oval 216"/>
            <p:cNvSpPr>
              <a:spLocks noChangeArrowheads="1"/>
            </p:cNvSpPr>
            <p:nvPr/>
          </p:nvSpPr>
          <p:spPr bwMode="auto">
            <a:xfrm>
              <a:off x="4663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280" name="Rectangle 217"/>
            <p:cNvSpPr>
              <a:spLocks noChangeArrowheads="1"/>
            </p:cNvSpPr>
            <p:nvPr/>
          </p:nvSpPr>
          <p:spPr bwMode="auto">
            <a:xfrm>
              <a:off x="5061" y="1837"/>
              <a:ext cx="88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7617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1711</Words>
  <Application>Microsoft Macintosh PowerPoint</Application>
  <PresentationFormat>On-screen Show (4:3)</PresentationFormat>
  <Paragraphs>402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Chapter 3: Transport Layer</vt:lpstr>
      <vt:lpstr>Chapter 3 outline</vt:lpstr>
      <vt:lpstr>Transport services and protocols</vt:lpstr>
      <vt:lpstr>Transport vs. network layer</vt:lpstr>
      <vt:lpstr>Transport vs. network layer</vt:lpstr>
      <vt:lpstr>Internet transport-layer protocols</vt:lpstr>
      <vt:lpstr>Chapter 3 outline</vt:lpstr>
      <vt:lpstr>Multiplexing/demultiplexing</vt:lpstr>
      <vt:lpstr>How demultiplexing works</vt:lpstr>
      <vt:lpstr>Connectionless demultiplexing</vt:lpstr>
      <vt:lpstr>Connectionless demux: example</vt:lpstr>
      <vt:lpstr>Connection-oriented demux</vt:lpstr>
      <vt:lpstr>Connection-oriented demux: example</vt:lpstr>
      <vt:lpstr>Connection-oriented demux: example</vt:lpstr>
      <vt:lpstr>Chapter 3 outline</vt:lpstr>
      <vt:lpstr>UDP: User Datagram Protocol [RFC 768]</vt:lpstr>
      <vt:lpstr>UDP: segment header</vt:lpstr>
      <vt:lpstr>UDP checksum</vt:lpstr>
      <vt:lpstr>Internet checksum: example</vt:lpstr>
    </vt:vector>
  </TitlesOfParts>
  <Manager/>
  <Company>RHIT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Gregory Aaron Wilkin</dc:creator>
  <cp:keywords/>
  <dc:description/>
  <cp:lastModifiedBy>Gregory Aaron Wilkin</cp:lastModifiedBy>
  <cp:revision>2</cp:revision>
  <dcterms:created xsi:type="dcterms:W3CDTF">2015-03-23T16:00:22Z</dcterms:created>
  <dcterms:modified xsi:type="dcterms:W3CDTF">2015-03-23T18:54:41Z</dcterms:modified>
  <cp:category/>
</cp:coreProperties>
</file>