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8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1" d="100"/>
          <a:sy n="131" d="100"/>
        </p:scale>
        <p:origin x="-2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E88C3-A25D-5344-823C-BB84DB74605F}" type="datetimeFigureOut">
              <a:rPr lang="en-US" smtClean="0"/>
              <a:t>3/19/15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F9A13-FD9F-1940-AA12-C159905C5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150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1AA214D-4405-5A4D-9D6F-E9ABE9E3BEE9}" type="slidenum">
              <a:rPr lang="en-US" sz="1200">
                <a:latin typeface="Times New Roman" charset="0"/>
              </a:rPr>
              <a:pPr/>
              <a:t>1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34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334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D78D8C8-775C-5C4D-8179-564BABBB27F4}" type="slidenum">
              <a:rPr lang="en-US" sz="1200">
                <a:latin typeface="Times New Roman" charset="0"/>
              </a:rPr>
              <a:pPr/>
              <a:t>10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</a:rPr>
              <a:t>http://</a:t>
            </a:r>
            <a:r>
              <a:rPr lang="en-US" dirty="0" err="1">
                <a:latin typeface="Times New Roman" charset="0"/>
              </a:rPr>
              <a:t>www.youtube.com</a:t>
            </a:r>
            <a:r>
              <a:rPr lang="en-US" dirty="0">
                <a:latin typeface="Times New Roman" charset="0"/>
              </a:rPr>
              <a:t>/</a:t>
            </a:r>
            <a:r>
              <a:rPr lang="en-US" dirty="0" err="1">
                <a:latin typeface="Times New Roman" charset="0"/>
              </a:rPr>
              <a:t>watch?v</a:t>
            </a:r>
            <a:r>
              <a:rPr lang="en-US" dirty="0">
                <a:latin typeface="Times New Roman" charset="0"/>
              </a:rPr>
              <a:t>=w8_JHgVNsA8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E10B9D-1C92-F142-ABC0-257111CD92C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70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170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BF914FA-111E-414B-9DC8-3A27BF7F5DEF}" type="slidenum">
              <a:rPr lang="en-US" sz="1200">
                <a:latin typeface="Times New Roman" charset="0"/>
              </a:rPr>
              <a:pPr/>
              <a:t>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91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191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57B6CA9-7B79-8349-85A3-F0C02874800D}" type="slidenum">
              <a:rPr lang="en-US" sz="1200">
                <a:latin typeface="Times New Roman" charset="0"/>
              </a:rPr>
              <a:pPr/>
              <a:t>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11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211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23EAB5B-3B36-DC44-9D61-5B442DCE34B7}" type="slidenum">
              <a:rPr lang="en-US" sz="1200">
                <a:latin typeface="Times New Roman" charset="0"/>
              </a:rPr>
              <a:pPr/>
              <a:t>4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32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232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975D3A-19B0-AE47-B29A-43A4FC96A30C}" type="slidenum">
              <a:rPr lang="en-US" sz="1200">
                <a:latin typeface="Times New Roman" charset="0"/>
              </a:rPr>
              <a:pPr/>
              <a:t>5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2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252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6BC584B-22CE-7744-9657-92F5657F1C43}" type="slidenum">
              <a:rPr lang="en-US" sz="1200">
                <a:latin typeface="Times New Roman" charset="0"/>
              </a:rPr>
              <a:pPr/>
              <a:t>6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73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273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71A5B40-1E94-2B4C-B026-3BB592AAE53D}" type="slidenum">
              <a:rPr lang="en-US" sz="1200">
                <a:latin typeface="Times New Roman" charset="0"/>
              </a:rPr>
              <a:pPr/>
              <a:t>7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293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96F3365-CEC8-1D43-B77A-708F5C1B8290}" type="slidenum">
              <a:rPr lang="en-US" sz="1200">
                <a:latin typeface="Times New Roman" charset="0"/>
              </a:rPr>
              <a:pPr/>
              <a:t>8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14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314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781BFE5-F153-E64F-B50E-D83AF2E29A5C}" type="slidenum">
              <a:rPr lang="en-US" sz="1200">
                <a:latin typeface="Times New Roman" charset="0"/>
              </a:rPr>
              <a:pPr/>
              <a:t>9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26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9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07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7798-040B-0C4C-A9A7-5FFFE9CC9D82}" type="datetime1">
              <a:rPr lang="en-US"/>
              <a:pPr>
                <a:defRPr/>
              </a:pPr>
              <a:t>3/19/15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9C9C0784-C200-CC4B-AD55-E6ED9FABB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4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8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637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4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84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08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266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05FE5-8D90-2849-AF12-2669722F2233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33FB5-B6F2-A947-B93C-653A1873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9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7.png"/><Relationship Id="rId5" Type="http://schemas.openxmlformats.org/officeDocument/2006/relationships/image" Target="../media/image1.png"/><Relationship Id="rId6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youtube.com/watch?v=w8_JHgVNsA8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1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Microsoft_Excel_97_-_2004_Worksheet1.xls"/><Relationship Id="rId5" Type="http://schemas.openxmlformats.org/officeDocument/2006/relationships/image" Target="../media/image22.emf"/><Relationship Id="rId6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1.png"/><Relationship Id="rId5" Type="http://schemas.openxmlformats.org/officeDocument/2006/relationships/image" Target="../media/image21.png"/><Relationship Id="rId6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3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1401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21B4329F-7F98-0C4A-BBC4-799CF0399EE3}" type="slidenum">
              <a:rPr lang="en-US" sz="1200">
                <a:latin typeface="Tahoma" charset="0"/>
              </a:rPr>
              <a:pPr/>
              <a:t>1</a:t>
            </a:fld>
            <a:endParaRPr lang="en-US" sz="1200">
              <a:latin typeface="Tahoma" charset="0"/>
            </a:endParaRPr>
          </a:p>
        </p:txBody>
      </p:sp>
      <p:sp>
        <p:nvSpPr>
          <p:cNvPr id="21401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Chapter 2: outline</a:t>
            </a:r>
          </a:p>
        </p:txBody>
      </p:sp>
      <p:sp>
        <p:nvSpPr>
          <p:cNvPr id="21402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1611313"/>
            <a:ext cx="3810000" cy="46482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2.1 principles of network applications</a:t>
            </a:r>
          </a:p>
          <a:p>
            <a:pPr marL="912813" lvl="1"/>
            <a:r>
              <a:rPr lang="en-US">
                <a:latin typeface="Gill Sans MT" charset="0"/>
              </a:rPr>
              <a:t>app architectures</a:t>
            </a:r>
          </a:p>
          <a:p>
            <a:pPr marL="912813" lvl="1"/>
            <a:r>
              <a:rPr lang="en-US">
                <a:latin typeface="Gill Sans MT" charset="0"/>
              </a:rPr>
              <a:t>app requirements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2.2 Web and HTTP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2.3 FTP 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2.4 electronic mail</a:t>
            </a:r>
          </a:p>
          <a:p>
            <a:pPr marL="912813" lvl="1"/>
            <a:r>
              <a:rPr lang="en-US">
                <a:latin typeface="Gill Sans MT" charset="0"/>
              </a:rPr>
              <a:t>SMTP, POP3, IMAP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2.5 DNS</a:t>
            </a:r>
          </a:p>
          <a:p>
            <a:pPr marL="457200" indent="-457200"/>
            <a:endParaRPr lang="en-US" sz="2400">
              <a:latin typeface="Gill Sans MT" charset="0"/>
            </a:endParaRPr>
          </a:p>
        </p:txBody>
      </p:sp>
      <p:sp>
        <p:nvSpPr>
          <p:cNvPr id="214021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73600" y="1600200"/>
            <a:ext cx="38766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2.6 P2P applications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2.7 socket programming with UDP and TCP</a:t>
            </a:r>
          </a:p>
        </p:txBody>
      </p:sp>
      <p:pic>
        <p:nvPicPr>
          <p:cNvPr id="214022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0004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3245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50F2D65A-71B1-2A45-B477-AC7C21C39F3B}" type="slidenum">
              <a:rPr lang="en-US" sz="1200">
                <a:latin typeface="Tahoma" charset="0"/>
              </a:rPr>
              <a:pPr/>
              <a:t>10</a:t>
            </a:fld>
            <a:endParaRPr lang="en-US" sz="1200">
              <a:latin typeface="Tahoma" charset="0"/>
            </a:endParaRPr>
          </a:p>
        </p:txBody>
      </p:sp>
      <p:sp>
        <p:nvSpPr>
          <p:cNvPr id="232451" name="Rectangle 2"/>
          <p:cNvSpPr>
            <a:spLocks noGrp="1" noChangeArrowheads="1"/>
          </p:cNvSpPr>
          <p:nvPr>
            <p:ph type="title"/>
          </p:nvPr>
        </p:nvSpPr>
        <p:spPr>
          <a:xfrm>
            <a:off x="482600" y="0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BitTorrent: tit-for-tat</a:t>
            </a:r>
          </a:p>
        </p:txBody>
      </p:sp>
      <p:pic>
        <p:nvPicPr>
          <p:cNvPr id="232452" name="Picture 13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313" y="4962525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2453" name="Line 15"/>
          <p:cNvSpPr>
            <a:spLocks noChangeShapeType="1"/>
          </p:cNvSpPr>
          <p:nvPr/>
        </p:nvSpPr>
        <p:spPr bwMode="auto">
          <a:xfrm flipH="1" flipV="1">
            <a:off x="1473200" y="3968750"/>
            <a:ext cx="1473200" cy="596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32454" name="Line 16"/>
          <p:cNvSpPr>
            <a:spLocks noChangeShapeType="1"/>
          </p:cNvSpPr>
          <p:nvPr/>
        </p:nvSpPr>
        <p:spPr bwMode="auto">
          <a:xfrm flipH="1">
            <a:off x="1954213" y="4794250"/>
            <a:ext cx="965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32455" name="Line 17"/>
          <p:cNvSpPr>
            <a:spLocks noChangeShapeType="1"/>
          </p:cNvSpPr>
          <p:nvPr/>
        </p:nvSpPr>
        <p:spPr bwMode="auto">
          <a:xfrm flipH="1">
            <a:off x="2628900" y="4908550"/>
            <a:ext cx="596900" cy="104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32456" name="Line 18"/>
          <p:cNvSpPr>
            <a:spLocks noChangeShapeType="1"/>
          </p:cNvSpPr>
          <p:nvPr/>
        </p:nvSpPr>
        <p:spPr bwMode="auto">
          <a:xfrm flipV="1">
            <a:off x="5511800" y="3092450"/>
            <a:ext cx="419100" cy="647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32457" name="Line 20"/>
          <p:cNvSpPr>
            <a:spLocks noChangeShapeType="1"/>
          </p:cNvSpPr>
          <p:nvPr/>
        </p:nvSpPr>
        <p:spPr bwMode="auto">
          <a:xfrm flipV="1">
            <a:off x="5613400" y="3676650"/>
            <a:ext cx="78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32458" name="Line 21"/>
          <p:cNvSpPr>
            <a:spLocks noChangeShapeType="1"/>
          </p:cNvSpPr>
          <p:nvPr/>
        </p:nvSpPr>
        <p:spPr bwMode="auto">
          <a:xfrm>
            <a:off x="5613400" y="4146550"/>
            <a:ext cx="59690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pic>
        <p:nvPicPr>
          <p:cNvPr id="232459" name="Picture 22" descr="Bo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988" y="439102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3" name="Line 23"/>
          <p:cNvSpPr>
            <a:spLocks noChangeShapeType="1"/>
          </p:cNvSpPr>
          <p:nvPr/>
        </p:nvSpPr>
        <p:spPr bwMode="auto">
          <a:xfrm flipV="1">
            <a:off x="3530600" y="3943350"/>
            <a:ext cx="1435100" cy="482600"/>
          </a:xfrm>
          <a:prstGeom prst="line">
            <a:avLst/>
          </a:prstGeom>
          <a:noFill/>
          <a:ln w="25400">
            <a:solidFill>
              <a:srgbClr val="CC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66264" name="Line 24"/>
          <p:cNvSpPr>
            <a:spLocks noChangeShapeType="1"/>
          </p:cNvSpPr>
          <p:nvPr/>
        </p:nvSpPr>
        <p:spPr bwMode="auto">
          <a:xfrm flipH="1">
            <a:off x="3543300" y="4032250"/>
            <a:ext cx="1397000" cy="4699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266265" name="Line 25"/>
          <p:cNvSpPr>
            <a:spLocks noChangeShapeType="1"/>
          </p:cNvSpPr>
          <p:nvPr/>
        </p:nvSpPr>
        <p:spPr bwMode="auto">
          <a:xfrm flipV="1">
            <a:off x="3581400" y="4133850"/>
            <a:ext cx="1371600" cy="48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266266" name="Text Box 26"/>
          <p:cNvSpPr txBox="1">
            <a:spLocks noChangeArrowheads="1"/>
          </p:cNvSpPr>
          <p:nvPr/>
        </p:nvSpPr>
        <p:spPr bwMode="auto">
          <a:xfrm>
            <a:off x="841375" y="1320800"/>
            <a:ext cx="4022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(1) Alice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optimistically unchokes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Bob</a:t>
            </a:r>
            <a:endParaRPr lang="en-US">
              <a:latin typeface="Gill Sans MT" charset="0"/>
            </a:endParaRPr>
          </a:p>
        </p:txBody>
      </p:sp>
      <p:sp>
        <p:nvSpPr>
          <p:cNvPr id="266267" name="Text Box 27"/>
          <p:cNvSpPr txBox="1">
            <a:spLocks noChangeArrowheads="1"/>
          </p:cNvSpPr>
          <p:nvPr/>
        </p:nvSpPr>
        <p:spPr bwMode="auto">
          <a:xfrm>
            <a:off x="808038" y="1663700"/>
            <a:ext cx="7102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(2) Alice becomes one of Bob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top-four providers; Bob reciprocates</a:t>
            </a:r>
            <a:endParaRPr lang="en-US">
              <a:latin typeface="Gill Sans MT" charset="0"/>
            </a:endParaRPr>
          </a:p>
        </p:txBody>
      </p:sp>
      <p:sp>
        <p:nvSpPr>
          <p:cNvPr id="266268" name="Text Box 28"/>
          <p:cNvSpPr txBox="1">
            <a:spLocks noChangeArrowheads="1"/>
          </p:cNvSpPr>
          <p:nvPr/>
        </p:nvSpPr>
        <p:spPr bwMode="auto">
          <a:xfrm>
            <a:off x="800100" y="2019300"/>
            <a:ext cx="5214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(3) Bob becomes one of Alice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top-four providers</a:t>
            </a:r>
            <a:endParaRPr lang="en-US">
              <a:latin typeface="Gill Sans MT" charset="0"/>
            </a:endParaRPr>
          </a:p>
        </p:txBody>
      </p:sp>
      <p:sp>
        <p:nvSpPr>
          <p:cNvPr id="266269" name="Text Box 29"/>
          <p:cNvSpPr txBox="1">
            <a:spLocks noChangeArrowheads="1"/>
          </p:cNvSpPr>
          <p:nvPr/>
        </p:nvSpPr>
        <p:spPr bwMode="auto">
          <a:xfrm>
            <a:off x="5040313" y="5335588"/>
            <a:ext cx="3590925" cy="72072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i="1">
                <a:latin typeface="Gill Sans MT" charset="0"/>
              </a:rPr>
              <a:t>higher upload rate:</a:t>
            </a:r>
            <a:r>
              <a:rPr lang="en-US">
                <a:latin typeface="Gill Sans MT" charset="0"/>
              </a:rPr>
              <a:t> find better trading partners, get file faster !</a:t>
            </a:r>
          </a:p>
        </p:txBody>
      </p:sp>
      <p:pic>
        <p:nvPicPr>
          <p:cNvPr id="232467" name="Picture 36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86518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2468" name="Group 52"/>
          <p:cNvGrpSpPr>
            <a:grpSpLocks/>
          </p:cNvGrpSpPr>
          <p:nvPr/>
        </p:nvGrpSpPr>
        <p:grpSpPr bwMode="auto">
          <a:xfrm>
            <a:off x="1214438" y="4799013"/>
            <a:ext cx="762000" cy="752475"/>
            <a:chOff x="-44" y="1473"/>
            <a:chExt cx="981" cy="1105"/>
          </a:xfrm>
        </p:grpSpPr>
        <p:pic>
          <p:nvPicPr>
            <p:cNvPr id="232500" name="Picture 53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501" name="Freeform 5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69" name="Group 55"/>
          <p:cNvGrpSpPr>
            <a:grpSpLocks/>
          </p:cNvGrpSpPr>
          <p:nvPr/>
        </p:nvGrpSpPr>
        <p:grpSpPr bwMode="auto">
          <a:xfrm>
            <a:off x="1909763" y="5561013"/>
            <a:ext cx="762000" cy="752475"/>
            <a:chOff x="-44" y="1473"/>
            <a:chExt cx="981" cy="1105"/>
          </a:xfrm>
        </p:grpSpPr>
        <p:pic>
          <p:nvPicPr>
            <p:cNvPr id="232498" name="Picture 56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499" name="Freeform 5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70" name="Group 58"/>
          <p:cNvGrpSpPr>
            <a:grpSpLocks/>
          </p:cNvGrpSpPr>
          <p:nvPr/>
        </p:nvGrpSpPr>
        <p:grpSpPr bwMode="auto">
          <a:xfrm>
            <a:off x="728663" y="3678238"/>
            <a:ext cx="762000" cy="752475"/>
            <a:chOff x="-44" y="1473"/>
            <a:chExt cx="981" cy="1105"/>
          </a:xfrm>
        </p:grpSpPr>
        <p:pic>
          <p:nvPicPr>
            <p:cNvPr id="232496" name="Picture 59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497" name="Freeform 6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71" name="Group 61"/>
          <p:cNvGrpSpPr>
            <a:grpSpLocks/>
          </p:cNvGrpSpPr>
          <p:nvPr/>
        </p:nvGrpSpPr>
        <p:grpSpPr bwMode="auto">
          <a:xfrm>
            <a:off x="2692400" y="4211638"/>
            <a:ext cx="762000" cy="752475"/>
            <a:chOff x="-44" y="1473"/>
            <a:chExt cx="981" cy="1105"/>
          </a:xfrm>
        </p:grpSpPr>
        <p:pic>
          <p:nvPicPr>
            <p:cNvPr id="232494" name="Picture 62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495" name="Freeform 6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72" name="Group 64"/>
          <p:cNvGrpSpPr>
            <a:grpSpLocks/>
          </p:cNvGrpSpPr>
          <p:nvPr/>
        </p:nvGrpSpPr>
        <p:grpSpPr bwMode="auto">
          <a:xfrm flipH="1">
            <a:off x="6219825" y="4135438"/>
            <a:ext cx="762000" cy="752475"/>
            <a:chOff x="-44" y="1473"/>
            <a:chExt cx="981" cy="1105"/>
          </a:xfrm>
        </p:grpSpPr>
        <p:pic>
          <p:nvPicPr>
            <p:cNvPr id="232492" name="Picture 65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493" name="Freeform 6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73" name="Group 67"/>
          <p:cNvGrpSpPr>
            <a:grpSpLocks/>
          </p:cNvGrpSpPr>
          <p:nvPr/>
        </p:nvGrpSpPr>
        <p:grpSpPr bwMode="auto">
          <a:xfrm flipH="1">
            <a:off x="6370638" y="3297238"/>
            <a:ext cx="762000" cy="752475"/>
            <a:chOff x="-44" y="1473"/>
            <a:chExt cx="981" cy="1105"/>
          </a:xfrm>
        </p:grpSpPr>
        <p:pic>
          <p:nvPicPr>
            <p:cNvPr id="232490" name="Picture 68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491" name="Freeform 6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74" name="Group 70"/>
          <p:cNvGrpSpPr>
            <a:grpSpLocks/>
          </p:cNvGrpSpPr>
          <p:nvPr/>
        </p:nvGrpSpPr>
        <p:grpSpPr bwMode="auto">
          <a:xfrm flipH="1">
            <a:off x="5978525" y="2676525"/>
            <a:ext cx="762000" cy="752475"/>
            <a:chOff x="-44" y="1473"/>
            <a:chExt cx="981" cy="1105"/>
          </a:xfrm>
        </p:grpSpPr>
        <p:pic>
          <p:nvPicPr>
            <p:cNvPr id="232488" name="Picture 71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489" name="Freeform 7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75" name="Group 74"/>
          <p:cNvGrpSpPr>
            <a:grpSpLocks/>
          </p:cNvGrpSpPr>
          <p:nvPr/>
        </p:nvGrpSpPr>
        <p:grpSpPr bwMode="auto">
          <a:xfrm flipH="1">
            <a:off x="5056188" y="3667125"/>
            <a:ext cx="762000" cy="752475"/>
            <a:chOff x="-44" y="1473"/>
            <a:chExt cx="981" cy="1105"/>
          </a:xfrm>
        </p:grpSpPr>
        <p:pic>
          <p:nvPicPr>
            <p:cNvPr id="232486" name="Picture 75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487" name="Freeform 7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" name="Group 80"/>
          <p:cNvGrpSpPr>
            <a:grpSpLocks/>
          </p:cNvGrpSpPr>
          <p:nvPr/>
        </p:nvGrpSpPr>
        <p:grpSpPr bwMode="auto">
          <a:xfrm>
            <a:off x="4835525" y="2501900"/>
            <a:ext cx="762000" cy="1177925"/>
            <a:chOff x="4746" y="1528"/>
            <a:chExt cx="480" cy="742"/>
          </a:xfrm>
        </p:grpSpPr>
        <p:sp>
          <p:nvSpPr>
            <p:cNvPr id="232482" name="Line 50"/>
            <p:cNvSpPr>
              <a:spLocks noChangeShapeType="1"/>
            </p:cNvSpPr>
            <p:nvPr/>
          </p:nvSpPr>
          <p:spPr bwMode="auto">
            <a:xfrm>
              <a:off x="4964" y="1962"/>
              <a:ext cx="2" cy="3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2483" name="Group 77"/>
            <p:cNvGrpSpPr>
              <a:grpSpLocks/>
            </p:cNvGrpSpPr>
            <p:nvPr/>
          </p:nvGrpSpPr>
          <p:grpSpPr bwMode="auto">
            <a:xfrm flipH="1">
              <a:off x="4746" y="1528"/>
              <a:ext cx="480" cy="474"/>
              <a:chOff x="-44" y="1473"/>
              <a:chExt cx="981" cy="1105"/>
            </a:xfrm>
          </p:grpSpPr>
          <p:pic>
            <p:nvPicPr>
              <p:cNvPr id="232484" name="Picture 7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2485" name="Freeform 7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2" name="Group 87"/>
          <p:cNvGrpSpPr>
            <a:grpSpLocks/>
          </p:cNvGrpSpPr>
          <p:nvPr/>
        </p:nvGrpSpPr>
        <p:grpSpPr bwMode="auto">
          <a:xfrm>
            <a:off x="1925638" y="2990850"/>
            <a:ext cx="1112837" cy="1219200"/>
            <a:chOff x="4779" y="2386"/>
            <a:chExt cx="701" cy="768"/>
          </a:xfrm>
        </p:grpSpPr>
        <p:sp>
          <p:nvSpPr>
            <p:cNvPr id="232478" name="Line 46"/>
            <p:cNvSpPr>
              <a:spLocks noChangeShapeType="1"/>
            </p:cNvSpPr>
            <p:nvPr/>
          </p:nvSpPr>
          <p:spPr bwMode="auto">
            <a:xfrm>
              <a:off x="5239" y="2812"/>
              <a:ext cx="241" cy="3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2479" name="Group 84"/>
            <p:cNvGrpSpPr>
              <a:grpSpLocks/>
            </p:cNvGrpSpPr>
            <p:nvPr/>
          </p:nvGrpSpPr>
          <p:grpSpPr bwMode="auto">
            <a:xfrm>
              <a:off x="4779" y="2386"/>
              <a:ext cx="480" cy="474"/>
              <a:chOff x="-44" y="1473"/>
              <a:chExt cx="981" cy="1105"/>
            </a:xfrm>
          </p:grpSpPr>
          <p:pic>
            <p:nvPicPr>
              <p:cNvPr id="232480" name="Picture 8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2481" name="Freeform 8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63233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6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66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66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3" grpId="0" animBg="1"/>
      <p:bldP spid="266263" grpId="1" animBg="1"/>
      <p:bldP spid="266264" grpId="0" animBg="1"/>
      <p:bldP spid="266265" grpId="0" animBg="1"/>
      <p:bldP spid="266266" grpId="0"/>
      <p:bldP spid="266267" grpId="0"/>
      <p:bldP spid="266268" grpId="0"/>
      <p:bldP spid="2662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BitTorrent Animation</a:t>
            </a:r>
          </a:p>
        </p:txBody>
      </p:sp>
      <p:sp>
        <p:nvSpPr>
          <p:cNvPr id="2969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charset="0"/>
                <a:hlinkClick r:id="rId3"/>
              </a:rPr>
              <a:t>How BitTorrent Works (explained with cardboard cutouts</a:t>
            </a:r>
            <a:endParaRPr lang="en-US" dirty="0">
              <a:latin typeface="Comic Sans MS" charset="0"/>
            </a:endParaRPr>
          </a:p>
          <a:p>
            <a:endParaRPr lang="en-US" dirty="0">
              <a:latin typeface="Comic Sans MS" charset="0"/>
            </a:endParaRPr>
          </a:p>
        </p:txBody>
      </p:sp>
      <p:sp>
        <p:nvSpPr>
          <p:cNvPr id="2969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1A21337-D8E7-4340-B944-BC1C0CE621EC}" type="slidenum">
              <a:rPr lang="en-US" sz="1400">
                <a:latin typeface="Times New Roman" charset="0"/>
              </a:rPr>
              <a:pPr/>
              <a:t>11</a:t>
            </a:fld>
            <a:endParaRPr lang="en-US" sz="14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898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7" name="Title 3"/>
          <p:cNvSpPr>
            <a:spLocks noGrp="1"/>
          </p:cNvSpPr>
          <p:nvPr>
            <p:ph type="title"/>
          </p:nvPr>
        </p:nvSpPr>
        <p:spPr>
          <a:xfrm>
            <a:off x="500063" y="131763"/>
            <a:ext cx="7772400" cy="1143000"/>
          </a:xfrm>
        </p:spPr>
        <p:txBody>
          <a:bodyPr/>
          <a:lstStyle/>
          <a:p>
            <a:r>
              <a:rPr lang="en-US" u="none">
                <a:latin typeface="Gill Sans MT" charset="0"/>
              </a:rPr>
              <a:t>Distributed Hash Table (DHT)</a:t>
            </a:r>
          </a:p>
        </p:txBody>
      </p:sp>
      <p:sp>
        <p:nvSpPr>
          <p:cNvPr id="234498" name="Content Placeholder 4"/>
          <p:cNvSpPr>
            <a:spLocks noGrp="1"/>
          </p:cNvSpPr>
          <p:nvPr>
            <p:ph idx="1"/>
          </p:nvPr>
        </p:nvSpPr>
        <p:spPr>
          <a:xfrm>
            <a:off x="568325" y="1411288"/>
            <a:ext cx="7772400" cy="4648200"/>
          </a:xfrm>
        </p:spPr>
        <p:txBody>
          <a:bodyPr>
            <a:normAutofit lnSpcReduction="10000"/>
          </a:bodyPr>
          <a:lstStyle/>
          <a:p>
            <a:r>
              <a:rPr lang="en-US" sz="3200">
                <a:latin typeface="Gill Sans MT" charset="0"/>
              </a:rPr>
              <a:t>DHT: a </a:t>
            </a:r>
            <a:r>
              <a:rPr lang="en-US" sz="3200" i="1">
                <a:solidFill>
                  <a:srgbClr val="C00000"/>
                </a:solidFill>
                <a:latin typeface="Gill Sans MT" charset="0"/>
              </a:rPr>
              <a:t>distributed P2P database</a:t>
            </a:r>
          </a:p>
          <a:p>
            <a:r>
              <a:rPr lang="en-US" sz="3200">
                <a:latin typeface="Gill Sans MT" charset="0"/>
              </a:rPr>
              <a:t>database has </a:t>
            </a:r>
            <a:r>
              <a:rPr lang="en-US" sz="3200">
                <a:solidFill>
                  <a:srgbClr val="CC0000"/>
                </a:solidFill>
                <a:latin typeface="Gill Sans MT" charset="0"/>
              </a:rPr>
              <a:t>(key, value) </a:t>
            </a:r>
            <a:r>
              <a:rPr lang="en-US" sz="3200">
                <a:latin typeface="Gill Sans MT" charset="0"/>
              </a:rPr>
              <a:t>pairs; examples: </a:t>
            </a:r>
          </a:p>
          <a:p>
            <a:pPr lvl="1"/>
            <a:r>
              <a:rPr lang="en-US" sz="2800">
                <a:latin typeface="Gill Sans MT" charset="0"/>
              </a:rPr>
              <a:t>key: ss number; value: human name</a:t>
            </a:r>
          </a:p>
          <a:p>
            <a:pPr lvl="1"/>
            <a:r>
              <a:rPr lang="en-US" sz="2800">
                <a:latin typeface="Gill Sans MT" charset="0"/>
              </a:rPr>
              <a:t>key: movie title; value: IP address</a:t>
            </a:r>
          </a:p>
          <a:p>
            <a:r>
              <a:rPr lang="en-US" sz="3200">
                <a:latin typeface="Gill Sans MT" charset="0"/>
              </a:rPr>
              <a:t>Distribute the (key, value) pairs over the (millions of peers)</a:t>
            </a:r>
          </a:p>
          <a:p>
            <a:r>
              <a:rPr lang="en-US" sz="3200">
                <a:latin typeface="Gill Sans MT" charset="0"/>
              </a:rPr>
              <a:t>a peer </a:t>
            </a:r>
            <a:r>
              <a:rPr lang="en-US" sz="3200">
                <a:solidFill>
                  <a:srgbClr val="CC0000"/>
                </a:solidFill>
                <a:latin typeface="Gill Sans MT" charset="0"/>
              </a:rPr>
              <a:t>queries </a:t>
            </a:r>
            <a:r>
              <a:rPr lang="en-US" sz="3200">
                <a:latin typeface="Gill Sans MT" charset="0"/>
              </a:rPr>
              <a:t>DHT with key</a:t>
            </a:r>
          </a:p>
          <a:p>
            <a:pPr lvl="1"/>
            <a:r>
              <a:rPr lang="en-US" sz="2800">
                <a:latin typeface="Gill Sans MT" charset="0"/>
              </a:rPr>
              <a:t>DHT returns values that match the key</a:t>
            </a:r>
          </a:p>
          <a:p>
            <a:r>
              <a:rPr lang="en-US" sz="3200">
                <a:latin typeface="Gill Sans MT" charset="0"/>
              </a:rPr>
              <a:t>peers can also </a:t>
            </a:r>
            <a:r>
              <a:rPr lang="en-US" sz="3200">
                <a:solidFill>
                  <a:srgbClr val="CC0000"/>
                </a:solidFill>
                <a:latin typeface="Gill Sans MT" charset="0"/>
              </a:rPr>
              <a:t>insert </a:t>
            </a:r>
            <a:r>
              <a:rPr lang="en-US" sz="3200">
                <a:latin typeface="Gill Sans MT" charset="0"/>
              </a:rPr>
              <a:t>(key, value) pairs</a:t>
            </a:r>
          </a:p>
        </p:txBody>
      </p:sp>
      <p:sp>
        <p:nvSpPr>
          <p:cNvPr id="234499" name="Footer Placeholder 2"/>
          <p:cNvSpPr txBox="1">
            <a:spLocks noGrp="1"/>
          </p:cNvSpPr>
          <p:nvPr/>
        </p:nvSpPr>
        <p:spPr bwMode="auto">
          <a:xfrm>
            <a:off x="7618413" y="6532563"/>
            <a:ext cx="14525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Application  2-</a:t>
            </a:r>
            <a:fld id="{D5885C54-74B8-BD42-9AAC-9A7013BDC1E0}" type="slidenum">
              <a:rPr lang="en-US" sz="1200">
                <a:solidFill>
                  <a:srgbClr val="000000"/>
                </a:solidFill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34500" name="Picture 1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993775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9822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1" name="Title 1"/>
          <p:cNvSpPr>
            <a:spLocks noGrp="1"/>
          </p:cNvSpPr>
          <p:nvPr>
            <p:ph type="title"/>
          </p:nvPr>
        </p:nvSpPr>
        <p:spPr>
          <a:xfrm>
            <a:off x="511175" y="84138"/>
            <a:ext cx="7772400" cy="1143000"/>
          </a:xfrm>
        </p:spPr>
        <p:txBody>
          <a:bodyPr/>
          <a:lstStyle/>
          <a:p>
            <a:r>
              <a:rPr lang="en-US" sz="4400" u="none">
                <a:latin typeface="Gill Sans MT" charset="0"/>
              </a:rPr>
              <a:t>Q: how to assign keys to peers?</a:t>
            </a:r>
          </a:p>
        </p:txBody>
      </p:sp>
      <p:sp>
        <p:nvSpPr>
          <p:cNvPr id="235522" name="Content Placeholder 2"/>
          <p:cNvSpPr>
            <a:spLocks noGrp="1"/>
          </p:cNvSpPr>
          <p:nvPr>
            <p:ph idx="1"/>
          </p:nvPr>
        </p:nvSpPr>
        <p:spPr>
          <a:xfrm>
            <a:off x="633413" y="1284288"/>
            <a:ext cx="7772400" cy="4648200"/>
          </a:xfrm>
        </p:spPr>
        <p:txBody>
          <a:bodyPr/>
          <a:lstStyle/>
          <a:p>
            <a:r>
              <a:rPr lang="en-US" sz="3200">
                <a:latin typeface="Gill Sans MT" charset="0"/>
              </a:rPr>
              <a:t>central issue:</a:t>
            </a:r>
          </a:p>
          <a:p>
            <a:pPr lvl="1"/>
            <a:r>
              <a:rPr lang="en-US" sz="2800">
                <a:latin typeface="Gill Sans MT" charset="0"/>
              </a:rPr>
              <a:t>assigning (key, value) pairs to peers.</a:t>
            </a:r>
          </a:p>
          <a:p>
            <a:r>
              <a:rPr lang="en-US" sz="3200">
                <a:latin typeface="Gill Sans MT" charset="0"/>
              </a:rPr>
              <a:t>basic idea: </a:t>
            </a:r>
          </a:p>
          <a:p>
            <a:pPr lvl="1"/>
            <a:r>
              <a:rPr lang="en-US" sz="2800">
                <a:latin typeface="Gill Sans MT" charset="0"/>
              </a:rPr>
              <a:t>convert each key to an integer</a:t>
            </a:r>
          </a:p>
          <a:p>
            <a:pPr lvl="1"/>
            <a:r>
              <a:rPr lang="en-US" sz="2800">
                <a:latin typeface="Gill Sans MT" charset="0"/>
              </a:rPr>
              <a:t>Assign integer to each peer</a:t>
            </a:r>
          </a:p>
          <a:p>
            <a:pPr lvl="1"/>
            <a:r>
              <a:rPr lang="en-US" sz="2800">
                <a:latin typeface="Gill Sans MT" charset="0"/>
              </a:rPr>
              <a:t>put (key,value) pair in the peer that is </a:t>
            </a:r>
            <a:r>
              <a:rPr lang="en-US" sz="2800">
                <a:solidFill>
                  <a:srgbClr val="C00000"/>
                </a:solidFill>
                <a:latin typeface="Gill Sans MT" charset="0"/>
              </a:rPr>
              <a:t>closest</a:t>
            </a:r>
            <a:r>
              <a:rPr lang="en-US" sz="2800">
                <a:latin typeface="Gill Sans MT" charset="0"/>
              </a:rPr>
              <a:t> to the key</a:t>
            </a:r>
          </a:p>
          <a:p>
            <a:pPr>
              <a:buFont typeface="Wingdings" charset="0"/>
              <a:buNone/>
            </a:pPr>
            <a:endParaRPr lang="en-US">
              <a:latin typeface="Gill Sans MT" charset="0"/>
            </a:endParaRPr>
          </a:p>
        </p:txBody>
      </p:sp>
      <p:sp>
        <p:nvSpPr>
          <p:cNvPr id="235523" name="Footer Placeholder 2"/>
          <p:cNvSpPr txBox="1">
            <a:spLocks noGrp="1"/>
          </p:cNvSpPr>
          <p:nvPr/>
        </p:nvSpPr>
        <p:spPr bwMode="auto">
          <a:xfrm>
            <a:off x="7618413" y="6532563"/>
            <a:ext cx="14525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Application  2-</a:t>
            </a:r>
            <a:fld id="{9377BFC8-7BB6-3F48-AD81-4F3B2112E293}" type="slidenum">
              <a:rPr lang="en-US" sz="1200">
                <a:solidFill>
                  <a:srgbClr val="000000"/>
                </a:solidFill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35524" name="Picture 1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909638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017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5" name="Title 1"/>
          <p:cNvSpPr>
            <a:spLocks noGrp="1"/>
          </p:cNvSpPr>
          <p:nvPr>
            <p:ph type="title"/>
          </p:nvPr>
        </p:nvSpPr>
        <p:spPr>
          <a:xfrm>
            <a:off x="533400" y="179388"/>
            <a:ext cx="7772400" cy="1143000"/>
          </a:xfrm>
        </p:spPr>
        <p:txBody>
          <a:bodyPr/>
          <a:lstStyle/>
          <a:p>
            <a:r>
              <a:rPr lang="en-US" sz="4400" u="none">
                <a:latin typeface="Gill Sans MT" charset="0"/>
              </a:rPr>
              <a:t>DHT identifiers</a:t>
            </a:r>
          </a:p>
        </p:txBody>
      </p:sp>
      <p:sp>
        <p:nvSpPr>
          <p:cNvPr id="236546" name="Content Placeholder 2"/>
          <p:cNvSpPr>
            <a:spLocks noGrp="1"/>
          </p:cNvSpPr>
          <p:nvPr>
            <p:ph idx="1"/>
          </p:nvPr>
        </p:nvSpPr>
        <p:spPr>
          <a:xfrm>
            <a:off x="457200" y="1455738"/>
            <a:ext cx="8686800" cy="4525962"/>
          </a:xfrm>
        </p:spPr>
        <p:txBody>
          <a:bodyPr>
            <a:normAutofit lnSpcReduction="10000"/>
          </a:bodyPr>
          <a:lstStyle/>
          <a:p>
            <a:r>
              <a:rPr lang="en-US" sz="3200">
                <a:latin typeface="Gill Sans MT" charset="0"/>
              </a:rPr>
              <a:t>assign integer identifier to each peer in range [0,2</a:t>
            </a:r>
            <a:r>
              <a:rPr lang="en-US" sz="3200" baseline="30000">
                <a:latin typeface="Gill Sans MT" charset="0"/>
              </a:rPr>
              <a:t>n</a:t>
            </a:r>
            <a:r>
              <a:rPr lang="en-US" sz="3200">
                <a:latin typeface="Gill Sans MT" charset="0"/>
              </a:rPr>
              <a:t>-1] for some </a:t>
            </a:r>
            <a:r>
              <a:rPr lang="en-US" sz="3200" i="1">
                <a:latin typeface="Gill Sans MT" charset="0"/>
              </a:rPr>
              <a:t>n</a:t>
            </a:r>
            <a:r>
              <a:rPr lang="en-US" sz="3200">
                <a:latin typeface="Gill Sans MT" charset="0"/>
              </a:rPr>
              <a:t>.</a:t>
            </a:r>
          </a:p>
          <a:p>
            <a:pPr lvl="1"/>
            <a:r>
              <a:rPr lang="en-US" sz="2800">
                <a:latin typeface="Gill Sans MT" charset="0"/>
              </a:rPr>
              <a:t>each identifier represented by </a:t>
            </a:r>
            <a:r>
              <a:rPr lang="en-US" sz="2800" i="1">
                <a:latin typeface="Gill Sans MT" charset="0"/>
              </a:rPr>
              <a:t>n</a:t>
            </a:r>
            <a:r>
              <a:rPr lang="en-US" sz="2800">
                <a:latin typeface="Gill Sans MT" charset="0"/>
              </a:rPr>
              <a:t> bits.</a:t>
            </a:r>
          </a:p>
          <a:p>
            <a:endParaRPr lang="en-US" sz="3200">
              <a:latin typeface="Gill Sans MT" charset="0"/>
            </a:endParaRPr>
          </a:p>
          <a:p>
            <a:r>
              <a:rPr lang="en-US" sz="3200">
                <a:latin typeface="Gill Sans MT" charset="0"/>
              </a:rPr>
              <a:t>require each key to be an integer in same range</a:t>
            </a:r>
          </a:p>
          <a:p>
            <a:r>
              <a:rPr lang="en-US" sz="3200">
                <a:latin typeface="Gill Sans MT" charset="0"/>
              </a:rPr>
              <a:t>to get integer key, hash original key</a:t>
            </a:r>
          </a:p>
          <a:p>
            <a:pPr lvl="1"/>
            <a:r>
              <a:rPr lang="en-US" sz="2800" i="1">
                <a:latin typeface="Gill Sans MT" charset="0"/>
              </a:rPr>
              <a:t>e.g., </a:t>
            </a:r>
            <a:r>
              <a:rPr lang="en-US" sz="2800">
                <a:latin typeface="Gill Sans MT" charset="0"/>
              </a:rPr>
              <a:t>key = </a:t>
            </a:r>
            <a:r>
              <a:rPr lang="en-US" sz="2800">
                <a:solidFill>
                  <a:srgbClr val="CC0000"/>
                </a:solidFill>
                <a:latin typeface="Gill Sans MT" charset="0"/>
              </a:rPr>
              <a:t>hash</a:t>
            </a:r>
            <a:r>
              <a:rPr lang="en-US" sz="2800">
                <a:latin typeface="Gill Sans MT" charset="0"/>
              </a:rPr>
              <a:t>(</a:t>
            </a:r>
            <a:r>
              <a:rPr lang="ja-JP" altLang="en-US" sz="2800">
                <a:latin typeface="Gill Sans MT" charset="0"/>
              </a:rPr>
              <a:t>“</a:t>
            </a:r>
            <a:r>
              <a:rPr lang="en-US" altLang="ja-JP" sz="2800">
                <a:latin typeface="Gill Sans MT" charset="0"/>
              </a:rPr>
              <a:t>Led Zeppelin IV</a:t>
            </a:r>
            <a:r>
              <a:rPr lang="ja-JP" altLang="en-US" sz="2800">
                <a:latin typeface="Gill Sans MT" charset="0"/>
              </a:rPr>
              <a:t>”</a:t>
            </a:r>
            <a:r>
              <a:rPr lang="en-US" altLang="ja-JP" sz="2800">
                <a:latin typeface="Gill Sans MT" charset="0"/>
              </a:rPr>
              <a:t>)</a:t>
            </a:r>
          </a:p>
          <a:p>
            <a:pPr lvl="1"/>
            <a:r>
              <a:rPr lang="en-US" sz="2800">
                <a:latin typeface="Gill Sans MT" charset="0"/>
              </a:rPr>
              <a:t>this is why its is referred to as a </a:t>
            </a: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distributed </a:t>
            </a:r>
            <a:r>
              <a:rPr lang="ja-JP" altLang="en-US" sz="2800" i="1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 sz="2800" i="1">
                <a:solidFill>
                  <a:srgbClr val="CC0000"/>
                </a:solidFill>
                <a:latin typeface="Gill Sans MT" charset="0"/>
              </a:rPr>
              <a:t>hash</a:t>
            </a:r>
            <a:r>
              <a:rPr lang="ja-JP" altLang="en-US" sz="2800" i="1">
                <a:solidFill>
                  <a:srgbClr val="CC0000"/>
                </a:solidFill>
                <a:latin typeface="Gill Sans MT" charset="0"/>
              </a:rPr>
              <a:t>”</a:t>
            </a:r>
            <a:r>
              <a:rPr lang="en-US" altLang="ja-JP" sz="2800" i="1">
                <a:solidFill>
                  <a:srgbClr val="CC0000"/>
                </a:solidFill>
                <a:latin typeface="Gill Sans MT" charset="0"/>
              </a:rPr>
              <a:t> table</a:t>
            </a:r>
            <a:endParaRPr lang="en-US" sz="2800" i="1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236547" name="Footer Placeholder 2"/>
          <p:cNvSpPr txBox="1">
            <a:spLocks noGrp="1"/>
          </p:cNvSpPr>
          <p:nvPr/>
        </p:nvSpPr>
        <p:spPr bwMode="auto">
          <a:xfrm>
            <a:off x="7618413" y="6532563"/>
            <a:ext cx="14525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Application  2-</a:t>
            </a:r>
            <a:fld id="{BF9833AB-66BD-7A49-A052-187893AA27C8}" type="slidenum">
              <a:rPr lang="en-US" sz="1200">
                <a:solidFill>
                  <a:srgbClr val="000000"/>
                </a:solidFill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36548" name="Picture 2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8" y="1047750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0249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69" name="Title 1"/>
          <p:cNvSpPr>
            <a:spLocks noGrp="1"/>
          </p:cNvSpPr>
          <p:nvPr>
            <p:ph type="title"/>
          </p:nvPr>
        </p:nvSpPr>
        <p:spPr>
          <a:xfrm>
            <a:off x="511175" y="84138"/>
            <a:ext cx="7772400" cy="1143000"/>
          </a:xfrm>
        </p:spPr>
        <p:txBody>
          <a:bodyPr/>
          <a:lstStyle/>
          <a:p>
            <a:r>
              <a:rPr lang="en-US" sz="4400" u="none">
                <a:latin typeface="Gill Sans MT" charset="0"/>
              </a:rPr>
              <a:t>Assign keys to peers</a:t>
            </a:r>
          </a:p>
        </p:txBody>
      </p:sp>
      <p:sp>
        <p:nvSpPr>
          <p:cNvPr id="237570" name="Content Placeholder 2"/>
          <p:cNvSpPr>
            <a:spLocks noGrp="1"/>
          </p:cNvSpPr>
          <p:nvPr>
            <p:ph idx="1"/>
          </p:nvPr>
        </p:nvSpPr>
        <p:spPr>
          <a:xfrm>
            <a:off x="633413" y="1284288"/>
            <a:ext cx="7772400" cy="4648200"/>
          </a:xfrm>
        </p:spPr>
        <p:txBody>
          <a:bodyPr/>
          <a:lstStyle/>
          <a:p>
            <a:r>
              <a:rPr lang="en-US" sz="3200">
                <a:latin typeface="Gill Sans MT" charset="0"/>
              </a:rPr>
              <a:t>rule: assign key to the peer that has the </a:t>
            </a:r>
            <a:r>
              <a:rPr lang="en-US" sz="3200" i="1">
                <a:solidFill>
                  <a:srgbClr val="CC0000"/>
                </a:solidFill>
                <a:latin typeface="Gill Sans MT" charset="0"/>
              </a:rPr>
              <a:t>closest</a:t>
            </a:r>
            <a:r>
              <a:rPr lang="en-US" sz="3200">
                <a:solidFill>
                  <a:srgbClr val="CC0000"/>
                </a:solidFill>
                <a:latin typeface="Gill Sans MT" charset="0"/>
              </a:rPr>
              <a:t> </a:t>
            </a:r>
            <a:r>
              <a:rPr lang="en-US" sz="3200">
                <a:latin typeface="Gill Sans MT" charset="0"/>
              </a:rPr>
              <a:t>ID.</a:t>
            </a:r>
          </a:p>
          <a:p>
            <a:r>
              <a:rPr lang="en-US" sz="3200">
                <a:latin typeface="Gill Sans MT" charset="0"/>
              </a:rPr>
              <a:t>convention in lecture: closest is the </a:t>
            </a:r>
            <a:r>
              <a:rPr lang="en-US" sz="3200" i="1">
                <a:solidFill>
                  <a:srgbClr val="CC0000"/>
                </a:solidFill>
                <a:latin typeface="Gill Sans MT" charset="0"/>
              </a:rPr>
              <a:t>immediate successor </a:t>
            </a:r>
            <a:r>
              <a:rPr lang="en-US" sz="3200">
                <a:latin typeface="Gill Sans MT" charset="0"/>
              </a:rPr>
              <a:t>of the key.</a:t>
            </a:r>
          </a:p>
          <a:p>
            <a:r>
              <a:rPr lang="en-US" sz="3200">
                <a:latin typeface="Gill Sans MT" charset="0"/>
              </a:rPr>
              <a:t>e.g., </a:t>
            </a:r>
            <a:r>
              <a:rPr lang="en-US" sz="3200" i="1">
                <a:latin typeface="Gill Sans MT" charset="0"/>
              </a:rPr>
              <a:t>n</a:t>
            </a:r>
            <a:r>
              <a:rPr lang="en-US" sz="3200">
                <a:latin typeface="Gill Sans MT" charset="0"/>
              </a:rPr>
              <a:t>=4; peers: 1,3,4,5,8,10,12,14; </a:t>
            </a:r>
          </a:p>
          <a:p>
            <a:pPr lvl="1"/>
            <a:r>
              <a:rPr lang="en-US" sz="2800">
                <a:latin typeface="Gill Sans MT" charset="0"/>
              </a:rPr>
              <a:t>key = 13, then successor peer = 14</a:t>
            </a:r>
          </a:p>
          <a:p>
            <a:pPr lvl="1"/>
            <a:r>
              <a:rPr lang="en-US" sz="2800">
                <a:latin typeface="Gill Sans MT" charset="0"/>
              </a:rPr>
              <a:t>key = 15, then successor peer = 1</a:t>
            </a:r>
          </a:p>
        </p:txBody>
      </p:sp>
      <p:sp>
        <p:nvSpPr>
          <p:cNvPr id="237571" name="Footer Placeholder 2"/>
          <p:cNvSpPr txBox="1">
            <a:spLocks noGrp="1"/>
          </p:cNvSpPr>
          <p:nvPr/>
        </p:nvSpPr>
        <p:spPr bwMode="auto">
          <a:xfrm>
            <a:off x="7618413" y="6532563"/>
            <a:ext cx="14525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Application  2-</a:t>
            </a:r>
            <a:fld id="{F0189154-8447-A740-A630-20605C0BA7E6}" type="slidenum">
              <a:rPr lang="en-US" sz="1200">
                <a:solidFill>
                  <a:srgbClr val="000000"/>
                </a:solidFill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37572" name="Picture 3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3" y="86518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8081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593" name="Group 42"/>
          <p:cNvGrpSpPr>
            <a:grpSpLocks/>
          </p:cNvGrpSpPr>
          <p:nvPr/>
        </p:nvGrpSpPr>
        <p:grpSpPr bwMode="auto">
          <a:xfrm>
            <a:off x="2319338" y="1219200"/>
            <a:ext cx="3751262" cy="3662363"/>
            <a:chOff x="946990" y="1676400"/>
            <a:chExt cx="3752276" cy="3661993"/>
          </a:xfrm>
        </p:grpSpPr>
        <p:sp>
          <p:nvSpPr>
            <p:cNvPr id="238600" name="Oval 3"/>
            <p:cNvSpPr>
              <a:spLocks noChangeArrowheads="1"/>
            </p:cNvSpPr>
            <p:nvPr/>
          </p:nvSpPr>
          <p:spPr bwMode="auto">
            <a:xfrm>
              <a:off x="2794354" y="4791480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8601" name="Oval 4"/>
            <p:cNvSpPr>
              <a:spLocks noChangeArrowheads="1"/>
            </p:cNvSpPr>
            <p:nvPr/>
          </p:nvSpPr>
          <p:spPr bwMode="auto">
            <a:xfrm>
              <a:off x="1435115" y="2890435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8602" name="Oval 5"/>
            <p:cNvSpPr>
              <a:spLocks noChangeArrowheads="1"/>
            </p:cNvSpPr>
            <p:nvPr/>
          </p:nvSpPr>
          <p:spPr bwMode="auto">
            <a:xfrm>
              <a:off x="1459562" y="3978242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8603" name="Oval 6"/>
            <p:cNvSpPr>
              <a:spLocks noChangeArrowheads="1"/>
            </p:cNvSpPr>
            <p:nvPr/>
          </p:nvSpPr>
          <p:spPr bwMode="auto">
            <a:xfrm>
              <a:off x="3989799" y="2585616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8604" name="Oval 7"/>
            <p:cNvSpPr>
              <a:spLocks noChangeArrowheads="1"/>
            </p:cNvSpPr>
            <p:nvPr/>
          </p:nvSpPr>
          <p:spPr bwMode="auto">
            <a:xfrm>
              <a:off x="4283160" y="3457025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8605" name="Oval 8"/>
            <p:cNvSpPr>
              <a:spLocks noChangeArrowheads="1"/>
            </p:cNvSpPr>
            <p:nvPr/>
          </p:nvSpPr>
          <p:spPr bwMode="auto">
            <a:xfrm>
              <a:off x="4004467" y="4192313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8606" name="Oval 9"/>
            <p:cNvSpPr>
              <a:spLocks noChangeArrowheads="1"/>
            </p:cNvSpPr>
            <p:nvPr/>
          </p:nvSpPr>
          <p:spPr bwMode="auto">
            <a:xfrm>
              <a:off x="1991278" y="4548323"/>
              <a:ext cx="96565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8607" name="Oval 10"/>
            <p:cNvSpPr>
              <a:spLocks noChangeArrowheads="1"/>
            </p:cNvSpPr>
            <p:nvPr/>
          </p:nvSpPr>
          <p:spPr bwMode="auto">
            <a:xfrm>
              <a:off x="1376443" y="2050438"/>
              <a:ext cx="2927496" cy="27933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8608" name="Text Box 11"/>
            <p:cNvSpPr txBox="1">
              <a:spLocks noChangeArrowheads="1"/>
            </p:cNvSpPr>
            <p:nvPr/>
          </p:nvSpPr>
          <p:spPr bwMode="auto">
            <a:xfrm>
              <a:off x="2895600" y="1676400"/>
              <a:ext cx="355866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238609" name="Rectangle 12"/>
            <p:cNvSpPr>
              <a:spLocks noChangeArrowheads="1"/>
            </p:cNvSpPr>
            <p:nvPr/>
          </p:nvSpPr>
          <p:spPr bwMode="auto">
            <a:xfrm>
              <a:off x="4114800" y="2514600"/>
              <a:ext cx="355866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238610" name="Rectangle 13"/>
            <p:cNvSpPr>
              <a:spLocks noChangeArrowheads="1"/>
            </p:cNvSpPr>
            <p:nvPr/>
          </p:nvSpPr>
          <p:spPr bwMode="auto">
            <a:xfrm>
              <a:off x="4343400" y="3352800"/>
              <a:ext cx="355866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238611" name="Rectangle 14"/>
            <p:cNvSpPr>
              <a:spLocks noChangeArrowheads="1"/>
            </p:cNvSpPr>
            <p:nvPr/>
          </p:nvSpPr>
          <p:spPr bwMode="auto">
            <a:xfrm>
              <a:off x="4114800" y="4114800"/>
              <a:ext cx="355866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238612" name="Rectangle 15"/>
            <p:cNvSpPr>
              <a:spLocks noChangeArrowheads="1"/>
            </p:cNvSpPr>
            <p:nvPr/>
          </p:nvSpPr>
          <p:spPr bwMode="auto">
            <a:xfrm>
              <a:off x="2743200" y="4876800"/>
              <a:ext cx="355866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238613" name="Rectangle 16"/>
            <p:cNvSpPr>
              <a:spLocks noChangeArrowheads="1"/>
            </p:cNvSpPr>
            <p:nvPr/>
          </p:nvSpPr>
          <p:spPr bwMode="auto">
            <a:xfrm>
              <a:off x="1676400" y="4648200"/>
              <a:ext cx="527050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10</a:t>
              </a:r>
            </a:p>
          </p:txBody>
        </p:sp>
        <p:sp>
          <p:nvSpPr>
            <p:cNvPr id="238614" name="Rectangle 17"/>
            <p:cNvSpPr>
              <a:spLocks noChangeArrowheads="1"/>
            </p:cNvSpPr>
            <p:nvPr/>
          </p:nvSpPr>
          <p:spPr bwMode="auto">
            <a:xfrm>
              <a:off x="1018876" y="3886200"/>
              <a:ext cx="527050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12</a:t>
              </a:r>
            </a:p>
          </p:txBody>
        </p:sp>
        <p:sp>
          <p:nvSpPr>
            <p:cNvPr id="238615" name="Rectangle 18"/>
            <p:cNvSpPr>
              <a:spLocks noChangeArrowheads="1"/>
            </p:cNvSpPr>
            <p:nvPr/>
          </p:nvSpPr>
          <p:spPr bwMode="auto">
            <a:xfrm>
              <a:off x="946990" y="2667000"/>
              <a:ext cx="527050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15</a:t>
              </a:r>
            </a:p>
          </p:txBody>
        </p:sp>
        <p:sp>
          <p:nvSpPr>
            <p:cNvPr id="238616" name="Oval 28"/>
            <p:cNvSpPr>
              <a:spLocks noChangeArrowheads="1"/>
            </p:cNvSpPr>
            <p:nvPr/>
          </p:nvSpPr>
          <p:spPr bwMode="auto">
            <a:xfrm>
              <a:off x="2912920" y="2010882"/>
              <a:ext cx="96565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</p:grpSp>
      <p:cxnSp>
        <p:nvCxnSpPr>
          <p:cNvPr id="64" name="Straight Connector 63"/>
          <p:cNvCxnSpPr/>
          <p:nvPr/>
        </p:nvCxnSpPr>
        <p:spPr>
          <a:xfrm>
            <a:off x="4114800" y="1524000"/>
            <a:ext cx="1524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 flipV="1">
            <a:off x="4191000" y="1600200"/>
            <a:ext cx="169863" cy="968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596" name="Title 67"/>
          <p:cNvSpPr>
            <a:spLocks noGrp="1"/>
          </p:cNvSpPr>
          <p:nvPr>
            <p:ph type="title"/>
          </p:nvPr>
        </p:nvSpPr>
        <p:spPr>
          <a:xfrm>
            <a:off x="522288" y="0"/>
            <a:ext cx="7772400" cy="1143000"/>
          </a:xfrm>
        </p:spPr>
        <p:txBody>
          <a:bodyPr/>
          <a:lstStyle/>
          <a:p>
            <a:r>
              <a:rPr lang="en-US" sz="4400" u="none">
                <a:latin typeface="Gill Sans MT" charset="0"/>
              </a:rPr>
              <a:t>Circular DHT (1)</a:t>
            </a:r>
          </a:p>
        </p:txBody>
      </p:sp>
      <p:sp>
        <p:nvSpPr>
          <p:cNvPr id="238597" name="Content Placeholder 68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524000"/>
          </a:xfrm>
        </p:spPr>
        <p:txBody>
          <a:bodyPr>
            <a:normAutofit lnSpcReduction="10000"/>
          </a:bodyPr>
          <a:lstStyle/>
          <a:p>
            <a:r>
              <a:rPr lang="en-US">
                <a:latin typeface="Gill Sans MT" charset="0"/>
              </a:rPr>
              <a:t>each peer </a:t>
            </a:r>
            <a:r>
              <a:rPr lang="en-US" i="1">
                <a:latin typeface="Gill Sans MT" charset="0"/>
              </a:rPr>
              <a:t>only</a:t>
            </a:r>
            <a:r>
              <a:rPr lang="en-US">
                <a:latin typeface="Gill Sans MT" charset="0"/>
              </a:rPr>
              <a:t> aware of immediate successor and predecessor.</a:t>
            </a:r>
          </a:p>
          <a:p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overlay network</a:t>
            </a:r>
            <a:r>
              <a:rPr lang="ja-JP" altLang="en-US">
                <a:latin typeface="Comic Sans MS" charset="0"/>
              </a:rPr>
              <a:t>”</a:t>
            </a:r>
            <a:endParaRPr lang="en-US">
              <a:latin typeface="Comic Sans MS" charset="0"/>
            </a:endParaRPr>
          </a:p>
        </p:txBody>
      </p:sp>
      <p:sp>
        <p:nvSpPr>
          <p:cNvPr id="238598" name="Footer Placeholder 2"/>
          <p:cNvSpPr txBox="1">
            <a:spLocks noGrp="1"/>
          </p:cNvSpPr>
          <p:nvPr/>
        </p:nvSpPr>
        <p:spPr bwMode="auto">
          <a:xfrm>
            <a:off x="7618413" y="6532563"/>
            <a:ext cx="14525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Application  2-</a:t>
            </a:r>
            <a:fld id="{F72FECDA-9781-0042-8B82-928DAE19F4AF}" type="slidenum">
              <a:rPr lang="en-US" sz="1200">
                <a:solidFill>
                  <a:srgbClr val="000000"/>
                </a:solidFill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38599" name="Picture 2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876300"/>
            <a:ext cx="4113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162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7" name="Oval 3"/>
          <p:cNvSpPr>
            <a:spLocks noChangeArrowheads="1"/>
          </p:cNvSpPr>
          <p:nvPr/>
        </p:nvSpPr>
        <p:spPr bwMode="auto">
          <a:xfrm>
            <a:off x="4691063" y="5799138"/>
            <a:ext cx="125412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9618" name="Oval 4"/>
          <p:cNvSpPr>
            <a:spLocks noChangeArrowheads="1"/>
          </p:cNvSpPr>
          <p:nvPr/>
        </p:nvSpPr>
        <p:spPr bwMode="auto">
          <a:xfrm>
            <a:off x="2925763" y="3205163"/>
            <a:ext cx="125412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9619" name="Oval 5"/>
          <p:cNvSpPr>
            <a:spLocks noChangeArrowheads="1"/>
          </p:cNvSpPr>
          <p:nvPr/>
        </p:nvSpPr>
        <p:spPr bwMode="auto">
          <a:xfrm>
            <a:off x="2957513" y="4689475"/>
            <a:ext cx="125412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9620" name="Oval 6"/>
          <p:cNvSpPr>
            <a:spLocks noChangeArrowheads="1"/>
          </p:cNvSpPr>
          <p:nvPr/>
        </p:nvSpPr>
        <p:spPr bwMode="auto">
          <a:xfrm>
            <a:off x="6243638" y="2789238"/>
            <a:ext cx="125412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9621" name="Oval 7"/>
          <p:cNvSpPr>
            <a:spLocks noChangeArrowheads="1"/>
          </p:cNvSpPr>
          <p:nvPr/>
        </p:nvSpPr>
        <p:spPr bwMode="auto">
          <a:xfrm>
            <a:off x="6624638" y="3978275"/>
            <a:ext cx="125412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9622" name="Oval 8"/>
          <p:cNvSpPr>
            <a:spLocks noChangeArrowheads="1"/>
          </p:cNvSpPr>
          <p:nvPr/>
        </p:nvSpPr>
        <p:spPr bwMode="auto">
          <a:xfrm>
            <a:off x="6262688" y="4981575"/>
            <a:ext cx="125412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9623" name="Oval 9"/>
          <p:cNvSpPr>
            <a:spLocks noChangeArrowheads="1"/>
          </p:cNvSpPr>
          <p:nvPr/>
        </p:nvSpPr>
        <p:spPr bwMode="auto">
          <a:xfrm>
            <a:off x="3648075" y="5467350"/>
            <a:ext cx="125413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9624" name="Oval 10"/>
          <p:cNvSpPr>
            <a:spLocks noChangeArrowheads="1"/>
          </p:cNvSpPr>
          <p:nvPr/>
        </p:nvSpPr>
        <p:spPr bwMode="auto">
          <a:xfrm>
            <a:off x="2849563" y="2058988"/>
            <a:ext cx="3802062" cy="38115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9625" name="Text Box 11"/>
          <p:cNvSpPr txBox="1">
            <a:spLocks noChangeArrowheads="1"/>
          </p:cNvSpPr>
          <p:nvPr/>
        </p:nvSpPr>
        <p:spPr bwMode="auto">
          <a:xfrm>
            <a:off x="4605338" y="1652588"/>
            <a:ext cx="86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3333CC"/>
              </a:buClr>
            </a:pPr>
            <a:r>
              <a:rPr lang="en-US" sz="2400">
                <a:solidFill>
                  <a:srgbClr val="000000"/>
                </a:solidFill>
                <a:cs typeface="Arial" charset="0"/>
              </a:rPr>
              <a:t>0001</a:t>
            </a:r>
          </a:p>
        </p:txBody>
      </p:sp>
      <p:sp>
        <p:nvSpPr>
          <p:cNvPr id="239626" name="Rectangle 12"/>
          <p:cNvSpPr>
            <a:spLocks noChangeArrowheads="1"/>
          </p:cNvSpPr>
          <p:nvPr/>
        </p:nvSpPr>
        <p:spPr bwMode="auto">
          <a:xfrm>
            <a:off x="5562600" y="2514600"/>
            <a:ext cx="846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3333CC"/>
              </a:buClr>
            </a:pPr>
            <a:r>
              <a:rPr lang="en-US" sz="2400">
                <a:solidFill>
                  <a:srgbClr val="000000"/>
                </a:solidFill>
                <a:cs typeface="Arial" charset="0"/>
              </a:rPr>
              <a:t>0011</a:t>
            </a:r>
          </a:p>
        </p:txBody>
      </p:sp>
      <p:sp>
        <p:nvSpPr>
          <p:cNvPr id="239627" name="Rectangle 13"/>
          <p:cNvSpPr>
            <a:spLocks noChangeArrowheads="1"/>
          </p:cNvSpPr>
          <p:nvPr/>
        </p:nvSpPr>
        <p:spPr bwMode="auto">
          <a:xfrm>
            <a:off x="6788150" y="3890963"/>
            <a:ext cx="86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3333CC"/>
              </a:buClr>
            </a:pPr>
            <a:r>
              <a:rPr lang="en-US" sz="2400">
                <a:solidFill>
                  <a:srgbClr val="000000"/>
                </a:solidFill>
                <a:cs typeface="Arial" charset="0"/>
              </a:rPr>
              <a:t>0100</a:t>
            </a:r>
          </a:p>
        </p:txBody>
      </p:sp>
      <p:sp>
        <p:nvSpPr>
          <p:cNvPr id="239628" name="Rectangle 14"/>
          <p:cNvSpPr>
            <a:spLocks noChangeArrowheads="1"/>
          </p:cNvSpPr>
          <p:nvPr/>
        </p:nvSpPr>
        <p:spPr bwMode="auto">
          <a:xfrm>
            <a:off x="6494463" y="4895850"/>
            <a:ext cx="869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3333CC"/>
              </a:buClr>
            </a:pPr>
            <a:r>
              <a:rPr lang="en-US" sz="2400">
                <a:solidFill>
                  <a:srgbClr val="000000"/>
                </a:solidFill>
                <a:cs typeface="Arial" charset="0"/>
              </a:rPr>
              <a:t>0101</a:t>
            </a:r>
          </a:p>
        </p:txBody>
      </p:sp>
      <p:sp>
        <p:nvSpPr>
          <p:cNvPr id="239629" name="Rectangle 15"/>
          <p:cNvSpPr>
            <a:spLocks noChangeArrowheads="1"/>
          </p:cNvSpPr>
          <p:nvPr/>
        </p:nvSpPr>
        <p:spPr bwMode="auto">
          <a:xfrm>
            <a:off x="4867275" y="5849938"/>
            <a:ext cx="86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3333CC"/>
              </a:buClr>
            </a:pPr>
            <a:r>
              <a:rPr lang="en-US" sz="2400">
                <a:solidFill>
                  <a:srgbClr val="000000"/>
                </a:solidFill>
                <a:cs typeface="Arial" charset="0"/>
              </a:rPr>
              <a:t>1000</a:t>
            </a:r>
          </a:p>
        </p:txBody>
      </p:sp>
      <p:sp>
        <p:nvSpPr>
          <p:cNvPr id="239630" name="Rectangle 16"/>
          <p:cNvSpPr>
            <a:spLocks noChangeArrowheads="1"/>
          </p:cNvSpPr>
          <p:nvPr/>
        </p:nvSpPr>
        <p:spPr bwMode="auto">
          <a:xfrm>
            <a:off x="3068638" y="5610225"/>
            <a:ext cx="869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3333CC"/>
              </a:buClr>
            </a:pPr>
            <a:r>
              <a:rPr lang="en-US" sz="2400">
                <a:solidFill>
                  <a:srgbClr val="000000"/>
                </a:solidFill>
                <a:cs typeface="Arial" charset="0"/>
              </a:rPr>
              <a:t>1010</a:t>
            </a:r>
          </a:p>
        </p:txBody>
      </p:sp>
      <p:sp>
        <p:nvSpPr>
          <p:cNvPr id="239631" name="Rectangle 17"/>
          <p:cNvSpPr>
            <a:spLocks noChangeArrowheads="1"/>
          </p:cNvSpPr>
          <p:nvPr/>
        </p:nvSpPr>
        <p:spPr bwMode="auto">
          <a:xfrm>
            <a:off x="2249488" y="4510088"/>
            <a:ext cx="846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3333CC"/>
              </a:buClr>
            </a:pPr>
            <a:r>
              <a:rPr lang="en-US" sz="2400">
                <a:solidFill>
                  <a:srgbClr val="000000"/>
                </a:solidFill>
                <a:cs typeface="Arial" charset="0"/>
              </a:rPr>
              <a:t>1100</a:t>
            </a:r>
          </a:p>
        </p:txBody>
      </p:sp>
      <p:sp>
        <p:nvSpPr>
          <p:cNvPr id="239632" name="Rectangle 18"/>
          <p:cNvSpPr>
            <a:spLocks noChangeArrowheads="1"/>
          </p:cNvSpPr>
          <p:nvPr/>
        </p:nvSpPr>
        <p:spPr bwMode="auto">
          <a:xfrm>
            <a:off x="2219325" y="2960688"/>
            <a:ext cx="800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3333CC"/>
              </a:buClr>
            </a:pPr>
            <a:r>
              <a:rPr lang="en-US" sz="2400">
                <a:solidFill>
                  <a:srgbClr val="000000"/>
                </a:solidFill>
                <a:cs typeface="Arial" charset="0"/>
              </a:rPr>
              <a:t>1111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610350" y="1676400"/>
            <a:ext cx="2349500" cy="993775"/>
            <a:chOff x="4309" y="1273"/>
            <a:chExt cx="731" cy="609"/>
          </a:xfrm>
        </p:grpSpPr>
        <p:sp>
          <p:nvSpPr>
            <p:cNvPr id="239657" name="AutoShape 20"/>
            <p:cNvSpPr>
              <a:spLocks noChangeArrowheads="1"/>
            </p:cNvSpPr>
            <p:nvPr/>
          </p:nvSpPr>
          <p:spPr bwMode="auto">
            <a:xfrm>
              <a:off x="4311" y="1273"/>
              <a:ext cx="709" cy="609"/>
            </a:xfrm>
            <a:prstGeom prst="wedgeRoundRectCallout">
              <a:avLst>
                <a:gd name="adj1" fmla="val -59593"/>
                <a:gd name="adj2" fmla="val 68556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>
                <a:buClr>
                  <a:srgbClr val="3333CC"/>
                </a:buClr>
              </a:pPr>
              <a:endParaRPr lang="en-US" sz="16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9658" name="Text Box 21"/>
            <p:cNvSpPr txBox="1">
              <a:spLocks noChangeArrowheads="1"/>
            </p:cNvSpPr>
            <p:nvPr/>
          </p:nvSpPr>
          <p:spPr bwMode="auto">
            <a:xfrm>
              <a:off x="4309" y="1399"/>
              <a:ext cx="731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ts val="2000"/>
                </a:lnSpc>
                <a:buClr>
                  <a:srgbClr val="3333CC"/>
                </a:buClr>
              </a:pPr>
              <a:r>
                <a:rPr lang="en-US">
                  <a:solidFill>
                    <a:srgbClr val="CC0000"/>
                  </a:solidFill>
                  <a:cs typeface="Arial" charset="0"/>
                </a:rPr>
                <a:t>Who</a:t>
              </a:r>
              <a:r>
                <a:rPr lang="ja-JP" altLang="en-US">
                  <a:solidFill>
                    <a:srgbClr val="CC0000"/>
                  </a:solidFill>
                  <a:cs typeface="Arial" charset="0"/>
                </a:rPr>
                <a:t>’</a:t>
              </a:r>
              <a:r>
                <a:rPr lang="en-US" altLang="ja-JP">
                  <a:solidFill>
                    <a:srgbClr val="CC0000"/>
                  </a:solidFill>
                  <a:cs typeface="Arial" charset="0"/>
                </a:rPr>
                <a:t>s responsible</a:t>
              </a:r>
            </a:p>
            <a:p>
              <a:pPr>
                <a:lnSpc>
                  <a:spcPts val="2000"/>
                </a:lnSpc>
                <a:buClr>
                  <a:srgbClr val="3333CC"/>
                </a:buClr>
              </a:pPr>
              <a:r>
                <a:rPr lang="en-US">
                  <a:solidFill>
                    <a:srgbClr val="CC0000"/>
                  </a:solidFill>
                  <a:cs typeface="Arial" charset="0"/>
                </a:rPr>
                <a:t>for key 1110 ?</a:t>
              </a:r>
            </a:p>
          </p:txBody>
        </p:sp>
      </p:grpSp>
      <p:sp>
        <p:nvSpPr>
          <p:cNvPr id="226326" name="Line 22"/>
          <p:cNvSpPr>
            <a:spLocks noChangeShapeType="1"/>
          </p:cNvSpPr>
          <p:nvPr/>
        </p:nvSpPr>
        <p:spPr bwMode="auto">
          <a:xfrm>
            <a:off x="6323013" y="3003550"/>
            <a:ext cx="288925" cy="952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27" name="Line 23"/>
          <p:cNvSpPr>
            <a:spLocks noChangeShapeType="1"/>
          </p:cNvSpPr>
          <p:nvPr/>
        </p:nvSpPr>
        <p:spPr bwMode="auto">
          <a:xfrm flipH="1">
            <a:off x="6303963" y="4164013"/>
            <a:ext cx="301625" cy="795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28" name="Line 24"/>
          <p:cNvSpPr>
            <a:spLocks noChangeShapeType="1"/>
          </p:cNvSpPr>
          <p:nvPr/>
        </p:nvSpPr>
        <p:spPr bwMode="auto">
          <a:xfrm flipH="1">
            <a:off x="4864100" y="5100638"/>
            <a:ext cx="1282700" cy="66992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29" name="Line 25"/>
          <p:cNvSpPr>
            <a:spLocks noChangeShapeType="1"/>
          </p:cNvSpPr>
          <p:nvPr/>
        </p:nvSpPr>
        <p:spPr bwMode="auto">
          <a:xfrm flipH="1" flipV="1">
            <a:off x="3856038" y="5521325"/>
            <a:ext cx="812800" cy="26511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30" name="Line 26"/>
          <p:cNvSpPr>
            <a:spLocks noChangeShapeType="1"/>
          </p:cNvSpPr>
          <p:nvPr/>
        </p:nvSpPr>
        <p:spPr bwMode="auto">
          <a:xfrm flipH="1" flipV="1">
            <a:off x="3109913" y="4794250"/>
            <a:ext cx="552450" cy="62071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31" name="Line 27"/>
          <p:cNvSpPr>
            <a:spLocks noChangeShapeType="1"/>
          </p:cNvSpPr>
          <p:nvPr/>
        </p:nvSpPr>
        <p:spPr bwMode="auto">
          <a:xfrm flipH="1" flipV="1">
            <a:off x="2960688" y="3422650"/>
            <a:ext cx="52387" cy="11985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0" name="Oval 28"/>
          <p:cNvSpPr>
            <a:spLocks noChangeArrowheads="1"/>
          </p:cNvSpPr>
          <p:nvPr/>
        </p:nvSpPr>
        <p:spPr bwMode="auto">
          <a:xfrm>
            <a:off x="4845050" y="2005013"/>
            <a:ext cx="125413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2968625" y="2252663"/>
            <a:ext cx="3049588" cy="933450"/>
            <a:chOff x="1870" y="1419"/>
            <a:chExt cx="1921" cy="588"/>
          </a:xfrm>
        </p:grpSpPr>
        <p:grpSp>
          <p:nvGrpSpPr>
            <p:cNvPr id="239653" name="Group 30"/>
            <p:cNvGrpSpPr>
              <a:grpSpLocks/>
            </p:cNvGrpSpPr>
            <p:nvPr/>
          </p:nvGrpSpPr>
          <p:grpSpPr bwMode="auto">
            <a:xfrm>
              <a:off x="1870" y="1419"/>
              <a:ext cx="1921" cy="588"/>
              <a:chOff x="1870" y="1419"/>
              <a:chExt cx="1921" cy="588"/>
            </a:xfrm>
          </p:grpSpPr>
          <p:sp>
            <p:nvSpPr>
              <p:cNvPr id="239655" name="Line 31"/>
              <p:cNvSpPr>
                <a:spLocks noChangeShapeType="1"/>
              </p:cNvSpPr>
              <p:nvPr/>
            </p:nvSpPr>
            <p:spPr bwMode="auto">
              <a:xfrm flipV="1">
                <a:off x="1941" y="1813"/>
                <a:ext cx="1850" cy="194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656" name="AutoShape 32"/>
              <p:cNvSpPr>
                <a:spLocks noChangeArrowheads="1"/>
              </p:cNvSpPr>
              <p:nvPr/>
            </p:nvSpPr>
            <p:spPr bwMode="auto">
              <a:xfrm>
                <a:off x="1870" y="1419"/>
                <a:ext cx="691" cy="384"/>
              </a:xfrm>
              <a:prstGeom prst="wedgeRoundRectCallout">
                <a:avLst>
                  <a:gd name="adj1" fmla="val 17440"/>
                  <a:gd name="adj2" fmla="val 87759"/>
                  <a:gd name="adj3" fmla="val 1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3333CC"/>
                  </a:buClr>
                </a:pPr>
                <a:endParaRPr lang="en-US" sz="2400">
                  <a:solidFill>
                    <a:srgbClr val="000000"/>
                  </a:solidFill>
                  <a:cs typeface="Arial" charset="0"/>
                </a:endParaRPr>
              </a:p>
            </p:txBody>
          </p:sp>
        </p:grpSp>
        <p:sp>
          <p:nvSpPr>
            <p:cNvPr id="239654" name="Text Box 33"/>
            <p:cNvSpPr txBox="1">
              <a:spLocks noChangeArrowheads="1"/>
            </p:cNvSpPr>
            <p:nvPr/>
          </p:nvSpPr>
          <p:spPr bwMode="auto">
            <a:xfrm>
              <a:off x="1908" y="1431"/>
              <a:ext cx="81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CC0000"/>
                  </a:solidFill>
                  <a:cs typeface="Arial" charset="0"/>
                </a:rPr>
                <a:t>I am</a:t>
              </a:r>
            </a:p>
          </p:txBody>
        </p:sp>
      </p:grpSp>
      <p:sp>
        <p:nvSpPr>
          <p:cNvPr id="226338" name="Text Box 34"/>
          <p:cNvSpPr txBox="1">
            <a:spLocks noChangeArrowheads="1"/>
          </p:cNvSpPr>
          <p:nvPr/>
        </p:nvSpPr>
        <p:spPr bwMode="auto">
          <a:xfrm>
            <a:off x="265113" y="1273175"/>
            <a:ext cx="2998787" cy="154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75"/>
              </a:lnSpc>
              <a:buClr>
                <a:srgbClr val="3333CC"/>
              </a:buClr>
            </a:pPr>
            <a:r>
              <a:rPr lang="en-US" sz="2400" i="1">
                <a:latin typeface="Gill Sans MT" charset="0"/>
              </a:rPr>
              <a:t>O(N) </a:t>
            </a:r>
            <a:r>
              <a:rPr lang="en-US" sz="2400">
                <a:latin typeface="Gill Sans MT" charset="0"/>
              </a:rPr>
              <a:t>messages</a:t>
            </a:r>
          </a:p>
          <a:p>
            <a:pPr>
              <a:lnSpc>
                <a:spcPts val="2375"/>
              </a:lnSpc>
              <a:buClr>
                <a:srgbClr val="3333CC"/>
              </a:buClr>
            </a:pPr>
            <a:r>
              <a:rPr lang="en-US" sz="2400">
                <a:latin typeface="Gill Sans MT" charset="0"/>
              </a:rPr>
              <a:t>on avgerage to resolve</a:t>
            </a:r>
          </a:p>
          <a:p>
            <a:pPr>
              <a:lnSpc>
                <a:spcPts val="2375"/>
              </a:lnSpc>
              <a:buClr>
                <a:srgbClr val="3333CC"/>
              </a:buClr>
            </a:pPr>
            <a:r>
              <a:rPr lang="en-US" sz="2400">
                <a:latin typeface="Gill Sans MT" charset="0"/>
              </a:rPr>
              <a:t>query, when there</a:t>
            </a:r>
          </a:p>
          <a:p>
            <a:pPr>
              <a:lnSpc>
                <a:spcPts val="2375"/>
              </a:lnSpc>
              <a:buClr>
                <a:srgbClr val="3333CC"/>
              </a:buClr>
            </a:pPr>
            <a:r>
              <a:rPr lang="en-US" sz="2400">
                <a:latin typeface="Gill Sans MT" charset="0"/>
              </a:rPr>
              <a:t>are </a:t>
            </a:r>
            <a:r>
              <a:rPr lang="en-US" sz="2400" i="1">
                <a:latin typeface="Gill Sans MT" charset="0"/>
              </a:rPr>
              <a:t>N</a:t>
            </a:r>
            <a:r>
              <a:rPr lang="en-US" sz="2400">
                <a:latin typeface="Gill Sans MT" charset="0"/>
              </a:rPr>
              <a:t> peers</a:t>
            </a:r>
          </a:p>
        </p:txBody>
      </p:sp>
      <p:sp>
        <p:nvSpPr>
          <p:cNvPr id="226340" name="Text Box 36"/>
          <p:cNvSpPr txBox="1">
            <a:spLocks noChangeArrowheads="1"/>
          </p:cNvSpPr>
          <p:nvPr/>
        </p:nvSpPr>
        <p:spPr bwMode="auto">
          <a:xfrm>
            <a:off x="5943600" y="3429000"/>
            <a:ext cx="520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3333CC"/>
              </a:buClr>
            </a:pPr>
            <a:r>
              <a:rPr lang="en-US" sz="1200">
                <a:solidFill>
                  <a:srgbClr val="3333CC"/>
                </a:solidFill>
                <a:cs typeface="Arial" charset="0"/>
              </a:rPr>
              <a:t>1110</a:t>
            </a:r>
          </a:p>
        </p:txBody>
      </p:sp>
      <p:sp>
        <p:nvSpPr>
          <p:cNvPr id="226341" name="Text Box 37"/>
          <p:cNvSpPr txBox="1">
            <a:spLocks noChangeArrowheads="1"/>
          </p:cNvSpPr>
          <p:nvPr/>
        </p:nvSpPr>
        <p:spPr bwMode="auto">
          <a:xfrm>
            <a:off x="5943600" y="4343400"/>
            <a:ext cx="520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3333CC"/>
              </a:buClr>
            </a:pPr>
            <a:r>
              <a:rPr lang="en-US" sz="1200">
                <a:solidFill>
                  <a:srgbClr val="3333CC"/>
                </a:solidFill>
                <a:cs typeface="Arial" charset="0"/>
              </a:rPr>
              <a:t>1110</a:t>
            </a:r>
          </a:p>
        </p:txBody>
      </p:sp>
      <p:sp>
        <p:nvSpPr>
          <p:cNvPr id="226342" name="Text Box 38"/>
          <p:cNvSpPr txBox="1">
            <a:spLocks noChangeArrowheads="1"/>
          </p:cNvSpPr>
          <p:nvPr/>
        </p:nvSpPr>
        <p:spPr bwMode="auto">
          <a:xfrm>
            <a:off x="5181600" y="5105400"/>
            <a:ext cx="520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3333CC"/>
              </a:buClr>
            </a:pPr>
            <a:r>
              <a:rPr lang="en-US" sz="1200">
                <a:solidFill>
                  <a:srgbClr val="3333CC"/>
                </a:solidFill>
                <a:cs typeface="Arial" charset="0"/>
              </a:rPr>
              <a:t>1110</a:t>
            </a:r>
          </a:p>
        </p:txBody>
      </p:sp>
      <p:sp>
        <p:nvSpPr>
          <p:cNvPr id="226343" name="Text Box 39"/>
          <p:cNvSpPr txBox="1">
            <a:spLocks noChangeArrowheads="1"/>
          </p:cNvSpPr>
          <p:nvPr/>
        </p:nvSpPr>
        <p:spPr bwMode="auto">
          <a:xfrm>
            <a:off x="4114800" y="5410200"/>
            <a:ext cx="520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3333CC"/>
              </a:buClr>
            </a:pPr>
            <a:r>
              <a:rPr lang="en-US" sz="1200">
                <a:solidFill>
                  <a:srgbClr val="3333CC"/>
                </a:solidFill>
                <a:cs typeface="Arial" charset="0"/>
              </a:rPr>
              <a:t>1110</a:t>
            </a:r>
          </a:p>
        </p:txBody>
      </p:sp>
      <p:sp>
        <p:nvSpPr>
          <p:cNvPr id="226344" name="Text Box 40"/>
          <p:cNvSpPr txBox="1">
            <a:spLocks noChangeArrowheads="1"/>
          </p:cNvSpPr>
          <p:nvPr/>
        </p:nvSpPr>
        <p:spPr bwMode="auto">
          <a:xfrm>
            <a:off x="3352800" y="4953000"/>
            <a:ext cx="520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3333CC"/>
              </a:buClr>
            </a:pPr>
            <a:r>
              <a:rPr lang="en-US" sz="1200">
                <a:solidFill>
                  <a:srgbClr val="3333CC"/>
                </a:solidFill>
                <a:cs typeface="Arial" charset="0"/>
              </a:rPr>
              <a:t>1110</a:t>
            </a:r>
          </a:p>
        </p:txBody>
      </p:sp>
      <p:sp>
        <p:nvSpPr>
          <p:cNvPr id="226345" name="Text Box 41"/>
          <p:cNvSpPr txBox="1">
            <a:spLocks noChangeArrowheads="1"/>
          </p:cNvSpPr>
          <p:nvPr/>
        </p:nvSpPr>
        <p:spPr bwMode="auto">
          <a:xfrm>
            <a:off x="2971800" y="3962400"/>
            <a:ext cx="520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3333CC"/>
              </a:buClr>
            </a:pPr>
            <a:r>
              <a:rPr lang="en-US" sz="1200">
                <a:solidFill>
                  <a:srgbClr val="3333CC"/>
                </a:solidFill>
                <a:cs typeface="Arial" charset="0"/>
              </a:rPr>
              <a:t>1110</a:t>
            </a:r>
          </a:p>
        </p:txBody>
      </p:sp>
      <p:sp>
        <p:nvSpPr>
          <p:cNvPr id="239649" name="Text Box 42"/>
          <p:cNvSpPr txBox="1">
            <a:spLocks noChangeArrowheads="1"/>
          </p:cNvSpPr>
          <p:nvPr/>
        </p:nvSpPr>
        <p:spPr bwMode="auto">
          <a:xfrm>
            <a:off x="365125" y="5375275"/>
            <a:ext cx="1795463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3333CC"/>
              </a:buClr>
            </a:pPr>
            <a:r>
              <a:rPr lang="en-US">
                <a:solidFill>
                  <a:srgbClr val="CC0000"/>
                </a:solidFill>
                <a:cs typeface="Arial" charset="0"/>
              </a:rPr>
              <a:t>Define </a:t>
            </a:r>
            <a:r>
              <a:rPr lang="en-US" u="sng">
                <a:solidFill>
                  <a:srgbClr val="CC0000"/>
                </a:solidFill>
                <a:cs typeface="Arial" charset="0"/>
              </a:rPr>
              <a:t>closest</a:t>
            </a:r>
            <a:r>
              <a:rPr lang="en-US">
                <a:solidFill>
                  <a:srgbClr val="CC0000"/>
                </a:solidFill>
                <a:cs typeface="Arial" charset="0"/>
              </a:rPr>
              <a:t/>
            </a:r>
            <a:br>
              <a:rPr lang="en-US">
                <a:solidFill>
                  <a:srgbClr val="CC0000"/>
                </a:solidFill>
                <a:cs typeface="Arial" charset="0"/>
              </a:rPr>
            </a:br>
            <a:r>
              <a:rPr lang="en-US">
                <a:solidFill>
                  <a:srgbClr val="CC0000"/>
                </a:solidFill>
                <a:cs typeface="Arial" charset="0"/>
              </a:rPr>
              <a:t>as closest</a:t>
            </a:r>
            <a:br>
              <a:rPr lang="en-US">
                <a:solidFill>
                  <a:srgbClr val="CC0000"/>
                </a:solidFill>
                <a:cs typeface="Arial" charset="0"/>
              </a:rPr>
            </a:br>
            <a:r>
              <a:rPr lang="en-US">
                <a:solidFill>
                  <a:srgbClr val="CC0000"/>
                </a:solidFill>
                <a:cs typeface="Arial" charset="0"/>
              </a:rPr>
              <a:t>successor</a:t>
            </a:r>
          </a:p>
        </p:txBody>
      </p:sp>
      <p:sp>
        <p:nvSpPr>
          <p:cNvPr id="239650" name="Footer Placeholder 2"/>
          <p:cNvSpPr txBox="1">
            <a:spLocks noGrp="1"/>
          </p:cNvSpPr>
          <p:nvPr/>
        </p:nvSpPr>
        <p:spPr bwMode="auto">
          <a:xfrm>
            <a:off x="7618413" y="6532563"/>
            <a:ext cx="14525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Application  2-</a:t>
            </a:r>
            <a:fld id="{1EA5BDE6-B4C5-804E-A66E-8DDDDA8CAE17}" type="slidenum">
              <a:rPr lang="en-US" sz="1200">
                <a:solidFill>
                  <a:srgbClr val="000000"/>
                </a:solidFill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9651" name="Title 67"/>
          <p:cNvSpPr>
            <a:spLocks noGrp="1"/>
          </p:cNvSpPr>
          <p:nvPr>
            <p:ph type="title"/>
          </p:nvPr>
        </p:nvSpPr>
        <p:spPr>
          <a:xfrm>
            <a:off x="522288" y="0"/>
            <a:ext cx="7772400" cy="1143000"/>
          </a:xfrm>
        </p:spPr>
        <p:txBody>
          <a:bodyPr/>
          <a:lstStyle/>
          <a:p>
            <a:r>
              <a:rPr lang="en-US" sz="4400" u="none">
                <a:latin typeface="Gill Sans MT" charset="0"/>
              </a:rPr>
              <a:t>Circular DHT (1)</a:t>
            </a:r>
          </a:p>
        </p:txBody>
      </p:sp>
      <p:pic>
        <p:nvPicPr>
          <p:cNvPr id="239652" name="Picture 2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876300"/>
            <a:ext cx="4113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3263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2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2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26" grpId="0" animBg="1"/>
      <p:bldP spid="226327" grpId="0" animBg="1"/>
      <p:bldP spid="226328" grpId="0" animBg="1"/>
      <p:bldP spid="226329" grpId="0" animBg="1"/>
      <p:bldP spid="226330" grpId="0" animBg="1"/>
      <p:bldP spid="226331" grpId="0" animBg="1"/>
      <p:bldP spid="226338" grpId="0"/>
      <p:bldP spid="226340" grpId="0"/>
      <p:bldP spid="226341" grpId="0"/>
      <p:bldP spid="226342" grpId="0"/>
      <p:bldP spid="226343" grpId="0"/>
      <p:bldP spid="226344" grpId="0"/>
      <p:bldP spid="22634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1" name="Title 67"/>
          <p:cNvSpPr>
            <a:spLocks noGrp="1"/>
          </p:cNvSpPr>
          <p:nvPr>
            <p:ph type="title"/>
          </p:nvPr>
        </p:nvSpPr>
        <p:spPr>
          <a:xfrm>
            <a:off x="254000" y="0"/>
            <a:ext cx="8229600" cy="1143000"/>
          </a:xfrm>
        </p:spPr>
        <p:txBody>
          <a:bodyPr/>
          <a:lstStyle/>
          <a:p>
            <a:r>
              <a:rPr lang="en-US" u="none">
                <a:latin typeface="Gill Sans MT" charset="0"/>
              </a:rPr>
              <a:t>Circular DHT with shortcuts</a:t>
            </a:r>
          </a:p>
        </p:txBody>
      </p:sp>
      <p:sp>
        <p:nvSpPr>
          <p:cNvPr id="240642" name="Content Placeholder 37"/>
          <p:cNvSpPr>
            <a:spLocks noGrp="1"/>
          </p:cNvSpPr>
          <p:nvPr>
            <p:ph idx="1"/>
          </p:nvPr>
        </p:nvSpPr>
        <p:spPr>
          <a:xfrm>
            <a:off x="647700" y="4667250"/>
            <a:ext cx="8229600" cy="16764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400">
                <a:latin typeface="Gill Sans MT" charset="0"/>
              </a:rPr>
              <a:t>each peer keeps track of IP addresses of predecessor, successor, short cuts.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Gill Sans MT" charset="0"/>
              </a:rPr>
              <a:t>reduced from 6 to 2 messages.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Gill Sans MT" charset="0"/>
              </a:rPr>
              <a:t>possible to design shortcuts so </a:t>
            </a:r>
            <a:r>
              <a:rPr lang="en-US" sz="2400" i="1">
                <a:latin typeface="Gill Sans MT" charset="0"/>
              </a:rPr>
              <a:t>O(log N) </a:t>
            </a:r>
            <a:r>
              <a:rPr lang="en-US" sz="2400">
                <a:latin typeface="Gill Sans MT" charset="0"/>
              </a:rPr>
              <a:t>neighbors, </a:t>
            </a:r>
            <a:r>
              <a:rPr lang="en-US" sz="2400" i="1">
                <a:latin typeface="Gill Sans MT" charset="0"/>
              </a:rPr>
              <a:t>O(log N) </a:t>
            </a:r>
            <a:r>
              <a:rPr lang="en-US" sz="2400">
                <a:latin typeface="Gill Sans MT" charset="0"/>
              </a:rPr>
              <a:t>messages in query</a:t>
            </a:r>
          </a:p>
        </p:txBody>
      </p:sp>
      <p:grpSp>
        <p:nvGrpSpPr>
          <p:cNvPr id="240643" name="Group 66"/>
          <p:cNvGrpSpPr>
            <a:grpSpLocks/>
          </p:cNvGrpSpPr>
          <p:nvPr/>
        </p:nvGrpSpPr>
        <p:grpSpPr bwMode="auto">
          <a:xfrm>
            <a:off x="2243138" y="914400"/>
            <a:ext cx="3751262" cy="3662363"/>
            <a:chOff x="4833190" y="1676400"/>
            <a:chExt cx="3752276" cy="3661993"/>
          </a:xfrm>
        </p:grpSpPr>
        <p:grpSp>
          <p:nvGrpSpPr>
            <p:cNvPr id="240651" name="Group 43"/>
            <p:cNvGrpSpPr>
              <a:grpSpLocks/>
            </p:cNvGrpSpPr>
            <p:nvPr/>
          </p:nvGrpSpPr>
          <p:grpSpPr bwMode="auto">
            <a:xfrm>
              <a:off x="4833190" y="1676400"/>
              <a:ext cx="3752276" cy="3661993"/>
              <a:chOff x="946990" y="1676400"/>
              <a:chExt cx="3752276" cy="3661993"/>
            </a:xfrm>
          </p:grpSpPr>
          <p:sp>
            <p:nvSpPr>
              <p:cNvPr id="240660" name="Oval 3"/>
              <p:cNvSpPr>
                <a:spLocks noChangeArrowheads="1"/>
              </p:cNvSpPr>
              <p:nvPr/>
            </p:nvSpPr>
            <p:spPr bwMode="auto">
              <a:xfrm>
                <a:off x="2794354" y="4791480"/>
                <a:ext cx="96564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 sz="240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240661" name="Oval 4"/>
              <p:cNvSpPr>
                <a:spLocks noChangeArrowheads="1"/>
              </p:cNvSpPr>
              <p:nvPr/>
            </p:nvSpPr>
            <p:spPr bwMode="auto">
              <a:xfrm>
                <a:off x="1435115" y="2890435"/>
                <a:ext cx="96564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 sz="240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240662" name="Oval 5"/>
              <p:cNvSpPr>
                <a:spLocks noChangeArrowheads="1"/>
              </p:cNvSpPr>
              <p:nvPr/>
            </p:nvSpPr>
            <p:spPr bwMode="auto">
              <a:xfrm>
                <a:off x="1459562" y="3978242"/>
                <a:ext cx="96564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 sz="240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240663" name="Oval 6"/>
              <p:cNvSpPr>
                <a:spLocks noChangeArrowheads="1"/>
              </p:cNvSpPr>
              <p:nvPr/>
            </p:nvSpPr>
            <p:spPr bwMode="auto">
              <a:xfrm>
                <a:off x="3989799" y="2585616"/>
                <a:ext cx="96564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 sz="240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240664" name="Oval 7"/>
              <p:cNvSpPr>
                <a:spLocks noChangeArrowheads="1"/>
              </p:cNvSpPr>
              <p:nvPr/>
            </p:nvSpPr>
            <p:spPr bwMode="auto">
              <a:xfrm>
                <a:off x="4283160" y="3457025"/>
                <a:ext cx="96564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 sz="240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240665" name="Oval 8"/>
              <p:cNvSpPr>
                <a:spLocks noChangeArrowheads="1"/>
              </p:cNvSpPr>
              <p:nvPr/>
            </p:nvSpPr>
            <p:spPr bwMode="auto">
              <a:xfrm>
                <a:off x="4004467" y="4192313"/>
                <a:ext cx="96564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 sz="240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240666" name="Oval 9"/>
              <p:cNvSpPr>
                <a:spLocks noChangeArrowheads="1"/>
              </p:cNvSpPr>
              <p:nvPr/>
            </p:nvSpPr>
            <p:spPr bwMode="auto">
              <a:xfrm>
                <a:off x="1991278" y="4548323"/>
                <a:ext cx="96565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 sz="240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240667" name="Oval 10"/>
              <p:cNvSpPr>
                <a:spLocks noChangeArrowheads="1"/>
              </p:cNvSpPr>
              <p:nvPr/>
            </p:nvSpPr>
            <p:spPr bwMode="auto">
              <a:xfrm>
                <a:off x="1376443" y="2050438"/>
                <a:ext cx="2927496" cy="279339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 sz="240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240668" name="Text Box 11"/>
              <p:cNvSpPr txBox="1">
                <a:spLocks noChangeArrowheads="1"/>
              </p:cNvSpPr>
              <p:nvPr/>
            </p:nvSpPr>
            <p:spPr bwMode="auto">
              <a:xfrm>
                <a:off x="2895600" y="1676400"/>
                <a:ext cx="355866" cy="4615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buClr>
                    <a:srgbClr val="3333CC"/>
                  </a:buClr>
                </a:pPr>
                <a:r>
                  <a:rPr lang="en-US" sz="2400">
                    <a:solidFill>
                      <a:srgbClr val="000000"/>
                    </a:solidFill>
                    <a:cs typeface="Arial" charset="0"/>
                  </a:rPr>
                  <a:t>1</a:t>
                </a:r>
              </a:p>
            </p:txBody>
          </p:sp>
          <p:sp>
            <p:nvSpPr>
              <p:cNvPr id="240669" name="Rectangle 12"/>
              <p:cNvSpPr>
                <a:spLocks noChangeArrowheads="1"/>
              </p:cNvSpPr>
              <p:nvPr/>
            </p:nvSpPr>
            <p:spPr bwMode="auto">
              <a:xfrm>
                <a:off x="4022305" y="2286000"/>
                <a:ext cx="355866" cy="4615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buClr>
                    <a:srgbClr val="3333CC"/>
                  </a:buClr>
                </a:pPr>
                <a:r>
                  <a:rPr lang="en-US" sz="2400">
                    <a:solidFill>
                      <a:srgbClr val="000000"/>
                    </a:solidFill>
                    <a:cs typeface="Arial" charset="0"/>
                  </a:rPr>
                  <a:t>3</a:t>
                </a:r>
              </a:p>
            </p:txBody>
          </p:sp>
          <p:sp>
            <p:nvSpPr>
              <p:cNvPr id="240670" name="Rectangle 13"/>
              <p:cNvSpPr>
                <a:spLocks noChangeArrowheads="1"/>
              </p:cNvSpPr>
              <p:nvPr/>
            </p:nvSpPr>
            <p:spPr bwMode="auto">
              <a:xfrm>
                <a:off x="4343400" y="3352800"/>
                <a:ext cx="355866" cy="4615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buClr>
                    <a:srgbClr val="3333CC"/>
                  </a:buClr>
                </a:pPr>
                <a:r>
                  <a:rPr lang="en-US" sz="2400">
                    <a:solidFill>
                      <a:srgbClr val="000000"/>
                    </a:solidFill>
                    <a:cs typeface="Arial" charset="0"/>
                  </a:rPr>
                  <a:t>4</a:t>
                </a:r>
              </a:p>
            </p:txBody>
          </p:sp>
          <p:sp>
            <p:nvSpPr>
              <p:cNvPr id="240671" name="Rectangle 14"/>
              <p:cNvSpPr>
                <a:spLocks noChangeArrowheads="1"/>
              </p:cNvSpPr>
              <p:nvPr/>
            </p:nvSpPr>
            <p:spPr bwMode="auto">
              <a:xfrm>
                <a:off x="4114800" y="4114800"/>
                <a:ext cx="355866" cy="4615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buClr>
                    <a:srgbClr val="3333CC"/>
                  </a:buClr>
                </a:pPr>
                <a:r>
                  <a:rPr lang="en-US" sz="2400">
                    <a:solidFill>
                      <a:srgbClr val="000000"/>
                    </a:solidFill>
                    <a:cs typeface="Arial" charset="0"/>
                  </a:rPr>
                  <a:t>5</a:t>
                </a:r>
              </a:p>
            </p:txBody>
          </p:sp>
          <p:sp>
            <p:nvSpPr>
              <p:cNvPr id="240672" name="Rectangle 15"/>
              <p:cNvSpPr>
                <a:spLocks noChangeArrowheads="1"/>
              </p:cNvSpPr>
              <p:nvPr/>
            </p:nvSpPr>
            <p:spPr bwMode="auto">
              <a:xfrm>
                <a:off x="2743200" y="4876800"/>
                <a:ext cx="355866" cy="4615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buClr>
                    <a:srgbClr val="3333CC"/>
                  </a:buClr>
                </a:pPr>
                <a:r>
                  <a:rPr lang="en-US" sz="2400">
                    <a:solidFill>
                      <a:srgbClr val="000000"/>
                    </a:solidFill>
                    <a:cs typeface="Arial" charset="0"/>
                  </a:rPr>
                  <a:t>8</a:t>
                </a:r>
              </a:p>
            </p:txBody>
          </p:sp>
          <p:sp>
            <p:nvSpPr>
              <p:cNvPr id="240673" name="Rectangle 16"/>
              <p:cNvSpPr>
                <a:spLocks noChangeArrowheads="1"/>
              </p:cNvSpPr>
              <p:nvPr/>
            </p:nvSpPr>
            <p:spPr bwMode="auto">
              <a:xfrm>
                <a:off x="1676400" y="4648200"/>
                <a:ext cx="527050" cy="4615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buClr>
                    <a:srgbClr val="3333CC"/>
                  </a:buClr>
                </a:pPr>
                <a:r>
                  <a:rPr lang="en-US" sz="2400">
                    <a:solidFill>
                      <a:srgbClr val="000000"/>
                    </a:solidFill>
                    <a:cs typeface="Arial" charset="0"/>
                  </a:rPr>
                  <a:t>10</a:t>
                </a:r>
              </a:p>
            </p:txBody>
          </p:sp>
          <p:sp>
            <p:nvSpPr>
              <p:cNvPr id="240674" name="Rectangle 17"/>
              <p:cNvSpPr>
                <a:spLocks noChangeArrowheads="1"/>
              </p:cNvSpPr>
              <p:nvPr/>
            </p:nvSpPr>
            <p:spPr bwMode="auto">
              <a:xfrm>
                <a:off x="982933" y="3886200"/>
                <a:ext cx="527050" cy="4615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buClr>
                    <a:srgbClr val="3333CC"/>
                  </a:buClr>
                </a:pPr>
                <a:r>
                  <a:rPr lang="en-US" sz="2400">
                    <a:solidFill>
                      <a:srgbClr val="000000"/>
                    </a:solidFill>
                    <a:cs typeface="Arial" charset="0"/>
                  </a:rPr>
                  <a:t>12</a:t>
                </a:r>
              </a:p>
            </p:txBody>
          </p:sp>
          <p:sp>
            <p:nvSpPr>
              <p:cNvPr id="240675" name="Rectangle 18"/>
              <p:cNvSpPr>
                <a:spLocks noChangeArrowheads="1"/>
              </p:cNvSpPr>
              <p:nvPr/>
            </p:nvSpPr>
            <p:spPr bwMode="auto">
              <a:xfrm>
                <a:off x="946990" y="2667000"/>
                <a:ext cx="527050" cy="4615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buClr>
                    <a:srgbClr val="3333CC"/>
                  </a:buClr>
                </a:pPr>
                <a:r>
                  <a:rPr lang="en-US" sz="2400">
                    <a:solidFill>
                      <a:srgbClr val="000000"/>
                    </a:solidFill>
                    <a:cs typeface="Arial" charset="0"/>
                  </a:rPr>
                  <a:t>15</a:t>
                </a:r>
              </a:p>
            </p:txBody>
          </p:sp>
          <p:sp>
            <p:nvSpPr>
              <p:cNvPr id="240676" name="Oval 28"/>
              <p:cNvSpPr>
                <a:spLocks noChangeArrowheads="1"/>
              </p:cNvSpPr>
              <p:nvPr/>
            </p:nvSpPr>
            <p:spPr bwMode="auto">
              <a:xfrm>
                <a:off x="2912920" y="2010882"/>
                <a:ext cx="96565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 sz="2400">
                  <a:solidFill>
                    <a:srgbClr val="000000"/>
                  </a:solidFill>
                  <a:cs typeface="Arial" charset="0"/>
                </a:endParaRPr>
              </a:p>
            </p:txBody>
          </p:sp>
        </p:grpSp>
        <p:cxnSp>
          <p:nvCxnSpPr>
            <p:cNvPr id="80" name="Straight Arrow Connector 79"/>
            <p:cNvCxnSpPr>
              <a:endCxn id="240666" idx="7"/>
            </p:cNvCxnSpPr>
            <p:nvPr/>
          </p:nvCxnSpPr>
          <p:spPr>
            <a:xfrm rot="10800000" flipV="1">
              <a:off x="5959031" y="3505015"/>
              <a:ext cx="2254859" cy="105716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240665" idx="1"/>
              <a:endCxn id="240662" idx="6"/>
            </p:cNvCxnSpPr>
            <p:nvPr/>
          </p:nvCxnSpPr>
          <p:spPr>
            <a:xfrm rot="16200000" flipV="1">
              <a:off x="6583121" y="2885496"/>
              <a:ext cx="179369" cy="246287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stCxn id="240660" idx="0"/>
            </p:cNvCxnSpPr>
            <p:nvPr/>
          </p:nvCxnSpPr>
          <p:spPr>
            <a:xfrm rot="16200000" flipV="1">
              <a:off x="5159053" y="3222224"/>
              <a:ext cx="1820679" cy="131957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rot="5400000" flipH="1" flipV="1">
              <a:off x="5160759" y="2839755"/>
              <a:ext cx="2452440" cy="88765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>
              <a:stCxn id="240662" idx="7"/>
            </p:cNvCxnSpPr>
            <p:nvPr/>
          </p:nvCxnSpPr>
          <p:spPr>
            <a:xfrm rot="5400000" flipH="1" flipV="1">
              <a:off x="6013267" y="2080708"/>
              <a:ext cx="1325429" cy="249781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endCxn id="240667" idx="6"/>
            </p:cNvCxnSpPr>
            <p:nvPr/>
          </p:nvCxnSpPr>
          <p:spPr>
            <a:xfrm>
              <a:off x="5409608" y="2939922"/>
              <a:ext cx="2780464" cy="50794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240676" idx="5"/>
            </p:cNvCxnSpPr>
            <p:nvPr/>
          </p:nvCxnSpPr>
          <p:spPr>
            <a:xfrm rot="16200000" flipH="1">
              <a:off x="6355609" y="2621467"/>
              <a:ext cx="2095288" cy="104326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 rot="5400000">
              <a:off x="6292108" y="3156371"/>
              <a:ext cx="2177830" cy="119888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Arrow Connector 33"/>
          <p:cNvCxnSpPr/>
          <p:nvPr/>
        </p:nvCxnSpPr>
        <p:spPr>
          <a:xfrm rot="5400000">
            <a:off x="3848100" y="2476500"/>
            <a:ext cx="2133600" cy="1143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V="1">
            <a:off x="2438400" y="2590800"/>
            <a:ext cx="1828800" cy="1219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694363" y="1030288"/>
            <a:ext cx="2487612" cy="860425"/>
            <a:chOff x="4311" y="1273"/>
            <a:chExt cx="737" cy="609"/>
          </a:xfrm>
        </p:grpSpPr>
        <p:sp>
          <p:nvSpPr>
            <p:cNvPr id="240649" name="AutoShape 20"/>
            <p:cNvSpPr>
              <a:spLocks noChangeArrowheads="1"/>
            </p:cNvSpPr>
            <p:nvPr/>
          </p:nvSpPr>
          <p:spPr bwMode="auto">
            <a:xfrm>
              <a:off x="4311" y="1273"/>
              <a:ext cx="709" cy="609"/>
            </a:xfrm>
            <a:prstGeom prst="wedgeRoundRectCallout">
              <a:avLst>
                <a:gd name="adj1" fmla="val -59593"/>
                <a:gd name="adj2" fmla="val 68556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>
                <a:buClr>
                  <a:srgbClr val="3333CC"/>
                </a:buClr>
              </a:pPr>
              <a:endParaRPr lang="en-US" sz="16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40650" name="Text Box 21"/>
            <p:cNvSpPr txBox="1">
              <a:spLocks noChangeArrowheads="1"/>
            </p:cNvSpPr>
            <p:nvPr/>
          </p:nvSpPr>
          <p:spPr bwMode="auto">
            <a:xfrm>
              <a:off x="4344" y="1326"/>
              <a:ext cx="704" cy="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ts val="2000"/>
                </a:lnSpc>
                <a:buClr>
                  <a:srgbClr val="3333CC"/>
                </a:buClr>
              </a:pPr>
              <a:r>
                <a:rPr lang="en-US" sz="1800">
                  <a:solidFill>
                    <a:srgbClr val="CC0000"/>
                  </a:solidFill>
                  <a:cs typeface="Arial" charset="0"/>
                </a:rPr>
                <a:t>Who</a:t>
              </a:r>
              <a:r>
                <a:rPr lang="ja-JP" altLang="en-US" sz="1800">
                  <a:solidFill>
                    <a:srgbClr val="CC0000"/>
                  </a:solidFill>
                  <a:cs typeface="Arial" charset="0"/>
                </a:rPr>
                <a:t>’</a:t>
              </a:r>
              <a:r>
                <a:rPr lang="en-US" altLang="ja-JP" sz="1800">
                  <a:solidFill>
                    <a:srgbClr val="CC0000"/>
                  </a:solidFill>
                  <a:cs typeface="Arial" charset="0"/>
                </a:rPr>
                <a:t>s responsible </a:t>
              </a:r>
            </a:p>
            <a:p>
              <a:pPr>
                <a:lnSpc>
                  <a:spcPts val="2000"/>
                </a:lnSpc>
                <a:buClr>
                  <a:srgbClr val="3333CC"/>
                </a:buClr>
              </a:pPr>
              <a:r>
                <a:rPr lang="en-US" sz="1800">
                  <a:solidFill>
                    <a:srgbClr val="CC0000"/>
                  </a:solidFill>
                  <a:cs typeface="Arial" charset="0"/>
                </a:rPr>
                <a:t>for key 1110? </a:t>
              </a:r>
            </a:p>
          </p:txBody>
        </p:sp>
      </p:grpSp>
      <p:sp>
        <p:nvSpPr>
          <p:cNvPr id="240647" name="Footer Placeholder 2"/>
          <p:cNvSpPr txBox="1">
            <a:spLocks noGrp="1"/>
          </p:cNvSpPr>
          <p:nvPr/>
        </p:nvSpPr>
        <p:spPr bwMode="auto">
          <a:xfrm>
            <a:off x="7618413" y="6532563"/>
            <a:ext cx="14525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Application  2-</a:t>
            </a:r>
            <a:fld id="{78605DED-1134-6641-ADE9-EC5F514EE8F2}" type="slidenum">
              <a:rPr lang="en-US" sz="1200">
                <a:solidFill>
                  <a:srgbClr val="000000"/>
                </a:solidFill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40648" name="Picture 1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8" y="809625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4571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5" name="Title 67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019175"/>
          </a:xfrm>
        </p:spPr>
        <p:txBody>
          <a:bodyPr/>
          <a:lstStyle/>
          <a:p>
            <a:r>
              <a:rPr lang="en-US" sz="4400" u="none">
                <a:latin typeface="Gill Sans MT" charset="0"/>
              </a:rPr>
              <a:t>Peer churn</a:t>
            </a:r>
          </a:p>
        </p:txBody>
      </p:sp>
      <p:sp>
        <p:nvSpPr>
          <p:cNvPr id="69" name="Content Placeholder 68"/>
          <p:cNvSpPr>
            <a:spLocks noGrp="1"/>
          </p:cNvSpPr>
          <p:nvPr>
            <p:ph idx="1"/>
          </p:nvPr>
        </p:nvSpPr>
        <p:spPr>
          <a:xfrm>
            <a:off x="457200" y="4370388"/>
            <a:ext cx="8229600" cy="21336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0"/>
              <a:buNone/>
            </a:pPr>
            <a:r>
              <a:rPr lang="en-US" sz="2600" i="1">
                <a:solidFill>
                  <a:srgbClr val="CC0000"/>
                </a:solidFill>
                <a:latin typeface="Gill Sans MT" charset="0"/>
              </a:rPr>
              <a:t>example: peer 5 abruptly leaves</a:t>
            </a:r>
          </a:p>
          <a:p>
            <a:pPr marL="0" indent="0">
              <a:lnSpc>
                <a:spcPct val="90000"/>
              </a:lnSpc>
            </a:pPr>
            <a:r>
              <a:rPr lang="en-US" sz="2600">
                <a:latin typeface="Gill Sans MT" charset="0"/>
              </a:rPr>
              <a:t>peer 4 detects peer 5 departure; makes 8 its immediate successor; asks 8 who its immediate successor is; makes 8</a:t>
            </a:r>
            <a:r>
              <a:rPr lang="ja-JP" altLang="en-US" sz="2600">
                <a:latin typeface="Gill Sans MT" charset="0"/>
              </a:rPr>
              <a:t>’</a:t>
            </a:r>
            <a:r>
              <a:rPr lang="en-US" altLang="ja-JP" sz="2600">
                <a:latin typeface="Gill Sans MT" charset="0"/>
              </a:rPr>
              <a:t>s immediate successor its second successor.</a:t>
            </a:r>
          </a:p>
          <a:p>
            <a:pPr marL="0" indent="0">
              <a:lnSpc>
                <a:spcPct val="90000"/>
              </a:lnSpc>
            </a:pPr>
            <a:r>
              <a:rPr lang="en-US" sz="2600">
                <a:latin typeface="Gill Sans MT" charset="0"/>
              </a:rPr>
              <a:t>what if peer 13 wants to join?</a:t>
            </a:r>
          </a:p>
        </p:txBody>
      </p:sp>
      <p:grpSp>
        <p:nvGrpSpPr>
          <p:cNvPr id="241667" name="Group 42"/>
          <p:cNvGrpSpPr>
            <a:grpSpLocks/>
          </p:cNvGrpSpPr>
          <p:nvPr/>
        </p:nvGrpSpPr>
        <p:grpSpPr bwMode="auto">
          <a:xfrm>
            <a:off x="258763" y="814388"/>
            <a:ext cx="3751262" cy="3662362"/>
            <a:chOff x="946990" y="1676400"/>
            <a:chExt cx="3752276" cy="3661993"/>
          </a:xfrm>
        </p:grpSpPr>
        <p:sp>
          <p:nvSpPr>
            <p:cNvPr id="241676" name="Oval 3"/>
            <p:cNvSpPr>
              <a:spLocks noChangeArrowheads="1"/>
            </p:cNvSpPr>
            <p:nvPr/>
          </p:nvSpPr>
          <p:spPr bwMode="auto">
            <a:xfrm>
              <a:off x="2794354" y="4791480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1677" name="Oval 4"/>
            <p:cNvSpPr>
              <a:spLocks noChangeArrowheads="1"/>
            </p:cNvSpPr>
            <p:nvPr/>
          </p:nvSpPr>
          <p:spPr bwMode="auto">
            <a:xfrm>
              <a:off x="1435115" y="2890435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1678" name="Oval 5"/>
            <p:cNvSpPr>
              <a:spLocks noChangeArrowheads="1"/>
            </p:cNvSpPr>
            <p:nvPr/>
          </p:nvSpPr>
          <p:spPr bwMode="auto">
            <a:xfrm>
              <a:off x="1459562" y="3978242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1679" name="Oval 6"/>
            <p:cNvSpPr>
              <a:spLocks noChangeArrowheads="1"/>
            </p:cNvSpPr>
            <p:nvPr/>
          </p:nvSpPr>
          <p:spPr bwMode="auto">
            <a:xfrm>
              <a:off x="3989799" y="2585616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1680" name="Oval 7"/>
            <p:cNvSpPr>
              <a:spLocks noChangeArrowheads="1"/>
            </p:cNvSpPr>
            <p:nvPr/>
          </p:nvSpPr>
          <p:spPr bwMode="auto">
            <a:xfrm>
              <a:off x="4283160" y="3457025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1681" name="Oval 8"/>
            <p:cNvSpPr>
              <a:spLocks noChangeArrowheads="1"/>
            </p:cNvSpPr>
            <p:nvPr/>
          </p:nvSpPr>
          <p:spPr bwMode="auto">
            <a:xfrm>
              <a:off x="4004467" y="4192313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1682" name="Oval 9"/>
            <p:cNvSpPr>
              <a:spLocks noChangeArrowheads="1"/>
            </p:cNvSpPr>
            <p:nvPr/>
          </p:nvSpPr>
          <p:spPr bwMode="auto">
            <a:xfrm>
              <a:off x="1991278" y="4548323"/>
              <a:ext cx="96565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1683" name="Oval 10"/>
            <p:cNvSpPr>
              <a:spLocks noChangeArrowheads="1"/>
            </p:cNvSpPr>
            <p:nvPr/>
          </p:nvSpPr>
          <p:spPr bwMode="auto">
            <a:xfrm>
              <a:off x="1376443" y="2050438"/>
              <a:ext cx="2927496" cy="27933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1684" name="Text Box 11"/>
            <p:cNvSpPr txBox="1">
              <a:spLocks noChangeArrowheads="1"/>
            </p:cNvSpPr>
            <p:nvPr/>
          </p:nvSpPr>
          <p:spPr bwMode="auto">
            <a:xfrm>
              <a:off x="2895600" y="1676400"/>
              <a:ext cx="355866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241685" name="Rectangle 12"/>
            <p:cNvSpPr>
              <a:spLocks noChangeArrowheads="1"/>
            </p:cNvSpPr>
            <p:nvPr/>
          </p:nvSpPr>
          <p:spPr bwMode="auto">
            <a:xfrm>
              <a:off x="4114800" y="2514600"/>
              <a:ext cx="355866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241686" name="Rectangle 13"/>
            <p:cNvSpPr>
              <a:spLocks noChangeArrowheads="1"/>
            </p:cNvSpPr>
            <p:nvPr/>
          </p:nvSpPr>
          <p:spPr bwMode="auto">
            <a:xfrm>
              <a:off x="4343400" y="3352800"/>
              <a:ext cx="355866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241687" name="Rectangle 14"/>
            <p:cNvSpPr>
              <a:spLocks noChangeArrowheads="1"/>
            </p:cNvSpPr>
            <p:nvPr/>
          </p:nvSpPr>
          <p:spPr bwMode="auto">
            <a:xfrm>
              <a:off x="4114800" y="4114800"/>
              <a:ext cx="355866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241688" name="Rectangle 15"/>
            <p:cNvSpPr>
              <a:spLocks noChangeArrowheads="1"/>
            </p:cNvSpPr>
            <p:nvPr/>
          </p:nvSpPr>
          <p:spPr bwMode="auto">
            <a:xfrm>
              <a:off x="2743200" y="4876800"/>
              <a:ext cx="355866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241689" name="Rectangle 16"/>
            <p:cNvSpPr>
              <a:spLocks noChangeArrowheads="1"/>
            </p:cNvSpPr>
            <p:nvPr/>
          </p:nvSpPr>
          <p:spPr bwMode="auto">
            <a:xfrm>
              <a:off x="1676400" y="4648200"/>
              <a:ext cx="527050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10</a:t>
              </a:r>
            </a:p>
          </p:txBody>
        </p:sp>
        <p:sp>
          <p:nvSpPr>
            <p:cNvPr id="241690" name="Rectangle 17"/>
            <p:cNvSpPr>
              <a:spLocks noChangeArrowheads="1"/>
            </p:cNvSpPr>
            <p:nvPr/>
          </p:nvSpPr>
          <p:spPr bwMode="auto">
            <a:xfrm>
              <a:off x="970952" y="3886200"/>
              <a:ext cx="527050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12</a:t>
              </a:r>
            </a:p>
          </p:txBody>
        </p:sp>
        <p:sp>
          <p:nvSpPr>
            <p:cNvPr id="241691" name="Rectangle 18"/>
            <p:cNvSpPr>
              <a:spLocks noChangeArrowheads="1"/>
            </p:cNvSpPr>
            <p:nvPr/>
          </p:nvSpPr>
          <p:spPr bwMode="auto">
            <a:xfrm>
              <a:off x="946990" y="2667000"/>
              <a:ext cx="527050" cy="461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rgbClr val="3333CC"/>
                </a:buClr>
              </a:pPr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15</a:t>
              </a:r>
            </a:p>
          </p:txBody>
        </p:sp>
        <p:sp>
          <p:nvSpPr>
            <p:cNvPr id="241692" name="Oval 28"/>
            <p:cNvSpPr>
              <a:spLocks noChangeArrowheads="1"/>
            </p:cNvSpPr>
            <p:nvPr/>
          </p:nvSpPr>
          <p:spPr bwMode="auto">
            <a:xfrm>
              <a:off x="2912920" y="2010882"/>
              <a:ext cx="96565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</p:grpSp>
      <p:cxnSp>
        <p:nvCxnSpPr>
          <p:cNvPr id="64" name="Straight Connector 63"/>
          <p:cNvCxnSpPr/>
          <p:nvPr/>
        </p:nvCxnSpPr>
        <p:spPr>
          <a:xfrm>
            <a:off x="2054225" y="1119188"/>
            <a:ext cx="1524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 flipV="1">
            <a:off x="2130425" y="1195388"/>
            <a:ext cx="169863" cy="968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273425" y="3252788"/>
            <a:ext cx="228600" cy="18415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41687" idx="0"/>
          </p:cNvCxnSpPr>
          <p:nvPr/>
        </p:nvCxnSpPr>
        <p:spPr>
          <a:xfrm flipH="1">
            <a:off x="3197225" y="3252788"/>
            <a:ext cx="406400" cy="2286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672" name="TextBox 28"/>
          <p:cNvSpPr txBox="1">
            <a:spLocks noChangeArrowheads="1"/>
          </p:cNvSpPr>
          <p:nvPr/>
        </p:nvSpPr>
        <p:spPr bwMode="auto">
          <a:xfrm>
            <a:off x="4491038" y="1116518"/>
            <a:ext cx="4427537" cy="426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</a:pPr>
            <a:r>
              <a:rPr lang="en-US" sz="2800">
                <a:solidFill>
                  <a:srgbClr val="CC0000"/>
                </a:solidFill>
                <a:latin typeface="Gill Sans MT" charset="0"/>
              </a:rPr>
              <a:t>handling peer churn:</a:t>
            </a:r>
          </a:p>
          <a:p>
            <a:pPr>
              <a:lnSpc>
                <a:spcPts val="26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peers may come and go (churn)</a:t>
            </a:r>
          </a:p>
          <a:p>
            <a:pPr>
              <a:lnSpc>
                <a:spcPts val="26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each peer knows address of its two successors </a:t>
            </a:r>
          </a:p>
          <a:p>
            <a:pPr>
              <a:lnSpc>
                <a:spcPts val="26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each peer periodically pings its </a:t>
            </a:r>
            <a:br>
              <a:rPr lang="en-US" sz="2400">
                <a:solidFill>
                  <a:srgbClr val="000000"/>
                </a:solidFill>
                <a:latin typeface="Gill Sans MT" charset="0"/>
              </a:rPr>
            </a:br>
            <a:r>
              <a:rPr lang="en-US" sz="2400">
                <a:solidFill>
                  <a:srgbClr val="000000"/>
                </a:solidFill>
                <a:latin typeface="Gill Sans MT" charset="0"/>
              </a:rPr>
              <a:t>two successors to check aliveness</a:t>
            </a:r>
          </a:p>
          <a:p>
            <a:pPr>
              <a:lnSpc>
                <a:spcPts val="26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if immediate successor leaves, choose next successor as new immediate successor</a:t>
            </a:r>
          </a:p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latin typeface="Gill Sans MT" charset="0"/>
            </a:endParaRPr>
          </a:p>
        </p:txBody>
      </p:sp>
      <p:cxnSp>
        <p:nvCxnSpPr>
          <p:cNvPr id="241673" name="Straight Arrow Connector 30"/>
          <p:cNvCxnSpPr>
            <a:cxnSpLocks noChangeShapeType="1"/>
            <a:stCxn id="241686" idx="1"/>
          </p:cNvCxnSpPr>
          <p:nvPr/>
        </p:nvCxnSpPr>
        <p:spPr bwMode="auto">
          <a:xfrm flipH="1">
            <a:off x="3206750" y="2722563"/>
            <a:ext cx="447675" cy="265112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sp>
        <p:nvSpPr>
          <p:cNvPr id="241674" name="Footer Placeholder 2"/>
          <p:cNvSpPr txBox="1">
            <a:spLocks noGrp="1"/>
          </p:cNvSpPr>
          <p:nvPr/>
        </p:nvSpPr>
        <p:spPr bwMode="auto">
          <a:xfrm>
            <a:off x="7618413" y="6532563"/>
            <a:ext cx="14525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Application  2-</a:t>
            </a:r>
            <a:fld id="{BD27C3F1-638A-C147-BA2F-9614E7B22829}" type="slidenum">
              <a:rPr lang="en-US" sz="1200">
                <a:solidFill>
                  <a:srgbClr val="000000"/>
                </a:solidFill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41675" name="Picture 2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796925"/>
            <a:ext cx="2684463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1984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1606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5A47D5E1-24E9-EC49-93BD-48DE39221C51}" type="slidenum">
              <a:rPr lang="en-US" sz="1200">
                <a:latin typeface="Tahoma" charset="0"/>
              </a:rPr>
              <a:pPr/>
              <a:t>2</a:t>
            </a:fld>
            <a:endParaRPr lang="en-US" sz="1200">
              <a:latin typeface="Tahoma" charset="0"/>
            </a:endParaRPr>
          </a:p>
        </p:txBody>
      </p:sp>
      <p:grpSp>
        <p:nvGrpSpPr>
          <p:cNvPr id="216067" name="Group 564"/>
          <p:cNvGrpSpPr>
            <a:grpSpLocks/>
          </p:cNvGrpSpPr>
          <p:nvPr/>
        </p:nvGrpSpPr>
        <p:grpSpPr bwMode="auto">
          <a:xfrm>
            <a:off x="5124450" y="1257300"/>
            <a:ext cx="3540125" cy="4545013"/>
            <a:chOff x="3277" y="974"/>
            <a:chExt cx="2230" cy="2863"/>
          </a:xfrm>
        </p:grpSpPr>
        <p:sp>
          <p:nvSpPr>
            <p:cNvPr id="216074" name="Freeform 565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116 w 1036"/>
                <a:gd name="T1" fmla="*/ 11 h 675"/>
                <a:gd name="T2" fmla="*/ 673 w 1036"/>
                <a:gd name="T3" fmla="*/ 53 h 675"/>
                <a:gd name="T4" fmla="*/ 356 w 1036"/>
                <a:gd name="T5" fmla="*/ 129 h 675"/>
                <a:gd name="T6" fmla="*/ 264 w 1036"/>
                <a:gd name="T7" fmla="*/ 229 h 675"/>
                <a:gd name="T8" fmla="*/ 37 w 1036"/>
                <a:gd name="T9" fmla="*/ 297 h 675"/>
                <a:gd name="T10" fmla="*/ 29 w 1036"/>
                <a:gd name="T11" fmla="*/ 459 h 675"/>
                <a:gd name="T12" fmla="*/ 227 w 1036"/>
                <a:gd name="T13" fmla="*/ 489 h 675"/>
                <a:gd name="T14" fmla="*/ 792 w 1036"/>
                <a:gd name="T15" fmla="*/ 489 h 675"/>
                <a:gd name="T16" fmla="*/ 1030 w 1036"/>
                <a:gd name="T17" fmla="*/ 555 h 675"/>
                <a:gd name="T18" fmla="*/ 1296 w 1036"/>
                <a:gd name="T19" fmla="*/ 657 h 675"/>
                <a:gd name="T20" fmla="*/ 1499 w 1036"/>
                <a:gd name="T21" fmla="*/ 661 h 675"/>
                <a:gd name="T22" fmla="*/ 1640 w 1036"/>
                <a:gd name="T23" fmla="*/ 603 h 675"/>
                <a:gd name="T24" fmla="*/ 1711 w 1036"/>
                <a:gd name="T25" fmla="*/ 445 h 675"/>
                <a:gd name="T26" fmla="*/ 1755 w 1036"/>
                <a:gd name="T27" fmla="*/ 291 h 675"/>
                <a:gd name="T28" fmla="*/ 1760 w 1036"/>
                <a:gd name="T29" fmla="*/ 107 h 675"/>
                <a:gd name="T30" fmla="*/ 1610 w 1036"/>
                <a:gd name="T31" fmla="*/ 17 h 675"/>
                <a:gd name="T32" fmla="*/ 1337 w 1036"/>
                <a:gd name="T33" fmla="*/ 3 h 675"/>
                <a:gd name="T34" fmla="*/ 1116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6075" name="Group 566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216448" name="Rectangle 567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49" name="AutoShape 568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solidFill>
                    <a:srgbClr val="00CCFF"/>
                  </a:solidFill>
                </a:endParaRPr>
              </a:p>
            </p:txBody>
          </p:sp>
        </p:grpSp>
        <p:sp>
          <p:nvSpPr>
            <p:cNvPr id="216076" name="Freeform 569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32"/>
                <a:gd name="T49" fmla="*/ 0 h 1049"/>
                <a:gd name="T50" fmla="*/ 2032 w 2032"/>
                <a:gd name="T51" fmla="*/ 1049 h 104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77" name="Line 570"/>
            <p:cNvSpPr>
              <a:spLocks noChangeShapeType="1"/>
            </p:cNvSpPr>
            <p:nvPr/>
          </p:nvSpPr>
          <p:spPr bwMode="auto">
            <a:xfrm rot="-5400000">
              <a:off x="4924" y="3318"/>
              <a:ext cx="282" cy="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78" name="Line 571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79" name="Line 572"/>
            <p:cNvSpPr>
              <a:spLocks noChangeShapeType="1"/>
            </p:cNvSpPr>
            <p:nvPr/>
          </p:nvSpPr>
          <p:spPr bwMode="auto">
            <a:xfrm rot="16200000" flipH="1">
              <a:off x="5110" y="3185"/>
              <a:ext cx="82" cy="7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80" name="Line 574"/>
            <p:cNvSpPr>
              <a:spLocks noChangeShapeType="1"/>
            </p:cNvSpPr>
            <p:nvPr/>
          </p:nvSpPr>
          <p:spPr bwMode="auto">
            <a:xfrm>
              <a:off x="3843" y="3009"/>
              <a:ext cx="115" cy="6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81" name="Line 575"/>
            <p:cNvSpPr>
              <a:spLocks noChangeShapeType="1"/>
            </p:cNvSpPr>
            <p:nvPr/>
          </p:nvSpPr>
          <p:spPr bwMode="auto">
            <a:xfrm flipV="1">
              <a:off x="3680" y="3164"/>
              <a:ext cx="257" cy="5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82" name="Line 578"/>
            <p:cNvSpPr>
              <a:spLocks noChangeShapeType="1"/>
            </p:cNvSpPr>
            <p:nvPr/>
          </p:nvSpPr>
          <p:spPr bwMode="auto">
            <a:xfrm flipH="1">
              <a:off x="3948" y="3206"/>
              <a:ext cx="91" cy="11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83" name="Line 579"/>
            <p:cNvSpPr>
              <a:spLocks noChangeShapeType="1"/>
            </p:cNvSpPr>
            <p:nvPr/>
          </p:nvSpPr>
          <p:spPr bwMode="auto">
            <a:xfrm flipH="1" flipV="1">
              <a:off x="4144" y="3212"/>
              <a:ext cx="53" cy="11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84" name="Line 580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85" name="Line 582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86" name="Line 583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6087" name="Group 584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216446" name="Picture 585" descr="access_point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447" name="Picture 586" descr="antenna_radiation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16088" name="Freeform 587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8"/>
                <a:gd name="T37" fmla="*/ 0 h 425"/>
                <a:gd name="T38" fmla="*/ 828 w 828"/>
                <a:gd name="T39" fmla="*/ 425 h 42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89" name="Freeform 588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14627 w 765"/>
                <a:gd name="T1" fmla="*/ 763 h 459"/>
                <a:gd name="T2" fmla="*/ 9913 w 765"/>
                <a:gd name="T3" fmla="*/ 5420 h 459"/>
                <a:gd name="T4" fmla="*/ 3316 w 765"/>
                <a:gd name="T5" fmla="*/ 7714 h 459"/>
                <a:gd name="T6" fmla="*/ 474 w 765"/>
                <a:gd name="T7" fmla="*/ 25995 h 459"/>
                <a:gd name="T8" fmla="*/ 6202 w 765"/>
                <a:gd name="T9" fmla="*/ 34346 h 459"/>
                <a:gd name="T10" fmla="*/ 11922 w 765"/>
                <a:gd name="T11" fmla="*/ 32921 h 459"/>
                <a:gd name="T12" fmla="*/ 20124 w 765"/>
                <a:gd name="T13" fmla="*/ 34346 h 459"/>
                <a:gd name="T14" fmla="*/ 24081 w 765"/>
                <a:gd name="T15" fmla="*/ 33549 h 459"/>
                <a:gd name="T16" fmla="*/ 25921 w 765"/>
                <a:gd name="T17" fmla="*/ 28785 h 459"/>
                <a:gd name="T18" fmla="*/ 25875 w 765"/>
                <a:gd name="T19" fmla="*/ 12218 h 459"/>
                <a:gd name="T20" fmla="*/ 22836 w 765"/>
                <a:gd name="T21" fmla="*/ 2665 h 459"/>
                <a:gd name="T22" fmla="*/ 14627 w 765"/>
                <a:gd name="T23" fmla="*/ 763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65"/>
                <a:gd name="T37" fmla="*/ 0 h 459"/>
                <a:gd name="T38" fmla="*/ 765 w 765"/>
                <a:gd name="T39" fmla="*/ 459 h 4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0" name="Line 589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1" name="Line 590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2" name="Line 591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3" name="Line 592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4" name="Line 593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5" name="Line 594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6" name="Line 595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7" name="Line 596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8" name="Line 597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9" name="Line 598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00" name="Line 599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01" name="Line 600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02" name="Line 601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03" name="Line 602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04" name="Line 603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05" name="Line 604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06" name="Line 605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6107" name="Group 606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216429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30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31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32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33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34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35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36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37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38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39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40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41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42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43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6444" name="Oval 622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216445" name="Picture 623" descr="cell_tower_radiation_gra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16108" name="Group 624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216420" name="Line 625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421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422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423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424" name="Group 629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216427" name="Freeform 63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428" name="Freeform 63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425" name="Line 632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426" name="Line 633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09" name="Group 634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21641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41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41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415" name="Group 63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418" name="Freeform 63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419" name="Freeform 64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416" name="Line 64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417" name="Line 64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10" name="Group 643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21640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40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40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407" name="Group 64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410" name="Freeform 6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411" name="Freeform 6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408" name="Line 65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409" name="Line 65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11" name="Group 652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21639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9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9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399" name="Group 65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402" name="Freeform 65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403" name="Freeform 65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400" name="Line 65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401" name="Line 66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12" name="Group 661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21638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8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9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391" name="Group 66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394" name="Freeform 66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95" name="Freeform 66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392" name="Line 66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93" name="Line 66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13" name="Group 670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21638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8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8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383" name="Group 67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386" name="Freeform 67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87" name="Freeform 67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384" name="Line 67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85" name="Line 67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6114" name="Line 679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6115" name="Group 680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21637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7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7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375" name="Group 68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378" name="Freeform 68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79" name="Freeform 68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376" name="Line 68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77" name="Line 68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16" name="Group 689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21636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6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6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367" name="Group 69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370" name="Freeform 69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71" name="Freeform 69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368" name="Line 69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69" name="Line 69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17" name="Group 698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21635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5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5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359" name="Group 70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362" name="Freeform 70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63" name="Freeform 70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360" name="Line 70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61" name="Line 70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18" name="Group 707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21634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4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5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351" name="Group 71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354" name="Freeform 71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55" name="Freeform 71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352" name="Line 71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53" name="Line 71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19" name="Group 716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21634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4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4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344" name="Group 72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346" name="Freeform 72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47" name="Freeform 72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345" name="Line 72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20" name="Group 725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21633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3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1633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16336" name="Group 72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16339" name="Freeform 73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40" name="Freeform 73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337" name="Line 73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38" name="Line 73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21" name="Group 734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216319" name="Group 735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216321" name="Freeform 736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2" name="Freeform 737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3" name="Freeform 738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4" name="Freeform 739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5" name="Freeform 740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6" name="Freeform 741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7" name="Freeform 742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8" name="Freeform 743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9" name="Freeform 744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30" name="Freeform 745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31" name="Freeform 746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32" name="Freeform 747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216320" name="Picture 748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16122" name="Group 749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216305" name="Group 750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216307" name="Freeform 751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08" name="Freeform 752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09" name="Freeform 753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0" name="Freeform 754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1" name="Freeform 755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2" name="Freeform 756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3" name="Freeform 757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4" name="Freeform 758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5" name="Freeform 759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6" name="Freeform 760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7" name="Freeform 761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8" name="Freeform 762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216306" name="Picture 763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16123" name="Line 764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124" name="Group 765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216303" name="Picture 76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304" name="Freeform 767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16125" name="Group 768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216301" name="Picture 76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302" name="Freeform 770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16126" name="Group 771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216299" name="Picture 77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300" name="Freeform 77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16127" name="Group 774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216297" name="Picture 77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298" name="Freeform 776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216128" name="Picture 777" descr="car_icon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16129" name="Group 778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216295" name="Picture 779" descr="iphone_stylized_small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296" name="Picture 780" descr="antenna_radiation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16130" name="Group 781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216263" name="Freeform 78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64" name="Rectangle 783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65" name="Freeform 78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66" name="Freeform 78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67" name="Rectangle 786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268" name="Group 78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6293" name="AutoShape 788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94" name="AutoShape 789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6269" name="Rectangle 790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270" name="Group 79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6291" name="AutoShape 792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92" name="AutoShape 793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6271" name="Rectangle 794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72" name="Rectangle 795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273" name="Group 79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6289" name="AutoShape 797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90" name="AutoShape 798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6274" name="Freeform 79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6275" name="Group 80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6287" name="AutoShape 801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88" name="AutoShape 802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6276" name="Rectangle 803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77" name="Freeform 80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78" name="Freeform 80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79" name="Oval 806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80" name="Freeform 80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81" name="AutoShape 808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82" name="AutoShape 809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83" name="Oval 810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84" name="Oval 811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216285" name="Oval 812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86" name="Rectangle 813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131" name="Group 814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216231" name="Freeform 815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32" name="Rectangle 816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33" name="Freeform 817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34" name="Freeform 818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35" name="Rectangle 819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236" name="Group 820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6261" name="AutoShape 821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62" name="AutoShape 822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6237" name="Rectangle 823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238" name="Group 824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6259" name="AutoShape 825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60" name="AutoShape 826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6239" name="Rectangle 827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40" name="Rectangle 828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241" name="Group 829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6257" name="AutoShape 830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58" name="AutoShape 831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6242" name="Freeform 832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6243" name="Group 833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6255" name="AutoShape 834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56" name="AutoShape 835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6244" name="Rectangle 836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45" name="Freeform 837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46" name="Freeform 838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47" name="Oval 839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48" name="Freeform 840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49" name="AutoShape 841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50" name="AutoShape 842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51" name="Oval 843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52" name="Oval 844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216253" name="Oval 845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54" name="Rectangle 846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132" name="Group 847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216208" name="Picture 848" descr="antenna_stylize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209" name="Picture 849" descr="laptop_keyboard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210" name="Freeform 850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16211" name="Picture 851" descr="screen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212" name="Freeform 852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13" name="Freeform 853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14" name="Freeform 854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15" name="Freeform 855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16" name="Freeform 856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17" name="Freeform 857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6218" name="Group 858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216225" name="Freeform 859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26" name="Freeform 860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27" name="Freeform 861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28" name="Freeform 862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29" name="Freeform 863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30" name="Freeform 864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219" name="Freeform 865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20" name="Freeform 866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21" name="Freeform 867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22" name="Freeform 868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23" name="Freeform 869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24" name="Freeform 870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33" name="Group 871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216185" name="Picture 872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186" name="Picture 873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187" name="Freeform 874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16188" name="Picture 875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189" name="Freeform 876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90" name="Freeform 877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91" name="Freeform 878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92" name="Freeform 879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93" name="Freeform 880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94" name="Freeform 881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6195" name="Group 882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216202" name="Freeform 88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03" name="Freeform 88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04" name="Freeform 88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05" name="Freeform 88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06" name="Freeform 88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07" name="Freeform 88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196" name="Freeform 889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97" name="Freeform 890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98" name="Freeform 891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99" name="Freeform 892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00" name="Freeform 893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01" name="Freeform 894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34" name="Group 895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216162" name="Picture 896" descr="antenna_stylize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163" name="Picture 897" descr="laptop_keyboard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164" name="Freeform 898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16165" name="Picture 899" descr="screen"/>
              <p:cNvPicPr>
                <a:picLocks noChangeAspect="1" noChangeArrowheads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166" name="Freeform 900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67" name="Freeform 901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68" name="Freeform 902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69" name="Freeform 903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70" name="Freeform 904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71" name="Freeform 905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6172" name="Group 906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216179" name="Freeform 907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80" name="Freeform 908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81" name="Freeform 909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82" name="Freeform 910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83" name="Freeform 911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84" name="Freeform 912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173" name="Freeform 913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74" name="Freeform 914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75" name="Freeform 915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76" name="Freeform 916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77" name="Freeform 917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78" name="Freeform 918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6135" name="Group 919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216160" name="Picture 9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161" name="Freeform 921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16136" name="Group 922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216137" name="Picture 923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138" name="Picture 924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139" name="Freeform 925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16140" name="Picture 926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141" name="Freeform 927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42" name="Freeform 928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43" name="Freeform 929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44" name="Freeform 930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45" name="Freeform 931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46" name="Freeform 932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6147" name="Group 933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216154" name="Freeform 934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55" name="Freeform 935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56" name="Freeform 936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57" name="Freeform 937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58" name="Freeform 938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59" name="Freeform 939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148" name="Freeform 940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49" name="Freeform 941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50" name="Freeform 942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51" name="Freeform 943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52" name="Freeform 944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53" name="Freeform 945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16068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38113"/>
            <a:ext cx="7772400" cy="871537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Pure </a:t>
            </a:r>
            <a:r>
              <a:rPr lang="en-US" sz="4000">
                <a:latin typeface="Gill Sans MT" charset="0"/>
              </a:rPr>
              <a:t>P2P</a:t>
            </a:r>
            <a:r>
              <a:rPr lang="en-US">
                <a:latin typeface="Gill Sans MT" charset="0"/>
              </a:rPr>
              <a:t> architecture</a:t>
            </a:r>
          </a:p>
        </p:txBody>
      </p:sp>
      <p:sp>
        <p:nvSpPr>
          <p:cNvPr id="21606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5600" y="1276350"/>
            <a:ext cx="4049713" cy="4648200"/>
          </a:xfrm>
        </p:spPr>
        <p:txBody>
          <a:bodyPr>
            <a:normAutofit fontScale="92500" lnSpcReduction="10000"/>
          </a:bodyPr>
          <a:lstStyle/>
          <a:p>
            <a:r>
              <a:rPr lang="en-US" sz="2400" i="1" dirty="0">
                <a:latin typeface="Gill Sans MT" charset="0"/>
              </a:rPr>
              <a:t>no</a:t>
            </a:r>
            <a:r>
              <a:rPr lang="en-US" sz="2400" dirty="0">
                <a:latin typeface="Gill Sans MT" charset="0"/>
              </a:rPr>
              <a:t> always-on server</a:t>
            </a:r>
          </a:p>
          <a:p>
            <a:r>
              <a:rPr lang="en-US" sz="2400" dirty="0">
                <a:latin typeface="Gill Sans MT" charset="0"/>
              </a:rPr>
              <a:t>arbitrary end systems directly communicate</a:t>
            </a:r>
          </a:p>
          <a:p>
            <a:r>
              <a:rPr lang="en-US" sz="2400" dirty="0">
                <a:latin typeface="Gill Sans MT" charset="0"/>
              </a:rPr>
              <a:t>peers are intermittently connected and change IP addresses</a:t>
            </a:r>
            <a:endParaRPr lang="en-US" i="1" dirty="0">
              <a:solidFill>
                <a:srgbClr val="000099"/>
              </a:solidFill>
              <a:latin typeface="Gill Sans MT" charset="0"/>
            </a:endParaRPr>
          </a:p>
          <a:p>
            <a:pPr>
              <a:spcBef>
                <a:spcPct val="60000"/>
              </a:spcBef>
              <a:buFont typeface="Wingdings" charset="0"/>
              <a:buNone/>
            </a:pPr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examples:</a:t>
            </a:r>
          </a:p>
          <a:p>
            <a:pPr lvl="1"/>
            <a:r>
              <a:rPr lang="en-US" dirty="0">
                <a:latin typeface="Gill Sans MT" charset="0"/>
              </a:rPr>
              <a:t>file distribution (</a:t>
            </a:r>
            <a:r>
              <a:rPr lang="en-US" dirty="0" err="1">
                <a:latin typeface="Gill Sans MT" charset="0"/>
              </a:rPr>
              <a:t>BitTorrent</a:t>
            </a:r>
            <a:r>
              <a:rPr lang="en-US" dirty="0">
                <a:latin typeface="Gill Sans MT" charset="0"/>
              </a:rPr>
              <a:t>)</a:t>
            </a:r>
          </a:p>
          <a:p>
            <a:pPr lvl="1"/>
            <a:r>
              <a:rPr lang="en-US" dirty="0">
                <a:latin typeface="Gill Sans MT" charset="0"/>
              </a:rPr>
              <a:t>Streaming (</a:t>
            </a:r>
            <a:r>
              <a:rPr lang="en-US" dirty="0" err="1">
                <a:latin typeface="Gill Sans MT" charset="0"/>
              </a:rPr>
              <a:t>KanKan</a:t>
            </a:r>
            <a:r>
              <a:rPr lang="en-US" dirty="0">
                <a:latin typeface="Gill Sans MT" charset="0"/>
              </a:rPr>
              <a:t>)</a:t>
            </a:r>
          </a:p>
          <a:p>
            <a:pPr lvl="1"/>
            <a:r>
              <a:rPr lang="en-US" dirty="0">
                <a:latin typeface="Gill Sans MT" charset="0"/>
              </a:rPr>
              <a:t>VoIP (Skype) </a:t>
            </a:r>
          </a:p>
          <a:p>
            <a:pPr>
              <a:buFont typeface="Wingdings" charset="0"/>
              <a:buNone/>
            </a:pPr>
            <a:endParaRPr lang="en-US" sz="2400" dirty="0">
              <a:latin typeface="Gill Sans MT" charset="0"/>
            </a:endParaRPr>
          </a:p>
          <a:p>
            <a:endParaRPr lang="en-US" sz="2400" dirty="0">
              <a:latin typeface="Gill Sans MT" charset="0"/>
            </a:endParaRPr>
          </a:p>
        </p:txBody>
      </p:sp>
      <p:sp>
        <p:nvSpPr>
          <p:cNvPr id="216070" name="Line 1034"/>
          <p:cNvSpPr>
            <a:spLocks noChangeShapeType="1"/>
          </p:cNvSpPr>
          <p:nvPr/>
        </p:nvSpPr>
        <p:spPr bwMode="auto">
          <a:xfrm flipH="1">
            <a:off x="5783263" y="1597025"/>
            <a:ext cx="828675" cy="120332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071" name="Line 1035"/>
          <p:cNvSpPr>
            <a:spLocks noChangeShapeType="1"/>
          </p:cNvSpPr>
          <p:nvPr/>
        </p:nvSpPr>
        <p:spPr bwMode="auto">
          <a:xfrm>
            <a:off x="5657850" y="3160713"/>
            <a:ext cx="30163" cy="155575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072" name="Line 1036"/>
          <p:cNvSpPr>
            <a:spLocks noChangeShapeType="1"/>
          </p:cNvSpPr>
          <p:nvPr/>
        </p:nvSpPr>
        <p:spPr bwMode="auto">
          <a:xfrm>
            <a:off x="6118225" y="3260725"/>
            <a:ext cx="1296988" cy="203835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6073" name="Picture 563" descr="underline_base"/>
          <p:cNvPicPr>
            <a:picLocks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7969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9249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8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4269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414DB110-7C35-8D41-BB7F-59DDD287E148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20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4269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Chapter 2: outline</a:t>
            </a:r>
          </a:p>
        </p:txBody>
      </p:sp>
      <p:sp>
        <p:nvSpPr>
          <p:cNvPr id="24269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1611313"/>
            <a:ext cx="3810000" cy="46482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2.1 principles of network applications</a:t>
            </a:r>
          </a:p>
          <a:p>
            <a:pPr marL="912813" lvl="1"/>
            <a:r>
              <a:rPr lang="en-US">
                <a:latin typeface="Gill Sans MT" charset="0"/>
              </a:rPr>
              <a:t>app architectures</a:t>
            </a:r>
          </a:p>
          <a:p>
            <a:pPr marL="912813" lvl="1"/>
            <a:r>
              <a:rPr lang="en-US">
                <a:latin typeface="Gill Sans MT" charset="0"/>
              </a:rPr>
              <a:t>app requirements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2.2 Web and HTTP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2.3 FTP 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2.4 electronic mail</a:t>
            </a:r>
          </a:p>
          <a:p>
            <a:pPr marL="912813" lvl="1"/>
            <a:r>
              <a:rPr lang="en-US">
                <a:latin typeface="Gill Sans MT" charset="0"/>
              </a:rPr>
              <a:t>SMTP, POP3, IMAP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2.5 DNS</a:t>
            </a:r>
          </a:p>
          <a:p>
            <a:pPr marL="457200" indent="-457200"/>
            <a:endParaRPr lang="en-US" sz="2400">
              <a:latin typeface="Gill Sans MT" charset="0"/>
            </a:endParaRPr>
          </a:p>
        </p:txBody>
      </p:sp>
      <p:sp>
        <p:nvSpPr>
          <p:cNvPr id="242693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73600" y="1636713"/>
            <a:ext cx="38766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2.6 P2P applications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2.7 socket programming with UDP and TCP</a:t>
            </a:r>
          </a:p>
        </p:txBody>
      </p:sp>
      <p:pic>
        <p:nvPicPr>
          <p:cNvPr id="242694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3801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4371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9FEB34B5-C6B1-7148-BD0D-FE708D31EA1C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21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43715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0"/>
            <a:ext cx="7772400" cy="11430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Socket programming </a:t>
            </a:r>
            <a:endParaRPr lang="en-US">
              <a:latin typeface="Gill Sans MT" charset="0"/>
            </a:endParaRPr>
          </a:p>
        </p:txBody>
      </p:sp>
      <p:sp>
        <p:nvSpPr>
          <p:cNvPr id="243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125" y="1395413"/>
            <a:ext cx="8021638" cy="1533525"/>
          </a:xfrm>
        </p:spPr>
        <p:txBody>
          <a:bodyPr>
            <a:normAutofit fontScale="85000" lnSpcReduction="200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goal: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learn how to build client/server applications that communicate using sockets</a:t>
            </a:r>
            <a:endParaRPr lang="en-US" i="1">
              <a:solidFill>
                <a:srgbClr val="CC0000"/>
              </a:solidFill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socket:</a:t>
            </a:r>
            <a:r>
              <a:rPr lang="en-US">
                <a:latin typeface="Gill Sans MT" charset="0"/>
              </a:rPr>
              <a:t> door between application process and end-end-transport protocol </a:t>
            </a:r>
          </a:p>
        </p:txBody>
      </p:sp>
      <p:grpSp>
        <p:nvGrpSpPr>
          <p:cNvPr id="243717" name="Group 60"/>
          <p:cNvGrpSpPr>
            <a:grpSpLocks/>
          </p:cNvGrpSpPr>
          <p:nvPr/>
        </p:nvGrpSpPr>
        <p:grpSpPr bwMode="auto">
          <a:xfrm>
            <a:off x="296863" y="3335338"/>
            <a:ext cx="8208962" cy="2536825"/>
            <a:chOff x="358775" y="3459163"/>
            <a:chExt cx="8208963" cy="2536825"/>
          </a:xfrm>
        </p:grpSpPr>
        <p:sp>
          <p:nvSpPr>
            <p:cNvPr id="243719" name="Freeform 44"/>
            <p:cNvSpPr>
              <a:spLocks/>
            </p:cNvSpPr>
            <p:nvPr/>
          </p:nvSpPr>
          <p:spPr bwMode="auto">
            <a:xfrm>
              <a:off x="6654800" y="3468688"/>
              <a:ext cx="736600" cy="1998662"/>
            </a:xfrm>
            <a:custGeom>
              <a:avLst/>
              <a:gdLst>
                <a:gd name="T0" fmla="*/ 2147483647 w 464"/>
                <a:gd name="T1" fmla="*/ 2147483647 h 1259"/>
                <a:gd name="T2" fmla="*/ 0 w 464"/>
                <a:gd name="T3" fmla="*/ 0 h 1259"/>
                <a:gd name="T4" fmla="*/ 2147483647 w 464"/>
                <a:gd name="T5" fmla="*/ 2147483647 h 1259"/>
                <a:gd name="T6" fmla="*/ 2147483647 w 464"/>
                <a:gd name="T7" fmla="*/ 2147483647 h 1259"/>
                <a:gd name="T8" fmla="*/ 2147483647 w 464"/>
                <a:gd name="T9" fmla="*/ 2147483647 h 1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4"/>
                <a:gd name="T16" fmla="*/ 0 h 1259"/>
                <a:gd name="T17" fmla="*/ 464 w 464"/>
                <a:gd name="T18" fmla="*/ 1259 h 1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4" h="1259">
                  <a:moveTo>
                    <a:pt x="464" y="1060"/>
                  </a:moveTo>
                  <a:lnTo>
                    <a:pt x="0" y="0"/>
                  </a:lnTo>
                  <a:lnTo>
                    <a:pt x="6" y="1258"/>
                  </a:lnTo>
                  <a:lnTo>
                    <a:pt x="382" y="1259"/>
                  </a:lnTo>
                  <a:lnTo>
                    <a:pt x="464" y="106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720" name="Freeform 7"/>
            <p:cNvSpPr>
              <a:spLocks/>
            </p:cNvSpPr>
            <p:nvPr/>
          </p:nvSpPr>
          <p:spPr bwMode="auto">
            <a:xfrm>
              <a:off x="3340100" y="4765675"/>
              <a:ext cx="1808163" cy="1031875"/>
            </a:xfrm>
            <a:custGeom>
              <a:avLst/>
              <a:gdLst>
                <a:gd name="T0" fmla="*/ 2147483647 w 2135"/>
                <a:gd name="T1" fmla="*/ 2147483647 h 1662"/>
                <a:gd name="T2" fmla="*/ 2147483647 w 2135"/>
                <a:gd name="T3" fmla="*/ 2147483647 h 1662"/>
                <a:gd name="T4" fmla="*/ 2147483647 w 2135"/>
                <a:gd name="T5" fmla="*/ 2147483647 h 1662"/>
                <a:gd name="T6" fmla="*/ 2147483647 w 2135"/>
                <a:gd name="T7" fmla="*/ 2147483647 h 1662"/>
                <a:gd name="T8" fmla="*/ 2147483647 w 2135"/>
                <a:gd name="T9" fmla="*/ 2147483647 h 1662"/>
                <a:gd name="T10" fmla="*/ 2147483647 w 2135"/>
                <a:gd name="T11" fmla="*/ 2147483647 h 1662"/>
                <a:gd name="T12" fmla="*/ 2147483647 w 2135"/>
                <a:gd name="T13" fmla="*/ 2147483647 h 1662"/>
                <a:gd name="T14" fmla="*/ 2147483647 w 2135"/>
                <a:gd name="T15" fmla="*/ 2147483647 h 1662"/>
                <a:gd name="T16" fmla="*/ 2147483647 w 2135"/>
                <a:gd name="T17" fmla="*/ 2147483647 h 1662"/>
                <a:gd name="T18" fmla="*/ 2147483647 w 2135"/>
                <a:gd name="T19" fmla="*/ 2147483647 h 1662"/>
                <a:gd name="T20" fmla="*/ 2147483647 w 2135"/>
                <a:gd name="T21" fmla="*/ 2147483647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1" name="Text Box 51"/>
            <p:cNvSpPr txBox="1">
              <a:spLocks noChangeArrowheads="1"/>
            </p:cNvSpPr>
            <p:nvPr/>
          </p:nvSpPr>
          <p:spPr bwMode="auto">
            <a:xfrm>
              <a:off x="3778250" y="4897438"/>
              <a:ext cx="8747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000000"/>
                  </a:solidFill>
                </a:rPr>
                <a:t>Internet</a:t>
              </a:r>
            </a:p>
          </p:txBody>
        </p:sp>
        <p:sp>
          <p:nvSpPr>
            <p:cNvPr id="243722" name="Line 52"/>
            <p:cNvSpPr>
              <a:spLocks noChangeShapeType="1"/>
            </p:cNvSpPr>
            <p:nvPr/>
          </p:nvSpPr>
          <p:spPr bwMode="auto">
            <a:xfrm>
              <a:off x="3098800" y="5308600"/>
              <a:ext cx="22113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3" name="Text Box 53"/>
            <p:cNvSpPr txBox="1">
              <a:spLocks noChangeArrowheads="1"/>
            </p:cNvSpPr>
            <p:nvPr/>
          </p:nvSpPr>
          <p:spPr bwMode="auto">
            <a:xfrm>
              <a:off x="7119938" y="4533900"/>
              <a:ext cx="1063625" cy="825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controlled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by OS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1600">
                <a:solidFill>
                  <a:srgbClr val="CC0000"/>
                </a:solidFill>
                <a:latin typeface="Times New Roman" charset="0"/>
              </a:endParaRPr>
            </a:p>
          </p:txBody>
        </p:sp>
        <p:sp>
          <p:nvSpPr>
            <p:cNvPr id="243724" name="Text Box 56"/>
            <p:cNvSpPr txBox="1">
              <a:spLocks noChangeArrowheads="1"/>
            </p:cNvSpPr>
            <p:nvPr/>
          </p:nvSpPr>
          <p:spPr bwMode="auto">
            <a:xfrm>
              <a:off x="7097713" y="3633788"/>
              <a:ext cx="1470025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controlled by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app developer</a:t>
              </a:r>
            </a:p>
          </p:txBody>
        </p:sp>
        <p:sp>
          <p:nvSpPr>
            <p:cNvPr id="243725" name="Freeform 50"/>
            <p:cNvSpPr>
              <a:spLocks/>
            </p:cNvSpPr>
            <p:nvPr/>
          </p:nvSpPr>
          <p:spPr bwMode="auto">
            <a:xfrm>
              <a:off x="914400" y="3532188"/>
              <a:ext cx="758825" cy="1997075"/>
            </a:xfrm>
            <a:custGeom>
              <a:avLst/>
              <a:gdLst>
                <a:gd name="T0" fmla="*/ 0 w 478"/>
                <a:gd name="T1" fmla="*/ 2147483647 h 1258"/>
                <a:gd name="T2" fmla="*/ 2147483647 w 478"/>
                <a:gd name="T3" fmla="*/ 0 h 1258"/>
                <a:gd name="T4" fmla="*/ 2147483647 w 478"/>
                <a:gd name="T5" fmla="*/ 2147483647 h 1258"/>
                <a:gd name="T6" fmla="*/ 2147483647 w 478"/>
                <a:gd name="T7" fmla="*/ 2147483647 h 1258"/>
                <a:gd name="T8" fmla="*/ 0 w 478"/>
                <a:gd name="T9" fmla="*/ 2147483647 h 12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8"/>
                <a:gd name="T16" fmla="*/ 0 h 1258"/>
                <a:gd name="T17" fmla="*/ 478 w 478"/>
                <a:gd name="T18" fmla="*/ 1258 h 12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8" h="1258">
                  <a:moveTo>
                    <a:pt x="0" y="1040"/>
                  </a:moveTo>
                  <a:lnTo>
                    <a:pt x="478" y="0"/>
                  </a:lnTo>
                  <a:lnTo>
                    <a:pt x="472" y="1258"/>
                  </a:lnTo>
                  <a:lnTo>
                    <a:pt x="41" y="1246"/>
                  </a:lnTo>
                  <a:lnTo>
                    <a:pt x="0" y="104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726" name="Rectangle 23"/>
            <p:cNvSpPr>
              <a:spLocks noChangeArrowheads="1"/>
            </p:cNvSpPr>
            <p:nvPr/>
          </p:nvSpPr>
          <p:spPr bwMode="auto">
            <a:xfrm>
              <a:off x="1717675" y="3487738"/>
              <a:ext cx="1296988" cy="1981200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43727" name="Rectangle 24"/>
            <p:cNvSpPr>
              <a:spLocks noChangeArrowheads="1"/>
            </p:cNvSpPr>
            <p:nvPr/>
          </p:nvSpPr>
          <p:spPr bwMode="auto">
            <a:xfrm>
              <a:off x="1679575" y="3541713"/>
              <a:ext cx="1273175" cy="197961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43728" name="Line 25"/>
            <p:cNvSpPr>
              <a:spLocks noChangeShapeType="1"/>
            </p:cNvSpPr>
            <p:nvPr/>
          </p:nvSpPr>
          <p:spPr bwMode="auto">
            <a:xfrm>
              <a:off x="1689100" y="4302125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9" name="Text Box 26"/>
            <p:cNvSpPr txBox="1">
              <a:spLocks noChangeArrowheads="1"/>
            </p:cNvSpPr>
            <p:nvPr/>
          </p:nvSpPr>
          <p:spPr bwMode="auto">
            <a:xfrm>
              <a:off x="1646238" y="428466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transport</a:t>
              </a:r>
            </a:p>
          </p:txBody>
        </p:sp>
        <p:sp>
          <p:nvSpPr>
            <p:cNvPr id="243730" name="Line 27"/>
            <p:cNvSpPr>
              <a:spLocks noChangeShapeType="1"/>
            </p:cNvSpPr>
            <p:nvPr/>
          </p:nvSpPr>
          <p:spPr bwMode="auto">
            <a:xfrm>
              <a:off x="1697038" y="4622800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31" name="Line 28"/>
            <p:cNvSpPr>
              <a:spLocks noChangeShapeType="1"/>
            </p:cNvSpPr>
            <p:nvPr/>
          </p:nvSpPr>
          <p:spPr bwMode="auto">
            <a:xfrm>
              <a:off x="1682750" y="4932363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32" name="Line 29"/>
            <p:cNvSpPr>
              <a:spLocks noChangeShapeType="1"/>
            </p:cNvSpPr>
            <p:nvPr/>
          </p:nvSpPr>
          <p:spPr bwMode="auto">
            <a:xfrm>
              <a:off x="1682750" y="5218113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33" name="Text Box 26"/>
            <p:cNvSpPr txBox="1">
              <a:spLocks noChangeArrowheads="1"/>
            </p:cNvSpPr>
            <p:nvPr/>
          </p:nvSpPr>
          <p:spPr bwMode="auto">
            <a:xfrm>
              <a:off x="1681163" y="353218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000000"/>
                  </a:solidFill>
                  <a:latin typeface="Tahoma" charset="0"/>
                </a:rPr>
                <a:t>application</a:t>
              </a:r>
            </a:p>
          </p:txBody>
        </p:sp>
        <p:sp>
          <p:nvSpPr>
            <p:cNvPr id="243734" name="Text Box 26"/>
            <p:cNvSpPr txBox="1">
              <a:spLocks noChangeArrowheads="1"/>
            </p:cNvSpPr>
            <p:nvPr/>
          </p:nvSpPr>
          <p:spPr bwMode="auto">
            <a:xfrm>
              <a:off x="1636713" y="518953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physical</a:t>
              </a:r>
            </a:p>
          </p:txBody>
        </p:sp>
        <p:sp>
          <p:nvSpPr>
            <p:cNvPr id="243735" name="Text Box 26"/>
            <p:cNvSpPr txBox="1">
              <a:spLocks noChangeArrowheads="1"/>
            </p:cNvSpPr>
            <p:nvPr/>
          </p:nvSpPr>
          <p:spPr bwMode="auto">
            <a:xfrm>
              <a:off x="1655763" y="490378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link</a:t>
              </a:r>
            </a:p>
          </p:txBody>
        </p:sp>
        <p:sp>
          <p:nvSpPr>
            <p:cNvPr id="243736" name="Text Box 26"/>
            <p:cNvSpPr txBox="1">
              <a:spLocks noChangeArrowheads="1"/>
            </p:cNvSpPr>
            <p:nvPr/>
          </p:nvSpPr>
          <p:spPr bwMode="auto">
            <a:xfrm>
              <a:off x="1646238" y="460851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network</a:t>
              </a:r>
            </a:p>
          </p:txBody>
        </p:sp>
        <p:sp>
          <p:nvSpPr>
            <p:cNvPr id="243737" name="Oval 62"/>
            <p:cNvSpPr>
              <a:spLocks noChangeArrowheads="1"/>
            </p:cNvSpPr>
            <p:nvPr/>
          </p:nvSpPr>
          <p:spPr bwMode="auto">
            <a:xfrm>
              <a:off x="1814513" y="3806825"/>
              <a:ext cx="990600" cy="30480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000000"/>
                  </a:solidFill>
                </a:rPr>
                <a:t>process</a:t>
              </a:r>
            </a:p>
          </p:txBody>
        </p:sp>
        <p:grpSp>
          <p:nvGrpSpPr>
            <p:cNvPr id="243738" name="Group 63"/>
            <p:cNvGrpSpPr>
              <a:grpSpLocks/>
            </p:cNvGrpSpPr>
            <p:nvPr/>
          </p:nvGrpSpPr>
          <p:grpSpPr bwMode="auto">
            <a:xfrm>
              <a:off x="2062163" y="4167188"/>
              <a:ext cx="546100" cy="225425"/>
              <a:chOff x="1287" y="2524"/>
              <a:chExt cx="260" cy="100"/>
            </a:xfrm>
          </p:grpSpPr>
          <p:sp>
            <p:nvSpPr>
              <p:cNvPr id="243768" name="Rectangle 64"/>
              <p:cNvSpPr>
                <a:spLocks noChangeArrowheads="1"/>
              </p:cNvSpPr>
              <p:nvPr/>
            </p:nvSpPr>
            <p:spPr bwMode="auto">
              <a:xfrm>
                <a:off x="1287" y="2524"/>
                <a:ext cx="260" cy="10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43769" name="Rectangle 65"/>
              <p:cNvSpPr>
                <a:spLocks noChangeArrowheads="1"/>
              </p:cNvSpPr>
              <p:nvPr/>
            </p:nvSpPr>
            <p:spPr bwMode="auto">
              <a:xfrm>
                <a:off x="1338" y="2537"/>
                <a:ext cx="156" cy="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43770" name="Rectangle 66"/>
              <p:cNvSpPr>
                <a:spLocks noChangeArrowheads="1"/>
              </p:cNvSpPr>
              <p:nvPr/>
            </p:nvSpPr>
            <p:spPr bwMode="auto">
              <a:xfrm>
                <a:off x="1503" y="2582"/>
                <a:ext cx="27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43771" name="Rectangle 67"/>
              <p:cNvSpPr>
                <a:spLocks noChangeArrowheads="1"/>
              </p:cNvSpPr>
              <p:nvPr/>
            </p:nvSpPr>
            <p:spPr bwMode="auto">
              <a:xfrm>
                <a:off x="1298" y="2583"/>
                <a:ext cx="26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43739" name="Rectangle 23"/>
            <p:cNvSpPr>
              <a:spLocks noChangeArrowheads="1"/>
            </p:cNvSpPr>
            <p:nvPr/>
          </p:nvSpPr>
          <p:spPr bwMode="auto">
            <a:xfrm>
              <a:off x="5380038" y="3459163"/>
              <a:ext cx="1296987" cy="1981200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43740" name="Rectangle 24"/>
            <p:cNvSpPr>
              <a:spLocks noChangeArrowheads="1"/>
            </p:cNvSpPr>
            <p:nvPr/>
          </p:nvSpPr>
          <p:spPr bwMode="auto">
            <a:xfrm>
              <a:off x="5341938" y="3513138"/>
              <a:ext cx="1273175" cy="197961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43741" name="Line 25"/>
            <p:cNvSpPr>
              <a:spLocks noChangeShapeType="1"/>
            </p:cNvSpPr>
            <p:nvPr/>
          </p:nvSpPr>
          <p:spPr bwMode="auto">
            <a:xfrm>
              <a:off x="5351463" y="4273550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42" name="Text Box 26"/>
            <p:cNvSpPr txBox="1">
              <a:spLocks noChangeArrowheads="1"/>
            </p:cNvSpPr>
            <p:nvPr/>
          </p:nvSpPr>
          <p:spPr bwMode="auto">
            <a:xfrm>
              <a:off x="5308600" y="425608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transport</a:t>
              </a:r>
            </a:p>
          </p:txBody>
        </p:sp>
        <p:sp>
          <p:nvSpPr>
            <p:cNvPr id="243743" name="Line 27"/>
            <p:cNvSpPr>
              <a:spLocks noChangeShapeType="1"/>
            </p:cNvSpPr>
            <p:nvPr/>
          </p:nvSpPr>
          <p:spPr bwMode="auto">
            <a:xfrm>
              <a:off x="5359400" y="4594225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44" name="Line 28"/>
            <p:cNvSpPr>
              <a:spLocks noChangeShapeType="1"/>
            </p:cNvSpPr>
            <p:nvPr/>
          </p:nvSpPr>
          <p:spPr bwMode="auto">
            <a:xfrm>
              <a:off x="5345113" y="4903788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45" name="Line 29"/>
            <p:cNvSpPr>
              <a:spLocks noChangeShapeType="1"/>
            </p:cNvSpPr>
            <p:nvPr/>
          </p:nvSpPr>
          <p:spPr bwMode="auto">
            <a:xfrm>
              <a:off x="5345113" y="5189538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46" name="Text Box 26"/>
            <p:cNvSpPr txBox="1">
              <a:spLocks noChangeArrowheads="1"/>
            </p:cNvSpPr>
            <p:nvPr/>
          </p:nvSpPr>
          <p:spPr bwMode="auto">
            <a:xfrm>
              <a:off x="5343525" y="350361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000000"/>
                  </a:solidFill>
                  <a:latin typeface="Tahoma" charset="0"/>
                </a:rPr>
                <a:t>application</a:t>
              </a:r>
            </a:p>
          </p:txBody>
        </p:sp>
        <p:sp>
          <p:nvSpPr>
            <p:cNvPr id="243747" name="Text Box 26"/>
            <p:cNvSpPr txBox="1">
              <a:spLocks noChangeArrowheads="1"/>
            </p:cNvSpPr>
            <p:nvPr/>
          </p:nvSpPr>
          <p:spPr bwMode="auto">
            <a:xfrm>
              <a:off x="5299075" y="516096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physical</a:t>
              </a:r>
            </a:p>
          </p:txBody>
        </p:sp>
        <p:sp>
          <p:nvSpPr>
            <p:cNvPr id="243748" name="Text Box 26"/>
            <p:cNvSpPr txBox="1">
              <a:spLocks noChangeArrowheads="1"/>
            </p:cNvSpPr>
            <p:nvPr/>
          </p:nvSpPr>
          <p:spPr bwMode="auto">
            <a:xfrm>
              <a:off x="5318125" y="487521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link</a:t>
              </a:r>
            </a:p>
          </p:txBody>
        </p:sp>
        <p:sp>
          <p:nvSpPr>
            <p:cNvPr id="243749" name="Text Box 26"/>
            <p:cNvSpPr txBox="1">
              <a:spLocks noChangeArrowheads="1"/>
            </p:cNvSpPr>
            <p:nvPr/>
          </p:nvSpPr>
          <p:spPr bwMode="auto">
            <a:xfrm>
              <a:off x="5308600" y="457993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network</a:t>
              </a:r>
            </a:p>
          </p:txBody>
        </p:sp>
        <p:sp>
          <p:nvSpPr>
            <p:cNvPr id="243750" name="Oval 80"/>
            <p:cNvSpPr>
              <a:spLocks noChangeArrowheads="1"/>
            </p:cNvSpPr>
            <p:nvPr/>
          </p:nvSpPr>
          <p:spPr bwMode="auto">
            <a:xfrm>
              <a:off x="5476875" y="3778250"/>
              <a:ext cx="990600" cy="30480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000000"/>
                  </a:solidFill>
                </a:rPr>
                <a:t>process</a:t>
              </a:r>
            </a:p>
          </p:txBody>
        </p:sp>
        <p:grpSp>
          <p:nvGrpSpPr>
            <p:cNvPr id="243751" name="Group 81"/>
            <p:cNvGrpSpPr>
              <a:grpSpLocks/>
            </p:cNvGrpSpPr>
            <p:nvPr/>
          </p:nvGrpSpPr>
          <p:grpSpPr bwMode="auto">
            <a:xfrm>
              <a:off x="5724525" y="4138613"/>
              <a:ext cx="546100" cy="225425"/>
              <a:chOff x="1287" y="2524"/>
              <a:chExt cx="260" cy="100"/>
            </a:xfrm>
          </p:grpSpPr>
          <p:sp>
            <p:nvSpPr>
              <p:cNvPr id="243764" name="Rectangle 82"/>
              <p:cNvSpPr>
                <a:spLocks noChangeArrowheads="1"/>
              </p:cNvSpPr>
              <p:nvPr/>
            </p:nvSpPr>
            <p:spPr bwMode="auto">
              <a:xfrm>
                <a:off x="1287" y="2524"/>
                <a:ext cx="260" cy="10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43765" name="Rectangle 83"/>
              <p:cNvSpPr>
                <a:spLocks noChangeArrowheads="1"/>
              </p:cNvSpPr>
              <p:nvPr/>
            </p:nvSpPr>
            <p:spPr bwMode="auto">
              <a:xfrm>
                <a:off x="1338" y="2537"/>
                <a:ext cx="156" cy="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43766" name="Rectangle 84"/>
              <p:cNvSpPr>
                <a:spLocks noChangeArrowheads="1"/>
              </p:cNvSpPr>
              <p:nvPr/>
            </p:nvSpPr>
            <p:spPr bwMode="auto">
              <a:xfrm>
                <a:off x="1503" y="2582"/>
                <a:ext cx="27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43767" name="Rectangle 85"/>
              <p:cNvSpPr>
                <a:spLocks noChangeArrowheads="1"/>
              </p:cNvSpPr>
              <p:nvPr/>
            </p:nvSpPr>
            <p:spPr bwMode="auto">
              <a:xfrm>
                <a:off x="1298" y="2583"/>
                <a:ext cx="26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43752" name="Line 87"/>
            <p:cNvSpPr>
              <a:spLocks noChangeShapeType="1"/>
            </p:cNvSpPr>
            <p:nvPr/>
          </p:nvSpPr>
          <p:spPr bwMode="auto">
            <a:xfrm flipH="1">
              <a:off x="6534150" y="3910013"/>
              <a:ext cx="609600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53" name="Line 88"/>
            <p:cNvSpPr>
              <a:spLocks noChangeShapeType="1"/>
            </p:cNvSpPr>
            <p:nvPr/>
          </p:nvSpPr>
          <p:spPr bwMode="auto">
            <a:xfrm>
              <a:off x="6759575" y="4335463"/>
              <a:ext cx="0" cy="102235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54" name="Line 89"/>
            <p:cNvSpPr>
              <a:spLocks noChangeShapeType="1"/>
            </p:cNvSpPr>
            <p:nvPr/>
          </p:nvSpPr>
          <p:spPr bwMode="auto">
            <a:xfrm flipH="1">
              <a:off x="6783388" y="4835525"/>
              <a:ext cx="609600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55" name="Text Box 56"/>
            <p:cNvSpPr txBox="1">
              <a:spLocks noChangeArrowheads="1"/>
            </p:cNvSpPr>
            <p:nvPr/>
          </p:nvSpPr>
          <p:spPr bwMode="auto">
            <a:xfrm>
              <a:off x="3697288" y="3590925"/>
              <a:ext cx="917575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i="1">
                  <a:solidFill>
                    <a:srgbClr val="CC0000"/>
                  </a:solidFill>
                </a:rPr>
                <a:t>socket</a:t>
              </a:r>
            </a:p>
          </p:txBody>
        </p:sp>
        <p:sp>
          <p:nvSpPr>
            <p:cNvPr id="243756" name="Line 91"/>
            <p:cNvSpPr>
              <a:spLocks noChangeShapeType="1"/>
            </p:cNvSpPr>
            <p:nvPr/>
          </p:nvSpPr>
          <p:spPr bwMode="auto">
            <a:xfrm flipV="1">
              <a:off x="2700338" y="3790950"/>
              <a:ext cx="968375" cy="434975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57" name="Line 92"/>
            <p:cNvSpPr>
              <a:spLocks noChangeShapeType="1"/>
            </p:cNvSpPr>
            <p:nvPr/>
          </p:nvSpPr>
          <p:spPr bwMode="auto">
            <a:xfrm flipH="1" flipV="1">
              <a:off x="4635500" y="3779838"/>
              <a:ext cx="968375" cy="434975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3758" name="Group 93"/>
            <p:cNvGrpSpPr>
              <a:grpSpLocks/>
            </p:cNvGrpSpPr>
            <p:nvPr/>
          </p:nvGrpSpPr>
          <p:grpSpPr bwMode="auto">
            <a:xfrm>
              <a:off x="358775" y="4808538"/>
              <a:ext cx="1035050" cy="904875"/>
              <a:chOff x="-44" y="1473"/>
              <a:chExt cx="981" cy="1105"/>
            </a:xfrm>
          </p:grpSpPr>
          <p:pic>
            <p:nvPicPr>
              <p:cNvPr id="243762" name="Picture 9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3763" name="Freeform 9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3117 w 356"/>
                  <a:gd name="T3" fmla="*/ 180 h 368"/>
                  <a:gd name="T4" fmla="*/ 3697 w 356"/>
                  <a:gd name="T5" fmla="*/ 3762 h 368"/>
                  <a:gd name="T6" fmla="*/ 815 w 356"/>
                  <a:gd name="T7" fmla="*/ 470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43759" name="Group 96"/>
            <p:cNvGrpSpPr>
              <a:grpSpLocks/>
            </p:cNvGrpSpPr>
            <p:nvPr/>
          </p:nvGrpSpPr>
          <p:grpSpPr bwMode="auto">
            <a:xfrm flipH="1">
              <a:off x="7075488" y="5091113"/>
              <a:ext cx="1035050" cy="904875"/>
              <a:chOff x="-44" y="1473"/>
              <a:chExt cx="981" cy="1105"/>
            </a:xfrm>
          </p:grpSpPr>
          <p:pic>
            <p:nvPicPr>
              <p:cNvPr id="243760" name="Picture 9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3761" name="Freeform 98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3117 w 356"/>
                  <a:gd name="T3" fmla="*/ 180 h 368"/>
                  <a:gd name="T4" fmla="*/ 3697 w 356"/>
                  <a:gd name="T5" fmla="*/ 3762 h 368"/>
                  <a:gd name="T6" fmla="*/ 815 w 356"/>
                  <a:gd name="T7" fmla="*/ 470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pic>
        <p:nvPicPr>
          <p:cNvPr id="243718" name="Picture 1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85725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3068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4473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CFFF3EAC-9FFD-2E42-8BB5-CFC45B6001C2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22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44739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0"/>
            <a:ext cx="7772400" cy="11430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Socket programming </a:t>
            </a:r>
            <a:endParaRPr lang="en-US">
              <a:latin typeface="Gill Sans MT" charset="0"/>
            </a:endParaRPr>
          </a:p>
        </p:txBody>
      </p:sp>
      <p:sp>
        <p:nvSpPr>
          <p:cNvPr id="244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125" y="1395413"/>
            <a:ext cx="8021638" cy="1533525"/>
          </a:xfrm>
        </p:spPr>
        <p:txBody>
          <a:bodyPr>
            <a:normAutofit lnSpcReduction="10000"/>
          </a:bodyPr>
          <a:lstStyle/>
          <a:p>
            <a:pPr marL="342900" lvl="1" indent="-342900">
              <a:buSzPct val="65000"/>
              <a:buFont typeface="Wingdings" charset="0"/>
              <a:buNone/>
            </a:pPr>
            <a:r>
              <a:rPr lang="en-US" sz="2800" i="1">
                <a:solidFill>
                  <a:srgbClr val="22228B"/>
                </a:solidFill>
                <a:latin typeface="Gill Sans MT" charset="0"/>
              </a:rPr>
              <a:t>Two socket types for two transport services:</a:t>
            </a:r>
          </a:p>
          <a:p>
            <a:pPr marL="342900" lvl="1" indent="-342900">
              <a:buSzPct val="65000"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UDP:</a:t>
            </a:r>
            <a:r>
              <a:rPr lang="en-US" sz="2800">
                <a:solidFill>
                  <a:srgbClr val="000000"/>
                </a:solidFill>
                <a:latin typeface="Gill Sans MT" charset="0"/>
              </a:rPr>
              <a:t> </a:t>
            </a:r>
            <a:r>
              <a:rPr lang="en-US" sz="2800">
                <a:latin typeface="Gill Sans MT" charset="0"/>
              </a:rPr>
              <a:t>unreliable datagram</a:t>
            </a:r>
            <a:endParaRPr lang="en-US" i="1">
              <a:solidFill>
                <a:srgbClr val="CC0000"/>
              </a:solidFill>
              <a:latin typeface="Gill Sans MT" charset="0"/>
            </a:endParaRPr>
          </a:p>
          <a:p>
            <a:pPr marL="342900" lvl="1" indent="-342900">
              <a:buSzPct val="65000"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TCP:</a:t>
            </a:r>
            <a:r>
              <a:rPr lang="en-US" sz="2800">
                <a:latin typeface="Gill Sans MT" charset="0"/>
              </a:rPr>
              <a:t> reliable, byte stream-oriented </a:t>
            </a:r>
          </a:p>
          <a:p>
            <a:pPr>
              <a:buFont typeface="Wingdings" charset="0"/>
              <a:buNone/>
            </a:pPr>
            <a:endParaRPr lang="en-US">
              <a:latin typeface="Gill Sans MT" charset="0"/>
            </a:endParaRPr>
          </a:p>
        </p:txBody>
      </p:sp>
      <p:pic>
        <p:nvPicPr>
          <p:cNvPr id="244741" name="Picture 1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85725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285750" y="2981325"/>
            <a:ext cx="8021638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pitchFamily="2" charset="2"/>
              <a:buNone/>
              <a:defRPr/>
            </a:pPr>
            <a:r>
              <a:rPr lang="en-US" sz="2800" i="1" kern="0" dirty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  <a:cs typeface="+mn-cs"/>
              </a:rPr>
              <a:t>A</a:t>
            </a:r>
            <a:r>
              <a:rPr lang="en-US" sz="2800" i="1" kern="0" dirty="0" err="1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  <a:cs typeface="+mn-cs"/>
              </a:rPr>
              <a:t>pplication</a:t>
            </a:r>
            <a:r>
              <a:rPr lang="en-US" sz="2800" i="1" kern="0" dirty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  <a:cs typeface="+mn-cs"/>
              </a:rPr>
              <a:t> Example:</a:t>
            </a:r>
          </a:p>
          <a:p>
            <a:pPr marL="514350" indent="-514350">
              <a:lnSpc>
                <a:spcPct val="85000"/>
              </a:lnSpc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</a:rPr>
              <a:t>Client reads a line of characters (data) from its keyboard and sends the data to the server.</a:t>
            </a:r>
          </a:p>
          <a:p>
            <a:pPr marL="514350" indent="-514350">
              <a:lnSpc>
                <a:spcPct val="85000"/>
              </a:lnSpc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</a:rPr>
              <a:t>The server receives the data and converts characters to uppercase.</a:t>
            </a:r>
          </a:p>
          <a:p>
            <a:pPr marL="514350" indent="-514350">
              <a:lnSpc>
                <a:spcPct val="85000"/>
              </a:lnSpc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</a:rPr>
              <a:t>The server sends the modified data to the client.</a:t>
            </a:r>
          </a:p>
          <a:p>
            <a:pPr marL="514350" indent="-514350">
              <a:lnSpc>
                <a:spcPct val="85000"/>
              </a:lnSpc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</a:rPr>
              <a:t>The client receives the modified data and displays the line on its screen.</a:t>
            </a:r>
          </a:p>
        </p:txBody>
      </p:sp>
    </p:spTree>
    <p:extLst>
      <p:ext uri="{BB962C8B-B14F-4D97-AF65-F5344CB8AC3E}">
        <p14:creationId xmlns:p14="http://schemas.microsoft.com/office/powerpoint/2010/main" val="355686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4576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A3A48825-F21C-1F4B-B721-E01854B0F4B3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23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pic>
        <p:nvPicPr>
          <p:cNvPr id="245763" name="Picture 1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" y="790575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64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" y="0"/>
            <a:ext cx="7772400" cy="11430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Socket programming </a:t>
            </a:r>
            <a:r>
              <a:rPr lang="en-US" sz="4000" i="1">
                <a:solidFill>
                  <a:srgbClr val="CC0000"/>
                </a:solidFill>
                <a:latin typeface="Gill Sans MT" charset="0"/>
              </a:rPr>
              <a:t>with UDP</a:t>
            </a:r>
            <a:endParaRPr lang="en-US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2457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5613" y="1354138"/>
            <a:ext cx="7265987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UDP: no </a:t>
            </a:r>
            <a:r>
              <a:rPr lang="ja-JP" altLang="en-US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>
                <a:solidFill>
                  <a:srgbClr val="CC0000"/>
                </a:solidFill>
                <a:latin typeface="Gill Sans MT" charset="0"/>
              </a:rPr>
              <a:t>connection</a:t>
            </a:r>
            <a:r>
              <a:rPr lang="ja-JP" altLang="en-US">
                <a:solidFill>
                  <a:srgbClr val="CC0000"/>
                </a:solidFill>
                <a:latin typeface="Gill Sans MT" charset="0"/>
              </a:rPr>
              <a:t>”</a:t>
            </a:r>
            <a:r>
              <a:rPr lang="en-US" altLang="ja-JP">
                <a:solidFill>
                  <a:srgbClr val="CC0000"/>
                </a:solidFill>
                <a:latin typeface="Gill Sans MT" charset="0"/>
              </a:rPr>
              <a:t> between client &amp; server</a:t>
            </a:r>
          </a:p>
          <a:p>
            <a:r>
              <a:rPr lang="en-US" sz="2400">
                <a:latin typeface="Gill Sans MT" charset="0"/>
              </a:rPr>
              <a:t>no handshaking before sending data</a:t>
            </a:r>
          </a:p>
          <a:p>
            <a:r>
              <a:rPr lang="en-US" sz="2400">
                <a:latin typeface="Gill Sans MT" charset="0"/>
              </a:rPr>
              <a:t>sender explicitly attaches IP destination address and port # to each packet</a:t>
            </a:r>
          </a:p>
          <a:p>
            <a:r>
              <a:rPr lang="en-US" sz="2400">
                <a:latin typeface="Gill Sans MT" charset="0"/>
              </a:rPr>
              <a:t>rcvr extracts sender IP address and port# from received packet</a:t>
            </a:r>
          </a:p>
          <a:p>
            <a:pPr>
              <a:spcBef>
                <a:spcPct val="50000"/>
              </a:spcBef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UDP: transmitted data may be lost or received out-of-order</a:t>
            </a:r>
          </a:p>
          <a:p>
            <a:pPr>
              <a:spcBef>
                <a:spcPct val="50000"/>
              </a:spcBef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Application viewpoint:</a:t>
            </a:r>
          </a:p>
          <a:p>
            <a:pPr>
              <a:lnSpc>
                <a:spcPts val="2800"/>
              </a:lnSpc>
              <a:spcBef>
                <a:spcPct val="0"/>
              </a:spcBef>
              <a:buClrTx/>
              <a:buSzTx/>
            </a:pPr>
            <a:r>
              <a:rPr lang="en-US" sz="2400">
                <a:latin typeface="Gill Sans MT" charset="0"/>
              </a:rPr>
              <a:t>UDP provides </a:t>
            </a:r>
            <a:r>
              <a:rPr lang="en-US" sz="2400" i="1">
                <a:latin typeface="Gill Sans MT" charset="0"/>
              </a:rPr>
              <a:t>unreliable</a:t>
            </a:r>
            <a:r>
              <a:rPr lang="en-US" sz="2400">
                <a:latin typeface="Gill Sans MT" charset="0"/>
              </a:rPr>
              <a:t> transfer  of groups of bytes (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datagrams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)  between client and server</a:t>
            </a: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pPr>
              <a:spcBef>
                <a:spcPct val="50000"/>
              </a:spcBef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245766" name="Rectangle 7"/>
          <p:cNvSpPr>
            <a:spLocks noChangeArrowheads="1"/>
          </p:cNvSpPr>
          <p:nvPr/>
        </p:nvSpPr>
        <p:spPr bwMode="auto">
          <a:xfrm>
            <a:off x="4995863" y="3392713"/>
            <a:ext cx="18415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328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5" name="Rectangle 2"/>
          <p:cNvSpPr>
            <a:spLocks noGrp="1" noChangeArrowheads="1"/>
          </p:cNvSpPr>
          <p:nvPr>
            <p:ph type="title"/>
          </p:nvPr>
        </p:nvSpPr>
        <p:spPr>
          <a:xfrm>
            <a:off x="488950" y="0"/>
            <a:ext cx="7772400" cy="1143000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Client/server socket interaction: UDP</a:t>
            </a:r>
            <a:endParaRPr lang="en-US">
              <a:latin typeface="Gill Sans MT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510213" y="4081463"/>
            <a:ext cx="2211387" cy="2111375"/>
            <a:chOff x="3485" y="2550"/>
            <a:chExt cx="1393" cy="1330"/>
          </a:xfrm>
        </p:grpSpPr>
        <p:grpSp>
          <p:nvGrpSpPr>
            <p:cNvPr id="246810" name="Group 5"/>
            <p:cNvGrpSpPr>
              <a:grpSpLocks/>
            </p:cNvGrpSpPr>
            <p:nvPr/>
          </p:nvGrpSpPr>
          <p:grpSpPr bwMode="auto">
            <a:xfrm>
              <a:off x="3485" y="2964"/>
              <a:ext cx="1393" cy="916"/>
              <a:chOff x="3485" y="2964"/>
              <a:chExt cx="1393" cy="916"/>
            </a:xfrm>
          </p:grpSpPr>
          <p:sp>
            <p:nvSpPr>
              <p:cNvPr id="246812" name="Text Box 6"/>
              <p:cNvSpPr txBox="1">
                <a:spLocks noChangeArrowheads="1"/>
              </p:cNvSpPr>
              <p:nvPr/>
            </p:nvSpPr>
            <p:spPr bwMode="auto">
              <a:xfrm>
                <a:off x="3509" y="3473"/>
                <a:ext cx="900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>
                    <a:solidFill>
                      <a:srgbClr val="000000"/>
                    </a:solidFill>
                  </a:rPr>
                  <a:t>close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>
                    <a:solidFill>
                      <a:srgbClr val="CC0000"/>
                    </a:solidFill>
                  </a:rPr>
                  <a:t>clientSocke</a:t>
                </a:r>
                <a:r>
                  <a:rPr lang="en-US" sz="1800">
                    <a:solidFill>
                      <a:srgbClr val="FF0000"/>
                    </a:solidFill>
                  </a:rPr>
                  <a:t>t</a:t>
                </a:r>
                <a:endParaRPr lang="en-US" sz="18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246813" name="Line 7"/>
              <p:cNvSpPr>
                <a:spLocks noChangeShapeType="1"/>
              </p:cNvSpPr>
              <p:nvPr/>
            </p:nvSpPr>
            <p:spPr bwMode="auto">
              <a:xfrm>
                <a:off x="3936" y="3318"/>
                <a:ext cx="0" cy="204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6814" name="Text Box 8"/>
              <p:cNvSpPr txBox="1">
                <a:spLocks noChangeArrowheads="1"/>
              </p:cNvSpPr>
              <p:nvPr/>
            </p:nvSpPr>
            <p:spPr bwMode="auto">
              <a:xfrm>
                <a:off x="3485" y="2964"/>
                <a:ext cx="139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>
                    <a:solidFill>
                      <a:srgbClr val="000000"/>
                    </a:solidFill>
                  </a:rPr>
                  <a:t>read datagram from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>
                    <a:solidFill>
                      <a:srgbClr val="CC0000"/>
                    </a:solidFill>
                  </a:rPr>
                  <a:t>clientSocket</a:t>
                </a:r>
                <a:endParaRPr lang="en-US" sz="1800">
                  <a:solidFill>
                    <a:srgbClr val="CC0000"/>
                  </a:solidFill>
                  <a:latin typeface="Times New Roman" charset="0"/>
                </a:endParaRPr>
              </a:p>
            </p:txBody>
          </p:sp>
        </p:grpSp>
        <p:sp>
          <p:nvSpPr>
            <p:cNvPr id="246811" name="Line 9"/>
            <p:cNvSpPr>
              <a:spLocks noChangeShapeType="1"/>
            </p:cNvSpPr>
            <p:nvPr/>
          </p:nvSpPr>
          <p:spPr bwMode="auto">
            <a:xfrm>
              <a:off x="3864" y="2550"/>
              <a:ext cx="0" cy="52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000375" y="1333500"/>
            <a:ext cx="6203950" cy="2690813"/>
            <a:chOff x="1890" y="840"/>
            <a:chExt cx="3908" cy="1695"/>
          </a:xfrm>
        </p:grpSpPr>
        <p:grpSp>
          <p:nvGrpSpPr>
            <p:cNvPr id="246803" name="Group 11"/>
            <p:cNvGrpSpPr>
              <a:grpSpLocks/>
            </p:cNvGrpSpPr>
            <p:nvPr/>
          </p:nvGrpSpPr>
          <p:grpSpPr bwMode="auto">
            <a:xfrm>
              <a:off x="3397" y="1240"/>
              <a:ext cx="2290" cy="612"/>
              <a:chOff x="3241" y="1750"/>
              <a:chExt cx="2290" cy="612"/>
            </a:xfrm>
          </p:grpSpPr>
          <p:sp>
            <p:nvSpPr>
              <p:cNvPr id="246808" name="Text Box 12"/>
              <p:cNvSpPr txBox="1">
                <a:spLocks noChangeArrowheads="1"/>
              </p:cNvSpPr>
              <p:nvPr/>
            </p:nvSpPr>
            <p:spPr bwMode="auto">
              <a:xfrm>
                <a:off x="3241" y="1750"/>
                <a:ext cx="1021" cy="4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>
                    <a:solidFill>
                      <a:srgbClr val="000000"/>
                    </a:solidFill>
                  </a:rPr>
                  <a:t>create socket: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246809" name="Text Box 13"/>
              <p:cNvSpPr txBox="1">
                <a:spLocks noChangeArrowheads="1"/>
              </p:cNvSpPr>
              <p:nvPr/>
            </p:nvSpPr>
            <p:spPr bwMode="auto">
              <a:xfrm>
                <a:off x="3241" y="1944"/>
                <a:ext cx="2290" cy="4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lnSpc>
                    <a:spcPts val="2000"/>
                  </a:lnSpc>
                </a:pPr>
                <a:r>
                  <a:rPr lang="en-US" sz="1800">
                    <a:solidFill>
                      <a:srgbClr val="CC0000"/>
                    </a:solidFill>
                  </a:rPr>
                  <a:t>clientSocket =</a:t>
                </a:r>
              </a:p>
              <a:p>
                <a:pPr>
                  <a:lnSpc>
                    <a:spcPts val="2000"/>
                  </a:lnSpc>
                </a:pPr>
                <a:r>
                  <a:rPr lang="en-US" sz="1800">
                    <a:solidFill>
                      <a:srgbClr val="CC0000"/>
                    </a:solidFill>
                  </a:rPr>
                  <a:t>socket(AF_INET,SOCK_DGRAM)</a:t>
                </a:r>
                <a:endParaRPr lang="en-US" sz="1800">
                  <a:solidFill>
                    <a:srgbClr val="CC0000"/>
                  </a:solidFill>
                  <a:latin typeface="Times New Roman" charset="0"/>
                </a:endParaRPr>
              </a:p>
            </p:txBody>
          </p:sp>
        </p:grpSp>
        <p:sp>
          <p:nvSpPr>
            <p:cNvPr id="246804" name="Text Box 14"/>
            <p:cNvSpPr txBox="1">
              <a:spLocks noChangeArrowheads="1"/>
            </p:cNvSpPr>
            <p:nvPr/>
          </p:nvSpPr>
          <p:spPr bwMode="auto">
            <a:xfrm>
              <a:off x="3570" y="84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46805" name="Text Box 15"/>
            <p:cNvSpPr txBox="1">
              <a:spLocks noChangeArrowheads="1"/>
            </p:cNvSpPr>
            <p:nvPr/>
          </p:nvSpPr>
          <p:spPr bwMode="auto">
            <a:xfrm>
              <a:off x="3389" y="1953"/>
              <a:ext cx="2409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00"/>
                  </a:solidFill>
                </a:rPr>
                <a:t>Create datagram with server IP and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00"/>
                  </a:solidFill>
                </a:rPr>
                <a:t>port=x; send datagram via</a:t>
              </a:r>
              <a:r>
                <a:rPr lang="en-US" sz="1800">
                  <a:solidFill>
                    <a:srgbClr val="CC0000"/>
                  </a:solidFill>
                </a:rPr>
                <a:t/>
              </a:r>
              <a:br>
                <a:rPr lang="en-US" sz="1800">
                  <a:solidFill>
                    <a:srgbClr val="CC0000"/>
                  </a:solidFill>
                </a:rPr>
              </a:br>
              <a:r>
                <a:rPr lang="en-US" sz="1800">
                  <a:solidFill>
                    <a:srgbClr val="CC0000"/>
                  </a:solidFill>
                </a:rPr>
                <a:t>clientSocket</a:t>
              </a:r>
              <a:endParaRPr lang="en-US" sz="1800">
                <a:solidFill>
                  <a:srgbClr val="CC0000"/>
                </a:solidFill>
                <a:latin typeface="Times New Roman" charset="0"/>
              </a:endParaRPr>
            </a:p>
          </p:txBody>
        </p:sp>
        <p:sp>
          <p:nvSpPr>
            <p:cNvPr id="246806" name="Line 16"/>
            <p:cNvSpPr>
              <a:spLocks noChangeShapeType="1"/>
            </p:cNvSpPr>
            <p:nvPr/>
          </p:nvSpPr>
          <p:spPr bwMode="auto">
            <a:xfrm>
              <a:off x="3828" y="1830"/>
              <a:ext cx="0" cy="20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807" name="Line 17"/>
            <p:cNvSpPr>
              <a:spLocks noChangeShapeType="1"/>
            </p:cNvSpPr>
            <p:nvPr/>
          </p:nvSpPr>
          <p:spPr bwMode="auto">
            <a:xfrm flipH="1">
              <a:off x="1890" y="2208"/>
              <a:ext cx="1518" cy="252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46788" name="Text Box 18"/>
          <p:cNvSpPr txBox="1">
            <a:spLocks noChangeArrowheads="1"/>
          </p:cNvSpPr>
          <p:nvPr/>
        </p:nvSpPr>
        <p:spPr bwMode="auto">
          <a:xfrm>
            <a:off x="820738" y="2187575"/>
            <a:ext cx="2462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00"/>
                </a:solidFill>
              </a:rPr>
              <a:t>create socket, port= x:</a:t>
            </a:r>
            <a:endParaRPr lang="en-US" sz="18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46789" name="Text Box 19"/>
          <p:cNvSpPr txBox="1">
            <a:spLocks noChangeArrowheads="1"/>
          </p:cNvSpPr>
          <p:nvPr/>
        </p:nvSpPr>
        <p:spPr bwMode="auto">
          <a:xfrm>
            <a:off x="833438" y="2482850"/>
            <a:ext cx="363537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000"/>
              </a:lnSpc>
            </a:pPr>
            <a:r>
              <a:rPr lang="en-US" sz="1800">
                <a:solidFill>
                  <a:srgbClr val="CC0000"/>
                </a:solidFill>
              </a:rPr>
              <a:t>serverSocket =</a:t>
            </a:r>
          </a:p>
          <a:p>
            <a:pPr>
              <a:lnSpc>
                <a:spcPts val="2000"/>
              </a:lnSpc>
            </a:pPr>
            <a:r>
              <a:rPr lang="en-US" sz="1800">
                <a:solidFill>
                  <a:srgbClr val="CC0000"/>
                </a:solidFill>
              </a:rPr>
              <a:t>socket(AF_INET,SOCK_DGRAM)</a:t>
            </a:r>
            <a:endParaRPr lang="en-US" sz="1800">
              <a:solidFill>
                <a:srgbClr val="CC0000"/>
              </a:solidFill>
              <a:latin typeface="Times New Roman" charset="0"/>
            </a:endParaRPr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1316038" y="3146425"/>
            <a:ext cx="2211387" cy="1122363"/>
            <a:chOff x="885" y="1982"/>
            <a:chExt cx="1393" cy="707"/>
          </a:xfrm>
        </p:grpSpPr>
        <p:sp>
          <p:nvSpPr>
            <p:cNvPr id="246801" name="Line 21"/>
            <p:cNvSpPr>
              <a:spLocks noChangeShapeType="1"/>
            </p:cNvSpPr>
            <p:nvPr/>
          </p:nvSpPr>
          <p:spPr bwMode="auto">
            <a:xfrm>
              <a:off x="1276" y="1982"/>
              <a:ext cx="0" cy="36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802" name="Text Box 22"/>
            <p:cNvSpPr txBox="1">
              <a:spLocks noChangeArrowheads="1"/>
            </p:cNvSpPr>
            <p:nvPr/>
          </p:nvSpPr>
          <p:spPr bwMode="auto">
            <a:xfrm>
              <a:off x="885" y="2282"/>
              <a:ext cx="1393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00"/>
                  </a:solidFill>
                </a:rPr>
                <a:t>read datagram from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CC0000"/>
                  </a:solidFill>
                </a:rPr>
                <a:t>serverSocke</a:t>
              </a:r>
              <a:r>
                <a:rPr lang="en-US" sz="1800">
                  <a:solidFill>
                    <a:srgbClr val="FF0000"/>
                  </a:solidFill>
                </a:rPr>
                <a:t>t</a:t>
              </a:r>
              <a:endParaRPr lang="en-US" sz="18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1338263" y="4295775"/>
            <a:ext cx="3973512" cy="1660525"/>
            <a:chOff x="899" y="2720"/>
            <a:chExt cx="2503" cy="1046"/>
          </a:xfrm>
        </p:grpSpPr>
        <p:sp>
          <p:nvSpPr>
            <p:cNvPr id="246798" name="Text Box 24"/>
            <p:cNvSpPr txBox="1">
              <a:spLocks noChangeArrowheads="1"/>
            </p:cNvSpPr>
            <p:nvPr/>
          </p:nvSpPr>
          <p:spPr bwMode="auto">
            <a:xfrm>
              <a:off x="899" y="2835"/>
              <a:ext cx="1062" cy="9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00"/>
                  </a:solidFill>
                </a:rPr>
                <a:t>write reply to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CC0000"/>
                  </a:solidFill>
                </a:rPr>
                <a:t>serverSocket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00"/>
                  </a:solidFill>
                </a:rPr>
                <a:t>specifying </a:t>
              </a:r>
              <a:br>
                <a:rPr lang="en-US" sz="1800">
                  <a:solidFill>
                    <a:srgbClr val="000000"/>
                  </a:solidFill>
                </a:rPr>
              </a:br>
              <a:r>
                <a:rPr lang="en-US" sz="1800">
                  <a:solidFill>
                    <a:srgbClr val="000000"/>
                  </a:solidFill>
                </a:rPr>
                <a:t>client address,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00"/>
                  </a:solidFill>
                </a:rPr>
                <a:t>port number</a:t>
              </a:r>
              <a:endParaRPr lang="en-US" sz="18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46799" name="Line 25"/>
            <p:cNvSpPr>
              <a:spLocks noChangeShapeType="1"/>
            </p:cNvSpPr>
            <p:nvPr/>
          </p:nvSpPr>
          <p:spPr bwMode="auto">
            <a:xfrm>
              <a:off x="1302" y="2720"/>
              <a:ext cx="0" cy="19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800" name="Line 26"/>
            <p:cNvSpPr>
              <a:spLocks noChangeShapeType="1"/>
            </p:cNvSpPr>
            <p:nvPr/>
          </p:nvSpPr>
          <p:spPr bwMode="auto">
            <a:xfrm>
              <a:off x="1866" y="2970"/>
              <a:ext cx="1536" cy="18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46792" name="Footer Placeholder 2"/>
          <p:cNvSpPr txBox="1">
            <a:spLocks noGrp="1"/>
          </p:cNvSpPr>
          <p:nvPr/>
        </p:nvSpPr>
        <p:spPr bwMode="auto">
          <a:xfrm>
            <a:off x="7618413" y="6532563"/>
            <a:ext cx="14525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Application  2-</a:t>
            </a:r>
            <a:fld id="{32C9F748-7071-4E44-A6B9-206710C30CE2}" type="slidenum">
              <a:rPr lang="en-US" sz="1200">
                <a:solidFill>
                  <a:srgbClr val="000000"/>
                </a:solidFill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46793" name="Picture 3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782638"/>
            <a:ext cx="7313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794" name="Text Box 22"/>
          <p:cNvSpPr txBox="1">
            <a:spLocks noChangeArrowheads="1"/>
          </p:cNvSpPr>
          <p:nvPr/>
        </p:nvSpPr>
        <p:spPr bwMode="auto">
          <a:xfrm>
            <a:off x="647700" y="1304925"/>
            <a:ext cx="36861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server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 (running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on</a:t>
            </a:r>
            <a:r>
              <a:rPr lang="en-US" sz="1800">
                <a:solidFill>
                  <a:srgbClr val="000000"/>
                </a:solidFill>
                <a:latin typeface="Comic Sans MS" charset="0"/>
              </a:rPr>
              <a:t> serverIP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)</a:t>
            </a:r>
          </a:p>
        </p:txBody>
      </p:sp>
      <p:sp>
        <p:nvSpPr>
          <p:cNvPr id="246795" name="Text Box 23"/>
          <p:cNvSpPr txBox="1">
            <a:spLocks noChangeArrowheads="1"/>
          </p:cNvSpPr>
          <p:nvPr/>
        </p:nvSpPr>
        <p:spPr bwMode="auto">
          <a:xfrm>
            <a:off x="5411788" y="1301750"/>
            <a:ext cx="962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client</a:t>
            </a:r>
          </a:p>
        </p:txBody>
      </p:sp>
      <p:sp>
        <p:nvSpPr>
          <p:cNvPr id="246796" name="Line 35"/>
          <p:cNvSpPr>
            <a:spLocks noChangeShapeType="1"/>
          </p:cNvSpPr>
          <p:nvPr/>
        </p:nvSpPr>
        <p:spPr bwMode="auto">
          <a:xfrm>
            <a:off x="804863" y="1755775"/>
            <a:ext cx="3341687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797" name="Line 36"/>
          <p:cNvSpPr>
            <a:spLocks noChangeShapeType="1"/>
          </p:cNvSpPr>
          <p:nvPr/>
        </p:nvSpPr>
        <p:spPr bwMode="auto">
          <a:xfrm>
            <a:off x="5545138" y="1766888"/>
            <a:ext cx="67627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71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4781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F5935FFE-677B-FD43-987F-BDF412C38205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25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47811" name="Rectangle 2"/>
          <p:cNvSpPr>
            <a:spLocks noChangeArrowheads="1"/>
          </p:cNvSpPr>
          <p:nvPr/>
        </p:nvSpPr>
        <p:spPr bwMode="auto">
          <a:xfrm>
            <a:off x="422275" y="88900"/>
            <a:ext cx="7772400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3600">
                <a:solidFill>
                  <a:srgbClr val="000099"/>
                </a:solidFill>
                <a:latin typeface="Gill Sans MT" charset="0"/>
              </a:rPr>
              <a:t>Example app: UDP client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247812" name="TextBox 1"/>
          <p:cNvSpPr txBox="1">
            <a:spLocks noChangeArrowheads="1"/>
          </p:cNvSpPr>
          <p:nvPr/>
        </p:nvSpPr>
        <p:spPr bwMode="auto">
          <a:xfrm>
            <a:off x="2705100" y="1651000"/>
            <a:ext cx="6167438" cy="464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800"/>
              </a:lnSpc>
            </a:pPr>
            <a:r>
              <a:rPr lang="en-US" dirty="0"/>
              <a:t>from socket import *</a:t>
            </a:r>
          </a:p>
          <a:p>
            <a:pPr>
              <a:lnSpc>
                <a:spcPts val="2800"/>
              </a:lnSpc>
            </a:pPr>
            <a:r>
              <a:rPr lang="en-US" dirty="0" err="1"/>
              <a:t>serverName</a:t>
            </a:r>
            <a:r>
              <a:rPr lang="en-US" dirty="0"/>
              <a:t> = ‘hostname’</a:t>
            </a:r>
          </a:p>
          <a:p>
            <a:pPr>
              <a:lnSpc>
                <a:spcPts val="2800"/>
              </a:lnSpc>
            </a:pPr>
            <a:r>
              <a:rPr lang="en-US" dirty="0" err="1"/>
              <a:t>serverPort</a:t>
            </a:r>
            <a:r>
              <a:rPr lang="en-US" dirty="0"/>
              <a:t> = 12000</a:t>
            </a:r>
          </a:p>
          <a:p>
            <a:pPr>
              <a:lnSpc>
                <a:spcPts val="2800"/>
              </a:lnSpc>
            </a:pPr>
            <a:r>
              <a:rPr lang="en-US" dirty="0" err="1"/>
              <a:t>clientSocket</a:t>
            </a:r>
            <a:r>
              <a:rPr lang="en-US" dirty="0"/>
              <a:t> = socket(</a:t>
            </a:r>
            <a:r>
              <a:rPr lang="en-US" dirty="0" err="1"/>
              <a:t>socket.AF_INET</a:t>
            </a:r>
            <a:r>
              <a:rPr lang="en-US" dirty="0"/>
              <a:t>, </a:t>
            </a:r>
          </a:p>
          <a:p>
            <a:pPr>
              <a:lnSpc>
                <a:spcPts val="2800"/>
              </a:lnSpc>
            </a:pPr>
            <a:r>
              <a:rPr lang="en-US" dirty="0"/>
              <a:t>                                   </a:t>
            </a:r>
            <a:r>
              <a:rPr lang="en-US" dirty="0" err="1"/>
              <a:t>socket.SOCK_DGRAM</a:t>
            </a:r>
            <a:r>
              <a:rPr lang="en-US" dirty="0"/>
              <a:t>)</a:t>
            </a:r>
          </a:p>
          <a:p>
            <a:pPr>
              <a:lnSpc>
                <a:spcPts val="2800"/>
              </a:lnSpc>
            </a:pPr>
            <a:r>
              <a:rPr lang="en-US" dirty="0"/>
              <a:t>message = </a:t>
            </a:r>
            <a:r>
              <a:rPr lang="en-US" dirty="0" err="1"/>
              <a:t>raw_input</a:t>
            </a:r>
            <a:r>
              <a:rPr lang="en-US" dirty="0"/>
              <a:t>(’Input lowercase sentence:’)</a:t>
            </a:r>
          </a:p>
          <a:p>
            <a:pPr>
              <a:lnSpc>
                <a:spcPts val="2800"/>
              </a:lnSpc>
            </a:pPr>
            <a:r>
              <a:rPr lang="en-US" dirty="0" err="1"/>
              <a:t>clientSocket.sendto</a:t>
            </a:r>
            <a:r>
              <a:rPr lang="en-US" sz="1800" dirty="0"/>
              <a:t>(message,(</a:t>
            </a:r>
            <a:r>
              <a:rPr lang="en-US" sz="1800" dirty="0" err="1"/>
              <a:t>serverName</a:t>
            </a:r>
            <a:r>
              <a:rPr lang="en-US" sz="1800" dirty="0"/>
              <a:t>, </a:t>
            </a:r>
            <a:r>
              <a:rPr lang="en-US" sz="1800" dirty="0" err="1"/>
              <a:t>serverPort</a:t>
            </a:r>
            <a:r>
              <a:rPr lang="en-US" sz="1800" dirty="0"/>
              <a:t>))</a:t>
            </a:r>
          </a:p>
          <a:p>
            <a:pPr>
              <a:lnSpc>
                <a:spcPts val="2800"/>
              </a:lnSpc>
            </a:pPr>
            <a:r>
              <a:rPr lang="en-US" dirty="0" err="1"/>
              <a:t>modifiedMessage</a:t>
            </a:r>
            <a:r>
              <a:rPr lang="en-US" dirty="0"/>
              <a:t>, </a:t>
            </a:r>
            <a:r>
              <a:rPr lang="en-US" dirty="0" err="1"/>
              <a:t>serverAddress</a:t>
            </a:r>
            <a:r>
              <a:rPr lang="en-US" dirty="0"/>
              <a:t> = </a:t>
            </a:r>
          </a:p>
          <a:p>
            <a:pPr>
              <a:lnSpc>
                <a:spcPts val="2800"/>
              </a:lnSpc>
            </a:pPr>
            <a:r>
              <a:rPr lang="en-US" dirty="0"/>
              <a:t>                                   </a:t>
            </a:r>
            <a:r>
              <a:rPr lang="en-US" dirty="0" err="1"/>
              <a:t>clientSocket.recvfrom</a:t>
            </a:r>
            <a:r>
              <a:rPr lang="en-US" dirty="0"/>
              <a:t>(2048)</a:t>
            </a:r>
          </a:p>
          <a:p>
            <a:pPr>
              <a:lnSpc>
                <a:spcPts val="2800"/>
              </a:lnSpc>
            </a:pPr>
            <a:r>
              <a:rPr lang="en-US" dirty="0"/>
              <a:t>print </a:t>
            </a:r>
            <a:r>
              <a:rPr lang="en-US" dirty="0" err="1"/>
              <a:t>modifiedMessage</a:t>
            </a:r>
            <a:endParaRPr lang="en-US" dirty="0"/>
          </a:p>
          <a:p>
            <a:pPr>
              <a:lnSpc>
                <a:spcPts val="2800"/>
              </a:lnSpc>
            </a:pPr>
            <a:r>
              <a:rPr lang="en-US" dirty="0" err="1"/>
              <a:t>clientSocket.close</a:t>
            </a:r>
            <a:r>
              <a:rPr lang="en-US" dirty="0"/>
              <a:t>()</a:t>
            </a:r>
          </a:p>
        </p:txBody>
      </p:sp>
      <p:sp>
        <p:nvSpPr>
          <p:cNvPr id="247813" name="TextBox 2"/>
          <p:cNvSpPr txBox="1">
            <a:spLocks noChangeArrowheads="1"/>
          </p:cNvSpPr>
          <p:nvPr/>
        </p:nvSpPr>
        <p:spPr bwMode="auto">
          <a:xfrm>
            <a:off x="2717800" y="1168400"/>
            <a:ext cx="2741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C0000"/>
                </a:solidFill>
              </a:rPr>
              <a:t>Python UDPClient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228600" y="1606550"/>
            <a:ext cx="2451100" cy="546100"/>
            <a:chOff x="228727" y="1605758"/>
            <a:chExt cx="2450973" cy="547500"/>
          </a:xfrm>
        </p:grpSpPr>
        <p:sp>
          <p:nvSpPr>
            <p:cNvPr id="247832" name="TextBox 3"/>
            <p:cNvSpPr txBox="1">
              <a:spLocks noChangeArrowheads="1"/>
            </p:cNvSpPr>
            <p:nvPr/>
          </p:nvSpPr>
          <p:spPr bwMode="auto">
            <a:xfrm>
              <a:off x="228727" y="1605758"/>
              <a:ext cx="2057612" cy="547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ts val="1600"/>
                </a:lnSpc>
              </a:pPr>
              <a:r>
                <a:rPr lang="en-US" sz="1400">
                  <a:solidFill>
                    <a:srgbClr val="000099"/>
                  </a:solidFill>
                </a:rPr>
                <a:t>include Python’s socket </a:t>
              </a:r>
            </a:p>
            <a:p>
              <a:pPr>
                <a:lnSpc>
                  <a:spcPts val="1600"/>
                </a:lnSpc>
              </a:pPr>
              <a:r>
                <a:rPr lang="en-US" sz="1400">
                  <a:solidFill>
                    <a:srgbClr val="000099"/>
                  </a:solidFill>
                </a:rPr>
                <a:t>library</a:t>
              </a:r>
            </a:p>
          </p:txBody>
        </p:sp>
        <p:cxnSp>
          <p:nvCxnSpPr>
            <p:cNvPr id="247833" name="Straight Connector 10"/>
            <p:cNvCxnSpPr>
              <a:cxnSpLocks noChangeShapeType="1"/>
            </p:cNvCxnSpPr>
            <p:nvPr/>
          </p:nvCxnSpPr>
          <p:spPr bwMode="auto">
            <a:xfrm flipV="1">
              <a:off x="952522" y="1930400"/>
              <a:ext cx="1727178" cy="813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90500" y="2694840"/>
            <a:ext cx="2587625" cy="523875"/>
            <a:chOff x="189714" y="2850369"/>
            <a:chExt cx="2587958" cy="523220"/>
          </a:xfrm>
        </p:grpSpPr>
        <p:sp>
          <p:nvSpPr>
            <p:cNvPr id="247830" name="TextBox 31"/>
            <p:cNvSpPr txBox="1">
              <a:spLocks noChangeArrowheads="1"/>
            </p:cNvSpPr>
            <p:nvPr/>
          </p:nvSpPr>
          <p:spPr bwMode="auto">
            <a:xfrm>
              <a:off x="189714" y="2850369"/>
              <a:ext cx="22718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create UDP socket for server</a:t>
              </a:r>
            </a:p>
          </p:txBody>
        </p:sp>
        <p:cxnSp>
          <p:nvCxnSpPr>
            <p:cNvPr id="247831" name="Straight Connector 32"/>
            <p:cNvCxnSpPr>
              <a:cxnSpLocks noChangeShapeType="1"/>
            </p:cNvCxnSpPr>
            <p:nvPr/>
          </p:nvCxnSpPr>
          <p:spPr bwMode="auto">
            <a:xfrm>
              <a:off x="2050143" y="3146563"/>
              <a:ext cx="727529" cy="272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215900" y="3259140"/>
            <a:ext cx="2505075" cy="547688"/>
            <a:chOff x="215900" y="3530600"/>
            <a:chExt cx="2505529" cy="547500"/>
          </a:xfrm>
        </p:grpSpPr>
        <p:sp>
          <p:nvSpPr>
            <p:cNvPr id="247828" name="TextBox 34"/>
            <p:cNvSpPr txBox="1">
              <a:spLocks noChangeArrowheads="1"/>
            </p:cNvSpPr>
            <p:nvPr/>
          </p:nvSpPr>
          <p:spPr bwMode="auto">
            <a:xfrm>
              <a:off x="215900" y="3530600"/>
              <a:ext cx="1621833" cy="547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ts val="1600"/>
                </a:lnSpc>
              </a:pPr>
              <a:r>
                <a:rPr lang="en-US" sz="1400">
                  <a:solidFill>
                    <a:srgbClr val="000099"/>
                  </a:solidFill>
                </a:rPr>
                <a:t>get user keyboard</a:t>
              </a:r>
            </a:p>
            <a:p>
              <a:pPr>
                <a:lnSpc>
                  <a:spcPts val="1600"/>
                </a:lnSpc>
              </a:pPr>
              <a:r>
                <a:rPr lang="en-US" sz="1400">
                  <a:solidFill>
                    <a:srgbClr val="000099"/>
                  </a:solidFill>
                </a:rPr>
                <a:t>input </a:t>
              </a:r>
            </a:p>
          </p:txBody>
        </p:sp>
        <p:cxnSp>
          <p:nvCxnSpPr>
            <p:cNvPr id="247829" name="Straight Connector 35"/>
            <p:cNvCxnSpPr>
              <a:cxnSpLocks noChangeShapeType="1"/>
            </p:cNvCxnSpPr>
            <p:nvPr/>
          </p:nvCxnSpPr>
          <p:spPr bwMode="auto">
            <a:xfrm flipV="1">
              <a:off x="762000" y="3968752"/>
              <a:ext cx="1959429" cy="4534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166688" y="3782845"/>
            <a:ext cx="2568575" cy="523875"/>
            <a:chOff x="166472" y="4064002"/>
            <a:chExt cx="2568858" cy="522566"/>
          </a:xfrm>
        </p:grpSpPr>
        <p:sp>
          <p:nvSpPr>
            <p:cNvPr id="247826" name="TextBox 36"/>
            <p:cNvSpPr txBox="1">
              <a:spLocks noChangeArrowheads="1"/>
            </p:cNvSpPr>
            <p:nvPr/>
          </p:nvSpPr>
          <p:spPr bwMode="auto">
            <a:xfrm>
              <a:off x="166472" y="4064002"/>
              <a:ext cx="2349500" cy="522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Attach server name, port to message; send into socket</a:t>
              </a:r>
            </a:p>
          </p:txBody>
        </p:sp>
        <p:cxnSp>
          <p:nvCxnSpPr>
            <p:cNvPr id="247827" name="Straight Connector 39"/>
            <p:cNvCxnSpPr>
              <a:cxnSpLocks noChangeShapeType="1"/>
            </p:cNvCxnSpPr>
            <p:nvPr/>
          </p:nvCxnSpPr>
          <p:spPr bwMode="auto">
            <a:xfrm>
              <a:off x="2069589" y="4336870"/>
              <a:ext cx="665741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214313" y="4946300"/>
            <a:ext cx="2511425" cy="523875"/>
            <a:chOff x="214386" y="5472277"/>
            <a:chExt cx="2511708" cy="523220"/>
          </a:xfrm>
        </p:grpSpPr>
        <p:sp>
          <p:nvSpPr>
            <p:cNvPr id="247824" name="TextBox 61"/>
            <p:cNvSpPr txBox="1">
              <a:spLocks noChangeArrowheads="1"/>
            </p:cNvSpPr>
            <p:nvPr/>
          </p:nvSpPr>
          <p:spPr bwMode="auto">
            <a:xfrm>
              <a:off x="214386" y="5472277"/>
              <a:ext cx="23495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print out received string and close socket</a:t>
              </a:r>
            </a:p>
          </p:txBody>
        </p:sp>
        <p:cxnSp>
          <p:nvCxnSpPr>
            <p:cNvPr id="247825" name="Straight Connector 62"/>
            <p:cNvCxnSpPr>
              <a:cxnSpLocks noChangeShapeType="1"/>
            </p:cNvCxnSpPr>
            <p:nvPr/>
          </p:nvCxnSpPr>
          <p:spPr bwMode="auto">
            <a:xfrm>
              <a:off x="2230329" y="5657589"/>
              <a:ext cx="495765" cy="242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-157163" y="4124190"/>
            <a:ext cx="2900363" cy="677863"/>
            <a:chOff x="-157119" y="4530536"/>
            <a:chExt cx="2900123" cy="678317"/>
          </a:xfrm>
        </p:grpSpPr>
        <p:sp>
          <p:nvSpPr>
            <p:cNvPr id="247821" name="TextBox 56"/>
            <p:cNvSpPr txBox="1">
              <a:spLocks noChangeArrowheads="1"/>
            </p:cNvSpPr>
            <p:nvPr/>
          </p:nvSpPr>
          <p:spPr bwMode="auto">
            <a:xfrm>
              <a:off x="192835" y="4642544"/>
              <a:ext cx="2349500" cy="566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read reply characters from</a:t>
              </a:r>
            </a:p>
            <a:p>
              <a:r>
                <a:rPr lang="en-US" sz="1400">
                  <a:solidFill>
                    <a:srgbClr val="000099"/>
                  </a:solidFill>
                </a:rPr>
                <a:t>socket into string</a:t>
              </a:r>
            </a:p>
          </p:txBody>
        </p:sp>
        <p:cxnSp>
          <p:nvCxnSpPr>
            <p:cNvPr id="247822" name="Straight Connector 59"/>
            <p:cNvCxnSpPr>
              <a:cxnSpLocks noChangeShapeType="1"/>
            </p:cNvCxnSpPr>
            <p:nvPr/>
          </p:nvCxnSpPr>
          <p:spPr bwMode="auto">
            <a:xfrm flipV="1">
              <a:off x="2415586" y="4830837"/>
              <a:ext cx="327418" cy="416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7823" name="TextBox 53"/>
            <p:cNvSpPr txBox="1">
              <a:spLocks noChangeArrowheads="1"/>
            </p:cNvSpPr>
            <p:nvPr/>
          </p:nvSpPr>
          <p:spPr bwMode="auto">
            <a:xfrm>
              <a:off x="-157119" y="4530536"/>
              <a:ext cx="18466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endParaRPr lang="en-US"/>
            </a:p>
          </p:txBody>
        </p:sp>
      </p:grpSp>
      <p:pic>
        <p:nvPicPr>
          <p:cNvPr id="247820" name="Picture 1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808038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5188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4883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882DBFDB-928B-F64F-83DA-0C436A753E44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26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48835" name="Rectangle 2"/>
          <p:cNvSpPr>
            <a:spLocks noChangeArrowheads="1"/>
          </p:cNvSpPr>
          <p:nvPr/>
        </p:nvSpPr>
        <p:spPr bwMode="auto">
          <a:xfrm>
            <a:off x="422275" y="88900"/>
            <a:ext cx="7772400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3600">
                <a:solidFill>
                  <a:srgbClr val="000099"/>
                </a:solidFill>
                <a:latin typeface="Gill Sans MT" charset="0"/>
              </a:rPr>
              <a:t>Example app: UDP server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248836" name="TextBox 1"/>
          <p:cNvSpPr txBox="1">
            <a:spLocks noChangeArrowheads="1"/>
          </p:cNvSpPr>
          <p:nvPr/>
        </p:nvSpPr>
        <p:spPr bwMode="auto">
          <a:xfrm>
            <a:off x="2717800" y="1651000"/>
            <a:ext cx="6143625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800"/>
              </a:lnSpc>
            </a:pPr>
            <a:r>
              <a:rPr lang="en-US"/>
              <a:t>from socket import *</a:t>
            </a:r>
          </a:p>
          <a:p>
            <a:pPr>
              <a:lnSpc>
                <a:spcPts val="2800"/>
              </a:lnSpc>
            </a:pPr>
            <a:r>
              <a:rPr lang="en-US"/>
              <a:t>serverPort = 12000</a:t>
            </a:r>
          </a:p>
          <a:p>
            <a:pPr>
              <a:lnSpc>
                <a:spcPts val="2800"/>
              </a:lnSpc>
            </a:pPr>
            <a:r>
              <a:rPr lang="en-US"/>
              <a:t>serverSocket = socket(AF_INET, SOCK_DGRAM)</a:t>
            </a:r>
          </a:p>
          <a:p>
            <a:pPr>
              <a:lnSpc>
                <a:spcPts val="2800"/>
              </a:lnSpc>
            </a:pPr>
            <a:r>
              <a:rPr lang="en-US"/>
              <a:t>serverSocket.bind((</a:t>
            </a:r>
            <a:r>
              <a:rPr lang="fr-FR"/>
              <a:t>''</a:t>
            </a:r>
            <a:r>
              <a:rPr lang="en-US"/>
              <a:t>, serverPort))</a:t>
            </a:r>
          </a:p>
          <a:p>
            <a:pPr>
              <a:lnSpc>
                <a:spcPts val="2800"/>
              </a:lnSpc>
            </a:pPr>
            <a:r>
              <a:rPr lang="en-US"/>
              <a:t>print </a:t>
            </a:r>
            <a:r>
              <a:rPr lang="ja-JP" altLang="en-US"/>
              <a:t>“</a:t>
            </a:r>
            <a:r>
              <a:rPr lang="en-US" altLang="ja-JP" i="1"/>
              <a:t>The server is ready to receive</a:t>
            </a:r>
            <a:r>
              <a:rPr lang="en-US"/>
              <a:t>”</a:t>
            </a:r>
            <a:endParaRPr lang="en-US" altLang="ja-JP"/>
          </a:p>
          <a:p>
            <a:pPr>
              <a:lnSpc>
                <a:spcPts val="2800"/>
              </a:lnSpc>
            </a:pPr>
            <a:r>
              <a:rPr lang="en-US"/>
              <a:t>while 1:</a:t>
            </a:r>
          </a:p>
          <a:p>
            <a:pPr>
              <a:lnSpc>
                <a:spcPts val="2400"/>
              </a:lnSpc>
            </a:pPr>
            <a:r>
              <a:rPr lang="en-US" sz="1800"/>
              <a:t>    message, clientAddress = serverSocket.recvfrom(2048)</a:t>
            </a:r>
          </a:p>
          <a:p>
            <a:pPr>
              <a:lnSpc>
                <a:spcPts val="2400"/>
              </a:lnSpc>
            </a:pPr>
            <a:r>
              <a:rPr lang="en-US" sz="1800"/>
              <a:t>    modifiedMessage = message.upper()</a:t>
            </a:r>
          </a:p>
          <a:p>
            <a:pPr>
              <a:lnSpc>
                <a:spcPts val="2400"/>
              </a:lnSpc>
            </a:pPr>
            <a:r>
              <a:rPr lang="en-US" sz="1800"/>
              <a:t>    serverSocket.sendto(modifiedMessage, clientAddress)</a:t>
            </a:r>
          </a:p>
        </p:txBody>
      </p:sp>
      <p:sp>
        <p:nvSpPr>
          <p:cNvPr id="248837" name="TextBox 2"/>
          <p:cNvSpPr txBox="1">
            <a:spLocks noChangeArrowheads="1"/>
          </p:cNvSpPr>
          <p:nvPr/>
        </p:nvSpPr>
        <p:spPr bwMode="auto">
          <a:xfrm>
            <a:off x="2717800" y="1168400"/>
            <a:ext cx="2860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C0000"/>
                </a:solidFill>
              </a:rPr>
              <a:t>Python UDPServer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65100" y="2447643"/>
            <a:ext cx="2587625" cy="307975"/>
            <a:chOff x="164314" y="2554972"/>
            <a:chExt cx="2587958" cy="307777"/>
          </a:xfrm>
        </p:grpSpPr>
        <p:sp>
          <p:nvSpPr>
            <p:cNvPr id="248852" name="TextBox 31"/>
            <p:cNvSpPr txBox="1">
              <a:spLocks noChangeArrowheads="1"/>
            </p:cNvSpPr>
            <p:nvPr/>
          </p:nvSpPr>
          <p:spPr bwMode="auto">
            <a:xfrm>
              <a:off x="164314" y="2554972"/>
              <a:ext cx="25590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create UDP socket</a:t>
              </a:r>
            </a:p>
          </p:txBody>
        </p:sp>
        <p:cxnSp>
          <p:nvCxnSpPr>
            <p:cNvPr id="248853" name="Straight Connector 32"/>
            <p:cNvCxnSpPr>
              <a:cxnSpLocks noChangeShapeType="1"/>
            </p:cNvCxnSpPr>
            <p:nvPr/>
          </p:nvCxnSpPr>
          <p:spPr bwMode="auto">
            <a:xfrm>
              <a:off x="1822045" y="2748411"/>
              <a:ext cx="930227" cy="113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69863" y="2700283"/>
            <a:ext cx="2540000" cy="523875"/>
            <a:chOff x="169076" y="2884812"/>
            <a:chExt cx="2541127" cy="523220"/>
          </a:xfrm>
        </p:grpSpPr>
        <p:sp>
          <p:nvSpPr>
            <p:cNvPr id="248850" name="TextBox 26"/>
            <p:cNvSpPr txBox="1">
              <a:spLocks noChangeArrowheads="1"/>
            </p:cNvSpPr>
            <p:nvPr/>
          </p:nvSpPr>
          <p:spPr bwMode="auto">
            <a:xfrm>
              <a:off x="169076" y="2884812"/>
              <a:ext cx="22718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bind socket to local port number 12000</a:t>
              </a:r>
            </a:p>
          </p:txBody>
        </p:sp>
        <p:cxnSp>
          <p:nvCxnSpPr>
            <p:cNvPr id="248851" name="Straight Connector 30"/>
            <p:cNvCxnSpPr>
              <a:cxnSpLocks noChangeShapeType="1"/>
            </p:cNvCxnSpPr>
            <p:nvPr/>
          </p:nvCxnSpPr>
          <p:spPr bwMode="auto">
            <a:xfrm>
              <a:off x="1982674" y="3169104"/>
              <a:ext cx="727529" cy="272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82563" y="3537293"/>
            <a:ext cx="2527300" cy="298450"/>
            <a:chOff x="182564" y="3788573"/>
            <a:chExt cx="2528092" cy="299227"/>
          </a:xfrm>
        </p:grpSpPr>
        <p:sp>
          <p:nvSpPr>
            <p:cNvPr id="248848" name="TextBox 34"/>
            <p:cNvSpPr txBox="1">
              <a:spLocks noChangeArrowheads="1"/>
            </p:cNvSpPr>
            <p:nvPr/>
          </p:nvSpPr>
          <p:spPr bwMode="auto">
            <a:xfrm>
              <a:off x="182564" y="3788573"/>
              <a:ext cx="1194763" cy="299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ts val="1600"/>
                </a:lnSpc>
              </a:pPr>
              <a:r>
                <a:rPr lang="en-US" sz="1400">
                  <a:solidFill>
                    <a:srgbClr val="000099"/>
                  </a:solidFill>
                </a:rPr>
                <a:t>loop forever</a:t>
              </a:r>
            </a:p>
          </p:txBody>
        </p:sp>
        <p:cxnSp>
          <p:nvCxnSpPr>
            <p:cNvPr id="248849" name="Straight Connector 35"/>
            <p:cNvCxnSpPr>
              <a:cxnSpLocks noChangeShapeType="1"/>
            </p:cNvCxnSpPr>
            <p:nvPr/>
          </p:nvCxnSpPr>
          <p:spPr bwMode="auto">
            <a:xfrm flipV="1">
              <a:off x="1266031" y="3964781"/>
              <a:ext cx="1444625" cy="396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76213" y="3811988"/>
            <a:ext cx="2743200" cy="708025"/>
            <a:chOff x="176621" y="4151971"/>
            <a:chExt cx="2743174" cy="707869"/>
          </a:xfrm>
        </p:grpSpPr>
        <p:sp>
          <p:nvSpPr>
            <p:cNvPr id="248846" name="TextBox 36"/>
            <p:cNvSpPr txBox="1">
              <a:spLocks noChangeArrowheads="1"/>
            </p:cNvSpPr>
            <p:nvPr/>
          </p:nvSpPr>
          <p:spPr bwMode="auto">
            <a:xfrm>
              <a:off x="176621" y="4151971"/>
              <a:ext cx="2349500" cy="707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ts val="1600"/>
                </a:lnSpc>
              </a:pPr>
              <a:r>
                <a:rPr lang="en-US" sz="1400">
                  <a:solidFill>
                    <a:srgbClr val="000099"/>
                  </a:solidFill>
                </a:rPr>
                <a:t>Read from UDP socket into message, getting client’s address (client IP and port)</a:t>
              </a:r>
            </a:p>
          </p:txBody>
        </p:sp>
        <p:cxnSp>
          <p:nvCxnSpPr>
            <p:cNvPr id="248847" name="Straight Connector 39"/>
            <p:cNvCxnSpPr>
              <a:cxnSpLocks noChangeShapeType="1"/>
            </p:cNvCxnSpPr>
            <p:nvPr/>
          </p:nvCxnSpPr>
          <p:spPr bwMode="auto">
            <a:xfrm flipV="1">
              <a:off x="1981317" y="4399595"/>
              <a:ext cx="938478" cy="126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312738" y="4541048"/>
            <a:ext cx="2695575" cy="523875"/>
            <a:chOff x="212916" y="4997129"/>
            <a:chExt cx="2696483" cy="523220"/>
          </a:xfrm>
        </p:grpSpPr>
        <p:sp>
          <p:nvSpPr>
            <p:cNvPr id="248844" name="TextBox 61"/>
            <p:cNvSpPr txBox="1">
              <a:spLocks noChangeArrowheads="1"/>
            </p:cNvSpPr>
            <p:nvPr/>
          </p:nvSpPr>
          <p:spPr bwMode="auto">
            <a:xfrm>
              <a:off x="212916" y="4997129"/>
              <a:ext cx="23495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send upper case string back to this client</a:t>
              </a:r>
            </a:p>
          </p:txBody>
        </p:sp>
        <p:cxnSp>
          <p:nvCxnSpPr>
            <p:cNvPr id="248845" name="Straight Connector 62"/>
            <p:cNvCxnSpPr>
              <a:cxnSpLocks noChangeShapeType="1"/>
            </p:cNvCxnSpPr>
            <p:nvPr/>
          </p:nvCxnSpPr>
          <p:spPr bwMode="auto">
            <a:xfrm>
              <a:off x="2147293" y="5106673"/>
              <a:ext cx="762106" cy="120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248843" name="Picture 1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782638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5192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4985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EA9905A3-660A-9A42-A7B5-B1CF2728A6BA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27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pic>
        <p:nvPicPr>
          <p:cNvPr id="249859" name="Picture 1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86836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9860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196850"/>
            <a:ext cx="7772400" cy="903288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Socket programming </a:t>
            </a:r>
            <a:r>
              <a:rPr lang="en-US" sz="4000" i="1">
                <a:solidFill>
                  <a:srgbClr val="CC0000"/>
                </a:solidFill>
                <a:latin typeface="Gill Sans MT" charset="0"/>
              </a:rPr>
              <a:t>with TCP</a:t>
            </a:r>
            <a:endParaRPr lang="en-US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2498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352550"/>
            <a:ext cx="3810000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client must contact server</a:t>
            </a:r>
          </a:p>
          <a:p>
            <a:r>
              <a:rPr lang="en-US" sz="2200">
                <a:latin typeface="Gill Sans MT" charset="0"/>
              </a:rPr>
              <a:t>server process must first be running</a:t>
            </a:r>
          </a:p>
          <a:p>
            <a:r>
              <a:rPr lang="en-US" sz="2200">
                <a:latin typeface="Gill Sans MT" charset="0"/>
              </a:rPr>
              <a:t>server must have created socket (door) that welcomes client</a:t>
            </a:r>
            <a:r>
              <a:rPr lang="ja-JP" altLang="en-US" sz="2200">
                <a:latin typeface="Gill Sans MT" charset="0"/>
              </a:rPr>
              <a:t>’</a:t>
            </a:r>
            <a:r>
              <a:rPr lang="en-US" altLang="ja-JP" sz="2200">
                <a:latin typeface="Gill Sans MT" charset="0"/>
              </a:rPr>
              <a:t>s contact</a:t>
            </a:r>
          </a:p>
          <a:p>
            <a:pPr>
              <a:spcBef>
                <a:spcPct val="50000"/>
              </a:spcBef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client contacts server by:</a:t>
            </a:r>
          </a:p>
          <a:p>
            <a:r>
              <a:rPr lang="en-US" sz="2200">
                <a:latin typeface="Gill Sans MT" charset="0"/>
              </a:rPr>
              <a:t>Creating TCP socket, specifying IP address, port number of server process</a:t>
            </a:r>
          </a:p>
          <a:p>
            <a:r>
              <a:rPr lang="en-US" sz="2200" i="1">
                <a:solidFill>
                  <a:srgbClr val="CC0000"/>
                </a:solidFill>
                <a:latin typeface="Gill Sans MT" charset="0"/>
              </a:rPr>
              <a:t>when client creates socket:</a:t>
            </a:r>
            <a:r>
              <a:rPr lang="en-US" sz="2200">
                <a:latin typeface="Gill Sans MT" charset="0"/>
              </a:rPr>
              <a:t> client TCP establishes connection to server TCP</a:t>
            </a:r>
          </a:p>
          <a:p>
            <a:endParaRPr lang="en-US" sz="2000">
              <a:latin typeface="Gill Sans MT" charset="0"/>
            </a:endParaRPr>
          </a:p>
        </p:txBody>
      </p:sp>
      <p:sp>
        <p:nvSpPr>
          <p:cNvPr id="24986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90650"/>
            <a:ext cx="3962400" cy="3000375"/>
          </a:xfrm>
        </p:spPr>
        <p:txBody>
          <a:bodyPr>
            <a:normAutofit fontScale="92500"/>
          </a:bodyPr>
          <a:lstStyle/>
          <a:p>
            <a:r>
              <a:rPr lang="en-US" sz="2200">
                <a:latin typeface="Gill Sans MT" charset="0"/>
              </a:rPr>
              <a:t>when contacted by client, </a:t>
            </a:r>
            <a:r>
              <a:rPr lang="en-US" sz="2200" i="1">
                <a:solidFill>
                  <a:srgbClr val="CC0000"/>
                </a:solidFill>
                <a:latin typeface="Gill Sans MT" charset="0"/>
              </a:rPr>
              <a:t>server TCP creates new socket</a:t>
            </a:r>
            <a:r>
              <a:rPr lang="en-US" sz="2200">
                <a:latin typeface="Gill Sans MT" charset="0"/>
              </a:rPr>
              <a:t> for server process to communicate with that particular client</a:t>
            </a:r>
          </a:p>
          <a:p>
            <a:pPr lvl="1"/>
            <a:r>
              <a:rPr lang="en-US" sz="2200">
                <a:latin typeface="Gill Sans MT" charset="0"/>
              </a:rPr>
              <a:t>allows server to talk with multiple clients</a:t>
            </a:r>
          </a:p>
          <a:p>
            <a:pPr lvl="1"/>
            <a:r>
              <a:rPr lang="en-US" sz="2200">
                <a:latin typeface="Gill Sans MT" charset="0"/>
              </a:rPr>
              <a:t>source port numbers used to distinguish clients (more in Chap 3)</a:t>
            </a:r>
            <a:endParaRPr lang="en-US" sz="2200" i="1">
              <a:latin typeface="Gill Sans MT" charset="0"/>
            </a:endParaRPr>
          </a:p>
        </p:txBody>
      </p:sp>
      <p:sp>
        <p:nvSpPr>
          <p:cNvPr id="249863" name="Text Box 6"/>
          <p:cNvSpPr txBox="1">
            <a:spLocks noChangeArrowheads="1"/>
          </p:cNvSpPr>
          <p:nvPr/>
        </p:nvSpPr>
        <p:spPr bwMode="auto">
          <a:xfrm>
            <a:off x="4733925" y="4964113"/>
            <a:ext cx="4043363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TCP provides reliable, in-order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byte-stream transfer (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“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pipe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”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) 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between client and server</a:t>
            </a:r>
          </a:p>
        </p:txBody>
      </p:sp>
      <p:grpSp>
        <p:nvGrpSpPr>
          <p:cNvPr id="249864" name="Group 8"/>
          <p:cNvGrpSpPr>
            <a:grpSpLocks/>
          </p:cNvGrpSpPr>
          <p:nvPr/>
        </p:nvGrpSpPr>
        <p:grpSpPr bwMode="auto">
          <a:xfrm>
            <a:off x="4605338" y="4521200"/>
            <a:ext cx="2862262" cy="460375"/>
            <a:chOff x="-9" y="3823"/>
            <a:chExt cx="1803" cy="290"/>
          </a:xfrm>
        </p:grpSpPr>
        <p:sp>
          <p:nvSpPr>
            <p:cNvPr id="249865" name="Rectangle 9"/>
            <p:cNvSpPr>
              <a:spLocks noChangeArrowheads="1"/>
            </p:cNvSpPr>
            <p:nvPr/>
          </p:nvSpPr>
          <p:spPr bwMode="auto">
            <a:xfrm>
              <a:off x="96" y="3825"/>
              <a:ext cx="116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>
                <a:buClr>
                  <a:srgbClr val="3333CC"/>
                </a:buClr>
              </a:pPr>
              <a:endParaRPr lang="en-US" sz="24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249866" name="Text Box 10"/>
            <p:cNvSpPr txBox="1">
              <a:spLocks noChangeArrowheads="1"/>
            </p:cNvSpPr>
            <p:nvPr/>
          </p:nvSpPr>
          <p:spPr bwMode="auto">
            <a:xfrm>
              <a:off x="-9" y="3823"/>
              <a:ext cx="18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solidFill>
                    <a:srgbClr val="CC0000"/>
                  </a:solidFill>
                  <a:latin typeface="Gill Sans MT" charset="0"/>
                </a:rPr>
                <a:t>application viewpoint: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6826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5088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ECB66D32-5099-EF4D-8459-59D0A527AAF1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28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50883" name="Rectangle 2"/>
          <p:cNvSpPr>
            <a:spLocks noGrp="1" noChangeArrowheads="1"/>
          </p:cNvSpPr>
          <p:nvPr>
            <p:ph type="title"/>
          </p:nvPr>
        </p:nvSpPr>
        <p:spPr>
          <a:xfrm>
            <a:off x="422275" y="88900"/>
            <a:ext cx="7772400" cy="947738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Client/server socket interaction: TCP</a:t>
            </a:r>
            <a:endParaRPr lang="en-US">
              <a:latin typeface="Gill Sans MT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357313" y="3016250"/>
            <a:ext cx="1931987" cy="930275"/>
            <a:chOff x="827" y="2027"/>
            <a:chExt cx="1217" cy="586"/>
          </a:xfrm>
        </p:grpSpPr>
        <p:sp>
          <p:nvSpPr>
            <p:cNvPr id="250921" name="Text Box 4"/>
            <p:cNvSpPr txBox="1">
              <a:spLocks noChangeArrowheads="1"/>
            </p:cNvSpPr>
            <p:nvPr/>
          </p:nvSpPr>
          <p:spPr bwMode="auto">
            <a:xfrm>
              <a:off x="827" y="2027"/>
              <a:ext cx="1059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000000"/>
                  </a:solidFill>
                </a:rPr>
                <a:t>wait for incoming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000000"/>
                  </a:solidFill>
                </a:rPr>
                <a:t>connection request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50922" name="Text Box 5"/>
            <p:cNvSpPr txBox="1">
              <a:spLocks noChangeArrowheads="1"/>
            </p:cNvSpPr>
            <p:nvPr/>
          </p:nvSpPr>
          <p:spPr bwMode="auto">
            <a:xfrm>
              <a:off x="828" y="2283"/>
              <a:ext cx="121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CC0000"/>
                  </a:solidFill>
                </a:rPr>
                <a:t>connectionSocket =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CC0000"/>
                  </a:solidFill>
                </a:rPr>
                <a:t>serverSocket.accept()</a:t>
              </a:r>
              <a:endParaRPr lang="en-US" sz="2400">
                <a:solidFill>
                  <a:srgbClr val="CC0000"/>
                </a:solidFill>
                <a:latin typeface="Times New Roman" charset="0"/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338263" y="1776413"/>
            <a:ext cx="2357437" cy="1317625"/>
            <a:chOff x="821" y="1246"/>
            <a:chExt cx="1485" cy="830"/>
          </a:xfrm>
        </p:grpSpPr>
        <p:grpSp>
          <p:nvGrpSpPr>
            <p:cNvPr id="250917" name="Group 7"/>
            <p:cNvGrpSpPr>
              <a:grpSpLocks/>
            </p:cNvGrpSpPr>
            <p:nvPr/>
          </p:nvGrpSpPr>
          <p:grpSpPr bwMode="auto">
            <a:xfrm>
              <a:off x="821" y="1246"/>
              <a:ext cx="1485" cy="586"/>
              <a:chOff x="329" y="1270"/>
              <a:chExt cx="1485" cy="586"/>
            </a:xfrm>
          </p:grpSpPr>
          <p:sp>
            <p:nvSpPr>
              <p:cNvPr id="250919" name="Text Box 8"/>
              <p:cNvSpPr txBox="1">
                <a:spLocks noChangeArrowheads="1"/>
              </p:cNvSpPr>
              <p:nvPr/>
            </p:nvSpPr>
            <p:spPr bwMode="auto">
              <a:xfrm>
                <a:off x="329" y="1270"/>
                <a:ext cx="1213" cy="4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>
                    <a:solidFill>
                      <a:srgbClr val="000000"/>
                    </a:solidFill>
                  </a:rPr>
                  <a:t>create socket,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>
                    <a:solidFill>
                      <a:srgbClr val="000000"/>
                    </a:solidFill>
                  </a:rPr>
                  <a:t>port=</a:t>
                </a:r>
                <a:r>
                  <a:rPr lang="en-US" sz="1400" b="1">
                    <a:solidFill>
                      <a:srgbClr val="000000"/>
                    </a:solidFill>
                    <a:latin typeface="Courier New" charset="0"/>
                  </a:rPr>
                  <a:t>x</a:t>
                </a:r>
                <a:r>
                  <a:rPr lang="en-US" sz="1400">
                    <a:solidFill>
                      <a:srgbClr val="000000"/>
                    </a:solidFill>
                  </a:rPr>
                  <a:t>, for incoming request:</a:t>
                </a: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250920" name="Text Box 9"/>
              <p:cNvSpPr txBox="1">
                <a:spLocks noChangeArrowheads="1"/>
              </p:cNvSpPr>
              <p:nvPr/>
            </p:nvSpPr>
            <p:spPr bwMode="auto">
              <a:xfrm>
                <a:off x="333" y="1662"/>
                <a:ext cx="14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sz="1400">
                    <a:solidFill>
                      <a:srgbClr val="CC0000"/>
                    </a:solidFill>
                  </a:rPr>
                  <a:t>serverSocket = socket()</a:t>
                </a:r>
                <a:endParaRPr lang="en-US" sz="2400">
                  <a:solidFill>
                    <a:srgbClr val="CC0000"/>
                  </a:solidFill>
                  <a:latin typeface="Times New Roman" charset="0"/>
                </a:endParaRPr>
              </a:p>
            </p:txBody>
          </p:sp>
        </p:grpSp>
        <p:sp>
          <p:nvSpPr>
            <p:cNvPr id="250918" name="Line 10"/>
            <p:cNvSpPr>
              <a:spLocks noChangeShapeType="1"/>
            </p:cNvSpPr>
            <p:nvPr/>
          </p:nvSpPr>
          <p:spPr bwMode="auto">
            <a:xfrm>
              <a:off x="1284" y="1872"/>
              <a:ext cx="0" cy="20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5135563" y="3024188"/>
            <a:ext cx="2357437" cy="728662"/>
            <a:chOff x="3333" y="1204"/>
            <a:chExt cx="1485" cy="459"/>
          </a:xfrm>
        </p:grpSpPr>
        <p:sp>
          <p:nvSpPr>
            <p:cNvPr id="250915" name="Text Box 12"/>
            <p:cNvSpPr txBox="1">
              <a:spLocks noChangeArrowheads="1"/>
            </p:cNvSpPr>
            <p:nvPr/>
          </p:nvSpPr>
          <p:spPr bwMode="auto">
            <a:xfrm>
              <a:off x="3335" y="1204"/>
              <a:ext cx="145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000000"/>
                  </a:solidFill>
                </a:rPr>
                <a:t>create socket,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000000"/>
                  </a:solidFill>
                </a:rPr>
                <a:t>connect to </a:t>
              </a:r>
              <a:r>
                <a:rPr lang="en-US" sz="1400" b="1">
                  <a:solidFill>
                    <a:srgbClr val="000000"/>
                  </a:solidFill>
                  <a:latin typeface="Courier New" charset="0"/>
                </a:rPr>
                <a:t>hostid</a:t>
              </a:r>
              <a:r>
                <a:rPr lang="en-US" sz="1400">
                  <a:solidFill>
                    <a:srgbClr val="000000"/>
                  </a:solidFill>
                </a:rPr>
                <a:t>, port=</a:t>
              </a:r>
              <a:r>
                <a:rPr lang="en-US" sz="1400" b="1">
                  <a:solidFill>
                    <a:srgbClr val="000000"/>
                  </a:solidFill>
                  <a:latin typeface="Courier New" charset="0"/>
                </a:rPr>
                <a:t>x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50916" name="Text Box 13"/>
            <p:cNvSpPr txBox="1">
              <a:spLocks noChangeArrowheads="1"/>
            </p:cNvSpPr>
            <p:nvPr/>
          </p:nvSpPr>
          <p:spPr bwMode="auto">
            <a:xfrm>
              <a:off x="3333" y="1469"/>
              <a:ext cx="148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CC0000"/>
                  </a:solidFill>
                </a:rPr>
                <a:t>clientSocket = socket()</a:t>
              </a:r>
              <a:endParaRPr lang="en-US" sz="2400">
                <a:solidFill>
                  <a:srgbClr val="CC0000"/>
                </a:solidFill>
                <a:latin typeface="Times New Roman" charset="0"/>
              </a:endParaRPr>
            </a:p>
          </p:txBody>
        </p:sp>
      </p:grpSp>
      <p:sp>
        <p:nvSpPr>
          <p:cNvPr id="250887" name="Text Box 22"/>
          <p:cNvSpPr txBox="1">
            <a:spLocks noChangeArrowheads="1"/>
          </p:cNvSpPr>
          <p:nvPr/>
        </p:nvSpPr>
        <p:spPr bwMode="auto">
          <a:xfrm>
            <a:off x="725488" y="1139825"/>
            <a:ext cx="353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server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 (running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on</a:t>
            </a:r>
            <a:r>
              <a:rPr lang="en-US" sz="1800">
                <a:solidFill>
                  <a:srgbClr val="000000"/>
                </a:solidFill>
                <a:latin typeface="Comic Sans MS" charset="0"/>
              </a:rPr>
              <a:t> </a:t>
            </a:r>
            <a:r>
              <a:rPr lang="en-US" sz="1800" b="1">
                <a:solidFill>
                  <a:srgbClr val="000000"/>
                </a:solidFill>
                <a:latin typeface="Courier New" charset="0"/>
              </a:rPr>
              <a:t>hostid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)</a:t>
            </a:r>
          </a:p>
        </p:txBody>
      </p:sp>
      <p:sp>
        <p:nvSpPr>
          <p:cNvPr id="250888" name="Text Box 23"/>
          <p:cNvSpPr txBox="1">
            <a:spLocks noChangeArrowheads="1"/>
          </p:cNvSpPr>
          <p:nvPr/>
        </p:nvSpPr>
        <p:spPr bwMode="auto">
          <a:xfrm>
            <a:off x="5411788" y="1135063"/>
            <a:ext cx="962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client</a:t>
            </a:r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2978150" y="3808413"/>
            <a:ext cx="4041775" cy="1371600"/>
            <a:chOff x="1848" y="2526"/>
            <a:chExt cx="2546" cy="864"/>
          </a:xfrm>
        </p:grpSpPr>
        <p:sp>
          <p:nvSpPr>
            <p:cNvPr id="250910" name="Line 25"/>
            <p:cNvSpPr>
              <a:spLocks noChangeShapeType="1"/>
            </p:cNvSpPr>
            <p:nvPr/>
          </p:nvSpPr>
          <p:spPr bwMode="auto">
            <a:xfrm flipH="1">
              <a:off x="3792" y="2964"/>
              <a:ext cx="6" cy="42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50911" name="Group 26"/>
            <p:cNvGrpSpPr>
              <a:grpSpLocks/>
            </p:cNvGrpSpPr>
            <p:nvPr/>
          </p:nvGrpSpPr>
          <p:grpSpPr bwMode="auto">
            <a:xfrm>
              <a:off x="1848" y="2526"/>
              <a:ext cx="2546" cy="516"/>
              <a:chOff x="1848" y="2526"/>
              <a:chExt cx="2546" cy="516"/>
            </a:xfrm>
          </p:grpSpPr>
          <p:sp>
            <p:nvSpPr>
              <p:cNvPr id="250912" name="Text Box 27"/>
              <p:cNvSpPr txBox="1">
                <a:spLocks noChangeArrowheads="1"/>
              </p:cNvSpPr>
              <p:nvPr/>
            </p:nvSpPr>
            <p:spPr bwMode="auto">
              <a:xfrm>
                <a:off x="3335" y="2675"/>
                <a:ext cx="105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>
                    <a:solidFill>
                      <a:srgbClr val="000000"/>
                    </a:solidFill>
                  </a:rPr>
                  <a:t>send request using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>
                    <a:solidFill>
                      <a:srgbClr val="CC0000"/>
                    </a:solidFill>
                  </a:rPr>
                  <a:t>clientSocket</a:t>
                </a:r>
                <a:endParaRPr lang="en-US" sz="2400">
                  <a:solidFill>
                    <a:srgbClr val="CC0000"/>
                  </a:solidFill>
                  <a:latin typeface="Times New Roman" charset="0"/>
                </a:endParaRPr>
              </a:p>
            </p:txBody>
          </p:sp>
          <p:sp>
            <p:nvSpPr>
              <p:cNvPr id="250913" name="Line 28"/>
              <p:cNvSpPr>
                <a:spLocks noChangeShapeType="1"/>
              </p:cNvSpPr>
              <p:nvPr/>
            </p:nvSpPr>
            <p:spPr bwMode="auto">
              <a:xfrm>
                <a:off x="3792" y="2526"/>
                <a:ext cx="0" cy="204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14" name="Line 29"/>
              <p:cNvSpPr>
                <a:spLocks noChangeShapeType="1"/>
              </p:cNvSpPr>
              <p:nvPr/>
            </p:nvSpPr>
            <p:spPr bwMode="auto">
              <a:xfrm flipH="1">
                <a:off x="1848" y="2790"/>
                <a:ext cx="1518" cy="252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1347788" y="3903663"/>
            <a:ext cx="4097337" cy="1487487"/>
            <a:chOff x="821" y="2586"/>
            <a:chExt cx="2581" cy="937"/>
          </a:xfrm>
        </p:grpSpPr>
        <p:sp>
          <p:nvSpPr>
            <p:cNvPr id="250905" name="Text Box 31"/>
            <p:cNvSpPr txBox="1">
              <a:spLocks noChangeArrowheads="1"/>
            </p:cNvSpPr>
            <p:nvPr/>
          </p:nvSpPr>
          <p:spPr bwMode="auto">
            <a:xfrm>
              <a:off x="821" y="2789"/>
              <a:ext cx="99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000000"/>
                  </a:solidFill>
                </a:rPr>
                <a:t>read request from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CC0000"/>
                  </a:solidFill>
                </a:rPr>
                <a:t>connectionSocke</a:t>
              </a:r>
              <a:r>
                <a:rPr lang="en-US" sz="1400">
                  <a:solidFill>
                    <a:srgbClr val="FF0000"/>
                  </a:solidFill>
                </a:rPr>
                <a:t>t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50906" name="Text Box 32"/>
            <p:cNvSpPr txBox="1">
              <a:spLocks noChangeArrowheads="1"/>
            </p:cNvSpPr>
            <p:nvPr/>
          </p:nvSpPr>
          <p:spPr bwMode="auto">
            <a:xfrm>
              <a:off x="851" y="3197"/>
              <a:ext cx="99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000000"/>
                  </a:solidFill>
                </a:rPr>
                <a:t>write reply to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CC0000"/>
                  </a:solidFill>
                </a:rPr>
                <a:t>connectionSocket</a:t>
              </a:r>
              <a:endParaRPr lang="en-US" sz="2400">
                <a:solidFill>
                  <a:srgbClr val="CC0000"/>
                </a:solidFill>
                <a:latin typeface="Times New Roman" charset="0"/>
              </a:endParaRPr>
            </a:p>
          </p:txBody>
        </p:sp>
        <p:sp>
          <p:nvSpPr>
            <p:cNvPr id="250907" name="Line 33"/>
            <p:cNvSpPr>
              <a:spLocks noChangeShapeType="1"/>
            </p:cNvSpPr>
            <p:nvPr/>
          </p:nvSpPr>
          <p:spPr bwMode="auto">
            <a:xfrm>
              <a:off x="1278" y="2586"/>
              <a:ext cx="0" cy="24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0908" name="Line 34"/>
            <p:cNvSpPr>
              <a:spLocks noChangeShapeType="1"/>
            </p:cNvSpPr>
            <p:nvPr/>
          </p:nvSpPr>
          <p:spPr bwMode="auto">
            <a:xfrm flipH="1">
              <a:off x="1284" y="3090"/>
              <a:ext cx="6" cy="15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0909" name="Line 35"/>
            <p:cNvSpPr>
              <a:spLocks noChangeShapeType="1"/>
            </p:cNvSpPr>
            <p:nvPr/>
          </p:nvSpPr>
          <p:spPr bwMode="auto">
            <a:xfrm>
              <a:off x="1866" y="3306"/>
              <a:ext cx="1536" cy="18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250891" name="Picture 4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75882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0892" name="Line 49"/>
          <p:cNvSpPr>
            <a:spLocks noChangeShapeType="1"/>
          </p:cNvSpPr>
          <p:nvPr/>
        </p:nvSpPr>
        <p:spPr bwMode="auto">
          <a:xfrm>
            <a:off x="804863" y="1589088"/>
            <a:ext cx="3341687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" name="Group 52"/>
          <p:cNvGrpSpPr>
            <a:grpSpLocks/>
          </p:cNvGrpSpPr>
          <p:nvPr/>
        </p:nvGrpSpPr>
        <p:grpSpPr bwMode="auto">
          <a:xfrm>
            <a:off x="2967038" y="3103563"/>
            <a:ext cx="2200275" cy="587375"/>
            <a:chOff x="3043" y="1189"/>
            <a:chExt cx="1386" cy="370"/>
          </a:xfrm>
        </p:grpSpPr>
        <p:sp>
          <p:nvSpPr>
            <p:cNvPr id="250903" name="Line 37"/>
            <p:cNvSpPr>
              <a:spLocks noChangeShapeType="1"/>
            </p:cNvSpPr>
            <p:nvPr/>
          </p:nvSpPr>
          <p:spPr bwMode="auto">
            <a:xfrm>
              <a:off x="3043" y="1372"/>
              <a:ext cx="1386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prstDash val="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4" name="Text Box 38"/>
            <p:cNvSpPr txBox="1">
              <a:spLocks noChangeArrowheads="1"/>
            </p:cNvSpPr>
            <p:nvPr/>
          </p:nvSpPr>
          <p:spPr bwMode="auto">
            <a:xfrm>
              <a:off x="3106" y="1189"/>
              <a:ext cx="1204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CC0000"/>
                  </a:solidFill>
                </a:rPr>
                <a:t>TCP 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CC0000"/>
                  </a:solidFill>
                </a:rPr>
                <a:t>connection setup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sp>
        <p:nvSpPr>
          <p:cNvPr id="250894" name="Line 50"/>
          <p:cNvSpPr>
            <a:spLocks noChangeShapeType="1"/>
          </p:cNvSpPr>
          <p:nvPr/>
        </p:nvSpPr>
        <p:spPr bwMode="auto">
          <a:xfrm>
            <a:off x="5545138" y="1600200"/>
            <a:ext cx="67627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" name="Group 53"/>
          <p:cNvGrpSpPr>
            <a:grpSpLocks/>
          </p:cNvGrpSpPr>
          <p:nvPr/>
        </p:nvGrpSpPr>
        <p:grpSpPr bwMode="auto">
          <a:xfrm>
            <a:off x="1298575" y="4251325"/>
            <a:ext cx="5440363" cy="1951038"/>
            <a:chOff x="832" y="2713"/>
            <a:chExt cx="3427" cy="1229"/>
          </a:xfrm>
        </p:grpSpPr>
        <p:sp>
          <p:nvSpPr>
            <p:cNvPr id="250896" name="Text Box 15"/>
            <p:cNvSpPr txBox="1">
              <a:spLocks noChangeArrowheads="1"/>
            </p:cNvSpPr>
            <p:nvPr/>
          </p:nvSpPr>
          <p:spPr bwMode="auto">
            <a:xfrm>
              <a:off x="867" y="3514"/>
              <a:ext cx="99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000000"/>
                  </a:solidFill>
                </a:rPr>
                <a:t>close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CC0000"/>
                  </a:solidFill>
                </a:rPr>
                <a:t>connectionSocket</a:t>
              </a:r>
              <a:endParaRPr lang="en-US" sz="2400">
                <a:solidFill>
                  <a:srgbClr val="CC0000"/>
                </a:solidFill>
                <a:latin typeface="Times New Roman" charset="0"/>
              </a:endParaRPr>
            </a:p>
          </p:txBody>
        </p:sp>
        <p:sp>
          <p:nvSpPr>
            <p:cNvPr id="250897" name="Line 16"/>
            <p:cNvSpPr>
              <a:spLocks noChangeShapeType="1"/>
            </p:cNvSpPr>
            <p:nvPr/>
          </p:nvSpPr>
          <p:spPr bwMode="auto">
            <a:xfrm>
              <a:off x="1318" y="3437"/>
              <a:ext cx="0" cy="20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0898" name="Freeform 17"/>
            <p:cNvSpPr>
              <a:spLocks/>
            </p:cNvSpPr>
            <p:nvPr/>
          </p:nvSpPr>
          <p:spPr bwMode="auto">
            <a:xfrm>
              <a:off x="832" y="2713"/>
              <a:ext cx="492" cy="306"/>
            </a:xfrm>
            <a:custGeom>
              <a:avLst/>
              <a:gdLst>
                <a:gd name="T0" fmla="*/ 492 w 492"/>
                <a:gd name="T1" fmla="*/ 0 h 2112"/>
                <a:gd name="T2" fmla="*/ 492 w 492"/>
                <a:gd name="T3" fmla="*/ 0 h 2112"/>
                <a:gd name="T4" fmla="*/ 0 w 492"/>
                <a:gd name="T5" fmla="*/ 0 h 2112"/>
                <a:gd name="T6" fmla="*/ 0 w 492"/>
                <a:gd name="T7" fmla="*/ 0 h 2112"/>
                <a:gd name="T8" fmla="*/ 402 w 492"/>
                <a:gd name="T9" fmla="*/ 0 h 2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2"/>
                <a:gd name="T16" fmla="*/ 0 h 2112"/>
                <a:gd name="T17" fmla="*/ 492 w 492"/>
                <a:gd name="T18" fmla="*/ 2112 h 2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2" h="2112">
                  <a:moveTo>
                    <a:pt x="492" y="1968"/>
                  </a:moveTo>
                  <a:lnTo>
                    <a:pt x="492" y="2112"/>
                  </a:lnTo>
                  <a:lnTo>
                    <a:pt x="0" y="2112"/>
                  </a:lnTo>
                  <a:lnTo>
                    <a:pt x="0" y="0"/>
                  </a:lnTo>
                  <a:lnTo>
                    <a:pt x="402" y="0"/>
                  </a:lnTo>
                </a:path>
              </a:pathLst>
            </a:cu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50899" name="Group 18"/>
            <p:cNvGrpSpPr>
              <a:grpSpLocks/>
            </p:cNvGrpSpPr>
            <p:nvPr/>
          </p:nvGrpSpPr>
          <p:grpSpPr bwMode="auto">
            <a:xfrm>
              <a:off x="3393" y="3250"/>
              <a:ext cx="866" cy="692"/>
              <a:chOff x="3365" y="3377"/>
              <a:chExt cx="866" cy="692"/>
            </a:xfrm>
          </p:grpSpPr>
          <p:sp>
            <p:nvSpPr>
              <p:cNvPr id="250900" name="Text Box 19"/>
              <p:cNvSpPr txBox="1">
                <a:spLocks noChangeArrowheads="1"/>
              </p:cNvSpPr>
              <p:nvPr/>
            </p:nvSpPr>
            <p:spPr bwMode="auto">
              <a:xfrm>
                <a:off x="3365" y="3377"/>
                <a:ext cx="866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>
                    <a:solidFill>
                      <a:srgbClr val="000000"/>
                    </a:solidFill>
                  </a:rPr>
                  <a:t>read reply from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>
                    <a:solidFill>
                      <a:srgbClr val="CC0000"/>
                    </a:solidFill>
                  </a:rPr>
                  <a:t>clientSocket</a:t>
                </a:r>
                <a:endParaRPr lang="en-US" sz="2400">
                  <a:solidFill>
                    <a:srgbClr val="CC0000"/>
                  </a:solidFill>
                  <a:latin typeface="Times New Roman" charset="0"/>
                </a:endParaRPr>
              </a:p>
            </p:txBody>
          </p:sp>
          <p:sp>
            <p:nvSpPr>
              <p:cNvPr id="250901" name="Text Box 20"/>
              <p:cNvSpPr txBox="1">
                <a:spLocks noChangeArrowheads="1"/>
              </p:cNvSpPr>
              <p:nvPr/>
            </p:nvSpPr>
            <p:spPr bwMode="auto">
              <a:xfrm>
                <a:off x="3389" y="3743"/>
                <a:ext cx="71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>
                    <a:solidFill>
                      <a:srgbClr val="000000"/>
                    </a:solidFill>
                  </a:rPr>
                  <a:t>close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>
                    <a:solidFill>
                      <a:srgbClr val="CC0000"/>
                    </a:solidFill>
                  </a:rPr>
                  <a:t>clientSocket</a:t>
                </a:r>
                <a:endParaRPr lang="en-US" sz="2400">
                  <a:solidFill>
                    <a:srgbClr val="CC0000"/>
                  </a:solidFill>
                  <a:latin typeface="Times New Roman" charset="0"/>
                </a:endParaRPr>
              </a:p>
            </p:txBody>
          </p:sp>
          <p:sp>
            <p:nvSpPr>
              <p:cNvPr id="250902" name="Line 21"/>
              <p:cNvSpPr>
                <a:spLocks noChangeShapeType="1"/>
              </p:cNvSpPr>
              <p:nvPr/>
            </p:nvSpPr>
            <p:spPr bwMode="auto">
              <a:xfrm>
                <a:off x="3816" y="3690"/>
                <a:ext cx="0" cy="204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7268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5190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DF97AEED-776C-9444-8288-F9A355A274D2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29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51907" name="Rectangle 2"/>
          <p:cNvSpPr>
            <a:spLocks noChangeArrowheads="1"/>
          </p:cNvSpPr>
          <p:nvPr/>
        </p:nvSpPr>
        <p:spPr bwMode="auto">
          <a:xfrm>
            <a:off x="422275" y="88900"/>
            <a:ext cx="7772400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3600">
                <a:solidFill>
                  <a:srgbClr val="000099"/>
                </a:solidFill>
                <a:latin typeface="Gill Sans MT" charset="0"/>
              </a:rPr>
              <a:t>Example  app: TCP client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251908" name="TextBox 1"/>
          <p:cNvSpPr txBox="1">
            <a:spLocks noChangeArrowheads="1"/>
          </p:cNvSpPr>
          <p:nvPr/>
        </p:nvSpPr>
        <p:spPr bwMode="auto">
          <a:xfrm>
            <a:off x="2705100" y="1651000"/>
            <a:ext cx="5894388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800"/>
              </a:lnSpc>
            </a:pPr>
            <a:r>
              <a:rPr lang="en-US"/>
              <a:t>from socket import *</a:t>
            </a:r>
          </a:p>
          <a:p>
            <a:pPr>
              <a:lnSpc>
                <a:spcPts val="2800"/>
              </a:lnSpc>
            </a:pPr>
            <a:r>
              <a:rPr lang="en-US"/>
              <a:t>serverName = ’</a:t>
            </a:r>
            <a:r>
              <a:rPr lang="en-US" altLang="ja-JP"/>
              <a:t>servername</a:t>
            </a:r>
            <a:r>
              <a:rPr lang="en-US"/>
              <a:t>’</a:t>
            </a:r>
            <a:endParaRPr lang="en-US" altLang="ja-JP"/>
          </a:p>
          <a:p>
            <a:pPr>
              <a:lnSpc>
                <a:spcPts val="2800"/>
              </a:lnSpc>
            </a:pPr>
            <a:r>
              <a:rPr lang="en-US"/>
              <a:t>serverPort = 12000</a:t>
            </a:r>
          </a:p>
          <a:p>
            <a:pPr>
              <a:lnSpc>
                <a:spcPts val="2800"/>
              </a:lnSpc>
            </a:pPr>
            <a:r>
              <a:rPr lang="en-US"/>
              <a:t>clientSocket = socket(AF_INET, SOCK_STREAM)</a:t>
            </a:r>
          </a:p>
          <a:p>
            <a:pPr>
              <a:lnSpc>
                <a:spcPts val="2800"/>
              </a:lnSpc>
            </a:pPr>
            <a:r>
              <a:rPr lang="en-US"/>
              <a:t>clientSocket.connect((serverName,serverPort))</a:t>
            </a:r>
          </a:p>
          <a:p>
            <a:pPr>
              <a:lnSpc>
                <a:spcPts val="2800"/>
              </a:lnSpc>
            </a:pPr>
            <a:r>
              <a:rPr lang="en-US"/>
              <a:t>sentence = raw_input(‘Input lowercase sentence:’)</a:t>
            </a:r>
          </a:p>
          <a:p>
            <a:pPr>
              <a:lnSpc>
                <a:spcPts val="2800"/>
              </a:lnSpc>
            </a:pPr>
            <a:r>
              <a:rPr lang="en-US"/>
              <a:t>clientSocket.send(sentence)</a:t>
            </a:r>
          </a:p>
          <a:p>
            <a:pPr>
              <a:lnSpc>
                <a:spcPts val="2800"/>
              </a:lnSpc>
            </a:pPr>
            <a:r>
              <a:rPr lang="en-US"/>
              <a:t>modifiedSentence = clientSocket.recv(1024)</a:t>
            </a:r>
          </a:p>
          <a:p>
            <a:pPr>
              <a:lnSpc>
                <a:spcPts val="2800"/>
              </a:lnSpc>
            </a:pPr>
            <a:r>
              <a:rPr lang="en-US"/>
              <a:t>print ‘From Server:’, modifiedSentence</a:t>
            </a:r>
          </a:p>
          <a:p>
            <a:pPr>
              <a:lnSpc>
                <a:spcPts val="2800"/>
              </a:lnSpc>
            </a:pPr>
            <a:r>
              <a:rPr lang="en-US"/>
              <a:t>clientSocket.close()</a:t>
            </a:r>
          </a:p>
        </p:txBody>
      </p:sp>
      <p:sp>
        <p:nvSpPr>
          <p:cNvPr id="251909" name="TextBox 2"/>
          <p:cNvSpPr txBox="1">
            <a:spLocks noChangeArrowheads="1"/>
          </p:cNvSpPr>
          <p:nvPr/>
        </p:nvSpPr>
        <p:spPr bwMode="auto">
          <a:xfrm>
            <a:off x="2717800" y="1168400"/>
            <a:ext cx="2706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C0000"/>
                </a:solidFill>
              </a:rPr>
              <a:t>Python TCPClient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0" y="2524750"/>
            <a:ext cx="2778125" cy="523875"/>
            <a:chOff x="-811" y="2671324"/>
            <a:chExt cx="2778483" cy="523220"/>
          </a:xfrm>
        </p:grpSpPr>
        <p:sp>
          <p:nvSpPr>
            <p:cNvPr id="251916" name="TextBox 31"/>
            <p:cNvSpPr txBox="1">
              <a:spLocks noChangeArrowheads="1"/>
            </p:cNvSpPr>
            <p:nvPr/>
          </p:nvSpPr>
          <p:spPr bwMode="auto">
            <a:xfrm>
              <a:off x="-811" y="2671324"/>
              <a:ext cx="22718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create TCP socket for server, remote port 12000</a:t>
              </a:r>
            </a:p>
          </p:txBody>
        </p:sp>
        <p:cxnSp>
          <p:nvCxnSpPr>
            <p:cNvPr id="251917" name="Straight Connector 32"/>
            <p:cNvCxnSpPr>
              <a:cxnSpLocks noChangeShapeType="1"/>
            </p:cNvCxnSpPr>
            <p:nvPr/>
          </p:nvCxnSpPr>
          <p:spPr bwMode="auto">
            <a:xfrm>
              <a:off x="2050143" y="3165929"/>
              <a:ext cx="727529" cy="272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251912" name="Picture 1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795338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0" y="3808643"/>
            <a:ext cx="2794000" cy="523875"/>
            <a:chOff x="-17288" y="2918148"/>
            <a:chExt cx="2794960" cy="522566"/>
          </a:xfrm>
        </p:grpSpPr>
        <p:sp>
          <p:nvSpPr>
            <p:cNvPr id="251914" name="TextBox 31"/>
            <p:cNvSpPr txBox="1">
              <a:spLocks noChangeArrowheads="1"/>
            </p:cNvSpPr>
            <p:nvPr/>
          </p:nvSpPr>
          <p:spPr bwMode="auto">
            <a:xfrm>
              <a:off x="-17288" y="2918148"/>
              <a:ext cx="2271818" cy="522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No need to attach server name, port </a:t>
              </a:r>
            </a:p>
          </p:txBody>
        </p:sp>
        <p:cxnSp>
          <p:nvCxnSpPr>
            <p:cNvPr id="251915" name="Straight Connector 32"/>
            <p:cNvCxnSpPr>
              <a:cxnSpLocks noChangeShapeType="1"/>
            </p:cNvCxnSpPr>
            <p:nvPr/>
          </p:nvCxnSpPr>
          <p:spPr bwMode="auto">
            <a:xfrm>
              <a:off x="2050143" y="3165929"/>
              <a:ext cx="727529" cy="272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306436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1811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38E55289-ECBA-5B48-9E01-A4CAFDB94779}" type="slidenum">
              <a:rPr lang="en-US" sz="1200">
                <a:latin typeface="Tahoma" charset="0"/>
              </a:rPr>
              <a:pPr/>
              <a:t>3</a:t>
            </a:fld>
            <a:endParaRPr lang="en-US" sz="1200">
              <a:latin typeface="Tahoma" charset="0"/>
            </a:endParaRPr>
          </a:p>
        </p:txBody>
      </p:sp>
      <p:sp>
        <p:nvSpPr>
          <p:cNvPr id="218115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153988"/>
            <a:ext cx="8520113" cy="773112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File distribution: client-server vs P2P</a:t>
            </a:r>
          </a:p>
        </p:txBody>
      </p:sp>
      <p:sp>
        <p:nvSpPr>
          <p:cNvPr id="218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138" y="1227138"/>
            <a:ext cx="8258175" cy="88265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charset="0"/>
              <a:buNone/>
            </a:pPr>
            <a:r>
              <a:rPr lang="en-US" i="1" u="sng">
                <a:solidFill>
                  <a:srgbClr val="CC0000"/>
                </a:solidFill>
                <a:latin typeface="Gill Sans MT" charset="0"/>
              </a:rPr>
              <a:t>Question</a:t>
            </a:r>
            <a:r>
              <a:rPr lang="en-US" i="1">
                <a:solidFill>
                  <a:srgbClr val="CC0000"/>
                </a:solidFill>
                <a:latin typeface="Gill Sans MT" charset="0"/>
              </a:rPr>
              <a:t>:</a:t>
            </a:r>
            <a:r>
              <a:rPr lang="en-US">
                <a:latin typeface="Gill Sans MT" charset="0"/>
              </a:rPr>
              <a:t> how much time to distribute file (size </a:t>
            </a:r>
            <a:r>
              <a:rPr lang="en-US" i="1">
                <a:latin typeface="Gill Sans MT" charset="0"/>
              </a:rPr>
              <a:t>F</a:t>
            </a:r>
            <a:r>
              <a:rPr lang="en-US">
                <a:latin typeface="Gill Sans MT" charset="0"/>
              </a:rPr>
              <a:t>) from one server to </a:t>
            </a:r>
            <a:r>
              <a:rPr lang="en-US" i="1">
                <a:latin typeface="Gill Sans MT" charset="0"/>
              </a:rPr>
              <a:t>N  peers</a:t>
            </a:r>
            <a:r>
              <a:rPr lang="en-US">
                <a:latin typeface="Gill Sans MT" charset="0"/>
              </a:rPr>
              <a:t>?</a:t>
            </a:r>
          </a:p>
          <a:p>
            <a:pPr lvl="1"/>
            <a:r>
              <a:rPr lang="en-US">
                <a:latin typeface="Gill Sans MT" charset="0"/>
              </a:rPr>
              <a:t>peer upload/download capacity is limited resource</a:t>
            </a:r>
          </a:p>
        </p:txBody>
      </p:sp>
      <p:sp>
        <p:nvSpPr>
          <p:cNvPr id="218117" name="Freeform 4"/>
          <p:cNvSpPr>
            <a:spLocks/>
          </p:cNvSpPr>
          <p:nvPr/>
        </p:nvSpPr>
        <p:spPr bwMode="auto">
          <a:xfrm>
            <a:off x="2284413" y="4087813"/>
            <a:ext cx="3775075" cy="1755775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8118" name="Line 14"/>
          <p:cNvSpPr>
            <a:spLocks noChangeShapeType="1"/>
          </p:cNvSpPr>
          <p:nvPr/>
        </p:nvSpPr>
        <p:spPr bwMode="auto">
          <a:xfrm>
            <a:off x="1819275" y="4051300"/>
            <a:ext cx="803275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19" name="Text Box 15"/>
          <p:cNvSpPr txBox="1">
            <a:spLocks noChangeArrowheads="1"/>
          </p:cNvSpPr>
          <p:nvPr/>
        </p:nvSpPr>
        <p:spPr bwMode="auto">
          <a:xfrm>
            <a:off x="2103438" y="3849688"/>
            <a:ext cx="38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i="1"/>
              <a:t>u</a:t>
            </a:r>
            <a:r>
              <a:rPr lang="en-US" sz="1800" i="1" baseline="-25000"/>
              <a:t>s</a:t>
            </a:r>
          </a:p>
        </p:txBody>
      </p:sp>
      <p:sp>
        <p:nvSpPr>
          <p:cNvPr id="218120" name="Line 39"/>
          <p:cNvSpPr>
            <a:spLocks noChangeShapeType="1"/>
          </p:cNvSpPr>
          <p:nvPr/>
        </p:nvSpPr>
        <p:spPr bwMode="auto">
          <a:xfrm>
            <a:off x="1376363" y="4962525"/>
            <a:ext cx="101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1" name="Line 40"/>
          <p:cNvSpPr>
            <a:spLocks noChangeShapeType="1"/>
          </p:cNvSpPr>
          <p:nvPr/>
        </p:nvSpPr>
        <p:spPr bwMode="auto">
          <a:xfrm flipH="1">
            <a:off x="1431925" y="5110163"/>
            <a:ext cx="1003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2" name="Text Box 41"/>
          <p:cNvSpPr txBox="1">
            <a:spLocks noChangeArrowheads="1"/>
          </p:cNvSpPr>
          <p:nvPr/>
        </p:nvSpPr>
        <p:spPr bwMode="auto">
          <a:xfrm>
            <a:off x="1665288" y="45735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i="1"/>
              <a:t>u</a:t>
            </a:r>
            <a:r>
              <a:rPr lang="en-US" sz="1800" i="1" baseline="-25000"/>
              <a:t>N</a:t>
            </a:r>
          </a:p>
        </p:txBody>
      </p:sp>
      <p:sp>
        <p:nvSpPr>
          <p:cNvPr id="218123" name="Text Box 42"/>
          <p:cNvSpPr txBox="1">
            <a:spLocks noChangeArrowheads="1"/>
          </p:cNvSpPr>
          <p:nvPr/>
        </p:nvSpPr>
        <p:spPr bwMode="auto">
          <a:xfrm>
            <a:off x="1646238" y="508793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i="1"/>
              <a:t>d</a:t>
            </a:r>
            <a:r>
              <a:rPr lang="en-US" sz="1800" i="1" baseline="-25000"/>
              <a:t>N</a:t>
            </a:r>
          </a:p>
        </p:txBody>
      </p:sp>
      <p:sp>
        <p:nvSpPr>
          <p:cNvPr id="218124" name="Text Box 43"/>
          <p:cNvSpPr txBox="1">
            <a:spLocks noChangeArrowheads="1"/>
          </p:cNvSpPr>
          <p:nvPr/>
        </p:nvSpPr>
        <p:spPr bwMode="auto">
          <a:xfrm>
            <a:off x="1146175" y="4071938"/>
            <a:ext cx="1173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server</a:t>
            </a:r>
            <a:endParaRPr lang="en-US" sz="1800" baseline="-25000"/>
          </a:p>
        </p:txBody>
      </p:sp>
      <p:sp>
        <p:nvSpPr>
          <p:cNvPr id="218125" name="Text Box 44"/>
          <p:cNvSpPr txBox="1">
            <a:spLocks noChangeArrowheads="1"/>
          </p:cNvSpPr>
          <p:nvPr/>
        </p:nvSpPr>
        <p:spPr bwMode="auto">
          <a:xfrm>
            <a:off x="2825750" y="4598988"/>
            <a:ext cx="2546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bg1"/>
                </a:solidFill>
              </a:rPr>
              <a:t>network (with abundant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bg1"/>
                </a:solidFill>
              </a:rPr>
              <a:t> bandwidth)</a:t>
            </a:r>
          </a:p>
        </p:txBody>
      </p:sp>
      <p:sp>
        <p:nvSpPr>
          <p:cNvPr id="218126" name="Text Box 47"/>
          <p:cNvSpPr txBox="1">
            <a:spLocks noChangeArrowheads="1"/>
          </p:cNvSpPr>
          <p:nvPr/>
        </p:nvSpPr>
        <p:spPr bwMode="auto">
          <a:xfrm>
            <a:off x="254000" y="3824288"/>
            <a:ext cx="1397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file, size F</a:t>
            </a:r>
            <a:endParaRPr lang="en-US" sz="1600" i="1" baseline="-25000"/>
          </a:p>
        </p:txBody>
      </p:sp>
      <p:sp>
        <p:nvSpPr>
          <p:cNvPr id="218127" name="Text Box 49"/>
          <p:cNvSpPr txBox="1">
            <a:spLocks noChangeArrowheads="1"/>
          </p:cNvSpPr>
          <p:nvPr/>
        </p:nvSpPr>
        <p:spPr bwMode="auto">
          <a:xfrm>
            <a:off x="1492250" y="2725738"/>
            <a:ext cx="201453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i="1">
                <a:solidFill>
                  <a:srgbClr val="CC0000"/>
                </a:solidFill>
              </a:rPr>
              <a:t>u</a:t>
            </a:r>
            <a:r>
              <a:rPr lang="en-US" sz="1800" b="1" i="1" baseline="-25000">
                <a:solidFill>
                  <a:srgbClr val="CC0000"/>
                </a:solidFill>
              </a:rPr>
              <a:t>s</a:t>
            </a:r>
            <a:r>
              <a:rPr lang="en-US" sz="1800" b="1" i="1">
                <a:solidFill>
                  <a:srgbClr val="CC0000"/>
                </a:solidFill>
              </a:rPr>
              <a:t>:</a:t>
            </a:r>
            <a:r>
              <a:rPr lang="en-US" sz="1800"/>
              <a:t> server upload capacity</a:t>
            </a:r>
          </a:p>
        </p:txBody>
      </p:sp>
      <p:sp>
        <p:nvSpPr>
          <p:cNvPr id="218128" name="Text Box 50"/>
          <p:cNvSpPr txBox="1">
            <a:spLocks noChangeArrowheads="1"/>
          </p:cNvSpPr>
          <p:nvPr/>
        </p:nvSpPr>
        <p:spPr bwMode="auto">
          <a:xfrm>
            <a:off x="6276975" y="5491163"/>
            <a:ext cx="25908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i="1">
                <a:solidFill>
                  <a:srgbClr val="CC0000"/>
                </a:solidFill>
              </a:rPr>
              <a:t>u</a:t>
            </a:r>
            <a:r>
              <a:rPr lang="en-US" sz="1800" b="1" i="1" baseline="-25000">
                <a:solidFill>
                  <a:srgbClr val="CC0000"/>
                </a:solidFill>
              </a:rPr>
              <a:t>i</a:t>
            </a:r>
            <a:r>
              <a:rPr lang="en-US" sz="1800" b="1" i="1">
                <a:solidFill>
                  <a:srgbClr val="CC0000"/>
                </a:solidFill>
              </a:rPr>
              <a:t>:</a:t>
            </a:r>
            <a:r>
              <a:rPr lang="en-US" sz="1800"/>
              <a:t> peer i upload capacity</a:t>
            </a:r>
          </a:p>
        </p:txBody>
      </p:sp>
      <p:sp>
        <p:nvSpPr>
          <p:cNvPr id="218129" name="Text Box 51"/>
          <p:cNvSpPr txBox="1">
            <a:spLocks noChangeArrowheads="1"/>
          </p:cNvSpPr>
          <p:nvPr/>
        </p:nvSpPr>
        <p:spPr bwMode="auto">
          <a:xfrm>
            <a:off x="6357938" y="3622675"/>
            <a:ext cx="2122487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i="1">
                <a:solidFill>
                  <a:srgbClr val="CC0000"/>
                </a:solidFill>
              </a:rPr>
              <a:t>d</a:t>
            </a:r>
            <a:r>
              <a:rPr lang="en-US" sz="1800" b="1" i="1" baseline="-25000">
                <a:solidFill>
                  <a:srgbClr val="CC0000"/>
                </a:solidFill>
              </a:rPr>
              <a:t>i</a:t>
            </a:r>
            <a:r>
              <a:rPr lang="en-US" sz="1800" b="1" i="1">
                <a:solidFill>
                  <a:srgbClr val="CC0000"/>
                </a:solidFill>
              </a:rPr>
              <a:t>:</a:t>
            </a:r>
            <a:r>
              <a:rPr lang="en-US" sz="1800"/>
              <a:t> peer i download capacity</a:t>
            </a:r>
          </a:p>
        </p:txBody>
      </p:sp>
      <p:pic>
        <p:nvPicPr>
          <p:cNvPr id="218130" name="Picture 5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72072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8131" name="AutoShape 327"/>
          <p:cNvSpPr>
            <a:spLocks noChangeArrowheads="1"/>
          </p:cNvSpPr>
          <p:nvPr/>
        </p:nvSpPr>
        <p:spPr bwMode="auto">
          <a:xfrm>
            <a:off x="763588" y="3270250"/>
            <a:ext cx="592137" cy="581025"/>
          </a:xfrm>
          <a:prstGeom prst="can">
            <a:avLst>
              <a:gd name="adj" fmla="val 20218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  <a:cs typeface="Arial" charset="0"/>
            </a:endParaRPr>
          </a:p>
        </p:txBody>
      </p:sp>
      <p:grpSp>
        <p:nvGrpSpPr>
          <p:cNvPr id="218132" name="Group 76"/>
          <p:cNvGrpSpPr>
            <a:grpSpLocks/>
          </p:cNvGrpSpPr>
          <p:nvPr/>
        </p:nvGrpSpPr>
        <p:grpSpPr bwMode="auto">
          <a:xfrm>
            <a:off x="3498850" y="3548063"/>
            <a:ext cx="2138363" cy="903287"/>
            <a:chOff x="2204" y="2030"/>
            <a:chExt cx="1347" cy="774"/>
          </a:xfrm>
        </p:grpSpPr>
        <p:sp>
          <p:nvSpPr>
            <p:cNvPr id="218185" name="Text Box 19"/>
            <p:cNvSpPr txBox="1">
              <a:spLocks noChangeArrowheads="1"/>
            </p:cNvSpPr>
            <p:nvPr/>
          </p:nvSpPr>
          <p:spPr bwMode="auto">
            <a:xfrm>
              <a:off x="2856" y="2271"/>
              <a:ext cx="38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i="1"/>
                <a:t>u</a:t>
              </a:r>
              <a:r>
                <a:rPr lang="en-US" sz="1800" i="1" baseline="-25000"/>
                <a:t>2</a:t>
              </a:r>
            </a:p>
          </p:txBody>
        </p:sp>
        <p:sp>
          <p:nvSpPr>
            <p:cNvPr id="218186" name="Line 22"/>
            <p:cNvSpPr>
              <a:spLocks noChangeShapeType="1"/>
            </p:cNvSpPr>
            <p:nvPr/>
          </p:nvSpPr>
          <p:spPr bwMode="auto">
            <a:xfrm flipV="1">
              <a:off x="2997" y="2133"/>
              <a:ext cx="200" cy="6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87" name="Line 23"/>
            <p:cNvSpPr>
              <a:spLocks noChangeShapeType="1"/>
            </p:cNvSpPr>
            <p:nvPr/>
          </p:nvSpPr>
          <p:spPr bwMode="auto">
            <a:xfrm flipH="1">
              <a:off x="3082" y="2141"/>
              <a:ext cx="208" cy="6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88" name="Text Box 24"/>
            <p:cNvSpPr txBox="1">
              <a:spLocks noChangeArrowheads="1"/>
            </p:cNvSpPr>
            <p:nvPr/>
          </p:nvSpPr>
          <p:spPr bwMode="auto">
            <a:xfrm>
              <a:off x="3167" y="2332"/>
              <a:ext cx="38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i="1"/>
                <a:t>d</a:t>
              </a:r>
              <a:r>
                <a:rPr lang="en-US" sz="1800" i="1" baseline="-25000"/>
                <a:t>2</a:t>
              </a:r>
            </a:p>
          </p:txBody>
        </p:sp>
        <p:sp>
          <p:nvSpPr>
            <p:cNvPr id="218189" name="Text Box 19"/>
            <p:cNvSpPr txBox="1">
              <a:spLocks noChangeArrowheads="1"/>
            </p:cNvSpPr>
            <p:nvPr/>
          </p:nvSpPr>
          <p:spPr bwMode="auto">
            <a:xfrm>
              <a:off x="2204" y="2167"/>
              <a:ext cx="384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i="1"/>
                <a:t>u</a:t>
              </a:r>
              <a:r>
                <a:rPr lang="en-US" sz="1800" i="1" baseline="-25000"/>
                <a:t>1</a:t>
              </a:r>
            </a:p>
          </p:txBody>
        </p:sp>
        <p:sp>
          <p:nvSpPr>
            <p:cNvPr id="218190" name="Line 22"/>
            <p:cNvSpPr>
              <a:spLocks noChangeShapeType="1"/>
            </p:cNvSpPr>
            <p:nvPr/>
          </p:nvSpPr>
          <p:spPr bwMode="auto">
            <a:xfrm flipV="1">
              <a:off x="2345" y="2030"/>
              <a:ext cx="200" cy="6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91" name="Line 23"/>
            <p:cNvSpPr>
              <a:spLocks noChangeShapeType="1"/>
            </p:cNvSpPr>
            <p:nvPr/>
          </p:nvSpPr>
          <p:spPr bwMode="auto">
            <a:xfrm flipH="1">
              <a:off x="2430" y="2038"/>
              <a:ext cx="208" cy="6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92" name="Text Box 24"/>
            <p:cNvSpPr txBox="1">
              <a:spLocks noChangeArrowheads="1"/>
            </p:cNvSpPr>
            <p:nvPr/>
          </p:nvSpPr>
          <p:spPr bwMode="auto">
            <a:xfrm>
              <a:off x="2515" y="2229"/>
              <a:ext cx="38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i="1"/>
                <a:t>d</a:t>
              </a:r>
              <a:r>
                <a:rPr lang="en-US" sz="1800" i="1" baseline="-25000"/>
                <a:t>1</a:t>
              </a:r>
            </a:p>
          </p:txBody>
        </p:sp>
      </p:grpSp>
      <p:sp>
        <p:nvSpPr>
          <p:cNvPr id="218133" name="Line 72"/>
          <p:cNvSpPr>
            <a:spLocks noChangeShapeType="1"/>
          </p:cNvSpPr>
          <p:nvPr/>
        </p:nvSpPr>
        <p:spPr bwMode="auto">
          <a:xfrm>
            <a:off x="6030913" y="4767263"/>
            <a:ext cx="1165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34" name="Line 73"/>
          <p:cNvSpPr>
            <a:spLocks noChangeShapeType="1"/>
          </p:cNvSpPr>
          <p:nvPr/>
        </p:nvSpPr>
        <p:spPr bwMode="auto">
          <a:xfrm>
            <a:off x="6038850" y="4919663"/>
            <a:ext cx="1165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35" name="Text Box 41"/>
          <p:cNvSpPr txBox="1">
            <a:spLocks noChangeArrowheads="1"/>
          </p:cNvSpPr>
          <p:nvPr/>
        </p:nvSpPr>
        <p:spPr bwMode="auto">
          <a:xfrm>
            <a:off x="6191250" y="43561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i="1"/>
              <a:t>d</a:t>
            </a:r>
            <a:r>
              <a:rPr lang="en-US" sz="1800" i="1" baseline="-25000"/>
              <a:t>i</a:t>
            </a:r>
          </a:p>
        </p:txBody>
      </p:sp>
      <p:sp>
        <p:nvSpPr>
          <p:cNvPr id="218136" name="Text Box 41"/>
          <p:cNvSpPr txBox="1">
            <a:spLocks noChangeArrowheads="1"/>
          </p:cNvSpPr>
          <p:nvPr/>
        </p:nvSpPr>
        <p:spPr bwMode="auto">
          <a:xfrm>
            <a:off x="6215063" y="48895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i="1"/>
              <a:t>u</a:t>
            </a:r>
            <a:r>
              <a:rPr lang="en-US" sz="1800" i="1" baseline="-25000"/>
              <a:t>i</a:t>
            </a:r>
          </a:p>
        </p:txBody>
      </p:sp>
      <p:sp>
        <p:nvSpPr>
          <p:cNvPr id="218137" name="Line 77"/>
          <p:cNvSpPr>
            <a:spLocks noChangeShapeType="1"/>
          </p:cNvSpPr>
          <p:nvPr/>
        </p:nvSpPr>
        <p:spPr bwMode="auto">
          <a:xfrm>
            <a:off x="2265363" y="3232150"/>
            <a:ext cx="0" cy="6635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38" name="Line 78"/>
          <p:cNvSpPr>
            <a:spLocks noChangeShapeType="1"/>
          </p:cNvSpPr>
          <p:nvPr/>
        </p:nvSpPr>
        <p:spPr bwMode="auto">
          <a:xfrm flipH="1">
            <a:off x="6478588" y="4146550"/>
            <a:ext cx="369887" cy="41433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39" name="Line 79"/>
          <p:cNvSpPr>
            <a:spLocks noChangeShapeType="1"/>
          </p:cNvSpPr>
          <p:nvPr/>
        </p:nvSpPr>
        <p:spPr bwMode="auto">
          <a:xfrm flipH="1" flipV="1">
            <a:off x="6508750" y="5092700"/>
            <a:ext cx="369888" cy="41433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8140" name="Group 81"/>
          <p:cNvGrpSpPr>
            <a:grpSpLocks/>
          </p:cNvGrpSpPr>
          <p:nvPr/>
        </p:nvGrpSpPr>
        <p:grpSpPr bwMode="auto">
          <a:xfrm>
            <a:off x="1535113" y="3332163"/>
            <a:ext cx="465137" cy="803275"/>
            <a:chOff x="4140" y="429"/>
            <a:chExt cx="1425" cy="2396"/>
          </a:xfrm>
        </p:grpSpPr>
        <p:sp>
          <p:nvSpPr>
            <p:cNvPr id="218153" name="Freeform 8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54" name="Rectangle 83"/>
            <p:cNvSpPr>
              <a:spLocks noChangeArrowheads="1"/>
            </p:cNvSpPr>
            <p:nvPr/>
          </p:nvSpPr>
          <p:spPr bwMode="auto">
            <a:xfrm>
              <a:off x="4208" y="429"/>
              <a:ext cx="1046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55" name="Freeform 8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56" name="Freeform 8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57" name="Rectangle 86"/>
            <p:cNvSpPr>
              <a:spLocks noChangeArrowheads="1"/>
            </p:cNvSpPr>
            <p:nvPr/>
          </p:nvSpPr>
          <p:spPr bwMode="auto">
            <a:xfrm>
              <a:off x="4213" y="694"/>
              <a:ext cx="593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8158" name="Group 8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18183" name="AutoShape 88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8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84" name="AutoShape 89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8159" name="Rectangle 90"/>
            <p:cNvSpPr>
              <a:spLocks noChangeArrowheads="1"/>
            </p:cNvSpPr>
            <p:nvPr/>
          </p:nvSpPr>
          <p:spPr bwMode="auto">
            <a:xfrm>
              <a:off x="4223" y="1021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8160" name="Group 9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18181" name="AutoShape 92"/>
              <p:cNvSpPr>
                <a:spLocks noChangeArrowheads="1"/>
              </p:cNvSpPr>
              <p:nvPr/>
            </p:nvSpPr>
            <p:spPr bwMode="auto">
              <a:xfrm>
                <a:off x="615" y="2566"/>
                <a:ext cx="722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82" name="AutoShape 93"/>
              <p:cNvSpPr>
                <a:spLocks noChangeArrowheads="1"/>
              </p:cNvSpPr>
              <p:nvPr/>
            </p:nvSpPr>
            <p:spPr bwMode="auto">
              <a:xfrm>
                <a:off x="633" y="2581"/>
                <a:ext cx="68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8161" name="Rectangle 94"/>
            <p:cNvSpPr>
              <a:spLocks noChangeArrowheads="1"/>
            </p:cNvSpPr>
            <p:nvPr/>
          </p:nvSpPr>
          <p:spPr bwMode="auto">
            <a:xfrm>
              <a:off x="4218" y="1357"/>
              <a:ext cx="593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62" name="Rectangle 95"/>
            <p:cNvSpPr>
              <a:spLocks noChangeArrowheads="1"/>
            </p:cNvSpPr>
            <p:nvPr/>
          </p:nvSpPr>
          <p:spPr bwMode="auto">
            <a:xfrm>
              <a:off x="4228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8163" name="Group 9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18179" name="AutoShape 97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7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80" name="AutoShape 9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8164" name="Freeform 9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8165" name="Group 10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18177" name="AutoShape 101"/>
              <p:cNvSpPr>
                <a:spLocks noChangeArrowheads="1"/>
              </p:cNvSpPr>
              <p:nvPr/>
            </p:nvSpPr>
            <p:spPr bwMode="auto">
              <a:xfrm>
                <a:off x="613" y="2570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78" name="AutoShape 102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8166" name="Rectangle 103"/>
            <p:cNvSpPr>
              <a:spLocks noChangeArrowheads="1"/>
            </p:cNvSpPr>
            <p:nvPr/>
          </p:nvSpPr>
          <p:spPr bwMode="auto">
            <a:xfrm>
              <a:off x="5249" y="429"/>
              <a:ext cx="68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67" name="Freeform 10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68" name="Freeform 10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69" name="Oval 106"/>
            <p:cNvSpPr>
              <a:spLocks noChangeArrowheads="1"/>
            </p:cNvSpPr>
            <p:nvPr/>
          </p:nvSpPr>
          <p:spPr bwMode="auto">
            <a:xfrm>
              <a:off x="5516" y="2612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70" name="Freeform 10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71" name="AutoShape 10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72" name="AutoShape 109"/>
            <p:cNvSpPr>
              <a:spLocks noChangeArrowheads="1"/>
            </p:cNvSpPr>
            <p:nvPr/>
          </p:nvSpPr>
          <p:spPr bwMode="auto">
            <a:xfrm>
              <a:off x="4208" y="2711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73" name="Oval 110"/>
            <p:cNvSpPr>
              <a:spLocks noChangeArrowheads="1"/>
            </p:cNvSpPr>
            <p:nvPr/>
          </p:nvSpPr>
          <p:spPr bwMode="auto">
            <a:xfrm>
              <a:off x="4310" y="2385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74" name="Oval 111"/>
            <p:cNvSpPr>
              <a:spLocks noChangeArrowheads="1"/>
            </p:cNvSpPr>
            <p:nvPr/>
          </p:nvSpPr>
          <p:spPr bwMode="auto">
            <a:xfrm>
              <a:off x="4485" y="2385"/>
              <a:ext cx="160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18175" name="Oval 112"/>
            <p:cNvSpPr>
              <a:spLocks noChangeArrowheads="1"/>
            </p:cNvSpPr>
            <p:nvPr/>
          </p:nvSpPr>
          <p:spPr bwMode="auto">
            <a:xfrm>
              <a:off x="4660" y="2380"/>
              <a:ext cx="160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76" name="Rectangle 113"/>
            <p:cNvSpPr>
              <a:spLocks noChangeArrowheads="1"/>
            </p:cNvSpPr>
            <p:nvPr/>
          </p:nvSpPr>
          <p:spPr bwMode="auto">
            <a:xfrm>
              <a:off x="5064" y="1835"/>
              <a:ext cx="83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8141" name="Group 114"/>
          <p:cNvGrpSpPr>
            <a:grpSpLocks/>
          </p:cNvGrpSpPr>
          <p:nvPr/>
        </p:nvGrpSpPr>
        <p:grpSpPr bwMode="auto">
          <a:xfrm>
            <a:off x="444500" y="4635500"/>
            <a:ext cx="925513" cy="795338"/>
            <a:chOff x="-44" y="1473"/>
            <a:chExt cx="981" cy="1105"/>
          </a:xfrm>
        </p:grpSpPr>
        <p:pic>
          <p:nvPicPr>
            <p:cNvPr id="218151" name="Picture 11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8152" name="Freeform 11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18142" name="Group 117"/>
          <p:cNvGrpSpPr>
            <a:grpSpLocks/>
          </p:cNvGrpSpPr>
          <p:nvPr/>
        </p:nvGrpSpPr>
        <p:grpSpPr bwMode="auto">
          <a:xfrm>
            <a:off x="3665538" y="2816225"/>
            <a:ext cx="925512" cy="795338"/>
            <a:chOff x="-44" y="1473"/>
            <a:chExt cx="981" cy="1105"/>
          </a:xfrm>
        </p:grpSpPr>
        <p:pic>
          <p:nvPicPr>
            <p:cNvPr id="218149" name="Picture 11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8150" name="Freeform 11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18143" name="Group 120"/>
          <p:cNvGrpSpPr>
            <a:grpSpLocks/>
          </p:cNvGrpSpPr>
          <p:nvPr/>
        </p:nvGrpSpPr>
        <p:grpSpPr bwMode="auto">
          <a:xfrm>
            <a:off x="4710113" y="2957513"/>
            <a:ext cx="925512" cy="795337"/>
            <a:chOff x="-44" y="1473"/>
            <a:chExt cx="981" cy="1105"/>
          </a:xfrm>
        </p:grpSpPr>
        <p:pic>
          <p:nvPicPr>
            <p:cNvPr id="218147" name="Picture 12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8148" name="Freeform 12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18144" name="Group 123"/>
          <p:cNvGrpSpPr>
            <a:grpSpLocks/>
          </p:cNvGrpSpPr>
          <p:nvPr/>
        </p:nvGrpSpPr>
        <p:grpSpPr bwMode="auto">
          <a:xfrm flipH="1">
            <a:off x="7180263" y="4405313"/>
            <a:ext cx="925512" cy="795337"/>
            <a:chOff x="-44" y="1473"/>
            <a:chExt cx="981" cy="1105"/>
          </a:xfrm>
        </p:grpSpPr>
        <p:pic>
          <p:nvPicPr>
            <p:cNvPr id="218145" name="Picture 12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8146" name="Freeform 12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5537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5293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2960959D-A781-E245-9FB9-1FCAA062E5EC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30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52931" name="Rectangle 2"/>
          <p:cNvSpPr>
            <a:spLocks noChangeArrowheads="1"/>
          </p:cNvSpPr>
          <p:nvPr/>
        </p:nvSpPr>
        <p:spPr bwMode="auto">
          <a:xfrm>
            <a:off x="422275" y="88900"/>
            <a:ext cx="7772400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3600">
                <a:solidFill>
                  <a:srgbClr val="000099"/>
                </a:solidFill>
                <a:latin typeface="Gill Sans MT" charset="0"/>
              </a:rPr>
              <a:t>Example app: TCP server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252932" name="TextBox 1"/>
          <p:cNvSpPr txBox="1">
            <a:spLocks noChangeArrowheads="1"/>
          </p:cNvSpPr>
          <p:nvPr/>
        </p:nvSpPr>
        <p:spPr bwMode="auto">
          <a:xfrm>
            <a:off x="2717800" y="1651000"/>
            <a:ext cx="5997575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 from socket import *</a:t>
            </a:r>
          </a:p>
          <a:p>
            <a:r>
              <a:rPr lang="en-US"/>
              <a:t>serverPort = 12000</a:t>
            </a:r>
          </a:p>
          <a:p>
            <a:r>
              <a:rPr lang="en-US"/>
              <a:t>serverSocket = socket(AF_INET,SOCK_STREAM)</a:t>
            </a:r>
          </a:p>
          <a:p>
            <a:r>
              <a:rPr lang="en-US"/>
              <a:t>serverSocket.bind((‘’,serverPort))</a:t>
            </a:r>
          </a:p>
          <a:p>
            <a:r>
              <a:rPr lang="en-US"/>
              <a:t>serverSocket.listen(1)</a:t>
            </a:r>
          </a:p>
          <a:p>
            <a:r>
              <a:rPr lang="en-US"/>
              <a:t>print ‘The server is ready to receive’</a:t>
            </a:r>
          </a:p>
          <a:p>
            <a:r>
              <a:rPr lang="en-US"/>
              <a:t>while 1:</a:t>
            </a:r>
          </a:p>
          <a:p>
            <a:r>
              <a:rPr lang="en-US"/>
              <a:t>     connectionSocket, addr = serverSocket.accept()</a:t>
            </a:r>
          </a:p>
          <a:p>
            <a:r>
              <a:rPr lang="en-US"/>
              <a:t>     </a:t>
            </a:r>
          </a:p>
          <a:p>
            <a:r>
              <a:rPr lang="en-US"/>
              <a:t>     sentence = connectionSocket.recv(1024)</a:t>
            </a:r>
          </a:p>
          <a:p>
            <a:r>
              <a:rPr lang="en-US"/>
              <a:t>     capitalizedSentence = sentence.upper()</a:t>
            </a:r>
          </a:p>
          <a:p>
            <a:r>
              <a:rPr lang="en-US"/>
              <a:t>     connectionSocket.send(capitalizedSentence)</a:t>
            </a:r>
          </a:p>
          <a:p>
            <a:r>
              <a:rPr lang="en-US"/>
              <a:t>     connectionSocket.close()</a:t>
            </a:r>
            <a:endParaRPr lang="en-US" sz="1800"/>
          </a:p>
        </p:txBody>
      </p:sp>
      <p:sp>
        <p:nvSpPr>
          <p:cNvPr id="252933" name="TextBox 2"/>
          <p:cNvSpPr txBox="1">
            <a:spLocks noChangeArrowheads="1"/>
          </p:cNvSpPr>
          <p:nvPr/>
        </p:nvSpPr>
        <p:spPr bwMode="auto">
          <a:xfrm>
            <a:off x="2717800" y="1168400"/>
            <a:ext cx="2827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C0000"/>
                </a:solidFill>
              </a:rPr>
              <a:t>Python TCPServer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52400" y="2173288"/>
            <a:ext cx="2559050" cy="566737"/>
            <a:chOff x="151614" y="2173972"/>
            <a:chExt cx="2559082" cy="566309"/>
          </a:xfrm>
        </p:grpSpPr>
        <p:sp>
          <p:nvSpPr>
            <p:cNvPr id="252951" name="TextBox 31"/>
            <p:cNvSpPr txBox="1">
              <a:spLocks noChangeArrowheads="1"/>
            </p:cNvSpPr>
            <p:nvPr/>
          </p:nvSpPr>
          <p:spPr bwMode="auto">
            <a:xfrm>
              <a:off x="151614" y="2173972"/>
              <a:ext cx="2559082" cy="566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solidFill>
                    <a:srgbClr val="000099"/>
                  </a:solidFill>
                </a:rPr>
                <a:t>create TCP welcoming</a:t>
              </a:r>
            </a:p>
            <a:p>
              <a:r>
                <a:rPr lang="en-US" sz="1400" dirty="0">
                  <a:solidFill>
                    <a:srgbClr val="000099"/>
                  </a:solidFill>
                </a:rPr>
                <a:t>socket</a:t>
              </a:r>
            </a:p>
          </p:txBody>
        </p:sp>
        <p:cxnSp>
          <p:nvCxnSpPr>
            <p:cNvPr id="252952" name="Straight Connector 32"/>
            <p:cNvCxnSpPr>
              <a:cxnSpLocks noChangeShapeType="1"/>
            </p:cNvCxnSpPr>
            <p:nvPr/>
          </p:nvCxnSpPr>
          <p:spPr bwMode="auto">
            <a:xfrm>
              <a:off x="1695045" y="2596011"/>
              <a:ext cx="930227" cy="113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31763" y="3036888"/>
            <a:ext cx="2540000" cy="523875"/>
            <a:chOff x="169076" y="2884812"/>
            <a:chExt cx="2541127" cy="523220"/>
          </a:xfrm>
        </p:grpSpPr>
        <p:sp>
          <p:nvSpPr>
            <p:cNvPr id="252949" name="TextBox 26"/>
            <p:cNvSpPr txBox="1">
              <a:spLocks noChangeArrowheads="1"/>
            </p:cNvSpPr>
            <p:nvPr/>
          </p:nvSpPr>
          <p:spPr bwMode="auto">
            <a:xfrm>
              <a:off x="169076" y="2884812"/>
              <a:ext cx="22718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server begins listening for  incoming TCP requests</a:t>
              </a:r>
            </a:p>
          </p:txBody>
        </p:sp>
        <p:cxnSp>
          <p:nvCxnSpPr>
            <p:cNvPr id="252950" name="Straight Connector 30"/>
            <p:cNvCxnSpPr>
              <a:cxnSpLocks noChangeShapeType="1"/>
            </p:cNvCxnSpPr>
            <p:nvPr/>
          </p:nvCxnSpPr>
          <p:spPr bwMode="auto">
            <a:xfrm>
              <a:off x="1982674" y="3169104"/>
              <a:ext cx="727529" cy="272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528638" y="3816350"/>
            <a:ext cx="2155825" cy="298450"/>
            <a:chOff x="553383" y="3714241"/>
            <a:chExt cx="2157273" cy="299227"/>
          </a:xfrm>
        </p:grpSpPr>
        <p:sp>
          <p:nvSpPr>
            <p:cNvPr id="252947" name="TextBox 34"/>
            <p:cNvSpPr txBox="1">
              <a:spLocks noChangeArrowheads="1"/>
            </p:cNvSpPr>
            <p:nvPr/>
          </p:nvSpPr>
          <p:spPr bwMode="auto">
            <a:xfrm>
              <a:off x="553383" y="3714241"/>
              <a:ext cx="1194763" cy="299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ts val="1600"/>
                </a:lnSpc>
              </a:pPr>
              <a:r>
                <a:rPr lang="en-US" sz="1400">
                  <a:solidFill>
                    <a:srgbClr val="000099"/>
                  </a:solidFill>
                </a:rPr>
                <a:t>loop forever</a:t>
              </a:r>
            </a:p>
          </p:txBody>
        </p:sp>
        <p:cxnSp>
          <p:nvCxnSpPr>
            <p:cNvPr id="252948" name="Straight Connector 35"/>
            <p:cNvCxnSpPr>
              <a:cxnSpLocks noChangeShapeType="1"/>
            </p:cNvCxnSpPr>
            <p:nvPr/>
          </p:nvCxnSpPr>
          <p:spPr bwMode="auto">
            <a:xfrm flipV="1">
              <a:off x="1266031" y="3964781"/>
              <a:ext cx="1444625" cy="396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98438" y="4176713"/>
            <a:ext cx="2813050" cy="752475"/>
            <a:chOff x="380319" y="3965998"/>
            <a:chExt cx="2392469" cy="752685"/>
          </a:xfrm>
        </p:grpSpPr>
        <p:sp>
          <p:nvSpPr>
            <p:cNvPr id="252945" name="TextBox 36"/>
            <p:cNvSpPr txBox="1">
              <a:spLocks noChangeArrowheads="1"/>
            </p:cNvSpPr>
            <p:nvPr/>
          </p:nvSpPr>
          <p:spPr bwMode="auto">
            <a:xfrm>
              <a:off x="380319" y="3965998"/>
              <a:ext cx="2184910" cy="752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ts val="1600"/>
                </a:lnSpc>
              </a:pPr>
              <a:r>
                <a:rPr lang="en-US" sz="1400">
                  <a:solidFill>
                    <a:srgbClr val="000099"/>
                  </a:solidFill>
                </a:rPr>
                <a:t>server waits on accept()</a:t>
              </a:r>
            </a:p>
            <a:p>
              <a:pPr>
                <a:lnSpc>
                  <a:spcPts val="1600"/>
                </a:lnSpc>
              </a:pPr>
              <a:r>
                <a:rPr lang="en-US" sz="1400">
                  <a:solidFill>
                    <a:srgbClr val="000099"/>
                  </a:solidFill>
                </a:rPr>
                <a:t>for incoming requests, new socket created on return</a:t>
              </a:r>
            </a:p>
          </p:txBody>
        </p:sp>
        <p:cxnSp>
          <p:nvCxnSpPr>
            <p:cNvPr id="252946" name="Straight Connector 39"/>
            <p:cNvCxnSpPr>
              <a:cxnSpLocks noChangeShapeType="1"/>
            </p:cNvCxnSpPr>
            <p:nvPr/>
          </p:nvCxnSpPr>
          <p:spPr bwMode="auto">
            <a:xfrm flipV="1">
              <a:off x="2231565" y="4229808"/>
              <a:ext cx="541223" cy="586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58763" y="5149850"/>
            <a:ext cx="2860675" cy="523875"/>
            <a:chOff x="316741" y="4661874"/>
            <a:chExt cx="2859521" cy="524153"/>
          </a:xfrm>
        </p:grpSpPr>
        <p:sp>
          <p:nvSpPr>
            <p:cNvPr id="252943" name="TextBox 61"/>
            <p:cNvSpPr txBox="1">
              <a:spLocks noChangeArrowheads="1"/>
            </p:cNvSpPr>
            <p:nvPr/>
          </p:nvSpPr>
          <p:spPr bwMode="auto">
            <a:xfrm>
              <a:off x="316741" y="4661874"/>
              <a:ext cx="2349500" cy="524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read bytes from socket (but not address as in UDP)</a:t>
              </a:r>
            </a:p>
          </p:txBody>
        </p:sp>
        <p:cxnSp>
          <p:nvCxnSpPr>
            <p:cNvPr id="252944" name="Straight Connector 62"/>
            <p:cNvCxnSpPr>
              <a:cxnSpLocks noChangeShapeType="1"/>
            </p:cNvCxnSpPr>
            <p:nvPr/>
          </p:nvCxnSpPr>
          <p:spPr bwMode="auto">
            <a:xfrm>
              <a:off x="1875609" y="4682209"/>
              <a:ext cx="1300653" cy="49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127000" y="5759450"/>
            <a:ext cx="2878138" cy="738188"/>
            <a:chOff x="162014" y="4686636"/>
            <a:chExt cx="2878315" cy="738664"/>
          </a:xfrm>
        </p:grpSpPr>
        <p:sp>
          <p:nvSpPr>
            <p:cNvPr id="252941" name="TextBox 29"/>
            <p:cNvSpPr txBox="1">
              <a:spLocks noChangeArrowheads="1"/>
            </p:cNvSpPr>
            <p:nvPr/>
          </p:nvSpPr>
          <p:spPr bwMode="auto">
            <a:xfrm>
              <a:off x="162014" y="4686636"/>
              <a:ext cx="234950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400">
                  <a:solidFill>
                    <a:srgbClr val="000099"/>
                  </a:solidFill>
                </a:rPr>
                <a:t>close connection to this client (but </a:t>
              </a:r>
              <a:r>
                <a:rPr lang="en-US" sz="1400" i="1">
                  <a:solidFill>
                    <a:srgbClr val="000099"/>
                  </a:solidFill>
                </a:rPr>
                <a:t>not</a:t>
              </a:r>
              <a:r>
                <a:rPr lang="en-US" sz="1400">
                  <a:solidFill>
                    <a:srgbClr val="000099"/>
                  </a:solidFill>
                </a:rPr>
                <a:t> welcoming socket)</a:t>
              </a:r>
            </a:p>
          </p:txBody>
        </p:sp>
        <p:cxnSp>
          <p:nvCxnSpPr>
            <p:cNvPr id="252942" name="Straight Connector 33"/>
            <p:cNvCxnSpPr>
              <a:cxnSpLocks noChangeShapeType="1"/>
            </p:cNvCxnSpPr>
            <p:nvPr/>
          </p:nvCxnSpPr>
          <p:spPr bwMode="auto">
            <a:xfrm>
              <a:off x="2184198" y="4843734"/>
              <a:ext cx="856131" cy="226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252940" name="Picture 1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769938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6755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5395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7B7E77E6-345E-A94D-9164-76CCFD5B571C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31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pic>
        <p:nvPicPr>
          <p:cNvPr id="253955" name="Picture 1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83343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3956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195263"/>
            <a:ext cx="5746750" cy="81915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Chapter 2: summary</a:t>
            </a:r>
          </a:p>
        </p:txBody>
      </p:sp>
      <p:sp>
        <p:nvSpPr>
          <p:cNvPr id="2539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854200"/>
            <a:ext cx="4313238" cy="3676650"/>
          </a:xfrm>
        </p:spPr>
        <p:txBody>
          <a:bodyPr>
            <a:normAutofit fontScale="92500"/>
          </a:bodyPr>
          <a:lstStyle/>
          <a:p>
            <a:r>
              <a:rPr lang="en-US" sz="2400">
                <a:latin typeface="Gill Sans MT" charset="0"/>
              </a:rPr>
              <a:t>application architectures</a:t>
            </a:r>
          </a:p>
          <a:p>
            <a:pPr lvl="1"/>
            <a:r>
              <a:rPr lang="en-US">
                <a:latin typeface="Gill Sans MT" charset="0"/>
              </a:rPr>
              <a:t>client-server</a:t>
            </a:r>
          </a:p>
          <a:p>
            <a:pPr lvl="1"/>
            <a:r>
              <a:rPr lang="en-US">
                <a:latin typeface="Gill Sans MT" charset="0"/>
              </a:rPr>
              <a:t>P2P</a:t>
            </a:r>
          </a:p>
          <a:p>
            <a:r>
              <a:rPr lang="en-US" sz="2400">
                <a:latin typeface="Gill Sans MT" charset="0"/>
              </a:rPr>
              <a:t>application service requirements:</a:t>
            </a:r>
          </a:p>
          <a:p>
            <a:pPr lvl="1"/>
            <a:r>
              <a:rPr lang="en-US">
                <a:latin typeface="Gill Sans MT" charset="0"/>
              </a:rPr>
              <a:t>reliability, bandwidth, delay</a:t>
            </a:r>
          </a:p>
          <a:p>
            <a:r>
              <a:rPr lang="en-US" sz="2400">
                <a:latin typeface="Gill Sans MT" charset="0"/>
              </a:rPr>
              <a:t>Internet transport service model</a:t>
            </a:r>
          </a:p>
          <a:p>
            <a:pPr lvl="1"/>
            <a:r>
              <a:rPr lang="en-US">
                <a:latin typeface="Gill Sans MT" charset="0"/>
              </a:rPr>
              <a:t>connection-oriented, reliable: TCP</a:t>
            </a:r>
          </a:p>
          <a:p>
            <a:pPr lvl="1"/>
            <a:r>
              <a:rPr lang="en-US">
                <a:latin typeface="Gill Sans MT" charset="0"/>
              </a:rPr>
              <a:t>unreliable, datagrams: UDP</a:t>
            </a:r>
          </a:p>
        </p:txBody>
      </p:sp>
      <p:sp>
        <p:nvSpPr>
          <p:cNvPr id="25395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1813" y="1201738"/>
            <a:ext cx="7581900" cy="67627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our study of network apps now complete!</a:t>
            </a:r>
          </a:p>
        </p:txBody>
      </p:sp>
      <p:sp>
        <p:nvSpPr>
          <p:cNvPr id="253959" name="Rectangle 5"/>
          <p:cNvSpPr>
            <a:spLocks noChangeArrowheads="1"/>
          </p:cNvSpPr>
          <p:nvPr/>
        </p:nvSpPr>
        <p:spPr bwMode="auto">
          <a:xfrm>
            <a:off x="4967288" y="1809750"/>
            <a:ext cx="396240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specific protocols: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HTTP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FTP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SMTP, POP, IMAP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DNS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P2P: BitTorrent, DHT 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socket programming: TCP, UDP sockets</a:t>
            </a:r>
          </a:p>
        </p:txBody>
      </p:sp>
    </p:spTree>
    <p:extLst>
      <p:ext uri="{BB962C8B-B14F-4D97-AF65-F5344CB8AC3E}">
        <p14:creationId xmlns:p14="http://schemas.microsoft.com/office/powerpoint/2010/main" val="382657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Application Layer</a:t>
            </a:r>
          </a:p>
        </p:txBody>
      </p:sp>
      <p:sp>
        <p:nvSpPr>
          <p:cNvPr id="25497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2-</a:t>
            </a:r>
            <a:fld id="{25709C72-F86E-3E4F-8963-728005A3C198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32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992313"/>
            <a:ext cx="3810000" cy="3657600"/>
          </a:xfrm>
        </p:spPr>
        <p:txBody>
          <a:bodyPr>
            <a:normAutofit fontScale="92500" lnSpcReduction="20000"/>
          </a:bodyPr>
          <a:lstStyle/>
          <a:p>
            <a:r>
              <a:rPr lang="en-US" sz="2400">
                <a:latin typeface="Gill Sans MT" charset="0"/>
              </a:rPr>
              <a:t>typical request/reply message exchange:</a:t>
            </a:r>
          </a:p>
          <a:p>
            <a:pPr lvl="1"/>
            <a:r>
              <a:rPr lang="en-US">
                <a:latin typeface="Gill Sans MT" charset="0"/>
              </a:rPr>
              <a:t>client requests info or service</a:t>
            </a:r>
          </a:p>
          <a:p>
            <a:pPr lvl="1"/>
            <a:r>
              <a:rPr lang="en-US">
                <a:latin typeface="Gill Sans MT" charset="0"/>
              </a:rPr>
              <a:t>server responds with data, status code</a:t>
            </a:r>
          </a:p>
          <a:p>
            <a:r>
              <a:rPr lang="en-US" sz="2400">
                <a:latin typeface="Gill Sans MT" charset="0"/>
              </a:rPr>
              <a:t>message formats:</a:t>
            </a:r>
          </a:p>
          <a:p>
            <a:pPr lvl="1"/>
            <a:r>
              <a:rPr lang="en-US">
                <a:latin typeface="Gill Sans MT" charset="0"/>
              </a:rPr>
              <a:t>headers: fields giving info about data</a:t>
            </a:r>
          </a:p>
          <a:p>
            <a:pPr lvl="1"/>
            <a:r>
              <a:rPr lang="en-US">
                <a:latin typeface="Gill Sans MT" charset="0"/>
              </a:rPr>
              <a:t>data: info being communicated</a:t>
            </a:r>
          </a:p>
        </p:txBody>
      </p:sp>
      <p:sp>
        <p:nvSpPr>
          <p:cNvPr id="254980" name="Rectangle 5"/>
          <p:cNvSpPr>
            <a:spLocks noChangeArrowheads="1"/>
          </p:cNvSpPr>
          <p:nvPr/>
        </p:nvSpPr>
        <p:spPr bwMode="auto">
          <a:xfrm>
            <a:off x="4603750" y="1976438"/>
            <a:ext cx="4081463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buClr>
                <a:srgbClr val="3333CC"/>
              </a:buClr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important themes:</a:t>
            </a:r>
            <a:r>
              <a:rPr lang="en-US" sz="2400" i="1">
                <a:solidFill>
                  <a:srgbClr val="FF3300"/>
                </a:solidFill>
                <a:latin typeface="Gill Sans MT" charset="0"/>
              </a:rPr>
              <a:t> 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control vs. data msgs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in-band, out-of-band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centralized vs. decentralized 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stateless vs. stateful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reliable vs. unreliable msg transfer 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ja-JP" altLang="en-US" sz="2400">
                <a:solidFill>
                  <a:srgbClr val="000000"/>
                </a:solidFill>
                <a:latin typeface="Gill Sans MT" charset="0"/>
              </a:rPr>
              <a:t>“</a:t>
            </a:r>
            <a:r>
              <a:rPr lang="en-US" altLang="ja-JP" sz="2400">
                <a:solidFill>
                  <a:srgbClr val="000000"/>
                </a:solidFill>
                <a:latin typeface="Gill Sans MT" charset="0"/>
              </a:rPr>
              <a:t>complexity at network edge</a:t>
            </a:r>
            <a:r>
              <a:rPr lang="ja-JP" altLang="en-US" sz="2400">
                <a:solidFill>
                  <a:srgbClr val="000000"/>
                </a:solidFill>
                <a:latin typeface="Gill Sans MT" charset="0"/>
              </a:rPr>
              <a:t>”</a:t>
            </a:r>
            <a:endParaRPr lang="en-US" sz="2400">
              <a:solidFill>
                <a:srgbClr val="000000"/>
              </a:solidFill>
              <a:latin typeface="Gill Sans MT" charset="0"/>
            </a:endParaRPr>
          </a:p>
        </p:txBody>
      </p:sp>
      <p:pic>
        <p:nvPicPr>
          <p:cNvPr id="254981" name="Picture 1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83343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4982" name="Rectangle 2"/>
          <p:cNvSpPr>
            <a:spLocks noChangeArrowheads="1"/>
          </p:cNvSpPr>
          <p:nvPr/>
        </p:nvSpPr>
        <p:spPr bwMode="auto">
          <a:xfrm>
            <a:off x="506413" y="195263"/>
            <a:ext cx="57467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4400">
                <a:solidFill>
                  <a:srgbClr val="000099"/>
                </a:solidFill>
                <a:latin typeface="Gill Sans MT" charset="0"/>
              </a:rPr>
              <a:t>Chapter 2: summary</a:t>
            </a:r>
          </a:p>
        </p:txBody>
      </p:sp>
      <p:sp>
        <p:nvSpPr>
          <p:cNvPr id="254983" name="Rectangle 4"/>
          <p:cNvSpPr>
            <a:spLocks noChangeArrowheads="1"/>
          </p:cNvSpPr>
          <p:nvPr/>
        </p:nvSpPr>
        <p:spPr bwMode="auto">
          <a:xfrm>
            <a:off x="531813" y="1201738"/>
            <a:ext cx="7581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most importantly: learned about protocols! </a:t>
            </a:r>
          </a:p>
        </p:txBody>
      </p:sp>
    </p:spTree>
    <p:extLst>
      <p:ext uri="{BB962C8B-B14F-4D97-AF65-F5344CB8AC3E}">
        <p14:creationId xmlns:p14="http://schemas.microsoft.com/office/powerpoint/2010/main" val="4225157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2016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E3065629-8788-CC43-B0B6-9E9133A89C4C}" type="slidenum">
              <a:rPr lang="en-US" sz="1200">
                <a:latin typeface="Tahoma" charset="0"/>
              </a:rPr>
              <a:pPr/>
              <a:t>4</a:t>
            </a:fld>
            <a:endParaRPr lang="en-US" sz="1200">
              <a:latin typeface="Tahoma" charset="0"/>
            </a:endParaRPr>
          </a:p>
        </p:txBody>
      </p:sp>
      <p:sp>
        <p:nvSpPr>
          <p:cNvPr id="220163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61913"/>
            <a:ext cx="8520113" cy="1143000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File distribution time: client-server</a:t>
            </a:r>
          </a:p>
        </p:txBody>
      </p:sp>
      <p:sp>
        <p:nvSpPr>
          <p:cNvPr id="220164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322263" y="1252538"/>
            <a:ext cx="4100512" cy="2014537"/>
          </a:xfrm>
        </p:spPr>
        <p:txBody>
          <a:bodyPr/>
          <a:lstStyle/>
          <a:p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server transmission: </a:t>
            </a:r>
            <a:r>
              <a:rPr lang="en-US" sz="2400">
                <a:latin typeface="Gill Sans MT" charset="0"/>
              </a:rPr>
              <a:t>must</a:t>
            </a: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sequentially send (upload) </a:t>
            </a:r>
            <a:r>
              <a:rPr lang="en-US" sz="2400" i="1">
                <a:latin typeface="Gill Sans MT" charset="0"/>
              </a:rPr>
              <a:t>N </a:t>
            </a:r>
            <a:r>
              <a:rPr lang="en-US" sz="2400">
                <a:latin typeface="Gill Sans MT" charset="0"/>
              </a:rPr>
              <a:t>file</a:t>
            </a:r>
            <a:r>
              <a:rPr lang="en-US" sz="2400" i="1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copies</a:t>
            </a:r>
            <a:r>
              <a:rPr lang="en-US" sz="2600">
                <a:latin typeface="Gill Sans MT" charset="0"/>
              </a:rPr>
              <a:t>:</a:t>
            </a:r>
          </a:p>
          <a:p>
            <a:pPr lvl="1">
              <a:lnSpc>
                <a:spcPct val="100000"/>
              </a:lnSpc>
              <a:buSzPct val="85000"/>
            </a:pPr>
            <a:r>
              <a:rPr lang="en-US" sz="2000">
                <a:latin typeface="Gill Sans MT" charset="0"/>
              </a:rPr>
              <a:t>time to send one copy: </a:t>
            </a:r>
            <a:r>
              <a:rPr lang="en-US" sz="2000" i="1">
                <a:latin typeface="Gill Sans MT" charset="0"/>
              </a:rPr>
              <a:t>F/u</a:t>
            </a:r>
            <a:r>
              <a:rPr lang="en-US" sz="2000" i="1" baseline="-25000">
                <a:latin typeface="Gill Sans MT" charset="0"/>
              </a:rPr>
              <a:t>s </a:t>
            </a:r>
            <a:endParaRPr lang="en-US" sz="2000">
              <a:latin typeface="Gill Sans MT" charset="0"/>
            </a:endParaRPr>
          </a:p>
          <a:p>
            <a:pPr lvl="1">
              <a:lnSpc>
                <a:spcPct val="100000"/>
              </a:lnSpc>
              <a:buSzPct val="85000"/>
            </a:pPr>
            <a:r>
              <a:rPr lang="en-US" sz="2000">
                <a:latin typeface="Gill Sans MT" charset="0"/>
              </a:rPr>
              <a:t>time to send N copies: </a:t>
            </a:r>
            <a:r>
              <a:rPr lang="en-US" sz="2000" i="1">
                <a:latin typeface="Gill Sans MT" charset="0"/>
              </a:rPr>
              <a:t>NF/u</a:t>
            </a:r>
            <a:r>
              <a:rPr lang="en-US" sz="2000" i="1" baseline="-25000">
                <a:latin typeface="Gill Sans MT" charset="0"/>
              </a:rPr>
              <a:t>s</a:t>
            </a:r>
            <a:endParaRPr lang="en-US" sz="2000">
              <a:latin typeface="Gill Sans MT" charset="0"/>
            </a:endParaRPr>
          </a:p>
        </p:txBody>
      </p:sp>
      <p:sp>
        <p:nvSpPr>
          <p:cNvPr id="245813" name="Line 53"/>
          <p:cNvSpPr>
            <a:spLocks noChangeShapeType="1"/>
          </p:cNvSpPr>
          <p:nvPr/>
        </p:nvSpPr>
        <p:spPr bwMode="auto">
          <a:xfrm flipV="1">
            <a:off x="5746750" y="5368925"/>
            <a:ext cx="430213" cy="69215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4" name="Text Box 54"/>
          <p:cNvSpPr txBox="1">
            <a:spLocks noChangeArrowheads="1"/>
          </p:cNvSpPr>
          <p:nvPr/>
        </p:nvSpPr>
        <p:spPr bwMode="auto">
          <a:xfrm>
            <a:off x="5484813" y="6022975"/>
            <a:ext cx="2670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/>
              <a:t>increases linearly in N</a:t>
            </a:r>
          </a:p>
        </p:txBody>
      </p:sp>
      <p:sp>
        <p:nvSpPr>
          <p:cNvPr id="220167" name="Text Box 51"/>
          <p:cNvSpPr txBox="1">
            <a:spLocks noChangeArrowheads="1"/>
          </p:cNvSpPr>
          <p:nvPr/>
        </p:nvSpPr>
        <p:spPr bwMode="auto">
          <a:xfrm>
            <a:off x="1249363" y="4662488"/>
            <a:ext cx="278606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0000"/>
              </a:lnSpc>
            </a:pPr>
            <a:r>
              <a:rPr lang="en-US" i="1"/>
              <a:t>time to  distribute F </a:t>
            </a:r>
          </a:p>
          <a:p>
            <a:pPr algn="r">
              <a:lnSpc>
                <a:spcPct val="80000"/>
              </a:lnSpc>
            </a:pPr>
            <a:r>
              <a:rPr lang="en-US" i="1"/>
              <a:t>to N clients using </a:t>
            </a:r>
          </a:p>
          <a:p>
            <a:pPr algn="r">
              <a:lnSpc>
                <a:spcPct val="80000"/>
              </a:lnSpc>
            </a:pPr>
            <a:r>
              <a:rPr lang="en-US" i="1"/>
              <a:t>client-server approach</a:t>
            </a:r>
            <a:r>
              <a:rPr lang="en-US" sz="2400">
                <a:latin typeface="Comic Sans MS" charset="0"/>
              </a:rPr>
              <a:t> </a:t>
            </a:r>
            <a:endParaRPr lang="en-US" sz="2800">
              <a:latin typeface="Comic Sans MS" charset="0"/>
            </a:endParaRPr>
          </a:p>
        </p:txBody>
      </p:sp>
      <p:sp>
        <p:nvSpPr>
          <p:cNvPr id="220168" name="Rectangle 55"/>
          <p:cNvSpPr>
            <a:spLocks noChangeArrowheads="1"/>
          </p:cNvSpPr>
          <p:nvPr/>
        </p:nvSpPr>
        <p:spPr bwMode="auto">
          <a:xfrm>
            <a:off x="1157288" y="4591050"/>
            <a:ext cx="7032625" cy="123507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pic>
        <p:nvPicPr>
          <p:cNvPr id="220169" name="Picture 5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857250"/>
            <a:ext cx="6518275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70" name="Text Box 96"/>
          <p:cNvSpPr txBox="1">
            <a:spLocks noChangeArrowheads="1"/>
          </p:cNvSpPr>
          <p:nvPr/>
        </p:nvSpPr>
        <p:spPr bwMode="auto">
          <a:xfrm>
            <a:off x="3946525" y="4905375"/>
            <a:ext cx="4238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/>
              <a:t> D</a:t>
            </a:r>
            <a:r>
              <a:rPr lang="en-US" sz="2800" i="1" baseline="-25000"/>
              <a:t>c-s</a:t>
            </a:r>
            <a:r>
              <a:rPr lang="en-US" sz="2800" i="1"/>
              <a:t> &gt; max{NF/u</a:t>
            </a:r>
            <a:r>
              <a:rPr lang="en-US" sz="2800" i="1" baseline="-25000"/>
              <a:t>s,</a:t>
            </a:r>
            <a:r>
              <a:rPr lang="en-US" sz="2800" i="1"/>
              <a:t>,F/d</a:t>
            </a:r>
            <a:r>
              <a:rPr lang="en-US" sz="2800" i="1" baseline="-25000"/>
              <a:t>min</a:t>
            </a:r>
            <a:r>
              <a:rPr lang="en-US" sz="2800" i="1"/>
              <a:t>}</a:t>
            </a:r>
            <a:r>
              <a:rPr lang="en-US" sz="2800" i="1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220171" name="Rectangle 47"/>
          <p:cNvSpPr>
            <a:spLocks noChangeArrowheads="1"/>
          </p:cNvSpPr>
          <p:nvPr/>
        </p:nvSpPr>
        <p:spPr bwMode="auto">
          <a:xfrm>
            <a:off x="363538" y="3081338"/>
            <a:ext cx="4316412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client: </a:t>
            </a:r>
            <a:r>
              <a:rPr lang="en-US" sz="2400">
                <a:latin typeface="Gill Sans MT" charset="0"/>
              </a:rPr>
              <a:t>each client must download file copy</a:t>
            </a:r>
          </a:p>
          <a:p>
            <a:pPr marL="742950" lvl="1" indent="-285750">
              <a:lnSpc>
                <a:spcPct val="85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d</a:t>
            </a:r>
            <a:r>
              <a:rPr lang="en-US" baseline="-25000">
                <a:latin typeface="Gill Sans MT" charset="0"/>
              </a:rPr>
              <a:t>min</a:t>
            </a:r>
            <a:r>
              <a:rPr lang="en-US">
                <a:latin typeface="Gill Sans MT" charset="0"/>
              </a:rPr>
              <a:t> = min client download rate</a:t>
            </a:r>
          </a:p>
          <a:p>
            <a:pPr marL="742950" lvl="1" indent="-285750">
              <a:lnSpc>
                <a:spcPct val="85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min client download time: F/d</a:t>
            </a:r>
            <a:r>
              <a:rPr lang="en-US" baseline="-25000">
                <a:latin typeface="Gill Sans MT" charset="0"/>
              </a:rPr>
              <a:t>min</a:t>
            </a:r>
            <a:r>
              <a:rPr lang="en-US" i="1">
                <a:solidFill>
                  <a:srgbClr val="CC0000"/>
                </a:solidFill>
                <a:latin typeface="Gill Sans MT" charset="0"/>
              </a:rPr>
              <a:t> </a:t>
            </a:r>
            <a:endParaRPr lang="en-US">
              <a:latin typeface="Gill Sans MT" charset="0"/>
            </a:endParaRPr>
          </a:p>
        </p:txBody>
      </p:sp>
      <p:sp>
        <p:nvSpPr>
          <p:cNvPr id="220172" name="Line 120"/>
          <p:cNvSpPr>
            <a:spLocks noChangeShapeType="1"/>
          </p:cNvSpPr>
          <p:nvPr/>
        </p:nvSpPr>
        <p:spPr bwMode="auto">
          <a:xfrm>
            <a:off x="4843463" y="5334000"/>
            <a:ext cx="174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73" name="Freeform 4"/>
          <p:cNvSpPr>
            <a:spLocks/>
          </p:cNvSpPr>
          <p:nvPr/>
        </p:nvSpPr>
        <p:spPr bwMode="auto">
          <a:xfrm>
            <a:off x="5600700" y="2111375"/>
            <a:ext cx="2136775" cy="1209675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0174" name="Line 14"/>
          <p:cNvSpPr>
            <a:spLocks noChangeShapeType="1"/>
          </p:cNvSpPr>
          <p:nvPr/>
        </p:nvSpPr>
        <p:spPr bwMode="auto">
          <a:xfrm>
            <a:off x="5338763" y="2085975"/>
            <a:ext cx="455612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75" name="Text Box 15"/>
          <p:cNvSpPr txBox="1">
            <a:spLocks noChangeArrowheads="1"/>
          </p:cNvSpPr>
          <p:nvPr/>
        </p:nvSpPr>
        <p:spPr bwMode="auto">
          <a:xfrm>
            <a:off x="5364163" y="1763713"/>
            <a:ext cx="366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u</a:t>
            </a:r>
            <a:r>
              <a:rPr lang="en-US" sz="1600" i="1" baseline="-25000"/>
              <a:t>s</a:t>
            </a:r>
          </a:p>
        </p:txBody>
      </p:sp>
      <p:sp>
        <p:nvSpPr>
          <p:cNvPr id="220176" name="Line 39"/>
          <p:cNvSpPr>
            <a:spLocks noChangeShapeType="1"/>
          </p:cNvSpPr>
          <p:nvPr/>
        </p:nvSpPr>
        <p:spPr bwMode="auto">
          <a:xfrm>
            <a:off x="5089525" y="2713038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77" name="Line 40"/>
          <p:cNvSpPr>
            <a:spLocks noChangeShapeType="1"/>
          </p:cNvSpPr>
          <p:nvPr/>
        </p:nvSpPr>
        <p:spPr bwMode="auto">
          <a:xfrm flipH="1">
            <a:off x="5119688" y="2814638"/>
            <a:ext cx="566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78" name="Text Box 44"/>
          <p:cNvSpPr txBox="1">
            <a:spLocks noChangeArrowheads="1"/>
          </p:cNvSpPr>
          <p:nvPr/>
        </p:nvSpPr>
        <p:spPr bwMode="auto">
          <a:xfrm>
            <a:off x="6183313" y="2460625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220179" name="AutoShape 327"/>
          <p:cNvSpPr>
            <a:spLocks noChangeArrowheads="1"/>
          </p:cNvSpPr>
          <p:nvPr/>
        </p:nvSpPr>
        <p:spPr bwMode="auto">
          <a:xfrm>
            <a:off x="4740275" y="1562100"/>
            <a:ext cx="334963" cy="401638"/>
          </a:xfrm>
          <a:prstGeom prst="can">
            <a:avLst>
              <a:gd name="adj" fmla="val 24242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800">
              <a:cs typeface="Arial" charset="0"/>
            </a:endParaRPr>
          </a:p>
        </p:txBody>
      </p:sp>
      <p:sp>
        <p:nvSpPr>
          <p:cNvPr id="220180" name="Line 22"/>
          <p:cNvSpPr>
            <a:spLocks noChangeShapeType="1"/>
          </p:cNvSpPr>
          <p:nvPr/>
        </p:nvSpPr>
        <p:spPr bwMode="auto">
          <a:xfrm flipV="1">
            <a:off x="7000875" y="1819275"/>
            <a:ext cx="180975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81" name="Line 23"/>
          <p:cNvSpPr>
            <a:spLocks noChangeShapeType="1"/>
          </p:cNvSpPr>
          <p:nvPr/>
        </p:nvSpPr>
        <p:spPr bwMode="auto">
          <a:xfrm flipH="1">
            <a:off x="7078663" y="1825625"/>
            <a:ext cx="187325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82" name="Line 22"/>
          <p:cNvSpPr>
            <a:spLocks noChangeShapeType="1"/>
          </p:cNvSpPr>
          <p:nvPr/>
        </p:nvSpPr>
        <p:spPr bwMode="auto">
          <a:xfrm flipV="1">
            <a:off x="6416675" y="1736725"/>
            <a:ext cx="179388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83" name="Line 23"/>
          <p:cNvSpPr>
            <a:spLocks noChangeShapeType="1"/>
          </p:cNvSpPr>
          <p:nvPr/>
        </p:nvSpPr>
        <p:spPr bwMode="auto">
          <a:xfrm flipH="1">
            <a:off x="6492875" y="1743075"/>
            <a:ext cx="185738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84" name="Line 138"/>
          <p:cNvSpPr>
            <a:spLocks noChangeShapeType="1"/>
          </p:cNvSpPr>
          <p:nvPr/>
        </p:nvSpPr>
        <p:spPr bwMode="auto">
          <a:xfrm>
            <a:off x="7723188" y="2579688"/>
            <a:ext cx="6588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85" name="Line 139"/>
          <p:cNvSpPr>
            <a:spLocks noChangeShapeType="1"/>
          </p:cNvSpPr>
          <p:nvPr/>
        </p:nvSpPr>
        <p:spPr bwMode="auto">
          <a:xfrm>
            <a:off x="7726363" y="2682875"/>
            <a:ext cx="660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86" name="Text Box 41"/>
          <p:cNvSpPr txBox="1">
            <a:spLocks noChangeArrowheads="1"/>
          </p:cNvSpPr>
          <p:nvPr/>
        </p:nvSpPr>
        <p:spPr bwMode="auto">
          <a:xfrm>
            <a:off x="7813675" y="2146300"/>
            <a:ext cx="450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d</a:t>
            </a:r>
            <a:r>
              <a:rPr lang="en-US" sz="1600" i="1" baseline="-25000"/>
              <a:t>i</a:t>
            </a:r>
          </a:p>
        </p:txBody>
      </p:sp>
      <p:sp>
        <p:nvSpPr>
          <p:cNvPr id="220187" name="Text Box 41"/>
          <p:cNvSpPr txBox="1">
            <a:spLocks noChangeArrowheads="1"/>
          </p:cNvSpPr>
          <p:nvPr/>
        </p:nvSpPr>
        <p:spPr bwMode="auto">
          <a:xfrm>
            <a:off x="7829550" y="2663825"/>
            <a:ext cx="506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u</a:t>
            </a:r>
            <a:r>
              <a:rPr lang="en-US" sz="1600" i="1" baseline="-25000"/>
              <a:t>i</a:t>
            </a:r>
          </a:p>
        </p:txBody>
      </p:sp>
      <p:sp>
        <p:nvSpPr>
          <p:cNvPr id="220188" name="Text Box 47"/>
          <p:cNvSpPr txBox="1">
            <a:spLocks noChangeArrowheads="1"/>
          </p:cNvSpPr>
          <p:nvPr/>
        </p:nvSpPr>
        <p:spPr bwMode="auto">
          <a:xfrm>
            <a:off x="4498975" y="1616075"/>
            <a:ext cx="790575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i="1"/>
              <a:t>F</a:t>
            </a:r>
            <a:endParaRPr lang="en-US" sz="1400" i="1" baseline="-25000"/>
          </a:p>
        </p:txBody>
      </p:sp>
      <p:grpSp>
        <p:nvGrpSpPr>
          <p:cNvPr id="220189" name="Group 143"/>
          <p:cNvGrpSpPr>
            <a:grpSpLocks/>
          </p:cNvGrpSpPr>
          <p:nvPr/>
        </p:nvGrpSpPr>
        <p:grpSpPr bwMode="auto">
          <a:xfrm>
            <a:off x="5114925" y="1690688"/>
            <a:ext cx="292100" cy="517525"/>
            <a:chOff x="4140" y="429"/>
            <a:chExt cx="1425" cy="2396"/>
          </a:xfrm>
        </p:grpSpPr>
        <p:sp>
          <p:nvSpPr>
            <p:cNvPr id="220202" name="Freeform 14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03" name="Rectangle 145"/>
            <p:cNvSpPr>
              <a:spLocks noChangeArrowheads="1"/>
            </p:cNvSpPr>
            <p:nvPr/>
          </p:nvSpPr>
          <p:spPr bwMode="auto">
            <a:xfrm>
              <a:off x="4210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204" name="Freeform 14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05" name="Freeform 14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06" name="Rectangle 148"/>
            <p:cNvSpPr>
              <a:spLocks noChangeArrowheads="1"/>
            </p:cNvSpPr>
            <p:nvPr/>
          </p:nvSpPr>
          <p:spPr bwMode="auto">
            <a:xfrm>
              <a:off x="4210" y="694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0207" name="Group 14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0232" name="AutoShape 150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5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0233" name="AutoShape 151"/>
              <p:cNvSpPr>
                <a:spLocks noChangeArrowheads="1"/>
              </p:cNvSpPr>
              <p:nvPr/>
            </p:nvSpPr>
            <p:spPr bwMode="auto">
              <a:xfrm>
                <a:off x="637" y="2585"/>
                <a:ext cx="68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0208" name="Rectangle 152"/>
            <p:cNvSpPr>
              <a:spLocks noChangeArrowheads="1"/>
            </p:cNvSpPr>
            <p:nvPr/>
          </p:nvSpPr>
          <p:spPr bwMode="auto">
            <a:xfrm>
              <a:off x="4225" y="1017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0209" name="Group 15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0230" name="AutoShape 154"/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0231" name="AutoShape 155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0210" name="Rectangle 156"/>
            <p:cNvSpPr>
              <a:spLocks noChangeArrowheads="1"/>
            </p:cNvSpPr>
            <p:nvPr/>
          </p:nvSpPr>
          <p:spPr bwMode="auto">
            <a:xfrm>
              <a:off x="4217" y="1355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211" name="Rectangle 157"/>
            <p:cNvSpPr>
              <a:spLocks noChangeArrowheads="1"/>
            </p:cNvSpPr>
            <p:nvPr/>
          </p:nvSpPr>
          <p:spPr bwMode="auto">
            <a:xfrm>
              <a:off x="4225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0212" name="Group 15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0228" name="AutoShape 159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4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0229" name="AutoShape 160"/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8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0213" name="Freeform 1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0214" name="Group 1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0226" name="AutoShape 163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0227" name="AutoShape 164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0215" name="Rectangle 165"/>
            <p:cNvSpPr>
              <a:spLocks noChangeArrowheads="1"/>
            </p:cNvSpPr>
            <p:nvPr/>
          </p:nvSpPr>
          <p:spPr bwMode="auto">
            <a:xfrm>
              <a:off x="5247" y="429"/>
              <a:ext cx="70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216" name="Freeform 16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17" name="Freeform 16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18" name="Oval 168"/>
            <p:cNvSpPr>
              <a:spLocks noChangeArrowheads="1"/>
            </p:cNvSpPr>
            <p:nvPr/>
          </p:nvSpPr>
          <p:spPr bwMode="auto">
            <a:xfrm>
              <a:off x="5519" y="2612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219" name="Freeform 16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20" name="AutoShape 170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221" name="AutoShape 171"/>
            <p:cNvSpPr>
              <a:spLocks noChangeArrowheads="1"/>
            </p:cNvSpPr>
            <p:nvPr/>
          </p:nvSpPr>
          <p:spPr bwMode="auto">
            <a:xfrm>
              <a:off x="4210" y="2707"/>
              <a:ext cx="1069" cy="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222" name="Oval 172"/>
            <p:cNvSpPr>
              <a:spLocks noChangeArrowheads="1"/>
            </p:cNvSpPr>
            <p:nvPr/>
          </p:nvSpPr>
          <p:spPr bwMode="auto">
            <a:xfrm>
              <a:off x="4310" y="2384"/>
              <a:ext cx="155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223" name="Oval 173"/>
            <p:cNvSpPr>
              <a:spLocks noChangeArrowheads="1"/>
            </p:cNvSpPr>
            <p:nvPr/>
          </p:nvSpPr>
          <p:spPr bwMode="auto">
            <a:xfrm>
              <a:off x="4489" y="2384"/>
              <a:ext cx="155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20224" name="Oval 174"/>
            <p:cNvSpPr>
              <a:spLocks noChangeArrowheads="1"/>
            </p:cNvSpPr>
            <p:nvPr/>
          </p:nvSpPr>
          <p:spPr bwMode="auto">
            <a:xfrm>
              <a:off x="4659" y="2384"/>
              <a:ext cx="163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225" name="Rectangle 175"/>
            <p:cNvSpPr>
              <a:spLocks noChangeArrowheads="1"/>
            </p:cNvSpPr>
            <p:nvPr/>
          </p:nvSpPr>
          <p:spPr bwMode="auto">
            <a:xfrm>
              <a:off x="5062" y="1833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0190" name="Group 176"/>
          <p:cNvGrpSpPr>
            <a:grpSpLocks/>
          </p:cNvGrpSpPr>
          <p:nvPr/>
        </p:nvGrpSpPr>
        <p:grpSpPr bwMode="auto">
          <a:xfrm>
            <a:off x="4471988" y="2492375"/>
            <a:ext cx="620712" cy="512763"/>
            <a:chOff x="-44" y="1473"/>
            <a:chExt cx="981" cy="1105"/>
          </a:xfrm>
        </p:grpSpPr>
        <p:pic>
          <p:nvPicPr>
            <p:cNvPr id="220200" name="Picture 17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0201" name="Freeform 17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0191" name="Group 179"/>
          <p:cNvGrpSpPr>
            <a:grpSpLocks/>
          </p:cNvGrpSpPr>
          <p:nvPr/>
        </p:nvGrpSpPr>
        <p:grpSpPr bwMode="auto">
          <a:xfrm>
            <a:off x="6300788" y="1284288"/>
            <a:ext cx="620712" cy="512762"/>
            <a:chOff x="-44" y="1473"/>
            <a:chExt cx="981" cy="1105"/>
          </a:xfrm>
        </p:grpSpPr>
        <p:pic>
          <p:nvPicPr>
            <p:cNvPr id="220198" name="Picture 18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0199" name="Freeform 18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0192" name="Group 182"/>
          <p:cNvGrpSpPr>
            <a:grpSpLocks/>
          </p:cNvGrpSpPr>
          <p:nvPr/>
        </p:nvGrpSpPr>
        <p:grpSpPr bwMode="auto">
          <a:xfrm>
            <a:off x="6910388" y="1360488"/>
            <a:ext cx="620712" cy="512762"/>
            <a:chOff x="-44" y="1473"/>
            <a:chExt cx="981" cy="1105"/>
          </a:xfrm>
        </p:grpSpPr>
        <p:pic>
          <p:nvPicPr>
            <p:cNvPr id="220196" name="Picture 183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0197" name="Freeform 18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0193" name="Group 185"/>
          <p:cNvGrpSpPr>
            <a:grpSpLocks/>
          </p:cNvGrpSpPr>
          <p:nvPr/>
        </p:nvGrpSpPr>
        <p:grpSpPr bwMode="auto">
          <a:xfrm flipH="1">
            <a:off x="8369300" y="2362200"/>
            <a:ext cx="620713" cy="512763"/>
            <a:chOff x="-44" y="1473"/>
            <a:chExt cx="981" cy="1105"/>
          </a:xfrm>
        </p:grpSpPr>
        <p:pic>
          <p:nvPicPr>
            <p:cNvPr id="220194" name="Picture 186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0195" name="Freeform 18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95468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3" grpId="0" animBg="1"/>
      <p:bldP spid="2458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2221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B5AA2380-325C-E849-8B8B-9222EE573272}" type="slidenum">
              <a:rPr lang="en-US" sz="1200">
                <a:latin typeface="Tahoma" charset="0"/>
              </a:rPr>
              <a:pPr/>
              <a:t>5</a:t>
            </a:fld>
            <a:endParaRPr lang="en-US" sz="1200">
              <a:latin typeface="Tahoma" charset="0"/>
            </a:endParaRPr>
          </a:p>
        </p:txBody>
      </p:sp>
      <p:sp>
        <p:nvSpPr>
          <p:cNvPr id="2222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8450" y="61913"/>
            <a:ext cx="8520113" cy="1143000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File distribution time: P2P</a:t>
            </a:r>
          </a:p>
        </p:txBody>
      </p:sp>
      <p:sp>
        <p:nvSpPr>
          <p:cNvPr id="222212" name="Rectangle 47"/>
          <p:cNvSpPr>
            <a:spLocks noGrp="1" noChangeArrowheads="1"/>
          </p:cNvSpPr>
          <p:nvPr>
            <p:ph type="body" idx="4294967295"/>
          </p:nvPr>
        </p:nvSpPr>
        <p:spPr>
          <a:xfrm>
            <a:off x="322263" y="1252538"/>
            <a:ext cx="4100512" cy="2014537"/>
          </a:xfrm>
        </p:spPr>
        <p:txBody>
          <a:bodyPr/>
          <a:lstStyle/>
          <a:p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server transmission: </a:t>
            </a:r>
            <a:r>
              <a:rPr lang="en-US" sz="2400">
                <a:latin typeface="Gill Sans MT" charset="0"/>
              </a:rPr>
              <a:t>must</a:t>
            </a: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upload at least one</a:t>
            </a:r>
            <a:r>
              <a:rPr lang="en-US" sz="2400" i="1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copy</a:t>
            </a:r>
            <a:endParaRPr lang="en-US" sz="2600">
              <a:latin typeface="Gill Sans MT" charset="0"/>
            </a:endParaRPr>
          </a:p>
          <a:p>
            <a:pPr lvl="1">
              <a:lnSpc>
                <a:spcPct val="100000"/>
              </a:lnSpc>
              <a:buSzPct val="85000"/>
            </a:pPr>
            <a:r>
              <a:rPr lang="en-US" sz="2000">
                <a:latin typeface="Gill Sans MT" charset="0"/>
              </a:rPr>
              <a:t>time to send one copy: </a:t>
            </a:r>
            <a:r>
              <a:rPr lang="en-US" sz="2000" i="1">
                <a:latin typeface="Gill Sans MT" charset="0"/>
              </a:rPr>
              <a:t>F/u</a:t>
            </a:r>
            <a:r>
              <a:rPr lang="en-US" sz="2000" i="1" baseline="-25000">
                <a:latin typeface="Gill Sans MT" charset="0"/>
              </a:rPr>
              <a:t>s </a:t>
            </a:r>
            <a:endParaRPr lang="en-US" sz="2000">
              <a:latin typeface="Gill Sans MT" charset="0"/>
            </a:endParaRPr>
          </a:p>
        </p:txBody>
      </p:sp>
      <p:sp>
        <p:nvSpPr>
          <p:cNvPr id="222213" name="Text Box 51"/>
          <p:cNvSpPr txBox="1">
            <a:spLocks noChangeArrowheads="1"/>
          </p:cNvSpPr>
          <p:nvPr/>
        </p:nvSpPr>
        <p:spPr bwMode="auto">
          <a:xfrm>
            <a:off x="331788" y="4464050"/>
            <a:ext cx="24098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0000"/>
              </a:lnSpc>
            </a:pPr>
            <a:r>
              <a:rPr lang="en-US" i="1"/>
              <a:t>time to  distribute F </a:t>
            </a:r>
          </a:p>
          <a:p>
            <a:pPr algn="r">
              <a:lnSpc>
                <a:spcPct val="80000"/>
              </a:lnSpc>
            </a:pPr>
            <a:r>
              <a:rPr lang="en-US" i="1"/>
              <a:t>to N clients using </a:t>
            </a:r>
          </a:p>
          <a:p>
            <a:pPr algn="r">
              <a:lnSpc>
                <a:spcPct val="80000"/>
              </a:lnSpc>
            </a:pPr>
            <a:r>
              <a:rPr lang="en-US" i="1"/>
              <a:t>P2P approach</a:t>
            </a:r>
            <a:r>
              <a:rPr lang="en-US" sz="2400">
                <a:latin typeface="Comic Sans MS" charset="0"/>
              </a:rPr>
              <a:t> </a:t>
            </a:r>
            <a:endParaRPr lang="en-US" sz="2800">
              <a:latin typeface="Comic Sans MS" charset="0"/>
            </a:endParaRPr>
          </a:p>
        </p:txBody>
      </p:sp>
      <p:sp>
        <p:nvSpPr>
          <p:cNvPr id="222214" name="Rectangle 55"/>
          <p:cNvSpPr>
            <a:spLocks noChangeArrowheads="1"/>
          </p:cNvSpPr>
          <p:nvPr/>
        </p:nvSpPr>
        <p:spPr bwMode="auto">
          <a:xfrm>
            <a:off x="217488" y="4371975"/>
            <a:ext cx="8726487" cy="123507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pic>
        <p:nvPicPr>
          <p:cNvPr id="222215" name="Picture 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857250"/>
            <a:ext cx="49387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2216" name="Freeform 4"/>
          <p:cNvSpPr>
            <a:spLocks/>
          </p:cNvSpPr>
          <p:nvPr/>
        </p:nvSpPr>
        <p:spPr bwMode="auto">
          <a:xfrm>
            <a:off x="5600700" y="2111375"/>
            <a:ext cx="2136775" cy="1209675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7" name="Line 14"/>
          <p:cNvSpPr>
            <a:spLocks noChangeShapeType="1"/>
          </p:cNvSpPr>
          <p:nvPr/>
        </p:nvSpPr>
        <p:spPr bwMode="auto">
          <a:xfrm>
            <a:off x="5338763" y="2085975"/>
            <a:ext cx="455612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18" name="Text Box 15"/>
          <p:cNvSpPr txBox="1">
            <a:spLocks noChangeArrowheads="1"/>
          </p:cNvSpPr>
          <p:nvPr/>
        </p:nvSpPr>
        <p:spPr bwMode="auto">
          <a:xfrm>
            <a:off x="5364163" y="1763713"/>
            <a:ext cx="366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u</a:t>
            </a:r>
            <a:r>
              <a:rPr lang="en-US" sz="1600" i="1" baseline="-25000"/>
              <a:t>s</a:t>
            </a:r>
          </a:p>
        </p:txBody>
      </p:sp>
      <p:sp>
        <p:nvSpPr>
          <p:cNvPr id="222219" name="Line 39"/>
          <p:cNvSpPr>
            <a:spLocks noChangeShapeType="1"/>
          </p:cNvSpPr>
          <p:nvPr/>
        </p:nvSpPr>
        <p:spPr bwMode="auto">
          <a:xfrm>
            <a:off x="5089525" y="2713038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20" name="Line 40"/>
          <p:cNvSpPr>
            <a:spLocks noChangeShapeType="1"/>
          </p:cNvSpPr>
          <p:nvPr/>
        </p:nvSpPr>
        <p:spPr bwMode="auto">
          <a:xfrm flipH="1">
            <a:off x="5119688" y="2814638"/>
            <a:ext cx="566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21" name="Text Box 44"/>
          <p:cNvSpPr txBox="1">
            <a:spLocks noChangeArrowheads="1"/>
          </p:cNvSpPr>
          <p:nvPr/>
        </p:nvSpPr>
        <p:spPr bwMode="auto">
          <a:xfrm>
            <a:off x="6183313" y="2460625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222222" name="AutoShape 327"/>
          <p:cNvSpPr>
            <a:spLocks noChangeArrowheads="1"/>
          </p:cNvSpPr>
          <p:nvPr/>
        </p:nvSpPr>
        <p:spPr bwMode="auto">
          <a:xfrm>
            <a:off x="4740275" y="1562100"/>
            <a:ext cx="334963" cy="401638"/>
          </a:xfrm>
          <a:prstGeom prst="can">
            <a:avLst>
              <a:gd name="adj" fmla="val 24242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800">
              <a:cs typeface="Arial" charset="0"/>
            </a:endParaRPr>
          </a:p>
        </p:txBody>
      </p:sp>
      <p:sp>
        <p:nvSpPr>
          <p:cNvPr id="222223" name="Line 22"/>
          <p:cNvSpPr>
            <a:spLocks noChangeShapeType="1"/>
          </p:cNvSpPr>
          <p:nvPr/>
        </p:nvSpPr>
        <p:spPr bwMode="auto">
          <a:xfrm flipV="1">
            <a:off x="7000875" y="1819275"/>
            <a:ext cx="180975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24" name="Line 23"/>
          <p:cNvSpPr>
            <a:spLocks noChangeShapeType="1"/>
          </p:cNvSpPr>
          <p:nvPr/>
        </p:nvSpPr>
        <p:spPr bwMode="auto">
          <a:xfrm flipH="1">
            <a:off x="7078663" y="1825625"/>
            <a:ext cx="187325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25" name="Line 22"/>
          <p:cNvSpPr>
            <a:spLocks noChangeShapeType="1"/>
          </p:cNvSpPr>
          <p:nvPr/>
        </p:nvSpPr>
        <p:spPr bwMode="auto">
          <a:xfrm flipV="1">
            <a:off x="6416675" y="1736725"/>
            <a:ext cx="179388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26" name="Line 23"/>
          <p:cNvSpPr>
            <a:spLocks noChangeShapeType="1"/>
          </p:cNvSpPr>
          <p:nvPr/>
        </p:nvSpPr>
        <p:spPr bwMode="auto">
          <a:xfrm flipH="1">
            <a:off x="6492875" y="1743075"/>
            <a:ext cx="185738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27" name="Line 26"/>
          <p:cNvSpPr>
            <a:spLocks noChangeShapeType="1"/>
          </p:cNvSpPr>
          <p:nvPr/>
        </p:nvSpPr>
        <p:spPr bwMode="auto">
          <a:xfrm>
            <a:off x="7723188" y="2579688"/>
            <a:ext cx="6588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28" name="Line 27"/>
          <p:cNvSpPr>
            <a:spLocks noChangeShapeType="1"/>
          </p:cNvSpPr>
          <p:nvPr/>
        </p:nvSpPr>
        <p:spPr bwMode="auto">
          <a:xfrm>
            <a:off x="7726363" y="2682875"/>
            <a:ext cx="660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29" name="Text Box 41"/>
          <p:cNvSpPr txBox="1">
            <a:spLocks noChangeArrowheads="1"/>
          </p:cNvSpPr>
          <p:nvPr/>
        </p:nvSpPr>
        <p:spPr bwMode="auto">
          <a:xfrm>
            <a:off x="7813675" y="2146300"/>
            <a:ext cx="450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d</a:t>
            </a:r>
            <a:r>
              <a:rPr lang="en-US" sz="1600" i="1" baseline="-25000"/>
              <a:t>i</a:t>
            </a:r>
          </a:p>
        </p:txBody>
      </p:sp>
      <p:sp>
        <p:nvSpPr>
          <p:cNvPr id="222230" name="Text Box 41"/>
          <p:cNvSpPr txBox="1">
            <a:spLocks noChangeArrowheads="1"/>
          </p:cNvSpPr>
          <p:nvPr/>
        </p:nvSpPr>
        <p:spPr bwMode="auto">
          <a:xfrm>
            <a:off x="7829550" y="2663825"/>
            <a:ext cx="506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u</a:t>
            </a:r>
            <a:r>
              <a:rPr lang="en-US" sz="1600" i="1" baseline="-25000"/>
              <a:t>i</a:t>
            </a:r>
          </a:p>
        </p:txBody>
      </p:sp>
      <p:sp>
        <p:nvSpPr>
          <p:cNvPr id="222231" name="Text Box 47"/>
          <p:cNvSpPr txBox="1">
            <a:spLocks noChangeArrowheads="1"/>
          </p:cNvSpPr>
          <p:nvPr/>
        </p:nvSpPr>
        <p:spPr bwMode="auto">
          <a:xfrm>
            <a:off x="4498975" y="1616075"/>
            <a:ext cx="790575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i="1"/>
              <a:t>F</a:t>
            </a:r>
            <a:endParaRPr lang="en-US" sz="1400" i="1" baseline="-25000"/>
          </a:p>
        </p:txBody>
      </p:sp>
      <p:sp>
        <p:nvSpPr>
          <p:cNvPr id="222232" name="Text Box 31"/>
          <p:cNvSpPr txBox="1">
            <a:spLocks noChangeArrowheads="1"/>
          </p:cNvSpPr>
          <p:nvPr/>
        </p:nvSpPr>
        <p:spPr bwMode="auto">
          <a:xfrm>
            <a:off x="2698750" y="4657725"/>
            <a:ext cx="6134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/>
              <a:t> D</a:t>
            </a:r>
            <a:r>
              <a:rPr lang="en-US" sz="2800" i="1" baseline="-25000"/>
              <a:t>P2P</a:t>
            </a:r>
            <a:r>
              <a:rPr lang="en-US" sz="2800" i="1"/>
              <a:t> &gt; max{F/u</a:t>
            </a:r>
            <a:r>
              <a:rPr lang="en-US" sz="2800" i="1" baseline="-25000"/>
              <a:t>s,</a:t>
            </a:r>
            <a:r>
              <a:rPr lang="en-US" sz="2800" i="1"/>
              <a:t>,F/d</a:t>
            </a:r>
            <a:r>
              <a:rPr lang="en-US" sz="2800" i="1" baseline="-25000"/>
              <a:t>min,</a:t>
            </a:r>
            <a:r>
              <a:rPr lang="en-US" sz="2800" i="1"/>
              <a:t>,NF/(</a:t>
            </a:r>
            <a:r>
              <a:rPr lang="en-US" sz="2400"/>
              <a:t>u</a:t>
            </a:r>
            <a:r>
              <a:rPr lang="en-US" sz="2400" baseline="-25000"/>
              <a:t>s</a:t>
            </a:r>
            <a:r>
              <a:rPr lang="en-US" sz="2400"/>
              <a:t> + </a:t>
            </a:r>
            <a:r>
              <a:rPr lang="en-US" sz="2800">
                <a:latin typeface="Symbol" charset="0"/>
              </a:rPr>
              <a:t>S</a:t>
            </a:r>
            <a:r>
              <a:rPr lang="en-US" sz="2400"/>
              <a:t>u</a:t>
            </a:r>
            <a:r>
              <a:rPr lang="en-US" sz="2400" baseline="-25000"/>
              <a:t>i</a:t>
            </a:r>
            <a:r>
              <a:rPr lang="en-US" sz="2800"/>
              <a:t>)</a:t>
            </a:r>
            <a:r>
              <a:rPr lang="en-US" sz="2800" i="1"/>
              <a:t>}</a:t>
            </a:r>
            <a:r>
              <a:rPr lang="en-US" sz="2800" i="1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222233" name="Rectangle 47"/>
          <p:cNvSpPr>
            <a:spLocks noChangeArrowheads="1"/>
          </p:cNvSpPr>
          <p:nvPr/>
        </p:nvSpPr>
        <p:spPr bwMode="auto">
          <a:xfrm>
            <a:off x="333375" y="2309813"/>
            <a:ext cx="4316413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client: </a:t>
            </a:r>
            <a:r>
              <a:rPr lang="en-US" sz="2400">
                <a:latin typeface="Gill Sans MT" charset="0"/>
              </a:rPr>
              <a:t>each client must download file copy</a:t>
            </a:r>
          </a:p>
          <a:p>
            <a:pPr marL="742950" lvl="1" indent="-285750">
              <a:lnSpc>
                <a:spcPct val="85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min client download time: F/d</a:t>
            </a:r>
            <a:r>
              <a:rPr lang="en-US" baseline="-25000">
                <a:latin typeface="Gill Sans MT" charset="0"/>
              </a:rPr>
              <a:t>min</a:t>
            </a:r>
            <a:r>
              <a:rPr lang="en-US" i="1">
                <a:solidFill>
                  <a:srgbClr val="CC0000"/>
                </a:solidFill>
                <a:latin typeface="Gill Sans MT" charset="0"/>
              </a:rPr>
              <a:t> </a:t>
            </a:r>
            <a:endParaRPr lang="en-US">
              <a:latin typeface="Gill Sans MT" charset="0"/>
            </a:endParaRPr>
          </a:p>
        </p:txBody>
      </p:sp>
      <p:sp>
        <p:nvSpPr>
          <p:cNvPr id="222234" name="Line 33"/>
          <p:cNvSpPr>
            <a:spLocks noChangeShapeType="1"/>
          </p:cNvSpPr>
          <p:nvPr/>
        </p:nvSpPr>
        <p:spPr bwMode="auto">
          <a:xfrm>
            <a:off x="3732213" y="5124450"/>
            <a:ext cx="174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35" name="Rectangle 47"/>
          <p:cNvSpPr>
            <a:spLocks noChangeArrowheads="1"/>
          </p:cNvSpPr>
          <p:nvPr/>
        </p:nvSpPr>
        <p:spPr bwMode="auto">
          <a:xfrm>
            <a:off x="307975" y="3343275"/>
            <a:ext cx="671195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clients: </a:t>
            </a:r>
            <a:r>
              <a:rPr lang="en-US" sz="2400">
                <a:latin typeface="Gill Sans MT" charset="0"/>
              </a:rPr>
              <a:t>as aggregate must download </a:t>
            </a:r>
            <a:r>
              <a:rPr lang="en-US" sz="2400" i="1">
                <a:latin typeface="Gill Sans MT" charset="0"/>
              </a:rPr>
              <a:t>NF</a:t>
            </a:r>
            <a:r>
              <a:rPr lang="en-US" sz="2400">
                <a:latin typeface="Gill Sans MT" charset="0"/>
              </a:rPr>
              <a:t> bits</a:t>
            </a:r>
          </a:p>
          <a:p>
            <a:pPr marL="742950" lvl="1" indent="-285750">
              <a:lnSpc>
                <a:spcPct val="85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max upload rate (limting max download rate) is u</a:t>
            </a:r>
            <a:r>
              <a:rPr lang="en-US" baseline="-25000">
                <a:latin typeface="Gill Sans MT" charset="0"/>
              </a:rPr>
              <a:t>s</a:t>
            </a:r>
            <a:r>
              <a:rPr lang="en-US">
                <a:latin typeface="Gill Sans MT" charset="0"/>
              </a:rPr>
              <a:t> + </a:t>
            </a:r>
            <a:r>
              <a:rPr lang="en-US" sz="2400">
                <a:latin typeface="Symbol" charset="0"/>
              </a:rPr>
              <a:t>S</a:t>
            </a:r>
            <a:r>
              <a:rPr lang="en-US">
                <a:latin typeface="Gill Sans MT" charset="0"/>
              </a:rPr>
              <a:t>u</a:t>
            </a:r>
            <a:r>
              <a:rPr lang="en-US" baseline="-25000">
                <a:latin typeface="Gill Sans MT" charset="0"/>
              </a:rPr>
              <a:t>i</a:t>
            </a:r>
          </a:p>
        </p:txBody>
      </p:sp>
      <p:sp>
        <p:nvSpPr>
          <p:cNvPr id="245813" name="Line 53"/>
          <p:cNvSpPr>
            <a:spLocks noChangeShapeType="1"/>
          </p:cNvSpPr>
          <p:nvPr/>
        </p:nvSpPr>
        <p:spPr bwMode="auto">
          <a:xfrm flipV="1">
            <a:off x="7650163" y="5137150"/>
            <a:ext cx="573087" cy="9493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4" name="Text Box 54"/>
          <p:cNvSpPr txBox="1">
            <a:spLocks noChangeArrowheads="1"/>
          </p:cNvSpPr>
          <p:nvPr/>
        </p:nvSpPr>
        <p:spPr bwMode="auto">
          <a:xfrm>
            <a:off x="1827213" y="6069013"/>
            <a:ext cx="6529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/>
              <a:t>… but so does this, as each peer brings service capacity</a:t>
            </a:r>
          </a:p>
        </p:txBody>
      </p:sp>
      <p:sp>
        <p:nvSpPr>
          <p:cNvPr id="2" name="Line 53"/>
          <p:cNvSpPr>
            <a:spLocks noChangeShapeType="1"/>
          </p:cNvSpPr>
          <p:nvPr/>
        </p:nvSpPr>
        <p:spPr bwMode="auto">
          <a:xfrm flipV="1">
            <a:off x="6365875" y="5092700"/>
            <a:ext cx="430213" cy="69215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3941763" y="5756275"/>
            <a:ext cx="2994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/>
              <a:t>increases linearly in </a:t>
            </a:r>
            <a:r>
              <a:rPr lang="en-US" i="1"/>
              <a:t>N</a:t>
            </a:r>
            <a:r>
              <a:rPr lang="en-US"/>
              <a:t> …</a:t>
            </a:r>
          </a:p>
        </p:txBody>
      </p:sp>
      <p:grpSp>
        <p:nvGrpSpPr>
          <p:cNvPr id="222240" name="Group 41"/>
          <p:cNvGrpSpPr>
            <a:grpSpLocks/>
          </p:cNvGrpSpPr>
          <p:nvPr/>
        </p:nvGrpSpPr>
        <p:grpSpPr bwMode="auto">
          <a:xfrm>
            <a:off x="5114925" y="1690688"/>
            <a:ext cx="292100" cy="517525"/>
            <a:chOff x="4140" y="429"/>
            <a:chExt cx="1425" cy="2396"/>
          </a:xfrm>
        </p:grpSpPr>
        <p:sp>
          <p:nvSpPr>
            <p:cNvPr id="222253" name="Freeform 4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54" name="Rectangle 43"/>
            <p:cNvSpPr>
              <a:spLocks noChangeArrowheads="1"/>
            </p:cNvSpPr>
            <p:nvPr/>
          </p:nvSpPr>
          <p:spPr bwMode="auto">
            <a:xfrm>
              <a:off x="4210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55" name="Freeform 4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56" name="Freeform 4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57" name="Rectangle 46"/>
            <p:cNvSpPr>
              <a:spLocks noChangeArrowheads="1"/>
            </p:cNvSpPr>
            <p:nvPr/>
          </p:nvSpPr>
          <p:spPr bwMode="auto">
            <a:xfrm>
              <a:off x="4210" y="694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2258" name="Group 4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2283" name="AutoShape 48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5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284" name="AutoShape 49"/>
              <p:cNvSpPr>
                <a:spLocks noChangeArrowheads="1"/>
              </p:cNvSpPr>
              <p:nvPr/>
            </p:nvSpPr>
            <p:spPr bwMode="auto">
              <a:xfrm>
                <a:off x="637" y="2585"/>
                <a:ext cx="68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2259" name="Rectangle 50"/>
            <p:cNvSpPr>
              <a:spLocks noChangeArrowheads="1"/>
            </p:cNvSpPr>
            <p:nvPr/>
          </p:nvSpPr>
          <p:spPr bwMode="auto">
            <a:xfrm>
              <a:off x="4225" y="1017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2260" name="Group 5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2281" name="AutoShape 52"/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282" name="AutoShape 53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2261" name="Rectangle 54"/>
            <p:cNvSpPr>
              <a:spLocks noChangeArrowheads="1"/>
            </p:cNvSpPr>
            <p:nvPr/>
          </p:nvSpPr>
          <p:spPr bwMode="auto">
            <a:xfrm>
              <a:off x="4217" y="1355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62" name="Rectangle 55"/>
            <p:cNvSpPr>
              <a:spLocks noChangeArrowheads="1"/>
            </p:cNvSpPr>
            <p:nvPr/>
          </p:nvSpPr>
          <p:spPr bwMode="auto">
            <a:xfrm>
              <a:off x="4225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2263" name="Group 5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2279" name="AutoShape 57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4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280" name="AutoShape 58"/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8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2264" name="Freeform 5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2265" name="Group 6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2277" name="AutoShape 61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278" name="AutoShape 62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2266" name="Rectangle 63"/>
            <p:cNvSpPr>
              <a:spLocks noChangeArrowheads="1"/>
            </p:cNvSpPr>
            <p:nvPr/>
          </p:nvSpPr>
          <p:spPr bwMode="auto">
            <a:xfrm>
              <a:off x="5247" y="429"/>
              <a:ext cx="70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67" name="Freeform 6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68" name="Freeform 6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69" name="Oval 66"/>
            <p:cNvSpPr>
              <a:spLocks noChangeArrowheads="1"/>
            </p:cNvSpPr>
            <p:nvPr/>
          </p:nvSpPr>
          <p:spPr bwMode="auto">
            <a:xfrm>
              <a:off x="5519" y="2612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70" name="Freeform 6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71" name="AutoShape 68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72" name="AutoShape 69"/>
            <p:cNvSpPr>
              <a:spLocks noChangeArrowheads="1"/>
            </p:cNvSpPr>
            <p:nvPr/>
          </p:nvSpPr>
          <p:spPr bwMode="auto">
            <a:xfrm>
              <a:off x="4210" y="2707"/>
              <a:ext cx="1069" cy="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73" name="Oval 70"/>
            <p:cNvSpPr>
              <a:spLocks noChangeArrowheads="1"/>
            </p:cNvSpPr>
            <p:nvPr/>
          </p:nvSpPr>
          <p:spPr bwMode="auto">
            <a:xfrm>
              <a:off x="4310" y="2384"/>
              <a:ext cx="155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74" name="Oval 71"/>
            <p:cNvSpPr>
              <a:spLocks noChangeArrowheads="1"/>
            </p:cNvSpPr>
            <p:nvPr/>
          </p:nvSpPr>
          <p:spPr bwMode="auto">
            <a:xfrm>
              <a:off x="4489" y="2384"/>
              <a:ext cx="155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22275" name="Oval 72"/>
            <p:cNvSpPr>
              <a:spLocks noChangeArrowheads="1"/>
            </p:cNvSpPr>
            <p:nvPr/>
          </p:nvSpPr>
          <p:spPr bwMode="auto">
            <a:xfrm>
              <a:off x="4659" y="2384"/>
              <a:ext cx="163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76" name="Rectangle 73"/>
            <p:cNvSpPr>
              <a:spLocks noChangeArrowheads="1"/>
            </p:cNvSpPr>
            <p:nvPr/>
          </p:nvSpPr>
          <p:spPr bwMode="auto">
            <a:xfrm>
              <a:off x="5062" y="1833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2241" name="Group 74"/>
          <p:cNvGrpSpPr>
            <a:grpSpLocks/>
          </p:cNvGrpSpPr>
          <p:nvPr/>
        </p:nvGrpSpPr>
        <p:grpSpPr bwMode="auto">
          <a:xfrm flipH="1">
            <a:off x="8369300" y="2362200"/>
            <a:ext cx="620713" cy="512763"/>
            <a:chOff x="-44" y="1473"/>
            <a:chExt cx="981" cy="1105"/>
          </a:xfrm>
        </p:grpSpPr>
        <p:pic>
          <p:nvPicPr>
            <p:cNvPr id="222251" name="Picture 7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2252" name="Freeform 7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2242" name="Group 77"/>
          <p:cNvGrpSpPr>
            <a:grpSpLocks/>
          </p:cNvGrpSpPr>
          <p:nvPr/>
        </p:nvGrpSpPr>
        <p:grpSpPr bwMode="auto">
          <a:xfrm>
            <a:off x="6300788" y="1284288"/>
            <a:ext cx="620712" cy="512762"/>
            <a:chOff x="-44" y="1473"/>
            <a:chExt cx="981" cy="1105"/>
          </a:xfrm>
        </p:grpSpPr>
        <p:pic>
          <p:nvPicPr>
            <p:cNvPr id="222249" name="Picture 7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2250" name="Freeform 7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2243" name="Group 80"/>
          <p:cNvGrpSpPr>
            <a:grpSpLocks/>
          </p:cNvGrpSpPr>
          <p:nvPr/>
        </p:nvGrpSpPr>
        <p:grpSpPr bwMode="auto">
          <a:xfrm>
            <a:off x="6910388" y="1360488"/>
            <a:ext cx="620712" cy="512762"/>
            <a:chOff x="-44" y="1473"/>
            <a:chExt cx="981" cy="1105"/>
          </a:xfrm>
        </p:grpSpPr>
        <p:pic>
          <p:nvPicPr>
            <p:cNvPr id="222247" name="Picture 8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2248" name="Freeform 8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2244" name="Group 83"/>
          <p:cNvGrpSpPr>
            <a:grpSpLocks/>
          </p:cNvGrpSpPr>
          <p:nvPr/>
        </p:nvGrpSpPr>
        <p:grpSpPr bwMode="auto">
          <a:xfrm>
            <a:off x="4471988" y="2492375"/>
            <a:ext cx="620712" cy="512763"/>
            <a:chOff x="-44" y="1473"/>
            <a:chExt cx="981" cy="1105"/>
          </a:xfrm>
        </p:grpSpPr>
        <p:pic>
          <p:nvPicPr>
            <p:cNvPr id="222245" name="Picture 8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2246" name="Freeform 8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50065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3" grpId="0" animBg="1"/>
      <p:bldP spid="245814" grpId="0"/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2425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DF6D869B-30B9-2D46-BB85-81FC952B6FF7}" type="slidenum">
              <a:rPr lang="en-US" sz="1200">
                <a:latin typeface="Tahoma" charset="0"/>
              </a:rPr>
              <a:pPr/>
              <a:t>6</a:t>
            </a:fld>
            <a:endParaRPr lang="en-US" sz="1200">
              <a:latin typeface="Tahoma" charset="0"/>
            </a:endParaRPr>
          </a:p>
        </p:txBody>
      </p:sp>
      <p:graphicFrame>
        <p:nvGraphicFramePr>
          <p:cNvPr id="224259" name="Object 2"/>
          <p:cNvGraphicFramePr>
            <a:graphicFrameLocks noChangeAspect="1"/>
          </p:cNvGraphicFramePr>
          <p:nvPr/>
        </p:nvGraphicFramePr>
        <p:xfrm>
          <a:off x="1431925" y="1939925"/>
          <a:ext cx="6543675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Chart" r:id="rId4" imgW="7734300" imgH="5295900" progId="Excel.Chart.8">
                  <p:embed/>
                </p:oleObj>
              </mc:Choice>
              <mc:Fallback>
                <p:oleObj name="Chart" r:id="rId4" imgW="7734300" imgH="529590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1939925"/>
                        <a:ext cx="6543675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0" name="Rectangle 4"/>
          <p:cNvSpPr>
            <a:spLocks noChangeArrowheads="1"/>
          </p:cNvSpPr>
          <p:nvPr/>
        </p:nvSpPr>
        <p:spPr bwMode="auto">
          <a:xfrm>
            <a:off x="331788" y="152400"/>
            <a:ext cx="85201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4000">
                <a:solidFill>
                  <a:srgbClr val="000099"/>
                </a:solidFill>
                <a:latin typeface="Gill Sans MT" charset="0"/>
              </a:rPr>
              <a:t>Client-server vs. P2P: example</a:t>
            </a:r>
          </a:p>
        </p:txBody>
      </p:sp>
      <p:sp>
        <p:nvSpPr>
          <p:cNvPr id="224261" name="Text Box 5"/>
          <p:cNvSpPr txBox="1">
            <a:spLocks noChangeArrowheads="1"/>
          </p:cNvSpPr>
          <p:nvPr/>
        </p:nvSpPr>
        <p:spPr bwMode="auto">
          <a:xfrm>
            <a:off x="433388" y="1292225"/>
            <a:ext cx="7662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400"/>
              <a:t>client upload rate =</a:t>
            </a:r>
            <a:r>
              <a:rPr lang="en-US" sz="2400" i="1"/>
              <a:t> u</a:t>
            </a:r>
            <a:r>
              <a:rPr lang="en-US" sz="2400"/>
              <a:t>,  </a:t>
            </a:r>
            <a:r>
              <a:rPr lang="en-US" sz="2400" i="1"/>
              <a:t>F/u </a:t>
            </a:r>
            <a:r>
              <a:rPr lang="en-US" sz="2400"/>
              <a:t>= 1 hour,  </a:t>
            </a:r>
            <a:r>
              <a:rPr lang="en-US" sz="2400" i="1"/>
              <a:t>u</a:t>
            </a:r>
            <a:r>
              <a:rPr lang="en-US" sz="2400" i="1" baseline="-25000"/>
              <a:t>s</a:t>
            </a:r>
            <a:r>
              <a:rPr lang="en-US" sz="2400" i="1"/>
              <a:t> = 10u,  d</a:t>
            </a:r>
            <a:r>
              <a:rPr lang="en-US" sz="2400" i="1" baseline="-25000"/>
              <a:t>min</a:t>
            </a:r>
            <a:r>
              <a:rPr lang="en-US" sz="2400" i="1"/>
              <a:t> ≥ u</a:t>
            </a:r>
            <a:r>
              <a:rPr lang="en-US" sz="2400" i="1" baseline="-25000"/>
              <a:t>s</a:t>
            </a:r>
          </a:p>
        </p:txBody>
      </p:sp>
      <p:pic>
        <p:nvPicPr>
          <p:cNvPr id="224262" name="Picture 10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96938"/>
            <a:ext cx="657383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2723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2630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256D6A3B-D6A2-8642-BD6A-D6800F362493}" type="slidenum">
              <a:rPr lang="en-US" sz="1200">
                <a:latin typeface="Tahoma" charset="0"/>
              </a:rPr>
              <a:pPr/>
              <a:t>7</a:t>
            </a:fld>
            <a:endParaRPr lang="en-US" sz="1200">
              <a:latin typeface="Tahoma" charset="0"/>
            </a:endParaRPr>
          </a:p>
        </p:txBody>
      </p:sp>
      <p:sp>
        <p:nvSpPr>
          <p:cNvPr id="226307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0"/>
            <a:ext cx="7772400" cy="11430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P2P file distribution: BitTorrent </a:t>
            </a:r>
          </a:p>
        </p:txBody>
      </p:sp>
      <p:sp>
        <p:nvSpPr>
          <p:cNvPr id="226308" name="Text Box 37"/>
          <p:cNvSpPr txBox="1">
            <a:spLocks noChangeArrowheads="1"/>
          </p:cNvSpPr>
          <p:nvPr/>
        </p:nvSpPr>
        <p:spPr bwMode="auto">
          <a:xfrm>
            <a:off x="474663" y="2338388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tracker:</a:t>
            </a:r>
            <a:r>
              <a:rPr lang="en-US">
                <a:latin typeface="Gill Sans MT" charset="0"/>
              </a:rPr>
              <a:t> tracks peers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participating in torrent</a:t>
            </a:r>
          </a:p>
        </p:txBody>
      </p:sp>
      <p:sp>
        <p:nvSpPr>
          <p:cNvPr id="226309" name="Text Box 41"/>
          <p:cNvSpPr txBox="1">
            <a:spLocks noChangeArrowheads="1"/>
          </p:cNvSpPr>
          <p:nvPr/>
        </p:nvSpPr>
        <p:spPr bwMode="auto">
          <a:xfrm>
            <a:off x="5376863" y="2287588"/>
            <a:ext cx="35433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torrent:</a:t>
            </a:r>
            <a:r>
              <a:rPr lang="en-US" sz="2400">
                <a:latin typeface="Gill Sans MT" charset="0"/>
              </a:rPr>
              <a:t> group of peers exchanging  chunks of a file</a:t>
            </a:r>
          </a:p>
        </p:txBody>
      </p:sp>
      <p:sp>
        <p:nvSpPr>
          <p:cNvPr id="24595" name="Line 21"/>
          <p:cNvSpPr>
            <a:spLocks noChangeShapeType="1"/>
          </p:cNvSpPr>
          <p:nvPr/>
        </p:nvSpPr>
        <p:spPr bwMode="auto">
          <a:xfrm>
            <a:off x="2401888" y="3667125"/>
            <a:ext cx="1587" cy="5365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11" name="Line 25"/>
          <p:cNvSpPr>
            <a:spLocks noChangeShapeType="1"/>
          </p:cNvSpPr>
          <p:nvPr/>
        </p:nvSpPr>
        <p:spPr bwMode="auto">
          <a:xfrm>
            <a:off x="3748088" y="3395663"/>
            <a:ext cx="2551112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12" name="Line 26"/>
          <p:cNvSpPr>
            <a:spLocks noChangeShapeType="1"/>
          </p:cNvSpPr>
          <p:nvPr/>
        </p:nvSpPr>
        <p:spPr bwMode="auto">
          <a:xfrm>
            <a:off x="3544888" y="3546475"/>
            <a:ext cx="247650" cy="181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13" name="Line 27"/>
          <p:cNvSpPr>
            <a:spLocks noChangeShapeType="1"/>
          </p:cNvSpPr>
          <p:nvPr/>
        </p:nvSpPr>
        <p:spPr bwMode="auto">
          <a:xfrm flipH="1" flipV="1">
            <a:off x="5184775" y="3306763"/>
            <a:ext cx="1168400" cy="30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14" name="Line 28"/>
          <p:cNvSpPr>
            <a:spLocks noChangeShapeType="1"/>
          </p:cNvSpPr>
          <p:nvPr/>
        </p:nvSpPr>
        <p:spPr bwMode="auto">
          <a:xfrm flipH="1">
            <a:off x="4368800" y="3843338"/>
            <a:ext cx="2039938" cy="1987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15" name="Line 29"/>
          <p:cNvSpPr>
            <a:spLocks noChangeShapeType="1"/>
          </p:cNvSpPr>
          <p:nvPr/>
        </p:nvSpPr>
        <p:spPr bwMode="auto">
          <a:xfrm flipH="1">
            <a:off x="4456113" y="5808663"/>
            <a:ext cx="739775" cy="163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16" name="Line 30"/>
          <p:cNvSpPr>
            <a:spLocks noChangeShapeType="1"/>
          </p:cNvSpPr>
          <p:nvPr/>
        </p:nvSpPr>
        <p:spPr bwMode="auto">
          <a:xfrm flipH="1">
            <a:off x="3975100" y="3505200"/>
            <a:ext cx="900113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17" name="Line 31"/>
          <p:cNvSpPr>
            <a:spLocks noChangeShapeType="1"/>
          </p:cNvSpPr>
          <p:nvPr/>
        </p:nvSpPr>
        <p:spPr bwMode="auto">
          <a:xfrm flipV="1">
            <a:off x="4140200" y="4891088"/>
            <a:ext cx="2120900" cy="48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18" name="Line 32"/>
          <p:cNvSpPr>
            <a:spLocks noChangeShapeType="1"/>
          </p:cNvSpPr>
          <p:nvPr/>
        </p:nvSpPr>
        <p:spPr bwMode="auto">
          <a:xfrm>
            <a:off x="5140325" y="3449638"/>
            <a:ext cx="1182688" cy="127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19" name="Line 33"/>
          <p:cNvSpPr>
            <a:spLocks noChangeShapeType="1"/>
          </p:cNvSpPr>
          <p:nvPr/>
        </p:nvSpPr>
        <p:spPr bwMode="auto">
          <a:xfrm>
            <a:off x="5583238" y="5830888"/>
            <a:ext cx="376237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20" name="Line 34"/>
          <p:cNvSpPr>
            <a:spLocks noChangeShapeType="1"/>
          </p:cNvSpPr>
          <p:nvPr/>
        </p:nvSpPr>
        <p:spPr bwMode="auto">
          <a:xfrm>
            <a:off x="4468813" y="6126163"/>
            <a:ext cx="1490662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Text Box 35"/>
          <p:cNvSpPr txBox="1">
            <a:spLocks noChangeArrowheads="1"/>
          </p:cNvSpPr>
          <p:nvPr/>
        </p:nvSpPr>
        <p:spPr bwMode="auto">
          <a:xfrm>
            <a:off x="633413" y="4668838"/>
            <a:ext cx="178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Alice arrives  …</a:t>
            </a:r>
          </a:p>
        </p:txBody>
      </p:sp>
      <p:sp>
        <p:nvSpPr>
          <p:cNvPr id="226322" name="Line 38"/>
          <p:cNvSpPr>
            <a:spLocks noChangeShapeType="1"/>
          </p:cNvSpPr>
          <p:nvPr/>
        </p:nvSpPr>
        <p:spPr bwMode="auto">
          <a:xfrm flipH="1">
            <a:off x="6134100" y="5065713"/>
            <a:ext cx="263525" cy="93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4612" name="Picture 39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113" y="4186238"/>
            <a:ext cx="47466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6324" name="Line 42"/>
          <p:cNvSpPr>
            <a:spLocks noChangeShapeType="1"/>
          </p:cNvSpPr>
          <p:nvPr/>
        </p:nvSpPr>
        <p:spPr bwMode="auto">
          <a:xfrm>
            <a:off x="1617663" y="3024188"/>
            <a:ext cx="476250" cy="2587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25" name="Rectangle 43"/>
          <p:cNvSpPr>
            <a:spLocks noChangeArrowheads="1"/>
          </p:cNvSpPr>
          <p:nvPr/>
        </p:nvSpPr>
        <p:spPr bwMode="auto">
          <a:xfrm>
            <a:off x="417513" y="1211263"/>
            <a:ext cx="71247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charset="0"/>
              <a:buChar char="v"/>
            </a:pPr>
            <a:r>
              <a:rPr lang="en-US" sz="2400"/>
              <a:t>file divided into 256Kb chunks</a:t>
            </a:r>
          </a:p>
          <a:p>
            <a:pPr marL="342900" indent="-342900">
              <a:buClr>
                <a:srgbClr val="000099"/>
              </a:buClr>
              <a:buFont typeface="Wingdings" charset="0"/>
              <a:buChar char="v"/>
            </a:pPr>
            <a:r>
              <a:rPr lang="en-US" sz="2400"/>
              <a:t>peers in torrent send/receive file chunks</a:t>
            </a:r>
            <a:endParaRPr lang="en-US" sz="2800"/>
          </a:p>
        </p:txBody>
      </p:sp>
      <p:pic>
        <p:nvPicPr>
          <p:cNvPr id="226326" name="Picture 50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817563"/>
            <a:ext cx="66722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29" name="Text Box 35"/>
          <p:cNvSpPr txBox="1">
            <a:spLocks noChangeArrowheads="1"/>
          </p:cNvSpPr>
          <p:nvPr/>
        </p:nvSpPr>
        <p:spPr bwMode="auto">
          <a:xfrm>
            <a:off x="647700" y="4929188"/>
            <a:ext cx="2292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… obtains list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of peers from tracker</a:t>
            </a:r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2781300" y="3473450"/>
            <a:ext cx="3492500" cy="2163763"/>
            <a:chOff x="1752" y="2166"/>
            <a:chExt cx="2200" cy="1363"/>
          </a:xfrm>
        </p:grpSpPr>
        <p:sp>
          <p:nvSpPr>
            <p:cNvPr id="226390" name="Line 22"/>
            <p:cNvSpPr>
              <a:spLocks noChangeShapeType="1"/>
            </p:cNvSpPr>
            <p:nvPr/>
          </p:nvSpPr>
          <p:spPr bwMode="auto">
            <a:xfrm flipV="1">
              <a:off x="1752" y="2166"/>
              <a:ext cx="361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91" name="Line 23"/>
            <p:cNvSpPr>
              <a:spLocks noChangeShapeType="1"/>
            </p:cNvSpPr>
            <p:nvPr/>
          </p:nvSpPr>
          <p:spPr bwMode="auto">
            <a:xfrm flipV="1">
              <a:off x="1770" y="2352"/>
              <a:ext cx="2182" cy="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92" name="Line 24"/>
            <p:cNvSpPr>
              <a:spLocks noChangeShapeType="1"/>
            </p:cNvSpPr>
            <p:nvPr/>
          </p:nvSpPr>
          <p:spPr bwMode="auto">
            <a:xfrm>
              <a:off x="1786" y="2820"/>
              <a:ext cx="1550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45" name="Text Box 35"/>
          <p:cNvSpPr txBox="1">
            <a:spLocks noChangeArrowheads="1"/>
          </p:cNvSpPr>
          <p:nvPr/>
        </p:nvSpPr>
        <p:spPr bwMode="auto">
          <a:xfrm>
            <a:off x="608013" y="5470525"/>
            <a:ext cx="3333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… and begins exchanging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file chunks with peers in torrent</a:t>
            </a:r>
          </a:p>
        </p:txBody>
      </p:sp>
      <p:grpSp>
        <p:nvGrpSpPr>
          <p:cNvPr id="226330" name="Group 71"/>
          <p:cNvGrpSpPr>
            <a:grpSpLocks/>
          </p:cNvGrpSpPr>
          <p:nvPr/>
        </p:nvGrpSpPr>
        <p:grpSpPr bwMode="auto">
          <a:xfrm>
            <a:off x="2184400" y="2982913"/>
            <a:ext cx="379413" cy="604837"/>
            <a:chOff x="4140" y="429"/>
            <a:chExt cx="1425" cy="2396"/>
          </a:xfrm>
        </p:grpSpPr>
        <p:sp>
          <p:nvSpPr>
            <p:cNvPr id="226358" name="Freeform 7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59" name="Rectangle 73"/>
            <p:cNvSpPr>
              <a:spLocks noChangeArrowheads="1"/>
            </p:cNvSpPr>
            <p:nvPr/>
          </p:nvSpPr>
          <p:spPr bwMode="auto">
            <a:xfrm>
              <a:off x="4206" y="429"/>
              <a:ext cx="1049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60" name="Freeform 7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61" name="Freeform 7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62" name="Rectangle 76"/>
            <p:cNvSpPr>
              <a:spLocks noChangeArrowheads="1"/>
            </p:cNvSpPr>
            <p:nvPr/>
          </p:nvSpPr>
          <p:spPr bwMode="auto">
            <a:xfrm>
              <a:off x="4212" y="693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6363" name="Group 7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6388" name="AutoShape 78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89" name="AutoShape 79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9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6364" name="Rectangle 80"/>
            <p:cNvSpPr>
              <a:spLocks noChangeArrowheads="1"/>
            </p:cNvSpPr>
            <p:nvPr/>
          </p:nvSpPr>
          <p:spPr bwMode="auto">
            <a:xfrm>
              <a:off x="4223" y="102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6365" name="Group 8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6386" name="AutoShape 82"/>
              <p:cNvSpPr>
                <a:spLocks noChangeArrowheads="1"/>
              </p:cNvSpPr>
              <p:nvPr/>
            </p:nvSpPr>
            <p:spPr bwMode="auto">
              <a:xfrm>
                <a:off x="615" y="2569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87" name="AutoShape 83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6366" name="Rectangle 84"/>
            <p:cNvSpPr>
              <a:spLocks noChangeArrowheads="1"/>
            </p:cNvSpPr>
            <p:nvPr/>
          </p:nvSpPr>
          <p:spPr bwMode="auto">
            <a:xfrm>
              <a:off x="4218" y="136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67" name="Rectangle 85"/>
            <p:cNvSpPr>
              <a:spLocks noChangeArrowheads="1"/>
            </p:cNvSpPr>
            <p:nvPr/>
          </p:nvSpPr>
          <p:spPr bwMode="auto">
            <a:xfrm>
              <a:off x="4229" y="1655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6368" name="Group 8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6384" name="AutoShape 87"/>
              <p:cNvSpPr>
                <a:spLocks noChangeArrowheads="1"/>
              </p:cNvSpPr>
              <p:nvPr/>
            </p:nvSpPr>
            <p:spPr bwMode="auto">
              <a:xfrm>
                <a:off x="616" y="2582"/>
                <a:ext cx="72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85" name="AutoShape 88"/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6369" name="Freeform 8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6370" name="Group 9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6382" name="AutoShape 91"/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83" name="AutoShape 92"/>
              <p:cNvSpPr>
                <a:spLocks noChangeArrowheads="1"/>
              </p:cNvSpPr>
              <p:nvPr/>
            </p:nvSpPr>
            <p:spPr bwMode="auto">
              <a:xfrm>
                <a:off x="618" y="2588"/>
                <a:ext cx="706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6371" name="Rectangle 93"/>
            <p:cNvSpPr>
              <a:spLocks noChangeArrowheads="1"/>
            </p:cNvSpPr>
            <p:nvPr/>
          </p:nvSpPr>
          <p:spPr bwMode="auto">
            <a:xfrm>
              <a:off x="5249" y="429"/>
              <a:ext cx="72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72" name="Freeform 9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73" name="Freeform 9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74" name="Oval 96"/>
            <p:cNvSpPr>
              <a:spLocks noChangeArrowheads="1"/>
            </p:cNvSpPr>
            <p:nvPr/>
          </p:nvSpPr>
          <p:spPr bwMode="auto">
            <a:xfrm>
              <a:off x="5517" y="2611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75" name="Freeform 9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76" name="AutoShape 98"/>
            <p:cNvSpPr>
              <a:spLocks noChangeArrowheads="1"/>
            </p:cNvSpPr>
            <p:nvPr/>
          </p:nvSpPr>
          <p:spPr bwMode="auto">
            <a:xfrm>
              <a:off x="4140" y="2680"/>
              <a:ext cx="1198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77" name="AutoShape 99"/>
            <p:cNvSpPr>
              <a:spLocks noChangeArrowheads="1"/>
            </p:cNvSpPr>
            <p:nvPr/>
          </p:nvSpPr>
          <p:spPr bwMode="auto">
            <a:xfrm>
              <a:off x="4206" y="2712"/>
              <a:ext cx="1073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78" name="Oval 100"/>
            <p:cNvSpPr>
              <a:spLocks noChangeArrowheads="1"/>
            </p:cNvSpPr>
            <p:nvPr/>
          </p:nvSpPr>
          <p:spPr bwMode="auto">
            <a:xfrm>
              <a:off x="4307" y="2385"/>
              <a:ext cx="161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79" name="Oval 101"/>
            <p:cNvSpPr>
              <a:spLocks noChangeArrowheads="1"/>
            </p:cNvSpPr>
            <p:nvPr/>
          </p:nvSpPr>
          <p:spPr bwMode="auto">
            <a:xfrm>
              <a:off x="4486" y="2385"/>
              <a:ext cx="161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26380" name="Oval 102"/>
            <p:cNvSpPr>
              <a:spLocks noChangeArrowheads="1"/>
            </p:cNvSpPr>
            <p:nvPr/>
          </p:nvSpPr>
          <p:spPr bwMode="auto">
            <a:xfrm>
              <a:off x="4665" y="2379"/>
              <a:ext cx="155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81" name="Rectangle 103"/>
            <p:cNvSpPr>
              <a:spLocks noChangeArrowheads="1"/>
            </p:cNvSpPr>
            <p:nvPr/>
          </p:nvSpPr>
          <p:spPr bwMode="auto">
            <a:xfrm>
              <a:off x="5064" y="1838"/>
              <a:ext cx="83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2078038" y="4222750"/>
            <a:ext cx="685800" cy="588963"/>
            <a:chOff x="-44" y="1473"/>
            <a:chExt cx="981" cy="1105"/>
          </a:xfrm>
        </p:grpSpPr>
        <p:pic>
          <p:nvPicPr>
            <p:cNvPr id="226356" name="Picture 105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357" name="Freeform 10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6332" name="Group 107"/>
          <p:cNvGrpSpPr>
            <a:grpSpLocks/>
          </p:cNvGrpSpPr>
          <p:nvPr/>
        </p:nvGrpSpPr>
        <p:grpSpPr bwMode="auto">
          <a:xfrm>
            <a:off x="3448050" y="5235575"/>
            <a:ext cx="728663" cy="620713"/>
            <a:chOff x="-44" y="1473"/>
            <a:chExt cx="981" cy="1105"/>
          </a:xfrm>
        </p:grpSpPr>
        <p:pic>
          <p:nvPicPr>
            <p:cNvPr id="226354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355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6333" name="Group 110"/>
          <p:cNvGrpSpPr>
            <a:grpSpLocks/>
          </p:cNvGrpSpPr>
          <p:nvPr/>
        </p:nvGrpSpPr>
        <p:grpSpPr bwMode="auto">
          <a:xfrm>
            <a:off x="3730625" y="5813425"/>
            <a:ext cx="728663" cy="620713"/>
            <a:chOff x="-44" y="1473"/>
            <a:chExt cx="981" cy="1105"/>
          </a:xfrm>
        </p:grpSpPr>
        <p:pic>
          <p:nvPicPr>
            <p:cNvPr id="226352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353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6334" name="Group 113"/>
          <p:cNvGrpSpPr>
            <a:grpSpLocks/>
          </p:cNvGrpSpPr>
          <p:nvPr/>
        </p:nvGrpSpPr>
        <p:grpSpPr bwMode="auto">
          <a:xfrm flipH="1">
            <a:off x="6364288" y="4659313"/>
            <a:ext cx="728662" cy="620712"/>
            <a:chOff x="-44" y="1473"/>
            <a:chExt cx="981" cy="1105"/>
          </a:xfrm>
        </p:grpSpPr>
        <p:pic>
          <p:nvPicPr>
            <p:cNvPr id="226350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351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6335" name="Group 116"/>
          <p:cNvGrpSpPr>
            <a:grpSpLocks/>
          </p:cNvGrpSpPr>
          <p:nvPr/>
        </p:nvGrpSpPr>
        <p:grpSpPr bwMode="auto">
          <a:xfrm flipH="1">
            <a:off x="6016625" y="5997575"/>
            <a:ext cx="728663" cy="620713"/>
            <a:chOff x="-44" y="1473"/>
            <a:chExt cx="981" cy="1105"/>
          </a:xfrm>
        </p:grpSpPr>
        <p:pic>
          <p:nvPicPr>
            <p:cNvPr id="226348" name="Picture 117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349" name="Freeform 11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6336" name="Group 119"/>
          <p:cNvGrpSpPr>
            <a:grpSpLocks/>
          </p:cNvGrpSpPr>
          <p:nvPr/>
        </p:nvGrpSpPr>
        <p:grpSpPr bwMode="auto">
          <a:xfrm flipH="1">
            <a:off x="6418263" y="3471863"/>
            <a:ext cx="728662" cy="620712"/>
            <a:chOff x="-44" y="1473"/>
            <a:chExt cx="981" cy="1105"/>
          </a:xfrm>
        </p:grpSpPr>
        <p:pic>
          <p:nvPicPr>
            <p:cNvPr id="226346" name="Picture 120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347" name="Freeform 12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6337" name="Group 122"/>
          <p:cNvGrpSpPr>
            <a:grpSpLocks/>
          </p:cNvGrpSpPr>
          <p:nvPr/>
        </p:nvGrpSpPr>
        <p:grpSpPr bwMode="auto">
          <a:xfrm flipH="1">
            <a:off x="4621213" y="2938463"/>
            <a:ext cx="641350" cy="620712"/>
            <a:chOff x="-44" y="1473"/>
            <a:chExt cx="981" cy="1105"/>
          </a:xfrm>
        </p:grpSpPr>
        <p:pic>
          <p:nvPicPr>
            <p:cNvPr id="226344" name="Picture 123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345" name="Freeform 12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6338" name="Group 125"/>
          <p:cNvGrpSpPr>
            <a:grpSpLocks/>
          </p:cNvGrpSpPr>
          <p:nvPr/>
        </p:nvGrpSpPr>
        <p:grpSpPr bwMode="auto">
          <a:xfrm>
            <a:off x="3011488" y="2928938"/>
            <a:ext cx="728662" cy="620712"/>
            <a:chOff x="-44" y="1473"/>
            <a:chExt cx="981" cy="1105"/>
          </a:xfrm>
        </p:grpSpPr>
        <p:pic>
          <p:nvPicPr>
            <p:cNvPr id="226342" name="Picture 126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343" name="Freeform 1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6339" name="Group 129"/>
          <p:cNvGrpSpPr>
            <a:grpSpLocks/>
          </p:cNvGrpSpPr>
          <p:nvPr/>
        </p:nvGrpSpPr>
        <p:grpSpPr bwMode="auto">
          <a:xfrm>
            <a:off x="5111750" y="5541963"/>
            <a:ext cx="490538" cy="412750"/>
            <a:chOff x="-44" y="1473"/>
            <a:chExt cx="981" cy="1105"/>
          </a:xfrm>
        </p:grpSpPr>
        <p:pic>
          <p:nvPicPr>
            <p:cNvPr id="226340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341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70366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2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5" grpId="0" animBg="1"/>
      <p:bldP spid="24595" grpId="1" animBg="1"/>
      <p:bldP spid="24609" grpId="0"/>
      <p:bldP spid="24629" grpId="0"/>
      <p:bldP spid="246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2835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CEA05CE9-02D8-734A-8364-9C69BEE73BD4}" type="slidenum">
              <a:rPr lang="en-US" sz="1200">
                <a:latin typeface="Tahoma" charset="0"/>
              </a:rPr>
              <a:pPr/>
              <a:t>8</a:t>
            </a:fld>
            <a:endParaRPr lang="en-US" sz="1200">
              <a:latin typeface="Tahoma" charset="0"/>
            </a:endParaRP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2750" y="1471613"/>
            <a:ext cx="4475163" cy="2457450"/>
          </a:xfrm>
        </p:spPr>
        <p:txBody>
          <a:bodyPr>
            <a:normAutofit fontScale="92500" lnSpcReduction="10000"/>
          </a:bodyPr>
          <a:lstStyle/>
          <a:p>
            <a:r>
              <a:rPr lang="en-US" sz="2400">
                <a:latin typeface="Gill Sans MT" charset="0"/>
              </a:rPr>
              <a:t>peer joining torrent: </a:t>
            </a:r>
          </a:p>
          <a:p>
            <a:pPr lvl="1"/>
            <a:r>
              <a:rPr lang="en-US">
                <a:latin typeface="Gill Sans MT" charset="0"/>
              </a:rPr>
              <a:t>has no chunks, but will accumulate them over time from other peers</a:t>
            </a:r>
          </a:p>
          <a:p>
            <a:pPr lvl="1"/>
            <a:r>
              <a:rPr lang="en-US">
                <a:latin typeface="Gill Sans MT" charset="0"/>
              </a:rPr>
              <a:t>registers with tracker to get list of peers, connects to subset of peers (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neighbors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)</a:t>
            </a:r>
            <a:endParaRPr lang="en-US">
              <a:latin typeface="Gill Sans MT" charset="0"/>
            </a:endParaRPr>
          </a:p>
        </p:txBody>
      </p:sp>
      <p:sp>
        <p:nvSpPr>
          <p:cNvPr id="228356" name="Rectangle 2"/>
          <p:cNvSpPr>
            <a:spLocks noChangeArrowheads="1"/>
          </p:cNvSpPr>
          <p:nvPr/>
        </p:nvSpPr>
        <p:spPr bwMode="auto">
          <a:xfrm>
            <a:off x="411163" y="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4000">
                <a:solidFill>
                  <a:srgbClr val="000099"/>
                </a:solidFill>
                <a:latin typeface="Gill Sans MT" charset="0"/>
              </a:rPr>
              <a:t>P2P file distribution: BitTorrent </a:t>
            </a:r>
          </a:p>
        </p:txBody>
      </p:sp>
      <p:pic>
        <p:nvPicPr>
          <p:cNvPr id="228357" name="Picture 4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817563"/>
            <a:ext cx="66722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8358" name="Rectangle 3"/>
          <p:cNvSpPr>
            <a:spLocks noChangeArrowheads="1"/>
          </p:cNvSpPr>
          <p:nvPr/>
        </p:nvSpPr>
        <p:spPr bwMode="auto">
          <a:xfrm>
            <a:off x="442913" y="3901228"/>
            <a:ext cx="8120062" cy="233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>
                <a:latin typeface="Gill Sans MT" charset="0"/>
              </a:rPr>
              <a:t>while downloading, peer uploads chunks to other peers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>
                <a:latin typeface="Gill Sans MT" charset="0"/>
              </a:rPr>
              <a:t>peer may change peers with whom it exchanges chunks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churn:</a:t>
            </a:r>
            <a:r>
              <a:rPr lang="en-US" sz="2400" dirty="0">
                <a:latin typeface="Gill Sans MT" charset="0"/>
              </a:rPr>
              <a:t> peers may come and go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>
                <a:latin typeface="Gill Sans MT" charset="0"/>
              </a:rPr>
              <a:t>once peer has entire file, it may (selfishly) leave or (altruistically) remain in torrent</a:t>
            </a:r>
          </a:p>
        </p:txBody>
      </p:sp>
      <p:sp>
        <p:nvSpPr>
          <p:cNvPr id="228359" name="Line 25"/>
          <p:cNvSpPr>
            <a:spLocks noChangeShapeType="1"/>
          </p:cNvSpPr>
          <p:nvPr/>
        </p:nvSpPr>
        <p:spPr bwMode="auto">
          <a:xfrm>
            <a:off x="6245225" y="1646238"/>
            <a:ext cx="1736725" cy="87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0" name="Line 26"/>
          <p:cNvSpPr>
            <a:spLocks noChangeShapeType="1"/>
          </p:cNvSpPr>
          <p:nvPr/>
        </p:nvSpPr>
        <p:spPr bwMode="auto">
          <a:xfrm>
            <a:off x="6107113" y="1739900"/>
            <a:ext cx="168275" cy="1133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1" name="Line 27"/>
          <p:cNvSpPr>
            <a:spLocks noChangeShapeType="1"/>
          </p:cNvSpPr>
          <p:nvPr/>
        </p:nvSpPr>
        <p:spPr bwMode="auto">
          <a:xfrm flipH="1" flipV="1">
            <a:off x="7223125" y="1590675"/>
            <a:ext cx="795338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2" name="Line 28"/>
          <p:cNvSpPr>
            <a:spLocks noChangeShapeType="1"/>
          </p:cNvSpPr>
          <p:nvPr/>
        </p:nvSpPr>
        <p:spPr bwMode="auto">
          <a:xfrm flipH="1">
            <a:off x="6667500" y="1925638"/>
            <a:ext cx="1389063" cy="1239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3" name="Line 29"/>
          <p:cNvSpPr>
            <a:spLocks noChangeShapeType="1"/>
          </p:cNvSpPr>
          <p:nvPr/>
        </p:nvSpPr>
        <p:spPr bwMode="auto">
          <a:xfrm flipH="1">
            <a:off x="6726238" y="3152775"/>
            <a:ext cx="504825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4" name="Line 30"/>
          <p:cNvSpPr>
            <a:spLocks noChangeShapeType="1"/>
          </p:cNvSpPr>
          <p:nvPr/>
        </p:nvSpPr>
        <p:spPr bwMode="auto">
          <a:xfrm flipH="1">
            <a:off x="6399213" y="1714500"/>
            <a:ext cx="612775" cy="1046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5" name="Line 31"/>
          <p:cNvSpPr>
            <a:spLocks noChangeShapeType="1"/>
          </p:cNvSpPr>
          <p:nvPr/>
        </p:nvSpPr>
        <p:spPr bwMode="auto">
          <a:xfrm flipV="1">
            <a:off x="6511925" y="2579688"/>
            <a:ext cx="1443038" cy="30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6" name="Line 32"/>
          <p:cNvSpPr>
            <a:spLocks noChangeShapeType="1"/>
          </p:cNvSpPr>
          <p:nvPr/>
        </p:nvSpPr>
        <p:spPr bwMode="auto">
          <a:xfrm>
            <a:off x="7192963" y="1679575"/>
            <a:ext cx="804862" cy="796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7" name="Line 33"/>
          <p:cNvSpPr>
            <a:spLocks noChangeShapeType="1"/>
          </p:cNvSpPr>
          <p:nvPr/>
        </p:nvSpPr>
        <p:spPr bwMode="auto">
          <a:xfrm>
            <a:off x="7494588" y="3165475"/>
            <a:ext cx="255587" cy="136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8" name="Line 34"/>
          <p:cNvSpPr>
            <a:spLocks noChangeShapeType="1"/>
          </p:cNvSpPr>
          <p:nvPr/>
        </p:nvSpPr>
        <p:spPr bwMode="auto">
          <a:xfrm>
            <a:off x="6735763" y="3351213"/>
            <a:ext cx="1014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9" name="Line 38"/>
          <p:cNvSpPr>
            <a:spLocks noChangeShapeType="1"/>
          </p:cNvSpPr>
          <p:nvPr/>
        </p:nvSpPr>
        <p:spPr bwMode="auto">
          <a:xfrm flipH="1">
            <a:off x="7869238" y="2689225"/>
            <a:ext cx="179387" cy="585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28370" name="Picture 39" descr="Al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725" y="2139950"/>
            <a:ext cx="32385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8371" name="Group 70"/>
          <p:cNvGrpSpPr>
            <a:grpSpLocks/>
          </p:cNvGrpSpPr>
          <p:nvPr/>
        </p:nvGrpSpPr>
        <p:grpSpPr bwMode="auto">
          <a:xfrm>
            <a:off x="5586413" y="1693863"/>
            <a:ext cx="2378075" cy="1350962"/>
            <a:chOff x="1752" y="2166"/>
            <a:chExt cx="2200" cy="1363"/>
          </a:xfrm>
        </p:grpSpPr>
        <p:sp>
          <p:nvSpPr>
            <p:cNvPr id="228432" name="Line 22"/>
            <p:cNvSpPr>
              <a:spLocks noChangeShapeType="1"/>
            </p:cNvSpPr>
            <p:nvPr/>
          </p:nvSpPr>
          <p:spPr bwMode="auto">
            <a:xfrm flipV="1">
              <a:off x="1752" y="2166"/>
              <a:ext cx="361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33" name="Line 23"/>
            <p:cNvSpPr>
              <a:spLocks noChangeShapeType="1"/>
            </p:cNvSpPr>
            <p:nvPr/>
          </p:nvSpPr>
          <p:spPr bwMode="auto">
            <a:xfrm flipV="1">
              <a:off x="1770" y="2352"/>
              <a:ext cx="2182" cy="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34" name="Line 24"/>
            <p:cNvSpPr>
              <a:spLocks noChangeShapeType="1"/>
            </p:cNvSpPr>
            <p:nvPr/>
          </p:nvSpPr>
          <p:spPr bwMode="auto">
            <a:xfrm>
              <a:off x="1786" y="2820"/>
              <a:ext cx="1550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8372" name="Group 74"/>
          <p:cNvGrpSpPr>
            <a:grpSpLocks/>
          </p:cNvGrpSpPr>
          <p:nvPr/>
        </p:nvGrpSpPr>
        <p:grpSpPr bwMode="auto">
          <a:xfrm>
            <a:off x="5245100" y="1374775"/>
            <a:ext cx="292100" cy="517525"/>
            <a:chOff x="4140" y="429"/>
            <a:chExt cx="1425" cy="2396"/>
          </a:xfrm>
        </p:grpSpPr>
        <p:sp>
          <p:nvSpPr>
            <p:cNvPr id="228400" name="Freeform 7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401" name="Rectangle 76"/>
            <p:cNvSpPr>
              <a:spLocks noChangeArrowheads="1"/>
            </p:cNvSpPr>
            <p:nvPr/>
          </p:nvSpPr>
          <p:spPr bwMode="auto">
            <a:xfrm>
              <a:off x="4210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02" name="Freeform 7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403" name="Freeform 7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404" name="Rectangle 79"/>
            <p:cNvSpPr>
              <a:spLocks noChangeArrowheads="1"/>
            </p:cNvSpPr>
            <p:nvPr/>
          </p:nvSpPr>
          <p:spPr bwMode="auto">
            <a:xfrm>
              <a:off x="4210" y="694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8405" name="Group 8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8430" name="AutoShape 81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5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8431" name="AutoShape 82"/>
              <p:cNvSpPr>
                <a:spLocks noChangeArrowheads="1"/>
              </p:cNvSpPr>
              <p:nvPr/>
            </p:nvSpPr>
            <p:spPr bwMode="auto">
              <a:xfrm>
                <a:off x="637" y="2585"/>
                <a:ext cx="68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8406" name="Rectangle 83"/>
            <p:cNvSpPr>
              <a:spLocks noChangeArrowheads="1"/>
            </p:cNvSpPr>
            <p:nvPr/>
          </p:nvSpPr>
          <p:spPr bwMode="auto">
            <a:xfrm>
              <a:off x="4225" y="1017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8407" name="Group 8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8428" name="AutoShape 85"/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8429" name="AutoShape 86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8408" name="Rectangle 87"/>
            <p:cNvSpPr>
              <a:spLocks noChangeArrowheads="1"/>
            </p:cNvSpPr>
            <p:nvPr/>
          </p:nvSpPr>
          <p:spPr bwMode="auto">
            <a:xfrm>
              <a:off x="4217" y="1355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09" name="Rectangle 88"/>
            <p:cNvSpPr>
              <a:spLocks noChangeArrowheads="1"/>
            </p:cNvSpPr>
            <p:nvPr/>
          </p:nvSpPr>
          <p:spPr bwMode="auto">
            <a:xfrm>
              <a:off x="4225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8410" name="Group 8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8426" name="AutoShape 90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4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8427" name="AutoShape 91"/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8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8411" name="Freeform 9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8412" name="Group 9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8424" name="AutoShape 94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8425" name="AutoShape 95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8413" name="Rectangle 96"/>
            <p:cNvSpPr>
              <a:spLocks noChangeArrowheads="1"/>
            </p:cNvSpPr>
            <p:nvPr/>
          </p:nvSpPr>
          <p:spPr bwMode="auto">
            <a:xfrm>
              <a:off x="5247" y="429"/>
              <a:ext cx="70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14" name="Freeform 9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415" name="Freeform 9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416" name="Oval 99"/>
            <p:cNvSpPr>
              <a:spLocks noChangeArrowheads="1"/>
            </p:cNvSpPr>
            <p:nvPr/>
          </p:nvSpPr>
          <p:spPr bwMode="auto">
            <a:xfrm>
              <a:off x="5519" y="2612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17" name="Freeform 10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418" name="AutoShape 101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19" name="AutoShape 102"/>
            <p:cNvSpPr>
              <a:spLocks noChangeArrowheads="1"/>
            </p:cNvSpPr>
            <p:nvPr/>
          </p:nvSpPr>
          <p:spPr bwMode="auto">
            <a:xfrm>
              <a:off x="4210" y="2707"/>
              <a:ext cx="1069" cy="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20" name="Oval 103"/>
            <p:cNvSpPr>
              <a:spLocks noChangeArrowheads="1"/>
            </p:cNvSpPr>
            <p:nvPr/>
          </p:nvSpPr>
          <p:spPr bwMode="auto">
            <a:xfrm>
              <a:off x="4310" y="2384"/>
              <a:ext cx="155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21" name="Oval 104"/>
            <p:cNvSpPr>
              <a:spLocks noChangeArrowheads="1"/>
            </p:cNvSpPr>
            <p:nvPr/>
          </p:nvSpPr>
          <p:spPr bwMode="auto">
            <a:xfrm>
              <a:off x="4489" y="2384"/>
              <a:ext cx="155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28422" name="Oval 105"/>
            <p:cNvSpPr>
              <a:spLocks noChangeArrowheads="1"/>
            </p:cNvSpPr>
            <p:nvPr/>
          </p:nvSpPr>
          <p:spPr bwMode="auto">
            <a:xfrm>
              <a:off x="4659" y="2384"/>
              <a:ext cx="163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23" name="Rectangle 106"/>
            <p:cNvSpPr>
              <a:spLocks noChangeArrowheads="1"/>
            </p:cNvSpPr>
            <p:nvPr/>
          </p:nvSpPr>
          <p:spPr bwMode="auto">
            <a:xfrm>
              <a:off x="5062" y="1833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8373" name="Group 107"/>
          <p:cNvGrpSpPr>
            <a:grpSpLocks/>
          </p:cNvGrpSpPr>
          <p:nvPr/>
        </p:nvGrpSpPr>
        <p:grpSpPr bwMode="auto">
          <a:xfrm>
            <a:off x="6311900" y="3176588"/>
            <a:ext cx="434975" cy="349250"/>
            <a:chOff x="-44" y="1473"/>
            <a:chExt cx="981" cy="1105"/>
          </a:xfrm>
        </p:grpSpPr>
        <p:pic>
          <p:nvPicPr>
            <p:cNvPr id="228398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8399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8374" name="Group 110"/>
          <p:cNvGrpSpPr>
            <a:grpSpLocks/>
          </p:cNvGrpSpPr>
          <p:nvPr/>
        </p:nvGrpSpPr>
        <p:grpSpPr bwMode="auto">
          <a:xfrm flipH="1">
            <a:off x="7716838" y="3252788"/>
            <a:ext cx="434975" cy="349250"/>
            <a:chOff x="-44" y="1473"/>
            <a:chExt cx="981" cy="1105"/>
          </a:xfrm>
        </p:grpSpPr>
        <p:pic>
          <p:nvPicPr>
            <p:cNvPr id="228396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8397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8375" name="Group 113"/>
          <p:cNvGrpSpPr>
            <a:grpSpLocks/>
          </p:cNvGrpSpPr>
          <p:nvPr/>
        </p:nvGrpSpPr>
        <p:grpSpPr bwMode="auto">
          <a:xfrm flipH="1">
            <a:off x="7988300" y="2457450"/>
            <a:ext cx="434975" cy="349250"/>
            <a:chOff x="-44" y="1473"/>
            <a:chExt cx="981" cy="1105"/>
          </a:xfrm>
        </p:grpSpPr>
        <p:pic>
          <p:nvPicPr>
            <p:cNvPr id="228394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8395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8376" name="Group 116"/>
          <p:cNvGrpSpPr>
            <a:grpSpLocks/>
          </p:cNvGrpSpPr>
          <p:nvPr/>
        </p:nvGrpSpPr>
        <p:grpSpPr bwMode="auto">
          <a:xfrm flipH="1">
            <a:off x="8043863" y="1706563"/>
            <a:ext cx="434975" cy="349250"/>
            <a:chOff x="-44" y="1473"/>
            <a:chExt cx="981" cy="1105"/>
          </a:xfrm>
        </p:grpSpPr>
        <p:pic>
          <p:nvPicPr>
            <p:cNvPr id="228392" name="Picture 117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8393" name="Freeform 11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8377" name="Group 119"/>
          <p:cNvGrpSpPr>
            <a:grpSpLocks/>
          </p:cNvGrpSpPr>
          <p:nvPr/>
        </p:nvGrpSpPr>
        <p:grpSpPr bwMode="auto">
          <a:xfrm flipH="1">
            <a:off x="6911975" y="1368425"/>
            <a:ext cx="434975" cy="349250"/>
            <a:chOff x="-44" y="1473"/>
            <a:chExt cx="981" cy="1105"/>
          </a:xfrm>
        </p:grpSpPr>
        <p:pic>
          <p:nvPicPr>
            <p:cNvPr id="228390" name="Picture 120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8391" name="Freeform 12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8378" name="Group 123"/>
          <p:cNvGrpSpPr>
            <a:grpSpLocks/>
          </p:cNvGrpSpPr>
          <p:nvPr/>
        </p:nvGrpSpPr>
        <p:grpSpPr bwMode="auto">
          <a:xfrm>
            <a:off x="5824538" y="1411288"/>
            <a:ext cx="434975" cy="349250"/>
            <a:chOff x="-44" y="1473"/>
            <a:chExt cx="981" cy="1105"/>
          </a:xfrm>
        </p:grpSpPr>
        <p:pic>
          <p:nvPicPr>
            <p:cNvPr id="228388" name="Picture 124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8389" name="Freeform 12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8379" name="Group 126"/>
          <p:cNvGrpSpPr>
            <a:grpSpLocks/>
          </p:cNvGrpSpPr>
          <p:nvPr/>
        </p:nvGrpSpPr>
        <p:grpSpPr bwMode="auto">
          <a:xfrm>
            <a:off x="5159375" y="2162175"/>
            <a:ext cx="434975" cy="349250"/>
            <a:chOff x="-44" y="1473"/>
            <a:chExt cx="981" cy="1105"/>
          </a:xfrm>
        </p:grpSpPr>
        <p:pic>
          <p:nvPicPr>
            <p:cNvPr id="228386" name="Picture 127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8387" name="Freeform 12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8380" name="Group 129"/>
          <p:cNvGrpSpPr>
            <a:grpSpLocks/>
          </p:cNvGrpSpPr>
          <p:nvPr/>
        </p:nvGrpSpPr>
        <p:grpSpPr bwMode="auto">
          <a:xfrm>
            <a:off x="6129338" y="2749550"/>
            <a:ext cx="434975" cy="349250"/>
            <a:chOff x="-44" y="1473"/>
            <a:chExt cx="981" cy="1105"/>
          </a:xfrm>
        </p:grpSpPr>
        <p:pic>
          <p:nvPicPr>
            <p:cNvPr id="228384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8385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8381" name="Group 132"/>
          <p:cNvGrpSpPr>
            <a:grpSpLocks/>
          </p:cNvGrpSpPr>
          <p:nvPr/>
        </p:nvGrpSpPr>
        <p:grpSpPr bwMode="auto">
          <a:xfrm>
            <a:off x="7185025" y="2989263"/>
            <a:ext cx="325438" cy="261937"/>
            <a:chOff x="-44" y="1473"/>
            <a:chExt cx="981" cy="1105"/>
          </a:xfrm>
        </p:grpSpPr>
        <p:pic>
          <p:nvPicPr>
            <p:cNvPr id="228382" name="Picture 133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8383" name="Freeform 13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28181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3040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0610A260-B98A-FB4E-BA45-E6DF07483C9F}" type="slidenum">
              <a:rPr lang="en-US" sz="1200">
                <a:latin typeface="Tahoma" charset="0"/>
              </a:rPr>
              <a:pPr/>
              <a:t>9</a:t>
            </a:fld>
            <a:endParaRPr lang="en-US" sz="1200">
              <a:latin typeface="Tahoma" charset="0"/>
            </a:endParaRPr>
          </a:p>
        </p:txBody>
      </p:sp>
      <p:sp>
        <p:nvSpPr>
          <p:cNvPr id="230403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160338"/>
            <a:ext cx="8491538" cy="849312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BitTorrent: requesting, sending file chunks</a:t>
            </a:r>
          </a:p>
        </p:txBody>
      </p:sp>
      <p:sp>
        <p:nvSpPr>
          <p:cNvPr id="2304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31775" y="1477963"/>
            <a:ext cx="3989388" cy="3768725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requesting chunks:</a:t>
            </a:r>
          </a:p>
          <a:p>
            <a:r>
              <a:rPr lang="en-US" sz="2400">
                <a:latin typeface="Gill Sans MT" charset="0"/>
              </a:rPr>
              <a:t>at any given time, different peers have different subsets of file chunks</a:t>
            </a:r>
          </a:p>
          <a:p>
            <a:r>
              <a:rPr lang="en-US" sz="2400">
                <a:latin typeface="Gill Sans MT" charset="0"/>
              </a:rPr>
              <a:t>periodically, Alice asks each peer for list of chunks that they have</a:t>
            </a:r>
          </a:p>
          <a:p>
            <a:r>
              <a:rPr lang="en-US" sz="2400">
                <a:latin typeface="Gill Sans MT" charset="0"/>
              </a:rPr>
              <a:t>Alice requests missing chunks from peers, rarest first</a:t>
            </a:r>
          </a:p>
        </p:txBody>
      </p:sp>
      <p:sp>
        <p:nvSpPr>
          <p:cNvPr id="230405" name="Rectangle 6"/>
          <p:cNvSpPr>
            <a:spLocks noChangeArrowheads="1"/>
          </p:cNvSpPr>
          <p:nvPr/>
        </p:nvSpPr>
        <p:spPr bwMode="auto">
          <a:xfrm>
            <a:off x="4370388" y="1425575"/>
            <a:ext cx="4521200" cy="411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sending chunks: tit-for-tat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Alice sends chunks to those four peers currently sending her chunks </a:t>
            </a:r>
            <a:r>
              <a:rPr lang="en-US" sz="2400" i="1">
                <a:latin typeface="Gill Sans MT" charset="0"/>
              </a:rPr>
              <a:t>at highest rate</a:t>
            </a:r>
            <a:r>
              <a:rPr lang="en-US" sz="2400">
                <a:latin typeface="Gill Sans MT" charset="0"/>
              </a:rPr>
              <a:t> </a:t>
            </a:r>
          </a:p>
          <a:p>
            <a:pPr marL="742950" lvl="1" indent="-285750">
              <a:lnSpc>
                <a:spcPct val="85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other peers are choked by Alice (do not receive chunks from her)</a:t>
            </a:r>
          </a:p>
          <a:p>
            <a:pPr marL="742950" lvl="1" indent="-285750">
              <a:lnSpc>
                <a:spcPct val="85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re-evaluate top 4 every10 secs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every 30 secs: randomly select another peer, starts sending chunks</a:t>
            </a:r>
          </a:p>
          <a:p>
            <a:pPr marL="742950" lvl="1" indent="-285750">
              <a:lnSpc>
                <a:spcPct val="85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optimistically unchoke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this peer</a:t>
            </a:r>
          </a:p>
          <a:p>
            <a:pPr marL="742950" lvl="1" indent="-285750">
              <a:lnSpc>
                <a:spcPct val="85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newly chosen peer may join top 4</a:t>
            </a:r>
          </a:p>
          <a:p>
            <a:pPr marL="342900" indent="-342900">
              <a:buClr>
                <a:srgbClr val="000099"/>
              </a:buClr>
              <a:buSzTx/>
              <a:buFont typeface="Wingdings" charset="0"/>
              <a:buChar char="§"/>
            </a:pPr>
            <a:endParaRPr lang="en-US">
              <a:latin typeface="Gill Sans MT" charset="0"/>
            </a:endParaRPr>
          </a:p>
        </p:txBody>
      </p:sp>
      <p:pic>
        <p:nvPicPr>
          <p:cNvPr id="230406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81280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2847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2421</Words>
  <Application>Microsoft Macintosh PowerPoint</Application>
  <PresentationFormat>On-screen Show (4:3)</PresentationFormat>
  <Paragraphs>512</Paragraphs>
  <Slides>32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Office Theme</vt:lpstr>
      <vt:lpstr>Chart</vt:lpstr>
      <vt:lpstr>Chapter 2: outline</vt:lpstr>
      <vt:lpstr>Pure P2P architecture</vt:lpstr>
      <vt:lpstr>File distribution: client-server vs P2P</vt:lpstr>
      <vt:lpstr>File distribution time: client-server</vt:lpstr>
      <vt:lpstr>File distribution time: P2P</vt:lpstr>
      <vt:lpstr>PowerPoint Presentation</vt:lpstr>
      <vt:lpstr>P2P file distribution: BitTorrent </vt:lpstr>
      <vt:lpstr>PowerPoint Presentation</vt:lpstr>
      <vt:lpstr>BitTorrent: requesting, sending file chunks</vt:lpstr>
      <vt:lpstr>BitTorrent: tit-for-tat</vt:lpstr>
      <vt:lpstr>BitTorrent Animation</vt:lpstr>
      <vt:lpstr>Distributed Hash Table (DHT)</vt:lpstr>
      <vt:lpstr>Q: how to assign keys to peers?</vt:lpstr>
      <vt:lpstr>DHT identifiers</vt:lpstr>
      <vt:lpstr>Assign keys to peers</vt:lpstr>
      <vt:lpstr>Circular DHT (1)</vt:lpstr>
      <vt:lpstr>Circular DHT (1)</vt:lpstr>
      <vt:lpstr>Circular DHT with shortcuts</vt:lpstr>
      <vt:lpstr>Peer churn</vt:lpstr>
      <vt:lpstr>Chapter 2: outline</vt:lpstr>
      <vt:lpstr>Socket programming </vt:lpstr>
      <vt:lpstr>Socket programming </vt:lpstr>
      <vt:lpstr>Socket programming with UDP</vt:lpstr>
      <vt:lpstr>Client/server socket interaction: UDP</vt:lpstr>
      <vt:lpstr>PowerPoint Presentation</vt:lpstr>
      <vt:lpstr>PowerPoint Presentation</vt:lpstr>
      <vt:lpstr>Socket programming with TCP</vt:lpstr>
      <vt:lpstr>Client/server socket interaction: TCP</vt:lpstr>
      <vt:lpstr>PowerPoint Presentation</vt:lpstr>
      <vt:lpstr>PowerPoint Presentation</vt:lpstr>
      <vt:lpstr>Chapter 2: summary</vt:lpstr>
      <vt:lpstr>PowerPoint Presentation</vt:lpstr>
    </vt:vector>
  </TitlesOfParts>
  <Manager/>
  <Company>RHIT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outline</dc:title>
  <dc:subject/>
  <dc:creator>Gregory Aaron Wilkin</dc:creator>
  <cp:keywords/>
  <dc:description/>
  <cp:lastModifiedBy>Gregory Aaron Wilkin</cp:lastModifiedBy>
  <cp:revision>6</cp:revision>
  <dcterms:created xsi:type="dcterms:W3CDTF">2015-03-16T15:51:48Z</dcterms:created>
  <dcterms:modified xsi:type="dcterms:W3CDTF">2015-03-19T19:19:36Z</dcterms:modified>
  <cp:category/>
</cp:coreProperties>
</file>