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1" Type="http://schemas.openxmlformats.org/officeDocument/2006/relationships/image" Target="../media/image53.wmf"/><Relationship Id="rId2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4125-943C-DA4A-B69E-24525F9CA5F9}" type="datetimeFigureOut">
              <a:rPr lang="en-US" smtClean="0"/>
              <a:t>3/11/15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4B107-16E4-7642-9811-4A4AF9CCE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18893C-66FE-DC49-8540-D895AC52F1A5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Nodes in general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ASSUMES INSTANTANEOUS transmission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0172-AC6D-A042-BFD1-34292C97F4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7F5AE4-038D-2444-8C42-97AF79511C8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D1B5AF-088D-CC4D-A1A1-EF308ECEE9AD}" type="slidenum">
              <a:rPr lang="en-US" sz="1200">
                <a:latin typeface="Times New Roman" charset="0"/>
              </a:rPr>
              <a:pPr/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Statistical multiplexing - The link sharing is adapted to the instantaneous traffic demands of the data streams that are transferred over each channel. 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36F961-3157-D648-8C95-F0EA8C7C510E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031901-BEF8-0641-8AC3-2876AB33376A}" type="slidenum">
              <a:rPr lang="en-US" sz="1200">
                <a:latin typeface="Times New Roman" charset="0"/>
              </a:rPr>
              <a:pPr/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Two simple multiple access control techniques.</a:t>
            </a:r>
          </a:p>
          <a:p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Each mobile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s share of the bandwidth is divided into portions for the uplink and the downlink. Also, possibly, out of band signaling.</a:t>
            </a:r>
          </a:p>
          <a:p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36F0CC-58E5-0349-94C7-DC63268C8984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It’s based on probability!!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71F5B4-E002-FC45-BB16-1EE7FE7764D1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15C7F7-4502-244C-A08E-73EF8BE4FF19}" type="slidenum">
              <a:rPr lang="en-US" sz="1200">
                <a:latin typeface="Times New Roman" charset="0"/>
              </a:rPr>
              <a:pPr/>
              <a:t>25</a:t>
            </a:fld>
            <a:endParaRPr lang="en-US" sz="1200">
              <a:latin typeface="Times New Roman" charset="0"/>
            </a:endParaRPr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613868-C2A5-B144-97D6-D7EAC80D7A81}" type="slidenum">
              <a:rPr lang="en-US" sz="1200">
                <a:latin typeface="Times New Roman" charset="0"/>
              </a:rPr>
              <a:pPr/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C5EC39-0B4D-D641-AB72-78CBAEC14CC3}" type="slidenum">
              <a:rPr lang="en-US" sz="1200">
                <a:latin typeface="Times New Roman" charset="0"/>
              </a:rPr>
              <a:pPr/>
              <a:t>27</a:t>
            </a:fld>
            <a:endParaRPr lang="en-US" sz="1200">
              <a:latin typeface="Times New Roman" charset="0"/>
            </a:endParaRPr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84DE93-4A6B-564D-9CEB-C0B11EDB52C3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225E7B-2CF6-384C-BD1A-02B2B8B7C459}" type="slidenum">
              <a:rPr lang="en-US" sz="1200">
                <a:latin typeface="Times New Roman" charset="0"/>
              </a:rPr>
              <a:pPr/>
              <a:t>28</a:t>
            </a:fld>
            <a:endParaRPr lang="en-US" sz="1200">
              <a:latin typeface="Times New Roman" charset="0"/>
            </a:endParaRPr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470957-9E3D-C449-A0CE-E1129FA04C2A}" type="slidenum">
              <a:rPr lang="en-US" sz="1200">
                <a:latin typeface="Times New Roman" charset="0"/>
              </a:rPr>
              <a:pPr/>
              <a:t>29</a:t>
            </a:fld>
            <a:endParaRPr lang="en-US" sz="1200">
              <a:latin typeface="Times New Roman" charset="0"/>
            </a:endParaRPr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000541-327B-744C-A9CF-25B6F741A98A}" type="slidenum">
              <a:rPr lang="en-US" sz="1200">
                <a:latin typeface="Times New Roman" charset="0"/>
              </a:rPr>
              <a:pPr/>
              <a:t>30</a:t>
            </a:fld>
            <a:endParaRPr lang="en-US" sz="1200">
              <a:latin typeface="Times New Roman" charset="0"/>
            </a:endParaRPr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110A80-9D63-3E40-9F28-8E45EBE30F2D}" type="slidenum">
              <a:rPr lang="en-US" sz="1200">
                <a:latin typeface="Times New Roman" charset="0"/>
              </a:rPr>
              <a:pPr/>
              <a:t>31</a:t>
            </a:fld>
            <a:endParaRPr lang="en-US" sz="1200">
              <a:latin typeface="Times New Roman" charset="0"/>
            </a:endParaRPr>
          </a:p>
        </p:txBody>
      </p:sp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D82406-7EF8-CA45-AC50-97619323BB0B}" type="slidenum">
              <a:rPr lang="en-US" sz="1200">
                <a:latin typeface="Times New Roman" charset="0"/>
              </a:rPr>
              <a:pPr/>
              <a:t>32</a:t>
            </a:fld>
            <a:endParaRPr lang="en-US" sz="1200">
              <a:latin typeface="Times New Roman" charset="0"/>
            </a:endParaRPr>
          </a:p>
        </p:txBody>
      </p:sp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F09000-DF4A-7F48-95FD-6AAF3DFF200B}" type="slidenum">
              <a:rPr lang="en-US" sz="1200">
                <a:latin typeface="Times New Roman" charset="0"/>
              </a:rPr>
              <a:pPr/>
              <a:t>33</a:t>
            </a:fld>
            <a:endParaRPr lang="en-US" sz="1200">
              <a:latin typeface="Times New Roman" charset="0"/>
            </a:endParaRPr>
          </a:p>
        </p:txBody>
      </p:sp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DDA366-A649-6548-95C0-9596AE8C2085}" type="slidenum">
              <a:rPr lang="en-US" sz="1200">
                <a:latin typeface="Times New Roman" charset="0"/>
              </a:rPr>
              <a:pPr/>
              <a:t>34</a:t>
            </a:fld>
            <a:endParaRPr lang="en-US" sz="1200">
              <a:latin typeface="Times New Roman" charset="0"/>
            </a:endParaRPr>
          </a:p>
        </p:txBody>
      </p:sp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2EB713-F79D-F744-93D3-A572654B4D2F}" type="slidenum">
              <a:rPr lang="en-US" sz="1200">
                <a:latin typeface="Times New Roman" charset="0"/>
              </a:rPr>
              <a:pPr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64E279-5A38-4F4A-9115-F5A71EDF731E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612563-E3E8-DD48-8268-73FA3A0A983D}" type="slidenum">
              <a:rPr lang="en-US" sz="1200">
                <a:latin typeface="Times New Roman" charset="0"/>
              </a:rPr>
              <a:pPr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40564C-8B11-734E-B278-82E59073B613}" type="slidenum">
              <a:rPr lang="en-US" sz="1200">
                <a:latin typeface="Times New Roman" charset="0"/>
              </a:rPr>
              <a:pPr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3F6503-2310-7D44-8C8D-D72BC96D99F1}" type="slidenum">
              <a:rPr lang="en-US" sz="1200">
                <a:latin typeface="Times New Roman" charset="0"/>
              </a:rPr>
              <a:pPr/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DA70AE7-6AF5-3C44-B2C4-C49672B97753}" type="slidenum">
              <a:rPr lang="en-US" sz="1200">
                <a:latin typeface="Times New Roman" charset="0"/>
              </a:rPr>
              <a:pPr algn="r"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47D486-D663-884C-AC55-F4E58B7D6835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9386-7DED-304F-A298-0BF8D5E70AE9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23E-0AFC-2B40-9042-0C79FEF9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2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9386-7DED-304F-A298-0BF8D5E70AE9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23E-0AFC-2B40-9042-0C79FEF9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1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9386-7DED-304F-A298-0BF8D5E70AE9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23E-0AFC-2B40-9042-0C79FEF9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3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11313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11613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F7CE49-9883-1943-BA4D-A0BDA5B2B0C9}" type="datetime1">
              <a:rPr lang="en-US"/>
              <a:pPr>
                <a:defRPr/>
              </a:pPr>
              <a:t>3/4/15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</a:t>
            </a:r>
            <a:fld id="{8764B227-24F9-6B47-9E4D-4E985A9FD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3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9386-7DED-304F-A298-0BF8D5E70AE9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23E-0AFC-2B40-9042-0C79FEF9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9386-7DED-304F-A298-0BF8D5E70AE9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23E-0AFC-2B40-9042-0C79FEF9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9386-7DED-304F-A298-0BF8D5E70AE9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23E-0AFC-2B40-9042-0C79FEF9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5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9386-7DED-304F-A298-0BF8D5E70AE9}" type="datetimeFigureOut">
              <a:rPr lang="en-US" smtClean="0"/>
              <a:t>3/11/15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23E-0AFC-2B40-9042-0C79FEF9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9386-7DED-304F-A298-0BF8D5E70AE9}" type="datetimeFigureOut">
              <a:rPr lang="en-US" smtClean="0"/>
              <a:t>3/11/15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23E-0AFC-2B40-9042-0C79FEF9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9386-7DED-304F-A298-0BF8D5E70AE9}" type="datetimeFigureOut">
              <a:rPr lang="en-US" smtClean="0"/>
              <a:t>3/11/15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23E-0AFC-2B40-9042-0C79FEF9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9386-7DED-304F-A298-0BF8D5E70AE9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23E-0AFC-2B40-9042-0C79FEF9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5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9386-7DED-304F-A298-0BF8D5E70AE9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23E-0AFC-2B40-9042-0C79FEF9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4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9386-7DED-304F-A298-0BF8D5E70AE9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C23E-0AFC-2B40-9042-0C79FEF9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7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oleObject" Target="../embeddings/oleObject14.bin"/><Relationship Id="rId21" Type="http://schemas.openxmlformats.org/officeDocument/2006/relationships/oleObject" Target="../embeddings/oleObject15.bin"/><Relationship Id="rId22" Type="http://schemas.openxmlformats.org/officeDocument/2006/relationships/oleObject" Target="../embeddings/oleObject16.bin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54.wmf"/><Relationship Id="rId15" Type="http://schemas.openxmlformats.org/officeDocument/2006/relationships/oleObject" Target="../embeddings/oleObject11.bin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55.wmf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5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5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6.png"/><Relationship Id="rId5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67.emf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21.png"/><Relationship Id="rId15" Type="http://schemas.openxmlformats.org/officeDocument/2006/relationships/image" Target="../media/image17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wmf"/><Relationship Id="rId6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1.png"/><Relationship Id="rId1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7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11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01613"/>
            <a:ext cx="7772400" cy="892175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A closer look at network structure:</a:t>
            </a:r>
            <a:endParaRPr lang="en-US">
              <a:latin typeface="Gill Sans MT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7513" y="1381125"/>
            <a:ext cx="4203700" cy="10477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SzPct val="75000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network edge:</a:t>
            </a:r>
          </a:p>
          <a:p>
            <a:pPr lvl="1" eaLnBrk="1" hangingPunct="1">
              <a:buSzPct val="75000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hosts: clients and servers</a:t>
            </a:r>
          </a:p>
          <a:p>
            <a:pPr lvl="1" eaLnBrk="1" hangingPunct="1">
              <a:buSzPct val="75000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servers often in data centers</a:t>
            </a:r>
          </a:p>
          <a:p>
            <a:pPr lvl="1" eaLnBrk="1" hangingPunct="1">
              <a:buSzPct val="75000"/>
            </a:pPr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19100" y="3068638"/>
            <a:ext cx="402748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access networks, physical media:</a:t>
            </a:r>
            <a:r>
              <a:rPr lang="en-US" sz="2800">
                <a:latin typeface="Gill Sans MT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Gill Sans MT" charset="0"/>
              </a:rPr>
              <a:t> </a:t>
            </a:r>
            <a:endParaRPr lang="en-US">
              <a:latin typeface="Gill Sans MT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47675" y="4784725"/>
            <a:ext cx="3810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network core: </a:t>
            </a:r>
          </a:p>
          <a:p>
            <a:pPr marL="628650" lvl="1" indent="-17145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interconnected routers</a:t>
            </a:r>
          </a:p>
          <a:p>
            <a:pPr marL="628650" lvl="1" indent="-17145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endParaRPr lang="en-US">
              <a:latin typeface="Gill Sans MT" charset="0"/>
            </a:endParaRPr>
          </a:p>
        </p:txBody>
      </p:sp>
      <p:pic>
        <p:nvPicPr>
          <p:cNvPr id="49158" name="Picture 54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77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9" name="Group 733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49161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4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9514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15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9165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94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9512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13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5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9510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11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6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9508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09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7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9506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07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9198" name="Picture 603" descr="car_icon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99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9504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505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00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949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949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949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9499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502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03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00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1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1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948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948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949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9491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94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95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92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3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2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94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94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94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9483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86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87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84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5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3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94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94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94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9475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8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79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76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7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04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05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94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94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94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9467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0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71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68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9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6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94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94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94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9459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62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63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60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1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7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944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944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945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9451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54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55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52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3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8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944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944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944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9443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46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47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44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5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9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943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943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943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9435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8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39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36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7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0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942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942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942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9427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0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31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28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9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1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941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941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941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9419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22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23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20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1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2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940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940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941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9411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14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15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12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3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3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9406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407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14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9404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405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15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9386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938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938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88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216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mobile network</a:t>
              </a:r>
            </a:p>
          </p:txBody>
        </p:sp>
        <p:sp>
          <p:nvSpPr>
            <p:cNvPr id="49217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global ISP</a:t>
              </a:r>
            </a:p>
          </p:txBody>
        </p:sp>
        <p:sp>
          <p:nvSpPr>
            <p:cNvPr id="49218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regional ISP</a:t>
              </a:r>
            </a:p>
          </p:txBody>
        </p:sp>
        <p:sp>
          <p:nvSpPr>
            <p:cNvPr id="49219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49220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49221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9354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5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56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7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8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59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84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8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0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61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82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83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2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63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64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80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81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5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66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78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79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7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68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9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0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1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2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3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4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5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76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7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222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9322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3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24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5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6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27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52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53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28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29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50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51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30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31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32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48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49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33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34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46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47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35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36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7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8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39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40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1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2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3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44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5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223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9299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300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01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302" name="Picture 1020" descr="screen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03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4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5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6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7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8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09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316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7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8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9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20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21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310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1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2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3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4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5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4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9276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77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78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79" name="Picture 1068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80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1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2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3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4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5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86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93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4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5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6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7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8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87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8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9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0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1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2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5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9253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4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5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56" name="Picture 1118" descr="screen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7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8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9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0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1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2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63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70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1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2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3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4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5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64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5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6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7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8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9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6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9251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2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227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9228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29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30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31" name="Picture 1146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32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3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4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5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6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7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38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45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6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7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8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9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50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39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0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1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2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3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4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6ED6DA48-9542-7F4D-B51C-F66B1667A7DD}" type="slidenum">
              <a:rPr lang="en-US" sz="1200">
                <a:latin typeface="Tahoma" charset="0"/>
              </a:rPr>
              <a:pPr/>
              <a:t>1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5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64514" name="Picture 6" descr="f-p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899025"/>
            <a:ext cx="23717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12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8572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228600"/>
            <a:ext cx="8382000" cy="87947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Physical media: coax, fiber</a:t>
            </a:r>
            <a:endParaRPr lang="en-US">
              <a:latin typeface="Gill Sans MT" charset="0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coaxial cable:</a:t>
            </a:r>
            <a:endParaRPr lang="en-US" sz="2400" i="1">
              <a:solidFill>
                <a:srgbClr val="CC0000"/>
              </a:solidFill>
              <a:latin typeface="Gill Sans MT" charset="0"/>
            </a:endParaRP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two concentric copper conductors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bidirectional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broadband:</a:t>
            </a:r>
          </a:p>
          <a:p>
            <a:pPr lvl="1" eaLnBrk="1" hangingPunct="1"/>
            <a:r>
              <a:rPr lang="en-US" sz="2000">
                <a:latin typeface="Gill Sans MT" charset="0"/>
                <a:cs typeface="Arial" charset="0"/>
              </a:rPr>
              <a:t> multiple channels on cable</a:t>
            </a:r>
          </a:p>
          <a:p>
            <a:pPr lvl="1" eaLnBrk="1" hangingPunct="1"/>
            <a:r>
              <a:rPr lang="en-US" sz="2000">
                <a:latin typeface="Gill Sans MT" charset="0"/>
                <a:cs typeface="Arial" charset="0"/>
              </a:rPr>
              <a:t> HFC</a:t>
            </a:r>
          </a:p>
        </p:txBody>
      </p:sp>
      <p:pic>
        <p:nvPicPr>
          <p:cNvPr id="64518" name="Picture 4" descr="coa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863975"/>
            <a:ext cx="250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4667250" y="1317625"/>
            <a:ext cx="42306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fiber optic cable: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glass fiber carrying light pulses, each pulse a bit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high-speed operation: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high-speed point-to-point transmission (e.g., 10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s-100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Gpbs transmission rate)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low error rate: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repeaters spaced far apart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immune to electromagnetic noise</a:t>
            </a:r>
          </a:p>
        </p:txBody>
      </p:sp>
      <p:sp>
        <p:nvSpPr>
          <p:cNvPr id="645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06C66FED-9743-E64F-9170-5EFFEFD073EE}" type="slidenum">
              <a:rPr lang="en-US" sz="1200">
                <a:latin typeface="Tahoma" charset="0"/>
              </a:rPr>
              <a:pPr/>
              <a:t>10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3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66562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00100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2863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Physical media: radio</a:t>
            </a:r>
            <a:endParaRPr lang="en-US">
              <a:latin typeface="Gill Sans MT" charset="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signal carried in electromagnetic spectrum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no physical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wire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>
              <a:latin typeface="Gill Sans MT" charset="0"/>
            </a:endParaRP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bidirectional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propagation environment effects: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reflection 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obstruction by objects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interference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radio link types: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terrestrial  microwave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e.g. up to 45 Mbps channels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LAN</a:t>
            </a:r>
            <a:r>
              <a:rPr lang="en-US">
                <a:latin typeface="Gill Sans MT" charset="0"/>
              </a:rPr>
              <a:t> (e.g., WiFi)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11Mbps, 54 Mbps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wide-area</a:t>
            </a:r>
            <a:r>
              <a:rPr lang="en-US">
                <a:latin typeface="Gill Sans MT" charset="0"/>
              </a:rPr>
              <a:t> (e.g., cellular)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3G cellular: ~ few Mbps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satellite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Kbps to 45Mbps channel (or multiple smaller channels)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270 msec end-end delay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geosynchronous versus low altitude</a:t>
            </a:r>
          </a:p>
        </p:txBody>
      </p:sp>
      <p:sp>
        <p:nvSpPr>
          <p:cNvPr id="665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3ABF1D52-200A-D249-8339-667FAC134604}" type="slidenum">
              <a:rPr lang="en-US" sz="1200">
                <a:latin typeface="Tahoma" charset="0"/>
              </a:rPr>
              <a:pPr/>
              <a:t>11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68610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Chapter 1: roadmap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250" y="1406525"/>
            <a:ext cx="8207375" cy="4648200"/>
          </a:xfrm>
        </p:spPr>
        <p:txBody>
          <a:bodyPr/>
          <a:lstStyle/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1.1 what </a:t>
            </a:r>
            <a:r>
              <a:rPr lang="en-US" sz="2800" i="1">
                <a:solidFill>
                  <a:srgbClr val="000099"/>
                </a:solidFill>
                <a:latin typeface="Gill Sans MT" charset="0"/>
                <a:cs typeface="Arial" charset="0"/>
              </a:rPr>
              <a:t>is</a:t>
            </a: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 the Internet?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1.2</a:t>
            </a:r>
            <a:r>
              <a:rPr lang="en-US" sz="2800">
                <a:latin typeface="Gill Sans MT" charset="0"/>
                <a:cs typeface="Arial" charset="0"/>
              </a:rPr>
              <a:t> network edge</a:t>
            </a:r>
          </a:p>
          <a:p>
            <a:pPr lvl="2" eaLnBrk="1" hangingPunct="1">
              <a:lnSpc>
                <a:spcPct val="105000"/>
              </a:lnSpc>
              <a:spcBef>
                <a:spcPct val="5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800">
                <a:latin typeface="Gill Sans MT" charset="0"/>
                <a:cs typeface="Arial" charset="0"/>
              </a:rPr>
              <a:t> </a:t>
            </a:r>
            <a:r>
              <a:rPr lang="en-US" sz="2400">
                <a:latin typeface="Gill Sans MT" charset="0"/>
                <a:cs typeface="Arial" charset="0"/>
              </a:rPr>
              <a:t>end systems, access networks, links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800">
                <a:solidFill>
                  <a:srgbClr val="CC0000"/>
                </a:solidFill>
                <a:latin typeface="Gill Sans MT" charset="0"/>
                <a:cs typeface="Arial" charset="0"/>
              </a:rPr>
              <a:t>1.3 network core</a:t>
            </a:r>
          </a:p>
          <a:p>
            <a:pPr lvl="2" eaLnBrk="1" hangingPunct="1">
              <a:lnSpc>
                <a:spcPct val="105000"/>
              </a:lnSpc>
              <a:spcBef>
                <a:spcPct val="5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Arial" charset="0"/>
              </a:rPr>
              <a:t>packet switching,  circuit switching, network structure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1.4 </a:t>
            </a:r>
            <a:r>
              <a:rPr lang="en-US" sz="2800">
                <a:latin typeface="Gill Sans MT" charset="0"/>
                <a:cs typeface="Arial" charset="0"/>
              </a:rPr>
              <a:t>delay, loss, throughput in networks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1.5</a:t>
            </a:r>
            <a:r>
              <a:rPr lang="en-US" sz="2800">
                <a:latin typeface="Gill Sans MT" charset="0"/>
                <a:cs typeface="Arial" charset="0"/>
              </a:rPr>
              <a:t> protocol layers, service models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1.6</a:t>
            </a:r>
            <a:r>
              <a:rPr lang="en-US" sz="2800">
                <a:latin typeface="Gill Sans MT" charset="0"/>
                <a:cs typeface="Arial" charset="0"/>
              </a:rPr>
              <a:t> networks under attack: security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1.7</a:t>
            </a:r>
            <a:r>
              <a:rPr lang="en-US" sz="2800">
                <a:latin typeface="Gill Sans MT" charset="0"/>
                <a:cs typeface="Arial" charset="0"/>
              </a:rPr>
              <a:t> history</a:t>
            </a:r>
          </a:p>
          <a:p>
            <a:pPr eaLnBrk="1" hangingPunct="1"/>
            <a:endParaRPr lang="en-US">
              <a:latin typeface="Gill Sans MT" charset="0"/>
            </a:endParaRPr>
          </a:p>
        </p:txBody>
      </p:sp>
      <p:sp>
        <p:nvSpPr>
          <p:cNvPr id="686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2B1A1F4-0E49-6A48-91F4-52096CC4BA83}" type="slidenum">
              <a:rPr lang="en-US" sz="1200">
                <a:latin typeface="Tahoma" charset="0"/>
              </a:rPr>
              <a:pPr/>
              <a:t>12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4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E5CE4A-8086-1541-9F64-17DA86DBF4DB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The Network Core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>
                <a:latin typeface="Comic Sans MS" charset="0"/>
              </a:rPr>
              <a:t>mesh of interconnected routers</a:t>
            </a:r>
          </a:p>
          <a:p>
            <a:r>
              <a:rPr lang="en-US" sz="2400" i="1" u="sng">
                <a:solidFill>
                  <a:srgbClr val="FF0000"/>
                </a:solidFill>
                <a:latin typeface="Comic Sans MS" charset="0"/>
              </a:rPr>
              <a:t>the</a:t>
            </a:r>
            <a:r>
              <a:rPr lang="en-US" sz="2400">
                <a:solidFill>
                  <a:srgbClr val="FF0000"/>
                </a:solidFill>
                <a:latin typeface="Comic Sans MS" charset="0"/>
              </a:rPr>
              <a:t> fundamental question:</a:t>
            </a:r>
            <a:r>
              <a:rPr lang="en-US" sz="2400">
                <a:latin typeface="Comic Sans MS" charset="0"/>
              </a:rPr>
              <a:t> how is data transferred through net?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omic Sans MS" charset="0"/>
              </a:rPr>
              <a:t>circuit switching:</a:t>
            </a:r>
            <a:r>
              <a:rPr lang="en-US">
                <a:latin typeface="Comic Sans MS" charset="0"/>
              </a:rPr>
              <a:t> dedicated circuit per call: telephone net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omic Sans MS" charset="0"/>
              </a:rPr>
              <a:t>packet-switching:</a:t>
            </a:r>
            <a:r>
              <a:rPr lang="en-US">
                <a:latin typeface="Comic Sans MS" charset="0"/>
              </a:rPr>
              <a:t> data sent thru net in discrete </a:t>
            </a:r>
            <a:r>
              <a:rPr lang="ja-JP" altLang="en-US">
                <a:latin typeface="Comic Sans MS" charset="0"/>
              </a:rPr>
              <a:t>“</a:t>
            </a:r>
            <a:r>
              <a:rPr lang="en-US" altLang="ja-JP">
                <a:latin typeface="Comic Sans MS" charset="0"/>
              </a:rPr>
              <a:t>chunks</a:t>
            </a:r>
            <a:r>
              <a:rPr lang="ja-JP" altLang="en-US">
                <a:latin typeface="Comic Sans MS" charset="0"/>
              </a:rPr>
              <a:t>”</a:t>
            </a:r>
            <a:endParaRPr lang="en-US" sz="2000">
              <a:latin typeface="Comic Sans MS" charset="0"/>
            </a:endParaRPr>
          </a:p>
        </p:txBody>
      </p:sp>
      <p:sp>
        <p:nvSpPr>
          <p:cNvPr id="18436" name="Freeform 708"/>
          <p:cNvSpPr>
            <a:spLocks/>
          </p:cNvSpPr>
          <p:nvPr/>
        </p:nvSpPr>
        <p:spPr bwMode="auto">
          <a:xfrm>
            <a:off x="6769100" y="2193925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Freeform 709"/>
          <p:cNvSpPr>
            <a:spLocks/>
          </p:cNvSpPr>
          <p:nvPr/>
        </p:nvSpPr>
        <p:spPr bwMode="auto">
          <a:xfrm>
            <a:off x="4889500" y="205105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Freeform 710"/>
          <p:cNvSpPr>
            <a:spLocks/>
          </p:cNvSpPr>
          <p:nvPr/>
        </p:nvSpPr>
        <p:spPr bwMode="auto">
          <a:xfrm>
            <a:off x="5257800" y="3502025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9" name="Group 711"/>
          <p:cNvGrpSpPr>
            <a:grpSpLocks/>
          </p:cNvGrpSpPr>
          <p:nvPr/>
        </p:nvGrpSpPr>
        <p:grpSpPr bwMode="auto">
          <a:xfrm>
            <a:off x="5006975" y="2185988"/>
            <a:ext cx="733425" cy="319087"/>
            <a:chOff x="3552" y="246"/>
            <a:chExt cx="527" cy="248"/>
          </a:xfrm>
        </p:grpSpPr>
        <p:graphicFrame>
          <p:nvGraphicFramePr>
            <p:cNvPr id="18669" name="Object 17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70" name="Object 18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Clip" r:id="rId5" imgW="681706" imgH="480401" progId="">
                    <p:embed/>
                  </p:oleObj>
                </mc:Choice>
                <mc:Fallback>
                  <p:oleObj name="Clip" r:id="rId5" imgW="681706" imgH="4804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671" name="Line 714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40" name="Group 715"/>
          <p:cNvGrpSpPr>
            <a:grpSpLocks/>
          </p:cNvGrpSpPr>
          <p:nvPr/>
        </p:nvGrpSpPr>
        <p:grpSpPr bwMode="auto">
          <a:xfrm>
            <a:off x="5006975" y="2781300"/>
            <a:ext cx="733425" cy="319088"/>
            <a:chOff x="3552" y="246"/>
            <a:chExt cx="527" cy="248"/>
          </a:xfrm>
        </p:grpSpPr>
        <p:graphicFrame>
          <p:nvGraphicFramePr>
            <p:cNvPr id="18666" name="Object 15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Clip" r:id="rId7" imgW="1307263" imgH="1084139" progId="">
                    <p:embed/>
                  </p:oleObj>
                </mc:Choice>
                <mc:Fallback>
                  <p:oleObj name="Clip" r:id="rId7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67" name="Object 16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Clip" r:id="rId8" imgW="681706" imgH="480401" progId="">
                    <p:embed/>
                  </p:oleObj>
                </mc:Choice>
                <mc:Fallback>
                  <p:oleObj name="Clip" r:id="rId8" imgW="681706" imgH="4804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668" name="Line 718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41" name="Group 719"/>
          <p:cNvGrpSpPr>
            <a:grpSpLocks/>
          </p:cNvGrpSpPr>
          <p:nvPr/>
        </p:nvGrpSpPr>
        <p:grpSpPr bwMode="auto">
          <a:xfrm>
            <a:off x="5383213" y="2568575"/>
            <a:ext cx="69850" cy="214313"/>
            <a:chOff x="3842" y="406"/>
            <a:chExt cx="51" cy="167"/>
          </a:xfrm>
        </p:grpSpPr>
        <p:sp>
          <p:nvSpPr>
            <p:cNvPr id="18663" name="Oval 720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64" name="Oval 721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65" name="Oval 722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8442" name="Group 723"/>
          <p:cNvGrpSpPr>
            <a:grpSpLocks/>
          </p:cNvGrpSpPr>
          <p:nvPr/>
        </p:nvGrpSpPr>
        <p:grpSpPr bwMode="auto">
          <a:xfrm>
            <a:off x="5853113" y="3071813"/>
            <a:ext cx="209550" cy="395287"/>
            <a:chOff x="4180" y="783"/>
            <a:chExt cx="150" cy="307"/>
          </a:xfrm>
        </p:grpSpPr>
        <p:sp>
          <p:nvSpPr>
            <p:cNvPr id="18655" name="AutoShape 7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56" name="Rectangle 7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57" name="Rectangle 7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58" name="AutoShape 7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59" name="Line 7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" name="Line 7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" name="Rectangle 7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62" name="Rectangle 7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8443" name="Group 732"/>
          <p:cNvGrpSpPr>
            <a:grpSpLocks/>
          </p:cNvGrpSpPr>
          <p:nvPr/>
        </p:nvGrpSpPr>
        <p:grpSpPr bwMode="auto">
          <a:xfrm rot="-5400000">
            <a:off x="6165850" y="3149600"/>
            <a:ext cx="80963" cy="233363"/>
            <a:chOff x="3842" y="406"/>
            <a:chExt cx="51" cy="167"/>
          </a:xfrm>
        </p:grpSpPr>
        <p:sp>
          <p:nvSpPr>
            <p:cNvPr id="18652" name="Oval 733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53" name="Oval 734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54" name="Oval 735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8444" name="Line 736"/>
          <p:cNvSpPr>
            <a:spLocks noChangeShapeType="1"/>
          </p:cNvSpPr>
          <p:nvPr/>
        </p:nvSpPr>
        <p:spPr bwMode="auto">
          <a:xfrm>
            <a:off x="5989638" y="2979738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737"/>
          <p:cNvSpPr>
            <a:spLocks noChangeShapeType="1"/>
          </p:cNvSpPr>
          <p:nvPr/>
        </p:nvSpPr>
        <p:spPr bwMode="auto">
          <a:xfrm>
            <a:off x="5992813" y="297656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738"/>
          <p:cNvSpPr>
            <a:spLocks noChangeShapeType="1"/>
          </p:cNvSpPr>
          <p:nvPr/>
        </p:nvSpPr>
        <p:spPr bwMode="auto">
          <a:xfrm>
            <a:off x="6488113" y="297497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739"/>
          <p:cNvSpPr>
            <a:spLocks noChangeShapeType="1"/>
          </p:cNvSpPr>
          <p:nvPr/>
        </p:nvSpPr>
        <p:spPr bwMode="auto">
          <a:xfrm>
            <a:off x="5689600" y="243998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740"/>
          <p:cNvSpPr>
            <a:spLocks noChangeShapeType="1"/>
          </p:cNvSpPr>
          <p:nvPr/>
        </p:nvSpPr>
        <p:spPr bwMode="auto">
          <a:xfrm flipV="1">
            <a:off x="5702300" y="272573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741"/>
          <p:cNvSpPr>
            <a:spLocks noChangeShapeType="1"/>
          </p:cNvSpPr>
          <p:nvPr/>
        </p:nvSpPr>
        <p:spPr bwMode="auto">
          <a:xfrm flipV="1">
            <a:off x="6229350" y="281146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50" name="Group 742"/>
          <p:cNvGrpSpPr>
            <a:grpSpLocks/>
          </p:cNvGrpSpPr>
          <p:nvPr/>
        </p:nvGrpSpPr>
        <p:grpSpPr bwMode="auto">
          <a:xfrm>
            <a:off x="6348413" y="3049588"/>
            <a:ext cx="209550" cy="395287"/>
            <a:chOff x="4180" y="783"/>
            <a:chExt cx="150" cy="307"/>
          </a:xfrm>
        </p:grpSpPr>
        <p:sp>
          <p:nvSpPr>
            <p:cNvPr id="18644" name="AutoShape 7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45" name="Rectangle 7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46" name="Rectangle 7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47" name="AutoShape 7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48" name="Line 7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" name="Line 7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" name="Rectangle 7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51" name="Rectangle 7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8451" name="Group 751"/>
          <p:cNvGrpSpPr>
            <a:grpSpLocks/>
          </p:cNvGrpSpPr>
          <p:nvPr/>
        </p:nvGrpSpPr>
        <p:grpSpPr bwMode="auto">
          <a:xfrm>
            <a:off x="5391150" y="3668713"/>
            <a:ext cx="479425" cy="925512"/>
            <a:chOff x="3314" y="1248"/>
            <a:chExt cx="344" cy="694"/>
          </a:xfrm>
        </p:grpSpPr>
        <p:graphicFrame>
          <p:nvGraphicFramePr>
            <p:cNvPr id="18635" name="Object 13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Clip" r:id="rId9" imgW="1307263" imgH="1084139" progId="">
                    <p:embed/>
                  </p:oleObj>
                </mc:Choice>
                <mc:Fallback>
                  <p:oleObj name="Clip" r:id="rId9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636" name="Line 753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637" name="Object 14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4" name="Clip" r:id="rId10" imgW="1307263" imgH="1084139" progId="">
                    <p:embed/>
                  </p:oleObj>
                </mc:Choice>
                <mc:Fallback>
                  <p:oleObj name="Clip" r:id="rId10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638" name="Line 755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9" name="Group 756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18641" name="Oval 75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642" name="Oval 75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643" name="Oval 75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8640" name="Line 760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452" name="Object 4"/>
          <p:cNvGraphicFramePr>
            <a:graphicFrameLocks noChangeAspect="1"/>
          </p:cNvGraphicFramePr>
          <p:nvPr/>
        </p:nvGraphicFramePr>
        <p:xfrm>
          <a:off x="6259513" y="4678363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Clip" r:id="rId11" imgW="1307263" imgH="1084139" progId="">
                  <p:embed/>
                </p:oleObj>
              </mc:Choice>
              <mc:Fallback>
                <p:oleObj name="Clip" r:id="rId11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4678363"/>
                        <a:ext cx="4175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3" name="Object 5"/>
          <p:cNvGraphicFramePr>
            <a:graphicFrameLocks noChangeAspect="1"/>
          </p:cNvGraphicFramePr>
          <p:nvPr/>
        </p:nvGraphicFramePr>
        <p:xfrm>
          <a:off x="5645150" y="466725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Clip" r:id="rId12" imgW="1307263" imgH="1084139" progId="">
                  <p:embed/>
                </p:oleObj>
              </mc:Choice>
              <mc:Fallback>
                <p:oleObj name="Clip" r:id="rId12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466725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Oval 763"/>
          <p:cNvSpPr>
            <a:spLocks noChangeArrowheads="1"/>
          </p:cNvSpPr>
          <p:nvPr/>
        </p:nvSpPr>
        <p:spPr bwMode="auto">
          <a:xfrm rot="-5400000">
            <a:off x="6061869" y="4771231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55" name="Oval 764"/>
          <p:cNvSpPr>
            <a:spLocks noChangeArrowheads="1"/>
          </p:cNvSpPr>
          <p:nvPr/>
        </p:nvSpPr>
        <p:spPr bwMode="auto">
          <a:xfrm rot="-5400000">
            <a:off x="6146801" y="4768850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56" name="Oval 765"/>
          <p:cNvSpPr>
            <a:spLocks noChangeArrowheads="1"/>
          </p:cNvSpPr>
          <p:nvPr/>
        </p:nvSpPr>
        <p:spPr bwMode="auto">
          <a:xfrm rot="-5400000">
            <a:off x="6224587" y="4773613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57" name="Line 766"/>
          <p:cNvSpPr>
            <a:spLocks noChangeShapeType="1"/>
          </p:cNvSpPr>
          <p:nvPr/>
        </p:nvSpPr>
        <p:spPr bwMode="auto">
          <a:xfrm rot="-5400000">
            <a:off x="6484144" y="465375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767"/>
          <p:cNvSpPr>
            <a:spLocks noChangeShapeType="1"/>
          </p:cNvSpPr>
          <p:nvPr/>
        </p:nvSpPr>
        <p:spPr bwMode="auto">
          <a:xfrm rot="5400000" flipH="1">
            <a:off x="5857875" y="464502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768"/>
          <p:cNvSpPr>
            <a:spLocks noChangeShapeType="1"/>
          </p:cNvSpPr>
          <p:nvPr/>
        </p:nvSpPr>
        <p:spPr bwMode="auto">
          <a:xfrm rot="16200000" flipV="1">
            <a:off x="6204744" y="430609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769"/>
          <p:cNvSpPr>
            <a:spLocks noChangeShapeType="1"/>
          </p:cNvSpPr>
          <p:nvPr/>
        </p:nvSpPr>
        <p:spPr bwMode="auto">
          <a:xfrm flipV="1">
            <a:off x="5870575" y="4244975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770"/>
          <p:cNvSpPr>
            <a:spLocks noChangeShapeType="1"/>
          </p:cNvSpPr>
          <p:nvPr/>
        </p:nvSpPr>
        <p:spPr bwMode="auto">
          <a:xfrm>
            <a:off x="6472238" y="4291013"/>
            <a:ext cx="303212" cy="38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Line 771"/>
          <p:cNvSpPr>
            <a:spLocks noChangeShapeType="1"/>
          </p:cNvSpPr>
          <p:nvPr/>
        </p:nvSpPr>
        <p:spPr bwMode="auto">
          <a:xfrm flipH="1">
            <a:off x="7267575" y="4287838"/>
            <a:ext cx="279400" cy="392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63" name="Object 6"/>
          <p:cNvGraphicFramePr>
            <a:graphicFrameLocks noChangeAspect="1"/>
          </p:cNvGraphicFramePr>
          <p:nvPr/>
        </p:nvGraphicFramePr>
        <p:xfrm>
          <a:off x="7445375" y="384016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Clip" r:id="rId13" imgW="982811" imgH="1208363" progId="">
                  <p:embed/>
                </p:oleObj>
              </mc:Choice>
              <mc:Fallback>
                <p:oleObj name="Clip" r:id="rId13" imgW="982811" imgH="12083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384016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4" name="Object 7"/>
          <p:cNvGraphicFramePr>
            <a:graphicFrameLocks noChangeAspect="1"/>
          </p:cNvGraphicFramePr>
          <p:nvPr/>
        </p:nvGraphicFramePr>
        <p:xfrm>
          <a:off x="6108700" y="3921125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Clip" r:id="rId15" imgW="982811" imgH="1208363" progId="">
                  <p:embed/>
                </p:oleObj>
              </mc:Choice>
              <mc:Fallback>
                <p:oleObj name="Clip" r:id="rId15" imgW="982811" imgH="12083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921125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5" name="Freeform 774"/>
          <p:cNvSpPr>
            <a:spLocks/>
          </p:cNvSpPr>
          <p:nvPr/>
        </p:nvSpPr>
        <p:spPr bwMode="auto">
          <a:xfrm>
            <a:off x="6189663" y="369570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66" name="Group 775"/>
          <p:cNvGrpSpPr>
            <a:grpSpLocks/>
          </p:cNvGrpSpPr>
          <p:nvPr/>
        </p:nvGrpSpPr>
        <p:grpSpPr bwMode="auto">
          <a:xfrm>
            <a:off x="6456363" y="5118100"/>
            <a:ext cx="406400" cy="427038"/>
            <a:chOff x="2870" y="1518"/>
            <a:chExt cx="292" cy="320"/>
          </a:xfrm>
        </p:grpSpPr>
        <p:graphicFrame>
          <p:nvGraphicFramePr>
            <p:cNvPr id="18633" name="Object 1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9" name="Clip" r:id="rId16" imgW="826829" imgH="840406" progId="">
                    <p:embed/>
                  </p:oleObj>
                </mc:Choice>
                <mc:Fallback>
                  <p:oleObj name="Clip" r:id="rId16" imgW="826829" imgH="8404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34" name="Object 1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0" name="Clip" r:id="rId18" imgW="1268295" imgH="1199426" progId="">
                    <p:embed/>
                  </p:oleObj>
                </mc:Choice>
                <mc:Fallback>
                  <p:oleObj name="Clip" r:id="rId18" imgW="1268295" imgH="119942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67" name="Group 778"/>
          <p:cNvGrpSpPr>
            <a:grpSpLocks/>
          </p:cNvGrpSpPr>
          <p:nvPr/>
        </p:nvGrpSpPr>
        <p:grpSpPr bwMode="auto">
          <a:xfrm>
            <a:off x="7234238" y="5149850"/>
            <a:ext cx="406400" cy="427038"/>
            <a:chOff x="2870" y="1518"/>
            <a:chExt cx="292" cy="320"/>
          </a:xfrm>
        </p:grpSpPr>
        <p:graphicFrame>
          <p:nvGraphicFramePr>
            <p:cNvPr id="18631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1" name="Clip" r:id="rId20" imgW="826829" imgH="840406" progId="">
                    <p:embed/>
                  </p:oleObj>
                </mc:Choice>
                <mc:Fallback>
                  <p:oleObj name="Clip" r:id="rId20" imgW="826829" imgH="8404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32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2" name="Clip" r:id="rId21" imgW="1268295" imgH="1199426" progId="">
                    <p:embed/>
                  </p:oleObj>
                </mc:Choice>
                <mc:Fallback>
                  <p:oleObj name="Clip" r:id="rId21" imgW="1268295" imgH="119942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68" name="Group 781"/>
          <p:cNvGrpSpPr>
            <a:grpSpLocks/>
          </p:cNvGrpSpPr>
          <p:nvPr/>
        </p:nvGrpSpPr>
        <p:grpSpPr bwMode="auto">
          <a:xfrm>
            <a:off x="6819900" y="4865688"/>
            <a:ext cx="379413" cy="376237"/>
            <a:chOff x="4733" y="2082"/>
            <a:chExt cx="272" cy="282"/>
          </a:xfrm>
        </p:grpSpPr>
        <p:graphicFrame>
          <p:nvGraphicFramePr>
            <p:cNvPr id="18629" name="Object 8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3" name="Clip" r:id="rId22" imgW="826829" imgH="840406" progId="">
                    <p:embed/>
                  </p:oleObj>
                </mc:Choice>
                <mc:Fallback>
                  <p:oleObj name="Clip" r:id="rId22" imgW="826829" imgH="8404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630" name="Rectangle 783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8469" name="Line 784"/>
          <p:cNvSpPr>
            <a:spLocks noChangeShapeType="1"/>
          </p:cNvSpPr>
          <p:nvPr/>
        </p:nvSpPr>
        <p:spPr bwMode="auto">
          <a:xfrm>
            <a:off x="7126288" y="47688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70" name="Group 785"/>
          <p:cNvGrpSpPr>
            <a:grpSpLocks/>
          </p:cNvGrpSpPr>
          <p:nvPr/>
        </p:nvGrpSpPr>
        <p:grpSpPr bwMode="auto">
          <a:xfrm>
            <a:off x="7847013" y="4192588"/>
            <a:ext cx="207962" cy="409575"/>
            <a:chOff x="4180" y="783"/>
            <a:chExt cx="150" cy="307"/>
          </a:xfrm>
        </p:grpSpPr>
        <p:sp>
          <p:nvSpPr>
            <p:cNvPr id="18621" name="AutoShape 78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22" name="Rectangle 78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23" name="Rectangle 78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24" name="AutoShape 78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25" name="Line 79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6" name="Line 79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7" name="Rectangle 79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28" name="Rectangle 79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8471" name="Group 794"/>
          <p:cNvGrpSpPr>
            <a:grpSpLocks/>
          </p:cNvGrpSpPr>
          <p:nvPr/>
        </p:nvGrpSpPr>
        <p:grpSpPr bwMode="auto">
          <a:xfrm>
            <a:off x="7834313" y="4637088"/>
            <a:ext cx="207962" cy="409575"/>
            <a:chOff x="4180" y="783"/>
            <a:chExt cx="150" cy="307"/>
          </a:xfrm>
        </p:grpSpPr>
        <p:sp>
          <p:nvSpPr>
            <p:cNvPr id="18613" name="AutoShape 79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14" name="Rectangle 79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15" name="Rectangle 79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16" name="AutoShape 79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17" name="Line 79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" name="Line 80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9" name="Rectangle 80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620" name="Rectangle 80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8472" name="Line 803"/>
          <p:cNvSpPr>
            <a:spLocks noChangeShapeType="1"/>
          </p:cNvSpPr>
          <p:nvPr/>
        </p:nvSpPr>
        <p:spPr bwMode="auto">
          <a:xfrm rot="5400000" flipH="1">
            <a:off x="7460456" y="456644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Line 804"/>
          <p:cNvSpPr>
            <a:spLocks noChangeShapeType="1"/>
          </p:cNvSpPr>
          <p:nvPr/>
        </p:nvSpPr>
        <p:spPr bwMode="auto">
          <a:xfrm rot="-5400000">
            <a:off x="7814469" y="481885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805"/>
          <p:cNvSpPr>
            <a:spLocks noChangeShapeType="1"/>
          </p:cNvSpPr>
          <p:nvPr/>
        </p:nvSpPr>
        <p:spPr bwMode="auto">
          <a:xfrm rot="-5400000">
            <a:off x="7804150" y="43497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Line 806"/>
          <p:cNvSpPr>
            <a:spLocks noChangeShapeType="1"/>
          </p:cNvSpPr>
          <p:nvPr/>
        </p:nvSpPr>
        <p:spPr bwMode="auto">
          <a:xfrm flipV="1">
            <a:off x="6483350" y="2490788"/>
            <a:ext cx="458788" cy="207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Line 807"/>
          <p:cNvSpPr>
            <a:spLocks noChangeShapeType="1"/>
          </p:cNvSpPr>
          <p:nvPr/>
        </p:nvSpPr>
        <p:spPr bwMode="auto">
          <a:xfrm>
            <a:off x="7418388" y="2474913"/>
            <a:ext cx="485775" cy="207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Line 808"/>
          <p:cNvSpPr>
            <a:spLocks noChangeShapeType="1"/>
          </p:cNvSpPr>
          <p:nvPr/>
        </p:nvSpPr>
        <p:spPr bwMode="auto">
          <a:xfrm flipH="1">
            <a:off x="7937500" y="2811463"/>
            <a:ext cx="241300" cy="681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809"/>
          <p:cNvSpPr>
            <a:spLocks noChangeShapeType="1"/>
          </p:cNvSpPr>
          <p:nvPr/>
        </p:nvSpPr>
        <p:spPr bwMode="auto">
          <a:xfrm>
            <a:off x="7167563" y="2587625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Line 810"/>
          <p:cNvSpPr>
            <a:spLocks noChangeShapeType="1"/>
          </p:cNvSpPr>
          <p:nvPr/>
        </p:nvSpPr>
        <p:spPr bwMode="auto">
          <a:xfrm>
            <a:off x="7192963" y="3235325"/>
            <a:ext cx="534987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Line 811"/>
          <p:cNvSpPr>
            <a:spLocks noChangeShapeType="1"/>
          </p:cNvSpPr>
          <p:nvPr/>
        </p:nvSpPr>
        <p:spPr bwMode="auto">
          <a:xfrm flipH="1">
            <a:off x="7653338" y="3700463"/>
            <a:ext cx="2667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Line 812"/>
          <p:cNvSpPr>
            <a:spLocks noChangeShapeType="1"/>
          </p:cNvSpPr>
          <p:nvPr/>
        </p:nvSpPr>
        <p:spPr bwMode="auto">
          <a:xfrm flipH="1">
            <a:off x="7426325" y="2779713"/>
            <a:ext cx="560388" cy="384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Line 813"/>
          <p:cNvSpPr>
            <a:spLocks noChangeShapeType="1"/>
          </p:cNvSpPr>
          <p:nvPr/>
        </p:nvSpPr>
        <p:spPr bwMode="auto">
          <a:xfrm flipH="1">
            <a:off x="7435850" y="2219325"/>
            <a:ext cx="350838" cy="255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Line 814"/>
          <p:cNvSpPr>
            <a:spLocks noChangeShapeType="1"/>
          </p:cNvSpPr>
          <p:nvPr/>
        </p:nvSpPr>
        <p:spPr bwMode="auto">
          <a:xfrm flipH="1">
            <a:off x="8153400" y="2395538"/>
            <a:ext cx="201613" cy="176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84" name="Group 970"/>
          <p:cNvGrpSpPr>
            <a:grpSpLocks/>
          </p:cNvGrpSpPr>
          <p:nvPr/>
        </p:nvGrpSpPr>
        <p:grpSpPr bwMode="auto">
          <a:xfrm>
            <a:off x="7221538" y="4043363"/>
            <a:ext cx="671512" cy="387350"/>
            <a:chOff x="3955" y="387"/>
            <a:chExt cx="423" cy="244"/>
          </a:xfrm>
        </p:grpSpPr>
        <p:sp>
          <p:nvSpPr>
            <p:cNvPr id="18598" name="Freeform 952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99" name="Group 931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8600" name="Oval 9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601" name="Line 9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2" name="Line 9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3" name="Rectangle 9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8604" name="Oval 9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8605" name="Group 9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610" name="Line 9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11" name="Line 9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12" name="Line 9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606" name="Group 9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8607" name="Line 9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08" name="Line 9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09" name="Line 9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485" name="Group 971"/>
          <p:cNvGrpSpPr>
            <a:grpSpLocks/>
          </p:cNvGrpSpPr>
          <p:nvPr/>
        </p:nvGrpSpPr>
        <p:grpSpPr bwMode="auto">
          <a:xfrm>
            <a:off x="7573963" y="3386138"/>
            <a:ext cx="671512" cy="387350"/>
            <a:chOff x="3955" y="387"/>
            <a:chExt cx="423" cy="244"/>
          </a:xfrm>
        </p:grpSpPr>
        <p:sp>
          <p:nvSpPr>
            <p:cNvPr id="18583" name="Freeform 972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84" name="Group 973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8585" name="Oval 97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586" name="Line 97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7" name="Line 97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8" name="Rectangle 97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8589" name="Oval 97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8590" name="Group 97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595" name="Line 98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96" name="Line 98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97" name="Line 98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91" name="Group 98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8592" name="Line 9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93" name="Line 9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94" name="Line 9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486" name="Group 987"/>
          <p:cNvGrpSpPr>
            <a:grpSpLocks/>
          </p:cNvGrpSpPr>
          <p:nvPr/>
        </p:nvGrpSpPr>
        <p:grpSpPr bwMode="auto">
          <a:xfrm>
            <a:off x="6926263" y="2938463"/>
            <a:ext cx="671512" cy="387350"/>
            <a:chOff x="3955" y="387"/>
            <a:chExt cx="423" cy="244"/>
          </a:xfrm>
        </p:grpSpPr>
        <p:sp>
          <p:nvSpPr>
            <p:cNvPr id="18568" name="Freeform 988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69" name="Group 989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8570" name="Oval 99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571" name="Line 99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2" name="Line 99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3" name="Rectangle 99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8574" name="Oval 99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8575" name="Group 99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580" name="Line 9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81" name="Line 9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82" name="Line 9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76" name="Group 99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8577" name="Line 100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78" name="Line 100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79" name="Line 100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487" name="Group 1003"/>
          <p:cNvGrpSpPr>
            <a:grpSpLocks/>
          </p:cNvGrpSpPr>
          <p:nvPr/>
        </p:nvGrpSpPr>
        <p:grpSpPr bwMode="auto">
          <a:xfrm>
            <a:off x="7745413" y="2462213"/>
            <a:ext cx="671512" cy="387350"/>
            <a:chOff x="3955" y="387"/>
            <a:chExt cx="423" cy="244"/>
          </a:xfrm>
        </p:grpSpPr>
        <p:sp>
          <p:nvSpPr>
            <p:cNvPr id="18553" name="Freeform 1004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54" name="Group 1005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8555" name="Oval 100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556" name="Line 100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" name="Line 100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Rectangle 100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8559" name="Oval 101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8560" name="Group 101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565" name="Line 10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66" name="Line 10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67" name="Line 10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61" name="Group 101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8562" name="Line 10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63" name="Line 10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64" name="Line 10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488" name="Group 1019"/>
          <p:cNvGrpSpPr>
            <a:grpSpLocks/>
          </p:cNvGrpSpPr>
          <p:nvPr/>
        </p:nvGrpSpPr>
        <p:grpSpPr bwMode="auto">
          <a:xfrm>
            <a:off x="6840538" y="2262188"/>
            <a:ext cx="671512" cy="387350"/>
            <a:chOff x="3955" y="387"/>
            <a:chExt cx="423" cy="244"/>
          </a:xfrm>
        </p:grpSpPr>
        <p:sp>
          <p:nvSpPr>
            <p:cNvPr id="18538" name="Freeform 1020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39" name="Group 1021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8540" name="Oval 10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541" name="Line 10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Line 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Rectangle 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8544" name="Oval 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8545" name="Group 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550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51" name="Line 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52" name="Line 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46" name="Group 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854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8" name="Line 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9" name="Line 1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489" name="Group 11"/>
          <p:cNvGrpSpPr>
            <a:grpSpLocks/>
          </p:cNvGrpSpPr>
          <p:nvPr/>
        </p:nvGrpSpPr>
        <p:grpSpPr bwMode="auto">
          <a:xfrm>
            <a:off x="5897563" y="2471738"/>
            <a:ext cx="671512" cy="387350"/>
            <a:chOff x="3955" y="387"/>
            <a:chExt cx="423" cy="244"/>
          </a:xfrm>
        </p:grpSpPr>
        <p:sp>
          <p:nvSpPr>
            <p:cNvPr id="18523" name="Freeform 12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24" name="Group 13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8525" name="Oval 1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526" name="Line 1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7" name="Line 1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8" name="Rectangle 1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8529" name="Oval 1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8530" name="Group 1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53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6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7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31" name="Group 2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853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3" name="Line 2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4" name="Line 2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490" name="Group 27"/>
          <p:cNvGrpSpPr>
            <a:grpSpLocks/>
          </p:cNvGrpSpPr>
          <p:nvPr/>
        </p:nvGrpSpPr>
        <p:grpSpPr bwMode="auto">
          <a:xfrm>
            <a:off x="5878513" y="4129088"/>
            <a:ext cx="671512" cy="387350"/>
            <a:chOff x="3955" y="387"/>
            <a:chExt cx="423" cy="244"/>
          </a:xfrm>
        </p:grpSpPr>
        <p:sp>
          <p:nvSpPr>
            <p:cNvPr id="18508" name="Freeform 28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09" name="Group 29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8510" name="Oval 3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511" name="Line 3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2" name="Line 3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3" name="Rectangle 3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8514" name="Oval 3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8515" name="Group 3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52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21" name="Line 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22" name="Line 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16" name="Group 3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8517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18" name="Line 4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19" name="Line 4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491" name="Group 43"/>
          <p:cNvGrpSpPr>
            <a:grpSpLocks/>
          </p:cNvGrpSpPr>
          <p:nvPr/>
        </p:nvGrpSpPr>
        <p:grpSpPr bwMode="auto">
          <a:xfrm>
            <a:off x="6688138" y="4471988"/>
            <a:ext cx="671512" cy="387350"/>
            <a:chOff x="3955" y="387"/>
            <a:chExt cx="423" cy="244"/>
          </a:xfrm>
        </p:grpSpPr>
        <p:sp>
          <p:nvSpPr>
            <p:cNvPr id="18493" name="Freeform 44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94" name="Group 45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8495" name="Oval 4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496" name="Line 4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Line 4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Rectangle 4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8499" name="Oval 5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8500" name="Group 5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50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6" name="Line 5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7" name="Line 5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1" name="Group 5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850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3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4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492" name="Line 59"/>
          <p:cNvSpPr>
            <a:spLocks noChangeShapeType="1"/>
          </p:cNvSpPr>
          <p:nvPr/>
        </p:nvSpPr>
        <p:spPr bwMode="auto">
          <a:xfrm flipV="1">
            <a:off x="6210300" y="4459288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4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4271963" cy="46482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mesh of interconnected routers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Gill Sans MT" charset="0"/>
              </a:rPr>
              <a:t>packet-switching: hosts break application-layer messages into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packets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forward packets</a:t>
            </a:r>
            <a:r>
              <a:rPr lang="en-US" i="1">
                <a:latin typeface="Gill Sans MT" charset="0"/>
                <a:cs typeface="Arial" charset="0"/>
              </a:rPr>
              <a:t> </a:t>
            </a:r>
            <a:r>
              <a:rPr lang="en-US">
                <a:latin typeface="Gill Sans MT" charset="0"/>
                <a:cs typeface="Arial" charset="0"/>
              </a:rPr>
              <a:t>from one router to the next, across links on path from source to destination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each packet transmitted at full link capacity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The network core</a:t>
            </a:r>
          </a:p>
        </p:txBody>
      </p:sp>
      <p:sp>
        <p:nvSpPr>
          <p:cNvPr id="70660" name="Freeform 637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61" name="Group 638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71161" name="Rectangle 63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62" name="AutoShape 64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70662" name="Freeform 641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Line 642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643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644"/>
          <p:cNvSpPr>
            <a:spLocks noChangeShapeType="1"/>
          </p:cNvSpPr>
          <p:nvPr/>
        </p:nvSpPr>
        <p:spPr bwMode="auto">
          <a:xfrm rot="-5400000">
            <a:off x="8177213" y="511968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646"/>
          <p:cNvSpPr>
            <a:spLocks noChangeShapeType="1"/>
          </p:cNvSpPr>
          <p:nvPr/>
        </p:nvSpPr>
        <p:spPr bwMode="auto">
          <a:xfrm>
            <a:off x="6100763" y="4776788"/>
            <a:ext cx="212725" cy="9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Line 647"/>
          <p:cNvSpPr>
            <a:spLocks noChangeShapeType="1"/>
          </p:cNvSpPr>
          <p:nvPr/>
        </p:nvSpPr>
        <p:spPr bwMode="auto">
          <a:xfrm flipV="1">
            <a:off x="5842000" y="5040313"/>
            <a:ext cx="390525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Line 650"/>
          <p:cNvSpPr>
            <a:spLocks noChangeShapeType="1"/>
          </p:cNvSpPr>
          <p:nvPr/>
        </p:nvSpPr>
        <p:spPr bwMode="auto">
          <a:xfrm flipH="1">
            <a:off x="6267450" y="5087938"/>
            <a:ext cx="103188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9" name="Line 651"/>
          <p:cNvSpPr>
            <a:spLocks noChangeShapeType="1"/>
          </p:cNvSpPr>
          <p:nvPr/>
        </p:nvSpPr>
        <p:spPr bwMode="auto">
          <a:xfrm flipH="1" flipV="1">
            <a:off x="6548438" y="5100638"/>
            <a:ext cx="114300" cy="1730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0" name="Line 652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654"/>
          <p:cNvSpPr>
            <a:spLocks noChangeShapeType="1"/>
          </p:cNvSpPr>
          <p:nvPr/>
        </p:nvSpPr>
        <p:spPr bwMode="auto">
          <a:xfrm>
            <a:off x="6046788" y="3582988"/>
            <a:ext cx="234950" cy="74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655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3" name="Group 656"/>
          <p:cNvGrpSpPr>
            <a:grpSpLocks/>
          </p:cNvGrpSpPr>
          <p:nvPr/>
        </p:nvGrpSpPr>
        <p:grpSpPr bwMode="auto">
          <a:xfrm>
            <a:off x="5611813" y="3503613"/>
            <a:ext cx="506412" cy="352425"/>
            <a:chOff x="2967" y="478"/>
            <a:chExt cx="788" cy="625"/>
          </a:xfrm>
        </p:grpSpPr>
        <p:pic>
          <p:nvPicPr>
            <p:cNvPr id="71159" name="Picture 657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60" name="Picture 658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74" name="Freeform 65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Freeform 660"/>
          <p:cNvSpPr>
            <a:spLocks/>
          </p:cNvSpPr>
          <p:nvPr/>
        </p:nvSpPr>
        <p:spPr bwMode="auto">
          <a:xfrm>
            <a:off x="7011988" y="2005013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Line 66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66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Line 66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9" name="Line 66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0" name="Line 66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Line 66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2" name="Line 66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Line 66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Line 66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5" name="Line 670"/>
          <p:cNvSpPr>
            <a:spLocks noChangeShapeType="1"/>
          </p:cNvSpPr>
          <p:nvPr/>
        </p:nvSpPr>
        <p:spPr bwMode="auto">
          <a:xfrm flipV="1">
            <a:off x="7580313" y="2562225"/>
            <a:ext cx="2635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Line 67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Line 67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8" name="Line 67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9" name="Line 674"/>
          <p:cNvSpPr>
            <a:spLocks noChangeShapeType="1"/>
          </p:cNvSpPr>
          <p:nvPr/>
        </p:nvSpPr>
        <p:spPr bwMode="auto">
          <a:xfrm flipH="1">
            <a:off x="7299325" y="2936875"/>
            <a:ext cx="98425" cy="704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0" name="Line 67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1" name="Line 67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Line 67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3" name="Group 678"/>
          <p:cNvGrpSpPr>
            <a:grpSpLocks/>
          </p:cNvGrpSpPr>
          <p:nvPr/>
        </p:nvGrpSpPr>
        <p:grpSpPr bwMode="auto">
          <a:xfrm>
            <a:off x="6053138" y="1846263"/>
            <a:ext cx="468312" cy="620712"/>
            <a:chOff x="1653" y="3023"/>
            <a:chExt cx="622" cy="911"/>
          </a:xfrm>
        </p:grpSpPr>
        <p:sp>
          <p:nvSpPr>
            <p:cNvPr id="71142" name="Line 270"/>
            <p:cNvSpPr>
              <a:spLocks noChangeShapeType="1"/>
            </p:cNvSpPr>
            <p:nvPr/>
          </p:nvSpPr>
          <p:spPr bwMode="auto">
            <a:xfrm flipH="1">
              <a:off x="1766" y="3287"/>
              <a:ext cx="188" cy="58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3" name="Line 271"/>
            <p:cNvSpPr>
              <a:spLocks noChangeShapeType="1"/>
            </p:cNvSpPr>
            <p:nvPr/>
          </p:nvSpPr>
          <p:spPr bwMode="auto">
            <a:xfrm>
              <a:off x="1954" y="3287"/>
              <a:ext cx="188" cy="58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4" name="Line 272"/>
            <p:cNvSpPr>
              <a:spLocks noChangeShapeType="1"/>
            </p:cNvSpPr>
            <p:nvPr/>
          </p:nvSpPr>
          <p:spPr bwMode="auto">
            <a:xfrm>
              <a:off x="1766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5" name="Line 273"/>
            <p:cNvSpPr>
              <a:spLocks noChangeShapeType="1"/>
            </p:cNvSpPr>
            <p:nvPr/>
          </p:nvSpPr>
          <p:spPr bwMode="auto">
            <a:xfrm flipH="1">
              <a:off x="1954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6" name="Line 274"/>
            <p:cNvSpPr>
              <a:spLocks noChangeShapeType="1"/>
            </p:cNvSpPr>
            <p:nvPr/>
          </p:nvSpPr>
          <p:spPr bwMode="auto">
            <a:xfrm>
              <a:off x="1954" y="3300"/>
              <a:ext cx="0" cy="6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7" name="Line 275"/>
            <p:cNvSpPr>
              <a:spLocks noChangeShapeType="1"/>
            </p:cNvSpPr>
            <p:nvPr/>
          </p:nvSpPr>
          <p:spPr bwMode="auto">
            <a:xfrm flipV="1">
              <a:off x="1766" y="3810"/>
              <a:ext cx="188" cy="6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8" name="Line 276"/>
            <p:cNvSpPr>
              <a:spLocks noChangeShapeType="1"/>
            </p:cNvSpPr>
            <p:nvPr/>
          </p:nvSpPr>
          <p:spPr bwMode="auto">
            <a:xfrm flipH="1" flipV="1">
              <a:off x="1954" y="3810"/>
              <a:ext cx="188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9" name="Line 277"/>
            <p:cNvSpPr>
              <a:spLocks noChangeShapeType="1"/>
            </p:cNvSpPr>
            <p:nvPr/>
          </p:nvSpPr>
          <p:spPr bwMode="auto">
            <a:xfrm>
              <a:off x="1846" y="3618"/>
              <a:ext cx="108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0" name="Line 278"/>
            <p:cNvSpPr>
              <a:spLocks noChangeShapeType="1"/>
            </p:cNvSpPr>
            <p:nvPr/>
          </p:nvSpPr>
          <p:spPr bwMode="auto">
            <a:xfrm flipV="1">
              <a:off x="1954" y="3618"/>
              <a:ext cx="114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1" name="Line 279"/>
            <p:cNvSpPr>
              <a:spLocks noChangeShapeType="1"/>
            </p:cNvSpPr>
            <p:nvPr/>
          </p:nvSpPr>
          <p:spPr bwMode="auto">
            <a:xfrm>
              <a:off x="1810" y="3704"/>
              <a:ext cx="139" cy="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2" name="Line 280"/>
            <p:cNvSpPr>
              <a:spLocks noChangeShapeType="1"/>
            </p:cNvSpPr>
            <p:nvPr/>
          </p:nvSpPr>
          <p:spPr bwMode="auto">
            <a:xfrm flipV="1">
              <a:off x="1954" y="3717"/>
              <a:ext cx="14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3" name="Line 281"/>
            <p:cNvSpPr>
              <a:spLocks noChangeShapeType="1"/>
            </p:cNvSpPr>
            <p:nvPr/>
          </p:nvSpPr>
          <p:spPr bwMode="auto">
            <a:xfrm flipV="1">
              <a:off x="1954" y="3530"/>
              <a:ext cx="72" cy="2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4" name="Line 282"/>
            <p:cNvSpPr>
              <a:spLocks noChangeShapeType="1"/>
            </p:cNvSpPr>
            <p:nvPr/>
          </p:nvSpPr>
          <p:spPr bwMode="auto">
            <a:xfrm flipV="1">
              <a:off x="1954" y="3409"/>
              <a:ext cx="45" cy="1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5" name="Line 283"/>
            <p:cNvSpPr>
              <a:spLocks noChangeShapeType="1"/>
            </p:cNvSpPr>
            <p:nvPr/>
          </p:nvSpPr>
          <p:spPr bwMode="auto">
            <a:xfrm>
              <a:off x="1873" y="3522"/>
              <a:ext cx="87" cy="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6" name="Line 284"/>
            <p:cNvSpPr>
              <a:spLocks noChangeShapeType="1"/>
            </p:cNvSpPr>
            <p:nvPr/>
          </p:nvSpPr>
          <p:spPr bwMode="auto">
            <a:xfrm>
              <a:off x="1912" y="3404"/>
              <a:ext cx="50" cy="3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7" name="Oval 694"/>
            <p:cNvSpPr>
              <a:spLocks noChangeArrowheads="1"/>
            </p:cNvSpPr>
            <p:nvPr/>
          </p:nvSpPr>
          <p:spPr bwMode="auto">
            <a:xfrm>
              <a:off x="1921" y="3233"/>
              <a:ext cx="63" cy="6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158" name="Picture 695" descr="cell_tower_radiation_gr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" y="3023"/>
              <a:ext cx="62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694" name="Group 696"/>
          <p:cNvGrpSpPr>
            <a:grpSpLocks/>
          </p:cNvGrpSpPr>
          <p:nvPr/>
        </p:nvGrpSpPr>
        <p:grpSpPr bwMode="auto">
          <a:xfrm>
            <a:off x="6289675" y="2406650"/>
            <a:ext cx="454025" cy="254000"/>
            <a:chOff x="3843" y="1516"/>
            <a:chExt cx="286" cy="160"/>
          </a:xfrm>
        </p:grpSpPr>
        <p:sp>
          <p:nvSpPr>
            <p:cNvPr id="71133" name="Line 697"/>
            <p:cNvSpPr>
              <a:spLocks noChangeShapeType="1"/>
            </p:cNvSpPr>
            <p:nvPr/>
          </p:nvSpPr>
          <p:spPr bwMode="auto">
            <a:xfrm>
              <a:off x="3843" y="1516"/>
              <a:ext cx="96" cy="6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34" name="Oval 407"/>
            <p:cNvSpPr>
              <a:spLocks noChangeArrowheads="1"/>
            </p:cNvSpPr>
            <p:nvPr/>
          </p:nvSpPr>
          <p:spPr bwMode="auto">
            <a:xfrm>
              <a:off x="3884" y="1616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1135" name="Rectangle 410"/>
            <p:cNvSpPr>
              <a:spLocks noChangeArrowheads="1"/>
            </p:cNvSpPr>
            <p:nvPr/>
          </p:nvSpPr>
          <p:spPr bwMode="auto">
            <a:xfrm>
              <a:off x="3884" y="1610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1136" name="Oval 411"/>
            <p:cNvSpPr>
              <a:spLocks noChangeArrowheads="1"/>
            </p:cNvSpPr>
            <p:nvPr/>
          </p:nvSpPr>
          <p:spPr bwMode="auto">
            <a:xfrm>
              <a:off x="3883" y="1569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1137" name="Group 701"/>
            <p:cNvGrpSpPr>
              <a:grpSpLocks/>
            </p:cNvGrpSpPr>
            <p:nvPr/>
          </p:nvGrpSpPr>
          <p:grpSpPr bwMode="auto">
            <a:xfrm>
              <a:off x="3932" y="1587"/>
              <a:ext cx="138" cy="33"/>
              <a:chOff x="2468" y="1332"/>
              <a:chExt cx="310" cy="60"/>
            </a:xfrm>
          </p:grpSpPr>
          <p:sp>
            <p:nvSpPr>
              <p:cNvPr id="71140" name="Freeform 7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41" name="Freeform 7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38" name="Line 704"/>
            <p:cNvSpPr>
              <a:spLocks noChangeShapeType="1"/>
            </p:cNvSpPr>
            <p:nvPr/>
          </p:nvSpPr>
          <p:spPr bwMode="auto">
            <a:xfrm>
              <a:off x="3884" y="1602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39" name="Line 705"/>
            <p:cNvSpPr>
              <a:spLocks noChangeShapeType="1"/>
            </p:cNvSpPr>
            <p:nvPr/>
          </p:nvSpPr>
          <p:spPr bwMode="auto">
            <a:xfrm>
              <a:off x="4127" y="1604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5" name="Group 706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7112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112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112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1128" name="Group 71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31" name="Freeform 71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32" name="Freeform 71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29" name="Line 71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30" name="Line 71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6" name="Group 715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7111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111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111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1120" name="Group 71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23" name="Freeform 7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24" name="Freeform 7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21" name="Line 72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22" name="Line 72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7" name="Group 724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711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11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11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1112" name="Group 72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15" name="Freeform 7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16" name="Freeform 7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13" name="Line 73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14" name="Line 73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8" name="Group 733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711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11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11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1104" name="Group 73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07" name="Freeform 7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08" name="Freeform 7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05" name="Line 74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06" name="Line 741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9" name="Group 742"/>
          <p:cNvGrpSpPr>
            <a:grpSpLocks/>
          </p:cNvGrpSpPr>
          <p:nvPr/>
        </p:nvGrpSpPr>
        <p:grpSpPr bwMode="auto">
          <a:xfrm>
            <a:off x="7737475" y="3644900"/>
            <a:ext cx="492125" cy="206375"/>
            <a:chOff x="4334" y="1470"/>
            <a:chExt cx="246" cy="107"/>
          </a:xfrm>
        </p:grpSpPr>
        <p:sp>
          <p:nvSpPr>
            <p:cNvPr id="710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10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10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1096" name="Group 74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99" name="Freeform 7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00" name="Freeform 7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97" name="Line 74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98" name="Line 75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00" name="Line 751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701" name="Group 752"/>
          <p:cNvGrpSpPr>
            <a:grpSpLocks/>
          </p:cNvGrpSpPr>
          <p:nvPr/>
        </p:nvGrpSpPr>
        <p:grpSpPr bwMode="auto">
          <a:xfrm>
            <a:off x="7086600" y="3632200"/>
            <a:ext cx="492125" cy="206375"/>
            <a:chOff x="4334" y="1470"/>
            <a:chExt cx="246" cy="107"/>
          </a:xfrm>
        </p:grpSpPr>
        <p:sp>
          <p:nvSpPr>
            <p:cNvPr id="710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10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10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1088" name="Group 75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91" name="Freeform 75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92" name="Freeform 75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89" name="Line 75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90" name="Line 76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2" name="Group 76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7107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107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107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1080" name="Group 76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83" name="Freeform 7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84" name="Freeform 7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81" name="Line 76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82" name="Line 76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3" name="Group 77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7106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107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107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1072" name="Group 77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75" name="Freeform 7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76" name="Freeform 7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73" name="Line 77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74" name="Line 77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4" name="Group 77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710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10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10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1064" name="Group 78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67" name="Freeform 7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68" name="Freeform 7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65" name="Line 78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" name="Line 78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5" name="Group 78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7105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105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105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1056" name="Group 79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59" name="Freeform 79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60" name="Freeform 79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57" name="Line 79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58" name="Line 79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6" name="Group 797"/>
          <p:cNvGrpSpPr>
            <a:grpSpLocks/>
          </p:cNvGrpSpPr>
          <p:nvPr/>
        </p:nvGrpSpPr>
        <p:grpSpPr bwMode="auto">
          <a:xfrm>
            <a:off x="7161213" y="5005388"/>
            <a:ext cx="446087" cy="422275"/>
            <a:chOff x="5072" y="3611"/>
            <a:chExt cx="459" cy="380"/>
          </a:xfrm>
        </p:grpSpPr>
        <p:grpSp>
          <p:nvGrpSpPr>
            <p:cNvPr id="71039" name="Group 798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71041" name="Freeform 799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2" name="Freeform 800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3" name="Freeform 801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4" name="Freeform 802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5" name="Freeform 803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6" name="Freeform 804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7" name="Freeform 805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8" name="Freeform 806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9" name="Freeform 807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0" name="Freeform 808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1" name="Freeform 809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2" name="Freeform 810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040" name="Picture 811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707" name="Group 812"/>
          <p:cNvGrpSpPr>
            <a:grpSpLocks/>
          </p:cNvGrpSpPr>
          <p:nvPr/>
        </p:nvGrpSpPr>
        <p:grpSpPr bwMode="auto">
          <a:xfrm>
            <a:off x="5638800" y="3509963"/>
            <a:ext cx="398463" cy="358775"/>
            <a:chOff x="5072" y="3611"/>
            <a:chExt cx="459" cy="380"/>
          </a:xfrm>
        </p:grpSpPr>
        <p:grpSp>
          <p:nvGrpSpPr>
            <p:cNvPr id="71025" name="Group 813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71027" name="Freeform 814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28" name="Freeform 815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29" name="Freeform 816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0" name="Freeform 817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1" name="Freeform 818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2" name="Freeform 819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3" name="Freeform 820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4" name="Freeform 821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5" name="Freeform 822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6" name="Freeform 823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7" name="Freeform 824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8" name="Freeform 825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026" name="Picture 826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708" name="Line 827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709" name="Group 828"/>
          <p:cNvGrpSpPr>
            <a:grpSpLocks/>
          </p:cNvGrpSpPr>
          <p:nvPr/>
        </p:nvGrpSpPr>
        <p:grpSpPr bwMode="auto">
          <a:xfrm>
            <a:off x="5254625" y="2038350"/>
            <a:ext cx="504825" cy="401638"/>
            <a:chOff x="2896" y="396"/>
            <a:chExt cx="1848" cy="1887"/>
          </a:xfrm>
        </p:grpSpPr>
        <p:pic>
          <p:nvPicPr>
            <p:cNvPr id="71002" name="Picture 82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003" name="Freeform 830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04" name="Picture 83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005" name="Freeform 832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06" name="Freeform 833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07" name="Freeform 834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08" name="Freeform 835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09" name="Freeform 836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0" name="Freeform 837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1" name="Freeform 838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2" name="Freeform 839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3" name="Freeform 840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4" name="Freeform 841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5" name="Freeform 842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6" name="Freeform 843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7" name="Freeform 844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8" name="Freeform 845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9" name="Freeform 846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20" name="Freeform 847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21" name="Freeform 848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22" name="Freeform 849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23" name="Freeform 850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24" name="Picture 851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710" name="Group 852"/>
          <p:cNvGrpSpPr>
            <a:grpSpLocks/>
          </p:cNvGrpSpPr>
          <p:nvPr/>
        </p:nvGrpSpPr>
        <p:grpSpPr bwMode="auto">
          <a:xfrm>
            <a:off x="5537200" y="3054350"/>
            <a:ext cx="504825" cy="401638"/>
            <a:chOff x="2896" y="396"/>
            <a:chExt cx="1848" cy="1887"/>
          </a:xfrm>
        </p:grpSpPr>
        <p:pic>
          <p:nvPicPr>
            <p:cNvPr id="70979" name="Picture 85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80" name="Freeform 854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81" name="Picture 85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82" name="Freeform 856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3" name="Freeform 857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4" name="Freeform 858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5" name="Freeform 859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6" name="Freeform 860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7" name="Freeform 861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8" name="Freeform 862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9" name="Freeform 863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0" name="Freeform 864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1" name="Freeform 865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2" name="Freeform 866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3" name="Freeform 867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4" name="Freeform 868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5" name="Freeform 869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6" name="Freeform 870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7" name="Freeform 871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8" name="Freeform 872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9" name="Freeform 873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00" name="Freeform 874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01" name="Picture 875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711" name="Group 876"/>
          <p:cNvGrpSpPr>
            <a:grpSpLocks/>
          </p:cNvGrpSpPr>
          <p:nvPr/>
        </p:nvGrpSpPr>
        <p:grpSpPr bwMode="auto">
          <a:xfrm>
            <a:off x="6959600" y="5495925"/>
            <a:ext cx="504825" cy="401638"/>
            <a:chOff x="2896" y="396"/>
            <a:chExt cx="1848" cy="1887"/>
          </a:xfrm>
        </p:grpSpPr>
        <p:pic>
          <p:nvPicPr>
            <p:cNvPr id="70956" name="Picture 877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57" name="Freeform 878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58" name="Picture 879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59" name="Freeform 880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0" name="Freeform 881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1" name="Freeform 882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2" name="Freeform 883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3" name="Freeform 884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4" name="Freeform 885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5" name="Freeform 886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6" name="Freeform 887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7" name="Freeform 888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8" name="Freeform 889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9" name="Freeform 890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0" name="Freeform 891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1" name="Freeform 892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2" name="Freeform 893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3" name="Freeform 894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4" name="Freeform 895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5" name="Freeform 896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6" name="Freeform 897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7" name="Freeform 898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78" name="Picture 899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712" name="Group 900"/>
          <p:cNvGrpSpPr>
            <a:grpSpLocks/>
          </p:cNvGrpSpPr>
          <p:nvPr/>
        </p:nvGrpSpPr>
        <p:grpSpPr bwMode="auto">
          <a:xfrm>
            <a:off x="7378700" y="5524500"/>
            <a:ext cx="504825" cy="401638"/>
            <a:chOff x="2896" y="396"/>
            <a:chExt cx="1848" cy="1887"/>
          </a:xfrm>
        </p:grpSpPr>
        <p:pic>
          <p:nvPicPr>
            <p:cNvPr id="70933" name="Picture 90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34" name="Freeform 902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35" name="Picture 90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36" name="Freeform 904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37" name="Freeform 905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38" name="Freeform 906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39" name="Freeform 907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0" name="Freeform 908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1" name="Freeform 909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2" name="Freeform 910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3" name="Freeform 911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4" name="Freeform 912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5" name="Freeform 913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6" name="Freeform 914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7" name="Freeform 915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8" name="Freeform 916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9" name="Freeform 917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0" name="Freeform 918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51" name="Freeform 919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52" name="Freeform 920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53" name="Freeform 921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54" name="Freeform 922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55" name="Picture 923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713" name="Group 924"/>
          <p:cNvGrpSpPr>
            <a:grpSpLocks/>
          </p:cNvGrpSpPr>
          <p:nvPr/>
        </p:nvGrpSpPr>
        <p:grpSpPr bwMode="auto">
          <a:xfrm>
            <a:off x="5349875" y="1590675"/>
            <a:ext cx="617538" cy="387350"/>
            <a:chOff x="2920" y="972"/>
            <a:chExt cx="389" cy="244"/>
          </a:xfrm>
        </p:grpSpPr>
        <p:grpSp>
          <p:nvGrpSpPr>
            <p:cNvPr id="70921" name="Group 925"/>
            <p:cNvGrpSpPr>
              <a:grpSpLocks/>
            </p:cNvGrpSpPr>
            <p:nvPr/>
          </p:nvGrpSpPr>
          <p:grpSpPr bwMode="auto">
            <a:xfrm>
              <a:off x="3085" y="1027"/>
              <a:ext cx="102" cy="189"/>
              <a:chOff x="3436" y="1504"/>
              <a:chExt cx="393" cy="942"/>
            </a:xfrm>
          </p:grpSpPr>
          <p:pic>
            <p:nvPicPr>
              <p:cNvPr id="70923" name="Picture 926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6" y="1504"/>
                <a:ext cx="393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924" name="Freeform 927"/>
              <p:cNvSpPr>
                <a:spLocks/>
              </p:cNvSpPr>
              <p:nvPr/>
            </p:nvSpPr>
            <p:spPr bwMode="auto">
              <a:xfrm>
                <a:off x="3484" y="1523"/>
                <a:ext cx="339" cy="906"/>
              </a:xfrm>
              <a:custGeom>
                <a:avLst/>
                <a:gdLst>
                  <a:gd name="T0" fmla="*/ 6 w 339"/>
                  <a:gd name="T1" fmla="*/ 31 h 906"/>
                  <a:gd name="T2" fmla="*/ 38 w 339"/>
                  <a:gd name="T3" fmla="*/ 0 h 906"/>
                  <a:gd name="T4" fmla="*/ 323 w 339"/>
                  <a:gd name="T5" fmla="*/ 45 h 906"/>
                  <a:gd name="T6" fmla="*/ 338 w 339"/>
                  <a:gd name="T7" fmla="*/ 85 h 906"/>
                  <a:gd name="T8" fmla="*/ 339 w 339"/>
                  <a:gd name="T9" fmla="*/ 813 h 906"/>
                  <a:gd name="T10" fmla="*/ 312 w 339"/>
                  <a:gd name="T11" fmla="*/ 865 h 906"/>
                  <a:gd name="T12" fmla="*/ 29 w 339"/>
                  <a:gd name="T13" fmla="*/ 906 h 906"/>
                  <a:gd name="T14" fmla="*/ 0 w 339"/>
                  <a:gd name="T15" fmla="*/ 876 h 906"/>
                  <a:gd name="T16" fmla="*/ 6 w 339"/>
                  <a:gd name="T17" fmla="*/ 31 h 9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"/>
                  <a:gd name="T28" fmla="*/ 0 h 906"/>
                  <a:gd name="T29" fmla="*/ 339 w 339"/>
                  <a:gd name="T30" fmla="*/ 906 h 9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" h="906">
                    <a:moveTo>
                      <a:pt x="6" y="31"/>
                    </a:moveTo>
                    <a:lnTo>
                      <a:pt x="38" y="0"/>
                    </a:lnTo>
                    <a:lnTo>
                      <a:pt x="323" y="45"/>
                    </a:lnTo>
                    <a:lnTo>
                      <a:pt x="338" y="85"/>
                    </a:lnTo>
                    <a:lnTo>
                      <a:pt x="339" y="813"/>
                    </a:lnTo>
                    <a:lnTo>
                      <a:pt x="312" y="865"/>
                    </a:lnTo>
                    <a:lnTo>
                      <a:pt x="29" y="906"/>
                    </a:lnTo>
                    <a:lnTo>
                      <a:pt x="0" y="876"/>
                    </a:lnTo>
                    <a:lnTo>
                      <a:pt x="6" y="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2001"/>
                    </a:srgbClr>
                  </a:gs>
                  <a:gs pos="100000">
                    <a:srgbClr val="666666">
                      <a:alpha val="82001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925" name="Group 928"/>
              <p:cNvGrpSpPr>
                <a:grpSpLocks/>
              </p:cNvGrpSpPr>
              <p:nvPr/>
            </p:nvGrpSpPr>
            <p:grpSpPr bwMode="auto">
              <a:xfrm>
                <a:off x="3511" y="1689"/>
                <a:ext cx="289" cy="576"/>
                <a:chOff x="3511" y="1689"/>
                <a:chExt cx="289" cy="576"/>
              </a:xfrm>
            </p:grpSpPr>
            <p:sp>
              <p:nvSpPr>
                <p:cNvPr id="70926" name="Freeform 929"/>
                <p:cNvSpPr>
                  <a:spLocks/>
                </p:cNvSpPr>
                <p:nvPr/>
              </p:nvSpPr>
              <p:spPr bwMode="auto">
                <a:xfrm>
                  <a:off x="3519" y="2175"/>
                  <a:ext cx="66" cy="90"/>
                </a:xfrm>
                <a:custGeom>
                  <a:avLst/>
                  <a:gdLst>
                    <a:gd name="T0" fmla="*/ 0 w 66"/>
                    <a:gd name="T1" fmla="*/ 5 h 90"/>
                    <a:gd name="T2" fmla="*/ 66 w 66"/>
                    <a:gd name="T3" fmla="*/ 0 h 90"/>
                    <a:gd name="T4" fmla="*/ 65 w 66"/>
                    <a:gd name="T5" fmla="*/ 80 h 90"/>
                    <a:gd name="T6" fmla="*/ 2 w 66"/>
                    <a:gd name="T7" fmla="*/ 90 h 90"/>
                    <a:gd name="T8" fmla="*/ 0 w 66"/>
                    <a:gd name="T9" fmla="*/ 5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90"/>
                    <a:gd name="T17" fmla="*/ 66 w 66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90">
                      <a:moveTo>
                        <a:pt x="0" y="5"/>
                      </a:moveTo>
                      <a:lnTo>
                        <a:pt x="66" y="0"/>
                      </a:lnTo>
                      <a:lnTo>
                        <a:pt x="65" y="80"/>
                      </a:lnTo>
                      <a:lnTo>
                        <a:pt x="2" y="9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7" name="Freeform 930"/>
                <p:cNvSpPr>
                  <a:spLocks/>
                </p:cNvSpPr>
                <p:nvPr/>
              </p:nvSpPr>
              <p:spPr bwMode="auto">
                <a:xfrm>
                  <a:off x="3593" y="2166"/>
                  <a:ext cx="69" cy="89"/>
                </a:xfrm>
                <a:custGeom>
                  <a:avLst/>
                  <a:gdLst>
                    <a:gd name="T0" fmla="*/ 3 w 69"/>
                    <a:gd name="T1" fmla="*/ 8 h 89"/>
                    <a:gd name="T2" fmla="*/ 66 w 69"/>
                    <a:gd name="T3" fmla="*/ 0 h 89"/>
                    <a:gd name="T4" fmla="*/ 69 w 69"/>
                    <a:gd name="T5" fmla="*/ 80 h 89"/>
                    <a:gd name="T6" fmla="*/ 0 w 69"/>
                    <a:gd name="T7" fmla="*/ 89 h 89"/>
                    <a:gd name="T8" fmla="*/ 3 w 69"/>
                    <a:gd name="T9" fmla="*/ 8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89"/>
                    <a:gd name="T17" fmla="*/ 69 w 69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89">
                      <a:moveTo>
                        <a:pt x="3" y="8"/>
                      </a:moveTo>
                      <a:lnTo>
                        <a:pt x="66" y="0"/>
                      </a:lnTo>
                      <a:lnTo>
                        <a:pt x="69" y="80"/>
                      </a:lnTo>
                      <a:lnTo>
                        <a:pt x="0" y="89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8" name="Freeform 931"/>
                <p:cNvSpPr>
                  <a:spLocks/>
                </p:cNvSpPr>
                <p:nvPr/>
              </p:nvSpPr>
              <p:spPr bwMode="auto">
                <a:xfrm>
                  <a:off x="3665" y="2162"/>
                  <a:ext cx="62" cy="82"/>
                </a:xfrm>
                <a:custGeom>
                  <a:avLst/>
                  <a:gdLst>
                    <a:gd name="T0" fmla="*/ 0 w 62"/>
                    <a:gd name="T1" fmla="*/ 6 h 82"/>
                    <a:gd name="T2" fmla="*/ 61 w 62"/>
                    <a:gd name="T3" fmla="*/ 0 h 82"/>
                    <a:gd name="T4" fmla="*/ 62 w 62"/>
                    <a:gd name="T5" fmla="*/ 75 h 82"/>
                    <a:gd name="T6" fmla="*/ 3 w 62"/>
                    <a:gd name="T7" fmla="*/ 82 h 82"/>
                    <a:gd name="T8" fmla="*/ 0 w 62"/>
                    <a:gd name="T9" fmla="*/ 6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2"/>
                    <a:gd name="T17" fmla="*/ 62 w 62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2">
                      <a:moveTo>
                        <a:pt x="0" y="6"/>
                      </a:moveTo>
                      <a:lnTo>
                        <a:pt x="61" y="0"/>
                      </a:lnTo>
                      <a:lnTo>
                        <a:pt x="62" y="75"/>
                      </a:lnTo>
                      <a:lnTo>
                        <a:pt x="3" y="8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9" name="Freeform 932"/>
                <p:cNvSpPr>
                  <a:spLocks/>
                </p:cNvSpPr>
                <p:nvPr/>
              </p:nvSpPr>
              <p:spPr bwMode="auto">
                <a:xfrm>
                  <a:off x="3734" y="2154"/>
                  <a:ext cx="66" cy="84"/>
                </a:xfrm>
                <a:custGeom>
                  <a:avLst/>
                  <a:gdLst>
                    <a:gd name="T0" fmla="*/ 1 w 66"/>
                    <a:gd name="T1" fmla="*/ 6 h 84"/>
                    <a:gd name="T2" fmla="*/ 66 w 66"/>
                    <a:gd name="T3" fmla="*/ 0 h 84"/>
                    <a:gd name="T4" fmla="*/ 63 w 66"/>
                    <a:gd name="T5" fmla="*/ 77 h 84"/>
                    <a:gd name="T6" fmla="*/ 0 w 66"/>
                    <a:gd name="T7" fmla="*/ 84 h 84"/>
                    <a:gd name="T8" fmla="*/ 1 w 66"/>
                    <a:gd name="T9" fmla="*/ 6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4"/>
                    <a:gd name="T17" fmla="*/ 66 w 66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4">
                      <a:moveTo>
                        <a:pt x="1" y="6"/>
                      </a:moveTo>
                      <a:lnTo>
                        <a:pt x="66" y="0"/>
                      </a:lnTo>
                      <a:lnTo>
                        <a:pt x="63" y="77"/>
                      </a:lnTo>
                      <a:lnTo>
                        <a:pt x="0" y="84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30" name="Rectangle 933"/>
                <p:cNvSpPr>
                  <a:spLocks noChangeArrowheads="1"/>
                </p:cNvSpPr>
                <p:nvPr/>
              </p:nvSpPr>
              <p:spPr bwMode="auto">
                <a:xfrm>
                  <a:off x="3513" y="1688"/>
                  <a:ext cx="54" cy="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31" name="Rectangle 934"/>
                <p:cNvSpPr>
                  <a:spLocks noChangeArrowheads="1"/>
                </p:cNvSpPr>
                <p:nvPr/>
              </p:nvSpPr>
              <p:spPr bwMode="auto">
                <a:xfrm>
                  <a:off x="3501" y="1738"/>
                  <a:ext cx="92" cy="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32" name="Freeform 935"/>
                <p:cNvSpPr>
                  <a:spLocks/>
                </p:cNvSpPr>
                <p:nvPr/>
              </p:nvSpPr>
              <p:spPr bwMode="auto">
                <a:xfrm>
                  <a:off x="3515" y="1794"/>
                  <a:ext cx="261" cy="204"/>
                </a:xfrm>
                <a:custGeom>
                  <a:avLst/>
                  <a:gdLst>
                    <a:gd name="T0" fmla="*/ 0 w 261"/>
                    <a:gd name="T1" fmla="*/ 0 h 204"/>
                    <a:gd name="T2" fmla="*/ 0 w 261"/>
                    <a:gd name="T3" fmla="*/ 204 h 204"/>
                    <a:gd name="T4" fmla="*/ 259 w 261"/>
                    <a:gd name="T5" fmla="*/ 201 h 204"/>
                    <a:gd name="T6" fmla="*/ 261 w 261"/>
                    <a:gd name="T7" fmla="*/ 12 h 204"/>
                    <a:gd name="T8" fmla="*/ 0 w 261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04"/>
                    <a:gd name="T17" fmla="*/ 261 w 261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259" y="201"/>
                      </a:lnTo>
                      <a:lnTo>
                        <a:pt x="26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70922" name="Picture 936" descr="grayed_radiati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72"/>
              <a:ext cx="38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0714" name="Picture 937" descr="car_gray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670050"/>
            <a:ext cx="7540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715" name="Group 938"/>
          <p:cNvGrpSpPr>
            <a:grpSpLocks/>
          </p:cNvGrpSpPr>
          <p:nvPr/>
        </p:nvGrpSpPr>
        <p:grpSpPr bwMode="auto">
          <a:xfrm>
            <a:off x="5662613" y="4538663"/>
            <a:ext cx="463550" cy="398462"/>
            <a:chOff x="3987" y="-51"/>
            <a:chExt cx="1252" cy="983"/>
          </a:xfrm>
        </p:grpSpPr>
        <p:pic>
          <p:nvPicPr>
            <p:cNvPr id="70919" name="Picture 939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20" name="Freeform 940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6" name="Group 941"/>
          <p:cNvGrpSpPr>
            <a:grpSpLocks/>
          </p:cNvGrpSpPr>
          <p:nvPr/>
        </p:nvGrpSpPr>
        <p:grpSpPr bwMode="auto">
          <a:xfrm>
            <a:off x="5500688" y="4938713"/>
            <a:ext cx="463550" cy="398462"/>
            <a:chOff x="3987" y="-51"/>
            <a:chExt cx="1252" cy="983"/>
          </a:xfrm>
        </p:grpSpPr>
        <p:pic>
          <p:nvPicPr>
            <p:cNvPr id="70917" name="Picture 942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18" name="Freeform 943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7" name="Group 944"/>
          <p:cNvGrpSpPr>
            <a:grpSpLocks/>
          </p:cNvGrpSpPr>
          <p:nvPr/>
        </p:nvGrpSpPr>
        <p:grpSpPr bwMode="auto">
          <a:xfrm>
            <a:off x="5957888" y="5186363"/>
            <a:ext cx="463550" cy="398462"/>
            <a:chOff x="3987" y="-51"/>
            <a:chExt cx="1252" cy="983"/>
          </a:xfrm>
        </p:grpSpPr>
        <p:pic>
          <p:nvPicPr>
            <p:cNvPr id="70915" name="Picture 945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16" name="Freeform 946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8" name="Group 947"/>
          <p:cNvGrpSpPr>
            <a:grpSpLocks/>
          </p:cNvGrpSpPr>
          <p:nvPr/>
        </p:nvGrpSpPr>
        <p:grpSpPr bwMode="auto">
          <a:xfrm>
            <a:off x="6396038" y="5224463"/>
            <a:ext cx="463550" cy="398462"/>
            <a:chOff x="3987" y="-51"/>
            <a:chExt cx="1252" cy="983"/>
          </a:xfrm>
        </p:grpSpPr>
        <p:pic>
          <p:nvPicPr>
            <p:cNvPr id="70913" name="Picture 948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14" name="Freeform 949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9" name="Group 950"/>
          <p:cNvGrpSpPr>
            <a:grpSpLocks/>
          </p:cNvGrpSpPr>
          <p:nvPr/>
        </p:nvGrpSpPr>
        <p:grpSpPr bwMode="auto">
          <a:xfrm>
            <a:off x="8186738" y="5014913"/>
            <a:ext cx="249237" cy="555625"/>
            <a:chOff x="1115" y="2770"/>
            <a:chExt cx="589" cy="1034"/>
          </a:xfrm>
        </p:grpSpPr>
        <p:sp>
          <p:nvSpPr>
            <p:cNvPr id="70881" name="Freeform 951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82" name="Rectangle 952"/>
            <p:cNvSpPr>
              <a:spLocks noChangeArrowheads="1"/>
            </p:cNvSpPr>
            <p:nvPr/>
          </p:nvSpPr>
          <p:spPr bwMode="auto">
            <a:xfrm>
              <a:off x="1141" y="2770"/>
              <a:ext cx="435" cy="98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83" name="Freeform 953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84" name="Freeform 954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85" name="Rectangle 955"/>
            <p:cNvSpPr>
              <a:spLocks noChangeArrowheads="1"/>
            </p:cNvSpPr>
            <p:nvPr/>
          </p:nvSpPr>
          <p:spPr bwMode="auto">
            <a:xfrm>
              <a:off x="1145" y="2885"/>
              <a:ext cx="248" cy="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86" name="Group 956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70911" name="AutoShape 95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12" name="AutoShape 958"/>
              <p:cNvSpPr>
                <a:spLocks noChangeArrowheads="1"/>
              </p:cNvSpPr>
              <p:nvPr/>
            </p:nvSpPr>
            <p:spPr bwMode="auto">
              <a:xfrm>
                <a:off x="623" y="2582"/>
                <a:ext cx="691" cy="10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87" name="Rectangle 959"/>
            <p:cNvSpPr>
              <a:spLocks noChangeArrowheads="1"/>
            </p:cNvSpPr>
            <p:nvPr/>
          </p:nvSpPr>
          <p:spPr bwMode="auto">
            <a:xfrm>
              <a:off x="1149" y="3024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88" name="Group 960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70909" name="AutoShape 961"/>
              <p:cNvSpPr>
                <a:spLocks noChangeArrowheads="1"/>
              </p:cNvSpPr>
              <p:nvPr/>
            </p:nvSpPr>
            <p:spPr bwMode="auto">
              <a:xfrm>
                <a:off x="615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10" name="AutoShape 962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1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89" name="Rectangle 963"/>
            <p:cNvSpPr>
              <a:spLocks noChangeArrowheads="1"/>
            </p:cNvSpPr>
            <p:nvPr/>
          </p:nvSpPr>
          <p:spPr bwMode="auto">
            <a:xfrm>
              <a:off x="1149" y="3172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90" name="Rectangle 964"/>
            <p:cNvSpPr>
              <a:spLocks noChangeArrowheads="1"/>
            </p:cNvSpPr>
            <p:nvPr/>
          </p:nvSpPr>
          <p:spPr bwMode="auto">
            <a:xfrm>
              <a:off x="1153" y="3299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91" name="Group 965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70907" name="AutoShape 966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08" name="AutoShape 967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1" cy="10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92" name="Freeform 968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893" name="Group 969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70905" name="AutoShape 97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06" name="AutoShape 971"/>
              <p:cNvSpPr>
                <a:spLocks noChangeArrowheads="1"/>
              </p:cNvSpPr>
              <p:nvPr/>
            </p:nvSpPr>
            <p:spPr bwMode="auto">
              <a:xfrm>
                <a:off x="624" y="2579"/>
                <a:ext cx="691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94" name="Rectangle 972"/>
            <p:cNvSpPr>
              <a:spLocks noChangeArrowheads="1"/>
            </p:cNvSpPr>
            <p:nvPr/>
          </p:nvSpPr>
          <p:spPr bwMode="auto">
            <a:xfrm>
              <a:off x="1573" y="2770"/>
              <a:ext cx="30" cy="9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95" name="Freeform 973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96" name="Freeform 974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97" name="Oval 975"/>
            <p:cNvSpPr>
              <a:spLocks noChangeArrowheads="1"/>
            </p:cNvSpPr>
            <p:nvPr/>
          </p:nvSpPr>
          <p:spPr bwMode="auto">
            <a:xfrm>
              <a:off x="1685" y="3712"/>
              <a:ext cx="19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98" name="Freeform 976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9" name="AutoShape 977"/>
            <p:cNvSpPr>
              <a:spLocks noChangeArrowheads="1"/>
            </p:cNvSpPr>
            <p:nvPr/>
          </p:nvSpPr>
          <p:spPr bwMode="auto">
            <a:xfrm>
              <a:off x="1115" y="3742"/>
              <a:ext cx="495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0" name="AutoShape 978"/>
            <p:cNvSpPr>
              <a:spLocks noChangeArrowheads="1"/>
            </p:cNvSpPr>
            <p:nvPr/>
          </p:nvSpPr>
          <p:spPr bwMode="auto">
            <a:xfrm>
              <a:off x="1141" y="3754"/>
              <a:ext cx="443" cy="3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1" name="Oval 979"/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2" name="Oval 980"/>
            <p:cNvSpPr>
              <a:spLocks noChangeArrowheads="1"/>
            </p:cNvSpPr>
            <p:nvPr/>
          </p:nvSpPr>
          <p:spPr bwMode="auto">
            <a:xfrm>
              <a:off x="1258" y="3615"/>
              <a:ext cx="68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70903" name="Oval 981"/>
            <p:cNvSpPr>
              <a:spLocks noChangeArrowheads="1"/>
            </p:cNvSpPr>
            <p:nvPr/>
          </p:nvSpPr>
          <p:spPr bwMode="auto">
            <a:xfrm>
              <a:off x="1333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4" name="Rectangle 982"/>
            <p:cNvSpPr>
              <a:spLocks noChangeArrowheads="1"/>
            </p:cNvSpPr>
            <p:nvPr/>
          </p:nvSpPr>
          <p:spPr bwMode="auto">
            <a:xfrm>
              <a:off x="1498" y="3376"/>
              <a:ext cx="34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720" name="Group 983"/>
          <p:cNvGrpSpPr>
            <a:grpSpLocks/>
          </p:cNvGrpSpPr>
          <p:nvPr/>
        </p:nvGrpSpPr>
        <p:grpSpPr bwMode="auto">
          <a:xfrm>
            <a:off x="7900988" y="5224463"/>
            <a:ext cx="230187" cy="498475"/>
            <a:chOff x="1115" y="2770"/>
            <a:chExt cx="589" cy="1034"/>
          </a:xfrm>
        </p:grpSpPr>
        <p:sp>
          <p:nvSpPr>
            <p:cNvPr id="70849" name="Freeform 984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50" name="Rectangle 985"/>
            <p:cNvSpPr>
              <a:spLocks noChangeArrowheads="1"/>
            </p:cNvSpPr>
            <p:nvPr/>
          </p:nvSpPr>
          <p:spPr bwMode="auto">
            <a:xfrm>
              <a:off x="1143" y="2770"/>
              <a:ext cx="431" cy="98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51" name="Freeform 986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52" name="Freeform 987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53" name="Rectangle 988"/>
            <p:cNvSpPr>
              <a:spLocks noChangeArrowheads="1"/>
            </p:cNvSpPr>
            <p:nvPr/>
          </p:nvSpPr>
          <p:spPr bwMode="auto">
            <a:xfrm>
              <a:off x="1143" y="2885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54" name="Group 989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70879" name="AutoShape 99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4" cy="13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80" name="AutoShape 991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699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55" name="Rectangle 992"/>
            <p:cNvSpPr>
              <a:spLocks noChangeArrowheads="1"/>
            </p:cNvSpPr>
            <p:nvPr/>
          </p:nvSpPr>
          <p:spPr bwMode="auto">
            <a:xfrm>
              <a:off x="1152" y="3024"/>
              <a:ext cx="244" cy="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56" name="Group 993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70877" name="AutoShape 99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78" name="AutoShape 995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9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57" name="Rectangle 996"/>
            <p:cNvSpPr>
              <a:spLocks noChangeArrowheads="1"/>
            </p:cNvSpPr>
            <p:nvPr/>
          </p:nvSpPr>
          <p:spPr bwMode="auto">
            <a:xfrm>
              <a:off x="1147" y="3172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58" name="Rectangle 997"/>
            <p:cNvSpPr>
              <a:spLocks noChangeArrowheads="1"/>
            </p:cNvSpPr>
            <p:nvPr/>
          </p:nvSpPr>
          <p:spPr bwMode="auto">
            <a:xfrm>
              <a:off x="1152" y="3300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59" name="Group 998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70875" name="AutoShape 999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76" name="AutoShape 1000"/>
              <p:cNvSpPr>
                <a:spLocks noChangeArrowheads="1"/>
              </p:cNvSpPr>
              <p:nvPr/>
            </p:nvSpPr>
            <p:spPr bwMode="auto">
              <a:xfrm>
                <a:off x="632" y="2582"/>
                <a:ext cx="699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60" name="Freeform 1001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861" name="Group 1002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70873" name="AutoShape 1003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74" name="AutoShape 1004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9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62" name="Rectangle 1005"/>
            <p:cNvSpPr>
              <a:spLocks noChangeArrowheads="1"/>
            </p:cNvSpPr>
            <p:nvPr/>
          </p:nvSpPr>
          <p:spPr bwMode="auto">
            <a:xfrm>
              <a:off x="1574" y="2770"/>
              <a:ext cx="28" cy="9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3" name="Freeform 1006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64" name="Freeform 1007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65" name="Oval 1008"/>
            <p:cNvSpPr>
              <a:spLocks noChangeArrowheads="1"/>
            </p:cNvSpPr>
            <p:nvPr/>
          </p:nvSpPr>
          <p:spPr bwMode="auto">
            <a:xfrm>
              <a:off x="1684" y="3712"/>
              <a:ext cx="20" cy="4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6" name="Freeform 1009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7" name="AutoShape 1010"/>
            <p:cNvSpPr>
              <a:spLocks noChangeArrowheads="1"/>
            </p:cNvSpPr>
            <p:nvPr/>
          </p:nvSpPr>
          <p:spPr bwMode="auto">
            <a:xfrm>
              <a:off x="1115" y="3741"/>
              <a:ext cx="496" cy="6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8" name="AutoShape 1011"/>
            <p:cNvSpPr>
              <a:spLocks noChangeArrowheads="1"/>
            </p:cNvSpPr>
            <p:nvPr/>
          </p:nvSpPr>
          <p:spPr bwMode="auto">
            <a:xfrm>
              <a:off x="1143" y="3755"/>
              <a:ext cx="443" cy="3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9" name="Oval 1012"/>
            <p:cNvSpPr>
              <a:spLocks noChangeArrowheads="1"/>
            </p:cNvSpPr>
            <p:nvPr/>
          </p:nvSpPr>
          <p:spPr bwMode="auto">
            <a:xfrm>
              <a:off x="1184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70" name="Oval 1013"/>
            <p:cNvSpPr>
              <a:spLocks noChangeArrowheads="1"/>
            </p:cNvSpPr>
            <p:nvPr/>
          </p:nvSpPr>
          <p:spPr bwMode="auto">
            <a:xfrm>
              <a:off x="1257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70871" name="Oval 1014"/>
            <p:cNvSpPr>
              <a:spLocks noChangeArrowheads="1"/>
            </p:cNvSpPr>
            <p:nvPr/>
          </p:nvSpPr>
          <p:spPr bwMode="auto">
            <a:xfrm>
              <a:off x="1330" y="3613"/>
              <a:ext cx="65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72" name="Rectangle 1015"/>
            <p:cNvSpPr>
              <a:spLocks noChangeArrowheads="1"/>
            </p:cNvSpPr>
            <p:nvPr/>
          </p:nvSpPr>
          <p:spPr bwMode="auto">
            <a:xfrm>
              <a:off x="1497" y="3376"/>
              <a:ext cx="32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721" name="Group 1016"/>
          <p:cNvGrpSpPr>
            <a:grpSpLocks/>
          </p:cNvGrpSpPr>
          <p:nvPr/>
        </p:nvGrpSpPr>
        <p:grpSpPr bwMode="auto">
          <a:xfrm>
            <a:off x="7389813" y="3911600"/>
            <a:ext cx="506412" cy="209550"/>
            <a:chOff x="4655" y="2464"/>
            <a:chExt cx="319" cy="132"/>
          </a:xfrm>
        </p:grpSpPr>
        <p:grpSp>
          <p:nvGrpSpPr>
            <p:cNvPr id="70832" name="Group 101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08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708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70844" name="Group 102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47" name="Freeform 102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48" name="Freeform 102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45" name="Line 102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46" name="Line 102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33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0834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0835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0836" name="Group 102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39" name="Freeform 103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40" name="Freeform 103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37" name="Line 1032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38" name="Line 103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2" name="Group 1034"/>
          <p:cNvGrpSpPr>
            <a:grpSpLocks/>
          </p:cNvGrpSpPr>
          <p:nvPr/>
        </p:nvGrpSpPr>
        <p:grpSpPr bwMode="auto">
          <a:xfrm>
            <a:off x="7081838" y="3629025"/>
            <a:ext cx="506412" cy="209550"/>
            <a:chOff x="4655" y="2464"/>
            <a:chExt cx="319" cy="132"/>
          </a:xfrm>
        </p:grpSpPr>
        <p:grpSp>
          <p:nvGrpSpPr>
            <p:cNvPr id="70815" name="Group 103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08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708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70827" name="Group 103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30" name="Freeform 104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31" name="Freeform 104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28" name="Line 104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29" name="Line 104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16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0817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0818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0819" name="Group 104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22" name="Freeform 10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23" name="Freeform 10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20" name="Line 1050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21" name="Line 1051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3" name="Group 1052"/>
          <p:cNvGrpSpPr>
            <a:grpSpLocks/>
          </p:cNvGrpSpPr>
          <p:nvPr/>
        </p:nvGrpSpPr>
        <p:grpSpPr bwMode="auto">
          <a:xfrm>
            <a:off x="7732713" y="3641725"/>
            <a:ext cx="506412" cy="209550"/>
            <a:chOff x="4655" y="2464"/>
            <a:chExt cx="319" cy="132"/>
          </a:xfrm>
        </p:grpSpPr>
        <p:grpSp>
          <p:nvGrpSpPr>
            <p:cNvPr id="70798" name="Group 1053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08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708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70810" name="Group 105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13" name="Freeform 105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14" name="Freeform 105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11" name="Line 106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12" name="Line 106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99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0800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0801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0802" name="Group 1065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05" name="Freeform 10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06" name="Freeform 10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03" name="Line 1068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4" name="Line 1069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4" name="Group 1070"/>
          <p:cNvGrpSpPr>
            <a:grpSpLocks/>
          </p:cNvGrpSpPr>
          <p:nvPr/>
        </p:nvGrpSpPr>
        <p:grpSpPr bwMode="auto">
          <a:xfrm>
            <a:off x="7202488" y="2486025"/>
            <a:ext cx="392112" cy="180975"/>
            <a:chOff x="4655" y="2464"/>
            <a:chExt cx="319" cy="132"/>
          </a:xfrm>
        </p:grpSpPr>
        <p:grpSp>
          <p:nvGrpSpPr>
            <p:cNvPr id="70781" name="Group 107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9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079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7079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70793" name="Group 107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96" name="Freeform 10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97" name="Freeform 10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94" name="Line 107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95" name="Line 107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82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0783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0784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0785" name="Group 1083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88" name="Freeform 10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89" name="Freeform 10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86" name="Line 1086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7" name="Line 1087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5" name="Group 1088"/>
          <p:cNvGrpSpPr>
            <a:grpSpLocks/>
          </p:cNvGrpSpPr>
          <p:nvPr/>
        </p:nvGrpSpPr>
        <p:grpSpPr bwMode="auto">
          <a:xfrm>
            <a:off x="7205663" y="2752725"/>
            <a:ext cx="407987" cy="180975"/>
            <a:chOff x="4655" y="2464"/>
            <a:chExt cx="319" cy="132"/>
          </a:xfrm>
        </p:grpSpPr>
        <p:grpSp>
          <p:nvGrpSpPr>
            <p:cNvPr id="70764" name="Group 108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07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707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70776" name="Group 10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79" name="Freeform 10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80" name="Freeform 10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77" name="Line 10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78" name="Line 10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65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0766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0767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0768" name="Group 1101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71" name="Freeform 11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72" name="Freeform 11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69" name="Line 1104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0" name="Line 1105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6" name="Group 1106"/>
          <p:cNvGrpSpPr>
            <a:grpSpLocks/>
          </p:cNvGrpSpPr>
          <p:nvPr/>
        </p:nvGrpSpPr>
        <p:grpSpPr bwMode="auto">
          <a:xfrm>
            <a:off x="7758113" y="2749550"/>
            <a:ext cx="407987" cy="180975"/>
            <a:chOff x="4655" y="2464"/>
            <a:chExt cx="319" cy="132"/>
          </a:xfrm>
        </p:grpSpPr>
        <p:grpSp>
          <p:nvGrpSpPr>
            <p:cNvPr id="70747" name="Group 11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07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707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70759" name="Group 11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62" name="Freeform 1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63" name="Freeform 1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60" name="Line 11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61" name="Line 11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48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0749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0750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0751" name="Group 111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54" name="Freeform 11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55" name="Freeform 11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52" name="Line 1122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3" name="Line 112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7" name="Group 1124"/>
          <p:cNvGrpSpPr>
            <a:grpSpLocks/>
          </p:cNvGrpSpPr>
          <p:nvPr/>
        </p:nvGrpSpPr>
        <p:grpSpPr bwMode="auto">
          <a:xfrm>
            <a:off x="7688263" y="2390775"/>
            <a:ext cx="392112" cy="180975"/>
            <a:chOff x="4655" y="2464"/>
            <a:chExt cx="319" cy="132"/>
          </a:xfrm>
        </p:grpSpPr>
        <p:grpSp>
          <p:nvGrpSpPr>
            <p:cNvPr id="70730" name="Group 112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3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074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7074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70742" name="Group 11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45" name="Freeform 11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46" name="Freeform 11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43" name="Line 11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44" name="Line 11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31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0732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0733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0734" name="Group 113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37" name="Freeform 1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38" name="Freeform 1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35" name="Line 1140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6" name="Line 1141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728" name="Picture 1142" descr="underline_base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0398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06DDE77A-6F26-C74C-8B2C-E1D382C3517B}" type="slidenum">
              <a:rPr lang="en-US" sz="1200">
                <a:latin typeface="Tahoma" charset="0"/>
              </a:rPr>
              <a:pPr/>
              <a:t>14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0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219"/>
          <p:cNvGrpSpPr>
            <a:grpSpLocks/>
          </p:cNvGrpSpPr>
          <p:nvPr/>
        </p:nvGrpSpPr>
        <p:grpSpPr bwMode="auto">
          <a:xfrm>
            <a:off x="5281613" y="2803525"/>
            <a:ext cx="409575" cy="565150"/>
            <a:chOff x="375561" y="297711"/>
            <a:chExt cx="1252683" cy="2142487"/>
          </a:xfrm>
        </p:grpSpPr>
        <p:sp>
          <p:nvSpPr>
            <p:cNvPr id="221" name="Freeform 220"/>
            <p:cNvSpPr/>
            <p:nvPr/>
          </p:nvSpPr>
          <p:spPr>
            <a:xfrm>
              <a:off x="375561" y="297711"/>
              <a:ext cx="971072" cy="2136471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75561" y="309747"/>
              <a:ext cx="1247826" cy="77033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332065" y="1080080"/>
              <a:ext cx="296179" cy="13601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42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8"/>
            <a:ext cx="8321675" cy="765175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Host: sends </a:t>
            </a:r>
            <a:r>
              <a:rPr lang="en-US" sz="4000" i="1">
                <a:latin typeface="Gill Sans MT" charset="0"/>
              </a:rPr>
              <a:t>packets</a:t>
            </a:r>
            <a:r>
              <a:rPr lang="en-US" sz="4000">
                <a:latin typeface="Gill Sans MT" charset="0"/>
              </a:rPr>
              <a:t> of data</a:t>
            </a:r>
          </a:p>
        </p:txBody>
      </p:sp>
      <p:sp>
        <p:nvSpPr>
          <p:cNvPr id="243750" name="Content Placeholder 52"/>
          <p:cNvSpPr>
            <a:spLocks noGrp="1"/>
          </p:cNvSpPr>
          <p:nvPr>
            <p:ph idx="4294967295"/>
          </p:nvPr>
        </p:nvSpPr>
        <p:spPr>
          <a:xfrm>
            <a:off x="428625" y="1296988"/>
            <a:ext cx="3775075" cy="34258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host sending function: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dirty="0" smtClean="0">
                <a:ea typeface="+mn-ea"/>
              </a:rPr>
              <a:t>takes application message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dirty="0" smtClean="0">
                <a:ea typeface="+mn-ea"/>
              </a:rPr>
              <a:t>breaks into smaller chunks, known as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packets</a:t>
            </a:r>
            <a:r>
              <a:rPr lang="en-US" sz="2400" dirty="0" smtClean="0">
                <a:ea typeface="+mn-ea"/>
              </a:rPr>
              <a:t>, of length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L</a:t>
            </a:r>
            <a:r>
              <a:rPr lang="en-US" sz="2400" dirty="0" smtClean="0">
                <a:ea typeface="+mn-ea"/>
              </a:rPr>
              <a:t> bits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dirty="0" smtClean="0">
                <a:ea typeface="+mn-ea"/>
              </a:rPr>
              <a:t>transmits packet into access network at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transmission rate R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link transmission rate, aka link </a:t>
            </a:r>
            <a:r>
              <a:rPr lang="en-US" i="1" dirty="0" smtClean="0">
                <a:solidFill>
                  <a:srgbClr val="C00000"/>
                </a:solidFill>
              </a:rPr>
              <a:t>capacity, aka link bandwidth</a:t>
            </a:r>
          </a:p>
        </p:txBody>
      </p:sp>
      <p:sp>
        <p:nvSpPr>
          <p:cNvPr id="61444" name="Line 305"/>
          <p:cNvSpPr>
            <a:spLocks noChangeShapeType="1"/>
          </p:cNvSpPr>
          <p:nvPr/>
        </p:nvSpPr>
        <p:spPr bwMode="auto">
          <a:xfrm>
            <a:off x="5705475" y="3727450"/>
            <a:ext cx="2454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5" name="Picture 39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22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6" name="Group 51"/>
          <p:cNvGrpSpPr>
            <a:grpSpLocks/>
          </p:cNvGrpSpPr>
          <p:nvPr/>
        </p:nvGrpSpPr>
        <p:grpSpPr bwMode="auto">
          <a:xfrm>
            <a:off x="7883525" y="3427413"/>
            <a:ext cx="1052513" cy="355600"/>
            <a:chOff x="4410" y="1365"/>
            <a:chExt cx="663" cy="224"/>
          </a:xfrm>
        </p:grpSpPr>
        <p:sp>
          <p:nvSpPr>
            <p:cNvPr id="61471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2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75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47" name="TextBox 1"/>
          <p:cNvSpPr txBox="1">
            <a:spLocks noChangeArrowheads="1"/>
          </p:cNvSpPr>
          <p:nvPr/>
        </p:nvSpPr>
        <p:spPr bwMode="auto">
          <a:xfrm>
            <a:off x="5756275" y="3759200"/>
            <a:ext cx="2646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R: </a:t>
            </a:r>
            <a:r>
              <a:rPr lang="en-US" sz="1800"/>
              <a:t>link transmission rate</a:t>
            </a:r>
          </a:p>
        </p:txBody>
      </p:sp>
      <p:grpSp>
        <p:nvGrpSpPr>
          <p:cNvPr id="61448" name="Group 201"/>
          <p:cNvGrpSpPr>
            <a:grpSpLocks/>
          </p:cNvGrpSpPr>
          <p:nvPr/>
        </p:nvGrpSpPr>
        <p:grpSpPr bwMode="auto">
          <a:xfrm>
            <a:off x="5033963" y="2809875"/>
            <a:ext cx="409575" cy="565150"/>
            <a:chOff x="375561" y="297711"/>
            <a:chExt cx="1252683" cy="2138362"/>
          </a:xfrm>
        </p:grpSpPr>
        <p:sp>
          <p:nvSpPr>
            <p:cNvPr id="203" name="Freeform 202"/>
            <p:cNvSpPr/>
            <p:nvPr/>
          </p:nvSpPr>
          <p:spPr>
            <a:xfrm>
              <a:off x="375561" y="297711"/>
              <a:ext cx="971072" cy="213836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75561" y="309724"/>
              <a:ext cx="1247826" cy="768849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332065" y="1066560"/>
              <a:ext cx="296179" cy="136350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49" name="TextBox 205"/>
          <p:cNvSpPr txBox="1">
            <a:spLocks noChangeArrowheads="1"/>
          </p:cNvSpPr>
          <p:nvPr/>
        </p:nvSpPr>
        <p:spPr bwMode="auto">
          <a:xfrm>
            <a:off x="4791075" y="3986213"/>
            <a:ext cx="66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host</a:t>
            </a:r>
          </a:p>
        </p:txBody>
      </p:sp>
      <p:grpSp>
        <p:nvGrpSpPr>
          <p:cNvPr id="61450" name="Group 206"/>
          <p:cNvGrpSpPr>
            <a:grpSpLocks/>
          </p:cNvGrpSpPr>
          <p:nvPr/>
        </p:nvGrpSpPr>
        <p:grpSpPr bwMode="auto">
          <a:xfrm>
            <a:off x="4559300" y="3535363"/>
            <a:ext cx="1295400" cy="506412"/>
            <a:chOff x="1816230" y="6118900"/>
            <a:chExt cx="1843339" cy="739100"/>
          </a:xfrm>
        </p:grpSpPr>
        <p:pic>
          <p:nvPicPr>
            <p:cNvPr id="6146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2069"/>
              <a:ext cx="1843339" cy="71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" name="Rectangle 208"/>
            <p:cNvSpPr/>
            <p:nvPr/>
          </p:nvSpPr>
          <p:spPr>
            <a:xfrm rot="1049095">
              <a:off x="1947252" y="6118900"/>
              <a:ext cx="1651325" cy="46338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1451" name="Group 209"/>
          <p:cNvGrpSpPr>
            <a:grpSpLocks/>
          </p:cNvGrpSpPr>
          <p:nvPr/>
        </p:nvGrpSpPr>
        <p:grpSpPr bwMode="auto">
          <a:xfrm>
            <a:off x="4699000" y="1919288"/>
            <a:ext cx="1409700" cy="877887"/>
            <a:chOff x="2387973" y="4309243"/>
            <a:chExt cx="1771787" cy="1282262"/>
          </a:xfrm>
        </p:grpSpPr>
        <p:pic>
          <p:nvPicPr>
            <p:cNvPr id="6146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508" y="4309243"/>
              <a:ext cx="1284945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Rectangle 211"/>
            <p:cNvSpPr/>
            <p:nvPr/>
          </p:nvSpPr>
          <p:spPr>
            <a:xfrm rot="11601822">
              <a:off x="2387973" y="5127757"/>
              <a:ext cx="1771787" cy="42433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52" name="TextBox 215"/>
          <p:cNvSpPr txBox="1">
            <a:spLocks noChangeArrowheads="1"/>
          </p:cNvSpPr>
          <p:nvPr/>
        </p:nvSpPr>
        <p:spPr bwMode="auto">
          <a:xfrm>
            <a:off x="5448300" y="3341688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1</a:t>
            </a:r>
          </a:p>
        </p:txBody>
      </p:sp>
      <p:sp>
        <p:nvSpPr>
          <p:cNvPr id="61453" name="TextBox 216"/>
          <p:cNvSpPr txBox="1">
            <a:spLocks noChangeArrowheads="1"/>
          </p:cNvSpPr>
          <p:nvPr/>
        </p:nvSpPr>
        <p:spPr bwMode="auto">
          <a:xfrm>
            <a:off x="5207000" y="3349625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</a:t>
            </a:r>
          </a:p>
        </p:txBody>
      </p:sp>
      <p:cxnSp>
        <p:nvCxnSpPr>
          <p:cNvPr id="61454" name="Straight Connector 3"/>
          <p:cNvCxnSpPr>
            <a:cxnSpLocks noChangeShapeType="1"/>
          </p:cNvCxnSpPr>
          <p:nvPr/>
        </p:nvCxnSpPr>
        <p:spPr bwMode="auto">
          <a:xfrm flipV="1">
            <a:off x="5697538" y="2363788"/>
            <a:ext cx="122555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5" name="TextBox 234"/>
          <p:cNvSpPr txBox="1">
            <a:spLocks noChangeArrowheads="1"/>
          </p:cNvSpPr>
          <p:nvPr/>
        </p:nvSpPr>
        <p:spPr bwMode="auto">
          <a:xfrm>
            <a:off x="6861175" y="2014538"/>
            <a:ext cx="1531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two packets, </a:t>
            </a:r>
          </a:p>
          <a:p>
            <a:r>
              <a:rPr lang="en-US" sz="1800" i="1"/>
              <a:t>L</a:t>
            </a:r>
            <a:r>
              <a:rPr lang="en-US" sz="1800"/>
              <a:t> bits each</a:t>
            </a:r>
          </a:p>
        </p:txBody>
      </p:sp>
      <p:sp>
        <p:nvSpPr>
          <p:cNvPr id="61456" name="TextBox 235"/>
          <p:cNvSpPr txBox="1">
            <a:spLocks noChangeArrowheads="1"/>
          </p:cNvSpPr>
          <p:nvPr/>
        </p:nvSpPr>
        <p:spPr bwMode="auto">
          <a:xfrm>
            <a:off x="1550988" y="5456238"/>
            <a:ext cx="14795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sz="1800"/>
              <a:t>packet</a:t>
            </a:r>
          </a:p>
          <a:p>
            <a:pPr algn="r">
              <a:lnSpc>
                <a:spcPts val="1800"/>
              </a:lnSpc>
            </a:pPr>
            <a:r>
              <a:rPr lang="en-US" sz="1800"/>
              <a:t>transmission</a:t>
            </a:r>
          </a:p>
          <a:p>
            <a:pPr algn="r">
              <a:lnSpc>
                <a:spcPts val="1800"/>
              </a:lnSpc>
            </a:pPr>
            <a:r>
              <a:rPr lang="en-US" sz="1800"/>
              <a:t>delay</a:t>
            </a:r>
          </a:p>
        </p:txBody>
      </p:sp>
      <p:sp>
        <p:nvSpPr>
          <p:cNvPr id="61457" name="TextBox 237"/>
          <p:cNvSpPr txBox="1">
            <a:spLocks noChangeArrowheads="1"/>
          </p:cNvSpPr>
          <p:nvPr/>
        </p:nvSpPr>
        <p:spPr bwMode="auto">
          <a:xfrm>
            <a:off x="3660775" y="5453063"/>
            <a:ext cx="17113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1800"/>
              <a:t>time needed to</a:t>
            </a:r>
          </a:p>
          <a:p>
            <a:pPr algn="ctr">
              <a:lnSpc>
                <a:spcPts val="1800"/>
              </a:lnSpc>
            </a:pPr>
            <a:r>
              <a:rPr lang="en-US" sz="1800"/>
              <a:t>transmit </a:t>
            </a:r>
            <a:r>
              <a:rPr lang="en-US" sz="1800" i="1"/>
              <a:t>L</a:t>
            </a:r>
            <a:r>
              <a:rPr lang="en-US" sz="1800"/>
              <a:t>-bit</a:t>
            </a:r>
          </a:p>
          <a:p>
            <a:pPr algn="ctr">
              <a:lnSpc>
                <a:spcPts val="1800"/>
              </a:lnSpc>
            </a:pPr>
            <a:r>
              <a:rPr lang="en-US" sz="1800"/>
              <a:t>packet into link</a:t>
            </a:r>
          </a:p>
        </p:txBody>
      </p:sp>
      <p:sp>
        <p:nvSpPr>
          <p:cNvPr id="61458" name="TextBox 4"/>
          <p:cNvSpPr txBox="1">
            <a:spLocks noChangeArrowheads="1"/>
          </p:cNvSpPr>
          <p:nvPr/>
        </p:nvSpPr>
        <p:spPr bwMode="auto">
          <a:xfrm>
            <a:off x="6167438" y="5400675"/>
            <a:ext cx="1741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L</a:t>
            </a:r>
            <a:r>
              <a:rPr lang="en-US"/>
              <a:t> (bits)</a:t>
            </a:r>
          </a:p>
          <a:p>
            <a:r>
              <a:rPr lang="en-US" i="1"/>
              <a:t>R</a:t>
            </a:r>
            <a:r>
              <a:rPr lang="en-US"/>
              <a:t> (bits/sec)</a:t>
            </a:r>
          </a:p>
        </p:txBody>
      </p:sp>
      <p:cxnSp>
        <p:nvCxnSpPr>
          <p:cNvPr id="61459" name="Straight Connector 9"/>
          <p:cNvCxnSpPr>
            <a:cxnSpLocks noChangeShapeType="1"/>
          </p:cNvCxnSpPr>
          <p:nvPr/>
        </p:nvCxnSpPr>
        <p:spPr bwMode="auto">
          <a:xfrm>
            <a:off x="6254750" y="5819775"/>
            <a:ext cx="1284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0" name="TextBox 10"/>
          <p:cNvSpPr txBox="1">
            <a:spLocks noChangeArrowheads="1"/>
          </p:cNvSpPr>
          <p:nvPr/>
        </p:nvSpPr>
        <p:spPr bwMode="auto">
          <a:xfrm>
            <a:off x="3228975" y="558641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=</a:t>
            </a:r>
          </a:p>
        </p:txBody>
      </p:sp>
      <p:sp>
        <p:nvSpPr>
          <p:cNvPr id="61461" name="TextBox 245"/>
          <p:cNvSpPr txBox="1">
            <a:spLocks noChangeArrowheads="1"/>
          </p:cNvSpPr>
          <p:nvPr/>
        </p:nvSpPr>
        <p:spPr bwMode="auto">
          <a:xfrm>
            <a:off x="5570538" y="56022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=</a:t>
            </a:r>
          </a:p>
        </p:txBody>
      </p:sp>
      <p:sp>
        <p:nvSpPr>
          <p:cNvPr id="61462" name="Rectangle 11"/>
          <p:cNvSpPr>
            <a:spLocks noChangeArrowheads="1"/>
          </p:cNvSpPr>
          <p:nvPr/>
        </p:nvSpPr>
        <p:spPr bwMode="auto">
          <a:xfrm>
            <a:off x="1109663" y="5322888"/>
            <a:ext cx="7275512" cy="1001712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7789EBAB-26FD-864B-BD3D-5C311B3D8F1E}" type="slidenum">
              <a:rPr lang="en-US" sz="1200">
                <a:latin typeface="Tahoma" charset="0"/>
              </a:rPr>
              <a:pPr/>
              <a:t>15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8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Introduction</a:t>
            </a:r>
          </a:p>
        </p:txBody>
      </p:sp>
      <p:pic>
        <p:nvPicPr>
          <p:cNvPr id="72706" name="Picture 4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128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280988"/>
            <a:ext cx="8193088" cy="833437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Packet-switching: store-and-forward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438" y="3486150"/>
            <a:ext cx="4143375" cy="3262313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takes </a:t>
            </a:r>
            <a:r>
              <a:rPr lang="en-US" sz="2400" i="1">
                <a:latin typeface="Gill Sans MT" charset="0"/>
              </a:rPr>
              <a:t>L</a:t>
            </a:r>
            <a:r>
              <a:rPr lang="en-US" sz="2400">
                <a:latin typeface="Gill Sans MT" charset="0"/>
              </a:rPr>
              <a:t>/</a:t>
            </a:r>
            <a:r>
              <a:rPr lang="en-US" sz="2400" i="1">
                <a:latin typeface="Gill Sans MT" charset="0"/>
              </a:rPr>
              <a:t>R</a:t>
            </a:r>
            <a:r>
              <a:rPr lang="en-US" sz="2400">
                <a:latin typeface="Gill Sans MT" charset="0"/>
              </a:rPr>
              <a:t> seconds to transmit (push out) </a:t>
            </a:r>
            <a:r>
              <a:rPr lang="en-US" sz="2400" i="1">
                <a:latin typeface="Gill Sans MT" charset="0"/>
              </a:rPr>
              <a:t>L</a:t>
            </a:r>
            <a:r>
              <a:rPr lang="en-US" sz="2400">
                <a:latin typeface="Gill Sans MT" charset="0"/>
              </a:rPr>
              <a:t>-bit packet into link at </a:t>
            </a:r>
            <a:r>
              <a:rPr lang="en-US" sz="2400" i="1">
                <a:latin typeface="Gill Sans MT" charset="0"/>
              </a:rPr>
              <a:t>R</a:t>
            </a:r>
            <a:r>
              <a:rPr lang="en-US" sz="2400">
                <a:latin typeface="Gill Sans MT" charset="0"/>
              </a:rPr>
              <a:t> bps</a:t>
            </a:r>
          </a:p>
          <a:p>
            <a:pPr eaLnBrk="1" hangingPunct="1">
              <a:buSzPct val="75000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store and forward:</a:t>
            </a:r>
            <a:r>
              <a:rPr lang="en-US" sz="2400" i="1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entire packet must  arrive at router before it can be transmitted on next link</a:t>
            </a:r>
          </a:p>
        </p:txBody>
      </p:sp>
      <p:sp>
        <p:nvSpPr>
          <p:cNvPr id="7270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56238" y="3602038"/>
            <a:ext cx="3514725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i="1">
                <a:solidFill>
                  <a:srgbClr val="000099"/>
                </a:solidFill>
                <a:latin typeface="Gill Sans MT" charset="0"/>
              </a:rPr>
              <a:t>one-hop numerical example:</a:t>
            </a:r>
          </a:p>
          <a:p>
            <a:pPr eaLnBrk="1" hangingPunct="1">
              <a:lnSpc>
                <a:spcPct val="90000"/>
              </a:lnSpc>
              <a:buSzTx/>
              <a:buFont typeface="Wingdings" charset="0"/>
              <a:buChar char="§"/>
            </a:pPr>
            <a:r>
              <a:rPr lang="en-US" sz="2400" i="1">
                <a:latin typeface="Gill Sans MT" charset="0"/>
              </a:rPr>
              <a:t>L</a:t>
            </a:r>
            <a:r>
              <a:rPr lang="en-US" sz="2400">
                <a:latin typeface="Gill Sans MT" charset="0"/>
              </a:rPr>
              <a:t> = 7.5 Mbits</a:t>
            </a:r>
          </a:p>
          <a:p>
            <a:pPr eaLnBrk="1" hangingPunct="1">
              <a:lnSpc>
                <a:spcPct val="90000"/>
              </a:lnSpc>
              <a:buSzTx/>
              <a:buFont typeface="Wingdings" charset="0"/>
              <a:buChar char="§"/>
            </a:pPr>
            <a:r>
              <a:rPr lang="en-US" sz="2400" i="1">
                <a:latin typeface="Gill Sans MT" charset="0"/>
              </a:rPr>
              <a:t>R</a:t>
            </a:r>
            <a:r>
              <a:rPr lang="en-US" sz="2400">
                <a:latin typeface="Gill Sans MT" charset="0"/>
              </a:rPr>
              <a:t> = 1.5 Mbps</a:t>
            </a:r>
          </a:p>
          <a:p>
            <a:pPr eaLnBrk="1" hangingPunct="1">
              <a:lnSpc>
                <a:spcPct val="90000"/>
              </a:lnSpc>
              <a:buSzTx/>
              <a:buFont typeface="Wingdings" charset="0"/>
              <a:buChar char="§"/>
            </a:pPr>
            <a:r>
              <a:rPr lang="en-US" sz="2400">
                <a:latin typeface="Gill Sans MT" charset="0"/>
              </a:rPr>
              <a:t>one-hop transmission delay = 5 sec</a:t>
            </a:r>
          </a:p>
        </p:txBody>
      </p:sp>
      <p:sp>
        <p:nvSpPr>
          <p:cNvPr id="72710" name="AutoShape 42"/>
          <p:cNvSpPr>
            <a:spLocks/>
          </p:cNvSpPr>
          <p:nvPr/>
        </p:nvSpPr>
        <p:spPr bwMode="auto">
          <a:xfrm>
            <a:off x="4975225" y="5695950"/>
            <a:ext cx="152400" cy="728663"/>
          </a:xfrm>
          <a:prstGeom prst="rightBrace">
            <a:avLst>
              <a:gd name="adj1" fmla="val 501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11" name="Text Box 43"/>
          <p:cNvSpPr txBox="1">
            <a:spLocks noChangeArrowheads="1"/>
          </p:cNvSpPr>
          <p:nvPr/>
        </p:nvSpPr>
        <p:spPr bwMode="auto">
          <a:xfrm>
            <a:off x="5121275" y="5999163"/>
            <a:ext cx="279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Gill Sans MT" charset="0"/>
              </a:rPr>
              <a:t>more on delay shortly …</a:t>
            </a:r>
          </a:p>
        </p:txBody>
      </p:sp>
      <p:sp>
        <p:nvSpPr>
          <p:cNvPr id="727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1-</a:t>
            </a:r>
            <a:fld id="{189EF739-98B6-4C4F-81B2-39194416FD07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16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2650" y="2679700"/>
            <a:ext cx="6588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source</a:t>
            </a:r>
          </a:p>
        </p:txBody>
      </p:sp>
      <p:grpSp>
        <p:nvGrpSpPr>
          <p:cNvPr id="72714" name="Group 41"/>
          <p:cNvGrpSpPr>
            <a:grpSpLocks/>
          </p:cNvGrpSpPr>
          <p:nvPr/>
        </p:nvGrpSpPr>
        <p:grpSpPr bwMode="auto">
          <a:xfrm>
            <a:off x="1630363" y="2768600"/>
            <a:ext cx="1057275" cy="420688"/>
            <a:chOff x="1816230" y="6118900"/>
            <a:chExt cx="1843339" cy="739100"/>
          </a:xfrm>
        </p:grpSpPr>
        <p:pic>
          <p:nvPicPr>
            <p:cNvPr id="72775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4002"/>
              <a:ext cx="1843339" cy="71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Rectangle 100"/>
            <p:cNvSpPr/>
            <p:nvPr/>
          </p:nvSpPr>
          <p:spPr>
            <a:xfrm rot="1049095">
              <a:off x="1947488" y="6118900"/>
              <a:ext cx="1650399" cy="462656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 smtClean="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cxnSp>
        <p:nvCxnSpPr>
          <p:cNvPr id="72715" name="Straight Connector 42"/>
          <p:cNvCxnSpPr>
            <a:cxnSpLocks noChangeShapeType="1"/>
          </p:cNvCxnSpPr>
          <p:nvPr/>
        </p:nvCxnSpPr>
        <p:spPr bwMode="auto">
          <a:xfrm flipV="1">
            <a:off x="2576513" y="2874963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716" name="Group 43"/>
          <p:cNvGrpSpPr>
            <a:grpSpLocks/>
          </p:cNvGrpSpPr>
          <p:nvPr/>
        </p:nvGrpSpPr>
        <p:grpSpPr bwMode="auto">
          <a:xfrm>
            <a:off x="3922713" y="2687638"/>
            <a:ext cx="1058862" cy="384175"/>
            <a:chOff x="5142253" y="5649029"/>
            <a:chExt cx="1304545" cy="695633"/>
          </a:xfrm>
        </p:grpSpPr>
        <p:grpSp>
          <p:nvGrpSpPr>
            <p:cNvPr id="72768" name="Group 92"/>
            <p:cNvGrpSpPr>
              <a:grpSpLocks/>
            </p:cNvGrpSpPr>
            <p:nvPr/>
          </p:nvGrpSpPr>
          <p:grpSpPr bwMode="auto">
            <a:xfrm>
              <a:off x="5147271" y="5649029"/>
              <a:ext cx="1276350" cy="695633"/>
              <a:chOff x="4981575" y="5851547"/>
              <a:chExt cx="1276350" cy="695633"/>
            </a:xfrm>
          </p:grpSpPr>
          <p:pic>
            <p:nvPicPr>
              <p:cNvPr id="72771" name="Picture 9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575" y="5944151"/>
                <a:ext cx="1276350" cy="60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72" name="Rectangle 96"/>
              <p:cNvSpPr>
                <a:spLocks noChangeArrowheads="1"/>
              </p:cNvSpPr>
              <p:nvPr/>
            </p:nvSpPr>
            <p:spPr bwMode="auto">
              <a:xfrm>
                <a:off x="6065959" y="6205112"/>
                <a:ext cx="44985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2773" name="Rectangle 97"/>
              <p:cNvSpPr>
                <a:spLocks noChangeArrowheads="1"/>
              </p:cNvSpPr>
              <p:nvPr/>
            </p:nvSpPr>
            <p:spPr bwMode="auto">
              <a:xfrm>
                <a:off x="5178008" y="6228108"/>
                <a:ext cx="62587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2774" name="Oval 98"/>
              <p:cNvSpPr>
                <a:spLocks noChangeArrowheads="1"/>
              </p:cNvSpPr>
              <p:nvPr/>
            </p:nvSpPr>
            <p:spPr bwMode="auto">
              <a:xfrm>
                <a:off x="5023497" y="5851547"/>
                <a:ext cx="1196974" cy="494417"/>
              </a:xfrm>
              <a:prstGeom prst="ellips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  <p:sp>
          <p:nvSpPr>
            <p:cNvPr id="72769" name="Rectangle 93"/>
            <p:cNvSpPr>
              <a:spLocks noChangeArrowheads="1"/>
            </p:cNvSpPr>
            <p:nvPr/>
          </p:nvSpPr>
          <p:spPr bwMode="auto">
            <a:xfrm>
              <a:off x="6360741" y="5695021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2770" name="Rectangle 94"/>
            <p:cNvSpPr>
              <a:spLocks noChangeArrowheads="1"/>
            </p:cNvSpPr>
            <p:nvPr/>
          </p:nvSpPr>
          <p:spPr bwMode="auto">
            <a:xfrm>
              <a:off x="5142253" y="5700770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72717" name="Group 44"/>
          <p:cNvGrpSpPr>
            <a:grpSpLocks/>
          </p:cNvGrpSpPr>
          <p:nvPr/>
        </p:nvGrpSpPr>
        <p:grpSpPr bwMode="auto">
          <a:xfrm>
            <a:off x="3876675" y="1608138"/>
            <a:ext cx="1092200" cy="303212"/>
            <a:chOff x="5128542" y="4838701"/>
            <a:chExt cx="1300833" cy="530211"/>
          </a:xfrm>
        </p:grpSpPr>
        <p:pic>
          <p:nvPicPr>
            <p:cNvPr id="7276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542" y="4838701"/>
              <a:ext cx="1300833" cy="49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66" name="Rectangle 90"/>
            <p:cNvSpPr>
              <a:spLocks noChangeArrowheads="1"/>
            </p:cNvSpPr>
            <p:nvPr/>
          </p:nvSpPr>
          <p:spPr bwMode="auto">
            <a:xfrm>
              <a:off x="6327275" y="5219009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2767" name="Rectangle 91"/>
            <p:cNvSpPr>
              <a:spLocks noChangeArrowheads="1"/>
            </p:cNvSpPr>
            <p:nvPr/>
          </p:nvSpPr>
          <p:spPr bwMode="auto">
            <a:xfrm>
              <a:off x="5158794" y="5241217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72718" name="Group 45"/>
          <p:cNvGrpSpPr>
            <a:grpSpLocks/>
          </p:cNvGrpSpPr>
          <p:nvPr/>
        </p:nvGrpSpPr>
        <p:grpSpPr bwMode="auto">
          <a:xfrm>
            <a:off x="1735138" y="1196975"/>
            <a:ext cx="1150937" cy="730250"/>
            <a:chOff x="2387973" y="4309243"/>
            <a:chExt cx="1771787" cy="1282262"/>
          </a:xfrm>
        </p:grpSpPr>
        <p:pic>
          <p:nvPicPr>
            <p:cNvPr id="7276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481" y="4309243"/>
              <a:ext cx="1285463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Rectangle 88"/>
            <p:cNvSpPr/>
            <p:nvPr/>
          </p:nvSpPr>
          <p:spPr>
            <a:xfrm rot="11601822">
              <a:off x="2387973" y="5128665"/>
              <a:ext cx="1771787" cy="422704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 smtClean="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935288" y="2908300"/>
            <a:ext cx="566737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bps</a:t>
            </a:r>
          </a:p>
        </p:txBody>
      </p:sp>
      <p:cxnSp>
        <p:nvCxnSpPr>
          <p:cNvPr id="72720" name="Straight Connector 47"/>
          <p:cNvCxnSpPr>
            <a:cxnSpLocks noChangeShapeType="1"/>
          </p:cNvCxnSpPr>
          <p:nvPr/>
        </p:nvCxnSpPr>
        <p:spPr bwMode="auto">
          <a:xfrm flipV="1">
            <a:off x="4967288" y="2879725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721" name="Group 100"/>
          <p:cNvGrpSpPr>
            <a:grpSpLocks/>
          </p:cNvGrpSpPr>
          <p:nvPr/>
        </p:nvGrpSpPr>
        <p:grpSpPr bwMode="auto">
          <a:xfrm>
            <a:off x="5945188" y="2071688"/>
            <a:ext cx="1477962" cy="1284287"/>
            <a:chOff x="-44" y="1473"/>
            <a:chExt cx="981" cy="1105"/>
          </a:xfrm>
        </p:grpSpPr>
        <p:pic>
          <p:nvPicPr>
            <p:cNvPr id="72759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Freeform 102"/>
            <p:cNvSpPr>
              <a:spLocks/>
            </p:cNvSpPr>
            <p:nvPr/>
          </p:nvSpPr>
          <p:spPr bwMode="auto">
            <a:xfrm flipH="1">
              <a:off x="374" y="1580"/>
              <a:ext cx="474" cy="505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ysClr val="window" lastClr="FFFFFF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427913" y="2778125"/>
            <a:ext cx="101282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destination</a:t>
            </a:r>
          </a:p>
        </p:txBody>
      </p:sp>
      <p:sp>
        <p:nvSpPr>
          <p:cNvPr id="72723" name="TextBox 52"/>
          <p:cNvSpPr txBox="1">
            <a:spLocks noChangeArrowheads="1"/>
          </p:cNvSpPr>
          <p:nvPr/>
        </p:nvSpPr>
        <p:spPr bwMode="auto">
          <a:xfrm>
            <a:off x="2395538" y="2574925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1</a:t>
            </a:r>
          </a:p>
        </p:txBody>
      </p:sp>
      <p:sp>
        <p:nvSpPr>
          <p:cNvPr id="72724" name="TextBox 53"/>
          <p:cNvSpPr txBox="1">
            <a:spLocks noChangeArrowheads="1"/>
          </p:cNvSpPr>
          <p:nvPr/>
        </p:nvSpPr>
        <p:spPr bwMode="auto">
          <a:xfrm>
            <a:off x="2198688" y="2581275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2</a:t>
            </a:r>
          </a:p>
        </p:txBody>
      </p:sp>
      <p:sp>
        <p:nvSpPr>
          <p:cNvPr id="72725" name="TextBox 54"/>
          <p:cNvSpPr txBox="1">
            <a:spLocks noChangeArrowheads="1"/>
          </p:cNvSpPr>
          <p:nvPr/>
        </p:nvSpPr>
        <p:spPr bwMode="auto">
          <a:xfrm>
            <a:off x="2011363" y="2578100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3</a:t>
            </a:r>
          </a:p>
        </p:txBody>
      </p:sp>
      <p:grpSp>
        <p:nvGrpSpPr>
          <p:cNvPr id="72726" name="Group 55"/>
          <p:cNvGrpSpPr>
            <a:grpSpLocks/>
          </p:cNvGrpSpPr>
          <p:nvPr/>
        </p:nvGrpSpPr>
        <p:grpSpPr bwMode="auto">
          <a:xfrm>
            <a:off x="1744663" y="1873250"/>
            <a:ext cx="2935287" cy="841375"/>
            <a:chOff x="593766" y="5264055"/>
            <a:chExt cx="3597129" cy="1011695"/>
          </a:xfrm>
        </p:grpSpPr>
        <p:grpSp>
          <p:nvGrpSpPr>
            <p:cNvPr id="72730" name="Group 56"/>
            <p:cNvGrpSpPr>
              <a:grpSpLocks/>
            </p:cNvGrpSpPr>
            <p:nvPr/>
          </p:nvGrpSpPr>
          <p:grpSpPr bwMode="auto">
            <a:xfrm>
              <a:off x="3527077" y="5264055"/>
              <a:ext cx="617671" cy="927313"/>
              <a:chOff x="2105936" y="5387204"/>
              <a:chExt cx="617671" cy="927313"/>
            </a:xfrm>
          </p:grpSpPr>
          <p:sp>
            <p:nvSpPr>
              <p:cNvPr id="72751" name="Rectangle 77"/>
              <p:cNvSpPr>
                <a:spLocks noChangeArrowheads="1"/>
              </p:cNvSpPr>
              <p:nvPr/>
            </p:nvSpPr>
            <p:spPr bwMode="auto">
              <a:xfrm>
                <a:off x="2577155" y="6049578"/>
                <a:ext cx="140072" cy="265331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2110248" y="5705984"/>
                <a:ext cx="466907" cy="608925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2106358" y="5688804"/>
                <a:ext cx="616705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2114139" y="5396749"/>
                <a:ext cx="595306" cy="647102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755" name="Straight Connector 81"/>
              <p:cNvCxnSpPr>
                <a:cxnSpLocks noChangeShapeType="1"/>
                <a:stCxn id="81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56" name="Straight Connector 82"/>
              <p:cNvCxnSpPr>
                <a:cxnSpLocks noChangeShapeType="1"/>
                <a:endCxn id="81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57" name="Straight Connector 83"/>
              <p:cNvCxnSpPr>
                <a:cxnSpLocks noChangeShapeType="1"/>
                <a:endCxn id="81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58" name="Straight Connector 84"/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731" name="Group 57"/>
            <p:cNvGrpSpPr>
              <a:grpSpLocks/>
            </p:cNvGrpSpPr>
            <p:nvPr/>
          </p:nvGrpSpPr>
          <p:grpSpPr bwMode="auto">
            <a:xfrm>
              <a:off x="1326802" y="5273580"/>
              <a:ext cx="617671" cy="927313"/>
              <a:chOff x="2105936" y="5387204"/>
              <a:chExt cx="617671" cy="927313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2110224" y="5706003"/>
                <a:ext cx="466907" cy="60892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2106333" y="5688824"/>
                <a:ext cx="616707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745" name="Rectangle 71"/>
              <p:cNvSpPr>
                <a:spLocks noChangeArrowheads="1"/>
              </p:cNvSpPr>
              <p:nvPr/>
            </p:nvSpPr>
            <p:spPr bwMode="auto">
              <a:xfrm>
                <a:off x="2577131" y="6049598"/>
                <a:ext cx="140072" cy="265332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2114115" y="5396768"/>
                <a:ext cx="595306" cy="647103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747" name="Straight Connector 73"/>
              <p:cNvCxnSpPr>
                <a:cxnSpLocks noChangeShapeType="1"/>
                <a:stCxn id="73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48" name="Straight Connector 74"/>
              <p:cNvCxnSpPr>
                <a:cxnSpLocks noChangeShapeType="1"/>
                <a:endCxn id="73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49" name="Straight Connector 75"/>
              <p:cNvCxnSpPr>
                <a:cxnSpLocks noChangeShapeType="1"/>
                <a:endCxn id="73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50" name="Straight Connector 76"/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732" name="Group 58"/>
            <p:cNvGrpSpPr>
              <a:grpSpLocks/>
            </p:cNvGrpSpPr>
            <p:nvPr/>
          </p:nvGrpSpPr>
          <p:grpSpPr bwMode="auto">
            <a:xfrm>
              <a:off x="971797" y="5294415"/>
              <a:ext cx="605641" cy="915203"/>
              <a:chOff x="335231" y="4405745"/>
              <a:chExt cx="1252537" cy="2138362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333961" y="4406169"/>
                <a:ext cx="969641" cy="213635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50055" y="4410631"/>
                <a:ext cx="1239211" cy="77158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742" name="Rectangle 68"/>
              <p:cNvSpPr>
                <a:spLocks noChangeArrowheads="1"/>
              </p:cNvSpPr>
              <p:nvPr/>
            </p:nvSpPr>
            <p:spPr bwMode="auto">
              <a:xfrm>
                <a:off x="1299580" y="5177755"/>
                <a:ext cx="289686" cy="1351386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  <p:sp>
          <p:nvSpPr>
            <p:cNvPr id="72733" name="Rectangle 59"/>
            <p:cNvSpPr>
              <a:spLocks noChangeArrowheads="1"/>
            </p:cNvSpPr>
            <p:nvPr/>
          </p:nvSpPr>
          <p:spPr bwMode="auto">
            <a:xfrm>
              <a:off x="1838851" y="6126859"/>
              <a:ext cx="2180844" cy="6490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2734" name="Right Arrow 60"/>
            <p:cNvSpPr>
              <a:spLocks noChangeArrowheads="1"/>
            </p:cNvSpPr>
            <p:nvPr/>
          </p:nvSpPr>
          <p:spPr bwMode="auto">
            <a:xfrm>
              <a:off x="2556720" y="6056232"/>
              <a:ext cx="266527" cy="219518"/>
            </a:xfrm>
            <a:prstGeom prst="rightArrow">
              <a:avLst>
                <a:gd name="adj1" fmla="val 13889"/>
                <a:gd name="adj2" fmla="val 53703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72735" name="Group 61"/>
            <p:cNvGrpSpPr>
              <a:grpSpLocks/>
            </p:cNvGrpSpPr>
            <p:nvPr/>
          </p:nvGrpSpPr>
          <p:grpSpPr bwMode="auto">
            <a:xfrm>
              <a:off x="593766" y="5284519"/>
              <a:ext cx="605641" cy="915203"/>
              <a:chOff x="335231" y="4405745"/>
              <a:chExt cx="1252537" cy="2138362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739" name="Rectangle 65"/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  <p:sp>
          <p:nvSpPr>
            <p:cNvPr id="72736" name="Right Arrow 62"/>
            <p:cNvSpPr>
              <a:spLocks noChangeArrowheads="1"/>
            </p:cNvSpPr>
            <p:nvPr/>
          </p:nvSpPr>
          <p:spPr bwMode="auto">
            <a:xfrm rot="-5245926">
              <a:off x="3947358" y="5684800"/>
              <a:ext cx="267240" cy="219835"/>
            </a:xfrm>
            <a:prstGeom prst="rightArrow">
              <a:avLst>
                <a:gd name="adj1" fmla="val 13889"/>
                <a:gd name="adj2" fmla="val 53702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41338" y="1903413"/>
            <a:ext cx="1181100" cy="533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bits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 packet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334000" y="2898775"/>
            <a:ext cx="566738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bps</a:t>
            </a:r>
          </a:p>
        </p:txBody>
      </p:sp>
      <p:sp>
        <p:nvSpPr>
          <p:cNvPr id="72729" name="Rectangle 3"/>
          <p:cNvSpPr txBox="1">
            <a:spLocks noChangeArrowheads="1"/>
          </p:cNvSpPr>
          <p:nvPr/>
        </p:nvSpPr>
        <p:spPr bwMode="auto">
          <a:xfrm>
            <a:off x="582613" y="5711825"/>
            <a:ext cx="46021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end-end delay = 2</a:t>
            </a:r>
            <a:r>
              <a:rPr lang="en-US" i="1">
                <a:latin typeface="Gill Sans MT" charset="0"/>
              </a:rPr>
              <a:t>L</a:t>
            </a:r>
            <a:r>
              <a:rPr lang="en-US">
                <a:latin typeface="Gill Sans MT" charset="0"/>
              </a:rPr>
              <a:t>/</a:t>
            </a:r>
            <a:r>
              <a:rPr lang="en-US" i="1">
                <a:latin typeface="Gill Sans MT" charset="0"/>
              </a:rPr>
              <a:t>R</a:t>
            </a:r>
            <a:r>
              <a:rPr lang="en-US">
                <a:latin typeface="Gill Sans MT" charset="0"/>
              </a:rPr>
              <a:t> (assuming zero propagation delay)</a:t>
            </a:r>
          </a:p>
        </p:txBody>
      </p:sp>
    </p:spTree>
    <p:extLst>
      <p:ext uri="{BB962C8B-B14F-4D97-AF65-F5344CB8AC3E}">
        <p14:creationId xmlns:p14="http://schemas.microsoft.com/office/powerpoint/2010/main" val="427889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228"/>
          <p:cNvGrpSpPr>
            <a:grpSpLocks/>
          </p:cNvGrpSpPr>
          <p:nvPr/>
        </p:nvGrpSpPr>
        <p:grpSpPr bwMode="auto">
          <a:xfrm>
            <a:off x="2303463" y="2090738"/>
            <a:ext cx="1187450" cy="554037"/>
            <a:chOff x="4650" y="1129"/>
            <a:chExt cx="246" cy="95"/>
          </a:xfrm>
        </p:grpSpPr>
        <p:sp>
          <p:nvSpPr>
            <p:cNvPr id="7482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482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482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4830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33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4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31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2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4" name="Group 105"/>
          <p:cNvGrpSpPr>
            <a:grpSpLocks/>
          </p:cNvGrpSpPr>
          <p:nvPr/>
        </p:nvGrpSpPr>
        <p:grpSpPr bwMode="auto">
          <a:xfrm>
            <a:off x="6764338" y="2314575"/>
            <a:ext cx="779462" cy="679450"/>
            <a:chOff x="-44" y="1473"/>
            <a:chExt cx="981" cy="1105"/>
          </a:xfrm>
        </p:grpSpPr>
        <p:pic>
          <p:nvPicPr>
            <p:cNvPr id="74825" name="Picture 10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26" name="Freeform 10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5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130175"/>
            <a:ext cx="8447087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Packet Switching: queueing delay, loss</a:t>
            </a:r>
            <a:endParaRPr lang="en-US" sz="4000">
              <a:latin typeface="Gill Sans MT" charset="0"/>
            </a:endParaRPr>
          </a:p>
        </p:txBody>
      </p:sp>
      <p:sp>
        <p:nvSpPr>
          <p:cNvPr id="74757" name="Line 230"/>
          <p:cNvSpPr>
            <a:spLocks noChangeShapeType="1"/>
          </p:cNvSpPr>
          <p:nvPr/>
        </p:nvSpPr>
        <p:spPr bwMode="auto">
          <a:xfrm>
            <a:off x="3467100" y="2303463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Line 276"/>
          <p:cNvSpPr>
            <a:spLocks noChangeShapeType="1"/>
          </p:cNvSpPr>
          <p:nvPr/>
        </p:nvSpPr>
        <p:spPr bwMode="auto">
          <a:xfrm>
            <a:off x="1590675" y="1971675"/>
            <a:ext cx="744538" cy="385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Line 277"/>
          <p:cNvSpPr>
            <a:spLocks noChangeShapeType="1"/>
          </p:cNvSpPr>
          <p:nvPr/>
        </p:nvSpPr>
        <p:spPr bwMode="auto">
          <a:xfrm flipV="1">
            <a:off x="1735138" y="2457450"/>
            <a:ext cx="57785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278"/>
          <p:cNvSpPr>
            <a:spLocks noChangeShapeType="1"/>
          </p:cNvSpPr>
          <p:nvPr/>
        </p:nvSpPr>
        <p:spPr bwMode="auto">
          <a:xfrm>
            <a:off x="3432175" y="2398713"/>
            <a:ext cx="20161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Line 279"/>
          <p:cNvSpPr>
            <a:spLocks noChangeShapeType="1"/>
          </p:cNvSpPr>
          <p:nvPr/>
        </p:nvSpPr>
        <p:spPr bwMode="auto">
          <a:xfrm flipH="1" flipV="1">
            <a:off x="6035675" y="2581275"/>
            <a:ext cx="9525" cy="363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Line 280"/>
          <p:cNvSpPr>
            <a:spLocks noChangeShapeType="1"/>
          </p:cNvSpPr>
          <p:nvPr/>
        </p:nvSpPr>
        <p:spPr bwMode="auto">
          <a:xfrm flipV="1">
            <a:off x="6508750" y="2030413"/>
            <a:ext cx="604838" cy="307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287"/>
          <p:cNvSpPr>
            <a:spLocks noChangeArrowheads="1"/>
          </p:cNvSpPr>
          <p:nvPr/>
        </p:nvSpPr>
        <p:spPr bwMode="auto">
          <a:xfrm>
            <a:off x="36306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Rectangle 288"/>
          <p:cNvSpPr>
            <a:spLocks noChangeArrowheads="1"/>
          </p:cNvSpPr>
          <p:nvPr/>
        </p:nvSpPr>
        <p:spPr bwMode="auto">
          <a:xfrm>
            <a:off x="37925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Rectangle 289"/>
          <p:cNvSpPr>
            <a:spLocks noChangeArrowheads="1"/>
          </p:cNvSpPr>
          <p:nvPr/>
        </p:nvSpPr>
        <p:spPr bwMode="auto">
          <a:xfrm>
            <a:off x="39544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Rectangle 290"/>
          <p:cNvSpPr>
            <a:spLocks noChangeArrowheads="1"/>
          </p:cNvSpPr>
          <p:nvPr/>
        </p:nvSpPr>
        <p:spPr bwMode="auto">
          <a:xfrm>
            <a:off x="411638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Rectangle 291"/>
          <p:cNvSpPr>
            <a:spLocks noChangeArrowheads="1"/>
          </p:cNvSpPr>
          <p:nvPr/>
        </p:nvSpPr>
        <p:spPr bwMode="auto">
          <a:xfrm>
            <a:off x="427831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Rectangle 292"/>
          <p:cNvSpPr>
            <a:spLocks noChangeArrowheads="1"/>
          </p:cNvSpPr>
          <p:nvPr/>
        </p:nvSpPr>
        <p:spPr bwMode="auto">
          <a:xfrm>
            <a:off x="46497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Rectangle 293"/>
          <p:cNvSpPr>
            <a:spLocks noChangeArrowheads="1"/>
          </p:cNvSpPr>
          <p:nvPr/>
        </p:nvSpPr>
        <p:spPr bwMode="auto">
          <a:xfrm>
            <a:off x="508793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70" name="Group 311"/>
          <p:cNvGrpSpPr>
            <a:grpSpLocks/>
          </p:cNvGrpSpPr>
          <p:nvPr/>
        </p:nvGrpSpPr>
        <p:grpSpPr bwMode="auto">
          <a:xfrm>
            <a:off x="2786063" y="2262188"/>
            <a:ext cx="633412" cy="200025"/>
            <a:chOff x="1800" y="1425"/>
            <a:chExt cx="399" cy="126"/>
          </a:xfrm>
        </p:grpSpPr>
        <p:sp>
          <p:nvSpPr>
            <p:cNvPr id="74821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2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3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4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71" name="Rectangle 298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Rectangle 299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Line 300"/>
          <p:cNvSpPr>
            <a:spLocks noChangeShapeType="1"/>
          </p:cNvSpPr>
          <p:nvPr/>
        </p:nvSpPr>
        <p:spPr bwMode="auto">
          <a:xfrm>
            <a:off x="2090738" y="2111375"/>
            <a:ext cx="24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Line 301"/>
          <p:cNvSpPr>
            <a:spLocks noChangeShapeType="1"/>
          </p:cNvSpPr>
          <p:nvPr/>
        </p:nvSpPr>
        <p:spPr bwMode="auto">
          <a:xfrm flipV="1">
            <a:off x="2092325" y="2582863"/>
            <a:ext cx="17462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Line 302"/>
          <p:cNvSpPr>
            <a:spLocks noChangeShapeType="1"/>
          </p:cNvSpPr>
          <p:nvPr/>
        </p:nvSpPr>
        <p:spPr bwMode="auto">
          <a:xfrm>
            <a:off x="401161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Text Box 303"/>
          <p:cNvSpPr txBox="1">
            <a:spLocks noChangeArrowheads="1"/>
          </p:cNvSpPr>
          <p:nvPr/>
        </p:nvSpPr>
        <p:spPr bwMode="auto">
          <a:xfrm>
            <a:off x="749300" y="16335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74777" name="Text Box 304"/>
          <p:cNvSpPr txBox="1">
            <a:spLocks noChangeArrowheads="1"/>
          </p:cNvSpPr>
          <p:nvPr/>
        </p:nvSpPr>
        <p:spPr bwMode="auto">
          <a:xfrm>
            <a:off x="889000" y="2608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74778" name="Text Box 305"/>
          <p:cNvSpPr txBox="1">
            <a:spLocks noChangeArrowheads="1"/>
          </p:cNvSpPr>
          <p:nvPr/>
        </p:nvSpPr>
        <p:spPr bwMode="auto">
          <a:xfrm>
            <a:off x="6604000" y="146526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79" name="Text Box 308"/>
          <p:cNvSpPr txBox="1">
            <a:spLocks noChangeArrowheads="1"/>
          </p:cNvSpPr>
          <p:nvPr/>
        </p:nvSpPr>
        <p:spPr bwMode="auto">
          <a:xfrm>
            <a:off x="1636713" y="1585913"/>
            <a:ext cx="156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R</a:t>
            </a:r>
            <a:r>
              <a:rPr lang="en-US" sz="1800"/>
              <a:t> = 100 Mb/s</a:t>
            </a:r>
          </a:p>
        </p:txBody>
      </p:sp>
      <p:sp>
        <p:nvSpPr>
          <p:cNvPr id="74780" name="Text Box 309"/>
          <p:cNvSpPr txBox="1">
            <a:spLocks noChangeArrowheads="1"/>
          </p:cNvSpPr>
          <p:nvPr/>
        </p:nvSpPr>
        <p:spPr bwMode="auto">
          <a:xfrm>
            <a:off x="3625850" y="2438400"/>
            <a:ext cx="16414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R</a:t>
            </a:r>
            <a:r>
              <a:rPr lang="en-US" sz="2000"/>
              <a:t> = 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1" name="Text Box 310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2" name="Line 281"/>
          <p:cNvSpPr>
            <a:spLocks noChangeShapeType="1"/>
          </p:cNvSpPr>
          <p:nvPr/>
        </p:nvSpPr>
        <p:spPr bwMode="auto">
          <a:xfrm flipV="1">
            <a:off x="6662738" y="3146425"/>
            <a:ext cx="984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Line 283"/>
          <p:cNvSpPr>
            <a:spLocks noChangeShapeType="1"/>
          </p:cNvSpPr>
          <p:nvPr/>
        </p:nvSpPr>
        <p:spPr bwMode="auto">
          <a:xfrm flipH="1">
            <a:off x="6638925" y="2849563"/>
            <a:ext cx="379413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Text Box 306"/>
          <p:cNvSpPr txBox="1">
            <a:spLocks noChangeArrowheads="1"/>
          </p:cNvSpPr>
          <p:nvPr/>
        </p:nvSpPr>
        <p:spPr bwMode="auto">
          <a:xfrm>
            <a:off x="7556500" y="222408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5" name="Text Box 307"/>
          <p:cNvSpPr txBox="1">
            <a:spLocks noChangeArrowheads="1"/>
          </p:cNvSpPr>
          <p:nvPr/>
        </p:nvSpPr>
        <p:spPr bwMode="auto">
          <a:xfrm>
            <a:off x="8299450" y="28400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6" name="Text Box 330"/>
          <p:cNvSpPr txBox="1">
            <a:spLocks noChangeArrowheads="1"/>
          </p:cNvSpPr>
          <p:nvPr/>
        </p:nvSpPr>
        <p:spPr bwMode="auto">
          <a:xfrm>
            <a:off x="2051050" y="2984500"/>
            <a:ext cx="23542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/>
              <a:t>queue of packets</a:t>
            </a:r>
          </a:p>
          <a:p>
            <a:pPr algn="ctr">
              <a:lnSpc>
                <a:spcPct val="85000"/>
              </a:lnSpc>
            </a:pPr>
            <a:r>
              <a:rPr lang="en-US" sz="1800"/>
              <a:t>waiting for output 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4787" name="Line 332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88" name="Group 96"/>
          <p:cNvGrpSpPr>
            <a:grpSpLocks/>
          </p:cNvGrpSpPr>
          <p:nvPr/>
        </p:nvGrpSpPr>
        <p:grpSpPr bwMode="auto">
          <a:xfrm>
            <a:off x="898525" y="1651000"/>
            <a:ext cx="779463" cy="679450"/>
            <a:chOff x="-44" y="1473"/>
            <a:chExt cx="981" cy="1105"/>
          </a:xfrm>
        </p:grpSpPr>
        <p:pic>
          <p:nvPicPr>
            <p:cNvPr id="74819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20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89" name="Group 99"/>
          <p:cNvGrpSpPr>
            <a:grpSpLocks/>
          </p:cNvGrpSpPr>
          <p:nvPr/>
        </p:nvGrpSpPr>
        <p:grpSpPr bwMode="auto">
          <a:xfrm>
            <a:off x="1085850" y="2625725"/>
            <a:ext cx="779463" cy="679450"/>
            <a:chOff x="-44" y="1473"/>
            <a:chExt cx="981" cy="1105"/>
          </a:xfrm>
        </p:grpSpPr>
        <p:pic>
          <p:nvPicPr>
            <p:cNvPr id="74817" name="Picture 10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18" name="Freeform 10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90" name="Group 102"/>
          <p:cNvGrpSpPr>
            <a:grpSpLocks/>
          </p:cNvGrpSpPr>
          <p:nvPr/>
        </p:nvGrpSpPr>
        <p:grpSpPr bwMode="auto">
          <a:xfrm>
            <a:off x="7481888" y="2686050"/>
            <a:ext cx="779462" cy="679450"/>
            <a:chOff x="-44" y="1473"/>
            <a:chExt cx="981" cy="1105"/>
          </a:xfrm>
        </p:grpSpPr>
        <p:pic>
          <p:nvPicPr>
            <p:cNvPr id="74815" name="Picture 10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16" name="Freeform 10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91" name="Group 108"/>
          <p:cNvGrpSpPr>
            <a:grpSpLocks/>
          </p:cNvGrpSpPr>
          <p:nvPr/>
        </p:nvGrpSpPr>
        <p:grpSpPr bwMode="auto">
          <a:xfrm>
            <a:off x="6846888" y="1493838"/>
            <a:ext cx="779462" cy="679450"/>
            <a:chOff x="-44" y="1473"/>
            <a:chExt cx="981" cy="1105"/>
          </a:xfrm>
        </p:grpSpPr>
        <p:pic>
          <p:nvPicPr>
            <p:cNvPr id="74813" name="Picture 10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14" name="Freeform 11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BC7C1A64-DBDA-9743-A091-1D447BFE5D11}" type="slidenum">
              <a:rPr lang="en-US" sz="1200">
                <a:latin typeface="Tahoma" charset="0"/>
              </a:rPr>
              <a:pPr/>
              <a:t>17</a:t>
            </a:fld>
            <a:endParaRPr lang="en-US" sz="1200">
              <a:latin typeface="Tahoma" charset="0"/>
            </a:endParaRPr>
          </a:p>
        </p:txBody>
      </p:sp>
      <p:grpSp>
        <p:nvGrpSpPr>
          <p:cNvPr id="74793" name="Group 228"/>
          <p:cNvGrpSpPr>
            <a:grpSpLocks/>
          </p:cNvGrpSpPr>
          <p:nvPr/>
        </p:nvGrpSpPr>
        <p:grpSpPr bwMode="auto">
          <a:xfrm>
            <a:off x="5391150" y="2160588"/>
            <a:ext cx="1128713" cy="439737"/>
            <a:chOff x="4650" y="1129"/>
            <a:chExt cx="246" cy="95"/>
          </a:xfrm>
        </p:grpSpPr>
        <p:sp>
          <p:nvSpPr>
            <p:cNvPr id="7480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480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480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4808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11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9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0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94" name="Rectangle 6"/>
          <p:cNvSpPr>
            <a:spLocks noChangeArrowheads="1"/>
          </p:cNvSpPr>
          <p:nvPr/>
        </p:nvSpPr>
        <p:spPr bwMode="auto">
          <a:xfrm>
            <a:off x="606425" y="3930650"/>
            <a:ext cx="81311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>
                <a:solidFill>
                  <a:srgbClr val="C00000"/>
                </a:solidFill>
                <a:latin typeface="Gill Sans MT" charset="0"/>
              </a:rPr>
              <a:t>queuing and loss: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If arrival rate (in bits) to link exceeds transmission rate of link for a period of time: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packets will queue, wait to be transmitted on link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</a:rPr>
              <a:t>packets can be dropped (lost) if memory (buffer) fills up</a:t>
            </a:r>
          </a:p>
        </p:txBody>
      </p:sp>
      <p:pic>
        <p:nvPicPr>
          <p:cNvPr id="74795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159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96" name="Group 228"/>
          <p:cNvGrpSpPr>
            <a:grpSpLocks/>
          </p:cNvGrpSpPr>
          <p:nvPr/>
        </p:nvGrpSpPr>
        <p:grpSpPr bwMode="auto">
          <a:xfrm>
            <a:off x="5530850" y="2930525"/>
            <a:ext cx="1128713" cy="439738"/>
            <a:chOff x="4650" y="1129"/>
            <a:chExt cx="246" cy="95"/>
          </a:xfrm>
        </p:grpSpPr>
        <p:sp>
          <p:nvSpPr>
            <p:cNvPr id="7479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479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479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4800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03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1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2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305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Network Layer</a:t>
            </a:r>
          </a:p>
        </p:txBody>
      </p:sp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4-</a:t>
            </a:r>
            <a:fld id="{ED8C575D-DB22-6246-A797-D2854C5AF9EE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18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7680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Two key </a:t>
            </a:r>
            <a:r>
              <a:rPr lang="en-US" dirty="0" smtClean="0">
                <a:cs typeface="+mj-cs"/>
              </a:rPr>
              <a:t>network-core </a:t>
            </a:r>
            <a:r>
              <a:rPr lang="en-US" dirty="0">
                <a:cs typeface="+mj-cs"/>
              </a:rPr>
              <a:t>functions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0" y="1404938"/>
            <a:ext cx="4192588" cy="46482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i="1">
                <a:solidFill>
                  <a:srgbClr val="C00000"/>
                </a:solidFill>
                <a:latin typeface="Gill Sans MT" charset="0"/>
              </a:rPr>
              <a:t>forwarding</a:t>
            </a:r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:</a:t>
            </a:r>
            <a:r>
              <a:rPr lang="en-US" sz="240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move packets from router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input to appropriate router output</a:t>
            </a:r>
          </a:p>
          <a:p>
            <a:pPr marL="0" indent="0"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76806" name="Rectangle 3"/>
          <p:cNvSpPr txBox="1">
            <a:spLocks noChangeArrowheads="1"/>
          </p:cNvSpPr>
          <p:nvPr/>
        </p:nvSpPr>
        <p:spPr bwMode="auto">
          <a:xfrm>
            <a:off x="384175" y="1385888"/>
            <a:ext cx="41925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00000"/>
                </a:solidFill>
                <a:latin typeface="Gill Sans MT" charset="0"/>
              </a:rPr>
              <a:t>routing:</a:t>
            </a:r>
            <a:r>
              <a:rPr lang="en-US" sz="280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determines source-destination route taken by packets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i="1">
                <a:latin typeface="Gill Sans MT" charset="0"/>
              </a:rPr>
              <a:t>routing algorithms</a:t>
            </a:r>
            <a:endParaRPr lang="en-US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endParaRPr lang="en-US" sz="2800">
              <a:latin typeface="Gill Sans MT" charset="0"/>
            </a:endParaRPr>
          </a:p>
        </p:txBody>
      </p:sp>
      <p:sp>
        <p:nvSpPr>
          <p:cNvPr id="11" name="Freeform 3"/>
          <p:cNvSpPr>
            <a:spLocks/>
          </p:cNvSpPr>
          <p:nvPr/>
        </p:nvSpPr>
        <p:spPr bwMode="auto">
          <a:xfrm rot="16200000">
            <a:off x="3289300" y="3600451"/>
            <a:ext cx="2198687" cy="1497012"/>
          </a:xfrm>
          <a:custGeom>
            <a:avLst/>
            <a:gdLst>
              <a:gd name="T0" fmla="*/ 0 w 1443"/>
              <a:gd name="T1" fmla="*/ 0 h 816"/>
              <a:gd name="T2" fmla="*/ 1076 w 1443"/>
              <a:gd name="T3" fmla="*/ 782 h 816"/>
              <a:gd name="T4" fmla="*/ 1320 w 1443"/>
              <a:gd name="T5" fmla="*/ 788 h 816"/>
              <a:gd name="T6" fmla="*/ 1443 w 1443"/>
              <a:gd name="T7" fmla="*/ 5 h 816"/>
              <a:gd name="T8" fmla="*/ 0 w 1443"/>
              <a:gd name="T9" fmla="*/ 0 h 816"/>
              <a:gd name="connsiteX0" fmla="*/ 0 w 10000"/>
              <a:gd name="connsiteY0" fmla="*/ 0 h 9714"/>
              <a:gd name="connsiteX1" fmla="*/ 3718 w 10000"/>
              <a:gd name="connsiteY1" fmla="*/ 8779 h 9714"/>
              <a:gd name="connsiteX2" fmla="*/ 9148 w 10000"/>
              <a:gd name="connsiteY2" fmla="*/ 9657 h 9714"/>
              <a:gd name="connsiteX3" fmla="*/ 10000 w 10000"/>
              <a:gd name="connsiteY3" fmla="*/ 61 h 9714"/>
              <a:gd name="connsiteX4" fmla="*/ 0 w 10000"/>
              <a:gd name="connsiteY4" fmla="*/ 0 h 9714"/>
              <a:gd name="connsiteX0" fmla="*/ 0 w 10000"/>
              <a:gd name="connsiteY0" fmla="*/ 0 h 9095"/>
              <a:gd name="connsiteX1" fmla="*/ 3718 w 10000"/>
              <a:gd name="connsiteY1" fmla="*/ 9037 h 9095"/>
              <a:gd name="connsiteX2" fmla="*/ 5712 w 10000"/>
              <a:gd name="connsiteY2" fmla="*/ 8929 h 9095"/>
              <a:gd name="connsiteX3" fmla="*/ 10000 w 10000"/>
              <a:gd name="connsiteY3" fmla="*/ 63 h 9095"/>
              <a:gd name="connsiteX4" fmla="*/ 0 w 10000"/>
              <a:gd name="connsiteY4" fmla="*/ 0 h 9095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8989"/>
              <a:gd name="connsiteY0" fmla="*/ 0 h 11618"/>
              <a:gd name="connsiteX1" fmla="*/ 2707 w 8989"/>
              <a:gd name="connsiteY1" fmla="*/ 11554 h 11618"/>
              <a:gd name="connsiteX2" fmla="*/ 4701 w 8989"/>
              <a:gd name="connsiteY2" fmla="*/ 11435 h 11618"/>
              <a:gd name="connsiteX3" fmla="*/ 8989 w 8989"/>
              <a:gd name="connsiteY3" fmla="*/ 1687 h 11618"/>
              <a:gd name="connsiteX4" fmla="*/ 0 w 8989"/>
              <a:gd name="connsiteY4" fmla="*/ 0 h 11618"/>
              <a:gd name="connsiteX0" fmla="*/ 0 w 9888"/>
              <a:gd name="connsiteY0" fmla="*/ 115 h 10115"/>
              <a:gd name="connsiteX1" fmla="*/ 3011 w 9888"/>
              <a:gd name="connsiteY1" fmla="*/ 10060 h 10115"/>
              <a:gd name="connsiteX2" fmla="*/ 5230 w 9888"/>
              <a:gd name="connsiteY2" fmla="*/ 9957 h 10115"/>
              <a:gd name="connsiteX3" fmla="*/ 9888 w 9888"/>
              <a:gd name="connsiteY3" fmla="*/ 0 h 10115"/>
              <a:gd name="connsiteX4" fmla="*/ 0 w 9888"/>
              <a:gd name="connsiteY4" fmla="*/ 115 h 10115"/>
              <a:gd name="connsiteX0" fmla="*/ 0 w 9829"/>
              <a:gd name="connsiteY0" fmla="*/ 0 h 10833"/>
              <a:gd name="connsiteX1" fmla="*/ 2874 w 9829"/>
              <a:gd name="connsiteY1" fmla="*/ 10779 h 10833"/>
              <a:gd name="connsiteX2" fmla="*/ 5118 w 9829"/>
              <a:gd name="connsiteY2" fmla="*/ 10677 h 10833"/>
              <a:gd name="connsiteX3" fmla="*/ 9829 w 9829"/>
              <a:gd name="connsiteY3" fmla="*/ 833 h 10833"/>
              <a:gd name="connsiteX4" fmla="*/ 0 w 9829"/>
              <a:gd name="connsiteY4" fmla="*/ 0 h 10833"/>
              <a:gd name="connsiteX0" fmla="*/ 0 w 10289"/>
              <a:gd name="connsiteY0" fmla="*/ 0 h 10000"/>
              <a:gd name="connsiteX1" fmla="*/ 2924 w 10289"/>
              <a:gd name="connsiteY1" fmla="*/ 9950 h 10000"/>
              <a:gd name="connsiteX2" fmla="*/ 5207 w 10289"/>
              <a:gd name="connsiteY2" fmla="*/ 9856 h 10000"/>
              <a:gd name="connsiteX3" fmla="*/ 10289 w 10289"/>
              <a:gd name="connsiteY3" fmla="*/ 54 h 10000"/>
              <a:gd name="connsiteX4" fmla="*/ 0 w 10289"/>
              <a:gd name="connsiteY4" fmla="*/ 0 h 10000"/>
              <a:gd name="connsiteX0" fmla="*/ 0 w 10289"/>
              <a:gd name="connsiteY0" fmla="*/ 0 h 10953"/>
              <a:gd name="connsiteX1" fmla="*/ 2924 w 10289"/>
              <a:gd name="connsiteY1" fmla="*/ 9950 h 10953"/>
              <a:gd name="connsiteX2" fmla="*/ 3723 w 10289"/>
              <a:gd name="connsiteY2" fmla="*/ 10695 h 10953"/>
              <a:gd name="connsiteX3" fmla="*/ 5207 w 10289"/>
              <a:gd name="connsiteY3" fmla="*/ 9856 h 10953"/>
              <a:gd name="connsiteX4" fmla="*/ 10289 w 10289"/>
              <a:gd name="connsiteY4" fmla="*/ 54 h 10953"/>
              <a:gd name="connsiteX5" fmla="*/ 0 w 10289"/>
              <a:gd name="connsiteY5" fmla="*/ 0 h 10953"/>
              <a:gd name="connsiteX0" fmla="*/ 0 w 10289"/>
              <a:gd name="connsiteY0" fmla="*/ 0 h 11138"/>
              <a:gd name="connsiteX1" fmla="*/ 2924 w 10289"/>
              <a:gd name="connsiteY1" fmla="*/ 9950 h 11138"/>
              <a:gd name="connsiteX2" fmla="*/ 5207 w 10289"/>
              <a:gd name="connsiteY2" fmla="*/ 9856 h 11138"/>
              <a:gd name="connsiteX3" fmla="*/ 10289 w 10289"/>
              <a:gd name="connsiteY3" fmla="*/ 54 h 11138"/>
              <a:gd name="connsiteX4" fmla="*/ 0 w 10289"/>
              <a:gd name="connsiteY4" fmla="*/ 0 h 11138"/>
              <a:gd name="connsiteX0" fmla="*/ 0 w 10289"/>
              <a:gd name="connsiteY0" fmla="*/ 0 h 10669"/>
              <a:gd name="connsiteX1" fmla="*/ 2924 w 10289"/>
              <a:gd name="connsiteY1" fmla="*/ 9950 h 10669"/>
              <a:gd name="connsiteX2" fmla="*/ 5207 w 10289"/>
              <a:gd name="connsiteY2" fmla="*/ 9856 h 10669"/>
              <a:gd name="connsiteX3" fmla="*/ 10289 w 10289"/>
              <a:gd name="connsiteY3" fmla="*/ 54 h 10669"/>
              <a:gd name="connsiteX4" fmla="*/ 0 w 10289"/>
              <a:gd name="connsiteY4" fmla="*/ 0 h 10669"/>
              <a:gd name="connsiteX0" fmla="*/ 0 w 10289"/>
              <a:gd name="connsiteY0" fmla="*/ 0 h 10734"/>
              <a:gd name="connsiteX1" fmla="*/ 2924 w 10289"/>
              <a:gd name="connsiteY1" fmla="*/ 9950 h 10734"/>
              <a:gd name="connsiteX2" fmla="*/ 4455 w 10289"/>
              <a:gd name="connsiteY2" fmla="*/ 10094 h 10734"/>
              <a:gd name="connsiteX3" fmla="*/ 10289 w 10289"/>
              <a:gd name="connsiteY3" fmla="*/ 54 h 10734"/>
              <a:gd name="connsiteX4" fmla="*/ 0 w 10289"/>
              <a:gd name="connsiteY4" fmla="*/ 0 h 10734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9960"/>
              <a:gd name="connsiteX1" fmla="*/ 2924 w 10289"/>
              <a:gd name="connsiteY1" fmla="*/ 9950 h 9960"/>
              <a:gd name="connsiteX2" fmla="*/ 4166 w 10289"/>
              <a:gd name="connsiteY2" fmla="*/ 9776 h 9960"/>
              <a:gd name="connsiteX3" fmla="*/ 10289 w 10289"/>
              <a:gd name="connsiteY3" fmla="*/ 54 h 9960"/>
              <a:gd name="connsiteX4" fmla="*/ 0 w 10289"/>
              <a:gd name="connsiteY4" fmla="*/ 0 h 9960"/>
              <a:gd name="connsiteX0" fmla="*/ 0 w 10000"/>
              <a:gd name="connsiteY0" fmla="*/ 0 h 10000"/>
              <a:gd name="connsiteX1" fmla="*/ 2842 w 10000"/>
              <a:gd name="connsiteY1" fmla="*/ 9990 h 10000"/>
              <a:gd name="connsiteX2" fmla="*/ 4049 w 10000"/>
              <a:gd name="connsiteY2" fmla="*/ 9815 h 10000"/>
              <a:gd name="connsiteX3" fmla="*/ 10000 w 10000"/>
              <a:gd name="connsiteY3" fmla="*/ 54 h 10000"/>
              <a:gd name="connsiteX4" fmla="*/ 0 w 10000"/>
              <a:gd name="connsiteY4" fmla="*/ 0 h 10000"/>
              <a:gd name="connsiteX0" fmla="*/ 0 w 10000"/>
              <a:gd name="connsiteY0" fmla="*/ 0 h 10400"/>
              <a:gd name="connsiteX1" fmla="*/ 2740 w 10000"/>
              <a:gd name="connsiteY1" fmla="*/ 10397 h 10400"/>
              <a:gd name="connsiteX2" fmla="*/ 4049 w 10000"/>
              <a:gd name="connsiteY2" fmla="*/ 9815 h 10400"/>
              <a:gd name="connsiteX3" fmla="*/ 10000 w 10000"/>
              <a:gd name="connsiteY3" fmla="*/ 54 h 10400"/>
              <a:gd name="connsiteX4" fmla="*/ 0 w 10000"/>
              <a:gd name="connsiteY4" fmla="*/ 0 h 10400"/>
              <a:gd name="connsiteX0" fmla="*/ 0 w 10000"/>
              <a:gd name="connsiteY0" fmla="*/ 0 h 10419"/>
              <a:gd name="connsiteX1" fmla="*/ 2740 w 10000"/>
              <a:gd name="connsiteY1" fmla="*/ 10397 h 10419"/>
              <a:gd name="connsiteX2" fmla="*/ 3599 w 10000"/>
              <a:gd name="connsiteY2" fmla="*/ 10338 h 10419"/>
              <a:gd name="connsiteX3" fmla="*/ 10000 w 10000"/>
              <a:gd name="connsiteY3" fmla="*/ 54 h 10419"/>
              <a:gd name="connsiteX4" fmla="*/ 0 w 10000"/>
              <a:gd name="connsiteY4" fmla="*/ 0 h 10419"/>
              <a:gd name="connsiteX0" fmla="*/ 0 w 10000"/>
              <a:gd name="connsiteY0" fmla="*/ 0 h 10397"/>
              <a:gd name="connsiteX1" fmla="*/ 2740 w 10000"/>
              <a:gd name="connsiteY1" fmla="*/ 10397 h 10397"/>
              <a:gd name="connsiteX2" fmla="*/ 3599 w 10000"/>
              <a:gd name="connsiteY2" fmla="*/ 10338 h 10397"/>
              <a:gd name="connsiteX3" fmla="*/ 10000 w 10000"/>
              <a:gd name="connsiteY3" fmla="*/ 54 h 10397"/>
              <a:gd name="connsiteX4" fmla="*/ 0 w 10000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75"/>
              <a:gd name="connsiteY0" fmla="*/ 0 h 10310"/>
              <a:gd name="connsiteX1" fmla="*/ 2801 w 10675"/>
              <a:gd name="connsiteY1" fmla="*/ 10310 h 10310"/>
              <a:gd name="connsiteX2" fmla="*/ 3660 w 10675"/>
              <a:gd name="connsiteY2" fmla="*/ 10251 h 10310"/>
              <a:gd name="connsiteX3" fmla="*/ 10675 w 10675"/>
              <a:gd name="connsiteY3" fmla="*/ 25 h 10310"/>
              <a:gd name="connsiteX4" fmla="*/ 0 w 10675"/>
              <a:gd name="connsiteY4" fmla="*/ 0 h 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5" h="10310">
                <a:moveTo>
                  <a:pt x="0" y="0"/>
                </a:moveTo>
                <a:cubicBezTo>
                  <a:pt x="3109" y="3835"/>
                  <a:pt x="2511" y="6378"/>
                  <a:pt x="2801" y="10310"/>
                </a:cubicBezTo>
                <a:cubicBezTo>
                  <a:pt x="3337" y="10277"/>
                  <a:pt x="2862" y="10312"/>
                  <a:pt x="3660" y="10251"/>
                </a:cubicBezTo>
                <a:cubicBezTo>
                  <a:pt x="5139" y="5189"/>
                  <a:pt x="6996" y="3438"/>
                  <a:pt x="10675" y="25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75000">
                <a:srgbClr val="7BE5CA"/>
              </a:gs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grpSp>
        <p:nvGrpSpPr>
          <p:cNvPr id="76808" name="Group 4"/>
          <p:cNvGrpSpPr>
            <a:grpSpLocks/>
          </p:cNvGrpSpPr>
          <p:nvPr/>
        </p:nvGrpSpPr>
        <p:grpSpPr bwMode="auto">
          <a:xfrm>
            <a:off x="1328738" y="3152775"/>
            <a:ext cx="2317750" cy="2333625"/>
            <a:chOff x="272609" y="3015788"/>
            <a:chExt cx="2317750" cy="2333625"/>
          </a:xfrm>
        </p:grpSpPr>
        <p:sp>
          <p:nvSpPr>
            <p:cNvPr id="76962" name="Rectangle 4"/>
            <p:cNvSpPr>
              <a:spLocks noChangeArrowheads="1"/>
            </p:cNvSpPr>
            <p:nvPr/>
          </p:nvSpPr>
          <p:spPr bwMode="auto">
            <a:xfrm>
              <a:off x="272609" y="3015788"/>
              <a:ext cx="2317750" cy="23336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3" name="Oval 5"/>
            <p:cNvSpPr>
              <a:spLocks noChangeArrowheads="1"/>
            </p:cNvSpPr>
            <p:nvPr/>
          </p:nvSpPr>
          <p:spPr bwMode="auto">
            <a:xfrm>
              <a:off x="398021" y="3068176"/>
              <a:ext cx="2095500" cy="6048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4" name="Text Box 108"/>
            <p:cNvSpPr txBox="1">
              <a:spLocks noChangeArrowheads="1"/>
            </p:cNvSpPr>
            <p:nvPr/>
          </p:nvSpPr>
          <p:spPr bwMode="auto">
            <a:xfrm>
              <a:off x="526609" y="3225338"/>
              <a:ext cx="1863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routing algorithm</a:t>
              </a:r>
            </a:p>
          </p:txBody>
        </p:sp>
        <p:sp>
          <p:nvSpPr>
            <p:cNvPr id="76965" name="Rectangle 109"/>
            <p:cNvSpPr>
              <a:spLocks noChangeArrowheads="1"/>
            </p:cNvSpPr>
            <p:nvPr/>
          </p:nvSpPr>
          <p:spPr bwMode="auto">
            <a:xfrm>
              <a:off x="451996" y="3973051"/>
              <a:ext cx="2005013" cy="1279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6" name="Text Box 110"/>
            <p:cNvSpPr txBox="1">
              <a:spLocks noChangeArrowheads="1"/>
            </p:cNvSpPr>
            <p:nvPr/>
          </p:nvSpPr>
          <p:spPr bwMode="auto">
            <a:xfrm>
              <a:off x="532959" y="3925426"/>
              <a:ext cx="18589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</a:rPr>
                <a:t>local forwarding table</a:t>
              </a:r>
            </a:p>
          </p:txBody>
        </p:sp>
        <p:sp>
          <p:nvSpPr>
            <p:cNvPr id="76967" name="Text Box 111"/>
            <p:cNvSpPr txBox="1">
              <a:spLocks noChangeArrowheads="1"/>
            </p:cNvSpPr>
            <p:nvPr/>
          </p:nvSpPr>
          <p:spPr bwMode="auto">
            <a:xfrm>
              <a:off x="415484" y="4173076"/>
              <a:ext cx="1212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header value</a:t>
              </a:r>
            </a:p>
          </p:txBody>
        </p:sp>
        <p:sp>
          <p:nvSpPr>
            <p:cNvPr id="76968" name="Text Box 112"/>
            <p:cNvSpPr txBox="1">
              <a:spLocks noChangeArrowheads="1"/>
            </p:cNvSpPr>
            <p:nvPr/>
          </p:nvSpPr>
          <p:spPr bwMode="auto">
            <a:xfrm>
              <a:off x="1482284" y="4174663"/>
              <a:ext cx="1041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output link</a:t>
              </a:r>
            </a:p>
          </p:txBody>
        </p:sp>
        <p:sp>
          <p:nvSpPr>
            <p:cNvPr id="76969" name="Line 113"/>
            <p:cNvSpPr>
              <a:spLocks noChangeShapeType="1"/>
            </p:cNvSpPr>
            <p:nvPr/>
          </p:nvSpPr>
          <p:spPr bwMode="auto">
            <a:xfrm>
              <a:off x="1580709" y="4185776"/>
              <a:ext cx="7937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70" name="Text Box 114"/>
            <p:cNvSpPr txBox="1">
              <a:spLocks noChangeArrowheads="1"/>
            </p:cNvSpPr>
            <p:nvPr/>
          </p:nvSpPr>
          <p:spPr bwMode="auto">
            <a:xfrm>
              <a:off x="1071121" y="4457238"/>
              <a:ext cx="5207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0100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0101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0111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76971" name="Text Box 115"/>
            <p:cNvSpPr txBox="1">
              <a:spLocks noChangeArrowheads="1"/>
            </p:cNvSpPr>
            <p:nvPr/>
          </p:nvSpPr>
          <p:spPr bwMode="auto">
            <a:xfrm>
              <a:off x="1596584" y="4457238"/>
              <a:ext cx="268287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3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972" name="Line 116"/>
            <p:cNvSpPr>
              <a:spLocks noChangeShapeType="1"/>
            </p:cNvSpPr>
            <p:nvPr/>
          </p:nvSpPr>
          <p:spPr bwMode="auto">
            <a:xfrm>
              <a:off x="451996" y="444295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73" name="Line 117"/>
            <p:cNvSpPr>
              <a:spLocks noChangeShapeType="1"/>
            </p:cNvSpPr>
            <p:nvPr/>
          </p:nvSpPr>
          <p:spPr bwMode="auto">
            <a:xfrm>
              <a:off x="444059" y="419530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74" name="AutoShape 118"/>
            <p:cNvSpPr>
              <a:spLocks noChangeArrowheads="1"/>
            </p:cNvSpPr>
            <p:nvPr/>
          </p:nvSpPr>
          <p:spPr bwMode="auto">
            <a:xfrm rot="5400000">
              <a:off x="1350521" y="3680951"/>
              <a:ext cx="241300" cy="27305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809" name="Group 3"/>
          <p:cNvGrpSpPr>
            <a:grpSpLocks/>
          </p:cNvGrpSpPr>
          <p:nvPr/>
        </p:nvGrpSpPr>
        <p:grpSpPr bwMode="auto">
          <a:xfrm>
            <a:off x="3200400" y="3632200"/>
            <a:ext cx="4745038" cy="2989263"/>
            <a:chOff x="2088829" y="3641726"/>
            <a:chExt cx="4743771" cy="2989155"/>
          </a:xfrm>
        </p:grpSpPr>
        <p:sp>
          <p:nvSpPr>
            <p:cNvPr id="76812" name="Freeform 2"/>
            <p:cNvSpPr>
              <a:spLocks/>
            </p:cNvSpPr>
            <p:nvPr/>
          </p:nvSpPr>
          <p:spPr bwMode="auto">
            <a:xfrm>
              <a:off x="3894138" y="4260851"/>
              <a:ext cx="2847975" cy="1481138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Freeform 6"/>
            <p:cNvSpPr>
              <a:spLocks/>
            </p:cNvSpPr>
            <p:nvPr/>
          </p:nvSpPr>
          <p:spPr bwMode="auto">
            <a:xfrm>
              <a:off x="4532313" y="4564063"/>
              <a:ext cx="542925" cy="2952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814" name="Group 7"/>
            <p:cNvGrpSpPr>
              <a:grpSpLocks/>
            </p:cNvGrpSpPr>
            <p:nvPr/>
          </p:nvGrpSpPr>
          <p:grpSpPr bwMode="auto">
            <a:xfrm>
              <a:off x="4038600" y="4738688"/>
              <a:ext cx="501650" cy="233363"/>
              <a:chOff x="3600" y="219"/>
              <a:chExt cx="360" cy="175"/>
            </a:xfrm>
          </p:grpSpPr>
          <p:sp>
            <p:nvSpPr>
              <p:cNvPr id="76949" name="Oval 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50" name="Line 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51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52" name="Rectangle 1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953" name="Oval 12"/>
              <p:cNvSpPr>
                <a:spLocks noChangeArrowheads="1"/>
              </p:cNvSpPr>
              <p:nvPr/>
            </p:nvSpPr>
            <p:spPr bwMode="auto">
              <a:xfrm>
                <a:off x="3603" y="219"/>
                <a:ext cx="354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54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5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60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61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55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5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57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58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5" name="Group 21"/>
            <p:cNvGrpSpPr>
              <a:grpSpLocks/>
            </p:cNvGrpSpPr>
            <p:nvPr/>
          </p:nvGrpSpPr>
          <p:grpSpPr bwMode="auto">
            <a:xfrm>
              <a:off x="4391025" y="5376863"/>
              <a:ext cx="501650" cy="233363"/>
              <a:chOff x="3600" y="219"/>
              <a:chExt cx="360" cy="175"/>
            </a:xfrm>
          </p:grpSpPr>
          <p:sp>
            <p:nvSpPr>
              <p:cNvPr id="76936" name="Oval 22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37" name="Line 23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38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39" name="Rectangle 25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940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41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4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7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8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42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4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4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5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6" name="Group 35"/>
            <p:cNvGrpSpPr>
              <a:grpSpLocks/>
            </p:cNvGrpSpPr>
            <p:nvPr/>
          </p:nvGrpSpPr>
          <p:grpSpPr bwMode="auto">
            <a:xfrm>
              <a:off x="5065713" y="4433888"/>
              <a:ext cx="501650" cy="233363"/>
              <a:chOff x="3600" y="219"/>
              <a:chExt cx="360" cy="175"/>
            </a:xfrm>
          </p:grpSpPr>
          <p:sp>
            <p:nvSpPr>
              <p:cNvPr id="76923" name="Oval 36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24" name="Line 37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25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26" name="Rectangle 39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927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28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3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4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5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29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3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1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2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7" name="Group 49"/>
            <p:cNvGrpSpPr>
              <a:grpSpLocks/>
            </p:cNvGrpSpPr>
            <p:nvPr/>
          </p:nvGrpSpPr>
          <p:grpSpPr bwMode="auto">
            <a:xfrm>
              <a:off x="4987925" y="5099051"/>
              <a:ext cx="500063" cy="233363"/>
              <a:chOff x="3600" y="219"/>
              <a:chExt cx="360" cy="175"/>
            </a:xfrm>
          </p:grpSpPr>
          <p:sp>
            <p:nvSpPr>
              <p:cNvPr id="76910" name="Oval 50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11" name="Line 51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12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13" name="Rectangle 53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914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6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15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2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2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16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1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8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9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8" name="Group 63"/>
            <p:cNvGrpSpPr>
              <a:grpSpLocks/>
            </p:cNvGrpSpPr>
            <p:nvPr/>
          </p:nvGrpSpPr>
          <p:grpSpPr bwMode="auto">
            <a:xfrm>
              <a:off x="5622925" y="5395913"/>
              <a:ext cx="501650" cy="233363"/>
              <a:chOff x="3600" y="219"/>
              <a:chExt cx="360" cy="175"/>
            </a:xfrm>
          </p:grpSpPr>
          <p:sp>
            <p:nvSpPr>
              <p:cNvPr id="76897" name="Oval 64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98" name="Line 65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9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00" name="Rectangle 67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901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02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07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8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9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03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04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5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9" name="Group 77"/>
            <p:cNvGrpSpPr>
              <a:grpSpLocks/>
            </p:cNvGrpSpPr>
            <p:nvPr/>
          </p:nvGrpSpPr>
          <p:grpSpPr bwMode="auto">
            <a:xfrm>
              <a:off x="6067425" y="4740276"/>
              <a:ext cx="501650" cy="233363"/>
              <a:chOff x="3600" y="219"/>
              <a:chExt cx="360" cy="175"/>
            </a:xfrm>
          </p:grpSpPr>
          <p:sp>
            <p:nvSpPr>
              <p:cNvPr id="76884" name="Oval 7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5" name="Line 7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6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7" name="Rectangle 8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88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889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894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5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6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90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891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2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3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820" name="Freeform 91"/>
            <p:cNvSpPr>
              <a:spLocks/>
            </p:cNvSpPr>
            <p:nvPr/>
          </p:nvSpPr>
          <p:spPr bwMode="auto">
            <a:xfrm>
              <a:off x="5573713" y="4557713"/>
              <a:ext cx="504825" cy="307975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Freeform 92"/>
            <p:cNvSpPr>
              <a:spLocks/>
            </p:cNvSpPr>
            <p:nvPr/>
          </p:nvSpPr>
          <p:spPr bwMode="auto">
            <a:xfrm>
              <a:off x="4508500" y="4949826"/>
              <a:ext cx="481013" cy="238125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Freeform 93"/>
            <p:cNvSpPr>
              <a:spLocks/>
            </p:cNvSpPr>
            <p:nvPr/>
          </p:nvSpPr>
          <p:spPr bwMode="auto">
            <a:xfrm>
              <a:off x="5456238" y="4926013"/>
              <a:ext cx="628650" cy="247650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3" name="Freeform 94"/>
            <p:cNvSpPr>
              <a:spLocks/>
            </p:cNvSpPr>
            <p:nvPr/>
          </p:nvSpPr>
          <p:spPr bwMode="auto">
            <a:xfrm>
              <a:off x="6122988" y="4979988"/>
              <a:ext cx="206375" cy="508000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4" name="Freeform 95"/>
            <p:cNvSpPr>
              <a:spLocks/>
            </p:cNvSpPr>
            <p:nvPr/>
          </p:nvSpPr>
          <p:spPr bwMode="auto">
            <a:xfrm>
              <a:off x="4887913" y="5513388"/>
              <a:ext cx="736600" cy="74613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5" name="Freeform 96"/>
            <p:cNvSpPr>
              <a:spLocks/>
            </p:cNvSpPr>
            <p:nvPr/>
          </p:nvSpPr>
          <p:spPr bwMode="auto">
            <a:xfrm>
              <a:off x="4351338" y="4973638"/>
              <a:ext cx="193675" cy="425450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6" name="Text Box 100"/>
            <p:cNvSpPr txBox="1">
              <a:spLocks noChangeArrowheads="1"/>
            </p:cNvSpPr>
            <p:nvPr/>
          </p:nvSpPr>
          <p:spPr bwMode="auto">
            <a:xfrm>
              <a:off x="4440876" y="4483071"/>
              <a:ext cx="311067" cy="3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827" name="Text Box 101"/>
            <p:cNvSpPr txBox="1">
              <a:spLocks noChangeArrowheads="1"/>
            </p:cNvSpPr>
            <p:nvPr/>
          </p:nvSpPr>
          <p:spPr bwMode="auto">
            <a:xfrm>
              <a:off x="4378980" y="4897394"/>
              <a:ext cx="296783" cy="3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6828" name="Text Box 102"/>
            <p:cNvSpPr txBox="1">
              <a:spLocks noChangeArrowheads="1"/>
            </p:cNvSpPr>
            <p:nvPr/>
          </p:nvSpPr>
          <p:spPr bwMode="auto">
            <a:xfrm>
              <a:off x="4128222" y="4970416"/>
              <a:ext cx="296783" cy="3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  <p:grpSp>
          <p:nvGrpSpPr>
            <p:cNvPr id="76829" name="Group 1"/>
            <p:cNvGrpSpPr>
              <a:grpSpLocks/>
            </p:cNvGrpSpPr>
            <p:nvPr/>
          </p:nvGrpSpPr>
          <p:grpSpPr bwMode="auto">
            <a:xfrm rot="-2012368">
              <a:off x="2645158" y="5398104"/>
              <a:ext cx="1447800" cy="274638"/>
              <a:chOff x="2436813" y="4587876"/>
              <a:chExt cx="1447800" cy="274638"/>
            </a:xfrm>
          </p:grpSpPr>
          <p:sp>
            <p:nvSpPr>
              <p:cNvPr id="76879" name="Rectangle 97"/>
              <p:cNvSpPr>
                <a:spLocks noChangeArrowheads="1"/>
              </p:cNvSpPr>
              <p:nvPr/>
            </p:nvSpPr>
            <p:spPr bwMode="auto">
              <a:xfrm>
                <a:off x="2461850" y="4583083"/>
                <a:ext cx="1155391" cy="23811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0" name="Rectangle 98"/>
              <p:cNvSpPr>
                <a:spLocks noChangeArrowheads="1"/>
              </p:cNvSpPr>
              <p:nvPr/>
            </p:nvSpPr>
            <p:spPr bwMode="auto">
              <a:xfrm>
                <a:off x="2437928" y="4606491"/>
                <a:ext cx="1147455" cy="238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1" name="Line 99"/>
              <p:cNvSpPr>
                <a:spLocks noChangeShapeType="1"/>
              </p:cNvSpPr>
              <p:nvPr/>
            </p:nvSpPr>
            <p:spPr bwMode="auto">
              <a:xfrm>
                <a:off x="3462418" y="4739659"/>
                <a:ext cx="42216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2" name="Rectangle 104"/>
              <p:cNvSpPr>
                <a:spLocks noChangeArrowheads="1"/>
              </p:cNvSpPr>
              <p:nvPr/>
            </p:nvSpPr>
            <p:spPr bwMode="auto">
              <a:xfrm>
                <a:off x="3067594" y="4610052"/>
                <a:ext cx="426923" cy="2397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3" name="Text Box 105"/>
              <p:cNvSpPr txBox="1">
                <a:spLocks noChangeArrowheads="1"/>
              </p:cNvSpPr>
              <p:nvPr/>
            </p:nvSpPr>
            <p:spPr bwMode="auto">
              <a:xfrm rot="289934">
                <a:off x="3019653" y="4584228"/>
                <a:ext cx="520561" cy="274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</a:rPr>
                  <a:t>0111</a:t>
                </a:r>
              </a:p>
            </p:txBody>
          </p:sp>
        </p:grpSp>
        <p:sp>
          <p:nvSpPr>
            <p:cNvPr id="76830" name="Text Box 106"/>
            <p:cNvSpPr txBox="1">
              <a:spLocks noChangeArrowheads="1"/>
            </p:cNvSpPr>
            <p:nvPr/>
          </p:nvSpPr>
          <p:spPr bwMode="auto">
            <a:xfrm>
              <a:off x="2088829" y="6046702"/>
              <a:ext cx="2339350" cy="58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dest address in arriving</a:t>
              </a:r>
            </a:p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packet</a:t>
              </a:r>
              <a:r>
                <a:rPr lang="ja-JP" altLang="en-US" sz="1600">
                  <a:solidFill>
                    <a:srgbClr val="000000"/>
                  </a:solidFill>
                </a:rPr>
                <a:t>’</a:t>
              </a:r>
              <a:r>
                <a:rPr lang="en-US" altLang="ja-JP" sz="1600">
                  <a:solidFill>
                    <a:srgbClr val="000000"/>
                  </a:solidFill>
                </a:rPr>
                <a:t>s header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6831" name="Line 107"/>
            <p:cNvSpPr>
              <a:spLocks noChangeShapeType="1"/>
            </p:cNvSpPr>
            <p:nvPr/>
          </p:nvSpPr>
          <p:spPr bwMode="auto">
            <a:xfrm flipH="1">
              <a:off x="2626848" y="4873581"/>
              <a:ext cx="1407736" cy="914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Line 119"/>
            <p:cNvSpPr>
              <a:spLocks noChangeShapeType="1"/>
            </p:cNvSpPr>
            <p:nvPr/>
          </p:nvSpPr>
          <p:spPr bwMode="auto">
            <a:xfrm flipH="1" flipV="1">
              <a:off x="3588616" y="5648254"/>
              <a:ext cx="22219" cy="45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120"/>
            <p:cNvSpPr>
              <a:spLocks/>
            </p:cNvSpPr>
            <p:nvPr/>
          </p:nvSpPr>
          <p:spPr bwMode="auto">
            <a:xfrm>
              <a:off x="3757473" y="4834039"/>
              <a:ext cx="1041539" cy="336504"/>
            </a:xfrm>
            <a:custGeom>
              <a:avLst/>
              <a:gdLst>
                <a:gd name="T0" fmla="*/ 0 w 10844"/>
                <a:gd name="T1" fmla="*/ 2147483647 h 14797"/>
                <a:gd name="T2" fmla="*/ 2147483647 w 10844"/>
                <a:gd name="T3" fmla="*/ 2147483647 h 14797"/>
                <a:gd name="T4" fmla="*/ 2147483647 w 10844"/>
                <a:gd name="T5" fmla="*/ 2147483647 h 14797"/>
                <a:gd name="T6" fmla="*/ 0 60000 65536"/>
                <a:gd name="T7" fmla="*/ 0 60000 65536"/>
                <a:gd name="T8" fmla="*/ 0 60000 65536"/>
                <a:gd name="T9" fmla="*/ 0 w 10844"/>
                <a:gd name="T10" fmla="*/ 0 h 14797"/>
                <a:gd name="T11" fmla="*/ 10844 w 10844"/>
                <a:gd name="T12" fmla="*/ 14797 h 14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44" h="14797">
                  <a:moveTo>
                    <a:pt x="0" y="14797"/>
                  </a:moveTo>
                  <a:cubicBezTo>
                    <a:pt x="2168" y="9517"/>
                    <a:pt x="5654" y="-1331"/>
                    <a:pt x="7042" y="135"/>
                  </a:cubicBezTo>
                  <a:cubicBezTo>
                    <a:pt x="8563" y="1950"/>
                    <a:pt x="9984" y="6698"/>
                    <a:pt x="10844" y="9978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Freeform 121"/>
            <p:cNvSpPr>
              <a:spLocks/>
            </p:cNvSpPr>
            <p:nvPr/>
          </p:nvSpPr>
          <p:spPr bwMode="auto">
            <a:xfrm flipH="1">
              <a:off x="6254750" y="4370388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Freeform 122"/>
            <p:cNvSpPr>
              <a:spLocks/>
            </p:cNvSpPr>
            <p:nvPr/>
          </p:nvSpPr>
          <p:spPr bwMode="auto">
            <a:xfrm flipH="1">
              <a:off x="5243513" y="4086226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Freeform 123"/>
            <p:cNvSpPr>
              <a:spLocks/>
            </p:cNvSpPr>
            <p:nvPr/>
          </p:nvSpPr>
          <p:spPr bwMode="auto">
            <a:xfrm flipH="1" flipV="1">
              <a:off x="5911850" y="5632451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Freeform 124"/>
            <p:cNvSpPr>
              <a:spLocks/>
            </p:cNvSpPr>
            <p:nvPr/>
          </p:nvSpPr>
          <p:spPr bwMode="auto">
            <a:xfrm flipH="1" flipV="1">
              <a:off x="4562475" y="5616576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125"/>
            <p:cNvSpPr>
              <a:spLocks/>
            </p:cNvSpPr>
            <p:nvPr/>
          </p:nvSpPr>
          <p:spPr bwMode="auto">
            <a:xfrm flipH="1" flipV="1">
              <a:off x="5202238" y="5324476"/>
              <a:ext cx="542925" cy="45243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39" name="Group 126"/>
            <p:cNvGrpSpPr>
              <a:grpSpLocks/>
            </p:cNvGrpSpPr>
            <p:nvPr/>
          </p:nvGrpSpPr>
          <p:grpSpPr bwMode="auto">
            <a:xfrm>
              <a:off x="5251450" y="3641726"/>
              <a:ext cx="550863" cy="452438"/>
              <a:chOff x="2886" y="1668"/>
              <a:chExt cx="347" cy="285"/>
            </a:xfrm>
          </p:grpSpPr>
          <p:sp>
            <p:nvSpPr>
              <p:cNvPr id="76872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3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4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5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6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7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8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0" name="Group 134"/>
            <p:cNvGrpSpPr>
              <a:grpSpLocks/>
            </p:cNvGrpSpPr>
            <p:nvPr/>
          </p:nvGrpSpPr>
          <p:grpSpPr bwMode="auto">
            <a:xfrm>
              <a:off x="6264275" y="3914776"/>
              <a:ext cx="550863" cy="452438"/>
              <a:chOff x="2886" y="1668"/>
              <a:chExt cx="347" cy="285"/>
            </a:xfrm>
          </p:grpSpPr>
          <p:sp>
            <p:nvSpPr>
              <p:cNvPr id="76865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6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7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8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9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0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1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1" name="Group 142"/>
            <p:cNvGrpSpPr>
              <a:grpSpLocks/>
            </p:cNvGrpSpPr>
            <p:nvPr/>
          </p:nvGrpSpPr>
          <p:grpSpPr bwMode="auto">
            <a:xfrm>
              <a:off x="5894388" y="5991226"/>
              <a:ext cx="550863" cy="452438"/>
              <a:chOff x="2886" y="1668"/>
              <a:chExt cx="347" cy="285"/>
            </a:xfrm>
          </p:grpSpPr>
          <p:sp>
            <p:nvSpPr>
              <p:cNvPr id="76858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9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0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1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2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3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4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2" name="Group 150"/>
            <p:cNvGrpSpPr>
              <a:grpSpLocks/>
            </p:cNvGrpSpPr>
            <p:nvPr/>
          </p:nvGrpSpPr>
          <p:grpSpPr bwMode="auto">
            <a:xfrm>
              <a:off x="5199063" y="5772151"/>
              <a:ext cx="550863" cy="452438"/>
              <a:chOff x="2886" y="1668"/>
              <a:chExt cx="347" cy="285"/>
            </a:xfrm>
          </p:grpSpPr>
          <p:sp>
            <p:nvSpPr>
              <p:cNvPr id="76851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2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3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4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5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6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7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3" name="Group 158"/>
            <p:cNvGrpSpPr>
              <a:grpSpLocks/>
            </p:cNvGrpSpPr>
            <p:nvPr/>
          </p:nvGrpSpPr>
          <p:grpSpPr bwMode="auto">
            <a:xfrm>
              <a:off x="4543425" y="5964238"/>
              <a:ext cx="550863" cy="452438"/>
              <a:chOff x="2886" y="1668"/>
              <a:chExt cx="347" cy="285"/>
            </a:xfrm>
          </p:grpSpPr>
          <p:sp>
            <p:nvSpPr>
              <p:cNvPr id="76844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5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6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7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8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9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0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76810" name="Straight Connector 421888"/>
          <p:cNvCxnSpPr>
            <a:cxnSpLocks noChangeShapeType="1"/>
          </p:cNvCxnSpPr>
          <p:nvPr/>
        </p:nvCxnSpPr>
        <p:spPr bwMode="auto">
          <a:xfrm>
            <a:off x="2197100" y="2743200"/>
            <a:ext cx="2095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Straight Connector 421894"/>
          <p:cNvCxnSpPr>
            <a:cxnSpLocks noChangeShapeType="1"/>
          </p:cNvCxnSpPr>
          <p:nvPr/>
        </p:nvCxnSpPr>
        <p:spPr bwMode="auto">
          <a:xfrm flipH="1">
            <a:off x="3503613" y="2444750"/>
            <a:ext cx="1943100" cy="171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4575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5E2341-B61A-A94E-AD9E-61B1AF6B7E76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mic Sans MS" charset="0"/>
              </a:rPr>
              <a:t>Network Core: Packet Switching</a:t>
            </a:r>
            <a:endParaRPr lang="en-US">
              <a:latin typeface="Comic Sans MS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each end-end data stream divided into </a:t>
            </a:r>
            <a:r>
              <a:rPr lang="en-US" sz="2400" i="1">
                <a:solidFill>
                  <a:srgbClr val="FF0000"/>
                </a:solidFill>
                <a:latin typeface="Comic Sans MS" charset="0"/>
              </a:rPr>
              <a:t>packets</a:t>
            </a:r>
            <a:endParaRPr lang="en-US" sz="2000">
              <a:latin typeface="Comic Sans MS" charset="0"/>
            </a:endParaRPr>
          </a:p>
          <a:p>
            <a:r>
              <a:rPr lang="en-US" sz="2400">
                <a:latin typeface="Comic Sans MS" charset="0"/>
              </a:rPr>
              <a:t>Packets from different users </a:t>
            </a:r>
            <a:r>
              <a:rPr lang="en-US" sz="2400" i="1">
                <a:latin typeface="Comic Sans MS" charset="0"/>
              </a:rPr>
              <a:t>share</a:t>
            </a:r>
            <a:r>
              <a:rPr lang="en-US" sz="2400">
                <a:latin typeface="Comic Sans MS" charset="0"/>
              </a:rPr>
              <a:t> network resources</a:t>
            </a:r>
            <a:r>
              <a:rPr lang="en-US" sz="2000">
                <a:latin typeface="Comic Sans MS" charset="0"/>
              </a:rPr>
              <a:t> </a:t>
            </a:r>
          </a:p>
          <a:p>
            <a:r>
              <a:rPr lang="en-US" sz="2400">
                <a:latin typeface="Comic Sans MS" charset="0"/>
              </a:rPr>
              <a:t>each packet uses full link bandwidth </a:t>
            </a:r>
          </a:p>
          <a:p>
            <a:r>
              <a:rPr lang="en-US" sz="2400">
                <a:latin typeface="Comic Sans MS" charset="0"/>
              </a:rPr>
              <a:t>resources used </a:t>
            </a:r>
            <a:r>
              <a:rPr lang="en-US" sz="2400" i="1">
                <a:latin typeface="Comic Sans MS" charset="0"/>
              </a:rPr>
              <a:t>as needed</a:t>
            </a:r>
            <a:r>
              <a:rPr lang="en-US" sz="2400">
                <a:latin typeface="Comic Sans MS" charset="0"/>
              </a:rPr>
              <a:t> </a:t>
            </a:r>
          </a:p>
          <a:p>
            <a:endParaRPr lang="en-US" sz="2400">
              <a:latin typeface="Comic Sans MS" charset="0"/>
            </a:endParaRPr>
          </a:p>
          <a:p>
            <a:endParaRPr lang="en-US" sz="2000">
              <a:latin typeface="Comic Sans MS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resource contention:</a:t>
            </a:r>
            <a:r>
              <a:rPr lang="en-US" sz="2000">
                <a:latin typeface="Comic Sans MS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>
                <a:latin typeface="Comic Sans MS" charset="0"/>
              </a:rPr>
              <a:t>aggregate resource demand can exceed amount available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congestion</a:t>
            </a:r>
            <a:r>
              <a:rPr lang="en-US">
                <a:latin typeface="Comic Sans MS" charset="0"/>
              </a:rPr>
              <a:t>: packets queue, wait for link use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store and forward</a:t>
            </a:r>
            <a:r>
              <a:rPr lang="en-US">
                <a:latin typeface="Comic Sans MS" charset="0"/>
              </a:rPr>
              <a:t>: packet must be completely received before being forwarded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packet loss</a:t>
            </a:r>
            <a:r>
              <a:rPr lang="en-US">
                <a:latin typeface="Comic Sans MS" charset="0"/>
              </a:rPr>
              <a:t>: drop a packet from the queue, when too many packets</a:t>
            </a:r>
            <a:endParaRPr lang="en-US" sz="2000">
              <a:latin typeface="Comic Sans MS" charset="0"/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838200" y="5029200"/>
            <a:ext cx="403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>
                <a:latin typeface="Comic Sans MS" charset="0"/>
              </a:rPr>
              <a:t>Bandwidth division into </a:t>
            </a:r>
            <a:r>
              <a:rPr lang="ja-JP" altLang="en-US" sz="2000">
                <a:latin typeface="Comic Sans MS" charset="0"/>
              </a:rPr>
              <a:t>“</a:t>
            </a:r>
            <a:r>
              <a:rPr lang="en-US" altLang="ja-JP" sz="2000">
                <a:latin typeface="Comic Sans MS" charset="0"/>
              </a:rPr>
              <a:t>pieces</a:t>
            </a:r>
            <a:r>
              <a:rPr lang="ja-JP" altLang="en-US" sz="2000">
                <a:latin typeface="Comic Sans MS" charset="0"/>
              </a:rPr>
              <a:t>”</a:t>
            </a:r>
            <a:endParaRPr lang="en-US" altLang="ja-JP" sz="2000">
              <a:latin typeface="Comic Sans MS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>
                <a:latin typeface="Comic Sans MS" charset="0"/>
              </a:rPr>
              <a:t>Dedicated allocation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>
                <a:latin typeface="Comic Sans MS" charset="0"/>
              </a:rPr>
              <a:t>Resource reservation</a:t>
            </a:r>
          </a:p>
        </p:txBody>
      </p:sp>
      <p:sp>
        <p:nvSpPr>
          <p:cNvPr id="25606" name="Oval 8"/>
          <p:cNvSpPr>
            <a:spLocks noChangeArrowheads="1"/>
          </p:cNvSpPr>
          <p:nvPr/>
        </p:nvSpPr>
        <p:spPr bwMode="auto">
          <a:xfrm>
            <a:off x="290513" y="4648200"/>
            <a:ext cx="5043487" cy="1981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>
            <a:off x="1649413" y="4745038"/>
            <a:ext cx="2590800" cy="1676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3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8" y="196850"/>
            <a:ext cx="8382000" cy="83502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Access networks and physical media</a:t>
            </a:r>
            <a:endParaRPr lang="en-US">
              <a:latin typeface="Gill Sans MT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" y="1371600"/>
            <a:ext cx="4010025" cy="50101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Q: How to connect end systems to edge router?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residential access nets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institutional access networks (school, company)</a:t>
            </a:r>
          </a:p>
          <a:p>
            <a:pPr eaLnBrk="1" hangingPunct="1">
              <a:spcAft>
                <a:spcPct val="30000"/>
              </a:spcAft>
              <a:buSzPct val="75000"/>
            </a:pPr>
            <a:r>
              <a:rPr lang="en-US" sz="2400">
                <a:latin typeface="Gill Sans MT" charset="0"/>
              </a:rPr>
              <a:t>mobile access networks</a:t>
            </a:r>
            <a:endParaRPr lang="en-US" sz="2400">
              <a:solidFill>
                <a:srgbClr val="FF0000"/>
              </a:solidFill>
              <a:latin typeface="Gill Sans MT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keep in mind: 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bandwidth (bits per second) of access network?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shared or dedicated?</a:t>
            </a:r>
          </a:p>
        </p:txBody>
      </p:sp>
      <p:sp>
        <p:nvSpPr>
          <p:cNvPr id="51204" name="Freeform 665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05" name="Group 666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51651" name="Rectangle 66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2" name="AutoShape 66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51206" name="Freeform 669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670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671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672"/>
          <p:cNvSpPr>
            <a:spLocks noChangeShapeType="1"/>
          </p:cNvSpPr>
          <p:nvPr/>
        </p:nvSpPr>
        <p:spPr bwMode="auto">
          <a:xfrm rot="-5400000">
            <a:off x="8177213" y="5116513"/>
            <a:ext cx="0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674"/>
          <p:cNvSpPr>
            <a:spLocks noChangeShapeType="1"/>
          </p:cNvSpPr>
          <p:nvPr/>
        </p:nvSpPr>
        <p:spPr bwMode="auto">
          <a:xfrm>
            <a:off x="6100763" y="4776788"/>
            <a:ext cx="217487" cy="100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675"/>
          <p:cNvSpPr>
            <a:spLocks noChangeShapeType="1"/>
          </p:cNvSpPr>
          <p:nvPr/>
        </p:nvSpPr>
        <p:spPr bwMode="auto">
          <a:xfrm flipV="1">
            <a:off x="5842000" y="5038725"/>
            <a:ext cx="407988" cy="74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678"/>
          <p:cNvSpPr>
            <a:spLocks noChangeShapeType="1"/>
          </p:cNvSpPr>
          <p:nvPr/>
        </p:nvSpPr>
        <p:spPr bwMode="auto">
          <a:xfrm flipH="1">
            <a:off x="6267450" y="5102225"/>
            <a:ext cx="144463" cy="16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679"/>
          <p:cNvSpPr>
            <a:spLocks noChangeShapeType="1"/>
          </p:cNvSpPr>
          <p:nvPr/>
        </p:nvSpPr>
        <p:spPr bwMode="auto">
          <a:xfrm flipH="1" flipV="1">
            <a:off x="6586538" y="5110163"/>
            <a:ext cx="76200" cy="163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680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682"/>
          <p:cNvSpPr>
            <a:spLocks noChangeShapeType="1"/>
          </p:cNvSpPr>
          <p:nvPr/>
        </p:nvSpPr>
        <p:spPr bwMode="auto">
          <a:xfrm>
            <a:off x="6284913" y="3551238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683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17" name="Picture 684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548063"/>
            <a:ext cx="369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8" name="Line 685"/>
          <p:cNvSpPr>
            <a:spLocks noChangeShapeType="1"/>
          </p:cNvSpPr>
          <p:nvPr/>
        </p:nvSpPr>
        <p:spPr bwMode="auto">
          <a:xfrm rot="5400000" flipV="1">
            <a:off x="7994650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Line 686"/>
          <p:cNvSpPr>
            <a:spLocks noChangeShapeType="1"/>
          </p:cNvSpPr>
          <p:nvPr/>
        </p:nvSpPr>
        <p:spPr bwMode="auto">
          <a:xfrm flipV="1">
            <a:off x="5894388" y="3733800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20" name="Picture 708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546475"/>
            <a:ext cx="369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1" name="Freeform 70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Freeform 710"/>
          <p:cNvSpPr>
            <a:spLocks/>
          </p:cNvSpPr>
          <p:nvPr/>
        </p:nvSpPr>
        <p:spPr bwMode="auto">
          <a:xfrm>
            <a:off x="7023100" y="2005013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71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Line 71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Line 71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Line 71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Line 71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Line 71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Line 71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Line 71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1" name="Line 71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2" name="Line 720"/>
          <p:cNvSpPr>
            <a:spLocks noChangeShapeType="1"/>
          </p:cNvSpPr>
          <p:nvPr/>
        </p:nvSpPr>
        <p:spPr bwMode="auto">
          <a:xfrm flipV="1">
            <a:off x="7577138" y="256540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3" name="Line 72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4" name="Line 72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Line 72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6" name="Line 724"/>
          <p:cNvSpPr>
            <a:spLocks noChangeShapeType="1"/>
          </p:cNvSpPr>
          <p:nvPr/>
        </p:nvSpPr>
        <p:spPr bwMode="auto">
          <a:xfrm flipH="1">
            <a:off x="7296150" y="2936875"/>
            <a:ext cx="98425" cy="704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7" name="Line 72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Line 72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9" name="Line 72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0" name="Line 728"/>
          <p:cNvSpPr>
            <a:spLocks noChangeShapeType="1"/>
          </p:cNvSpPr>
          <p:nvPr/>
        </p:nvSpPr>
        <p:spPr bwMode="auto">
          <a:xfrm>
            <a:off x="6289675" y="2406650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1" name="Oval 407"/>
          <p:cNvSpPr>
            <a:spLocks noChangeArrowheads="1"/>
          </p:cNvSpPr>
          <p:nvPr/>
        </p:nvSpPr>
        <p:spPr bwMode="auto">
          <a:xfrm>
            <a:off x="6354763" y="2565400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1242" name="Rectangle 410"/>
          <p:cNvSpPr>
            <a:spLocks noChangeArrowheads="1"/>
          </p:cNvSpPr>
          <p:nvPr/>
        </p:nvSpPr>
        <p:spPr bwMode="auto">
          <a:xfrm>
            <a:off x="6354763" y="2555875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51243" name="Oval 411"/>
          <p:cNvSpPr>
            <a:spLocks noChangeArrowheads="1"/>
          </p:cNvSpPr>
          <p:nvPr/>
        </p:nvSpPr>
        <p:spPr bwMode="auto">
          <a:xfrm>
            <a:off x="6353175" y="2490788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grpSp>
        <p:nvGrpSpPr>
          <p:cNvPr id="51244" name="Group 732"/>
          <p:cNvGrpSpPr>
            <a:grpSpLocks/>
          </p:cNvGrpSpPr>
          <p:nvPr/>
        </p:nvGrpSpPr>
        <p:grpSpPr bwMode="auto">
          <a:xfrm>
            <a:off x="6430963" y="2519363"/>
            <a:ext cx="219075" cy="52387"/>
            <a:chOff x="2468" y="1332"/>
            <a:chExt cx="310" cy="60"/>
          </a:xfrm>
        </p:grpSpPr>
        <p:sp>
          <p:nvSpPr>
            <p:cNvPr id="51649" name="Freeform 733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0" name="Freeform 734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5" name="Line 735"/>
          <p:cNvSpPr>
            <a:spLocks noChangeShapeType="1"/>
          </p:cNvSpPr>
          <p:nvPr/>
        </p:nvSpPr>
        <p:spPr bwMode="auto">
          <a:xfrm>
            <a:off x="6354763" y="2543175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6" name="Line 736"/>
          <p:cNvSpPr>
            <a:spLocks noChangeShapeType="1"/>
          </p:cNvSpPr>
          <p:nvPr/>
        </p:nvSpPr>
        <p:spPr bwMode="auto">
          <a:xfrm>
            <a:off x="6740525" y="2546350"/>
            <a:ext cx="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47" name="Group 737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5164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64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64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644" name="Group 741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47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8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45" name="Line 744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6" name="Line 745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8" name="Group 746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5163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63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63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636" name="Group 75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9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0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37" name="Line 75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8" name="Line 75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9" name="Group 755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5162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62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62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628" name="Group 75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1" name="Freeform 76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2" name="Freeform 76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29" name="Line 76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0" name="Line 76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0" name="Group 764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5161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61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61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620" name="Group 76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23" name="Freeform 76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4" name="Freeform 77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21" name="Line 77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2" name="Line 77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1" name="Group 773"/>
          <p:cNvGrpSpPr>
            <a:grpSpLocks/>
          </p:cNvGrpSpPr>
          <p:nvPr/>
        </p:nvGrpSpPr>
        <p:grpSpPr bwMode="auto">
          <a:xfrm>
            <a:off x="7737475" y="3644900"/>
            <a:ext cx="492125" cy="206375"/>
            <a:chOff x="4334" y="1470"/>
            <a:chExt cx="246" cy="107"/>
          </a:xfrm>
        </p:grpSpPr>
        <p:sp>
          <p:nvSpPr>
            <p:cNvPr id="516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6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6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612" name="Group 77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15" name="Freeform 77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6" name="Freeform 77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13" name="Line 78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4" name="Line 78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2" name="Line 782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53" name="Group 783"/>
          <p:cNvGrpSpPr>
            <a:grpSpLocks/>
          </p:cNvGrpSpPr>
          <p:nvPr/>
        </p:nvGrpSpPr>
        <p:grpSpPr bwMode="auto">
          <a:xfrm>
            <a:off x="7086600" y="3632200"/>
            <a:ext cx="492125" cy="206375"/>
            <a:chOff x="4334" y="1470"/>
            <a:chExt cx="246" cy="107"/>
          </a:xfrm>
        </p:grpSpPr>
        <p:sp>
          <p:nvSpPr>
            <p:cNvPr id="516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6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6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604" name="Group 78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07" name="Freeform 7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8" name="Freeform 7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05" name="Line 79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6" name="Line 79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4" name="Group 792"/>
          <p:cNvGrpSpPr>
            <a:grpSpLocks/>
          </p:cNvGrpSpPr>
          <p:nvPr/>
        </p:nvGrpSpPr>
        <p:grpSpPr bwMode="auto">
          <a:xfrm>
            <a:off x="7397750" y="3911600"/>
            <a:ext cx="492125" cy="206375"/>
            <a:chOff x="4334" y="1470"/>
            <a:chExt cx="246" cy="107"/>
          </a:xfrm>
        </p:grpSpPr>
        <p:sp>
          <p:nvSpPr>
            <p:cNvPr id="515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5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5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596" name="Group 79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9" name="Freeform 7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0" name="Freeform 7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97" name="Line 79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8" name="Line 80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5" name="Group 80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515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5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5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588" name="Group 80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1" name="Freeform 8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2" name="Freeform 8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89" name="Line 80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0" name="Line 80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6" name="Group 81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5157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57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57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580" name="Group 81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83" name="Freeform 8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4" name="Freeform 8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81" name="Line 81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2" name="Line 81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7" name="Group 81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5156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57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57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572" name="Group 82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75" name="Freeform 82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6" name="Freeform 82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73" name="Line 82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4" name="Line 82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8" name="Group 82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515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5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5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564" name="Group 83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67" name="Freeform 8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8" name="Freeform 8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65" name="Line 83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6" name="Line 83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9" name="Group 837"/>
          <p:cNvGrpSpPr>
            <a:grpSpLocks/>
          </p:cNvGrpSpPr>
          <p:nvPr/>
        </p:nvGrpSpPr>
        <p:grpSpPr bwMode="auto">
          <a:xfrm>
            <a:off x="6024563" y="1744663"/>
            <a:ext cx="517525" cy="508000"/>
            <a:chOff x="2922" y="1424"/>
            <a:chExt cx="326" cy="320"/>
          </a:xfrm>
        </p:grpSpPr>
        <p:sp>
          <p:nvSpPr>
            <p:cNvPr id="51553" name="Oval 838"/>
            <p:cNvSpPr>
              <a:spLocks noChangeArrowheads="1"/>
            </p:cNvSpPr>
            <p:nvPr/>
          </p:nvSpPr>
          <p:spPr bwMode="auto">
            <a:xfrm>
              <a:off x="2922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554" name="Group 83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51556" name="Oval 84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7" name="Oval 84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8" name="Oval 84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9" name="Oval 84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0" name="Freeform 84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55" name="Freeform 84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0"/>
                <a:gd name="T31" fmla="*/ 0 h 956"/>
                <a:gd name="T32" fmla="*/ 1180 w 1180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0" name="Group 846"/>
          <p:cNvGrpSpPr>
            <a:grpSpLocks/>
          </p:cNvGrpSpPr>
          <p:nvPr/>
        </p:nvGrpSpPr>
        <p:grpSpPr bwMode="auto">
          <a:xfrm>
            <a:off x="6138863" y="1989138"/>
            <a:ext cx="282575" cy="477837"/>
            <a:chOff x="3748" y="1253"/>
            <a:chExt cx="178" cy="301"/>
          </a:xfrm>
        </p:grpSpPr>
        <p:sp>
          <p:nvSpPr>
            <p:cNvPr id="51537" name="Line 270"/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38" name="Line 271"/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39" name="Line 272"/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0" name="Line 273"/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1" name="Line 274"/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2" name="Line 275"/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3" name="Line 276"/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4" name="Line 277"/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5" name="Line 278"/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6" name="Line 279"/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7" name="Line 280"/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8" name="Line 281"/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9" name="Line 282"/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0" name="Line 283"/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1" name="Line 284"/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2" name="Oval 862"/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61" name="Group 863"/>
          <p:cNvGrpSpPr>
            <a:grpSpLocks/>
          </p:cNvGrpSpPr>
          <p:nvPr/>
        </p:nvGrpSpPr>
        <p:grpSpPr bwMode="auto">
          <a:xfrm>
            <a:off x="5318125" y="1997075"/>
            <a:ext cx="519113" cy="128588"/>
            <a:chOff x="2199" y="955"/>
            <a:chExt cx="2547" cy="506"/>
          </a:xfrm>
        </p:grpSpPr>
        <p:sp>
          <p:nvSpPr>
            <p:cNvPr id="51531" name="Freeform 86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2" name="Freeform 86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3" name="Freeform 86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4" name="Freeform 86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5" name="Freeform 86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6" name="Freeform 86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2" name="Group 870"/>
          <p:cNvGrpSpPr>
            <a:grpSpLocks/>
          </p:cNvGrpSpPr>
          <p:nvPr/>
        </p:nvGrpSpPr>
        <p:grpSpPr bwMode="auto">
          <a:xfrm>
            <a:off x="5541963" y="1539875"/>
            <a:ext cx="519112" cy="128588"/>
            <a:chOff x="2199" y="955"/>
            <a:chExt cx="2547" cy="506"/>
          </a:xfrm>
        </p:grpSpPr>
        <p:sp>
          <p:nvSpPr>
            <p:cNvPr id="51525" name="Freeform 87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6" name="Freeform 87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7" name="Freeform 87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8" name="Freeform 87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9" name="Freeform 87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0" name="Freeform 87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3" name="Line 877"/>
          <p:cNvSpPr>
            <a:spLocks noChangeShapeType="1"/>
          </p:cNvSpPr>
          <p:nvPr/>
        </p:nvSpPr>
        <p:spPr bwMode="auto">
          <a:xfrm flipH="1" flipV="1">
            <a:off x="5626100" y="2027238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64" name="Group 885"/>
          <p:cNvGrpSpPr>
            <a:grpSpLocks/>
          </p:cNvGrpSpPr>
          <p:nvPr/>
        </p:nvGrpSpPr>
        <p:grpSpPr bwMode="auto">
          <a:xfrm>
            <a:off x="5392738" y="3527425"/>
            <a:ext cx="519112" cy="128588"/>
            <a:chOff x="2199" y="955"/>
            <a:chExt cx="2547" cy="506"/>
          </a:xfrm>
        </p:grpSpPr>
        <p:sp>
          <p:nvSpPr>
            <p:cNvPr id="51519" name="Freeform 886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0" name="Freeform 887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1" name="Freeform 888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2" name="Freeform 889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3" name="Freeform 890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4" name="Freeform 891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5" name="Line 892"/>
          <p:cNvSpPr>
            <a:spLocks noChangeShapeType="1"/>
          </p:cNvSpPr>
          <p:nvPr/>
        </p:nvSpPr>
        <p:spPr bwMode="auto">
          <a:xfrm>
            <a:off x="5778500" y="3119438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66" name="Group 893"/>
          <p:cNvGrpSpPr>
            <a:grpSpLocks/>
          </p:cNvGrpSpPr>
          <p:nvPr/>
        </p:nvGrpSpPr>
        <p:grpSpPr bwMode="auto">
          <a:xfrm>
            <a:off x="7007225" y="5005388"/>
            <a:ext cx="519113" cy="128587"/>
            <a:chOff x="2199" y="955"/>
            <a:chExt cx="2547" cy="506"/>
          </a:xfrm>
        </p:grpSpPr>
        <p:sp>
          <p:nvSpPr>
            <p:cNvPr id="51513" name="Freeform 89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4" name="Freeform 89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5" name="Freeform 89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6" name="Freeform 89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7" name="Freeform 89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8" name="Freeform 89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7" name="Group 900"/>
          <p:cNvGrpSpPr>
            <a:grpSpLocks/>
          </p:cNvGrpSpPr>
          <p:nvPr/>
        </p:nvGrpSpPr>
        <p:grpSpPr bwMode="auto">
          <a:xfrm>
            <a:off x="7245350" y="5429250"/>
            <a:ext cx="519113" cy="128588"/>
            <a:chOff x="2199" y="955"/>
            <a:chExt cx="2547" cy="506"/>
          </a:xfrm>
        </p:grpSpPr>
        <p:sp>
          <p:nvSpPr>
            <p:cNvPr id="51507" name="Freeform 90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8" name="Freeform 90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9" name="Freeform 90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0" name="Freeform 90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1" name="Freeform 90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2" name="Freeform 90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8" name="Group 907"/>
          <p:cNvGrpSpPr>
            <a:grpSpLocks/>
          </p:cNvGrpSpPr>
          <p:nvPr/>
        </p:nvGrpSpPr>
        <p:grpSpPr bwMode="auto">
          <a:xfrm>
            <a:off x="6821488" y="5408613"/>
            <a:ext cx="519112" cy="128587"/>
            <a:chOff x="2199" y="955"/>
            <a:chExt cx="2547" cy="506"/>
          </a:xfrm>
        </p:grpSpPr>
        <p:sp>
          <p:nvSpPr>
            <p:cNvPr id="51501" name="Freeform 908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2" name="Freeform 909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3" name="Freeform 910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4" name="Freeform 911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5" name="Freeform 912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6" name="Freeform 913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69" name="Picture 915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5056188"/>
            <a:ext cx="4333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0" name="Picture 9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830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1" name="Line 918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2" name="Group 919"/>
          <p:cNvGrpSpPr>
            <a:grpSpLocks/>
          </p:cNvGrpSpPr>
          <p:nvPr/>
        </p:nvGrpSpPr>
        <p:grpSpPr bwMode="auto">
          <a:xfrm flipH="1">
            <a:off x="5775325" y="4533900"/>
            <a:ext cx="414338" cy="373063"/>
            <a:chOff x="2839" y="3501"/>
            <a:chExt cx="755" cy="803"/>
          </a:xfrm>
        </p:grpSpPr>
        <p:pic>
          <p:nvPicPr>
            <p:cNvPr id="51499" name="Picture 92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0" name="Freeform 92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3" name="Group 922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51497" name="Picture 92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8" name="Freeform 92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4" name="Group 925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51495" name="Picture 926" descr="desktop_computer_stylized_mediu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6" name="Freeform 92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5" name="Group 928"/>
          <p:cNvGrpSpPr>
            <a:grpSpLocks/>
          </p:cNvGrpSpPr>
          <p:nvPr/>
        </p:nvGrpSpPr>
        <p:grpSpPr bwMode="auto">
          <a:xfrm>
            <a:off x="6550025" y="5238750"/>
            <a:ext cx="427038" cy="350838"/>
            <a:chOff x="2839" y="3501"/>
            <a:chExt cx="755" cy="803"/>
          </a:xfrm>
        </p:grpSpPr>
        <p:pic>
          <p:nvPicPr>
            <p:cNvPr id="51493" name="Picture 929" descr="desktop_computer_stylized_mediu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4" name="Freeform 93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276" name="Picture 931" descr="car_icon_sm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720850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7" name="Group 932"/>
          <p:cNvGrpSpPr>
            <a:grpSpLocks/>
          </p:cNvGrpSpPr>
          <p:nvPr/>
        </p:nvGrpSpPr>
        <p:grpSpPr bwMode="auto">
          <a:xfrm>
            <a:off x="5618163" y="1558925"/>
            <a:ext cx="415925" cy="373063"/>
            <a:chOff x="2756" y="1866"/>
            <a:chExt cx="462" cy="463"/>
          </a:xfrm>
        </p:grpSpPr>
        <p:pic>
          <p:nvPicPr>
            <p:cNvPr id="51491" name="Picture 933" descr="iphone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2" name="Picture 934" descr="antenna_radiation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1866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8" name="Picture 936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577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9" name="Group 938"/>
          <p:cNvGrpSpPr>
            <a:grpSpLocks/>
          </p:cNvGrpSpPr>
          <p:nvPr/>
        </p:nvGrpSpPr>
        <p:grpSpPr bwMode="auto">
          <a:xfrm>
            <a:off x="8240713" y="5002213"/>
            <a:ext cx="227012" cy="481012"/>
            <a:chOff x="4140" y="429"/>
            <a:chExt cx="1425" cy="2396"/>
          </a:xfrm>
        </p:grpSpPr>
        <p:sp>
          <p:nvSpPr>
            <p:cNvPr id="51459" name="Freeform 9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0" name="Rectangle 940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1" name="Freeform 9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2" name="Freeform 9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3" name="Rectangle 943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64" name="Group 9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89" name="AutoShape 94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0" name="AutoShape 946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65" name="Rectangle 947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66" name="Group 9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87" name="AutoShape 949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8" name="AutoShape 950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67" name="Rectangle 951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8" name="Rectangle 952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69" name="Group 9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85" name="AutoShape 954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6" name="AutoShape 955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70" name="Freeform 9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71" name="Group 9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83" name="AutoShape 958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4" name="AutoShape 959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72" name="Rectangle 960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3" name="Freeform 9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4" name="Freeform 9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5" name="Oval 963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6" name="Freeform 9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7" name="AutoShape 965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8" name="AutoShape 966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9" name="Oval 967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0" name="Oval 968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1481" name="Oval 969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2" name="Rectangle 970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80" name="Group 971"/>
          <p:cNvGrpSpPr>
            <a:grpSpLocks/>
          </p:cNvGrpSpPr>
          <p:nvPr/>
        </p:nvGrpSpPr>
        <p:grpSpPr bwMode="auto">
          <a:xfrm>
            <a:off x="7924800" y="5303838"/>
            <a:ext cx="227013" cy="481012"/>
            <a:chOff x="4140" y="429"/>
            <a:chExt cx="1425" cy="2396"/>
          </a:xfrm>
        </p:grpSpPr>
        <p:sp>
          <p:nvSpPr>
            <p:cNvPr id="51427" name="Freeform 9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8" name="Rectangle 973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9" name="Freeform 9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0" name="Freeform 9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1" name="Rectangle 976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32" name="Group 9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57" name="AutoShape 97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8" name="AutoShape 979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3" name="Rectangle 980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34" name="Group 9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55" name="AutoShape 982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6" name="AutoShape 983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5" name="Rectangle 984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6" name="Rectangle 985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37" name="Group 9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53" name="AutoShape 987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4" name="AutoShape 988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8" name="Freeform 9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39" name="Group 9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51" name="AutoShape 991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2" name="AutoShape 992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40" name="Rectangle 993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1" name="Freeform 9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2" name="Freeform 9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3" name="Oval 996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4" name="Freeform 9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5" name="AutoShape 998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6" name="AutoShape 999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7" name="Oval 1000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8" name="Oval 1001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1449" name="Oval 1002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0" name="Rectangle 1003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81" name="Group 1004"/>
          <p:cNvGrpSpPr>
            <a:grpSpLocks/>
          </p:cNvGrpSpPr>
          <p:nvPr/>
        </p:nvGrpSpPr>
        <p:grpSpPr bwMode="auto">
          <a:xfrm>
            <a:off x="5302250" y="2043113"/>
            <a:ext cx="534988" cy="407987"/>
            <a:chOff x="877" y="1008"/>
            <a:chExt cx="2747" cy="2591"/>
          </a:xfrm>
        </p:grpSpPr>
        <p:pic>
          <p:nvPicPr>
            <p:cNvPr id="51404" name="Picture 100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5" name="Picture 1006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6" name="Freeform 100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407" name="Picture 1008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8" name="Freeform 100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9" name="Freeform 101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0" name="Freeform 101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1" name="Freeform 101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2" name="Freeform 101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3" name="Freeform 101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14" name="Group 101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21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2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3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4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5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6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15" name="Freeform 102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6" name="Freeform 102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7" name="Freeform 102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8" name="Freeform 102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9" name="Freeform 102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0" name="Freeform 102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82" name="Picture 1030" descr="laptop_keyboa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6897688" y="57356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3" name="Freeform 1031"/>
          <p:cNvSpPr>
            <a:spLocks/>
          </p:cNvSpPr>
          <p:nvPr/>
        </p:nvSpPr>
        <p:spPr bwMode="auto">
          <a:xfrm>
            <a:off x="7026275" y="55800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84" name="Picture 1032" descr="scre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55848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5" name="Freeform 1033"/>
          <p:cNvSpPr>
            <a:spLocks/>
          </p:cNvSpPr>
          <p:nvPr/>
        </p:nvSpPr>
        <p:spPr bwMode="auto">
          <a:xfrm>
            <a:off x="7083425" y="55737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6" name="Freeform 1034"/>
          <p:cNvSpPr>
            <a:spLocks/>
          </p:cNvSpPr>
          <p:nvPr/>
        </p:nvSpPr>
        <p:spPr bwMode="auto">
          <a:xfrm>
            <a:off x="7024688" y="55737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7" name="Freeform 1035"/>
          <p:cNvSpPr>
            <a:spLocks/>
          </p:cNvSpPr>
          <p:nvPr/>
        </p:nvSpPr>
        <p:spPr bwMode="auto">
          <a:xfrm>
            <a:off x="7267575" y="56022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8" name="Freeform 1036"/>
          <p:cNvSpPr>
            <a:spLocks/>
          </p:cNvSpPr>
          <p:nvPr/>
        </p:nvSpPr>
        <p:spPr bwMode="auto">
          <a:xfrm>
            <a:off x="7023100" y="57261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9" name="Freeform 1037"/>
          <p:cNvSpPr>
            <a:spLocks/>
          </p:cNvSpPr>
          <p:nvPr/>
        </p:nvSpPr>
        <p:spPr bwMode="auto">
          <a:xfrm>
            <a:off x="7275513" y="56038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0" name="Freeform 1038"/>
          <p:cNvSpPr>
            <a:spLocks/>
          </p:cNvSpPr>
          <p:nvPr/>
        </p:nvSpPr>
        <p:spPr bwMode="auto">
          <a:xfrm>
            <a:off x="7023100" y="57356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91" name="Group 1039"/>
          <p:cNvGrpSpPr>
            <a:grpSpLocks/>
          </p:cNvGrpSpPr>
          <p:nvPr/>
        </p:nvGrpSpPr>
        <p:grpSpPr bwMode="auto">
          <a:xfrm>
            <a:off x="7019925" y="5800725"/>
            <a:ext cx="87313" cy="38100"/>
            <a:chOff x="1740" y="2642"/>
            <a:chExt cx="752" cy="327"/>
          </a:xfrm>
        </p:grpSpPr>
        <p:sp>
          <p:nvSpPr>
            <p:cNvPr id="51398" name="Freeform 1040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9" name="Freeform 1041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0" name="Freeform 1042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1" name="Freeform 1043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2" name="Freeform 1044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3" name="Freeform 1045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92" name="Freeform 1046"/>
          <p:cNvSpPr>
            <a:spLocks/>
          </p:cNvSpPr>
          <p:nvPr/>
        </p:nvSpPr>
        <p:spPr bwMode="auto">
          <a:xfrm>
            <a:off x="7169150" y="58070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3" name="Freeform 1047"/>
          <p:cNvSpPr>
            <a:spLocks/>
          </p:cNvSpPr>
          <p:nvPr/>
        </p:nvSpPr>
        <p:spPr bwMode="auto">
          <a:xfrm>
            <a:off x="6897688" y="58134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4" name="Freeform 1048"/>
          <p:cNvSpPr>
            <a:spLocks/>
          </p:cNvSpPr>
          <p:nvPr/>
        </p:nvSpPr>
        <p:spPr bwMode="auto">
          <a:xfrm>
            <a:off x="6899275" y="57991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5" name="Freeform 1049"/>
          <p:cNvSpPr>
            <a:spLocks/>
          </p:cNvSpPr>
          <p:nvPr/>
        </p:nvSpPr>
        <p:spPr bwMode="auto">
          <a:xfrm>
            <a:off x="6899275" y="57388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6" name="Freeform 1050"/>
          <p:cNvSpPr>
            <a:spLocks/>
          </p:cNvSpPr>
          <p:nvPr/>
        </p:nvSpPr>
        <p:spPr bwMode="auto">
          <a:xfrm>
            <a:off x="6907213" y="58023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7" name="Freeform 1051"/>
          <p:cNvSpPr>
            <a:spLocks/>
          </p:cNvSpPr>
          <p:nvPr/>
        </p:nvSpPr>
        <p:spPr bwMode="auto">
          <a:xfrm flipV="1">
            <a:off x="7164388" y="57975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98" name="Picture 1054" descr="laptop_keyboar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81650" y="3290888"/>
            <a:ext cx="363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9" name="Freeform 1055"/>
          <p:cNvSpPr>
            <a:spLocks/>
          </p:cNvSpPr>
          <p:nvPr/>
        </p:nvSpPr>
        <p:spPr bwMode="auto">
          <a:xfrm>
            <a:off x="5702300" y="3135313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00" name="Picture 1056" descr="scree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3140075"/>
            <a:ext cx="266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1" name="Freeform 1057"/>
          <p:cNvSpPr>
            <a:spLocks/>
          </p:cNvSpPr>
          <p:nvPr/>
        </p:nvSpPr>
        <p:spPr bwMode="auto">
          <a:xfrm>
            <a:off x="5756275" y="3128963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2" name="Freeform 1058"/>
          <p:cNvSpPr>
            <a:spLocks/>
          </p:cNvSpPr>
          <p:nvPr/>
        </p:nvSpPr>
        <p:spPr bwMode="auto">
          <a:xfrm>
            <a:off x="5700713" y="3128963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3" name="Freeform 1059"/>
          <p:cNvSpPr>
            <a:spLocks/>
          </p:cNvSpPr>
          <p:nvPr/>
        </p:nvSpPr>
        <p:spPr bwMode="auto">
          <a:xfrm>
            <a:off x="5927725" y="3157538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4" name="Freeform 1060"/>
          <p:cNvSpPr>
            <a:spLocks/>
          </p:cNvSpPr>
          <p:nvPr/>
        </p:nvSpPr>
        <p:spPr bwMode="auto">
          <a:xfrm>
            <a:off x="5699125" y="3281363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5" name="Freeform 1061"/>
          <p:cNvSpPr>
            <a:spLocks/>
          </p:cNvSpPr>
          <p:nvPr/>
        </p:nvSpPr>
        <p:spPr bwMode="auto">
          <a:xfrm>
            <a:off x="5935663" y="3159125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6" name="Freeform 1062"/>
          <p:cNvSpPr>
            <a:spLocks/>
          </p:cNvSpPr>
          <p:nvPr/>
        </p:nvSpPr>
        <p:spPr bwMode="auto">
          <a:xfrm>
            <a:off x="5699125" y="3290888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07" name="Group 1063"/>
          <p:cNvGrpSpPr>
            <a:grpSpLocks/>
          </p:cNvGrpSpPr>
          <p:nvPr/>
        </p:nvGrpSpPr>
        <p:grpSpPr bwMode="auto">
          <a:xfrm>
            <a:off x="5695950" y="3355975"/>
            <a:ext cx="80963" cy="38100"/>
            <a:chOff x="1740" y="2642"/>
            <a:chExt cx="752" cy="327"/>
          </a:xfrm>
        </p:grpSpPr>
        <p:sp>
          <p:nvSpPr>
            <p:cNvPr id="51392" name="Freeform 1064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3" name="Freeform 1065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4" name="Freeform 1066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5" name="Freeform 1067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6" name="Freeform 1068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7" name="Freeform 1069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8" name="Freeform 1070"/>
          <p:cNvSpPr>
            <a:spLocks/>
          </p:cNvSpPr>
          <p:nvPr/>
        </p:nvSpPr>
        <p:spPr bwMode="auto">
          <a:xfrm>
            <a:off x="5835650" y="3362325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9" name="Freeform 1071"/>
          <p:cNvSpPr>
            <a:spLocks/>
          </p:cNvSpPr>
          <p:nvPr/>
        </p:nvSpPr>
        <p:spPr bwMode="auto">
          <a:xfrm>
            <a:off x="5583238" y="3368675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0" name="Freeform 1072"/>
          <p:cNvSpPr>
            <a:spLocks/>
          </p:cNvSpPr>
          <p:nvPr/>
        </p:nvSpPr>
        <p:spPr bwMode="auto">
          <a:xfrm>
            <a:off x="5583238" y="3354388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1" name="Freeform 1073"/>
          <p:cNvSpPr>
            <a:spLocks/>
          </p:cNvSpPr>
          <p:nvPr/>
        </p:nvSpPr>
        <p:spPr bwMode="auto">
          <a:xfrm>
            <a:off x="5583238" y="3294063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2" name="Freeform 1074"/>
          <p:cNvSpPr>
            <a:spLocks/>
          </p:cNvSpPr>
          <p:nvPr/>
        </p:nvSpPr>
        <p:spPr bwMode="auto">
          <a:xfrm>
            <a:off x="5591175" y="3357563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3" name="Freeform 1075"/>
          <p:cNvSpPr>
            <a:spLocks/>
          </p:cNvSpPr>
          <p:nvPr/>
        </p:nvSpPr>
        <p:spPr bwMode="auto">
          <a:xfrm flipV="1">
            <a:off x="5830888" y="3352800"/>
            <a:ext cx="9842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14" name="Group 1076"/>
          <p:cNvGrpSpPr>
            <a:grpSpLocks/>
          </p:cNvGrpSpPr>
          <p:nvPr/>
        </p:nvGrpSpPr>
        <p:grpSpPr bwMode="auto">
          <a:xfrm flipH="1">
            <a:off x="5940425" y="3222625"/>
            <a:ext cx="414338" cy="373063"/>
            <a:chOff x="2839" y="3501"/>
            <a:chExt cx="755" cy="803"/>
          </a:xfrm>
        </p:grpSpPr>
        <p:pic>
          <p:nvPicPr>
            <p:cNvPr id="51390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1" name="Freeform 107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315" name="Picture 1081" descr="laptop_keyboa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329488" y="56721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6" name="Freeform 1082"/>
          <p:cNvSpPr>
            <a:spLocks/>
          </p:cNvSpPr>
          <p:nvPr/>
        </p:nvSpPr>
        <p:spPr bwMode="auto">
          <a:xfrm>
            <a:off x="7458075" y="55165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17" name="Picture 1083" descr="scre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5213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8" name="Freeform 1084"/>
          <p:cNvSpPr>
            <a:spLocks/>
          </p:cNvSpPr>
          <p:nvPr/>
        </p:nvSpPr>
        <p:spPr bwMode="auto">
          <a:xfrm>
            <a:off x="7515225" y="55102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9" name="Freeform 1085"/>
          <p:cNvSpPr>
            <a:spLocks/>
          </p:cNvSpPr>
          <p:nvPr/>
        </p:nvSpPr>
        <p:spPr bwMode="auto">
          <a:xfrm>
            <a:off x="7456488" y="55102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0" name="Freeform 1086"/>
          <p:cNvSpPr>
            <a:spLocks/>
          </p:cNvSpPr>
          <p:nvPr/>
        </p:nvSpPr>
        <p:spPr bwMode="auto">
          <a:xfrm>
            <a:off x="7699375" y="55387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1" name="Freeform 1087"/>
          <p:cNvSpPr>
            <a:spLocks/>
          </p:cNvSpPr>
          <p:nvPr/>
        </p:nvSpPr>
        <p:spPr bwMode="auto">
          <a:xfrm>
            <a:off x="7454900" y="56626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2" name="Freeform 1088"/>
          <p:cNvSpPr>
            <a:spLocks/>
          </p:cNvSpPr>
          <p:nvPr/>
        </p:nvSpPr>
        <p:spPr bwMode="auto">
          <a:xfrm>
            <a:off x="7707313" y="55403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3" name="Freeform 1089"/>
          <p:cNvSpPr>
            <a:spLocks/>
          </p:cNvSpPr>
          <p:nvPr/>
        </p:nvSpPr>
        <p:spPr bwMode="auto">
          <a:xfrm>
            <a:off x="7454900" y="56721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24" name="Group 1090"/>
          <p:cNvGrpSpPr>
            <a:grpSpLocks/>
          </p:cNvGrpSpPr>
          <p:nvPr/>
        </p:nvGrpSpPr>
        <p:grpSpPr bwMode="auto">
          <a:xfrm>
            <a:off x="7451725" y="5737225"/>
            <a:ext cx="87313" cy="38100"/>
            <a:chOff x="1740" y="2642"/>
            <a:chExt cx="752" cy="327"/>
          </a:xfrm>
        </p:grpSpPr>
        <p:sp>
          <p:nvSpPr>
            <p:cNvPr id="51384" name="Freeform 1091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5" name="Freeform 1092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6" name="Freeform 1093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7" name="Freeform 1094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8" name="Freeform 1095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9" name="Freeform 1096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25" name="Freeform 1097"/>
          <p:cNvSpPr>
            <a:spLocks/>
          </p:cNvSpPr>
          <p:nvPr/>
        </p:nvSpPr>
        <p:spPr bwMode="auto">
          <a:xfrm>
            <a:off x="7600950" y="57435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6" name="Freeform 1098"/>
          <p:cNvSpPr>
            <a:spLocks/>
          </p:cNvSpPr>
          <p:nvPr/>
        </p:nvSpPr>
        <p:spPr bwMode="auto">
          <a:xfrm>
            <a:off x="7329488" y="57499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7" name="Freeform 1099"/>
          <p:cNvSpPr>
            <a:spLocks/>
          </p:cNvSpPr>
          <p:nvPr/>
        </p:nvSpPr>
        <p:spPr bwMode="auto">
          <a:xfrm>
            <a:off x="7331075" y="57356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8" name="Freeform 1100"/>
          <p:cNvSpPr>
            <a:spLocks/>
          </p:cNvSpPr>
          <p:nvPr/>
        </p:nvSpPr>
        <p:spPr bwMode="auto">
          <a:xfrm>
            <a:off x="7331075" y="56753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9" name="Freeform 1101"/>
          <p:cNvSpPr>
            <a:spLocks/>
          </p:cNvSpPr>
          <p:nvPr/>
        </p:nvSpPr>
        <p:spPr bwMode="auto">
          <a:xfrm>
            <a:off x="7339013" y="57388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0" name="Freeform 1102"/>
          <p:cNvSpPr>
            <a:spLocks/>
          </p:cNvSpPr>
          <p:nvPr/>
        </p:nvSpPr>
        <p:spPr bwMode="auto">
          <a:xfrm flipV="1">
            <a:off x="7596188" y="57340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31" name="Group 1103"/>
          <p:cNvGrpSpPr>
            <a:grpSpLocks/>
          </p:cNvGrpSpPr>
          <p:nvPr/>
        </p:nvGrpSpPr>
        <p:grpSpPr bwMode="auto">
          <a:xfrm>
            <a:off x="6351588" y="2493963"/>
            <a:ext cx="390525" cy="169862"/>
            <a:chOff x="4650" y="1129"/>
            <a:chExt cx="246" cy="95"/>
          </a:xfrm>
        </p:grpSpPr>
        <p:sp>
          <p:nvSpPr>
            <p:cNvPr id="5137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37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37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379" name="Group 110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82" name="Freeform 11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3" name="Freeform 11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80" name="Line 111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1" name="Line 111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2" name="Group 1112"/>
          <p:cNvGrpSpPr>
            <a:grpSpLocks/>
          </p:cNvGrpSpPr>
          <p:nvPr/>
        </p:nvGrpSpPr>
        <p:grpSpPr bwMode="auto">
          <a:xfrm>
            <a:off x="6051550" y="3641725"/>
            <a:ext cx="390525" cy="169863"/>
            <a:chOff x="4650" y="1129"/>
            <a:chExt cx="246" cy="95"/>
          </a:xfrm>
        </p:grpSpPr>
        <p:sp>
          <p:nvSpPr>
            <p:cNvPr id="5136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36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37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371" name="Group 111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74" name="Freeform 11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5" name="Freeform 11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72" name="Line 111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3" name="Line 112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3" name="Group 878"/>
          <p:cNvGrpSpPr>
            <a:grpSpLocks/>
          </p:cNvGrpSpPr>
          <p:nvPr/>
        </p:nvGrpSpPr>
        <p:grpSpPr bwMode="auto">
          <a:xfrm>
            <a:off x="5529263" y="3016250"/>
            <a:ext cx="519112" cy="128588"/>
            <a:chOff x="2199" y="955"/>
            <a:chExt cx="2547" cy="506"/>
          </a:xfrm>
        </p:grpSpPr>
        <p:sp>
          <p:nvSpPr>
            <p:cNvPr id="51362" name="Freeform 879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3" name="Freeform 880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4" name="Freeform 881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5" name="Freeform 882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6" name="Freeform 883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7" name="Freeform 884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4" name="Group 1121"/>
          <p:cNvGrpSpPr>
            <a:grpSpLocks/>
          </p:cNvGrpSpPr>
          <p:nvPr/>
        </p:nvGrpSpPr>
        <p:grpSpPr bwMode="auto">
          <a:xfrm>
            <a:off x="6248400" y="4852988"/>
            <a:ext cx="617538" cy="247650"/>
            <a:chOff x="2356" y="1300"/>
            <a:chExt cx="555" cy="194"/>
          </a:xfrm>
        </p:grpSpPr>
        <p:sp>
          <p:nvSpPr>
            <p:cNvPr id="5135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35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35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357" name="Group 112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60" name="Freeform 11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1" name="Freeform 11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58" name="Line 1128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9" name="Line 1129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5" name="Group 1130"/>
          <p:cNvGrpSpPr>
            <a:grpSpLocks/>
          </p:cNvGrpSpPr>
          <p:nvPr/>
        </p:nvGrpSpPr>
        <p:grpSpPr bwMode="auto">
          <a:xfrm>
            <a:off x="6969125" y="4510088"/>
            <a:ext cx="617538" cy="247650"/>
            <a:chOff x="2356" y="1300"/>
            <a:chExt cx="555" cy="194"/>
          </a:xfrm>
        </p:grpSpPr>
        <p:sp>
          <p:nvSpPr>
            <p:cNvPr id="5134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34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34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349" name="Group 113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52" name="Freeform 11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3" name="Freeform 11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50" name="Line 1137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1" name="Line 1138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6" name="Group 1139"/>
          <p:cNvGrpSpPr>
            <a:grpSpLocks/>
          </p:cNvGrpSpPr>
          <p:nvPr/>
        </p:nvGrpSpPr>
        <p:grpSpPr bwMode="auto">
          <a:xfrm>
            <a:off x="7585075" y="4811713"/>
            <a:ext cx="617538" cy="247650"/>
            <a:chOff x="2356" y="1300"/>
            <a:chExt cx="555" cy="194"/>
          </a:xfrm>
        </p:grpSpPr>
        <p:sp>
          <p:nvSpPr>
            <p:cNvPr id="5133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133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134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1341" name="Group 114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44" name="Freeform 11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5" name="Freeform 11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2" name="Line 1146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3" name="Line 1147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5C4008B6-FA2F-084E-859B-AA55985DDDCB}" type="slidenum">
              <a:rPr lang="en-US" sz="1200">
                <a:latin typeface="Tahoma" charset="0"/>
              </a:rPr>
              <a:pPr/>
              <a:t>2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9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7782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65138" y="274638"/>
            <a:ext cx="7772400" cy="719137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Alternative core: circuit switching</a:t>
            </a:r>
            <a:endParaRPr lang="en-US">
              <a:latin typeface="Gill Sans MT" charset="0"/>
            </a:endParaRPr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5925" y="1236663"/>
            <a:ext cx="4465638" cy="4648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end-end resources allocated to, reserved for 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call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 between source &amp; dest: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In diagram, each link has four circuits. </a:t>
            </a:r>
          </a:p>
          <a:p>
            <a:pPr lvl="1" eaLnBrk="1" hangingPunct="1">
              <a:buSzPct val="75000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call gets 2</a:t>
            </a:r>
            <a:r>
              <a:rPr lang="en-US" baseline="30000">
                <a:latin typeface="Gill Sans MT" charset="0"/>
                <a:ea typeface="ＭＳ Ｐゴシック" charset="0"/>
                <a:cs typeface="ＭＳ Ｐゴシック" charset="0"/>
              </a:rPr>
              <a:t>nd</a:t>
            </a: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circuit in top link and 1</a:t>
            </a:r>
            <a:r>
              <a:rPr lang="en-US" baseline="30000">
                <a:latin typeface="Gill Sans MT" charset="0"/>
                <a:ea typeface="ＭＳ Ｐゴシック" charset="0"/>
                <a:cs typeface="ＭＳ Ｐゴシック" charset="0"/>
              </a:rPr>
              <a:t>st</a:t>
            </a: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circuit in right link.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dedicated resources: no sharing</a:t>
            </a:r>
          </a:p>
          <a:p>
            <a:pPr lvl="1" eaLnBrk="1" hangingPunct="1">
              <a:buSzPct val="75000"/>
            </a:pPr>
            <a:r>
              <a:rPr lang="en-US">
                <a:latin typeface="Gill Sans MT" charset="0"/>
                <a:cs typeface="Arial" charset="0"/>
              </a:rPr>
              <a:t>circuit-like (guaranteed) performance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circuit segment idle if not used by call </a:t>
            </a:r>
            <a:r>
              <a:rPr lang="en-US" sz="2400" i="1">
                <a:solidFill>
                  <a:srgbClr val="000099"/>
                </a:solidFill>
                <a:latin typeface="Gill Sans MT" charset="0"/>
              </a:rPr>
              <a:t>(no sharing)</a:t>
            </a:r>
          </a:p>
          <a:p>
            <a:pPr eaLnBrk="1" hangingPunct="1"/>
            <a:r>
              <a:rPr lang="en-US" sz="2400">
                <a:latin typeface="Gill Sans MT" charset="0"/>
              </a:rPr>
              <a:t>Commonly used in traditional telephone networks</a:t>
            </a:r>
          </a:p>
        </p:txBody>
      </p:sp>
      <p:pic>
        <p:nvPicPr>
          <p:cNvPr id="77828" name="Picture 69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8524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6A50CEBE-AE55-0946-9A24-FD70E8E78513}" type="slidenum">
              <a:rPr lang="en-US" sz="1200">
                <a:latin typeface="Tahoma" charset="0"/>
              </a:rPr>
              <a:pPr/>
              <a:t>20</a:t>
            </a:fld>
            <a:endParaRPr lang="en-US" sz="1200">
              <a:latin typeface="Tahoma" charset="0"/>
            </a:endParaRPr>
          </a:p>
        </p:txBody>
      </p:sp>
      <p:grpSp>
        <p:nvGrpSpPr>
          <p:cNvPr id="77830" name="Group 360"/>
          <p:cNvGrpSpPr>
            <a:grpSpLocks/>
          </p:cNvGrpSpPr>
          <p:nvPr/>
        </p:nvGrpSpPr>
        <p:grpSpPr bwMode="auto">
          <a:xfrm>
            <a:off x="4749800" y="1371600"/>
            <a:ext cx="4394200" cy="3735388"/>
            <a:chOff x="1524000" y="1295400"/>
            <a:chExt cx="5715000" cy="5108575"/>
          </a:xfrm>
        </p:grpSpPr>
        <p:grpSp>
          <p:nvGrpSpPr>
            <p:cNvPr id="77831" name="Group 100"/>
            <p:cNvGrpSpPr>
              <a:grpSpLocks/>
            </p:cNvGrpSpPr>
            <p:nvPr/>
          </p:nvGrpSpPr>
          <p:grpSpPr bwMode="auto">
            <a:xfrm>
              <a:off x="1524000" y="1295400"/>
              <a:ext cx="820738" cy="688975"/>
              <a:chOff x="-44" y="1473"/>
              <a:chExt cx="981" cy="1105"/>
            </a:xfrm>
          </p:grpSpPr>
          <p:pic>
            <p:nvPicPr>
              <p:cNvPr id="77909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10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32" name="Group 142"/>
            <p:cNvGrpSpPr>
              <a:grpSpLocks/>
            </p:cNvGrpSpPr>
            <p:nvPr/>
          </p:nvGrpSpPr>
          <p:grpSpPr bwMode="auto">
            <a:xfrm>
              <a:off x="2514600" y="2438400"/>
              <a:ext cx="990600" cy="533400"/>
              <a:chOff x="2356" y="1300"/>
              <a:chExt cx="555" cy="194"/>
            </a:xfrm>
          </p:grpSpPr>
          <p:sp>
            <p:nvSpPr>
              <p:cNvPr id="779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79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779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77904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907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8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905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6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33" name="Group 100"/>
            <p:cNvGrpSpPr>
              <a:grpSpLocks/>
            </p:cNvGrpSpPr>
            <p:nvPr/>
          </p:nvGrpSpPr>
          <p:grpSpPr bwMode="auto">
            <a:xfrm>
              <a:off x="6400800" y="5715000"/>
              <a:ext cx="820738" cy="688975"/>
              <a:chOff x="-44" y="1473"/>
              <a:chExt cx="981" cy="1105"/>
            </a:xfrm>
          </p:grpSpPr>
          <p:pic>
            <p:nvPicPr>
              <p:cNvPr id="77899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00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3506081" y="2591541"/>
              <a:ext cx="175083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3506081" y="2667529"/>
              <a:ext cx="1750838" cy="7598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3506081" y="2743518"/>
              <a:ext cx="175083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506081" y="2819505"/>
              <a:ext cx="1750838" cy="75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77838" name="Group 142"/>
            <p:cNvGrpSpPr>
              <a:grpSpLocks/>
            </p:cNvGrpSpPr>
            <p:nvPr/>
          </p:nvGrpSpPr>
          <p:grpSpPr bwMode="auto">
            <a:xfrm>
              <a:off x="5257800" y="2438400"/>
              <a:ext cx="990600" cy="533400"/>
              <a:chOff x="2356" y="1300"/>
              <a:chExt cx="555" cy="194"/>
            </a:xfrm>
          </p:grpSpPr>
          <p:sp>
            <p:nvSpPr>
              <p:cNvPr id="778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78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778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77894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97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8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95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6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39" name="Group 142"/>
            <p:cNvGrpSpPr>
              <a:grpSpLocks/>
            </p:cNvGrpSpPr>
            <p:nvPr/>
          </p:nvGrpSpPr>
          <p:grpSpPr bwMode="auto">
            <a:xfrm>
              <a:off x="2590800" y="4724400"/>
              <a:ext cx="990600" cy="533400"/>
              <a:chOff x="2356" y="1300"/>
              <a:chExt cx="555" cy="194"/>
            </a:xfrm>
          </p:grpSpPr>
          <p:sp>
            <p:nvSpPr>
              <p:cNvPr id="778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78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778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77886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89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0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87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8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0" name="Group 142"/>
            <p:cNvGrpSpPr>
              <a:grpSpLocks/>
            </p:cNvGrpSpPr>
            <p:nvPr/>
          </p:nvGrpSpPr>
          <p:grpSpPr bwMode="auto">
            <a:xfrm>
              <a:off x="5334000" y="4724400"/>
              <a:ext cx="990600" cy="533400"/>
              <a:chOff x="2356" y="1300"/>
              <a:chExt cx="555" cy="194"/>
            </a:xfrm>
          </p:grpSpPr>
          <p:sp>
            <p:nvSpPr>
              <p:cNvPr id="778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78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778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77878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81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2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79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0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1" name="Group 75"/>
            <p:cNvGrpSpPr>
              <a:grpSpLocks/>
            </p:cNvGrpSpPr>
            <p:nvPr/>
          </p:nvGrpSpPr>
          <p:grpSpPr bwMode="auto">
            <a:xfrm rot="5400000">
              <a:off x="2171700" y="3695700"/>
              <a:ext cx="1752600" cy="304800"/>
              <a:chOff x="4876800" y="1143000"/>
              <a:chExt cx="1752600" cy="304800"/>
            </a:xfrm>
          </p:grpSpPr>
          <p:sp>
            <p:nvSpPr>
              <p:cNvPr id="402" name="Rectangle 401"/>
              <p:cNvSpPr/>
              <p:nvPr/>
            </p:nvSpPr>
            <p:spPr>
              <a:xfrm>
                <a:off x="4872138" y="1155277"/>
                <a:ext cx="1752071" cy="763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Gill Sans MT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4872139" y="1231670"/>
                <a:ext cx="1752071" cy="763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Gill Sans MT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4872138" y="1308062"/>
                <a:ext cx="1752071" cy="763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Gill Sans MT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4872139" y="1384455"/>
                <a:ext cx="1752071" cy="763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Gill Sans MT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7842" name="Group 80"/>
            <p:cNvGrpSpPr>
              <a:grpSpLocks/>
            </p:cNvGrpSpPr>
            <p:nvPr/>
          </p:nvGrpSpPr>
          <p:grpSpPr bwMode="auto">
            <a:xfrm>
              <a:off x="3581400" y="4876800"/>
              <a:ext cx="1752600" cy="304800"/>
              <a:chOff x="4876800" y="1143000"/>
              <a:chExt cx="1752600" cy="304800"/>
            </a:xfrm>
          </p:grpSpPr>
          <p:sp>
            <p:nvSpPr>
              <p:cNvPr id="398" name="Rectangle 397"/>
              <p:cNvSpPr/>
              <p:nvPr/>
            </p:nvSpPr>
            <p:spPr>
              <a:xfrm>
                <a:off x="4875809" y="1143899"/>
                <a:ext cx="1752903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Gill Sans MT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4875809" y="1219887"/>
                <a:ext cx="1752903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Gill Sans MT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875809" y="1295875"/>
                <a:ext cx="1752903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Gill Sans MT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4875809" y="1371863"/>
                <a:ext cx="1752903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Gill Sans MT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74" name="Rectangle 373"/>
            <p:cNvSpPr/>
            <p:nvPr/>
          </p:nvSpPr>
          <p:spPr>
            <a:xfrm rot="5400000">
              <a:off x="5030222" y="3809320"/>
              <a:ext cx="1752070" cy="7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 rot="5400000">
              <a:off x="4953830" y="3809320"/>
              <a:ext cx="1752070" cy="76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 rot="5400000">
              <a:off x="4877436" y="3809320"/>
              <a:ext cx="1752070" cy="7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 rot="5400000">
              <a:off x="4801044" y="3809320"/>
              <a:ext cx="1752070" cy="7639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 rot="3198033">
              <a:off x="2060570" y="2095244"/>
              <a:ext cx="894489" cy="7639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 rot="3198033">
              <a:off x="6023752" y="5524481"/>
              <a:ext cx="892319" cy="7639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80" name="Straight Connector 379"/>
            <p:cNvCxnSpPr>
              <a:endCxn id="77903" idx="0"/>
            </p:cNvCxnSpPr>
            <p:nvPr/>
          </p:nvCxnSpPr>
          <p:spPr>
            <a:xfrm rot="16200000" flipH="1">
              <a:off x="2607857" y="2038817"/>
              <a:ext cx="762052" cy="35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5400000">
              <a:off x="3124704" y="1905295"/>
              <a:ext cx="607905" cy="456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>
              <a:off x="1905964" y="2667529"/>
              <a:ext cx="6090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endCxn id="77887" idx="0"/>
            </p:cNvCxnSpPr>
            <p:nvPr/>
          </p:nvCxnSpPr>
          <p:spPr>
            <a:xfrm>
              <a:off x="1905964" y="4877698"/>
              <a:ext cx="687534" cy="15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>
              <a:endCxn id="77885" idx="1"/>
            </p:cNvCxnSpPr>
            <p:nvPr/>
          </p:nvCxnSpPr>
          <p:spPr>
            <a:xfrm>
              <a:off x="2133078" y="4343610"/>
              <a:ext cx="600818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>
              <a:endCxn id="77883" idx="3"/>
            </p:cNvCxnSpPr>
            <p:nvPr/>
          </p:nvCxnSpPr>
          <p:spPr>
            <a:xfrm flipV="1">
              <a:off x="2056684" y="5214218"/>
              <a:ext cx="679276" cy="425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 flipH="1" flipV="1">
              <a:off x="2476548" y="5525311"/>
              <a:ext cx="686064" cy="150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10800000">
              <a:off x="6324353" y="5029674"/>
              <a:ext cx="91464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endCxn id="77875" idx="4"/>
            </p:cNvCxnSpPr>
            <p:nvPr/>
          </p:nvCxnSpPr>
          <p:spPr>
            <a:xfrm rot="16200000" flipV="1">
              <a:off x="5541749" y="5542658"/>
              <a:ext cx="762052" cy="192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5400000" flipH="1" flipV="1">
              <a:off x="5219459" y="5524278"/>
              <a:ext cx="686064" cy="152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16200000" flipH="1">
              <a:off x="5351799" y="2038817"/>
              <a:ext cx="762052" cy="35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860" name="Group 100"/>
            <p:cNvGrpSpPr>
              <a:grpSpLocks/>
            </p:cNvGrpSpPr>
            <p:nvPr/>
          </p:nvGrpSpPr>
          <p:grpSpPr bwMode="auto">
            <a:xfrm>
              <a:off x="5715000" y="1295400"/>
              <a:ext cx="820738" cy="688975"/>
              <a:chOff x="-44" y="1473"/>
              <a:chExt cx="981" cy="1105"/>
            </a:xfrm>
          </p:grpSpPr>
          <p:pic>
            <p:nvPicPr>
              <p:cNvPr id="77865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6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392" name="Straight Connector 391"/>
            <p:cNvCxnSpPr/>
            <p:nvPr/>
          </p:nvCxnSpPr>
          <p:spPr>
            <a:xfrm rot="5400000">
              <a:off x="5944210" y="1828073"/>
              <a:ext cx="683893" cy="534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Rectangle 392"/>
            <p:cNvSpPr/>
            <p:nvPr/>
          </p:nvSpPr>
          <p:spPr>
            <a:xfrm rot="1015003">
              <a:off x="2715314" y="2550290"/>
              <a:ext cx="782508" cy="8033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 rot="2465437" flipV="1">
              <a:off x="5595525" y="4955857"/>
              <a:ext cx="679276" cy="7815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 rot="2177866" flipV="1">
              <a:off x="5238338" y="2804308"/>
              <a:ext cx="497584" cy="955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58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85FB35-EEF0-F142-A049-630F939ABD0A}" type="slidenum">
              <a:rPr lang="en-US" sz="1400"/>
              <a:pPr/>
              <a:t>21</a:t>
            </a:fld>
            <a:endParaRPr lang="en-US" sz="140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mic Sans MS" charset="0"/>
              </a:rPr>
              <a:t>Network Core: Circuit Switching</a:t>
            </a:r>
            <a:endParaRPr lang="en-US">
              <a:latin typeface="Comic Sans MS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Comic Sans MS" charset="0"/>
              </a:rPr>
              <a:t>network resources (e.g., bandwidth) </a:t>
            </a:r>
            <a:r>
              <a:rPr lang="en-US">
                <a:solidFill>
                  <a:srgbClr val="FF0000"/>
                </a:solidFill>
                <a:latin typeface="Comic Sans MS" charset="0"/>
              </a:rPr>
              <a:t>divided into </a:t>
            </a: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Comic Sans MS" charset="0"/>
              </a:rPr>
              <a:t>pieces</a:t>
            </a: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”</a:t>
            </a:r>
            <a:endParaRPr lang="en-US" altLang="ja-JP" sz="2400">
              <a:solidFill>
                <a:srgbClr val="FF0000"/>
              </a:solidFill>
              <a:latin typeface="Comic Sans MS" charset="0"/>
            </a:endParaRPr>
          </a:p>
          <a:p>
            <a:r>
              <a:rPr lang="en-US" sz="2400">
                <a:latin typeface="Comic Sans MS" charset="0"/>
              </a:rPr>
              <a:t>pieces allocated to calls</a:t>
            </a:r>
          </a:p>
          <a:p>
            <a:r>
              <a:rPr lang="en-US" sz="2400">
                <a:latin typeface="Comic Sans MS" charset="0"/>
              </a:rPr>
              <a:t>resource piece </a:t>
            </a:r>
            <a:r>
              <a:rPr lang="en-US" sz="2400" i="1">
                <a:solidFill>
                  <a:srgbClr val="FF0000"/>
                </a:solidFill>
                <a:latin typeface="Comic Sans MS" charset="0"/>
              </a:rPr>
              <a:t>idle</a:t>
            </a:r>
            <a:r>
              <a:rPr lang="en-US" sz="2400">
                <a:latin typeface="Comic Sans MS" charset="0"/>
              </a:rPr>
              <a:t> if not used by owning call </a:t>
            </a:r>
            <a:r>
              <a:rPr lang="en-US" sz="2400" i="1">
                <a:latin typeface="Comic Sans MS" charset="0"/>
              </a:rPr>
              <a:t>(no lending)</a:t>
            </a:r>
            <a:endParaRPr lang="en-US" sz="2400">
              <a:latin typeface="Comic Sans MS" charset="0"/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>
                <a:latin typeface="Comic Sans MS" charset="0"/>
              </a:rPr>
              <a:t>dividing link bandwidth into </a:t>
            </a:r>
            <a:r>
              <a:rPr lang="ja-JP" altLang="en-US">
                <a:latin typeface="Comic Sans MS" charset="0"/>
              </a:rPr>
              <a:t>“</a:t>
            </a:r>
            <a:r>
              <a:rPr lang="en-US" altLang="ja-JP">
                <a:latin typeface="Comic Sans MS" charset="0"/>
              </a:rPr>
              <a:t>pieces</a:t>
            </a:r>
            <a:r>
              <a:rPr lang="ja-JP" altLang="en-US">
                <a:latin typeface="Comic Sans MS" charset="0"/>
              </a:rPr>
              <a:t>”</a:t>
            </a:r>
            <a:endParaRPr lang="en-US" altLang="ja-JP">
              <a:latin typeface="Comic Sans MS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>
                <a:latin typeface="Comic Sans MS" charset="0"/>
              </a:rPr>
              <a:t>Frequency Division Multiplexing (FDM)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>
                <a:latin typeface="Comic Sans MS" charset="0"/>
              </a:rPr>
              <a:t>Time Division Multiplexing (TDM)</a:t>
            </a:r>
            <a:endParaRPr lang="en-US" sz="20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9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79874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604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71438"/>
            <a:ext cx="8462962" cy="947737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Circuit switching: FDM </a:t>
            </a:r>
            <a:r>
              <a:rPr lang="en-US" sz="3600">
                <a:latin typeface="Gill Sans MT" charset="0"/>
              </a:rPr>
              <a:t>versus</a:t>
            </a:r>
            <a:r>
              <a:rPr lang="en-US" sz="4000">
                <a:latin typeface="Gill Sans MT" charset="0"/>
              </a:rPr>
              <a:t> TDM</a:t>
            </a:r>
            <a:endParaRPr lang="fr-FR" sz="4000">
              <a:latin typeface="Gill Sans MT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799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FDM</a:t>
              </a:r>
              <a:endParaRPr lang="fr-FR"/>
            </a:p>
          </p:txBody>
        </p:sp>
        <p:grpSp>
          <p:nvGrpSpPr>
            <p:cNvPr id="799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799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frequency</a:t>
                </a:r>
                <a:endParaRPr lang="fr-FR"/>
              </a:p>
            </p:txBody>
          </p:sp>
          <p:sp>
            <p:nvSpPr>
              <p:cNvPr id="799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time</a:t>
                </a:r>
                <a:endParaRPr lang="fr-FR"/>
              </a:p>
            </p:txBody>
          </p:sp>
          <p:sp>
            <p:nvSpPr>
              <p:cNvPr id="799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3748088"/>
            <a:ext cx="7239000" cy="2516187"/>
            <a:chOff x="288" y="2543"/>
            <a:chExt cx="4560" cy="1585"/>
          </a:xfrm>
        </p:grpSpPr>
        <p:sp>
          <p:nvSpPr>
            <p:cNvPr id="799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TDM</a:t>
              </a:r>
              <a:endParaRPr lang="fr-FR"/>
            </a:p>
          </p:txBody>
        </p:sp>
        <p:sp>
          <p:nvSpPr>
            <p:cNvPr id="799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frequency</a:t>
              </a:r>
              <a:endParaRPr lang="fr-FR"/>
            </a:p>
          </p:txBody>
        </p:sp>
        <p:sp>
          <p:nvSpPr>
            <p:cNvPr id="799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time</a:t>
              </a:r>
              <a:endParaRPr lang="fr-FR"/>
            </a:p>
          </p:txBody>
        </p:sp>
        <p:sp>
          <p:nvSpPr>
            <p:cNvPr id="799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4740275"/>
            <a:ext cx="3886200" cy="914400"/>
            <a:chOff x="1776" y="3168"/>
            <a:chExt cx="2448" cy="576"/>
          </a:xfrm>
        </p:grpSpPr>
        <p:sp>
          <p:nvSpPr>
            <p:cNvPr id="799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4740275"/>
            <a:ext cx="3886200" cy="914400"/>
            <a:chOff x="1920" y="3168"/>
            <a:chExt cx="2448" cy="576"/>
          </a:xfrm>
        </p:grpSpPr>
        <p:sp>
          <p:nvSpPr>
            <p:cNvPr id="799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4740275"/>
            <a:ext cx="3886200" cy="914400"/>
            <a:chOff x="2064" y="3168"/>
            <a:chExt cx="2448" cy="576"/>
          </a:xfrm>
        </p:grpSpPr>
        <p:sp>
          <p:nvSpPr>
            <p:cNvPr id="799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4740275"/>
            <a:ext cx="3886200" cy="914400"/>
            <a:chOff x="2208" y="3168"/>
            <a:chExt cx="2448" cy="576"/>
          </a:xfrm>
        </p:grpSpPr>
        <p:sp>
          <p:nvSpPr>
            <p:cNvPr id="799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799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4740275"/>
            <a:ext cx="4114800" cy="914400"/>
            <a:chOff x="1920" y="3168"/>
            <a:chExt cx="2592" cy="576"/>
          </a:xfrm>
        </p:grpSpPr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799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4740275"/>
            <a:ext cx="4343400" cy="914400"/>
            <a:chOff x="1848" y="3168"/>
            <a:chExt cx="2736" cy="576"/>
          </a:xfrm>
        </p:grpSpPr>
        <p:sp>
          <p:nvSpPr>
            <p:cNvPr id="798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7989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7989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4 users</a:t>
                </a:r>
                <a:endParaRPr lang="fr-FR"/>
              </a:p>
            </p:txBody>
          </p:sp>
          <p:sp>
            <p:nvSpPr>
              <p:cNvPr id="7989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989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989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7989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7989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Example:</a:t>
              </a:r>
              <a:endParaRPr lang="fr-FR"/>
            </a:p>
          </p:txBody>
        </p:sp>
      </p:grpSp>
      <p:sp>
        <p:nvSpPr>
          <p:cNvPr id="79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994C4C4E-F849-2A4C-829C-06B87DEB7070}" type="slidenum">
              <a:rPr lang="en-US" sz="1200">
                <a:latin typeface="Tahoma" charset="0"/>
              </a:rPr>
              <a:pPr/>
              <a:t>22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6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81922" name="Picture 3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524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23" name="Group 49"/>
          <p:cNvGrpSpPr>
            <a:grpSpLocks/>
          </p:cNvGrpSpPr>
          <p:nvPr/>
        </p:nvGrpSpPr>
        <p:grpSpPr bwMode="auto">
          <a:xfrm>
            <a:off x="6438900" y="2770188"/>
            <a:ext cx="1155700" cy="620712"/>
            <a:chOff x="3600" y="219"/>
            <a:chExt cx="360" cy="175"/>
          </a:xfrm>
        </p:grpSpPr>
        <p:sp>
          <p:nvSpPr>
            <p:cNvPr id="81946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81947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81950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81951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5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2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53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4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5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19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5438" y="177800"/>
            <a:ext cx="8001000" cy="768350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Packet switching versus circuit switching</a:t>
            </a:r>
            <a:endParaRPr lang="en-US">
              <a:latin typeface="Gill Sans MT" charset="0"/>
            </a:endParaRP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pPr marL="231775" indent="-231775" eaLnBrk="1" hangingPunct="1">
              <a:buSzPct val="75000"/>
              <a:buFont typeface="Wingdings" charset="0"/>
              <a:buNone/>
              <a:tabLst>
                <a:tab pos="566738" algn="l"/>
              </a:tabLst>
            </a:pPr>
            <a:r>
              <a:rPr lang="en-US" sz="2400">
                <a:solidFill>
                  <a:srgbClr val="000099"/>
                </a:solidFill>
                <a:latin typeface="Gill Sans MT" charset="0"/>
              </a:rPr>
              <a:t>example:</a:t>
            </a:r>
          </a:p>
          <a:p>
            <a:pPr marL="231775" indent="-231775" eaLnBrk="1" hangingPunct="1">
              <a:buSzTx/>
              <a:buFont typeface="Wingdings" charset="0"/>
              <a:buChar char="§"/>
              <a:tabLst>
                <a:tab pos="566738" algn="l"/>
              </a:tabLst>
            </a:pPr>
            <a:r>
              <a:rPr lang="en-US" sz="2400">
                <a:latin typeface="Gill Sans MT" charset="0"/>
              </a:rPr>
              <a:t>1 Mb/s link</a:t>
            </a:r>
          </a:p>
          <a:p>
            <a:pPr marL="231775" indent="-231775" eaLnBrk="1" hangingPunct="1">
              <a:buSzTx/>
              <a:buFont typeface="Wingdings" charset="0"/>
              <a:buChar char="§"/>
              <a:tabLst>
                <a:tab pos="566738" algn="l"/>
              </a:tabLst>
            </a:pPr>
            <a:r>
              <a:rPr lang="en-US" sz="2400">
                <a:latin typeface="Gill Sans MT" charset="0"/>
              </a:rPr>
              <a:t>each user: </a:t>
            </a: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sz="2000">
                <a:latin typeface="Gill Sans MT" charset="0"/>
                <a:cs typeface="Arial" charset="0"/>
              </a:rPr>
              <a:t>100 kb/s when </a:t>
            </a:r>
            <a:r>
              <a:rPr lang="ja-JP" altLang="en-US" sz="2000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>
                <a:latin typeface="Gill Sans MT" charset="0"/>
                <a:ea typeface="ＭＳ Ｐゴシック" charset="0"/>
                <a:cs typeface="ＭＳ Ｐゴシック" charset="0"/>
              </a:rPr>
              <a:t>active</a:t>
            </a:r>
            <a:r>
              <a:rPr lang="ja-JP" altLang="en-US" sz="2000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00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sz="2000">
                <a:latin typeface="Gill Sans MT" charset="0"/>
                <a:cs typeface="Arial" charset="0"/>
              </a:rPr>
              <a:t>active 10% of time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endParaRPr lang="en-US" sz="2000">
              <a:latin typeface="Gill Sans MT" charset="0"/>
              <a:cs typeface="Arial" charset="0"/>
            </a:endParaRPr>
          </a:p>
          <a:p>
            <a:pPr marL="231775" indent="-231775" eaLnBrk="1" hangingPunct="1">
              <a:buSzPct val="75000"/>
              <a:tabLst>
                <a:tab pos="566738" algn="l"/>
              </a:tabLst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circuit-switching:</a:t>
            </a:r>
            <a:r>
              <a:rPr lang="en-US" sz="2400">
                <a:latin typeface="Gill Sans MT" charset="0"/>
              </a:rPr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sz="2000">
                <a:latin typeface="Gill Sans MT" charset="0"/>
                <a:cs typeface="Arial" charset="0"/>
              </a:rPr>
              <a:t>10 users</a:t>
            </a:r>
          </a:p>
          <a:p>
            <a:pPr marL="231775" indent="-231775" eaLnBrk="1" hangingPunct="1">
              <a:buSzPct val="75000"/>
              <a:tabLst>
                <a:tab pos="566738" algn="l"/>
              </a:tabLst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packet switching:</a:t>
            </a:r>
            <a:r>
              <a:rPr lang="en-US" sz="2400">
                <a:latin typeface="Gill Sans MT" charset="0"/>
              </a:rPr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sz="2000">
                <a:latin typeface="Gill Sans MT" charset="0"/>
                <a:cs typeface="Arial" charset="0"/>
              </a:rPr>
              <a:t>with 35 users, probability &gt; 10 active at same time is less than .0004 *</a:t>
            </a:r>
          </a:p>
          <a:p>
            <a:pPr marL="231775" indent="-231775" eaLnBrk="1" hangingPunct="1">
              <a:tabLst>
                <a:tab pos="566738" algn="l"/>
              </a:tabLst>
            </a:pPr>
            <a:endParaRPr lang="en-US" sz="2400">
              <a:latin typeface="Gill Sans MT" charset="0"/>
            </a:endParaRPr>
          </a:p>
        </p:txBody>
      </p:sp>
      <p:sp>
        <p:nvSpPr>
          <p:cNvPr id="8192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8300" y="1122363"/>
            <a:ext cx="8715375" cy="609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packet switching allows more users to use network!</a:t>
            </a:r>
          </a:p>
        </p:txBody>
      </p:sp>
      <p:sp>
        <p:nvSpPr>
          <p:cNvPr id="81927" name="Line 15"/>
          <p:cNvSpPr>
            <a:spLocks noChangeShapeType="1"/>
          </p:cNvSpPr>
          <p:nvPr/>
        </p:nvSpPr>
        <p:spPr bwMode="auto">
          <a:xfrm>
            <a:off x="5380038" y="2562225"/>
            <a:ext cx="8382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16"/>
          <p:cNvSpPr>
            <a:spLocks noChangeShapeType="1"/>
          </p:cNvSpPr>
          <p:nvPr/>
        </p:nvSpPr>
        <p:spPr bwMode="auto">
          <a:xfrm>
            <a:off x="6218238" y="3019425"/>
            <a:ext cx="20383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17"/>
          <p:cNvSpPr>
            <a:spLocks noChangeShapeType="1"/>
          </p:cNvSpPr>
          <p:nvPr/>
        </p:nvSpPr>
        <p:spPr bwMode="auto">
          <a:xfrm>
            <a:off x="6218238" y="3171825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18"/>
          <p:cNvSpPr>
            <a:spLocks noChangeShapeType="1"/>
          </p:cNvSpPr>
          <p:nvPr/>
        </p:nvSpPr>
        <p:spPr bwMode="auto">
          <a:xfrm flipV="1">
            <a:off x="5456238" y="3171825"/>
            <a:ext cx="762000" cy="609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Text Box 19"/>
          <p:cNvSpPr txBox="1">
            <a:spLocks noChangeArrowheads="1"/>
          </p:cNvSpPr>
          <p:nvPr/>
        </p:nvSpPr>
        <p:spPr bwMode="auto">
          <a:xfrm>
            <a:off x="5145088" y="2740025"/>
            <a:ext cx="730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N</a:t>
            </a:r>
            <a:r>
              <a:rPr lang="en-US" sz="2000">
                <a:solidFill>
                  <a:srgbClr val="000099"/>
                </a:solidFill>
                <a:latin typeface="Gill Sans MT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rgbClr val="000099"/>
                </a:solidFill>
                <a:latin typeface="Gill Sans MT" charset="0"/>
              </a:rPr>
              <a:t>users</a:t>
            </a:r>
          </a:p>
        </p:txBody>
      </p:sp>
      <p:sp>
        <p:nvSpPr>
          <p:cNvPr id="81932" name="Text Box 20"/>
          <p:cNvSpPr txBox="1">
            <a:spLocks noChangeArrowheads="1"/>
          </p:cNvSpPr>
          <p:nvPr/>
        </p:nvSpPr>
        <p:spPr bwMode="auto">
          <a:xfrm>
            <a:off x="7542213" y="3303588"/>
            <a:ext cx="1468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Mbps link</a:t>
            </a:r>
          </a:p>
        </p:txBody>
      </p:sp>
      <p:sp>
        <p:nvSpPr>
          <p:cNvPr id="81933" name="Line 47"/>
          <p:cNvSpPr>
            <a:spLocks noChangeShapeType="1"/>
          </p:cNvSpPr>
          <p:nvPr/>
        </p:nvSpPr>
        <p:spPr bwMode="auto">
          <a:xfrm>
            <a:off x="7586663" y="3086100"/>
            <a:ext cx="1409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34" name="Group 35"/>
          <p:cNvGrpSpPr>
            <a:grpSpLocks/>
          </p:cNvGrpSpPr>
          <p:nvPr/>
        </p:nvGrpSpPr>
        <p:grpSpPr bwMode="auto">
          <a:xfrm>
            <a:off x="4719638" y="4767263"/>
            <a:ext cx="4168775" cy="985837"/>
            <a:chOff x="3016" y="3097"/>
            <a:chExt cx="2626" cy="621"/>
          </a:xfrm>
        </p:grpSpPr>
        <p:sp>
          <p:nvSpPr>
            <p:cNvPr id="81944" name="Text Box 48"/>
            <p:cNvSpPr txBox="1">
              <a:spLocks noChangeArrowheads="1"/>
            </p:cNvSpPr>
            <p:nvPr/>
          </p:nvSpPr>
          <p:spPr bwMode="auto">
            <a:xfrm>
              <a:off x="3016" y="3097"/>
              <a:ext cx="26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  <a:latin typeface="Gill Sans MT" charset="0"/>
                </a:rPr>
                <a:t>Q:</a:t>
              </a:r>
              <a:r>
                <a:rPr lang="en-US">
                  <a:latin typeface="Gill Sans MT" charset="0"/>
                </a:rPr>
                <a:t> how did we get value 0.0004?</a:t>
              </a:r>
            </a:p>
          </p:txBody>
        </p:sp>
        <p:sp>
          <p:nvSpPr>
            <p:cNvPr id="81945" name="Text Box 48"/>
            <p:cNvSpPr txBox="1">
              <a:spLocks noChangeArrowheads="1"/>
            </p:cNvSpPr>
            <p:nvPr/>
          </p:nvSpPr>
          <p:spPr bwMode="auto">
            <a:xfrm>
              <a:off x="3031" y="3430"/>
              <a:ext cx="25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  <a:latin typeface="Gill Sans MT" charset="0"/>
                </a:rPr>
                <a:t>Q:</a:t>
              </a:r>
              <a:r>
                <a:rPr lang="en-US">
                  <a:latin typeface="Gill Sans MT" charset="0"/>
                </a:rPr>
                <a:t> what happens if &gt; 35 users ?</a:t>
              </a:r>
            </a:p>
          </p:txBody>
        </p:sp>
      </p:grpSp>
      <p:sp>
        <p:nvSpPr>
          <p:cNvPr id="81935" name="Text Box 34"/>
          <p:cNvSpPr txBox="1">
            <a:spLocks noChangeArrowheads="1"/>
          </p:cNvSpPr>
          <p:nvPr/>
        </p:nvSpPr>
        <p:spPr bwMode="auto">
          <a:xfrm rot="5273514">
            <a:off x="4791869" y="2780507"/>
            <a:ext cx="73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/>
              <a:t>…..</a:t>
            </a:r>
          </a:p>
        </p:txBody>
      </p:sp>
      <p:grpSp>
        <p:nvGrpSpPr>
          <p:cNvPr id="81936" name="Group 37"/>
          <p:cNvGrpSpPr>
            <a:grpSpLocks/>
          </p:cNvGrpSpPr>
          <p:nvPr/>
        </p:nvGrpSpPr>
        <p:grpSpPr bwMode="auto">
          <a:xfrm>
            <a:off x="4646613" y="2066925"/>
            <a:ext cx="779462" cy="679450"/>
            <a:chOff x="-44" y="1473"/>
            <a:chExt cx="981" cy="1105"/>
          </a:xfrm>
        </p:grpSpPr>
        <p:pic>
          <p:nvPicPr>
            <p:cNvPr id="81942" name="Picture 3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43" name="Freeform 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37" name="Group 40"/>
          <p:cNvGrpSpPr>
            <a:grpSpLocks/>
          </p:cNvGrpSpPr>
          <p:nvPr/>
        </p:nvGrpSpPr>
        <p:grpSpPr bwMode="auto">
          <a:xfrm>
            <a:off x="4651375" y="3392488"/>
            <a:ext cx="779463" cy="679450"/>
            <a:chOff x="-44" y="1473"/>
            <a:chExt cx="981" cy="1105"/>
          </a:xfrm>
        </p:grpSpPr>
        <p:pic>
          <p:nvPicPr>
            <p:cNvPr id="81940" name="Picture 4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41" name="Freeform 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1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E4938381-DA18-804C-A5A7-8F2AE9E39626}" type="slidenum">
              <a:rPr lang="en-US" sz="1200">
                <a:latin typeface="Tahoma" charset="0"/>
              </a:rPr>
              <a:pPr/>
              <a:t>23</a:t>
            </a:fld>
            <a:endParaRPr lang="en-US" sz="1200">
              <a:latin typeface="Tahoma" charset="0"/>
            </a:endParaRPr>
          </a:p>
        </p:txBody>
      </p:sp>
      <p:sp>
        <p:nvSpPr>
          <p:cNvPr id="81939" name="TextBox 1"/>
          <p:cNvSpPr txBox="1">
            <a:spLocks noChangeArrowheads="1"/>
          </p:cNvSpPr>
          <p:nvPr/>
        </p:nvSpPr>
        <p:spPr bwMode="auto">
          <a:xfrm>
            <a:off x="647700" y="6462713"/>
            <a:ext cx="5154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* Check out the online interactive exercises for more examples</a:t>
            </a:r>
          </a:p>
        </p:txBody>
      </p:sp>
    </p:spTree>
    <p:extLst>
      <p:ext uri="{BB962C8B-B14F-4D97-AF65-F5344CB8AC3E}">
        <p14:creationId xmlns:p14="http://schemas.microsoft.com/office/powerpoint/2010/main" val="68740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800" y="1720850"/>
            <a:ext cx="8196263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great for bursty data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resource sharing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simpler, no call setup</a:t>
            </a:r>
            <a:endParaRPr lang="en-US" sz="2000">
              <a:latin typeface="Gill Sans MT" charset="0"/>
              <a:cs typeface="Arial" charset="0"/>
            </a:endParaRPr>
          </a:p>
          <a:p>
            <a:pPr eaLnBrk="1" hangingPunct="1">
              <a:buSzPct val="75000"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excessive congestion possible:</a:t>
            </a:r>
            <a:r>
              <a:rPr lang="en-US" sz="2400">
                <a:latin typeface="Gill Sans MT" charset="0"/>
              </a:rPr>
              <a:t> packet delay and loss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protocols needed for reliable data transfer, congestion control</a:t>
            </a:r>
            <a:endParaRPr lang="en-US" sz="2000">
              <a:latin typeface="Gill Sans MT" charset="0"/>
              <a:cs typeface="Arial" charset="0"/>
            </a:endParaRPr>
          </a:p>
          <a:p>
            <a:pPr eaLnBrk="1" hangingPunct="1">
              <a:buSzPct val="75000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 How to provide circuit-like behavior?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bandwidth guarantees needed for audio/video apps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still an unsolved problem (chapter 7)</a:t>
            </a:r>
            <a:endParaRPr lang="en-US" sz="2000">
              <a:latin typeface="Gill Sans MT" charset="0"/>
              <a:cs typeface="Arial" charset="0"/>
            </a:endParaRPr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4638" y="1196975"/>
            <a:ext cx="7620000" cy="609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is packet switching a 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slam dunk winner?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83972" name="Text Box 20"/>
          <p:cNvSpPr txBox="1">
            <a:spLocks noChangeArrowheads="1"/>
          </p:cNvSpPr>
          <p:nvPr/>
        </p:nvSpPr>
        <p:spPr bwMode="auto">
          <a:xfrm>
            <a:off x="352425" y="5472113"/>
            <a:ext cx="8234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>
                <a:latin typeface="Gill Sans MT" charset="0"/>
              </a:rPr>
              <a:t>  human analogies of reserved resources (circuit switching) versus on-demand allocation (packet-switching)?</a:t>
            </a:r>
          </a:p>
        </p:txBody>
      </p:sp>
      <p:pic>
        <p:nvPicPr>
          <p:cNvPr id="83973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524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2"/>
          <p:cNvSpPr>
            <a:spLocks noChangeArrowheads="1"/>
          </p:cNvSpPr>
          <p:nvPr/>
        </p:nvSpPr>
        <p:spPr bwMode="auto">
          <a:xfrm>
            <a:off x="325438" y="177800"/>
            <a:ext cx="8001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charset="0"/>
              </a:rPr>
              <a:t>Packet switching versus circuit switching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839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B008A104-0341-AB4B-A8AA-49842B82E8F5}" type="slidenum">
              <a:rPr lang="en-US" sz="1200">
                <a:latin typeface="Tahoma" charset="0"/>
              </a:rPr>
              <a:pPr/>
              <a:t>24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5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Internet structure: network of networks</a:t>
            </a:r>
            <a:endParaRPr lang="en-US">
              <a:latin typeface="Gill Sans MT" charset="0"/>
            </a:endParaRPr>
          </a:p>
        </p:txBody>
      </p:sp>
      <p:pic>
        <p:nvPicPr>
          <p:cNvPr id="86018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 txBox="1">
            <a:spLocks noChangeArrowheads="1"/>
          </p:cNvSpPr>
          <p:nvPr/>
        </p:nvSpPr>
        <p:spPr bwMode="auto">
          <a:xfrm>
            <a:off x="481013" y="1263650"/>
            <a:ext cx="81962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End systems connect to Internet via 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access ISPs </a:t>
            </a:r>
            <a:r>
              <a:rPr lang="en-US">
                <a:latin typeface="Gill Sans MT" charset="0"/>
              </a:rPr>
              <a:t>(Internet Service Providers)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  <a:cs typeface="Arial" charset="0"/>
              </a:rPr>
              <a:t>Residential, company and university ISPs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Access ISPs in turn must be interconnected. 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So that any two hosts can send packets to each other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Resulting network of networks is very complex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Evolution was driven by 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economics</a:t>
            </a:r>
            <a:r>
              <a:rPr lang="en-US">
                <a:latin typeface="Gill Sans MT" charset="0"/>
              </a:rPr>
              <a:t> and 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national policies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Let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take a stepwise approach to describe current Internet structure</a:t>
            </a:r>
            <a:endParaRPr lang="en-US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6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Internet structure: network of networks</a:t>
            </a:r>
            <a:endParaRPr lang="en-US">
              <a:latin typeface="Gill Sans MT" charset="0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906463"/>
          </a:xfrm>
        </p:spPr>
        <p:txBody>
          <a:bodyPr/>
          <a:lstStyle/>
          <a:p>
            <a:pPr marL="0" indent="0" eaLnBrk="1" hangingPunct="1">
              <a:buSzPct val="75000"/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Question: </a:t>
            </a:r>
            <a:r>
              <a:rPr lang="en-US" sz="2400">
                <a:latin typeface="Gill Sans MT" charset="0"/>
              </a:rPr>
              <a:t>given </a:t>
            </a:r>
            <a:r>
              <a:rPr lang="en-US" sz="2400" i="1">
                <a:latin typeface="Gill Sans MT" charset="0"/>
              </a:rPr>
              <a:t>millions</a:t>
            </a:r>
            <a:r>
              <a:rPr lang="en-US" sz="2400">
                <a:latin typeface="Gill Sans MT" charset="0"/>
              </a:rPr>
              <a:t> of access ISPs, how to connect them together?</a:t>
            </a:r>
          </a:p>
          <a:p>
            <a:pPr marL="0" indent="0" eaLnBrk="1" hangingPunct="1">
              <a:buSzPct val="75000"/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pic>
        <p:nvPicPr>
          <p:cNvPr id="88067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68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8806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881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881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881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881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881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881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881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881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881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881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881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880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880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880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880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880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8808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9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12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Internet structure: network of networks</a:t>
            </a:r>
            <a:endParaRPr lang="en-US">
              <a:latin typeface="Gill Sans MT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673100"/>
          </a:xfrm>
        </p:spPr>
        <p:txBody>
          <a:bodyPr/>
          <a:lstStyle/>
          <a:p>
            <a:pPr marL="0" indent="0" eaLnBrk="1" hangingPunct="1">
              <a:buSzPct val="75000"/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Option: </a:t>
            </a:r>
            <a:r>
              <a:rPr lang="en-US" sz="2400" i="1">
                <a:latin typeface="Gill Sans MT" charset="0"/>
              </a:rPr>
              <a:t>connect each access ISP to every other access ISP? </a:t>
            </a:r>
          </a:p>
          <a:p>
            <a:pPr marL="0" indent="0" eaLnBrk="1" hangingPunct="1">
              <a:buSzPct val="75000"/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pic>
        <p:nvPicPr>
          <p:cNvPr id="90115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16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017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02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02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02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02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02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02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02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02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02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02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02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02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01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01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01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01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018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908050" y="2281238"/>
            <a:ext cx="7361238" cy="3768725"/>
            <a:chOff x="888125" y="2295063"/>
            <a:chExt cx="7361771" cy="3769689"/>
          </a:xfrm>
        </p:grpSpPr>
        <p:cxnSp>
          <p:nvCxnSpPr>
            <p:cNvPr id="90151" name="Straight Connector 7"/>
            <p:cNvCxnSpPr>
              <a:cxnSpLocks noChangeShapeType="1"/>
              <a:stCxn id="90217" idx="0"/>
            </p:cNvCxnSpPr>
            <p:nvPr/>
          </p:nvCxnSpPr>
          <p:spPr bwMode="auto">
            <a:xfrm flipV="1">
              <a:off x="1661409" y="2570969"/>
              <a:ext cx="577293" cy="2802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2" name="Straight Connector 188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509155" y="3032403"/>
              <a:ext cx="171469" cy="2327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3" name="Straight Connector 190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5287" y="3451504"/>
              <a:ext cx="495337" cy="1908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4" name="Straight Connector 192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1567" y="4298698"/>
              <a:ext cx="499057" cy="106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5" name="Straight Connector 195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386886" y="4980292"/>
              <a:ext cx="293738" cy="379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6" name="Straight Connector 197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61409" y="5373637"/>
              <a:ext cx="1526432" cy="593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7" name="Straight Connector 199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2723702" cy="703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8" name="Straight Connector 201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3605885" cy="619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9" name="Straight Connector 20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5184745"/>
              <a:ext cx="6569272" cy="174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0" name="Straight Connector 204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5742435" cy="486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1" name="Straight Connector 207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4311835"/>
              <a:ext cx="6338019" cy="1047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2" name="Straight Connector 209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3273553"/>
              <a:ext cx="5749312" cy="2085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3" name="Straight Connector 211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784308"/>
              <a:ext cx="4942318" cy="2575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4" name="Straight Connector 21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063"/>
              <a:ext cx="2971398" cy="3064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5" name="Straight Connector 215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321"/>
              <a:ext cx="2025496" cy="3064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166" name="TextBox 24"/>
            <p:cNvSpPr txBox="1">
              <a:spLocks noChangeArrowheads="1"/>
            </p:cNvSpPr>
            <p:nvPr/>
          </p:nvSpPr>
          <p:spPr bwMode="auto">
            <a:xfrm rot="5710989">
              <a:off x="859913" y="4114468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…</a:t>
              </a:r>
            </a:p>
          </p:txBody>
        </p:sp>
        <p:sp>
          <p:nvSpPr>
            <p:cNvPr id="90167" name="TextBox 218"/>
            <p:cNvSpPr txBox="1">
              <a:spLocks noChangeArrowheads="1"/>
            </p:cNvSpPr>
            <p:nvPr/>
          </p:nvSpPr>
          <p:spPr bwMode="auto">
            <a:xfrm rot="7515077">
              <a:off x="4511491" y="5728762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…</a:t>
              </a:r>
            </a:p>
          </p:txBody>
        </p:sp>
        <p:sp>
          <p:nvSpPr>
            <p:cNvPr id="90168" name="TextBox 219"/>
            <p:cNvSpPr txBox="1">
              <a:spLocks noChangeArrowheads="1"/>
            </p:cNvSpPr>
            <p:nvPr/>
          </p:nvSpPr>
          <p:spPr bwMode="auto">
            <a:xfrm rot="3940343">
              <a:off x="6392354" y="384621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90169" name="TextBox 220"/>
            <p:cNvSpPr txBox="1">
              <a:spLocks noChangeArrowheads="1"/>
            </p:cNvSpPr>
            <p:nvPr/>
          </p:nvSpPr>
          <p:spPr bwMode="auto">
            <a:xfrm rot="2048420">
              <a:off x="4482993" y="268468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90170" name="TextBox 221"/>
            <p:cNvSpPr txBox="1">
              <a:spLocks noChangeArrowheads="1"/>
            </p:cNvSpPr>
            <p:nvPr/>
          </p:nvSpPr>
          <p:spPr bwMode="auto">
            <a:xfrm rot="-316136">
              <a:off x="2189980" y="268738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1158875" y="2305050"/>
            <a:ext cx="7094538" cy="3695700"/>
            <a:chOff x="862570" y="2361120"/>
            <a:chExt cx="7094553" cy="3695520"/>
          </a:xfrm>
        </p:grpSpPr>
        <p:cxnSp>
          <p:nvCxnSpPr>
            <p:cNvPr id="90136" name="Straight Connector 224"/>
            <p:cNvCxnSpPr>
              <a:cxnSpLocks noChangeShapeType="1"/>
            </p:cNvCxnSpPr>
            <p:nvPr/>
          </p:nvCxnSpPr>
          <p:spPr bwMode="auto">
            <a:xfrm flipH="1">
              <a:off x="1446332" y="2897188"/>
              <a:ext cx="4736982" cy="253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7" name="Straight Connector 225"/>
            <p:cNvCxnSpPr>
              <a:cxnSpLocks noChangeShapeType="1"/>
            </p:cNvCxnSpPr>
            <p:nvPr/>
          </p:nvCxnSpPr>
          <p:spPr bwMode="auto">
            <a:xfrm flipH="1">
              <a:off x="2972043" y="2885760"/>
              <a:ext cx="3213953" cy="3041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8" name="Straight Connector 226"/>
            <p:cNvCxnSpPr>
              <a:cxnSpLocks noChangeShapeType="1"/>
            </p:cNvCxnSpPr>
            <p:nvPr/>
          </p:nvCxnSpPr>
          <p:spPr bwMode="auto">
            <a:xfrm flipH="1">
              <a:off x="4328465" y="2877120"/>
              <a:ext cx="1866171" cy="3179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9" name="Straight Connector 227"/>
            <p:cNvCxnSpPr>
              <a:cxnSpLocks noChangeShapeType="1"/>
            </p:cNvCxnSpPr>
            <p:nvPr/>
          </p:nvCxnSpPr>
          <p:spPr bwMode="auto">
            <a:xfrm flipH="1">
              <a:off x="5270184" y="2877120"/>
              <a:ext cx="915812" cy="3058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0" name="Straight Connector 228"/>
            <p:cNvCxnSpPr>
              <a:cxnSpLocks noChangeShapeType="1"/>
            </p:cNvCxnSpPr>
            <p:nvPr/>
          </p:nvCxnSpPr>
          <p:spPr bwMode="auto">
            <a:xfrm>
              <a:off x="6167438" y="2901156"/>
              <a:ext cx="1141702" cy="280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1" name="Straight Connector 229"/>
            <p:cNvCxnSpPr>
              <a:cxnSpLocks noChangeShapeType="1"/>
            </p:cNvCxnSpPr>
            <p:nvPr/>
          </p:nvCxnSpPr>
          <p:spPr bwMode="auto">
            <a:xfrm>
              <a:off x="6171406" y="2889250"/>
              <a:ext cx="1785717" cy="2355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2" name="Straight Connector 230"/>
            <p:cNvCxnSpPr>
              <a:cxnSpLocks noChangeShapeType="1"/>
            </p:cNvCxnSpPr>
            <p:nvPr/>
          </p:nvCxnSpPr>
          <p:spPr bwMode="auto">
            <a:xfrm>
              <a:off x="6179344" y="2881313"/>
              <a:ext cx="1587707" cy="1386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3" name="Straight Connector 231"/>
            <p:cNvCxnSpPr>
              <a:cxnSpLocks noChangeShapeType="1"/>
            </p:cNvCxnSpPr>
            <p:nvPr/>
          </p:nvCxnSpPr>
          <p:spPr bwMode="auto">
            <a:xfrm>
              <a:off x="6179344" y="2897188"/>
              <a:ext cx="602786" cy="290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4" name="Straight Connector 232"/>
            <p:cNvCxnSpPr>
              <a:cxnSpLocks noChangeShapeType="1"/>
            </p:cNvCxnSpPr>
            <p:nvPr/>
          </p:nvCxnSpPr>
          <p:spPr bwMode="auto">
            <a:xfrm>
              <a:off x="4584546" y="2364240"/>
              <a:ext cx="1558252" cy="51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5" name="Straight Connector 233"/>
            <p:cNvCxnSpPr>
              <a:cxnSpLocks noChangeShapeType="1"/>
            </p:cNvCxnSpPr>
            <p:nvPr/>
          </p:nvCxnSpPr>
          <p:spPr bwMode="auto">
            <a:xfrm>
              <a:off x="3691549" y="2361120"/>
              <a:ext cx="2485808" cy="533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6" name="Straight Connector 234"/>
            <p:cNvCxnSpPr>
              <a:cxnSpLocks noChangeShapeType="1"/>
            </p:cNvCxnSpPr>
            <p:nvPr/>
          </p:nvCxnSpPr>
          <p:spPr bwMode="auto">
            <a:xfrm>
              <a:off x="2081460" y="2548080"/>
              <a:ext cx="4078617" cy="33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7" name="Straight Connector 235"/>
            <p:cNvCxnSpPr>
              <a:cxnSpLocks noChangeShapeType="1"/>
            </p:cNvCxnSpPr>
            <p:nvPr/>
          </p:nvCxnSpPr>
          <p:spPr bwMode="auto">
            <a:xfrm flipV="1">
              <a:off x="1309418" y="2903040"/>
              <a:ext cx="4842020" cy="30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8" name="Straight Connector 236"/>
            <p:cNvCxnSpPr>
              <a:cxnSpLocks noChangeShapeType="1"/>
            </p:cNvCxnSpPr>
            <p:nvPr/>
          </p:nvCxnSpPr>
          <p:spPr bwMode="auto">
            <a:xfrm flipV="1">
              <a:off x="934801" y="2894400"/>
              <a:ext cx="5242556" cy="37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9" name="Straight Connector 237"/>
            <p:cNvCxnSpPr>
              <a:cxnSpLocks noChangeShapeType="1"/>
            </p:cNvCxnSpPr>
            <p:nvPr/>
          </p:nvCxnSpPr>
          <p:spPr bwMode="auto">
            <a:xfrm flipV="1">
              <a:off x="862570" y="2901156"/>
              <a:ext cx="5296930" cy="1386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0" name="Straight Connector 238"/>
            <p:cNvCxnSpPr>
              <a:cxnSpLocks noChangeShapeType="1"/>
            </p:cNvCxnSpPr>
            <p:nvPr/>
          </p:nvCxnSpPr>
          <p:spPr bwMode="auto">
            <a:xfrm flipV="1">
              <a:off x="1101367" y="2901156"/>
              <a:ext cx="5077977" cy="2026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1095375" y="2195513"/>
            <a:ext cx="7158038" cy="3798887"/>
            <a:chOff x="799176" y="2251902"/>
            <a:chExt cx="7158126" cy="3799069"/>
          </a:xfrm>
        </p:grpSpPr>
        <p:cxnSp>
          <p:nvCxnSpPr>
            <p:cNvPr id="90121" name="Straight Connector 240"/>
            <p:cNvCxnSpPr>
              <a:cxnSpLocks noChangeShapeType="1"/>
            </p:cNvCxnSpPr>
            <p:nvPr/>
          </p:nvCxnSpPr>
          <p:spPr bwMode="auto">
            <a:xfrm>
              <a:off x="2012365" y="2732956"/>
              <a:ext cx="3121627" cy="3204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2" name="Straight Connector 241"/>
            <p:cNvCxnSpPr>
              <a:cxnSpLocks noChangeShapeType="1"/>
            </p:cNvCxnSpPr>
            <p:nvPr/>
          </p:nvCxnSpPr>
          <p:spPr bwMode="auto">
            <a:xfrm>
              <a:off x="2009682" y="2721528"/>
              <a:ext cx="2384511" cy="3329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3" name="Straight Connector 242"/>
            <p:cNvCxnSpPr>
              <a:cxnSpLocks noChangeShapeType="1"/>
            </p:cNvCxnSpPr>
            <p:nvPr/>
          </p:nvCxnSpPr>
          <p:spPr bwMode="auto">
            <a:xfrm>
              <a:off x="2001042" y="2712888"/>
              <a:ext cx="1091382" cy="3197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4" name="Straight Connector 243"/>
            <p:cNvCxnSpPr>
              <a:cxnSpLocks noChangeShapeType="1"/>
            </p:cNvCxnSpPr>
            <p:nvPr/>
          </p:nvCxnSpPr>
          <p:spPr bwMode="auto">
            <a:xfrm flipH="1">
              <a:off x="1471306" y="2712888"/>
              <a:ext cx="538376" cy="269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5" name="Straight Connector 244"/>
            <p:cNvCxnSpPr>
              <a:cxnSpLocks noChangeShapeType="1"/>
            </p:cNvCxnSpPr>
            <p:nvPr/>
          </p:nvCxnSpPr>
          <p:spPr bwMode="auto">
            <a:xfrm flipH="1">
              <a:off x="1007181" y="2736924"/>
              <a:ext cx="1021059" cy="2069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6" name="Straight Connector 245"/>
            <p:cNvCxnSpPr>
              <a:cxnSpLocks noChangeShapeType="1"/>
            </p:cNvCxnSpPr>
            <p:nvPr/>
          </p:nvCxnSpPr>
          <p:spPr bwMode="auto">
            <a:xfrm flipH="1">
              <a:off x="799176" y="2725018"/>
              <a:ext cx="1225097" cy="1413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7" name="Straight Connector 246"/>
            <p:cNvCxnSpPr>
              <a:cxnSpLocks noChangeShapeType="1"/>
            </p:cNvCxnSpPr>
            <p:nvPr/>
          </p:nvCxnSpPr>
          <p:spPr bwMode="auto">
            <a:xfrm flipH="1">
              <a:off x="932218" y="2704755"/>
              <a:ext cx="1107153" cy="588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8" name="Straight Connector 247"/>
            <p:cNvCxnSpPr>
              <a:cxnSpLocks noChangeShapeType="1"/>
            </p:cNvCxnSpPr>
            <p:nvPr/>
          </p:nvCxnSpPr>
          <p:spPr bwMode="auto">
            <a:xfrm flipH="1">
              <a:off x="1293642" y="2704755"/>
              <a:ext cx="745729" cy="216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9" name="Straight Connector 248"/>
            <p:cNvCxnSpPr>
              <a:cxnSpLocks noChangeShapeType="1"/>
            </p:cNvCxnSpPr>
            <p:nvPr/>
          </p:nvCxnSpPr>
          <p:spPr bwMode="auto">
            <a:xfrm flipH="1">
              <a:off x="2052880" y="2251902"/>
              <a:ext cx="1141349" cy="460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0" name="Straight Connector 249"/>
            <p:cNvCxnSpPr>
              <a:cxnSpLocks noChangeShapeType="1"/>
            </p:cNvCxnSpPr>
            <p:nvPr/>
          </p:nvCxnSpPr>
          <p:spPr bwMode="auto">
            <a:xfrm flipH="1">
              <a:off x="2018321" y="2332076"/>
              <a:ext cx="2284094" cy="398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1" name="Straight Connector 250"/>
            <p:cNvCxnSpPr>
              <a:cxnSpLocks noChangeShapeType="1"/>
            </p:cNvCxnSpPr>
            <p:nvPr/>
          </p:nvCxnSpPr>
          <p:spPr bwMode="auto">
            <a:xfrm flipH="1" flipV="1">
              <a:off x="2035602" y="2721528"/>
              <a:ext cx="4016700" cy="14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2" name="Straight Connector 251"/>
            <p:cNvCxnSpPr>
              <a:cxnSpLocks noChangeShapeType="1"/>
            </p:cNvCxnSpPr>
            <p:nvPr/>
          </p:nvCxnSpPr>
          <p:spPr bwMode="auto">
            <a:xfrm flipH="1" flipV="1">
              <a:off x="2044240" y="2738808"/>
              <a:ext cx="4755057" cy="529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3" name="Straight Connector 252"/>
            <p:cNvCxnSpPr>
              <a:cxnSpLocks noChangeShapeType="1"/>
            </p:cNvCxnSpPr>
            <p:nvPr/>
          </p:nvCxnSpPr>
          <p:spPr bwMode="auto">
            <a:xfrm flipH="1" flipV="1">
              <a:off x="2018321" y="2730168"/>
              <a:ext cx="5710381" cy="1554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4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2036178" y="2736924"/>
              <a:ext cx="5921124" cy="246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5" name="Straight Connector 254"/>
            <p:cNvCxnSpPr>
              <a:cxnSpLocks noChangeShapeType="1"/>
            </p:cNvCxnSpPr>
            <p:nvPr/>
          </p:nvCxnSpPr>
          <p:spPr bwMode="auto">
            <a:xfrm flipH="1" flipV="1">
              <a:off x="2016335" y="2736924"/>
              <a:ext cx="5165304" cy="3000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97138" y="3403600"/>
            <a:ext cx="426878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connecting each access ISP to each other directly </a:t>
            </a:r>
            <a:r>
              <a:rPr lang="en-US" i="1">
                <a:solidFill>
                  <a:srgbClr val="CC0000"/>
                </a:solidFill>
              </a:rPr>
              <a:t>doesn’t scale: </a:t>
            </a:r>
            <a:r>
              <a:rPr lang="en-US"/>
              <a:t>O(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 connections.</a:t>
            </a:r>
          </a:p>
        </p:txBody>
      </p:sp>
    </p:spTree>
    <p:extLst>
      <p:ext uri="{BB962C8B-B14F-4D97-AF65-F5344CB8AC3E}">
        <p14:creationId xmlns:p14="http://schemas.microsoft.com/office/powerpoint/2010/main" val="329894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Internet structure: network of networks</a:t>
            </a:r>
            <a:endParaRPr lang="en-US">
              <a:latin typeface="Gill Sans MT" charset="0"/>
            </a:endParaRPr>
          </a:p>
        </p:txBody>
      </p:sp>
      <p:pic>
        <p:nvPicPr>
          <p:cNvPr id="92162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3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2263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23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6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4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23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4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5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23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2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6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23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0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7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23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8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8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23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6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9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23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4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0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23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2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1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22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0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2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22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8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3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22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6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4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22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4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5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22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2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6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22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0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7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22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8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8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22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6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2279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0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1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2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3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4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2164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Option: </a:t>
            </a:r>
            <a:r>
              <a:rPr lang="en-US" i="1">
                <a:latin typeface="Gill Sans MT" charset="0"/>
              </a:rPr>
              <a:t>connect each access ISP to a global transit ISP? </a:t>
            </a:r>
            <a:r>
              <a:rPr lang="en-US" i="1">
                <a:solidFill>
                  <a:srgbClr val="C00000"/>
                </a:solidFill>
              </a:rPr>
              <a:t>Customer</a:t>
            </a:r>
            <a:r>
              <a:rPr lang="en-US" i="1"/>
              <a:t> and </a:t>
            </a:r>
            <a:r>
              <a:rPr lang="en-US" i="1">
                <a:solidFill>
                  <a:srgbClr val="C00000"/>
                </a:solidFill>
              </a:rPr>
              <a:t>provider </a:t>
            </a:r>
            <a:r>
              <a:rPr lang="en-US" i="1"/>
              <a:t>ISPs have economic agreement.</a:t>
            </a:r>
            <a:endParaRPr lang="en-US">
              <a:latin typeface="Gill Sans MT" charset="0"/>
            </a:endParaRPr>
          </a:p>
        </p:txBody>
      </p:sp>
      <p:sp>
        <p:nvSpPr>
          <p:cNvPr id="92165" name="Oval 3"/>
          <p:cNvSpPr>
            <a:spLocks noChangeArrowheads="1"/>
          </p:cNvSpPr>
          <p:nvPr/>
        </p:nvSpPr>
        <p:spPr bwMode="auto">
          <a:xfrm>
            <a:off x="2716213" y="3192463"/>
            <a:ext cx="3709987" cy="186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166" name="Group 133"/>
          <p:cNvGrpSpPr>
            <a:grpSpLocks/>
          </p:cNvGrpSpPr>
          <p:nvPr/>
        </p:nvGrpSpPr>
        <p:grpSpPr bwMode="auto">
          <a:xfrm>
            <a:off x="3138488" y="4392613"/>
            <a:ext cx="617537" cy="250825"/>
            <a:chOff x="2356" y="1300"/>
            <a:chExt cx="555" cy="194"/>
          </a:xfrm>
        </p:grpSpPr>
        <p:sp>
          <p:nvSpPr>
            <p:cNvPr id="9225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9225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9225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9225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6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5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7" name="Group 133"/>
          <p:cNvGrpSpPr>
            <a:grpSpLocks/>
          </p:cNvGrpSpPr>
          <p:nvPr/>
        </p:nvGrpSpPr>
        <p:grpSpPr bwMode="auto">
          <a:xfrm>
            <a:off x="4132263" y="3706813"/>
            <a:ext cx="617537" cy="250825"/>
            <a:chOff x="2356" y="1300"/>
            <a:chExt cx="555" cy="194"/>
          </a:xfrm>
        </p:grpSpPr>
        <p:sp>
          <p:nvSpPr>
            <p:cNvPr id="9224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9224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9224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9225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5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5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8" name="Group 133"/>
          <p:cNvGrpSpPr>
            <a:grpSpLocks/>
          </p:cNvGrpSpPr>
          <p:nvPr/>
        </p:nvGrpSpPr>
        <p:grpSpPr bwMode="auto">
          <a:xfrm>
            <a:off x="4706938" y="4013200"/>
            <a:ext cx="617537" cy="250825"/>
            <a:chOff x="2356" y="1300"/>
            <a:chExt cx="555" cy="194"/>
          </a:xfrm>
        </p:grpSpPr>
        <p:sp>
          <p:nvSpPr>
            <p:cNvPr id="9223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9224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9224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9224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4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4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9" name="Group 133"/>
          <p:cNvGrpSpPr>
            <a:grpSpLocks/>
          </p:cNvGrpSpPr>
          <p:nvPr/>
        </p:nvGrpSpPr>
        <p:grpSpPr bwMode="auto">
          <a:xfrm>
            <a:off x="5245100" y="3538538"/>
            <a:ext cx="617538" cy="250825"/>
            <a:chOff x="2356" y="1300"/>
            <a:chExt cx="555" cy="194"/>
          </a:xfrm>
        </p:grpSpPr>
        <p:sp>
          <p:nvSpPr>
            <p:cNvPr id="9223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9223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9223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92234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37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8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35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6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0" name="Group 133"/>
          <p:cNvGrpSpPr>
            <a:grpSpLocks/>
          </p:cNvGrpSpPr>
          <p:nvPr/>
        </p:nvGrpSpPr>
        <p:grpSpPr bwMode="auto">
          <a:xfrm>
            <a:off x="3813175" y="4121150"/>
            <a:ext cx="617538" cy="250825"/>
            <a:chOff x="2356" y="1300"/>
            <a:chExt cx="555" cy="194"/>
          </a:xfrm>
        </p:grpSpPr>
        <p:sp>
          <p:nvSpPr>
            <p:cNvPr id="922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922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922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92226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9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0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27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8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1" name="Group 133"/>
          <p:cNvGrpSpPr>
            <a:grpSpLocks/>
          </p:cNvGrpSpPr>
          <p:nvPr/>
        </p:nvGrpSpPr>
        <p:grpSpPr bwMode="auto">
          <a:xfrm>
            <a:off x="4368800" y="4610100"/>
            <a:ext cx="617538" cy="250825"/>
            <a:chOff x="2356" y="1300"/>
            <a:chExt cx="555" cy="194"/>
          </a:xfrm>
        </p:grpSpPr>
        <p:sp>
          <p:nvSpPr>
            <p:cNvPr id="922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922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922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9221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1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2" name="Group 133"/>
          <p:cNvGrpSpPr>
            <a:grpSpLocks/>
          </p:cNvGrpSpPr>
          <p:nvPr/>
        </p:nvGrpSpPr>
        <p:grpSpPr bwMode="auto">
          <a:xfrm>
            <a:off x="5389563" y="4411663"/>
            <a:ext cx="617537" cy="250825"/>
            <a:chOff x="2356" y="1300"/>
            <a:chExt cx="555" cy="194"/>
          </a:xfrm>
        </p:grpSpPr>
        <p:sp>
          <p:nvSpPr>
            <p:cNvPr id="9220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9220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9220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9221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1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1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1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3" name="Group 133"/>
          <p:cNvGrpSpPr>
            <a:grpSpLocks/>
          </p:cNvGrpSpPr>
          <p:nvPr/>
        </p:nvGrpSpPr>
        <p:grpSpPr bwMode="auto">
          <a:xfrm>
            <a:off x="3502025" y="3351213"/>
            <a:ext cx="617538" cy="250825"/>
            <a:chOff x="2356" y="1300"/>
            <a:chExt cx="555" cy="194"/>
          </a:xfrm>
        </p:grpSpPr>
        <p:sp>
          <p:nvSpPr>
            <p:cNvPr id="9219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9220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9220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9220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0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0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2174" name="Straight Connector 10"/>
          <p:cNvCxnSpPr>
            <a:cxnSpLocks noChangeShapeType="1"/>
            <a:stCxn id="92204" idx="0"/>
            <a:endCxn id="92235" idx="0"/>
          </p:cNvCxnSpPr>
          <p:nvPr/>
        </p:nvCxnSpPr>
        <p:spPr bwMode="auto">
          <a:xfrm>
            <a:off x="4114800" y="3432175"/>
            <a:ext cx="1131888" cy="1857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5" name="Straight Connector 297"/>
          <p:cNvCxnSpPr>
            <a:cxnSpLocks noChangeShapeType="1"/>
            <a:endCxn id="92241" idx="1"/>
          </p:cNvCxnSpPr>
          <p:nvPr/>
        </p:nvCxnSpPr>
        <p:spPr bwMode="auto">
          <a:xfrm>
            <a:off x="4656138" y="3924300"/>
            <a:ext cx="139700" cy="112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6" name="Straight Connector 298"/>
          <p:cNvCxnSpPr>
            <a:cxnSpLocks noChangeShapeType="1"/>
            <a:endCxn id="92243" idx="1"/>
          </p:cNvCxnSpPr>
          <p:nvPr/>
        </p:nvCxnSpPr>
        <p:spPr bwMode="auto">
          <a:xfrm flipV="1">
            <a:off x="4425950" y="4200525"/>
            <a:ext cx="280988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7" name="Straight Connector 299"/>
          <p:cNvCxnSpPr>
            <a:cxnSpLocks noChangeShapeType="1"/>
          </p:cNvCxnSpPr>
          <p:nvPr/>
        </p:nvCxnSpPr>
        <p:spPr bwMode="auto">
          <a:xfrm flipV="1">
            <a:off x="4083050" y="3962400"/>
            <a:ext cx="22383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8" name="Straight Connector 300"/>
          <p:cNvCxnSpPr>
            <a:cxnSpLocks noChangeShapeType="1"/>
          </p:cNvCxnSpPr>
          <p:nvPr/>
        </p:nvCxnSpPr>
        <p:spPr bwMode="auto">
          <a:xfrm flipV="1">
            <a:off x="3738563" y="4367213"/>
            <a:ext cx="222250" cy="147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9" name="Straight Connector 301"/>
          <p:cNvCxnSpPr>
            <a:cxnSpLocks noChangeShapeType="1"/>
            <a:stCxn id="92217" idx="0"/>
          </p:cNvCxnSpPr>
          <p:nvPr/>
        </p:nvCxnSpPr>
        <p:spPr bwMode="auto">
          <a:xfrm flipV="1">
            <a:off x="4675188" y="4267200"/>
            <a:ext cx="29210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0" name="Straight Connector 302"/>
          <p:cNvCxnSpPr>
            <a:cxnSpLocks noChangeShapeType="1"/>
          </p:cNvCxnSpPr>
          <p:nvPr/>
        </p:nvCxnSpPr>
        <p:spPr bwMode="auto">
          <a:xfrm flipH="1" flipV="1">
            <a:off x="5243513" y="4248150"/>
            <a:ext cx="412750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1" name="Straight Connector 303"/>
          <p:cNvCxnSpPr>
            <a:cxnSpLocks noChangeShapeType="1"/>
          </p:cNvCxnSpPr>
          <p:nvPr/>
        </p:nvCxnSpPr>
        <p:spPr bwMode="auto">
          <a:xfrm flipV="1">
            <a:off x="5227638" y="3776663"/>
            <a:ext cx="328612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2" name="Straight Connector 304"/>
          <p:cNvCxnSpPr>
            <a:cxnSpLocks noChangeShapeType="1"/>
            <a:endCxn id="92199" idx="4"/>
          </p:cNvCxnSpPr>
          <p:nvPr/>
        </p:nvCxnSpPr>
        <p:spPr bwMode="auto">
          <a:xfrm flipH="1" flipV="1">
            <a:off x="3810000" y="3602038"/>
            <a:ext cx="476250" cy="117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3" name="Straight Connector 22"/>
          <p:cNvCxnSpPr>
            <a:cxnSpLocks noChangeShapeType="1"/>
            <a:endCxn id="92201" idx="1"/>
          </p:cNvCxnSpPr>
          <p:nvPr/>
        </p:nvCxnSpPr>
        <p:spPr bwMode="auto">
          <a:xfrm>
            <a:off x="2362200" y="2578100"/>
            <a:ext cx="1230313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4" name="Straight Connector 305"/>
          <p:cNvCxnSpPr>
            <a:cxnSpLocks noChangeShapeType="1"/>
            <a:endCxn id="92203" idx="0"/>
          </p:cNvCxnSpPr>
          <p:nvPr/>
        </p:nvCxnSpPr>
        <p:spPr bwMode="auto">
          <a:xfrm>
            <a:off x="1617663" y="2909888"/>
            <a:ext cx="188595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5" name="Straight Connector 306"/>
          <p:cNvCxnSpPr>
            <a:cxnSpLocks noChangeShapeType="1"/>
            <a:endCxn id="92203" idx="1"/>
          </p:cNvCxnSpPr>
          <p:nvPr/>
        </p:nvCxnSpPr>
        <p:spPr bwMode="auto">
          <a:xfrm>
            <a:off x="1230313" y="3278188"/>
            <a:ext cx="22733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6" name="Straight Connector 307"/>
          <p:cNvCxnSpPr>
            <a:cxnSpLocks noChangeShapeType="1"/>
            <a:endCxn id="92259" idx="0"/>
          </p:cNvCxnSpPr>
          <p:nvPr/>
        </p:nvCxnSpPr>
        <p:spPr bwMode="auto">
          <a:xfrm>
            <a:off x="1166813" y="4260850"/>
            <a:ext cx="19716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7" name="Straight Connector 308"/>
          <p:cNvCxnSpPr>
            <a:cxnSpLocks noChangeShapeType="1"/>
            <a:endCxn id="92255" idx="2"/>
          </p:cNvCxnSpPr>
          <p:nvPr/>
        </p:nvCxnSpPr>
        <p:spPr bwMode="auto">
          <a:xfrm flipV="1">
            <a:off x="1393825" y="4573588"/>
            <a:ext cx="17446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8" name="Straight Connector 309"/>
          <p:cNvCxnSpPr>
            <a:cxnSpLocks noChangeShapeType="1"/>
            <a:endCxn id="92255" idx="3"/>
          </p:cNvCxnSpPr>
          <p:nvPr/>
        </p:nvCxnSpPr>
        <p:spPr bwMode="auto">
          <a:xfrm flipV="1">
            <a:off x="1797050" y="4622800"/>
            <a:ext cx="14319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9" name="Straight Connector 310"/>
          <p:cNvCxnSpPr>
            <a:cxnSpLocks noChangeShapeType="1"/>
            <a:stCxn id="92286" idx="0"/>
            <a:endCxn id="92255" idx="4"/>
          </p:cNvCxnSpPr>
          <p:nvPr/>
        </p:nvCxnSpPr>
        <p:spPr bwMode="auto">
          <a:xfrm flipV="1">
            <a:off x="3389313" y="4643438"/>
            <a:ext cx="57150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0" name="Straight Connector 311"/>
          <p:cNvCxnSpPr>
            <a:cxnSpLocks noChangeShapeType="1"/>
          </p:cNvCxnSpPr>
          <p:nvPr/>
        </p:nvCxnSpPr>
        <p:spPr bwMode="auto">
          <a:xfrm flipV="1">
            <a:off x="4616450" y="4872038"/>
            <a:ext cx="6350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1" name="Straight Connector 312"/>
          <p:cNvCxnSpPr>
            <a:cxnSpLocks noChangeShapeType="1"/>
            <a:stCxn id="92289" idx="1"/>
          </p:cNvCxnSpPr>
          <p:nvPr/>
        </p:nvCxnSpPr>
        <p:spPr bwMode="auto">
          <a:xfrm flipH="1" flipV="1">
            <a:off x="4924425" y="4821238"/>
            <a:ext cx="506413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2" name="Straight Connector 313"/>
          <p:cNvCxnSpPr>
            <a:cxnSpLocks noChangeShapeType="1"/>
          </p:cNvCxnSpPr>
          <p:nvPr/>
        </p:nvCxnSpPr>
        <p:spPr bwMode="auto">
          <a:xfrm flipH="1" flipV="1">
            <a:off x="5832475" y="4648200"/>
            <a:ext cx="1722438" cy="102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3" name="Straight Connector 314"/>
          <p:cNvCxnSpPr>
            <a:cxnSpLocks noChangeShapeType="1"/>
            <a:endCxn id="92212" idx="1"/>
          </p:cNvCxnSpPr>
          <p:nvPr/>
        </p:nvCxnSpPr>
        <p:spPr bwMode="auto">
          <a:xfrm flipH="1" flipV="1">
            <a:off x="6002338" y="4600575"/>
            <a:ext cx="22447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4" name="Straight Connector 315"/>
          <p:cNvCxnSpPr>
            <a:cxnSpLocks noChangeShapeType="1"/>
            <a:endCxn id="92212" idx="0"/>
          </p:cNvCxnSpPr>
          <p:nvPr/>
        </p:nvCxnSpPr>
        <p:spPr bwMode="auto">
          <a:xfrm flipH="1">
            <a:off x="6002338" y="4295775"/>
            <a:ext cx="2017712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5" name="Straight Connector 316"/>
          <p:cNvCxnSpPr>
            <a:cxnSpLocks noChangeShapeType="1"/>
          </p:cNvCxnSpPr>
          <p:nvPr/>
        </p:nvCxnSpPr>
        <p:spPr bwMode="auto">
          <a:xfrm flipH="1">
            <a:off x="5861050" y="3227388"/>
            <a:ext cx="14224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6" name="Straight Connector 317"/>
          <p:cNvCxnSpPr>
            <a:cxnSpLocks noChangeShapeType="1"/>
          </p:cNvCxnSpPr>
          <p:nvPr/>
        </p:nvCxnSpPr>
        <p:spPr bwMode="auto">
          <a:xfrm flipH="1">
            <a:off x="5684838" y="2803525"/>
            <a:ext cx="8985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7" name="Straight Connector 318"/>
          <p:cNvCxnSpPr>
            <a:cxnSpLocks noChangeShapeType="1"/>
            <a:stCxn id="92297" idx="9"/>
          </p:cNvCxnSpPr>
          <p:nvPr/>
        </p:nvCxnSpPr>
        <p:spPr bwMode="auto">
          <a:xfrm>
            <a:off x="4849813" y="2381250"/>
            <a:ext cx="555625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98" name="TextBox 39958"/>
          <p:cNvSpPr txBox="1">
            <a:spLocks noChangeArrowheads="1"/>
          </p:cNvSpPr>
          <p:nvPr/>
        </p:nvSpPr>
        <p:spPr bwMode="auto">
          <a:xfrm>
            <a:off x="2887663" y="3584575"/>
            <a:ext cx="1008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global</a:t>
            </a:r>
            <a:br>
              <a:rPr lang="en-US" i="1"/>
            </a:br>
            <a:r>
              <a:rPr lang="en-US" i="1"/>
              <a:t>ISP</a:t>
            </a:r>
          </a:p>
        </p:txBody>
      </p:sp>
    </p:spTree>
    <p:extLst>
      <p:ext uri="{BB962C8B-B14F-4D97-AF65-F5344CB8AC3E}">
        <p14:creationId xmlns:p14="http://schemas.microsoft.com/office/powerpoint/2010/main" val="313329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Internet structure: network of networks</a:t>
            </a:r>
            <a:endParaRPr lang="en-US">
              <a:latin typeface="Gill Sans MT" charset="0"/>
            </a:endParaRPr>
          </a:p>
        </p:txBody>
      </p:sp>
      <p:pic>
        <p:nvPicPr>
          <p:cNvPr id="94210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1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448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45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45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45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45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45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45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45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45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45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45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45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45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45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45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45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45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449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4212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>
                <a:latin typeface="Gill Sans MT" charset="0"/>
              </a:rPr>
              <a:t>But if one global ISP is viable business, there will be competitors ….</a:t>
            </a:r>
          </a:p>
        </p:txBody>
      </p:sp>
      <p:grpSp>
        <p:nvGrpSpPr>
          <p:cNvPr id="94213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4398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399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47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47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47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47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8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7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8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400" name="Straight Connector 10"/>
            <p:cNvCxnSpPr>
              <a:cxnSpLocks noChangeShapeType="1"/>
              <a:stCxn id="94478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1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2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3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4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5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6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7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8" name="Straight Connector 304"/>
            <p:cNvCxnSpPr>
              <a:cxnSpLocks noChangeShapeType="1"/>
              <a:endCxn id="94473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409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ISP B</a:t>
              </a:r>
            </a:p>
          </p:txBody>
        </p:sp>
        <p:grpSp>
          <p:nvGrpSpPr>
            <p:cNvPr id="94410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46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46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46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46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7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6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1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4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4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4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46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6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6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61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62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2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4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4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4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45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5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5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53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3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44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44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44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44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4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4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4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4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4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43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43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43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43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4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3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5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42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29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0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6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2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2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14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4315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31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9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39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39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39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9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9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9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317" name="Straight Connector 334"/>
            <p:cNvCxnSpPr>
              <a:cxnSpLocks noChangeShapeType="1"/>
              <a:stCxn id="9439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18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19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0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1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2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3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4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5" name="Straight Connector 342"/>
            <p:cNvCxnSpPr>
              <a:cxnSpLocks noChangeShapeType="1"/>
              <a:endCxn id="9439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326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ISP A</a:t>
              </a:r>
            </a:p>
          </p:txBody>
        </p:sp>
        <p:grpSp>
          <p:nvGrpSpPr>
            <p:cNvPr id="9432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38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38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38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38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8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8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8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2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37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37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37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37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8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7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9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2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36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36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36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36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7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7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7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1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35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35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36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36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6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6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6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3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3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3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3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3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5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5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3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3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3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3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4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3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3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3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3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3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15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4232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3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07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30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30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31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1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1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234" name="Straight Connector 419"/>
            <p:cNvCxnSpPr>
              <a:cxnSpLocks noChangeShapeType="1"/>
              <a:stCxn id="9431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5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6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7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8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9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0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1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2" name="Straight Connector 427"/>
            <p:cNvCxnSpPr>
              <a:cxnSpLocks noChangeShapeType="1"/>
              <a:endCxn id="9430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243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ISP C</a:t>
              </a:r>
            </a:p>
          </p:txBody>
        </p:sp>
        <p:grpSp>
          <p:nvGrpSpPr>
            <p:cNvPr id="9424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29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30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30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30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0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0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4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2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2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2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2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95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6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2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2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2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2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8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2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2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2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2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7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2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2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2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2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7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2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2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2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2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63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5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2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42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42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42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4216" name="Straight Connector 12"/>
          <p:cNvCxnSpPr>
            <a:cxnSpLocks noChangeShapeType="1"/>
            <a:endCxn id="94392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7" name="Straight Connector 500"/>
          <p:cNvCxnSpPr>
            <a:cxnSpLocks noChangeShapeType="1"/>
            <a:endCxn id="94394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8" name="Straight Connector 501"/>
          <p:cNvCxnSpPr>
            <a:cxnSpLocks noChangeShapeType="1"/>
            <a:endCxn id="94390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9" name="Straight Connector 502"/>
          <p:cNvCxnSpPr>
            <a:cxnSpLocks noChangeShapeType="1"/>
            <a:endCxn id="94360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0" name="Straight Connector 503"/>
          <p:cNvCxnSpPr>
            <a:cxnSpLocks noChangeShapeType="1"/>
            <a:endCxn id="94360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1" name="Straight Connector 504"/>
          <p:cNvCxnSpPr>
            <a:cxnSpLocks noChangeShapeType="1"/>
            <a:endCxn id="94443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2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3" name="Straight Connector 506"/>
          <p:cNvCxnSpPr>
            <a:cxnSpLocks noChangeShapeType="1"/>
            <a:stCxn id="94509" idx="4"/>
            <a:endCxn id="94438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4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5" name="Straight Connector 508"/>
          <p:cNvCxnSpPr>
            <a:cxnSpLocks noChangeShapeType="1"/>
            <a:endCxn id="94425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6" name="Straight Connector 509"/>
          <p:cNvCxnSpPr>
            <a:cxnSpLocks noChangeShapeType="1"/>
            <a:stCxn id="94507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7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8" name="Straight Connector 511"/>
          <p:cNvCxnSpPr>
            <a:cxnSpLocks noChangeShapeType="1"/>
            <a:stCxn id="94504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9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0" name="Straight Connector 513"/>
          <p:cNvCxnSpPr>
            <a:cxnSpLocks noChangeShapeType="1"/>
            <a:endCxn id="94255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1" name="Straight Connector 514"/>
          <p:cNvCxnSpPr>
            <a:cxnSpLocks noChangeShapeType="1"/>
            <a:endCxn id="94311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2552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53250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6042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41"/>
          <p:cNvSpPr>
            <a:spLocks noGrp="1"/>
          </p:cNvSpPr>
          <p:nvPr>
            <p:ph type="title" idx="4294967295"/>
          </p:nvPr>
        </p:nvSpPr>
        <p:spPr>
          <a:xfrm>
            <a:off x="403225" y="228600"/>
            <a:ext cx="7772400" cy="83502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Access net: digital subscriber line (DSL)</a:t>
            </a:r>
          </a:p>
        </p:txBody>
      </p:sp>
      <p:sp>
        <p:nvSpPr>
          <p:cNvPr id="53252" name="Freeform 3"/>
          <p:cNvSpPr>
            <a:spLocks/>
          </p:cNvSpPr>
          <p:nvPr/>
        </p:nvSpPr>
        <p:spPr bwMode="auto">
          <a:xfrm>
            <a:off x="4305300" y="1501775"/>
            <a:ext cx="2216150" cy="1477963"/>
          </a:xfrm>
          <a:custGeom>
            <a:avLst/>
            <a:gdLst>
              <a:gd name="T0" fmla="*/ 2147483647 w 1396"/>
              <a:gd name="T1" fmla="*/ 2147483647 h 931"/>
              <a:gd name="T2" fmla="*/ 2147483647 w 1396"/>
              <a:gd name="T3" fmla="*/ 2147483647 h 931"/>
              <a:gd name="T4" fmla="*/ 2147483647 w 1396"/>
              <a:gd name="T5" fmla="*/ 2147483647 h 931"/>
              <a:gd name="T6" fmla="*/ 2147483647 w 1396"/>
              <a:gd name="T7" fmla="*/ 2147483647 h 931"/>
              <a:gd name="T8" fmla="*/ 2147483647 w 1396"/>
              <a:gd name="T9" fmla="*/ 2147483647 h 931"/>
              <a:gd name="T10" fmla="*/ 2147483647 w 1396"/>
              <a:gd name="T11" fmla="*/ 2147483647 h 931"/>
              <a:gd name="T12" fmla="*/ 2147483647 w 1396"/>
              <a:gd name="T13" fmla="*/ 2147483647 h 931"/>
              <a:gd name="T14" fmla="*/ 2147483647 w 1396"/>
              <a:gd name="T15" fmla="*/ 2147483647 h 931"/>
              <a:gd name="T16" fmla="*/ 2147483647 w 1396"/>
              <a:gd name="T17" fmla="*/ 2147483647 h 931"/>
              <a:gd name="T18" fmla="*/ 2147483647 w 1396"/>
              <a:gd name="T19" fmla="*/ 2147483647 h 931"/>
              <a:gd name="T20" fmla="*/ 2147483647 w 1396"/>
              <a:gd name="T21" fmla="*/ 2147483647 h 931"/>
              <a:gd name="T22" fmla="*/ 2147483647 w 1396"/>
              <a:gd name="T23" fmla="*/ 2147483647 h 931"/>
              <a:gd name="T24" fmla="*/ 2147483647 w 1396"/>
              <a:gd name="T25" fmla="*/ 2147483647 h 931"/>
              <a:gd name="T26" fmla="*/ 2147483647 w 1396"/>
              <a:gd name="T27" fmla="*/ 2147483647 h 931"/>
              <a:gd name="T28" fmla="*/ 2147483647 w 1396"/>
              <a:gd name="T29" fmla="*/ 2147483647 h 931"/>
              <a:gd name="T30" fmla="*/ 2147483647 w 1396"/>
              <a:gd name="T31" fmla="*/ 2147483647 h 9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6"/>
              <a:gd name="T49" fmla="*/ 0 h 931"/>
              <a:gd name="T50" fmla="*/ 1396 w 1396"/>
              <a:gd name="T51" fmla="*/ 931 h 9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6" h="931">
                <a:moveTo>
                  <a:pt x="873" y="18"/>
                </a:moveTo>
                <a:cubicBezTo>
                  <a:pt x="787" y="32"/>
                  <a:pt x="625" y="55"/>
                  <a:pt x="526" y="89"/>
                </a:cubicBezTo>
                <a:cubicBezTo>
                  <a:pt x="426" y="122"/>
                  <a:pt x="346" y="184"/>
                  <a:pt x="278" y="216"/>
                </a:cubicBezTo>
                <a:cubicBezTo>
                  <a:pt x="210" y="248"/>
                  <a:pt x="159" y="236"/>
                  <a:pt x="118" y="283"/>
                </a:cubicBezTo>
                <a:cubicBezTo>
                  <a:pt x="77" y="330"/>
                  <a:pt x="46" y="416"/>
                  <a:pt x="30" y="497"/>
                </a:cubicBezTo>
                <a:cubicBezTo>
                  <a:pt x="14" y="578"/>
                  <a:pt x="0" y="714"/>
                  <a:pt x="24" y="768"/>
                </a:cubicBezTo>
                <a:cubicBezTo>
                  <a:pt x="49" y="821"/>
                  <a:pt x="112" y="796"/>
                  <a:pt x="178" y="818"/>
                </a:cubicBezTo>
                <a:cubicBezTo>
                  <a:pt x="244" y="840"/>
                  <a:pt x="318" y="886"/>
                  <a:pt x="421" y="902"/>
                </a:cubicBezTo>
                <a:cubicBezTo>
                  <a:pt x="524" y="918"/>
                  <a:pt x="681" y="916"/>
                  <a:pt x="793" y="916"/>
                </a:cubicBezTo>
                <a:cubicBezTo>
                  <a:pt x="905" y="916"/>
                  <a:pt x="1004" y="931"/>
                  <a:pt x="1095" y="902"/>
                </a:cubicBezTo>
                <a:cubicBezTo>
                  <a:pt x="1186" y="873"/>
                  <a:pt x="1291" y="813"/>
                  <a:pt x="1337" y="744"/>
                </a:cubicBezTo>
                <a:cubicBezTo>
                  <a:pt x="1383" y="675"/>
                  <a:pt x="1365" y="580"/>
                  <a:pt x="1372" y="487"/>
                </a:cubicBezTo>
                <a:cubicBezTo>
                  <a:pt x="1378" y="393"/>
                  <a:pt x="1396" y="256"/>
                  <a:pt x="1377" y="179"/>
                </a:cubicBezTo>
                <a:cubicBezTo>
                  <a:pt x="1358" y="102"/>
                  <a:pt x="1314" y="57"/>
                  <a:pt x="1259" y="28"/>
                </a:cubicBezTo>
                <a:cubicBezTo>
                  <a:pt x="1203" y="0"/>
                  <a:pt x="1110" y="7"/>
                  <a:pt x="1046" y="5"/>
                </a:cubicBezTo>
                <a:cubicBezTo>
                  <a:pt x="981" y="3"/>
                  <a:pt x="959" y="5"/>
                  <a:pt x="873" y="18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Oval 9"/>
          <p:cNvSpPr>
            <a:spLocks noChangeArrowheads="1"/>
          </p:cNvSpPr>
          <p:nvPr/>
        </p:nvSpPr>
        <p:spPr bwMode="auto">
          <a:xfrm>
            <a:off x="5305425" y="2208213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3254" name="Oval 12"/>
          <p:cNvSpPr>
            <a:spLocks noChangeArrowheads="1"/>
          </p:cNvSpPr>
          <p:nvPr/>
        </p:nvSpPr>
        <p:spPr bwMode="auto">
          <a:xfrm>
            <a:off x="5686425" y="1836738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3255" name="Line 15"/>
          <p:cNvSpPr>
            <a:spLocks noChangeShapeType="1"/>
          </p:cNvSpPr>
          <p:nvPr/>
        </p:nvSpPr>
        <p:spPr bwMode="auto">
          <a:xfrm flipV="1">
            <a:off x="5392738" y="1978025"/>
            <a:ext cx="3175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Line 16"/>
          <p:cNvSpPr>
            <a:spLocks noChangeShapeType="1"/>
          </p:cNvSpPr>
          <p:nvPr/>
        </p:nvSpPr>
        <p:spPr bwMode="auto">
          <a:xfrm>
            <a:off x="5786438" y="1954213"/>
            <a:ext cx="400050" cy="590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7" name="Rectangle 44"/>
          <p:cNvSpPr>
            <a:spLocks noChangeArrowheads="1"/>
          </p:cNvSpPr>
          <p:nvPr/>
        </p:nvSpPr>
        <p:spPr bwMode="auto">
          <a:xfrm>
            <a:off x="4584700" y="1957388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3258" name="Text Box 45"/>
          <p:cNvSpPr txBox="1">
            <a:spLocks noChangeArrowheads="1"/>
          </p:cNvSpPr>
          <p:nvPr/>
        </p:nvSpPr>
        <p:spPr bwMode="auto">
          <a:xfrm>
            <a:off x="4040188" y="14763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/>
              <a:t>central office</a:t>
            </a:r>
          </a:p>
        </p:txBody>
      </p:sp>
      <p:grpSp>
        <p:nvGrpSpPr>
          <p:cNvPr id="53259" name="Group 137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3304" name="Freeform 28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Line 31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Line 32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Line 33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Line 34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Line 35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Line 36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11" name="Group 37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334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334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334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3344" name="Group 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47" name="Freeform 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8" name="Freeform 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45" name="Line 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6" name="Line 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2" name="Group 46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333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333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333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3336" name="Group 5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9" name="Freeform 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0" name="Freeform 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37" name="Line 5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8" name="Line 5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3" name="Group 55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332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332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332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3328" name="Group 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1" name="Freeform 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2" name="Freeform 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29" name="Line 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0" name="Line 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4" name="Group 64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331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331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331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3320" name="Group 6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23" name="Freeform 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24" name="Freeform 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21" name="Line 7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2" name="Line 7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15" name="Line 73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ISP</a:t>
              </a:r>
            </a:p>
          </p:txBody>
        </p:sp>
      </p:grpSp>
      <p:sp>
        <p:nvSpPr>
          <p:cNvPr id="53260" name="Line 14"/>
          <p:cNvSpPr>
            <a:spLocks noChangeShapeType="1"/>
          </p:cNvSpPr>
          <p:nvPr/>
        </p:nvSpPr>
        <p:spPr bwMode="auto">
          <a:xfrm flipV="1">
            <a:off x="2690813" y="2363788"/>
            <a:ext cx="193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1" name="Text Box 17"/>
          <p:cNvSpPr txBox="1">
            <a:spLocks noChangeArrowheads="1"/>
          </p:cNvSpPr>
          <p:nvPr/>
        </p:nvSpPr>
        <p:spPr bwMode="auto">
          <a:xfrm>
            <a:off x="5942013" y="1530350"/>
            <a:ext cx="10747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600"/>
              <a:t>telephone</a:t>
            </a:r>
          </a:p>
          <a:p>
            <a:pPr>
              <a:lnSpc>
                <a:spcPct val="85000"/>
              </a:lnSpc>
            </a:pPr>
            <a:r>
              <a:rPr lang="en-US" sz="1600"/>
              <a:t>network</a:t>
            </a:r>
          </a:p>
        </p:txBody>
      </p:sp>
      <p:grpSp>
        <p:nvGrpSpPr>
          <p:cNvPr id="53262" name="Group 108"/>
          <p:cNvGrpSpPr>
            <a:grpSpLocks/>
          </p:cNvGrpSpPr>
          <p:nvPr/>
        </p:nvGrpSpPr>
        <p:grpSpPr bwMode="auto">
          <a:xfrm>
            <a:off x="4641850" y="2074863"/>
            <a:ext cx="368300" cy="519112"/>
            <a:chOff x="1852" y="2562"/>
            <a:chExt cx="355" cy="471"/>
          </a:xfrm>
        </p:grpSpPr>
        <p:sp>
          <p:nvSpPr>
            <p:cNvPr id="53298" name="Freeform 109"/>
            <p:cNvSpPr>
              <a:spLocks/>
            </p:cNvSpPr>
            <p:nvPr/>
          </p:nvSpPr>
          <p:spPr bwMode="auto">
            <a:xfrm>
              <a:off x="1852" y="2621"/>
              <a:ext cx="318" cy="412"/>
            </a:xfrm>
            <a:custGeom>
              <a:avLst/>
              <a:gdLst>
                <a:gd name="T0" fmla="*/ 0 w 318"/>
                <a:gd name="T1" fmla="*/ 412 h 412"/>
                <a:gd name="T2" fmla="*/ 3 w 318"/>
                <a:gd name="T3" fmla="*/ 1 h 412"/>
                <a:gd name="T4" fmla="*/ 74 w 318"/>
                <a:gd name="T5" fmla="*/ 0 h 412"/>
                <a:gd name="T6" fmla="*/ 254 w 318"/>
                <a:gd name="T7" fmla="*/ 111 h 412"/>
                <a:gd name="T8" fmla="*/ 318 w 318"/>
                <a:gd name="T9" fmla="*/ 115 h 412"/>
                <a:gd name="T10" fmla="*/ 318 w 318"/>
                <a:gd name="T11" fmla="*/ 308 h 412"/>
                <a:gd name="T12" fmla="*/ 246 w 318"/>
                <a:gd name="T13" fmla="*/ 308 h 412"/>
                <a:gd name="T14" fmla="*/ 74 w 318"/>
                <a:gd name="T15" fmla="*/ 412 h 412"/>
                <a:gd name="T16" fmla="*/ 0 w 318"/>
                <a:gd name="T17" fmla="*/ 412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110"/>
            <p:cNvSpPr>
              <a:spLocks/>
            </p:cNvSpPr>
            <p:nvPr/>
          </p:nvSpPr>
          <p:spPr bwMode="auto">
            <a:xfrm>
              <a:off x="1854" y="2562"/>
              <a:ext cx="353" cy="369"/>
            </a:xfrm>
            <a:custGeom>
              <a:avLst/>
              <a:gdLst>
                <a:gd name="T0" fmla="*/ 0 w 353"/>
                <a:gd name="T1" fmla="*/ 59 h 369"/>
                <a:gd name="T2" fmla="*/ 32 w 353"/>
                <a:gd name="T3" fmla="*/ 0 h 369"/>
                <a:gd name="T4" fmla="*/ 105 w 353"/>
                <a:gd name="T5" fmla="*/ 0 h 369"/>
                <a:gd name="T6" fmla="*/ 276 w 353"/>
                <a:gd name="T7" fmla="*/ 113 h 369"/>
                <a:gd name="T8" fmla="*/ 353 w 353"/>
                <a:gd name="T9" fmla="*/ 113 h 369"/>
                <a:gd name="T10" fmla="*/ 353 w 353"/>
                <a:gd name="T11" fmla="*/ 315 h 369"/>
                <a:gd name="T12" fmla="*/ 318 w 353"/>
                <a:gd name="T13" fmla="*/ 369 h 369"/>
                <a:gd name="T14" fmla="*/ 315 w 353"/>
                <a:gd name="T15" fmla="*/ 173 h 369"/>
                <a:gd name="T16" fmla="*/ 254 w 353"/>
                <a:gd name="T17" fmla="*/ 173 h 369"/>
                <a:gd name="T18" fmla="*/ 75 w 353"/>
                <a:gd name="T19" fmla="*/ 60 h 369"/>
                <a:gd name="T20" fmla="*/ 0 w 353"/>
                <a:gd name="T21" fmla="*/ 59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Line 111"/>
            <p:cNvSpPr>
              <a:spLocks noChangeShapeType="1"/>
            </p:cNvSpPr>
            <p:nvPr/>
          </p:nvSpPr>
          <p:spPr bwMode="auto">
            <a:xfrm flipH="1">
              <a:off x="2167" y="2674"/>
              <a:ext cx="3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Line 112"/>
            <p:cNvSpPr>
              <a:spLocks noChangeShapeType="1"/>
            </p:cNvSpPr>
            <p:nvPr/>
          </p:nvSpPr>
          <p:spPr bwMode="auto">
            <a:xfrm>
              <a:off x="1880" y="283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Freeform 113"/>
            <p:cNvSpPr>
              <a:spLocks/>
            </p:cNvSpPr>
            <p:nvPr/>
          </p:nvSpPr>
          <p:spPr bwMode="auto">
            <a:xfrm>
              <a:off x="1874" y="2670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114"/>
            <p:cNvSpPr>
              <a:spLocks/>
            </p:cNvSpPr>
            <p:nvPr/>
          </p:nvSpPr>
          <p:spPr bwMode="auto">
            <a:xfrm flipV="1">
              <a:off x="1874" y="2884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3" name="Text Box 115"/>
          <p:cNvSpPr txBox="1">
            <a:spLocks noChangeArrowheads="1"/>
          </p:cNvSpPr>
          <p:nvPr/>
        </p:nvSpPr>
        <p:spPr bwMode="auto">
          <a:xfrm>
            <a:off x="4321175" y="2619375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DSLAM</a:t>
            </a:r>
          </a:p>
        </p:txBody>
      </p:sp>
      <p:grpSp>
        <p:nvGrpSpPr>
          <p:cNvPr id="53264" name="Group 118"/>
          <p:cNvGrpSpPr>
            <a:grpSpLocks/>
          </p:cNvGrpSpPr>
          <p:nvPr/>
        </p:nvGrpSpPr>
        <p:grpSpPr bwMode="auto">
          <a:xfrm>
            <a:off x="3382963" y="1362075"/>
            <a:ext cx="796925" cy="658813"/>
            <a:chOff x="1671" y="1861"/>
            <a:chExt cx="502" cy="415"/>
          </a:xfrm>
        </p:grpSpPr>
        <p:sp>
          <p:nvSpPr>
            <p:cNvPr id="53296" name="Rectangle 116"/>
            <p:cNvSpPr>
              <a:spLocks noChangeArrowheads="1"/>
            </p:cNvSpPr>
            <p:nvPr/>
          </p:nvSpPr>
          <p:spPr bwMode="auto">
            <a:xfrm>
              <a:off x="1742" y="1966"/>
              <a:ext cx="360" cy="31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7" name="AutoShape 117"/>
            <p:cNvSpPr>
              <a:spLocks noChangeArrowheads="1"/>
            </p:cNvSpPr>
            <p:nvPr/>
          </p:nvSpPr>
          <p:spPr bwMode="auto">
            <a:xfrm>
              <a:off x="1671" y="1861"/>
              <a:ext cx="502" cy="129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5" name="Freeform 119"/>
          <p:cNvSpPr>
            <a:spLocks/>
          </p:cNvSpPr>
          <p:nvPr/>
        </p:nvSpPr>
        <p:spPr bwMode="auto">
          <a:xfrm>
            <a:off x="3986213" y="1951038"/>
            <a:ext cx="674687" cy="239712"/>
          </a:xfrm>
          <a:custGeom>
            <a:avLst/>
            <a:gdLst>
              <a:gd name="T0" fmla="*/ 0 w 425"/>
              <a:gd name="T1" fmla="*/ 0 h 151"/>
              <a:gd name="T2" fmla="*/ 0 w 425"/>
              <a:gd name="T3" fmla="*/ 2147483647 h 151"/>
              <a:gd name="T4" fmla="*/ 2147483647 w 425"/>
              <a:gd name="T5" fmla="*/ 2147483647 h 151"/>
              <a:gd name="T6" fmla="*/ 0 60000 65536"/>
              <a:gd name="T7" fmla="*/ 0 60000 65536"/>
              <a:gd name="T8" fmla="*/ 0 60000 65536"/>
              <a:gd name="T9" fmla="*/ 0 w 425"/>
              <a:gd name="T10" fmla="*/ 0 h 151"/>
              <a:gd name="T11" fmla="*/ 425 w 42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51">
                <a:moveTo>
                  <a:pt x="0" y="0"/>
                </a:moveTo>
                <a:lnTo>
                  <a:pt x="0" y="151"/>
                </a:lnTo>
                <a:lnTo>
                  <a:pt x="425" y="151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120"/>
          <p:cNvSpPr>
            <a:spLocks noChangeShapeType="1"/>
          </p:cNvSpPr>
          <p:nvPr/>
        </p:nvSpPr>
        <p:spPr bwMode="auto">
          <a:xfrm>
            <a:off x="5014913" y="2316163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Freeform 123"/>
          <p:cNvSpPr>
            <a:spLocks/>
          </p:cNvSpPr>
          <p:nvPr/>
        </p:nvSpPr>
        <p:spPr bwMode="auto">
          <a:xfrm>
            <a:off x="5014913" y="2384425"/>
            <a:ext cx="463550" cy="1009650"/>
          </a:xfrm>
          <a:custGeom>
            <a:avLst/>
            <a:gdLst>
              <a:gd name="T0" fmla="*/ 0 w 292"/>
              <a:gd name="T1" fmla="*/ 0 h 636"/>
              <a:gd name="T2" fmla="*/ 2147483647 w 292"/>
              <a:gd name="T3" fmla="*/ 0 h 636"/>
              <a:gd name="T4" fmla="*/ 2147483647 w 292"/>
              <a:gd name="T5" fmla="*/ 2147483647 h 636"/>
              <a:gd name="T6" fmla="*/ 2147483647 w 292"/>
              <a:gd name="T7" fmla="*/ 2147483647 h 636"/>
              <a:gd name="T8" fmla="*/ 0 60000 65536"/>
              <a:gd name="T9" fmla="*/ 0 60000 65536"/>
              <a:gd name="T10" fmla="*/ 0 60000 65536"/>
              <a:gd name="T11" fmla="*/ 0 60000 65536"/>
              <a:gd name="T12" fmla="*/ 0 w 292"/>
              <a:gd name="T13" fmla="*/ 0 h 636"/>
              <a:gd name="T14" fmla="*/ 292 w 292"/>
              <a:gd name="T15" fmla="*/ 636 h 6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" h="636">
                <a:moveTo>
                  <a:pt x="0" y="0"/>
                </a:moveTo>
                <a:lnTo>
                  <a:pt x="130" y="0"/>
                </a:lnTo>
                <a:lnTo>
                  <a:pt x="130" y="636"/>
                </a:lnTo>
                <a:lnTo>
                  <a:pt x="292" y="6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777875" y="2441575"/>
            <a:ext cx="3117850" cy="1611313"/>
            <a:chOff x="490" y="1538"/>
            <a:chExt cx="1964" cy="1015"/>
          </a:xfrm>
        </p:grpSpPr>
        <p:sp>
          <p:nvSpPr>
            <p:cNvPr id="53294" name="Text Box 124"/>
            <p:cNvSpPr txBox="1">
              <a:spLocks noChangeArrowheads="1"/>
            </p:cNvSpPr>
            <p:nvPr/>
          </p:nvSpPr>
          <p:spPr bwMode="auto">
            <a:xfrm>
              <a:off x="490" y="2102"/>
              <a:ext cx="1809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voice, data transmitted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at different frequencies over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dedicated </a:t>
              </a:r>
              <a:r>
                <a:rPr lang="en-US" sz="1600" i="1"/>
                <a:t>line to central office</a:t>
              </a:r>
            </a:p>
          </p:txBody>
        </p:sp>
        <p:sp>
          <p:nvSpPr>
            <p:cNvPr id="53295" name="Line 125"/>
            <p:cNvSpPr>
              <a:spLocks noChangeShapeType="1"/>
            </p:cNvSpPr>
            <p:nvPr/>
          </p:nvSpPr>
          <p:spPr bwMode="auto">
            <a:xfrm flipV="1">
              <a:off x="2093" y="1538"/>
              <a:ext cx="361" cy="5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384" name="Rectangle 52"/>
          <p:cNvSpPr>
            <a:spLocks noChangeArrowheads="1"/>
          </p:cNvSpPr>
          <p:nvPr/>
        </p:nvSpPr>
        <p:spPr bwMode="auto">
          <a:xfrm>
            <a:off x="0" y="3995738"/>
            <a:ext cx="9118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>
              <a:solidFill>
                <a:srgbClr val="FF0000"/>
              </a:solidFill>
              <a:latin typeface="Comic Sans MS" charset="0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use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existing</a:t>
            </a:r>
            <a:r>
              <a:rPr lang="en-US">
                <a:latin typeface="Gill Sans MT" charset="0"/>
              </a:rPr>
              <a:t> telephone line to central office DSLAM</a:t>
            </a:r>
          </a:p>
          <a:p>
            <a:pPr marL="1143000" lvl="2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</a:rPr>
              <a:t>data over DSL phone line goes to Internet</a:t>
            </a:r>
          </a:p>
          <a:p>
            <a:pPr marL="1143000" lvl="2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</a:rPr>
              <a:t>voice over DSL phone line goes to telephone net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&lt; 2.5 Mbps upstream transmission rate (typically &lt; 1 Mbps)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&lt; 24 Mbps downstream transmission rate (typically &lt; 10 Mbps)</a:t>
            </a:r>
          </a:p>
        </p:txBody>
      </p:sp>
      <p:sp>
        <p:nvSpPr>
          <p:cNvPr id="53270" name="Rectangle 90"/>
          <p:cNvSpPr>
            <a:spLocks noChangeArrowheads="1"/>
          </p:cNvSpPr>
          <p:nvPr/>
        </p:nvSpPr>
        <p:spPr bwMode="auto">
          <a:xfrm>
            <a:off x="1238250" y="1814513"/>
            <a:ext cx="1978025" cy="13954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7"/>
          <p:cNvSpPr>
            <a:spLocks noChangeShapeType="1"/>
          </p:cNvSpPr>
          <p:nvPr/>
        </p:nvSpPr>
        <p:spPr bwMode="auto">
          <a:xfrm flipV="1">
            <a:off x="1724025" y="2365375"/>
            <a:ext cx="365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72" name="Text Box 39"/>
          <p:cNvSpPr txBox="1">
            <a:spLocks noChangeArrowheads="1"/>
          </p:cNvSpPr>
          <p:nvPr/>
        </p:nvSpPr>
        <p:spPr bwMode="auto">
          <a:xfrm>
            <a:off x="1985963" y="2471738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DSL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3273" name="Text Box 41"/>
          <p:cNvSpPr txBox="1">
            <a:spLocks noChangeArrowheads="1"/>
          </p:cNvSpPr>
          <p:nvPr/>
        </p:nvSpPr>
        <p:spPr bwMode="auto">
          <a:xfrm>
            <a:off x="2663825" y="2495550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3274" name="Group 94"/>
          <p:cNvGrpSpPr>
            <a:grpSpLocks/>
          </p:cNvGrpSpPr>
          <p:nvPr/>
        </p:nvGrpSpPr>
        <p:grpSpPr bwMode="auto">
          <a:xfrm>
            <a:off x="2079625" y="2252663"/>
            <a:ext cx="614363" cy="220662"/>
            <a:chOff x="322" y="890"/>
            <a:chExt cx="872" cy="339"/>
          </a:xfrm>
        </p:grpSpPr>
        <p:sp>
          <p:nvSpPr>
            <p:cNvPr id="53288" name="Rectangle 9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Rectangle 9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Rectangle 9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1" name="Rectangle 9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Rectangle 9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3" name="AutoShape 10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75" name="AutoShape 102"/>
          <p:cNvSpPr>
            <a:spLocks noChangeArrowheads="1"/>
          </p:cNvSpPr>
          <p:nvPr/>
        </p:nvSpPr>
        <p:spPr bwMode="auto">
          <a:xfrm>
            <a:off x="955675" y="1403350"/>
            <a:ext cx="2498725" cy="468313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Rectangle 103"/>
          <p:cNvSpPr>
            <a:spLocks noChangeArrowheads="1"/>
          </p:cNvSpPr>
          <p:nvPr/>
        </p:nvSpPr>
        <p:spPr bwMode="auto">
          <a:xfrm>
            <a:off x="2933700" y="2303463"/>
            <a:ext cx="166688" cy="1444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Freeform 104"/>
          <p:cNvSpPr>
            <a:spLocks/>
          </p:cNvSpPr>
          <p:nvPr/>
        </p:nvSpPr>
        <p:spPr bwMode="auto">
          <a:xfrm>
            <a:off x="2409825" y="1858963"/>
            <a:ext cx="604838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278" name="Object 3"/>
          <p:cNvGraphicFramePr>
            <a:graphicFrameLocks noChangeAspect="1"/>
          </p:cNvGraphicFramePr>
          <p:nvPr/>
        </p:nvGraphicFramePr>
        <p:xfrm>
          <a:off x="2070100" y="1655763"/>
          <a:ext cx="4905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Clip" r:id="rId4" imgW="681706" imgH="480401" progId="MS_ClipArt_Gallery.2">
                  <p:embed/>
                </p:oleObj>
              </mc:Choice>
              <mc:Fallback>
                <p:oleObj name="Clip" r:id="rId4" imgW="681706" imgH="48040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655763"/>
                        <a:ext cx="4905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9" name="Line 130"/>
          <p:cNvSpPr>
            <a:spLocks noChangeShapeType="1"/>
          </p:cNvSpPr>
          <p:nvPr/>
        </p:nvSpPr>
        <p:spPr bwMode="auto">
          <a:xfrm flipH="1">
            <a:off x="2697163" y="2365375"/>
            <a:ext cx="23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0" name="AutoShape 131"/>
          <p:cNvSpPr>
            <a:spLocks noChangeArrowheads="1"/>
          </p:cNvSpPr>
          <p:nvPr/>
        </p:nvSpPr>
        <p:spPr bwMode="auto">
          <a:xfrm>
            <a:off x="4445000" y="17033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3678238" y="2867025"/>
            <a:ext cx="1323975" cy="1174750"/>
            <a:chOff x="2317" y="1806"/>
            <a:chExt cx="834" cy="740"/>
          </a:xfrm>
        </p:grpSpPr>
        <p:sp>
          <p:nvSpPr>
            <p:cNvPr id="53286" name="Line 132"/>
            <p:cNvSpPr>
              <a:spLocks noChangeShapeType="1"/>
            </p:cNvSpPr>
            <p:nvPr/>
          </p:nvSpPr>
          <p:spPr bwMode="auto">
            <a:xfrm flipV="1">
              <a:off x="2671" y="1806"/>
              <a:ext cx="268" cy="43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Text Box 133"/>
            <p:cNvSpPr txBox="1">
              <a:spLocks noChangeArrowheads="1"/>
            </p:cNvSpPr>
            <p:nvPr/>
          </p:nvSpPr>
          <p:spPr bwMode="auto">
            <a:xfrm>
              <a:off x="2317" y="2226"/>
              <a:ext cx="83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DSL access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multiplexer</a:t>
              </a:r>
            </a:p>
          </p:txBody>
        </p:sp>
      </p:grpSp>
      <p:grpSp>
        <p:nvGrpSpPr>
          <p:cNvPr id="53282" name="Group 141"/>
          <p:cNvGrpSpPr>
            <a:grpSpLocks/>
          </p:cNvGrpSpPr>
          <p:nvPr/>
        </p:nvGrpSpPr>
        <p:grpSpPr bwMode="auto">
          <a:xfrm>
            <a:off x="1143000" y="2043113"/>
            <a:ext cx="642938" cy="644525"/>
            <a:chOff x="-44" y="1473"/>
            <a:chExt cx="981" cy="1105"/>
          </a:xfrm>
        </p:grpSpPr>
        <p:pic>
          <p:nvPicPr>
            <p:cNvPr id="53284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85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96A9BDCF-ACAA-9142-93AD-31FE624FEFFB}" type="slidenum">
              <a:rPr lang="en-US" sz="1200">
                <a:latin typeface="Tahoma" charset="0"/>
              </a:rPr>
              <a:pPr/>
              <a:t>3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2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Internet structure: network of networks</a:t>
            </a:r>
            <a:endParaRPr lang="en-US">
              <a:latin typeface="Gill Sans MT" charset="0"/>
            </a:endParaRPr>
          </a:p>
        </p:txBody>
      </p:sp>
      <p:pic>
        <p:nvPicPr>
          <p:cNvPr id="96258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59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6552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66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5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3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66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3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4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66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1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5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65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9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6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65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7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7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65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5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8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65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3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9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65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1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0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65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9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1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65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7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2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65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5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3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65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3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4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65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1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5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657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9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6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657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7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7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657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5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6568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69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0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1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2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3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6260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>
                <a:latin typeface="Gill Sans MT" charset="0"/>
              </a:rPr>
              <a:t>But if one global ISP is viable business, there will be competitors ….  which must be interconnected</a:t>
            </a:r>
          </a:p>
        </p:txBody>
      </p:sp>
      <p:grpSp>
        <p:nvGrpSpPr>
          <p:cNvPr id="96261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6469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47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5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5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5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5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48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9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471" name="Straight Connector 10"/>
            <p:cNvCxnSpPr>
              <a:cxnSpLocks noChangeShapeType="1"/>
              <a:stCxn id="9654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2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3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4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5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6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7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8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9" name="Straight Connector 304"/>
            <p:cNvCxnSpPr>
              <a:cxnSpLocks noChangeShapeType="1"/>
              <a:endCxn id="9654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480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ISP B</a:t>
              </a:r>
            </a:p>
          </p:txBody>
        </p:sp>
        <p:grpSp>
          <p:nvGrpSpPr>
            <p:cNvPr id="9648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5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5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5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5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4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5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5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5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5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32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3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52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52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52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52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2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2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2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51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51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51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51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1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1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7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50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50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50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50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1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0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9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49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49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49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0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0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0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1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8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48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49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49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9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9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9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3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262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6386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8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46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46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46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46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6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6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6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388" name="Straight Connector 334"/>
            <p:cNvCxnSpPr>
              <a:cxnSpLocks noChangeShapeType="1"/>
              <a:stCxn id="9646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89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0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1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2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3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4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5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6" name="Straight Connector 342"/>
            <p:cNvCxnSpPr>
              <a:cxnSpLocks noChangeShapeType="1"/>
              <a:endCxn id="9646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397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ISP A</a:t>
              </a:r>
            </a:p>
          </p:txBody>
        </p:sp>
        <p:grpSp>
          <p:nvGrpSpPr>
            <p:cNvPr id="9639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45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45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45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45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6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5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8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9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44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44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44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44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5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4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0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43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43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43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44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4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4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4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2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42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43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43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43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3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3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3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34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42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42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42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42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2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2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2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2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1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41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41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41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2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1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1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0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40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40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40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1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0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10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263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6303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378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37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38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38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8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8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8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83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305" name="Straight Connector 419"/>
            <p:cNvCxnSpPr>
              <a:cxnSpLocks noChangeShapeType="1"/>
              <a:stCxn id="9638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6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7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8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9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0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1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2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3" name="Straight Connector 427"/>
            <p:cNvCxnSpPr>
              <a:cxnSpLocks noChangeShapeType="1"/>
              <a:endCxn id="9637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314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ISP C</a:t>
              </a:r>
            </a:p>
          </p:txBody>
        </p:sp>
        <p:grpSp>
          <p:nvGrpSpPr>
            <p:cNvPr id="9631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37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37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37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37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7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7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74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5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36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36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36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36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6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66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7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35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35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35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35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6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5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34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34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34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34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5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5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5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33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33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34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34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4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4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4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2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33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33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33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33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3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3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3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2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32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632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632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632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2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2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2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6264" name="Straight Connector 12"/>
          <p:cNvCxnSpPr>
            <a:cxnSpLocks noChangeShapeType="1"/>
            <a:endCxn id="96463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5" name="Straight Connector 500"/>
          <p:cNvCxnSpPr>
            <a:cxnSpLocks noChangeShapeType="1"/>
            <a:endCxn id="96465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6" name="Straight Connector 501"/>
          <p:cNvCxnSpPr>
            <a:cxnSpLocks noChangeShapeType="1"/>
            <a:endCxn id="96461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7" name="Straight Connector 502"/>
          <p:cNvCxnSpPr>
            <a:cxnSpLocks noChangeShapeType="1"/>
            <a:endCxn id="96431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8" name="Straight Connector 503"/>
          <p:cNvCxnSpPr>
            <a:cxnSpLocks noChangeShapeType="1"/>
            <a:endCxn id="96431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9" name="Straight Connector 504"/>
          <p:cNvCxnSpPr>
            <a:cxnSpLocks noChangeShapeType="1"/>
            <a:endCxn id="96514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0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1" name="Straight Connector 506"/>
          <p:cNvCxnSpPr>
            <a:cxnSpLocks noChangeShapeType="1"/>
            <a:stCxn id="96580" idx="4"/>
            <a:endCxn id="96509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2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3" name="Straight Connector 508"/>
          <p:cNvCxnSpPr>
            <a:cxnSpLocks noChangeShapeType="1"/>
            <a:endCxn id="96496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4" name="Straight Connector 509"/>
          <p:cNvCxnSpPr>
            <a:cxnSpLocks noChangeShapeType="1"/>
            <a:stCxn id="96578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5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6" name="Straight Connector 511"/>
          <p:cNvCxnSpPr>
            <a:cxnSpLocks noChangeShapeType="1"/>
            <a:stCxn id="96575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7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8" name="Straight Connector 513"/>
          <p:cNvCxnSpPr>
            <a:cxnSpLocks noChangeShapeType="1"/>
            <a:endCxn id="96326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9" name="Straight Connector 514"/>
          <p:cNvCxnSpPr>
            <a:cxnSpLocks noChangeShapeType="1"/>
            <a:endCxn id="96382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217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96298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96301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2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6299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0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33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6292" name="Straight Connector 515"/>
            <p:cNvCxnSpPr>
              <a:cxnSpLocks noChangeShapeType="1"/>
              <a:stCxn id="96348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6293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6296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97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6294" name="Straight Connector 519"/>
            <p:cNvCxnSpPr>
              <a:cxnSpLocks noChangeShapeType="1"/>
              <a:stCxn id="96296" idx="6"/>
              <a:endCxn id="96548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5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49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6289" name="Straight Connector 7"/>
            <p:cNvCxnSpPr>
              <a:cxnSpLocks noChangeShapeType="1"/>
              <a:stCxn id="96421" idx="5"/>
              <a:endCxn id="96546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0" name="Straight Connector 415"/>
            <p:cNvCxnSpPr>
              <a:cxnSpLocks noChangeShapeType="1"/>
              <a:endCxn id="96380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1" name="Straight Connector 523"/>
            <p:cNvCxnSpPr>
              <a:cxnSpLocks noChangeShapeType="1"/>
              <a:stCxn id="96343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57" name="Group 39945"/>
          <p:cNvGrpSpPr>
            <a:grpSpLocks/>
          </p:cNvGrpSpPr>
          <p:nvPr/>
        </p:nvGrpSpPr>
        <p:grpSpPr bwMode="auto">
          <a:xfrm>
            <a:off x="4686300" y="4864100"/>
            <a:ext cx="1914525" cy="741363"/>
            <a:chOff x="4686300" y="4864100"/>
            <a:chExt cx="1914118" cy="740879"/>
          </a:xfrm>
        </p:grpSpPr>
        <p:sp>
          <p:nvSpPr>
            <p:cNvPr id="96287" name="TextBox 39940"/>
            <p:cNvSpPr txBox="1">
              <a:spLocks noChangeArrowheads="1"/>
            </p:cNvSpPr>
            <p:nvPr/>
          </p:nvSpPr>
          <p:spPr bwMode="auto">
            <a:xfrm>
              <a:off x="4838700" y="5143500"/>
              <a:ext cx="1761718" cy="461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</a:rPr>
                <a:t>peering link</a:t>
              </a:r>
            </a:p>
          </p:txBody>
        </p:sp>
        <p:cxnSp>
          <p:nvCxnSpPr>
            <p:cNvPr id="96288" name="Straight Connector 39943"/>
            <p:cNvCxnSpPr>
              <a:cxnSpLocks noChangeShapeType="1"/>
            </p:cNvCxnSpPr>
            <p:nvPr/>
          </p:nvCxnSpPr>
          <p:spPr bwMode="auto">
            <a:xfrm>
              <a:off x="4686300" y="4864100"/>
              <a:ext cx="266700" cy="4191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65" name="Group 39950"/>
          <p:cNvGrpSpPr>
            <a:grpSpLocks/>
          </p:cNvGrpSpPr>
          <p:nvPr/>
        </p:nvGrpSpPr>
        <p:grpSpPr bwMode="auto">
          <a:xfrm>
            <a:off x="5270500" y="1701800"/>
            <a:ext cx="3403600" cy="1169988"/>
            <a:chOff x="5270500" y="1701800"/>
            <a:chExt cx="3402978" cy="1169232"/>
          </a:xfrm>
        </p:grpSpPr>
        <p:sp>
          <p:nvSpPr>
            <p:cNvPr id="96285" name="TextBox 39946"/>
            <p:cNvSpPr txBox="1">
              <a:spLocks noChangeArrowheads="1"/>
            </p:cNvSpPr>
            <p:nvPr/>
          </p:nvSpPr>
          <p:spPr bwMode="auto">
            <a:xfrm>
              <a:off x="5270500" y="1701800"/>
              <a:ext cx="3402978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</a:rPr>
                <a:t>Internet exchange point</a:t>
              </a:r>
            </a:p>
          </p:txBody>
        </p:sp>
        <p:cxnSp>
          <p:nvCxnSpPr>
            <p:cNvPr id="96286" name="Straight Connector 39948"/>
            <p:cNvCxnSpPr>
              <a:cxnSpLocks noChangeShapeType="1"/>
              <a:endCxn id="96302" idx="0"/>
            </p:cNvCxnSpPr>
            <p:nvPr/>
          </p:nvCxnSpPr>
          <p:spPr bwMode="auto">
            <a:xfrm flipH="1">
              <a:off x="5952289" y="2159000"/>
              <a:ext cx="219911" cy="7120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5637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Internet structure: network of networks</a:t>
            </a:r>
            <a:endParaRPr lang="en-US">
              <a:latin typeface="Gill Sans MT" charset="0"/>
            </a:endParaRPr>
          </a:p>
        </p:txBody>
      </p:sp>
      <p:pic>
        <p:nvPicPr>
          <p:cNvPr id="98306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7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859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865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864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864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864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864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864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863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863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863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86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86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86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86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86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86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86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861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2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8308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>
                <a:latin typeface="Gill Sans MT" charset="0"/>
              </a:rPr>
              <a:t>… and regional networks may arise to connect access nets to ISPS </a:t>
            </a:r>
          </a:p>
        </p:txBody>
      </p:sp>
      <p:grpSp>
        <p:nvGrpSpPr>
          <p:cNvPr id="98309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8516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51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5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5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5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9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518" name="Straight Connector 10"/>
            <p:cNvCxnSpPr>
              <a:cxnSpLocks noChangeShapeType="1"/>
              <a:stCxn id="9859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19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0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1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2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3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4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5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6" name="Straight Connector 304"/>
            <p:cNvCxnSpPr>
              <a:cxnSpLocks noChangeShapeType="1"/>
              <a:endCxn id="9859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527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ISP B</a:t>
              </a:r>
            </a:p>
          </p:txBody>
        </p:sp>
        <p:grpSp>
          <p:nvGrpSpPr>
            <p:cNvPr id="9852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5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5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5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8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2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5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5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5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5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79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0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2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6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47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3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0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310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8433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43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0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50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51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51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1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1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1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435" name="Straight Connector 334"/>
            <p:cNvCxnSpPr>
              <a:cxnSpLocks noChangeShapeType="1"/>
              <a:stCxn id="9851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6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7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8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9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0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1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2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3" name="Straight Connector 342"/>
            <p:cNvCxnSpPr>
              <a:cxnSpLocks noChangeShapeType="1"/>
              <a:endCxn id="9850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44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ISP A</a:t>
              </a:r>
            </a:p>
          </p:txBody>
        </p:sp>
        <p:grpSp>
          <p:nvGrpSpPr>
            <p:cNvPr id="9844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0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50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50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50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0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0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0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5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9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49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49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49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9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9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8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8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1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7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5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6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5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5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56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7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311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8350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51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425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2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0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352" name="Straight Connector 419"/>
            <p:cNvCxnSpPr>
              <a:cxnSpLocks noChangeShapeType="1"/>
              <a:stCxn id="98430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3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4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5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6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7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8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9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0" name="Straight Connector 427"/>
            <p:cNvCxnSpPr>
              <a:cxnSpLocks noChangeShapeType="1"/>
              <a:endCxn id="98425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1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ISP C</a:t>
              </a:r>
            </a:p>
          </p:txBody>
        </p:sp>
        <p:grpSp>
          <p:nvGrpSpPr>
            <p:cNvPr id="98362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2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3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4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4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41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1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1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13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4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4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4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4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40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0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0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0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5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39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39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39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39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0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9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6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3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3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3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38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9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8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7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37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37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37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38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8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8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8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8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36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837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9837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837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7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7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7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8312" name="Straight Connector 12"/>
          <p:cNvCxnSpPr>
            <a:cxnSpLocks noChangeShapeType="1"/>
            <a:endCxn id="98510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3" name="Straight Connector 500"/>
          <p:cNvCxnSpPr>
            <a:cxnSpLocks noChangeShapeType="1"/>
            <a:stCxn id="98635" idx="8"/>
            <a:endCxn id="98333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4" name="Straight Connector 501"/>
          <p:cNvCxnSpPr>
            <a:cxnSpLocks noChangeShapeType="1"/>
            <a:endCxn id="98333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5" name="Straight Connector 502"/>
          <p:cNvCxnSpPr>
            <a:cxnSpLocks noChangeShapeType="1"/>
            <a:endCxn id="98478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6" name="Straight Connector 503"/>
          <p:cNvCxnSpPr>
            <a:cxnSpLocks noChangeShapeType="1"/>
            <a:endCxn id="98478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7" name="Straight Connector 504"/>
          <p:cNvCxnSpPr>
            <a:cxnSpLocks noChangeShapeType="1"/>
            <a:endCxn id="98561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8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9" name="Straight Connector 506"/>
          <p:cNvCxnSpPr>
            <a:cxnSpLocks noChangeShapeType="1"/>
            <a:stCxn id="98627" idx="4"/>
            <a:endCxn id="98556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0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1" name="Straight Connector 508"/>
          <p:cNvCxnSpPr>
            <a:cxnSpLocks noChangeShapeType="1"/>
            <a:endCxn id="98543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2" name="Straight Connector 509"/>
          <p:cNvCxnSpPr>
            <a:cxnSpLocks noChangeShapeType="1"/>
            <a:stCxn id="98625" idx="0"/>
            <a:endCxn id="98331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3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4" name="Straight Connector 511"/>
          <p:cNvCxnSpPr>
            <a:cxnSpLocks noChangeShapeType="1"/>
            <a:stCxn id="98622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5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6" name="Straight Connector 513"/>
          <p:cNvCxnSpPr>
            <a:cxnSpLocks noChangeShapeType="1"/>
            <a:stCxn id="98644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7" name="Straight Connector 514"/>
          <p:cNvCxnSpPr>
            <a:cxnSpLocks noChangeShapeType="1"/>
            <a:endCxn id="98333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8328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98345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98348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9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8346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7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29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8339" name="Straight Connector 515"/>
            <p:cNvCxnSpPr>
              <a:cxnSpLocks noChangeShapeType="1"/>
              <a:stCxn id="98395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8340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8343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4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8341" name="Straight Connector 519"/>
            <p:cNvCxnSpPr>
              <a:cxnSpLocks noChangeShapeType="1"/>
              <a:stCxn id="98343" idx="6"/>
              <a:endCxn id="98595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2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30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8336" name="Straight Connector 7"/>
            <p:cNvCxnSpPr>
              <a:cxnSpLocks noChangeShapeType="1"/>
              <a:stCxn id="98468" idx="5"/>
              <a:endCxn id="98593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7" name="Straight Connector 415"/>
            <p:cNvCxnSpPr>
              <a:cxnSpLocks noChangeShapeType="1"/>
              <a:endCxn id="98427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8" name="Straight Connector 523"/>
            <p:cNvCxnSpPr>
              <a:cxnSpLocks noChangeShapeType="1"/>
              <a:stCxn id="98390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8331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32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regional net</a:t>
            </a:r>
          </a:p>
        </p:txBody>
      </p:sp>
      <p:sp>
        <p:nvSpPr>
          <p:cNvPr id="98333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8334" name="Straight Connector 39941"/>
          <p:cNvCxnSpPr>
            <a:cxnSpLocks noChangeShapeType="1"/>
            <a:stCxn id="98333" idx="0"/>
            <a:endCxn id="98456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5" name="Straight Connector 524"/>
          <p:cNvCxnSpPr>
            <a:cxnSpLocks noChangeShapeType="1"/>
            <a:endCxn id="98429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7586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Internet structure: network of networks</a:t>
            </a:r>
            <a:endParaRPr lang="en-US">
              <a:latin typeface="Gill Sans MT" charset="0"/>
            </a:endParaRPr>
          </a:p>
        </p:txBody>
      </p:sp>
      <p:pic>
        <p:nvPicPr>
          <p:cNvPr id="100354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100658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10071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11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59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10070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9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0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10070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7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1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1007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5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2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1007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3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3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1007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1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4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1006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9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5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1006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7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6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1006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5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7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1006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3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8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1006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1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9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1006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9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0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1006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7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1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1006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5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2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1006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3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3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1006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1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100674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5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6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7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8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9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100356" name="Rectangle 3"/>
          <p:cNvSpPr txBox="1">
            <a:spLocks noChangeArrowheads="1"/>
          </p:cNvSpPr>
          <p:nvPr/>
        </p:nvSpPr>
        <p:spPr bwMode="auto">
          <a:xfrm>
            <a:off x="485775" y="1011238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>
                <a:latin typeface="Gill Sans MT" charset="0"/>
              </a:rPr>
              <a:t>… and content provider networks  (e.g., Google, Microsoft,   Akamai ) may run their own network, to bring services, content close to end users</a:t>
            </a:r>
          </a:p>
        </p:txBody>
      </p:sp>
      <p:grpSp>
        <p:nvGrpSpPr>
          <p:cNvPr id="100357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100575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57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6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6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5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5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577" name="Straight Connector 10"/>
            <p:cNvCxnSpPr>
              <a:cxnSpLocks noChangeShapeType="1"/>
              <a:stCxn id="10065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78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79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0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1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2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3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4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5" name="Straight Connector 304"/>
            <p:cNvCxnSpPr>
              <a:cxnSpLocks noChangeShapeType="1"/>
              <a:endCxn id="10065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586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ISP B</a:t>
              </a:r>
            </a:p>
          </p:txBody>
        </p:sp>
        <p:grpSp>
          <p:nvGrpSpPr>
            <p:cNvPr id="10058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6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6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4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4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8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6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6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38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39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8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62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2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2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62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3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3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3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31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6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62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2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2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22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23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6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61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1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1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1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1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60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0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60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60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0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06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59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0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9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9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0358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100492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9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7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494" name="Straight Connector 334"/>
            <p:cNvCxnSpPr>
              <a:cxnSpLocks noChangeShapeType="1"/>
              <a:stCxn id="10057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5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6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7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8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9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0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1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2" name="Straight Connector 342"/>
            <p:cNvCxnSpPr>
              <a:cxnSpLocks noChangeShapeType="1"/>
              <a:endCxn id="10056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503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ISP A</a:t>
              </a:r>
            </a:p>
          </p:txBody>
        </p:sp>
        <p:grpSp>
          <p:nvGrpSpPr>
            <p:cNvPr id="10050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6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4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6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4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8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3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0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52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2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2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53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3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3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3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3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51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2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2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52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2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2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2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24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1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1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1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51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51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1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1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1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6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0359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100409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1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484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8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9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411" name="Straight Connector 419"/>
            <p:cNvCxnSpPr>
              <a:cxnSpLocks noChangeShapeType="1"/>
              <a:stCxn id="10048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2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3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4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5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6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7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8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9" name="Straight Connector 427"/>
            <p:cNvCxnSpPr>
              <a:cxnSpLocks noChangeShapeType="1"/>
              <a:endCxn id="10048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420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926532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ISP B</a:t>
              </a:r>
            </a:p>
          </p:txBody>
        </p:sp>
        <p:grpSp>
          <p:nvGrpSpPr>
            <p:cNvPr id="10042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1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72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3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6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5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5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4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4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4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4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4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4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4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04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04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3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3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00360" name="Straight Connector 12"/>
          <p:cNvCxnSpPr>
            <a:cxnSpLocks noChangeShapeType="1"/>
            <a:endCxn id="100569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1" name="Straight Connector 500"/>
          <p:cNvCxnSpPr>
            <a:cxnSpLocks noChangeShapeType="1"/>
            <a:stCxn id="100694" idx="8"/>
            <a:endCxn id="100381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2" name="Straight Connector 501"/>
          <p:cNvCxnSpPr>
            <a:cxnSpLocks noChangeShapeType="1"/>
            <a:endCxn id="100381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3" name="Straight Connector 502"/>
          <p:cNvCxnSpPr>
            <a:cxnSpLocks noChangeShapeType="1"/>
            <a:endCxn id="100537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4" name="Straight Connector 503"/>
          <p:cNvCxnSpPr>
            <a:cxnSpLocks noChangeShapeType="1"/>
            <a:endCxn id="100537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5" name="Straight Connector 504"/>
          <p:cNvCxnSpPr>
            <a:cxnSpLocks noChangeShapeType="1"/>
            <a:endCxn id="100620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6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7" name="Straight Connector 506"/>
          <p:cNvCxnSpPr>
            <a:cxnSpLocks noChangeShapeType="1"/>
            <a:stCxn id="100686" idx="4"/>
            <a:endCxn id="100615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8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9" name="Straight Connector 508"/>
          <p:cNvCxnSpPr>
            <a:cxnSpLocks noChangeShapeType="1"/>
            <a:endCxn id="100602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0" name="Straight Connector 509"/>
          <p:cNvCxnSpPr>
            <a:cxnSpLocks noChangeShapeType="1"/>
            <a:stCxn id="100684" idx="0"/>
            <a:endCxn id="100379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1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2" name="Straight Connector 511"/>
          <p:cNvCxnSpPr>
            <a:cxnSpLocks noChangeShapeType="1"/>
            <a:stCxn id="100681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3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4" name="Straight Connector 513"/>
          <p:cNvCxnSpPr>
            <a:cxnSpLocks noChangeShapeType="1"/>
            <a:stCxn id="100703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5" name="Straight Connector 514"/>
          <p:cNvCxnSpPr>
            <a:cxnSpLocks noChangeShapeType="1"/>
            <a:endCxn id="100381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0376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100404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100407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8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100405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06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0377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100398" name="Straight Connector 515"/>
            <p:cNvCxnSpPr>
              <a:cxnSpLocks noChangeShapeType="1"/>
              <a:stCxn id="100454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0399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100402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3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100400" name="Straight Connector 519"/>
            <p:cNvCxnSpPr>
              <a:cxnSpLocks noChangeShapeType="1"/>
              <a:stCxn id="100402" idx="6"/>
              <a:endCxn id="100654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01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0378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100395" name="Straight Connector 7"/>
            <p:cNvCxnSpPr>
              <a:cxnSpLocks noChangeShapeType="1"/>
              <a:stCxn id="100527" idx="5"/>
              <a:endCxn id="100652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96" name="Straight Connector 415"/>
            <p:cNvCxnSpPr>
              <a:cxnSpLocks noChangeShapeType="1"/>
              <a:endCxn id="100486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97" name="Straight Connector 523"/>
            <p:cNvCxnSpPr>
              <a:cxnSpLocks noChangeShapeType="1"/>
              <a:stCxn id="100449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0379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0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regional net</a:t>
            </a:r>
          </a:p>
        </p:txBody>
      </p:sp>
      <p:sp>
        <p:nvSpPr>
          <p:cNvPr id="100381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0382" name="Straight Connector 39941"/>
          <p:cNvCxnSpPr>
            <a:cxnSpLocks noChangeShapeType="1"/>
            <a:stCxn id="100381" idx="0"/>
            <a:endCxn id="100515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3" name="Straight Connector 524"/>
          <p:cNvCxnSpPr>
            <a:cxnSpLocks noChangeShapeType="1"/>
            <a:endCxn id="100488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84" name="Oval 11"/>
          <p:cNvSpPr>
            <a:spLocks noChangeArrowheads="1"/>
          </p:cNvSpPr>
          <p:nvPr/>
        </p:nvSpPr>
        <p:spPr bwMode="auto">
          <a:xfrm>
            <a:off x="1866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5" name="TextBox 13"/>
          <p:cNvSpPr txBox="1">
            <a:spLocks noChangeArrowheads="1"/>
          </p:cNvSpPr>
          <p:nvPr/>
        </p:nvSpPr>
        <p:spPr bwMode="auto">
          <a:xfrm>
            <a:off x="3113088" y="3541713"/>
            <a:ext cx="362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1"/>
                </a:solidFill>
              </a:rPr>
              <a:t>Content provider network</a:t>
            </a:r>
          </a:p>
        </p:txBody>
      </p:sp>
      <p:cxnSp>
        <p:nvCxnSpPr>
          <p:cNvPr id="100386" name="Straight Connector 19"/>
          <p:cNvCxnSpPr>
            <a:cxnSpLocks noChangeShapeType="1"/>
            <a:stCxn id="100707" idx="2"/>
          </p:cNvCxnSpPr>
          <p:nvPr/>
        </p:nvCxnSpPr>
        <p:spPr bwMode="auto">
          <a:xfrm flipH="1">
            <a:off x="6540500" y="2867025"/>
            <a:ext cx="1508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7" name="Straight Connector 525"/>
          <p:cNvCxnSpPr>
            <a:cxnSpLocks noChangeShapeType="1"/>
            <a:endCxn id="100384" idx="7"/>
          </p:cNvCxnSpPr>
          <p:nvPr/>
        </p:nvCxnSpPr>
        <p:spPr bwMode="auto">
          <a:xfrm flipH="1">
            <a:off x="7070725" y="3221038"/>
            <a:ext cx="1428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8" name="Straight Connector 526"/>
          <p:cNvCxnSpPr>
            <a:cxnSpLocks noChangeShapeType="1"/>
          </p:cNvCxnSpPr>
          <p:nvPr/>
        </p:nvCxnSpPr>
        <p:spPr bwMode="auto">
          <a:xfrm flipH="1">
            <a:off x="5773738" y="3205163"/>
            <a:ext cx="111125" cy="2444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9" name="Straight Connector 527"/>
          <p:cNvCxnSpPr>
            <a:cxnSpLocks noChangeShapeType="1"/>
            <a:endCxn id="100384" idx="1"/>
          </p:cNvCxnSpPr>
          <p:nvPr/>
        </p:nvCxnSpPr>
        <p:spPr bwMode="auto">
          <a:xfrm>
            <a:off x="2682875" y="3008313"/>
            <a:ext cx="76200" cy="519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0" name="Straight Connector 528"/>
          <p:cNvCxnSpPr>
            <a:cxnSpLocks noChangeShapeType="1"/>
            <a:endCxn id="100454" idx="1"/>
          </p:cNvCxnSpPr>
          <p:nvPr/>
        </p:nvCxnSpPr>
        <p:spPr bwMode="auto">
          <a:xfrm>
            <a:off x="3413125" y="4049713"/>
            <a:ext cx="239713" cy="339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1" name="Straight Connector 529"/>
          <p:cNvCxnSpPr>
            <a:cxnSpLocks noChangeShapeType="1"/>
          </p:cNvCxnSpPr>
          <p:nvPr/>
        </p:nvCxnSpPr>
        <p:spPr bwMode="auto">
          <a:xfrm>
            <a:off x="2303463" y="2651125"/>
            <a:ext cx="14287" cy="941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2" name="Straight Connector 530"/>
          <p:cNvCxnSpPr>
            <a:cxnSpLocks noChangeShapeType="1"/>
          </p:cNvCxnSpPr>
          <p:nvPr/>
        </p:nvCxnSpPr>
        <p:spPr bwMode="auto">
          <a:xfrm flipH="1">
            <a:off x="1693863" y="3935413"/>
            <a:ext cx="528637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3" name="Straight Connector 531"/>
          <p:cNvCxnSpPr>
            <a:cxnSpLocks noChangeShapeType="1"/>
            <a:stCxn id="100686" idx="3"/>
          </p:cNvCxnSpPr>
          <p:nvPr/>
        </p:nvCxnSpPr>
        <p:spPr bwMode="auto">
          <a:xfrm flipH="1" flipV="1">
            <a:off x="7713663" y="3903663"/>
            <a:ext cx="40005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4" name="Straight Connector 532"/>
          <p:cNvCxnSpPr>
            <a:cxnSpLocks noChangeShapeType="1"/>
            <a:stCxn id="100688" idx="4"/>
          </p:cNvCxnSpPr>
          <p:nvPr/>
        </p:nvCxnSpPr>
        <p:spPr bwMode="auto">
          <a:xfrm flipH="1" flipV="1">
            <a:off x="7624763" y="3929063"/>
            <a:ext cx="628650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9783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Internet structure: network of networks</a:t>
            </a:r>
            <a:endParaRPr lang="en-US">
              <a:latin typeface="Gill Sans MT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149850"/>
            <a:ext cx="8440738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at center: small # of well-connected large networks</a:t>
            </a:r>
          </a:p>
          <a:p>
            <a:pPr lvl="1" eaLnBrk="1" hangingPunct="1"/>
            <a:r>
              <a:rPr lang="ja-JP" altLang="en-US" sz="200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tier-1</a:t>
            </a:r>
            <a:r>
              <a:rPr lang="ja-JP" altLang="en-US" sz="200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00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commercial ISPs</a:t>
            </a:r>
            <a:r>
              <a:rPr lang="en-US" altLang="ja-JP" sz="2000">
                <a:solidFill>
                  <a:srgbClr val="FF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>
                <a:latin typeface="Gill Sans MT" charset="0"/>
                <a:ea typeface="ＭＳ Ｐゴシック" charset="0"/>
                <a:cs typeface="ＭＳ Ｐゴシック" charset="0"/>
              </a:rPr>
              <a:t>(e.g., Level 3, Sprint, AT&amp;T, NTT), national &amp; international coverage</a:t>
            </a:r>
          </a:p>
          <a:p>
            <a:pPr lvl="1" eaLnBrk="1" hangingPunct="1"/>
            <a:r>
              <a:rPr lang="en-US" sz="2000">
                <a:solidFill>
                  <a:srgbClr val="CC0000"/>
                </a:solidFill>
                <a:latin typeface="Gill Sans MT" charset="0"/>
                <a:cs typeface="Arial" charset="0"/>
              </a:rPr>
              <a:t>content provider network </a:t>
            </a:r>
            <a:r>
              <a:rPr lang="en-US" sz="2000">
                <a:latin typeface="Gill Sans MT" charset="0"/>
                <a:cs typeface="Arial" charset="0"/>
              </a:rPr>
              <a:t>(e.g, Google): private network that connects it data centers to Internet, often bypassing tier-1, regional ISPs</a:t>
            </a:r>
          </a:p>
          <a:p>
            <a:pPr lvl="1" eaLnBrk="1" hangingPunct="1">
              <a:buFont typeface="Wingdings" charset="0"/>
              <a:buNone/>
            </a:pPr>
            <a:endParaRPr lang="en-US" sz="2000">
              <a:latin typeface="Gill Sans MT" charset="0"/>
              <a:cs typeface="Arial" charset="0"/>
            </a:endParaRPr>
          </a:p>
        </p:txBody>
      </p:sp>
      <p:pic>
        <p:nvPicPr>
          <p:cNvPr id="102404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0DE6D2CF-5E67-804B-A6F1-D0B1AE66D15E}" type="slidenum">
              <a:rPr lang="en-US" sz="1200">
                <a:latin typeface="Tahoma" charset="0"/>
              </a:rPr>
              <a:pPr/>
              <a:t>33</a:t>
            </a:fld>
            <a:endParaRPr lang="en-US" sz="1200">
              <a:latin typeface="Tahoma" charset="0"/>
            </a:endParaRPr>
          </a:p>
        </p:txBody>
      </p:sp>
      <p:grpSp>
        <p:nvGrpSpPr>
          <p:cNvPr id="102406" name="Group 67"/>
          <p:cNvGrpSpPr>
            <a:grpSpLocks/>
          </p:cNvGrpSpPr>
          <p:nvPr/>
        </p:nvGrpSpPr>
        <p:grpSpPr bwMode="auto">
          <a:xfrm>
            <a:off x="1054100" y="1038225"/>
            <a:ext cx="7658100" cy="3984625"/>
            <a:chOff x="1066800" y="1371600"/>
            <a:chExt cx="7194549" cy="3984625"/>
          </a:xfrm>
        </p:grpSpPr>
        <p:sp>
          <p:nvSpPr>
            <p:cNvPr id="102407" name="Oval 76"/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08" name="Oval 76"/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09" name="Oval 76"/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0" name="Oval 76"/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1" name="Oval 76"/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2" name="Oval 76"/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3" name="Oval 76"/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4" name="Oval 76"/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5" name="Oval 33"/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102416" name="Oval 33"/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33157" y="2819400"/>
              <a:ext cx="609985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1284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102419" name="Oval 34"/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Tier 1 ISP</a:t>
              </a:r>
              <a:endParaRPr lang="en-US"/>
            </a:p>
          </p:txBody>
        </p:sp>
        <p:sp>
          <p:nvSpPr>
            <p:cNvPr id="102420" name="Oval 34"/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Tier 1 ISP</a:t>
              </a:r>
              <a:endParaRPr lang="en-US"/>
            </a:p>
          </p:txBody>
        </p:sp>
        <p:sp>
          <p:nvSpPr>
            <p:cNvPr id="102421" name="Oval 34"/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Google</a:t>
              </a:r>
              <a:endParaRPr lang="en-US"/>
            </a:p>
          </p:txBody>
        </p:sp>
        <p:cxnSp>
          <p:nvCxnSpPr>
            <p:cNvPr id="84" name="Straight Connector 83"/>
            <p:cNvCxnSpPr>
              <a:endCxn id="102408" idx="0"/>
            </p:cNvCxnSpPr>
            <p:nvPr/>
          </p:nvCxnSpPr>
          <p:spPr>
            <a:xfrm rot="5400000">
              <a:off x="427081" y="3398633"/>
              <a:ext cx="2362200" cy="28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02415" idx="4"/>
            </p:cNvCxnSpPr>
            <p:nvPr/>
          </p:nvCxnSpPr>
          <p:spPr>
            <a:xfrm rot="5400000">
              <a:off x="3070887" y="4425754"/>
              <a:ext cx="504825" cy="9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02415" idx="3"/>
            </p:cNvCxnSpPr>
            <p:nvPr/>
          </p:nvCxnSpPr>
          <p:spPr>
            <a:xfrm rot="5400000">
              <a:off x="2265003" y="4277579"/>
              <a:ext cx="620712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808066" y="3459105"/>
              <a:ext cx="2438400" cy="244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2"/>
            </p:cNvCxnSpPr>
            <p:nvPr/>
          </p:nvCxnSpPr>
          <p:spPr>
            <a:xfrm rot="5400000">
              <a:off x="1333803" y="3771707"/>
              <a:ext cx="1600200" cy="60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31579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3747986" y="42525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02416" idx="2"/>
              <a:endCxn id="102415" idx="6"/>
            </p:cNvCxnSpPr>
            <p:nvPr/>
          </p:nvCxnSpPr>
          <p:spPr>
            <a:xfrm rot="10800000">
              <a:off x="4301663" y="3824288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931639" y="4288692"/>
              <a:ext cx="620713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5633414" y="4425226"/>
              <a:ext cx="544513" cy="7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2416" idx="5"/>
            </p:cNvCxnSpPr>
            <p:nvPr/>
          </p:nvCxnSpPr>
          <p:spPr>
            <a:xfrm rot="16200000" flipH="1">
              <a:off x="6276143" y="4218669"/>
              <a:ext cx="620712" cy="3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02421" idx="4"/>
            </p:cNvCxnSpPr>
            <p:nvPr/>
          </p:nvCxnSpPr>
          <p:spPr>
            <a:xfrm rot="16200000" flipH="1">
              <a:off x="5747409" y="3320741"/>
              <a:ext cx="2297113" cy="53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971328" y="1981200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181593" y="1981200"/>
              <a:ext cx="498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2133157" y="1371600"/>
              <a:ext cx="419085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H="1">
              <a:off x="6972290" y="2399831"/>
              <a:ext cx="533400" cy="30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9" idx="0"/>
            </p:cNvCxnSpPr>
            <p:nvPr/>
          </p:nvCxnSpPr>
          <p:spPr>
            <a:xfrm rot="16200000" flipH="1">
              <a:off x="2095457" y="2475961"/>
              <a:ext cx="457200" cy="229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2628635" y="3238707"/>
              <a:ext cx="457200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743142" y="2209800"/>
              <a:ext cx="2972375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662218" y="24237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3314806" y="2856893"/>
              <a:ext cx="1143000" cy="153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5256" y="3276738"/>
              <a:ext cx="304800" cy="15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4039175" y="3124200"/>
              <a:ext cx="762109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2419" idx="5"/>
            </p:cNvCxnSpPr>
            <p:nvPr/>
          </p:nvCxnSpPr>
          <p:spPr>
            <a:xfrm rot="16200000" flipH="1">
              <a:off x="3070757" y="1938325"/>
              <a:ext cx="1470025" cy="214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9" idx="2"/>
            </p:cNvCxnSpPr>
            <p:nvPr/>
          </p:nvCxnSpPr>
          <p:spPr>
            <a:xfrm rot="16200000" flipH="1">
              <a:off x="7004680" y="3891964"/>
              <a:ext cx="1458913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052348" y="3472202"/>
              <a:ext cx="1535113" cy="1143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1"/>
            </p:cNvCxnSpPr>
            <p:nvPr/>
          </p:nvCxnSpPr>
          <p:spPr>
            <a:xfrm rot="10800000" flipV="1">
              <a:off x="6095826" y="3048000"/>
              <a:ext cx="1219971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80" idx="3"/>
            </p:cNvCxnSpPr>
            <p:nvPr/>
          </p:nvCxnSpPr>
          <p:spPr>
            <a:xfrm rot="10800000" flipV="1">
              <a:off x="5409778" y="2362200"/>
              <a:ext cx="780007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53332" y="2217738"/>
              <a:ext cx="2286327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927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104450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1440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52563"/>
            <a:ext cx="83851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363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Tier-1 ISP: e.g., Sprint</a:t>
            </a:r>
          </a:p>
        </p:txBody>
      </p:sp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371600" y="1662113"/>
            <a:ext cx="3179763" cy="3081337"/>
            <a:chOff x="864" y="1047"/>
            <a:chExt cx="2003" cy="1941"/>
          </a:xfrm>
        </p:grpSpPr>
        <p:sp>
          <p:nvSpPr>
            <p:cNvPr id="104455" name="Rectangle 202"/>
            <p:cNvSpPr>
              <a:spLocks noChangeArrowheads="1"/>
            </p:cNvSpPr>
            <p:nvPr/>
          </p:nvSpPr>
          <p:spPr bwMode="auto">
            <a:xfrm>
              <a:off x="1307" y="1103"/>
              <a:ext cx="1560" cy="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4456" name="Line 205"/>
            <p:cNvSpPr>
              <a:spLocks noChangeShapeType="1"/>
            </p:cNvSpPr>
            <p:nvPr/>
          </p:nvSpPr>
          <p:spPr bwMode="auto">
            <a:xfrm flipH="1">
              <a:off x="1408" y="1945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Line 206"/>
            <p:cNvSpPr>
              <a:spLocks noChangeShapeType="1"/>
            </p:cNvSpPr>
            <p:nvPr/>
          </p:nvSpPr>
          <p:spPr bwMode="auto">
            <a:xfrm flipH="1">
              <a:off x="1408" y="2028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Text Box 207"/>
            <p:cNvSpPr txBox="1">
              <a:spLocks noChangeArrowheads="1"/>
            </p:cNvSpPr>
            <p:nvPr/>
          </p:nvSpPr>
          <p:spPr bwMode="auto">
            <a:xfrm flipH="1">
              <a:off x="1336" y="1789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…</a:t>
              </a:r>
            </a:p>
          </p:txBody>
        </p:sp>
        <p:grpSp>
          <p:nvGrpSpPr>
            <p:cNvPr id="104459" name="Group 208"/>
            <p:cNvGrpSpPr>
              <a:grpSpLocks/>
            </p:cNvGrpSpPr>
            <p:nvPr/>
          </p:nvGrpSpPr>
          <p:grpSpPr bwMode="auto">
            <a:xfrm flipH="1">
              <a:off x="1617" y="2063"/>
              <a:ext cx="775" cy="284"/>
              <a:chOff x="2927" y="2500"/>
              <a:chExt cx="949" cy="332"/>
            </a:xfrm>
          </p:grpSpPr>
          <p:sp>
            <p:nvSpPr>
              <p:cNvPr id="104531" name="Line 209"/>
              <p:cNvSpPr>
                <a:spLocks noChangeShapeType="1"/>
              </p:cNvSpPr>
              <p:nvPr/>
            </p:nvSpPr>
            <p:spPr bwMode="auto">
              <a:xfrm flipH="1">
                <a:off x="2927" y="2515"/>
                <a:ext cx="236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2" name="Line 210"/>
              <p:cNvSpPr>
                <a:spLocks noChangeShapeType="1"/>
              </p:cNvSpPr>
              <p:nvPr/>
            </p:nvSpPr>
            <p:spPr bwMode="auto">
              <a:xfrm>
                <a:off x="3209" y="2500"/>
                <a:ext cx="201" cy="3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3" name="Line 211"/>
              <p:cNvSpPr>
                <a:spLocks noChangeShapeType="1"/>
              </p:cNvSpPr>
              <p:nvPr/>
            </p:nvSpPr>
            <p:spPr bwMode="auto">
              <a:xfrm>
                <a:off x="3315" y="2500"/>
                <a:ext cx="561" cy="3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60" name="Line 212"/>
            <p:cNvSpPr>
              <a:spLocks noChangeShapeType="1"/>
            </p:cNvSpPr>
            <p:nvPr/>
          </p:nvSpPr>
          <p:spPr bwMode="auto">
            <a:xfrm flipH="1" flipV="1">
              <a:off x="1819" y="1533"/>
              <a:ext cx="0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Line 213"/>
            <p:cNvSpPr>
              <a:spLocks noChangeShapeType="1"/>
            </p:cNvSpPr>
            <p:nvPr/>
          </p:nvSpPr>
          <p:spPr bwMode="auto">
            <a:xfrm flipH="1">
              <a:off x="1587" y="2081"/>
              <a:ext cx="193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Line 214"/>
            <p:cNvSpPr>
              <a:spLocks noChangeShapeType="1"/>
            </p:cNvSpPr>
            <p:nvPr/>
          </p:nvSpPr>
          <p:spPr bwMode="auto">
            <a:xfrm>
              <a:off x="1818" y="2068"/>
              <a:ext cx="164" cy="2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Line 215"/>
            <p:cNvSpPr>
              <a:spLocks noChangeShapeType="1"/>
            </p:cNvSpPr>
            <p:nvPr/>
          </p:nvSpPr>
          <p:spPr bwMode="auto">
            <a:xfrm>
              <a:off x="1904" y="2068"/>
              <a:ext cx="459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Text Box 272"/>
            <p:cNvSpPr txBox="1">
              <a:spLocks noChangeArrowheads="1"/>
            </p:cNvSpPr>
            <p:nvPr/>
          </p:nvSpPr>
          <p:spPr bwMode="auto">
            <a:xfrm>
              <a:off x="1583" y="2691"/>
              <a:ext cx="11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to/from customers</a:t>
              </a:r>
            </a:p>
          </p:txBody>
        </p:sp>
        <p:sp>
          <p:nvSpPr>
            <p:cNvPr id="104465" name="Text Box 273"/>
            <p:cNvSpPr txBox="1">
              <a:spLocks noChangeArrowheads="1"/>
            </p:cNvSpPr>
            <p:nvPr/>
          </p:nvSpPr>
          <p:spPr bwMode="auto">
            <a:xfrm>
              <a:off x="2262" y="1699"/>
              <a:ext cx="5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peering</a:t>
              </a:r>
            </a:p>
          </p:txBody>
        </p:sp>
        <p:sp>
          <p:nvSpPr>
            <p:cNvPr id="104466" name="Text Box 274"/>
            <p:cNvSpPr txBox="1">
              <a:spLocks noChangeArrowheads="1"/>
            </p:cNvSpPr>
            <p:nvPr/>
          </p:nvSpPr>
          <p:spPr bwMode="auto">
            <a:xfrm>
              <a:off x="1636" y="1367"/>
              <a:ext cx="11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 to/from backbone</a:t>
              </a:r>
            </a:p>
          </p:txBody>
        </p:sp>
        <p:sp>
          <p:nvSpPr>
            <p:cNvPr id="104467" name="Rectangle 275"/>
            <p:cNvSpPr>
              <a:spLocks noChangeArrowheads="1"/>
            </p:cNvSpPr>
            <p:nvPr/>
          </p:nvSpPr>
          <p:spPr bwMode="auto">
            <a:xfrm>
              <a:off x="1355" y="1139"/>
              <a:ext cx="1447" cy="177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4468" name="Line 290"/>
            <p:cNvSpPr>
              <a:spLocks noChangeShapeType="1"/>
            </p:cNvSpPr>
            <p:nvPr/>
          </p:nvSpPr>
          <p:spPr bwMode="auto">
            <a:xfrm flipH="1" flipV="1">
              <a:off x="2226" y="1559"/>
              <a:ext cx="0" cy="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Line 292"/>
            <p:cNvSpPr>
              <a:spLocks noChangeShapeType="1"/>
            </p:cNvSpPr>
            <p:nvPr/>
          </p:nvSpPr>
          <p:spPr bwMode="auto">
            <a:xfrm>
              <a:off x="2360" y="1948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Line 293"/>
            <p:cNvSpPr>
              <a:spLocks noChangeShapeType="1"/>
            </p:cNvSpPr>
            <p:nvPr/>
          </p:nvSpPr>
          <p:spPr bwMode="auto">
            <a:xfrm>
              <a:off x="2360" y="2030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Text Box 294"/>
            <p:cNvSpPr txBox="1">
              <a:spLocks noChangeArrowheads="1"/>
            </p:cNvSpPr>
            <p:nvPr/>
          </p:nvSpPr>
          <p:spPr bwMode="auto">
            <a:xfrm>
              <a:off x="2410" y="1790"/>
              <a:ext cx="2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…</a:t>
              </a:r>
            </a:p>
          </p:txBody>
        </p:sp>
        <p:grpSp>
          <p:nvGrpSpPr>
            <p:cNvPr id="104472" name="Group 296"/>
            <p:cNvGrpSpPr>
              <a:grpSpLocks/>
            </p:cNvGrpSpPr>
            <p:nvPr/>
          </p:nvGrpSpPr>
          <p:grpSpPr bwMode="auto">
            <a:xfrm>
              <a:off x="2376" y="2519"/>
              <a:ext cx="83" cy="167"/>
              <a:chOff x="4467" y="2745"/>
              <a:chExt cx="96" cy="345"/>
            </a:xfrm>
          </p:grpSpPr>
          <p:sp>
            <p:nvSpPr>
              <p:cNvPr id="104529" name="Line 29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0" name="Line 29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3" name="Text Box 299"/>
            <p:cNvSpPr txBox="1">
              <a:spLocks noChangeArrowheads="1"/>
            </p:cNvSpPr>
            <p:nvPr/>
          </p:nvSpPr>
          <p:spPr bwMode="auto">
            <a:xfrm rot="16200000" flipH="1">
              <a:off x="2242" y="2497"/>
              <a:ext cx="2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…</a:t>
              </a:r>
            </a:p>
          </p:txBody>
        </p:sp>
        <p:grpSp>
          <p:nvGrpSpPr>
            <p:cNvPr id="104474" name="Group 301"/>
            <p:cNvGrpSpPr>
              <a:grpSpLocks/>
            </p:cNvGrpSpPr>
            <p:nvPr/>
          </p:nvGrpSpPr>
          <p:grpSpPr bwMode="auto">
            <a:xfrm>
              <a:off x="1977" y="2528"/>
              <a:ext cx="84" cy="167"/>
              <a:chOff x="4467" y="2745"/>
              <a:chExt cx="96" cy="345"/>
            </a:xfrm>
          </p:grpSpPr>
          <p:sp>
            <p:nvSpPr>
              <p:cNvPr id="104527" name="Line 302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8" name="Line 303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5" name="Text Box 304"/>
            <p:cNvSpPr txBox="1">
              <a:spLocks noChangeArrowheads="1"/>
            </p:cNvSpPr>
            <p:nvPr/>
          </p:nvSpPr>
          <p:spPr bwMode="auto">
            <a:xfrm rot="16200000" flipH="1">
              <a:off x="1837" y="2491"/>
              <a:ext cx="2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…</a:t>
              </a:r>
            </a:p>
          </p:txBody>
        </p:sp>
        <p:grpSp>
          <p:nvGrpSpPr>
            <p:cNvPr id="104476" name="Group 306"/>
            <p:cNvGrpSpPr>
              <a:grpSpLocks/>
            </p:cNvGrpSpPr>
            <p:nvPr/>
          </p:nvGrpSpPr>
          <p:grpSpPr bwMode="auto">
            <a:xfrm>
              <a:off x="1545" y="2526"/>
              <a:ext cx="92" cy="167"/>
              <a:chOff x="4467" y="2745"/>
              <a:chExt cx="96" cy="345"/>
            </a:xfrm>
          </p:grpSpPr>
          <p:sp>
            <p:nvSpPr>
              <p:cNvPr id="104525" name="Line 30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6" name="Line 30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7" name="Text Box 309"/>
            <p:cNvSpPr txBox="1">
              <a:spLocks noChangeArrowheads="1"/>
            </p:cNvSpPr>
            <p:nvPr/>
          </p:nvSpPr>
          <p:spPr bwMode="auto">
            <a:xfrm rot="16200000" flipH="1">
              <a:off x="1407" y="2492"/>
              <a:ext cx="2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…</a:t>
              </a:r>
            </a:p>
          </p:txBody>
        </p:sp>
        <p:sp>
          <p:nvSpPr>
            <p:cNvPr id="104478" name="Text Box 310"/>
            <p:cNvSpPr txBox="1">
              <a:spLocks noChangeArrowheads="1"/>
            </p:cNvSpPr>
            <p:nvPr/>
          </p:nvSpPr>
          <p:spPr bwMode="auto">
            <a:xfrm>
              <a:off x="1415" y="1047"/>
              <a:ext cx="128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</a:rPr>
                <a:t>POP: point-of-presence</a:t>
              </a:r>
            </a:p>
          </p:txBody>
        </p:sp>
        <p:grpSp>
          <p:nvGrpSpPr>
            <p:cNvPr id="104479" name="Group 131"/>
            <p:cNvGrpSpPr>
              <a:grpSpLocks/>
            </p:cNvGrpSpPr>
            <p:nvPr/>
          </p:nvGrpSpPr>
          <p:grpSpPr bwMode="auto">
            <a:xfrm>
              <a:off x="1575" y="1880"/>
              <a:ext cx="415" cy="197"/>
              <a:chOff x="2356" y="1300"/>
              <a:chExt cx="555" cy="194"/>
            </a:xfrm>
          </p:grpSpPr>
          <p:sp>
            <p:nvSpPr>
              <p:cNvPr id="1045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45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45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4520" name="Group 13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23" name="Freeform 13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24" name="Freeform 13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21" name="Line 13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2" name="Line 13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0" name="Group 140"/>
            <p:cNvGrpSpPr>
              <a:grpSpLocks/>
            </p:cNvGrpSpPr>
            <p:nvPr/>
          </p:nvGrpSpPr>
          <p:grpSpPr bwMode="auto">
            <a:xfrm>
              <a:off x="2038" y="1886"/>
              <a:ext cx="413" cy="199"/>
              <a:chOff x="2356" y="1300"/>
              <a:chExt cx="555" cy="194"/>
            </a:xfrm>
          </p:grpSpPr>
          <p:sp>
            <p:nvSpPr>
              <p:cNvPr id="1045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45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45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4512" name="Group 14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15" name="Freeform 1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16" name="Freeform 1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13" name="Line 14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4" name="Line 14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1" name="Group 149"/>
            <p:cNvGrpSpPr>
              <a:grpSpLocks/>
            </p:cNvGrpSpPr>
            <p:nvPr/>
          </p:nvGrpSpPr>
          <p:grpSpPr bwMode="auto">
            <a:xfrm>
              <a:off x="1425" y="2322"/>
              <a:ext cx="343" cy="204"/>
              <a:chOff x="2356" y="1300"/>
              <a:chExt cx="555" cy="194"/>
            </a:xfrm>
          </p:grpSpPr>
          <p:sp>
            <p:nvSpPr>
              <p:cNvPr id="1045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45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45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4504" name="Group 15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07" name="Freeform 1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8" name="Freeform 1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05" name="Line 156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6" name="Line 157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2" name="Group 167"/>
            <p:cNvGrpSpPr>
              <a:grpSpLocks/>
            </p:cNvGrpSpPr>
            <p:nvPr/>
          </p:nvGrpSpPr>
          <p:grpSpPr bwMode="auto">
            <a:xfrm>
              <a:off x="2242" y="2332"/>
              <a:ext cx="343" cy="204"/>
              <a:chOff x="2356" y="1300"/>
              <a:chExt cx="555" cy="194"/>
            </a:xfrm>
          </p:grpSpPr>
          <p:sp>
            <p:nvSpPr>
              <p:cNvPr id="10449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449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449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4496" name="Group 171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499" name="Freeform 1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0" name="Freeform 1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497" name="Line 174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8" name="Line 175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3" name="Group 176"/>
            <p:cNvGrpSpPr>
              <a:grpSpLocks/>
            </p:cNvGrpSpPr>
            <p:nvPr/>
          </p:nvGrpSpPr>
          <p:grpSpPr bwMode="auto">
            <a:xfrm>
              <a:off x="1847" y="2327"/>
              <a:ext cx="343" cy="204"/>
              <a:chOff x="2356" y="1300"/>
              <a:chExt cx="555" cy="194"/>
            </a:xfrm>
          </p:grpSpPr>
          <p:sp>
            <p:nvSpPr>
              <p:cNvPr id="1044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44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44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104488" name="Group 180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491" name="Freeform 18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2" name="Freeform 18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489" name="Line 183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0" name="Line 184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84" name="Freeform 186"/>
            <p:cNvSpPr>
              <a:spLocks/>
            </p:cNvSpPr>
            <p:nvPr/>
          </p:nvSpPr>
          <p:spPr bwMode="auto">
            <a:xfrm>
              <a:off x="864" y="1087"/>
              <a:ext cx="475" cy="1879"/>
            </a:xfrm>
            <a:custGeom>
              <a:avLst/>
              <a:gdLst>
                <a:gd name="T0" fmla="*/ 0 w 475"/>
                <a:gd name="T1" fmla="*/ 1224 h 1879"/>
                <a:gd name="T2" fmla="*/ 475 w 475"/>
                <a:gd name="T3" fmla="*/ 0 h 1879"/>
                <a:gd name="T4" fmla="*/ 468 w 475"/>
                <a:gd name="T5" fmla="*/ 1879 h 1879"/>
                <a:gd name="T6" fmla="*/ 0 w 475"/>
                <a:gd name="T7" fmla="*/ 1224 h 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5"/>
                <a:gd name="T13" fmla="*/ 0 h 1879"/>
                <a:gd name="T14" fmla="*/ 475 w 475"/>
                <a:gd name="T15" fmla="*/ 1879 h 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5" h="1879">
                  <a:moveTo>
                    <a:pt x="0" y="1224"/>
                  </a:moveTo>
                  <a:lnTo>
                    <a:pt x="475" y="0"/>
                  </a:lnTo>
                  <a:lnTo>
                    <a:pt x="468" y="1879"/>
                  </a:lnTo>
                  <a:lnTo>
                    <a:pt x="0" y="1224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AC72ACB8-32C5-8044-AC76-30A5F0E41C35}" type="slidenum">
              <a:rPr lang="en-US" sz="1200">
                <a:latin typeface="Tahoma" charset="0"/>
              </a:rPr>
              <a:pPr/>
              <a:t>34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0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EE0AC60-812F-7F43-8E1D-DCBE598F2C4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40049" y="1134838"/>
            <a:ext cx="2100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raceroute.org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54274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charset="0"/>
              </a:rPr>
              <a:t>Access net: cable network</a:t>
            </a:r>
          </a:p>
        </p:txBody>
      </p:sp>
      <p:sp>
        <p:nvSpPr>
          <p:cNvPr id="54275" name="Rectangle 60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7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4278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4279" name="Group 64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54435" name="Rectangle 6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6" name="Rectangle 6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7" name="Rectangle 6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8" name="Rectangle 6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9" name="Rectangle 6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40" name="AutoShape 7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0" name="AutoShape 72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73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Freeform 74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Line 95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84" name="Picture 96" descr="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5" name="Group 117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54419" name="AutoShape 11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420" name="Group 116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421" name="Rectangle 9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2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423" name="Group 10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429" name="Rectangle 10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0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1" name="Rectangle 10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2" name="Rectangle 10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3" name="Rectangle 10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4" name="AutoShape 10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424" name="Picture 11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25" name="Rectangle 112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6" name="Freeform 113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" name="Line 114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428" name="Picture 115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4286" name="Group 118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54403" name="AutoShape 119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404" name="Group 120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405" name="Rectangle 121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6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407" name="Group 12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413" name="Rectangle 12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4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5" name="Rectangle 12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6" name="Rectangle 12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7" name="Rectangle 12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8" name="AutoShape 12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408" name="Picture 13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09" name="Rectangle 131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10" name="Freeform 132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" name="Line 133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412" name="Picture 134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4287" name="Group 135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54387" name="AutoShape 13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88" name="Group 13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89" name="Rectangle 13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0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91" name="Group 14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97" name="Rectangle 14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8" name="Rectangle 14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9" name="Rectangle 14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00" name="Rectangle 14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01" name="Rectangle 14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02" name="AutoShape 14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92" name="Picture 14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93" name="Rectangle 14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4" name="Freeform 14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" name="Line 15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96" name="Picture 151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4288" name="Group 152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54371" name="AutoShape 153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72" name="Group 154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73" name="Rectangle 155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4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75" name="Group 157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81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2" name="Rectangle 159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3" name="Rectangle 160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4" name="Rectangle 161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5" name="Rectangle 162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6" name="AutoShape 16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76" name="Picture 164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77" name="Rectangle 165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8" name="Freeform 166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" name="Line 167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80" name="Picture 168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4289" name="Line 169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290" name="Group 170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54355" name="AutoShape 17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56" name="Group 17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57" name="Rectangle 17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8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59" name="Group 17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65" name="Rectangle 17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6" name="Rectangle 17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7" name="Rectangle 17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8" name="Rectangle 17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9" name="Rectangle 18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70" name="AutoShape 18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60" name="Picture 18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61" name="Rectangle 18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2" name="Freeform 18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" name="Line 18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64" name="Picture 186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4291" name="Text Box 204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969696"/>
                </a:solidFill>
                <a:latin typeface="Times New Roman" charset="0"/>
              </a:rPr>
              <a:t>…</a:t>
            </a:r>
          </a:p>
        </p:txBody>
      </p:sp>
      <p:sp>
        <p:nvSpPr>
          <p:cNvPr id="54292" name="Line 205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Line 206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Line 207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Freeform 208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Freeform 209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4298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54299" name="Freeform 216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Freeform 217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Line 218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Line 219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3" name="Freeform 220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4" name="Freeform 221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5" name="AutoShape 225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37"/>
          <p:cNvGrpSpPr>
            <a:grpSpLocks/>
          </p:cNvGrpSpPr>
          <p:nvPr/>
        </p:nvGrpSpPr>
        <p:grpSpPr bwMode="auto">
          <a:xfrm>
            <a:off x="3417888" y="3186113"/>
            <a:ext cx="2043112" cy="958850"/>
            <a:chOff x="2505" y="826"/>
            <a:chExt cx="1287" cy="604"/>
          </a:xfrm>
        </p:grpSpPr>
        <p:sp>
          <p:nvSpPr>
            <p:cNvPr id="54351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>
                <a:gd name="T0" fmla="*/ 4 w 562"/>
                <a:gd name="T1" fmla="*/ 264 h 266"/>
                <a:gd name="T2" fmla="*/ 52 w 562"/>
                <a:gd name="T3" fmla="*/ 6 h 266"/>
                <a:gd name="T4" fmla="*/ 108 w 562"/>
                <a:gd name="T5" fmla="*/ 266 h 266"/>
                <a:gd name="T6" fmla="*/ 174 w 562"/>
                <a:gd name="T7" fmla="*/ 0 h 266"/>
                <a:gd name="T8" fmla="*/ 228 w 562"/>
                <a:gd name="T9" fmla="*/ 264 h 266"/>
                <a:gd name="T10" fmla="*/ 288 w 562"/>
                <a:gd name="T11" fmla="*/ 8 h 266"/>
                <a:gd name="T12" fmla="*/ 354 w 562"/>
                <a:gd name="T13" fmla="*/ 266 h 266"/>
                <a:gd name="T14" fmla="*/ 402 w 562"/>
                <a:gd name="T15" fmla="*/ 8 h 266"/>
                <a:gd name="T16" fmla="*/ 464 w 562"/>
                <a:gd name="T17" fmla="*/ 264 h 266"/>
                <a:gd name="T18" fmla="*/ 506 w 562"/>
                <a:gd name="T19" fmla="*/ 6 h 266"/>
                <a:gd name="T20" fmla="*/ 556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>
                <a:gd name="T0" fmla="*/ 0 w 562"/>
                <a:gd name="T1" fmla="*/ 264 h 266"/>
                <a:gd name="T2" fmla="*/ 0 w 562"/>
                <a:gd name="T3" fmla="*/ 6 h 266"/>
                <a:gd name="T4" fmla="*/ 0 w 562"/>
                <a:gd name="T5" fmla="*/ 266 h 266"/>
                <a:gd name="T6" fmla="*/ 0 w 562"/>
                <a:gd name="T7" fmla="*/ 0 h 266"/>
                <a:gd name="T8" fmla="*/ 0 w 562"/>
                <a:gd name="T9" fmla="*/ 264 h 266"/>
                <a:gd name="T10" fmla="*/ 0 w 562"/>
                <a:gd name="T11" fmla="*/ 8 h 266"/>
                <a:gd name="T12" fmla="*/ 0 w 562"/>
                <a:gd name="T13" fmla="*/ 266 h 266"/>
                <a:gd name="T14" fmla="*/ 0 w 562"/>
                <a:gd name="T15" fmla="*/ 8 h 266"/>
                <a:gd name="T16" fmla="*/ 0 w 562"/>
                <a:gd name="T17" fmla="*/ 264 h 266"/>
                <a:gd name="T18" fmla="*/ 0 w 562"/>
                <a:gd name="T19" fmla="*/ 6 h 266"/>
                <a:gd name="T20" fmla="*/ 0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2708275" y="3343275"/>
            <a:ext cx="3021013" cy="2114550"/>
            <a:chOff x="2606" y="951"/>
            <a:chExt cx="1903" cy="1332"/>
          </a:xfrm>
        </p:grpSpPr>
        <p:sp>
          <p:nvSpPr>
            <p:cNvPr id="54321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/>
                <a:t>Channels</a:t>
              </a:r>
            </a:p>
          </p:txBody>
        </p:sp>
        <p:sp>
          <p:nvSpPr>
            <p:cNvPr id="54322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3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4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5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7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8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9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30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31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A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A</a:t>
              </a:r>
            </a:p>
          </p:txBody>
        </p:sp>
        <p:sp>
          <p:nvSpPr>
            <p:cNvPr id="54332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A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A</a:t>
              </a:r>
            </a:p>
          </p:txBody>
        </p:sp>
        <p:sp>
          <p:nvSpPr>
            <p:cNvPr id="54333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C</a:t>
              </a:r>
            </a:p>
            <a:p>
              <a:pPr algn="ctr" eaLnBrk="1" hangingPunct="1"/>
              <a:r>
                <a:rPr lang="en-US" sz="1000"/>
                <a:t>O</a:t>
              </a:r>
            </a:p>
            <a:p>
              <a:pPr algn="ctr" eaLnBrk="1" hangingPunct="1"/>
              <a:r>
                <a:rPr lang="en-US" sz="1000"/>
                <a:t>N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R</a:t>
              </a:r>
            </a:p>
            <a:p>
              <a:pPr algn="ctr" eaLnBrk="1" hangingPunct="1"/>
              <a:r>
                <a:rPr lang="en-US" sz="1000"/>
                <a:t>O</a:t>
              </a:r>
            </a:p>
            <a:p>
              <a:pPr algn="ctr" eaLnBrk="1" hangingPunct="1"/>
              <a:r>
                <a:rPr lang="en-US" sz="1000"/>
                <a:t>L</a:t>
              </a:r>
            </a:p>
          </p:txBody>
        </p:sp>
        <p:sp>
          <p:nvSpPr>
            <p:cNvPr id="54334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5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6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7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1</a:t>
              </a:r>
            </a:p>
          </p:txBody>
        </p:sp>
        <p:sp>
          <p:nvSpPr>
            <p:cNvPr id="54342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2</a:t>
              </a:r>
            </a:p>
          </p:txBody>
        </p:sp>
        <p:sp>
          <p:nvSpPr>
            <p:cNvPr id="54343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3</a:t>
              </a:r>
            </a:p>
          </p:txBody>
        </p:sp>
        <p:sp>
          <p:nvSpPr>
            <p:cNvPr id="54344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4</a:t>
              </a:r>
            </a:p>
          </p:txBody>
        </p:sp>
        <p:sp>
          <p:nvSpPr>
            <p:cNvPr id="54345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5</a:t>
              </a:r>
            </a:p>
          </p:txBody>
        </p:sp>
        <p:sp>
          <p:nvSpPr>
            <p:cNvPr id="54346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6</a:t>
              </a:r>
            </a:p>
          </p:txBody>
        </p:sp>
        <p:sp>
          <p:nvSpPr>
            <p:cNvPr id="54347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7</a:t>
              </a:r>
            </a:p>
          </p:txBody>
        </p:sp>
        <p:sp>
          <p:nvSpPr>
            <p:cNvPr id="54348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8</a:t>
              </a:r>
            </a:p>
          </p:txBody>
        </p:sp>
        <p:sp>
          <p:nvSpPr>
            <p:cNvPr id="54349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9</a:t>
              </a:r>
            </a:p>
          </p:txBody>
        </p:sp>
        <p:sp>
          <p:nvSpPr>
            <p:cNvPr id="54350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>
                <a:gd name="T0" fmla="*/ 375 w 375"/>
                <a:gd name="T1" fmla="*/ 0 h 969"/>
                <a:gd name="T2" fmla="*/ 0 w 375"/>
                <a:gd name="T3" fmla="*/ 485 h 969"/>
                <a:gd name="T4" fmla="*/ 375 w 375"/>
                <a:gd name="T5" fmla="*/ 969 h 969"/>
                <a:gd name="T6" fmla="*/ 375 w 375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969"/>
                <a:gd name="T14" fmla="*/ 375 w 375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 flipV="1">
            <a:off x="1039813" y="2238375"/>
            <a:ext cx="1666875" cy="2062163"/>
            <a:chOff x="1511" y="1371"/>
            <a:chExt cx="1050" cy="1299"/>
          </a:xfrm>
        </p:grpSpPr>
        <p:grpSp>
          <p:nvGrpSpPr>
            <p:cNvPr id="54315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54317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>
                  <a:gd name="T0" fmla="*/ 18 w 896"/>
                  <a:gd name="T1" fmla="*/ 0 h 198"/>
                  <a:gd name="T2" fmla="*/ 0 w 896"/>
                  <a:gd name="T3" fmla="*/ 96 h 198"/>
                  <a:gd name="T4" fmla="*/ 18 w 896"/>
                  <a:gd name="T5" fmla="*/ 198 h 198"/>
                  <a:gd name="T6" fmla="*/ 774 w 896"/>
                  <a:gd name="T7" fmla="*/ 198 h 198"/>
                  <a:gd name="T8" fmla="*/ 750 w 896"/>
                  <a:gd name="T9" fmla="*/ 90 h 198"/>
                  <a:gd name="T10" fmla="*/ 774 w 896"/>
                  <a:gd name="T11" fmla="*/ 0 h 198"/>
                  <a:gd name="T12" fmla="*/ 18 w 896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6"/>
                  <a:gd name="T22" fmla="*/ 0 h 198"/>
                  <a:gd name="T23" fmla="*/ 896 w 896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319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4320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16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>
                <a:gd name="T0" fmla="*/ 1015 w 1015"/>
                <a:gd name="T1" fmla="*/ 1107 h 1107"/>
                <a:gd name="T2" fmla="*/ 0 w 1015"/>
                <a:gd name="T3" fmla="*/ 0 h 1107"/>
                <a:gd name="T4" fmla="*/ 905 w 1015"/>
                <a:gd name="T5" fmla="*/ 0 h 1107"/>
                <a:gd name="T6" fmla="*/ 1015 w 1015"/>
                <a:gd name="T7" fmla="*/ 1107 h 1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5"/>
                <a:gd name="T13" fmla="*/ 0 h 1107"/>
                <a:gd name="T14" fmla="*/ 1015 w 1015"/>
                <a:gd name="T15" fmla="*/ 1107 h 1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226628" name="Text Box 324"/>
          <p:cNvSpPr txBox="1">
            <a:spLocks noChangeArrowheads="1"/>
          </p:cNvSpPr>
          <p:nvPr/>
        </p:nvSpPr>
        <p:spPr bwMode="auto">
          <a:xfrm>
            <a:off x="787400" y="5545138"/>
            <a:ext cx="74755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frequency division multiplexing:</a:t>
            </a:r>
            <a:r>
              <a:rPr lang="en-US">
                <a:latin typeface="Gill Sans MT" charset="0"/>
              </a:rPr>
              <a:t> different channels transmitted</a:t>
            </a:r>
          </a:p>
          <a:p>
            <a:pPr>
              <a:lnSpc>
                <a:spcPct val="85000"/>
              </a:lnSpc>
            </a:pPr>
            <a:r>
              <a:rPr lang="en-US">
                <a:latin typeface="Gill Sans MT" charset="0"/>
              </a:rPr>
              <a:t>in different frequency bands</a:t>
            </a:r>
          </a:p>
        </p:txBody>
      </p:sp>
      <p:pic>
        <p:nvPicPr>
          <p:cNvPr id="54310" name="Picture 32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311" name="Group 326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54313" name="Picture 32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14" name="Freeform 32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43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C7C3DAFE-BAC6-5641-9C8C-6EBD9AC12D1A}" type="slidenum">
              <a:rPr lang="en-US" sz="1200">
                <a:latin typeface="Tahoma" charset="0"/>
              </a:rPr>
              <a:pPr/>
              <a:t>4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6400" y="2290763"/>
            <a:ext cx="3092450" cy="1417637"/>
            <a:chOff x="256" y="1443"/>
            <a:chExt cx="1948" cy="893"/>
          </a:xfrm>
        </p:grpSpPr>
        <p:sp>
          <p:nvSpPr>
            <p:cNvPr id="55474" name="Text Box 6"/>
            <p:cNvSpPr txBox="1">
              <a:spLocks noChangeArrowheads="1"/>
            </p:cNvSpPr>
            <p:nvPr/>
          </p:nvSpPr>
          <p:spPr bwMode="auto">
            <a:xfrm>
              <a:off x="256" y="1885"/>
              <a:ext cx="19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data, TV transmitted at different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frequencies over </a:t>
              </a:r>
              <a:r>
                <a:rPr lang="en-US" sz="1600" i="1">
                  <a:solidFill>
                    <a:srgbClr val="CC0000"/>
                  </a:solidFill>
                </a:rPr>
                <a:t>shared </a:t>
              </a:r>
              <a:r>
                <a:rPr lang="en-US" sz="1600" i="1"/>
                <a:t>cable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distribution network</a:t>
              </a:r>
            </a:p>
          </p:txBody>
        </p:sp>
        <p:sp>
          <p:nvSpPr>
            <p:cNvPr id="55475" name="Line 7"/>
            <p:cNvSpPr>
              <a:spLocks noChangeShapeType="1"/>
            </p:cNvSpPr>
            <p:nvPr/>
          </p:nvSpPr>
          <p:spPr bwMode="auto">
            <a:xfrm flipV="1">
              <a:off x="1452" y="1443"/>
              <a:ext cx="282" cy="47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1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5302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5303" name="Group 13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55468" name="Rectangle 14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69" name="Rectangle 15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0" name="Rectangle 16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1" name="Rectangle 17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2" name="Rectangle 18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3" name="AutoShape 19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4" name="AutoShape 21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22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Freeform 23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24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308" name="Picture 25" descr="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9" name="Group 26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55452" name="AutoShape 27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453" name="Group 28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54" name="Rectangle 2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55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56" name="Group 31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62" name="Rectangle 32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3" name="Rectangle 33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4" name="Rectangle 34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5" name="Rectangle 35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6" name="Rectangle 36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7" name="AutoShape 37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57" name="Picture 38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58" name="Rectangle 39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59" name="Freeform 40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0" name="Line 41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61" name="Picture 42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0" name="Group 43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55436" name="AutoShape 44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437" name="Group 45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38" name="Rectangle 46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39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40" name="Group 48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46" name="Rectangle 49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47" name="Rectangle 50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48" name="Rectangle 51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49" name="Rectangle 52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50" name="Rectangle 53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51" name="AutoShape 5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41" name="Picture 5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42" name="Rectangle 56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43" name="Freeform 57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4" name="Line 58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45" name="Picture 59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1" name="Group 60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55420" name="AutoShape 6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421" name="Group 6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22" name="Rectangle 6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23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24" name="Group 6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30" name="Rectangle 6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1" name="Rectangle 6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2" name="Rectangle 6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3" name="Rectangle 6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4" name="Rectangle 7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5" name="AutoShape 7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25" name="Picture 7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26" name="Rectangle 7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27" name="Freeform 7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8" name="Line 7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29" name="Picture 76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2" name="Group 77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55404" name="AutoShape 78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405" name="Group 79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06" name="Rectangle 80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7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08" name="Group 82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14" name="Rectangle 83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5" name="Rectangle 84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6" name="Rectangle 85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7" name="Rectangle 86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8" name="Rectangle 87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9" name="AutoShape 8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09" name="Picture 89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10" name="Rectangle 90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11" name="Freeform 91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2" name="Line 92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13" name="Picture 93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5313" name="Line 94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14" name="Group 95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55388" name="AutoShape 9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389" name="Group 9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390" name="Rectangle 9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91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392" name="Group 10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398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99" name="Rectangle 10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00" name="Rectangle 10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01" name="Rectangle 10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02" name="Rectangle 10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03" name="AutoShape 1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393" name="Picture 10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94" name="Rectangle 10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95" name="Freeform 10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6" name="Line 11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397" name="Picture 111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5315" name="Text Box 112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969696"/>
                </a:solidFill>
                <a:latin typeface="Times New Roman" charset="0"/>
              </a:rPr>
              <a:t>…</a:t>
            </a:r>
          </a:p>
        </p:txBody>
      </p:sp>
      <p:sp>
        <p:nvSpPr>
          <p:cNvPr id="55316" name="Line 113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Line 114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Line 115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Freeform 116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Freeform 117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1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322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55323" name="Freeform 120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Freeform 121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Line 122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Line 123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7" name="Freeform 124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Freeform 125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Text Box 126"/>
          <p:cNvSpPr txBox="1">
            <a:spLocks noChangeArrowheads="1"/>
          </p:cNvSpPr>
          <p:nvPr/>
        </p:nvSpPr>
        <p:spPr bwMode="auto">
          <a:xfrm>
            <a:off x="5711825" y="2449513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CMTS</a:t>
            </a:r>
          </a:p>
        </p:txBody>
      </p:sp>
      <p:sp>
        <p:nvSpPr>
          <p:cNvPr id="55330" name="AutoShape 127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31" name="Group 128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534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4" name="Line 130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5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53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53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53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538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8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8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84" name="Line 14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53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53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53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537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7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7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7" name="Line 15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53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53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53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536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7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68" name="Line 16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53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53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53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535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6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6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6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1" name="Line 17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54" name="Line 172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ISP</a:t>
              </a:r>
            </a:p>
          </p:txBody>
        </p:sp>
      </p:grpSp>
      <p:sp>
        <p:nvSpPr>
          <p:cNvPr id="55332" name="Freeform 174"/>
          <p:cNvSpPr>
            <a:spLocks/>
          </p:cNvSpPr>
          <p:nvPr/>
        </p:nvSpPr>
        <p:spPr bwMode="auto">
          <a:xfrm>
            <a:off x="6251575" y="2193925"/>
            <a:ext cx="206375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175"/>
          <p:cNvGrpSpPr>
            <a:grpSpLocks/>
          </p:cNvGrpSpPr>
          <p:nvPr/>
        </p:nvGrpSpPr>
        <p:grpSpPr bwMode="auto">
          <a:xfrm>
            <a:off x="6210300" y="2355850"/>
            <a:ext cx="2517775" cy="508000"/>
            <a:chOff x="3912" y="1484"/>
            <a:chExt cx="1586" cy="320"/>
          </a:xfrm>
        </p:grpSpPr>
        <p:sp>
          <p:nvSpPr>
            <p:cNvPr id="55341" name="Line 176"/>
            <p:cNvSpPr>
              <a:spLocks noChangeShapeType="1"/>
            </p:cNvSpPr>
            <p:nvPr/>
          </p:nvSpPr>
          <p:spPr bwMode="auto">
            <a:xfrm flipH="1" flipV="1">
              <a:off x="3912" y="1497"/>
              <a:ext cx="711" cy="9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Text Box 177"/>
            <p:cNvSpPr txBox="1">
              <a:spLocks noChangeArrowheads="1"/>
            </p:cNvSpPr>
            <p:nvPr/>
          </p:nvSpPr>
          <p:spPr bwMode="auto">
            <a:xfrm>
              <a:off x="4307" y="1484"/>
              <a:ext cx="119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cable modem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termination system</a:t>
              </a:r>
            </a:p>
          </p:txBody>
        </p:sp>
      </p:grpSp>
      <p:sp>
        <p:nvSpPr>
          <p:cNvPr id="55334" name="Rectangle 3"/>
          <p:cNvSpPr>
            <a:spLocks noChangeArrowheads="1"/>
          </p:cNvSpPr>
          <p:nvPr/>
        </p:nvSpPr>
        <p:spPr bwMode="auto">
          <a:xfrm>
            <a:off x="373063" y="4246563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HFC: hybrid fiber coax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</a:rPr>
              <a:t>asymmetric: up to 30Mbps downstream transmission rate, 2 Mbps upstream transmission rate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network </a:t>
            </a:r>
            <a:r>
              <a:rPr lang="en-US">
                <a:latin typeface="Gill Sans MT" charset="0"/>
              </a:rPr>
              <a:t>of cable, fiber attaches homes to ISP router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</a:rPr>
              <a:t>homes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share access network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to cable headend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</a:rPr>
              <a:t>unlike DSL, which has dedicated access to central office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</a:pPr>
            <a:endParaRPr lang="en-US" sz="2000">
              <a:latin typeface="Gill Sans MT" charset="0"/>
            </a:endParaRPr>
          </a:p>
        </p:txBody>
      </p:sp>
      <p:sp>
        <p:nvSpPr>
          <p:cNvPr id="55335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charset="0"/>
              </a:rPr>
              <a:t>Access net: cable network</a:t>
            </a:r>
          </a:p>
        </p:txBody>
      </p:sp>
      <p:pic>
        <p:nvPicPr>
          <p:cNvPr id="55336" name="Picture 18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37" name="Group 181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55339" name="Picture 182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40" name="Freeform 18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5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3256FD71-7421-2F4D-8211-53E93C36148D}" type="slidenum">
              <a:rPr lang="en-US" sz="1200">
                <a:latin typeface="Tahoma" charset="0"/>
              </a:rPr>
              <a:pPr/>
              <a:t>5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3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563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charset="0"/>
              </a:rPr>
              <a:t>Access net: home network</a:t>
            </a:r>
          </a:p>
        </p:txBody>
      </p:sp>
      <p:pic>
        <p:nvPicPr>
          <p:cNvPr id="56323" name="Picture 8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AutoShape 99"/>
          <p:cNvSpPr>
            <a:spLocks noChangeArrowheads="1"/>
          </p:cNvSpPr>
          <p:nvPr/>
        </p:nvSpPr>
        <p:spPr bwMode="auto">
          <a:xfrm>
            <a:off x="754063" y="1158875"/>
            <a:ext cx="5649912" cy="76835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5905500" y="3178175"/>
            <a:ext cx="2897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to/from headend or central office</a:t>
            </a:r>
          </a:p>
        </p:txBody>
      </p:sp>
      <p:sp>
        <p:nvSpPr>
          <p:cNvPr id="56326" name="Rectangle 87"/>
          <p:cNvSpPr>
            <a:spLocks noChangeArrowheads="1"/>
          </p:cNvSpPr>
          <p:nvPr/>
        </p:nvSpPr>
        <p:spPr bwMode="auto">
          <a:xfrm>
            <a:off x="1189038" y="1912938"/>
            <a:ext cx="4781550" cy="26622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7" name="Group 105"/>
          <p:cNvGrpSpPr>
            <a:grpSpLocks/>
          </p:cNvGrpSpPr>
          <p:nvPr/>
        </p:nvGrpSpPr>
        <p:grpSpPr bwMode="auto">
          <a:xfrm>
            <a:off x="4287838" y="3252788"/>
            <a:ext cx="3000375" cy="361950"/>
            <a:chOff x="2434" y="2109"/>
            <a:chExt cx="1890" cy="228"/>
          </a:xfrm>
        </p:grpSpPr>
        <p:grpSp>
          <p:nvGrpSpPr>
            <p:cNvPr id="56394" name="Group 91"/>
            <p:cNvGrpSpPr>
              <a:grpSpLocks/>
            </p:cNvGrpSpPr>
            <p:nvPr/>
          </p:nvGrpSpPr>
          <p:grpSpPr bwMode="auto">
            <a:xfrm>
              <a:off x="2722" y="2109"/>
              <a:ext cx="642" cy="228"/>
              <a:chOff x="322" y="890"/>
              <a:chExt cx="872" cy="339"/>
            </a:xfrm>
          </p:grpSpPr>
          <p:sp>
            <p:nvSpPr>
              <p:cNvPr id="56397" name="Rectangle 92"/>
              <p:cNvSpPr>
                <a:spLocks noChangeArrowheads="1"/>
              </p:cNvSpPr>
              <p:nvPr/>
            </p:nvSpPr>
            <p:spPr bwMode="auto">
              <a:xfrm>
                <a:off x="323" y="1004"/>
                <a:ext cx="871" cy="22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8" name="Rectangle 93"/>
              <p:cNvSpPr>
                <a:spLocks noChangeArrowheads="1"/>
              </p:cNvSpPr>
              <p:nvPr/>
            </p:nvSpPr>
            <p:spPr bwMode="auto">
              <a:xfrm>
                <a:off x="393" y="1073"/>
                <a:ext cx="57" cy="5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9" name="Rectangle 94"/>
              <p:cNvSpPr>
                <a:spLocks noChangeArrowheads="1"/>
              </p:cNvSpPr>
              <p:nvPr/>
            </p:nvSpPr>
            <p:spPr bwMode="auto">
              <a:xfrm>
                <a:off x="467" y="1073"/>
                <a:ext cx="56" cy="57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0" name="Rectangle 95"/>
              <p:cNvSpPr>
                <a:spLocks noChangeArrowheads="1"/>
              </p:cNvSpPr>
              <p:nvPr/>
            </p:nvSpPr>
            <p:spPr bwMode="auto">
              <a:xfrm>
                <a:off x="541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1" name="Rectangle 96"/>
              <p:cNvSpPr>
                <a:spLocks noChangeArrowheads="1"/>
              </p:cNvSpPr>
              <p:nvPr/>
            </p:nvSpPr>
            <p:spPr bwMode="auto">
              <a:xfrm>
                <a:off x="615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2" name="AutoShape 97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395" name="Line 102"/>
            <p:cNvSpPr>
              <a:spLocks noChangeShapeType="1"/>
            </p:cNvSpPr>
            <p:nvPr/>
          </p:nvSpPr>
          <p:spPr bwMode="auto">
            <a:xfrm flipH="1">
              <a:off x="3361" y="2258"/>
              <a:ext cx="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6" name="Line 104"/>
            <p:cNvSpPr>
              <a:spLocks noChangeShapeType="1"/>
            </p:cNvSpPr>
            <p:nvPr/>
          </p:nvSpPr>
          <p:spPr bwMode="auto">
            <a:xfrm flipH="1">
              <a:off x="2434" y="226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8" name="Group 107"/>
          <p:cNvGrpSpPr>
            <a:grpSpLocks/>
          </p:cNvGrpSpPr>
          <p:nvPr/>
        </p:nvGrpSpPr>
        <p:grpSpPr bwMode="auto">
          <a:xfrm>
            <a:off x="3273425" y="3227388"/>
            <a:ext cx="1065213" cy="455612"/>
            <a:chOff x="2356" y="1300"/>
            <a:chExt cx="555" cy="194"/>
          </a:xfrm>
        </p:grpSpPr>
        <p:sp>
          <p:nvSpPr>
            <p:cNvPr id="563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63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63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6389" name="Group 11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6392" name="Freeform 11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3" name="Freeform 11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90" name="Line 11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1" name="Line 11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9" name="Line 116"/>
          <p:cNvSpPr>
            <a:spLocks noChangeShapeType="1"/>
          </p:cNvSpPr>
          <p:nvPr/>
        </p:nvSpPr>
        <p:spPr bwMode="auto">
          <a:xfrm flipH="1">
            <a:off x="2435225" y="346392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330" name="Group 119"/>
          <p:cNvGrpSpPr>
            <a:grpSpLocks/>
          </p:cNvGrpSpPr>
          <p:nvPr/>
        </p:nvGrpSpPr>
        <p:grpSpPr bwMode="auto">
          <a:xfrm>
            <a:off x="1814513" y="2884488"/>
            <a:ext cx="1068387" cy="820737"/>
            <a:chOff x="2967" y="478"/>
            <a:chExt cx="788" cy="625"/>
          </a:xfrm>
        </p:grpSpPr>
        <p:pic>
          <p:nvPicPr>
            <p:cNvPr id="56384" name="Picture 120" descr="access_point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85" name="Picture 121" descr="antenna_radiation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31" name="Line 122"/>
          <p:cNvSpPr>
            <a:spLocks noChangeShapeType="1"/>
          </p:cNvSpPr>
          <p:nvPr/>
        </p:nvSpPr>
        <p:spPr bwMode="auto">
          <a:xfrm flipH="1" flipV="1">
            <a:off x="3756025" y="27670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5326063" y="3703638"/>
            <a:ext cx="2527300" cy="1265237"/>
            <a:chOff x="3355" y="2333"/>
            <a:chExt cx="1592" cy="797"/>
          </a:xfrm>
        </p:grpSpPr>
        <p:sp>
          <p:nvSpPr>
            <p:cNvPr id="56382" name="Text Box 39"/>
            <p:cNvSpPr txBox="1">
              <a:spLocks noChangeArrowheads="1"/>
            </p:cNvSpPr>
            <p:nvPr/>
          </p:nvSpPr>
          <p:spPr bwMode="auto">
            <a:xfrm>
              <a:off x="3355" y="2934"/>
              <a:ext cx="15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800"/>
                <a:t>cable or DSL modem</a:t>
              </a:r>
            </a:p>
          </p:txBody>
        </p:sp>
        <p:sp>
          <p:nvSpPr>
            <p:cNvPr id="56383" name="Line 129"/>
            <p:cNvSpPr>
              <a:spLocks noChangeShapeType="1"/>
            </p:cNvSpPr>
            <p:nvPr/>
          </p:nvSpPr>
          <p:spPr bwMode="auto">
            <a:xfrm>
              <a:off x="3449" y="2333"/>
              <a:ext cx="0" cy="59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4060825" y="3695700"/>
            <a:ext cx="2593975" cy="1778000"/>
            <a:chOff x="2558" y="2328"/>
            <a:chExt cx="1634" cy="1120"/>
          </a:xfrm>
        </p:grpSpPr>
        <p:sp>
          <p:nvSpPr>
            <p:cNvPr id="56380" name="Text Box 39"/>
            <p:cNvSpPr txBox="1">
              <a:spLocks noChangeArrowheads="1"/>
            </p:cNvSpPr>
            <p:nvPr/>
          </p:nvSpPr>
          <p:spPr bwMode="auto">
            <a:xfrm>
              <a:off x="2558" y="3252"/>
              <a:ext cx="163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800"/>
                <a:t>router, firewall, NAT</a:t>
              </a:r>
            </a:p>
          </p:txBody>
        </p:sp>
        <p:sp>
          <p:nvSpPr>
            <p:cNvPr id="56381" name="Line 133"/>
            <p:cNvSpPr>
              <a:spLocks noChangeShapeType="1"/>
            </p:cNvSpPr>
            <p:nvPr/>
          </p:nvSpPr>
          <p:spPr bwMode="auto">
            <a:xfrm>
              <a:off x="2645" y="2328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3605213" y="4576763"/>
            <a:ext cx="2927350" cy="1392237"/>
            <a:chOff x="2062" y="2532"/>
            <a:chExt cx="1844" cy="1210"/>
          </a:xfrm>
        </p:grpSpPr>
        <p:sp>
          <p:nvSpPr>
            <p:cNvPr id="56378" name="Line 134"/>
            <p:cNvSpPr>
              <a:spLocks noChangeShapeType="1"/>
            </p:cNvSpPr>
            <p:nvPr/>
          </p:nvSpPr>
          <p:spPr bwMode="auto">
            <a:xfrm>
              <a:off x="2064" y="2532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Text Box 39"/>
            <p:cNvSpPr txBox="1">
              <a:spLocks noChangeArrowheads="1"/>
            </p:cNvSpPr>
            <p:nvPr/>
          </p:nvSpPr>
          <p:spPr bwMode="auto">
            <a:xfrm>
              <a:off x="2062" y="3471"/>
              <a:ext cx="18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800"/>
                <a:t>wired Ethernet (100 Mbps)</a:t>
              </a:r>
            </a:p>
          </p:txBody>
        </p:sp>
      </p:grpSp>
      <p:grpSp>
        <p:nvGrpSpPr>
          <p:cNvPr id="10" name="Group 140"/>
          <p:cNvGrpSpPr>
            <a:grpSpLocks/>
          </p:cNvGrpSpPr>
          <p:nvPr/>
        </p:nvGrpSpPr>
        <p:grpSpPr bwMode="auto">
          <a:xfrm>
            <a:off x="423863" y="3725863"/>
            <a:ext cx="1966912" cy="2043112"/>
            <a:chOff x="267" y="2347"/>
            <a:chExt cx="1239" cy="1287"/>
          </a:xfrm>
        </p:grpSpPr>
        <p:sp>
          <p:nvSpPr>
            <p:cNvPr id="56376" name="Line 136"/>
            <p:cNvSpPr>
              <a:spLocks noChangeShapeType="1"/>
            </p:cNvSpPr>
            <p:nvPr/>
          </p:nvSpPr>
          <p:spPr bwMode="auto">
            <a:xfrm>
              <a:off x="1360" y="2347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Text Box 39"/>
            <p:cNvSpPr txBox="1">
              <a:spLocks noChangeArrowheads="1"/>
            </p:cNvSpPr>
            <p:nvPr/>
          </p:nvSpPr>
          <p:spPr bwMode="auto">
            <a:xfrm>
              <a:off x="267" y="3300"/>
              <a:ext cx="123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1800"/>
                <a:t>wireless access </a:t>
              </a:r>
            </a:p>
            <a:p>
              <a:pPr algn="r">
                <a:lnSpc>
                  <a:spcPct val="80000"/>
                </a:lnSpc>
              </a:pPr>
              <a:r>
                <a:rPr lang="en-US" sz="1800"/>
                <a:t>point (54 Mbps)</a:t>
              </a:r>
            </a:p>
          </p:txBody>
        </p:sp>
      </p:grpSp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1038225" y="1303338"/>
            <a:ext cx="1103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wireless</a:t>
            </a:r>
          </a:p>
          <a:p>
            <a:pPr algn="r"/>
            <a:r>
              <a:rPr lang="en-US" sz="2000"/>
              <a:t>devices</a:t>
            </a:r>
          </a:p>
        </p:txBody>
      </p:sp>
      <p:grpSp>
        <p:nvGrpSpPr>
          <p:cNvPr id="56337" name="Group 143"/>
          <p:cNvGrpSpPr>
            <a:grpSpLocks/>
          </p:cNvGrpSpPr>
          <p:nvPr/>
        </p:nvGrpSpPr>
        <p:grpSpPr bwMode="auto">
          <a:xfrm>
            <a:off x="1384300" y="1954213"/>
            <a:ext cx="733425" cy="758825"/>
            <a:chOff x="2751" y="1851"/>
            <a:chExt cx="462" cy="478"/>
          </a:xfrm>
        </p:grpSpPr>
        <p:pic>
          <p:nvPicPr>
            <p:cNvPr id="56374" name="Picture 144" descr="iphone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75" name="Picture 145" descr="antenna_radiation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38" name="Line 146"/>
          <p:cNvSpPr>
            <a:spLocks noChangeShapeType="1"/>
          </p:cNvSpPr>
          <p:nvPr/>
        </p:nvSpPr>
        <p:spPr bwMode="auto">
          <a:xfrm>
            <a:off x="3679825" y="3679825"/>
            <a:ext cx="127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11" name="Oval 147"/>
          <p:cNvSpPr>
            <a:spLocks noChangeArrowheads="1"/>
          </p:cNvSpPr>
          <p:nvPr/>
        </p:nvSpPr>
        <p:spPr bwMode="auto">
          <a:xfrm>
            <a:off x="1281113" y="2801938"/>
            <a:ext cx="3359150" cy="1050925"/>
          </a:xfrm>
          <a:prstGeom prst="ellips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136525" y="3532188"/>
            <a:ext cx="1630363" cy="717550"/>
            <a:chOff x="86" y="2225"/>
            <a:chExt cx="1027" cy="452"/>
          </a:xfrm>
        </p:grpSpPr>
        <p:sp>
          <p:nvSpPr>
            <p:cNvPr id="56372" name="Text Box 148"/>
            <p:cNvSpPr txBox="1">
              <a:spLocks noChangeArrowheads="1"/>
            </p:cNvSpPr>
            <p:nvPr/>
          </p:nvSpPr>
          <p:spPr bwMode="auto">
            <a:xfrm>
              <a:off x="86" y="2357"/>
              <a:ext cx="102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/>
                <a:t>often combined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/>
                <a:t>in single box</a:t>
              </a:r>
            </a:p>
          </p:txBody>
        </p:sp>
        <p:sp>
          <p:nvSpPr>
            <p:cNvPr id="56373" name="Line 149"/>
            <p:cNvSpPr>
              <a:spLocks noChangeShapeType="1"/>
            </p:cNvSpPr>
            <p:nvPr/>
          </p:nvSpPr>
          <p:spPr bwMode="auto">
            <a:xfrm flipV="1">
              <a:off x="590" y="2225"/>
              <a:ext cx="238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41" name="Group 151"/>
          <p:cNvGrpSpPr>
            <a:grpSpLocks/>
          </p:cNvGrpSpPr>
          <p:nvPr/>
        </p:nvGrpSpPr>
        <p:grpSpPr bwMode="auto">
          <a:xfrm>
            <a:off x="2379663" y="1566863"/>
            <a:ext cx="954087" cy="1027112"/>
            <a:chOff x="877" y="1008"/>
            <a:chExt cx="2747" cy="2591"/>
          </a:xfrm>
        </p:grpSpPr>
        <p:pic>
          <p:nvPicPr>
            <p:cNvPr id="56349" name="Picture 152" descr="antenna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153" descr="laptop_keyboar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1" name="Freeform 154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352" name="Picture 155" descr="scre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3" name="Freeform 156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Freeform 157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Freeform 158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Freeform 159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Freeform 160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Freeform 161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59" name="Group 162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6366" name="Freeform 16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7" name="Freeform 16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8" name="Freeform 16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9" name="Freeform 16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0" name="Freeform 16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1" name="Freeform 16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60" name="Freeform 169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Freeform 170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Freeform 171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Freeform 172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Freeform 173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Freeform 174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42" name="Group 175"/>
          <p:cNvGrpSpPr>
            <a:grpSpLocks/>
          </p:cNvGrpSpPr>
          <p:nvPr/>
        </p:nvGrpSpPr>
        <p:grpSpPr bwMode="auto">
          <a:xfrm>
            <a:off x="3149600" y="2032000"/>
            <a:ext cx="1123950" cy="862013"/>
            <a:chOff x="-44" y="1473"/>
            <a:chExt cx="981" cy="1105"/>
          </a:xfrm>
        </p:grpSpPr>
        <p:pic>
          <p:nvPicPr>
            <p:cNvPr id="56347" name="Picture 176" descr="desktop_computer_stylized_mediu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8" name="Freeform 17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43" name="Group 178"/>
          <p:cNvGrpSpPr>
            <a:grpSpLocks/>
          </p:cNvGrpSpPr>
          <p:nvPr/>
        </p:nvGrpSpPr>
        <p:grpSpPr bwMode="auto">
          <a:xfrm>
            <a:off x="3090863" y="3838575"/>
            <a:ext cx="849312" cy="712788"/>
            <a:chOff x="-44" y="1473"/>
            <a:chExt cx="981" cy="1105"/>
          </a:xfrm>
        </p:grpSpPr>
        <p:pic>
          <p:nvPicPr>
            <p:cNvPr id="56345" name="Picture 179" descr="desktop_computer_stylized_mediu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6" name="Freeform 1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63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77012D75-CCCD-E941-AB69-7054BD51094B}" type="slidenum">
              <a:rPr lang="en-US" sz="1200">
                <a:latin typeface="Tahoma" charset="0"/>
              </a:rPr>
              <a:pPr/>
              <a:t>6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5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406" grpId="0"/>
      <p:bldP spid="114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58370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8"/>
            <a:ext cx="8321675" cy="765175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Enterprise access networks (Ethernet)</a:t>
            </a:r>
          </a:p>
        </p:txBody>
      </p:sp>
      <p:sp>
        <p:nvSpPr>
          <p:cNvPr id="58371" name="Content Placeholder 52"/>
          <p:cNvSpPr>
            <a:spLocks noGrp="1"/>
          </p:cNvSpPr>
          <p:nvPr>
            <p:ph idx="4294967295"/>
          </p:nvPr>
        </p:nvSpPr>
        <p:spPr>
          <a:xfrm>
            <a:off x="455613" y="4783138"/>
            <a:ext cx="8043862" cy="141446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400">
                <a:latin typeface="Gill Sans MT" charset="0"/>
              </a:rPr>
              <a:t>typically used in companies, universities, etc</a:t>
            </a:r>
          </a:p>
          <a:p>
            <a:pPr marL="342900" lvl="1" indent="-342900" eaLnBrk="1" hangingPunct="1">
              <a:buSzPct val="65000"/>
              <a:buFont typeface="Wingdings" charset="0"/>
              <a:buChar char="v"/>
            </a:pPr>
            <a:r>
              <a:rPr lang="en-US">
                <a:latin typeface="Gill Sans MT" charset="0"/>
                <a:cs typeface="Arial" charset="0"/>
              </a:rPr>
              <a:t>10 Mbps, 100Mbps, 1Gbps, 10Gbps transmission rates</a:t>
            </a:r>
          </a:p>
          <a:p>
            <a:pPr marL="342900" lvl="1" indent="-342900" eaLnBrk="1" hangingPunct="1">
              <a:buSzPct val="65000"/>
              <a:buFont typeface="Wingdings" charset="0"/>
              <a:buChar char="v"/>
            </a:pPr>
            <a:r>
              <a:rPr lang="en-US">
                <a:latin typeface="Gill Sans MT" charset="0"/>
                <a:cs typeface="Arial" charset="0"/>
              </a:rPr>
              <a:t>today, end systems typically connect into Ethernet switch</a:t>
            </a:r>
          </a:p>
          <a:p>
            <a:pPr eaLnBrk="1" hangingPunct="1"/>
            <a:endParaRPr lang="en-US" sz="2400">
              <a:latin typeface="Gill Sans MT" charset="0"/>
            </a:endParaRPr>
          </a:p>
        </p:txBody>
      </p:sp>
      <p:sp>
        <p:nvSpPr>
          <p:cNvPr id="58372" name="Line 2"/>
          <p:cNvSpPr>
            <a:spLocks noChangeShapeType="1"/>
          </p:cNvSpPr>
          <p:nvPr/>
        </p:nvSpPr>
        <p:spPr bwMode="auto">
          <a:xfrm>
            <a:off x="2217738" y="31861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Line 3"/>
          <p:cNvSpPr>
            <a:spLocks noChangeShapeType="1"/>
          </p:cNvSpPr>
          <p:nvPr/>
        </p:nvSpPr>
        <p:spPr bwMode="auto">
          <a:xfrm>
            <a:off x="2636838" y="319405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 flipH="1">
            <a:off x="1614488" y="3167063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75" name="Group 51"/>
          <p:cNvGrpSpPr>
            <a:grpSpLocks/>
          </p:cNvGrpSpPr>
          <p:nvPr/>
        </p:nvGrpSpPr>
        <p:grpSpPr bwMode="auto">
          <a:xfrm>
            <a:off x="2016125" y="2873375"/>
            <a:ext cx="1052513" cy="355600"/>
            <a:chOff x="4410" y="1365"/>
            <a:chExt cx="663" cy="224"/>
          </a:xfrm>
        </p:grpSpPr>
        <p:sp>
          <p:nvSpPr>
            <p:cNvPr id="58563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4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5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6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567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6" name="Line 59"/>
          <p:cNvSpPr>
            <a:spLocks noChangeShapeType="1"/>
          </p:cNvSpPr>
          <p:nvPr/>
        </p:nvSpPr>
        <p:spPr bwMode="auto">
          <a:xfrm flipH="1">
            <a:off x="1108075" y="2946400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Line 61"/>
          <p:cNvSpPr>
            <a:spLocks noChangeShapeType="1"/>
          </p:cNvSpPr>
          <p:nvPr/>
        </p:nvSpPr>
        <p:spPr bwMode="auto">
          <a:xfrm flipV="1">
            <a:off x="2389188" y="2328863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78" name="Group 62"/>
          <p:cNvGrpSpPr>
            <a:grpSpLocks/>
          </p:cNvGrpSpPr>
          <p:nvPr/>
        </p:nvGrpSpPr>
        <p:grpSpPr bwMode="auto">
          <a:xfrm>
            <a:off x="2089150" y="1876425"/>
            <a:ext cx="873125" cy="627063"/>
            <a:chOff x="2967" y="478"/>
            <a:chExt cx="788" cy="625"/>
          </a:xfrm>
        </p:grpSpPr>
        <p:pic>
          <p:nvPicPr>
            <p:cNvPr id="58561" name="Picture 63" descr="access_point_stylized_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2" name="Picture 64" descr="antenna_radiation_styliz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9" name="Group 65"/>
          <p:cNvGrpSpPr>
            <a:grpSpLocks/>
          </p:cNvGrpSpPr>
          <p:nvPr/>
        </p:nvGrpSpPr>
        <p:grpSpPr bwMode="auto">
          <a:xfrm>
            <a:off x="2746375" y="1231900"/>
            <a:ext cx="622300" cy="706438"/>
            <a:chOff x="877" y="1008"/>
            <a:chExt cx="2747" cy="2591"/>
          </a:xfrm>
        </p:grpSpPr>
        <p:pic>
          <p:nvPicPr>
            <p:cNvPr id="58538" name="Picture 66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9" name="Picture 67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0" name="Freeform 6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541" name="Picture 69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2" name="Freeform 7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43" name="Freeform 7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44" name="Freeform 7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45" name="Freeform 7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46" name="Freeform 7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47" name="Freeform 7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48" name="Group 7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55" name="Freeform 7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6" name="Freeform 7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7" name="Freeform 7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8" name="Freeform 8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9" name="Freeform 8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0" name="Freeform 8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49" name="Freeform 8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50" name="Freeform 8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51" name="Freeform 8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52" name="Freeform 8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53" name="Freeform 8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54" name="Freeform 8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0" name="Group 89"/>
          <p:cNvGrpSpPr>
            <a:grpSpLocks/>
          </p:cNvGrpSpPr>
          <p:nvPr/>
        </p:nvGrpSpPr>
        <p:grpSpPr bwMode="auto">
          <a:xfrm>
            <a:off x="1216025" y="1511300"/>
            <a:ext cx="566738" cy="625475"/>
            <a:chOff x="877" y="1008"/>
            <a:chExt cx="2747" cy="2591"/>
          </a:xfrm>
        </p:grpSpPr>
        <p:pic>
          <p:nvPicPr>
            <p:cNvPr id="58515" name="Picture 90" descr="antenna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6" name="Picture 91" descr="laptop_keyboar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7" name="Freeform 92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518" name="Picture 93" descr="scre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9" name="Freeform 94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0" name="Freeform 95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1" name="Freeform 96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2" name="Freeform 97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3" name="Freeform 98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4" name="Freeform 99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25" name="Group 100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32" name="Freeform 10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3" name="Freeform 10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4" name="Freeform 10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5" name="Freeform 10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6" name="Freeform 10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7" name="Freeform 10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26" name="Freeform 107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7" name="Freeform 108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8" name="Freeform 109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9" name="Freeform 110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30" name="Freeform 111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31" name="Freeform 112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1" name="Group 113"/>
          <p:cNvGrpSpPr>
            <a:grpSpLocks/>
          </p:cNvGrpSpPr>
          <p:nvPr/>
        </p:nvGrpSpPr>
        <p:grpSpPr bwMode="auto">
          <a:xfrm>
            <a:off x="1963738" y="1203325"/>
            <a:ext cx="635000" cy="615950"/>
            <a:chOff x="877" y="1008"/>
            <a:chExt cx="2747" cy="2591"/>
          </a:xfrm>
        </p:grpSpPr>
        <p:pic>
          <p:nvPicPr>
            <p:cNvPr id="58492" name="Picture 114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3" name="Picture 115" descr="laptop_keybo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4" name="Freeform 116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495" name="Picture 117" descr="scree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6" name="Freeform 118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97" name="Freeform 119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98" name="Freeform 120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99" name="Freeform 121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0" name="Freeform 122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1" name="Freeform 123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02" name="Group 124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09" name="Freeform 12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0" name="Freeform 12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1" name="Freeform 12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2" name="Freeform 12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3" name="Freeform 12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4" name="Freeform 13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03" name="Freeform 131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4" name="Freeform 132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5" name="Freeform 133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6" name="Freeform 134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7" name="Freeform 135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8" name="Freeform 136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2" name="Group 296"/>
          <p:cNvGrpSpPr>
            <a:grpSpLocks/>
          </p:cNvGrpSpPr>
          <p:nvPr/>
        </p:nvGrpSpPr>
        <p:grpSpPr bwMode="auto">
          <a:xfrm>
            <a:off x="4429125" y="1851025"/>
            <a:ext cx="1166813" cy="479425"/>
            <a:chOff x="2356" y="1300"/>
            <a:chExt cx="555" cy="194"/>
          </a:xfrm>
        </p:grpSpPr>
        <p:sp>
          <p:nvSpPr>
            <p:cNvPr id="5848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848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848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8487" name="Group 30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8490" name="Freeform 3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1" name="Freeform 3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88" name="Line 303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89" name="Line 304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3" name="Line 305"/>
          <p:cNvSpPr>
            <a:spLocks noChangeShapeType="1"/>
          </p:cNvSpPr>
          <p:nvPr/>
        </p:nvSpPr>
        <p:spPr bwMode="auto">
          <a:xfrm flipV="1">
            <a:off x="2778125" y="2111375"/>
            <a:ext cx="1668463" cy="766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Line 306"/>
          <p:cNvSpPr>
            <a:spLocks noChangeShapeType="1"/>
          </p:cNvSpPr>
          <p:nvPr/>
        </p:nvSpPr>
        <p:spPr bwMode="auto">
          <a:xfrm>
            <a:off x="4594225" y="3005138"/>
            <a:ext cx="0" cy="652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Line 340"/>
          <p:cNvSpPr>
            <a:spLocks noChangeShapeType="1"/>
          </p:cNvSpPr>
          <p:nvPr/>
        </p:nvSpPr>
        <p:spPr bwMode="auto">
          <a:xfrm>
            <a:off x="4975225" y="2997200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86" name="Group 230"/>
          <p:cNvGrpSpPr>
            <a:grpSpLocks/>
          </p:cNvGrpSpPr>
          <p:nvPr/>
        </p:nvGrpSpPr>
        <p:grpSpPr bwMode="auto">
          <a:xfrm>
            <a:off x="4432300" y="3616325"/>
            <a:ext cx="365125" cy="766763"/>
            <a:chOff x="4140" y="429"/>
            <a:chExt cx="1425" cy="2396"/>
          </a:xfrm>
        </p:grpSpPr>
        <p:sp>
          <p:nvSpPr>
            <p:cNvPr id="58452" name="Freeform 2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53" name="Rectangle 23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4" name="Freeform 2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55" name="Freeform 2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56" name="Rectangle 23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57" name="Group 2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82" name="AutoShape 23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3" name="AutoShape 23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58" name="Rectangle 23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59" name="Group 2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80" name="AutoShape 24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1" name="AutoShape 2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60" name="Rectangle 24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1" name="Rectangle 24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62" name="Group 2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78" name="AutoShape 24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9" name="AutoShape 24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63" name="Freeform 2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64" name="Group 2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76" name="AutoShape 25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7" name="AutoShape 25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65" name="Rectangle 25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6" name="Freeform 2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67" name="Freeform 2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68" name="Oval 25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9" name="Freeform 2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0" name="AutoShape 25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1" name="AutoShape 25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2" name="Oval 25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3" name="Oval 26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8474" name="Oval 26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" name="Rectangle 26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7" name="Line 342"/>
          <p:cNvSpPr>
            <a:spLocks noChangeShapeType="1"/>
          </p:cNvSpPr>
          <p:nvPr/>
        </p:nvSpPr>
        <p:spPr bwMode="auto">
          <a:xfrm>
            <a:off x="3017838" y="3208338"/>
            <a:ext cx="503237" cy="3317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Text Box 343"/>
          <p:cNvSpPr txBox="1">
            <a:spLocks noChangeArrowheads="1"/>
          </p:cNvSpPr>
          <p:nvPr/>
        </p:nvSpPr>
        <p:spPr bwMode="auto">
          <a:xfrm>
            <a:off x="3051175" y="3538538"/>
            <a:ext cx="1212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Ethernet 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switch</a:t>
            </a:r>
          </a:p>
        </p:txBody>
      </p:sp>
      <p:sp>
        <p:nvSpPr>
          <p:cNvPr id="58389" name="Line 344"/>
          <p:cNvSpPr>
            <a:spLocks noChangeShapeType="1"/>
          </p:cNvSpPr>
          <p:nvPr/>
        </p:nvSpPr>
        <p:spPr bwMode="auto">
          <a:xfrm>
            <a:off x="5307013" y="3954463"/>
            <a:ext cx="5254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Text Box 345"/>
          <p:cNvSpPr txBox="1">
            <a:spLocks noChangeArrowheads="1"/>
          </p:cNvSpPr>
          <p:nvPr/>
        </p:nvSpPr>
        <p:spPr bwMode="auto">
          <a:xfrm>
            <a:off x="5667375" y="3552825"/>
            <a:ext cx="2062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institutional mail,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web servers</a:t>
            </a:r>
          </a:p>
        </p:txBody>
      </p:sp>
      <p:sp>
        <p:nvSpPr>
          <p:cNvPr id="58391" name="Text Box 346"/>
          <p:cNvSpPr txBox="1">
            <a:spLocks noChangeArrowheads="1"/>
          </p:cNvSpPr>
          <p:nvPr/>
        </p:nvSpPr>
        <p:spPr bwMode="auto">
          <a:xfrm>
            <a:off x="6332538" y="2986088"/>
            <a:ext cx="2187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institutional router</a:t>
            </a:r>
          </a:p>
        </p:txBody>
      </p:sp>
      <p:sp>
        <p:nvSpPr>
          <p:cNvPr id="58392" name="Line 347"/>
          <p:cNvSpPr>
            <a:spLocks noChangeShapeType="1"/>
          </p:cNvSpPr>
          <p:nvPr/>
        </p:nvSpPr>
        <p:spPr bwMode="auto">
          <a:xfrm>
            <a:off x="5505450" y="2368550"/>
            <a:ext cx="1006475" cy="663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Line 348"/>
          <p:cNvSpPr>
            <a:spLocks noChangeShapeType="1"/>
          </p:cNvSpPr>
          <p:nvPr/>
        </p:nvSpPr>
        <p:spPr bwMode="auto">
          <a:xfrm>
            <a:off x="5578475" y="2032000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4" name="Line 349"/>
          <p:cNvSpPr>
            <a:spLocks noChangeShapeType="1"/>
          </p:cNvSpPr>
          <p:nvPr/>
        </p:nvSpPr>
        <p:spPr bwMode="auto">
          <a:xfrm>
            <a:off x="6608763" y="2028825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Line 350"/>
          <p:cNvSpPr>
            <a:spLocks noChangeShapeType="1"/>
          </p:cNvSpPr>
          <p:nvPr/>
        </p:nvSpPr>
        <p:spPr bwMode="auto">
          <a:xfrm>
            <a:off x="5999163" y="2117725"/>
            <a:ext cx="503237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Text Box 351"/>
          <p:cNvSpPr txBox="1">
            <a:spLocks noChangeArrowheads="1"/>
          </p:cNvSpPr>
          <p:nvPr/>
        </p:nvSpPr>
        <p:spPr bwMode="auto">
          <a:xfrm>
            <a:off x="6475413" y="2320925"/>
            <a:ext cx="22590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institutional link to 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ISP (Internet)</a:t>
            </a:r>
          </a:p>
          <a:p>
            <a:pPr algn="ctr">
              <a:lnSpc>
                <a:spcPct val="85000"/>
              </a:lnSpc>
            </a:pPr>
            <a:endParaRPr lang="en-US" sz="2000"/>
          </a:p>
        </p:txBody>
      </p:sp>
      <p:grpSp>
        <p:nvGrpSpPr>
          <p:cNvPr id="58397" name="Group 353"/>
          <p:cNvGrpSpPr>
            <a:grpSpLocks/>
          </p:cNvGrpSpPr>
          <p:nvPr/>
        </p:nvGrpSpPr>
        <p:grpSpPr bwMode="auto">
          <a:xfrm>
            <a:off x="4397375" y="2636838"/>
            <a:ext cx="1052513" cy="355600"/>
            <a:chOff x="4410" y="1365"/>
            <a:chExt cx="663" cy="224"/>
          </a:xfrm>
        </p:grpSpPr>
        <p:sp>
          <p:nvSpPr>
            <p:cNvPr id="58447" name="Rectangle 354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8" name="AutoShape 355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9" name="Freeform 356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0" name="Freeform 357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451" name="Freeform 358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98" name="Line 359"/>
          <p:cNvSpPr>
            <a:spLocks noChangeShapeType="1"/>
          </p:cNvSpPr>
          <p:nvPr/>
        </p:nvSpPr>
        <p:spPr bwMode="auto">
          <a:xfrm>
            <a:off x="4983163" y="2332038"/>
            <a:ext cx="0" cy="29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99" name="Group 360"/>
          <p:cNvGrpSpPr>
            <a:grpSpLocks/>
          </p:cNvGrpSpPr>
          <p:nvPr/>
        </p:nvGrpSpPr>
        <p:grpSpPr bwMode="auto">
          <a:xfrm>
            <a:off x="4872038" y="3609975"/>
            <a:ext cx="365125" cy="766763"/>
            <a:chOff x="4140" y="429"/>
            <a:chExt cx="1425" cy="2396"/>
          </a:xfrm>
        </p:grpSpPr>
        <p:sp>
          <p:nvSpPr>
            <p:cNvPr id="58415" name="Freeform 3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6" name="Rectangle 3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Freeform 3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8" name="Freeform 3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9" name="Rectangle 36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0" name="Group 3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45" name="AutoShape 3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6" name="AutoShape 36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1" name="Rectangle 36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2" name="Group 3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43" name="AutoShape 37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4" name="AutoShape 37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3" name="Rectangle 37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4" name="Rectangle 37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5" name="Group 3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41" name="AutoShape 37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2" name="AutoShape 37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6" name="Freeform 3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27" name="Group 3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39" name="AutoShape 3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0" name="AutoShape 38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8" name="Rectangle 38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9" name="Freeform 3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0" name="Freeform 3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1" name="Oval 38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2" name="Freeform 3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3" name="AutoShape 3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4" name="AutoShape 38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5" name="Oval 38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6" name="Oval 39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8437" name="Oval 39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8" name="Rectangle 39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00" name="Line 393"/>
          <p:cNvSpPr>
            <a:spLocks noChangeShapeType="1"/>
          </p:cNvSpPr>
          <p:nvPr/>
        </p:nvSpPr>
        <p:spPr bwMode="auto">
          <a:xfrm flipH="1">
            <a:off x="3638550" y="3051175"/>
            <a:ext cx="788988" cy="5032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401" name="Picture 394" descr="underline_base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22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402" name="Group 395"/>
          <p:cNvGrpSpPr>
            <a:grpSpLocks/>
          </p:cNvGrpSpPr>
          <p:nvPr/>
        </p:nvGrpSpPr>
        <p:grpSpPr bwMode="auto">
          <a:xfrm>
            <a:off x="606425" y="2566988"/>
            <a:ext cx="723900" cy="665162"/>
            <a:chOff x="-44" y="1473"/>
            <a:chExt cx="981" cy="1105"/>
          </a:xfrm>
        </p:grpSpPr>
        <p:pic>
          <p:nvPicPr>
            <p:cNvPr id="58413" name="Picture 396" descr="desktop_computer_stylized_mediu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4" name="Freeform 39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3" name="Group 398"/>
          <p:cNvGrpSpPr>
            <a:grpSpLocks/>
          </p:cNvGrpSpPr>
          <p:nvPr/>
        </p:nvGrpSpPr>
        <p:grpSpPr bwMode="auto">
          <a:xfrm>
            <a:off x="1000125" y="3016250"/>
            <a:ext cx="723900" cy="665163"/>
            <a:chOff x="-44" y="1473"/>
            <a:chExt cx="981" cy="1105"/>
          </a:xfrm>
        </p:grpSpPr>
        <p:pic>
          <p:nvPicPr>
            <p:cNvPr id="58411" name="Picture 399" descr="desktop_computer_stylized_mediu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2" name="Freeform 40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4" name="Group 401"/>
          <p:cNvGrpSpPr>
            <a:grpSpLocks/>
          </p:cNvGrpSpPr>
          <p:nvPr/>
        </p:nvGrpSpPr>
        <p:grpSpPr bwMode="auto">
          <a:xfrm>
            <a:off x="1611313" y="3592513"/>
            <a:ext cx="723900" cy="665162"/>
            <a:chOff x="-44" y="1473"/>
            <a:chExt cx="981" cy="1105"/>
          </a:xfrm>
        </p:grpSpPr>
        <p:pic>
          <p:nvPicPr>
            <p:cNvPr id="58409" name="Picture 402" descr="desktop_computer_stylized_mediu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0" name="Freeform 40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5" name="Group 404"/>
          <p:cNvGrpSpPr>
            <a:grpSpLocks/>
          </p:cNvGrpSpPr>
          <p:nvPr/>
        </p:nvGrpSpPr>
        <p:grpSpPr bwMode="auto">
          <a:xfrm>
            <a:off x="2184400" y="3606800"/>
            <a:ext cx="723900" cy="665163"/>
            <a:chOff x="-44" y="1473"/>
            <a:chExt cx="981" cy="1105"/>
          </a:xfrm>
        </p:grpSpPr>
        <p:pic>
          <p:nvPicPr>
            <p:cNvPr id="58407" name="Picture 405" descr="desktop_computer_stylized_mediu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8" name="Freeform 4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4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159119D3-05F4-AA4D-B1CE-2B7EC1063295}" type="slidenum">
              <a:rPr lang="en-US" sz="1200">
                <a:latin typeface="Tahoma" charset="0"/>
              </a:rPr>
              <a:pPr/>
              <a:t>7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0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69863"/>
            <a:ext cx="8382000" cy="984250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Wireless access networks</a:t>
            </a:r>
            <a:endParaRPr lang="en-US">
              <a:latin typeface="Gill Sans MT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1938" y="1322388"/>
            <a:ext cx="8370887" cy="865187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shared </a:t>
            </a:r>
            <a:r>
              <a:rPr lang="en-US" sz="2400" i="1">
                <a:latin typeface="Gill Sans MT" charset="0"/>
              </a:rPr>
              <a:t>wireless</a:t>
            </a:r>
            <a:r>
              <a:rPr lang="en-US" sz="2400">
                <a:latin typeface="Gill Sans MT" charset="0"/>
              </a:rPr>
              <a:t> access network connects end system to router</a:t>
            </a:r>
          </a:p>
          <a:p>
            <a:pPr lvl="1" eaLnBrk="1" hangingPunct="1"/>
            <a:r>
              <a:rPr lang="en-US" sz="2000">
                <a:latin typeface="Gill Sans MT" charset="0"/>
                <a:cs typeface="Arial" charset="0"/>
              </a:rPr>
              <a:t>via base station aka </a:t>
            </a:r>
            <a:r>
              <a:rPr lang="ja-JP" altLang="en-US" sz="2000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>
                <a:latin typeface="Gill Sans MT" charset="0"/>
                <a:ea typeface="ＭＳ Ｐゴシック" charset="0"/>
                <a:cs typeface="ＭＳ Ｐゴシック" charset="0"/>
              </a:rPr>
              <a:t>access point</a:t>
            </a:r>
            <a:r>
              <a:rPr lang="ja-JP" altLang="en-US" sz="2000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endParaRPr lang="en-US" sz="2000">
              <a:latin typeface="Gill Sans MT" charset="0"/>
              <a:cs typeface="Arial" charset="0"/>
            </a:endParaRPr>
          </a:p>
        </p:txBody>
      </p:sp>
      <p:pic>
        <p:nvPicPr>
          <p:cNvPr id="59396" name="Picture 7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89058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341313" y="2214563"/>
            <a:ext cx="4079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wireless LANs: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within building (100 ft)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802.11b/g (WiFi): 11, 54 Mbps transmission rate</a:t>
            </a:r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4640263" y="1819275"/>
            <a:ext cx="46196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>
              <a:latin typeface="Gill Sans MT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wide-area wireless access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provided by telco (cellular) operator, 10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km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between 1 and 10 Mbps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3G, 4G:  LTE</a:t>
            </a:r>
          </a:p>
        </p:txBody>
      </p:sp>
      <p:grpSp>
        <p:nvGrpSpPr>
          <p:cNvPr id="59399" name="Group 85"/>
          <p:cNvGrpSpPr>
            <a:grpSpLocks/>
          </p:cNvGrpSpPr>
          <p:nvPr/>
        </p:nvGrpSpPr>
        <p:grpSpPr bwMode="auto">
          <a:xfrm>
            <a:off x="958850" y="3536950"/>
            <a:ext cx="2487613" cy="1562100"/>
            <a:chOff x="2889" y="1631"/>
            <a:chExt cx="980" cy="743"/>
          </a:xfrm>
        </p:grpSpPr>
        <p:sp>
          <p:nvSpPr>
            <p:cNvPr id="59501" name="Rectangle 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02" name="AutoShape 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59400" name="Line 110"/>
          <p:cNvSpPr>
            <a:spLocks noChangeShapeType="1"/>
          </p:cNvSpPr>
          <p:nvPr/>
        </p:nvSpPr>
        <p:spPr bwMode="auto">
          <a:xfrm>
            <a:off x="2603500" y="4941888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Line 116"/>
          <p:cNvSpPr>
            <a:spLocks noChangeShapeType="1"/>
          </p:cNvSpPr>
          <p:nvPr/>
        </p:nvSpPr>
        <p:spPr bwMode="auto">
          <a:xfrm flipV="1">
            <a:off x="2003425" y="4806950"/>
            <a:ext cx="28733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02" name="Group 228"/>
          <p:cNvGrpSpPr>
            <a:grpSpLocks/>
          </p:cNvGrpSpPr>
          <p:nvPr/>
        </p:nvGrpSpPr>
        <p:grpSpPr bwMode="auto">
          <a:xfrm>
            <a:off x="2279650" y="4649788"/>
            <a:ext cx="666750" cy="284162"/>
            <a:chOff x="4650" y="1129"/>
            <a:chExt cx="246" cy="95"/>
          </a:xfrm>
        </p:grpSpPr>
        <p:sp>
          <p:nvSpPr>
            <p:cNvPr id="5949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949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949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9496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9499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0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97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8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3" name="Group 246"/>
          <p:cNvGrpSpPr>
            <a:grpSpLocks/>
          </p:cNvGrpSpPr>
          <p:nvPr/>
        </p:nvGrpSpPr>
        <p:grpSpPr bwMode="auto">
          <a:xfrm>
            <a:off x="1527175" y="4416425"/>
            <a:ext cx="863600" cy="588963"/>
            <a:chOff x="2967" y="478"/>
            <a:chExt cx="788" cy="625"/>
          </a:xfrm>
        </p:grpSpPr>
        <p:pic>
          <p:nvPicPr>
            <p:cNvPr id="59491" name="Picture 247" descr="access_point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92" name="Picture 248" descr="antenna_radiation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04" name="Group 390"/>
          <p:cNvGrpSpPr>
            <a:grpSpLocks/>
          </p:cNvGrpSpPr>
          <p:nvPr/>
        </p:nvGrpSpPr>
        <p:grpSpPr bwMode="auto">
          <a:xfrm>
            <a:off x="1441450" y="3648075"/>
            <a:ext cx="757238" cy="682625"/>
            <a:chOff x="877" y="1008"/>
            <a:chExt cx="2747" cy="2591"/>
          </a:xfrm>
        </p:grpSpPr>
        <p:pic>
          <p:nvPicPr>
            <p:cNvPr id="59468" name="Picture 391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69" name="Picture 392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70" name="Freeform 39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71" name="Picture 394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72" name="Freeform 39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3" name="Freeform 39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4" name="Freeform 39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5" name="Freeform 39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6" name="Freeform 39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7" name="Freeform 40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78" name="Group 40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9485" name="Freeform 40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Freeform 40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7" name="Freeform 40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8" name="Freeform 40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9" name="Freeform 40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0" name="Freeform 40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79" name="Freeform 40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0" name="Freeform 40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1" name="Freeform 41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2" name="Freeform 41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3" name="Freeform 41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4" name="Freeform 41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5" name="Group 445"/>
          <p:cNvGrpSpPr>
            <a:grpSpLocks/>
          </p:cNvGrpSpPr>
          <p:nvPr/>
        </p:nvGrpSpPr>
        <p:grpSpPr bwMode="auto">
          <a:xfrm>
            <a:off x="5146675" y="4071938"/>
            <a:ext cx="2709863" cy="1951037"/>
            <a:chOff x="3652" y="2846"/>
            <a:chExt cx="1253" cy="934"/>
          </a:xfrm>
        </p:grpSpPr>
        <p:sp>
          <p:nvSpPr>
            <p:cNvPr id="59409" name="Freeform 84"/>
            <p:cNvSpPr>
              <a:spLocks/>
            </p:cNvSpPr>
            <p:nvPr/>
          </p:nvSpPr>
          <p:spPr bwMode="auto">
            <a:xfrm>
              <a:off x="3652" y="294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Line 93"/>
            <p:cNvSpPr>
              <a:spLocks noChangeShapeType="1"/>
            </p:cNvSpPr>
            <p:nvPr/>
          </p:nvSpPr>
          <p:spPr bwMode="auto">
            <a:xfrm>
              <a:off x="4337" y="3386"/>
              <a:ext cx="96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9411" name="Picture 133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956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412" name="Group 134"/>
            <p:cNvGrpSpPr>
              <a:grpSpLocks/>
            </p:cNvGrpSpPr>
            <p:nvPr/>
          </p:nvGrpSpPr>
          <p:grpSpPr bwMode="auto">
            <a:xfrm>
              <a:off x="3911" y="2846"/>
              <a:ext cx="262" cy="243"/>
              <a:chOff x="2751" y="1851"/>
              <a:chExt cx="462" cy="478"/>
            </a:xfrm>
          </p:grpSpPr>
          <p:pic>
            <p:nvPicPr>
              <p:cNvPr id="59466" name="Picture 135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67" name="Picture 136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413" name="Group 252"/>
            <p:cNvGrpSpPr>
              <a:grpSpLocks/>
            </p:cNvGrpSpPr>
            <p:nvPr/>
          </p:nvGrpSpPr>
          <p:grpSpPr bwMode="auto">
            <a:xfrm>
              <a:off x="4193" y="3034"/>
              <a:ext cx="288" cy="398"/>
              <a:chOff x="742" y="2409"/>
              <a:chExt cx="576" cy="881"/>
            </a:xfrm>
          </p:grpSpPr>
          <p:grpSp>
            <p:nvGrpSpPr>
              <p:cNvPr id="59448" name="Group 25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945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59449" name="Picture 269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50" name="Oval 27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5" cy="6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14" name="Group 342"/>
            <p:cNvGrpSpPr>
              <a:grpSpLocks/>
            </p:cNvGrpSpPr>
            <p:nvPr/>
          </p:nvGrpSpPr>
          <p:grpSpPr bwMode="auto">
            <a:xfrm>
              <a:off x="3715" y="3159"/>
              <a:ext cx="337" cy="257"/>
              <a:chOff x="877" y="1008"/>
              <a:chExt cx="2747" cy="2591"/>
            </a:xfrm>
          </p:grpSpPr>
          <p:pic>
            <p:nvPicPr>
              <p:cNvPr id="59425" name="Picture 343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26" name="Picture 344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27" name="Freeform 3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428" name="Picture 346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29" name="Freeform 3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Freeform 3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Freeform 3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Freeform 3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Freeform 3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Freeform 3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35" name="Group 3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9442" name="Freeform 3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3" name="Freeform 3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4" name="Freeform 3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5" name="Freeform 3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6" name="Freeform 3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7" name="Freeform 3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36" name="Freeform 3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7" name="Freeform 3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8" name="Freeform 3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Freeform 3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0" name="Freeform 3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1" name="Freeform 3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15" name="Group 237"/>
            <p:cNvGrpSpPr>
              <a:grpSpLocks/>
            </p:cNvGrpSpPr>
            <p:nvPr/>
          </p:nvGrpSpPr>
          <p:grpSpPr bwMode="auto">
            <a:xfrm>
              <a:off x="4377" y="3439"/>
              <a:ext cx="246" cy="107"/>
              <a:chOff x="4650" y="1129"/>
              <a:chExt cx="246" cy="95"/>
            </a:xfrm>
          </p:grpSpPr>
          <p:sp>
            <p:nvSpPr>
              <p:cNvPr id="5941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941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941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9420" name="Group 2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9423" name="Freeform 2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24" name="Freeform 2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21" name="Line 2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Line 2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16" name="Line 444"/>
            <p:cNvSpPr>
              <a:spLocks noChangeShapeType="1"/>
            </p:cNvSpPr>
            <p:nvPr/>
          </p:nvSpPr>
          <p:spPr bwMode="auto">
            <a:xfrm>
              <a:off x="4514" y="3542"/>
              <a:ext cx="0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6" name="Text Box 446"/>
          <p:cNvSpPr txBox="1">
            <a:spLocks noChangeArrowheads="1"/>
          </p:cNvSpPr>
          <p:nvPr/>
        </p:nvSpPr>
        <p:spPr bwMode="auto">
          <a:xfrm>
            <a:off x="2044700" y="5186363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to Internet</a:t>
            </a:r>
          </a:p>
        </p:txBody>
      </p:sp>
      <p:sp>
        <p:nvSpPr>
          <p:cNvPr id="59407" name="Text Box 447"/>
          <p:cNvSpPr txBox="1">
            <a:spLocks noChangeArrowheads="1"/>
          </p:cNvSpPr>
          <p:nvPr/>
        </p:nvSpPr>
        <p:spPr bwMode="auto">
          <a:xfrm>
            <a:off x="6711950" y="5884863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to Internet</a:t>
            </a:r>
          </a:p>
        </p:txBody>
      </p:sp>
      <p:sp>
        <p:nvSpPr>
          <p:cNvPr id="594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3590CBA4-E0C8-FA4C-BBCA-DE59E00F0BD4}" type="slidenum">
              <a:rPr lang="en-US" sz="1200">
                <a:latin typeface="Tahoma" charset="0"/>
              </a:rPr>
              <a:pPr/>
              <a:t>8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1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62466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92075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96863"/>
            <a:ext cx="7772400" cy="879475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Physical media</a:t>
            </a:r>
            <a:endParaRPr lang="en-US">
              <a:latin typeface="Gill Sans MT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482725"/>
            <a:ext cx="4322763" cy="4648200"/>
          </a:xfrm>
        </p:spPr>
        <p:txBody>
          <a:bodyPr>
            <a:normAutofit fontScale="92500"/>
          </a:bodyPr>
          <a:lstStyle/>
          <a:p>
            <a:pPr eaLnBrk="1" hangingPunct="1">
              <a:buSzPct val="75000"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bit: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propagates between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transmitter/receiver pairs</a:t>
            </a:r>
            <a:endParaRPr lang="en-US" sz="2400">
              <a:solidFill>
                <a:srgbClr val="FF0000"/>
              </a:solidFill>
              <a:latin typeface="Gill Sans MT" charset="0"/>
            </a:endParaRPr>
          </a:p>
          <a:p>
            <a:pPr eaLnBrk="1" hangingPunct="1">
              <a:buSzPct val="75000"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physical link:</a:t>
            </a:r>
            <a:r>
              <a:rPr lang="en-US" sz="2400">
                <a:latin typeface="Gill Sans MT" charset="0"/>
              </a:rPr>
              <a:t> what lies between transmitter &amp; receiver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guided media: 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signals propagate in solid media: copper, fiber, coax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unguided media:</a:t>
            </a:r>
            <a:r>
              <a:rPr lang="en-US" sz="2400">
                <a:latin typeface="Gill Sans MT" charset="0"/>
              </a:rPr>
              <a:t> 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signals propagate freely, e.g., radio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1413" y="2111375"/>
            <a:ext cx="3810000" cy="334645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twisted pair (TP</a:t>
            </a:r>
            <a:r>
              <a:rPr lang="en-US" sz="2400" i="1">
                <a:solidFill>
                  <a:srgbClr val="FF0000"/>
                </a:solidFill>
                <a:latin typeface="Gill Sans MT" charset="0"/>
              </a:rPr>
              <a:t>)</a:t>
            </a:r>
            <a:endParaRPr lang="en-US" sz="2400" i="1">
              <a:latin typeface="Gill Sans MT" charset="0"/>
            </a:endParaRP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two insulated copper wires</a:t>
            </a:r>
          </a:p>
          <a:p>
            <a:pPr lvl="1" eaLnBrk="1" hangingPunct="1">
              <a:buSzPct val="75000"/>
            </a:pPr>
            <a:r>
              <a:rPr lang="en-US" sz="2000">
                <a:latin typeface="Gill Sans MT" charset="0"/>
                <a:cs typeface="Arial" charset="0"/>
              </a:rPr>
              <a:t>Category 5: 100 Mbps, 1 Gpbs Ethernet</a:t>
            </a:r>
          </a:p>
          <a:p>
            <a:pPr lvl="1" eaLnBrk="1" hangingPunct="1">
              <a:buSzPct val="75000"/>
            </a:pPr>
            <a:r>
              <a:rPr lang="en-US" sz="2000">
                <a:latin typeface="Gill Sans MT" charset="0"/>
                <a:cs typeface="Arial" charset="0"/>
              </a:rPr>
              <a:t>Category 6: 10Gbps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4187825"/>
            <a:ext cx="22764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56AE04E4-313F-CB43-91F5-AA8D3DE92288}" type="slidenum">
              <a:rPr lang="en-US" sz="1200">
                <a:latin typeface="Tahoma" charset="0"/>
              </a:rPr>
              <a:pPr/>
              <a:t>9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0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2470</Words>
  <Application>Microsoft Macintosh PowerPoint</Application>
  <PresentationFormat>On-screen Show (4:3)</PresentationFormat>
  <Paragraphs>811</Paragraphs>
  <Slides>35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Microsoft Clip Gallery</vt:lpstr>
      <vt:lpstr>Clip</vt:lpstr>
      <vt:lpstr>A closer look at network structure:</vt:lpstr>
      <vt:lpstr>Access networks and physical media</vt:lpstr>
      <vt:lpstr>Access net: digital subscriber line (DSL)</vt:lpstr>
      <vt:lpstr>PowerPoint Presentation</vt:lpstr>
      <vt:lpstr>PowerPoint Presentation</vt:lpstr>
      <vt:lpstr>PowerPoint Presentation</vt:lpstr>
      <vt:lpstr>Enterprise access networks (Ethernet)</vt:lpstr>
      <vt:lpstr>Wireless access networks</vt:lpstr>
      <vt:lpstr>Physical media</vt:lpstr>
      <vt:lpstr>Physical media: coax, fiber</vt:lpstr>
      <vt:lpstr>Physical media: radio</vt:lpstr>
      <vt:lpstr>Chapter 1: roadmap</vt:lpstr>
      <vt:lpstr>The Network Core</vt:lpstr>
      <vt:lpstr>The network core</vt:lpstr>
      <vt:lpstr>Host: sends packets of data</vt:lpstr>
      <vt:lpstr>Packet-switching: store-and-forward</vt:lpstr>
      <vt:lpstr>Packet Switching: queueing delay, loss</vt:lpstr>
      <vt:lpstr>Two key network-core functions</vt:lpstr>
      <vt:lpstr>Network Core: Packet Switching</vt:lpstr>
      <vt:lpstr>Alternative core: circuit switching</vt:lpstr>
      <vt:lpstr>Network Core: Circuit Switching</vt:lpstr>
      <vt:lpstr>Circuit switching: FDM versus TDM</vt:lpstr>
      <vt:lpstr>Packet switching versus circuit switching</vt:lpstr>
      <vt:lpstr>PowerPoint Presentation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Tier-1 ISP: e.g., Sprint</vt:lpstr>
      <vt:lpstr>PowerPoint Presentation</vt:lpstr>
    </vt:vector>
  </TitlesOfParts>
  <Manager/>
  <Company>RHIT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closer look at network structure:</dc:title>
  <dc:subject/>
  <dc:creator>Gregory Aaron Wilkin</dc:creator>
  <cp:keywords/>
  <dc:description/>
  <cp:lastModifiedBy>Gregory Aaron Wilkin</cp:lastModifiedBy>
  <cp:revision>1</cp:revision>
  <dcterms:created xsi:type="dcterms:W3CDTF">2015-03-11T18:39:59Z</dcterms:created>
  <dcterms:modified xsi:type="dcterms:W3CDTF">2015-03-11T18:40:22Z</dcterms:modified>
  <cp:category/>
</cp:coreProperties>
</file>