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EBD1-178F-5246-8617-8297E7BE0120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DB12-AD82-2F4C-AAE2-8B0EAABC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1FD3CD-80DF-374D-BF58-44C044BE803C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7C99E2-F759-7447-B2C5-FDF495F925F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ATA – analog  telephone adaptor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E55EC3-8D47-F548-9500-C8D639BD711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ATM and Frame Relay are connection-oriented but unreliable networks.</a:t>
            </a:r>
          </a:p>
          <a:p>
            <a:r>
              <a:rPr lang="en-US">
                <a:latin typeface="Times New Roman" charset="0"/>
              </a:rPr>
              <a:t>Connection-oriented is modeled on the telephone network.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024516-FB59-D04B-94B8-E1E3BB3D7D4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Connection-less service is modeled on the post office service.</a:t>
            </a:r>
          </a:p>
          <a:p>
            <a:r>
              <a:rPr lang="en-US">
                <a:latin typeface="Times New Roman" charset="0"/>
              </a:rPr>
              <a:t>ICMP – error messages </a:t>
            </a:r>
          </a:p>
          <a:p>
            <a:r>
              <a:rPr lang="en-US">
                <a:latin typeface="Times New Roman" charset="0"/>
              </a:rPr>
              <a:t>IP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here???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0172-AC6D-A042-BFD1-34292C97F4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F51E79-CB4B-1449-BD06-A1A811DB913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40344AD-79BE-C64D-8EBD-42DC1624C8A8}" type="slidenum">
              <a:rPr lang="en-US" sz="1200">
                <a:latin typeface="Times New Roman" charset="0"/>
              </a:rPr>
              <a:pPr algn="r"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D7B628-910A-E742-9263-78888D7B0BD0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88D567-9972-8648-A6AA-EBCD270A56AB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68695C-C4AC-6246-8566-88D3B4166651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17A4A6-40F9-374A-9A62-F8F30011DFAB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FD6A03-A69A-FD41-A765-0E288BA6B9F6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3F3A30F-BF5C-B044-A75B-1E076BE4D1E7}" type="slidenum">
              <a:rPr lang="en-US" sz="1200">
                <a:latin typeface="Times New Roman" charset="0"/>
              </a:rPr>
              <a:pPr algn="r"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23C9-092F-274F-A3FB-16CF7638FF44}" type="datetimeFigureOut">
              <a:rPr lang="en-US" smtClean="0"/>
              <a:t>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41.wmf"/><Relationship Id="rId21" Type="http://schemas.openxmlformats.org/officeDocument/2006/relationships/oleObject" Target="../embeddings/oleObject14.bin"/><Relationship Id="rId22" Type="http://schemas.openxmlformats.org/officeDocument/2006/relationships/oleObject" Target="../embeddings/oleObject15.bin"/><Relationship Id="rId23" Type="http://schemas.openxmlformats.org/officeDocument/2006/relationships/oleObject" Target="../embeddings/oleObject16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39.wmf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40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28.png"/><Relationship Id="rId10" Type="http://schemas.openxmlformats.org/officeDocument/2006/relationships/image" Target="../media/image32.png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10" Type="http://schemas.openxmlformats.org/officeDocument/2006/relationships/image" Target="../media/image5.png"/><Relationship Id="rId11" Type="http://schemas.openxmlformats.org/officeDocument/2006/relationships/image" Target="../media/image13.png"/><Relationship Id="rId12" Type="http://schemas.openxmlformats.org/officeDocument/2006/relationships/image" Target="../media/image6.png"/><Relationship Id="rId13" Type="http://schemas.openxmlformats.org/officeDocument/2006/relationships/image" Target="../media/image4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10" Type="http://schemas.openxmlformats.org/officeDocument/2006/relationships/image" Target="../media/image5.png"/><Relationship Id="rId11" Type="http://schemas.openxmlformats.org/officeDocument/2006/relationships/image" Target="../media/image13.png"/><Relationship Id="rId12" Type="http://schemas.openxmlformats.org/officeDocument/2006/relationships/image" Target="../media/image6.png"/><Relationship Id="rId13" Type="http://schemas.openxmlformats.org/officeDocument/2006/relationships/image" Target="../media/image4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394D124-255F-B84E-9514-57589F351465}" type="slidenum">
              <a:rPr lang="en-US" sz="1200">
                <a:latin typeface="Tahoma" charset="0"/>
              </a:rPr>
              <a:pPr/>
              <a:t>1</a:t>
            </a:fld>
            <a:endParaRPr lang="en-US" sz="1200">
              <a:latin typeface="Tahoma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1</a:t>
            </a:r>
            <a:r>
              <a:rPr lang="en-US" sz="4800">
                <a:solidFill>
                  <a:srgbClr val="000099"/>
                </a:solidFill>
                <a:latin typeface="Gill Sans MT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charset="0"/>
              </a:rPr>
            </a:br>
            <a:r>
              <a:rPr lang="en-US" sz="4400">
                <a:solidFill>
                  <a:srgbClr val="000099"/>
                </a:solidFill>
                <a:latin typeface="Gill Sans MT" charset="0"/>
              </a:rPr>
              <a:t>Introduction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2800" i="1">
                <a:solidFill>
                  <a:srgbClr val="008000"/>
                </a:solidFill>
                <a:latin typeface="Gill Sans MT" charset="0"/>
              </a:rPr>
              <a:t>Computer Networking: A Top Down Approach </a:t>
            </a:r>
            <a:r>
              <a:rPr lang="en-US" sz="2800">
                <a:solidFill>
                  <a:srgbClr val="008000"/>
                </a:solidFill>
                <a:latin typeface="Gill Sans MT" charset="0"/>
              </a:rPr>
              <a:t/>
            </a:r>
            <a:br>
              <a:rPr lang="en-US" sz="2800">
                <a:solidFill>
                  <a:srgbClr val="008000"/>
                </a:solidFill>
                <a:latin typeface="Gill Sans MT" charset="0"/>
              </a:rPr>
            </a:br>
            <a:r>
              <a:rPr lang="en-US" sz="2000">
                <a:solidFill>
                  <a:srgbClr val="008000"/>
                </a:solidFill>
                <a:latin typeface="Gill Sans MT" charset="0"/>
              </a:rPr>
              <a:t>6</a:t>
            </a:r>
            <a:r>
              <a:rPr lang="en-US" sz="2000" baseline="30000">
                <a:solidFill>
                  <a:srgbClr val="008000"/>
                </a:solidFill>
                <a:latin typeface="Gill Sans MT" charset="0"/>
              </a:rPr>
              <a:t>th</a:t>
            </a:r>
            <a:r>
              <a:rPr lang="en-US" sz="2000">
                <a:solidFill>
                  <a:srgbClr val="008000"/>
                </a:solidFill>
                <a:latin typeface="Gill Sans MT" charset="0"/>
              </a:rPr>
              <a:t> edition </a:t>
            </a:r>
            <a:br>
              <a:rPr lang="en-US" sz="2000">
                <a:solidFill>
                  <a:srgbClr val="008000"/>
                </a:solidFill>
                <a:latin typeface="Gill Sans MT" charset="0"/>
              </a:rPr>
            </a:br>
            <a:r>
              <a:rPr lang="en-US" sz="2000">
                <a:solidFill>
                  <a:srgbClr val="008000"/>
                </a:solidFill>
                <a:latin typeface="Gill Sans MT" charset="0"/>
              </a:rPr>
              <a:t>Jim Kurose, Keith Ross</a:t>
            </a:r>
            <a:br>
              <a:rPr lang="en-US" sz="2000">
                <a:solidFill>
                  <a:srgbClr val="008000"/>
                </a:solidFill>
                <a:latin typeface="Gill Sans MT" charset="0"/>
              </a:rPr>
            </a:br>
            <a:r>
              <a:rPr lang="en-US" sz="2000">
                <a:solidFill>
                  <a:srgbClr val="008000"/>
                </a:solidFill>
                <a:latin typeface="Gill Sans MT" charset="0"/>
              </a:rPr>
              <a:t>Addison-Wesley</a:t>
            </a:r>
            <a:br>
              <a:rPr lang="en-US" sz="2000">
                <a:solidFill>
                  <a:srgbClr val="008000"/>
                </a:solidFill>
                <a:latin typeface="Gill Sans MT" charset="0"/>
              </a:rPr>
            </a:br>
            <a:r>
              <a:rPr lang="en-US" sz="2000">
                <a:solidFill>
                  <a:srgbClr val="008000"/>
                </a:solidFill>
                <a:latin typeface="Gill Sans MT" charset="0"/>
              </a:rPr>
              <a:t>March 2012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 note on the use of these ppt slides:</a:t>
            </a:r>
          </a:p>
          <a:p>
            <a:r>
              <a:rPr lang="en-US" sz="1200"/>
              <a:t>We</a:t>
            </a:r>
            <a:r>
              <a:rPr lang="ja-JP" altLang="en-US" sz="1200"/>
              <a:t>’</a:t>
            </a:r>
            <a:r>
              <a:rPr lang="en-US" altLang="ja-JP" sz="1200"/>
              <a:t>re making these slides freely available to all (faculty, students, readers). They</a:t>
            </a:r>
            <a:r>
              <a:rPr lang="ja-JP" altLang="en-US" sz="1200"/>
              <a:t>’</a:t>
            </a:r>
            <a:r>
              <a:rPr lang="en-US" altLang="ja-JP" sz="1200"/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/>
              <a:t>lot</a:t>
            </a:r>
            <a:r>
              <a:rPr lang="en-US" altLang="ja-JP" sz="120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endParaRPr lang="en-US" sz="1400">
              <a:latin typeface="Gill Sans MT" charset="0"/>
            </a:endParaRP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1200"/>
              <a:t>If you use these slides (e.g., in a class) that you mention their source (after all, we</a:t>
            </a:r>
            <a:r>
              <a:rPr lang="ja-JP" altLang="en-US" sz="1200"/>
              <a:t>’</a:t>
            </a:r>
            <a:r>
              <a:rPr lang="en-US" altLang="ja-JP" sz="1200"/>
              <a:t>d like people to use our book!)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120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</a:pPr>
            <a:endParaRPr lang="en-US" sz="120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200"/>
              <a:t>Thanks and enjoy!  JFK/KWR</a:t>
            </a:r>
          </a:p>
          <a:p>
            <a:pPr>
              <a:lnSpc>
                <a:spcPct val="85000"/>
              </a:lnSpc>
            </a:pPr>
            <a:endParaRPr lang="en-US" sz="1200"/>
          </a:p>
          <a:p>
            <a:pPr>
              <a:lnSpc>
                <a:spcPct val="85000"/>
              </a:lnSpc>
            </a:pPr>
            <a:r>
              <a:rPr lang="en-US" sz="1200"/>
              <a:t>     All material copyright 1996-2012</a:t>
            </a:r>
          </a:p>
          <a:p>
            <a:pPr>
              <a:lnSpc>
                <a:spcPct val="85000"/>
              </a:lnSpc>
            </a:pPr>
            <a:r>
              <a:rPr lang="en-US" sz="1200"/>
              <a:t>     J.F Kurose and K.W. Ross, All Rights Reserved</a:t>
            </a: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" descr="6e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87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47106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Chapter 1: roadmap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1.1 what </a:t>
            </a:r>
            <a:r>
              <a:rPr lang="en-US" sz="2800" i="1">
                <a:solidFill>
                  <a:srgbClr val="000099"/>
                </a:solidFill>
                <a:latin typeface="Gill Sans MT" charset="0"/>
                <a:cs typeface="Arial" charset="0"/>
              </a:rPr>
              <a:t>is</a:t>
            </a: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 the Internet?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1.2 network edge</a:t>
            </a:r>
          </a:p>
          <a:p>
            <a:pPr lvl="2" eaLnBrk="1" hangingPunct="1">
              <a:buClr>
                <a:srgbClr val="000099"/>
              </a:buClr>
              <a:buFont typeface="Wingdings" charset="0"/>
              <a:buChar char="§"/>
            </a:pP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Gill Sans MT" charset="0"/>
                <a:cs typeface="Arial" charset="0"/>
              </a:rPr>
              <a:t>end systems, access networks, links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1.3 </a:t>
            </a:r>
            <a:r>
              <a:rPr lang="en-US" sz="2800">
                <a:latin typeface="Gill Sans MT" charset="0"/>
                <a:cs typeface="Arial" charset="0"/>
              </a:rPr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latin typeface="Gill Sans MT" charset="0"/>
                <a:cs typeface="Arial" charset="0"/>
              </a:rPr>
              <a:t>packet switching, circuit switching, network structure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1.4 </a:t>
            </a:r>
            <a:r>
              <a:rPr lang="en-US" sz="2800">
                <a:latin typeface="Gill Sans MT" charset="0"/>
                <a:cs typeface="Arial" charset="0"/>
              </a:rPr>
              <a:t>delay, loss, throughput in networks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1.5</a:t>
            </a:r>
            <a:r>
              <a:rPr lang="en-US" sz="2800">
                <a:latin typeface="Gill Sans MT" charset="0"/>
                <a:cs typeface="Arial" charset="0"/>
              </a:rPr>
              <a:t> protocol layers, service models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1.6</a:t>
            </a:r>
            <a:r>
              <a:rPr lang="en-US" sz="2800">
                <a:latin typeface="Gill Sans MT" charset="0"/>
                <a:cs typeface="Arial" charset="0"/>
              </a:rPr>
              <a:t> networks under attack: security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1.7</a:t>
            </a:r>
            <a:r>
              <a:rPr lang="en-US" sz="2800">
                <a:latin typeface="Gill Sans MT" charset="0"/>
                <a:cs typeface="Arial" charset="0"/>
              </a:rPr>
              <a:t> history</a:t>
            </a:r>
          </a:p>
          <a:p>
            <a:pPr eaLnBrk="1" hangingPunct="1"/>
            <a:endParaRPr lang="en-US">
              <a:latin typeface="Gill Sans MT" charset="0"/>
            </a:endParaRP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47F51F3-0C8E-EB47-A516-EC12A8042CEF}" type="slidenum">
              <a:rPr lang="en-US" sz="1200">
                <a:latin typeface="Tahoma" charset="0"/>
              </a:rPr>
              <a:pPr/>
              <a:t>10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A6425-4520-1647-B7DB-22D835CF46A0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The network edge: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95800" cy="4648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end systems (hosts):</a:t>
            </a:r>
            <a:endParaRPr lang="en-US" sz="2400" dirty="0">
              <a:latin typeface="Comic Sans MS" charset="0"/>
            </a:endParaRPr>
          </a:p>
          <a:p>
            <a:pPr lvl="1"/>
            <a:r>
              <a:rPr lang="en-US" sz="2000" dirty="0">
                <a:latin typeface="Comic Sans MS" charset="0"/>
              </a:rPr>
              <a:t>run application programs</a:t>
            </a:r>
          </a:p>
          <a:p>
            <a:pPr lvl="1"/>
            <a:r>
              <a:rPr lang="en-US" sz="2000" dirty="0">
                <a:latin typeface="Comic Sans MS" charset="0"/>
              </a:rPr>
              <a:t>e.g. Web, email</a:t>
            </a:r>
          </a:p>
          <a:p>
            <a:pPr lvl="1"/>
            <a:r>
              <a:rPr lang="en-US" sz="2000" dirty="0">
                <a:latin typeface="Comic Sans MS" charset="0"/>
              </a:rPr>
              <a:t>at </a:t>
            </a:r>
            <a:r>
              <a:rPr lang="ja-JP" altLang="en-US" sz="2000" dirty="0">
                <a:latin typeface="Comic Sans MS" charset="0"/>
              </a:rPr>
              <a:t>“</a:t>
            </a:r>
            <a:r>
              <a:rPr lang="en-US" altLang="ja-JP" sz="2000" dirty="0">
                <a:latin typeface="Comic Sans MS" charset="0"/>
              </a:rPr>
              <a:t>edge of network</a:t>
            </a:r>
            <a:r>
              <a:rPr lang="ja-JP" altLang="en-US" sz="2000" dirty="0">
                <a:latin typeface="Comic Sans MS" charset="0"/>
              </a:rPr>
              <a:t>”</a:t>
            </a:r>
            <a:endParaRPr lang="en-US" altLang="ja-JP" sz="2000" dirty="0">
              <a:latin typeface="Comic Sans MS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client/server model</a:t>
            </a:r>
            <a:endParaRPr lang="en-US" sz="2400" dirty="0">
              <a:latin typeface="Comic Sans MS" charset="0"/>
            </a:endParaRPr>
          </a:p>
          <a:p>
            <a:pPr lvl="1"/>
            <a:r>
              <a:rPr lang="en-US" sz="2000" dirty="0">
                <a:latin typeface="Comic Sans MS" charset="0"/>
              </a:rPr>
              <a:t>e.g. Web browser/server; email client/server</a:t>
            </a:r>
          </a:p>
          <a:p>
            <a:pPr lvl="1"/>
            <a:r>
              <a:rPr lang="en-US" sz="2000" dirty="0">
                <a:latin typeface="Comic Sans MS" charset="0"/>
              </a:rPr>
              <a:t>Distributed applications</a:t>
            </a:r>
          </a:p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peer-peer model:</a:t>
            </a:r>
            <a:endParaRPr lang="en-US" sz="2400" dirty="0">
              <a:latin typeface="Comic Sans MS" charset="0"/>
            </a:endParaRPr>
          </a:p>
          <a:p>
            <a:pPr lvl="1"/>
            <a:r>
              <a:rPr lang="en-US" sz="2000" dirty="0">
                <a:latin typeface="Comic Sans MS" charset="0"/>
              </a:rPr>
              <a:t> minimal (or no) use of dedicated servers</a:t>
            </a:r>
          </a:p>
          <a:p>
            <a:pPr lvl="1"/>
            <a:r>
              <a:rPr lang="en-US" sz="2000" dirty="0">
                <a:latin typeface="Comic Sans MS" charset="0"/>
              </a:rPr>
              <a:t>e.g. Skype, </a:t>
            </a:r>
            <a:r>
              <a:rPr lang="en-US" sz="2000" dirty="0" err="1" smtClean="0">
                <a:latin typeface="Comic Sans MS" charset="0"/>
              </a:rPr>
              <a:t>BitTorrent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28676" name="Freeform 12"/>
          <p:cNvSpPr>
            <a:spLocks/>
          </p:cNvSpPr>
          <p:nvPr/>
        </p:nvSpPr>
        <p:spPr bwMode="auto">
          <a:xfrm>
            <a:off x="6769100" y="2200275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Freeform 13"/>
          <p:cNvSpPr>
            <a:spLocks/>
          </p:cNvSpPr>
          <p:nvPr/>
        </p:nvSpPr>
        <p:spPr bwMode="auto">
          <a:xfrm>
            <a:off x="4889500" y="20574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Freeform 14"/>
          <p:cNvSpPr>
            <a:spLocks/>
          </p:cNvSpPr>
          <p:nvPr/>
        </p:nvSpPr>
        <p:spPr bwMode="auto">
          <a:xfrm>
            <a:off x="5257800" y="35083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9" name="Group 233"/>
          <p:cNvGrpSpPr>
            <a:grpSpLocks/>
          </p:cNvGrpSpPr>
          <p:nvPr/>
        </p:nvGrpSpPr>
        <p:grpSpPr bwMode="auto">
          <a:xfrm>
            <a:off x="4316413" y="1785938"/>
            <a:ext cx="1100137" cy="874712"/>
            <a:chOff x="3541" y="495"/>
            <a:chExt cx="693" cy="551"/>
          </a:xfrm>
        </p:grpSpPr>
        <p:sp>
          <p:nvSpPr>
            <p:cNvPr id="28898" name="Freeform 232"/>
            <p:cNvSpPr>
              <a:spLocks/>
            </p:cNvSpPr>
            <p:nvPr/>
          </p:nvSpPr>
          <p:spPr bwMode="auto">
            <a:xfrm>
              <a:off x="3541" y="495"/>
              <a:ext cx="693" cy="551"/>
            </a:xfrm>
            <a:custGeom>
              <a:avLst/>
              <a:gdLst>
                <a:gd name="T0" fmla="*/ 77 w 693"/>
                <a:gd name="T1" fmla="*/ 63 h 551"/>
                <a:gd name="T2" fmla="*/ 35 w 693"/>
                <a:gd name="T3" fmla="*/ 255 h 551"/>
                <a:gd name="T4" fmla="*/ 35 w 693"/>
                <a:gd name="T5" fmla="*/ 447 h 551"/>
                <a:gd name="T6" fmla="*/ 245 w 693"/>
                <a:gd name="T7" fmla="*/ 513 h 551"/>
                <a:gd name="T8" fmla="*/ 431 w 693"/>
                <a:gd name="T9" fmla="*/ 543 h 551"/>
                <a:gd name="T10" fmla="*/ 647 w 693"/>
                <a:gd name="T11" fmla="*/ 465 h 551"/>
                <a:gd name="T12" fmla="*/ 689 w 693"/>
                <a:gd name="T13" fmla="*/ 303 h 551"/>
                <a:gd name="T14" fmla="*/ 671 w 693"/>
                <a:gd name="T15" fmla="*/ 105 h 551"/>
                <a:gd name="T16" fmla="*/ 617 w 693"/>
                <a:gd name="T17" fmla="*/ 39 h 551"/>
                <a:gd name="T18" fmla="*/ 311 w 693"/>
                <a:gd name="T19" fmla="*/ 3 h 551"/>
                <a:gd name="T20" fmla="*/ 77 w 693"/>
                <a:gd name="T21" fmla="*/ 63 h 5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551"/>
                <a:gd name="T35" fmla="*/ 693 w 693"/>
                <a:gd name="T36" fmla="*/ 551 h 5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551">
                  <a:moveTo>
                    <a:pt x="77" y="63"/>
                  </a:moveTo>
                  <a:cubicBezTo>
                    <a:pt x="31" y="105"/>
                    <a:pt x="42" y="191"/>
                    <a:pt x="35" y="255"/>
                  </a:cubicBezTo>
                  <a:cubicBezTo>
                    <a:pt x="28" y="319"/>
                    <a:pt x="0" y="404"/>
                    <a:pt x="35" y="447"/>
                  </a:cubicBezTo>
                  <a:cubicBezTo>
                    <a:pt x="70" y="490"/>
                    <a:pt x="179" y="497"/>
                    <a:pt x="245" y="513"/>
                  </a:cubicBezTo>
                  <a:cubicBezTo>
                    <a:pt x="311" y="529"/>
                    <a:pt x="364" y="551"/>
                    <a:pt x="431" y="543"/>
                  </a:cubicBezTo>
                  <a:cubicBezTo>
                    <a:pt x="498" y="535"/>
                    <a:pt x="604" y="505"/>
                    <a:pt x="647" y="465"/>
                  </a:cubicBezTo>
                  <a:cubicBezTo>
                    <a:pt x="690" y="425"/>
                    <a:pt x="685" y="363"/>
                    <a:pt x="689" y="303"/>
                  </a:cubicBezTo>
                  <a:cubicBezTo>
                    <a:pt x="693" y="243"/>
                    <a:pt x="683" y="149"/>
                    <a:pt x="671" y="105"/>
                  </a:cubicBezTo>
                  <a:cubicBezTo>
                    <a:pt x="659" y="61"/>
                    <a:pt x="677" y="56"/>
                    <a:pt x="617" y="39"/>
                  </a:cubicBezTo>
                  <a:cubicBezTo>
                    <a:pt x="557" y="22"/>
                    <a:pt x="401" y="0"/>
                    <a:pt x="311" y="3"/>
                  </a:cubicBezTo>
                  <a:cubicBezTo>
                    <a:pt x="221" y="6"/>
                    <a:pt x="123" y="21"/>
                    <a:pt x="77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899" name="Object 16"/>
            <p:cNvGraphicFramePr>
              <a:graphicFrameLocks noChangeAspect="1"/>
            </p:cNvGraphicFramePr>
            <p:nvPr/>
          </p:nvGraphicFramePr>
          <p:xfrm>
            <a:off x="3592" y="544"/>
            <a:ext cx="586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" y="544"/>
                          <a:ext cx="586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80" name="Object 17"/>
          <p:cNvGraphicFramePr>
            <a:graphicFrameLocks noChangeAspect="1"/>
          </p:cNvGraphicFramePr>
          <p:nvPr/>
        </p:nvGraphicFramePr>
        <p:xfrm>
          <a:off x="5461000" y="2311400"/>
          <a:ext cx="2794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lip" r:id="rId6" imgW="681706" imgH="480401" progId="">
                  <p:embed/>
                </p:oleObj>
              </mc:Choice>
              <mc:Fallback>
                <p:oleObj name="Clip" r:id="rId6" imgW="681706" imgH="4804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311400"/>
                        <a:ext cx="2794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Line 18"/>
          <p:cNvSpPr>
            <a:spLocks noChangeShapeType="1"/>
          </p:cNvSpPr>
          <p:nvPr/>
        </p:nvSpPr>
        <p:spPr bwMode="auto">
          <a:xfrm flipV="1">
            <a:off x="5413375" y="2433638"/>
            <a:ext cx="1143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2" name="Group 19"/>
          <p:cNvGrpSpPr>
            <a:grpSpLocks/>
          </p:cNvGrpSpPr>
          <p:nvPr/>
        </p:nvGrpSpPr>
        <p:grpSpPr bwMode="auto">
          <a:xfrm>
            <a:off x="5006975" y="2787650"/>
            <a:ext cx="733425" cy="319088"/>
            <a:chOff x="3552" y="246"/>
            <a:chExt cx="527" cy="248"/>
          </a:xfrm>
        </p:grpSpPr>
        <p:graphicFrame>
          <p:nvGraphicFramePr>
            <p:cNvPr id="28895" name="Object 20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96" name="Object 21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Clip" r:id="rId9" imgW="681706" imgH="480401" progId="">
                    <p:embed/>
                  </p:oleObj>
                </mc:Choice>
                <mc:Fallback>
                  <p:oleObj name="Clip" r:id="rId9" imgW="681706" imgH="4804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97" name="Line 22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3" name="Group 23"/>
          <p:cNvGrpSpPr>
            <a:grpSpLocks/>
          </p:cNvGrpSpPr>
          <p:nvPr/>
        </p:nvGrpSpPr>
        <p:grpSpPr bwMode="auto">
          <a:xfrm>
            <a:off x="5383213" y="2574925"/>
            <a:ext cx="69850" cy="214313"/>
            <a:chOff x="3842" y="406"/>
            <a:chExt cx="51" cy="167"/>
          </a:xfrm>
        </p:grpSpPr>
        <p:sp>
          <p:nvSpPr>
            <p:cNvPr id="28892" name="Oval 2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93" name="Oval 2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94" name="Oval 2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8684" name="Group 27"/>
          <p:cNvGrpSpPr>
            <a:grpSpLocks/>
          </p:cNvGrpSpPr>
          <p:nvPr/>
        </p:nvGrpSpPr>
        <p:grpSpPr bwMode="auto">
          <a:xfrm>
            <a:off x="5853113" y="3078163"/>
            <a:ext cx="209550" cy="395287"/>
            <a:chOff x="4180" y="783"/>
            <a:chExt cx="150" cy="307"/>
          </a:xfrm>
        </p:grpSpPr>
        <p:sp>
          <p:nvSpPr>
            <p:cNvPr id="28884" name="AutoShape 2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5" name="Rectangle 2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6" name="Rectangle 3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7" name="AutoShape 3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8" name="Line 3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9" name="Line 3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0" name="Rectangle 3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91" name="Rectangle 3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8685" name="Group 36"/>
          <p:cNvGrpSpPr>
            <a:grpSpLocks/>
          </p:cNvGrpSpPr>
          <p:nvPr/>
        </p:nvGrpSpPr>
        <p:grpSpPr bwMode="auto">
          <a:xfrm rot="-5400000">
            <a:off x="6165850" y="3155950"/>
            <a:ext cx="80963" cy="233363"/>
            <a:chOff x="3842" y="406"/>
            <a:chExt cx="51" cy="167"/>
          </a:xfrm>
        </p:grpSpPr>
        <p:sp>
          <p:nvSpPr>
            <p:cNvPr id="28881" name="Oval 3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2" name="Oval 3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3" name="Oval 3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8686" name="Line 40"/>
          <p:cNvSpPr>
            <a:spLocks noChangeShapeType="1"/>
          </p:cNvSpPr>
          <p:nvPr/>
        </p:nvSpPr>
        <p:spPr bwMode="auto">
          <a:xfrm>
            <a:off x="5989638" y="2986088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41"/>
          <p:cNvSpPr>
            <a:spLocks noChangeShapeType="1"/>
          </p:cNvSpPr>
          <p:nvPr/>
        </p:nvSpPr>
        <p:spPr bwMode="auto">
          <a:xfrm>
            <a:off x="5992813" y="29829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42"/>
          <p:cNvSpPr>
            <a:spLocks noChangeShapeType="1"/>
          </p:cNvSpPr>
          <p:nvPr/>
        </p:nvSpPr>
        <p:spPr bwMode="auto">
          <a:xfrm>
            <a:off x="6488113" y="29813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43"/>
          <p:cNvSpPr>
            <a:spLocks noChangeShapeType="1"/>
          </p:cNvSpPr>
          <p:nvPr/>
        </p:nvSpPr>
        <p:spPr bwMode="auto">
          <a:xfrm>
            <a:off x="5689600" y="24463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44"/>
          <p:cNvSpPr>
            <a:spLocks noChangeShapeType="1"/>
          </p:cNvSpPr>
          <p:nvPr/>
        </p:nvSpPr>
        <p:spPr bwMode="auto">
          <a:xfrm flipV="1">
            <a:off x="5702300" y="27320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45"/>
          <p:cNvSpPr>
            <a:spLocks noChangeShapeType="1"/>
          </p:cNvSpPr>
          <p:nvPr/>
        </p:nvSpPr>
        <p:spPr bwMode="auto">
          <a:xfrm flipV="1">
            <a:off x="6229350" y="28178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92" name="Group 46"/>
          <p:cNvGrpSpPr>
            <a:grpSpLocks/>
          </p:cNvGrpSpPr>
          <p:nvPr/>
        </p:nvGrpSpPr>
        <p:grpSpPr bwMode="auto">
          <a:xfrm>
            <a:off x="6348413" y="3055938"/>
            <a:ext cx="209550" cy="395287"/>
            <a:chOff x="4180" y="783"/>
            <a:chExt cx="150" cy="307"/>
          </a:xfrm>
        </p:grpSpPr>
        <p:sp>
          <p:nvSpPr>
            <p:cNvPr id="28873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74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75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76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77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9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0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8693" name="Group 55"/>
          <p:cNvGrpSpPr>
            <a:grpSpLocks/>
          </p:cNvGrpSpPr>
          <p:nvPr/>
        </p:nvGrpSpPr>
        <p:grpSpPr bwMode="auto">
          <a:xfrm>
            <a:off x="5391150" y="3675063"/>
            <a:ext cx="479425" cy="925512"/>
            <a:chOff x="3314" y="1248"/>
            <a:chExt cx="344" cy="694"/>
          </a:xfrm>
        </p:grpSpPr>
        <p:graphicFrame>
          <p:nvGraphicFramePr>
            <p:cNvPr id="28864" name="Object 56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65" name="Line 57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866" name="Object 58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67" name="Line 59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868" name="Group 60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28870" name="Oval 61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71" name="Oval 62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72" name="Oval 63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8869" name="Line 64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694" name="Object 65"/>
          <p:cNvGraphicFramePr>
            <a:graphicFrameLocks noChangeAspect="1"/>
          </p:cNvGraphicFramePr>
          <p:nvPr/>
        </p:nvGraphicFramePr>
        <p:xfrm>
          <a:off x="6259513" y="4684713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lip" r:id="rId12" imgW="1307263" imgH="1084139" progId="">
                  <p:embed/>
                </p:oleObj>
              </mc:Choice>
              <mc:Fallback>
                <p:oleObj name="Clip" r:id="rId12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684713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5" name="Object 66"/>
          <p:cNvGraphicFramePr>
            <a:graphicFrameLocks noChangeAspect="1"/>
          </p:cNvGraphicFramePr>
          <p:nvPr/>
        </p:nvGraphicFramePr>
        <p:xfrm>
          <a:off x="5645150" y="46736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lip" r:id="rId13" imgW="1307263" imgH="1084139" progId="">
                  <p:embed/>
                </p:oleObj>
              </mc:Choice>
              <mc:Fallback>
                <p:oleObj name="Clip" r:id="rId1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6736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6" name="Oval 67"/>
          <p:cNvSpPr>
            <a:spLocks noChangeArrowheads="1"/>
          </p:cNvSpPr>
          <p:nvPr/>
        </p:nvSpPr>
        <p:spPr bwMode="auto">
          <a:xfrm rot="-5400000">
            <a:off x="6061869" y="47775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97" name="Oval 68"/>
          <p:cNvSpPr>
            <a:spLocks noChangeArrowheads="1"/>
          </p:cNvSpPr>
          <p:nvPr/>
        </p:nvSpPr>
        <p:spPr bwMode="auto">
          <a:xfrm rot="-5400000">
            <a:off x="6146801" y="4775200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98" name="Oval 69"/>
          <p:cNvSpPr>
            <a:spLocks noChangeArrowheads="1"/>
          </p:cNvSpPr>
          <p:nvPr/>
        </p:nvSpPr>
        <p:spPr bwMode="auto">
          <a:xfrm rot="-5400000">
            <a:off x="6224587" y="47799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99" name="Line 70"/>
          <p:cNvSpPr>
            <a:spLocks noChangeShapeType="1"/>
          </p:cNvSpPr>
          <p:nvPr/>
        </p:nvSpPr>
        <p:spPr bwMode="auto">
          <a:xfrm rot="-5400000">
            <a:off x="6484144" y="466010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71"/>
          <p:cNvSpPr>
            <a:spLocks noChangeShapeType="1"/>
          </p:cNvSpPr>
          <p:nvPr/>
        </p:nvSpPr>
        <p:spPr bwMode="auto">
          <a:xfrm rot="5400000" flipH="1">
            <a:off x="5857875" y="46513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72"/>
          <p:cNvSpPr>
            <a:spLocks noChangeShapeType="1"/>
          </p:cNvSpPr>
          <p:nvPr/>
        </p:nvSpPr>
        <p:spPr bwMode="auto">
          <a:xfrm rot="16200000" flipV="1">
            <a:off x="6204744" y="43124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Line 73"/>
          <p:cNvSpPr>
            <a:spLocks noChangeShapeType="1"/>
          </p:cNvSpPr>
          <p:nvPr/>
        </p:nvSpPr>
        <p:spPr bwMode="auto">
          <a:xfrm flipV="1">
            <a:off x="5870575" y="4251325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74"/>
          <p:cNvSpPr>
            <a:spLocks noChangeShapeType="1"/>
          </p:cNvSpPr>
          <p:nvPr/>
        </p:nvSpPr>
        <p:spPr bwMode="auto">
          <a:xfrm>
            <a:off x="6472238" y="42973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75"/>
          <p:cNvSpPr>
            <a:spLocks noChangeShapeType="1"/>
          </p:cNvSpPr>
          <p:nvPr/>
        </p:nvSpPr>
        <p:spPr bwMode="auto">
          <a:xfrm flipH="1">
            <a:off x="7267575" y="42941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705" name="Object 76"/>
          <p:cNvGraphicFramePr>
            <a:graphicFrameLocks noChangeAspect="1"/>
          </p:cNvGraphicFramePr>
          <p:nvPr/>
        </p:nvGraphicFramePr>
        <p:xfrm>
          <a:off x="7445375" y="38465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Clip" r:id="rId14" imgW="982811" imgH="1208363" progId="">
                  <p:embed/>
                </p:oleObj>
              </mc:Choice>
              <mc:Fallback>
                <p:oleObj name="Clip" r:id="rId14" imgW="982811" imgH="12083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38465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6" name="Object 77"/>
          <p:cNvGraphicFramePr>
            <a:graphicFrameLocks noChangeAspect="1"/>
          </p:cNvGraphicFramePr>
          <p:nvPr/>
        </p:nvGraphicFramePr>
        <p:xfrm>
          <a:off x="6108700" y="3927475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Clip" r:id="rId16" imgW="982811" imgH="1208363" progId="">
                  <p:embed/>
                </p:oleObj>
              </mc:Choice>
              <mc:Fallback>
                <p:oleObj name="Clip" r:id="rId16" imgW="982811" imgH="12083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27475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7" name="Freeform 78"/>
          <p:cNvSpPr>
            <a:spLocks/>
          </p:cNvSpPr>
          <p:nvPr/>
        </p:nvSpPr>
        <p:spPr bwMode="auto">
          <a:xfrm>
            <a:off x="6189663" y="37020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08" name="Group 79"/>
          <p:cNvGrpSpPr>
            <a:grpSpLocks/>
          </p:cNvGrpSpPr>
          <p:nvPr/>
        </p:nvGrpSpPr>
        <p:grpSpPr bwMode="auto">
          <a:xfrm>
            <a:off x="6456363" y="5124450"/>
            <a:ext cx="406400" cy="427038"/>
            <a:chOff x="2870" y="1518"/>
            <a:chExt cx="292" cy="320"/>
          </a:xfrm>
        </p:grpSpPr>
        <p:graphicFrame>
          <p:nvGraphicFramePr>
            <p:cNvPr id="28862" name="Object 8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Clip" r:id="rId17" imgW="826829" imgH="840406" progId="">
                    <p:embed/>
                  </p:oleObj>
                </mc:Choice>
                <mc:Fallback>
                  <p:oleObj name="Clip" r:id="rId17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63" name="Object 8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2" name="Clip" r:id="rId19" imgW="1268295" imgH="1199426" progId="">
                    <p:embed/>
                  </p:oleObj>
                </mc:Choice>
                <mc:Fallback>
                  <p:oleObj name="Clip" r:id="rId19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709" name="Group 82"/>
          <p:cNvGrpSpPr>
            <a:grpSpLocks/>
          </p:cNvGrpSpPr>
          <p:nvPr/>
        </p:nvGrpSpPr>
        <p:grpSpPr bwMode="auto">
          <a:xfrm>
            <a:off x="7234238" y="5156200"/>
            <a:ext cx="406400" cy="427038"/>
            <a:chOff x="2870" y="1518"/>
            <a:chExt cx="292" cy="320"/>
          </a:xfrm>
        </p:grpSpPr>
        <p:graphicFrame>
          <p:nvGraphicFramePr>
            <p:cNvPr id="28860" name="Object 8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" name="Clip" r:id="rId21" imgW="826829" imgH="840406" progId="">
                    <p:embed/>
                  </p:oleObj>
                </mc:Choice>
                <mc:Fallback>
                  <p:oleObj name="Clip" r:id="rId21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61" name="Object 8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" name="Clip" r:id="rId22" imgW="1268295" imgH="1199426" progId="">
                    <p:embed/>
                  </p:oleObj>
                </mc:Choice>
                <mc:Fallback>
                  <p:oleObj name="Clip" r:id="rId22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710" name="Group 85"/>
          <p:cNvGrpSpPr>
            <a:grpSpLocks/>
          </p:cNvGrpSpPr>
          <p:nvPr/>
        </p:nvGrpSpPr>
        <p:grpSpPr bwMode="auto">
          <a:xfrm>
            <a:off x="6819900" y="4872038"/>
            <a:ext cx="379413" cy="376237"/>
            <a:chOff x="4733" y="2082"/>
            <a:chExt cx="272" cy="282"/>
          </a:xfrm>
        </p:grpSpPr>
        <p:graphicFrame>
          <p:nvGraphicFramePr>
            <p:cNvPr id="28858" name="Object 86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5" name="Clip" r:id="rId23" imgW="826829" imgH="840406" progId="">
                    <p:embed/>
                  </p:oleObj>
                </mc:Choice>
                <mc:Fallback>
                  <p:oleObj name="Clip" r:id="rId23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59" name="Rectangle 87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8711" name="Line 88"/>
          <p:cNvSpPr>
            <a:spLocks noChangeShapeType="1"/>
          </p:cNvSpPr>
          <p:nvPr/>
        </p:nvSpPr>
        <p:spPr bwMode="auto">
          <a:xfrm>
            <a:off x="7126288" y="4775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12" name="Group 89"/>
          <p:cNvGrpSpPr>
            <a:grpSpLocks/>
          </p:cNvGrpSpPr>
          <p:nvPr/>
        </p:nvGrpSpPr>
        <p:grpSpPr bwMode="auto">
          <a:xfrm>
            <a:off x="7847013" y="4198938"/>
            <a:ext cx="207962" cy="409575"/>
            <a:chOff x="4180" y="783"/>
            <a:chExt cx="150" cy="307"/>
          </a:xfrm>
        </p:grpSpPr>
        <p:sp>
          <p:nvSpPr>
            <p:cNvPr id="28850" name="AutoShape 9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1" name="Rectangle 9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2" name="Rectangle 9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3" name="AutoShape 9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4" name="Line 9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5" name="Line 9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6" name="Rectangle 9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7" name="Rectangle 9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8713" name="Group 236"/>
          <p:cNvGrpSpPr>
            <a:grpSpLocks/>
          </p:cNvGrpSpPr>
          <p:nvPr/>
        </p:nvGrpSpPr>
        <p:grpSpPr bwMode="auto">
          <a:xfrm>
            <a:off x="7808913" y="4652963"/>
            <a:ext cx="796925" cy="1260475"/>
            <a:chOff x="5087" y="3051"/>
            <a:chExt cx="502" cy="794"/>
          </a:xfrm>
        </p:grpSpPr>
        <p:sp>
          <p:nvSpPr>
            <p:cNvPr id="28840" name="Freeform 235"/>
            <p:cNvSpPr>
              <a:spLocks/>
            </p:cNvSpPr>
            <p:nvPr/>
          </p:nvSpPr>
          <p:spPr bwMode="auto">
            <a:xfrm>
              <a:off x="5087" y="3051"/>
              <a:ext cx="502" cy="794"/>
            </a:xfrm>
            <a:custGeom>
              <a:avLst/>
              <a:gdLst>
                <a:gd name="T0" fmla="*/ 289 w 502"/>
                <a:gd name="T1" fmla="*/ 9 h 794"/>
                <a:gd name="T2" fmla="*/ 127 w 502"/>
                <a:gd name="T3" fmla="*/ 33 h 794"/>
                <a:gd name="T4" fmla="*/ 25 w 502"/>
                <a:gd name="T5" fmla="*/ 207 h 794"/>
                <a:gd name="T6" fmla="*/ 13 w 502"/>
                <a:gd name="T7" fmla="*/ 621 h 794"/>
                <a:gd name="T8" fmla="*/ 103 w 502"/>
                <a:gd name="T9" fmla="*/ 771 h 794"/>
                <a:gd name="T10" fmla="*/ 271 w 502"/>
                <a:gd name="T11" fmla="*/ 759 h 794"/>
                <a:gd name="T12" fmla="*/ 421 w 502"/>
                <a:gd name="T13" fmla="*/ 735 h 794"/>
                <a:gd name="T14" fmla="*/ 469 w 502"/>
                <a:gd name="T15" fmla="*/ 579 h 794"/>
                <a:gd name="T16" fmla="*/ 487 w 502"/>
                <a:gd name="T17" fmla="*/ 471 h 794"/>
                <a:gd name="T18" fmla="*/ 469 w 502"/>
                <a:gd name="T19" fmla="*/ 87 h 794"/>
                <a:gd name="T20" fmla="*/ 289 w 502"/>
                <a:gd name="T21" fmla="*/ 9 h 7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794"/>
                <a:gd name="T35" fmla="*/ 502 w 502"/>
                <a:gd name="T36" fmla="*/ 794 h 7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794">
                  <a:moveTo>
                    <a:pt x="289" y="9"/>
                  </a:moveTo>
                  <a:cubicBezTo>
                    <a:pt x="232" y="0"/>
                    <a:pt x="171" y="0"/>
                    <a:pt x="127" y="33"/>
                  </a:cubicBezTo>
                  <a:cubicBezTo>
                    <a:pt x="83" y="66"/>
                    <a:pt x="44" y="109"/>
                    <a:pt x="25" y="207"/>
                  </a:cubicBezTo>
                  <a:cubicBezTo>
                    <a:pt x="6" y="305"/>
                    <a:pt x="0" y="527"/>
                    <a:pt x="13" y="621"/>
                  </a:cubicBezTo>
                  <a:cubicBezTo>
                    <a:pt x="26" y="715"/>
                    <a:pt x="60" y="748"/>
                    <a:pt x="103" y="771"/>
                  </a:cubicBezTo>
                  <a:cubicBezTo>
                    <a:pt x="146" y="794"/>
                    <a:pt x="218" y="765"/>
                    <a:pt x="271" y="759"/>
                  </a:cubicBezTo>
                  <a:cubicBezTo>
                    <a:pt x="324" y="753"/>
                    <a:pt x="388" y="765"/>
                    <a:pt x="421" y="735"/>
                  </a:cubicBezTo>
                  <a:cubicBezTo>
                    <a:pt x="454" y="705"/>
                    <a:pt x="458" y="623"/>
                    <a:pt x="469" y="579"/>
                  </a:cubicBezTo>
                  <a:cubicBezTo>
                    <a:pt x="480" y="535"/>
                    <a:pt x="487" y="553"/>
                    <a:pt x="487" y="471"/>
                  </a:cubicBezTo>
                  <a:cubicBezTo>
                    <a:pt x="487" y="389"/>
                    <a:pt x="502" y="164"/>
                    <a:pt x="469" y="87"/>
                  </a:cubicBezTo>
                  <a:cubicBezTo>
                    <a:pt x="436" y="10"/>
                    <a:pt x="346" y="18"/>
                    <a:pt x="289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841" name="Group 234"/>
            <p:cNvGrpSpPr>
              <a:grpSpLocks/>
            </p:cNvGrpSpPr>
            <p:nvPr/>
          </p:nvGrpSpPr>
          <p:grpSpPr bwMode="auto">
            <a:xfrm>
              <a:off x="5157" y="3111"/>
              <a:ext cx="347" cy="654"/>
              <a:chOff x="4935" y="2925"/>
              <a:chExt cx="347" cy="654"/>
            </a:xfrm>
          </p:grpSpPr>
          <p:sp>
            <p:nvSpPr>
              <p:cNvPr id="28842" name="AutoShape 99"/>
              <p:cNvSpPr>
                <a:spLocks noChangeArrowheads="1"/>
              </p:cNvSpPr>
              <p:nvPr/>
            </p:nvSpPr>
            <p:spPr bwMode="auto">
              <a:xfrm>
                <a:off x="4935" y="3428"/>
                <a:ext cx="347" cy="151"/>
              </a:xfrm>
              <a:prstGeom prst="parallelogram">
                <a:avLst>
                  <a:gd name="adj" fmla="val 8852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3" name="Rectangle 100"/>
              <p:cNvSpPr>
                <a:spLocks noChangeArrowheads="1"/>
              </p:cNvSpPr>
              <p:nvPr/>
            </p:nvSpPr>
            <p:spPr bwMode="auto">
              <a:xfrm>
                <a:off x="5111" y="2929"/>
                <a:ext cx="165" cy="50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4" name="Rectangle 101"/>
              <p:cNvSpPr>
                <a:spLocks noChangeArrowheads="1"/>
              </p:cNvSpPr>
              <p:nvPr/>
            </p:nvSpPr>
            <p:spPr bwMode="auto">
              <a:xfrm>
                <a:off x="4937" y="3072"/>
                <a:ext cx="220" cy="50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5" name="AutoShape 102"/>
              <p:cNvSpPr>
                <a:spLocks noChangeArrowheads="1"/>
              </p:cNvSpPr>
              <p:nvPr/>
            </p:nvSpPr>
            <p:spPr bwMode="auto">
              <a:xfrm>
                <a:off x="4935" y="2925"/>
                <a:ext cx="347" cy="151"/>
              </a:xfrm>
              <a:prstGeom prst="parallelogram">
                <a:avLst>
                  <a:gd name="adj" fmla="val 8852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6" name="Line 103"/>
              <p:cNvSpPr>
                <a:spLocks noChangeShapeType="1"/>
              </p:cNvSpPr>
              <p:nvPr/>
            </p:nvSpPr>
            <p:spPr bwMode="auto">
              <a:xfrm>
                <a:off x="5282" y="2936"/>
                <a:ext cx="0" cy="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7" name="Line 104"/>
              <p:cNvSpPr>
                <a:spLocks noChangeShapeType="1"/>
              </p:cNvSpPr>
              <p:nvPr/>
            </p:nvSpPr>
            <p:spPr bwMode="auto">
              <a:xfrm flipH="1">
                <a:off x="5157" y="3428"/>
                <a:ext cx="125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8" name="Rectangle 105"/>
              <p:cNvSpPr>
                <a:spLocks noChangeArrowheads="1"/>
              </p:cNvSpPr>
              <p:nvPr/>
            </p:nvSpPr>
            <p:spPr bwMode="auto">
              <a:xfrm>
                <a:off x="4965" y="3138"/>
                <a:ext cx="146" cy="29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9" name="Rectangle 106"/>
              <p:cNvSpPr>
                <a:spLocks noChangeArrowheads="1"/>
              </p:cNvSpPr>
              <p:nvPr/>
            </p:nvSpPr>
            <p:spPr bwMode="auto">
              <a:xfrm>
                <a:off x="4986" y="3225"/>
                <a:ext cx="111" cy="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28714" name="Line 107"/>
          <p:cNvSpPr>
            <a:spLocks noChangeShapeType="1"/>
          </p:cNvSpPr>
          <p:nvPr/>
        </p:nvSpPr>
        <p:spPr bwMode="auto">
          <a:xfrm rot="5400000" flipH="1">
            <a:off x="7460456" y="45727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Line 108"/>
          <p:cNvSpPr>
            <a:spLocks noChangeShapeType="1"/>
          </p:cNvSpPr>
          <p:nvPr/>
        </p:nvSpPr>
        <p:spPr bwMode="auto">
          <a:xfrm rot="-5400000">
            <a:off x="7814469" y="48252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Line 109"/>
          <p:cNvSpPr>
            <a:spLocks noChangeShapeType="1"/>
          </p:cNvSpPr>
          <p:nvPr/>
        </p:nvSpPr>
        <p:spPr bwMode="auto">
          <a:xfrm rot="-5400000">
            <a:off x="7804150" y="43561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Line 110"/>
          <p:cNvSpPr>
            <a:spLocks noChangeShapeType="1"/>
          </p:cNvSpPr>
          <p:nvPr/>
        </p:nvSpPr>
        <p:spPr bwMode="auto">
          <a:xfrm flipV="1">
            <a:off x="6483350" y="24971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111"/>
          <p:cNvSpPr>
            <a:spLocks noChangeShapeType="1"/>
          </p:cNvSpPr>
          <p:nvPr/>
        </p:nvSpPr>
        <p:spPr bwMode="auto">
          <a:xfrm>
            <a:off x="7418388" y="24812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112"/>
          <p:cNvSpPr>
            <a:spLocks noChangeShapeType="1"/>
          </p:cNvSpPr>
          <p:nvPr/>
        </p:nvSpPr>
        <p:spPr bwMode="auto">
          <a:xfrm flipH="1">
            <a:off x="7937500" y="2817813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Line 113"/>
          <p:cNvSpPr>
            <a:spLocks noChangeShapeType="1"/>
          </p:cNvSpPr>
          <p:nvPr/>
        </p:nvSpPr>
        <p:spPr bwMode="auto">
          <a:xfrm>
            <a:off x="7167563" y="25939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Line 114"/>
          <p:cNvSpPr>
            <a:spLocks noChangeShapeType="1"/>
          </p:cNvSpPr>
          <p:nvPr/>
        </p:nvSpPr>
        <p:spPr bwMode="auto">
          <a:xfrm>
            <a:off x="7192963" y="32416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Line 115"/>
          <p:cNvSpPr>
            <a:spLocks noChangeShapeType="1"/>
          </p:cNvSpPr>
          <p:nvPr/>
        </p:nvSpPr>
        <p:spPr bwMode="auto">
          <a:xfrm flipH="1">
            <a:off x="7653338" y="37068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Line 116"/>
          <p:cNvSpPr>
            <a:spLocks noChangeShapeType="1"/>
          </p:cNvSpPr>
          <p:nvPr/>
        </p:nvSpPr>
        <p:spPr bwMode="auto">
          <a:xfrm flipH="1">
            <a:off x="7426325" y="2786063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4" name="Line 117"/>
          <p:cNvSpPr>
            <a:spLocks noChangeShapeType="1"/>
          </p:cNvSpPr>
          <p:nvPr/>
        </p:nvSpPr>
        <p:spPr bwMode="auto">
          <a:xfrm flipH="1">
            <a:off x="7435850" y="22256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5" name="Line 118"/>
          <p:cNvSpPr>
            <a:spLocks noChangeShapeType="1"/>
          </p:cNvSpPr>
          <p:nvPr/>
        </p:nvSpPr>
        <p:spPr bwMode="auto">
          <a:xfrm flipH="1">
            <a:off x="8153400" y="24018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26" name="Group 119"/>
          <p:cNvGrpSpPr>
            <a:grpSpLocks/>
          </p:cNvGrpSpPr>
          <p:nvPr/>
        </p:nvGrpSpPr>
        <p:grpSpPr bwMode="auto">
          <a:xfrm>
            <a:off x="5964238" y="2593975"/>
            <a:ext cx="501650" cy="233363"/>
            <a:chOff x="3600" y="219"/>
            <a:chExt cx="360" cy="175"/>
          </a:xfrm>
        </p:grpSpPr>
        <p:sp>
          <p:nvSpPr>
            <p:cNvPr id="28827" name="Oval 1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28" name="Line 1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9" name="Line 1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0" name="Rectangle 1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831" name="Oval 1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832" name="Group 1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837" name="Line 1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8" name="Line 1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9" name="Line 1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33" name="Group 1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834" name="Line 1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5" name="Line 1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6" name="Line 1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7" name="Group 133"/>
          <p:cNvGrpSpPr>
            <a:grpSpLocks/>
          </p:cNvGrpSpPr>
          <p:nvPr/>
        </p:nvGrpSpPr>
        <p:grpSpPr bwMode="auto">
          <a:xfrm>
            <a:off x="6916738" y="2365375"/>
            <a:ext cx="501650" cy="233363"/>
            <a:chOff x="3600" y="219"/>
            <a:chExt cx="360" cy="175"/>
          </a:xfrm>
        </p:grpSpPr>
        <p:sp>
          <p:nvSpPr>
            <p:cNvPr id="28814" name="Oval 13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15" name="Line 13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6" name="Line 13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7" name="Rectangle 13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818" name="Oval 13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819" name="Group 13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824" name="Line 1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5" name="Line 1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6" name="Line 1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20" name="Group 14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821" name="Line 1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2" name="Line 1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3" name="Line 1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8" name="Group 147"/>
          <p:cNvGrpSpPr>
            <a:grpSpLocks/>
          </p:cNvGrpSpPr>
          <p:nvPr/>
        </p:nvGrpSpPr>
        <p:grpSpPr bwMode="auto">
          <a:xfrm>
            <a:off x="6934200" y="3022600"/>
            <a:ext cx="501650" cy="233363"/>
            <a:chOff x="3600" y="219"/>
            <a:chExt cx="360" cy="175"/>
          </a:xfrm>
        </p:grpSpPr>
        <p:sp>
          <p:nvSpPr>
            <p:cNvPr id="28801" name="Oval 14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02" name="Line 14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3" name="Line 15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4" name="Rectangle 15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805" name="Oval 15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806" name="Group 15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811" name="Line 1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2" name="Line 1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3" name="Line 1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07" name="Group 15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808" name="Line 1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9" name="Line 1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0" name="Line 1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9" name="Group 161"/>
          <p:cNvGrpSpPr>
            <a:grpSpLocks/>
          </p:cNvGrpSpPr>
          <p:nvPr/>
        </p:nvGrpSpPr>
        <p:grpSpPr bwMode="auto">
          <a:xfrm>
            <a:off x="7904163" y="2573338"/>
            <a:ext cx="500062" cy="233362"/>
            <a:chOff x="3600" y="219"/>
            <a:chExt cx="360" cy="175"/>
          </a:xfrm>
        </p:grpSpPr>
        <p:sp>
          <p:nvSpPr>
            <p:cNvPr id="28788" name="Oval 1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89" name="Line 1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" name="Line 1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1" name="Rectangle 1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92" name="Oval 1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93" name="Group 1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98" name="Line 1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9" name="Line 1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0" name="Line 1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94" name="Group 1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95" name="Line 1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6" name="Line 1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7" name="Line 1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30" name="Group 175"/>
          <p:cNvGrpSpPr>
            <a:grpSpLocks/>
          </p:cNvGrpSpPr>
          <p:nvPr/>
        </p:nvGrpSpPr>
        <p:grpSpPr bwMode="auto">
          <a:xfrm>
            <a:off x="7710488" y="3470275"/>
            <a:ext cx="501650" cy="233363"/>
            <a:chOff x="3600" y="219"/>
            <a:chExt cx="360" cy="175"/>
          </a:xfrm>
        </p:grpSpPr>
        <p:sp>
          <p:nvSpPr>
            <p:cNvPr id="28775" name="Oval 1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76" name="Line 1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Line 1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8" name="Rectangle 1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79" name="Oval 1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80" name="Group 1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85" name="Line 1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Line 1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7" name="Line 1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81" name="Group 1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82" name="Line 1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3" name="Line 1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Line 1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31" name="Group 189"/>
          <p:cNvGrpSpPr>
            <a:grpSpLocks/>
          </p:cNvGrpSpPr>
          <p:nvPr/>
        </p:nvGrpSpPr>
        <p:grpSpPr bwMode="auto">
          <a:xfrm>
            <a:off x="7377113" y="4054475"/>
            <a:ext cx="501650" cy="234950"/>
            <a:chOff x="3600" y="219"/>
            <a:chExt cx="360" cy="175"/>
          </a:xfrm>
        </p:grpSpPr>
        <p:sp>
          <p:nvSpPr>
            <p:cNvPr id="28762" name="Oval 19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63" name="Line 19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Line 19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ectangle 19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66" name="Oval 19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67" name="Group 19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72" name="Line 1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3" name="Line 1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4" name="Line 1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68" name="Group 19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69" name="Line 2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0" name="Line 2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1" name="Line 2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32" name="Group 203"/>
          <p:cNvGrpSpPr>
            <a:grpSpLocks/>
          </p:cNvGrpSpPr>
          <p:nvPr/>
        </p:nvGrpSpPr>
        <p:grpSpPr bwMode="auto">
          <a:xfrm>
            <a:off x="6767513" y="4543425"/>
            <a:ext cx="500062" cy="233363"/>
            <a:chOff x="3600" y="219"/>
            <a:chExt cx="360" cy="175"/>
          </a:xfrm>
        </p:grpSpPr>
        <p:sp>
          <p:nvSpPr>
            <p:cNvPr id="28749" name="Oval 20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50" name="Line 20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Line 20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Rectangle 20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53" name="Oval 20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54" name="Group 20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59" name="Line 2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0" name="Line 2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1" name="Line 2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55" name="Group 2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56" name="Line 2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7" name="Line 2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8" name="Line 2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33" name="Group 217"/>
          <p:cNvGrpSpPr>
            <a:grpSpLocks/>
          </p:cNvGrpSpPr>
          <p:nvPr/>
        </p:nvGrpSpPr>
        <p:grpSpPr bwMode="auto">
          <a:xfrm>
            <a:off x="5964238" y="4167188"/>
            <a:ext cx="501650" cy="233362"/>
            <a:chOff x="3600" y="219"/>
            <a:chExt cx="360" cy="175"/>
          </a:xfrm>
        </p:grpSpPr>
        <p:sp>
          <p:nvSpPr>
            <p:cNvPr id="28736" name="Oval 2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37" name="Line 2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Line 2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Rectangle 2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40" name="Oval 2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41" name="Group 2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46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8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42" name="Group 2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43" name="Line 2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4" name="Line 2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Line 2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34" name="Freeform 10"/>
          <p:cNvSpPr>
            <a:spLocks/>
          </p:cNvSpPr>
          <p:nvPr/>
        </p:nvSpPr>
        <p:spPr bwMode="auto">
          <a:xfrm>
            <a:off x="5391150" y="2266950"/>
            <a:ext cx="2724150" cy="2447925"/>
          </a:xfrm>
          <a:custGeom>
            <a:avLst/>
            <a:gdLst>
              <a:gd name="T0" fmla="*/ 0 w 1716"/>
              <a:gd name="T1" fmla="*/ 0 h 1542"/>
              <a:gd name="T2" fmla="*/ 2147483647 w 1716"/>
              <a:gd name="T3" fmla="*/ 2147483647 h 1542"/>
              <a:gd name="T4" fmla="*/ 2147483647 w 1716"/>
              <a:gd name="T5" fmla="*/ 2147483647 h 1542"/>
              <a:gd name="T6" fmla="*/ 2147483647 w 1716"/>
              <a:gd name="T7" fmla="*/ 2147483647 h 1542"/>
              <a:gd name="T8" fmla="*/ 2147483647 w 1716"/>
              <a:gd name="T9" fmla="*/ 2147483647 h 1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6"/>
              <a:gd name="T16" fmla="*/ 0 h 1542"/>
              <a:gd name="T17" fmla="*/ 1716 w 1716"/>
              <a:gd name="T18" fmla="*/ 1542 h 15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6" h="1542">
                <a:moveTo>
                  <a:pt x="0" y="0"/>
                </a:moveTo>
                <a:cubicBezTo>
                  <a:pt x="62" y="7"/>
                  <a:pt x="230" y="4"/>
                  <a:pt x="372" y="42"/>
                </a:cubicBezTo>
                <a:cubicBezTo>
                  <a:pt x="514" y="80"/>
                  <a:pt x="672" y="114"/>
                  <a:pt x="852" y="228"/>
                </a:cubicBezTo>
                <a:cubicBezTo>
                  <a:pt x="1032" y="342"/>
                  <a:pt x="1308" y="507"/>
                  <a:pt x="1452" y="726"/>
                </a:cubicBezTo>
                <a:cubicBezTo>
                  <a:pt x="1596" y="945"/>
                  <a:pt x="1661" y="1372"/>
                  <a:pt x="1716" y="154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Line 237"/>
          <p:cNvSpPr>
            <a:spLocks noChangeShapeType="1"/>
          </p:cNvSpPr>
          <p:nvPr/>
        </p:nvSpPr>
        <p:spPr bwMode="auto">
          <a:xfrm flipV="1">
            <a:off x="6210300" y="4398963"/>
            <a:ext cx="1588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E55AD0-A2BE-AF44-9C82-6A22D0E331E6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>
                <a:latin typeface="Comic Sans MS" charset="0"/>
              </a:rPr>
              <a:t>Network edge: connection-oriented service</a:t>
            </a:r>
            <a:endParaRPr lang="en-US">
              <a:latin typeface="Comic Sans MS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 u="sng">
                <a:solidFill>
                  <a:srgbClr val="FF0000"/>
                </a:solidFill>
                <a:latin typeface="Comic Sans MS" charset="0"/>
              </a:rPr>
              <a:t>Goal:</a:t>
            </a:r>
            <a:r>
              <a:rPr lang="en-US" sz="2400">
                <a:latin typeface="Comic Sans MS" charset="0"/>
              </a:rPr>
              <a:t> data transfer between end systems</a:t>
            </a:r>
          </a:p>
          <a:p>
            <a:r>
              <a:rPr lang="en-US" sz="2400" i="1">
                <a:latin typeface="Comic Sans MS" charset="0"/>
              </a:rPr>
              <a:t>handshaking:</a:t>
            </a:r>
            <a:r>
              <a:rPr lang="en-US" sz="2400">
                <a:latin typeface="Comic Sans MS" charset="0"/>
              </a:rPr>
              <a:t> setup a connection for data transfer ahead of time</a:t>
            </a:r>
          </a:p>
          <a:p>
            <a:pPr lvl="1">
              <a:buFont typeface="ZapfDingbats" charset="0"/>
              <a:buNone/>
            </a:pPr>
            <a:endParaRPr lang="en-US" sz="2000">
              <a:latin typeface="Comic Sans MS" charset="0"/>
            </a:endParaRPr>
          </a:p>
          <a:p>
            <a:r>
              <a:rPr lang="en-US" sz="2400">
                <a:latin typeface="Comic Sans MS" charset="0"/>
              </a:rPr>
              <a:t>TCP - Transmission Control Protocol </a:t>
            </a:r>
          </a:p>
          <a:p>
            <a:pPr lvl="1"/>
            <a:r>
              <a:rPr lang="en-US" sz="2000">
                <a:latin typeface="Comic Sans MS" charset="0"/>
              </a:rPr>
              <a:t>Internet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altLang="ja-JP" sz="2000">
                <a:latin typeface="Comic Sans MS" charset="0"/>
              </a:rPr>
              <a:t>s connection-oriented service</a:t>
            </a:r>
          </a:p>
          <a:p>
            <a:pPr lvl="1"/>
            <a:endParaRPr lang="en-US" sz="2000">
              <a:latin typeface="Comic Sans MS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u="sng">
                <a:solidFill>
                  <a:srgbClr val="FF0000"/>
                </a:solidFill>
                <a:latin typeface="Comic Sans MS" charset="0"/>
              </a:rPr>
              <a:t>TCP service</a:t>
            </a: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400">
                <a:latin typeface="Comic Sans MS" charset="0"/>
              </a:rPr>
              <a:t>[RFC 793]</a:t>
            </a:r>
          </a:p>
          <a:p>
            <a:r>
              <a:rPr lang="en-US" sz="2400" i="1">
                <a:latin typeface="Comic Sans MS" charset="0"/>
              </a:rPr>
              <a:t>reliable, in-order</a:t>
            </a:r>
            <a:r>
              <a:rPr lang="en-US" sz="2400">
                <a:latin typeface="Comic Sans MS" charset="0"/>
              </a:rPr>
              <a:t> byte-stream data transfer</a:t>
            </a:r>
          </a:p>
          <a:p>
            <a:pPr lvl="1"/>
            <a:r>
              <a:rPr lang="en-US" sz="2000">
                <a:latin typeface="Comic Sans MS" charset="0"/>
              </a:rPr>
              <a:t>loss: acknowledgements and retransmissions</a:t>
            </a:r>
          </a:p>
          <a:p>
            <a:r>
              <a:rPr lang="en-US" sz="2400" i="1">
                <a:latin typeface="Comic Sans MS" charset="0"/>
              </a:rPr>
              <a:t>flow control:</a:t>
            </a:r>
            <a:r>
              <a:rPr lang="en-US" sz="2400">
                <a:latin typeface="Comic Sans MS" charset="0"/>
              </a:rPr>
              <a:t> </a:t>
            </a:r>
          </a:p>
          <a:p>
            <a:pPr lvl="1"/>
            <a:r>
              <a:rPr lang="en-US" sz="2000">
                <a:latin typeface="Comic Sans MS" charset="0"/>
              </a:rPr>
              <a:t>sender won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altLang="ja-JP" sz="2000">
                <a:latin typeface="Comic Sans MS" charset="0"/>
              </a:rPr>
              <a:t>t overwhelm receiver</a:t>
            </a:r>
          </a:p>
          <a:p>
            <a:r>
              <a:rPr lang="en-US" sz="2400" i="1">
                <a:latin typeface="Comic Sans MS" charset="0"/>
              </a:rPr>
              <a:t>congestion control:</a:t>
            </a:r>
            <a:r>
              <a:rPr lang="en-US" sz="2400">
                <a:latin typeface="Comic Sans MS" charset="0"/>
              </a:rPr>
              <a:t> </a:t>
            </a:r>
          </a:p>
          <a:p>
            <a:pPr lvl="1"/>
            <a:r>
              <a:rPr lang="en-US" sz="2000">
                <a:latin typeface="Comic Sans MS" charset="0"/>
              </a:rPr>
              <a:t>senders </a:t>
            </a:r>
            <a:r>
              <a:rPr lang="ja-JP" altLang="en-US" sz="2000">
                <a:latin typeface="Comic Sans MS" charset="0"/>
              </a:rPr>
              <a:t>“</a:t>
            </a:r>
            <a:r>
              <a:rPr lang="en-US" altLang="ja-JP" sz="2000">
                <a:latin typeface="Comic Sans MS" charset="0"/>
              </a:rPr>
              <a:t>slow down sending rate</a:t>
            </a:r>
            <a:r>
              <a:rPr lang="ja-JP" altLang="en-US" sz="2000">
                <a:latin typeface="Comic Sans MS" charset="0"/>
              </a:rPr>
              <a:t>”</a:t>
            </a:r>
            <a:r>
              <a:rPr lang="en-US" altLang="ja-JP" sz="2000">
                <a:latin typeface="Comic Sans MS" charset="0"/>
              </a:rPr>
              <a:t> when network congested</a:t>
            </a:r>
            <a:endParaRPr lang="en-US" sz="20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8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767CA3-AACC-0B4C-B995-9EB41F72C874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>
                <a:latin typeface="Comic Sans MS" charset="0"/>
              </a:rPr>
              <a:t>Network edge: connectionless service</a:t>
            </a:r>
            <a:endParaRPr lang="en-US">
              <a:latin typeface="Comic Sans MS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16915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u="sng">
                <a:solidFill>
                  <a:srgbClr val="FF0000"/>
                </a:solidFill>
                <a:latin typeface="Comic Sans MS" charset="0"/>
              </a:rPr>
              <a:t>Goal:</a:t>
            </a:r>
            <a:r>
              <a:rPr lang="en-US" sz="2400">
                <a:latin typeface="Comic Sans MS" charset="0"/>
              </a:rPr>
              <a:t> data transfer between end systems</a:t>
            </a:r>
          </a:p>
          <a:p>
            <a:r>
              <a:rPr lang="en-US" sz="2400">
                <a:solidFill>
                  <a:srgbClr val="FF0000"/>
                </a:solidFill>
                <a:latin typeface="Comic Sans MS" charset="0"/>
              </a:rPr>
              <a:t>UDP</a:t>
            </a:r>
            <a:r>
              <a:rPr lang="en-US" sz="2400">
                <a:latin typeface="Comic Sans MS" charset="0"/>
              </a:rPr>
              <a:t> - User Datagram Protocol [RFC 768]:</a:t>
            </a:r>
          </a:p>
          <a:p>
            <a:pPr lvl="1"/>
            <a:r>
              <a:rPr lang="en-US" sz="2000">
                <a:latin typeface="Comic Sans MS" charset="0"/>
              </a:rPr>
              <a:t>No handshaking – less work!</a:t>
            </a:r>
          </a:p>
          <a:p>
            <a:pPr lvl="1"/>
            <a:r>
              <a:rPr lang="en-US" sz="2000">
                <a:latin typeface="Comic Sans MS" charset="0"/>
              </a:rPr>
              <a:t>Less delay </a:t>
            </a:r>
          </a:p>
          <a:p>
            <a:pPr lvl="1"/>
            <a:r>
              <a:rPr lang="en-US" sz="2000">
                <a:latin typeface="Comic Sans MS" charset="0"/>
              </a:rPr>
              <a:t> Internet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altLang="ja-JP" sz="2000">
                <a:latin typeface="Comic Sans MS" charset="0"/>
              </a:rPr>
              <a:t>s connectionless service</a:t>
            </a:r>
          </a:p>
          <a:p>
            <a:pPr lvl="2"/>
            <a:r>
              <a:rPr lang="en-US">
                <a:latin typeface="Comic Sans MS" charset="0"/>
              </a:rPr>
              <a:t>unreliable data transfer</a:t>
            </a:r>
          </a:p>
          <a:p>
            <a:pPr lvl="2"/>
            <a:r>
              <a:rPr lang="en-US">
                <a:latin typeface="Comic Sans MS" charset="0"/>
              </a:rPr>
              <a:t>no flow control</a:t>
            </a:r>
          </a:p>
          <a:p>
            <a:pPr lvl="2"/>
            <a:r>
              <a:rPr lang="en-US">
                <a:latin typeface="Comic Sans MS" charset="0"/>
              </a:rPr>
              <a:t>no 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424421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4FF554-08EA-B34F-B0FF-412290ECBD3C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>
                <a:latin typeface="Comic Sans MS" charset="0"/>
              </a:rPr>
              <a:t>TCP vs. UDP</a:t>
            </a:r>
            <a:endParaRPr lang="en-US">
              <a:latin typeface="Comic Sans MS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39813" y="1600200"/>
            <a:ext cx="59436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App</a:t>
            </a:r>
            <a:r>
              <a:rPr lang="ja-JP" altLang="en-US" sz="2400" u="sng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 sz="2400" u="sng">
                <a:solidFill>
                  <a:srgbClr val="FF0000"/>
                </a:solidFill>
                <a:latin typeface="Comic Sans MS" charset="0"/>
              </a:rPr>
              <a:t>s using TCP:</a:t>
            </a:r>
            <a:r>
              <a:rPr lang="en-US" altLang="ja-JP" sz="2000" i="1">
                <a:latin typeface="Comic Sans MS" charset="0"/>
              </a:rPr>
              <a:t> </a:t>
            </a:r>
          </a:p>
          <a:p>
            <a:r>
              <a:rPr lang="en-US" sz="2000">
                <a:latin typeface="Comic Sans MS" charset="0"/>
              </a:rPr>
              <a:t>HTTP (Web), FTP (file transfer), Telnet (remote login), SMTP (email)</a:t>
            </a:r>
          </a:p>
          <a:p>
            <a:pPr>
              <a:buFont typeface="Wingdings" charset="0"/>
              <a:buNone/>
            </a:pPr>
            <a:endParaRPr lang="en-US" sz="2000">
              <a:latin typeface="Comic Sans MS" charset="0"/>
            </a:endParaRPr>
          </a:p>
          <a:p>
            <a:pPr>
              <a:buFont typeface="Wingdings" charset="0"/>
              <a:buNone/>
            </a:pP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App</a:t>
            </a:r>
            <a:r>
              <a:rPr lang="ja-JP" altLang="en-US" sz="2400" u="sng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 sz="2400" u="sng">
                <a:solidFill>
                  <a:srgbClr val="FF0000"/>
                </a:solidFill>
                <a:latin typeface="Comic Sans MS" charset="0"/>
              </a:rPr>
              <a:t>s using UDP:</a:t>
            </a:r>
            <a:endParaRPr lang="en-US" altLang="ja-JP" sz="2400">
              <a:solidFill>
                <a:srgbClr val="FF0000"/>
              </a:solidFill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streaming media, teleconferencing, DNS, Internet telephony, network games</a:t>
            </a:r>
          </a:p>
          <a:p>
            <a:pPr>
              <a:buFont typeface="Wingdings" charset="0"/>
              <a:buNone/>
            </a:pPr>
            <a:endParaRPr lang="en-US" sz="20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9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Chapter 1: introduction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our goal:</a:t>
            </a:r>
            <a:r>
              <a:rPr lang="en-US">
                <a:latin typeface="Gill Sans MT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ill Sans MT" charset="0"/>
              </a:rPr>
              <a:t>get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feel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and terminology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ill Sans MT" charset="0"/>
              </a:rPr>
              <a:t>more depth, detail </a:t>
            </a:r>
            <a:r>
              <a:rPr lang="en-US" i="1">
                <a:latin typeface="Gill Sans MT" charset="0"/>
              </a:rPr>
              <a:t>later</a:t>
            </a:r>
            <a:r>
              <a:rPr lang="en-US">
                <a:latin typeface="Gill Sans MT" charset="0"/>
              </a:rPr>
              <a:t> in course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ill Sans MT" charset="0"/>
              </a:rPr>
              <a:t>approach: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sz="2800">
                <a:latin typeface="Gill Sans MT" charset="0"/>
                <a:cs typeface="Arial" charset="0"/>
              </a:rPr>
              <a:t>use Internet as example</a:t>
            </a:r>
          </a:p>
          <a:p>
            <a:pPr lvl="1" eaLnBrk="1" hangingPunct="1">
              <a:lnSpc>
                <a:spcPct val="90000"/>
              </a:lnSpc>
            </a:pPr>
            <a:endParaRPr lang="en-US" sz="2800">
              <a:latin typeface="Gill Sans MT" charset="0"/>
              <a:cs typeface="Arial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371600"/>
            <a:ext cx="5029200" cy="52451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overview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what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the Internet?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what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a protocol?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network edge; hosts, access net, physical media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network core: packet/circuit switching, Internet structure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performance: loss, delay, throughput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security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protocol layers, service models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history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pic>
        <p:nvPicPr>
          <p:cNvPr id="30725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028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91C5669-7C15-AA42-A0A0-2D529E6D5BBA}" type="slidenum">
              <a:rPr lang="en-US" sz="1200">
                <a:latin typeface="Tahoma" charset="0"/>
              </a:rPr>
              <a:pPr/>
              <a:t>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3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32770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Chapter 1: roadmap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1.1 what </a:t>
            </a:r>
            <a:r>
              <a:rPr lang="en-US" sz="2800" i="1">
                <a:solidFill>
                  <a:srgbClr val="CC0000"/>
                </a:solidFill>
                <a:latin typeface="Gill Sans MT" charset="0"/>
                <a:cs typeface="Arial" charset="0"/>
              </a:rPr>
              <a:t>is</a:t>
            </a: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 the Internet?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1.2</a:t>
            </a:r>
            <a:r>
              <a:rPr lang="en-US" sz="2800">
                <a:latin typeface="Gill Sans MT" charset="0"/>
                <a:cs typeface="Arial" charset="0"/>
              </a:rPr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charset="0"/>
              <a:buChar char="§"/>
            </a:pPr>
            <a:r>
              <a:rPr lang="en-US" sz="2800">
                <a:latin typeface="Gill Sans MT" charset="0"/>
                <a:cs typeface="Arial" charset="0"/>
              </a:rPr>
              <a:t> </a:t>
            </a:r>
            <a:r>
              <a:rPr lang="en-US" sz="2400">
                <a:latin typeface="Gill Sans MT" charset="0"/>
                <a:cs typeface="Arial" charset="0"/>
              </a:rPr>
              <a:t>end systems, access networks, links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1.3 </a:t>
            </a:r>
            <a:r>
              <a:rPr lang="en-US" sz="2800">
                <a:latin typeface="Gill Sans MT" charset="0"/>
                <a:cs typeface="Arial" charset="0"/>
              </a:rPr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latin typeface="Gill Sans MT" charset="0"/>
                <a:cs typeface="Arial" charset="0"/>
              </a:rPr>
              <a:t>packet switching, circuit switching, network structure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1.4 </a:t>
            </a:r>
            <a:r>
              <a:rPr lang="en-US" sz="2800">
                <a:latin typeface="Gill Sans MT" charset="0"/>
                <a:cs typeface="Arial" charset="0"/>
              </a:rPr>
              <a:t>delay, loss, throughput in networks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1.5</a:t>
            </a:r>
            <a:r>
              <a:rPr lang="en-US" sz="2800">
                <a:latin typeface="Gill Sans MT" charset="0"/>
                <a:cs typeface="Arial" charset="0"/>
              </a:rPr>
              <a:t> protocol layers, service models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1.6</a:t>
            </a:r>
            <a:r>
              <a:rPr lang="en-US" sz="2800">
                <a:latin typeface="Gill Sans MT" charset="0"/>
                <a:cs typeface="Arial" charset="0"/>
              </a:rPr>
              <a:t> networks under attack: security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1.7</a:t>
            </a:r>
            <a:r>
              <a:rPr lang="en-US" sz="2800">
                <a:latin typeface="Gill Sans MT" charset="0"/>
                <a:cs typeface="Arial" charset="0"/>
              </a:rPr>
              <a:t> history</a:t>
            </a:r>
          </a:p>
          <a:p>
            <a:pPr eaLnBrk="1" hangingPunct="1"/>
            <a:endParaRPr lang="en-US">
              <a:latin typeface="Gill Sans MT" charset="0"/>
            </a:endParaRP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EDE53A6-2959-8A47-8AF7-B913B4EA0978}" type="slidenum">
              <a:rPr lang="en-US" sz="1200">
                <a:latin typeface="Tahoma" charset="0"/>
              </a:rPr>
              <a:pPr/>
              <a:t>3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2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190500"/>
            <a:ext cx="8382000" cy="93662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What</a:t>
            </a:r>
            <a:r>
              <a:rPr lang="ja-JP" altLang="en-US" sz="3600">
                <a:latin typeface="Gill Sans MT" charset="0"/>
              </a:rPr>
              <a:t>’</a:t>
            </a:r>
            <a:r>
              <a:rPr lang="en-US" altLang="ja-JP" sz="3600">
                <a:latin typeface="Gill Sans MT" charset="0"/>
              </a:rPr>
              <a:t>s the Internet: </a:t>
            </a:r>
            <a:r>
              <a:rPr lang="ja-JP" altLang="en-US" sz="3600">
                <a:latin typeface="Gill Sans MT" charset="0"/>
              </a:rPr>
              <a:t>“</a:t>
            </a:r>
            <a:r>
              <a:rPr lang="en-US" altLang="ja-JP" sz="3600">
                <a:latin typeface="Gill Sans MT" charset="0"/>
              </a:rPr>
              <a:t>nuts and bolts</a:t>
            </a:r>
            <a:r>
              <a:rPr lang="ja-JP" altLang="en-US" sz="3600">
                <a:latin typeface="Gill Sans MT" charset="0"/>
              </a:rPr>
              <a:t>”</a:t>
            </a:r>
            <a:r>
              <a:rPr lang="en-US" altLang="ja-JP" sz="3600">
                <a:latin typeface="Gill Sans MT" charset="0"/>
              </a:rPr>
              <a:t> view</a:t>
            </a:r>
            <a:endParaRPr lang="en-US">
              <a:latin typeface="Gill Sans MT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7350" y="1436688"/>
            <a:ext cx="3779838" cy="1271587"/>
          </a:xfrm>
        </p:spPr>
        <p:txBody>
          <a:bodyPr>
            <a:normAutofit fontScale="77500" lnSpcReduction="20000"/>
          </a:bodyPr>
          <a:lstStyle/>
          <a:p>
            <a:pPr marL="231775" indent="-231775" eaLnBrk="1" hangingPunct="1">
              <a:spcBef>
                <a:spcPct val="15000"/>
              </a:spcBef>
              <a:buSzPct val="75000"/>
            </a:pPr>
            <a:r>
              <a:rPr lang="en-US" sz="2400">
                <a:latin typeface="Gill Sans MT" charset="0"/>
              </a:rPr>
              <a:t>millions of connected computing devices: </a:t>
            </a:r>
          </a:p>
          <a:p>
            <a:pPr marL="631825" lvl="1" indent="-231775" eaLnBrk="1" hangingPunct="1">
              <a:spcBef>
                <a:spcPct val="15000"/>
              </a:spcBef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hosts </a:t>
            </a:r>
            <a:r>
              <a:rPr lang="en-US" i="1">
                <a:latin typeface="Gill Sans MT" charset="0"/>
                <a:ea typeface="ＭＳ Ｐゴシック" charset="0"/>
                <a:cs typeface="ＭＳ Ｐゴシック" charset="0"/>
              </a:rPr>
              <a:t>=</a:t>
            </a:r>
            <a:r>
              <a:rPr lang="en-US" i="1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end systems</a:t>
            </a:r>
            <a:r>
              <a:rPr lang="en-US" i="1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631825" lvl="1" indent="-231775" eaLnBrk="1" hangingPunct="1">
              <a:buSzPct val="75000"/>
            </a:pPr>
            <a:r>
              <a:rPr lang="en-US">
                <a:latin typeface="Gill Sans MT" charset="0"/>
                <a:cs typeface="Arial" charset="0"/>
              </a:rPr>
              <a:t>running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Arial" charset="0"/>
              </a:rPr>
              <a:t>network apps</a:t>
            </a:r>
            <a:endParaRPr lang="en-US">
              <a:solidFill>
                <a:srgbClr val="CC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695450" y="3152775"/>
            <a:ext cx="33686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communication links</a:t>
            </a: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fiber, copper, radio, satellite</a:t>
            </a: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transmission rate: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bandwidth</a:t>
            </a:r>
            <a:endParaRPr lang="en-US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11338" y="5307013"/>
            <a:ext cx="377983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Packet switches:</a:t>
            </a:r>
            <a:r>
              <a:rPr lang="en-US">
                <a:latin typeface="Gill Sans MT" charset="0"/>
              </a:rPr>
              <a:t> forward packets (chunks of data)</a:t>
            </a:r>
          </a:p>
          <a:p>
            <a:pPr marL="688975" lvl="1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§"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routers</a:t>
            </a:r>
            <a:r>
              <a:rPr lang="en-US">
                <a:latin typeface="Gill Sans MT" charset="0"/>
              </a:rPr>
              <a:t> and </a:t>
            </a:r>
            <a:r>
              <a:rPr lang="en-US" i="1">
                <a:solidFill>
                  <a:srgbClr val="C00000"/>
                </a:solidFill>
                <a:latin typeface="Gill Sans MT" charset="0"/>
              </a:rPr>
              <a:t>switches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endParaRPr lang="en-US">
              <a:latin typeface="Gill Sans MT" charset="0"/>
            </a:endParaRP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338138" y="3454400"/>
            <a:ext cx="1573212" cy="1060450"/>
            <a:chOff x="98" y="2320"/>
            <a:chExt cx="991" cy="668"/>
          </a:xfrm>
        </p:grpSpPr>
        <p:sp>
          <p:nvSpPr>
            <p:cNvPr id="35260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3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400"/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sp>
          <p:nvSpPr>
            <p:cNvPr id="35261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grpSp>
          <p:nvGrpSpPr>
            <p:cNvPr id="35262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35267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27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268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69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263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35265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66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264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633413" y="5457825"/>
            <a:ext cx="646112" cy="477838"/>
            <a:chOff x="293" y="3440"/>
            <a:chExt cx="407" cy="301"/>
          </a:xfrm>
        </p:grpSpPr>
        <p:sp>
          <p:nvSpPr>
            <p:cNvPr id="3525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4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router</a:t>
              </a:r>
            </a:p>
          </p:txBody>
        </p:sp>
        <p:grpSp>
          <p:nvGrpSpPr>
            <p:cNvPr id="35251" name="Group 843"/>
            <p:cNvGrpSpPr>
              <a:grpSpLocks/>
            </p:cNvGrpSpPr>
            <p:nvPr/>
          </p:nvGrpSpPr>
          <p:grpSpPr bwMode="auto">
            <a:xfrm>
              <a:off x="337" y="3440"/>
              <a:ext cx="306" cy="128"/>
              <a:chOff x="4650" y="1129"/>
              <a:chExt cx="246" cy="95"/>
            </a:xfrm>
          </p:grpSpPr>
          <p:sp>
            <p:nvSpPr>
              <p:cNvPr id="35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55" name="Group 84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58" name="Freeform 8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9" name="Freeform 8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56" name="Line 85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7" name="Line 85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4824" name="Picture 853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5" name="Group 1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489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24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489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24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2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24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4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24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4932" name="Picture 603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93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523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3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3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5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5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2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2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5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1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5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0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1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3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5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0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0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0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5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9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9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9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5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8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8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7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5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6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7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51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6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6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6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51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5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5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5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51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4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4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4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514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4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513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3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512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12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12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2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50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3495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3495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3495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495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495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508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11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11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11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11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10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11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1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505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08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08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6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8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6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08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07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503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3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36" name="Picture 1020" descr="screen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4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5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4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501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1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3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2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2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498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8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90" name="Picture 1118" descr="screen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9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9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0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9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6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498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6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496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6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65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7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97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7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39" name="Group 1201"/>
          <p:cNvGrpSpPr>
            <a:grpSpLocks/>
          </p:cNvGrpSpPr>
          <p:nvPr/>
        </p:nvGrpSpPr>
        <p:grpSpPr bwMode="auto">
          <a:xfrm>
            <a:off x="333375" y="1322388"/>
            <a:ext cx="1555750" cy="1622425"/>
            <a:chOff x="210" y="833"/>
            <a:chExt cx="980" cy="1022"/>
          </a:xfrm>
        </p:grpSpPr>
        <p:sp>
          <p:nvSpPr>
            <p:cNvPr id="34828" name="Text Box 667"/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400"/>
                <a:t>smartphone</a:t>
              </a:r>
            </a:p>
          </p:txBody>
        </p:sp>
        <p:sp>
          <p:nvSpPr>
            <p:cNvPr id="34829" name="Text Box 663"/>
            <p:cNvSpPr txBox="1">
              <a:spLocks noChangeArrowheads="1"/>
            </p:cNvSpPr>
            <p:nvPr/>
          </p:nvSpPr>
          <p:spPr bwMode="auto">
            <a:xfrm>
              <a:off x="487" y="872"/>
              <a:ext cx="2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PC</a:t>
              </a:r>
            </a:p>
          </p:txBody>
        </p:sp>
        <p:sp>
          <p:nvSpPr>
            <p:cNvPr id="34830" name="Text Box 664"/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server</a:t>
              </a:r>
            </a:p>
          </p:txBody>
        </p:sp>
        <p:sp>
          <p:nvSpPr>
            <p:cNvPr id="34831" name="Text Box 665"/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laptop</a:t>
              </a:r>
            </a:p>
          </p:txBody>
        </p:sp>
        <p:grpSp>
          <p:nvGrpSpPr>
            <p:cNvPr id="34832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34893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94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833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34891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92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34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34868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9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70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71" name="Picture 1092" descr="screen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72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78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885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6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7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8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9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79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5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34836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8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1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866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7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2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3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864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5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4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6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862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7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8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60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1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9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7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58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9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F1A9209-3578-254E-B4B6-1A3F14504E04}" type="slidenum">
              <a:rPr lang="en-US" sz="1200">
                <a:latin typeface="Tahoma" charset="0"/>
              </a:rPr>
              <a:pPr/>
              <a:t>4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36866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663"/>
            <a:ext cx="7772400" cy="1006475"/>
          </a:xfrm>
        </p:spPr>
        <p:txBody>
          <a:bodyPr/>
          <a:lstStyle/>
          <a:p>
            <a:pPr eaLnBrk="1" hangingPunct="1"/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Fun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internet appliances</a:t>
            </a:r>
            <a:endParaRPr lang="en-US">
              <a:latin typeface="Gill Sans MT" charset="0"/>
            </a:endParaRPr>
          </a:p>
        </p:txBody>
      </p:sp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460500"/>
            <a:ext cx="24955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25575"/>
            <a:ext cx="18954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895350" y="2789238"/>
            <a:ext cx="2162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IP picture frame</a:t>
            </a:r>
          </a:p>
          <a:p>
            <a:r>
              <a:rPr lang="en-US" sz="1600"/>
              <a:t>http://www.ceiva.com/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626100" y="1989138"/>
            <a:ext cx="2246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Web-enabled toaster +</a:t>
            </a:r>
          </a:p>
          <a:p>
            <a:r>
              <a:rPr lang="en-US" sz="1600"/>
              <a:t>weather forecaster</a:t>
            </a:r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387850"/>
            <a:ext cx="23955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911850" y="6016625"/>
            <a:ext cx="159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Internet phones</a:t>
            </a:r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r:id="rId8" imgW="1434415" imgH="3873016" progId="">
                  <p:embed/>
                </p:oleObj>
              </mc:Choice>
              <mc:Fallback>
                <p:oleObj r:id="rId8" imgW="1434415" imgH="38730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81400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981075" y="5789613"/>
            <a:ext cx="1179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Internet </a:t>
            </a:r>
          </a:p>
          <a:p>
            <a:r>
              <a:rPr lang="en-US" sz="1600"/>
              <a:t>refrigerator</a:t>
            </a:r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584700"/>
            <a:ext cx="1552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2824163" y="5202238"/>
            <a:ext cx="2487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Slingbox: watch,</a:t>
            </a:r>
          </a:p>
          <a:p>
            <a:r>
              <a:rPr lang="en-US" sz="1600"/>
              <a:t>control cable TV remotely</a:t>
            </a:r>
          </a:p>
        </p:txBody>
      </p:sp>
      <p:sp>
        <p:nvSpPr>
          <p:cNvPr id="368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BFF0842-644E-CA40-B2EB-B67250A154B9}" type="slidenum">
              <a:rPr lang="en-US" sz="1200">
                <a:latin typeface="Tahoma" charset="0"/>
              </a:rPr>
              <a:pPr/>
              <a:t>5</a:t>
            </a:fld>
            <a:endParaRPr lang="en-US" sz="1200">
              <a:latin typeface="Tahoma" charset="0"/>
            </a:endParaRPr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754313"/>
            <a:ext cx="695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753225" y="3841750"/>
            <a:ext cx="194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Tweet-a-watt: </a:t>
            </a:r>
          </a:p>
          <a:p>
            <a:r>
              <a:rPr lang="en-US" sz="1600"/>
              <a:t>monitor energy use</a:t>
            </a:r>
          </a:p>
        </p:txBody>
      </p:sp>
    </p:spTree>
    <p:extLst>
      <p:ext uri="{BB962C8B-B14F-4D97-AF65-F5344CB8AC3E}">
        <p14:creationId xmlns:p14="http://schemas.microsoft.com/office/powerpoint/2010/main" val="51629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Internet: </a:t>
            </a:r>
            <a:r>
              <a:rPr lang="ja-JP" altLang="en-US" sz="240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CC0000"/>
                </a:solidFill>
                <a:latin typeface="Gill Sans MT" charset="0"/>
              </a:rPr>
              <a:t>network of networks</a:t>
            </a:r>
            <a:r>
              <a:rPr lang="ja-JP" altLang="en-US" sz="2400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altLang="ja-JP" sz="2400">
              <a:solidFill>
                <a:srgbClr val="CC0000"/>
              </a:solidFill>
              <a:latin typeface="Gill Sans MT" charset="0"/>
            </a:endParaRP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Interconnected ISPs</a:t>
            </a:r>
          </a:p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control sending, receiving of msgs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e.g., TCP, IP, HTTP, Skype,  802.11</a:t>
            </a:r>
            <a:endParaRPr lang="en-US">
              <a:latin typeface="Gill Sans MT" charset="0"/>
              <a:cs typeface="Arial" charset="0"/>
            </a:endParaRPr>
          </a:p>
          <a:p>
            <a:pPr eaLnBrk="1" hangingPunct="1">
              <a:buSzPct val="75000"/>
            </a:pP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Internet  standards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RFC: Request for comments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IETF: Internet Engineering Task Force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12725" y="190500"/>
            <a:ext cx="838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What</a:t>
            </a:r>
            <a:r>
              <a:rPr lang="ja-JP" altLang="en-US" sz="36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3600">
                <a:solidFill>
                  <a:srgbClr val="000099"/>
                </a:solidFill>
                <a:latin typeface="Gill Sans MT" charset="0"/>
              </a:rPr>
              <a:t>s the Internet: </a:t>
            </a:r>
            <a:r>
              <a:rPr lang="ja-JP" altLang="en-US" sz="36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3600">
                <a:solidFill>
                  <a:srgbClr val="000099"/>
                </a:solidFill>
                <a:latin typeface="Gill Sans MT" charset="0"/>
              </a:rPr>
              <a:t>nuts and bolts</a:t>
            </a:r>
            <a:r>
              <a:rPr lang="ja-JP" altLang="en-US" sz="36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3600">
                <a:solidFill>
                  <a:srgbClr val="000099"/>
                </a:solidFill>
                <a:latin typeface="Gill Sans MT" charset="0"/>
              </a:rPr>
              <a:t> view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38916" name="Picture 33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366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8919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2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9272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73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892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52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9270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71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3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9268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9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4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9266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7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5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9264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5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8956" name="Picture 603" descr="car_icon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57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9262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263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58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9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57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6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59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9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49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52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53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0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1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0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9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41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44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45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42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3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1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9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33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36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37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34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5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2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63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9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25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8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9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26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4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9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17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0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1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8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9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5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9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09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12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13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0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1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6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9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01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04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05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02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3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7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9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193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96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97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94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5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8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9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185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8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9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86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7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9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9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177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0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1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8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9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0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9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169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72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73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0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1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1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9164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65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72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9162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63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73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9144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914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914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146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7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3897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3897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3897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897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8979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911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4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1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4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2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3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12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3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3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0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9080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1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2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3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4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5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10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11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6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7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08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9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8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9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90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06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7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1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92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04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5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3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4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5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6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7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8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9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0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1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02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3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1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9057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8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59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60" name="Picture 1020" descr="screen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61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2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3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4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5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6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67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74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5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6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7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8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9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68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9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0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1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2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3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2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9034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35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36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37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38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9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0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1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2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3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44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51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2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3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4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5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6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45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6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7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8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0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3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9011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12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3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14" name="Picture 1118" descr="screen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5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6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21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28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9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0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1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2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3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22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3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4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5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6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7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4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9009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0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85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8986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87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88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989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0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3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4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96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03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4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5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6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7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8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997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8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9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1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2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7FA2CF38-0D10-EE46-8D58-142A7AD14675}" type="slidenum">
              <a:rPr lang="en-US" sz="1200">
                <a:latin typeface="Tahoma" charset="0"/>
              </a:rPr>
              <a:pPr/>
              <a:t>6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6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8382000" cy="846137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What</a:t>
            </a:r>
            <a:r>
              <a:rPr lang="ja-JP" altLang="en-US" sz="3600">
                <a:latin typeface="Gill Sans MT" charset="0"/>
              </a:rPr>
              <a:t>’</a:t>
            </a:r>
            <a:r>
              <a:rPr lang="en-US" altLang="ja-JP" sz="3600">
                <a:latin typeface="Gill Sans MT" charset="0"/>
              </a:rPr>
              <a:t>s the Internet: a service view</a:t>
            </a:r>
            <a:endParaRPr lang="en-US">
              <a:latin typeface="Gill Sans MT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1052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Infrastructure that provides services to applications:</a:t>
            </a:r>
            <a:endParaRPr lang="en-US" sz="2400">
              <a:latin typeface="Gill Sans MT" charset="0"/>
            </a:endParaRP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Web, VoIP, email, games, e-commerce, social nets, …</a:t>
            </a:r>
          </a:p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provides programming interface to apps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hooks that allow sending and receiving  app programs to 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connect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 to Internet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provides service options, analogous to postal service</a:t>
            </a:r>
          </a:p>
        </p:txBody>
      </p:sp>
      <p:pic>
        <p:nvPicPr>
          <p:cNvPr id="40963" name="Picture 6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82638"/>
            <a:ext cx="65484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4" name="Group 725"/>
          <p:cNvGrpSpPr>
            <a:grpSpLocks/>
          </p:cNvGrpSpPr>
          <p:nvPr/>
        </p:nvGrpSpPr>
        <p:grpSpPr bwMode="auto">
          <a:xfrm>
            <a:off x="5167313" y="1395413"/>
            <a:ext cx="3551237" cy="4743450"/>
            <a:chOff x="5202238" y="1384300"/>
            <a:chExt cx="3551237" cy="4743450"/>
          </a:xfrm>
        </p:grpSpPr>
        <p:sp>
          <p:nvSpPr>
            <p:cNvPr id="40967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0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1320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1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097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28"/>
            <p:cNvSpPr>
              <a:spLocks noChangeShapeType="1"/>
            </p:cNvSpPr>
            <p:nvPr/>
          </p:nvSpPr>
          <p:spPr bwMode="auto">
            <a:xfrm rot="-5400000">
              <a:off x="7845425" y="5159375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2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30"/>
            <p:cNvSpPr>
              <a:spLocks noChangeShapeType="1"/>
            </p:cNvSpPr>
            <p:nvPr/>
          </p:nvSpPr>
          <p:spPr bwMode="auto">
            <a:xfrm rot="-5400000">
              <a:off x="8177213" y="5116512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1"/>
            <p:cNvSpPr>
              <a:spLocks noChangeShapeType="1"/>
            </p:cNvSpPr>
            <p:nvPr/>
          </p:nvSpPr>
          <p:spPr bwMode="auto">
            <a:xfrm>
              <a:off x="7358063" y="4697412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432"/>
            <p:cNvSpPr>
              <a:spLocks noChangeShapeType="1"/>
            </p:cNvSpPr>
            <p:nvPr/>
          </p:nvSpPr>
          <p:spPr bwMode="auto">
            <a:xfrm flipV="1">
              <a:off x="6737350" y="4684712"/>
              <a:ext cx="322263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433"/>
            <p:cNvSpPr>
              <a:spLocks noChangeShapeType="1"/>
            </p:cNvSpPr>
            <p:nvPr/>
          </p:nvSpPr>
          <p:spPr bwMode="auto">
            <a:xfrm flipV="1">
              <a:off x="6780213" y="4976812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435"/>
            <p:cNvSpPr>
              <a:spLocks noChangeShapeType="1"/>
            </p:cNvSpPr>
            <p:nvPr/>
          </p:nvSpPr>
          <p:spPr bwMode="auto">
            <a:xfrm>
              <a:off x="6100763" y="4773612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436"/>
            <p:cNvSpPr>
              <a:spLocks noChangeShapeType="1"/>
            </p:cNvSpPr>
            <p:nvPr/>
          </p:nvSpPr>
          <p:spPr bwMode="auto">
            <a:xfrm flipV="1">
              <a:off x="5842000" y="4983162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440"/>
            <p:cNvSpPr>
              <a:spLocks noChangeShapeType="1"/>
            </p:cNvSpPr>
            <p:nvPr/>
          </p:nvSpPr>
          <p:spPr bwMode="auto">
            <a:xfrm flipH="1" flipV="1">
              <a:off x="6588125" y="5097462"/>
              <a:ext cx="74613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441"/>
            <p:cNvSpPr>
              <a:spLocks noChangeShapeType="1"/>
            </p:cNvSpPr>
            <p:nvPr/>
          </p:nvSpPr>
          <p:spPr bwMode="auto">
            <a:xfrm>
              <a:off x="6743700" y="5053012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443"/>
            <p:cNvSpPr>
              <a:spLocks noChangeShapeType="1"/>
            </p:cNvSpPr>
            <p:nvPr/>
          </p:nvSpPr>
          <p:spPr bwMode="auto">
            <a:xfrm>
              <a:off x="6281738" y="3522662"/>
              <a:ext cx="0" cy="13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45"/>
            <p:cNvSpPr>
              <a:spLocks noChangeShapeType="1"/>
            </p:cNvSpPr>
            <p:nvPr/>
          </p:nvSpPr>
          <p:spPr bwMode="auto">
            <a:xfrm>
              <a:off x="7405688" y="2665412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447"/>
            <p:cNvSpPr>
              <a:spLocks noChangeShapeType="1"/>
            </p:cNvSpPr>
            <p:nvPr/>
          </p:nvSpPr>
          <p:spPr bwMode="auto">
            <a:xfrm>
              <a:off x="7942263" y="2560637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541"/>
            <p:cNvSpPr>
              <a:spLocks noChangeShapeType="1"/>
            </p:cNvSpPr>
            <p:nvPr/>
          </p:nvSpPr>
          <p:spPr bwMode="auto">
            <a:xfrm flipV="1">
              <a:off x="7272338" y="4075112"/>
              <a:ext cx="227012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0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1318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9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1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1316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7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2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1314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5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3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1312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3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1004" name="Picture 603" descr="car_icon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05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1310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1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06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130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30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30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30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0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7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12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97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0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1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8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12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8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9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12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8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8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8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10" name="Line 693"/>
            <p:cNvSpPr>
              <a:spLocks noChangeShapeType="1"/>
            </p:cNvSpPr>
            <p:nvPr/>
          </p:nvSpPr>
          <p:spPr bwMode="auto">
            <a:xfrm>
              <a:off x="8345488" y="2855912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127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7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7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7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7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7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126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6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6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6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6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1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5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4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1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49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52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3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0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1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5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1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41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44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5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42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3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6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1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33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36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7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34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5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7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1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25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8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9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26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7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8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1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17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0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1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8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9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9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1212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3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0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1210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1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1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119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119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119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9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4102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4102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4102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102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1027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116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9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8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7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8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8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8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8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1128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0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3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58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9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4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5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56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7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6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7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8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54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5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9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40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52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3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41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2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5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6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7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8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9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50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1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9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1105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6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7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8" name="Picture 1020" descr="screen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9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2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4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5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122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3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4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5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6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7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6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8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9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1082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3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4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5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6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8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0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1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92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99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0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1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2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3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4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93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4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5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6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7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8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1059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0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1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2" name="Picture 1118" descr="screen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3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5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6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8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69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76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9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0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1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70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1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3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4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2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1057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8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33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1034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35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6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37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8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44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51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2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4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6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45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8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9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0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5BFAC9F-04AD-1D45-AC8D-C1E19C757D07}" type="slidenum">
              <a:rPr lang="en-US" sz="1200">
                <a:latin typeface="Tahoma" charset="0"/>
              </a:rPr>
              <a:pPr/>
              <a:t>7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6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43010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What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a protocol?</a:t>
            </a:r>
            <a:endParaRPr lang="en-US">
              <a:latin typeface="Gill Sans MT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100" y="1371600"/>
            <a:ext cx="35814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human protocols:</a:t>
            </a:r>
          </a:p>
          <a:p>
            <a:pPr eaLnBrk="1" hangingPunct="1">
              <a:buSzPct val="75000"/>
            </a:pP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what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the time?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eaLnBrk="1" hangingPunct="1">
              <a:buSzPct val="75000"/>
            </a:pP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I have a question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introductions</a:t>
            </a:r>
            <a:endParaRPr lang="en-US">
              <a:latin typeface="Gill Sans MT" charset="0"/>
            </a:endParaRPr>
          </a:p>
          <a:p>
            <a:pPr lvl="1" eaLnBrk="1" hangingPunct="1"/>
            <a:endParaRPr lang="en-US" sz="2000">
              <a:latin typeface="Gill Sans MT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Gill Sans MT" charset="0"/>
              </a:rPr>
              <a:t>… specific msgs sent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Gill Sans MT" charset="0"/>
              </a:rPr>
              <a:t>… specific actions taken when msgs received, or other events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network protocols: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machines rather than humans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all communication activity in Internet governed by protocols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343400" y="39624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800" i="1">
                <a:latin typeface="Gill Sans MT" charset="0"/>
              </a:rPr>
              <a:t> define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format</a:t>
            </a:r>
            <a:r>
              <a:rPr lang="en-US" sz="2800" i="1">
                <a:latin typeface="Gill Sans MT" charset="0"/>
              </a:rPr>
              <a:t>,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order</a:t>
            </a:r>
            <a:r>
              <a:rPr lang="en-US" sz="2800" i="1">
                <a:latin typeface="Gill Sans MT" charset="0"/>
              </a:rPr>
              <a:t> of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msgs sent and received</a:t>
            </a:r>
            <a:r>
              <a:rPr lang="en-US" sz="2800" i="1">
                <a:latin typeface="Gill Sans MT" charset="0"/>
              </a:rPr>
              <a:t> among network entities, and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actions taken</a:t>
            </a:r>
            <a:r>
              <a:rPr lang="en-US" sz="2800" i="1">
                <a:latin typeface="Gill Sans MT" charset="0"/>
              </a:rPr>
              <a:t> on msg transmission, receipt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30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C8AFE0A9-096E-7345-B770-93314EE119EB}" type="slidenum">
              <a:rPr lang="en-US" sz="1200">
                <a:latin typeface="Tahoma" charset="0"/>
              </a:rPr>
              <a:pPr/>
              <a:t>8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1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68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Gill Sans MT" charset="0"/>
              </a:rPr>
              <a:t>a human protocol and a computer network protocol: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628650" y="5862638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800">
                <a:latin typeface="Gill Sans MT" charset="0"/>
              </a:rPr>
              <a:t> other human protocols? </a:t>
            </a:r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62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3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4" name="Line 66"/>
          <p:cNvSpPr>
            <a:spLocks noChangeShapeType="1"/>
          </p:cNvSpPr>
          <p:nvPr/>
        </p:nvSpPr>
        <p:spPr bwMode="auto">
          <a:xfrm flipV="1">
            <a:off x="949325" y="3330575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67"/>
          <p:cNvSpPr txBox="1">
            <a:spLocks noChangeArrowheads="1"/>
          </p:cNvSpPr>
          <p:nvPr/>
        </p:nvSpPr>
        <p:spPr bwMode="auto">
          <a:xfrm>
            <a:off x="1689100" y="3108325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6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72"/>
          <p:cNvGrpSpPr>
            <a:grpSpLocks/>
          </p:cNvGrpSpPr>
          <p:nvPr/>
        </p:nvGrpSpPr>
        <p:grpSpPr bwMode="auto">
          <a:xfrm>
            <a:off x="1471613" y="3694113"/>
            <a:ext cx="1014412" cy="701675"/>
            <a:chOff x="761" y="2747"/>
            <a:chExt cx="639" cy="442"/>
          </a:xfrm>
        </p:grpSpPr>
        <p:sp>
          <p:nvSpPr>
            <p:cNvPr id="45128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9" name="Text Box 69"/>
            <p:cNvSpPr txBox="1">
              <a:spLocks noChangeArrowheads="1"/>
            </p:cNvSpPr>
            <p:nvPr/>
          </p:nvSpPr>
          <p:spPr bwMode="auto">
            <a:xfrm>
              <a:off x="761" y="2747"/>
              <a:ext cx="639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CC0000"/>
                  </a:solidFill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CC0000"/>
                  </a:solidFill>
                </a:rPr>
                <a:t>time?</a:t>
              </a:r>
            </a:p>
          </p:txBody>
        </p:sp>
      </p:grpSp>
      <p:sp>
        <p:nvSpPr>
          <p:cNvPr id="45068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9" name="Group 76"/>
          <p:cNvGrpSpPr>
            <a:grpSpLocks/>
          </p:cNvGrpSpPr>
          <p:nvPr/>
        </p:nvGrpSpPr>
        <p:grpSpPr bwMode="auto">
          <a:xfrm>
            <a:off x="1565275" y="4338638"/>
            <a:ext cx="796925" cy="457200"/>
            <a:chOff x="1046" y="2771"/>
            <a:chExt cx="502" cy="288"/>
          </a:xfrm>
        </p:grpSpPr>
        <p:sp>
          <p:nvSpPr>
            <p:cNvPr id="45126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7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45070" name="Line 85"/>
          <p:cNvSpPr>
            <a:spLocks noChangeShapeType="1"/>
          </p:cNvSpPr>
          <p:nvPr/>
        </p:nvSpPr>
        <p:spPr bwMode="auto">
          <a:xfrm flipV="1">
            <a:off x="5165725" y="4525963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89"/>
          <p:cNvSpPr>
            <a:spLocks noChangeShapeType="1"/>
          </p:cNvSpPr>
          <p:nvPr/>
        </p:nvSpPr>
        <p:spPr bwMode="auto">
          <a:xfrm>
            <a:off x="5180013" y="2811463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90"/>
          <p:cNvSpPr>
            <a:spLocks noChangeShapeType="1"/>
          </p:cNvSpPr>
          <p:nvPr/>
        </p:nvSpPr>
        <p:spPr bwMode="auto">
          <a:xfrm flipV="1">
            <a:off x="5118100" y="3317875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92"/>
          <p:cNvSpPr>
            <a:spLocks noChangeArrowheads="1"/>
          </p:cNvSpPr>
          <p:nvPr/>
        </p:nvSpPr>
        <p:spPr bwMode="auto">
          <a:xfrm>
            <a:off x="5553075" y="3340100"/>
            <a:ext cx="1438275" cy="39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4" name="Text Box 91"/>
          <p:cNvSpPr txBox="1">
            <a:spLocks noChangeArrowheads="1"/>
          </p:cNvSpPr>
          <p:nvPr/>
        </p:nvSpPr>
        <p:spPr bwMode="auto">
          <a:xfrm>
            <a:off x="5370513" y="3341688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45075" name="Line 94"/>
          <p:cNvSpPr>
            <a:spLocks noChangeShapeType="1"/>
          </p:cNvSpPr>
          <p:nvPr/>
        </p:nvSpPr>
        <p:spPr bwMode="auto">
          <a:xfrm>
            <a:off x="5165725" y="3963988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97"/>
          <p:cNvGrpSpPr>
            <a:grpSpLocks/>
          </p:cNvGrpSpPr>
          <p:nvPr/>
        </p:nvGrpSpPr>
        <p:grpSpPr bwMode="auto">
          <a:xfrm>
            <a:off x="5378450" y="4029075"/>
            <a:ext cx="3794125" cy="366713"/>
            <a:chOff x="3212" y="2597"/>
            <a:chExt cx="2390" cy="231"/>
          </a:xfrm>
        </p:grpSpPr>
        <p:sp>
          <p:nvSpPr>
            <p:cNvPr id="45124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5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Get</a:t>
              </a:r>
              <a:r>
                <a:rPr lang="en-US" sz="1400">
                  <a:solidFill>
                    <a:srgbClr val="CC0000"/>
                  </a:solidFill>
                </a:rPr>
                <a:t> http://www.awl.com/kurose-ross</a:t>
              </a: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45077" name="Rectangle 99"/>
          <p:cNvSpPr>
            <a:spLocks noChangeArrowheads="1"/>
          </p:cNvSpPr>
          <p:nvPr/>
        </p:nvSpPr>
        <p:spPr bwMode="auto">
          <a:xfrm>
            <a:off x="5934075" y="4624388"/>
            <a:ext cx="919163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8" name="Text Box 100"/>
          <p:cNvSpPr txBox="1">
            <a:spLocks noChangeArrowheads="1"/>
          </p:cNvSpPr>
          <p:nvPr/>
        </p:nvSpPr>
        <p:spPr bwMode="auto">
          <a:xfrm>
            <a:off x="5900738" y="4510088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45079" name="Line 101"/>
          <p:cNvSpPr>
            <a:spLocks noChangeShapeType="1"/>
          </p:cNvSpPr>
          <p:nvPr/>
        </p:nvSpPr>
        <p:spPr bwMode="auto">
          <a:xfrm>
            <a:off x="4057650" y="2068513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0" name="Group 105"/>
          <p:cNvGrpSpPr>
            <a:grpSpLocks/>
          </p:cNvGrpSpPr>
          <p:nvPr/>
        </p:nvGrpSpPr>
        <p:grpSpPr bwMode="auto">
          <a:xfrm>
            <a:off x="3735388" y="4972050"/>
            <a:ext cx="720725" cy="396875"/>
            <a:chOff x="2198" y="3221"/>
            <a:chExt cx="454" cy="250"/>
          </a:xfrm>
        </p:grpSpPr>
        <p:sp>
          <p:nvSpPr>
            <p:cNvPr id="45122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5123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45081" name="Rectangle 52"/>
          <p:cNvSpPr>
            <a:spLocks noChangeArrowheads="1"/>
          </p:cNvSpPr>
          <p:nvPr/>
        </p:nvSpPr>
        <p:spPr bwMode="auto">
          <a:xfrm>
            <a:off x="5465763" y="2751138"/>
            <a:ext cx="1365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Text Box 91"/>
          <p:cNvSpPr txBox="1">
            <a:spLocks noChangeArrowheads="1"/>
          </p:cNvSpPr>
          <p:nvPr/>
        </p:nvSpPr>
        <p:spPr bwMode="auto">
          <a:xfrm>
            <a:off x="5414963" y="2682875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request</a:t>
            </a:r>
          </a:p>
        </p:txBody>
      </p:sp>
      <p:pic>
        <p:nvPicPr>
          <p:cNvPr id="45083" name="Picture 5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Rectangle 2"/>
          <p:cNvSpPr>
            <a:spLocks noChangeArrowheads="1"/>
          </p:cNvSpPr>
          <p:nvPr/>
        </p:nvSpPr>
        <p:spPr bwMode="auto">
          <a:xfrm>
            <a:off x="487363" y="206375"/>
            <a:ext cx="5657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0099"/>
                </a:solidFill>
                <a:latin typeface="Gill Sans MT" charset="0"/>
              </a:rPr>
              <a:t>What</a:t>
            </a:r>
            <a:r>
              <a:rPr lang="ja-JP" altLang="en-US" sz="44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400">
                <a:solidFill>
                  <a:srgbClr val="000099"/>
                </a:solidFill>
                <a:latin typeface="Gill Sans MT" charset="0"/>
              </a:rPr>
              <a:t>s a protocol?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45085" name="Group 57"/>
          <p:cNvGrpSpPr>
            <a:grpSpLocks/>
          </p:cNvGrpSpPr>
          <p:nvPr/>
        </p:nvGrpSpPr>
        <p:grpSpPr bwMode="auto">
          <a:xfrm>
            <a:off x="7412038" y="2782888"/>
            <a:ext cx="431800" cy="755650"/>
            <a:chOff x="4140" y="429"/>
            <a:chExt cx="1425" cy="2396"/>
          </a:xfrm>
        </p:grpSpPr>
        <p:sp>
          <p:nvSpPr>
            <p:cNvPr id="45090" name="Freeform 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59"/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Freeform 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62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5" name="Group 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0" name="AutoShape 64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1" name="AutoShape 65"/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6" name="Rectangle 66"/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7" name="Group 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18" name="AutoShape 68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9" name="AutoShape 69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8" name="Rectangle 70"/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Rectangle 71"/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00" name="Group 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16" name="AutoShape 7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7" name="AutoShape 7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1" name="Freeform 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02" name="Group 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14" name="AutoShape 77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5" name="AutoShape 7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3" name="Rectangle 79"/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82"/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Freeform 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AutoShape 84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AutoShape 85"/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Oval 86"/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Oval 87"/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12" name="Oval 88"/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Rectangle 89"/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86" name="Group 90"/>
          <p:cNvGrpSpPr>
            <a:grpSpLocks/>
          </p:cNvGrpSpPr>
          <p:nvPr/>
        </p:nvGrpSpPr>
        <p:grpSpPr bwMode="auto">
          <a:xfrm>
            <a:off x="4275138" y="2339975"/>
            <a:ext cx="893762" cy="828675"/>
            <a:chOff x="-44" y="1473"/>
            <a:chExt cx="981" cy="1105"/>
          </a:xfrm>
        </p:grpSpPr>
        <p:pic>
          <p:nvPicPr>
            <p:cNvPr id="45088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9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7773100-5DA3-A64B-835B-2375BE5718B4}" type="slidenum">
              <a:rPr lang="en-US" sz="1200">
                <a:latin typeface="Tahoma" charset="0"/>
              </a:rPr>
              <a:pPr/>
              <a:t>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Macintosh PowerPoint</Application>
  <PresentationFormat>On-screen Show (4:3)</PresentationFormat>
  <Paragraphs>223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Clip</vt:lpstr>
      <vt:lpstr>PowerPoint Presentation</vt:lpstr>
      <vt:lpstr>Chapter 1: introduction</vt:lpstr>
      <vt:lpstr>Chapter 1: roadmap</vt:lpstr>
      <vt:lpstr>What’s the Internet: “nuts and bolts” view</vt:lpstr>
      <vt:lpstr>“Fun” internet appliances</vt:lpstr>
      <vt:lpstr>PowerPoint Presentation</vt:lpstr>
      <vt:lpstr>What’s the Internet: a service view</vt:lpstr>
      <vt:lpstr>What’s a protocol?</vt:lpstr>
      <vt:lpstr>PowerPoint Presentation</vt:lpstr>
      <vt:lpstr>Chapter 1: roadmap</vt:lpstr>
      <vt:lpstr>The network edge:</vt:lpstr>
      <vt:lpstr>Network edge: connection-oriented service</vt:lpstr>
      <vt:lpstr>Network edge: connectionless service</vt:lpstr>
      <vt:lpstr>TCP vs. UDP</vt:lpstr>
    </vt:vector>
  </TitlesOfParts>
  <Manager/>
  <Company>RHIT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Gregory Aaron Wilkin</dc:creator>
  <cp:keywords/>
  <dc:description/>
  <cp:lastModifiedBy>Gregory Aaron Wilkin</cp:lastModifiedBy>
  <cp:revision>1</cp:revision>
  <dcterms:created xsi:type="dcterms:W3CDTF">2015-03-11T18:38:36Z</dcterms:created>
  <dcterms:modified xsi:type="dcterms:W3CDTF">2015-03-11T18:39:35Z</dcterms:modified>
  <cp:category/>
</cp:coreProperties>
</file>