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9" r:id="rId2"/>
    <p:sldId id="534" r:id="rId3"/>
    <p:sldId id="560" r:id="rId4"/>
    <p:sldId id="533" r:id="rId5"/>
    <p:sldId id="553" r:id="rId6"/>
    <p:sldId id="558" r:id="rId7"/>
    <p:sldId id="554" r:id="rId8"/>
    <p:sldId id="555" r:id="rId9"/>
    <p:sldId id="556" r:id="rId10"/>
    <p:sldId id="559" r:id="rId11"/>
    <p:sldId id="535" r:id="rId12"/>
    <p:sldId id="536" r:id="rId13"/>
    <p:sldId id="537" r:id="rId14"/>
    <p:sldId id="538" r:id="rId15"/>
    <p:sldId id="539" r:id="rId16"/>
    <p:sldId id="540" r:id="rId17"/>
    <p:sldId id="541" r:id="rId18"/>
    <p:sldId id="542" r:id="rId19"/>
  </p:sldIdLst>
  <p:sldSz cx="9144000" cy="6858000" type="screen4x3"/>
  <p:notesSz cx="7315200" cy="96012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33"/>
    <a:srgbClr val="336699"/>
    <a:srgbClr val="FFFF00"/>
    <a:srgbClr val="0033CC"/>
    <a:srgbClr val="800000"/>
    <a:srgbClr val="990000"/>
    <a:srgbClr val="000066"/>
    <a:srgbClr val="CC33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3" autoAdjust="0"/>
    <p:restoredTop sz="82514" autoAdjust="0"/>
  </p:normalViewPr>
  <p:slideViewPr>
    <p:cSldViewPr>
      <p:cViewPr varScale="1">
        <p:scale>
          <a:sx n="59" d="100"/>
          <a:sy n="59" d="100"/>
        </p:scale>
        <p:origin x="-129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542" y="-84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0838" y="0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0838" y="9109075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fld id="{BE7C2961-80AF-1046-8E90-A8097193F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66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1860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fld id="{1D48FDC5-0FF0-AA44-98DE-252E54AB5E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60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C3301-B4F8-9C4A-A4A6-B086B24BB786}" type="slidenum">
              <a:rPr lang="en-US"/>
              <a:pPr/>
              <a:t>1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from http://www.visualphotos.com/image/2x4604154/mechanic_explaining_repairs_to_customer.</a:t>
            </a:r>
          </a:p>
          <a:p>
            <a:pPr lvl="0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Q7</a:t>
            </a:r>
            <a:r>
              <a:rPr lang="en-US" dirty="0" smtClean="0"/>
              <a:t>: </a:t>
            </a:r>
            <a:r>
              <a:rPr lang="en-US" dirty="0" smtClean="0"/>
              <a:t>Why</a:t>
            </a:r>
            <a:r>
              <a:rPr lang="en-US" baseline="0" dirty="0" smtClean="0"/>
              <a:t> conduct a detailed impact analysis if you already did one for estimating the costs for the change request?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Note the amount of “pre-fixing” and other communication activity!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Help Desk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Technical Support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Maintenance Personnel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Customers instead of Users!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Q8</a:t>
            </a:r>
            <a:r>
              <a:rPr lang="en-US" dirty="0" smtClean="0"/>
              <a:t>: </a:t>
            </a:r>
            <a:r>
              <a:rPr lang="en-US" dirty="0" smtClean="0"/>
              <a:t>With the IEEE/EIA</a:t>
            </a:r>
            <a:r>
              <a:rPr lang="en-US" baseline="0" dirty="0" smtClean="0"/>
              <a:t> 12207 Software Life Cycle, what other processes are on the same leg Maintenance?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FCAB7C-2CC1-2E4F-A074-20B5A10FC4E9}" type="slidenum">
              <a:rPr lang="en-US"/>
              <a:pPr/>
              <a:t>17</a:t>
            </a:fld>
            <a:endParaRPr lang="en-US"/>
          </a:p>
        </p:txBody>
      </p:sp>
      <p:sp>
        <p:nvSpPr>
          <p:cNvPr id="753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3813" y="582613"/>
            <a:ext cx="4727575" cy="3546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52" tIns="47526" rIns="95052" bIns="475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29A33-44AF-BB45-A54A-1D19F7B441AF}" type="slidenum">
              <a:rPr lang="en-US"/>
              <a:pPr/>
              <a:t>4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27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b="1" dirty="0" smtClean="0"/>
              <a:t>Q1</a:t>
            </a:r>
            <a:r>
              <a:rPr lang="en-US" dirty="0" smtClean="0"/>
              <a:t>: </a:t>
            </a:r>
            <a:r>
              <a:rPr lang="en-US" dirty="0" smtClean="0"/>
              <a:t>What is the business case based on for Software</a:t>
            </a:r>
            <a:r>
              <a:rPr lang="en-US" baseline="0" dirty="0" smtClean="0"/>
              <a:t> Maintenance? 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</a:t>
            </a:r>
            <a:r>
              <a:rPr lang="en-US" baseline="0" dirty="0" smtClean="0"/>
              <a:t> Domains Mature (early 80% solution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Covering range of situations)</a:t>
            </a:r>
          </a:p>
          <a:p>
            <a:r>
              <a:rPr lang="en-US" baseline="0" dirty="0" smtClean="0">
                <a:sym typeface="Wingdings"/>
              </a:rPr>
              <a:t>Code Flexibility - </a:t>
            </a:r>
            <a:r>
              <a:rPr lang="en-US" dirty="0" smtClean="0"/>
              <a:t>No clear standards for code changes (</a:t>
            </a:r>
            <a:r>
              <a:rPr lang="en-US" dirty="0" err="1" smtClean="0"/>
              <a:t>vs</a:t>
            </a:r>
            <a:r>
              <a:rPr lang="en-US" dirty="0" smtClean="0"/>
              <a:t> the rest of engineering)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Product quality – like entropy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Q2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smtClean="0"/>
              <a:t>What are the key issues with the software product with respect to maintenance?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Requests for </a:t>
            </a:r>
            <a:r>
              <a:rPr lang="en-US" sz="2400" dirty="0" smtClean="0"/>
              <a:t>additional</a:t>
            </a:r>
            <a:r>
              <a:rPr lang="en-US" dirty="0" smtClean="0"/>
              <a:t> features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Usually wait for next release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Specials for key customers or submarkets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Correction of defects (bugs)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Fix now</a:t>
            </a:r>
            <a:r>
              <a:rPr lang="en-US" baseline="0" dirty="0" smtClean="0"/>
              <a:t>  vs.  </a:t>
            </a:r>
            <a:r>
              <a:rPr lang="en-US" dirty="0" smtClean="0"/>
              <a:t>Wait for next release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Other support (e.g. training, help desk)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Should developers take a turn at the help desk?</a:t>
            </a:r>
          </a:p>
          <a:p>
            <a:r>
              <a:rPr lang="en-US" b="1" dirty="0" smtClean="0"/>
              <a:t>Q3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smtClean="0"/>
              <a:t>Where do user requirements play the most direct role in software maintenance?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Policies - Banking, Insurance, Finance…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Competition - announces their product on </a:t>
            </a:r>
            <a:r>
              <a:rPr lang="en-US" dirty="0" err="1" smtClean="0"/>
              <a:t>iPad</a:t>
            </a:r>
            <a:endParaRPr lang="en-US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Internal Management</a:t>
            </a:r>
            <a:r>
              <a:rPr lang="en-US" baseline="0" dirty="0" smtClean="0"/>
              <a:t> Changes - </a:t>
            </a:r>
            <a:r>
              <a:rPr lang="en-US" dirty="0" smtClean="0"/>
              <a:t>Your group is merged with another group, under </a:t>
            </a:r>
            <a:r>
              <a:rPr lang="en-US" i="1" dirty="0" smtClean="0"/>
              <a:t>their </a:t>
            </a:r>
            <a:r>
              <a:rPr lang="en-US" dirty="0" smtClean="0"/>
              <a:t>old management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Nasty scenario – One of the components you use forces you to do an expensive upgrade</a:t>
            </a:r>
          </a:p>
          <a:p>
            <a:pPr eaLnBrk="1" hangingPunct="1"/>
            <a:r>
              <a:rPr lang="en-US" dirty="0" smtClean="0"/>
              <a:t>Nastier – That upgrade won’t work with other components you have to use</a:t>
            </a:r>
          </a:p>
          <a:p>
            <a:pPr eaLnBrk="1" hangingPunct="1"/>
            <a:r>
              <a:rPr lang="en-US" dirty="0" smtClean="0"/>
              <a:t>Damocles' sword conflicts …</a:t>
            </a:r>
          </a:p>
          <a:p>
            <a:pPr eaLnBrk="1" hangingPunct="1"/>
            <a:r>
              <a:rPr lang="en-US" b="1" dirty="0" smtClean="0"/>
              <a:t>Q4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smtClean="0"/>
              <a:t>What elements of the operational environment can be effected by interoperability changes?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Staff Turnover – A killer of maintenance capability</a:t>
            </a:r>
            <a:r>
              <a:rPr lang="en-US" baseline="0" dirty="0" smtClean="0"/>
              <a:t>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dirty="0" smtClean="0"/>
              <a:t>Which often means, key people can never leave!</a:t>
            </a:r>
          </a:p>
          <a:p>
            <a:pPr eaLnBrk="1" hangingPunct="1"/>
            <a:r>
              <a:rPr lang="en-US" dirty="0" smtClean="0"/>
              <a:t>Application Domain Expertise</a:t>
            </a:r>
            <a:r>
              <a:rPr lang="en-US" sz="2600" dirty="0" smtClean="0"/>
              <a:t> </a:t>
            </a:r>
            <a:r>
              <a:rPr lang="en-US" sz="2600" baseline="0" dirty="0" smtClean="0"/>
              <a:t> - </a:t>
            </a:r>
            <a:r>
              <a:rPr lang="en-US" dirty="0" smtClean="0"/>
              <a:t>A critical intellectual property</a:t>
            </a:r>
          </a:p>
          <a:p>
            <a:pPr eaLnBrk="1" hangingPunct="1"/>
            <a:r>
              <a:rPr lang="en-US" dirty="0" smtClean="0"/>
              <a:t>Working Practices – “attitude”</a:t>
            </a:r>
            <a:r>
              <a:rPr lang="en-US" sz="2600" dirty="0" smtClean="0"/>
              <a:t>  </a:t>
            </a:r>
          </a:p>
          <a:p>
            <a:pPr lvl="1" eaLnBrk="1" hangingPunct="1"/>
            <a:r>
              <a:rPr lang="en-US" dirty="0" smtClean="0"/>
              <a:t>A long-term focus is required of the people</a:t>
            </a:r>
          </a:p>
          <a:p>
            <a:pPr lvl="0"/>
            <a:r>
              <a:rPr lang="en-US" b="1" dirty="0" smtClean="0"/>
              <a:t>Q5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smtClean="0"/>
              <a:t>What are three factors to consider when addressing software maintenance personnel issues?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Capture maintenance requests </a:t>
            </a:r>
            <a:r>
              <a:rPr lang="en-US" baseline="0" dirty="0" smtClean="0"/>
              <a:t> </a:t>
            </a:r>
            <a:r>
              <a:rPr lang="en-US" dirty="0" smtClean="0"/>
              <a:t>(Change Requests, Discrepancy / Problem Reports, etc.)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1) New versions coming out in Maintenance Releases at regular intervals</a:t>
            </a:r>
          </a:p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2) Ongoing Technical/Maintenance Support</a:t>
            </a:r>
          </a:p>
          <a:p>
            <a:pPr lvl="1"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1) Between or instead of releases,</a:t>
            </a:r>
            <a:r>
              <a:rPr lang="en-US" baseline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  2)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Emergency Fixes,</a:t>
            </a:r>
            <a:r>
              <a:rPr lang="en-US" baseline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  3)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Priority Change Requests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Q6</a:t>
            </a:r>
            <a:r>
              <a:rPr lang="en-US" dirty="0" smtClean="0"/>
              <a:t>:</a:t>
            </a:r>
            <a:r>
              <a:rPr lang="en-US" baseline="0" dirty="0" smtClean="0"/>
              <a:t>  </a:t>
            </a:r>
            <a:r>
              <a:rPr lang="en-US" baseline="0" dirty="0" smtClean="0"/>
              <a:t>Before you prioritize the change requests, you must do a preliminary impact analysis to _________________ the effort and cost of the change.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invGray">
          <a:xfrm>
            <a:off x="9190038" y="20638"/>
            <a:ext cx="563562" cy="6858000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" name="Freeform 3"/>
          <p:cNvSpPr>
            <a:spLocks/>
          </p:cNvSpPr>
          <p:nvPr/>
        </p:nvSpPr>
        <p:spPr bwMode="white">
          <a:xfrm>
            <a:off x="0" y="4510088"/>
            <a:ext cx="5754688" cy="2347912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Freeform 4"/>
          <p:cNvSpPr>
            <a:spLocks/>
          </p:cNvSpPr>
          <p:nvPr/>
        </p:nvSpPr>
        <p:spPr bwMode="white">
          <a:xfrm>
            <a:off x="0" y="3838575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Freeform 5"/>
          <p:cNvSpPr>
            <a:spLocks/>
          </p:cNvSpPr>
          <p:nvPr/>
        </p:nvSpPr>
        <p:spPr bwMode="white">
          <a:xfrm>
            <a:off x="0" y="3167063"/>
            <a:ext cx="9144000" cy="3690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Freeform 6"/>
          <p:cNvSpPr>
            <a:spLocks/>
          </p:cNvSpPr>
          <p:nvPr/>
        </p:nvSpPr>
        <p:spPr bwMode="white">
          <a:xfrm>
            <a:off x="0" y="2481263"/>
            <a:ext cx="9144000" cy="2497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1" name="Freeform 7"/>
          <p:cNvSpPr>
            <a:spLocks/>
          </p:cNvSpPr>
          <p:nvPr/>
        </p:nvSpPr>
        <p:spPr bwMode="white">
          <a:xfrm>
            <a:off x="0" y="1814513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" name="Freeform 8"/>
          <p:cNvSpPr>
            <a:spLocks/>
          </p:cNvSpPr>
          <p:nvPr/>
        </p:nvSpPr>
        <p:spPr bwMode="white">
          <a:xfrm>
            <a:off x="0" y="0"/>
            <a:ext cx="9144000" cy="1682750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3" name="Freeform 9"/>
          <p:cNvSpPr>
            <a:spLocks/>
          </p:cNvSpPr>
          <p:nvPr/>
        </p:nvSpPr>
        <p:spPr bwMode="white">
          <a:xfrm>
            <a:off x="0" y="0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" name="Freeform 10"/>
          <p:cNvSpPr>
            <a:spLocks/>
          </p:cNvSpPr>
          <p:nvPr/>
        </p:nvSpPr>
        <p:spPr bwMode="white">
          <a:xfrm>
            <a:off x="0" y="0"/>
            <a:ext cx="4578350" cy="454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28194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02FA40B-D0E2-5746-A3D8-9149A00ED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F69C24B-8AC4-4649-8C5D-C9ABF9BA83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7620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762000"/>
            <a:ext cx="3810000" cy="5486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62800" y="65532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fld id="{D1C5598A-8974-3840-978B-2DD5197435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B3A97D-E058-4347-98A3-25ACC5C280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A6DD52-B65D-2745-95FF-4AABEB5105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7620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AD968FA-C622-B24E-90B1-AA1F687089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EFA5E4A-AD53-0843-A6C6-D4095C8CCF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43A6690-49A6-7A4D-B2B1-26C8A70FBB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B87E393-2226-604C-AFDD-3DC991E195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032A153-4C1E-1849-AC61-B029892F40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B5FF174-6D5E-474F-A735-6762711C56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Freeform 22"/>
          <p:cNvSpPr>
            <a:spLocks/>
          </p:cNvSpPr>
          <p:nvPr/>
        </p:nvSpPr>
        <p:spPr bwMode="white">
          <a:xfrm>
            <a:off x="0" y="4510088"/>
            <a:ext cx="5754688" cy="2347912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Freeform 23"/>
          <p:cNvSpPr>
            <a:spLocks/>
          </p:cNvSpPr>
          <p:nvPr/>
        </p:nvSpPr>
        <p:spPr bwMode="white">
          <a:xfrm>
            <a:off x="0" y="3838575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" name="Freeform 24"/>
          <p:cNvSpPr>
            <a:spLocks/>
          </p:cNvSpPr>
          <p:nvPr/>
        </p:nvSpPr>
        <p:spPr bwMode="white">
          <a:xfrm>
            <a:off x="0" y="3167063"/>
            <a:ext cx="9144000" cy="3690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" name="Freeform 25"/>
          <p:cNvSpPr>
            <a:spLocks/>
          </p:cNvSpPr>
          <p:nvPr/>
        </p:nvSpPr>
        <p:spPr bwMode="white">
          <a:xfrm>
            <a:off x="0" y="2481263"/>
            <a:ext cx="9144000" cy="2497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0" name="Freeform 26"/>
          <p:cNvSpPr>
            <a:spLocks/>
          </p:cNvSpPr>
          <p:nvPr/>
        </p:nvSpPr>
        <p:spPr bwMode="white">
          <a:xfrm>
            <a:off x="0" y="1814513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1" name="Freeform 27"/>
          <p:cNvSpPr>
            <a:spLocks/>
          </p:cNvSpPr>
          <p:nvPr/>
        </p:nvSpPr>
        <p:spPr bwMode="white">
          <a:xfrm>
            <a:off x="0" y="0"/>
            <a:ext cx="9144000" cy="1682750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2" name="Freeform 28"/>
          <p:cNvSpPr>
            <a:spLocks/>
          </p:cNvSpPr>
          <p:nvPr/>
        </p:nvSpPr>
        <p:spPr bwMode="white">
          <a:xfrm>
            <a:off x="0" y="0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3" name="Freeform 29"/>
          <p:cNvSpPr>
            <a:spLocks/>
          </p:cNvSpPr>
          <p:nvPr/>
        </p:nvSpPr>
        <p:spPr bwMode="white">
          <a:xfrm>
            <a:off x="0" y="0"/>
            <a:ext cx="4578350" cy="454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7620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4FCEEE-9DC8-B543-AC3A-75A414BF23B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ZapfDingbats" pitchFamily="82" charset="2"/>
        <a:buChar char="l"/>
        <a:defRPr sz="2400"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–"/>
        <a:defRPr sz="2400" b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52400"/>
            <a:ext cx="6096000" cy="2819400"/>
          </a:xfrm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Software Construction </a:t>
            </a:r>
            <a:b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and Evolution - </a:t>
            </a:r>
            <a: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CSSE 375</a:t>
            </a:r>
            <a:b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44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Software Maintenance Process</a:t>
            </a:r>
            <a:endParaRPr lang="en-US" sz="4400" i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05400" y="3962400"/>
            <a:ext cx="4038600" cy="76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Shawn </a:t>
            </a:r>
            <a:r>
              <a:rPr lang="en-US" dirty="0" smtClean="0"/>
              <a:t>and Steve</a:t>
            </a:r>
            <a:endParaRPr lang="en-US" sz="1400" dirty="0"/>
          </a:p>
        </p:txBody>
      </p:sp>
      <p:pic>
        <p:nvPicPr>
          <p:cNvPr id="8202" name="Picture 10" descr="rose4"/>
          <p:cNvPicPr>
            <a:picLocks noChangeAspect="1" noChangeArrowheads="1"/>
          </p:cNvPicPr>
          <p:nvPr/>
        </p:nvPicPr>
        <p:blipFill>
          <a:blip r:embed="rId4"/>
          <a:srcRect l="12895" t="22858"/>
          <a:stretch>
            <a:fillRect/>
          </a:stretch>
        </p:blipFill>
        <p:spPr bwMode="auto">
          <a:xfrm>
            <a:off x="6527800" y="6376988"/>
            <a:ext cx="2616200" cy="434975"/>
          </a:xfrm>
          <a:prstGeom prst="rect">
            <a:avLst/>
          </a:prstGeom>
          <a:noFill/>
        </p:spPr>
      </p:pic>
      <p:pic>
        <p:nvPicPr>
          <p:cNvPr id="5" name="Picture 2" descr="http://www.visualphotos.com/photo/2x4604154/mechanic_explaining_repairs_to_customer_BLD0648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305174"/>
            <a:ext cx="499110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2568714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“Here’s why you </a:t>
            </a:r>
            <a:r>
              <a:rPr lang="en-US" sz="2000" dirty="0" smtClean="0"/>
              <a:t>need</a:t>
            </a:r>
            <a:br>
              <a:rPr lang="en-US" sz="2000" dirty="0" smtClean="0"/>
            </a:br>
            <a:r>
              <a:rPr lang="en-US" sz="2000" dirty="0" smtClean="0"/>
              <a:t>  the </a:t>
            </a:r>
            <a:r>
              <a:rPr lang="en-US" sz="2000" dirty="0" smtClean="0"/>
              <a:t>new wheels, too…”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181600" y="50292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Left</a:t>
            </a:r>
            <a:r>
              <a:rPr lang="en-US" sz="2000" dirty="0" smtClean="0"/>
              <a:t> – Maintenance process is driven by the ongoing ability to make money at it.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7713-2A46-854C-B34D-2FD607AAFF24}" type="slidenum">
              <a:rPr lang="en-US"/>
              <a:pPr/>
              <a:t>10</a:t>
            </a:fld>
            <a:endParaRPr lang="en-US"/>
          </a:p>
        </p:txBody>
      </p:sp>
      <p:sp>
        <p:nvSpPr>
          <p:cNvPr id="56013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algn="ctr" eaLnBrk="1" hangingPunct="1"/>
            <a:r>
              <a:rPr lang="en-US" dirty="0"/>
              <a:t>Maintenance Personnel</a:t>
            </a:r>
          </a:p>
        </p:txBody>
      </p:sp>
      <p:sp>
        <p:nvSpPr>
          <p:cNvPr id="5601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219200"/>
            <a:ext cx="4648200" cy="5029200"/>
          </a:xfrm>
        </p:spPr>
        <p:txBody>
          <a:bodyPr/>
          <a:lstStyle/>
          <a:p>
            <a:pPr eaLnBrk="1" hangingPunct="1"/>
            <a:r>
              <a:rPr lang="en-US" dirty="0"/>
              <a:t>Staff </a:t>
            </a:r>
            <a:r>
              <a:rPr lang="en-US" dirty="0" smtClean="0"/>
              <a:t>Turnover</a:t>
            </a:r>
          </a:p>
          <a:p>
            <a:pPr lvl="1" eaLnBrk="1" hangingPunct="1"/>
            <a:r>
              <a:rPr lang="en-US" dirty="0" smtClean="0"/>
              <a:t>What’s the “truck factor”?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Application </a:t>
            </a:r>
            <a:r>
              <a:rPr lang="en-US" dirty="0"/>
              <a:t>Domain Expertise</a:t>
            </a:r>
            <a:r>
              <a:rPr lang="en-US" sz="2600" dirty="0" smtClean="0"/>
              <a:t> </a:t>
            </a:r>
            <a:endParaRPr lang="en-US" sz="2600" dirty="0" smtClean="0"/>
          </a:p>
          <a:p>
            <a:pPr lvl="1" eaLnBrk="1" hangingPunct="1"/>
            <a:r>
              <a:rPr lang="en-US" sz="2200" dirty="0" smtClean="0"/>
              <a:t>Anthem only wants people who “know Medicare part B”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  <a:p>
            <a:pPr eaLnBrk="1" hangingPunct="1"/>
            <a:r>
              <a:rPr lang="en-US" dirty="0" smtClean="0"/>
              <a:t>Working </a:t>
            </a:r>
            <a:r>
              <a:rPr lang="en-US" dirty="0" smtClean="0"/>
              <a:t>Practices</a:t>
            </a:r>
          </a:p>
          <a:p>
            <a:pPr lvl="1" eaLnBrk="1" hangingPunct="1"/>
            <a:r>
              <a:rPr lang="en-US" sz="2200" dirty="0" smtClean="0"/>
              <a:t>Efficiency is very important!</a:t>
            </a:r>
            <a:endParaRPr lang="en-US" sz="2200" dirty="0" smtClean="0"/>
          </a:p>
          <a:p>
            <a:pPr eaLnBrk="1" hangingPunct="1"/>
            <a:endParaRPr lang="en-US" sz="2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850" y="1219200"/>
            <a:ext cx="2419350" cy="36564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8"/>
          <p:cNvSpPr txBox="1"/>
          <p:nvPr/>
        </p:nvSpPr>
        <p:spPr>
          <a:xfrm>
            <a:off x="8489847" y="60198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Q5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62395" y="4948535"/>
            <a:ext cx="2667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“Didn’t we fix that last year?”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8353170" y="6400800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2" grpId="0" build="p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36D8-F6C7-8144-BBBA-EDC9B5E6A75E}" type="slidenum">
              <a:rPr lang="en-US"/>
              <a:pPr/>
              <a:t>11</a:t>
            </a:fld>
            <a:endParaRPr lang="en-US"/>
          </a:p>
        </p:txBody>
      </p:sp>
      <p:sp>
        <p:nvSpPr>
          <p:cNvPr id="10547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28600" y="0"/>
            <a:ext cx="8686800" cy="533400"/>
          </a:xfrm>
        </p:spPr>
        <p:txBody>
          <a:bodyPr/>
          <a:lstStyle/>
          <a:p>
            <a:pPr algn="ctr" eaLnBrk="1" hangingPunct="1"/>
            <a:r>
              <a:rPr lang="en-US" dirty="0"/>
              <a:t>Ingredients of a Maintenance Process </a:t>
            </a:r>
            <a:r>
              <a:rPr lang="en-US" sz="2400" dirty="0"/>
              <a:t>(</a:t>
            </a:r>
            <a:r>
              <a:rPr lang="en-US" sz="2400" dirty="0" smtClean="0"/>
              <a:t>1 of 2</a:t>
            </a:r>
            <a:r>
              <a:rPr lang="en-US" sz="2400" dirty="0"/>
              <a:t>)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14400"/>
            <a:ext cx="8458200" cy="57150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Process requests before working on them:</a:t>
            </a:r>
          </a:p>
          <a:p>
            <a:pPr lvl="1"/>
            <a:r>
              <a:rPr lang="en-US" dirty="0"/>
              <a:t>Capture maintenance requests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Deal with Emergency Fixes/Priority </a:t>
            </a:r>
            <a:r>
              <a:rPr lang="en-US" dirty="0" err="1"/>
              <a:t>CRs</a:t>
            </a:r>
            <a:endParaRPr lang="en-US" dirty="0"/>
          </a:p>
          <a:p>
            <a:pPr lvl="1"/>
            <a:r>
              <a:rPr lang="en-US" dirty="0"/>
              <a:t>Investigate</a:t>
            </a:r>
            <a:r>
              <a:rPr lang="en-US" dirty="0" smtClean="0"/>
              <a:t> change requests </a:t>
            </a:r>
            <a:endParaRPr lang="en-US" dirty="0"/>
          </a:p>
          <a:p>
            <a:pPr lvl="2"/>
            <a:r>
              <a:rPr lang="en-US" dirty="0"/>
              <a:t>Verify bugs from </a:t>
            </a:r>
            <a:r>
              <a:rPr lang="en-US" dirty="0" err="1"/>
              <a:t>DRs/PRs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Understand the impacts (1</a:t>
            </a:r>
            <a:r>
              <a:rPr lang="en-US" baseline="30000" dirty="0"/>
              <a:t>st</a:t>
            </a:r>
            <a:r>
              <a:rPr lang="en-US" dirty="0"/>
              <a:t> Impact Analysis)</a:t>
            </a:r>
          </a:p>
          <a:p>
            <a:pPr lvl="1"/>
            <a:r>
              <a:rPr lang="en-US" dirty="0"/>
              <a:t>Estimate the Effort / Cost </a:t>
            </a:r>
          </a:p>
          <a:p>
            <a:pPr lvl="1"/>
            <a:r>
              <a:rPr lang="en-US" dirty="0"/>
              <a:t>Prioritize requests </a:t>
            </a:r>
          </a:p>
          <a:p>
            <a:pPr lvl="2"/>
            <a:r>
              <a:rPr lang="en-US" dirty="0"/>
              <a:t>Competing against other requests!</a:t>
            </a:r>
          </a:p>
          <a:p>
            <a:pPr lvl="1"/>
            <a:r>
              <a:rPr lang="en-US" dirty="0"/>
              <a:t>Assigning to maintenance release and team</a:t>
            </a:r>
          </a:p>
          <a:p>
            <a:pPr lvl="1"/>
            <a:r>
              <a:rPr lang="en-US" dirty="0"/>
              <a:t>Scheduling the maintenance release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/>
            <a:endParaRPr lang="en-US" sz="24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89847" y="60198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Q6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53170" y="6400800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bldLvl="2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346E-528F-E242-B80B-CDF7AC376B37}" type="slidenum">
              <a:rPr lang="en-US"/>
              <a:pPr/>
              <a:t>12</a:t>
            </a:fld>
            <a:endParaRPr lang="en-US"/>
          </a:p>
        </p:txBody>
      </p:sp>
      <p:sp>
        <p:nvSpPr>
          <p:cNvPr id="10547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28600" y="0"/>
            <a:ext cx="8610600" cy="5334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Ingredients of a Maintenance Process </a:t>
            </a:r>
            <a:r>
              <a:rPr lang="en-US" sz="2400" dirty="0" smtClean="0"/>
              <a:t>(2 of 2)</a:t>
            </a:r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85800"/>
            <a:ext cx="84582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Conduct detailed Impact Analysis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Update estimates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Plan the change strategies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Update Requirements (as needed</a:t>
            </a: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)</a:t>
            </a:r>
            <a:b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sz="2000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Design the Changes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Plan the implementation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Update Design (Architecture, Logical, Physical</a:t>
            </a: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)</a:t>
            </a:r>
            <a:b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sz="2000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Implement and Integrate the </a:t>
            </a:r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Changes</a:t>
            </a:r>
            <a:b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sz="800" dirty="0" smtClean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Test Changes with Various Configurations</a:t>
            </a:r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b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sz="800" dirty="0" smtClean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Deciding </a:t>
            </a:r>
            <a:r>
              <a:rPr lang="en-US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to send it out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Special, or in a specific sub-</a:t>
            </a: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release</a:t>
            </a:r>
            <a:b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sz="2000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Deploy the Release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89847" y="60198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Q7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53170" y="6400800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17D0-3AB9-1A4E-9353-4619AEE41D04}" type="slidenum">
              <a:rPr lang="en-US"/>
              <a:pPr/>
              <a:t>13</a:t>
            </a:fld>
            <a:endParaRPr lang="en-US"/>
          </a:p>
        </p:txBody>
      </p:sp>
      <p:sp>
        <p:nvSpPr>
          <p:cNvPr id="1105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4800" y="0"/>
            <a:ext cx="8539162" cy="5334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Example Maintenance Process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3438" y="1219200"/>
            <a:ext cx="4271962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“Pre-fixing”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Help Desk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Technical Support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Maintenance Personnel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Customers instead of Users!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734213" name="Picture 4" descr="maintenance_process_clip_image001"/>
          <p:cNvPicPr>
            <a:picLocks noChangeAspect="1" noChangeArrowheads="1"/>
          </p:cNvPicPr>
          <p:nvPr/>
        </p:nvPicPr>
        <p:blipFill>
          <a:blip r:embed="rId3"/>
          <a:srcRect t="8802"/>
          <a:stretch>
            <a:fillRect/>
          </a:stretch>
        </p:blipFill>
        <p:spPr bwMode="auto">
          <a:xfrm>
            <a:off x="0" y="603618"/>
            <a:ext cx="4233863" cy="625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4214" name="Text Box 6"/>
          <p:cNvSpPr txBox="1">
            <a:spLocks noChangeArrowheads="1"/>
          </p:cNvSpPr>
          <p:nvPr/>
        </p:nvSpPr>
        <p:spPr bwMode="auto">
          <a:xfrm>
            <a:off x="4343400" y="5921514"/>
            <a:ext cx="480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1200" dirty="0" smtClean="0">
              <a:latin typeface="Garamond" charset="0"/>
            </a:endParaRPr>
          </a:p>
          <a:p>
            <a:r>
              <a:rPr lang="en-US" sz="1400" dirty="0" err="1"/>
              <a:t>http://www.indiawebdevelopers.com/CustomerSupport/maintenance_process.asp</a:t>
            </a:r>
            <a:endParaRPr lang="en-US" sz="1100" dirty="0">
              <a:latin typeface="Garamon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4830B-8CAB-EC47-ABF0-3FFFFE908002}" type="slidenum">
              <a:rPr lang="en-US"/>
              <a:pPr/>
              <a:t>14</a:t>
            </a:fld>
            <a:endParaRPr lang="en-US"/>
          </a:p>
        </p:txBody>
      </p:sp>
      <p:sp>
        <p:nvSpPr>
          <p:cNvPr id="11161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Example: Hill Air Force Base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4572000"/>
            <a:ext cx="7772400" cy="304800"/>
          </a:xfrm>
        </p:spPr>
        <p:txBody>
          <a:bodyPr/>
          <a:lstStyle/>
          <a:p>
            <a:pPr lvl="1" eaLnBrk="1" hangingPunct="1">
              <a:buNone/>
            </a:pPr>
            <a:r>
              <a:rPr lang="en-US" sz="1200" b="0" dirty="0" smtClean="0"/>
              <a:t>http</a:t>
            </a:r>
            <a:r>
              <a:rPr lang="en-US" sz="1200" b="0" dirty="0"/>
              <a:t>://www.stsc.hill.af.mil/crosstalk/1997/07/stark1.gif. </a:t>
            </a:r>
          </a:p>
        </p:txBody>
      </p:sp>
      <p:pic>
        <p:nvPicPr>
          <p:cNvPr id="735237" name="Picture 4" descr="star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8915400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67C9A-2BA7-9A47-9646-D0B3053E64F8}" type="slidenum">
              <a:rPr lang="en-US"/>
              <a:pPr/>
              <a:t>15</a:t>
            </a:fld>
            <a:endParaRPr lang="en-US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153400" cy="533400"/>
          </a:xfrm>
        </p:spPr>
        <p:txBody>
          <a:bodyPr/>
          <a:lstStyle/>
          <a:p>
            <a:r>
              <a:rPr lang="en-US"/>
              <a:t>Maintenance in the System Life Cycle</a:t>
            </a:r>
            <a:endParaRPr lang="en-US" sz="360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46138" y="1738313"/>
            <a:ext cx="7788275" cy="4627562"/>
            <a:chOff x="533" y="1095"/>
            <a:chExt cx="4906" cy="2915"/>
          </a:xfrm>
        </p:grpSpPr>
        <p:sp>
          <p:nvSpPr>
            <p:cNvPr id="754692" name="Rectangle 4"/>
            <p:cNvSpPr>
              <a:spLocks noChangeArrowheads="1"/>
            </p:cNvSpPr>
            <p:nvPr/>
          </p:nvSpPr>
          <p:spPr bwMode="auto">
            <a:xfrm>
              <a:off x="554" y="1916"/>
              <a:ext cx="606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693" name="Rectangle 5"/>
            <p:cNvSpPr>
              <a:spLocks noChangeArrowheads="1"/>
            </p:cNvSpPr>
            <p:nvPr/>
          </p:nvSpPr>
          <p:spPr bwMode="auto">
            <a:xfrm>
              <a:off x="554" y="1791"/>
              <a:ext cx="5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SYSTEM LIFE CYCLE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694" name="Rectangle 6"/>
            <p:cNvSpPr>
              <a:spLocks noChangeArrowheads="1"/>
            </p:cNvSpPr>
            <p:nvPr/>
          </p:nvSpPr>
          <p:spPr bwMode="auto">
            <a:xfrm>
              <a:off x="2746" y="2339"/>
              <a:ext cx="1599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695" name="Rectangle 7"/>
            <p:cNvSpPr>
              <a:spLocks noChangeArrowheads="1"/>
            </p:cNvSpPr>
            <p:nvPr/>
          </p:nvSpPr>
          <p:spPr bwMode="auto">
            <a:xfrm>
              <a:off x="2890" y="2349"/>
              <a:ext cx="104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PROJECT ASSESSMENT</a:t>
              </a:r>
            </a:p>
          </p:txBody>
        </p:sp>
        <p:sp>
          <p:nvSpPr>
            <p:cNvPr id="754696" name="Line 8"/>
            <p:cNvSpPr>
              <a:spLocks noChangeShapeType="1"/>
            </p:cNvSpPr>
            <p:nvPr/>
          </p:nvSpPr>
          <p:spPr bwMode="auto">
            <a:xfrm>
              <a:off x="2746" y="2437"/>
              <a:ext cx="1534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697" name="Line 9"/>
            <p:cNvSpPr>
              <a:spLocks noChangeShapeType="1"/>
            </p:cNvSpPr>
            <p:nvPr/>
          </p:nvSpPr>
          <p:spPr bwMode="auto">
            <a:xfrm>
              <a:off x="2883" y="2552"/>
              <a:ext cx="1528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698" name="Line 10"/>
            <p:cNvSpPr>
              <a:spLocks noChangeShapeType="1"/>
            </p:cNvSpPr>
            <p:nvPr/>
          </p:nvSpPr>
          <p:spPr bwMode="auto">
            <a:xfrm>
              <a:off x="3016" y="2667"/>
              <a:ext cx="1531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699" name="Line 11"/>
            <p:cNvSpPr>
              <a:spLocks noChangeShapeType="1"/>
            </p:cNvSpPr>
            <p:nvPr/>
          </p:nvSpPr>
          <p:spPr bwMode="auto">
            <a:xfrm>
              <a:off x="3171" y="2782"/>
              <a:ext cx="153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00" name="Line 12"/>
            <p:cNvSpPr>
              <a:spLocks noChangeShapeType="1"/>
            </p:cNvSpPr>
            <p:nvPr/>
          </p:nvSpPr>
          <p:spPr bwMode="auto">
            <a:xfrm>
              <a:off x="3293" y="2897"/>
              <a:ext cx="153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01" name="Line 13"/>
            <p:cNvSpPr>
              <a:spLocks noChangeShapeType="1"/>
            </p:cNvSpPr>
            <p:nvPr/>
          </p:nvSpPr>
          <p:spPr bwMode="auto">
            <a:xfrm>
              <a:off x="3439" y="3012"/>
              <a:ext cx="153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02" name="Line 14"/>
            <p:cNvSpPr>
              <a:spLocks noChangeShapeType="1"/>
            </p:cNvSpPr>
            <p:nvPr/>
          </p:nvSpPr>
          <p:spPr bwMode="auto">
            <a:xfrm flipV="1">
              <a:off x="2587" y="2317"/>
              <a:ext cx="1531" cy="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03" name="Rectangle 15"/>
            <p:cNvSpPr>
              <a:spLocks noChangeArrowheads="1"/>
            </p:cNvSpPr>
            <p:nvPr/>
          </p:nvSpPr>
          <p:spPr bwMode="auto">
            <a:xfrm>
              <a:off x="2955" y="2221"/>
              <a:ext cx="914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04" name="Rectangle 16"/>
            <p:cNvSpPr>
              <a:spLocks noChangeArrowheads="1"/>
            </p:cNvSpPr>
            <p:nvPr/>
          </p:nvSpPr>
          <p:spPr bwMode="auto">
            <a:xfrm>
              <a:off x="2739" y="2208"/>
              <a:ext cx="90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PROJECT PLANNING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05" name="Rectangle 17"/>
            <p:cNvSpPr>
              <a:spLocks noChangeArrowheads="1"/>
            </p:cNvSpPr>
            <p:nvPr/>
          </p:nvSpPr>
          <p:spPr bwMode="auto">
            <a:xfrm>
              <a:off x="3141" y="2444"/>
              <a:ext cx="1101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06" name="Rectangle 18"/>
            <p:cNvSpPr>
              <a:spLocks noChangeArrowheads="1"/>
            </p:cNvSpPr>
            <p:nvPr/>
          </p:nvSpPr>
          <p:spPr bwMode="auto">
            <a:xfrm>
              <a:off x="3029" y="2447"/>
              <a:ext cx="87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PROJECT CONTROL</a:t>
              </a:r>
            </a:p>
          </p:txBody>
        </p:sp>
        <p:sp>
          <p:nvSpPr>
            <p:cNvPr id="754707" name="Rectangle 19"/>
            <p:cNvSpPr>
              <a:spLocks noChangeArrowheads="1"/>
            </p:cNvSpPr>
            <p:nvPr/>
          </p:nvSpPr>
          <p:spPr bwMode="auto">
            <a:xfrm>
              <a:off x="3432" y="2566"/>
              <a:ext cx="73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08" name="Rectangle 20"/>
            <p:cNvSpPr>
              <a:spLocks noChangeArrowheads="1"/>
            </p:cNvSpPr>
            <p:nvPr/>
          </p:nvSpPr>
          <p:spPr bwMode="auto">
            <a:xfrm>
              <a:off x="3160" y="2550"/>
              <a:ext cx="807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DECISION MAKING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09" name="Rectangle 21"/>
            <p:cNvSpPr>
              <a:spLocks noChangeArrowheads="1"/>
            </p:cNvSpPr>
            <p:nvPr/>
          </p:nvSpPr>
          <p:spPr bwMode="auto">
            <a:xfrm>
              <a:off x="3660" y="2677"/>
              <a:ext cx="629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10" name="Rectangle 22"/>
            <p:cNvSpPr>
              <a:spLocks noChangeArrowheads="1"/>
            </p:cNvSpPr>
            <p:nvPr/>
          </p:nvSpPr>
          <p:spPr bwMode="auto">
            <a:xfrm>
              <a:off x="3276" y="2671"/>
              <a:ext cx="87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RISK MANAGEMENT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11" name="Rectangle 23"/>
            <p:cNvSpPr>
              <a:spLocks noChangeArrowheads="1"/>
            </p:cNvSpPr>
            <p:nvPr/>
          </p:nvSpPr>
          <p:spPr bwMode="auto">
            <a:xfrm>
              <a:off x="3772" y="2796"/>
              <a:ext cx="747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12" name="Rectangle 24"/>
            <p:cNvSpPr>
              <a:spLocks noChangeArrowheads="1"/>
            </p:cNvSpPr>
            <p:nvPr/>
          </p:nvSpPr>
          <p:spPr bwMode="auto">
            <a:xfrm>
              <a:off x="3340" y="2791"/>
              <a:ext cx="140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CONFIGURATION MANAGEMENT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13" name="Rectangle 25"/>
            <p:cNvSpPr>
              <a:spLocks noChangeArrowheads="1"/>
            </p:cNvSpPr>
            <p:nvPr/>
          </p:nvSpPr>
          <p:spPr bwMode="auto">
            <a:xfrm>
              <a:off x="4016" y="2939"/>
              <a:ext cx="340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14" name="Rectangle 26"/>
            <p:cNvSpPr>
              <a:spLocks noChangeArrowheads="1"/>
            </p:cNvSpPr>
            <p:nvPr/>
          </p:nvSpPr>
          <p:spPr bwMode="auto">
            <a:xfrm>
              <a:off x="3568" y="2901"/>
              <a:ext cx="128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INFORMATION MANAGEMENT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15" name="Line 27"/>
            <p:cNvSpPr>
              <a:spLocks noChangeShapeType="1"/>
            </p:cNvSpPr>
            <p:nvPr/>
          </p:nvSpPr>
          <p:spPr bwMode="auto">
            <a:xfrm>
              <a:off x="2516" y="2266"/>
              <a:ext cx="929" cy="7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16" name="Line 28"/>
            <p:cNvSpPr>
              <a:spLocks noChangeShapeType="1"/>
            </p:cNvSpPr>
            <p:nvPr/>
          </p:nvSpPr>
          <p:spPr bwMode="auto">
            <a:xfrm>
              <a:off x="1406" y="2261"/>
              <a:ext cx="112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17" name="Rectangle 29"/>
            <p:cNvSpPr>
              <a:spLocks noChangeArrowheads="1"/>
            </p:cNvSpPr>
            <p:nvPr/>
          </p:nvSpPr>
          <p:spPr bwMode="auto">
            <a:xfrm>
              <a:off x="2136" y="1724"/>
              <a:ext cx="491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18" name="Rectangle 30"/>
            <p:cNvSpPr>
              <a:spLocks noChangeArrowheads="1"/>
            </p:cNvSpPr>
            <p:nvPr/>
          </p:nvSpPr>
          <p:spPr bwMode="auto">
            <a:xfrm>
              <a:off x="1640" y="1718"/>
              <a:ext cx="67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ENTERPRISE</a:t>
              </a:r>
              <a:r>
                <a:rPr lang="en-US" sz="1100" b="1">
                  <a:solidFill>
                    <a:schemeClr val="hlink"/>
                  </a:solidFill>
                  <a:latin typeface="Arial" charset="0"/>
                </a:rPr>
                <a:t>(5)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19" name="Line 31"/>
            <p:cNvSpPr>
              <a:spLocks noChangeShapeType="1"/>
            </p:cNvSpPr>
            <p:nvPr/>
          </p:nvSpPr>
          <p:spPr bwMode="auto">
            <a:xfrm>
              <a:off x="2900" y="1480"/>
              <a:ext cx="214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20" name="Line 32"/>
            <p:cNvSpPr>
              <a:spLocks noChangeShapeType="1"/>
            </p:cNvSpPr>
            <p:nvPr/>
          </p:nvSpPr>
          <p:spPr bwMode="auto">
            <a:xfrm>
              <a:off x="2740" y="1611"/>
              <a:ext cx="214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21" name="Line 33"/>
            <p:cNvSpPr>
              <a:spLocks noChangeShapeType="1"/>
            </p:cNvSpPr>
            <p:nvPr/>
          </p:nvSpPr>
          <p:spPr bwMode="auto">
            <a:xfrm flipV="1">
              <a:off x="2583" y="1742"/>
              <a:ext cx="2100" cy="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22" name="Line 34"/>
            <p:cNvSpPr>
              <a:spLocks noChangeShapeType="1"/>
            </p:cNvSpPr>
            <p:nvPr/>
          </p:nvSpPr>
          <p:spPr bwMode="auto">
            <a:xfrm>
              <a:off x="3064" y="1341"/>
              <a:ext cx="215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23" name="Line 35"/>
            <p:cNvSpPr>
              <a:spLocks noChangeShapeType="1"/>
            </p:cNvSpPr>
            <p:nvPr/>
          </p:nvSpPr>
          <p:spPr bwMode="auto">
            <a:xfrm>
              <a:off x="3228" y="1201"/>
              <a:ext cx="221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24" name="Rectangle 36"/>
            <p:cNvSpPr>
              <a:spLocks noChangeArrowheads="1"/>
            </p:cNvSpPr>
            <p:nvPr/>
          </p:nvSpPr>
          <p:spPr bwMode="auto">
            <a:xfrm>
              <a:off x="3085" y="1372"/>
              <a:ext cx="784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25" name="Rectangle 37"/>
            <p:cNvSpPr>
              <a:spLocks noChangeArrowheads="1"/>
            </p:cNvSpPr>
            <p:nvPr/>
          </p:nvSpPr>
          <p:spPr bwMode="auto">
            <a:xfrm>
              <a:off x="3205" y="1374"/>
              <a:ext cx="15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SYSTEM LIFE CYCLE MANAGEMENT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26" name="Rectangle 38"/>
            <p:cNvSpPr>
              <a:spLocks noChangeArrowheads="1"/>
            </p:cNvSpPr>
            <p:nvPr/>
          </p:nvSpPr>
          <p:spPr bwMode="auto">
            <a:xfrm>
              <a:off x="3005" y="1501"/>
              <a:ext cx="625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27" name="Rectangle 39"/>
            <p:cNvSpPr>
              <a:spLocks noChangeArrowheads="1"/>
            </p:cNvSpPr>
            <p:nvPr/>
          </p:nvSpPr>
          <p:spPr bwMode="auto">
            <a:xfrm>
              <a:off x="3045" y="1503"/>
              <a:ext cx="11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RESOURCE MANAGEMENT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28" name="Rectangle 40"/>
            <p:cNvSpPr>
              <a:spLocks noChangeArrowheads="1"/>
            </p:cNvSpPr>
            <p:nvPr/>
          </p:nvSpPr>
          <p:spPr bwMode="auto">
            <a:xfrm>
              <a:off x="2770" y="1642"/>
              <a:ext cx="759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29" name="Rectangle 41"/>
            <p:cNvSpPr>
              <a:spLocks noChangeArrowheads="1"/>
            </p:cNvSpPr>
            <p:nvPr/>
          </p:nvSpPr>
          <p:spPr bwMode="auto">
            <a:xfrm>
              <a:off x="2882" y="1644"/>
              <a:ext cx="105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QUALITY MANAGEMENT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30" name="Rectangle 42"/>
            <p:cNvSpPr>
              <a:spLocks noChangeArrowheads="1"/>
            </p:cNvSpPr>
            <p:nvPr/>
          </p:nvSpPr>
          <p:spPr bwMode="auto">
            <a:xfrm>
              <a:off x="3468" y="1095"/>
              <a:ext cx="6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31" name="Rectangle 43"/>
            <p:cNvSpPr>
              <a:spLocks noChangeArrowheads="1"/>
            </p:cNvSpPr>
            <p:nvPr/>
          </p:nvSpPr>
          <p:spPr bwMode="auto">
            <a:xfrm>
              <a:off x="3468" y="1097"/>
              <a:ext cx="190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 dirty="0">
                  <a:solidFill>
                    <a:srgbClr val="000000"/>
                  </a:solidFill>
                  <a:latin typeface="Arial" charset="0"/>
                </a:rPr>
                <a:t>ENTERPRISE ENVIRONMENT MANAGEMENT</a:t>
              </a:r>
              <a:endParaRPr lang="en-US" b="1" i="1" dirty="0">
                <a:latin typeface="Arial" charset="0"/>
              </a:endParaRPr>
            </a:p>
          </p:txBody>
        </p:sp>
        <p:sp>
          <p:nvSpPr>
            <p:cNvPr id="754732" name="Rectangle 44"/>
            <p:cNvSpPr>
              <a:spLocks noChangeArrowheads="1"/>
            </p:cNvSpPr>
            <p:nvPr/>
          </p:nvSpPr>
          <p:spPr bwMode="auto">
            <a:xfrm>
              <a:off x="3465" y="1233"/>
              <a:ext cx="430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33" name="Rectangle 45"/>
            <p:cNvSpPr>
              <a:spLocks noChangeArrowheads="1"/>
            </p:cNvSpPr>
            <p:nvPr/>
          </p:nvSpPr>
          <p:spPr bwMode="auto">
            <a:xfrm>
              <a:off x="3385" y="1236"/>
              <a:ext cx="123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INVESTMENT MANAGEMENT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34" name="Line 46"/>
            <p:cNvSpPr>
              <a:spLocks noChangeShapeType="1"/>
            </p:cNvSpPr>
            <p:nvPr/>
          </p:nvSpPr>
          <p:spPr bwMode="auto">
            <a:xfrm flipH="1">
              <a:off x="2465" y="1205"/>
              <a:ext cx="754" cy="63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35" name="Rectangle 47"/>
            <p:cNvSpPr>
              <a:spLocks noChangeArrowheads="1"/>
            </p:cNvSpPr>
            <p:nvPr/>
          </p:nvSpPr>
          <p:spPr bwMode="auto">
            <a:xfrm>
              <a:off x="2504" y="3061"/>
              <a:ext cx="91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36" name="Rectangle 48"/>
            <p:cNvSpPr>
              <a:spLocks noChangeArrowheads="1"/>
            </p:cNvSpPr>
            <p:nvPr/>
          </p:nvSpPr>
          <p:spPr bwMode="auto">
            <a:xfrm>
              <a:off x="2504" y="3064"/>
              <a:ext cx="68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TECHNICAL </a:t>
              </a:r>
              <a:r>
                <a:rPr lang="en-US" sz="1100" b="1">
                  <a:solidFill>
                    <a:schemeClr val="hlink"/>
                  </a:solidFill>
                  <a:latin typeface="Arial" charset="0"/>
                </a:rPr>
                <a:t>(11)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37" name="Line 49"/>
            <p:cNvSpPr>
              <a:spLocks noChangeShapeType="1"/>
            </p:cNvSpPr>
            <p:nvPr/>
          </p:nvSpPr>
          <p:spPr bwMode="auto">
            <a:xfrm flipH="1">
              <a:off x="2425" y="3160"/>
              <a:ext cx="101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38" name="Line 50"/>
            <p:cNvSpPr>
              <a:spLocks noChangeShapeType="1"/>
            </p:cNvSpPr>
            <p:nvPr/>
          </p:nvSpPr>
          <p:spPr bwMode="auto">
            <a:xfrm flipH="1">
              <a:off x="533" y="2027"/>
              <a:ext cx="62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39" name="Rectangle 51"/>
            <p:cNvSpPr>
              <a:spLocks noChangeArrowheads="1"/>
            </p:cNvSpPr>
            <p:nvPr/>
          </p:nvSpPr>
          <p:spPr bwMode="auto">
            <a:xfrm>
              <a:off x="1669" y="2156"/>
              <a:ext cx="54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PROJECT </a:t>
              </a:r>
              <a:r>
                <a:rPr lang="en-US" sz="1100" b="1">
                  <a:solidFill>
                    <a:schemeClr val="hlink"/>
                  </a:solidFill>
                  <a:latin typeface="Arial" charset="0"/>
                </a:rPr>
                <a:t>(7)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40" name="Line 52"/>
            <p:cNvSpPr>
              <a:spLocks noChangeShapeType="1"/>
            </p:cNvSpPr>
            <p:nvPr/>
          </p:nvSpPr>
          <p:spPr bwMode="auto">
            <a:xfrm>
              <a:off x="1134" y="2027"/>
              <a:ext cx="1295" cy="11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41" name="Line 53"/>
            <p:cNvSpPr>
              <a:spLocks noChangeShapeType="1"/>
            </p:cNvSpPr>
            <p:nvPr/>
          </p:nvSpPr>
          <p:spPr bwMode="auto">
            <a:xfrm>
              <a:off x="2404" y="3147"/>
              <a:ext cx="28" cy="2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42" name="Line 54"/>
            <p:cNvSpPr>
              <a:spLocks noChangeShapeType="1"/>
            </p:cNvSpPr>
            <p:nvPr/>
          </p:nvSpPr>
          <p:spPr bwMode="auto">
            <a:xfrm flipH="1">
              <a:off x="1143" y="1832"/>
              <a:ext cx="219" cy="19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43" name="Line 55"/>
            <p:cNvSpPr>
              <a:spLocks noChangeShapeType="1"/>
            </p:cNvSpPr>
            <p:nvPr/>
          </p:nvSpPr>
          <p:spPr bwMode="auto">
            <a:xfrm>
              <a:off x="1360" y="1832"/>
              <a:ext cx="1120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44" name="Line 56"/>
            <p:cNvSpPr>
              <a:spLocks noChangeShapeType="1"/>
            </p:cNvSpPr>
            <p:nvPr/>
          </p:nvSpPr>
          <p:spPr bwMode="auto">
            <a:xfrm flipH="1">
              <a:off x="1141" y="2027"/>
              <a:ext cx="166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45" name="Line 57"/>
            <p:cNvSpPr>
              <a:spLocks noChangeShapeType="1"/>
            </p:cNvSpPr>
            <p:nvPr/>
          </p:nvSpPr>
          <p:spPr bwMode="auto">
            <a:xfrm>
              <a:off x="2809" y="2022"/>
              <a:ext cx="87" cy="7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46" name="Line 58"/>
            <p:cNvSpPr>
              <a:spLocks noChangeShapeType="1"/>
            </p:cNvSpPr>
            <p:nvPr/>
          </p:nvSpPr>
          <p:spPr bwMode="auto">
            <a:xfrm>
              <a:off x="2904" y="1939"/>
              <a:ext cx="88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47" name="Line 59"/>
            <p:cNvSpPr>
              <a:spLocks noChangeShapeType="1"/>
            </p:cNvSpPr>
            <p:nvPr/>
          </p:nvSpPr>
          <p:spPr bwMode="auto">
            <a:xfrm>
              <a:off x="2903" y="2101"/>
              <a:ext cx="9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48" name="Line 60"/>
            <p:cNvSpPr>
              <a:spLocks noChangeShapeType="1"/>
            </p:cNvSpPr>
            <p:nvPr/>
          </p:nvSpPr>
          <p:spPr bwMode="auto">
            <a:xfrm flipH="1">
              <a:off x="2813" y="1942"/>
              <a:ext cx="87" cy="7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49" name="Rectangle 61"/>
            <p:cNvSpPr>
              <a:spLocks noChangeArrowheads="1"/>
            </p:cNvSpPr>
            <p:nvPr/>
          </p:nvSpPr>
          <p:spPr bwMode="auto">
            <a:xfrm>
              <a:off x="3005" y="1815"/>
              <a:ext cx="577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ACQUISITION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50" name="Rectangle 62"/>
            <p:cNvSpPr>
              <a:spLocks noChangeArrowheads="1"/>
            </p:cNvSpPr>
            <p:nvPr/>
          </p:nvSpPr>
          <p:spPr bwMode="auto">
            <a:xfrm>
              <a:off x="3005" y="1983"/>
              <a:ext cx="35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SUPPLY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51" name="Rectangle 63"/>
            <p:cNvSpPr>
              <a:spLocks noChangeArrowheads="1"/>
            </p:cNvSpPr>
            <p:nvPr/>
          </p:nvSpPr>
          <p:spPr bwMode="auto">
            <a:xfrm>
              <a:off x="1632" y="1894"/>
              <a:ext cx="69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AGREEMENT </a:t>
              </a:r>
              <a:r>
                <a:rPr lang="en-US" sz="1100" b="1">
                  <a:solidFill>
                    <a:schemeClr val="hlink"/>
                  </a:solidFill>
                  <a:latin typeface="Arial" charset="0"/>
                </a:rPr>
                <a:t>(2)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52" name="Rectangle 64"/>
            <p:cNvSpPr>
              <a:spLocks noChangeArrowheads="1"/>
            </p:cNvSpPr>
            <p:nvPr/>
          </p:nvSpPr>
          <p:spPr bwMode="auto">
            <a:xfrm>
              <a:off x="3621" y="3165"/>
              <a:ext cx="749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53" name="Rectangle 65"/>
            <p:cNvSpPr>
              <a:spLocks noChangeArrowheads="1"/>
            </p:cNvSpPr>
            <p:nvPr/>
          </p:nvSpPr>
          <p:spPr bwMode="auto">
            <a:xfrm>
              <a:off x="3715" y="3310"/>
              <a:ext cx="944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54" name="Rectangle 66"/>
            <p:cNvSpPr>
              <a:spLocks noChangeArrowheads="1"/>
            </p:cNvSpPr>
            <p:nvPr/>
          </p:nvSpPr>
          <p:spPr bwMode="auto">
            <a:xfrm>
              <a:off x="3922" y="3430"/>
              <a:ext cx="774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55" name="Rectangle 67"/>
            <p:cNvSpPr>
              <a:spLocks noChangeArrowheads="1"/>
            </p:cNvSpPr>
            <p:nvPr/>
          </p:nvSpPr>
          <p:spPr bwMode="auto">
            <a:xfrm>
              <a:off x="4180" y="3549"/>
              <a:ext cx="516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56" name="Line 68"/>
            <p:cNvSpPr>
              <a:spLocks noChangeShapeType="1"/>
            </p:cNvSpPr>
            <p:nvPr/>
          </p:nvSpPr>
          <p:spPr bwMode="auto">
            <a:xfrm>
              <a:off x="3718" y="3408"/>
              <a:ext cx="137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57" name="Line 69"/>
            <p:cNvSpPr>
              <a:spLocks noChangeShapeType="1"/>
            </p:cNvSpPr>
            <p:nvPr/>
          </p:nvSpPr>
          <p:spPr bwMode="auto">
            <a:xfrm>
              <a:off x="3845" y="3533"/>
              <a:ext cx="118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58" name="Line 70"/>
            <p:cNvSpPr>
              <a:spLocks noChangeShapeType="1"/>
            </p:cNvSpPr>
            <p:nvPr/>
          </p:nvSpPr>
          <p:spPr bwMode="auto">
            <a:xfrm flipV="1">
              <a:off x="3944" y="3646"/>
              <a:ext cx="1002" cy="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59" name="Line 71"/>
            <p:cNvSpPr>
              <a:spLocks noChangeShapeType="1"/>
            </p:cNvSpPr>
            <p:nvPr/>
          </p:nvSpPr>
          <p:spPr bwMode="auto">
            <a:xfrm flipH="1" flipV="1">
              <a:off x="3442" y="3155"/>
              <a:ext cx="734" cy="7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60" name="Line 72"/>
            <p:cNvSpPr>
              <a:spLocks noChangeShapeType="1"/>
            </p:cNvSpPr>
            <p:nvPr/>
          </p:nvSpPr>
          <p:spPr bwMode="auto">
            <a:xfrm>
              <a:off x="4080" y="3764"/>
              <a:ext cx="810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61" name="Line 73"/>
            <p:cNvSpPr>
              <a:spLocks noChangeShapeType="1"/>
            </p:cNvSpPr>
            <p:nvPr/>
          </p:nvSpPr>
          <p:spPr bwMode="auto">
            <a:xfrm>
              <a:off x="4176" y="3868"/>
              <a:ext cx="626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62" name="Rectangle 74"/>
            <p:cNvSpPr>
              <a:spLocks noChangeArrowheads="1"/>
            </p:cNvSpPr>
            <p:nvPr/>
          </p:nvSpPr>
          <p:spPr bwMode="auto">
            <a:xfrm>
              <a:off x="3764" y="3288"/>
              <a:ext cx="53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TRANSITION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63" name="Rectangle 75"/>
            <p:cNvSpPr>
              <a:spLocks noChangeArrowheads="1"/>
            </p:cNvSpPr>
            <p:nvPr/>
          </p:nvSpPr>
          <p:spPr bwMode="auto">
            <a:xfrm flipH="1">
              <a:off x="2521" y="3181"/>
              <a:ext cx="749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64" name="Rectangle 76"/>
            <p:cNvSpPr>
              <a:spLocks noChangeArrowheads="1"/>
            </p:cNvSpPr>
            <p:nvPr/>
          </p:nvSpPr>
          <p:spPr bwMode="auto">
            <a:xfrm flipH="1">
              <a:off x="1228" y="3319"/>
              <a:ext cx="192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STAKEHOLDER REQUIREMENTS DEFINITION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65" name="Rectangle 77"/>
            <p:cNvSpPr>
              <a:spLocks noChangeArrowheads="1"/>
            </p:cNvSpPr>
            <p:nvPr/>
          </p:nvSpPr>
          <p:spPr bwMode="auto">
            <a:xfrm flipH="1">
              <a:off x="2232" y="3326"/>
              <a:ext cx="944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66" name="Rectangle 78"/>
            <p:cNvSpPr>
              <a:spLocks noChangeArrowheads="1"/>
            </p:cNvSpPr>
            <p:nvPr/>
          </p:nvSpPr>
          <p:spPr bwMode="auto">
            <a:xfrm flipH="1">
              <a:off x="1802" y="3448"/>
              <a:ext cx="117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REQUIREMENTS ANALYSIS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67" name="Rectangle 79"/>
            <p:cNvSpPr>
              <a:spLocks noChangeArrowheads="1"/>
            </p:cNvSpPr>
            <p:nvPr/>
          </p:nvSpPr>
          <p:spPr bwMode="auto">
            <a:xfrm flipH="1">
              <a:off x="2195" y="3446"/>
              <a:ext cx="774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68" name="Rectangle 80"/>
            <p:cNvSpPr>
              <a:spLocks noChangeArrowheads="1"/>
            </p:cNvSpPr>
            <p:nvPr/>
          </p:nvSpPr>
          <p:spPr bwMode="auto">
            <a:xfrm flipH="1">
              <a:off x="1763" y="3560"/>
              <a:ext cx="111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ARCHITECTURAL DESIGN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69" name="Rectangle 81"/>
            <p:cNvSpPr>
              <a:spLocks noChangeArrowheads="1"/>
            </p:cNvSpPr>
            <p:nvPr/>
          </p:nvSpPr>
          <p:spPr bwMode="auto">
            <a:xfrm flipH="1">
              <a:off x="2195" y="3565"/>
              <a:ext cx="516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70" name="Rectangle 82"/>
            <p:cNvSpPr>
              <a:spLocks noChangeArrowheads="1"/>
            </p:cNvSpPr>
            <p:nvPr/>
          </p:nvSpPr>
          <p:spPr bwMode="auto">
            <a:xfrm flipH="1">
              <a:off x="1951" y="3672"/>
              <a:ext cx="79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IMPLEMENTATION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71" name="Line 83"/>
            <p:cNvSpPr>
              <a:spLocks noChangeShapeType="1"/>
            </p:cNvSpPr>
            <p:nvPr/>
          </p:nvSpPr>
          <p:spPr bwMode="auto">
            <a:xfrm flipH="1">
              <a:off x="1186" y="3424"/>
              <a:ext cx="197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72" name="Line 84"/>
            <p:cNvSpPr>
              <a:spLocks noChangeShapeType="1"/>
            </p:cNvSpPr>
            <p:nvPr/>
          </p:nvSpPr>
          <p:spPr bwMode="auto">
            <a:xfrm flipH="1">
              <a:off x="1363" y="3541"/>
              <a:ext cx="168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73" name="Line 85"/>
            <p:cNvSpPr>
              <a:spLocks noChangeShapeType="1"/>
            </p:cNvSpPr>
            <p:nvPr/>
          </p:nvSpPr>
          <p:spPr bwMode="auto">
            <a:xfrm flipH="1">
              <a:off x="1505" y="3660"/>
              <a:ext cx="1410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74" name="Line 86"/>
            <p:cNvSpPr>
              <a:spLocks noChangeShapeType="1"/>
            </p:cNvSpPr>
            <p:nvPr/>
          </p:nvSpPr>
          <p:spPr bwMode="auto">
            <a:xfrm flipV="1">
              <a:off x="2595" y="3171"/>
              <a:ext cx="854" cy="8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75" name="Rectangle 87"/>
            <p:cNvSpPr>
              <a:spLocks noChangeArrowheads="1"/>
            </p:cNvSpPr>
            <p:nvPr/>
          </p:nvSpPr>
          <p:spPr bwMode="auto">
            <a:xfrm flipH="1">
              <a:off x="2041" y="3784"/>
              <a:ext cx="60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INTEGRATION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76" name="Line 88"/>
            <p:cNvSpPr>
              <a:spLocks noChangeShapeType="1"/>
            </p:cNvSpPr>
            <p:nvPr/>
          </p:nvSpPr>
          <p:spPr bwMode="auto">
            <a:xfrm flipH="1">
              <a:off x="1609" y="3780"/>
              <a:ext cx="1202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77" name="Rectangle 89"/>
            <p:cNvSpPr>
              <a:spLocks noChangeArrowheads="1"/>
            </p:cNvSpPr>
            <p:nvPr/>
          </p:nvSpPr>
          <p:spPr bwMode="auto">
            <a:xfrm flipH="1">
              <a:off x="1929" y="3904"/>
              <a:ext cx="62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VERIFICATION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78" name="Line 90"/>
            <p:cNvSpPr>
              <a:spLocks noChangeShapeType="1"/>
            </p:cNvSpPr>
            <p:nvPr/>
          </p:nvSpPr>
          <p:spPr bwMode="auto">
            <a:xfrm flipH="1">
              <a:off x="1737" y="3884"/>
              <a:ext cx="978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79" name="Line 91"/>
            <p:cNvSpPr>
              <a:spLocks noChangeShapeType="1"/>
            </p:cNvSpPr>
            <p:nvPr/>
          </p:nvSpPr>
          <p:spPr bwMode="auto">
            <a:xfrm flipH="1" flipV="1">
              <a:off x="1849" y="3998"/>
              <a:ext cx="738" cy="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80" name="Rectangle 92"/>
            <p:cNvSpPr>
              <a:spLocks noChangeArrowheads="1"/>
            </p:cNvSpPr>
            <p:nvPr/>
          </p:nvSpPr>
          <p:spPr bwMode="auto">
            <a:xfrm>
              <a:off x="3908" y="3432"/>
              <a:ext cx="53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VALIDATION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81" name="Rectangle 93"/>
            <p:cNvSpPr>
              <a:spLocks noChangeArrowheads="1"/>
            </p:cNvSpPr>
            <p:nvPr/>
          </p:nvSpPr>
          <p:spPr bwMode="auto">
            <a:xfrm>
              <a:off x="4012" y="3544"/>
              <a:ext cx="523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OPERATION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82" name="Rectangle 94"/>
            <p:cNvSpPr>
              <a:spLocks noChangeArrowheads="1"/>
            </p:cNvSpPr>
            <p:nvPr/>
          </p:nvSpPr>
          <p:spPr bwMode="auto">
            <a:xfrm>
              <a:off x="4116" y="3648"/>
              <a:ext cx="97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</a:rPr>
                <a:t>MAINTENANCE</a:t>
              </a:r>
              <a:endParaRPr lang="en-US" sz="3200" b="1" i="1" dirty="0">
                <a:latin typeface="Arial" charset="0"/>
              </a:endParaRPr>
            </a:p>
          </p:txBody>
        </p:sp>
        <p:sp>
          <p:nvSpPr>
            <p:cNvPr id="754783" name="Rectangle 95"/>
            <p:cNvSpPr>
              <a:spLocks noChangeArrowheads="1"/>
            </p:cNvSpPr>
            <p:nvPr/>
          </p:nvSpPr>
          <p:spPr bwMode="auto">
            <a:xfrm>
              <a:off x="4260" y="3776"/>
              <a:ext cx="45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DISPOSAL</a:t>
              </a:r>
              <a:endParaRPr lang="en-US" b="1" i="1">
                <a:latin typeface="Arial" charset="0"/>
              </a:endParaRPr>
            </a:p>
          </p:txBody>
        </p:sp>
      </p:grpSp>
      <p:sp>
        <p:nvSpPr>
          <p:cNvPr id="754784" name="Text Box 96"/>
          <p:cNvSpPr txBox="1">
            <a:spLocks noChangeArrowheads="1"/>
          </p:cNvSpPr>
          <p:nvPr/>
        </p:nvSpPr>
        <p:spPr bwMode="auto">
          <a:xfrm>
            <a:off x="1038225" y="3228975"/>
            <a:ext cx="431800" cy="2603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100" b="1">
                <a:solidFill>
                  <a:schemeClr val="hlink"/>
                </a:solidFill>
                <a:latin typeface="Arial" charset="0"/>
              </a:rPr>
              <a:t>(25)</a:t>
            </a:r>
          </a:p>
        </p:txBody>
      </p:sp>
      <p:sp>
        <p:nvSpPr>
          <p:cNvPr id="754786" name="Text Box 98"/>
          <p:cNvSpPr txBox="1">
            <a:spLocks noChangeArrowheads="1"/>
          </p:cNvSpPr>
          <p:nvPr/>
        </p:nvSpPr>
        <p:spPr bwMode="auto">
          <a:xfrm>
            <a:off x="430821" y="990600"/>
            <a:ext cx="4445979" cy="90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50000"/>
              <a:buFont typeface="Monotype Sorts" charset="2"/>
              <a:buNone/>
            </a:pPr>
            <a:r>
              <a:rPr lang="en-US" b="1" dirty="0">
                <a:solidFill>
                  <a:srgbClr val="000090"/>
                </a:solidFill>
                <a:latin typeface="Arial" charset="0"/>
              </a:rPr>
              <a:t>ISO/IEC 15288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50000"/>
              <a:buFont typeface="Monotype Sorts" charset="2"/>
              <a:buNone/>
            </a:pPr>
            <a:r>
              <a:rPr lang="en-US" b="1" u="sng" dirty="0">
                <a:solidFill>
                  <a:srgbClr val="000090"/>
                </a:solidFill>
                <a:latin typeface="Arial" charset="0"/>
              </a:rPr>
              <a:t>System </a:t>
            </a:r>
            <a:r>
              <a:rPr lang="en-US" b="1" dirty="0">
                <a:solidFill>
                  <a:srgbClr val="000090"/>
                </a:solidFill>
                <a:latin typeface="Arial" charset="0"/>
              </a:rPr>
              <a:t>Life Cycle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007D-3868-8942-A09C-9365F40B08EC}" type="slidenum">
              <a:rPr lang="en-US"/>
              <a:pPr/>
              <a:t>16</a:t>
            </a:fld>
            <a:endParaRPr lang="en-US"/>
          </a:p>
        </p:txBody>
      </p:sp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Maintenance in the Software Life Cycle</a:t>
            </a:r>
          </a:p>
        </p:txBody>
      </p:sp>
      <p:sp>
        <p:nvSpPr>
          <p:cNvPr id="755715" name="Rectangle 3"/>
          <p:cNvSpPr>
            <a:spLocks noChangeArrowheads="1"/>
          </p:cNvSpPr>
          <p:nvPr/>
        </p:nvSpPr>
        <p:spPr bwMode="auto">
          <a:xfrm>
            <a:off x="5641975" y="2573179"/>
            <a:ext cx="15541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990000"/>
                </a:solidFill>
                <a:latin typeface="Arial" charset="0"/>
              </a:rPr>
              <a:t>MAINTENANCE</a:t>
            </a:r>
            <a:endParaRPr lang="en-US" sz="3600" b="1" i="1" dirty="0">
              <a:solidFill>
                <a:srgbClr val="990000"/>
              </a:solidFill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325" y="1738313"/>
            <a:ext cx="7964488" cy="4643437"/>
            <a:chOff x="38" y="1095"/>
            <a:chExt cx="5017" cy="2925"/>
          </a:xfrm>
        </p:grpSpPr>
        <p:sp>
          <p:nvSpPr>
            <p:cNvPr id="755717" name="Rectangle 5"/>
            <p:cNvSpPr>
              <a:spLocks noChangeArrowheads="1"/>
            </p:cNvSpPr>
            <p:nvPr/>
          </p:nvSpPr>
          <p:spPr bwMode="auto">
            <a:xfrm>
              <a:off x="554" y="1916"/>
              <a:ext cx="606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18" name="Rectangle 6"/>
            <p:cNvSpPr>
              <a:spLocks noChangeArrowheads="1"/>
            </p:cNvSpPr>
            <p:nvPr/>
          </p:nvSpPr>
          <p:spPr bwMode="auto">
            <a:xfrm>
              <a:off x="554" y="1791"/>
              <a:ext cx="5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SOFTWARE LIFE CYCLE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5719" name="Rectangle 7"/>
            <p:cNvSpPr>
              <a:spLocks noChangeArrowheads="1"/>
            </p:cNvSpPr>
            <p:nvPr/>
          </p:nvSpPr>
          <p:spPr bwMode="auto">
            <a:xfrm>
              <a:off x="4066" y="3900"/>
              <a:ext cx="575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20" name="Rectangle 8"/>
            <p:cNvSpPr>
              <a:spLocks noChangeArrowheads="1"/>
            </p:cNvSpPr>
            <p:nvPr/>
          </p:nvSpPr>
          <p:spPr bwMode="auto">
            <a:xfrm>
              <a:off x="4066" y="3902"/>
              <a:ext cx="48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TAILORING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5721" name="Rectangle 9"/>
            <p:cNvSpPr>
              <a:spLocks noChangeArrowheads="1"/>
            </p:cNvSpPr>
            <p:nvPr/>
          </p:nvSpPr>
          <p:spPr bwMode="auto">
            <a:xfrm>
              <a:off x="2690" y="2283"/>
              <a:ext cx="1599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22" name="Rectangle 10"/>
            <p:cNvSpPr>
              <a:spLocks noChangeArrowheads="1"/>
            </p:cNvSpPr>
            <p:nvPr/>
          </p:nvSpPr>
          <p:spPr bwMode="auto">
            <a:xfrm>
              <a:off x="2690" y="2285"/>
              <a:ext cx="140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CONFIGURATION MANAGEMENT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5723" name="Line 11"/>
            <p:cNvSpPr>
              <a:spLocks noChangeShapeType="1"/>
            </p:cNvSpPr>
            <p:nvPr/>
          </p:nvSpPr>
          <p:spPr bwMode="auto">
            <a:xfrm>
              <a:off x="2690" y="2381"/>
              <a:ext cx="1534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24" name="Line 12"/>
            <p:cNvSpPr>
              <a:spLocks noChangeShapeType="1"/>
            </p:cNvSpPr>
            <p:nvPr/>
          </p:nvSpPr>
          <p:spPr bwMode="auto">
            <a:xfrm>
              <a:off x="2827" y="2496"/>
              <a:ext cx="1528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25" name="Line 13"/>
            <p:cNvSpPr>
              <a:spLocks noChangeShapeType="1"/>
            </p:cNvSpPr>
            <p:nvPr/>
          </p:nvSpPr>
          <p:spPr bwMode="auto">
            <a:xfrm>
              <a:off x="2960" y="2611"/>
              <a:ext cx="1531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26" name="Line 14"/>
            <p:cNvSpPr>
              <a:spLocks noChangeShapeType="1"/>
            </p:cNvSpPr>
            <p:nvPr/>
          </p:nvSpPr>
          <p:spPr bwMode="auto">
            <a:xfrm>
              <a:off x="3115" y="2726"/>
              <a:ext cx="153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27" name="Line 15"/>
            <p:cNvSpPr>
              <a:spLocks noChangeShapeType="1"/>
            </p:cNvSpPr>
            <p:nvPr/>
          </p:nvSpPr>
          <p:spPr bwMode="auto">
            <a:xfrm>
              <a:off x="3237" y="2841"/>
              <a:ext cx="153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28" name="Line 16"/>
            <p:cNvSpPr>
              <a:spLocks noChangeShapeType="1"/>
            </p:cNvSpPr>
            <p:nvPr/>
          </p:nvSpPr>
          <p:spPr bwMode="auto">
            <a:xfrm>
              <a:off x="3383" y="2956"/>
              <a:ext cx="153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29" name="Line 17"/>
            <p:cNvSpPr>
              <a:spLocks noChangeShapeType="1"/>
            </p:cNvSpPr>
            <p:nvPr/>
          </p:nvSpPr>
          <p:spPr bwMode="auto">
            <a:xfrm>
              <a:off x="3517" y="3071"/>
              <a:ext cx="153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30" name="Line 18"/>
            <p:cNvSpPr>
              <a:spLocks noChangeShapeType="1"/>
            </p:cNvSpPr>
            <p:nvPr/>
          </p:nvSpPr>
          <p:spPr bwMode="auto">
            <a:xfrm>
              <a:off x="2531" y="2266"/>
              <a:ext cx="1531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31" name="Rectangle 19"/>
            <p:cNvSpPr>
              <a:spLocks noChangeArrowheads="1"/>
            </p:cNvSpPr>
            <p:nvPr/>
          </p:nvSpPr>
          <p:spPr bwMode="auto">
            <a:xfrm>
              <a:off x="2899" y="2165"/>
              <a:ext cx="914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32" name="Rectangle 20"/>
            <p:cNvSpPr>
              <a:spLocks noChangeArrowheads="1"/>
            </p:cNvSpPr>
            <p:nvPr/>
          </p:nvSpPr>
          <p:spPr bwMode="auto">
            <a:xfrm>
              <a:off x="2899" y="2168"/>
              <a:ext cx="78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DOCUMENTATION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5733" name="Rectangle 21"/>
            <p:cNvSpPr>
              <a:spLocks noChangeArrowheads="1"/>
            </p:cNvSpPr>
            <p:nvPr/>
          </p:nvSpPr>
          <p:spPr bwMode="auto">
            <a:xfrm>
              <a:off x="3085" y="2388"/>
              <a:ext cx="1101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34" name="Rectangle 22"/>
            <p:cNvSpPr>
              <a:spLocks noChangeArrowheads="1"/>
            </p:cNvSpPr>
            <p:nvPr/>
          </p:nvSpPr>
          <p:spPr bwMode="auto">
            <a:xfrm>
              <a:off x="3085" y="2391"/>
              <a:ext cx="96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QUALITY ASSURANCE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5735" name="Rectangle 23"/>
            <p:cNvSpPr>
              <a:spLocks noChangeArrowheads="1"/>
            </p:cNvSpPr>
            <p:nvPr/>
          </p:nvSpPr>
          <p:spPr bwMode="auto">
            <a:xfrm>
              <a:off x="3376" y="2510"/>
              <a:ext cx="73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36" name="Rectangle 24"/>
            <p:cNvSpPr>
              <a:spLocks noChangeArrowheads="1"/>
            </p:cNvSpPr>
            <p:nvPr/>
          </p:nvSpPr>
          <p:spPr bwMode="auto">
            <a:xfrm>
              <a:off x="3376" y="2510"/>
              <a:ext cx="62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VERIFICATION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5737" name="Rectangle 25"/>
            <p:cNvSpPr>
              <a:spLocks noChangeArrowheads="1"/>
            </p:cNvSpPr>
            <p:nvPr/>
          </p:nvSpPr>
          <p:spPr bwMode="auto">
            <a:xfrm>
              <a:off x="3604" y="2621"/>
              <a:ext cx="629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38" name="Rectangle 26"/>
            <p:cNvSpPr>
              <a:spLocks noChangeArrowheads="1"/>
            </p:cNvSpPr>
            <p:nvPr/>
          </p:nvSpPr>
          <p:spPr bwMode="auto">
            <a:xfrm>
              <a:off x="3604" y="2623"/>
              <a:ext cx="53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VALIDATION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5739" name="Rectangle 27"/>
            <p:cNvSpPr>
              <a:spLocks noChangeArrowheads="1"/>
            </p:cNvSpPr>
            <p:nvPr/>
          </p:nvSpPr>
          <p:spPr bwMode="auto">
            <a:xfrm>
              <a:off x="3716" y="2740"/>
              <a:ext cx="747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40" name="Rectangle 28"/>
            <p:cNvSpPr>
              <a:spLocks noChangeArrowheads="1"/>
            </p:cNvSpPr>
            <p:nvPr/>
          </p:nvSpPr>
          <p:spPr bwMode="auto">
            <a:xfrm>
              <a:off x="3716" y="2743"/>
              <a:ext cx="63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JOINT REVIEW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5741" name="Rectangle 29"/>
            <p:cNvSpPr>
              <a:spLocks noChangeArrowheads="1"/>
            </p:cNvSpPr>
            <p:nvPr/>
          </p:nvSpPr>
          <p:spPr bwMode="auto">
            <a:xfrm>
              <a:off x="3968" y="2851"/>
              <a:ext cx="340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42" name="Rectangle 30"/>
            <p:cNvSpPr>
              <a:spLocks noChangeArrowheads="1"/>
            </p:cNvSpPr>
            <p:nvPr/>
          </p:nvSpPr>
          <p:spPr bwMode="auto">
            <a:xfrm>
              <a:off x="3968" y="2853"/>
              <a:ext cx="26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AUDIT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5743" name="Rectangle 31"/>
            <p:cNvSpPr>
              <a:spLocks noChangeArrowheads="1"/>
            </p:cNvSpPr>
            <p:nvPr/>
          </p:nvSpPr>
          <p:spPr bwMode="auto">
            <a:xfrm>
              <a:off x="3749" y="2970"/>
              <a:ext cx="1191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44" name="Rectangle 32"/>
            <p:cNvSpPr>
              <a:spLocks noChangeArrowheads="1"/>
            </p:cNvSpPr>
            <p:nvPr/>
          </p:nvSpPr>
          <p:spPr bwMode="auto">
            <a:xfrm>
              <a:off x="3749" y="2973"/>
              <a:ext cx="109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 dirty="0">
                  <a:solidFill>
                    <a:srgbClr val="800000"/>
                  </a:solidFill>
                  <a:latin typeface="Arial" charset="0"/>
                </a:rPr>
                <a:t>PROBLEM  RESOLUTION</a:t>
              </a:r>
              <a:endParaRPr lang="en-US" b="1" i="1" dirty="0">
                <a:solidFill>
                  <a:srgbClr val="800000"/>
                </a:solidFill>
                <a:latin typeface="Arial" charset="0"/>
              </a:endParaRPr>
            </a:p>
          </p:txBody>
        </p:sp>
        <p:sp>
          <p:nvSpPr>
            <p:cNvPr id="755745" name="Line 33"/>
            <p:cNvSpPr>
              <a:spLocks noChangeShapeType="1"/>
            </p:cNvSpPr>
            <p:nvPr/>
          </p:nvSpPr>
          <p:spPr bwMode="auto">
            <a:xfrm>
              <a:off x="2460" y="2210"/>
              <a:ext cx="1057" cy="8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46" name="Line 34"/>
            <p:cNvSpPr>
              <a:spLocks noChangeShapeType="1"/>
            </p:cNvSpPr>
            <p:nvPr/>
          </p:nvSpPr>
          <p:spPr bwMode="auto">
            <a:xfrm>
              <a:off x="1350" y="2205"/>
              <a:ext cx="112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47" name="Rectangle 35"/>
            <p:cNvSpPr>
              <a:spLocks noChangeArrowheads="1"/>
            </p:cNvSpPr>
            <p:nvPr/>
          </p:nvSpPr>
          <p:spPr bwMode="auto">
            <a:xfrm>
              <a:off x="2136" y="1724"/>
              <a:ext cx="491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48" name="Rectangle 36"/>
            <p:cNvSpPr>
              <a:spLocks noChangeArrowheads="1"/>
            </p:cNvSpPr>
            <p:nvPr/>
          </p:nvSpPr>
          <p:spPr bwMode="auto">
            <a:xfrm>
              <a:off x="2136" y="1726"/>
              <a:ext cx="53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PRIMARY</a:t>
              </a:r>
              <a:r>
                <a:rPr lang="en-US" sz="1100" b="1">
                  <a:solidFill>
                    <a:schemeClr val="hlink"/>
                  </a:solidFill>
                  <a:latin typeface="Arial" charset="0"/>
                </a:rPr>
                <a:t> (5)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5749" name="Line 37"/>
            <p:cNvSpPr>
              <a:spLocks noChangeShapeType="1"/>
            </p:cNvSpPr>
            <p:nvPr/>
          </p:nvSpPr>
          <p:spPr bwMode="auto">
            <a:xfrm>
              <a:off x="3684" y="1480"/>
              <a:ext cx="102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50" name="Line 38"/>
            <p:cNvSpPr>
              <a:spLocks noChangeShapeType="1"/>
            </p:cNvSpPr>
            <p:nvPr/>
          </p:nvSpPr>
          <p:spPr bwMode="auto">
            <a:xfrm>
              <a:off x="3524" y="1611"/>
              <a:ext cx="104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51" name="Line 39"/>
            <p:cNvSpPr>
              <a:spLocks noChangeShapeType="1"/>
            </p:cNvSpPr>
            <p:nvPr/>
          </p:nvSpPr>
          <p:spPr bwMode="auto">
            <a:xfrm flipV="1">
              <a:off x="3367" y="1742"/>
              <a:ext cx="1036" cy="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52" name="Line 40"/>
            <p:cNvSpPr>
              <a:spLocks noChangeShapeType="1"/>
            </p:cNvSpPr>
            <p:nvPr/>
          </p:nvSpPr>
          <p:spPr bwMode="auto">
            <a:xfrm>
              <a:off x="3848" y="1341"/>
              <a:ext cx="105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53" name="Line 41"/>
            <p:cNvSpPr>
              <a:spLocks noChangeShapeType="1"/>
            </p:cNvSpPr>
            <p:nvPr/>
          </p:nvSpPr>
          <p:spPr bwMode="auto">
            <a:xfrm>
              <a:off x="4012" y="1201"/>
              <a:ext cx="10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54" name="Rectangle 42"/>
            <p:cNvSpPr>
              <a:spLocks noChangeArrowheads="1"/>
            </p:cNvSpPr>
            <p:nvPr/>
          </p:nvSpPr>
          <p:spPr bwMode="auto">
            <a:xfrm>
              <a:off x="3869" y="1372"/>
              <a:ext cx="784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55" name="Rectangle 43"/>
            <p:cNvSpPr>
              <a:spLocks noChangeArrowheads="1"/>
            </p:cNvSpPr>
            <p:nvPr/>
          </p:nvSpPr>
          <p:spPr bwMode="auto">
            <a:xfrm>
              <a:off x="3869" y="1374"/>
              <a:ext cx="67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DEVELOPMENT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5756" name="Rectangle 44"/>
            <p:cNvSpPr>
              <a:spLocks noChangeArrowheads="1"/>
            </p:cNvSpPr>
            <p:nvPr/>
          </p:nvSpPr>
          <p:spPr bwMode="auto">
            <a:xfrm>
              <a:off x="3789" y="1501"/>
              <a:ext cx="625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57" name="Rectangle 45"/>
            <p:cNvSpPr>
              <a:spLocks noChangeArrowheads="1"/>
            </p:cNvSpPr>
            <p:nvPr/>
          </p:nvSpPr>
          <p:spPr bwMode="auto">
            <a:xfrm>
              <a:off x="3789" y="1503"/>
              <a:ext cx="523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OPERATION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5758" name="Rectangle 46"/>
            <p:cNvSpPr>
              <a:spLocks noChangeArrowheads="1"/>
            </p:cNvSpPr>
            <p:nvPr/>
          </p:nvSpPr>
          <p:spPr bwMode="auto">
            <a:xfrm>
              <a:off x="3554" y="1642"/>
              <a:ext cx="759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59" name="Rectangle 47"/>
            <p:cNvSpPr>
              <a:spLocks noChangeArrowheads="1"/>
            </p:cNvSpPr>
            <p:nvPr/>
          </p:nvSpPr>
          <p:spPr bwMode="auto">
            <a:xfrm>
              <a:off x="4252" y="1095"/>
              <a:ext cx="6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60" name="Rectangle 48"/>
            <p:cNvSpPr>
              <a:spLocks noChangeArrowheads="1"/>
            </p:cNvSpPr>
            <p:nvPr/>
          </p:nvSpPr>
          <p:spPr bwMode="auto">
            <a:xfrm>
              <a:off x="4252" y="1097"/>
              <a:ext cx="577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ACQUISITION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5761" name="Rectangle 49"/>
            <p:cNvSpPr>
              <a:spLocks noChangeArrowheads="1"/>
            </p:cNvSpPr>
            <p:nvPr/>
          </p:nvSpPr>
          <p:spPr bwMode="auto">
            <a:xfrm>
              <a:off x="4249" y="1233"/>
              <a:ext cx="430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62" name="Rectangle 50"/>
            <p:cNvSpPr>
              <a:spLocks noChangeArrowheads="1"/>
            </p:cNvSpPr>
            <p:nvPr/>
          </p:nvSpPr>
          <p:spPr bwMode="auto">
            <a:xfrm>
              <a:off x="4249" y="1236"/>
              <a:ext cx="35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SUPPLY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5763" name="Line 51"/>
            <p:cNvSpPr>
              <a:spLocks noChangeShapeType="1"/>
            </p:cNvSpPr>
            <p:nvPr/>
          </p:nvSpPr>
          <p:spPr bwMode="auto">
            <a:xfrm flipH="1">
              <a:off x="3249" y="1205"/>
              <a:ext cx="754" cy="63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64" name="Rectangle 52"/>
            <p:cNvSpPr>
              <a:spLocks noChangeArrowheads="1"/>
            </p:cNvSpPr>
            <p:nvPr/>
          </p:nvSpPr>
          <p:spPr bwMode="auto">
            <a:xfrm>
              <a:off x="2672" y="3165"/>
              <a:ext cx="91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65" name="Rectangle 53"/>
            <p:cNvSpPr>
              <a:spLocks noChangeArrowheads="1"/>
            </p:cNvSpPr>
            <p:nvPr/>
          </p:nvSpPr>
          <p:spPr bwMode="auto">
            <a:xfrm>
              <a:off x="2584" y="3168"/>
              <a:ext cx="92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ORGANIZATIONAL</a:t>
              </a:r>
              <a:r>
                <a:rPr lang="en-US" sz="1100" b="1">
                  <a:solidFill>
                    <a:schemeClr val="hlink"/>
                  </a:solidFill>
                  <a:latin typeface="Arial" charset="0"/>
                </a:rPr>
                <a:t> (4)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5766" name="Rectangle 54"/>
            <p:cNvSpPr>
              <a:spLocks noChangeArrowheads="1"/>
            </p:cNvSpPr>
            <p:nvPr/>
          </p:nvSpPr>
          <p:spPr bwMode="auto">
            <a:xfrm>
              <a:off x="3789" y="3269"/>
              <a:ext cx="749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67" name="Rectangle 55"/>
            <p:cNvSpPr>
              <a:spLocks noChangeArrowheads="1"/>
            </p:cNvSpPr>
            <p:nvPr/>
          </p:nvSpPr>
          <p:spPr bwMode="auto">
            <a:xfrm>
              <a:off x="3789" y="3271"/>
              <a:ext cx="64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MANAGEMENT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5768" name="Rectangle 56"/>
            <p:cNvSpPr>
              <a:spLocks noChangeArrowheads="1"/>
            </p:cNvSpPr>
            <p:nvPr/>
          </p:nvSpPr>
          <p:spPr bwMode="auto">
            <a:xfrm>
              <a:off x="3883" y="3414"/>
              <a:ext cx="944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69" name="Rectangle 57"/>
            <p:cNvSpPr>
              <a:spLocks noChangeArrowheads="1"/>
            </p:cNvSpPr>
            <p:nvPr/>
          </p:nvSpPr>
          <p:spPr bwMode="auto">
            <a:xfrm>
              <a:off x="3883" y="3416"/>
              <a:ext cx="81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INFRASTRUCTURE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5770" name="Rectangle 58"/>
            <p:cNvSpPr>
              <a:spLocks noChangeArrowheads="1"/>
            </p:cNvSpPr>
            <p:nvPr/>
          </p:nvSpPr>
          <p:spPr bwMode="auto">
            <a:xfrm>
              <a:off x="4090" y="3534"/>
              <a:ext cx="774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71" name="Rectangle 59"/>
            <p:cNvSpPr>
              <a:spLocks noChangeArrowheads="1"/>
            </p:cNvSpPr>
            <p:nvPr/>
          </p:nvSpPr>
          <p:spPr bwMode="auto">
            <a:xfrm>
              <a:off x="4090" y="3536"/>
              <a:ext cx="65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IMPROVEMENT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5772" name="Rectangle 60"/>
            <p:cNvSpPr>
              <a:spLocks noChangeArrowheads="1"/>
            </p:cNvSpPr>
            <p:nvPr/>
          </p:nvSpPr>
          <p:spPr bwMode="auto">
            <a:xfrm>
              <a:off x="4348" y="3653"/>
              <a:ext cx="516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73" name="Rectangle 61"/>
            <p:cNvSpPr>
              <a:spLocks noChangeArrowheads="1"/>
            </p:cNvSpPr>
            <p:nvPr/>
          </p:nvSpPr>
          <p:spPr bwMode="auto">
            <a:xfrm>
              <a:off x="4348" y="3656"/>
              <a:ext cx="42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TRAINING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5774" name="Line 62"/>
            <p:cNvSpPr>
              <a:spLocks noChangeShapeType="1"/>
            </p:cNvSpPr>
            <p:nvPr/>
          </p:nvSpPr>
          <p:spPr bwMode="auto">
            <a:xfrm>
              <a:off x="3862" y="3520"/>
              <a:ext cx="89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75" name="Line 63"/>
            <p:cNvSpPr>
              <a:spLocks noChangeShapeType="1"/>
            </p:cNvSpPr>
            <p:nvPr/>
          </p:nvSpPr>
          <p:spPr bwMode="auto">
            <a:xfrm>
              <a:off x="3684" y="3372"/>
              <a:ext cx="9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76" name="Line 64"/>
            <p:cNvSpPr>
              <a:spLocks noChangeShapeType="1"/>
            </p:cNvSpPr>
            <p:nvPr/>
          </p:nvSpPr>
          <p:spPr bwMode="auto">
            <a:xfrm>
              <a:off x="4005" y="3637"/>
              <a:ext cx="89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77" name="Line 65"/>
            <p:cNvSpPr>
              <a:spLocks noChangeShapeType="1"/>
            </p:cNvSpPr>
            <p:nvPr/>
          </p:nvSpPr>
          <p:spPr bwMode="auto">
            <a:xfrm>
              <a:off x="4104" y="3764"/>
              <a:ext cx="946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78" name="Line 66"/>
            <p:cNvSpPr>
              <a:spLocks noChangeShapeType="1"/>
            </p:cNvSpPr>
            <p:nvPr/>
          </p:nvSpPr>
          <p:spPr bwMode="auto">
            <a:xfrm flipH="1" flipV="1">
              <a:off x="3578" y="3283"/>
              <a:ext cx="542" cy="49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79" name="Line 67"/>
            <p:cNvSpPr>
              <a:spLocks noChangeShapeType="1"/>
            </p:cNvSpPr>
            <p:nvPr/>
          </p:nvSpPr>
          <p:spPr bwMode="auto">
            <a:xfrm flipH="1">
              <a:off x="2585" y="3280"/>
              <a:ext cx="101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80" name="Line 68"/>
            <p:cNvSpPr>
              <a:spLocks noChangeShapeType="1"/>
            </p:cNvSpPr>
            <p:nvPr/>
          </p:nvSpPr>
          <p:spPr bwMode="auto">
            <a:xfrm>
              <a:off x="1373" y="1832"/>
              <a:ext cx="188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81" name="Line 69"/>
            <p:cNvSpPr>
              <a:spLocks noChangeShapeType="1"/>
            </p:cNvSpPr>
            <p:nvPr/>
          </p:nvSpPr>
          <p:spPr bwMode="auto">
            <a:xfrm flipH="1">
              <a:off x="533" y="2027"/>
              <a:ext cx="62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82" name="Rectangle 70"/>
            <p:cNvSpPr>
              <a:spLocks noChangeArrowheads="1"/>
            </p:cNvSpPr>
            <p:nvPr/>
          </p:nvSpPr>
          <p:spPr bwMode="auto">
            <a:xfrm>
              <a:off x="1613" y="2097"/>
              <a:ext cx="695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83" name="Rectangle 71"/>
            <p:cNvSpPr>
              <a:spLocks noChangeArrowheads="1"/>
            </p:cNvSpPr>
            <p:nvPr/>
          </p:nvSpPr>
          <p:spPr bwMode="auto">
            <a:xfrm>
              <a:off x="1613" y="2100"/>
              <a:ext cx="71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SUPPORTING </a:t>
              </a:r>
              <a:r>
                <a:rPr lang="en-US" sz="1100" b="1">
                  <a:solidFill>
                    <a:schemeClr val="hlink"/>
                  </a:solidFill>
                  <a:latin typeface="Arial" charset="0"/>
                </a:rPr>
                <a:t>(8)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5784" name="Line 72"/>
            <p:cNvSpPr>
              <a:spLocks noChangeShapeType="1"/>
            </p:cNvSpPr>
            <p:nvPr/>
          </p:nvSpPr>
          <p:spPr bwMode="auto">
            <a:xfrm>
              <a:off x="1134" y="2027"/>
              <a:ext cx="1439" cy="127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85" name="Line 73"/>
            <p:cNvSpPr>
              <a:spLocks noChangeShapeType="1"/>
            </p:cNvSpPr>
            <p:nvPr/>
          </p:nvSpPr>
          <p:spPr bwMode="auto">
            <a:xfrm>
              <a:off x="2564" y="3283"/>
              <a:ext cx="28" cy="2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86" name="Line 74"/>
            <p:cNvSpPr>
              <a:spLocks noChangeShapeType="1"/>
            </p:cNvSpPr>
            <p:nvPr/>
          </p:nvSpPr>
          <p:spPr bwMode="auto">
            <a:xfrm>
              <a:off x="2620" y="3334"/>
              <a:ext cx="28" cy="2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87" name="Line 75"/>
            <p:cNvSpPr>
              <a:spLocks noChangeShapeType="1"/>
            </p:cNvSpPr>
            <p:nvPr/>
          </p:nvSpPr>
          <p:spPr bwMode="auto">
            <a:xfrm>
              <a:off x="2676" y="3384"/>
              <a:ext cx="29" cy="2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88" name="Line 76"/>
            <p:cNvSpPr>
              <a:spLocks noChangeShapeType="1"/>
            </p:cNvSpPr>
            <p:nvPr/>
          </p:nvSpPr>
          <p:spPr bwMode="auto">
            <a:xfrm>
              <a:off x="2735" y="3433"/>
              <a:ext cx="28" cy="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89" name="Line 77"/>
            <p:cNvSpPr>
              <a:spLocks noChangeShapeType="1"/>
            </p:cNvSpPr>
            <p:nvPr/>
          </p:nvSpPr>
          <p:spPr bwMode="auto">
            <a:xfrm>
              <a:off x="2791" y="3484"/>
              <a:ext cx="29" cy="2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90" name="Line 78"/>
            <p:cNvSpPr>
              <a:spLocks noChangeShapeType="1"/>
            </p:cNvSpPr>
            <p:nvPr/>
          </p:nvSpPr>
          <p:spPr bwMode="auto">
            <a:xfrm>
              <a:off x="2848" y="3534"/>
              <a:ext cx="28" cy="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91" name="Line 79"/>
            <p:cNvSpPr>
              <a:spLocks noChangeShapeType="1"/>
            </p:cNvSpPr>
            <p:nvPr/>
          </p:nvSpPr>
          <p:spPr bwMode="auto">
            <a:xfrm>
              <a:off x="2906" y="3585"/>
              <a:ext cx="26" cy="2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92" name="Line 80"/>
            <p:cNvSpPr>
              <a:spLocks noChangeShapeType="1"/>
            </p:cNvSpPr>
            <p:nvPr/>
          </p:nvSpPr>
          <p:spPr bwMode="auto">
            <a:xfrm>
              <a:off x="2963" y="3635"/>
              <a:ext cx="28" cy="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93" name="Line 81"/>
            <p:cNvSpPr>
              <a:spLocks noChangeShapeType="1"/>
            </p:cNvSpPr>
            <p:nvPr/>
          </p:nvSpPr>
          <p:spPr bwMode="auto">
            <a:xfrm>
              <a:off x="3019" y="3686"/>
              <a:ext cx="28" cy="2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94" name="Line 82"/>
            <p:cNvSpPr>
              <a:spLocks noChangeShapeType="1"/>
            </p:cNvSpPr>
            <p:nvPr/>
          </p:nvSpPr>
          <p:spPr bwMode="auto">
            <a:xfrm>
              <a:off x="3075" y="3736"/>
              <a:ext cx="29" cy="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95" name="Line 83"/>
            <p:cNvSpPr>
              <a:spLocks noChangeShapeType="1"/>
            </p:cNvSpPr>
            <p:nvPr/>
          </p:nvSpPr>
          <p:spPr bwMode="auto">
            <a:xfrm>
              <a:off x="3134" y="3787"/>
              <a:ext cx="28" cy="2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96" name="Line 84"/>
            <p:cNvSpPr>
              <a:spLocks noChangeShapeType="1"/>
            </p:cNvSpPr>
            <p:nvPr/>
          </p:nvSpPr>
          <p:spPr bwMode="auto">
            <a:xfrm>
              <a:off x="3191" y="3837"/>
              <a:ext cx="28" cy="2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97" name="Line 85"/>
            <p:cNvSpPr>
              <a:spLocks noChangeShapeType="1"/>
            </p:cNvSpPr>
            <p:nvPr/>
          </p:nvSpPr>
          <p:spPr bwMode="auto">
            <a:xfrm>
              <a:off x="3247" y="3888"/>
              <a:ext cx="28" cy="2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98" name="Line 86"/>
            <p:cNvSpPr>
              <a:spLocks noChangeShapeType="1"/>
            </p:cNvSpPr>
            <p:nvPr/>
          </p:nvSpPr>
          <p:spPr bwMode="auto">
            <a:xfrm>
              <a:off x="3306" y="3937"/>
              <a:ext cx="25" cy="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99" name="Line 87"/>
            <p:cNvSpPr>
              <a:spLocks noChangeShapeType="1"/>
            </p:cNvSpPr>
            <p:nvPr/>
          </p:nvSpPr>
          <p:spPr bwMode="auto">
            <a:xfrm>
              <a:off x="3362" y="3989"/>
              <a:ext cx="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00" name="Line 88"/>
            <p:cNvSpPr>
              <a:spLocks noChangeShapeType="1"/>
            </p:cNvSpPr>
            <p:nvPr/>
          </p:nvSpPr>
          <p:spPr bwMode="auto">
            <a:xfrm flipH="1">
              <a:off x="1143" y="1832"/>
              <a:ext cx="219" cy="19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01" name="Line 89"/>
            <p:cNvSpPr>
              <a:spLocks noChangeShapeType="1"/>
            </p:cNvSpPr>
            <p:nvPr/>
          </p:nvSpPr>
          <p:spPr bwMode="auto">
            <a:xfrm>
              <a:off x="3381" y="3996"/>
              <a:ext cx="2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02" name="Line 90"/>
            <p:cNvSpPr>
              <a:spLocks noChangeShapeType="1"/>
            </p:cNvSpPr>
            <p:nvPr/>
          </p:nvSpPr>
          <p:spPr bwMode="auto">
            <a:xfrm>
              <a:off x="3437" y="3996"/>
              <a:ext cx="2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03" name="Line 91"/>
            <p:cNvSpPr>
              <a:spLocks noChangeShapeType="1"/>
            </p:cNvSpPr>
            <p:nvPr/>
          </p:nvSpPr>
          <p:spPr bwMode="auto">
            <a:xfrm>
              <a:off x="3496" y="3996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04" name="Line 92"/>
            <p:cNvSpPr>
              <a:spLocks noChangeShapeType="1"/>
            </p:cNvSpPr>
            <p:nvPr/>
          </p:nvSpPr>
          <p:spPr bwMode="auto">
            <a:xfrm>
              <a:off x="3552" y="3996"/>
              <a:ext cx="2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05" name="Line 93"/>
            <p:cNvSpPr>
              <a:spLocks noChangeShapeType="1"/>
            </p:cNvSpPr>
            <p:nvPr/>
          </p:nvSpPr>
          <p:spPr bwMode="auto">
            <a:xfrm>
              <a:off x="3608" y="3996"/>
              <a:ext cx="2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06" name="Line 94"/>
            <p:cNvSpPr>
              <a:spLocks noChangeShapeType="1"/>
            </p:cNvSpPr>
            <p:nvPr/>
          </p:nvSpPr>
          <p:spPr bwMode="auto">
            <a:xfrm>
              <a:off x="3667" y="3996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07" name="Line 95"/>
            <p:cNvSpPr>
              <a:spLocks noChangeShapeType="1"/>
            </p:cNvSpPr>
            <p:nvPr/>
          </p:nvSpPr>
          <p:spPr bwMode="auto">
            <a:xfrm>
              <a:off x="3723" y="3996"/>
              <a:ext cx="2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08" name="Line 96"/>
            <p:cNvSpPr>
              <a:spLocks noChangeShapeType="1"/>
            </p:cNvSpPr>
            <p:nvPr/>
          </p:nvSpPr>
          <p:spPr bwMode="auto">
            <a:xfrm>
              <a:off x="3780" y="3996"/>
              <a:ext cx="2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09" name="Line 97"/>
            <p:cNvSpPr>
              <a:spLocks noChangeShapeType="1"/>
            </p:cNvSpPr>
            <p:nvPr/>
          </p:nvSpPr>
          <p:spPr bwMode="auto">
            <a:xfrm>
              <a:off x="3836" y="3996"/>
              <a:ext cx="2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10" name="Line 98"/>
            <p:cNvSpPr>
              <a:spLocks noChangeShapeType="1"/>
            </p:cNvSpPr>
            <p:nvPr/>
          </p:nvSpPr>
          <p:spPr bwMode="auto">
            <a:xfrm>
              <a:off x="3895" y="3996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11" name="Line 99"/>
            <p:cNvSpPr>
              <a:spLocks noChangeShapeType="1"/>
            </p:cNvSpPr>
            <p:nvPr/>
          </p:nvSpPr>
          <p:spPr bwMode="auto">
            <a:xfrm>
              <a:off x="3951" y="3996"/>
              <a:ext cx="2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12" name="Line 100"/>
            <p:cNvSpPr>
              <a:spLocks noChangeShapeType="1"/>
            </p:cNvSpPr>
            <p:nvPr/>
          </p:nvSpPr>
          <p:spPr bwMode="auto">
            <a:xfrm>
              <a:off x="4008" y="3996"/>
              <a:ext cx="2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13" name="Line 101"/>
            <p:cNvSpPr>
              <a:spLocks noChangeShapeType="1"/>
            </p:cNvSpPr>
            <p:nvPr/>
          </p:nvSpPr>
          <p:spPr bwMode="auto">
            <a:xfrm>
              <a:off x="4066" y="3996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14" name="Line 102"/>
            <p:cNvSpPr>
              <a:spLocks noChangeShapeType="1"/>
            </p:cNvSpPr>
            <p:nvPr/>
          </p:nvSpPr>
          <p:spPr bwMode="auto">
            <a:xfrm>
              <a:off x="4123" y="3996"/>
              <a:ext cx="2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15" name="Line 103"/>
            <p:cNvSpPr>
              <a:spLocks noChangeShapeType="1"/>
            </p:cNvSpPr>
            <p:nvPr/>
          </p:nvSpPr>
          <p:spPr bwMode="auto">
            <a:xfrm>
              <a:off x="4179" y="3996"/>
              <a:ext cx="2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16" name="Line 104"/>
            <p:cNvSpPr>
              <a:spLocks noChangeShapeType="1"/>
            </p:cNvSpPr>
            <p:nvPr/>
          </p:nvSpPr>
          <p:spPr bwMode="auto">
            <a:xfrm>
              <a:off x="4235" y="3996"/>
              <a:ext cx="2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17" name="Line 105"/>
            <p:cNvSpPr>
              <a:spLocks noChangeShapeType="1"/>
            </p:cNvSpPr>
            <p:nvPr/>
          </p:nvSpPr>
          <p:spPr bwMode="auto">
            <a:xfrm>
              <a:off x="4294" y="3996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18" name="Line 106"/>
            <p:cNvSpPr>
              <a:spLocks noChangeShapeType="1"/>
            </p:cNvSpPr>
            <p:nvPr/>
          </p:nvSpPr>
          <p:spPr bwMode="auto">
            <a:xfrm>
              <a:off x="4350" y="3996"/>
              <a:ext cx="2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19" name="Line 107"/>
            <p:cNvSpPr>
              <a:spLocks noChangeShapeType="1"/>
            </p:cNvSpPr>
            <p:nvPr/>
          </p:nvSpPr>
          <p:spPr bwMode="auto">
            <a:xfrm>
              <a:off x="4407" y="3996"/>
              <a:ext cx="2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20" name="Line 108"/>
            <p:cNvSpPr>
              <a:spLocks noChangeShapeType="1"/>
            </p:cNvSpPr>
            <p:nvPr/>
          </p:nvSpPr>
          <p:spPr bwMode="auto">
            <a:xfrm>
              <a:off x="4465" y="3996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21" name="Line 109"/>
            <p:cNvSpPr>
              <a:spLocks noChangeShapeType="1"/>
            </p:cNvSpPr>
            <p:nvPr/>
          </p:nvSpPr>
          <p:spPr bwMode="auto">
            <a:xfrm>
              <a:off x="4522" y="3996"/>
              <a:ext cx="2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22" name="Line 110"/>
            <p:cNvSpPr>
              <a:spLocks noChangeShapeType="1"/>
            </p:cNvSpPr>
            <p:nvPr/>
          </p:nvSpPr>
          <p:spPr bwMode="auto">
            <a:xfrm>
              <a:off x="4578" y="3996"/>
              <a:ext cx="2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23" name="Line 111"/>
            <p:cNvSpPr>
              <a:spLocks noChangeShapeType="1"/>
            </p:cNvSpPr>
            <p:nvPr/>
          </p:nvSpPr>
          <p:spPr bwMode="auto">
            <a:xfrm>
              <a:off x="4634" y="3996"/>
              <a:ext cx="2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24" name="Line 112"/>
            <p:cNvSpPr>
              <a:spLocks noChangeShapeType="1"/>
            </p:cNvSpPr>
            <p:nvPr/>
          </p:nvSpPr>
          <p:spPr bwMode="auto">
            <a:xfrm>
              <a:off x="4693" y="3996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25" name="Line 113"/>
            <p:cNvSpPr>
              <a:spLocks noChangeShapeType="1"/>
            </p:cNvSpPr>
            <p:nvPr/>
          </p:nvSpPr>
          <p:spPr bwMode="auto">
            <a:xfrm>
              <a:off x="4749" y="3996"/>
              <a:ext cx="2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26" name="Line 114"/>
            <p:cNvSpPr>
              <a:spLocks noChangeShapeType="1"/>
            </p:cNvSpPr>
            <p:nvPr/>
          </p:nvSpPr>
          <p:spPr bwMode="auto">
            <a:xfrm>
              <a:off x="4806" y="3996"/>
              <a:ext cx="2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27" name="Line 115"/>
            <p:cNvSpPr>
              <a:spLocks noChangeShapeType="1"/>
            </p:cNvSpPr>
            <p:nvPr/>
          </p:nvSpPr>
          <p:spPr bwMode="auto">
            <a:xfrm>
              <a:off x="4864" y="3996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28" name="Line 116"/>
            <p:cNvSpPr>
              <a:spLocks noChangeShapeType="1"/>
            </p:cNvSpPr>
            <p:nvPr/>
          </p:nvSpPr>
          <p:spPr bwMode="auto">
            <a:xfrm>
              <a:off x="4921" y="3996"/>
              <a:ext cx="2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29" name="Line 117"/>
            <p:cNvSpPr>
              <a:spLocks noChangeShapeType="1"/>
            </p:cNvSpPr>
            <p:nvPr/>
          </p:nvSpPr>
          <p:spPr bwMode="auto">
            <a:xfrm>
              <a:off x="4977" y="3996"/>
              <a:ext cx="2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30" name="Line 118"/>
            <p:cNvSpPr>
              <a:spLocks noChangeShapeType="1"/>
            </p:cNvSpPr>
            <p:nvPr/>
          </p:nvSpPr>
          <p:spPr bwMode="auto">
            <a:xfrm>
              <a:off x="5033" y="3996"/>
              <a:ext cx="1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31" name="Text Box 119"/>
            <p:cNvSpPr txBox="1">
              <a:spLocks noChangeArrowheads="1"/>
            </p:cNvSpPr>
            <p:nvPr/>
          </p:nvSpPr>
          <p:spPr bwMode="auto">
            <a:xfrm>
              <a:off x="38" y="3346"/>
              <a:ext cx="9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400" b="1" i="1">
                <a:latin typeface="Arial" charset="0"/>
              </a:endParaRPr>
            </a:p>
          </p:txBody>
        </p:sp>
        <p:sp>
          <p:nvSpPr>
            <p:cNvPr id="755832" name="Text Box 120"/>
            <p:cNvSpPr txBox="1">
              <a:spLocks noChangeArrowheads="1"/>
            </p:cNvSpPr>
            <p:nvPr/>
          </p:nvSpPr>
          <p:spPr bwMode="auto">
            <a:xfrm>
              <a:off x="604" y="2034"/>
              <a:ext cx="373" cy="164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solidFill>
                    <a:schemeClr val="hlink"/>
                  </a:solidFill>
                  <a:latin typeface="Arial" charset="0"/>
                </a:rPr>
                <a:t>(17+1)</a:t>
              </a:r>
            </a:p>
          </p:txBody>
        </p:sp>
      </p:grpSp>
      <p:sp>
        <p:nvSpPr>
          <p:cNvPr id="755834" name="Text Box 122"/>
          <p:cNvSpPr txBox="1">
            <a:spLocks noChangeArrowheads="1"/>
          </p:cNvSpPr>
          <p:nvPr/>
        </p:nvSpPr>
        <p:spPr bwMode="auto">
          <a:xfrm>
            <a:off x="276225" y="1636713"/>
            <a:ext cx="4650812" cy="90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50000"/>
              <a:buFont typeface="Monotype Sorts" charset="2"/>
              <a:buNone/>
            </a:pPr>
            <a:r>
              <a:rPr lang="en-US" b="1" dirty="0">
                <a:solidFill>
                  <a:srgbClr val="000090"/>
                </a:solidFill>
                <a:latin typeface="Arial" charset="0"/>
              </a:rPr>
              <a:t>IEEE/EIA 12207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50000"/>
              <a:buFont typeface="Monotype Sorts" charset="2"/>
              <a:buNone/>
            </a:pPr>
            <a:r>
              <a:rPr lang="en-US" b="1" u="sng" dirty="0">
                <a:solidFill>
                  <a:srgbClr val="000090"/>
                </a:solidFill>
                <a:latin typeface="Arial" charset="0"/>
              </a:rPr>
              <a:t>Software </a:t>
            </a:r>
            <a:r>
              <a:rPr lang="en-US" b="1" dirty="0">
                <a:solidFill>
                  <a:srgbClr val="000090"/>
                </a:solidFill>
                <a:latin typeface="Arial" charset="0"/>
              </a:rPr>
              <a:t>Life Cycle Processes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8489847" y="6019800"/>
            <a:ext cx="58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Q8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8353170" y="6400800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15" grpId="0" autoUpdateAnimBg="0"/>
      <p:bldP spid="1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0342-7959-6948-B80A-262C86647EBD}" type="slidenum">
              <a:rPr lang="en-US"/>
              <a:pPr/>
              <a:t>17</a:t>
            </a:fld>
            <a:endParaRPr lang="en-US"/>
          </a:p>
        </p:txBody>
      </p:sp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7720013" cy="666750"/>
          </a:xfrm>
        </p:spPr>
        <p:txBody>
          <a:bodyPr/>
          <a:lstStyle/>
          <a:p>
            <a:r>
              <a:rPr lang="en-US"/>
              <a:t>12207’s Maintenance Process</a:t>
            </a:r>
            <a:br>
              <a:rPr lang="en-US"/>
            </a:br>
            <a:r>
              <a:rPr lang="en-US" sz="2000"/>
              <a:t>A Primary Life Cycle Process - 12207.0 § 5.5 (ISO/IEC 14764)</a:t>
            </a:r>
            <a:endParaRPr lang="en-US"/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" y="1012825"/>
            <a:ext cx="8642350" cy="4860925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10000"/>
              </a:spcBef>
              <a:buFont typeface="Wingdings" charset="2"/>
              <a:buNone/>
              <a:tabLst>
                <a:tab pos="3086100" algn="l"/>
              </a:tabLst>
            </a:pPr>
            <a:r>
              <a:rPr lang="en-US" sz="1800" dirty="0">
                <a:solidFill>
                  <a:srgbClr val="000066"/>
                </a:solidFill>
              </a:rPr>
              <a:t>Defines the basic activities of the maintainer: managing modifications to the software product to keep it current and in operational fitness</a:t>
            </a:r>
            <a:r>
              <a:rPr lang="en-US" sz="1800" dirty="0" smtClean="0">
                <a:solidFill>
                  <a:srgbClr val="000066"/>
                </a:solidFill>
              </a:rPr>
              <a:t>.</a:t>
            </a:r>
            <a:br>
              <a:rPr lang="en-US" sz="1800" dirty="0" smtClean="0">
                <a:solidFill>
                  <a:srgbClr val="000066"/>
                </a:solidFill>
              </a:rPr>
            </a:br>
            <a:endParaRPr lang="en-US" sz="1600" dirty="0" smtClean="0">
              <a:solidFill>
                <a:srgbClr val="000066"/>
              </a:solidFill>
            </a:endParaRPr>
          </a:p>
          <a:p>
            <a:pPr marL="0" indent="0">
              <a:lnSpc>
                <a:spcPct val="90000"/>
              </a:lnSpc>
              <a:spcBef>
                <a:spcPct val="10000"/>
              </a:spcBef>
              <a:buFont typeface="Wingdings" charset="2"/>
              <a:buNone/>
              <a:tabLst>
                <a:tab pos="3086100" algn="l"/>
              </a:tabLst>
            </a:pPr>
            <a:r>
              <a:rPr lang="en-US" sz="1600" dirty="0"/>
              <a:t>    </a:t>
            </a:r>
            <a:r>
              <a:rPr lang="en-US" sz="1600" u="sng" dirty="0">
                <a:solidFill>
                  <a:srgbClr val="800000"/>
                </a:solidFill>
              </a:rPr>
              <a:t>Activity</a:t>
            </a:r>
            <a:r>
              <a:rPr lang="en-US" sz="1600" dirty="0"/>
              <a:t>	     	   </a:t>
            </a:r>
            <a:r>
              <a:rPr lang="en-US" sz="1600" u="sng" dirty="0">
                <a:solidFill>
                  <a:srgbClr val="800000"/>
                </a:solidFill>
              </a:rPr>
              <a:t>Tasks</a:t>
            </a:r>
            <a:r>
              <a:rPr lang="en-US" sz="1600" dirty="0"/>
              <a:t>	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buFont typeface="Wingdings" charset="2"/>
              <a:buNone/>
              <a:tabLst>
                <a:tab pos="3086100" algn="l"/>
              </a:tabLst>
            </a:pPr>
            <a:r>
              <a:rPr lang="en-US" sz="1600" dirty="0"/>
              <a:t>1 </a:t>
            </a:r>
            <a:r>
              <a:rPr lang="en-US" sz="1600" dirty="0">
                <a:solidFill>
                  <a:srgbClr val="000090"/>
                </a:solidFill>
              </a:rPr>
              <a:t>Process Implementation</a:t>
            </a:r>
            <a:r>
              <a:rPr lang="en-US" sz="1600" dirty="0"/>
              <a:t>	Document maintenance activities, problem tracking   	procedures, &amp; Manage modifications to the system.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buFont typeface="Wingdings" charset="2"/>
              <a:buNone/>
              <a:tabLst>
                <a:tab pos="3086100" algn="l"/>
              </a:tabLst>
            </a:pPr>
            <a:r>
              <a:rPr lang="en-US" sz="1600" dirty="0"/>
              <a:t>2 </a:t>
            </a:r>
            <a:r>
              <a:rPr lang="en-US" sz="1600" dirty="0">
                <a:solidFill>
                  <a:srgbClr val="000090"/>
                </a:solidFill>
              </a:rPr>
              <a:t>Problem and modification </a:t>
            </a:r>
            <a:r>
              <a:rPr lang="en-US" sz="1600" dirty="0"/>
              <a:t>	Analyze problem reports.  Replicate or verify</a:t>
            </a:r>
            <a:br>
              <a:rPr lang="en-US" sz="1600" dirty="0"/>
            </a:br>
            <a:r>
              <a:rPr lang="en-US" sz="1600" dirty="0"/>
              <a:t>       </a:t>
            </a:r>
            <a:r>
              <a:rPr lang="en-US" sz="1600" dirty="0">
                <a:solidFill>
                  <a:srgbClr val="000090"/>
                </a:solidFill>
              </a:rPr>
              <a:t>analysis </a:t>
            </a:r>
            <a:r>
              <a:rPr lang="en-US" sz="1600" dirty="0"/>
              <a:t>	problems. Develop modifications. Document problems, 	analysis, fixes. Get modifications approved.	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buFont typeface="Wingdings" charset="2"/>
              <a:buNone/>
              <a:tabLst>
                <a:tab pos="3086100" algn="l"/>
              </a:tabLst>
            </a:pPr>
            <a:r>
              <a:rPr lang="en-US" sz="1600" dirty="0"/>
              <a:t>3 </a:t>
            </a:r>
            <a:r>
              <a:rPr lang="en-US" sz="1600" dirty="0">
                <a:solidFill>
                  <a:srgbClr val="000090"/>
                </a:solidFill>
              </a:rPr>
              <a:t>Modification implementation</a:t>
            </a:r>
            <a:r>
              <a:rPr lang="en-US" sz="1600" dirty="0"/>
              <a:t>	Document where changes are needed.  Implement 		modifications and test. 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buFont typeface="Wingdings" charset="2"/>
              <a:buNone/>
              <a:tabLst>
                <a:tab pos="3086100" algn="l"/>
              </a:tabLst>
            </a:pPr>
            <a:r>
              <a:rPr lang="en-US" sz="1600" dirty="0"/>
              <a:t>4 </a:t>
            </a:r>
            <a:r>
              <a:rPr lang="en-US" sz="1600" dirty="0">
                <a:solidFill>
                  <a:srgbClr val="000090"/>
                </a:solidFill>
              </a:rPr>
              <a:t>Maintenance review/ </a:t>
            </a:r>
            <a:r>
              <a:rPr lang="en-US" sz="1600" dirty="0"/>
              <a:t>	Review integrity of modified system. Get approval for</a:t>
            </a:r>
            <a:br>
              <a:rPr lang="en-US" sz="1600" dirty="0"/>
            </a:br>
            <a:r>
              <a:rPr lang="en-US" sz="1600" dirty="0"/>
              <a:t>       </a:t>
            </a:r>
            <a:r>
              <a:rPr lang="en-US" sz="1600" dirty="0">
                <a:solidFill>
                  <a:srgbClr val="000090"/>
                </a:solidFill>
              </a:rPr>
              <a:t>acceptance</a:t>
            </a:r>
            <a:r>
              <a:rPr lang="en-US" sz="1600" dirty="0"/>
              <a:t>	modifications.	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buFont typeface="Wingdings" charset="2"/>
              <a:buNone/>
              <a:tabLst>
                <a:tab pos="3086100" algn="l"/>
              </a:tabLst>
            </a:pPr>
            <a:r>
              <a:rPr lang="en-US" sz="1600" dirty="0"/>
              <a:t>5 </a:t>
            </a:r>
            <a:r>
              <a:rPr lang="en-US" sz="1600" dirty="0">
                <a:solidFill>
                  <a:srgbClr val="000090"/>
                </a:solidFill>
              </a:rPr>
              <a:t>Migration</a:t>
            </a:r>
            <a:r>
              <a:rPr lang="en-US" sz="1600" dirty="0"/>
              <a:t>	Ensure products meet standard. Develop and use 		Migration Plan. Notify users of migration. Conduct 		parallel operations if needed. Notify all concerned, 		archive all records. Perform post-op review of changes. 	Keep data from old environment.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buFont typeface="Wingdings" charset="2"/>
              <a:buNone/>
              <a:tabLst>
                <a:tab pos="3086100" algn="l"/>
              </a:tabLst>
            </a:pPr>
            <a:r>
              <a:rPr lang="en-US" sz="1600" dirty="0"/>
              <a:t>6 </a:t>
            </a:r>
            <a:r>
              <a:rPr lang="en-US" sz="1600" dirty="0">
                <a:solidFill>
                  <a:srgbClr val="000090"/>
                </a:solidFill>
              </a:rPr>
              <a:t>Software retirement</a:t>
            </a:r>
            <a:r>
              <a:rPr lang="en-US" sz="1600" dirty="0"/>
              <a:t>	Document plans for retirement. Notify all users of 		plans and activities. Conduct parallel operations. 		Notify all concerned, archive all records. Keep data 		from retired product per contract.		</a:t>
            </a:r>
          </a:p>
          <a:p>
            <a:pPr marL="0" indent="0">
              <a:lnSpc>
                <a:spcPct val="95000"/>
              </a:lnSpc>
              <a:spcBef>
                <a:spcPct val="10000"/>
              </a:spcBef>
              <a:buFont typeface="Wingdings" charset="2"/>
              <a:buNone/>
              <a:tabLst>
                <a:tab pos="3086100" algn="l"/>
              </a:tabLst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EC57-C8C8-0F45-ADCA-E44E98A6283A}" type="slidenum">
              <a:rPr lang="en-US"/>
              <a:pPr/>
              <a:t>18</a:t>
            </a:fld>
            <a:endParaRPr lang="en-US"/>
          </a:p>
        </p:txBody>
      </p:sp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Maintenance Process Standards</a:t>
            </a:r>
          </a:p>
        </p:txBody>
      </p:sp>
      <p:sp>
        <p:nvSpPr>
          <p:cNvPr id="757764" name="Text Box 4"/>
          <p:cNvSpPr txBox="1">
            <a:spLocks noChangeArrowheads="1"/>
          </p:cNvSpPr>
          <p:nvPr/>
        </p:nvSpPr>
        <p:spPr bwMode="auto">
          <a:xfrm>
            <a:off x="457200" y="990600"/>
            <a:ext cx="4038600" cy="478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9388" indent="-179388" algn="ctr" eaLnBrk="1" hangingPunct="1">
              <a:spcBef>
                <a:spcPct val="50000"/>
              </a:spcBef>
            </a:pPr>
            <a:r>
              <a:rPr lang="en-US" b="1" u="sng" dirty="0">
                <a:latin typeface="Arial" charset="0"/>
              </a:rPr>
              <a:t>ISO/IEC 14764</a:t>
            </a:r>
          </a:p>
          <a:p>
            <a:pPr marL="179388" indent="-179388" eaLnBrk="1" hangingPunct="1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rial" charset="0"/>
              </a:rPr>
              <a:t>Process Implementation</a:t>
            </a:r>
          </a:p>
          <a:p>
            <a:pPr marL="179388" indent="-179388" eaLnBrk="1" hangingPunct="1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rial" charset="0"/>
              </a:rPr>
              <a:t>Problem and modification analysis</a:t>
            </a:r>
          </a:p>
          <a:p>
            <a:pPr marL="179388" indent="-179388" eaLnBrk="1" hangingPunct="1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rial" charset="0"/>
              </a:rPr>
              <a:t>Modification implementation</a:t>
            </a:r>
          </a:p>
          <a:p>
            <a:pPr marL="179388" indent="-179388" eaLnBrk="1" hangingPunct="1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rial" charset="0"/>
              </a:rPr>
              <a:t>Maintenance review/acceptance</a:t>
            </a:r>
          </a:p>
          <a:p>
            <a:pPr marL="179388" indent="-179388" eaLnBrk="1" hangingPunct="1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rial" charset="0"/>
              </a:rPr>
              <a:t>Migration</a:t>
            </a:r>
          </a:p>
          <a:p>
            <a:pPr marL="179388" indent="-179388" eaLnBrk="1" hangingPunct="1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rial" charset="0"/>
              </a:rPr>
              <a:t>Software retirement</a:t>
            </a:r>
          </a:p>
          <a:p>
            <a:pPr marL="179388" indent="-179388"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  </a:t>
            </a:r>
          </a:p>
        </p:txBody>
      </p:sp>
      <p:sp>
        <p:nvSpPr>
          <p:cNvPr id="757765" name="Text Box 5"/>
          <p:cNvSpPr txBox="1">
            <a:spLocks noChangeArrowheads="1"/>
          </p:cNvSpPr>
          <p:nvPr/>
        </p:nvSpPr>
        <p:spPr bwMode="auto">
          <a:xfrm>
            <a:off x="5029200" y="957263"/>
            <a:ext cx="3962400" cy="41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9388" indent="-179388" algn="ctr" eaLnBrk="1" hangingPunct="1">
              <a:spcBef>
                <a:spcPct val="50000"/>
              </a:spcBef>
            </a:pPr>
            <a:r>
              <a:rPr lang="en-US" b="1" u="sng" dirty="0">
                <a:latin typeface="Arial" charset="0"/>
              </a:rPr>
              <a:t>IEEE STD 1219</a:t>
            </a:r>
          </a:p>
          <a:p>
            <a:pPr marL="179388" indent="-179388" eaLnBrk="1" hangingPunct="1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rial" charset="0"/>
              </a:rPr>
              <a:t>Problem identification</a:t>
            </a:r>
          </a:p>
          <a:p>
            <a:pPr marL="179388" indent="-179388" eaLnBrk="1" hangingPunct="1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rial" charset="0"/>
              </a:rPr>
              <a:t>Analysis </a:t>
            </a:r>
          </a:p>
          <a:p>
            <a:pPr marL="179388" indent="-179388" eaLnBrk="1" hangingPunct="1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rial" charset="0"/>
              </a:rPr>
              <a:t>Design</a:t>
            </a:r>
          </a:p>
          <a:p>
            <a:pPr marL="179388" indent="-179388" eaLnBrk="1" hangingPunct="1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rial" charset="0"/>
              </a:rPr>
              <a:t>Implementation</a:t>
            </a:r>
          </a:p>
          <a:p>
            <a:pPr marL="179388" indent="-179388" eaLnBrk="1" hangingPunct="1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rial" charset="0"/>
              </a:rPr>
              <a:t>System test</a:t>
            </a:r>
          </a:p>
          <a:p>
            <a:pPr marL="179388" indent="-179388" eaLnBrk="1" hangingPunct="1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rial" charset="0"/>
              </a:rPr>
              <a:t>Acceptance test</a:t>
            </a:r>
          </a:p>
          <a:p>
            <a:pPr marL="179388" indent="-179388" eaLnBrk="1" hangingPunct="1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rial" charset="0"/>
              </a:rPr>
              <a:t>Delivery</a:t>
            </a:r>
          </a:p>
          <a:p>
            <a:pPr marL="179388" indent="-179388"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53170" y="6400800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6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533400"/>
          </a:xfrm>
        </p:spPr>
        <p:txBody>
          <a:bodyPr/>
          <a:lstStyle/>
          <a:p>
            <a:r>
              <a:rPr lang="en-US" sz="2800" dirty="0" smtClean="0"/>
              <a:t>Recall Discretionary </a:t>
            </a:r>
            <a:r>
              <a:rPr lang="en-US" sz="2800" dirty="0" smtClean="0"/>
              <a:t>and Non-Discretionary $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5410200" cy="4038600"/>
          </a:xfrm>
        </p:spPr>
        <p:txBody>
          <a:bodyPr/>
          <a:lstStyle/>
          <a:p>
            <a:r>
              <a:rPr lang="en-US" sz="2400" dirty="0" smtClean="0"/>
              <a:t>Since Development and Maintenance can be somewhat ambiguous situations, money often determines the </a:t>
            </a:r>
            <a:r>
              <a:rPr lang="en-US" sz="2400" dirty="0" smtClean="0"/>
              <a:t>label</a:t>
            </a:r>
          </a:p>
          <a:p>
            <a:pPr lvl="1"/>
            <a:r>
              <a:rPr lang="en-US" sz="2000" dirty="0" smtClean="0"/>
              <a:t>Lots of money, or a little</a:t>
            </a:r>
          </a:p>
          <a:p>
            <a:pPr lvl="1"/>
            <a:r>
              <a:rPr lang="en-US" sz="2000" dirty="0" smtClean="0"/>
              <a:t>Out of a fixed budget, or not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smtClean="0"/>
              <a:t>Or, “when it is”</a:t>
            </a:r>
          </a:p>
          <a:p>
            <a:pPr lvl="1"/>
            <a:r>
              <a:rPr lang="en-US" sz="2000" dirty="0" smtClean="0"/>
              <a:t>Before or after first release</a:t>
            </a:r>
          </a:p>
          <a:p>
            <a:endParaRPr lang="en-US" sz="2400" dirty="0" smtClean="0"/>
          </a:p>
          <a:p>
            <a:r>
              <a:rPr lang="en-US" sz="2400" dirty="0" smtClean="0"/>
              <a:t>Or, whether it’s mostly fixes vs features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A97D-E058-4347-98A3-25ACC5C2803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487805"/>
            <a:ext cx="2362200" cy="17125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781794"/>
            <a:ext cx="1975920" cy="24231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53170" y="6400800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What’s the business case for maintenance?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Large systems, like O/S’s:</a:t>
            </a:r>
          </a:p>
          <a:p>
            <a:pPr lvl="1"/>
            <a:r>
              <a:rPr lang="en-US" sz="2000" dirty="0" smtClean="0"/>
              <a:t>Customers build / load a lot on top of them.</a:t>
            </a:r>
          </a:p>
          <a:p>
            <a:pPr lvl="1"/>
            <a:r>
              <a:rPr lang="en-US" sz="2000" dirty="0" smtClean="0"/>
              <a:t>Essentially an obligation to support for a long time.</a:t>
            </a:r>
          </a:p>
          <a:p>
            <a:pPr lvl="2"/>
            <a:r>
              <a:rPr lang="en-US" sz="2000" dirty="0" smtClean="0"/>
              <a:t>E.g., Windows XP supported for 10 years.</a:t>
            </a:r>
          </a:p>
          <a:p>
            <a:pPr lvl="2"/>
            <a:r>
              <a:rPr lang="en-US" sz="2000" dirty="0" smtClean="0"/>
              <a:t>Ubuntu has “long term releases” of Linux</a:t>
            </a:r>
          </a:p>
          <a:p>
            <a:r>
              <a:rPr lang="en-US" sz="2400" dirty="0" smtClean="0"/>
              <a:t>May have long-term maintenance agreements.</a:t>
            </a:r>
          </a:p>
          <a:p>
            <a:pPr lvl="2"/>
            <a:r>
              <a:rPr lang="en-US" sz="2000" dirty="0" smtClean="0"/>
              <a:t>Paid for by customers</a:t>
            </a:r>
          </a:p>
          <a:p>
            <a:r>
              <a:rPr lang="en-US" sz="2400" dirty="0" smtClean="0"/>
              <a:t>May have Quality of Service agreements.</a:t>
            </a:r>
          </a:p>
          <a:p>
            <a:pPr lvl="2"/>
            <a:r>
              <a:rPr lang="en-US" sz="2000" dirty="0" smtClean="0"/>
              <a:t>Also paid for.</a:t>
            </a:r>
          </a:p>
          <a:p>
            <a:r>
              <a:rPr lang="en-US" sz="2400" dirty="0" smtClean="0"/>
              <a:t>Custom software products</a:t>
            </a:r>
          </a:p>
          <a:p>
            <a:pPr lvl="2"/>
            <a:r>
              <a:rPr lang="en-US" sz="2000" dirty="0" smtClean="0"/>
              <a:t>You may get paid “by the fix”</a:t>
            </a:r>
          </a:p>
          <a:p>
            <a:pPr lvl="3"/>
            <a:r>
              <a:rPr lang="en-US" sz="1800" dirty="0" smtClean="0"/>
              <a:t>Time and materials, or</a:t>
            </a:r>
          </a:p>
          <a:p>
            <a:pPr lvl="3"/>
            <a:r>
              <a:rPr lang="en-US" sz="1800" dirty="0" smtClean="0"/>
              <a:t>“Value pricing”</a:t>
            </a:r>
          </a:p>
          <a:p>
            <a:r>
              <a:rPr lang="en-US" sz="2600" dirty="0" smtClean="0"/>
              <a:t>Maintaining old products retains customers</a:t>
            </a:r>
          </a:p>
          <a:p>
            <a:pPr lvl="1"/>
            <a:r>
              <a:rPr lang="en-US" sz="2200" dirty="0" smtClean="0"/>
              <a:t>Maybe they’ll buy new things, too?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A97D-E058-4347-98A3-25ACC5C2803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67400" y="41910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good final exam question: “Why is it hard to make money on customer fixes for major customers?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353170" y="6400800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46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6F1DC-5848-0949-828E-7F6CE87F7A32}" type="slidenum">
              <a:rPr lang="en-US"/>
              <a:pPr/>
              <a:t>4</a:t>
            </a:fld>
            <a:endParaRPr lang="en-US"/>
          </a:p>
        </p:txBody>
      </p:sp>
      <p:sp>
        <p:nvSpPr>
          <p:cNvPr id="546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en-US" dirty="0"/>
              <a:t>Development </a:t>
            </a:r>
            <a:r>
              <a:rPr lang="en-US" dirty="0" smtClean="0"/>
              <a:t>versus </a:t>
            </a:r>
            <a:r>
              <a:rPr lang="en-US" dirty="0"/>
              <a:t>Maintenance Risk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762000"/>
            <a:ext cx="84582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Development </a:t>
            </a:r>
            <a:r>
              <a:rPr lang="en-US" sz="2400" dirty="0"/>
              <a:t>Risks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Technology - sometimes bleeding edge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Personnel - sometimes high </a:t>
            </a:r>
            <a:r>
              <a:rPr lang="en-US" sz="2000" dirty="0" smtClean="0"/>
              <a:t>turnover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And new people right out of school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Budget - risk entrepreneurial investments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Business - business case based on future </a:t>
            </a:r>
            <a:r>
              <a:rPr lang="en-US" sz="2000" dirty="0" smtClean="0"/>
              <a:t>customers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Maintenance Risks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Technology - sometimes technology obsolete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Personnel - sometimes dated </a:t>
            </a:r>
            <a:r>
              <a:rPr lang="en-US" sz="2000" dirty="0" smtClean="0"/>
              <a:t>skills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Same people on the project forever?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Budget - risk averse cost containment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Business - business case based on existing </a:t>
            </a:r>
            <a:r>
              <a:rPr lang="en-US" sz="2000" dirty="0" smtClean="0"/>
              <a:t>customers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What do they need (and will pay for)?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What does it take to keep them?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How to move them to new products?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489847" y="60198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53170" y="6400800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0A4F-03DB-7949-91B1-780689FE7E68}" type="slidenum">
              <a:rPr lang="en-US"/>
              <a:pPr/>
              <a:t>5</a:t>
            </a:fld>
            <a:endParaRPr lang="en-US"/>
          </a:p>
        </p:txBody>
      </p:sp>
      <p:sp>
        <p:nvSpPr>
          <p:cNvPr id="552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533400"/>
          </a:xfrm>
        </p:spPr>
        <p:txBody>
          <a:bodyPr anchor="b"/>
          <a:lstStyle/>
          <a:p>
            <a:pPr eaLnBrk="1" hangingPunct="1"/>
            <a:r>
              <a:rPr lang="en-US" dirty="0" smtClean="0"/>
              <a:t>Key Software Maintenance Factors</a:t>
            </a:r>
            <a:endParaRPr lang="en-US" dirty="0"/>
          </a:p>
        </p:txBody>
      </p:sp>
      <p:sp>
        <p:nvSpPr>
          <p:cNvPr id="5529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90600"/>
            <a:ext cx="7772400" cy="5257800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US" dirty="0"/>
              <a:t>Software </a:t>
            </a:r>
            <a:r>
              <a:rPr lang="en-US" dirty="0" smtClean="0"/>
              <a:t>Product</a:t>
            </a:r>
          </a:p>
          <a:p>
            <a:pPr eaLnBrk="1" hangingPunct="1">
              <a:spcAft>
                <a:spcPts val="1800"/>
              </a:spcAft>
            </a:pPr>
            <a:r>
              <a:rPr lang="en-US" dirty="0" smtClean="0"/>
              <a:t>User Requirements </a:t>
            </a:r>
            <a:br>
              <a:rPr lang="en-US" dirty="0" smtClean="0"/>
            </a:br>
            <a:r>
              <a:rPr lang="en-US" dirty="0" smtClean="0"/>
              <a:t>(i.e., Change Request and Specification)</a:t>
            </a:r>
          </a:p>
          <a:p>
            <a:pPr eaLnBrk="1" hangingPunct="1">
              <a:spcAft>
                <a:spcPts val="1800"/>
              </a:spcAft>
            </a:pPr>
            <a:r>
              <a:rPr lang="en-US" dirty="0" smtClean="0"/>
              <a:t>Organizational Environment</a:t>
            </a:r>
          </a:p>
          <a:p>
            <a:pPr eaLnBrk="1" hangingPunct="1">
              <a:spcAft>
                <a:spcPts val="1800"/>
              </a:spcAft>
            </a:pPr>
            <a:r>
              <a:rPr lang="en-US" dirty="0" smtClean="0"/>
              <a:t>Operational Environment</a:t>
            </a:r>
          </a:p>
          <a:p>
            <a:pPr eaLnBrk="1" hangingPunct="1">
              <a:spcAft>
                <a:spcPts val="1800"/>
              </a:spcAft>
            </a:pPr>
            <a:r>
              <a:rPr lang="en-US" dirty="0" smtClean="0"/>
              <a:t>Maintenance </a:t>
            </a:r>
            <a:r>
              <a:rPr lang="en-US" dirty="0"/>
              <a:t>Personnel</a:t>
            </a:r>
            <a:endParaRPr lang="en-US" dirty="0" smtClean="0"/>
          </a:p>
          <a:p>
            <a:pPr eaLnBrk="1" hangingPunct="1">
              <a:spcAft>
                <a:spcPts val="1800"/>
              </a:spcAft>
            </a:pPr>
            <a:r>
              <a:rPr lang="en-US" dirty="0" smtClean="0"/>
              <a:t>Maintenance </a:t>
            </a:r>
            <a:r>
              <a:rPr lang="en-US" dirty="0"/>
              <a:t>Process</a:t>
            </a:r>
            <a:endParaRPr lang="en-US" dirty="0" smtClean="0"/>
          </a:p>
          <a:p>
            <a:pPr eaLnBrk="1" hangingPunct="1">
              <a:spcAft>
                <a:spcPts val="1800"/>
              </a:spcAft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093" y="3200400"/>
            <a:ext cx="3121507" cy="2789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295400" y="152400"/>
            <a:ext cx="6400800" cy="6400800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3F8C-C3F1-074A-A537-ADE5716F2702}" type="slidenum">
              <a:rPr lang="en-US"/>
              <a:pPr/>
              <a:t>6</a:t>
            </a:fld>
            <a:endParaRPr lang="en-US"/>
          </a:p>
        </p:txBody>
      </p:sp>
      <p:sp>
        <p:nvSpPr>
          <p:cNvPr id="559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533400"/>
            <a:ext cx="7772400" cy="685800"/>
          </a:xfrm>
        </p:spPr>
        <p:txBody>
          <a:bodyPr anchor="b"/>
          <a:lstStyle/>
          <a:p>
            <a:pPr algn="ctr" eaLnBrk="1" hangingPunct="1"/>
            <a:r>
              <a:rPr lang="en-US" dirty="0"/>
              <a:t>Software Product</a:t>
            </a:r>
          </a:p>
        </p:txBody>
      </p:sp>
      <p:sp>
        <p:nvSpPr>
          <p:cNvPr id="5591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1600200"/>
            <a:ext cx="6019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dirty="0"/>
              <a:t>Application </a:t>
            </a:r>
            <a:r>
              <a:rPr lang="en-US" dirty="0" smtClean="0"/>
              <a:t>domain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dirty="0"/>
              <a:t>Documentation </a:t>
            </a:r>
            <a:r>
              <a:rPr lang="en-US" dirty="0" smtClean="0"/>
              <a:t>quality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dirty="0"/>
              <a:t>Code </a:t>
            </a:r>
            <a:r>
              <a:rPr lang="en-US" dirty="0" smtClean="0"/>
              <a:t>flexibility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dirty="0"/>
              <a:t>Code </a:t>
            </a:r>
            <a:r>
              <a:rPr lang="en-US" dirty="0" smtClean="0"/>
              <a:t>complexity/structure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dirty="0"/>
              <a:t>Product </a:t>
            </a:r>
            <a:r>
              <a:rPr lang="en-US" dirty="0" smtClean="0"/>
              <a:t>quality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89847" y="60198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53170" y="6400800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08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31000"/>
          </a:blip>
          <a:stretch>
            <a:fillRect/>
          </a:stretch>
        </p:blipFill>
        <p:spPr>
          <a:xfrm>
            <a:off x="762000" y="616446"/>
            <a:ext cx="7086600" cy="5979319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2CCE-6E6C-8C4C-A777-85F426DA1E78}" type="slidenum">
              <a:rPr lang="en-US"/>
              <a:pPr/>
              <a:t>7</a:t>
            </a:fld>
            <a:endParaRPr lang="en-US"/>
          </a:p>
        </p:txBody>
      </p:sp>
      <p:sp>
        <p:nvSpPr>
          <p:cNvPr id="553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533400"/>
          </a:xfrm>
        </p:spPr>
        <p:txBody>
          <a:bodyPr anchor="b"/>
          <a:lstStyle/>
          <a:p>
            <a:pPr algn="ctr" eaLnBrk="1" hangingPunct="1"/>
            <a:r>
              <a:rPr lang="en-US" dirty="0"/>
              <a:t>User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553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057400"/>
            <a:ext cx="81534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Requests for additional</a:t>
            </a:r>
            <a:r>
              <a:rPr lang="en-US" sz="3200" dirty="0" smtClean="0"/>
              <a:t> </a:t>
            </a:r>
            <a:r>
              <a:rPr lang="en-US" dirty="0" smtClean="0"/>
              <a:t>features</a:t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Correction of defects (bugs)</a:t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Other support (e.g. training, help desk)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89847" y="60198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Q3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53170" y="6400800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8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09AB-460C-EE4D-A478-9503D9446047}" type="slidenum">
              <a:rPr lang="en-US"/>
              <a:pPr/>
              <a:t>8</a:t>
            </a:fld>
            <a:endParaRPr lang="en-US"/>
          </a:p>
        </p:txBody>
      </p:sp>
      <p:sp>
        <p:nvSpPr>
          <p:cNvPr id="5550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en-US" sz="2600"/>
              <a:t>Organizational Environment</a:t>
            </a:r>
          </a:p>
        </p:txBody>
      </p:sp>
      <p:sp>
        <p:nvSpPr>
          <p:cNvPr id="5550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90600"/>
            <a:ext cx="5486400" cy="5257800"/>
          </a:xfrm>
        </p:spPr>
        <p:txBody>
          <a:bodyPr/>
          <a:lstStyle/>
          <a:p>
            <a:pPr eaLnBrk="1" hangingPunct="1"/>
            <a:r>
              <a:rPr lang="en-US" sz="2600" dirty="0"/>
              <a:t>Change in Policies</a:t>
            </a:r>
            <a:endParaRPr lang="en-US" sz="2600" dirty="0" smtClean="0"/>
          </a:p>
          <a:p>
            <a:pPr lvl="1" eaLnBrk="1" hangingPunct="1"/>
            <a:r>
              <a:rPr lang="en-US" dirty="0" smtClean="0"/>
              <a:t>Medical – FDA 13485 Medical Device Regulation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sz="2600" dirty="0" smtClean="0"/>
              <a:t>Competition</a:t>
            </a:r>
            <a:br>
              <a:rPr lang="en-US" sz="2600" dirty="0" smtClean="0"/>
            </a:br>
            <a:endParaRPr lang="en-US" sz="2600" dirty="0" smtClean="0"/>
          </a:p>
          <a:p>
            <a:pPr eaLnBrk="1" hangingPunct="1"/>
            <a:r>
              <a:rPr lang="en-US" sz="2600" dirty="0" smtClean="0"/>
              <a:t>Internal </a:t>
            </a:r>
            <a:r>
              <a:rPr lang="en-US" sz="2600" dirty="0"/>
              <a:t>M</a:t>
            </a:r>
            <a:r>
              <a:rPr lang="en-US" sz="2600" dirty="0" smtClean="0"/>
              <a:t>anagement </a:t>
            </a:r>
            <a:r>
              <a:rPr lang="en-US" sz="2600" dirty="0"/>
              <a:t>C</a:t>
            </a:r>
            <a:r>
              <a:rPr lang="en-US" sz="2600" dirty="0" smtClean="0"/>
              <a:t>hanges</a:t>
            </a:r>
          </a:p>
          <a:p>
            <a:pPr lvl="1" eaLnBrk="1" hangingPunct="1"/>
            <a:r>
              <a:rPr lang="en-US" dirty="0" smtClean="0"/>
              <a:t>Mergers and Acquisitions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334000" y="1524000"/>
            <a:ext cx="3365500" cy="2044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3170" y="6400800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build="p" bldLvl="2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1219200" y="1371600"/>
            <a:ext cx="5791200" cy="4343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6D13-CF07-AC49-8ED7-D565E09ACD3C}" type="slidenum">
              <a:rPr lang="en-US"/>
              <a:pPr/>
              <a:t>9</a:t>
            </a:fld>
            <a:endParaRPr lang="en-US"/>
          </a:p>
        </p:txBody>
      </p:sp>
      <p:sp>
        <p:nvSpPr>
          <p:cNvPr id="5560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6870700" cy="533400"/>
          </a:xfrm>
        </p:spPr>
        <p:txBody>
          <a:bodyPr anchor="b"/>
          <a:lstStyle/>
          <a:p>
            <a:pPr algn="ctr" eaLnBrk="1" hangingPunct="1"/>
            <a:r>
              <a:rPr lang="en-US" sz="3000" dirty="0"/>
              <a:t>Operational Environment</a:t>
            </a:r>
          </a:p>
        </p:txBody>
      </p:sp>
      <p:sp>
        <p:nvSpPr>
          <p:cNvPr id="5560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1524000"/>
            <a:ext cx="6477000" cy="4419600"/>
          </a:xfrm>
        </p:spPr>
        <p:txBody>
          <a:bodyPr/>
          <a:lstStyle/>
          <a:p>
            <a:pPr eaLnBrk="1" hangingPunct="1">
              <a:spcAft>
                <a:spcPts val="2400"/>
              </a:spcAft>
            </a:pPr>
            <a:r>
              <a:rPr lang="en-US" dirty="0" smtClean="0"/>
              <a:t>Hardware</a:t>
            </a:r>
          </a:p>
          <a:p>
            <a:pPr eaLnBrk="1" hangingPunct="1">
              <a:spcAft>
                <a:spcPts val="2400"/>
              </a:spcAft>
            </a:pPr>
            <a:r>
              <a:rPr lang="en-US" dirty="0" smtClean="0"/>
              <a:t>Communications</a:t>
            </a:r>
          </a:p>
          <a:p>
            <a:pPr eaLnBrk="1" hangingPunct="1">
              <a:spcAft>
                <a:spcPts val="2400"/>
              </a:spcAft>
            </a:pPr>
            <a:r>
              <a:rPr lang="en-US" dirty="0"/>
              <a:t>Operating </a:t>
            </a:r>
            <a:r>
              <a:rPr lang="en-US" dirty="0" smtClean="0"/>
              <a:t>Systems</a:t>
            </a:r>
          </a:p>
          <a:p>
            <a:pPr eaLnBrk="1" hangingPunct="1">
              <a:spcAft>
                <a:spcPts val="2400"/>
              </a:spcAft>
            </a:pPr>
            <a:r>
              <a:rPr lang="en-US" dirty="0" smtClean="0"/>
              <a:t>Systems Software</a:t>
            </a:r>
          </a:p>
          <a:p>
            <a:pPr eaLnBrk="1" hangingPunct="1">
              <a:spcAft>
                <a:spcPts val="2400"/>
              </a:spcAft>
            </a:pPr>
            <a:r>
              <a:rPr lang="en-US" dirty="0"/>
              <a:t>Third Party Software</a:t>
            </a:r>
            <a:endParaRPr lang="en-US" dirty="0" smtClean="0"/>
          </a:p>
          <a:p>
            <a:pPr eaLnBrk="1" hangingPunct="1"/>
            <a:endParaRPr lang="en-US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8489847" y="60198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Q4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TaG93IHNpZGViYXIgdG8gcGFydGljaXBhbnRz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SxmYWxzZSxmYWxzZSx0cnVlIi8+DQoJCTx1aWZvbnQgbmFtZT0iRk9OVF9QUkVTRU5URVJOQU1FIiB2YWx1ZT0iVmVyZGFuYSwxNSxmYWxzZSxmYWxzZSx0cnVlIi8+DQoJCTx1aWZvbnQgbmFtZT0iRk9OVF9QUkVTRU5URVJUSVRMRSIgdmFsdWU9IlZlcmRhbmEsMTEsdHJ1ZSxmYWxzZSx0cnVlIi8+DQoJCTx1aWZvbnQgbmFtZT0iRk9OVF9CSU9CVE4iIHZhbHVlPSJWZXJkYW5hLDk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S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PVVRMSU5FIiB2YWx1ZT0iUGxhbiIvPg0KCQk8dWl0ZXh0IG5hbWU9IlRBQl9USFVNQiIgdmFsdWU9Ik1pbmlhdHVyZSIvPg0KCQk8dWl0ZXh0IG5hbWU9IlRBQl9OT1RFUyIgdmFsdWU9IkNvbW0uIi8+DQoJCTx1aXRleHQgbmFtZT0iVEFCX1NFQVJDSCIgdmFsdWU9IkNoZXJjaGUiLz4NCgkJPHVpdGV4dCBuYW1lPSJTTElERV9IRUFESU5HIiB2YWx1ZT0iVGl0cmUgZGUgbGEgZGlhcG9zaXRpdmUiLz4NCgkJPHVpdGV4dCBuYW1lPSJEVVJBVElPTl9IRUFESU5HIiB2YWx1ZT0iRHVyw6llIi8+DQoJCTx1aXRleHQgbmFtZT0iU0VBUkNIX0hFQURJTkciIHZhbHVlPSJDaGVyY2hlciBsZSB0ZXh0ZSA6Ii8+DQoJCTx1aXRleHQgbmFtZT0iVEhVTUJfSEVBRElORyIgdmFsdWU9IkRpYXBvc2l0aXZlIC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1vbnRyZXIgbCdlbmNhZHLDqSBhdXggcGFydGljaXBhbnRz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q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QmlvIDogJXAiLz4NCgkJPHVpdGV4dCBuYW1lPSJCSU9CVE5fVElUTEUiIHZhbHVlPSJCaW8iLz4NCgkJPHVpdGV4dCBuYW1lPSJESVZJREVSQlROX1RJVExFIiB2YWx1ZT0ifCIvPg0KCQk8dWl0ZXh0IG5hbWU9IkNPTlRBQ1RCVE5fVElUTEUiIHZhbHVlPSLjgYrllY/jgYTlkIjjgo/jgZsiLz4NCgkJPHVpdGV4dCBuYW1lPSJUQUJfT1VUTElORSIgdmFsdWU9IuOCouOCpuODiOODqeOCpOODsyIvPg0KCQk8dWl0ZXh0IG5hbWU9IlRBQl9USFVNQiIgdmFsdWU9Iuizm+WQpi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44OG44Kt44K544OI5qSc57S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44K144Kk44OJ44OQ44O844KS5Y+C5Yqg6ICF44Gr6KaL44Gb44KL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7Jew65297LKY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ywuOyXrOyekOyXkOqyjCDshLjroZwg66eJ64yAIOuztOydtOq4sCIvPg0KCTwvbGFuZ3VhZ2U+DQo8L2NvbmZpZ3VyYXRpb24+DQo="/>
  <p:tag name="MMPROD_UIDATA" val="&lt;database version=&quot;6.0&quot;&gt;&lt;object type=&quot;1&quot; unique_id=&quot;10001&quot;&gt;&lt;property id=&quot;20141&quot; value=&quot;CS5704-Week1-Introduction&quot;/&gt;&lt;property id=&quot;20142&quot; value=&quot;This file contains the introduction of the course and guidelines on how the course will be organized.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91&quot; value=&quot;Breeze&quot;/&gt;&lt;property id=&quot;20192&quot; value=&quot;http://breeze.iddl.vt.edu&quot;/&gt;&lt;property id=&quot;20193&quot; value=&quot;0&quot;/&gt;&lt;property id=&quot;20224&quot; value=&quot;C:\Documents and Settings\Shawn Bohner\My Documents\CS5704\Fall2007\CS-5704-Week1&quot;/&gt;&lt;property id=&quot;20250&quot; value=&quot;0&quot;/&gt;&lt;property id=&quot;20251&quot; value=&quot;1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oftware Engineering&amp;#x0D;&amp;#x0A;CS5704: First Week&amp;quot;&quot;/&gt;&lt;property id=&quot;20303&quot; value=&quot;-1&quot;/&gt;&lt;property id=&quot;20307&quot; value=&quot;259&quot;/&gt;&lt;property id=&quot;20309&quot; value=&quot;-1&quot;/&gt;&lt;/object&gt;&lt;object type=&quot;3&quot; unique_id=&quot;10005&quot;&gt;&lt;property id=&quot;20148&quot; value=&quot;5&quot;/&gt;&lt;property id=&quot;20300&quot; value=&quot;Slide 2 - &amp;quot;Agenda&amp;quot;&quot;/&gt;&lt;property id=&quot;20303&quot; value=&quot;-1&quot;/&gt;&lt;property id=&quot;20307&quot; value=&quot;358&quot;/&gt;&lt;property id=&quot;20309&quot; value=&quot;-1&quot;/&gt;&lt;/object&gt;&lt;object type=&quot;3&quot; unique_id=&quot;10006&quot;&gt;&lt;property id=&quot;20148&quot; value=&quot;5&quot;/&gt;&lt;property id=&quot;20300&quot; value=&quot;Slide 3 - &amp;quot;Tentative Fall Semester Timeline&amp;quot;&quot;/&gt;&lt;property id=&quot;20303&quot; value=&quot;-1&quot;/&gt;&lt;property id=&quot;20307&quot; value=&quot;393&quot;/&gt;&lt;property id=&quot;20309&quot; value=&quot;-1&quot;/&gt;&lt;/object&gt;&lt;object type=&quot;3&quot; unique_id=&quot;10007&quot;&gt;&lt;property id=&quot;20148&quot; value=&quot;5&quot;/&gt;&lt;property id=&quot;20300&quot; value=&quot;Slide 4 - &amp;quot;Tentative Structure of CS5704&amp;quot;&quot;/&gt;&lt;property id=&quot;20303&quot; value=&quot;-1&quot;/&gt;&lt;property id=&quot;20307&quot; value=&quot;395&quot;/&gt;&lt;property id=&quot;20309&quot; value=&quot;-1&quot;/&gt;&lt;/object&gt;&lt;object type=&quot;3&quot; unique_id=&quot;10008&quot;&gt;&lt;property id=&quot;20148&quot; value=&quot;5&quot;/&gt;&lt;property id=&quot;20300&quot; value=&quot;Slide 5 - &amp;quot;Guidelines and Expectations&amp;quot;&quot;/&gt;&lt;property id=&quot;20303&quot; value=&quot;-1&quot;/&gt;&lt;property id=&quot;20307&quot; value=&quot;414&quot;/&gt;&lt;property id=&quot;20309&quot; value=&quot;-1&quot;/&gt;&lt;/object&gt;&lt;object type=&quot;3&quot; unique_id=&quot;10009&quot;&gt;&lt;property id=&quot;20148&quot; value=&quot;5&quot;/&gt;&lt;property id=&quot;20300&quot; value=&quot;Slide 6 - &amp;quot;Grading and Evaluation&amp;quot;&quot;/&gt;&lt;property id=&quot;20303&quot; value=&quot;-1&quot;/&gt;&lt;property id=&quot;20307&quot; value=&quot;415&quot;/&gt;&lt;property id=&quot;20309&quot; value=&quot;-1&quot;/&gt;&lt;/object&gt;&lt;object type=&quot;3&quot; unique_id=&quot;10010&quot;&gt;&lt;property id=&quot;20148&quot; value=&quot;5&quot;/&gt;&lt;property id=&quot;20300&quot; value=&quot;Slide 7 - &amp;quot;Late Work&amp;quot;&quot;/&gt;&lt;property id=&quot;20303&quot; value=&quot;-1&quot;/&gt;&lt;property id=&quot;20307&quot; value=&quot;416&quot;/&gt;&lt;property id=&quot;20309&quot; value=&quot;-1&quot;/&gt;&lt;/object&gt;&lt;object type=&quot;3&quot; unique_id=&quot;10011&quot;&gt;&lt;property id=&quot;20148&quot; value=&quot;5&quot;/&gt;&lt;property id=&quot;20300&quot; value=&quot;Slide 8 - &amp;quot;Chapter 1 : Software and Software Engineering&amp;quot;&quot;/&gt;&lt;property id=&quot;20303&quot; value=&quot;-1&quot;/&gt;&lt;property id=&quot;20307&quot; value=&quot;362&quot;/&gt;&lt;property id=&quot;20309&quot; value=&quot;-1&quot;/&gt;&lt;/object&gt;&lt;object type=&quot;3&quot; unique_id=&quot;10012&quot;&gt;&lt;property id=&quot;20148&quot; value=&quot;5&quot;/&gt;&lt;property id=&quot;20300&quot; value=&quot;Slide 9 - &amp;quot;What is Software?&amp;quot;&quot;/&gt;&lt;property id=&quot;20303&quot; value=&quot;-1&quot;/&gt;&lt;property id=&quot;20307&quot; value=&quot;378&quot;/&gt;&lt;property id=&quot;20309&quot; value=&quot;-1&quot;/&gt;&lt;/object&gt;&lt;object type=&quot;3&quot; unique_id=&quot;10013&quot;&gt;&lt;property id=&quot;20148&quot; value=&quot;5&quot;/&gt;&lt;property id=&quot;20300&quot; value=&quot;Slide 10 - &amp;quot;So, What is Software?&amp;quot;&quot;/&gt;&lt;property id=&quot;20303&quot; value=&quot;-1&quot;/&gt;&lt;property id=&quot;20307&quot; value=&quot;337&quot;/&gt;&lt;property id=&quot;20309&quot; value=&quot;-1&quot;/&gt;&lt;/object&gt;&lt;object type=&quot;3&quot; unique_id=&quot;10014&quot;&gt;&lt;property id=&quot;20148&quot; value=&quot;5&quot;/&gt;&lt;property id=&quot;20300&quot; value=&quot;Slide 11 - &amp;quot;Software Doesn’t Wear Out&amp;quot;&quot;/&gt;&lt;property id=&quot;20303&quot; value=&quot;-1&quot;/&gt;&lt;property id=&quot;20307&quot; value=&quot;342&quot;/&gt;&lt;property id=&quot;20309&quot; value=&quot;-1&quot;/&gt;&lt;/object&gt;&lt;object type=&quot;3&quot; unique_id=&quot;10015&quot;&gt;&lt;property id=&quot;20148&quot; value=&quot;5&quot;/&gt;&lt;property id=&quot;20300&quot; value=&quot;Slide 12 - &amp;quot;Software Design Degradation&amp;quot;&quot;/&gt;&lt;property id=&quot;20303&quot; value=&quot;-1&quot;/&gt;&lt;property id=&quot;20307&quot; value=&quot;380&quot;/&gt;&lt;property id=&quot;20309&quot; value=&quot;-1&quot;/&gt;&lt;/object&gt;&lt;object type=&quot;3&quot; unique_id=&quot;10016&quot;&gt;&lt;property id=&quot;20148&quot; value=&quot;5&quot;/&gt;&lt;property id=&quot;20300&quot; value=&quot;Slide 13 - &amp;quot;Information Lose Due to Relentless Change&amp;quot;&quot;/&gt;&lt;property id=&quot;20303&quot; value=&quot;-1&quot;/&gt;&lt;property id=&quot;20307&quot; value=&quot;381&quot;/&gt;&lt;property id=&quot;20309&quot; value=&quot;-1&quot;/&gt;&lt;/object&gt;&lt;object type=&quot;3&quot; unique_id=&quot;10017&quot;&gt;&lt;property id=&quot;20148&quot; value=&quot;5&quot;/&gt;&lt;property id=&quot;20300&quot; value=&quot;Slide 14 - &amp;quot;Wear versus Deterioration&amp;quot;&quot;/&gt;&lt;property id=&quot;20303&quot; value=&quot;-1&quot;/&gt;&lt;property id=&quot;20307&quot; value=&quot;333&quot;/&gt;&lt;property id=&quot;20309&quot; value=&quot;-1&quot;/&gt;&lt;/object&gt;&lt;object type=&quot;3&quot; unique_id=&quot;10018&quot;&gt;&lt;property id=&quot;20148&quot; value=&quot;5&quot;/&gt;&lt;property id=&quot;20300&quot; value=&quot;Slide 15 - &amp;quot;The Cost of Change&amp;quot;&quot;/&gt;&lt;property id=&quot;20303&quot; value=&quot;-1&quot;/&gt;&lt;property id=&quot;20307&quot; value=&quot;334&quot;/&gt;&lt;property id=&quot;20309&quot; value=&quot;-1&quot;/&gt;&lt;/object&gt;&lt;object type=&quot;3&quot; unique_id=&quot;10019&quot;&gt;&lt;property id=&quot;20148&quot; value=&quot;5&quot;/&gt;&lt;property id=&quot;20300&quot; value=&quot;Slide 16 - &amp;quot;Software is Complex&amp;quot;&quot;/&gt;&lt;property id=&quot;20303&quot; value=&quot;-1&quot;/&gt;&lt;property id=&quot;20307&quot; value=&quot;394&quot;/&gt;&lt;property id=&quot;20309&quot; value=&quot;-1&quot;/&gt;&lt;/object&gt;&lt;object type=&quot;3&quot; unique_id=&quot;10020&quot;&gt;&lt;property id=&quot;20148&quot; value=&quot;5&quot;/&gt;&lt;property id=&quot;20300&quot; value=&quot;Slide 17 - &amp;quot;Software “Schizophrenia”&amp;quot;&quot;/&gt;&lt;property id=&quot;20303&quot; value=&quot;-1&quot;/&gt;&lt;property id=&quot;20307&quot; value=&quot;384&quot;/&gt;&lt;property id=&quot;20309&quot; value=&quot;-1&quot;/&gt;&lt;/object&gt;&lt;object type=&quot;3&quot; unique_id=&quot;10021&quot;&gt;&lt;property id=&quot;20148&quot; value=&quot;5&quot;/&gt;&lt;property id=&quot;20300&quot; value=&quot;Slide 18 - &amp;quot;Software—New Categories&amp;quot;&quot;/&gt;&lt;property id=&quot;20303&quot; value=&quot;-1&quot;/&gt;&lt;property id=&quot;20307&quot; value=&quot;396&quot;/&gt;&lt;property id=&quot;20309&quot; value=&quot;-1&quot;/&gt;&lt;/object&gt;&lt;object type=&quot;3&quot; unique_id=&quot;10022&quot;&gt;&lt;property id=&quot;20148&quot; value=&quot;5&quot;/&gt;&lt;property id=&quot;20300&quot; value=&quot;Slide 19 - &amp;quot;Software Evolution&amp;quot;&quot;/&gt;&lt;property id=&quot;20303&quot; value=&quot;-1&quot;/&gt;&lt;property id=&quot;20307&quot; value=&quot;398&quot;/&gt;&lt;property id=&quot;20309&quot; value=&quot;-1&quot;/&gt;&lt;/object&gt;&lt;object type=&quot;3&quot; unique_id=&quot;10023&quot;&gt;&lt;property id=&quot;20148&quot; value=&quot;5&quot;/&gt;&lt;property id=&quot;20300&quot; value=&quot;Slide 20 - &amp;quot;Software Evolution (continued)&amp;quot;&quot;/&gt;&lt;property id=&quot;20303&quot; value=&quot;-1&quot;/&gt;&lt;property id=&quot;20307&quot; value=&quot;418&quot;/&gt;&lt;property id=&quot;20309&quot; value=&quot;-1&quot;/&gt;&lt;/object&gt;&lt;object type=&quot;3&quot; unique_id=&quot;10024&quot;&gt;&lt;property id=&quot;20148&quot; value=&quot;5&quot;/&gt;&lt;property id=&quot;20300&quot; value=&quot;Slide 21 - &amp;quot;Chapter 2: Process—A Generic View&amp;quot;&quot;/&gt;&lt;property id=&quot;20303&quot; value=&quot;-1&quot;/&gt;&lt;property id=&quot;20307&quot; value=&quot;372&quot;/&gt;&lt;property id=&quot;20309&quot; value=&quot;-1&quot;/&gt;&lt;/object&gt;&lt;object type=&quot;3&quot; unique_id=&quot;10025&quot;&gt;&lt;property id=&quot;20148&quot; value=&quot;5&quot;/&gt;&lt;property id=&quot;20300&quot; value=&quot;Slide 22 - &amp;quot;Software Still Stuck in Construction&amp;quot;&quot;/&gt;&lt;property id=&quot;20303&quot; value=&quot;-1&quot;/&gt;&lt;property id=&quot;20307&quot; value=&quot;386&quot;/&gt;&lt;property id=&quot;20309&quot; value=&quot;-1&quot;/&gt;&lt;/object&gt;&lt;object type=&quot;3&quot; unique_id=&quot;10026&quot;&gt;&lt;property id=&quot;20148&quot; value=&quot;5&quot;/&gt;&lt;property id=&quot;20300&quot; value=&quot;Slide 23 - &amp;quot;A Layered Technology&amp;quot;&quot;/&gt;&lt;property id=&quot;20303&quot; value=&quot;-1&quot;/&gt;&lt;property id=&quot;20307&quot; value=&quot;346&quot;/&gt;&lt;property id=&quot;20309&quot; value=&quot;-1&quot;/&gt;&lt;/object&gt;&lt;object type=&quot;3&quot; unique_id=&quot;10027&quot;&gt;&lt;property id=&quot;20148&quot; value=&quot;5&quot;/&gt;&lt;property id=&quot;20300&quot; value=&quot;Slide 24 - &amp;quot;Umbrella Activities &amp;#x0D;&amp;#x0A;(AKA Cross-Life-Cycle Activities)&amp;quot;&quot;/&gt;&lt;property id=&quot;20303&quot; value=&quot;-1&quot;/&gt;&lt;property id=&quot;20307&quot; value=&quot;348&quot;/&gt;&lt;property id=&quot;20309&quot; value=&quot;-1&quot;/&gt;&lt;/object&gt;&lt;object type=&quot;3&quot; unique_id=&quot;10028&quot;&gt;&lt;property id=&quot;20148&quot; value=&quot;5&quot;/&gt;&lt;property id=&quot;20300&quot; value=&quot;Slide 25 - &amp;quot;SEI’s Software Process &amp;#x0D;&amp;#x0A;Capability Maturity Model&amp;quot;&quot;/&gt;&lt;property id=&quot;20303&quot; value=&quot;-1&quot;/&gt;&lt;property id=&quot;20307&quot; value=&quot;374&quot;/&gt;&lt;property id=&quot;20309&quot; value=&quot;-1&quot;/&gt;&lt;/object&gt;&lt;object type=&quot;3&quot; unique_id=&quot;10029&quot;&gt;&lt;property id=&quot;20148&quot; value=&quot;5&quot;/&gt;&lt;property id=&quot;20300&quot; value=&quot;Slide 26 - &amp;quot;Summary of the SEI/CMM Levels&amp;quot;&quot;/&gt;&lt;property id=&quot;20303&quot; value=&quot;-1&quot;/&gt;&lt;property id=&quot;20307&quot; value=&quot;375&quot;/&gt;&lt;property id=&quot;20309&quot; value=&quot;-1&quot;/&gt;&lt;/object&gt;&lt;object type=&quot;3&quot; unique_id=&quot;10030&quot;&gt;&lt;property id=&quot;20148&quot; value=&quot;5&quot;/&gt;&lt;property id=&quot;20300&quot; value=&quot;Slide 27 - &amp;quot;Process Improvement Maturity Levels&amp;quot;&quot;/&gt;&lt;property id=&quot;20303&quot; value=&quot;-1&quot;/&gt;&lt;property id=&quot;20307&quot; value=&quot;390&quot;/&gt;&lt;property id=&quot;20309&quot; value=&quot;-1&quot;/&gt;&lt;/object&gt;&lt;object type=&quot;3&quot; unique_id=&quot;10031&quot;&gt;&lt;property id=&quot;20148&quot; value=&quot;5&quot;/&gt;&lt;property id=&quot;20300&quot; value=&quot;Slide 28 - &amp;quot;More Traction at Upper levels...&amp;quot;&quot;/&gt;&lt;property id=&quot;20303&quot; value=&quot;-1&quot;/&gt;&lt;property id=&quot;20307&quot; value=&quot;391&quot;/&gt;&lt;property id=&quot;20309&quot; value=&quot;-1&quot;/&gt;&lt;/object&gt;&lt;object type=&quot;3&quot; unique_id=&quot;10032&quot;&gt;&lt;property id=&quot;20148&quot; value=&quot;5&quot;/&gt;&lt;property id=&quot;20300&quot; value=&quot;Slide 29 - &amp;quot;The Process Model: Adaptability&amp;quot;&quot;/&gt;&lt;property id=&quot;20303&quot; value=&quot;-1&quot;/&gt;&lt;property id=&quot;20307&quot; value=&quot;400&quot;/&gt;&lt;property id=&quot;20309&quot; value=&quot;-1&quot;/&gt;&lt;/object&gt;&lt;object type=&quot;3&quot; unique_id=&quot;10033&quot;&gt;&lt;property id=&quot;20148&quot; value=&quot;5&quot;/&gt;&lt;property id=&quot;20300&quot; value=&quot;Slide 30 - &amp;quot;The CMMI&amp;quot;&quot;/&gt;&lt;property id=&quot;20303&quot; value=&quot;-1&quot;/&gt;&lt;property id=&quot;20307&quot; value=&quot;401&quot;/&gt;&lt;property id=&quot;20309&quot; value=&quot;-1&quot;/&gt;&lt;/object&gt;&lt;object type=&quot;3&quot; unique_id=&quot;10034&quot;&gt;&lt;property id=&quot;20148&quot; value=&quot;5&quot;/&gt;&lt;property id=&quot;20300&quot; value=&quot;Slide 31 - &amp;quot;Process Patterns&amp;quot;&quot;/&gt;&lt;property id=&quot;20303&quot; value=&quot;-1&quot;/&gt;&lt;property id=&quot;20307&quot; value=&quot;402&quot;/&gt;&lt;property id=&quot;20309&quot; value=&quot;-1&quot;/&gt;&lt;/object&gt;&lt;object type=&quot;3&quot; unique_id=&quot;10035&quot;&gt;&lt;property id=&quot;20148&quot; value=&quot;5&quot;/&gt;&lt;property id=&quot;20300&quot; value=&quot;Slide 32 - &amp;quot;Process Assessment&amp;quot;&quot;/&gt;&lt;property id=&quot;20303&quot; value=&quot;-1&quot;/&gt;&lt;property id=&quot;20307&quot; value=&quot;403&quot;/&gt;&lt;property id=&quot;20309&quot; value=&quot;-1&quot;/&gt;&lt;/object&gt;&lt;object type=&quot;3&quot; unique_id=&quot;10036&quot;&gt;&lt;property id=&quot;20148&quot; value=&quot;5&quot;/&gt;&lt;property id=&quot;20300&quot; value=&quot;Slide 33 - &amp;quot;Assessment and Improvement&amp;quot;&quot;/&gt;&lt;property id=&quot;20303&quot; value=&quot;-1&quot;/&gt;&lt;property id=&quot;20307&quot; value=&quot;404&quot;/&gt;&lt;property id=&quot;20309&quot; value=&quot;-1&quot;/&gt;&lt;/object&gt;&lt;object type=&quot;3&quot; unique_id=&quot;10037&quot;&gt;&lt;property id=&quot;20148&quot; value=&quot;5&quot;/&gt;&lt;property id=&quot;20300&quot; value=&quot;Slide 34 - &amp;quot;Personal Software Process (PSP)&amp;quot;&quot;/&gt;&lt;property id=&quot;20303&quot; value=&quot;-1&quot;/&gt;&lt;property id=&quot;20307&quot; value=&quot;405&quot;/&gt;&lt;property id=&quot;20309&quot; value=&quot;-1&quot;/&gt;&lt;/object&gt;&lt;object type=&quot;3&quot; unique_id=&quot;10038&quot;&gt;&lt;property id=&quot;20148&quot; value=&quot;5&quot;/&gt;&lt;property id=&quot;20300&quot; value=&quot;Slide 35 - &amp;quot;Team Software Process (TSP)&amp;quot;&quot;/&gt;&lt;property id=&quot;20303&quot; value=&quot;-1&quot;/&gt;&lt;property id=&quot;20307&quot; value=&quot;406&quot;/&gt;&lt;property id=&quot;20309&quot; value=&quot;-1&quot;/&gt;&lt;/object&gt;&lt;object type=&quot;3&quot; unique_id=&quot;10039&quot;&gt;&lt;property id=&quot;20148&quot; value=&quot;5&quot;/&gt;&lt;property id=&quot;20300&quot; value=&quot;Slide 36 - &amp;quot;Chapter 3: Prescriptive Process Models&amp;quot;&quot;/&gt;&lt;property id=&quot;20303&quot; value=&quot;-1&quot;/&gt;&lt;property id=&quot;20307&quot; value=&quot;417&quot;/&gt;&lt;property id=&quot;20309&quot; value=&quot;-1&quot;/&gt;&lt;/object&gt;&lt;object type=&quot;3&quot; unique_id=&quot;10040&quot;&gt;&lt;property id=&quot;20148&quot; value=&quot;5&quot;/&gt;&lt;property id=&quot;20300&quot; value=&quot;Slide 37 - &amp;quot;Prescriptive Models&amp;quot;&quot;/&gt;&lt;property id=&quot;20303&quot; value=&quot;-1&quot;/&gt;&lt;property id=&quot;20307&quot; value=&quot;407&quot;/&gt;&lt;property id=&quot;20309&quot; value=&quot;-1&quot;/&gt;&lt;/object&gt;&lt;object type=&quot;3&quot; unique_id=&quot;10041&quot;&gt;&lt;property id=&quot;20148&quot; value=&quot;5&quot;/&gt;&lt;property id=&quot;20300&quot; value=&quot;Slide 38 - &amp;quot;The Linear Model&amp;quot;&quot;/&gt;&lt;property id=&quot;20303&quot; value=&quot;-1&quot;/&gt;&lt;property id=&quot;20307&quot; value=&quot;352&quot;/&gt;&lt;property id=&quot;20309&quot; value=&quot;-1&quot;/&gt;&lt;/object&gt;&lt;object type=&quot;3&quot; unique_id=&quot;10042&quot;&gt;&lt;property id=&quot;20148&quot; value=&quot;5&quot;/&gt;&lt;property id=&quot;20300&quot; value=&quot;Slide 39 - &amp;quot;Rational Unified Process&amp;quot;&quot;/&gt;&lt;property id=&quot;20303&quot; value=&quot;-1&quot;/&gt;&lt;property id=&quot;20307&quot; value=&quot;413&quot;/&gt;&lt;property id=&quot;20309&quot; value=&quot;-1&quot;/&gt;&lt;/object&gt;&lt;object type=&quot;3&quot; unique_id=&quot;10043&quot;&gt;&lt;property id=&quot;20148&quot; value=&quot;5&quot;/&gt;&lt;property id=&quot;20300&quot; value=&quot;Slide 40 - &amp;quot;Iterative Models&amp;quot;&quot;/&gt;&lt;property id=&quot;20303&quot; value=&quot;-1&quot;/&gt;&lt;property id=&quot;20307&quot; value=&quot;411&quot;/&gt;&lt;property id=&quot;20309&quot; value=&quot;-1&quot;/&gt;&lt;/object&gt;&lt;object type=&quot;3&quot; unique_id=&quot;10044&quot;&gt;&lt;property id=&quot;20148&quot; value=&quot;5&quot;/&gt;&lt;property id=&quot;20300&quot; value=&quot;Slide 41 - &amp;quot;The Incremental Model&amp;quot;&quot;/&gt;&lt;property id=&quot;20303&quot; value=&quot;-1&quot;/&gt;&lt;property id=&quot;20307&quot; value=&quot;412&quot;/&gt;&lt;property id=&quot;20309&quot; value=&quot;-1&quot;/&gt;&lt;/object&gt;&lt;object type=&quot;3&quot; unique_id=&quot;10045&quot;&gt;&lt;property id=&quot;20148&quot; value=&quot;5&quot;/&gt;&lt;property id=&quot;20300&quot; value=&quot;Slide 42 - &amp;quot;Iterative and Incremental Models&amp;quot;&quot;/&gt;&lt;property id=&quot;20303&quot; value=&quot;-1&quot;/&gt;&lt;property id=&quot;20307&quot; value=&quot;353&quot;/&gt;&lt;property id=&quot;20309&quot; value=&quot;-1&quot;/&gt;&lt;/object&gt;&lt;object type=&quot;3&quot; unique_id=&quot;10046&quot;&gt;&lt;property id=&quot;20148&quot; value=&quot;5&quot;/&gt;&lt;property id=&quot;20300&quot; value=&quot;Slide 43 - &amp;quot;Evolutionary Models: The Spiral&amp;quot;&quot;/&gt;&lt;property id=&quot;20303&quot; value=&quot;-1&quot;/&gt;&lt;property id=&quot;20307&quot; value=&quot;408&quot;/&gt;&lt;property id=&quot;20309&quot; value=&quot;-1&quot;/&gt;&lt;/object&gt;&lt;object type=&quot;3&quot; unique_id=&quot;10047&quot;&gt;&lt;property id=&quot;20148&quot; value=&quot;5&quot;/&gt;&lt;property id=&quot;20300&quot; value=&quot;Slide 44 - &amp;quot;Evolutionary Models: Concurrent&amp;quot;&quot;/&gt;&lt;property id=&quot;20303&quot; value=&quot;-1&quot;/&gt;&lt;property id=&quot;20307&quot; value=&quot;409&quot;/&gt;&lt;property id=&quot;20309&quot; value=&quot;-1&quot;/&gt;&lt;/object&gt;&lt;object type=&quot;3&quot; unique_id=&quot;10048&quot;&gt;&lt;property id=&quot;20148&quot; value=&quot;5&quot;/&gt;&lt;property id=&quot;20300&quot; value=&quot;Slide 45 - &amp;quot;Still Other Process Models&amp;quot;&quot;/&gt;&lt;property id=&quot;20303&quot; value=&quot;-1&quot;/&gt;&lt;property id=&quot;20307&quot; value=&quot;410&quot;/&gt;&lt;property id=&quot;20309&quot; value=&quot;-1&quot;/&gt;&lt;/object&gt;&lt;object type=&quot;3&quot; unique_id=&quot;10049&quot;&gt;&lt;property id=&quot;20148&quot; value=&quot;5&quot;/&gt;&lt;property id=&quot;20300&quot; value=&quot;Slide 46 - &amp;quot;Homework Assignment for 8/29/07&amp;quot;&quot;/&gt;&lt;property id=&quot;20303&quot; value=&quot;-1&quot;/&gt;&lt;property id=&quot;20307&quot; value=&quot;377&quot;/&gt;&lt;property id=&quot;20309&quot; value=&quot;-1&quot;/&gt;&lt;/object&gt;&lt;/object&gt;&lt;object type=&quot;8&quot; unique_id=&quot;10050&quot;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137399327,C:\Documents and Settings\Shawn Bohner\My Documents\CS5704\Fall2007\CS5704-Week1\CS5704-Week1.ppc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43494</TotalTime>
  <Words>1057</Words>
  <Application>Microsoft Office PowerPoint</Application>
  <PresentationFormat>On-screen Show (4:3)</PresentationFormat>
  <Paragraphs>292</Paragraphs>
  <Slides>18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Blank Presentation</vt:lpstr>
      <vt:lpstr>Software Construction  and Evolution - CSSE 375  Software Maintenance Process</vt:lpstr>
      <vt:lpstr>Recall Discretionary and Non-Discretionary $</vt:lpstr>
      <vt:lpstr>What’s the business case for maintenance?</vt:lpstr>
      <vt:lpstr>Development versus Maintenance Risk</vt:lpstr>
      <vt:lpstr>Key Software Maintenance Factors</vt:lpstr>
      <vt:lpstr>Software Product</vt:lpstr>
      <vt:lpstr>User Requirements</vt:lpstr>
      <vt:lpstr>Organizational Environment</vt:lpstr>
      <vt:lpstr>Operational Environment</vt:lpstr>
      <vt:lpstr>Maintenance Personnel</vt:lpstr>
      <vt:lpstr>Ingredients of a Maintenance Process (1 of 2)</vt:lpstr>
      <vt:lpstr>Ingredients of a Maintenance Process (2 of 2)</vt:lpstr>
      <vt:lpstr>Example Maintenance Process</vt:lpstr>
      <vt:lpstr>Example: Hill Air Force Base</vt:lpstr>
      <vt:lpstr>Maintenance in the System Life Cycle</vt:lpstr>
      <vt:lpstr>Maintenance in the Software Life Cycle</vt:lpstr>
      <vt:lpstr>12207’s Maintenance Process A Primary Life Cycle Process - 12207.0 § 5.5 (ISO/IEC 14764)</vt:lpstr>
      <vt:lpstr>Maintenance Process Standards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and Evolution CS5704: First Class</dc:title>
  <dc:creator>Shawn Bohner</dc:creator>
  <cp:lastModifiedBy>Windows User</cp:lastModifiedBy>
  <cp:revision>149</cp:revision>
  <cp:lastPrinted>2010-05-10T14:38:16Z</cp:lastPrinted>
  <dcterms:created xsi:type="dcterms:W3CDTF">2010-05-10T02:14:26Z</dcterms:created>
  <dcterms:modified xsi:type="dcterms:W3CDTF">2014-05-17T20:56:12Z</dcterms:modified>
</cp:coreProperties>
</file>