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6"/>
  </p:notesMasterIdLst>
  <p:handoutMasterIdLst>
    <p:handoutMasterId r:id="rId37"/>
  </p:handoutMasterIdLst>
  <p:sldIdLst>
    <p:sldId id="259" r:id="rId2"/>
    <p:sldId id="479" r:id="rId3"/>
    <p:sldId id="507" r:id="rId4"/>
    <p:sldId id="490" r:id="rId5"/>
    <p:sldId id="491" r:id="rId6"/>
    <p:sldId id="492" r:id="rId7"/>
    <p:sldId id="493" r:id="rId8"/>
    <p:sldId id="494" r:id="rId9"/>
    <p:sldId id="495" r:id="rId10"/>
    <p:sldId id="496" r:id="rId11"/>
    <p:sldId id="497" r:id="rId12"/>
    <p:sldId id="498" r:id="rId13"/>
    <p:sldId id="499" r:id="rId14"/>
    <p:sldId id="500" r:id="rId15"/>
    <p:sldId id="503" r:id="rId16"/>
    <p:sldId id="504" r:id="rId17"/>
    <p:sldId id="480" r:id="rId18"/>
    <p:sldId id="463" r:id="rId19"/>
    <p:sldId id="506" r:id="rId20"/>
    <p:sldId id="461" r:id="rId21"/>
    <p:sldId id="462" r:id="rId22"/>
    <p:sldId id="464" r:id="rId23"/>
    <p:sldId id="478" r:id="rId24"/>
    <p:sldId id="465" r:id="rId25"/>
    <p:sldId id="505" r:id="rId26"/>
    <p:sldId id="467" r:id="rId27"/>
    <p:sldId id="468" r:id="rId28"/>
    <p:sldId id="469" r:id="rId29"/>
    <p:sldId id="470" r:id="rId30"/>
    <p:sldId id="471" r:id="rId31"/>
    <p:sldId id="472" r:id="rId32"/>
    <p:sldId id="473" r:id="rId33"/>
    <p:sldId id="474" r:id="rId34"/>
    <p:sldId id="475" r:id="rId35"/>
  </p:sldIdLst>
  <p:sldSz cx="9144000" cy="6858000" type="screen4x3"/>
  <p:notesSz cx="7315200" cy="9601200"/>
  <p:custDataLst>
    <p:tags r:id="rId38"/>
  </p:custDataLst>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User" initials="WU"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33"/>
    <a:srgbClr val="336699"/>
    <a:srgbClr val="FFFF00"/>
    <a:srgbClr val="0033CC"/>
    <a:srgbClr val="800000"/>
    <a:srgbClr val="990000"/>
    <a:srgbClr val="000066"/>
    <a:srgbClr val="CC3300"/>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53" autoAdjust="0"/>
    <p:restoredTop sz="83019" autoAdjust="0"/>
  </p:normalViewPr>
  <p:slideViewPr>
    <p:cSldViewPr>
      <p:cViewPr varScale="1">
        <p:scale>
          <a:sx n="72" d="100"/>
          <a:sy n="72" d="100"/>
        </p:scale>
        <p:origin x="-177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9" d="100"/>
          <a:sy n="59" d="100"/>
        </p:scale>
        <p:origin x="-1542" y="-84"/>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3182938" cy="466725"/>
          </a:xfrm>
          <a:prstGeom prst="rect">
            <a:avLst/>
          </a:prstGeom>
          <a:noFill/>
          <a:ln w="9525">
            <a:noFill/>
            <a:miter lim="800000"/>
            <a:headEnd/>
            <a:tailEnd/>
          </a:ln>
          <a:effectLst/>
        </p:spPr>
        <p:txBody>
          <a:bodyPr vert="horz" wrap="square" lIns="95381" tIns="47691" rIns="95381" bIns="47691" numCol="1" anchor="t" anchorCtr="0" compatLnSpc="1">
            <a:prstTxWarp prst="textNoShape">
              <a:avLst/>
            </a:prstTxWarp>
          </a:bodyPr>
          <a:lstStyle>
            <a:lvl1pPr defTabSz="954088">
              <a:defRPr sz="1300"/>
            </a:lvl1pPr>
          </a:lstStyle>
          <a:p>
            <a:endParaRPr lang="en-US"/>
          </a:p>
        </p:txBody>
      </p:sp>
      <p:sp>
        <p:nvSpPr>
          <p:cNvPr id="176131" name="Rectangle 3"/>
          <p:cNvSpPr>
            <a:spLocks noGrp="1" noChangeArrowheads="1"/>
          </p:cNvSpPr>
          <p:nvPr>
            <p:ph type="dt" sz="quarter" idx="1"/>
          </p:nvPr>
        </p:nvSpPr>
        <p:spPr bwMode="auto">
          <a:xfrm>
            <a:off x="4160838" y="0"/>
            <a:ext cx="3182937" cy="466725"/>
          </a:xfrm>
          <a:prstGeom prst="rect">
            <a:avLst/>
          </a:prstGeom>
          <a:noFill/>
          <a:ln w="9525">
            <a:noFill/>
            <a:miter lim="800000"/>
            <a:headEnd/>
            <a:tailEnd/>
          </a:ln>
          <a:effectLst/>
        </p:spPr>
        <p:txBody>
          <a:bodyPr vert="horz" wrap="square" lIns="95381" tIns="47691" rIns="95381" bIns="47691" numCol="1" anchor="t" anchorCtr="0" compatLnSpc="1">
            <a:prstTxWarp prst="textNoShape">
              <a:avLst/>
            </a:prstTxWarp>
          </a:bodyPr>
          <a:lstStyle>
            <a:lvl1pPr algn="r" defTabSz="954088">
              <a:defRPr sz="1300"/>
            </a:lvl1pPr>
          </a:lstStyle>
          <a:p>
            <a:endParaRPr lang="en-US"/>
          </a:p>
        </p:txBody>
      </p:sp>
      <p:sp>
        <p:nvSpPr>
          <p:cNvPr id="176132" name="Rectangle 4"/>
          <p:cNvSpPr>
            <a:spLocks noGrp="1" noChangeArrowheads="1"/>
          </p:cNvSpPr>
          <p:nvPr>
            <p:ph type="ftr" sz="quarter" idx="2"/>
          </p:nvPr>
        </p:nvSpPr>
        <p:spPr bwMode="auto">
          <a:xfrm>
            <a:off x="0" y="9109075"/>
            <a:ext cx="3182938" cy="466725"/>
          </a:xfrm>
          <a:prstGeom prst="rect">
            <a:avLst/>
          </a:prstGeom>
          <a:noFill/>
          <a:ln w="9525">
            <a:noFill/>
            <a:miter lim="800000"/>
            <a:headEnd/>
            <a:tailEnd/>
          </a:ln>
          <a:effectLst/>
        </p:spPr>
        <p:txBody>
          <a:bodyPr vert="horz" wrap="square" lIns="95381" tIns="47691" rIns="95381" bIns="47691" numCol="1" anchor="b" anchorCtr="0" compatLnSpc="1">
            <a:prstTxWarp prst="textNoShape">
              <a:avLst/>
            </a:prstTxWarp>
          </a:bodyPr>
          <a:lstStyle>
            <a:lvl1pPr defTabSz="954088">
              <a:defRPr sz="1300"/>
            </a:lvl1pPr>
          </a:lstStyle>
          <a:p>
            <a:endParaRPr lang="en-US"/>
          </a:p>
        </p:txBody>
      </p:sp>
      <p:sp>
        <p:nvSpPr>
          <p:cNvPr id="176133" name="Rectangle 5"/>
          <p:cNvSpPr>
            <a:spLocks noGrp="1" noChangeArrowheads="1"/>
          </p:cNvSpPr>
          <p:nvPr>
            <p:ph type="sldNum" sz="quarter" idx="3"/>
          </p:nvPr>
        </p:nvSpPr>
        <p:spPr bwMode="auto">
          <a:xfrm>
            <a:off x="4160838" y="9109075"/>
            <a:ext cx="3182937" cy="466725"/>
          </a:xfrm>
          <a:prstGeom prst="rect">
            <a:avLst/>
          </a:prstGeom>
          <a:noFill/>
          <a:ln w="9525">
            <a:noFill/>
            <a:miter lim="800000"/>
            <a:headEnd/>
            <a:tailEnd/>
          </a:ln>
          <a:effectLst/>
        </p:spPr>
        <p:txBody>
          <a:bodyPr vert="horz" wrap="square" lIns="95381" tIns="47691" rIns="95381" bIns="47691" numCol="1" anchor="b" anchorCtr="0" compatLnSpc="1">
            <a:prstTxWarp prst="textNoShape">
              <a:avLst/>
            </a:prstTxWarp>
          </a:bodyPr>
          <a:lstStyle>
            <a:lvl1pPr algn="r" defTabSz="954088">
              <a:defRPr sz="1300"/>
            </a:lvl1pPr>
          </a:lstStyle>
          <a:p>
            <a:fld id="{BE7C2961-80AF-1046-8E90-A8097193FC68}" type="slidenum">
              <a:rPr lang="en-US"/>
              <a:pPr/>
              <a:t>‹#›</a:t>
            </a:fld>
            <a:endParaRPr lang="en-US"/>
          </a:p>
        </p:txBody>
      </p:sp>
    </p:spTree>
    <p:extLst>
      <p:ext uri="{BB962C8B-B14F-4D97-AF65-F5344CB8AC3E}">
        <p14:creationId xmlns:p14="http://schemas.microsoft.com/office/powerpoint/2010/main" val="2154669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170238" cy="482600"/>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lvl1pPr defTabSz="973138">
              <a:defRPr sz="1300"/>
            </a:lvl1pPr>
          </a:lstStyle>
          <a:p>
            <a:endParaRPr lang="en-US"/>
          </a:p>
        </p:txBody>
      </p:sp>
      <p:sp>
        <p:nvSpPr>
          <p:cNvPr id="7171" name="Rectangle 3"/>
          <p:cNvSpPr>
            <a:spLocks noGrp="1" noChangeArrowheads="1"/>
          </p:cNvSpPr>
          <p:nvPr>
            <p:ph type="dt" idx="1"/>
          </p:nvPr>
        </p:nvSpPr>
        <p:spPr bwMode="auto">
          <a:xfrm>
            <a:off x="4144963" y="0"/>
            <a:ext cx="3170237" cy="482600"/>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lvl1pPr algn="r" defTabSz="973138">
              <a:defRPr sz="1300"/>
            </a:lvl1pPr>
          </a:lstStyle>
          <a:p>
            <a:endParaRPr lang="en-US"/>
          </a:p>
        </p:txBody>
      </p:sp>
      <p:sp>
        <p:nvSpPr>
          <p:cNvPr id="7172" name="Rectangle 4"/>
          <p:cNvSpPr>
            <a:spLocks noGrp="1" noRot="1" noChangeAspect="1" noChangeArrowheads="1" noTextEdit="1"/>
          </p:cNvSpPr>
          <p:nvPr>
            <p:ph type="sldImg" idx="2"/>
          </p:nvPr>
        </p:nvSpPr>
        <p:spPr bwMode="auto">
          <a:xfrm>
            <a:off x="1258888" y="719138"/>
            <a:ext cx="4800600" cy="360045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974725" y="4559300"/>
            <a:ext cx="5365750" cy="4322763"/>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4" name="Rectangle 6"/>
          <p:cNvSpPr>
            <a:spLocks noGrp="1" noChangeArrowheads="1"/>
          </p:cNvSpPr>
          <p:nvPr>
            <p:ph type="ftr" sz="quarter" idx="4"/>
          </p:nvPr>
        </p:nvSpPr>
        <p:spPr bwMode="auto">
          <a:xfrm>
            <a:off x="0" y="9118600"/>
            <a:ext cx="3170238" cy="482600"/>
          </a:xfrm>
          <a:prstGeom prst="rect">
            <a:avLst/>
          </a:prstGeom>
          <a:noFill/>
          <a:ln w="9525">
            <a:noFill/>
            <a:miter lim="800000"/>
            <a:headEnd/>
            <a:tailEnd/>
          </a:ln>
          <a:effectLst/>
        </p:spPr>
        <p:txBody>
          <a:bodyPr vert="horz" wrap="square" lIns="97187" tIns="48594" rIns="97187" bIns="48594" numCol="1" anchor="b" anchorCtr="0" compatLnSpc="1">
            <a:prstTxWarp prst="textNoShape">
              <a:avLst/>
            </a:prstTxWarp>
          </a:bodyPr>
          <a:lstStyle>
            <a:lvl1pPr defTabSz="973138">
              <a:defRPr sz="1300"/>
            </a:lvl1pPr>
          </a:lstStyle>
          <a:p>
            <a:endParaRPr lang="en-US"/>
          </a:p>
        </p:txBody>
      </p:sp>
      <p:sp>
        <p:nvSpPr>
          <p:cNvPr id="7175" name="Rectangle 7"/>
          <p:cNvSpPr>
            <a:spLocks noGrp="1" noChangeArrowheads="1"/>
          </p:cNvSpPr>
          <p:nvPr>
            <p:ph type="sldNum" sz="quarter" idx="5"/>
          </p:nvPr>
        </p:nvSpPr>
        <p:spPr bwMode="auto">
          <a:xfrm>
            <a:off x="4144963" y="9118600"/>
            <a:ext cx="3170237" cy="482600"/>
          </a:xfrm>
          <a:prstGeom prst="rect">
            <a:avLst/>
          </a:prstGeom>
          <a:noFill/>
          <a:ln w="9525">
            <a:noFill/>
            <a:miter lim="800000"/>
            <a:headEnd/>
            <a:tailEnd/>
          </a:ln>
          <a:effectLst/>
        </p:spPr>
        <p:txBody>
          <a:bodyPr vert="horz" wrap="square" lIns="97187" tIns="48594" rIns="97187" bIns="48594" numCol="1" anchor="b" anchorCtr="0" compatLnSpc="1">
            <a:prstTxWarp prst="textNoShape">
              <a:avLst/>
            </a:prstTxWarp>
          </a:bodyPr>
          <a:lstStyle>
            <a:lvl1pPr algn="r" defTabSz="973138">
              <a:defRPr sz="1300"/>
            </a:lvl1pPr>
          </a:lstStyle>
          <a:p>
            <a:fld id="{1D48FDC5-0FF0-AA44-98DE-252E54AB5EC7}" type="slidenum">
              <a:rPr lang="en-US"/>
              <a:pPr/>
              <a:t>‹#›</a:t>
            </a:fld>
            <a:endParaRPr lang="en-US"/>
          </a:p>
        </p:txBody>
      </p:sp>
    </p:spTree>
    <p:extLst>
      <p:ext uri="{BB962C8B-B14F-4D97-AF65-F5344CB8AC3E}">
        <p14:creationId xmlns:p14="http://schemas.microsoft.com/office/powerpoint/2010/main" val="26090870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1C3301-B4F8-9C4A-A4A6-B086B24BB786}" type="slidenum">
              <a:rPr lang="en-US"/>
              <a:pPr/>
              <a:t>1</a:t>
            </a:fld>
            <a:endParaRPr lang="en-US"/>
          </a:p>
        </p:txBody>
      </p:sp>
      <p:sp>
        <p:nvSpPr>
          <p:cNvPr id="382978" name="Rectangle 2"/>
          <p:cNvSpPr>
            <a:spLocks noGrp="1" noRot="1" noChangeAspect="1" noChangeArrowheads="1" noTextEdit="1"/>
          </p:cNvSpPr>
          <p:nvPr>
            <p:ph type="sldImg"/>
          </p:nvPr>
        </p:nvSpPr>
        <p:spPr>
          <a:ln/>
        </p:spPr>
      </p:sp>
      <p:sp>
        <p:nvSpPr>
          <p:cNvPr id="382979" name="Rectangle 3"/>
          <p:cNvSpPr>
            <a:spLocks noGrp="1" noChangeArrowheads="1"/>
          </p:cNvSpPr>
          <p:nvPr>
            <p:ph type="body" idx="1"/>
          </p:nvPr>
        </p:nvSpPr>
        <p:spPr/>
        <p:txBody>
          <a:bodyPr/>
          <a:lstStyle/>
          <a:p>
            <a:pPr lvl="0"/>
            <a:r>
              <a:rPr lang="en-US" dirty="0" smtClean="0"/>
              <a:t>Image from http://www.thebestbrainpossible.com/category/visualization.</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F00F44-86F1-1D48-B490-FF97278BBC20}" type="slidenum">
              <a:rPr lang="en-US"/>
              <a:pPr/>
              <a:t>15</a:t>
            </a:fld>
            <a:endParaRPr lang="en-US"/>
          </a:p>
        </p:txBody>
      </p:sp>
      <p:sp>
        <p:nvSpPr>
          <p:cNvPr id="82946" name="Rectangle 2"/>
          <p:cNvSpPr>
            <a:spLocks noGrp="1" noRot="1" noChangeAspect="1" noChangeArrowheads="1" noTextEdit="1"/>
          </p:cNvSpPr>
          <p:nvPr>
            <p:ph type="sldImg"/>
          </p:nvPr>
        </p:nvSpPr>
        <p:spPr bwMode="auto">
          <a:xfrm>
            <a:off x="1257300" y="720725"/>
            <a:ext cx="4800600" cy="3600450"/>
          </a:xfrm>
          <a:prstGeom prst="rect">
            <a:avLst/>
          </a:prstGeom>
          <a:solidFill>
            <a:srgbClr val="FFFFFF"/>
          </a:solidFill>
          <a:ln>
            <a:solidFill>
              <a:srgbClr val="000000"/>
            </a:solidFill>
            <a:miter lim="800000"/>
            <a:headEnd/>
            <a:tailEnd/>
          </a:ln>
        </p:spPr>
      </p:sp>
      <p:sp>
        <p:nvSpPr>
          <p:cNvPr id="82947" name="Rectangle 3"/>
          <p:cNvSpPr>
            <a:spLocks noGrp="1" noChangeArrowheads="1"/>
          </p:cNvSpPr>
          <p:nvPr>
            <p:ph type="body" idx="1"/>
          </p:nvPr>
        </p:nvSpPr>
        <p:spPr bwMode="auto">
          <a:xfrm>
            <a:off x="975360" y="4560570"/>
            <a:ext cx="5364480" cy="4320540"/>
          </a:xfrm>
          <a:prstGeom prst="rect">
            <a:avLst/>
          </a:prstGeom>
          <a:solidFill>
            <a:srgbClr val="FFFFFF"/>
          </a:solidFill>
          <a:ln>
            <a:solidFill>
              <a:srgbClr val="000000"/>
            </a:solidFill>
            <a:miter lim="800000"/>
            <a:headEnd/>
            <a:tailEnd/>
          </a:ln>
        </p:spPr>
        <p:txBody>
          <a:bodyPr>
            <a:prstTxWarp prst="textNoShape">
              <a:avLst/>
            </a:prstTxWarp>
          </a:bodyPr>
          <a:lstStyle/>
          <a:p>
            <a:r>
              <a:rPr lang="en-US"/>
              <a:t>History view – messages sent (dark) or received (light); time on y axis, process on x axis</a:t>
            </a:r>
          </a:p>
          <a:p>
            <a:r>
              <a:rPr lang="en-US"/>
              <a:t>Message passing view – messages sent as yellow blobs between processes in outside ring</a:t>
            </a:r>
          </a:p>
          <a:p>
            <a:r>
              <a:rPr lang="en-US"/>
              <a:t>Lamport view – message between processes over time – animated </a:t>
            </a:r>
          </a:p>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Q3: What are three change forces that impact today’s software systems? </a:t>
            </a:r>
            <a:r>
              <a:rPr lang="en-US" sz="1200" kern="1200" dirty="0" smtClean="0">
                <a:solidFill>
                  <a:schemeClr val="tx1"/>
                </a:solidFill>
                <a:effectLst/>
                <a:latin typeface="Times New Roman" charset="0"/>
                <a:ea typeface="+mn-ea"/>
                <a:cs typeface="+mn-cs"/>
              </a:rPr>
              <a:t>Which one is most important, and why?</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18</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Cartoon from http://www.implementingscrum.com/2011/02/15/scrum-and-organizational-change-management/.</a:t>
            </a:r>
          </a:p>
          <a:p>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19</a:t>
            </a:fld>
            <a:endParaRPr lang="en-US"/>
          </a:p>
        </p:txBody>
      </p:sp>
    </p:spTree>
    <p:extLst>
      <p:ext uri="{BB962C8B-B14F-4D97-AF65-F5344CB8AC3E}">
        <p14:creationId xmlns:p14="http://schemas.microsoft.com/office/powerpoint/2010/main" val="22142798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ADEF3F-DE51-EE4D-A6C7-329BAF649A81}" type="slidenum">
              <a:rPr lang="en-US"/>
              <a:pPr/>
              <a:t>20</a:t>
            </a:fld>
            <a:endParaRPr lang="en-US"/>
          </a:p>
        </p:txBody>
      </p:sp>
      <p:sp>
        <p:nvSpPr>
          <p:cNvPr id="1724418" name="Rectangle 2"/>
          <p:cNvSpPr>
            <a:spLocks noGrp="1" noRot="1" noChangeAspect="1" noChangeArrowheads="1"/>
          </p:cNvSpPr>
          <p:nvPr>
            <p:ph type="sldImg"/>
          </p:nvPr>
        </p:nvSpPr>
        <p:spPr bwMode="auto">
          <a:xfrm>
            <a:off x="1257300" y="719138"/>
            <a:ext cx="4800600" cy="3600450"/>
          </a:xfrm>
          <a:prstGeom prst="rect">
            <a:avLst/>
          </a:prstGeom>
          <a:solidFill>
            <a:srgbClr val="FFFFFF"/>
          </a:solidFill>
          <a:ln>
            <a:solidFill>
              <a:srgbClr val="000000"/>
            </a:solidFill>
            <a:miter lim="800000"/>
            <a:headEnd/>
            <a:tailEnd/>
          </a:ln>
        </p:spPr>
      </p:sp>
      <p:sp>
        <p:nvSpPr>
          <p:cNvPr id="1724419" name="Rectangle 3"/>
          <p:cNvSpPr>
            <a:spLocks noGrp="1" noChangeArrowheads="1"/>
          </p:cNvSpPr>
          <p:nvPr>
            <p:ph type="body" idx="1"/>
          </p:nvPr>
        </p:nvSpPr>
        <p:spPr bwMode="auto">
          <a:xfrm>
            <a:off x="976313" y="4560888"/>
            <a:ext cx="5362575" cy="4321175"/>
          </a:xfrm>
          <a:prstGeom prst="rect">
            <a:avLst/>
          </a:prstGeom>
          <a:solidFill>
            <a:srgbClr val="FFFFFF"/>
          </a:solidFill>
          <a:ln>
            <a:solidFill>
              <a:srgbClr val="000000"/>
            </a:solidFill>
            <a:miter lim="800000"/>
            <a:headEnd/>
            <a:tailEnd/>
          </a:ln>
        </p:spPr>
        <p:txBody>
          <a:bodyPr lIns="95271" tIns="47636" rIns="95271" bIns="47636">
            <a:prstTxWarp prst="textNoShape">
              <a:avLst/>
            </a:prstTxWarp>
          </a:bodyPr>
          <a:lstStyle/>
          <a:p>
            <a:r>
              <a:rPr lang="en-US" dirty="0" smtClean="0"/>
              <a:t>Evolution</a:t>
            </a:r>
            <a:r>
              <a:rPr lang="en-US" baseline="0" dirty="0" smtClean="0"/>
              <a:t> is so important to large systems and the corpus of all the systems in an organization that they organize around them…</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Q4: What was the focus</a:t>
            </a:r>
            <a:r>
              <a:rPr lang="en-US" baseline="0" dirty="0" smtClean="0"/>
              <a:t> of the Software Evolution Study conducted by </a:t>
            </a:r>
            <a:r>
              <a:rPr lang="en-US" baseline="0" dirty="0" err="1" smtClean="0"/>
              <a:t>Balady</a:t>
            </a:r>
            <a:r>
              <a:rPr lang="en-US" baseline="0" dirty="0" smtClean="0"/>
              <a:t> and Lehman? What was their goal?</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21</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Paper is at http://blogs.msdn.com/b/karchworld_identity/archive/2011/04/01/lehman-s-laws-of-software-evolution-and-the-staged-model.aspx.</a:t>
            </a:r>
          </a:p>
          <a:p>
            <a:r>
              <a:rPr lang="en-US" dirty="0" smtClean="0"/>
              <a:t>Q5: What</a:t>
            </a:r>
            <a:r>
              <a:rPr lang="en-US" baseline="0" dirty="0" smtClean="0"/>
              <a:t> are the two key “types of software” that the software evolution paper discusses?  What’s the third type, and which is it closest to?</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22</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Q6: </a:t>
            </a:r>
            <a:r>
              <a:rPr lang="en-US" sz="1200" kern="1200" dirty="0" smtClean="0">
                <a:solidFill>
                  <a:schemeClr val="tx1"/>
                </a:solidFill>
                <a:latin typeface="Times New Roman" charset="0"/>
                <a:ea typeface="+mn-ea"/>
                <a:cs typeface="+mn-cs"/>
              </a:rPr>
              <a:t>According to Lehman, what type of systems do most of the software systems today reflect</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23</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effectLst>
                  <a:outerShdw blurRad="38100" dist="38100" dir="2700000" algn="tl">
                    <a:srgbClr val="DDDDDD"/>
                  </a:outerShdw>
                </a:effectLst>
              </a:rPr>
              <a:t>Note: Business “law” - Things that are not growing are dying.</a:t>
            </a:r>
            <a:endParaRPr lang="en-US" dirty="0" smtClean="0"/>
          </a:p>
          <a:p>
            <a:r>
              <a:rPr lang="en-US" dirty="0" smtClean="0"/>
              <a:t>Q7:</a:t>
            </a:r>
            <a:r>
              <a:rPr lang="en-US" baseline="0" dirty="0" smtClean="0"/>
              <a:t> In your own words, what does the law 1 – Continued Change mean for today’s systems?</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26</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effectLst>
                  <a:outerShdw blurRad="38100" dist="38100" dir="2700000" algn="tl">
                    <a:srgbClr val="DDDDDD"/>
                  </a:outerShdw>
                </a:effectLst>
              </a:rPr>
              <a:t>Related to the Second Law of Thermodynamics: “In all energy exchanges, if no energy enters or leaves the system, the potential energy of the state will always be less than that of the initial state." This is also commonly referred to as </a:t>
            </a:r>
            <a:r>
              <a:rPr lang="en-US" sz="1200" dirty="0" smtClean="0">
                <a:solidFill>
                  <a:srgbClr val="990033"/>
                </a:solidFill>
                <a:effectLst>
                  <a:outerShdw blurRad="38100" dist="38100" dir="2700000" algn="tl">
                    <a:srgbClr val="DDDDDD"/>
                  </a:outerShdw>
                </a:effectLst>
              </a:rPr>
              <a:t>entropy</a:t>
            </a:r>
            <a:r>
              <a:rPr lang="en-US" sz="1200" dirty="0" smtClean="0">
                <a:effectLst>
                  <a:outerShdw blurRad="38100" dist="38100" dir="2700000" algn="tl">
                    <a:srgbClr val="DDDDDD"/>
                  </a:outerShdw>
                </a:effectLst>
              </a:rPr>
              <a:t>.</a:t>
            </a:r>
          </a:p>
          <a:p>
            <a:r>
              <a:rPr lang="en-US" sz="1200" dirty="0" smtClean="0">
                <a:effectLst>
                  <a:outerShdw blurRad="38100" dist="38100" dir="2700000" algn="tl">
                    <a:srgbClr val="DDDDDD"/>
                  </a:outerShdw>
                </a:effectLst>
              </a:rPr>
              <a:t>Q8: How</a:t>
            </a:r>
            <a:r>
              <a:rPr lang="en-US" sz="1200" baseline="0" dirty="0" smtClean="0">
                <a:effectLst>
                  <a:outerShdw blurRad="38100" dist="38100" dir="2700000" algn="tl">
                    <a:srgbClr val="DDDDDD"/>
                  </a:outerShdw>
                </a:effectLst>
              </a:rPr>
              <a:t> is the Second Law of Thermodynamics related to the law of Increasing Complexity?</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27</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dirty="0" smtClean="0">
                <a:effectLst>
                  <a:outerShdw blurRad="38100" dist="38100" dir="2700000" algn="tl">
                    <a:srgbClr val="DDDDDD"/>
                  </a:outerShdw>
                </a:effectLst>
              </a:rPr>
              <a:t>Note: Equal and opposite reaction…</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28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90000"/>
              </a:lnSpc>
              <a:spcBef>
                <a:spcPct val="50000"/>
              </a:spcBef>
            </a:pPr>
            <a:r>
              <a:rPr lang="en-US" dirty="0" smtClean="0"/>
              <a:t>Q1: Why do we visualize </a:t>
            </a:r>
            <a:r>
              <a:rPr lang="en-US" baseline="0" dirty="0" smtClean="0"/>
              <a:t>software</a:t>
            </a:r>
          </a:p>
          <a:p>
            <a:pPr>
              <a:lnSpc>
                <a:spcPct val="90000"/>
              </a:lnSpc>
              <a:spcBef>
                <a:spcPct val="50000"/>
              </a:spcBef>
            </a:pPr>
            <a:r>
              <a:rPr lang="en-US" baseline="0" dirty="0" smtClean="0"/>
              <a:t>Image from http://flowingdata.com/2010/10/12/software-evolution-storylines/.</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buFont typeface="Wingdings" charset="2"/>
              <a:buNone/>
            </a:pPr>
            <a:r>
              <a:rPr lang="en-US" sz="1200" dirty="0" smtClean="0">
                <a:effectLst>
                  <a:outerShdw blurRad="38100" dist="38100" dir="2700000" algn="tl">
                    <a:srgbClr val="DDDDDD"/>
                  </a:outerShdw>
                </a:effectLst>
              </a:rPr>
              <a:t>[e.g. management increasing the number of people on a project increases communication overhead].  </a:t>
            </a:r>
          </a:p>
          <a:p>
            <a:pPr eaLnBrk="1" hangingPunct="1">
              <a:buFont typeface="Wingdings" charset="2"/>
              <a:buNone/>
            </a:pPr>
            <a:r>
              <a:rPr lang="en-US" sz="1100" i="1" dirty="0" smtClean="0">
                <a:effectLst>
                  <a:outerShdw blurRad="38100" dist="38100" dir="2700000" algn="tl">
                    <a:srgbClr val="DDDDDD"/>
                  </a:outerShdw>
                </a:effectLst>
              </a:rPr>
              <a:t>Note: first described in </a:t>
            </a:r>
            <a:r>
              <a:rPr lang="en-US" sz="1100" dirty="0" smtClean="0">
                <a:effectLst>
                  <a:outerShdw blurRad="38100" dist="38100" dir="2700000" algn="tl">
                    <a:srgbClr val="DDDDDD"/>
                  </a:outerShdw>
                </a:effectLst>
              </a:rPr>
              <a:t>The Mythical Man-Month </a:t>
            </a:r>
            <a:r>
              <a:rPr lang="en-US" sz="1100" i="1" dirty="0" smtClean="0">
                <a:effectLst>
                  <a:outerShdw blurRad="38100" dist="38100" dir="2700000" algn="tl">
                    <a:srgbClr val="DDDDDD"/>
                  </a:outerShdw>
                </a:effectLst>
              </a:rPr>
              <a:t>by Fred Brooks</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29</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effectLst>
                  <a:outerShdw blurRad="38100" dist="38100" dir="2700000" algn="tl">
                    <a:srgbClr val="DDDDDD"/>
                  </a:outerShdw>
                </a:effectLst>
              </a:rPr>
              <a:t>Not the same as the first law, which refers to the fact that software never exactly matches its operational domain </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effectLst>
                  <a:outerShdw blurRad="38100" dist="38100" dir="2700000" algn="tl">
                    <a:srgbClr val="DDDDDD"/>
                  </a:outerShdw>
                </a:effectLst>
              </a:rPr>
              <a:t>Note: Customers change and grow and so do the systems that support them. Just think of your own home…</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effectLst>
                  <a:outerShdw blurRad="38100" dist="38100" dir="2700000" algn="tl">
                    <a:srgbClr val="DDDDDD"/>
                  </a:outerShdw>
                </a:effectLst>
              </a:rPr>
              <a:t>Q9: What does Law</a:t>
            </a:r>
            <a:r>
              <a:rPr lang="en-US" sz="1200" baseline="0" dirty="0" smtClean="0">
                <a:effectLst>
                  <a:outerShdw blurRad="38100" dist="38100" dir="2700000" algn="tl">
                    <a:srgbClr val="DDDDDD"/>
                  </a:outerShdw>
                </a:effectLst>
              </a:rPr>
              <a:t> 6  “Continuing Growth” mean for software?</a:t>
            </a:r>
            <a:endParaRPr lang="en-US" sz="1200" dirty="0" smtClean="0">
              <a:effectLst>
                <a:outerShdw blurRad="38100" dist="38100" dir="2700000" algn="tl">
                  <a:srgbClr val="DDDDDD"/>
                </a:outerShdw>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dirty="0" smtClean="0">
              <a:effectLst>
                <a:outerShdw blurRad="38100" dist="38100" dir="2700000" algn="tl">
                  <a:srgbClr val="DDDDDD"/>
                </a:outerShdw>
              </a:effectLst>
            </a:endParaRPr>
          </a:p>
          <a:p>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31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Confirmed in more recent work by Lehman on the FEAST project</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34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90000"/>
              </a:lnSpc>
              <a:spcBef>
                <a:spcPct val="50000"/>
              </a:spcBef>
            </a:pPr>
            <a:r>
              <a:rPr lang="en-US" dirty="0" smtClean="0"/>
              <a:t>Q1: Why do we visualize </a:t>
            </a:r>
            <a:r>
              <a:rPr lang="en-US" baseline="0" dirty="0" smtClean="0"/>
              <a:t>software</a:t>
            </a:r>
          </a:p>
        </p:txBody>
      </p:sp>
      <p:sp>
        <p:nvSpPr>
          <p:cNvPr id="4" name="Slide Number Placeholder 3"/>
          <p:cNvSpPr>
            <a:spLocks noGrp="1"/>
          </p:cNvSpPr>
          <p:nvPr>
            <p:ph type="sldNum" sz="quarter" idx="10"/>
          </p:nvPr>
        </p:nvSpPr>
        <p:spPr/>
        <p:txBody>
          <a:bodyPr/>
          <a:lstStyle/>
          <a:p>
            <a:fld id="{1D48FDC5-0FF0-AA44-98DE-252E54AB5EC7}"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63C6EA-50A5-5F49-B9C6-140D1B8E6D68}" type="slidenum">
              <a:rPr lang="en-US"/>
              <a:pPr/>
              <a:t>4</a:t>
            </a:fld>
            <a:endParaRPr lang="en-US"/>
          </a:p>
        </p:txBody>
      </p:sp>
      <p:sp>
        <p:nvSpPr>
          <p:cNvPr id="135170" name="Rectangle 2"/>
          <p:cNvSpPr>
            <a:spLocks noGrp="1" noRot="1" noChangeAspect="1" noChangeArrowheads="1" noTextEdit="1"/>
          </p:cNvSpPr>
          <p:nvPr>
            <p:ph type="sldImg"/>
          </p:nvPr>
        </p:nvSpPr>
        <p:spPr>
          <a:ln/>
        </p:spPr>
      </p:sp>
      <p:sp>
        <p:nvSpPr>
          <p:cNvPr id="135171" name="Rectangle 3"/>
          <p:cNvSpPr>
            <a:spLocks noGrp="1" noChangeArrowheads="1"/>
          </p:cNvSpPr>
          <p:nvPr>
            <p:ph type="body" idx="1"/>
          </p:nvPr>
        </p:nvSpPr>
        <p:spPr/>
        <p:txBody>
          <a:bodyPr/>
          <a:lstStyle/>
          <a:p>
            <a:pPr>
              <a:lnSpc>
                <a:spcPct val="90000"/>
              </a:lnSpc>
            </a:pPr>
            <a:r>
              <a:rPr lang="en-US" sz="2400" dirty="0" smtClean="0"/>
              <a:t>Purpose: Program Understanding</a:t>
            </a:r>
          </a:p>
          <a:p>
            <a:pPr>
              <a:lnSpc>
                <a:spcPct val="90000"/>
              </a:lnSpc>
            </a:pPr>
            <a:r>
              <a:rPr lang="en-US" sz="2400" dirty="0" smtClean="0"/>
              <a:t>Abstraction:  code, classes, packages, relationships</a:t>
            </a:r>
          </a:p>
          <a:p>
            <a:pPr>
              <a:lnSpc>
                <a:spcPct val="90000"/>
              </a:lnSpc>
            </a:pPr>
            <a:r>
              <a:rPr lang="en-US" sz="2400" dirty="0" smtClean="0"/>
              <a:t>Presentation</a:t>
            </a:r>
          </a:p>
          <a:p>
            <a:pPr lvl="1">
              <a:lnSpc>
                <a:spcPct val="90000"/>
              </a:lnSpc>
            </a:pPr>
            <a:r>
              <a:rPr lang="en-US" sz="2000" dirty="0" smtClean="0"/>
              <a:t>Standard UML diagrams – poor use of space and color</a:t>
            </a:r>
          </a:p>
          <a:p>
            <a:pPr lvl="1">
              <a:lnSpc>
                <a:spcPct val="90000"/>
              </a:lnSpc>
            </a:pPr>
            <a:r>
              <a:rPr lang="en-US" sz="2000" dirty="0" smtClean="0"/>
              <a:t>Code – white space and color</a:t>
            </a:r>
          </a:p>
          <a:p>
            <a:pPr>
              <a:lnSpc>
                <a:spcPct val="90000"/>
              </a:lnSpc>
            </a:pPr>
            <a:r>
              <a:rPr lang="en-US" sz="2400" dirty="0" smtClean="0"/>
              <a:t>Strengths</a:t>
            </a:r>
          </a:p>
          <a:p>
            <a:pPr lvl="1">
              <a:lnSpc>
                <a:spcPct val="90000"/>
              </a:lnSpc>
            </a:pPr>
            <a:r>
              <a:rPr lang="en-US" sz="2000" dirty="0" smtClean="0"/>
              <a:t>Well known modeling technique</a:t>
            </a:r>
          </a:p>
          <a:p>
            <a:pPr lvl="1">
              <a:lnSpc>
                <a:spcPct val="90000"/>
              </a:lnSpc>
            </a:pPr>
            <a:r>
              <a:rPr lang="en-US" sz="2000" dirty="0" smtClean="0"/>
              <a:t>Round-trip engineering between diagrams and code</a:t>
            </a:r>
          </a:p>
          <a:p>
            <a:pPr>
              <a:lnSpc>
                <a:spcPct val="90000"/>
              </a:lnSpc>
            </a:pPr>
            <a:r>
              <a:rPr lang="en-US" sz="2400" dirty="0" smtClean="0"/>
              <a:t>Limitations</a:t>
            </a:r>
          </a:p>
          <a:p>
            <a:pPr lvl="1">
              <a:lnSpc>
                <a:spcPct val="90000"/>
              </a:lnSpc>
            </a:pPr>
            <a:r>
              <a:rPr lang="en-US" sz="2000" dirty="0" smtClean="0"/>
              <a:t>Poor use of space – can not see the “big picture”</a:t>
            </a:r>
            <a:endParaRPr lang="en-US" sz="20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400" dirty="0" smtClean="0"/>
              <a:t>Purpose:  Navigate and view large programs</a:t>
            </a:r>
          </a:p>
          <a:p>
            <a:r>
              <a:rPr lang="en-US" sz="2400" dirty="0" smtClean="0"/>
              <a:t>Abstraction:  Code</a:t>
            </a:r>
          </a:p>
          <a:p>
            <a:r>
              <a:rPr lang="en-US" sz="2400" dirty="0" smtClean="0"/>
              <a:t>Presentation:  Text, color, size</a:t>
            </a:r>
          </a:p>
          <a:p>
            <a:r>
              <a:rPr lang="en-US" sz="2400" dirty="0" smtClean="0"/>
              <a:t>Benefits</a:t>
            </a:r>
          </a:p>
          <a:p>
            <a:pPr lvl="1"/>
            <a:r>
              <a:rPr lang="en-US" sz="2000" dirty="0" smtClean="0"/>
              <a:t>Good use of space</a:t>
            </a:r>
          </a:p>
          <a:p>
            <a:pPr lvl="1"/>
            <a:r>
              <a:rPr lang="en-US" sz="2000" dirty="0" smtClean="0"/>
              <a:t>Overview + detail</a:t>
            </a:r>
          </a:p>
          <a:p>
            <a:r>
              <a:rPr lang="en-US" sz="2400" dirty="0" smtClean="0"/>
              <a:t>Drawbacks</a:t>
            </a:r>
          </a:p>
          <a:p>
            <a:pPr lvl="1"/>
            <a:r>
              <a:rPr lang="en-US" sz="2000" dirty="0" smtClean="0"/>
              <a:t>Limited abstraction</a:t>
            </a:r>
            <a:endParaRPr lang="en-US" dirty="0" smtClean="0"/>
          </a:p>
          <a:p>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8BAC08-8638-DD46-80C3-CC6ABFE579D3}" type="slidenum">
              <a:rPr lang="en-US"/>
              <a:pPr/>
              <a:t>8</a:t>
            </a:fld>
            <a:endParaRPr lang="en-US"/>
          </a:p>
        </p:txBody>
      </p:sp>
      <p:sp>
        <p:nvSpPr>
          <p:cNvPr id="136194" name="Rectangle 2"/>
          <p:cNvSpPr>
            <a:spLocks noGrp="1" noRot="1" noChangeAspect="1" noChangeArrowheads="1" noTextEdit="1"/>
          </p:cNvSpPr>
          <p:nvPr>
            <p:ph type="sldImg"/>
          </p:nvPr>
        </p:nvSpPr>
        <p:spPr>
          <a:ln/>
        </p:spPr>
      </p:sp>
      <p:sp>
        <p:nvSpPr>
          <p:cNvPr id="136195" name="Rectangle 3"/>
          <p:cNvSpPr>
            <a:spLocks noGrp="1" noChangeArrowheads="1"/>
          </p:cNvSpPr>
          <p:nvPr>
            <p:ph type="body" idx="1"/>
          </p:nvPr>
        </p:nvSpPr>
        <p:spPr/>
        <p:txBody>
          <a:bodyPr/>
          <a:lstStyle/>
          <a:p>
            <a:pPr>
              <a:lnSpc>
                <a:spcPct val="90000"/>
              </a:lnSpc>
            </a:pPr>
            <a:r>
              <a:rPr lang="en-US" sz="2000" dirty="0" smtClean="0"/>
              <a:t>Purpose:  Program specification; program understanding, program analysis</a:t>
            </a:r>
          </a:p>
          <a:p>
            <a:pPr>
              <a:lnSpc>
                <a:spcPct val="90000"/>
              </a:lnSpc>
            </a:pPr>
            <a:r>
              <a:rPr lang="en-US" sz="2000" dirty="0" smtClean="0"/>
              <a:t>Abstraction:  code, program blocks, control flow, derived statistics</a:t>
            </a:r>
          </a:p>
          <a:p>
            <a:pPr>
              <a:lnSpc>
                <a:spcPct val="90000"/>
              </a:lnSpc>
            </a:pPr>
            <a:r>
              <a:rPr lang="en-US" sz="2000" dirty="0" smtClean="0"/>
              <a:t>Presentation</a:t>
            </a:r>
          </a:p>
          <a:p>
            <a:pPr lvl="1">
              <a:lnSpc>
                <a:spcPct val="90000"/>
              </a:lnSpc>
            </a:pPr>
            <a:r>
              <a:rPr lang="en-US" sz="1800" dirty="0" smtClean="0"/>
              <a:t>Text, color, diagrams</a:t>
            </a:r>
          </a:p>
          <a:p>
            <a:pPr lvl="1">
              <a:lnSpc>
                <a:spcPct val="90000"/>
              </a:lnSpc>
            </a:pPr>
            <a:r>
              <a:rPr lang="en-US" sz="1800" dirty="0" smtClean="0"/>
              <a:t>Color coded bar graphs</a:t>
            </a:r>
          </a:p>
          <a:p>
            <a:pPr>
              <a:lnSpc>
                <a:spcPct val="90000"/>
              </a:lnSpc>
            </a:pPr>
            <a:r>
              <a:rPr lang="en-US" sz="2000" dirty="0" smtClean="0"/>
              <a:t>Benefits </a:t>
            </a:r>
          </a:p>
          <a:p>
            <a:pPr lvl="1">
              <a:lnSpc>
                <a:spcPct val="90000"/>
              </a:lnSpc>
            </a:pPr>
            <a:r>
              <a:rPr lang="en-US" sz="1800" dirty="0" smtClean="0"/>
              <a:t>Control diagrams integrated with code</a:t>
            </a:r>
          </a:p>
          <a:p>
            <a:pPr lvl="1">
              <a:lnSpc>
                <a:spcPct val="90000"/>
              </a:lnSpc>
            </a:pPr>
            <a:r>
              <a:rPr lang="en-US" sz="1800" dirty="0" smtClean="0"/>
              <a:t>Complexity analysis mapped to code segments</a:t>
            </a:r>
          </a:p>
          <a:p>
            <a:pPr>
              <a:lnSpc>
                <a:spcPct val="90000"/>
              </a:lnSpc>
            </a:pPr>
            <a:r>
              <a:rPr lang="en-US" sz="2000" dirty="0" smtClean="0"/>
              <a:t>Drawbacks</a:t>
            </a:r>
          </a:p>
          <a:p>
            <a:pPr lvl="1">
              <a:lnSpc>
                <a:spcPct val="90000"/>
              </a:lnSpc>
            </a:pPr>
            <a:r>
              <a:rPr lang="en-US" sz="1800" dirty="0" smtClean="0"/>
              <a:t>Few high level abstractions</a:t>
            </a:r>
          </a:p>
          <a:p>
            <a:pPr lvl="0">
              <a:lnSpc>
                <a:spcPct val="90000"/>
              </a:lnSpc>
            </a:pPr>
            <a:r>
              <a:rPr lang="en-US" sz="1800" dirty="0" smtClean="0"/>
              <a:t>Q2: What does </a:t>
            </a:r>
            <a:r>
              <a:rPr lang="en-US" sz="1800" dirty="0" err="1" smtClean="0"/>
              <a:t>jGRASP</a:t>
            </a:r>
            <a:r>
              <a:rPr lang="en-US" sz="1800" baseline="0" dirty="0" smtClean="0"/>
              <a:t> Control Structure Diagram (CSD) show?  </a:t>
            </a:r>
            <a:endParaRPr lang="en-US" sz="1800"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832ADC-E889-E445-AD56-9938ACD5AD46}" type="slidenum">
              <a:rPr lang="en-US"/>
              <a:pPr/>
              <a:t>9</a:t>
            </a:fld>
            <a:endParaRPr lang="en-US"/>
          </a:p>
        </p:txBody>
      </p:sp>
      <p:sp>
        <p:nvSpPr>
          <p:cNvPr id="138242" name="Rectangle 2"/>
          <p:cNvSpPr>
            <a:spLocks noGrp="1" noRot="1" noChangeAspect="1" noChangeArrowheads="1" noTextEdit="1"/>
          </p:cNvSpPr>
          <p:nvPr>
            <p:ph type="sldImg"/>
          </p:nvPr>
        </p:nvSpPr>
        <p:spPr>
          <a:ln/>
        </p:spPr>
      </p:sp>
      <p:sp>
        <p:nvSpPr>
          <p:cNvPr id="138243" name="Rectangle 3"/>
          <p:cNvSpPr>
            <a:spLocks noGrp="1" noChangeArrowheads="1"/>
          </p:cNvSpPr>
          <p:nvPr>
            <p:ph type="body" idx="1"/>
          </p:nvPr>
        </p:nvSpPr>
        <p:spPr/>
        <p:txBody>
          <a:bodyPr/>
          <a:lstStyle/>
          <a:p>
            <a:r>
              <a:rPr lang="en-US" dirty="0" err="1"/>
              <a:t>Reachability</a:t>
            </a:r>
            <a:r>
              <a:rPr lang="en-US" dirty="0"/>
              <a:t> -</a:t>
            </a:r>
            <a:r>
              <a:rPr lang="en-US" dirty="0" smtClean="0"/>
              <a:t> # of </a:t>
            </a:r>
            <a:r>
              <a:rPr lang="en-US" dirty="0"/>
              <a:t>conditions that must be evaluated to reach the segment from outside of the enclosing method, function, or other top-level statement block.</a:t>
            </a:r>
            <a:r>
              <a:rPr lang="en-US" dirty="0" smtClean="0"/>
              <a:t> </a:t>
            </a:r>
          </a:p>
          <a:p>
            <a:r>
              <a:rPr lang="en-US" dirty="0" smtClean="0"/>
              <a:t>Content </a:t>
            </a:r>
            <a:r>
              <a:rPr lang="en-US" dirty="0"/>
              <a:t>- the log of the</a:t>
            </a:r>
            <a:r>
              <a:rPr lang="en-US" dirty="0" smtClean="0"/>
              <a:t> # of </a:t>
            </a:r>
            <a:r>
              <a:rPr lang="en-US" dirty="0"/>
              <a:t>significant tokens in the segment.</a:t>
            </a:r>
            <a:r>
              <a:rPr lang="en-US" dirty="0" smtClean="0"/>
              <a:t> </a:t>
            </a:r>
          </a:p>
          <a:p>
            <a:r>
              <a:rPr lang="en-US" dirty="0"/>
              <a:t>Breadth - the number of statements, methods, etc. in the innermost block containing the segment. </a:t>
            </a:r>
          </a:p>
          <a:p>
            <a:r>
              <a:rPr lang="en-US" dirty="0"/>
              <a:t>Inherent - value assigned based on the inherent complexity of the innermost enclosing structure. For example, segments in switch or case statements are assigned an inherent complexity of 3.0. This reflects the view that some structure types are inherently more complex than others.</a:t>
            </a:r>
          </a:p>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B71A5A-5C2B-5348-AFA4-7EACFF6EC80E}" type="slidenum">
              <a:rPr lang="en-US"/>
              <a:pPr/>
              <a:t>11</a:t>
            </a:fld>
            <a:endParaRPr lang="en-US"/>
          </a:p>
        </p:txBody>
      </p:sp>
      <p:sp>
        <p:nvSpPr>
          <p:cNvPr id="137218" name="Rectangle 2"/>
          <p:cNvSpPr>
            <a:spLocks noGrp="1" noRot="1" noChangeAspect="1" noChangeArrowheads="1" noTextEdit="1"/>
          </p:cNvSpPr>
          <p:nvPr>
            <p:ph type="sldImg"/>
          </p:nvPr>
        </p:nvSpPr>
        <p:spPr>
          <a:ln/>
        </p:spPr>
      </p:sp>
      <p:sp>
        <p:nvSpPr>
          <p:cNvPr id="137219" name="Rectangle 3"/>
          <p:cNvSpPr>
            <a:spLocks noGrp="1" noChangeArrowheads="1"/>
          </p:cNvSpPr>
          <p:nvPr>
            <p:ph type="body" idx="1"/>
          </p:nvPr>
        </p:nvSpPr>
        <p:spPr/>
        <p:txBody>
          <a:bodyPr/>
          <a:lstStyle/>
          <a:p>
            <a:pPr>
              <a:lnSpc>
                <a:spcPct val="90000"/>
              </a:lnSpc>
            </a:pPr>
            <a:r>
              <a:rPr lang="en-US" dirty="0" smtClean="0"/>
              <a:t>Purpose:  Program visualization</a:t>
            </a:r>
          </a:p>
          <a:p>
            <a:pPr>
              <a:lnSpc>
                <a:spcPct val="90000"/>
              </a:lnSpc>
            </a:pPr>
            <a:r>
              <a:rPr lang="en-US" dirty="0" smtClean="0"/>
              <a:t>Abstraction:  code, structures</a:t>
            </a:r>
          </a:p>
          <a:p>
            <a:pPr>
              <a:lnSpc>
                <a:spcPct val="90000"/>
              </a:lnSpc>
            </a:pPr>
            <a:r>
              <a:rPr lang="en-US" dirty="0" smtClean="0"/>
              <a:t>Presentation:  Text, color, size, graphs</a:t>
            </a:r>
          </a:p>
          <a:p>
            <a:pPr>
              <a:lnSpc>
                <a:spcPct val="90000"/>
              </a:lnSpc>
            </a:pPr>
            <a:r>
              <a:rPr lang="en-US" dirty="0" smtClean="0"/>
              <a:t>Benefits</a:t>
            </a:r>
          </a:p>
          <a:p>
            <a:pPr lvl="1">
              <a:lnSpc>
                <a:spcPct val="90000"/>
              </a:lnSpc>
            </a:pPr>
            <a:r>
              <a:rPr lang="en-US" dirty="0" smtClean="0"/>
              <a:t>A variety of techniques for browsing code and analyzing complexity</a:t>
            </a:r>
          </a:p>
          <a:p>
            <a:pPr>
              <a:lnSpc>
                <a:spcPct val="90000"/>
              </a:lnSpc>
            </a:pPr>
            <a:r>
              <a:rPr lang="en-US" dirty="0" smtClean="0"/>
              <a:t>Drawbacks</a:t>
            </a:r>
          </a:p>
          <a:p>
            <a:pPr lvl="1">
              <a:lnSpc>
                <a:spcPct val="90000"/>
              </a:lnSpc>
            </a:pPr>
            <a:r>
              <a:rPr lang="en-US" dirty="0" smtClean="0"/>
              <a:t>Limited abstraction</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D5A350-197D-A44F-A328-EDE1C9DD6360}" type="slidenum">
              <a:rPr lang="en-US"/>
              <a:pPr/>
              <a:t>13</a:t>
            </a:fld>
            <a:endParaRPr lang="en-US"/>
          </a:p>
        </p:txBody>
      </p:sp>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p:txBody>
          <a:bodyPr/>
          <a:lstStyle/>
          <a:p>
            <a:r>
              <a:rPr lang="en-US"/>
              <a:t>Process tree – shows the process hierarchy at the current point in the trace replay</a:t>
            </a:r>
          </a:p>
          <a:p>
            <a:r>
              <a:rPr lang="en-US"/>
              <a:t>Current process – shows which process was running at each time instant</a:t>
            </a:r>
          </a:p>
          <a:p>
            <a:r>
              <a:rPr lang="en-US"/>
              <a:t>System state – shows the state of the system (idle, user mode, system call, interrupt, page fault) at each time instant</a:t>
            </a:r>
          </a:p>
          <a:p>
            <a:r>
              <a:rPr lang="en-US"/>
              <a:t>Kernel statistics – shows the rates at which a selecdted set of kernel activities were occurring at different times</a:t>
            </a:r>
          </a:p>
          <a:p>
            <a:r>
              <a:rPr lang="en-US"/>
              <a:t>Process histogram – whos the relative amounts of time that different processes have accumulated up to the current point in the trace replay</a:t>
            </a:r>
          </a:p>
          <a:p>
            <a:r>
              <a:rPr lang="en-US"/>
              <a:t>Target process – whos the name or process id of the currently selected target process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146" name="Rectangle 2"/>
          <p:cNvSpPr>
            <a:spLocks noChangeArrowheads="1"/>
          </p:cNvSpPr>
          <p:nvPr/>
        </p:nvSpPr>
        <p:spPr bwMode="invGray">
          <a:xfrm>
            <a:off x="9190038" y="20638"/>
            <a:ext cx="563562" cy="6858000"/>
          </a:xfrm>
          <a:prstGeom prst="rect">
            <a:avLst/>
          </a:prstGeom>
          <a:gradFill rotWithShape="0">
            <a:gsLst>
              <a:gs pos="0">
                <a:srgbClr val="CC0000"/>
              </a:gs>
              <a:gs pos="100000">
                <a:schemeClr val="folHlink"/>
              </a:gs>
            </a:gsLst>
            <a:lin ang="0" scaled="1"/>
          </a:gradFill>
          <a:ln w="9525">
            <a:noFill/>
            <a:miter lim="800000"/>
            <a:headEnd/>
            <a:tailEnd/>
          </a:ln>
        </p:spPr>
        <p:txBody>
          <a:bodyPr wrap="none" anchor="ctr">
            <a:prstTxWarp prst="textNoShape">
              <a:avLst/>
            </a:prstTxWarp>
          </a:bodyPr>
          <a:lstStyle/>
          <a:p>
            <a:endParaRPr lang="en-US"/>
          </a:p>
        </p:txBody>
      </p:sp>
      <p:sp>
        <p:nvSpPr>
          <p:cNvPr id="6147" name="Freeform 3"/>
          <p:cNvSpPr>
            <a:spLocks/>
          </p:cNvSpPr>
          <p:nvPr/>
        </p:nvSpPr>
        <p:spPr bwMode="white">
          <a:xfrm>
            <a:off x="0" y="4510088"/>
            <a:ext cx="5754688" cy="2347912"/>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rgbClr val="C0C0C0"/>
              </a:gs>
              <a:gs pos="100000">
                <a:schemeClr val="bg1"/>
              </a:gs>
            </a:gsLst>
            <a:lin ang="5400000" scaled="1"/>
          </a:gradFill>
          <a:ln w="9525" cap="flat" cmpd="sng">
            <a:noFill/>
            <a:prstDash val="solid"/>
            <a:miter lim="800000"/>
            <a:headEnd type="none" w="sm" len="sm"/>
            <a:tailEnd type="none" w="sm" len="sm"/>
          </a:ln>
          <a:effectLst/>
        </p:spPr>
        <p:txBody>
          <a:bodyPr wrap="none" anchor="ctr">
            <a:prstTxWarp prst="textNoShape">
              <a:avLst/>
            </a:prstTxWarp>
          </a:bodyPr>
          <a:lstStyle/>
          <a:p>
            <a:endParaRPr lang="en-US"/>
          </a:p>
        </p:txBody>
      </p:sp>
      <p:sp>
        <p:nvSpPr>
          <p:cNvPr id="6148" name="Freeform 4"/>
          <p:cNvSpPr>
            <a:spLocks/>
          </p:cNvSpPr>
          <p:nvPr/>
        </p:nvSpPr>
        <p:spPr bwMode="white">
          <a:xfrm>
            <a:off x="0" y="3838575"/>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rgbClr val="C0C0C0"/>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6149" name="Freeform 5"/>
          <p:cNvSpPr>
            <a:spLocks/>
          </p:cNvSpPr>
          <p:nvPr/>
        </p:nvSpPr>
        <p:spPr bwMode="white">
          <a:xfrm>
            <a:off x="0" y="3167063"/>
            <a:ext cx="9144000" cy="3690937"/>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rgbClr val="C0C0C0"/>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6150" name="Freeform 6"/>
          <p:cNvSpPr>
            <a:spLocks/>
          </p:cNvSpPr>
          <p:nvPr/>
        </p:nvSpPr>
        <p:spPr bwMode="white">
          <a:xfrm>
            <a:off x="0" y="2481263"/>
            <a:ext cx="9144000" cy="2497137"/>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rgbClr val="C0C0C0"/>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6151" name="Freeform 7"/>
          <p:cNvSpPr>
            <a:spLocks/>
          </p:cNvSpPr>
          <p:nvPr/>
        </p:nvSpPr>
        <p:spPr bwMode="white">
          <a:xfrm>
            <a:off x="0" y="1814513"/>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rgbClr val="C0C0C0"/>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6152" name="Freeform 8"/>
          <p:cNvSpPr>
            <a:spLocks/>
          </p:cNvSpPr>
          <p:nvPr/>
        </p:nvSpPr>
        <p:spPr bwMode="white">
          <a:xfrm>
            <a:off x="0" y="0"/>
            <a:ext cx="9144000" cy="1682750"/>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rgbClr val="C0C0C0"/>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6153" name="Freeform 9"/>
          <p:cNvSpPr>
            <a:spLocks/>
          </p:cNvSpPr>
          <p:nvPr/>
        </p:nvSpPr>
        <p:spPr bwMode="white">
          <a:xfrm>
            <a:off x="0" y="0"/>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rgbClr val="C0C0C0"/>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6154" name="Freeform 10"/>
          <p:cNvSpPr>
            <a:spLocks/>
          </p:cNvSpPr>
          <p:nvPr/>
        </p:nvSpPr>
        <p:spPr bwMode="white">
          <a:xfrm>
            <a:off x="0" y="0"/>
            <a:ext cx="4578350" cy="454025"/>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rgbClr val="C0C0C0"/>
              </a:gs>
              <a:gs pos="100000">
                <a:schemeClr val="bg1"/>
              </a:gs>
            </a:gsLst>
            <a:lin ang="0" scaled="1"/>
          </a:gradFill>
          <a:ln w="9525">
            <a:noFill/>
            <a:round/>
            <a:headEnd type="none" w="sm" len="sm"/>
            <a:tailEnd type="none" w="sm" len="sm"/>
          </a:ln>
          <a:effectLst/>
        </p:spPr>
        <p:txBody>
          <a:bodyPr>
            <a:prstTxWarp prst="textNoShape">
              <a:avLst/>
            </a:prstTxWarp>
          </a:bodyPr>
          <a:lstStyle/>
          <a:p>
            <a:endParaRPr lang="en-US"/>
          </a:p>
        </p:txBody>
      </p:sp>
      <p:sp>
        <p:nvSpPr>
          <p:cNvPr id="6155" name="Rectangle 11"/>
          <p:cNvSpPr>
            <a:spLocks noGrp="1" noChangeArrowheads="1"/>
          </p:cNvSpPr>
          <p:nvPr>
            <p:ph type="ctrTitle"/>
          </p:nvPr>
        </p:nvSpPr>
        <p:spPr>
          <a:xfrm>
            <a:off x="685800" y="609600"/>
            <a:ext cx="7772400" cy="2819400"/>
          </a:xfrm>
        </p:spPr>
        <p:txBody>
          <a:bodyPr/>
          <a:lstStyle>
            <a:lvl1pPr algn="ctr">
              <a:defRPr sz="4000"/>
            </a:lvl1pPr>
          </a:lstStyle>
          <a:p>
            <a:r>
              <a:rPr lang="en-US"/>
              <a:t>Click to edit Master title style</a:t>
            </a:r>
          </a:p>
        </p:txBody>
      </p:sp>
      <p:sp>
        <p:nvSpPr>
          <p:cNvPr id="6156" name="Rectangle 12"/>
          <p:cNvSpPr>
            <a:spLocks noGrp="1" noChangeArrowheads="1"/>
          </p:cNvSpPr>
          <p:nvPr>
            <p:ph type="subTitle" idx="1"/>
          </p:nvPr>
        </p:nvSpPr>
        <p:spPr>
          <a:xfrm>
            <a:off x="1371600" y="3886200"/>
            <a:ext cx="6400800" cy="1752600"/>
          </a:xfrm>
        </p:spPr>
        <p:txBody>
          <a:bodyPr/>
          <a:lstStyle>
            <a:lvl1pPr marL="0" indent="0" algn="ctr">
              <a:buFont typeface="Wingdings" charset="2"/>
              <a:buNone/>
              <a:defRPr sz="2400"/>
            </a:lvl1pPr>
          </a:lstStyle>
          <a:p>
            <a:r>
              <a:rPr lang="en-US"/>
              <a:t>Click to edit Master subtitle style</a:t>
            </a:r>
          </a:p>
        </p:txBody>
      </p:sp>
      <p:sp>
        <p:nvSpPr>
          <p:cNvPr id="6157" name="Rectangle 13"/>
          <p:cNvSpPr>
            <a:spLocks noGrp="1" noChangeArrowheads="1"/>
          </p:cNvSpPr>
          <p:nvPr>
            <p:ph type="dt" sz="half" idx="2"/>
          </p:nvPr>
        </p:nvSpPr>
        <p:spPr/>
        <p:txBody>
          <a:bodyPr/>
          <a:lstStyle>
            <a:lvl1pPr>
              <a:defRPr/>
            </a:lvl1pPr>
          </a:lstStyle>
          <a:p>
            <a:endParaRPr lang="en-US"/>
          </a:p>
        </p:txBody>
      </p:sp>
      <p:sp>
        <p:nvSpPr>
          <p:cNvPr id="6158" name="Rectangle 14"/>
          <p:cNvSpPr>
            <a:spLocks noGrp="1" noChangeArrowheads="1"/>
          </p:cNvSpPr>
          <p:nvPr>
            <p:ph type="ftr" sz="quarter" idx="3"/>
          </p:nvPr>
        </p:nvSpPr>
        <p:spPr/>
        <p:txBody>
          <a:bodyPr/>
          <a:lstStyle>
            <a:lvl1pPr>
              <a:defRPr/>
            </a:lvl1p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6146"/>
                                        </p:tgtEl>
                                        <p:attrNameLst>
                                          <p:attrName>style.visibility</p:attrName>
                                        </p:attrNameLst>
                                      </p:cBhvr>
                                      <p:to>
                                        <p:strVal val="visible"/>
                                      </p:to>
                                    </p:set>
                                    <p:anim calcmode="lin" valueType="num">
                                      <p:cBhvr additive="base">
                                        <p:cTn id="7" dur="500" fill="hold"/>
                                        <p:tgtEl>
                                          <p:spTgt spid="6146"/>
                                        </p:tgtEl>
                                        <p:attrNameLst>
                                          <p:attrName>ppt_x</p:attrName>
                                        </p:attrNameLst>
                                      </p:cBhvr>
                                      <p:tavLst>
                                        <p:tav tm="0">
                                          <p:val>
                                            <p:strVal val="0-#ppt_w/2"/>
                                          </p:val>
                                        </p:tav>
                                        <p:tav tm="100000">
                                          <p:val>
                                            <p:strVal val="#ppt_x"/>
                                          </p:val>
                                        </p:tav>
                                      </p:tavLst>
                                    </p:anim>
                                    <p:anim calcmode="lin" valueType="num">
                                      <p:cBhvr additive="base">
                                        <p:cTn id="8" dur="500" fill="hold"/>
                                        <p:tgtEl>
                                          <p:spTgt spid="6146"/>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6146"/>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D02FA40B-D0E2-5746-A3D8-9149A00ED7A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76200"/>
            <a:ext cx="194310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76200"/>
            <a:ext cx="567690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AF69C24B-8AC4-4649-8C5D-C9ABF9BA833B}"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
            <a:ext cx="7772400" cy="533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762000"/>
            <a:ext cx="38100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762000"/>
            <a:ext cx="3810000" cy="5486400"/>
          </a:xfrm>
        </p:spPr>
        <p:txBody>
          <a:bodyPr/>
          <a:lstStyle/>
          <a:p>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7162800" y="6553200"/>
            <a:ext cx="1905000" cy="381000"/>
          </a:xfrm>
        </p:spPr>
        <p:txBody>
          <a:bodyPr/>
          <a:lstStyle>
            <a:lvl1pPr>
              <a:defRPr smtClean="0"/>
            </a:lvl1pPr>
          </a:lstStyle>
          <a:p>
            <a:fld id="{D1C5598A-8974-3840-978B-2DD5197435D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74B3A97D-E058-4347-98A3-25ACC5C2803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84A6DD52-B65D-2745-95FF-4AABEB51055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7620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7620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4AD968FA-C622-B24E-90B1-AA1F687089F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smtClean="0"/>
            </a:lvl1pPr>
          </a:lstStyle>
          <a:p>
            <a:fld id="{5EFA5E4A-AD53-0843-A6C6-D4095C8CCF0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smtClean="0"/>
            </a:lvl1pPr>
          </a:lstStyle>
          <a:p>
            <a:fld id="{443A6690-49A6-7A4D-B2B1-26C8A70FBB9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7032A153-4C1E-1849-AC61-B029892F404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DB5FF174-6D5E-474F-A735-6762711C564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6" name="Freeform 22"/>
          <p:cNvSpPr>
            <a:spLocks/>
          </p:cNvSpPr>
          <p:nvPr/>
        </p:nvSpPr>
        <p:spPr bwMode="white">
          <a:xfrm>
            <a:off x="0" y="4510088"/>
            <a:ext cx="5754688" cy="2347912"/>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rgbClr val="DDDDDD"/>
              </a:gs>
              <a:gs pos="100000">
                <a:schemeClr val="bg1"/>
              </a:gs>
            </a:gsLst>
            <a:lin ang="5400000" scaled="1"/>
          </a:gradFill>
          <a:ln w="9525" cap="flat" cmpd="sng">
            <a:noFill/>
            <a:prstDash val="solid"/>
            <a:miter lim="800000"/>
            <a:headEnd type="none" w="sm" len="sm"/>
            <a:tailEnd type="none" w="sm" len="sm"/>
          </a:ln>
          <a:effectLst/>
        </p:spPr>
        <p:txBody>
          <a:bodyPr wrap="none" anchor="ctr">
            <a:prstTxWarp prst="textNoShape">
              <a:avLst/>
            </a:prstTxWarp>
          </a:bodyPr>
          <a:lstStyle/>
          <a:p>
            <a:endParaRPr lang="en-US"/>
          </a:p>
        </p:txBody>
      </p:sp>
      <p:sp>
        <p:nvSpPr>
          <p:cNvPr id="1047" name="Freeform 23"/>
          <p:cNvSpPr>
            <a:spLocks/>
          </p:cNvSpPr>
          <p:nvPr/>
        </p:nvSpPr>
        <p:spPr bwMode="white">
          <a:xfrm>
            <a:off x="0" y="3838575"/>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rgbClr val="DDDDDD"/>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1048" name="Freeform 24"/>
          <p:cNvSpPr>
            <a:spLocks/>
          </p:cNvSpPr>
          <p:nvPr/>
        </p:nvSpPr>
        <p:spPr bwMode="white">
          <a:xfrm>
            <a:off x="0" y="3167063"/>
            <a:ext cx="9144000" cy="3690937"/>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rgbClr val="DDDDDD"/>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1049" name="Freeform 25"/>
          <p:cNvSpPr>
            <a:spLocks/>
          </p:cNvSpPr>
          <p:nvPr/>
        </p:nvSpPr>
        <p:spPr bwMode="white">
          <a:xfrm>
            <a:off x="0" y="2481263"/>
            <a:ext cx="9144000" cy="2497137"/>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rgbClr val="DDDDDD"/>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1050" name="Freeform 26"/>
          <p:cNvSpPr>
            <a:spLocks/>
          </p:cNvSpPr>
          <p:nvPr/>
        </p:nvSpPr>
        <p:spPr bwMode="white">
          <a:xfrm>
            <a:off x="0" y="1814513"/>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rgbClr val="DDDDDD"/>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1051" name="Freeform 27"/>
          <p:cNvSpPr>
            <a:spLocks/>
          </p:cNvSpPr>
          <p:nvPr/>
        </p:nvSpPr>
        <p:spPr bwMode="white">
          <a:xfrm>
            <a:off x="0" y="0"/>
            <a:ext cx="9144000" cy="1682750"/>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rgbClr val="DDDDDD"/>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1052" name="Freeform 28"/>
          <p:cNvSpPr>
            <a:spLocks/>
          </p:cNvSpPr>
          <p:nvPr/>
        </p:nvSpPr>
        <p:spPr bwMode="white">
          <a:xfrm>
            <a:off x="0" y="0"/>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rgbClr val="DDDDDD"/>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1053" name="Freeform 29"/>
          <p:cNvSpPr>
            <a:spLocks/>
          </p:cNvSpPr>
          <p:nvPr/>
        </p:nvSpPr>
        <p:spPr bwMode="white">
          <a:xfrm>
            <a:off x="0" y="0"/>
            <a:ext cx="4578350" cy="454025"/>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rgbClr val="DDDDDD"/>
              </a:gs>
              <a:gs pos="100000">
                <a:schemeClr val="bg1"/>
              </a:gs>
            </a:gsLst>
            <a:lin ang="0" scaled="1"/>
          </a:gradFill>
          <a:ln w="9525">
            <a:noFill/>
            <a:round/>
            <a:headEnd type="none" w="sm" len="sm"/>
            <a:tailEnd type="none" w="sm" len="sm"/>
          </a:ln>
          <a:effectLst/>
        </p:spPr>
        <p:txBody>
          <a:bodyPr>
            <a:prstTxWarp prst="textNoShape">
              <a:avLst/>
            </a:prstTxWarp>
          </a:bodyPr>
          <a:lstStyle/>
          <a:p>
            <a:endParaRPr lang="en-US"/>
          </a:p>
        </p:txBody>
      </p:sp>
      <p:sp>
        <p:nvSpPr>
          <p:cNvPr id="1026" name="Rectangle 2"/>
          <p:cNvSpPr>
            <a:spLocks noGrp="1" noChangeArrowheads="1"/>
          </p:cNvSpPr>
          <p:nvPr>
            <p:ph type="title"/>
          </p:nvPr>
        </p:nvSpPr>
        <p:spPr bwMode="auto">
          <a:xfrm>
            <a:off x="685800" y="76200"/>
            <a:ext cx="77724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762000"/>
            <a:ext cx="7772400" cy="5486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2971800" y="6553200"/>
            <a:ext cx="1905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A74FCEEE-9DC8-B543-AC3A-75A414BF23B6}" type="slidenum">
              <a:rPr lang="en-US"/>
              <a:pPr/>
              <a:t>‹#›</a:t>
            </a:fld>
            <a:endParaRPr lang="en-US"/>
          </a:p>
        </p:txBody>
      </p:sp>
      <p:sp>
        <p:nvSpPr>
          <p:cNvPr id="16" name="Rectangle 6"/>
          <p:cNvSpPr txBox="1">
            <a:spLocks noChangeArrowheads="1"/>
          </p:cNvSpPr>
          <p:nvPr userDrawn="1"/>
        </p:nvSpPr>
        <p:spPr bwMode="auto">
          <a:xfrm>
            <a:off x="7239000" y="6553200"/>
            <a:ext cx="1905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a:lstStyle>
          <a:p>
            <a:fld id="{A74FCEEE-9DC8-B543-AC3A-75A414BF23B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hf hdr="0" ftr="0" dt="0"/>
  <p:txStyles>
    <p:titleStyle>
      <a:lvl1pPr algn="l" rtl="0" eaLnBrk="0" fontAlgn="base" hangingPunct="0">
        <a:spcBef>
          <a:spcPct val="0"/>
        </a:spcBef>
        <a:spcAft>
          <a:spcPct val="0"/>
        </a:spcAft>
        <a:defRPr sz="3200" b="1">
          <a:solidFill>
            <a:srgbClr val="800000"/>
          </a:solidFill>
          <a:latin typeface="+mj-lt"/>
          <a:ea typeface="+mj-ea"/>
          <a:cs typeface="+mj-cs"/>
        </a:defRPr>
      </a:lvl1pPr>
      <a:lvl2pPr algn="l" rtl="0" eaLnBrk="0" fontAlgn="base" hangingPunct="0">
        <a:spcBef>
          <a:spcPct val="0"/>
        </a:spcBef>
        <a:spcAft>
          <a:spcPct val="0"/>
        </a:spcAft>
        <a:defRPr sz="3200" b="1">
          <a:solidFill>
            <a:srgbClr val="800000"/>
          </a:solidFill>
          <a:latin typeface="Arial" charset="0"/>
        </a:defRPr>
      </a:lvl2pPr>
      <a:lvl3pPr algn="l" rtl="0" eaLnBrk="0" fontAlgn="base" hangingPunct="0">
        <a:spcBef>
          <a:spcPct val="0"/>
        </a:spcBef>
        <a:spcAft>
          <a:spcPct val="0"/>
        </a:spcAft>
        <a:defRPr sz="3200" b="1">
          <a:solidFill>
            <a:srgbClr val="800000"/>
          </a:solidFill>
          <a:latin typeface="Arial" charset="0"/>
        </a:defRPr>
      </a:lvl3pPr>
      <a:lvl4pPr algn="l" rtl="0" eaLnBrk="0" fontAlgn="base" hangingPunct="0">
        <a:spcBef>
          <a:spcPct val="0"/>
        </a:spcBef>
        <a:spcAft>
          <a:spcPct val="0"/>
        </a:spcAft>
        <a:defRPr sz="3200" b="1">
          <a:solidFill>
            <a:srgbClr val="800000"/>
          </a:solidFill>
          <a:latin typeface="Arial" charset="0"/>
        </a:defRPr>
      </a:lvl4pPr>
      <a:lvl5pPr algn="l" rtl="0" eaLnBrk="0" fontAlgn="base" hangingPunct="0">
        <a:spcBef>
          <a:spcPct val="0"/>
        </a:spcBef>
        <a:spcAft>
          <a:spcPct val="0"/>
        </a:spcAft>
        <a:defRPr sz="3200" b="1">
          <a:solidFill>
            <a:srgbClr val="800000"/>
          </a:solidFill>
          <a:latin typeface="Arial" charset="0"/>
        </a:defRPr>
      </a:lvl5pPr>
      <a:lvl6pPr marL="457200" algn="l" rtl="0" eaLnBrk="0" fontAlgn="base" hangingPunct="0">
        <a:spcBef>
          <a:spcPct val="0"/>
        </a:spcBef>
        <a:spcAft>
          <a:spcPct val="0"/>
        </a:spcAft>
        <a:defRPr sz="3200" b="1">
          <a:solidFill>
            <a:srgbClr val="800000"/>
          </a:solidFill>
          <a:latin typeface="Arial" charset="0"/>
        </a:defRPr>
      </a:lvl6pPr>
      <a:lvl7pPr marL="914400" algn="l" rtl="0" eaLnBrk="0" fontAlgn="base" hangingPunct="0">
        <a:spcBef>
          <a:spcPct val="0"/>
        </a:spcBef>
        <a:spcAft>
          <a:spcPct val="0"/>
        </a:spcAft>
        <a:defRPr sz="3200" b="1">
          <a:solidFill>
            <a:srgbClr val="800000"/>
          </a:solidFill>
          <a:latin typeface="Arial" charset="0"/>
        </a:defRPr>
      </a:lvl7pPr>
      <a:lvl8pPr marL="1371600" algn="l" rtl="0" eaLnBrk="0" fontAlgn="base" hangingPunct="0">
        <a:spcBef>
          <a:spcPct val="0"/>
        </a:spcBef>
        <a:spcAft>
          <a:spcPct val="0"/>
        </a:spcAft>
        <a:defRPr sz="3200" b="1">
          <a:solidFill>
            <a:srgbClr val="800000"/>
          </a:solidFill>
          <a:latin typeface="Arial" charset="0"/>
        </a:defRPr>
      </a:lvl8pPr>
      <a:lvl9pPr marL="1828800" algn="l" rtl="0" eaLnBrk="0" fontAlgn="base" hangingPunct="0">
        <a:spcBef>
          <a:spcPct val="0"/>
        </a:spcBef>
        <a:spcAft>
          <a:spcPct val="0"/>
        </a:spcAft>
        <a:defRPr sz="3200" b="1">
          <a:solidFill>
            <a:srgbClr val="800000"/>
          </a:solidFill>
          <a:latin typeface="Arial" charset="0"/>
        </a:defRPr>
      </a:lvl9pPr>
    </p:titleStyle>
    <p:bodyStyle>
      <a:lvl1pPr marL="342900" indent="-342900" algn="l" rtl="0" eaLnBrk="0" fontAlgn="base" hangingPunct="0">
        <a:spcBef>
          <a:spcPct val="20000"/>
        </a:spcBef>
        <a:spcAft>
          <a:spcPct val="0"/>
        </a:spcAft>
        <a:buClr>
          <a:srgbClr val="CC0000"/>
        </a:buClr>
        <a:buSzPct val="70000"/>
        <a:buFont typeface="Wingdings" charset="2"/>
        <a:buChar char="v"/>
        <a:defRPr sz="2800" b="1">
          <a:solidFill>
            <a:schemeClr val="tx1"/>
          </a:solidFill>
          <a:latin typeface="+mn-lt"/>
          <a:ea typeface="+mn-ea"/>
          <a:cs typeface="+mn-cs"/>
        </a:defRPr>
      </a:lvl1pPr>
      <a:lvl2pPr marL="742950" indent="-285750" algn="l" rtl="0" eaLnBrk="0" fontAlgn="base" hangingPunct="0">
        <a:spcBef>
          <a:spcPct val="20000"/>
        </a:spcBef>
        <a:spcAft>
          <a:spcPct val="0"/>
        </a:spcAft>
        <a:buClr>
          <a:srgbClr val="CC0000"/>
        </a:buClr>
        <a:buSzPct val="70000"/>
        <a:buFont typeface="ZapfDingbats" pitchFamily="82" charset="2"/>
        <a:buChar char="l"/>
        <a:defRPr sz="2400" b="1">
          <a:solidFill>
            <a:schemeClr val="tx1"/>
          </a:solidFill>
          <a:latin typeface="+mn-lt"/>
          <a:ea typeface="ＭＳ Ｐゴシック" charset="-128"/>
        </a:defRPr>
      </a:lvl2pPr>
      <a:lvl3pPr marL="1143000" indent="-228600" algn="l" rtl="0" eaLnBrk="0" fontAlgn="base" hangingPunct="0">
        <a:spcBef>
          <a:spcPct val="20000"/>
        </a:spcBef>
        <a:spcAft>
          <a:spcPct val="0"/>
        </a:spcAft>
        <a:buClr>
          <a:srgbClr val="CC0000"/>
        </a:buClr>
        <a:buChar char="–"/>
        <a:defRPr sz="2400" b="1">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b="1">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b="1">
          <a:solidFill>
            <a:schemeClr val="tx1"/>
          </a:solidFill>
          <a:latin typeface="+mn-lt"/>
          <a:ea typeface="ＭＳ Ｐゴシック" charset="-128"/>
        </a:defRPr>
      </a:lvl5pPr>
      <a:lvl6pPr marL="2514600" indent="-228600" algn="l" rtl="0" eaLnBrk="0" fontAlgn="base" hangingPunct="0">
        <a:spcBef>
          <a:spcPct val="20000"/>
        </a:spcBef>
        <a:spcAft>
          <a:spcPct val="0"/>
        </a:spcAft>
        <a:buChar char="»"/>
        <a:defRPr sz="2000" b="1">
          <a:solidFill>
            <a:schemeClr val="tx1"/>
          </a:solidFill>
          <a:latin typeface="+mn-lt"/>
          <a:ea typeface="ＭＳ Ｐゴシック" charset="-128"/>
        </a:defRPr>
      </a:lvl6pPr>
      <a:lvl7pPr marL="2971800" indent="-228600" algn="l" rtl="0" eaLnBrk="0" fontAlgn="base" hangingPunct="0">
        <a:spcBef>
          <a:spcPct val="20000"/>
        </a:spcBef>
        <a:spcAft>
          <a:spcPct val="0"/>
        </a:spcAft>
        <a:buChar char="»"/>
        <a:defRPr sz="2000" b="1">
          <a:solidFill>
            <a:schemeClr val="tx1"/>
          </a:solidFill>
          <a:latin typeface="+mn-lt"/>
          <a:ea typeface="ＭＳ Ｐゴシック" charset="-128"/>
        </a:defRPr>
      </a:lvl7pPr>
      <a:lvl8pPr marL="3429000" indent="-228600" algn="l" rtl="0" eaLnBrk="0" fontAlgn="base" hangingPunct="0">
        <a:spcBef>
          <a:spcPct val="20000"/>
        </a:spcBef>
        <a:spcAft>
          <a:spcPct val="0"/>
        </a:spcAft>
        <a:buChar char="»"/>
        <a:defRPr sz="2000" b="1">
          <a:solidFill>
            <a:schemeClr val="tx1"/>
          </a:solidFill>
          <a:latin typeface="+mn-lt"/>
          <a:ea typeface="ＭＳ Ｐゴシック" charset="-128"/>
        </a:defRPr>
      </a:lvl8pPr>
      <a:lvl9pPr marL="3886200" indent="-228600" algn="l" rtl="0" eaLnBrk="0" fontAlgn="base" hangingPunct="0">
        <a:spcBef>
          <a:spcPct val="20000"/>
        </a:spcBef>
        <a:spcAft>
          <a:spcPct val="0"/>
        </a:spcAft>
        <a:buChar char="»"/>
        <a:defRPr sz="2000" b="1">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2.jpe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youtube.com/watch?v=E5xPMW5fg48"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685800" y="152400"/>
            <a:ext cx="7772400" cy="2819400"/>
          </a:xfrm>
          <a:effectLst>
            <a:outerShdw blurRad="63500" dist="35921" dir="2700000" algn="ctr" rotWithShape="0">
              <a:schemeClr val="bg2">
                <a:alpha val="74998"/>
              </a:schemeClr>
            </a:outerShdw>
          </a:effectLst>
        </p:spPr>
        <p:txBody>
          <a:bodyPr/>
          <a:lstStyle/>
          <a:p>
            <a:r>
              <a:rPr lang="en-US" sz="3600" dirty="0" smtClean="0">
                <a:effectLst>
                  <a:outerShdw blurRad="38100" dist="38100" dir="2700000" algn="tl">
                    <a:srgbClr val="DDDDDD"/>
                  </a:outerShdw>
                </a:effectLst>
              </a:rPr>
              <a:t>Software Construction </a:t>
            </a:r>
            <a:br>
              <a:rPr lang="en-US" sz="3600" dirty="0" smtClean="0">
                <a:effectLst>
                  <a:outerShdw blurRad="38100" dist="38100" dir="2700000" algn="tl">
                    <a:srgbClr val="DDDDDD"/>
                  </a:outerShdw>
                </a:effectLst>
              </a:rPr>
            </a:br>
            <a:r>
              <a:rPr lang="en-US" sz="3600" dirty="0" smtClean="0">
                <a:effectLst>
                  <a:outerShdw blurRad="38100" dist="38100" dir="2700000" algn="tl">
                    <a:srgbClr val="DDDDDD"/>
                  </a:outerShdw>
                </a:effectLst>
              </a:rPr>
              <a:t>and Evolution - </a:t>
            </a:r>
            <a:r>
              <a:rPr lang="en-US" sz="3600" i="1" dirty="0" smtClean="0">
                <a:effectLst>
                  <a:outerShdw blurRad="38100" dist="38100" dir="2700000" algn="tl">
                    <a:srgbClr val="DDDDDD"/>
                  </a:outerShdw>
                </a:effectLst>
              </a:rPr>
              <a:t>CSSE 375</a:t>
            </a:r>
            <a:br>
              <a:rPr lang="en-US" sz="3600" i="1" dirty="0" smtClean="0">
                <a:effectLst>
                  <a:outerShdw blurRad="38100" dist="38100" dir="2700000" algn="tl">
                    <a:srgbClr val="DDDDDD"/>
                  </a:outerShdw>
                </a:effectLst>
              </a:rPr>
            </a:br>
            <a:r>
              <a:rPr lang="en-US" sz="3600" i="1" dirty="0" smtClean="0">
                <a:effectLst>
                  <a:outerShdw blurRad="38100" dist="38100" dir="2700000" algn="tl">
                    <a:srgbClr val="DDDDDD"/>
                  </a:outerShdw>
                </a:effectLst>
              </a:rPr>
              <a:t/>
            </a:r>
            <a:br>
              <a:rPr lang="en-US" sz="3600" i="1" dirty="0" smtClean="0">
                <a:effectLst>
                  <a:outerShdw blurRad="38100" dist="38100" dir="2700000" algn="tl">
                    <a:srgbClr val="DDDDDD"/>
                  </a:outerShdw>
                </a:effectLst>
              </a:rPr>
            </a:br>
            <a:r>
              <a:rPr lang="en-US" sz="4400" i="1" dirty="0" smtClean="0">
                <a:effectLst>
                  <a:outerShdw blurRad="38100" dist="38100" dir="2700000" algn="tl">
                    <a:srgbClr val="DDDDDD"/>
                  </a:outerShdw>
                </a:effectLst>
              </a:rPr>
              <a:t>Software Visualization Tools and Software Evolution</a:t>
            </a:r>
            <a:endParaRPr lang="en-US" sz="4400" i="1" dirty="0">
              <a:effectLst>
                <a:outerShdw blurRad="38100" dist="38100" dir="2700000" algn="tl">
                  <a:srgbClr val="DDDDDD"/>
                </a:outerShdw>
              </a:effectLst>
            </a:endParaRPr>
          </a:p>
        </p:txBody>
      </p:sp>
      <p:sp>
        <p:nvSpPr>
          <p:cNvPr id="8195" name="Rectangle 3"/>
          <p:cNvSpPr>
            <a:spLocks noGrp="1" noChangeArrowheads="1"/>
          </p:cNvSpPr>
          <p:nvPr>
            <p:ph type="subTitle" idx="1"/>
          </p:nvPr>
        </p:nvSpPr>
        <p:spPr>
          <a:xfrm>
            <a:off x="4191000" y="3733800"/>
            <a:ext cx="3581400" cy="838200"/>
          </a:xfrm>
        </p:spPr>
        <p:txBody>
          <a:bodyPr/>
          <a:lstStyle/>
          <a:p>
            <a:pPr>
              <a:lnSpc>
                <a:spcPct val="80000"/>
              </a:lnSpc>
            </a:pPr>
            <a:r>
              <a:rPr lang="en-US" dirty="0"/>
              <a:t>Shawn </a:t>
            </a:r>
            <a:r>
              <a:rPr lang="en-US" dirty="0" smtClean="0"/>
              <a:t>and Steve</a:t>
            </a:r>
            <a:endParaRPr lang="en-US" sz="1400" dirty="0"/>
          </a:p>
        </p:txBody>
      </p:sp>
      <p:pic>
        <p:nvPicPr>
          <p:cNvPr id="8202" name="Picture 10" descr="rose4"/>
          <p:cNvPicPr>
            <a:picLocks noChangeAspect="1" noChangeArrowheads="1"/>
          </p:cNvPicPr>
          <p:nvPr/>
        </p:nvPicPr>
        <p:blipFill>
          <a:blip r:embed="rId4"/>
          <a:srcRect l="12895" t="22858"/>
          <a:stretch>
            <a:fillRect/>
          </a:stretch>
        </p:blipFill>
        <p:spPr bwMode="auto">
          <a:xfrm>
            <a:off x="6527800" y="6376988"/>
            <a:ext cx="2616200" cy="434975"/>
          </a:xfrm>
          <a:prstGeom prst="rect">
            <a:avLst/>
          </a:prstGeom>
          <a:noFill/>
        </p:spPr>
      </p:pic>
      <p:pic>
        <p:nvPicPr>
          <p:cNvPr id="1026" name="Picture 2" descr="http://www.thebestbrainpossible.com/wp-content/uploads/2011/06/creative_visualization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700" y="3505200"/>
            <a:ext cx="2428134" cy="312420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lstStyle/>
          <a:p>
            <a:r>
              <a:rPr lang="en-US" dirty="0" err="1" smtClean="0"/>
              <a:t>jGRASP</a:t>
            </a:r>
            <a:endParaRPr lang="en-US" dirty="0"/>
          </a:p>
        </p:txBody>
      </p:sp>
      <p:sp>
        <p:nvSpPr>
          <p:cNvPr id="118787" name="Rectangle 3"/>
          <p:cNvSpPr>
            <a:spLocks noGrp="1" noChangeArrowheads="1"/>
          </p:cNvSpPr>
          <p:nvPr>
            <p:ph type="body" idx="1"/>
          </p:nvPr>
        </p:nvSpPr>
        <p:spPr/>
        <p:txBody>
          <a:bodyPr/>
          <a:lstStyle/>
          <a:p>
            <a:pPr>
              <a:lnSpc>
                <a:spcPct val="90000"/>
              </a:lnSpc>
            </a:pPr>
            <a:r>
              <a:rPr lang="en-US" sz="2000" dirty="0"/>
              <a:t>Purpose:  Program specification; program understanding, program </a:t>
            </a:r>
            <a:r>
              <a:rPr lang="en-US" sz="2000" dirty="0" smtClean="0"/>
              <a:t>analysis</a:t>
            </a:r>
          </a:p>
          <a:p>
            <a:pPr>
              <a:lnSpc>
                <a:spcPct val="90000"/>
              </a:lnSpc>
            </a:pPr>
            <a:r>
              <a:rPr lang="en-US" sz="2000" dirty="0"/>
              <a:t>Abstraction:  code, program blocks, control flow, derived statistics</a:t>
            </a:r>
            <a:endParaRPr lang="en-US" sz="2000" dirty="0" smtClean="0"/>
          </a:p>
          <a:p>
            <a:pPr>
              <a:lnSpc>
                <a:spcPct val="90000"/>
              </a:lnSpc>
            </a:pPr>
            <a:r>
              <a:rPr lang="en-US" sz="2000" dirty="0" smtClean="0"/>
              <a:t>Presentation</a:t>
            </a:r>
            <a:endParaRPr lang="en-US" sz="2000" dirty="0"/>
          </a:p>
          <a:p>
            <a:pPr lvl="1">
              <a:lnSpc>
                <a:spcPct val="90000"/>
              </a:lnSpc>
            </a:pPr>
            <a:r>
              <a:rPr lang="en-US" sz="1800" dirty="0"/>
              <a:t>Text, color, diagrams</a:t>
            </a:r>
          </a:p>
          <a:p>
            <a:pPr lvl="1">
              <a:lnSpc>
                <a:spcPct val="90000"/>
              </a:lnSpc>
            </a:pPr>
            <a:r>
              <a:rPr lang="en-US" sz="1800" dirty="0"/>
              <a:t>Color coded bar graphs</a:t>
            </a:r>
          </a:p>
          <a:p>
            <a:pPr>
              <a:lnSpc>
                <a:spcPct val="90000"/>
              </a:lnSpc>
            </a:pPr>
            <a:r>
              <a:rPr lang="en-US" sz="2000" dirty="0"/>
              <a:t>Benefits </a:t>
            </a:r>
          </a:p>
          <a:p>
            <a:pPr lvl="1">
              <a:lnSpc>
                <a:spcPct val="90000"/>
              </a:lnSpc>
            </a:pPr>
            <a:r>
              <a:rPr lang="en-US" sz="1800" dirty="0"/>
              <a:t>Control diagrams integrated with code</a:t>
            </a:r>
          </a:p>
          <a:p>
            <a:pPr lvl="1">
              <a:lnSpc>
                <a:spcPct val="90000"/>
              </a:lnSpc>
            </a:pPr>
            <a:r>
              <a:rPr lang="en-US" sz="1800" dirty="0"/>
              <a:t>Complexity analysis mapped to code segments</a:t>
            </a:r>
          </a:p>
          <a:p>
            <a:pPr>
              <a:lnSpc>
                <a:spcPct val="90000"/>
              </a:lnSpc>
            </a:pPr>
            <a:r>
              <a:rPr lang="en-US" sz="2000" dirty="0"/>
              <a:t>Drawbacks</a:t>
            </a:r>
            <a:endParaRPr lang="en-US" sz="2000" dirty="0" smtClean="0"/>
          </a:p>
          <a:p>
            <a:pPr lvl="1">
              <a:lnSpc>
                <a:spcPct val="90000"/>
              </a:lnSpc>
            </a:pPr>
            <a:r>
              <a:rPr lang="en-US" sz="1800" dirty="0" smtClean="0"/>
              <a:t>Few </a:t>
            </a:r>
            <a:r>
              <a:rPr lang="en-US" sz="1800" dirty="0"/>
              <a:t>high level </a:t>
            </a:r>
            <a:r>
              <a:rPr lang="en-US" sz="1800" dirty="0" smtClean="0"/>
              <a:t>abstractions</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29" name="Picture 9"/>
          <p:cNvPicPr>
            <a:picLocks noChangeAspect="1" noChangeArrowheads="1"/>
          </p:cNvPicPr>
          <p:nvPr/>
        </p:nvPicPr>
        <p:blipFill>
          <a:blip r:embed="rId3"/>
          <a:srcRect/>
          <a:stretch>
            <a:fillRect/>
          </a:stretch>
        </p:blipFill>
        <p:spPr bwMode="auto">
          <a:xfrm>
            <a:off x="0" y="1588"/>
            <a:ext cx="8620125" cy="6856412"/>
          </a:xfrm>
          <a:prstGeom prst="rect">
            <a:avLst/>
          </a:prstGeom>
          <a:noFill/>
          <a:ln w="9525">
            <a:noFill/>
            <a:miter lim="800000"/>
            <a:headEnd/>
            <a:tailEnd/>
          </a:ln>
          <a:effectLst/>
        </p:spPr>
      </p:pic>
      <p:sp>
        <p:nvSpPr>
          <p:cNvPr id="133122" name="Rectangle 2"/>
          <p:cNvSpPr>
            <a:spLocks noGrp="1" noChangeArrowheads="1"/>
          </p:cNvSpPr>
          <p:nvPr>
            <p:ph type="title"/>
          </p:nvPr>
        </p:nvSpPr>
        <p:spPr>
          <a:xfrm>
            <a:off x="6324600" y="0"/>
            <a:ext cx="2819400" cy="1066800"/>
          </a:xfrm>
          <a:solidFill>
            <a:schemeClr val="bg1"/>
          </a:solidFill>
          <a:scene3d>
            <a:camera prst="orthographicFront"/>
            <a:lightRig rig="threePt" dir="t"/>
          </a:scene3d>
          <a:sp3d>
            <a:bevelT/>
          </a:sp3d>
        </p:spPr>
        <p:txBody>
          <a:bodyPr/>
          <a:lstStyle/>
          <a:p>
            <a:r>
              <a:rPr lang="en-US" sz="2800" dirty="0" err="1" smtClean="0"/>
              <a:t>Imagix</a:t>
            </a:r>
            <a:r>
              <a:rPr lang="en-US" sz="2800" dirty="0" smtClean="0"/>
              <a:t> 4D</a:t>
            </a:r>
            <a:endParaRPr lang="en-US" sz="2800" dirty="0"/>
          </a:p>
        </p:txBody>
      </p:sp>
      <p:pic>
        <p:nvPicPr>
          <p:cNvPr id="133128" name="Picture 8"/>
          <p:cNvPicPr>
            <a:picLocks noChangeAspect="1" noChangeArrowheads="1"/>
          </p:cNvPicPr>
          <p:nvPr/>
        </p:nvPicPr>
        <p:blipFill>
          <a:blip r:embed="rId4"/>
          <a:srcRect/>
          <a:stretch>
            <a:fillRect/>
          </a:stretch>
        </p:blipFill>
        <p:spPr bwMode="auto">
          <a:xfrm>
            <a:off x="4016375" y="2667000"/>
            <a:ext cx="5127625" cy="4017963"/>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r>
              <a:rPr lang="en-US"/>
              <a:t>Imagix 4D</a:t>
            </a:r>
          </a:p>
        </p:txBody>
      </p:sp>
      <p:sp>
        <p:nvSpPr>
          <p:cNvPr id="134147" name="Rectangle 3"/>
          <p:cNvSpPr>
            <a:spLocks noGrp="1" noChangeArrowheads="1"/>
          </p:cNvSpPr>
          <p:nvPr>
            <p:ph type="body" idx="1"/>
          </p:nvPr>
        </p:nvSpPr>
        <p:spPr/>
        <p:txBody>
          <a:bodyPr/>
          <a:lstStyle/>
          <a:p>
            <a:pPr>
              <a:lnSpc>
                <a:spcPct val="90000"/>
              </a:lnSpc>
            </a:pPr>
            <a:r>
              <a:rPr lang="en-US" dirty="0"/>
              <a:t>Purpose:  Program visualization</a:t>
            </a:r>
            <a:endParaRPr lang="en-US" dirty="0" smtClean="0"/>
          </a:p>
          <a:p>
            <a:pPr>
              <a:lnSpc>
                <a:spcPct val="90000"/>
              </a:lnSpc>
            </a:pPr>
            <a:r>
              <a:rPr lang="en-US" dirty="0" smtClean="0"/>
              <a:t>Abstraction</a:t>
            </a:r>
            <a:r>
              <a:rPr lang="en-US" dirty="0"/>
              <a:t>:  code, structures</a:t>
            </a:r>
            <a:endParaRPr lang="en-US" dirty="0" smtClean="0"/>
          </a:p>
          <a:p>
            <a:pPr>
              <a:lnSpc>
                <a:spcPct val="90000"/>
              </a:lnSpc>
            </a:pPr>
            <a:r>
              <a:rPr lang="en-US" dirty="0" smtClean="0"/>
              <a:t>Presentation</a:t>
            </a:r>
            <a:r>
              <a:rPr lang="en-US" dirty="0"/>
              <a:t>:  Text, color, size, graphs</a:t>
            </a:r>
          </a:p>
          <a:p>
            <a:pPr>
              <a:lnSpc>
                <a:spcPct val="90000"/>
              </a:lnSpc>
            </a:pPr>
            <a:r>
              <a:rPr lang="en-US" dirty="0"/>
              <a:t>Benefits</a:t>
            </a:r>
          </a:p>
          <a:p>
            <a:pPr lvl="1">
              <a:lnSpc>
                <a:spcPct val="90000"/>
              </a:lnSpc>
            </a:pPr>
            <a:r>
              <a:rPr lang="en-US" dirty="0"/>
              <a:t>A variety of techniques for browsing code and analyzing complexity</a:t>
            </a:r>
          </a:p>
          <a:p>
            <a:pPr>
              <a:lnSpc>
                <a:spcPct val="90000"/>
              </a:lnSpc>
            </a:pPr>
            <a:r>
              <a:rPr lang="en-US" dirty="0"/>
              <a:t>Drawbacks</a:t>
            </a:r>
          </a:p>
          <a:p>
            <a:pPr lvl="1">
              <a:lnSpc>
                <a:spcPct val="90000"/>
              </a:lnSpc>
            </a:pPr>
            <a:r>
              <a:rPr lang="en-US" dirty="0"/>
              <a:t>Limited </a:t>
            </a:r>
            <a:r>
              <a:rPr lang="en-US" dirty="0" smtClean="0"/>
              <a:t>abstraction</a:t>
            </a:r>
            <a:endParaRPr lang="en-US"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50179" name="Picture 3"/>
          <p:cNvPicPr>
            <a:picLocks noChangeAspect="1" noChangeArrowheads="1"/>
          </p:cNvPicPr>
          <p:nvPr/>
        </p:nvPicPr>
        <p:blipFill>
          <a:blip r:embed="rId3"/>
          <a:srcRect/>
          <a:stretch>
            <a:fillRect/>
          </a:stretch>
        </p:blipFill>
        <p:spPr bwMode="auto">
          <a:xfrm>
            <a:off x="152400" y="85725"/>
            <a:ext cx="7467600" cy="6575425"/>
          </a:xfrm>
          <a:prstGeom prst="rect">
            <a:avLst/>
          </a:prstGeom>
          <a:noFill/>
          <a:ln w="9525">
            <a:noFill/>
            <a:miter lim="800000"/>
            <a:headEnd/>
            <a:tailEnd/>
          </a:ln>
          <a:effectLst/>
        </p:spPr>
      </p:pic>
      <p:sp>
        <p:nvSpPr>
          <p:cNvPr id="50180" name="Text Box 4"/>
          <p:cNvSpPr txBox="1">
            <a:spLocks noChangeArrowheads="1"/>
          </p:cNvSpPr>
          <p:nvPr/>
        </p:nvSpPr>
        <p:spPr bwMode="auto">
          <a:xfrm>
            <a:off x="7696200" y="5486400"/>
            <a:ext cx="1447800" cy="523220"/>
          </a:xfrm>
          <a:prstGeom prst="rect">
            <a:avLst/>
          </a:prstGeom>
          <a:solidFill>
            <a:schemeClr val="bg1"/>
          </a:solidFill>
          <a:ln w="9525">
            <a:noFill/>
            <a:miter lim="800000"/>
            <a:headEnd/>
            <a:tailEnd/>
          </a:ln>
          <a:effectLst/>
        </p:spPr>
        <p:txBody>
          <a:bodyPr>
            <a:prstTxWarp prst="textNoShape">
              <a:avLst/>
            </a:prstTxWarp>
            <a:spAutoFit/>
          </a:bodyPr>
          <a:lstStyle/>
          <a:p>
            <a:pPr algn="l" eaLnBrk="1" latinLnBrk="1" hangingPunct="1">
              <a:lnSpc>
                <a:spcPct val="100000"/>
              </a:lnSpc>
            </a:pPr>
            <a:r>
              <a:rPr lang="en-US" altLang="ko-KR" sz="1400" b="1" dirty="0">
                <a:effectLst/>
                <a:latin typeface="+mj-lt"/>
                <a:ea typeface="굴림" charset="-127"/>
                <a:cs typeface="굴림" charset="-127"/>
              </a:rPr>
              <a:t>IBM</a:t>
            </a:r>
            <a:r>
              <a:rPr lang="en-US" altLang="ko-KR" sz="1400" b="1" dirty="0" smtClean="0">
                <a:effectLst/>
                <a:latin typeface="+mj-lt"/>
                <a:ea typeface="굴림" charset="-127"/>
                <a:cs typeface="굴림" charset="-127"/>
              </a:rPr>
              <a:t> Program </a:t>
            </a:r>
            <a:br>
              <a:rPr lang="en-US" altLang="ko-KR" sz="1400" b="1" dirty="0" smtClean="0">
                <a:effectLst/>
                <a:latin typeface="+mj-lt"/>
                <a:ea typeface="굴림" charset="-127"/>
                <a:cs typeface="굴림" charset="-127"/>
              </a:rPr>
            </a:br>
            <a:r>
              <a:rPr lang="en-US" altLang="ko-KR" sz="1400" b="1" dirty="0" err="1" smtClean="0">
                <a:effectLst/>
                <a:latin typeface="+mj-lt"/>
                <a:ea typeface="굴림" charset="-127"/>
                <a:cs typeface="굴림" charset="-127"/>
              </a:rPr>
              <a:t>Visualizer</a:t>
            </a:r>
            <a:r>
              <a:rPr lang="en-US" altLang="ko-KR" sz="1400" b="1" dirty="0" smtClean="0">
                <a:effectLst/>
                <a:latin typeface="+mj-lt"/>
                <a:ea typeface="굴림" charset="-127"/>
                <a:cs typeface="굴림" charset="-127"/>
              </a:rPr>
              <a:t> </a:t>
            </a:r>
            <a:r>
              <a:rPr lang="en-US" altLang="ko-KR" sz="1400" b="1" dirty="0">
                <a:effectLst/>
                <a:latin typeface="+mj-lt"/>
                <a:ea typeface="굴림" charset="-127"/>
                <a:cs typeface="굴림" charset="-127"/>
              </a:rPr>
              <a:t>(PV) </a:t>
            </a:r>
          </a:p>
        </p:txBody>
      </p:sp>
      <p:sp>
        <p:nvSpPr>
          <p:cNvPr id="50182" name="Rectangle 6"/>
          <p:cNvSpPr>
            <a:spLocks noGrp="1" noChangeArrowheads="1"/>
          </p:cNvSpPr>
          <p:nvPr>
            <p:ph type="title"/>
          </p:nvPr>
        </p:nvSpPr>
        <p:spPr>
          <a:xfrm>
            <a:off x="7543800" y="76200"/>
            <a:ext cx="1752600" cy="1295400"/>
          </a:xfrm>
          <a:noFill/>
        </p:spPr>
        <p:txBody>
          <a:bodyPr/>
          <a:lstStyle/>
          <a:p>
            <a:r>
              <a:rPr lang="en-US" altLang="ko-KR" sz="2400" dirty="0">
                <a:ea typeface="굴림" charset="-127"/>
                <a:cs typeface="굴림" charset="-127"/>
              </a:rPr>
              <a:t>Program Execution Analysis</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0837" name="Rectangle 5"/>
          <p:cNvSpPr>
            <a:spLocks noGrp="1" noChangeArrowheads="1"/>
          </p:cNvSpPr>
          <p:nvPr>
            <p:ph type="title"/>
          </p:nvPr>
        </p:nvSpPr>
        <p:spPr/>
        <p:txBody>
          <a:bodyPr/>
          <a:lstStyle/>
          <a:p>
            <a:r>
              <a:rPr lang="en-US"/>
              <a:t>IBM Program Visualizer</a:t>
            </a:r>
          </a:p>
        </p:txBody>
      </p:sp>
      <p:sp>
        <p:nvSpPr>
          <p:cNvPr id="120838" name="Rectangle 6"/>
          <p:cNvSpPr>
            <a:spLocks noGrp="1" noChangeArrowheads="1"/>
          </p:cNvSpPr>
          <p:nvPr>
            <p:ph type="body" idx="1"/>
          </p:nvPr>
        </p:nvSpPr>
        <p:spPr/>
        <p:txBody>
          <a:bodyPr/>
          <a:lstStyle/>
          <a:p>
            <a:pPr>
              <a:lnSpc>
                <a:spcPct val="90000"/>
              </a:lnSpc>
            </a:pPr>
            <a:r>
              <a:rPr lang="en-US" dirty="0"/>
              <a:t>Purpose:  Analyze program execution</a:t>
            </a:r>
            <a:endParaRPr lang="en-US" dirty="0" smtClean="0"/>
          </a:p>
          <a:p>
            <a:pPr>
              <a:lnSpc>
                <a:spcPct val="90000"/>
              </a:lnSpc>
            </a:pPr>
            <a:r>
              <a:rPr lang="en-US" dirty="0" smtClean="0"/>
              <a:t>Abstraction</a:t>
            </a:r>
            <a:r>
              <a:rPr lang="en-US" dirty="0"/>
              <a:t>:  code, memory, </a:t>
            </a:r>
            <a:r>
              <a:rPr lang="en-US" dirty="0" err="1"/>
              <a:t>cpu</a:t>
            </a:r>
            <a:endParaRPr lang="en-US" dirty="0" smtClean="0"/>
          </a:p>
          <a:p>
            <a:pPr>
              <a:lnSpc>
                <a:spcPct val="90000"/>
              </a:lnSpc>
            </a:pPr>
            <a:r>
              <a:rPr lang="en-US" dirty="0" smtClean="0"/>
              <a:t>Presentation</a:t>
            </a:r>
            <a:r>
              <a:rPr lang="en-US" dirty="0"/>
              <a:t>:  Text, color, size, graphs</a:t>
            </a:r>
          </a:p>
          <a:p>
            <a:pPr>
              <a:lnSpc>
                <a:spcPct val="90000"/>
              </a:lnSpc>
            </a:pPr>
            <a:r>
              <a:rPr lang="en-US" dirty="0"/>
              <a:t>Benefits</a:t>
            </a:r>
          </a:p>
          <a:p>
            <a:pPr lvl="1">
              <a:lnSpc>
                <a:spcPct val="90000"/>
              </a:lnSpc>
            </a:pPr>
            <a:r>
              <a:rPr lang="en-US" dirty="0"/>
              <a:t>Lots of relevant information</a:t>
            </a:r>
          </a:p>
          <a:p>
            <a:pPr lvl="1">
              <a:lnSpc>
                <a:spcPct val="90000"/>
              </a:lnSpc>
            </a:pPr>
            <a:r>
              <a:rPr lang="en-US" dirty="0"/>
              <a:t>User configurable</a:t>
            </a:r>
          </a:p>
          <a:p>
            <a:pPr>
              <a:lnSpc>
                <a:spcPct val="90000"/>
              </a:lnSpc>
            </a:pPr>
            <a:r>
              <a:rPr lang="en-US" dirty="0"/>
              <a:t>Drawbacks</a:t>
            </a:r>
          </a:p>
          <a:p>
            <a:pPr lvl="1">
              <a:lnSpc>
                <a:spcPct val="90000"/>
              </a:lnSpc>
            </a:pPr>
            <a:r>
              <a:rPr lang="en-US" dirty="0"/>
              <a:t>No high level abstraction</a:t>
            </a:r>
          </a:p>
          <a:p>
            <a:pPr lvl="1">
              <a:lnSpc>
                <a:spcPct val="90000"/>
              </a:lnSpc>
            </a:pPr>
            <a:r>
              <a:rPr lang="en-US" dirty="0"/>
              <a:t>No linkage between charts</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en-US" altLang="ko-KR" sz="3200">
                <a:ea typeface="굴림" charset="-127"/>
                <a:cs typeface="굴림" charset="-127"/>
              </a:rPr>
              <a:t>Concurrent Program Visualization</a:t>
            </a:r>
          </a:p>
        </p:txBody>
      </p:sp>
      <p:pic>
        <p:nvPicPr>
          <p:cNvPr id="81923" name="Picture 3" descr="conch"/>
          <p:cNvPicPr>
            <a:picLocks noChangeAspect="1" noChangeArrowheads="1"/>
          </p:cNvPicPr>
          <p:nvPr/>
        </p:nvPicPr>
        <p:blipFill>
          <a:blip r:embed="rId3"/>
          <a:srcRect/>
          <a:stretch>
            <a:fillRect/>
          </a:stretch>
        </p:blipFill>
        <p:spPr bwMode="auto">
          <a:xfrm>
            <a:off x="304800" y="685800"/>
            <a:ext cx="8229600" cy="5584825"/>
          </a:xfrm>
          <a:prstGeom prst="rect">
            <a:avLst/>
          </a:prstGeom>
          <a:noFill/>
        </p:spPr>
      </p:pic>
      <p:sp>
        <p:nvSpPr>
          <p:cNvPr id="81924" name="Text Box 4"/>
          <p:cNvSpPr txBox="1">
            <a:spLocks noChangeArrowheads="1"/>
          </p:cNvSpPr>
          <p:nvPr/>
        </p:nvSpPr>
        <p:spPr bwMode="auto">
          <a:xfrm>
            <a:off x="304800" y="6324600"/>
            <a:ext cx="1676400" cy="400110"/>
          </a:xfrm>
          <a:prstGeom prst="rect">
            <a:avLst/>
          </a:prstGeom>
          <a:solidFill>
            <a:schemeClr val="bg1"/>
          </a:solidFill>
          <a:ln w="9525">
            <a:noFill/>
            <a:miter lim="800000"/>
            <a:headEnd/>
            <a:tailEnd/>
          </a:ln>
          <a:effectLst/>
        </p:spPr>
        <p:txBody>
          <a:bodyPr wrap="square">
            <a:prstTxWarp prst="textNoShape">
              <a:avLst/>
            </a:prstTxWarp>
            <a:spAutoFit/>
          </a:bodyPr>
          <a:lstStyle/>
          <a:p>
            <a:pPr algn="l" eaLnBrk="1" latinLnBrk="1" hangingPunct="1">
              <a:lnSpc>
                <a:spcPct val="100000"/>
              </a:lnSpc>
            </a:pPr>
            <a:r>
              <a:rPr lang="en-US" altLang="ko-KR" sz="2000" b="1" dirty="0" err="1">
                <a:effectLst/>
                <a:latin typeface="+mj-lt"/>
                <a:ea typeface="굴림" charset="-127"/>
                <a:cs typeface="굴림" charset="-127"/>
              </a:rPr>
              <a:t>ConchViz</a:t>
            </a:r>
            <a:endParaRPr lang="en-US" altLang="ko-KR" sz="2000" b="1" dirty="0">
              <a:effectLst/>
              <a:latin typeface="+mj-lt"/>
              <a:ea typeface="굴림" charset="-127"/>
              <a:cs typeface="굴림" charset="-127"/>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r>
              <a:rPr lang="en-US"/>
              <a:t>ConchViz</a:t>
            </a:r>
          </a:p>
        </p:txBody>
      </p:sp>
      <p:sp>
        <p:nvSpPr>
          <p:cNvPr id="124931" name="Rectangle 3"/>
          <p:cNvSpPr>
            <a:spLocks noGrp="1" noChangeArrowheads="1"/>
          </p:cNvSpPr>
          <p:nvPr>
            <p:ph type="body" idx="1"/>
          </p:nvPr>
        </p:nvSpPr>
        <p:spPr/>
        <p:txBody>
          <a:bodyPr/>
          <a:lstStyle/>
          <a:p>
            <a:pPr>
              <a:lnSpc>
                <a:spcPct val="90000"/>
              </a:lnSpc>
            </a:pPr>
            <a:r>
              <a:rPr lang="en-US" dirty="0"/>
              <a:t>Purpose:  Animate message passing</a:t>
            </a:r>
            <a:endParaRPr lang="en-US" dirty="0" smtClean="0"/>
          </a:p>
          <a:p>
            <a:pPr>
              <a:lnSpc>
                <a:spcPct val="90000"/>
              </a:lnSpc>
            </a:pPr>
            <a:r>
              <a:rPr lang="en-US" dirty="0" smtClean="0"/>
              <a:t>Abstraction</a:t>
            </a:r>
            <a:r>
              <a:rPr lang="en-US" dirty="0"/>
              <a:t>:  messages, time</a:t>
            </a:r>
            <a:endParaRPr lang="en-US" dirty="0" smtClean="0"/>
          </a:p>
          <a:p>
            <a:pPr>
              <a:lnSpc>
                <a:spcPct val="90000"/>
              </a:lnSpc>
            </a:pPr>
            <a:r>
              <a:rPr lang="en-US" dirty="0" smtClean="0"/>
              <a:t>Presentation</a:t>
            </a:r>
            <a:r>
              <a:rPr lang="en-US" dirty="0"/>
              <a:t>:  Text, color, glyphs, lines, animation</a:t>
            </a:r>
          </a:p>
          <a:p>
            <a:pPr>
              <a:lnSpc>
                <a:spcPct val="90000"/>
              </a:lnSpc>
            </a:pPr>
            <a:r>
              <a:rPr lang="en-US" dirty="0"/>
              <a:t>Benefits</a:t>
            </a:r>
          </a:p>
          <a:p>
            <a:pPr lvl="1">
              <a:lnSpc>
                <a:spcPct val="90000"/>
              </a:lnSpc>
            </a:pPr>
            <a:r>
              <a:rPr lang="en-US" dirty="0"/>
              <a:t>Animation helps information and message flow analysis</a:t>
            </a:r>
          </a:p>
          <a:p>
            <a:pPr>
              <a:lnSpc>
                <a:spcPct val="90000"/>
              </a:lnSpc>
            </a:pPr>
            <a:r>
              <a:rPr lang="en-US" dirty="0"/>
              <a:t>Drawbacks</a:t>
            </a:r>
          </a:p>
          <a:p>
            <a:pPr lvl="1">
              <a:lnSpc>
                <a:spcPct val="90000"/>
              </a:lnSpc>
            </a:pPr>
            <a:r>
              <a:rPr lang="en-US" dirty="0"/>
              <a:t>Single level of abstraction</a:t>
            </a:r>
          </a:p>
          <a:p>
            <a:pPr lvl="1">
              <a:lnSpc>
                <a:spcPct val="90000"/>
              </a:lnSpc>
            </a:pPr>
            <a:r>
              <a:rPr lang="en-US" dirty="0"/>
              <a:t>Poor use of space – difficult to scale to many processes</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US" altLang="ko-KR" dirty="0" smtClean="0">
                <a:ea typeface="굴림" charset="-127"/>
                <a:cs typeface="굴림" charset="-127"/>
              </a:rPr>
              <a:t> Dogbert’s Take, on Why We Visualize</a:t>
            </a:r>
            <a:endParaRPr lang="en-US" altLang="ko-KR" dirty="0">
              <a:ea typeface="굴림" charset="-127"/>
              <a:cs typeface="굴림" charset="-127"/>
            </a:endParaRPr>
          </a:p>
        </p:txBody>
      </p:sp>
      <p:pic>
        <p:nvPicPr>
          <p:cNvPr id="97284" name="Picture 4" descr="dilb"/>
          <p:cNvPicPr>
            <a:picLocks noChangeAspect="1" noChangeArrowheads="1"/>
          </p:cNvPicPr>
          <p:nvPr/>
        </p:nvPicPr>
        <p:blipFill>
          <a:blip r:embed="rId2"/>
          <a:srcRect l="50415"/>
          <a:stretch>
            <a:fillRect/>
          </a:stretch>
        </p:blipFill>
        <p:spPr bwMode="auto">
          <a:xfrm>
            <a:off x="2743200" y="3581400"/>
            <a:ext cx="6124575" cy="2824163"/>
          </a:xfrm>
          <a:prstGeom prst="rect">
            <a:avLst/>
          </a:prstGeom>
          <a:noFill/>
        </p:spPr>
      </p:pic>
      <p:pic>
        <p:nvPicPr>
          <p:cNvPr id="97283" name="Picture 3" descr="dilb"/>
          <p:cNvPicPr>
            <a:picLocks noChangeAspect="1" noChangeArrowheads="1"/>
          </p:cNvPicPr>
          <p:nvPr/>
        </p:nvPicPr>
        <p:blipFill>
          <a:blip r:embed="rId2"/>
          <a:srcRect r="49973"/>
          <a:stretch>
            <a:fillRect/>
          </a:stretch>
        </p:blipFill>
        <p:spPr bwMode="auto">
          <a:xfrm>
            <a:off x="228600" y="838200"/>
            <a:ext cx="6197600" cy="2833688"/>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idx="4294967295"/>
          </p:nvPr>
        </p:nvSpPr>
        <p:spPr/>
        <p:txBody>
          <a:bodyPr/>
          <a:lstStyle/>
          <a:p>
            <a:pPr eaLnBrk="1" hangingPunct="1"/>
            <a:r>
              <a:rPr lang="en-US" dirty="0">
                <a:effectLst>
                  <a:outerShdw blurRad="38100" dist="38100" dir="2700000" algn="tl">
                    <a:srgbClr val="DDDDDD"/>
                  </a:outerShdw>
                </a:effectLst>
              </a:rPr>
              <a:t>Software</a:t>
            </a:r>
            <a:r>
              <a:rPr lang="en-US" dirty="0" smtClean="0">
                <a:effectLst>
                  <a:outerShdw blurRad="38100" dist="38100" dir="2700000" algn="tl">
                    <a:srgbClr val="DDDDDD"/>
                  </a:outerShdw>
                </a:effectLst>
              </a:rPr>
              <a:t> Evolves in an Ecosystem</a:t>
            </a:r>
            <a:endParaRPr lang="en-US" dirty="0">
              <a:effectLst>
                <a:outerShdw blurRad="38100" dist="38100" dir="2700000" algn="tl">
                  <a:srgbClr val="DDDDDD"/>
                </a:outerShdw>
              </a:effectLst>
            </a:endParaRPr>
          </a:p>
        </p:txBody>
      </p:sp>
      <p:sp>
        <p:nvSpPr>
          <p:cNvPr id="52227" name="Rectangle 3"/>
          <p:cNvSpPr>
            <a:spLocks noGrp="1" noChangeArrowheads="1"/>
          </p:cNvSpPr>
          <p:nvPr>
            <p:ph type="body" idx="4294967295"/>
          </p:nvPr>
        </p:nvSpPr>
        <p:spPr>
          <a:xfrm>
            <a:off x="685800" y="838200"/>
            <a:ext cx="8153400" cy="5486400"/>
          </a:xfrm>
        </p:spPr>
        <p:txBody>
          <a:bodyPr/>
          <a:lstStyle/>
          <a:p>
            <a:pPr eaLnBrk="1" hangingPunct="1">
              <a:lnSpc>
                <a:spcPct val="90000"/>
              </a:lnSpc>
            </a:pPr>
            <a:r>
              <a:rPr lang="en-US" dirty="0">
                <a:effectLst>
                  <a:outerShdw blurRad="38100" dist="38100" dir="2700000" algn="tl">
                    <a:srgbClr val="DDDDDD"/>
                  </a:outerShdw>
                </a:effectLst>
              </a:rPr>
              <a:t>Largely based on the concept of positive and negative </a:t>
            </a:r>
            <a:r>
              <a:rPr lang="en-US" i="1" dirty="0">
                <a:effectLst>
                  <a:outerShdw blurRad="38100" dist="38100" dir="2700000" algn="tl">
                    <a:srgbClr val="DDDDDD"/>
                  </a:outerShdw>
                </a:effectLst>
              </a:rPr>
              <a:t>feedback systems </a:t>
            </a:r>
            <a:r>
              <a:rPr lang="en-US" dirty="0">
                <a:effectLst>
                  <a:outerShdw blurRad="38100" dist="38100" dir="2700000" algn="tl">
                    <a:srgbClr val="DDDDDD"/>
                  </a:outerShdw>
                </a:effectLst>
              </a:rPr>
              <a:t>existing in the software </a:t>
            </a:r>
            <a:r>
              <a:rPr lang="en-US" dirty="0" smtClean="0">
                <a:effectLst>
                  <a:outerShdw blurRad="38100" dist="38100" dir="2700000" algn="tl">
                    <a:srgbClr val="DDDDDD"/>
                  </a:outerShdw>
                </a:effectLst>
              </a:rPr>
              <a:t>environment</a:t>
            </a:r>
            <a:br>
              <a:rPr lang="en-US" dirty="0" smtClean="0">
                <a:effectLst>
                  <a:outerShdw blurRad="38100" dist="38100" dir="2700000" algn="tl">
                    <a:srgbClr val="DDDDDD"/>
                  </a:outerShdw>
                </a:effectLst>
              </a:rPr>
            </a:br>
            <a:endParaRPr lang="en-US" dirty="0" smtClean="0">
              <a:effectLst>
                <a:outerShdw blurRad="38100" dist="38100" dir="2700000" algn="tl">
                  <a:srgbClr val="DDDDDD"/>
                </a:outerShdw>
              </a:effectLst>
            </a:endParaRPr>
          </a:p>
          <a:p>
            <a:pPr eaLnBrk="1" hangingPunct="1">
              <a:lnSpc>
                <a:spcPct val="90000"/>
              </a:lnSpc>
            </a:pPr>
            <a:r>
              <a:rPr lang="en-US" dirty="0">
                <a:effectLst>
                  <a:outerShdw blurRad="38100" dist="38100" dir="2700000" algn="tl">
                    <a:srgbClr val="DDDDDD"/>
                  </a:outerShdw>
                </a:effectLst>
              </a:rPr>
              <a:t>Examples of feedback systems:</a:t>
            </a:r>
          </a:p>
          <a:p>
            <a:pPr lvl="1" eaLnBrk="1" hangingPunct="1">
              <a:lnSpc>
                <a:spcPct val="90000"/>
              </a:lnSpc>
            </a:pPr>
            <a:r>
              <a:rPr lang="en-US" dirty="0">
                <a:effectLst>
                  <a:outerShdw blurRad="38100" dist="38100" dir="2700000" algn="tl">
                    <a:srgbClr val="DDDDDD"/>
                  </a:outerShdw>
                </a:effectLst>
              </a:rPr>
              <a:t>Users</a:t>
            </a:r>
          </a:p>
          <a:p>
            <a:pPr lvl="1" eaLnBrk="1" hangingPunct="1">
              <a:lnSpc>
                <a:spcPct val="90000"/>
              </a:lnSpc>
            </a:pPr>
            <a:r>
              <a:rPr lang="en-US" dirty="0">
                <a:effectLst>
                  <a:outerShdw blurRad="38100" dist="38100" dir="2700000" algn="tl">
                    <a:srgbClr val="DDDDDD"/>
                  </a:outerShdw>
                </a:effectLst>
              </a:rPr>
              <a:t>Management</a:t>
            </a:r>
          </a:p>
          <a:p>
            <a:pPr lvl="1" eaLnBrk="1" hangingPunct="1">
              <a:lnSpc>
                <a:spcPct val="90000"/>
              </a:lnSpc>
            </a:pPr>
            <a:r>
              <a:rPr lang="en-US" dirty="0">
                <a:effectLst>
                  <a:outerShdw blurRad="38100" dist="38100" dir="2700000" algn="tl">
                    <a:srgbClr val="DDDDDD"/>
                  </a:outerShdw>
                </a:effectLst>
              </a:rPr>
              <a:t>Developers</a:t>
            </a:r>
          </a:p>
          <a:p>
            <a:pPr lvl="1" eaLnBrk="1" hangingPunct="1">
              <a:lnSpc>
                <a:spcPct val="90000"/>
              </a:lnSpc>
            </a:pPr>
            <a:r>
              <a:rPr lang="en-US" dirty="0">
                <a:effectLst>
                  <a:outerShdw blurRad="38100" dist="38100" dir="2700000" algn="tl">
                    <a:srgbClr val="DDDDDD"/>
                  </a:outerShdw>
                </a:effectLst>
              </a:rPr>
              <a:t>Government</a:t>
            </a:r>
            <a:endParaRPr lang="en-US" sz="2000" dirty="0">
              <a:effectLst>
                <a:outerShdw blurRad="38100" dist="38100" dir="2700000" algn="tl">
                  <a:srgbClr val="DDDDDD"/>
                </a:outerShdw>
              </a:effectLst>
            </a:endParaRPr>
          </a:p>
        </p:txBody>
      </p:sp>
      <p:grpSp>
        <p:nvGrpSpPr>
          <p:cNvPr id="17" name="Group 16"/>
          <p:cNvGrpSpPr/>
          <p:nvPr/>
        </p:nvGrpSpPr>
        <p:grpSpPr>
          <a:xfrm>
            <a:off x="3505200" y="3048000"/>
            <a:ext cx="5487988" cy="3276600"/>
            <a:chOff x="3505200" y="3048000"/>
            <a:chExt cx="5487988" cy="3276600"/>
          </a:xfrm>
        </p:grpSpPr>
        <p:sp>
          <p:nvSpPr>
            <p:cNvPr id="1698829" name="Oval 13"/>
            <p:cNvSpPr>
              <a:spLocks noChangeArrowheads="1"/>
            </p:cNvSpPr>
            <p:nvPr/>
          </p:nvSpPr>
          <p:spPr bwMode="auto">
            <a:xfrm>
              <a:off x="4038600" y="3352800"/>
              <a:ext cx="4648200" cy="2971800"/>
            </a:xfrm>
            <a:prstGeom prst="ellipse">
              <a:avLst/>
            </a:prstGeom>
            <a:noFill/>
            <a:ln w="57150">
              <a:solidFill>
                <a:srgbClr val="CC3300"/>
              </a:solidFill>
              <a:round/>
              <a:headEnd/>
              <a:tailEnd/>
            </a:ln>
            <a:effectLst/>
          </p:spPr>
          <p:txBody>
            <a:bodyPr wrap="none" anchor="ctr">
              <a:prstTxWarp prst="textNoShape">
                <a:avLst/>
              </a:prstTxWarp>
            </a:bodyPr>
            <a:lstStyle/>
            <a:p>
              <a:endParaRPr lang="en-US"/>
            </a:p>
          </p:txBody>
        </p:sp>
        <p:sp>
          <p:nvSpPr>
            <p:cNvPr id="1698821" name="AutoShape 5"/>
            <p:cNvSpPr>
              <a:spLocks noChangeArrowheads="1"/>
            </p:cNvSpPr>
            <p:nvPr/>
          </p:nvSpPr>
          <p:spPr bwMode="auto">
            <a:xfrm>
              <a:off x="5486400" y="4267200"/>
              <a:ext cx="1752600" cy="990600"/>
            </a:xfrm>
            <a:prstGeom prst="cube">
              <a:avLst>
                <a:gd name="adj" fmla="val 25000"/>
              </a:avLst>
            </a:prstGeom>
            <a:solidFill>
              <a:schemeClr val="folHlink"/>
            </a:solidFill>
            <a:ln w="9525">
              <a:solidFill>
                <a:schemeClr val="tx1"/>
              </a:solidFill>
              <a:miter lim="800000"/>
              <a:headEnd/>
              <a:tailEnd/>
            </a:ln>
            <a:effectLst/>
          </p:spPr>
          <p:txBody>
            <a:bodyPr wrap="none" anchor="ctr">
              <a:prstTxWarp prst="textNoShape">
                <a:avLst/>
              </a:prstTxWarp>
            </a:bodyPr>
            <a:lstStyle/>
            <a:p>
              <a:pPr algn="ctr"/>
              <a:r>
                <a:rPr lang="en-US" b="1">
                  <a:latin typeface="Arial" charset="0"/>
                </a:rPr>
                <a:t>System</a:t>
              </a:r>
            </a:p>
          </p:txBody>
        </p:sp>
        <p:sp>
          <p:nvSpPr>
            <p:cNvPr id="1698822" name="Text Box 6"/>
            <p:cNvSpPr txBox="1">
              <a:spLocks noChangeArrowheads="1"/>
            </p:cNvSpPr>
            <p:nvPr/>
          </p:nvSpPr>
          <p:spPr bwMode="auto">
            <a:xfrm>
              <a:off x="3505200" y="5486400"/>
              <a:ext cx="2341563" cy="822325"/>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b="1">
                  <a:latin typeface="Arial" charset="0"/>
                </a:rPr>
                <a:t>Technology</a:t>
              </a:r>
              <a:br>
                <a:rPr lang="en-US" b="1">
                  <a:latin typeface="Arial" charset="0"/>
                </a:rPr>
              </a:br>
              <a:r>
                <a:rPr lang="en-US" b="1">
                  <a:latin typeface="Arial" charset="0"/>
                </a:rPr>
                <a:t>Change</a:t>
              </a:r>
            </a:p>
          </p:txBody>
        </p:sp>
        <p:sp>
          <p:nvSpPr>
            <p:cNvPr id="1698823" name="Text Box 7"/>
            <p:cNvSpPr txBox="1">
              <a:spLocks noChangeArrowheads="1"/>
            </p:cNvSpPr>
            <p:nvPr/>
          </p:nvSpPr>
          <p:spPr bwMode="auto">
            <a:xfrm>
              <a:off x="6651625" y="5502275"/>
              <a:ext cx="2341563" cy="822325"/>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b="1">
                  <a:latin typeface="Arial" charset="0"/>
                </a:rPr>
                <a:t>Cultural</a:t>
              </a:r>
              <a:br>
                <a:rPr lang="en-US" b="1">
                  <a:latin typeface="Arial" charset="0"/>
                </a:rPr>
              </a:br>
              <a:r>
                <a:rPr lang="en-US" b="1">
                  <a:latin typeface="Arial" charset="0"/>
                </a:rPr>
                <a:t>Change</a:t>
              </a:r>
            </a:p>
          </p:txBody>
        </p:sp>
        <p:sp>
          <p:nvSpPr>
            <p:cNvPr id="1698824" name="Text Box 8"/>
            <p:cNvSpPr txBox="1">
              <a:spLocks noChangeArrowheads="1"/>
            </p:cNvSpPr>
            <p:nvPr/>
          </p:nvSpPr>
          <p:spPr bwMode="auto">
            <a:xfrm>
              <a:off x="5203825" y="3048000"/>
              <a:ext cx="2341563" cy="822325"/>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b="1">
                  <a:latin typeface="Arial" charset="0"/>
                </a:rPr>
                <a:t>Business</a:t>
              </a:r>
              <a:br>
                <a:rPr lang="en-US" b="1">
                  <a:latin typeface="Arial" charset="0"/>
                </a:rPr>
              </a:br>
              <a:r>
                <a:rPr lang="en-US" b="1">
                  <a:latin typeface="Arial" charset="0"/>
                </a:rPr>
                <a:t>Change</a:t>
              </a:r>
            </a:p>
          </p:txBody>
        </p:sp>
        <p:sp>
          <p:nvSpPr>
            <p:cNvPr id="1698825" name="Line 9"/>
            <p:cNvSpPr>
              <a:spLocks noChangeShapeType="1"/>
            </p:cNvSpPr>
            <p:nvPr/>
          </p:nvSpPr>
          <p:spPr bwMode="auto">
            <a:xfrm flipV="1">
              <a:off x="4648200" y="4876800"/>
              <a:ext cx="838200" cy="609600"/>
            </a:xfrm>
            <a:prstGeom prst="line">
              <a:avLst/>
            </a:prstGeom>
            <a:noFill/>
            <a:ln w="57150">
              <a:solidFill>
                <a:srgbClr val="CC3300"/>
              </a:solidFill>
              <a:round/>
              <a:headEnd/>
              <a:tailEnd type="triangle" w="med" len="med"/>
            </a:ln>
            <a:effectLst/>
          </p:spPr>
          <p:txBody>
            <a:bodyPr wrap="none" anchor="ctr">
              <a:prstTxWarp prst="textNoShape">
                <a:avLst/>
              </a:prstTxWarp>
            </a:bodyPr>
            <a:lstStyle/>
            <a:p>
              <a:endParaRPr lang="en-US"/>
            </a:p>
          </p:txBody>
        </p:sp>
        <p:sp>
          <p:nvSpPr>
            <p:cNvPr id="1698826" name="Line 10"/>
            <p:cNvSpPr>
              <a:spLocks noChangeShapeType="1"/>
            </p:cNvSpPr>
            <p:nvPr/>
          </p:nvSpPr>
          <p:spPr bwMode="auto">
            <a:xfrm flipH="1" flipV="1">
              <a:off x="7086600" y="4800600"/>
              <a:ext cx="520700" cy="685800"/>
            </a:xfrm>
            <a:prstGeom prst="line">
              <a:avLst/>
            </a:prstGeom>
            <a:noFill/>
            <a:ln w="57150">
              <a:solidFill>
                <a:srgbClr val="CC3300"/>
              </a:solidFill>
              <a:round/>
              <a:headEnd/>
              <a:tailEnd type="triangle" w="med" len="med"/>
            </a:ln>
            <a:effectLst/>
          </p:spPr>
          <p:txBody>
            <a:bodyPr wrap="none" anchor="ctr">
              <a:prstTxWarp prst="textNoShape">
                <a:avLst/>
              </a:prstTxWarp>
            </a:bodyPr>
            <a:lstStyle/>
            <a:p>
              <a:endParaRPr lang="en-US"/>
            </a:p>
          </p:txBody>
        </p:sp>
        <p:sp>
          <p:nvSpPr>
            <p:cNvPr id="1698827" name="Line 11"/>
            <p:cNvSpPr>
              <a:spLocks noChangeShapeType="1"/>
            </p:cNvSpPr>
            <p:nvPr/>
          </p:nvSpPr>
          <p:spPr bwMode="auto">
            <a:xfrm>
              <a:off x="6323013" y="3810000"/>
              <a:ext cx="1587" cy="609600"/>
            </a:xfrm>
            <a:prstGeom prst="line">
              <a:avLst/>
            </a:prstGeom>
            <a:noFill/>
            <a:ln w="57150">
              <a:solidFill>
                <a:srgbClr val="CC3300"/>
              </a:solidFill>
              <a:round/>
              <a:headEnd/>
              <a:tailEnd type="triangle" w="med" len="med"/>
            </a:ln>
            <a:effectLst/>
          </p:spPr>
          <p:txBody>
            <a:bodyPr wrap="none" anchor="ctr">
              <a:prstTxWarp prst="textNoShape">
                <a:avLst/>
              </a:prstTxWarp>
            </a:bodyPr>
            <a:lstStyle/>
            <a:p>
              <a:endParaRPr lang="en-US"/>
            </a:p>
          </p:txBody>
        </p:sp>
        <p:sp>
          <p:nvSpPr>
            <p:cNvPr id="1698830" name="Line 14"/>
            <p:cNvSpPr>
              <a:spLocks noChangeShapeType="1"/>
            </p:cNvSpPr>
            <p:nvPr/>
          </p:nvSpPr>
          <p:spPr bwMode="auto">
            <a:xfrm>
              <a:off x="8685213" y="4800600"/>
              <a:ext cx="1587" cy="228600"/>
            </a:xfrm>
            <a:prstGeom prst="line">
              <a:avLst/>
            </a:prstGeom>
            <a:noFill/>
            <a:ln w="57150">
              <a:solidFill>
                <a:srgbClr val="CC3300"/>
              </a:solidFill>
              <a:round/>
              <a:headEnd/>
              <a:tailEnd type="triangle" w="med" len="med"/>
            </a:ln>
            <a:effectLst/>
          </p:spPr>
          <p:txBody>
            <a:bodyPr wrap="none" anchor="ctr">
              <a:prstTxWarp prst="textNoShape">
                <a:avLst/>
              </a:prstTxWarp>
            </a:bodyPr>
            <a:lstStyle/>
            <a:p>
              <a:endParaRPr lang="en-US"/>
            </a:p>
          </p:txBody>
        </p:sp>
        <p:sp>
          <p:nvSpPr>
            <p:cNvPr id="1698831" name="Line 15"/>
            <p:cNvSpPr>
              <a:spLocks noChangeShapeType="1"/>
            </p:cNvSpPr>
            <p:nvPr/>
          </p:nvSpPr>
          <p:spPr bwMode="auto">
            <a:xfrm flipV="1">
              <a:off x="4038600" y="4800600"/>
              <a:ext cx="1588" cy="228600"/>
            </a:xfrm>
            <a:prstGeom prst="line">
              <a:avLst/>
            </a:prstGeom>
            <a:noFill/>
            <a:ln w="57150">
              <a:solidFill>
                <a:srgbClr val="CC3300"/>
              </a:solidFill>
              <a:round/>
              <a:headEnd/>
              <a:tailEnd type="triangle" w="med" len="med"/>
            </a:ln>
            <a:effectLst/>
          </p:spPr>
          <p:txBody>
            <a:bodyPr wrap="none" anchor="ctr">
              <a:prstTxWarp prst="textNoShape">
                <a:avLst/>
              </a:prstTxWarp>
            </a:bodyPr>
            <a:lstStyle/>
            <a:p>
              <a:endParaRPr lang="en-US"/>
            </a:p>
          </p:txBody>
        </p:sp>
      </p:grpSp>
      <p:sp>
        <p:nvSpPr>
          <p:cNvPr id="15" name="TextBox 14"/>
          <p:cNvSpPr txBox="1"/>
          <p:nvPr/>
        </p:nvSpPr>
        <p:spPr>
          <a:xfrm>
            <a:off x="8583179" y="6019800"/>
            <a:ext cx="577953" cy="461665"/>
          </a:xfrm>
          <a:prstGeom prst="rect">
            <a:avLst/>
          </a:prstGeom>
          <a:noFill/>
        </p:spPr>
        <p:txBody>
          <a:bodyPr wrap="none" rtlCol="0">
            <a:spAutoFit/>
          </a:bodyPr>
          <a:lstStyle/>
          <a:p>
            <a:r>
              <a:rPr lang="en-US" b="1" dirty="0" smtClean="0">
                <a:solidFill>
                  <a:srgbClr val="0000FF"/>
                </a:solidFill>
              </a:rPr>
              <a:t>Q3</a:t>
            </a:r>
            <a:endParaRPr lang="en-US" b="1" dirty="0">
              <a:solidFill>
                <a:srgbClr val="0000FF"/>
              </a:solidFill>
            </a:endParaRPr>
          </a:p>
        </p:txBody>
      </p:sp>
      <p:sp>
        <p:nvSpPr>
          <p:cNvPr id="16" name="TextBox 1"/>
          <p:cNvSpPr txBox="1"/>
          <p:nvPr/>
        </p:nvSpPr>
        <p:spPr>
          <a:xfrm>
            <a:off x="7822406" y="6396335"/>
            <a:ext cx="486030" cy="461665"/>
          </a:xfrm>
          <a:prstGeom prst="rect">
            <a:avLst/>
          </a:prstGeom>
          <a:noFill/>
        </p:spPr>
        <p:txBody>
          <a:bodyPr wrap="none" rtlCol="0">
            <a:spAutoFit/>
          </a:bodyPr>
          <a:ls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a:lstStyle>
          <a:p>
            <a:r>
              <a:rPr lang="en-US" dirty="0" smtClean="0">
                <a:sym typeface="Wingdings" panose="05000000000000000000" pitchFamily="2" charset="2"/>
              </a:rPr>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222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222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222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222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2227">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 calcmode="lin" valueType="num">
                                      <p:cBhvr additive="base">
                                        <p:cTn id="23" dur="500" fill="hold"/>
                                        <p:tgtEl>
                                          <p:spTgt spid="16"/>
                                        </p:tgtEl>
                                        <p:attrNameLst>
                                          <p:attrName>ppt_x</p:attrName>
                                        </p:attrNameLst>
                                      </p:cBhvr>
                                      <p:tavLst>
                                        <p:tav tm="0">
                                          <p:val>
                                            <p:strVal val="#ppt_x"/>
                                          </p:val>
                                        </p:tav>
                                        <p:tav tm="100000">
                                          <p:val>
                                            <p:strVal val="#ppt_x"/>
                                          </p:val>
                                        </p:tav>
                                      </p:tavLst>
                                    </p:anim>
                                    <p:anim calcmode="lin" valueType="num">
                                      <p:cBhvr additive="base">
                                        <p:cTn id="2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p:bldP spid="1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Cultural change is hard!</a:t>
            </a:r>
            <a:endParaRPr lang="en-US" dirty="0"/>
          </a:p>
        </p:txBody>
      </p:sp>
      <p:sp>
        <p:nvSpPr>
          <p:cNvPr id="4" name="Content Placeholder 3"/>
          <p:cNvSpPr>
            <a:spLocks noGrp="1"/>
          </p:cNvSpPr>
          <p:nvPr>
            <p:ph idx="1"/>
          </p:nvPr>
        </p:nvSpPr>
        <p:spPr/>
        <p:txBody>
          <a:bodyPr/>
          <a:lstStyle/>
          <a:p>
            <a:r>
              <a:rPr lang="en-US" dirty="0"/>
              <a:t>Change always takes longer than expected, to take hold</a:t>
            </a:r>
            <a:r>
              <a:rPr lang="en-US" dirty="0" smtClean="0"/>
              <a:t>…</a:t>
            </a:r>
          </a:p>
          <a:p>
            <a:endParaRPr lang="en-US" dirty="0"/>
          </a:p>
          <a:p>
            <a:endParaRPr lang="en-US" dirty="0" smtClean="0"/>
          </a:p>
          <a:p>
            <a:endParaRPr lang="en-US" dirty="0"/>
          </a:p>
          <a:p>
            <a:endParaRPr lang="en-US" dirty="0" smtClean="0"/>
          </a:p>
          <a:p>
            <a:endParaRPr lang="en-US" dirty="0"/>
          </a:p>
          <a:p>
            <a:r>
              <a:rPr lang="en-US" dirty="0" smtClean="0"/>
              <a:t>This impacts acceptability of your new products.</a:t>
            </a:r>
          </a:p>
          <a:p>
            <a:r>
              <a:rPr lang="en-US" dirty="0" smtClean="0"/>
              <a:t>We’d like to think better ideas win out on their own merits.</a:t>
            </a:r>
          </a:p>
          <a:p>
            <a:r>
              <a:rPr lang="en-US" dirty="0" smtClean="0"/>
              <a:t>Not that easy – why?</a:t>
            </a:r>
          </a:p>
          <a:p>
            <a:endParaRPr lang="en-US" dirty="0"/>
          </a:p>
        </p:txBody>
      </p:sp>
      <p:pic>
        <p:nvPicPr>
          <p:cNvPr id="5" name="Picture 2" descr="http://www.implementingscrum.com/images/080421-scrumtoo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828800"/>
            <a:ext cx="6727135" cy="2362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97239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en-US" dirty="0"/>
              <a:t>Why</a:t>
            </a:r>
            <a:r>
              <a:rPr lang="en-US" dirty="0" smtClean="0"/>
              <a:t> Do We Visualize </a:t>
            </a:r>
            <a:r>
              <a:rPr lang="en-US" dirty="0" smtClean="0"/>
              <a:t>Software &amp; stuff?</a:t>
            </a:r>
            <a:endParaRPr lang="en-US" dirty="0"/>
          </a:p>
        </p:txBody>
      </p:sp>
      <p:sp>
        <p:nvSpPr>
          <p:cNvPr id="6" name="TextBox 5"/>
          <p:cNvSpPr txBox="1"/>
          <p:nvPr/>
        </p:nvSpPr>
        <p:spPr>
          <a:xfrm>
            <a:off x="8583179" y="6019800"/>
            <a:ext cx="577953" cy="461665"/>
          </a:xfrm>
          <a:prstGeom prst="rect">
            <a:avLst/>
          </a:prstGeom>
          <a:noFill/>
        </p:spPr>
        <p:txBody>
          <a:bodyPr wrap="none" rtlCol="0">
            <a:spAutoFit/>
          </a:bodyPr>
          <a:lstStyle/>
          <a:p>
            <a:r>
              <a:rPr lang="en-US" b="1" dirty="0" smtClean="0">
                <a:solidFill>
                  <a:srgbClr val="0000FF"/>
                </a:solidFill>
              </a:rPr>
              <a:t>Q1</a:t>
            </a:r>
            <a:endParaRPr lang="en-US" b="1" dirty="0">
              <a:solidFill>
                <a:srgbClr val="0000FF"/>
              </a:solidFill>
            </a:endParaRPr>
          </a:p>
        </p:txBody>
      </p:sp>
      <p:sp>
        <p:nvSpPr>
          <p:cNvPr id="2" name="AutoShape 2" descr="http://upload.wikimedia.org/wikipedia/commons/5/54/Rayleigh-Taylor_instability.jpg"/>
          <p:cNvSpPr>
            <a:spLocks noChangeAspect="1" noChangeArrowheads="1"/>
          </p:cNvSpPr>
          <p:nvPr/>
        </p:nvSpPr>
        <p:spPr bwMode="auto">
          <a:xfrm>
            <a:off x="155575" y="-1790700"/>
            <a:ext cx="3743325"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8" name="Picture 4" descr="Apache Webserver storylin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058" y="1000539"/>
            <a:ext cx="6107684" cy="4253948"/>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304800" y="5562600"/>
            <a:ext cx="8821839" cy="400110"/>
          </a:xfrm>
          <a:prstGeom prst="rect">
            <a:avLst/>
          </a:prstGeom>
          <a:noFill/>
        </p:spPr>
        <p:txBody>
          <a:bodyPr wrap="none" rtlCol="0">
            <a:spAutoFit/>
          </a:bodyPr>
          <a:lstStyle/>
          <a:p>
            <a:r>
              <a:rPr lang="en-US" sz="2000" i="1" dirty="0" smtClean="0"/>
              <a:t>Above</a:t>
            </a:r>
            <a:r>
              <a:rPr lang="en-US" sz="2000" dirty="0" smtClean="0"/>
              <a:t>: XKCD comic </a:t>
            </a:r>
            <a:r>
              <a:rPr lang="en-US" sz="2000" dirty="0"/>
              <a:t>characters as lines that converge in </a:t>
            </a:r>
            <a:r>
              <a:rPr lang="en-US" sz="2000" dirty="0" smtClean="0"/>
              <a:t>time, </a:t>
            </a:r>
            <a:r>
              <a:rPr lang="en-US" sz="2000" dirty="0"/>
              <a:t>as they share scenes.</a:t>
            </a:r>
          </a:p>
        </p:txBody>
      </p:sp>
      <p:sp>
        <p:nvSpPr>
          <p:cNvPr id="4" name="TextBox 3"/>
          <p:cNvSpPr txBox="1"/>
          <p:nvPr/>
        </p:nvSpPr>
        <p:spPr>
          <a:xfrm>
            <a:off x="7467600" y="3127513"/>
            <a:ext cx="794641" cy="461665"/>
          </a:xfrm>
          <a:prstGeom prst="rect">
            <a:avLst/>
          </a:prstGeom>
          <a:noFill/>
        </p:spPr>
        <p:txBody>
          <a:bodyPr wrap="none" rtlCol="0">
            <a:spAutoFit/>
          </a:bodyPr>
          <a:lstStyle/>
          <a:p>
            <a:r>
              <a:rPr lang="en-US" dirty="0" smtClean="0"/>
              <a:t>Stuff</a:t>
            </a:r>
            <a:endParaRPr lang="en-US"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3394" name="AutoShape 2"/>
          <p:cNvSpPr>
            <a:spLocks noChangeArrowheads="1"/>
          </p:cNvSpPr>
          <p:nvPr/>
        </p:nvSpPr>
        <p:spPr bwMode="auto">
          <a:xfrm>
            <a:off x="5257800" y="1676400"/>
            <a:ext cx="2895600" cy="3962400"/>
          </a:xfrm>
          <a:custGeom>
            <a:avLst/>
            <a:gdLst>
              <a:gd name="G0" fmla="+- 5400 0 0"/>
              <a:gd name="G1" fmla="+- 21600 0 5400"/>
              <a:gd name="G2" fmla="+- 21600 0 5400"/>
              <a:gd name="G3" fmla="*/ 21600 1 2"/>
              <a:gd name="G4" fmla="*/ 21600 1 2"/>
              <a:gd name="G5" fmla="*/ 5400 1 2"/>
              <a:gd name="G6" fmla="*/ 5400 3 2"/>
              <a:gd name="G7" fmla="+- G1 G5 0"/>
              <a:gd name="G8" fmla="+- G2 G5 0"/>
              <a:gd name="T0" fmla="*/ 0 w 21600"/>
              <a:gd name="T1" fmla="*/ 14779 h 21600"/>
              <a:gd name="T2" fmla="*/ 5400 w 21600"/>
              <a:gd name="T3" fmla="*/ 14779 h 21600"/>
              <a:gd name="T4" fmla="*/ 10800 w 21600"/>
              <a:gd name="T5" fmla="*/ 29558 h 21600"/>
              <a:gd name="T6" fmla="*/ 10800 w 21600"/>
              <a:gd name="T7" fmla="*/ 24158 h 21600"/>
              <a:gd name="T8" fmla="*/ 21600 w 21600"/>
              <a:gd name="T9" fmla="*/ 14779 h 21600"/>
              <a:gd name="T10" fmla="*/ 16200 w 21600"/>
              <a:gd name="T11" fmla="*/ 14779 h 21600"/>
              <a:gd name="T12" fmla="*/ 10800 w 21600"/>
              <a:gd name="T13" fmla="*/ 0 h 21600"/>
              <a:gd name="T14" fmla="*/ 10800 w 21600"/>
              <a:gd name="T15" fmla="*/ 5400 h 21600"/>
              <a:gd name="T16" fmla="*/ G0 w 21600"/>
              <a:gd name="T17" fmla="*/ G0 h 21600"/>
              <a:gd name="T18" fmla="*/ G1 w 21600"/>
              <a:gd name="T19" fmla="*/ G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9558">
                <a:moveTo>
                  <a:pt x="0" y="0"/>
                </a:moveTo>
                <a:lnTo>
                  <a:pt x="0" y="29558"/>
                </a:lnTo>
                <a:lnTo>
                  <a:pt x="21600" y="29558"/>
                </a:lnTo>
                <a:lnTo>
                  <a:pt x="21600" y="0"/>
                </a:lnTo>
                <a:close/>
                <a:moveTo>
                  <a:pt x="5400" y="5400"/>
                </a:moveTo>
                <a:lnTo>
                  <a:pt x="5400" y="24158"/>
                </a:lnTo>
                <a:lnTo>
                  <a:pt x="16200" y="24158"/>
                </a:lnTo>
                <a:lnTo>
                  <a:pt x="16200" y="5400"/>
                </a:lnTo>
                <a:close/>
              </a:path>
            </a:pathLst>
          </a:custGeom>
          <a:solidFill>
            <a:srgbClr val="D8ECB3"/>
          </a:solidFill>
          <a:ln w="9525">
            <a:miter lim="800000"/>
            <a:headEnd/>
            <a:tailEnd/>
          </a:ln>
          <a:effectLst/>
          <a:scene3d>
            <a:camera prst="legacyPerspectiveFront"/>
            <a:lightRig rig="legacyFlat2" dir="t"/>
          </a:scene3d>
          <a:sp3d extrusionH="887400" prstMaterial="legacyMatte">
            <a:bevelT w="13500" h="13500" prst="angle"/>
            <a:bevelB w="13500" h="13500" prst="angle"/>
            <a:extrusionClr>
              <a:srgbClr val="D8ECB3"/>
            </a:extrusionClr>
          </a:sp3d>
        </p:spPr>
        <p:txBody>
          <a:bodyPr>
            <a:prstTxWarp prst="textNoShape">
              <a:avLst/>
            </a:prstTxWarp>
            <a:flatTx/>
          </a:bodyPr>
          <a:lstStyle/>
          <a:p>
            <a:endParaRPr lang="en-US"/>
          </a:p>
        </p:txBody>
      </p:sp>
      <p:sp>
        <p:nvSpPr>
          <p:cNvPr id="1723395" name="AutoShape 3"/>
          <p:cNvSpPr>
            <a:spLocks noChangeArrowheads="1"/>
          </p:cNvSpPr>
          <p:nvPr/>
        </p:nvSpPr>
        <p:spPr bwMode="auto">
          <a:xfrm>
            <a:off x="838200" y="1676400"/>
            <a:ext cx="2895600" cy="3962400"/>
          </a:xfrm>
          <a:custGeom>
            <a:avLst/>
            <a:gdLst>
              <a:gd name="G0" fmla="+- 5400 0 0"/>
              <a:gd name="G1" fmla="+- 21600 0 5400"/>
              <a:gd name="G2" fmla="+- 21600 0 5400"/>
              <a:gd name="G3" fmla="*/ 21600 1 2"/>
              <a:gd name="G4" fmla="*/ 21600 1 2"/>
              <a:gd name="G5" fmla="*/ 5400 1 2"/>
              <a:gd name="G6" fmla="*/ 5400 3 2"/>
              <a:gd name="G7" fmla="+- G1 G5 0"/>
              <a:gd name="G8" fmla="+- G2 G5 0"/>
              <a:gd name="T0" fmla="*/ 0 w 21600"/>
              <a:gd name="T1" fmla="*/ 14779 h 21600"/>
              <a:gd name="T2" fmla="*/ 5400 w 21600"/>
              <a:gd name="T3" fmla="*/ 14779 h 21600"/>
              <a:gd name="T4" fmla="*/ 10800 w 21600"/>
              <a:gd name="T5" fmla="*/ 29558 h 21600"/>
              <a:gd name="T6" fmla="*/ 10800 w 21600"/>
              <a:gd name="T7" fmla="*/ 24158 h 21600"/>
              <a:gd name="T8" fmla="*/ 21600 w 21600"/>
              <a:gd name="T9" fmla="*/ 14779 h 21600"/>
              <a:gd name="T10" fmla="*/ 16200 w 21600"/>
              <a:gd name="T11" fmla="*/ 14779 h 21600"/>
              <a:gd name="T12" fmla="*/ 10800 w 21600"/>
              <a:gd name="T13" fmla="*/ 0 h 21600"/>
              <a:gd name="T14" fmla="*/ 10800 w 21600"/>
              <a:gd name="T15" fmla="*/ 5400 h 21600"/>
              <a:gd name="T16" fmla="*/ G0 w 21600"/>
              <a:gd name="T17" fmla="*/ G0 h 21600"/>
              <a:gd name="T18" fmla="*/ G1 w 21600"/>
              <a:gd name="T19" fmla="*/ G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9558">
                <a:moveTo>
                  <a:pt x="0" y="0"/>
                </a:moveTo>
                <a:lnTo>
                  <a:pt x="0" y="29558"/>
                </a:lnTo>
                <a:lnTo>
                  <a:pt x="21600" y="29558"/>
                </a:lnTo>
                <a:lnTo>
                  <a:pt x="21600" y="0"/>
                </a:lnTo>
                <a:close/>
                <a:moveTo>
                  <a:pt x="5400" y="5400"/>
                </a:moveTo>
                <a:lnTo>
                  <a:pt x="5400" y="24158"/>
                </a:lnTo>
                <a:lnTo>
                  <a:pt x="16200" y="24158"/>
                </a:lnTo>
                <a:lnTo>
                  <a:pt x="16200" y="5400"/>
                </a:lnTo>
                <a:close/>
              </a:path>
            </a:pathLst>
          </a:custGeom>
          <a:solidFill>
            <a:srgbClr val="D8ECB3"/>
          </a:solidFill>
          <a:ln w="9525">
            <a:miter lim="800000"/>
            <a:headEnd/>
            <a:tailEnd/>
          </a:ln>
          <a:effectLst/>
          <a:scene3d>
            <a:camera prst="legacyPerspectiveFront"/>
            <a:lightRig rig="legacyFlat2" dir="t"/>
          </a:scene3d>
          <a:sp3d extrusionH="887400" prstMaterial="legacyMatte">
            <a:bevelT w="13500" h="13500" prst="angle"/>
            <a:bevelB w="13500" h="13500" prst="angle"/>
            <a:extrusionClr>
              <a:srgbClr val="D8ECB3"/>
            </a:extrusionClr>
          </a:sp3d>
        </p:spPr>
        <p:txBody>
          <a:bodyPr>
            <a:prstTxWarp prst="textNoShape">
              <a:avLst/>
            </a:prstTxWarp>
            <a:flatTx/>
          </a:bodyPr>
          <a:lstStyle/>
          <a:p>
            <a:endParaRPr lang="en-US"/>
          </a:p>
        </p:txBody>
      </p:sp>
      <p:sp>
        <p:nvSpPr>
          <p:cNvPr id="1723396" name="PubL"/>
          <p:cNvSpPr>
            <a:spLocks noEditPoints="1" noChangeArrowheads="1"/>
          </p:cNvSpPr>
          <p:nvPr/>
        </p:nvSpPr>
        <p:spPr bwMode="auto">
          <a:xfrm rot="10800000" flipV="1">
            <a:off x="838200" y="1676400"/>
            <a:ext cx="7875588" cy="4495800"/>
          </a:xfrm>
          <a:custGeom>
            <a:avLst/>
            <a:gdLst>
              <a:gd name="G0" fmla="+- 0 0 0"/>
              <a:gd name="G1" fmla="*/ 1449 1 2"/>
              <a:gd name="G2" fmla="+- 1449 0 0"/>
              <a:gd name="G3" fmla="+- 19473 0 0"/>
              <a:gd name="G4" fmla="*/ 19473 1 2"/>
              <a:gd name="G5" fmla="+- 10800 G4 0"/>
              <a:gd name="T0" fmla="*/ 725 w 21600"/>
              <a:gd name="T1" fmla="*/ 0 h 21600"/>
              <a:gd name="T2" fmla="*/ 0 w 21600"/>
              <a:gd name="T3" fmla="*/ 10800 h 21600"/>
              <a:gd name="T4" fmla="*/ 10800 w 21600"/>
              <a:gd name="T5" fmla="*/ 21600 h 21600"/>
              <a:gd name="T6" fmla="*/ 21600 w 21600"/>
              <a:gd name="T7" fmla="*/ 20537 h 21600"/>
              <a:gd name="T8" fmla="*/ 17694720 60000 65536"/>
              <a:gd name="T9" fmla="*/ 11796480 60000 65536"/>
              <a:gd name="T10" fmla="*/ 5898240 60000 65536"/>
              <a:gd name="T11" fmla="*/ 0 60000 65536"/>
              <a:gd name="T12" fmla="*/ 0 w 21600"/>
              <a:gd name="T13" fmla="*/ G3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0" y="21600"/>
                </a:lnTo>
                <a:lnTo>
                  <a:pt x="21600" y="21600"/>
                </a:lnTo>
                <a:lnTo>
                  <a:pt x="21600" y="19473"/>
                </a:lnTo>
                <a:lnTo>
                  <a:pt x="1449" y="19473"/>
                </a:lnTo>
                <a:lnTo>
                  <a:pt x="1449" y="0"/>
                </a:lnTo>
                <a:close/>
              </a:path>
            </a:pathLst>
          </a:custGeom>
          <a:gradFill rotWithShape="0">
            <a:gsLst>
              <a:gs pos="0">
                <a:srgbClr val="339966"/>
              </a:gs>
              <a:gs pos="100000">
                <a:schemeClr val="folHlink"/>
              </a:gs>
            </a:gsLst>
            <a:lin ang="5400000" scaled="1"/>
          </a:gradFill>
          <a:ln w="9525">
            <a:solidFill>
              <a:srgbClr val="000000"/>
            </a:solidFill>
            <a:miter lim="800000"/>
            <a:headEnd/>
            <a:tailEnd/>
          </a:ln>
          <a:effectLst>
            <a:outerShdw blurRad="63500" dist="107763" dir="2700000" algn="ctr" rotWithShape="0">
              <a:srgbClr val="666633">
                <a:alpha val="74998"/>
              </a:srgbClr>
            </a:outerShdw>
          </a:effectLst>
        </p:spPr>
        <p:txBody>
          <a:bodyPr>
            <a:prstTxWarp prst="textNoShape">
              <a:avLst/>
            </a:prstTxWarp>
          </a:bodyPr>
          <a:lstStyle/>
          <a:p>
            <a:pPr eaLnBrk="1" hangingPunct="1"/>
            <a:endParaRPr lang="en-US">
              <a:solidFill>
                <a:srgbClr val="663300"/>
              </a:solidFill>
            </a:endParaRPr>
          </a:p>
        </p:txBody>
      </p:sp>
      <p:sp>
        <p:nvSpPr>
          <p:cNvPr id="1723397" name="PubL"/>
          <p:cNvSpPr>
            <a:spLocks noEditPoints="1" noChangeArrowheads="1"/>
          </p:cNvSpPr>
          <p:nvPr/>
        </p:nvSpPr>
        <p:spPr bwMode="auto">
          <a:xfrm flipV="1">
            <a:off x="228600" y="1143000"/>
            <a:ext cx="7848600" cy="4495800"/>
          </a:xfrm>
          <a:custGeom>
            <a:avLst/>
            <a:gdLst>
              <a:gd name="G0" fmla="+- 0 0 0"/>
              <a:gd name="G1" fmla="*/ 1393 1 2"/>
              <a:gd name="G2" fmla="+- 1393 0 0"/>
              <a:gd name="G3" fmla="+- 19473 0 0"/>
              <a:gd name="G4" fmla="*/ 19473 1 2"/>
              <a:gd name="G5" fmla="+- 10800 G4 0"/>
              <a:gd name="T0" fmla="*/ 697 w 21600"/>
              <a:gd name="T1" fmla="*/ 0 h 21600"/>
              <a:gd name="T2" fmla="*/ 0 w 21600"/>
              <a:gd name="T3" fmla="*/ 10800 h 21600"/>
              <a:gd name="T4" fmla="*/ 10800 w 21600"/>
              <a:gd name="T5" fmla="*/ 21600 h 21600"/>
              <a:gd name="T6" fmla="*/ 21600 w 21600"/>
              <a:gd name="T7" fmla="*/ 20537 h 21600"/>
              <a:gd name="T8" fmla="*/ 17694720 60000 65536"/>
              <a:gd name="T9" fmla="*/ 11796480 60000 65536"/>
              <a:gd name="T10" fmla="*/ 5898240 60000 65536"/>
              <a:gd name="T11" fmla="*/ 0 60000 65536"/>
              <a:gd name="T12" fmla="*/ 0 w 21600"/>
              <a:gd name="T13" fmla="*/ G3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0" y="21600"/>
                </a:lnTo>
                <a:lnTo>
                  <a:pt x="21600" y="21600"/>
                </a:lnTo>
                <a:lnTo>
                  <a:pt x="21600" y="19473"/>
                </a:lnTo>
                <a:lnTo>
                  <a:pt x="1393" y="19473"/>
                </a:lnTo>
                <a:lnTo>
                  <a:pt x="1393" y="0"/>
                </a:lnTo>
                <a:close/>
              </a:path>
            </a:pathLst>
          </a:custGeom>
          <a:gradFill rotWithShape="0">
            <a:gsLst>
              <a:gs pos="0">
                <a:srgbClr val="339966"/>
              </a:gs>
              <a:gs pos="100000">
                <a:schemeClr val="folHlink"/>
              </a:gs>
            </a:gsLst>
            <a:lin ang="5400000" scaled="1"/>
          </a:gradFill>
          <a:ln w="9525">
            <a:solidFill>
              <a:srgbClr val="000000"/>
            </a:solidFill>
            <a:miter lim="800000"/>
            <a:headEnd/>
            <a:tailEnd/>
          </a:ln>
          <a:effectLst>
            <a:outerShdw blurRad="63500" dist="107763" dir="2700000" algn="ctr" rotWithShape="0">
              <a:srgbClr val="666633">
                <a:alpha val="74998"/>
              </a:srgbClr>
            </a:outerShdw>
          </a:effectLst>
        </p:spPr>
        <p:txBody>
          <a:bodyPr>
            <a:prstTxWarp prst="textNoShape">
              <a:avLst/>
            </a:prstTxWarp>
          </a:bodyPr>
          <a:lstStyle/>
          <a:p>
            <a:endParaRPr lang="en-US"/>
          </a:p>
        </p:txBody>
      </p:sp>
      <p:sp>
        <p:nvSpPr>
          <p:cNvPr id="1723398" name="Rectangle 6"/>
          <p:cNvSpPr>
            <a:spLocks noGrp="1" noChangeArrowheads="1"/>
          </p:cNvSpPr>
          <p:nvPr>
            <p:ph type="title"/>
          </p:nvPr>
        </p:nvSpPr>
        <p:spPr>
          <a:xfrm>
            <a:off x="685800" y="76200"/>
            <a:ext cx="7772400" cy="762000"/>
          </a:xfrm>
          <a:noFill/>
        </p:spPr>
        <p:txBody>
          <a:bodyPr/>
          <a:lstStyle/>
          <a:p>
            <a:pPr algn="ctr"/>
            <a:r>
              <a:rPr lang="en-US"/>
              <a:t>Enterprise Architecture Perspective</a:t>
            </a:r>
          </a:p>
        </p:txBody>
      </p:sp>
      <p:sp>
        <p:nvSpPr>
          <p:cNvPr id="1723399" name="Rectangle 7"/>
          <p:cNvSpPr>
            <a:spLocks noChangeArrowheads="1"/>
          </p:cNvSpPr>
          <p:nvPr/>
        </p:nvSpPr>
        <p:spPr bwMode="auto">
          <a:xfrm rot="5400000">
            <a:off x="6596856" y="3547269"/>
            <a:ext cx="3681413" cy="244475"/>
          </a:xfrm>
          <a:prstGeom prst="rect">
            <a:avLst/>
          </a:prstGeom>
          <a:noFill/>
          <a:ln w="9525">
            <a:noFill/>
            <a:miter lim="800000"/>
            <a:headEnd/>
            <a:tailEnd/>
          </a:ln>
        </p:spPr>
        <p:txBody>
          <a:bodyPr lIns="0" tIns="0" rIns="0" bIns="0">
            <a:prstTxWarp prst="textNoShape">
              <a:avLst/>
            </a:prstTxWarp>
            <a:spAutoFit/>
          </a:bodyPr>
          <a:lstStyle/>
          <a:p>
            <a:pPr algn="ctr" defTabSz="903288"/>
            <a:r>
              <a:rPr lang="en-US" sz="1600" b="1">
                <a:solidFill>
                  <a:srgbClr val="666633"/>
                </a:solidFill>
                <a:latin typeface="Arial" charset="0"/>
              </a:rPr>
              <a:t>Technology Industry Trends</a:t>
            </a:r>
            <a:endParaRPr lang="en-US" sz="1600">
              <a:solidFill>
                <a:srgbClr val="666633"/>
              </a:solidFill>
            </a:endParaRPr>
          </a:p>
        </p:txBody>
      </p:sp>
      <p:sp>
        <p:nvSpPr>
          <p:cNvPr id="1723400" name="Rectangle 8"/>
          <p:cNvSpPr>
            <a:spLocks noChangeArrowheads="1"/>
          </p:cNvSpPr>
          <p:nvPr/>
        </p:nvSpPr>
        <p:spPr bwMode="auto">
          <a:xfrm>
            <a:off x="1524000" y="2514600"/>
            <a:ext cx="1439863" cy="2559050"/>
          </a:xfrm>
          <a:prstGeom prst="rect">
            <a:avLst/>
          </a:prstGeom>
          <a:noFill/>
          <a:ln w="9525">
            <a:noFill/>
            <a:miter lim="800000"/>
            <a:headEnd/>
            <a:tailEnd/>
          </a:ln>
        </p:spPr>
        <p:txBody>
          <a:bodyPr wrap="none" lIns="0" tIns="0" rIns="0" bIns="0">
            <a:prstTxWarp prst="textNoShape">
              <a:avLst/>
            </a:prstTxWarp>
            <a:spAutoFit/>
          </a:bodyPr>
          <a:lstStyle/>
          <a:p>
            <a:pPr algn="ctr" defTabSz="903288"/>
            <a:r>
              <a:rPr lang="en-US">
                <a:solidFill>
                  <a:srgbClr val="339966"/>
                </a:solidFill>
                <a:latin typeface="Arial" charset="0"/>
              </a:rPr>
              <a:t> </a:t>
            </a:r>
            <a:r>
              <a:rPr lang="en-US" b="1">
                <a:solidFill>
                  <a:srgbClr val="339966"/>
                </a:solidFill>
                <a:latin typeface="Arial" charset="0"/>
              </a:rPr>
              <a:t>Business</a:t>
            </a:r>
          </a:p>
          <a:p>
            <a:pPr algn="ctr" defTabSz="903288"/>
            <a:r>
              <a:rPr lang="en-US" b="1">
                <a:solidFill>
                  <a:srgbClr val="339966"/>
                </a:solidFill>
                <a:latin typeface="Arial" charset="0"/>
              </a:rPr>
              <a:t>Model</a:t>
            </a:r>
          </a:p>
          <a:p>
            <a:pPr algn="ctr" defTabSz="903288"/>
            <a:endParaRPr lang="en-US" b="1">
              <a:solidFill>
                <a:srgbClr val="339966"/>
              </a:solidFill>
              <a:latin typeface="Arial" charset="0"/>
            </a:endParaRPr>
          </a:p>
          <a:p>
            <a:pPr algn="ctr" defTabSz="903288"/>
            <a:r>
              <a:rPr lang="en-US" sz="1800" b="1">
                <a:solidFill>
                  <a:srgbClr val="339966"/>
                </a:solidFill>
                <a:latin typeface="Arial" charset="0"/>
              </a:rPr>
              <a:t>Domain1</a:t>
            </a:r>
          </a:p>
          <a:p>
            <a:pPr algn="ctr" defTabSz="903288"/>
            <a:r>
              <a:rPr lang="en-US" sz="1800" b="1">
                <a:solidFill>
                  <a:srgbClr val="339966"/>
                </a:solidFill>
                <a:latin typeface="Arial" charset="0"/>
              </a:rPr>
              <a:t>Domain2</a:t>
            </a:r>
          </a:p>
          <a:p>
            <a:pPr algn="ctr" defTabSz="903288"/>
            <a:r>
              <a:rPr lang="en-US" sz="1800" b="1">
                <a:solidFill>
                  <a:srgbClr val="339966"/>
                </a:solidFill>
                <a:latin typeface="Arial" charset="0"/>
              </a:rPr>
              <a:t>:</a:t>
            </a:r>
          </a:p>
          <a:p>
            <a:pPr algn="ctr" defTabSz="903288"/>
            <a:r>
              <a:rPr lang="en-US" sz="1800" b="1">
                <a:solidFill>
                  <a:srgbClr val="339966"/>
                </a:solidFill>
                <a:latin typeface="Arial" charset="0"/>
              </a:rPr>
              <a:t>Domain#N</a:t>
            </a:r>
          </a:p>
          <a:p>
            <a:pPr algn="ctr" defTabSz="903288"/>
            <a:endParaRPr lang="en-US" b="1">
              <a:solidFill>
                <a:srgbClr val="339966"/>
              </a:solidFill>
            </a:endParaRPr>
          </a:p>
        </p:txBody>
      </p:sp>
      <p:sp>
        <p:nvSpPr>
          <p:cNvPr id="1723401" name="Rectangle 9"/>
          <p:cNvSpPr>
            <a:spLocks noChangeArrowheads="1"/>
          </p:cNvSpPr>
          <p:nvPr/>
        </p:nvSpPr>
        <p:spPr bwMode="auto">
          <a:xfrm>
            <a:off x="1068388" y="1828800"/>
            <a:ext cx="2405062" cy="584200"/>
          </a:xfrm>
          <a:prstGeom prst="rect">
            <a:avLst/>
          </a:prstGeom>
          <a:noFill/>
          <a:ln w="9525">
            <a:noFill/>
            <a:miter lim="800000"/>
            <a:headEnd/>
            <a:tailEnd/>
          </a:ln>
        </p:spPr>
        <p:txBody>
          <a:bodyPr wrap="none" lIns="0" tIns="0" rIns="0" bIns="0">
            <a:prstTxWarp prst="textNoShape">
              <a:avLst/>
            </a:prstTxWarp>
            <a:spAutoFit/>
          </a:bodyPr>
          <a:lstStyle/>
          <a:p>
            <a:pPr algn="ctr" defTabSz="903288">
              <a:lnSpc>
                <a:spcPct val="80000"/>
              </a:lnSpc>
            </a:pPr>
            <a:r>
              <a:rPr lang="en-US" b="1">
                <a:solidFill>
                  <a:srgbClr val="990000"/>
                </a:solidFill>
                <a:latin typeface="Arial" charset="0"/>
              </a:rPr>
              <a:t>BUSINESS </a:t>
            </a:r>
          </a:p>
          <a:p>
            <a:pPr algn="ctr" defTabSz="903288">
              <a:lnSpc>
                <a:spcPct val="80000"/>
              </a:lnSpc>
            </a:pPr>
            <a:r>
              <a:rPr lang="en-US" b="1">
                <a:solidFill>
                  <a:srgbClr val="990000"/>
                </a:solidFill>
                <a:latin typeface="Arial" charset="0"/>
              </a:rPr>
              <a:t>ARCHITECTURE</a:t>
            </a:r>
            <a:endParaRPr lang="en-US">
              <a:solidFill>
                <a:srgbClr val="990000"/>
              </a:solidFill>
            </a:endParaRPr>
          </a:p>
        </p:txBody>
      </p:sp>
      <p:sp>
        <p:nvSpPr>
          <p:cNvPr id="1723402" name="Rectangle 10"/>
          <p:cNvSpPr>
            <a:spLocks noChangeArrowheads="1"/>
          </p:cNvSpPr>
          <p:nvPr/>
        </p:nvSpPr>
        <p:spPr bwMode="auto">
          <a:xfrm rot="27000000">
            <a:off x="6400006" y="3505994"/>
            <a:ext cx="2744788" cy="304800"/>
          </a:xfrm>
          <a:prstGeom prst="rect">
            <a:avLst/>
          </a:prstGeom>
          <a:noFill/>
          <a:ln w="9525">
            <a:noFill/>
            <a:miter lim="800000"/>
            <a:headEnd/>
            <a:tailEnd/>
          </a:ln>
        </p:spPr>
        <p:txBody>
          <a:bodyPr lIns="0" tIns="0" rIns="0" bIns="0">
            <a:prstTxWarp prst="textNoShape">
              <a:avLst/>
            </a:prstTxWarp>
            <a:spAutoFit/>
          </a:bodyPr>
          <a:lstStyle/>
          <a:p>
            <a:pPr algn="ctr" defTabSz="903288"/>
            <a:r>
              <a:rPr lang="en-US" sz="2000" b="1">
                <a:latin typeface="Arial" charset="0"/>
              </a:rPr>
              <a:t>IT Infrastructure</a:t>
            </a:r>
            <a:endParaRPr lang="en-US" sz="2000"/>
          </a:p>
        </p:txBody>
      </p:sp>
      <p:sp>
        <p:nvSpPr>
          <p:cNvPr id="1723403" name="Rectangle 11"/>
          <p:cNvSpPr>
            <a:spLocks noChangeArrowheads="1"/>
          </p:cNvSpPr>
          <p:nvPr/>
        </p:nvSpPr>
        <p:spPr bwMode="auto">
          <a:xfrm>
            <a:off x="3713163" y="4648200"/>
            <a:ext cx="1552575" cy="914400"/>
          </a:xfrm>
          <a:prstGeom prst="rect">
            <a:avLst/>
          </a:prstGeom>
          <a:noFill/>
          <a:ln w="9525">
            <a:noFill/>
            <a:miter lim="800000"/>
            <a:headEnd/>
            <a:tailEnd/>
          </a:ln>
        </p:spPr>
        <p:txBody>
          <a:bodyPr wrap="none" lIns="0" tIns="0" rIns="0" bIns="0">
            <a:prstTxWarp prst="textNoShape">
              <a:avLst/>
            </a:prstTxWarp>
            <a:spAutoFit/>
          </a:bodyPr>
          <a:lstStyle/>
          <a:p>
            <a:pPr algn="ctr" defTabSz="903288"/>
            <a:r>
              <a:rPr lang="en-US" sz="2000" b="1" i="1">
                <a:solidFill>
                  <a:srgbClr val="990000"/>
                </a:solidFill>
                <a:latin typeface="Arial" charset="0"/>
              </a:rPr>
              <a:t>Program</a:t>
            </a:r>
            <a:br>
              <a:rPr lang="en-US" sz="2000" b="1" i="1">
                <a:solidFill>
                  <a:srgbClr val="990000"/>
                </a:solidFill>
                <a:latin typeface="Arial" charset="0"/>
              </a:rPr>
            </a:br>
            <a:r>
              <a:rPr lang="en-US" sz="2000" b="1" i="1">
                <a:solidFill>
                  <a:srgbClr val="990000"/>
                </a:solidFill>
                <a:latin typeface="Arial" charset="0"/>
              </a:rPr>
              <a:t>Management</a:t>
            </a:r>
          </a:p>
          <a:p>
            <a:pPr algn="ctr" defTabSz="903288"/>
            <a:r>
              <a:rPr lang="en-US" sz="2000" b="1" i="1">
                <a:solidFill>
                  <a:srgbClr val="990000"/>
                </a:solidFill>
                <a:latin typeface="Arial" charset="0"/>
              </a:rPr>
              <a:t>Office</a:t>
            </a:r>
            <a:endParaRPr lang="en-US" sz="2000" b="1" i="1">
              <a:solidFill>
                <a:srgbClr val="990000"/>
              </a:solidFill>
            </a:endParaRPr>
          </a:p>
        </p:txBody>
      </p:sp>
      <p:sp>
        <p:nvSpPr>
          <p:cNvPr id="1723404" name="Rectangle 12"/>
          <p:cNvSpPr>
            <a:spLocks noChangeArrowheads="1"/>
          </p:cNvSpPr>
          <p:nvPr/>
        </p:nvSpPr>
        <p:spPr bwMode="auto">
          <a:xfrm rot="5400000">
            <a:off x="4791075" y="3343275"/>
            <a:ext cx="1695450" cy="609600"/>
          </a:xfrm>
          <a:prstGeom prst="rect">
            <a:avLst/>
          </a:prstGeom>
          <a:noFill/>
          <a:ln w="9525">
            <a:noFill/>
            <a:miter lim="800000"/>
            <a:headEnd/>
            <a:tailEnd/>
          </a:ln>
        </p:spPr>
        <p:txBody>
          <a:bodyPr lIns="0" tIns="0" rIns="0" bIns="0">
            <a:prstTxWarp prst="textNoShape">
              <a:avLst/>
            </a:prstTxWarp>
            <a:spAutoFit/>
          </a:bodyPr>
          <a:lstStyle/>
          <a:p>
            <a:pPr algn="ctr" defTabSz="903288"/>
            <a:r>
              <a:rPr lang="en-US" sz="2000" b="1">
                <a:latin typeface="Arial" charset="0"/>
              </a:rPr>
              <a:t>Information</a:t>
            </a:r>
          </a:p>
          <a:p>
            <a:pPr algn="ctr" defTabSz="903288"/>
            <a:r>
              <a:rPr lang="en-US" sz="2000" b="1">
                <a:latin typeface="Arial" charset="0"/>
              </a:rPr>
              <a:t>Architecture </a:t>
            </a:r>
            <a:endParaRPr lang="en-US" sz="2000" b="1"/>
          </a:p>
        </p:txBody>
      </p:sp>
      <p:sp>
        <p:nvSpPr>
          <p:cNvPr id="1723405" name="Rectangle 13"/>
          <p:cNvSpPr>
            <a:spLocks noChangeArrowheads="1"/>
          </p:cNvSpPr>
          <p:nvPr/>
        </p:nvSpPr>
        <p:spPr bwMode="auto">
          <a:xfrm>
            <a:off x="5943600" y="4953000"/>
            <a:ext cx="1587500" cy="609600"/>
          </a:xfrm>
          <a:prstGeom prst="rect">
            <a:avLst/>
          </a:prstGeom>
          <a:noFill/>
          <a:ln w="9525">
            <a:noFill/>
            <a:miter lim="800000"/>
            <a:headEnd/>
            <a:tailEnd/>
          </a:ln>
        </p:spPr>
        <p:txBody>
          <a:bodyPr lIns="0" tIns="0" rIns="0" bIns="0">
            <a:prstTxWarp prst="textNoShape">
              <a:avLst/>
            </a:prstTxWarp>
            <a:spAutoFit/>
          </a:bodyPr>
          <a:lstStyle/>
          <a:p>
            <a:pPr algn="ctr" defTabSz="903288"/>
            <a:r>
              <a:rPr lang="en-US" sz="2000" b="1">
                <a:latin typeface="Arial" charset="0"/>
              </a:rPr>
              <a:t>Application</a:t>
            </a:r>
            <a:endParaRPr lang="en-US" sz="2000"/>
          </a:p>
          <a:p>
            <a:pPr algn="ctr" defTabSz="903288"/>
            <a:r>
              <a:rPr lang="en-US" sz="2000" b="1">
                <a:latin typeface="Arial" charset="0"/>
              </a:rPr>
              <a:t>Portfolio</a:t>
            </a:r>
          </a:p>
        </p:txBody>
      </p:sp>
      <p:sp>
        <p:nvSpPr>
          <p:cNvPr id="1723406" name="Rectangle 14"/>
          <p:cNvSpPr>
            <a:spLocks noChangeArrowheads="1"/>
          </p:cNvSpPr>
          <p:nvPr/>
        </p:nvSpPr>
        <p:spPr bwMode="auto">
          <a:xfrm rot="-5400000">
            <a:off x="-945356" y="3532981"/>
            <a:ext cx="2897188" cy="244475"/>
          </a:xfrm>
          <a:prstGeom prst="rect">
            <a:avLst/>
          </a:prstGeom>
          <a:noFill/>
          <a:ln w="9525">
            <a:noFill/>
            <a:miter lim="800000"/>
            <a:headEnd/>
            <a:tailEnd/>
          </a:ln>
        </p:spPr>
        <p:txBody>
          <a:bodyPr lIns="0" tIns="0" rIns="0" bIns="0">
            <a:prstTxWarp prst="textNoShape">
              <a:avLst/>
            </a:prstTxWarp>
            <a:spAutoFit/>
          </a:bodyPr>
          <a:lstStyle/>
          <a:p>
            <a:pPr algn="ctr" defTabSz="903288"/>
            <a:r>
              <a:rPr lang="en-US" sz="1600" b="1">
                <a:solidFill>
                  <a:srgbClr val="003300"/>
                </a:solidFill>
                <a:latin typeface="Arial" charset="0"/>
              </a:rPr>
              <a:t>Business Industry Trends</a:t>
            </a:r>
            <a:endParaRPr lang="en-US" sz="1600">
              <a:solidFill>
                <a:srgbClr val="003300"/>
              </a:solidFill>
            </a:endParaRPr>
          </a:p>
        </p:txBody>
      </p:sp>
      <p:sp>
        <p:nvSpPr>
          <p:cNvPr id="1723407" name="Rectangle 15"/>
          <p:cNvSpPr>
            <a:spLocks noChangeArrowheads="1"/>
          </p:cNvSpPr>
          <p:nvPr/>
        </p:nvSpPr>
        <p:spPr bwMode="auto">
          <a:xfrm>
            <a:off x="1131888" y="1219200"/>
            <a:ext cx="3287712" cy="304800"/>
          </a:xfrm>
          <a:prstGeom prst="rect">
            <a:avLst/>
          </a:prstGeom>
          <a:noFill/>
          <a:ln w="9525">
            <a:noFill/>
            <a:miter lim="800000"/>
            <a:headEnd/>
            <a:tailEnd/>
          </a:ln>
        </p:spPr>
        <p:txBody>
          <a:bodyPr lIns="0" tIns="0" rIns="0" bIns="0">
            <a:prstTxWarp prst="textNoShape">
              <a:avLst/>
            </a:prstTxWarp>
            <a:spAutoFit/>
          </a:bodyPr>
          <a:lstStyle/>
          <a:p>
            <a:pPr algn="ctr" defTabSz="903288"/>
            <a:r>
              <a:rPr lang="en-US" sz="2000" b="1">
                <a:solidFill>
                  <a:srgbClr val="99FF99"/>
                </a:solidFill>
                <a:latin typeface="Arial" charset="0"/>
              </a:rPr>
              <a:t>Business Strategies</a:t>
            </a:r>
            <a:endParaRPr lang="en-US" sz="2000">
              <a:solidFill>
                <a:srgbClr val="99FF99"/>
              </a:solidFill>
            </a:endParaRPr>
          </a:p>
        </p:txBody>
      </p:sp>
      <p:sp>
        <p:nvSpPr>
          <p:cNvPr id="1723408" name="Rectangle 16"/>
          <p:cNvSpPr>
            <a:spLocks noChangeArrowheads="1"/>
          </p:cNvSpPr>
          <p:nvPr/>
        </p:nvSpPr>
        <p:spPr bwMode="auto">
          <a:xfrm>
            <a:off x="3733800" y="1828800"/>
            <a:ext cx="1524000" cy="609600"/>
          </a:xfrm>
          <a:prstGeom prst="rect">
            <a:avLst/>
          </a:prstGeom>
          <a:noFill/>
          <a:ln w="9525">
            <a:noFill/>
            <a:miter lim="800000"/>
            <a:headEnd/>
            <a:tailEnd/>
          </a:ln>
        </p:spPr>
        <p:txBody>
          <a:bodyPr lIns="0" tIns="0" rIns="0" bIns="0">
            <a:prstTxWarp prst="textNoShape">
              <a:avLst/>
            </a:prstTxWarp>
            <a:spAutoFit/>
          </a:bodyPr>
          <a:lstStyle/>
          <a:p>
            <a:pPr algn="ctr" defTabSz="903288"/>
            <a:r>
              <a:rPr lang="en-US" sz="2000" b="1" i="1">
                <a:solidFill>
                  <a:srgbClr val="339966"/>
                </a:solidFill>
                <a:latin typeface="Arial" charset="0"/>
              </a:rPr>
              <a:t>IT Steering</a:t>
            </a:r>
          </a:p>
          <a:p>
            <a:pPr algn="ctr" defTabSz="903288"/>
            <a:r>
              <a:rPr lang="en-US" sz="2000" b="1" i="1">
                <a:solidFill>
                  <a:srgbClr val="339966"/>
                </a:solidFill>
                <a:latin typeface="Arial" charset="0"/>
              </a:rPr>
              <a:t>Committee</a:t>
            </a:r>
            <a:endParaRPr lang="en-US" sz="2000" b="1" i="1">
              <a:solidFill>
                <a:srgbClr val="339966"/>
              </a:solidFill>
            </a:endParaRPr>
          </a:p>
        </p:txBody>
      </p:sp>
      <p:sp>
        <p:nvSpPr>
          <p:cNvPr id="1723409" name="Rectangle 17"/>
          <p:cNvSpPr>
            <a:spLocks noChangeArrowheads="1"/>
          </p:cNvSpPr>
          <p:nvPr/>
        </p:nvSpPr>
        <p:spPr bwMode="auto">
          <a:xfrm rot="-2688138">
            <a:off x="85725" y="1195388"/>
            <a:ext cx="1200150" cy="488950"/>
          </a:xfrm>
          <a:prstGeom prst="rect">
            <a:avLst/>
          </a:prstGeom>
          <a:noFill/>
          <a:ln w="9525">
            <a:noFill/>
            <a:miter lim="800000"/>
            <a:headEnd/>
            <a:tailEnd/>
          </a:ln>
        </p:spPr>
        <p:txBody>
          <a:bodyPr wrap="none" lIns="0" tIns="0" rIns="0" bIns="0">
            <a:prstTxWarp prst="textNoShape">
              <a:avLst/>
            </a:prstTxWarp>
            <a:spAutoFit/>
          </a:bodyPr>
          <a:lstStyle/>
          <a:p>
            <a:pPr algn="ctr" defTabSz="903288">
              <a:lnSpc>
                <a:spcPct val="80000"/>
              </a:lnSpc>
            </a:pPr>
            <a:r>
              <a:rPr lang="en-US" sz="2000" b="1">
                <a:solidFill>
                  <a:srgbClr val="336600"/>
                </a:solidFill>
                <a:effectLst>
                  <a:outerShdw blurRad="38100" dist="38100" dir="2700000" algn="tl">
                    <a:srgbClr val="DDDDDD"/>
                  </a:outerShdw>
                </a:effectLst>
                <a:latin typeface="Arial" charset="0"/>
              </a:rPr>
              <a:t>Business </a:t>
            </a:r>
          </a:p>
          <a:p>
            <a:pPr algn="ctr" defTabSz="903288">
              <a:lnSpc>
                <a:spcPct val="80000"/>
              </a:lnSpc>
            </a:pPr>
            <a:r>
              <a:rPr lang="en-US" sz="2000" b="1">
                <a:solidFill>
                  <a:srgbClr val="336600"/>
                </a:solidFill>
                <a:effectLst>
                  <a:outerShdw blurRad="38100" dist="38100" dir="2700000" algn="tl">
                    <a:srgbClr val="DDDDDD"/>
                  </a:outerShdw>
                </a:effectLst>
                <a:latin typeface="Arial" charset="0"/>
              </a:rPr>
              <a:t>Context </a:t>
            </a:r>
            <a:endParaRPr lang="en-US" sz="2000">
              <a:solidFill>
                <a:srgbClr val="336600"/>
              </a:solidFill>
              <a:effectLst>
                <a:outerShdw blurRad="38100" dist="38100" dir="2700000" algn="tl">
                  <a:srgbClr val="DDDDDD"/>
                </a:outerShdw>
              </a:effectLst>
            </a:endParaRPr>
          </a:p>
        </p:txBody>
      </p:sp>
      <p:sp>
        <p:nvSpPr>
          <p:cNvPr id="1723410" name="Rectangle 18"/>
          <p:cNvSpPr>
            <a:spLocks noChangeArrowheads="1"/>
          </p:cNvSpPr>
          <p:nvPr/>
        </p:nvSpPr>
        <p:spPr bwMode="auto">
          <a:xfrm>
            <a:off x="1649413" y="4953000"/>
            <a:ext cx="1271587" cy="609600"/>
          </a:xfrm>
          <a:prstGeom prst="rect">
            <a:avLst/>
          </a:prstGeom>
          <a:noFill/>
          <a:ln w="9525">
            <a:noFill/>
            <a:miter lim="800000"/>
            <a:headEnd/>
            <a:tailEnd/>
          </a:ln>
        </p:spPr>
        <p:txBody>
          <a:bodyPr wrap="none" lIns="0" tIns="0" rIns="0" bIns="0">
            <a:prstTxWarp prst="textNoShape">
              <a:avLst/>
            </a:prstTxWarp>
            <a:spAutoFit/>
          </a:bodyPr>
          <a:lstStyle/>
          <a:p>
            <a:pPr algn="ctr" defTabSz="903288"/>
            <a:r>
              <a:rPr lang="en-US" sz="2000" b="1">
                <a:latin typeface="Arial" charset="0"/>
              </a:rPr>
              <a:t>Business</a:t>
            </a:r>
          </a:p>
          <a:p>
            <a:pPr algn="ctr" defTabSz="903288"/>
            <a:r>
              <a:rPr lang="en-US" sz="2000" b="1">
                <a:latin typeface="Arial" charset="0"/>
              </a:rPr>
              <a:t>Processes</a:t>
            </a:r>
            <a:endParaRPr lang="en-US" sz="2000" b="1"/>
          </a:p>
        </p:txBody>
      </p:sp>
      <p:sp>
        <p:nvSpPr>
          <p:cNvPr id="1723411" name="Rectangle 19"/>
          <p:cNvSpPr>
            <a:spLocks noChangeArrowheads="1"/>
          </p:cNvSpPr>
          <p:nvPr/>
        </p:nvSpPr>
        <p:spPr bwMode="auto">
          <a:xfrm rot="-5400000">
            <a:off x="441325" y="3349626"/>
            <a:ext cx="1552575" cy="609600"/>
          </a:xfrm>
          <a:prstGeom prst="rect">
            <a:avLst/>
          </a:prstGeom>
          <a:noFill/>
          <a:ln w="9525">
            <a:noFill/>
            <a:miter lim="800000"/>
            <a:headEnd/>
            <a:tailEnd/>
          </a:ln>
        </p:spPr>
        <p:txBody>
          <a:bodyPr wrap="none" lIns="0" tIns="0" rIns="0" bIns="0">
            <a:prstTxWarp prst="textNoShape">
              <a:avLst/>
            </a:prstTxWarp>
            <a:spAutoFit/>
          </a:bodyPr>
          <a:lstStyle/>
          <a:p>
            <a:pPr algn="ctr" defTabSz="903288"/>
            <a:r>
              <a:rPr lang="en-US" sz="2000">
                <a:latin typeface="Arial" charset="0"/>
              </a:rPr>
              <a:t> </a:t>
            </a:r>
            <a:r>
              <a:rPr lang="en-US" sz="2000" b="1">
                <a:latin typeface="Arial" charset="0"/>
              </a:rPr>
              <a:t>Corporate</a:t>
            </a:r>
          </a:p>
          <a:p>
            <a:pPr algn="ctr" defTabSz="903288"/>
            <a:r>
              <a:rPr lang="en-US" sz="2000" b="1">
                <a:latin typeface="Arial" charset="0"/>
              </a:rPr>
              <a:t>Organization</a:t>
            </a:r>
            <a:endParaRPr lang="en-US" sz="2000" b="1"/>
          </a:p>
        </p:txBody>
      </p:sp>
      <p:sp>
        <p:nvSpPr>
          <p:cNvPr id="1723412" name="Rectangle 20"/>
          <p:cNvSpPr>
            <a:spLocks noChangeArrowheads="1"/>
          </p:cNvSpPr>
          <p:nvPr/>
        </p:nvSpPr>
        <p:spPr bwMode="auto">
          <a:xfrm>
            <a:off x="4648200" y="5821363"/>
            <a:ext cx="3287713" cy="304800"/>
          </a:xfrm>
          <a:prstGeom prst="rect">
            <a:avLst/>
          </a:prstGeom>
          <a:noFill/>
          <a:ln w="9525">
            <a:noFill/>
            <a:miter lim="800000"/>
            <a:headEnd/>
            <a:tailEnd/>
          </a:ln>
        </p:spPr>
        <p:txBody>
          <a:bodyPr lIns="0" tIns="0" rIns="0" bIns="0">
            <a:prstTxWarp prst="textNoShape">
              <a:avLst/>
            </a:prstTxWarp>
            <a:spAutoFit/>
          </a:bodyPr>
          <a:lstStyle/>
          <a:p>
            <a:pPr algn="ctr" defTabSz="903288"/>
            <a:r>
              <a:rPr lang="en-US" sz="2000" b="1">
                <a:solidFill>
                  <a:srgbClr val="663300"/>
                </a:solidFill>
                <a:latin typeface="Arial" charset="0"/>
              </a:rPr>
              <a:t>Technology Strategies</a:t>
            </a:r>
            <a:endParaRPr lang="en-US" sz="2000">
              <a:solidFill>
                <a:srgbClr val="663300"/>
              </a:solidFill>
            </a:endParaRPr>
          </a:p>
        </p:txBody>
      </p:sp>
      <p:sp>
        <p:nvSpPr>
          <p:cNvPr id="1723413" name="Rectangle 21"/>
          <p:cNvSpPr>
            <a:spLocks noChangeArrowheads="1"/>
          </p:cNvSpPr>
          <p:nvPr/>
        </p:nvSpPr>
        <p:spPr bwMode="auto">
          <a:xfrm rot="-2688138">
            <a:off x="7648575" y="5561013"/>
            <a:ext cx="1495425" cy="488950"/>
          </a:xfrm>
          <a:prstGeom prst="rect">
            <a:avLst/>
          </a:prstGeom>
          <a:noFill/>
          <a:ln w="9525">
            <a:noFill/>
            <a:miter lim="800000"/>
            <a:headEnd/>
            <a:tailEnd/>
          </a:ln>
        </p:spPr>
        <p:txBody>
          <a:bodyPr wrap="none" lIns="0" tIns="0" rIns="0" bIns="0">
            <a:prstTxWarp prst="textNoShape">
              <a:avLst/>
            </a:prstTxWarp>
            <a:spAutoFit/>
          </a:bodyPr>
          <a:lstStyle/>
          <a:p>
            <a:pPr algn="ctr" defTabSz="903288">
              <a:lnSpc>
                <a:spcPct val="80000"/>
              </a:lnSpc>
            </a:pPr>
            <a:r>
              <a:rPr lang="en-US" sz="2000" b="1">
                <a:solidFill>
                  <a:srgbClr val="666699"/>
                </a:solidFill>
                <a:effectLst>
                  <a:outerShdw blurRad="38100" dist="38100" dir="2700000" algn="tl">
                    <a:srgbClr val="DDDDDD"/>
                  </a:outerShdw>
                </a:effectLst>
                <a:latin typeface="Arial" charset="0"/>
              </a:rPr>
              <a:t>Technology </a:t>
            </a:r>
          </a:p>
          <a:p>
            <a:pPr algn="ctr" defTabSz="903288">
              <a:lnSpc>
                <a:spcPct val="80000"/>
              </a:lnSpc>
            </a:pPr>
            <a:r>
              <a:rPr lang="en-US" sz="2000" b="1">
                <a:solidFill>
                  <a:srgbClr val="666699"/>
                </a:solidFill>
                <a:effectLst>
                  <a:outerShdw blurRad="38100" dist="38100" dir="2700000" algn="tl">
                    <a:srgbClr val="DDDDDD"/>
                  </a:outerShdw>
                </a:effectLst>
                <a:latin typeface="Arial" charset="0"/>
              </a:rPr>
              <a:t>Context </a:t>
            </a:r>
            <a:endParaRPr lang="en-US" sz="2000">
              <a:solidFill>
                <a:srgbClr val="666699"/>
              </a:solidFill>
              <a:effectLst>
                <a:outerShdw blurRad="38100" dist="38100" dir="2700000" algn="tl">
                  <a:srgbClr val="DDDDDD"/>
                </a:outerShdw>
              </a:effectLst>
            </a:endParaRPr>
          </a:p>
        </p:txBody>
      </p:sp>
      <p:sp>
        <p:nvSpPr>
          <p:cNvPr id="1723414" name="Rectangle 22"/>
          <p:cNvSpPr>
            <a:spLocks noChangeArrowheads="1"/>
          </p:cNvSpPr>
          <p:nvPr/>
        </p:nvSpPr>
        <p:spPr bwMode="auto">
          <a:xfrm rot="-5400000">
            <a:off x="2625725" y="3387725"/>
            <a:ext cx="1454150" cy="609600"/>
          </a:xfrm>
          <a:prstGeom prst="rect">
            <a:avLst/>
          </a:prstGeom>
          <a:noFill/>
          <a:ln w="9525">
            <a:noFill/>
            <a:miter lim="800000"/>
            <a:headEnd/>
            <a:tailEnd/>
          </a:ln>
        </p:spPr>
        <p:txBody>
          <a:bodyPr wrap="none" lIns="0" tIns="0" rIns="0" bIns="0">
            <a:prstTxWarp prst="textNoShape">
              <a:avLst/>
            </a:prstTxWarp>
            <a:spAutoFit/>
          </a:bodyPr>
          <a:lstStyle/>
          <a:p>
            <a:pPr algn="ctr" defTabSz="903288"/>
            <a:r>
              <a:rPr lang="en-US" sz="2000" b="1">
                <a:latin typeface="Arial" charset="0"/>
              </a:rPr>
              <a:t>Information</a:t>
            </a:r>
          </a:p>
          <a:p>
            <a:pPr algn="ctr" defTabSz="903288"/>
            <a:r>
              <a:rPr lang="en-US" sz="2000" b="1">
                <a:latin typeface="Arial" charset="0"/>
              </a:rPr>
              <a:t>Value Chain</a:t>
            </a:r>
            <a:endParaRPr lang="en-US" sz="2000" b="1"/>
          </a:p>
        </p:txBody>
      </p:sp>
      <p:sp>
        <p:nvSpPr>
          <p:cNvPr id="1723415" name="Rectangle 23"/>
          <p:cNvSpPr>
            <a:spLocks noChangeArrowheads="1"/>
          </p:cNvSpPr>
          <p:nvPr/>
        </p:nvSpPr>
        <p:spPr bwMode="auto">
          <a:xfrm>
            <a:off x="5487988" y="1854200"/>
            <a:ext cx="2405062" cy="584200"/>
          </a:xfrm>
          <a:prstGeom prst="rect">
            <a:avLst/>
          </a:prstGeom>
          <a:noFill/>
          <a:ln w="9525">
            <a:noFill/>
            <a:miter lim="800000"/>
            <a:headEnd/>
            <a:tailEnd/>
          </a:ln>
        </p:spPr>
        <p:txBody>
          <a:bodyPr wrap="none" lIns="0" tIns="0" rIns="0" bIns="0">
            <a:prstTxWarp prst="textNoShape">
              <a:avLst/>
            </a:prstTxWarp>
            <a:spAutoFit/>
          </a:bodyPr>
          <a:lstStyle/>
          <a:p>
            <a:pPr algn="ctr" defTabSz="903288">
              <a:lnSpc>
                <a:spcPct val="80000"/>
              </a:lnSpc>
            </a:pPr>
            <a:r>
              <a:rPr lang="en-US" b="1">
                <a:solidFill>
                  <a:srgbClr val="990000"/>
                </a:solidFill>
                <a:latin typeface="Arial" charset="0"/>
              </a:rPr>
              <a:t>TECHNOLOGY </a:t>
            </a:r>
          </a:p>
          <a:p>
            <a:pPr algn="ctr" defTabSz="903288">
              <a:lnSpc>
                <a:spcPct val="80000"/>
              </a:lnSpc>
            </a:pPr>
            <a:r>
              <a:rPr lang="en-US" b="1">
                <a:solidFill>
                  <a:srgbClr val="990000"/>
                </a:solidFill>
                <a:latin typeface="Arial" charset="0"/>
              </a:rPr>
              <a:t>ARCHITECTURE</a:t>
            </a:r>
            <a:endParaRPr lang="en-US">
              <a:solidFill>
                <a:srgbClr val="990000"/>
              </a:solidFill>
            </a:endParaRPr>
          </a:p>
        </p:txBody>
      </p:sp>
      <p:sp>
        <p:nvSpPr>
          <p:cNvPr id="1723416" name="Rectangle 24"/>
          <p:cNvSpPr>
            <a:spLocks noChangeArrowheads="1"/>
          </p:cNvSpPr>
          <p:nvPr/>
        </p:nvSpPr>
        <p:spPr bwMode="auto">
          <a:xfrm>
            <a:off x="6102350" y="2546350"/>
            <a:ext cx="1130300" cy="2193925"/>
          </a:xfrm>
          <a:prstGeom prst="rect">
            <a:avLst/>
          </a:prstGeom>
          <a:noFill/>
          <a:ln w="9525">
            <a:noFill/>
            <a:miter lim="800000"/>
            <a:headEnd/>
            <a:tailEnd/>
          </a:ln>
        </p:spPr>
        <p:txBody>
          <a:bodyPr wrap="none" lIns="0" tIns="0" rIns="0" bIns="0">
            <a:prstTxWarp prst="textNoShape">
              <a:avLst/>
            </a:prstTxWarp>
            <a:spAutoFit/>
          </a:bodyPr>
          <a:lstStyle/>
          <a:p>
            <a:pPr algn="ctr" defTabSz="903288"/>
            <a:r>
              <a:rPr lang="en-US">
                <a:solidFill>
                  <a:srgbClr val="339966"/>
                </a:solidFill>
                <a:latin typeface="Arial" charset="0"/>
              </a:rPr>
              <a:t> </a:t>
            </a:r>
            <a:r>
              <a:rPr lang="en-US" b="1">
                <a:solidFill>
                  <a:srgbClr val="339966"/>
                </a:solidFill>
                <a:latin typeface="Arial" charset="0"/>
              </a:rPr>
              <a:t>Tech-</a:t>
            </a:r>
          </a:p>
          <a:p>
            <a:pPr algn="ctr" defTabSz="903288"/>
            <a:r>
              <a:rPr lang="en-US" b="1">
                <a:solidFill>
                  <a:srgbClr val="339966"/>
                </a:solidFill>
                <a:latin typeface="Arial" charset="0"/>
              </a:rPr>
              <a:t>nology</a:t>
            </a:r>
          </a:p>
          <a:p>
            <a:pPr algn="ctr" defTabSz="903288"/>
            <a:r>
              <a:rPr lang="en-US" b="1">
                <a:solidFill>
                  <a:srgbClr val="339966"/>
                </a:solidFill>
                <a:latin typeface="Arial" charset="0"/>
              </a:rPr>
              <a:t>Model</a:t>
            </a:r>
          </a:p>
          <a:p>
            <a:pPr algn="ctr" defTabSz="903288"/>
            <a:r>
              <a:rPr lang="en-US" sz="1800" b="1">
                <a:solidFill>
                  <a:srgbClr val="339966"/>
                </a:solidFill>
                <a:latin typeface="Arial" charset="0"/>
              </a:rPr>
              <a:t>Domain1</a:t>
            </a:r>
          </a:p>
          <a:p>
            <a:pPr algn="ctr" defTabSz="903288"/>
            <a:r>
              <a:rPr lang="en-US" sz="1800" b="1">
                <a:solidFill>
                  <a:srgbClr val="339966"/>
                </a:solidFill>
                <a:latin typeface="Arial" charset="0"/>
              </a:rPr>
              <a:t>Domain2</a:t>
            </a:r>
          </a:p>
          <a:p>
            <a:pPr algn="ctr" defTabSz="903288"/>
            <a:r>
              <a:rPr lang="en-US" sz="1800" b="1">
                <a:solidFill>
                  <a:srgbClr val="339966"/>
                </a:solidFill>
                <a:latin typeface="Arial" charset="0"/>
              </a:rPr>
              <a:t>:</a:t>
            </a:r>
          </a:p>
          <a:p>
            <a:pPr algn="ctr" defTabSz="903288"/>
            <a:r>
              <a:rPr lang="en-US" sz="1800" b="1">
                <a:solidFill>
                  <a:srgbClr val="339966"/>
                </a:solidFill>
                <a:latin typeface="Arial" charset="0"/>
              </a:rPr>
              <a:t>Domain#N</a:t>
            </a:r>
          </a:p>
        </p:txBody>
      </p:sp>
      <p:sp>
        <p:nvSpPr>
          <p:cNvPr id="1723417" name="table"/>
          <p:cNvSpPr>
            <a:spLocks noEditPoints="1" noChangeArrowheads="1"/>
          </p:cNvSpPr>
          <p:nvPr/>
        </p:nvSpPr>
        <p:spPr bwMode="auto">
          <a:xfrm>
            <a:off x="3667125" y="2819400"/>
            <a:ext cx="1590675" cy="1590675"/>
          </a:xfrm>
          <a:custGeom>
            <a:avLst/>
            <a:gdLst>
              <a:gd name="T0" fmla="*/ 10800 w 21600"/>
              <a:gd name="T1" fmla="*/ 0 h 21600"/>
              <a:gd name="T2" fmla="*/ 21600 w 21600"/>
              <a:gd name="T3" fmla="*/ 10800 h 21600"/>
              <a:gd name="T4" fmla="*/ 10800 w 21600"/>
              <a:gd name="T5" fmla="*/ 21600 h 21600"/>
              <a:gd name="T6" fmla="*/ 0 w 21600"/>
              <a:gd name="T7" fmla="*/ 10800 h 21600"/>
              <a:gd name="T8" fmla="*/ 4015 w 21600"/>
              <a:gd name="T9" fmla="*/ 4491 h 21600"/>
              <a:gd name="T10" fmla="*/ 17622 w 21600"/>
              <a:gd name="T11" fmla="*/ 17121 h 21600"/>
            </a:gdLst>
            <a:ahLst/>
            <a:cxnLst>
              <a:cxn ang="0">
                <a:pos x="T0" y="T1"/>
              </a:cxn>
              <a:cxn ang="0">
                <a:pos x="T2" y="T3"/>
              </a:cxn>
              <a:cxn ang="0">
                <a:pos x="T4" y="T5"/>
              </a:cxn>
              <a:cxn ang="0">
                <a:pos x="T6" y="T7"/>
              </a:cxn>
            </a:cxnLst>
            <a:rect l="T8" t="T9" r="T10" b="T11"/>
            <a:pathLst>
              <a:path w="21600" h="21600" extrusionOk="0">
                <a:moveTo>
                  <a:pt x="17641" y="17591"/>
                </a:moveTo>
                <a:lnTo>
                  <a:pt x="18067" y="17165"/>
                </a:lnTo>
                <a:lnTo>
                  <a:pt x="18443" y="16689"/>
                </a:lnTo>
                <a:lnTo>
                  <a:pt x="18794" y="16162"/>
                </a:lnTo>
                <a:lnTo>
                  <a:pt x="19144" y="15661"/>
                </a:lnTo>
                <a:lnTo>
                  <a:pt x="19420" y="15135"/>
                </a:lnTo>
                <a:lnTo>
                  <a:pt x="19645" y="14584"/>
                </a:lnTo>
                <a:lnTo>
                  <a:pt x="19871" y="13982"/>
                </a:lnTo>
                <a:lnTo>
                  <a:pt x="20071" y="13406"/>
                </a:lnTo>
                <a:lnTo>
                  <a:pt x="20297" y="13456"/>
                </a:lnTo>
                <a:lnTo>
                  <a:pt x="20472" y="13456"/>
                </a:lnTo>
                <a:lnTo>
                  <a:pt x="20648" y="13406"/>
                </a:lnTo>
                <a:lnTo>
                  <a:pt x="20823" y="13331"/>
                </a:lnTo>
                <a:lnTo>
                  <a:pt x="20948" y="13206"/>
                </a:lnTo>
                <a:lnTo>
                  <a:pt x="21099" y="13080"/>
                </a:lnTo>
                <a:lnTo>
                  <a:pt x="21149" y="12905"/>
                </a:lnTo>
                <a:lnTo>
                  <a:pt x="21299" y="12704"/>
                </a:lnTo>
                <a:lnTo>
                  <a:pt x="21425" y="12253"/>
                </a:lnTo>
                <a:lnTo>
                  <a:pt x="21550" y="11727"/>
                </a:lnTo>
                <a:lnTo>
                  <a:pt x="21600" y="11276"/>
                </a:lnTo>
                <a:lnTo>
                  <a:pt x="21600" y="10800"/>
                </a:lnTo>
                <a:lnTo>
                  <a:pt x="21600" y="10324"/>
                </a:lnTo>
                <a:lnTo>
                  <a:pt x="21550" y="9823"/>
                </a:lnTo>
                <a:lnTo>
                  <a:pt x="21425" y="9347"/>
                </a:lnTo>
                <a:lnTo>
                  <a:pt x="21299" y="8896"/>
                </a:lnTo>
                <a:lnTo>
                  <a:pt x="21149" y="8695"/>
                </a:lnTo>
                <a:lnTo>
                  <a:pt x="21099" y="8520"/>
                </a:lnTo>
                <a:lnTo>
                  <a:pt x="20948" y="8344"/>
                </a:lnTo>
                <a:lnTo>
                  <a:pt x="20823" y="8269"/>
                </a:lnTo>
                <a:lnTo>
                  <a:pt x="20648" y="8169"/>
                </a:lnTo>
                <a:lnTo>
                  <a:pt x="20472" y="8144"/>
                </a:lnTo>
                <a:lnTo>
                  <a:pt x="20297" y="8144"/>
                </a:lnTo>
                <a:lnTo>
                  <a:pt x="20071" y="8169"/>
                </a:lnTo>
                <a:lnTo>
                  <a:pt x="19871" y="7618"/>
                </a:lnTo>
                <a:lnTo>
                  <a:pt x="19645" y="7016"/>
                </a:lnTo>
                <a:lnTo>
                  <a:pt x="19420" y="6490"/>
                </a:lnTo>
                <a:lnTo>
                  <a:pt x="19144" y="5939"/>
                </a:lnTo>
                <a:lnTo>
                  <a:pt x="18794" y="5438"/>
                </a:lnTo>
                <a:lnTo>
                  <a:pt x="18443" y="4961"/>
                </a:lnTo>
                <a:lnTo>
                  <a:pt x="18067" y="4460"/>
                </a:lnTo>
                <a:lnTo>
                  <a:pt x="17691" y="4034"/>
                </a:lnTo>
                <a:lnTo>
                  <a:pt x="17215" y="3608"/>
                </a:lnTo>
                <a:lnTo>
                  <a:pt x="16739" y="3232"/>
                </a:lnTo>
                <a:lnTo>
                  <a:pt x="16263" y="2832"/>
                </a:lnTo>
                <a:lnTo>
                  <a:pt x="15686" y="2506"/>
                </a:lnTo>
                <a:lnTo>
                  <a:pt x="15185" y="2205"/>
                </a:lnTo>
                <a:lnTo>
                  <a:pt x="14609" y="1929"/>
                </a:lnTo>
                <a:lnTo>
                  <a:pt x="14032" y="1704"/>
                </a:lnTo>
                <a:lnTo>
                  <a:pt x="13431" y="1503"/>
                </a:lnTo>
                <a:lnTo>
                  <a:pt x="13481" y="1278"/>
                </a:lnTo>
                <a:lnTo>
                  <a:pt x="13481" y="1103"/>
                </a:lnTo>
                <a:lnTo>
                  <a:pt x="13431" y="952"/>
                </a:lnTo>
                <a:lnTo>
                  <a:pt x="13356" y="777"/>
                </a:lnTo>
                <a:lnTo>
                  <a:pt x="13256" y="626"/>
                </a:lnTo>
                <a:lnTo>
                  <a:pt x="13080" y="526"/>
                </a:lnTo>
                <a:lnTo>
                  <a:pt x="12930" y="426"/>
                </a:lnTo>
                <a:lnTo>
                  <a:pt x="12704" y="301"/>
                </a:lnTo>
                <a:lnTo>
                  <a:pt x="12278" y="175"/>
                </a:lnTo>
                <a:lnTo>
                  <a:pt x="11802" y="25"/>
                </a:lnTo>
                <a:lnTo>
                  <a:pt x="11276" y="0"/>
                </a:lnTo>
                <a:lnTo>
                  <a:pt x="10825" y="0"/>
                </a:lnTo>
                <a:lnTo>
                  <a:pt x="10324" y="0"/>
                </a:lnTo>
                <a:lnTo>
                  <a:pt x="9848" y="25"/>
                </a:lnTo>
                <a:lnTo>
                  <a:pt x="9347" y="175"/>
                </a:lnTo>
                <a:lnTo>
                  <a:pt x="8921" y="301"/>
                </a:lnTo>
                <a:lnTo>
                  <a:pt x="8695" y="426"/>
                </a:lnTo>
                <a:lnTo>
                  <a:pt x="8545" y="526"/>
                </a:lnTo>
                <a:lnTo>
                  <a:pt x="8394" y="626"/>
                </a:lnTo>
                <a:lnTo>
                  <a:pt x="8269" y="777"/>
                </a:lnTo>
                <a:lnTo>
                  <a:pt x="8169" y="952"/>
                </a:lnTo>
                <a:lnTo>
                  <a:pt x="8144" y="1103"/>
                </a:lnTo>
                <a:lnTo>
                  <a:pt x="8144" y="1278"/>
                </a:lnTo>
                <a:lnTo>
                  <a:pt x="8219" y="1503"/>
                </a:lnTo>
                <a:lnTo>
                  <a:pt x="7618" y="1704"/>
                </a:lnTo>
                <a:lnTo>
                  <a:pt x="7066" y="1929"/>
                </a:lnTo>
                <a:lnTo>
                  <a:pt x="6490" y="2205"/>
                </a:lnTo>
                <a:lnTo>
                  <a:pt x="5939" y="2456"/>
                </a:lnTo>
                <a:lnTo>
                  <a:pt x="5438" y="2781"/>
                </a:lnTo>
                <a:lnTo>
                  <a:pt x="4961" y="3132"/>
                </a:lnTo>
                <a:lnTo>
                  <a:pt x="4485" y="3533"/>
                </a:lnTo>
                <a:lnTo>
                  <a:pt x="4059" y="3959"/>
                </a:lnTo>
                <a:lnTo>
                  <a:pt x="3633" y="4385"/>
                </a:lnTo>
                <a:lnTo>
                  <a:pt x="3232" y="4861"/>
                </a:lnTo>
                <a:lnTo>
                  <a:pt x="2857" y="5387"/>
                </a:lnTo>
                <a:lnTo>
                  <a:pt x="2506" y="5889"/>
                </a:lnTo>
                <a:lnTo>
                  <a:pt x="2205" y="6465"/>
                </a:lnTo>
                <a:lnTo>
                  <a:pt x="1955" y="7016"/>
                </a:lnTo>
                <a:lnTo>
                  <a:pt x="1729" y="7568"/>
                </a:lnTo>
                <a:lnTo>
                  <a:pt x="1529" y="8169"/>
                </a:lnTo>
                <a:lnTo>
                  <a:pt x="1303" y="8144"/>
                </a:lnTo>
                <a:lnTo>
                  <a:pt x="1128" y="8144"/>
                </a:lnTo>
                <a:lnTo>
                  <a:pt x="977" y="8169"/>
                </a:lnTo>
                <a:lnTo>
                  <a:pt x="802" y="8269"/>
                </a:lnTo>
                <a:lnTo>
                  <a:pt x="652" y="8344"/>
                </a:lnTo>
                <a:lnTo>
                  <a:pt x="526" y="8520"/>
                </a:lnTo>
                <a:lnTo>
                  <a:pt x="451" y="8695"/>
                </a:lnTo>
                <a:lnTo>
                  <a:pt x="326" y="8896"/>
                </a:lnTo>
                <a:lnTo>
                  <a:pt x="200" y="9347"/>
                </a:lnTo>
                <a:lnTo>
                  <a:pt x="50" y="9823"/>
                </a:lnTo>
                <a:lnTo>
                  <a:pt x="0" y="10324"/>
                </a:lnTo>
                <a:lnTo>
                  <a:pt x="0" y="10800"/>
                </a:lnTo>
                <a:lnTo>
                  <a:pt x="0" y="11276"/>
                </a:lnTo>
                <a:lnTo>
                  <a:pt x="50" y="11727"/>
                </a:lnTo>
                <a:lnTo>
                  <a:pt x="200" y="12253"/>
                </a:lnTo>
                <a:lnTo>
                  <a:pt x="326" y="12704"/>
                </a:lnTo>
                <a:lnTo>
                  <a:pt x="451" y="12905"/>
                </a:lnTo>
                <a:lnTo>
                  <a:pt x="526" y="13080"/>
                </a:lnTo>
                <a:lnTo>
                  <a:pt x="652" y="13206"/>
                </a:lnTo>
                <a:lnTo>
                  <a:pt x="802" y="13331"/>
                </a:lnTo>
                <a:lnTo>
                  <a:pt x="977" y="13406"/>
                </a:lnTo>
                <a:lnTo>
                  <a:pt x="1128" y="13456"/>
                </a:lnTo>
                <a:lnTo>
                  <a:pt x="1303" y="13456"/>
                </a:lnTo>
                <a:lnTo>
                  <a:pt x="1529" y="13406"/>
                </a:lnTo>
                <a:lnTo>
                  <a:pt x="1729" y="13982"/>
                </a:lnTo>
                <a:lnTo>
                  <a:pt x="1955" y="14584"/>
                </a:lnTo>
                <a:lnTo>
                  <a:pt x="2255" y="15135"/>
                </a:lnTo>
                <a:lnTo>
                  <a:pt x="2556" y="15736"/>
                </a:lnTo>
                <a:lnTo>
                  <a:pt x="2907" y="16263"/>
                </a:lnTo>
                <a:lnTo>
                  <a:pt x="3283" y="16764"/>
                </a:lnTo>
                <a:lnTo>
                  <a:pt x="3684" y="17240"/>
                </a:lnTo>
                <a:lnTo>
                  <a:pt x="4110" y="17741"/>
                </a:lnTo>
                <a:lnTo>
                  <a:pt x="4535" y="18117"/>
                </a:lnTo>
                <a:lnTo>
                  <a:pt x="5012" y="18493"/>
                </a:lnTo>
                <a:lnTo>
                  <a:pt x="5463" y="18844"/>
                </a:lnTo>
                <a:lnTo>
                  <a:pt x="5989" y="19144"/>
                </a:lnTo>
                <a:lnTo>
                  <a:pt x="6490" y="19420"/>
                </a:lnTo>
                <a:lnTo>
                  <a:pt x="7066" y="19645"/>
                </a:lnTo>
                <a:lnTo>
                  <a:pt x="7618" y="19921"/>
                </a:lnTo>
                <a:lnTo>
                  <a:pt x="8219" y="20071"/>
                </a:lnTo>
                <a:lnTo>
                  <a:pt x="8144" y="20297"/>
                </a:lnTo>
                <a:lnTo>
                  <a:pt x="8144" y="20472"/>
                </a:lnTo>
                <a:lnTo>
                  <a:pt x="8169" y="20648"/>
                </a:lnTo>
                <a:lnTo>
                  <a:pt x="8269" y="20823"/>
                </a:lnTo>
                <a:lnTo>
                  <a:pt x="8394" y="20948"/>
                </a:lnTo>
                <a:lnTo>
                  <a:pt x="8545" y="21074"/>
                </a:lnTo>
                <a:lnTo>
                  <a:pt x="8695" y="21149"/>
                </a:lnTo>
                <a:lnTo>
                  <a:pt x="8921" y="21299"/>
                </a:lnTo>
                <a:lnTo>
                  <a:pt x="9347" y="21425"/>
                </a:lnTo>
                <a:lnTo>
                  <a:pt x="9848" y="21550"/>
                </a:lnTo>
                <a:lnTo>
                  <a:pt x="10324" y="21600"/>
                </a:lnTo>
                <a:lnTo>
                  <a:pt x="10825" y="21600"/>
                </a:lnTo>
                <a:lnTo>
                  <a:pt x="11276" y="21600"/>
                </a:lnTo>
                <a:lnTo>
                  <a:pt x="11802" y="21550"/>
                </a:lnTo>
                <a:lnTo>
                  <a:pt x="12278" y="21425"/>
                </a:lnTo>
                <a:lnTo>
                  <a:pt x="12704" y="21299"/>
                </a:lnTo>
                <a:lnTo>
                  <a:pt x="12930" y="21149"/>
                </a:lnTo>
                <a:lnTo>
                  <a:pt x="13080" y="21074"/>
                </a:lnTo>
                <a:lnTo>
                  <a:pt x="13256" y="20948"/>
                </a:lnTo>
                <a:lnTo>
                  <a:pt x="13356" y="20823"/>
                </a:lnTo>
                <a:lnTo>
                  <a:pt x="13431" y="20648"/>
                </a:lnTo>
                <a:lnTo>
                  <a:pt x="13481" y="20472"/>
                </a:lnTo>
                <a:lnTo>
                  <a:pt x="13481" y="20297"/>
                </a:lnTo>
                <a:lnTo>
                  <a:pt x="13431" y="20071"/>
                </a:lnTo>
                <a:lnTo>
                  <a:pt x="14032" y="19871"/>
                </a:lnTo>
                <a:lnTo>
                  <a:pt x="14609" y="19645"/>
                </a:lnTo>
                <a:lnTo>
                  <a:pt x="15135" y="19395"/>
                </a:lnTo>
                <a:lnTo>
                  <a:pt x="15686" y="19094"/>
                </a:lnTo>
                <a:lnTo>
                  <a:pt x="16213" y="18768"/>
                </a:lnTo>
                <a:lnTo>
                  <a:pt x="16739" y="18393"/>
                </a:lnTo>
                <a:lnTo>
                  <a:pt x="17165" y="18017"/>
                </a:lnTo>
                <a:lnTo>
                  <a:pt x="17641" y="17591"/>
                </a:lnTo>
                <a:close/>
              </a:path>
              <a:path w="21600" h="21600" extrusionOk="0">
                <a:moveTo>
                  <a:pt x="13431" y="1503"/>
                </a:moveTo>
                <a:lnTo>
                  <a:pt x="13080" y="1428"/>
                </a:lnTo>
                <a:lnTo>
                  <a:pt x="12780" y="1378"/>
                </a:lnTo>
                <a:lnTo>
                  <a:pt x="12479" y="1278"/>
                </a:lnTo>
                <a:lnTo>
                  <a:pt x="12128" y="1253"/>
                </a:lnTo>
                <a:lnTo>
                  <a:pt x="11802" y="1203"/>
                </a:lnTo>
                <a:lnTo>
                  <a:pt x="11477" y="1203"/>
                </a:lnTo>
                <a:lnTo>
                  <a:pt x="11151" y="1153"/>
                </a:lnTo>
                <a:lnTo>
                  <a:pt x="10825" y="1153"/>
                </a:lnTo>
                <a:lnTo>
                  <a:pt x="10449" y="1153"/>
                </a:lnTo>
                <a:lnTo>
                  <a:pt x="10174" y="1203"/>
                </a:lnTo>
                <a:lnTo>
                  <a:pt x="9798" y="1203"/>
                </a:lnTo>
                <a:lnTo>
                  <a:pt x="9472" y="1253"/>
                </a:lnTo>
                <a:lnTo>
                  <a:pt x="9171" y="1278"/>
                </a:lnTo>
                <a:lnTo>
                  <a:pt x="8820" y="1378"/>
                </a:lnTo>
                <a:lnTo>
                  <a:pt x="8545" y="1428"/>
                </a:lnTo>
                <a:lnTo>
                  <a:pt x="8219" y="1503"/>
                </a:lnTo>
                <a:moveTo>
                  <a:pt x="1529" y="8169"/>
                </a:moveTo>
                <a:lnTo>
                  <a:pt x="1453" y="8520"/>
                </a:lnTo>
                <a:lnTo>
                  <a:pt x="1403" y="8820"/>
                </a:lnTo>
                <a:lnTo>
                  <a:pt x="1303" y="9121"/>
                </a:lnTo>
                <a:lnTo>
                  <a:pt x="1253" y="9447"/>
                </a:lnTo>
                <a:lnTo>
                  <a:pt x="1228" y="9823"/>
                </a:lnTo>
                <a:lnTo>
                  <a:pt x="1228" y="10098"/>
                </a:lnTo>
                <a:lnTo>
                  <a:pt x="1178" y="10449"/>
                </a:lnTo>
                <a:lnTo>
                  <a:pt x="1178" y="10800"/>
                </a:lnTo>
                <a:lnTo>
                  <a:pt x="1178" y="11126"/>
                </a:lnTo>
                <a:lnTo>
                  <a:pt x="1228" y="11502"/>
                </a:lnTo>
                <a:lnTo>
                  <a:pt x="1228" y="11777"/>
                </a:lnTo>
                <a:lnTo>
                  <a:pt x="1253" y="12128"/>
                </a:lnTo>
                <a:lnTo>
                  <a:pt x="1303" y="12429"/>
                </a:lnTo>
                <a:lnTo>
                  <a:pt x="1403" y="12755"/>
                </a:lnTo>
                <a:lnTo>
                  <a:pt x="1453" y="13080"/>
                </a:lnTo>
                <a:lnTo>
                  <a:pt x="1529" y="13406"/>
                </a:lnTo>
                <a:moveTo>
                  <a:pt x="13431" y="20071"/>
                </a:moveTo>
                <a:lnTo>
                  <a:pt x="13080" y="20172"/>
                </a:lnTo>
                <a:lnTo>
                  <a:pt x="12780" y="20222"/>
                </a:lnTo>
                <a:lnTo>
                  <a:pt x="12479" y="20297"/>
                </a:lnTo>
                <a:lnTo>
                  <a:pt x="12128" y="20347"/>
                </a:lnTo>
                <a:lnTo>
                  <a:pt x="11802" y="20397"/>
                </a:lnTo>
                <a:lnTo>
                  <a:pt x="11477" y="20397"/>
                </a:lnTo>
                <a:lnTo>
                  <a:pt x="11151" y="20447"/>
                </a:lnTo>
                <a:lnTo>
                  <a:pt x="10825" y="20447"/>
                </a:lnTo>
                <a:lnTo>
                  <a:pt x="10449" y="20447"/>
                </a:lnTo>
                <a:lnTo>
                  <a:pt x="10174" y="20397"/>
                </a:lnTo>
                <a:lnTo>
                  <a:pt x="9798" y="20397"/>
                </a:lnTo>
                <a:lnTo>
                  <a:pt x="9472" y="20347"/>
                </a:lnTo>
                <a:lnTo>
                  <a:pt x="9171" y="20297"/>
                </a:lnTo>
                <a:lnTo>
                  <a:pt x="8820" y="20222"/>
                </a:lnTo>
                <a:lnTo>
                  <a:pt x="8545" y="20172"/>
                </a:lnTo>
                <a:lnTo>
                  <a:pt x="8219" y="20071"/>
                </a:lnTo>
                <a:moveTo>
                  <a:pt x="20071" y="13406"/>
                </a:moveTo>
                <a:lnTo>
                  <a:pt x="20172" y="13080"/>
                </a:lnTo>
                <a:lnTo>
                  <a:pt x="20222" y="12755"/>
                </a:lnTo>
                <a:lnTo>
                  <a:pt x="20297" y="12429"/>
                </a:lnTo>
                <a:lnTo>
                  <a:pt x="20347" y="12128"/>
                </a:lnTo>
                <a:lnTo>
                  <a:pt x="20397" y="11777"/>
                </a:lnTo>
                <a:lnTo>
                  <a:pt x="20447" y="11502"/>
                </a:lnTo>
                <a:lnTo>
                  <a:pt x="20447" y="11126"/>
                </a:lnTo>
                <a:lnTo>
                  <a:pt x="20447" y="10800"/>
                </a:lnTo>
                <a:lnTo>
                  <a:pt x="20447" y="10449"/>
                </a:lnTo>
                <a:lnTo>
                  <a:pt x="20447" y="10098"/>
                </a:lnTo>
                <a:lnTo>
                  <a:pt x="20397" y="9823"/>
                </a:lnTo>
                <a:lnTo>
                  <a:pt x="20347" y="9447"/>
                </a:lnTo>
                <a:lnTo>
                  <a:pt x="20297" y="9121"/>
                </a:lnTo>
                <a:lnTo>
                  <a:pt x="20222" y="8820"/>
                </a:lnTo>
                <a:lnTo>
                  <a:pt x="20172" y="8520"/>
                </a:lnTo>
                <a:lnTo>
                  <a:pt x="20071" y="8169"/>
                </a:lnTo>
              </a:path>
            </a:pathLst>
          </a:custGeom>
          <a:gradFill rotWithShape="0">
            <a:gsLst>
              <a:gs pos="0">
                <a:srgbClr val="339966"/>
              </a:gs>
              <a:gs pos="100000">
                <a:srgbClr val="003300"/>
              </a:gs>
            </a:gsLst>
            <a:path path="rect">
              <a:fillToRect l="50000" t="50000" r="50000" b="50000"/>
            </a:path>
          </a:gradFill>
          <a:ln w="9525">
            <a:solidFill>
              <a:srgbClr val="000000"/>
            </a:solidFill>
            <a:miter lim="800000"/>
            <a:headEnd/>
            <a:tailEnd/>
          </a:ln>
          <a:effectLst>
            <a:outerShdw blurRad="63500" dist="38099" dir="2700000" algn="ctr" rotWithShape="0">
              <a:srgbClr val="666633">
                <a:alpha val="74998"/>
              </a:srgbClr>
            </a:outerShdw>
          </a:effectLst>
        </p:spPr>
        <p:txBody>
          <a:bodyPr>
            <a:prstTxWarp prst="textNoShape">
              <a:avLst/>
            </a:prstTxWarp>
          </a:bodyPr>
          <a:lstStyle/>
          <a:p>
            <a:pPr algn="ctr" eaLnBrk="1" hangingPunct="1"/>
            <a:endParaRPr lang="en-US" sz="1600" b="1" dirty="0">
              <a:solidFill>
                <a:schemeClr val="bg1"/>
              </a:solidFill>
              <a:latin typeface="Arial" charset="0"/>
            </a:endParaRPr>
          </a:p>
          <a:p>
            <a:pPr algn="ctr" eaLnBrk="1" hangingPunct="1"/>
            <a:r>
              <a:rPr lang="en-US" sz="1400" b="1" dirty="0">
                <a:solidFill>
                  <a:schemeClr val="bg1"/>
                </a:solidFill>
                <a:latin typeface="Arial" charset="0"/>
              </a:rPr>
              <a:t>Decision</a:t>
            </a:r>
            <a:r>
              <a:rPr lang="en-US" sz="1400" b="1" dirty="0" smtClean="0">
                <a:solidFill>
                  <a:schemeClr val="bg1"/>
                </a:solidFill>
                <a:latin typeface="Arial" charset="0"/>
              </a:rPr>
              <a:t> </a:t>
            </a:r>
            <a:br>
              <a:rPr lang="en-US" sz="1400" b="1" dirty="0" smtClean="0">
                <a:solidFill>
                  <a:schemeClr val="bg1"/>
                </a:solidFill>
                <a:latin typeface="Arial" charset="0"/>
              </a:rPr>
            </a:br>
            <a:r>
              <a:rPr lang="en-US" sz="1400" b="1" dirty="0" smtClean="0">
                <a:solidFill>
                  <a:schemeClr val="bg1"/>
                </a:solidFill>
                <a:latin typeface="Arial" charset="0"/>
              </a:rPr>
              <a:t>Table</a:t>
            </a:r>
            <a:endParaRPr lang="en-US" sz="1400" b="1" dirty="0">
              <a:solidFill>
                <a:schemeClr val="bg1"/>
              </a:solidFill>
              <a:latin typeface="Arial"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idx="4294967295"/>
          </p:nvPr>
        </p:nvSpPr>
        <p:spPr/>
        <p:txBody>
          <a:bodyPr/>
          <a:lstStyle/>
          <a:p>
            <a:pPr eaLnBrk="1" hangingPunct="1"/>
            <a:r>
              <a:rPr lang="en-US">
                <a:effectLst>
                  <a:outerShdw blurRad="38100" dist="38100" dir="2700000" algn="tl">
                    <a:srgbClr val="DDDDDD"/>
                  </a:outerShdw>
                </a:effectLst>
              </a:rPr>
              <a:t>Software Evolution - Some History</a:t>
            </a:r>
          </a:p>
        </p:txBody>
      </p:sp>
      <p:sp>
        <p:nvSpPr>
          <p:cNvPr id="66563" name="Rectangle 3"/>
          <p:cNvSpPr>
            <a:spLocks noGrp="1" noChangeArrowheads="1"/>
          </p:cNvSpPr>
          <p:nvPr>
            <p:ph type="body" idx="4294967295"/>
          </p:nvPr>
        </p:nvSpPr>
        <p:spPr>
          <a:xfrm>
            <a:off x="685800" y="990600"/>
            <a:ext cx="8077200" cy="5257800"/>
          </a:xfrm>
        </p:spPr>
        <p:txBody>
          <a:bodyPr/>
          <a:lstStyle/>
          <a:p>
            <a:pPr eaLnBrk="1" hangingPunct="1">
              <a:lnSpc>
                <a:spcPct val="90000"/>
              </a:lnSpc>
            </a:pPr>
            <a:r>
              <a:rPr lang="en-US" dirty="0">
                <a:effectLst>
                  <a:outerShdw blurRad="38100" dist="38100" dir="2700000" algn="tl">
                    <a:srgbClr val="DDDDDD"/>
                  </a:outerShdw>
                </a:effectLst>
              </a:rPr>
              <a:t>Lazlo </a:t>
            </a:r>
            <a:r>
              <a:rPr lang="en-US" dirty="0" err="1">
                <a:effectLst>
                  <a:outerShdw blurRad="38100" dist="38100" dir="2700000" algn="tl">
                    <a:srgbClr val="DDDDDD"/>
                  </a:outerShdw>
                </a:effectLst>
              </a:rPr>
              <a:t>Balady</a:t>
            </a:r>
            <a:r>
              <a:rPr lang="en-US" dirty="0">
                <a:effectLst>
                  <a:outerShdw blurRad="38100" dist="38100" dir="2700000" algn="tl">
                    <a:srgbClr val="DDDDDD"/>
                  </a:outerShdw>
                </a:effectLst>
              </a:rPr>
              <a:t> and Manny Lehman worked for IBM</a:t>
            </a:r>
            <a:r>
              <a:rPr lang="en-US" dirty="0" smtClean="0">
                <a:effectLst>
                  <a:outerShdw blurRad="38100" dist="38100" dir="2700000" algn="tl">
                    <a:srgbClr val="DDDDDD"/>
                  </a:outerShdw>
                </a:effectLst>
              </a:rPr>
              <a:t> studying the </a:t>
            </a:r>
            <a:r>
              <a:rPr lang="en-US" dirty="0">
                <a:effectLst>
                  <a:outerShdw blurRad="38100" dist="38100" dir="2700000" algn="tl">
                    <a:srgbClr val="DDDDDD"/>
                  </a:outerShdw>
                </a:effectLst>
              </a:rPr>
              <a:t>properties of </a:t>
            </a:r>
            <a:r>
              <a:rPr lang="en-US" dirty="0" smtClean="0">
                <a:effectLst>
                  <a:outerShdw blurRad="38100" dist="38100" dir="2700000" algn="tl">
                    <a:srgbClr val="DDDDDD"/>
                  </a:outerShdw>
                </a:effectLst>
              </a:rPr>
              <a:t>software</a:t>
            </a:r>
            <a:br>
              <a:rPr lang="en-US" dirty="0" smtClean="0">
                <a:effectLst>
                  <a:outerShdw blurRad="38100" dist="38100" dir="2700000" algn="tl">
                    <a:srgbClr val="DDDDDD"/>
                  </a:outerShdw>
                </a:effectLst>
              </a:rPr>
            </a:br>
            <a:endParaRPr lang="en-US" dirty="0" smtClean="0">
              <a:effectLst>
                <a:outerShdw blurRad="38100" dist="38100" dir="2700000" algn="tl">
                  <a:srgbClr val="DDDDDD"/>
                </a:outerShdw>
              </a:effectLst>
            </a:endParaRPr>
          </a:p>
          <a:p>
            <a:pPr eaLnBrk="1" hangingPunct="1">
              <a:lnSpc>
                <a:spcPct val="90000"/>
              </a:lnSpc>
            </a:pPr>
            <a:r>
              <a:rPr lang="en-US" dirty="0">
                <a:effectLst>
                  <a:outerShdw blurRad="38100" dist="38100" dir="2700000" algn="tl">
                    <a:srgbClr val="DDDDDD"/>
                  </a:outerShdw>
                </a:effectLst>
              </a:rPr>
              <a:t>Focused on software change and observed evolution </a:t>
            </a:r>
            <a:r>
              <a:rPr lang="en-US" dirty="0" smtClean="0">
                <a:effectLst>
                  <a:outerShdw blurRad="38100" dist="38100" dir="2700000" algn="tl">
                    <a:srgbClr val="DDDDDD"/>
                  </a:outerShdw>
                </a:effectLst>
              </a:rPr>
              <a:t>patterns</a:t>
            </a:r>
            <a:br>
              <a:rPr lang="en-US" dirty="0" smtClean="0">
                <a:effectLst>
                  <a:outerShdw blurRad="38100" dist="38100" dir="2700000" algn="tl">
                    <a:srgbClr val="DDDDDD"/>
                  </a:outerShdw>
                </a:effectLst>
              </a:rPr>
            </a:br>
            <a:endParaRPr lang="en-US" dirty="0" smtClean="0">
              <a:effectLst>
                <a:outerShdw blurRad="38100" dist="38100" dir="2700000" algn="tl">
                  <a:srgbClr val="DDDDDD"/>
                </a:outerShdw>
              </a:effectLst>
            </a:endParaRPr>
          </a:p>
          <a:p>
            <a:pPr eaLnBrk="1" hangingPunct="1">
              <a:lnSpc>
                <a:spcPct val="90000"/>
              </a:lnSpc>
            </a:pPr>
            <a:r>
              <a:rPr lang="en-US" dirty="0">
                <a:effectLst>
                  <a:outerShdw blurRad="38100" dist="38100" dir="2700000" algn="tl">
                    <a:srgbClr val="DDDDDD"/>
                  </a:outerShdw>
                </a:effectLst>
              </a:rPr>
              <a:t>Started with three “Laws” in </a:t>
            </a:r>
            <a:r>
              <a:rPr lang="en-US" dirty="0" smtClean="0">
                <a:effectLst>
                  <a:outerShdw blurRad="38100" dist="38100" dir="2700000" algn="tl">
                    <a:srgbClr val="DDDDDD"/>
                  </a:outerShdw>
                </a:effectLst>
              </a:rPr>
              <a:t>1968-74 </a:t>
            </a:r>
            <a:r>
              <a:rPr lang="en-US" dirty="0">
                <a:effectLst>
                  <a:outerShdw blurRad="38100" dist="38100" dir="2700000" algn="tl">
                    <a:srgbClr val="DDDDDD"/>
                  </a:outerShdw>
                </a:effectLst>
              </a:rPr>
              <a:t>and “evolved” to eight by </a:t>
            </a:r>
            <a:r>
              <a:rPr lang="en-US" dirty="0" smtClean="0">
                <a:effectLst>
                  <a:outerShdw blurRad="38100" dist="38100" dir="2700000" algn="tl">
                    <a:srgbClr val="DDDDDD"/>
                  </a:outerShdw>
                </a:effectLst>
              </a:rPr>
              <a:t>1997</a:t>
            </a:r>
            <a:br>
              <a:rPr lang="en-US" dirty="0" smtClean="0">
                <a:effectLst>
                  <a:outerShdw blurRad="38100" dist="38100" dir="2700000" algn="tl">
                    <a:srgbClr val="DDDDDD"/>
                  </a:outerShdw>
                </a:effectLst>
              </a:rPr>
            </a:br>
            <a:endParaRPr lang="en-US" dirty="0" smtClean="0">
              <a:effectLst>
                <a:outerShdw blurRad="38100" dist="38100" dir="2700000" algn="tl">
                  <a:srgbClr val="DDDDDD"/>
                </a:outerShdw>
              </a:effectLst>
            </a:endParaRPr>
          </a:p>
          <a:p>
            <a:pPr eaLnBrk="1" hangingPunct="1">
              <a:lnSpc>
                <a:spcPct val="90000"/>
              </a:lnSpc>
            </a:pPr>
            <a:r>
              <a:rPr lang="en-US" dirty="0" smtClean="0">
                <a:effectLst>
                  <a:outerShdw blurRad="38100" dist="38100" dir="2700000" algn="tl">
                    <a:srgbClr val="DDDDDD"/>
                  </a:outerShdw>
                </a:effectLst>
              </a:rPr>
              <a:t>Empirically </a:t>
            </a:r>
            <a:r>
              <a:rPr lang="en-US" dirty="0">
                <a:effectLst>
                  <a:outerShdw blurRad="38100" dist="38100" dir="2700000" algn="tl">
                    <a:srgbClr val="DDDDDD"/>
                  </a:outerShdw>
                </a:effectLst>
              </a:rPr>
              <a:t>demonstrated for</a:t>
            </a:r>
            <a:r>
              <a:rPr lang="en-US" dirty="0" smtClean="0">
                <a:effectLst>
                  <a:outerShdw blurRad="38100" dist="38100" dir="2700000" algn="tl">
                    <a:srgbClr val="DDDDDD"/>
                  </a:outerShdw>
                </a:effectLst>
              </a:rPr>
              <a:t> 2 systems</a:t>
            </a:r>
            <a:r>
              <a:rPr lang="en-US" dirty="0">
                <a:effectLst>
                  <a:outerShdw blurRad="38100" dist="38100" dir="2700000" algn="tl">
                    <a:srgbClr val="DDDDDD"/>
                  </a:outerShdw>
                </a:effectLst>
              </a:rPr>
              <a:t>:</a:t>
            </a:r>
          </a:p>
          <a:p>
            <a:pPr lvl="1" eaLnBrk="1" hangingPunct="1">
              <a:lnSpc>
                <a:spcPct val="90000"/>
              </a:lnSpc>
            </a:pPr>
            <a:r>
              <a:rPr lang="en-US" dirty="0">
                <a:effectLst>
                  <a:outerShdw blurRad="38100" dist="38100" dir="2700000" algn="tl">
                    <a:srgbClr val="DDDDDD"/>
                  </a:outerShdw>
                </a:effectLst>
              </a:rPr>
              <a:t>OS/360 (IBM mainframe OS in the 1960’s)</a:t>
            </a:r>
          </a:p>
          <a:p>
            <a:pPr lvl="1" eaLnBrk="1" hangingPunct="1">
              <a:lnSpc>
                <a:spcPct val="90000"/>
              </a:lnSpc>
            </a:pPr>
            <a:r>
              <a:rPr lang="en-US" dirty="0" err="1">
                <a:effectLst>
                  <a:outerShdw blurRad="38100" dist="38100" dir="2700000" algn="tl">
                    <a:srgbClr val="DDDDDD"/>
                  </a:outerShdw>
                </a:effectLst>
              </a:rPr>
              <a:t>Logica</a:t>
            </a:r>
            <a:r>
              <a:rPr lang="en-US" dirty="0">
                <a:effectLst>
                  <a:outerShdw blurRad="38100" dist="38100" dir="2700000" algn="tl">
                    <a:srgbClr val="DDDDDD"/>
                  </a:outerShdw>
                </a:effectLst>
              </a:rPr>
              <a:t> FW (a financial transaction system)</a:t>
            </a:r>
          </a:p>
          <a:p>
            <a:pPr eaLnBrk="1" hangingPunct="1">
              <a:lnSpc>
                <a:spcPct val="90000"/>
              </a:lnSpc>
            </a:pPr>
            <a:endParaRPr lang="en-US" sz="2200" dirty="0">
              <a:effectLst>
                <a:outerShdw blurRad="38100" dist="38100" dir="2700000" algn="tl">
                  <a:srgbClr val="DDDDDD"/>
                </a:outerShdw>
              </a:effectLst>
            </a:endParaRPr>
          </a:p>
        </p:txBody>
      </p:sp>
      <p:sp>
        <p:nvSpPr>
          <p:cNvPr id="5" name="TextBox 4"/>
          <p:cNvSpPr txBox="1"/>
          <p:nvPr/>
        </p:nvSpPr>
        <p:spPr>
          <a:xfrm>
            <a:off x="8583179" y="6019800"/>
            <a:ext cx="577953" cy="461665"/>
          </a:xfrm>
          <a:prstGeom prst="rect">
            <a:avLst/>
          </a:prstGeom>
          <a:noFill/>
        </p:spPr>
        <p:txBody>
          <a:bodyPr wrap="none" rtlCol="0">
            <a:spAutoFit/>
          </a:bodyPr>
          <a:lstStyle/>
          <a:p>
            <a:r>
              <a:rPr lang="en-US" b="1" dirty="0" smtClean="0">
                <a:solidFill>
                  <a:srgbClr val="0000FF"/>
                </a:solidFill>
              </a:rPr>
              <a:t>Q4</a:t>
            </a:r>
            <a:endParaRPr lang="en-US" b="1" dirty="0">
              <a:solidFill>
                <a:srgbClr val="0000FF"/>
              </a:solidFill>
            </a:endParaRPr>
          </a:p>
        </p:txBody>
      </p:sp>
      <p:sp>
        <p:nvSpPr>
          <p:cNvPr id="6" name="TextBox 1"/>
          <p:cNvSpPr txBox="1"/>
          <p:nvPr/>
        </p:nvSpPr>
        <p:spPr>
          <a:xfrm>
            <a:off x="7822406" y="6396335"/>
            <a:ext cx="486030" cy="461665"/>
          </a:xfrm>
          <a:prstGeom prst="rect">
            <a:avLst/>
          </a:prstGeom>
          <a:noFill/>
        </p:spPr>
        <p:txBody>
          <a:bodyPr wrap="none" rtlCol="0">
            <a:spAutoFit/>
          </a:bodyPr>
          <a:ls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a:lstStyle>
          <a:p>
            <a:r>
              <a:rPr lang="en-US" dirty="0" smtClean="0">
                <a:sym typeface="Wingdings" panose="05000000000000000000" pitchFamily="2" charset="2"/>
              </a:rPr>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65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65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656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656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656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additive="base">
                                        <p:cTn id="23" dur="500" fill="hold"/>
                                        <p:tgtEl>
                                          <p:spTgt spid="6"/>
                                        </p:tgtEl>
                                        <p:attrNameLst>
                                          <p:attrName>ppt_x</p:attrName>
                                        </p:attrNameLst>
                                      </p:cBhvr>
                                      <p:tavLst>
                                        <p:tav tm="0">
                                          <p:val>
                                            <p:strVal val="#ppt_x"/>
                                          </p:val>
                                        </p:tav>
                                        <p:tav tm="100000">
                                          <p:val>
                                            <p:strVal val="#ppt_x"/>
                                          </p:val>
                                        </p:tav>
                                      </p:tavLst>
                                    </p:anim>
                                    <p:anim calcmode="lin" valueType="num">
                                      <p:cBhvr additive="base">
                                        <p:cTn id="2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r>
              <a:rPr lang="en-US" dirty="0">
                <a:effectLst>
                  <a:outerShdw blurRad="38100" dist="38100" dir="2700000" algn="tl">
                    <a:srgbClr val="DDDDDD"/>
                  </a:outerShdw>
                </a:effectLst>
              </a:rPr>
              <a:t>Key Software Evolution </a:t>
            </a:r>
            <a:r>
              <a:rPr lang="en-US" dirty="0" smtClean="0">
                <a:effectLst>
                  <a:outerShdw blurRad="38100" dist="38100" dir="2700000" algn="tl">
                    <a:srgbClr val="DDDDDD"/>
                  </a:outerShdw>
                </a:effectLst>
              </a:rPr>
              <a:t>Definitions </a:t>
            </a:r>
            <a:r>
              <a:rPr lang="en-US" sz="1600" dirty="0" smtClean="0">
                <a:effectLst>
                  <a:outerShdw blurRad="38100" dist="38100" dir="2700000" algn="tl">
                    <a:srgbClr val="DDDDDD"/>
                  </a:outerShdw>
                </a:effectLst>
              </a:rPr>
              <a:t>(1 of 2)</a:t>
            </a:r>
            <a:endParaRPr lang="en-US" dirty="0">
              <a:effectLst>
                <a:outerShdw blurRad="38100" dist="38100" dir="2700000" algn="tl">
                  <a:srgbClr val="DDDDDD"/>
                </a:outerShdw>
              </a:effectLst>
            </a:endParaRPr>
          </a:p>
        </p:txBody>
      </p:sp>
      <p:sp>
        <p:nvSpPr>
          <p:cNvPr id="3" name="Content Placeholder 2"/>
          <p:cNvSpPr>
            <a:spLocks noGrp="1"/>
          </p:cNvSpPr>
          <p:nvPr>
            <p:ph sz="half" idx="4294967295"/>
          </p:nvPr>
        </p:nvSpPr>
        <p:spPr>
          <a:xfrm>
            <a:off x="381000" y="1219200"/>
            <a:ext cx="8382000" cy="5029200"/>
          </a:xfrm>
        </p:spPr>
        <p:txBody>
          <a:bodyPr/>
          <a:lstStyle/>
          <a:p>
            <a:r>
              <a:rPr lang="en-US" dirty="0" smtClean="0">
                <a:effectLst>
                  <a:outerShdw blurRad="38100" dist="38100" dir="2700000" algn="tl">
                    <a:srgbClr val="DDDDDD"/>
                  </a:outerShdw>
                </a:effectLst>
              </a:rPr>
              <a:t>Two main types of software: S and E Types</a:t>
            </a:r>
            <a:br>
              <a:rPr lang="en-US" dirty="0" smtClean="0">
                <a:effectLst>
                  <a:outerShdw blurRad="38100" dist="38100" dir="2700000" algn="tl">
                    <a:srgbClr val="DDDDDD"/>
                  </a:outerShdw>
                </a:effectLst>
              </a:rPr>
            </a:br>
            <a:endParaRPr lang="en-US" dirty="0" smtClean="0">
              <a:effectLst>
                <a:outerShdw blurRad="38100" dist="38100" dir="2700000" algn="tl">
                  <a:srgbClr val="DDDDDD"/>
                </a:outerShdw>
              </a:effectLst>
            </a:endParaRPr>
          </a:p>
          <a:p>
            <a:r>
              <a:rPr lang="en-US" dirty="0" smtClean="0">
                <a:effectLst>
                  <a:outerShdw blurRad="38100" dist="38100" dir="2700000" algn="tl">
                    <a:srgbClr val="DDDDDD"/>
                  </a:outerShdw>
                </a:effectLst>
              </a:rPr>
              <a:t>S</a:t>
            </a:r>
            <a:r>
              <a:rPr lang="en-US" dirty="0">
                <a:effectLst>
                  <a:outerShdw blurRad="38100" dist="38100" dir="2700000" algn="tl">
                    <a:srgbClr val="DDDDDD"/>
                  </a:outerShdw>
                </a:effectLst>
              </a:rPr>
              <a:t>-type </a:t>
            </a:r>
            <a:r>
              <a:rPr lang="en-US" dirty="0" smtClean="0">
                <a:effectLst>
                  <a:outerShdw blurRad="38100" dist="38100" dir="2700000" algn="tl">
                    <a:srgbClr val="DDDDDD"/>
                  </a:outerShdw>
                </a:effectLst>
              </a:rPr>
              <a:t>software: those </a:t>
            </a:r>
            <a:r>
              <a:rPr lang="en-US" dirty="0">
                <a:effectLst>
                  <a:outerShdw blurRad="38100" dist="38100" dir="2700000" algn="tl">
                    <a:srgbClr val="DDDDDD"/>
                  </a:outerShdw>
                </a:effectLst>
              </a:rPr>
              <a:t>addressing a problem with a </a:t>
            </a:r>
            <a:r>
              <a:rPr lang="en-US" dirty="0">
                <a:solidFill>
                  <a:srgbClr val="990033"/>
                </a:solidFill>
                <a:effectLst>
                  <a:outerShdw blurRad="38100" dist="38100" dir="2700000" algn="tl">
                    <a:srgbClr val="DDDDDD"/>
                  </a:outerShdw>
                </a:effectLst>
              </a:rPr>
              <a:t>computational solution</a:t>
            </a:r>
            <a:r>
              <a:rPr lang="en-US" dirty="0">
                <a:effectLst>
                  <a:outerShdw blurRad="38100" dist="38100" dir="2700000" algn="tl">
                    <a:srgbClr val="DDDDDD"/>
                  </a:outerShdw>
                </a:effectLst>
              </a:rPr>
              <a:t> in an abstract and </a:t>
            </a:r>
            <a:r>
              <a:rPr lang="en-US" dirty="0" smtClean="0">
                <a:effectLst>
                  <a:outerShdw blurRad="38100" dist="38100" dir="2700000" algn="tl">
                    <a:srgbClr val="DDDDDD"/>
                  </a:outerShdw>
                </a:effectLst>
              </a:rPr>
              <a:t>closed domain (i.e., mathematical)</a:t>
            </a:r>
            <a:br>
              <a:rPr lang="en-US" dirty="0" smtClean="0">
                <a:effectLst>
                  <a:outerShdw blurRad="38100" dist="38100" dir="2700000" algn="tl">
                    <a:srgbClr val="DDDDDD"/>
                  </a:outerShdw>
                </a:effectLst>
              </a:rPr>
            </a:br>
            <a:endParaRPr lang="en-US" dirty="0" smtClean="0">
              <a:effectLst>
                <a:outerShdw blurRad="38100" dist="38100" dir="2700000" algn="tl">
                  <a:srgbClr val="DDDDDD"/>
                </a:outerShdw>
              </a:effectLst>
            </a:endParaRPr>
          </a:p>
          <a:p>
            <a:pPr lvl="1"/>
            <a:r>
              <a:rPr lang="en-US" u="sng" dirty="0">
                <a:effectLst>
                  <a:outerShdw blurRad="38100" dist="38100" dir="2700000" algn="tl">
                    <a:srgbClr val="DDDDDD"/>
                  </a:outerShdw>
                </a:effectLst>
              </a:rPr>
              <a:t>Example:</a:t>
            </a:r>
            <a:r>
              <a:rPr lang="en-US" dirty="0">
                <a:effectLst>
                  <a:outerShdw blurRad="38100" dist="38100" dir="2700000" algn="tl">
                    <a:srgbClr val="DDDDDD"/>
                  </a:outerShdw>
                </a:effectLst>
              </a:rPr>
              <a:t> floating point package may be judged correct via the IEEE standard for floating point</a:t>
            </a:r>
            <a:endParaRPr lang="en-US" u="sng" dirty="0">
              <a:effectLst>
                <a:outerShdw blurRad="38100" dist="38100" dir="2700000" algn="tl">
                  <a:srgbClr val="DDDDDD"/>
                </a:outerShdw>
              </a:effectLst>
            </a:endParaRPr>
          </a:p>
          <a:p>
            <a:endParaRPr lang="en-US" sz="2400" dirty="0">
              <a:effectLst>
                <a:outerShdw blurRad="38100" dist="38100" dir="2700000" algn="tl">
                  <a:srgbClr val="DDDDDD"/>
                </a:outerShdw>
              </a:effectLst>
            </a:endParaRPr>
          </a:p>
          <a:p>
            <a:pPr lvl="1"/>
            <a:endParaRPr lang="en-US" dirty="0">
              <a:effectLst>
                <a:outerShdw blurRad="38100" dist="38100" dir="2700000" algn="tl">
                  <a:srgbClr val="DDDDDD"/>
                </a:outerShdw>
              </a:effectLst>
            </a:endParaRPr>
          </a:p>
        </p:txBody>
      </p:sp>
      <p:sp>
        <p:nvSpPr>
          <p:cNvPr id="6" name="TextBox 5"/>
          <p:cNvSpPr txBox="1"/>
          <p:nvPr/>
        </p:nvSpPr>
        <p:spPr>
          <a:xfrm>
            <a:off x="8583179" y="6019800"/>
            <a:ext cx="577953" cy="461665"/>
          </a:xfrm>
          <a:prstGeom prst="rect">
            <a:avLst/>
          </a:prstGeom>
          <a:noFill/>
        </p:spPr>
        <p:txBody>
          <a:bodyPr wrap="none" rtlCol="0">
            <a:spAutoFit/>
          </a:bodyPr>
          <a:lstStyle/>
          <a:p>
            <a:r>
              <a:rPr lang="en-US" b="1" dirty="0" smtClean="0">
                <a:solidFill>
                  <a:srgbClr val="0000FF"/>
                </a:solidFill>
              </a:rPr>
              <a:t>Q5</a:t>
            </a:r>
            <a:endParaRPr lang="en-US" b="1" dirty="0">
              <a:solidFill>
                <a:srgbClr val="0000FF"/>
              </a:solidFill>
            </a:endParaRPr>
          </a:p>
        </p:txBody>
      </p:sp>
      <p:sp>
        <p:nvSpPr>
          <p:cNvPr id="5" name="TextBox 1"/>
          <p:cNvSpPr txBox="1"/>
          <p:nvPr/>
        </p:nvSpPr>
        <p:spPr>
          <a:xfrm>
            <a:off x="7822406" y="6396335"/>
            <a:ext cx="486030" cy="461665"/>
          </a:xfrm>
          <a:prstGeom prst="rect">
            <a:avLst/>
          </a:prstGeom>
          <a:noFill/>
        </p:spPr>
        <p:txBody>
          <a:bodyPr wrap="none" rtlCol="0">
            <a:spAutoFit/>
          </a:bodyPr>
          <a:ls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a:lstStyle>
          <a:p>
            <a:r>
              <a:rPr lang="en-US" dirty="0" smtClean="0">
                <a:sym typeface="Wingdings" panose="05000000000000000000" pitchFamily="2" charset="2"/>
              </a:rPr>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r>
              <a:rPr lang="en-US" dirty="0">
                <a:effectLst>
                  <a:outerShdw blurRad="38100" dist="38100" dir="2700000" algn="tl">
                    <a:srgbClr val="DDDDDD"/>
                  </a:outerShdw>
                </a:effectLst>
              </a:rPr>
              <a:t>Key Software Evolution </a:t>
            </a:r>
            <a:r>
              <a:rPr lang="en-US" dirty="0" smtClean="0">
                <a:effectLst>
                  <a:outerShdw blurRad="38100" dist="38100" dir="2700000" algn="tl">
                    <a:srgbClr val="DDDDDD"/>
                  </a:outerShdw>
                </a:effectLst>
              </a:rPr>
              <a:t>Definitions </a:t>
            </a:r>
            <a:r>
              <a:rPr lang="en-US" sz="1600" dirty="0" smtClean="0">
                <a:effectLst>
                  <a:outerShdw blurRad="38100" dist="38100" dir="2700000" algn="tl">
                    <a:srgbClr val="DDDDDD"/>
                  </a:outerShdw>
                </a:effectLst>
              </a:rPr>
              <a:t>(2 of 2)</a:t>
            </a:r>
            <a:endParaRPr lang="en-US" dirty="0">
              <a:effectLst>
                <a:outerShdw blurRad="38100" dist="38100" dir="2700000" algn="tl">
                  <a:srgbClr val="DDDDDD"/>
                </a:outerShdw>
              </a:effectLst>
            </a:endParaRPr>
          </a:p>
        </p:txBody>
      </p:sp>
      <p:sp>
        <p:nvSpPr>
          <p:cNvPr id="8" name="Content Placeholder 7"/>
          <p:cNvSpPr>
            <a:spLocks noGrp="1"/>
          </p:cNvSpPr>
          <p:nvPr>
            <p:ph sz="half" idx="4294967295"/>
          </p:nvPr>
        </p:nvSpPr>
        <p:spPr>
          <a:xfrm>
            <a:off x="762000" y="1219200"/>
            <a:ext cx="8153400" cy="5029200"/>
          </a:xfrm>
        </p:spPr>
        <p:txBody>
          <a:bodyPr/>
          <a:lstStyle/>
          <a:p>
            <a:r>
              <a:rPr lang="en-US" dirty="0">
                <a:effectLst>
                  <a:outerShdw blurRad="38100" dist="38100" dir="2700000" algn="tl">
                    <a:srgbClr val="DDDDDD"/>
                  </a:outerShdw>
                </a:effectLst>
              </a:rPr>
              <a:t>E-type </a:t>
            </a:r>
            <a:r>
              <a:rPr lang="en-US" dirty="0" smtClean="0">
                <a:effectLst>
                  <a:outerShdw blurRad="38100" dist="38100" dir="2700000" algn="tl">
                    <a:srgbClr val="DDDDDD"/>
                  </a:outerShdw>
                </a:effectLst>
              </a:rPr>
              <a:t>software: </a:t>
            </a:r>
            <a:r>
              <a:rPr lang="en-US" dirty="0">
                <a:effectLst>
                  <a:outerShdw blurRad="38100" dist="38100" dir="2700000" algn="tl">
                    <a:srgbClr val="DDDDDD"/>
                  </a:outerShdw>
                </a:effectLst>
              </a:rPr>
              <a:t>produced because it satisfies some real world need and so is </a:t>
            </a:r>
            <a:r>
              <a:rPr lang="en-US" dirty="0">
                <a:solidFill>
                  <a:srgbClr val="990033"/>
                </a:solidFill>
                <a:effectLst>
                  <a:outerShdw blurRad="38100" dist="38100" dir="2700000" algn="tl">
                    <a:srgbClr val="DDDDDD"/>
                  </a:outerShdw>
                </a:effectLst>
              </a:rPr>
              <a:t>forced to evolve</a:t>
            </a:r>
            <a:r>
              <a:rPr lang="en-US" dirty="0">
                <a:effectLst>
                  <a:outerShdw blurRad="38100" dist="38100" dir="2700000" algn="tl">
                    <a:srgbClr val="DDDDDD"/>
                  </a:outerShdw>
                </a:effectLst>
              </a:rPr>
              <a:t> as the reality </a:t>
            </a:r>
            <a:r>
              <a:rPr lang="en-US" dirty="0" smtClean="0">
                <a:effectLst>
                  <a:outerShdw blurRad="38100" dist="38100" dir="2700000" algn="tl">
                    <a:srgbClr val="DDDDDD"/>
                  </a:outerShdw>
                </a:effectLst>
              </a:rPr>
              <a:t>changes</a:t>
            </a:r>
            <a:br>
              <a:rPr lang="en-US" dirty="0" smtClean="0">
                <a:effectLst>
                  <a:outerShdw blurRad="38100" dist="38100" dir="2700000" algn="tl">
                    <a:srgbClr val="DDDDDD"/>
                  </a:outerShdw>
                </a:effectLst>
              </a:rPr>
            </a:br>
            <a:endParaRPr lang="en-US" dirty="0" smtClean="0">
              <a:effectLst>
                <a:outerShdw blurRad="38100" dist="38100" dir="2700000" algn="tl">
                  <a:srgbClr val="DDDDDD"/>
                </a:outerShdw>
              </a:effectLst>
            </a:endParaRPr>
          </a:p>
          <a:p>
            <a:pPr lvl="1"/>
            <a:r>
              <a:rPr lang="en-US" u="sng" dirty="0">
                <a:effectLst>
                  <a:outerShdw blurRad="38100" dist="38100" dir="2700000" algn="tl">
                    <a:srgbClr val="DDDDDD"/>
                  </a:outerShdw>
                </a:effectLst>
              </a:rPr>
              <a:t>Example</a:t>
            </a:r>
            <a:r>
              <a:rPr lang="en-US" dirty="0">
                <a:effectLst>
                  <a:outerShdw blurRad="38100" dist="38100" dir="2700000" algn="tl">
                    <a:srgbClr val="DDDDDD"/>
                  </a:outerShdw>
                </a:effectLst>
              </a:rPr>
              <a:t>: embedded code must fit the hardware it is placed in and must change if the hardware is changed</a:t>
            </a:r>
            <a:r>
              <a:rPr lang="en-US" dirty="0" smtClean="0">
                <a:effectLst>
                  <a:outerShdw blurRad="38100" dist="38100" dir="2700000" algn="tl">
                    <a:srgbClr val="DDDDDD"/>
                  </a:outerShdw>
                </a:effectLst>
              </a:rPr>
              <a:t> </a:t>
            </a:r>
            <a:br>
              <a:rPr lang="en-US" dirty="0" smtClean="0">
                <a:effectLst>
                  <a:outerShdw blurRad="38100" dist="38100" dir="2700000" algn="tl">
                    <a:srgbClr val="DDDDDD"/>
                  </a:outerShdw>
                </a:effectLst>
              </a:rPr>
            </a:br>
            <a:endParaRPr lang="en-US" dirty="0" smtClean="0">
              <a:effectLst>
                <a:outerShdw blurRad="38100" dist="38100" dir="2700000" algn="tl">
                  <a:srgbClr val="DDDDDD"/>
                </a:outerShdw>
              </a:effectLst>
            </a:endParaRPr>
          </a:p>
          <a:p>
            <a:r>
              <a:rPr lang="en-US" dirty="0" smtClean="0">
                <a:effectLst>
                  <a:outerShdw blurRad="38100" dist="38100" dir="2700000" algn="tl">
                    <a:srgbClr val="DDDDDD"/>
                  </a:outerShdw>
                </a:effectLst>
              </a:rPr>
              <a:t>This represents the majority </a:t>
            </a:r>
            <a:r>
              <a:rPr lang="en-US" dirty="0">
                <a:effectLst>
                  <a:outerShdw blurRad="38100" dist="38100" dir="2700000" algn="tl">
                    <a:srgbClr val="DDDDDD"/>
                  </a:outerShdw>
                </a:effectLst>
              </a:rPr>
              <a:t>of software</a:t>
            </a:r>
            <a:r>
              <a:rPr lang="en-US" dirty="0" smtClean="0">
                <a:effectLst>
                  <a:outerShdw blurRad="38100" dist="38100" dir="2700000" algn="tl">
                    <a:srgbClr val="DDDDDD"/>
                  </a:outerShdw>
                </a:effectLst>
              </a:rPr>
              <a:t> </a:t>
            </a:r>
            <a:endParaRPr lang="en-US" dirty="0">
              <a:effectLst>
                <a:outerShdw blurRad="38100" dist="38100" dir="2700000" algn="tl">
                  <a:srgbClr val="DDDDDD"/>
                </a:outerShdw>
              </a:effectLst>
            </a:endParaRPr>
          </a:p>
        </p:txBody>
      </p:sp>
      <p:sp>
        <p:nvSpPr>
          <p:cNvPr id="6" name="TextBox 5"/>
          <p:cNvSpPr txBox="1"/>
          <p:nvPr/>
        </p:nvSpPr>
        <p:spPr>
          <a:xfrm>
            <a:off x="8583179" y="6019800"/>
            <a:ext cx="577953" cy="461665"/>
          </a:xfrm>
          <a:prstGeom prst="rect">
            <a:avLst/>
          </a:prstGeom>
          <a:noFill/>
        </p:spPr>
        <p:txBody>
          <a:bodyPr wrap="none" rtlCol="0">
            <a:spAutoFit/>
          </a:bodyPr>
          <a:lstStyle/>
          <a:p>
            <a:r>
              <a:rPr lang="en-US" b="1" dirty="0" smtClean="0">
                <a:solidFill>
                  <a:srgbClr val="0000FF"/>
                </a:solidFill>
              </a:rPr>
              <a:t>Q6</a:t>
            </a:r>
            <a:endParaRPr lang="en-US" b="1" dirty="0">
              <a:solidFill>
                <a:srgbClr val="0000FF"/>
              </a:solidFill>
            </a:endParaRPr>
          </a:p>
        </p:txBody>
      </p:sp>
      <p:sp>
        <p:nvSpPr>
          <p:cNvPr id="5" name="TextBox 1"/>
          <p:cNvSpPr txBox="1"/>
          <p:nvPr/>
        </p:nvSpPr>
        <p:spPr>
          <a:xfrm>
            <a:off x="7822406" y="6396335"/>
            <a:ext cx="486030" cy="461665"/>
          </a:xfrm>
          <a:prstGeom prst="rect">
            <a:avLst/>
          </a:prstGeom>
          <a:noFill/>
        </p:spPr>
        <p:txBody>
          <a:bodyPr wrap="none" rtlCol="0">
            <a:spAutoFit/>
          </a:bodyPr>
          <a:ls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a:lstStyle>
          <a:p>
            <a:r>
              <a:rPr lang="en-US" dirty="0" smtClean="0">
                <a:sym typeface="Wingdings" panose="05000000000000000000" pitchFamily="2" charset="2"/>
              </a:rPr>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6226" name="Rectangle 2"/>
          <p:cNvSpPr>
            <a:spLocks noGrp="1" noChangeArrowheads="1"/>
          </p:cNvSpPr>
          <p:nvPr>
            <p:ph type="title"/>
          </p:nvPr>
        </p:nvSpPr>
        <p:spPr>
          <a:xfrm>
            <a:off x="1981200" y="0"/>
            <a:ext cx="5280025" cy="685800"/>
          </a:xfrm>
        </p:spPr>
        <p:txBody>
          <a:bodyPr/>
          <a:lstStyle/>
          <a:p>
            <a:pPr algn="ctr"/>
            <a:r>
              <a:rPr lang="en-US"/>
              <a:t>Software Evolution</a:t>
            </a:r>
          </a:p>
        </p:txBody>
      </p:sp>
      <p:sp>
        <p:nvSpPr>
          <p:cNvPr id="1716227" name="Rectangle 3"/>
          <p:cNvSpPr>
            <a:spLocks noGrp="1" noChangeArrowheads="1"/>
          </p:cNvSpPr>
          <p:nvPr>
            <p:ph type="body" idx="1"/>
          </p:nvPr>
        </p:nvSpPr>
        <p:spPr>
          <a:xfrm>
            <a:off x="533400" y="838200"/>
            <a:ext cx="8458200" cy="5410200"/>
          </a:xfrm>
        </p:spPr>
        <p:txBody>
          <a:bodyPr/>
          <a:lstStyle/>
          <a:p>
            <a:pPr marL="514350" indent="-514350">
              <a:lnSpc>
                <a:spcPct val="90000"/>
              </a:lnSpc>
              <a:spcBef>
                <a:spcPts val="600"/>
              </a:spcBef>
              <a:buFont typeface="+mj-lt"/>
              <a:buAutoNum type="arabicPeriod"/>
            </a:pPr>
            <a:r>
              <a:rPr lang="en-US" dirty="0"/>
              <a:t>The Law of Continuing Change (1974</a:t>
            </a:r>
            <a:r>
              <a:rPr lang="en-US" dirty="0" smtClean="0"/>
              <a:t>)</a:t>
            </a:r>
          </a:p>
          <a:p>
            <a:pPr marL="514350" indent="-514350">
              <a:lnSpc>
                <a:spcPct val="90000"/>
              </a:lnSpc>
              <a:spcBef>
                <a:spcPts val="600"/>
              </a:spcBef>
              <a:buFont typeface="+mj-lt"/>
              <a:buAutoNum type="arabicPeriod"/>
            </a:pPr>
            <a:r>
              <a:rPr lang="en-US" dirty="0"/>
              <a:t>The Law of Increasing Complexity (1974</a:t>
            </a:r>
            <a:r>
              <a:rPr lang="en-US" dirty="0" smtClean="0"/>
              <a:t>)</a:t>
            </a:r>
          </a:p>
          <a:p>
            <a:pPr marL="514350" indent="-514350">
              <a:lnSpc>
                <a:spcPct val="90000"/>
              </a:lnSpc>
              <a:spcBef>
                <a:spcPts val="600"/>
              </a:spcBef>
              <a:buFont typeface="+mj-lt"/>
              <a:buAutoNum type="arabicPeriod"/>
            </a:pPr>
            <a:r>
              <a:rPr lang="en-US" dirty="0"/>
              <a:t>The Law of Self Regulation (1974</a:t>
            </a:r>
            <a:r>
              <a:rPr lang="en-US" dirty="0" smtClean="0"/>
              <a:t>)</a:t>
            </a:r>
          </a:p>
          <a:p>
            <a:pPr marL="514350" indent="-514350">
              <a:lnSpc>
                <a:spcPct val="90000"/>
              </a:lnSpc>
              <a:spcBef>
                <a:spcPts val="600"/>
              </a:spcBef>
              <a:buFont typeface="+mj-lt"/>
              <a:buAutoNum type="arabicPeriod"/>
            </a:pPr>
            <a:r>
              <a:rPr lang="en-US" dirty="0"/>
              <a:t>The Law of Conservation of Organizational Stability (1980</a:t>
            </a:r>
            <a:r>
              <a:rPr lang="en-US" dirty="0" smtClean="0"/>
              <a:t>)</a:t>
            </a:r>
          </a:p>
          <a:p>
            <a:pPr marL="514350" indent="-514350">
              <a:lnSpc>
                <a:spcPct val="90000"/>
              </a:lnSpc>
              <a:spcBef>
                <a:spcPts val="600"/>
              </a:spcBef>
              <a:buFont typeface="+mj-lt"/>
              <a:buAutoNum type="arabicPeriod"/>
            </a:pPr>
            <a:r>
              <a:rPr lang="en-US" dirty="0" smtClean="0"/>
              <a:t>The Law of Conservation of Familiarity (1980)</a:t>
            </a:r>
          </a:p>
          <a:p>
            <a:pPr marL="514350" indent="-514350">
              <a:lnSpc>
                <a:spcPct val="90000"/>
              </a:lnSpc>
              <a:spcBef>
                <a:spcPts val="600"/>
              </a:spcBef>
              <a:buFont typeface="+mj-lt"/>
              <a:buAutoNum type="arabicPeriod"/>
            </a:pPr>
            <a:r>
              <a:rPr lang="en-US" dirty="0" smtClean="0"/>
              <a:t>The Law of Continuing Growth (1980)</a:t>
            </a:r>
          </a:p>
          <a:p>
            <a:pPr marL="514350" indent="-514350">
              <a:lnSpc>
                <a:spcPct val="90000"/>
              </a:lnSpc>
              <a:spcBef>
                <a:spcPts val="600"/>
              </a:spcBef>
              <a:buFont typeface="+mj-lt"/>
              <a:buAutoNum type="arabicPeriod"/>
            </a:pPr>
            <a:r>
              <a:rPr lang="en-US" dirty="0" smtClean="0"/>
              <a:t>The Law of Declining Quality (1996)</a:t>
            </a:r>
          </a:p>
          <a:p>
            <a:pPr marL="514350" indent="-514350">
              <a:lnSpc>
                <a:spcPct val="90000"/>
              </a:lnSpc>
              <a:spcBef>
                <a:spcPts val="600"/>
              </a:spcBef>
              <a:buFont typeface="+mj-lt"/>
              <a:buAutoNum type="arabicPeriod"/>
            </a:pPr>
            <a:r>
              <a:rPr lang="en-US" dirty="0" smtClean="0"/>
              <a:t>The Feedback System Law (1996)</a:t>
            </a:r>
            <a:endParaRPr lang="en-US" b="0" dirty="0" smtClean="0"/>
          </a:p>
          <a:p>
            <a:pPr marL="285750" indent="-285750">
              <a:lnSpc>
                <a:spcPct val="90000"/>
              </a:lnSpc>
              <a:spcBef>
                <a:spcPts val="600"/>
              </a:spcBef>
            </a:pPr>
            <a:endParaRPr lang="en-US" dirty="0"/>
          </a:p>
        </p:txBody>
      </p:sp>
      <p:sp>
        <p:nvSpPr>
          <p:cNvPr id="1716228" name="Text Box 4"/>
          <p:cNvSpPr txBox="1">
            <a:spLocks noChangeArrowheads="1"/>
          </p:cNvSpPr>
          <p:nvPr/>
        </p:nvSpPr>
        <p:spPr bwMode="auto">
          <a:xfrm>
            <a:off x="381000" y="6015038"/>
            <a:ext cx="7537450" cy="614362"/>
          </a:xfrm>
          <a:prstGeom prst="rect">
            <a:avLst/>
          </a:prstGeom>
          <a:noFill/>
          <a:ln w="12700">
            <a:noFill/>
            <a:miter lim="800000"/>
            <a:headEnd/>
            <a:tailEnd/>
          </a:ln>
          <a:effectLst/>
        </p:spPr>
        <p:txBody>
          <a:bodyPr>
            <a:prstTxWarp prst="textNoShape">
              <a:avLst/>
            </a:prstTxWarp>
            <a:spAutoFit/>
          </a:bodyPr>
          <a:lstStyle/>
          <a:p>
            <a:pPr>
              <a:lnSpc>
                <a:spcPct val="90000"/>
              </a:lnSpc>
              <a:spcBef>
                <a:spcPct val="50000"/>
              </a:spcBef>
            </a:pPr>
            <a:r>
              <a:rPr lang="en-US" sz="1200" b="1">
                <a:latin typeface="Arial" charset="0"/>
              </a:rPr>
              <a:t>Source:  Lehman, M., et al, “Metrics and Laws of Software Evolution—The Nineties View,” </a:t>
            </a:r>
            <a:r>
              <a:rPr lang="en-US" sz="1200" b="1" i="1">
                <a:latin typeface="Arial" charset="0"/>
              </a:rPr>
              <a:t>Proceedings of the 4th International Software Metrics Symposium (METRICS '97),</a:t>
            </a:r>
            <a:r>
              <a:rPr lang="en-US" sz="1200" b="1">
                <a:latin typeface="Arial" charset="0"/>
              </a:rPr>
              <a:t> IEEE, 1997, can be downloaded from</a:t>
            </a:r>
            <a:r>
              <a:rPr lang="en-US" sz="1200" b="1">
                <a:solidFill>
                  <a:schemeClr val="bg1"/>
                </a:solidFill>
                <a:latin typeface="Arial" charset="0"/>
              </a:rPr>
              <a:t>: </a:t>
            </a:r>
            <a:r>
              <a:rPr lang="en-US" sz="1400">
                <a:latin typeface="Arial" charset="0"/>
              </a:rPr>
              <a:t>http://www.ece.utexas.edu/~perry/work/papers/feast1.pdf</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Groups</a:t>
            </a:r>
            <a:endParaRPr lang="en-US" dirty="0"/>
          </a:p>
        </p:txBody>
      </p:sp>
      <p:sp>
        <p:nvSpPr>
          <p:cNvPr id="3" name="Content Placeholder 2"/>
          <p:cNvSpPr>
            <a:spLocks noGrp="1"/>
          </p:cNvSpPr>
          <p:nvPr>
            <p:ph idx="1"/>
          </p:nvPr>
        </p:nvSpPr>
        <p:spPr/>
        <p:txBody>
          <a:bodyPr/>
          <a:lstStyle/>
          <a:p>
            <a:r>
              <a:rPr lang="en-US" dirty="0" smtClean="0"/>
              <a:t>First group – Lead Laws 1 and 2</a:t>
            </a:r>
          </a:p>
          <a:p>
            <a:r>
              <a:rPr lang="en-US" dirty="0" smtClean="0"/>
              <a:t>Second group – Lead Laws 3 and 4</a:t>
            </a:r>
          </a:p>
          <a:p>
            <a:r>
              <a:rPr lang="en-US" dirty="0" smtClean="0"/>
              <a:t>Third group – Lead Laws 4 and 6</a:t>
            </a:r>
          </a:p>
          <a:p>
            <a:r>
              <a:rPr lang="en-US" dirty="0" smtClean="0"/>
              <a:t>Fourth group – Lead Laws 7 and 8</a:t>
            </a:r>
            <a:br>
              <a:rPr lang="en-US" dirty="0" smtClean="0"/>
            </a:br>
            <a:endParaRPr lang="en-US" dirty="0" smtClean="0"/>
          </a:p>
          <a:p>
            <a:pPr>
              <a:buNone/>
            </a:pPr>
            <a:r>
              <a:rPr lang="en-US" dirty="0" smtClean="0"/>
              <a:t>Question 1: What does the law have to do with contemporary or traditional Software?</a:t>
            </a:r>
            <a:br>
              <a:rPr lang="en-US" dirty="0" smtClean="0"/>
            </a:br>
            <a:endParaRPr lang="en-US" dirty="0" smtClean="0"/>
          </a:p>
          <a:p>
            <a:pPr>
              <a:buNone/>
            </a:pPr>
            <a:r>
              <a:rPr lang="en-US" dirty="0" smtClean="0"/>
              <a:t>Question 2: Is this different for software developed using Agile approaches?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p:txBody>
          <a:bodyPr/>
          <a:lstStyle/>
          <a:p>
            <a:pPr eaLnBrk="1" hangingPunct="1"/>
            <a:r>
              <a:rPr lang="en-US"/>
              <a:t>	Law 1 - Continuing Change </a:t>
            </a:r>
          </a:p>
        </p:txBody>
      </p:sp>
      <p:sp>
        <p:nvSpPr>
          <p:cNvPr id="14339" name="Rectangle 3"/>
          <p:cNvSpPr>
            <a:spLocks noGrp="1" noChangeArrowheads="1"/>
          </p:cNvSpPr>
          <p:nvPr>
            <p:ph type="body" idx="4294967295"/>
          </p:nvPr>
        </p:nvSpPr>
        <p:spPr>
          <a:xfrm>
            <a:off x="152400" y="1295400"/>
            <a:ext cx="8534400" cy="4835525"/>
          </a:xfrm>
        </p:spPr>
        <p:txBody>
          <a:bodyPr/>
          <a:lstStyle/>
          <a:p>
            <a:pPr eaLnBrk="1" hangingPunct="1">
              <a:buFont typeface="Wingdings" charset="2"/>
              <a:buNone/>
            </a:pPr>
            <a:r>
              <a:rPr lang="en-US" dirty="0">
                <a:effectLst>
                  <a:outerShdw blurRad="38100" dist="38100" dir="2700000" algn="tl">
                    <a:srgbClr val="DDDDDD"/>
                  </a:outerShdw>
                </a:effectLst>
              </a:rPr>
              <a:t>	</a:t>
            </a:r>
            <a:r>
              <a:rPr lang="en-US" i="1" dirty="0">
                <a:solidFill>
                  <a:srgbClr val="000090"/>
                </a:solidFill>
                <a:effectLst>
                  <a:outerShdw blurRad="38100" dist="38100" dir="2700000" algn="tl">
                    <a:srgbClr val="DDDDDD"/>
                  </a:outerShdw>
                </a:effectLst>
              </a:rPr>
              <a:t>An </a:t>
            </a:r>
            <a:r>
              <a:rPr lang="en-US" i="1" dirty="0">
                <a:solidFill>
                  <a:srgbClr val="800000"/>
                </a:solidFill>
                <a:effectLst>
                  <a:outerShdw blurRad="38100" dist="38100" dir="2700000" algn="tl">
                    <a:srgbClr val="DDDDDD"/>
                  </a:outerShdw>
                </a:effectLst>
              </a:rPr>
              <a:t>E-type </a:t>
            </a:r>
            <a:r>
              <a:rPr lang="en-US" i="1" dirty="0">
                <a:solidFill>
                  <a:srgbClr val="000090"/>
                </a:solidFill>
                <a:effectLst>
                  <a:outerShdw blurRad="38100" dist="38100" dir="2700000" algn="tl">
                    <a:srgbClr val="DDDDDD"/>
                  </a:outerShdw>
                </a:effectLst>
              </a:rPr>
              <a:t>(evolutionary type) program that is used must be continually adapted else it becomes progressively less satisfactory.</a:t>
            </a:r>
          </a:p>
          <a:p>
            <a:pPr eaLnBrk="1" hangingPunct="1">
              <a:buFont typeface="Wingdings" charset="2"/>
              <a:buNone/>
            </a:pPr>
            <a:endParaRPr lang="en-US" i="1" dirty="0">
              <a:effectLst>
                <a:outerShdw blurRad="38100" dist="38100" dir="2700000" algn="tl">
                  <a:srgbClr val="DDDDDD"/>
                </a:outerShdw>
              </a:effectLst>
            </a:endParaRPr>
          </a:p>
          <a:p>
            <a:pPr eaLnBrk="1" hangingPunct="1">
              <a:buFont typeface="Wingdings" charset="2"/>
              <a:buNone/>
            </a:pPr>
            <a:r>
              <a:rPr lang="en-US" dirty="0">
                <a:effectLst>
                  <a:outerShdw blurRad="38100" dist="38100" dir="2700000" algn="tl">
                    <a:srgbClr val="DDDDDD"/>
                  </a:outerShdw>
                </a:effectLst>
              </a:rPr>
              <a:t>	This is due in part to the fact that the software never exactly matches the desired operational domain (the “Software </a:t>
            </a:r>
            <a:r>
              <a:rPr lang="en-US" dirty="0">
                <a:solidFill>
                  <a:srgbClr val="990033"/>
                </a:solidFill>
                <a:effectLst>
                  <a:outerShdw blurRad="38100" dist="38100" dir="2700000" algn="tl">
                    <a:srgbClr val="DDDDDD"/>
                  </a:outerShdw>
                </a:effectLst>
              </a:rPr>
              <a:t>Uncertainty Principle</a:t>
            </a:r>
            <a:r>
              <a:rPr lang="en-US" dirty="0">
                <a:effectLst>
                  <a:outerShdw blurRad="38100" dist="38100" dir="2700000" algn="tl">
                    <a:srgbClr val="DDDDDD"/>
                  </a:outerShdw>
                </a:effectLst>
              </a:rPr>
              <a:t>”).</a:t>
            </a:r>
            <a:endParaRPr lang="en-US" dirty="0" smtClean="0">
              <a:effectLst>
                <a:outerShdw blurRad="38100" dist="38100" dir="2700000" algn="tl">
                  <a:srgbClr val="DDDDDD"/>
                </a:outerShdw>
              </a:effectLst>
            </a:endParaRPr>
          </a:p>
          <a:p>
            <a:pPr eaLnBrk="1" hangingPunct="1">
              <a:buFont typeface="Wingdings" charset="2"/>
              <a:buNone/>
            </a:pPr>
            <a:endParaRPr lang="en-US" dirty="0" smtClean="0">
              <a:effectLst>
                <a:outerShdw blurRad="38100" dist="38100" dir="2700000" algn="tl">
                  <a:srgbClr val="DDDDDD"/>
                </a:outerShdw>
              </a:effectLst>
            </a:endParaRPr>
          </a:p>
        </p:txBody>
      </p:sp>
      <p:sp>
        <p:nvSpPr>
          <p:cNvPr id="5" name="TextBox 4"/>
          <p:cNvSpPr txBox="1"/>
          <p:nvPr/>
        </p:nvSpPr>
        <p:spPr>
          <a:xfrm>
            <a:off x="8583179" y="6019800"/>
            <a:ext cx="582211" cy="461665"/>
          </a:xfrm>
          <a:prstGeom prst="rect">
            <a:avLst/>
          </a:prstGeom>
          <a:noFill/>
        </p:spPr>
        <p:txBody>
          <a:bodyPr wrap="none" rtlCol="0">
            <a:spAutoFit/>
          </a:bodyPr>
          <a:lstStyle/>
          <a:p>
            <a:r>
              <a:rPr lang="en-US" b="1" dirty="0" smtClean="0">
                <a:solidFill>
                  <a:srgbClr val="0000FF"/>
                </a:solidFill>
              </a:rPr>
              <a:t>Q7</a:t>
            </a:r>
            <a:endParaRPr lang="en-US" b="1" dirty="0">
              <a:solidFill>
                <a:srgbClr val="0000FF"/>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idx="4294967295"/>
          </p:nvPr>
        </p:nvSpPr>
        <p:spPr/>
        <p:txBody>
          <a:bodyPr/>
          <a:lstStyle/>
          <a:p>
            <a:pPr algn="ctr" eaLnBrk="1" hangingPunct="1"/>
            <a:r>
              <a:rPr lang="en-US"/>
              <a:t>Law 2 – Increasing Complexity</a:t>
            </a:r>
          </a:p>
        </p:txBody>
      </p:sp>
      <p:sp>
        <p:nvSpPr>
          <p:cNvPr id="53251" name="Rectangle 3"/>
          <p:cNvSpPr>
            <a:spLocks noGrp="1" noChangeArrowheads="1"/>
          </p:cNvSpPr>
          <p:nvPr>
            <p:ph type="body" idx="4294967295"/>
          </p:nvPr>
        </p:nvSpPr>
        <p:spPr>
          <a:xfrm>
            <a:off x="457200" y="1371600"/>
            <a:ext cx="8229600" cy="5257800"/>
          </a:xfrm>
        </p:spPr>
        <p:txBody>
          <a:bodyPr/>
          <a:lstStyle/>
          <a:p>
            <a:pPr eaLnBrk="1" hangingPunct="1">
              <a:lnSpc>
                <a:spcPct val="80000"/>
              </a:lnSpc>
              <a:buFont typeface="Wingdings" charset="2"/>
              <a:buNone/>
            </a:pPr>
            <a:r>
              <a:rPr lang="en-US" sz="2000" i="1" dirty="0">
                <a:solidFill>
                  <a:srgbClr val="000090"/>
                </a:solidFill>
                <a:effectLst>
                  <a:outerShdw blurRad="38100" dist="38100" dir="2700000" algn="tl">
                    <a:srgbClr val="DDDDDD"/>
                  </a:outerShdw>
                </a:effectLst>
              </a:rPr>
              <a:t>	</a:t>
            </a:r>
            <a:r>
              <a:rPr lang="en-US" i="1" dirty="0">
                <a:solidFill>
                  <a:srgbClr val="000090"/>
                </a:solidFill>
                <a:effectLst>
                  <a:outerShdw blurRad="38100" dist="38100" dir="2700000" algn="tl">
                    <a:srgbClr val="DDDDDD"/>
                  </a:outerShdw>
                </a:effectLst>
              </a:rPr>
              <a:t>As a program is evolved its complexity increases unless work is done to maintain or reduce it.</a:t>
            </a:r>
          </a:p>
          <a:p>
            <a:pPr eaLnBrk="1" hangingPunct="1">
              <a:lnSpc>
                <a:spcPct val="80000"/>
              </a:lnSpc>
              <a:buFont typeface="Wingdings" charset="2"/>
              <a:buNone/>
            </a:pPr>
            <a:endParaRPr lang="en-US" sz="2400" dirty="0" smtClean="0">
              <a:effectLst>
                <a:outerShdw blurRad="38100" dist="38100" dir="2700000" algn="tl">
                  <a:srgbClr val="DDDDDD"/>
                </a:outerShdw>
              </a:effectLst>
            </a:endParaRPr>
          </a:p>
          <a:p>
            <a:pPr eaLnBrk="1" hangingPunct="1">
              <a:lnSpc>
                <a:spcPct val="80000"/>
              </a:lnSpc>
              <a:buNone/>
            </a:pPr>
            <a:r>
              <a:rPr lang="en-US" dirty="0" smtClean="0">
                <a:effectLst>
                  <a:outerShdw blurRad="38100" dist="38100" dir="2700000" algn="tl">
                    <a:srgbClr val="DDDDDD"/>
                  </a:outerShdw>
                </a:effectLst>
              </a:rPr>
              <a:t>	Related </a:t>
            </a:r>
            <a:r>
              <a:rPr lang="en-US" dirty="0">
                <a:effectLst>
                  <a:outerShdw blurRad="38100" dist="38100" dir="2700000" algn="tl">
                    <a:srgbClr val="DDDDDD"/>
                  </a:outerShdw>
                </a:effectLst>
              </a:rPr>
              <a:t>to the Second Law of </a:t>
            </a:r>
            <a:r>
              <a:rPr lang="en-US" dirty="0" smtClean="0">
                <a:effectLst>
                  <a:outerShdw blurRad="38100" dist="38100" dir="2700000" algn="tl">
                    <a:srgbClr val="DDDDDD"/>
                  </a:outerShdw>
                </a:effectLst>
              </a:rPr>
              <a:t>Thermodynamics</a:t>
            </a:r>
          </a:p>
          <a:p>
            <a:pPr eaLnBrk="1" hangingPunct="1">
              <a:lnSpc>
                <a:spcPct val="80000"/>
              </a:lnSpc>
              <a:buNone/>
            </a:pPr>
            <a:endParaRPr lang="en-US" dirty="0" smtClean="0">
              <a:effectLst>
                <a:outerShdw blurRad="38100" dist="38100" dir="2700000" algn="tl">
                  <a:srgbClr val="DDDDDD"/>
                </a:outerShdw>
              </a:effectLst>
            </a:endParaRPr>
          </a:p>
          <a:p>
            <a:pPr eaLnBrk="1" hangingPunct="1">
              <a:lnSpc>
                <a:spcPct val="80000"/>
              </a:lnSpc>
              <a:buNone/>
            </a:pPr>
            <a:r>
              <a:rPr lang="en-US" dirty="0" smtClean="0">
                <a:effectLst>
                  <a:outerShdw blurRad="38100" dist="38100" dir="2700000" algn="tl">
                    <a:srgbClr val="DDDDDD"/>
                  </a:outerShdw>
                </a:effectLst>
              </a:rPr>
              <a:t>	If </a:t>
            </a:r>
            <a:r>
              <a:rPr lang="en-US" dirty="0">
                <a:effectLst>
                  <a:outerShdw blurRad="38100" dist="38100" dir="2700000" algn="tl">
                    <a:srgbClr val="DDDDDD"/>
                  </a:outerShdw>
                </a:effectLst>
              </a:rPr>
              <a:t>effort is expended to combat this (through re-engineering and other techniques) this means less effort for new functionality.</a:t>
            </a:r>
          </a:p>
        </p:txBody>
      </p:sp>
      <p:sp>
        <p:nvSpPr>
          <p:cNvPr id="5" name="TextBox 4"/>
          <p:cNvSpPr txBox="1"/>
          <p:nvPr/>
        </p:nvSpPr>
        <p:spPr>
          <a:xfrm>
            <a:off x="8583179" y="6019800"/>
            <a:ext cx="577953" cy="461665"/>
          </a:xfrm>
          <a:prstGeom prst="rect">
            <a:avLst/>
          </a:prstGeom>
          <a:noFill/>
        </p:spPr>
        <p:txBody>
          <a:bodyPr wrap="none" rtlCol="0">
            <a:spAutoFit/>
          </a:bodyPr>
          <a:lstStyle/>
          <a:p>
            <a:r>
              <a:rPr lang="en-US" b="1" dirty="0" smtClean="0">
                <a:solidFill>
                  <a:srgbClr val="0000FF"/>
                </a:solidFill>
              </a:rPr>
              <a:t>Q8</a:t>
            </a:r>
            <a:endParaRPr lang="en-US" b="1" dirty="0">
              <a:solidFill>
                <a:srgbClr val="0000FF"/>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idx="4294967295"/>
          </p:nvPr>
        </p:nvSpPr>
        <p:spPr/>
        <p:txBody>
          <a:bodyPr/>
          <a:lstStyle/>
          <a:p>
            <a:pPr eaLnBrk="1" hangingPunct="1"/>
            <a:r>
              <a:rPr lang="en-US"/>
              <a:t>Law 3 – Self Regulation</a:t>
            </a:r>
          </a:p>
        </p:txBody>
      </p:sp>
      <p:sp>
        <p:nvSpPr>
          <p:cNvPr id="44035" name="Rectangle 3"/>
          <p:cNvSpPr>
            <a:spLocks noGrp="1" noChangeArrowheads="1"/>
          </p:cNvSpPr>
          <p:nvPr>
            <p:ph type="body" idx="4294967295"/>
          </p:nvPr>
        </p:nvSpPr>
        <p:spPr>
          <a:xfrm>
            <a:off x="76200" y="1143000"/>
            <a:ext cx="8686800" cy="5334000"/>
          </a:xfrm>
        </p:spPr>
        <p:txBody>
          <a:bodyPr/>
          <a:lstStyle/>
          <a:p>
            <a:pPr eaLnBrk="1" hangingPunct="1">
              <a:lnSpc>
                <a:spcPct val="90000"/>
              </a:lnSpc>
              <a:buFont typeface="Wingdings" charset="2"/>
              <a:buNone/>
            </a:pPr>
            <a:r>
              <a:rPr lang="en-US" i="1" dirty="0">
                <a:solidFill>
                  <a:srgbClr val="000090"/>
                </a:solidFill>
                <a:effectLst>
                  <a:outerShdw blurRad="38100" dist="38100" dir="2700000" algn="tl">
                    <a:srgbClr val="DDDDDD"/>
                  </a:outerShdw>
                </a:effectLst>
              </a:rPr>
              <a:t>	The program evolution process is self regulating with close to normal distribution of measures of product and process attributes.</a:t>
            </a:r>
          </a:p>
          <a:p>
            <a:pPr eaLnBrk="1" hangingPunct="1">
              <a:lnSpc>
                <a:spcPct val="90000"/>
              </a:lnSpc>
              <a:buFont typeface="Wingdings" charset="2"/>
              <a:buNone/>
            </a:pPr>
            <a:endParaRPr lang="en-US" sz="2400" dirty="0">
              <a:effectLst>
                <a:outerShdw blurRad="38100" dist="38100" dir="2700000" algn="tl">
                  <a:srgbClr val="DDDDDD"/>
                </a:outerShdw>
              </a:effectLst>
            </a:endParaRPr>
          </a:p>
          <a:p>
            <a:pPr eaLnBrk="1" hangingPunct="1">
              <a:lnSpc>
                <a:spcPct val="90000"/>
              </a:lnSpc>
              <a:buFont typeface="Wingdings" charset="2"/>
              <a:buNone/>
            </a:pPr>
            <a:r>
              <a:rPr lang="en-US" sz="2400" dirty="0">
                <a:effectLst>
                  <a:outerShdw blurRad="38100" dist="38100" dir="2700000" algn="tl">
                    <a:srgbClr val="DDDDDD"/>
                  </a:outerShdw>
                </a:effectLst>
              </a:rPr>
              <a:t>	</a:t>
            </a:r>
            <a:r>
              <a:rPr lang="en-US" sz="2400" i="1" dirty="0">
                <a:solidFill>
                  <a:srgbClr val="990033"/>
                </a:solidFill>
                <a:effectLst>
                  <a:outerShdw blurRad="38100" dist="38100" dir="2700000" algn="tl">
                    <a:srgbClr val="DDDDDD"/>
                  </a:outerShdw>
                </a:effectLst>
              </a:rPr>
              <a:t>From Lehman’s paper:</a:t>
            </a:r>
            <a:r>
              <a:rPr lang="en-US" sz="2400" i="1" dirty="0">
                <a:effectLst>
                  <a:outerShdw blurRad="38100" dist="38100" dir="2700000" algn="tl">
                    <a:srgbClr val="DDDDDD"/>
                  </a:outerShdw>
                </a:effectLst>
              </a:rPr>
              <a:t> </a:t>
            </a:r>
            <a:r>
              <a:rPr lang="en-US" sz="2400" dirty="0">
                <a:effectLst>
                  <a:outerShdw blurRad="38100" dist="38100" dir="2700000" algn="tl">
                    <a:srgbClr val="DDDDDD"/>
                  </a:outerShdw>
                </a:effectLst>
              </a:rPr>
              <a:t>“Checks and balances will have been established by…management to ensure that operational rules are followed and organizational goals…are met…[This is] one example of </a:t>
            </a:r>
            <a:r>
              <a:rPr lang="en-US" sz="2400" dirty="0">
                <a:solidFill>
                  <a:srgbClr val="990033"/>
                </a:solidFill>
                <a:effectLst>
                  <a:outerShdw blurRad="38100" dist="38100" dir="2700000" algn="tl">
                    <a:srgbClr val="DDDDDD"/>
                  </a:outerShdw>
                </a:effectLst>
              </a:rPr>
              <a:t>feedback driven growth and stabilization</a:t>
            </a:r>
            <a:r>
              <a:rPr lang="en-US" sz="2400" dirty="0">
                <a:effectLst>
                  <a:outerShdw blurRad="38100" dist="38100" dir="2700000" algn="tl">
                    <a:srgbClr val="DDDDDD"/>
                  </a:outerShdw>
                </a:effectLst>
              </a:rPr>
              <a:t> mechanisms…[They] establish a disciplined dynamics whose parameters are, in least in part normally distributed.” </a:t>
            </a:r>
          </a:p>
          <a:p>
            <a:pPr eaLnBrk="1" hangingPunct="1">
              <a:lnSpc>
                <a:spcPct val="90000"/>
              </a:lnSpc>
              <a:buFont typeface="Wingdings" charset="2"/>
              <a:buNone/>
            </a:pPr>
            <a:endParaRPr lang="en-US" sz="2400" dirty="0">
              <a:effectLst>
                <a:outerShdw blurRad="38100" dist="38100" dir="2700000" algn="tl">
                  <a:srgbClr val="DDDDDD"/>
                </a:outerShdw>
              </a:effectLst>
            </a:endParaRPr>
          </a:p>
          <a:p>
            <a:pPr eaLnBrk="1" hangingPunct="1">
              <a:lnSpc>
                <a:spcPct val="90000"/>
              </a:lnSpc>
              <a:buFont typeface="Wingdings" charset="2"/>
              <a:buNone/>
            </a:pPr>
            <a:r>
              <a:rPr lang="en-US" sz="1800" i="1" dirty="0" smtClean="0">
                <a:effectLst>
                  <a:outerShdw blurRad="38100" dist="38100" dir="2700000" algn="tl">
                    <a:srgbClr val="DDDDDD"/>
                  </a:outerShdw>
                </a:effectLst>
              </a:rPr>
              <a:t>	</a:t>
            </a:r>
            <a:endParaRPr lang="en-US" sz="1800" i="1" dirty="0">
              <a:effectLst>
                <a:outerShdw blurRad="38100" dist="38100" dir="2700000" algn="tl">
                  <a:srgbClr val="DDDDDD"/>
                </a:outerShdw>
              </a:effectLst>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idx="4294967295"/>
          </p:nvPr>
        </p:nvSpPr>
        <p:spPr>
          <a:xfrm>
            <a:off x="685800" y="152400"/>
            <a:ext cx="7772400" cy="533400"/>
          </a:xfrm>
        </p:spPr>
        <p:txBody>
          <a:bodyPr/>
          <a:lstStyle/>
          <a:p>
            <a:pPr eaLnBrk="1" hangingPunct="1"/>
            <a:r>
              <a:rPr lang="en-US" sz="2800" dirty="0"/>
              <a:t>Law 4 – Conservation of Organizational Stability </a:t>
            </a:r>
          </a:p>
        </p:txBody>
      </p:sp>
      <p:sp>
        <p:nvSpPr>
          <p:cNvPr id="54275" name="Rectangle 3"/>
          <p:cNvSpPr>
            <a:spLocks noGrp="1" noChangeArrowheads="1"/>
          </p:cNvSpPr>
          <p:nvPr>
            <p:ph type="body" idx="4294967295"/>
          </p:nvPr>
        </p:nvSpPr>
        <p:spPr>
          <a:xfrm>
            <a:off x="304800" y="1752600"/>
            <a:ext cx="8610600" cy="4724400"/>
          </a:xfrm>
        </p:spPr>
        <p:txBody>
          <a:bodyPr/>
          <a:lstStyle/>
          <a:p>
            <a:pPr eaLnBrk="1" hangingPunct="1">
              <a:buFont typeface="Wingdings" charset="2"/>
              <a:buNone/>
            </a:pPr>
            <a:r>
              <a:rPr lang="en-US" i="1" dirty="0">
                <a:effectLst>
                  <a:outerShdw blurRad="38100" dist="38100" dir="2700000" algn="tl">
                    <a:srgbClr val="DDDDDD"/>
                  </a:outerShdw>
                </a:effectLst>
              </a:rPr>
              <a:t>	</a:t>
            </a:r>
            <a:r>
              <a:rPr lang="en-US" i="1" dirty="0">
                <a:solidFill>
                  <a:srgbClr val="800000"/>
                </a:solidFill>
                <a:effectLst>
                  <a:outerShdw blurRad="38100" dist="38100" dir="2700000" algn="tl">
                    <a:srgbClr val="DDDDDD"/>
                  </a:outerShdw>
                </a:effectLst>
              </a:rPr>
              <a:t>Invariant Work Rate: </a:t>
            </a:r>
            <a:r>
              <a:rPr lang="en-US" i="1" dirty="0">
                <a:solidFill>
                  <a:srgbClr val="000090"/>
                </a:solidFill>
                <a:effectLst>
                  <a:outerShdw blurRad="38100" dist="38100" dir="2700000" algn="tl">
                    <a:srgbClr val="DDDDDD"/>
                  </a:outerShdw>
                </a:effectLst>
              </a:rPr>
              <a:t>The average effective global activity rate [total effort expended] on an evolving system is invariant over the product lifetime.</a:t>
            </a:r>
          </a:p>
          <a:p>
            <a:pPr eaLnBrk="1" hangingPunct="1">
              <a:buFont typeface="Wingdings" charset="2"/>
              <a:buNone/>
            </a:pPr>
            <a:endParaRPr lang="en-US" sz="2400" dirty="0">
              <a:effectLst>
                <a:outerShdw blurRad="38100" dist="38100" dir="2700000" algn="tl">
                  <a:srgbClr val="DDDDDD"/>
                </a:outerShdw>
              </a:effectLst>
            </a:endParaRPr>
          </a:p>
          <a:p>
            <a:pPr eaLnBrk="1" hangingPunct="1">
              <a:buFont typeface="Wingdings" charset="2"/>
              <a:buNone/>
            </a:pPr>
            <a:r>
              <a:rPr lang="en-US" sz="2400" dirty="0" smtClean="0">
                <a:effectLst>
                  <a:outerShdw blurRad="38100" dist="38100" dir="2700000" algn="tl">
                    <a:srgbClr val="DDDDDD"/>
                  </a:outerShdw>
                </a:effectLst>
              </a:rPr>
              <a:t>	On </a:t>
            </a:r>
            <a:r>
              <a:rPr lang="en-US" sz="2400" dirty="0">
                <a:effectLst>
                  <a:outerShdw blurRad="38100" dist="38100" dir="2700000" algn="tl">
                    <a:srgbClr val="DDDDDD"/>
                  </a:outerShdw>
                </a:effectLst>
              </a:rPr>
              <a:t>the</a:t>
            </a:r>
            <a:r>
              <a:rPr lang="en-US" sz="2400" dirty="0" smtClean="0">
                <a:effectLst>
                  <a:outerShdw blurRad="38100" dist="38100" dir="2700000" algn="tl">
                    <a:srgbClr val="DDDDDD"/>
                  </a:outerShdw>
                </a:effectLst>
              </a:rPr>
              <a:t> surface, </a:t>
            </a:r>
            <a:r>
              <a:rPr lang="en-US" sz="2400" dirty="0">
                <a:effectLst>
                  <a:outerShdw blurRad="38100" dist="38100" dir="2700000" algn="tl">
                    <a:srgbClr val="DDDDDD"/>
                  </a:outerShdw>
                </a:effectLst>
              </a:rPr>
              <a:t>it doesn’t make sense.  However, various forces are at work that often counteracts attempts to increase </a:t>
            </a:r>
            <a:r>
              <a:rPr lang="en-US" sz="2400" dirty="0" smtClean="0">
                <a:effectLst>
                  <a:outerShdw blurRad="38100" dist="38100" dir="2700000" algn="tl">
                    <a:srgbClr val="DDDDDD"/>
                  </a:outerShdw>
                </a:effectLst>
              </a:rPr>
              <a:t>productivity.</a:t>
            </a:r>
            <a:endParaRPr lang="en-US" sz="2000" i="1" dirty="0">
              <a:effectLst>
                <a:outerShdw blurRad="38100" dist="38100" dir="2700000" algn="tl">
                  <a:srgbClr val="DDDDDD"/>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en-US" dirty="0"/>
              <a:t>Why</a:t>
            </a:r>
            <a:r>
              <a:rPr lang="en-US" dirty="0" smtClean="0"/>
              <a:t> Do We Visualize </a:t>
            </a:r>
            <a:r>
              <a:rPr lang="en-US" dirty="0" smtClean="0"/>
              <a:t>Software &amp; stuff?</a:t>
            </a:r>
            <a:endParaRPr lang="en-US" dirty="0"/>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85800" y="1032164"/>
            <a:ext cx="7772400" cy="4946072"/>
          </a:xfrm>
        </p:spPr>
      </p:pic>
      <p:sp>
        <p:nvSpPr>
          <p:cNvPr id="6" name="TextBox 5"/>
          <p:cNvSpPr txBox="1"/>
          <p:nvPr/>
        </p:nvSpPr>
        <p:spPr>
          <a:xfrm>
            <a:off x="8583179" y="6019800"/>
            <a:ext cx="577953" cy="461665"/>
          </a:xfrm>
          <a:prstGeom prst="rect">
            <a:avLst/>
          </a:prstGeom>
          <a:noFill/>
        </p:spPr>
        <p:txBody>
          <a:bodyPr wrap="none" rtlCol="0">
            <a:spAutoFit/>
          </a:bodyPr>
          <a:lstStyle/>
          <a:p>
            <a:r>
              <a:rPr lang="en-US" b="1" dirty="0" smtClean="0">
                <a:solidFill>
                  <a:srgbClr val="0000FF"/>
                </a:solidFill>
              </a:rPr>
              <a:t>Q1</a:t>
            </a:r>
            <a:endParaRPr lang="en-US" b="1" dirty="0">
              <a:solidFill>
                <a:srgbClr val="0000FF"/>
              </a:solidFill>
            </a:endParaRPr>
          </a:p>
        </p:txBody>
      </p:sp>
      <p:sp>
        <p:nvSpPr>
          <p:cNvPr id="2" name="AutoShape 2" descr="http://upload.wikimedia.org/wikipedia/commons/5/54/Rayleigh-Taylor_instability.jpg"/>
          <p:cNvSpPr>
            <a:spLocks noChangeAspect="1" noChangeArrowheads="1"/>
          </p:cNvSpPr>
          <p:nvPr/>
        </p:nvSpPr>
        <p:spPr bwMode="auto">
          <a:xfrm>
            <a:off x="155575" y="-1790700"/>
            <a:ext cx="3743325"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TextBox 2"/>
          <p:cNvSpPr txBox="1"/>
          <p:nvPr/>
        </p:nvSpPr>
        <p:spPr>
          <a:xfrm>
            <a:off x="676056" y="5924490"/>
            <a:ext cx="7934544" cy="400110"/>
          </a:xfrm>
          <a:prstGeom prst="rect">
            <a:avLst/>
          </a:prstGeom>
          <a:noFill/>
        </p:spPr>
        <p:txBody>
          <a:bodyPr wrap="none" rtlCol="0">
            <a:spAutoFit/>
          </a:bodyPr>
          <a:lstStyle/>
          <a:p>
            <a:r>
              <a:rPr lang="en-US" sz="2000" i="1" dirty="0" smtClean="0"/>
              <a:t>Above</a:t>
            </a:r>
            <a:r>
              <a:rPr lang="en-US" sz="2000" dirty="0" smtClean="0"/>
              <a:t>: </a:t>
            </a:r>
            <a:r>
              <a:rPr lang="en-US" sz="2000" dirty="0" err="1" smtClean="0"/>
              <a:t>Gource</a:t>
            </a:r>
            <a:r>
              <a:rPr lang="en-US" sz="2000" dirty="0"/>
              <a:t>, from </a:t>
            </a:r>
            <a:r>
              <a:rPr lang="en-US" sz="2000" dirty="0">
                <a:hlinkClick r:id="rId4"/>
              </a:rPr>
              <a:t>https://</a:t>
            </a:r>
            <a:r>
              <a:rPr lang="en-US" sz="2000" dirty="0" smtClean="0">
                <a:hlinkClick r:id="rId4"/>
              </a:rPr>
              <a:t>www.youtube.com/watch?v=E5xPMW5fg48</a:t>
            </a:r>
            <a:r>
              <a:rPr lang="en-US" sz="2000" dirty="0" smtClean="0"/>
              <a:t>.  </a:t>
            </a:r>
            <a:endParaRPr lang="en-US" sz="2000" dirty="0"/>
          </a:p>
        </p:txBody>
      </p:sp>
      <p:sp>
        <p:nvSpPr>
          <p:cNvPr id="4" name="TextBox 3"/>
          <p:cNvSpPr txBox="1"/>
          <p:nvPr/>
        </p:nvSpPr>
        <p:spPr>
          <a:xfrm>
            <a:off x="7467600" y="3127513"/>
            <a:ext cx="1295547" cy="461665"/>
          </a:xfrm>
          <a:prstGeom prst="rect">
            <a:avLst/>
          </a:prstGeom>
          <a:noFill/>
        </p:spPr>
        <p:txBody>
          <a:bodyPr wrap="none" rtlCol="0">
            <a:spAutoFit/>
          </a:bodyPr>
          <a:lstStyle/>
          <a:p>
            <a:r>
              <a:rPr lang="en-US" dirty="0" smtClean="0"/>
              <a:t>Software</a:t>
            </a:r>
            <a:endParaRPr lang="en-US" dirty="0"/>
          </a:p>
        </p:txBody>
      </p:sp>
    </p:spTree>
    <p:extLst>
      <p:ext uri="{BB962C8B-B14F-4D97-AF65-F5344CB8AC3E}">
        <p14:creationId xmlns:p14="http://schemas.microsoft.com/office/powerpoint/2010/main" val="3986346362"/>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idx="4294967295"/>
          </p:nvPr>
        </p:nvSpPr>
        <p:spPr/>
        <p:txBody>
          <a:bodyPr/>
          <a:lstStyle/>
          <a:p>
            <a:pPr eaLnBrk="1" hangingPunct="1"/>
            <a:r>
              <a:rPr lang="en-US"/>
              <a:t>Law 5 – Conservation of Familiarity</a:t>
            </a:r>
          </a:p>
        </p:txBody>
      </p:sp>
      <p:sp>
        <p:nvSpPr>
          <p:cNvPr id="47107" name="Rectangle 3"/>
          <p:cNvSpPr>
            <a:spLocks noGrp="1" noChangeArrowheads="1"/>
          </p:cNvSpPr>
          <p:nvPr>
            <p:ph type="body" idx="4294967295"/>
          </p:nvPr>
        </p:nvSpPr>
        <p:spPr>
          <a:xfrm>
            <a:off x="304800" y="990600"/>
            <a:ext cx="8686800" cy="5334000"/>
          </a:xfrm>
        </p:spPr>
        <p:txBody>
          <a:bodyPr/>
          <a:lstStyle/>
          <a:p>
            <a:pPr eaLnBrk="1" hangingPunct="1">
              <a:lnSpc>
                <a:spcPct val="90000"/>
              </a:lnSpc>
              <a:buFont typeface="Wingdings" charset="2"/>
              <a:buNone/>
            </a:pPr>
            <a:r>
              <a:rPr lang="en-US" i="1" dirty="0">
                <a:solidFill>
                  <a:srgbClr val="000090"/>
                </a:solidFill>
                <a:effectLst>
                  <a:outerShdw blurRad="38100" dist="38100" dir="2700000" algn="tl">
                    <a:srgbClr val="DDDDDD"/>
                  </a:outerShdw>
                </a:effectLst>
              </a:rPr>
              <a:t>	During the active life of an evolving program, the content of successive releases is statistically invariant.</a:t>
            </a:r>
          </a:p>
          <a:p>
            <a:pPr eaLnBrk="1" hangingPunct="1">
              <a:lnSpc>
                <a:spcPct val="90000"/>
              </a:lnSpc>
              <a:buFont typeface="Wingdings" charset="2"/>
              <a:buNone/>
            </a:pPr>
            <a:endParaRPr lang="en-US" sz="2400" i="1" dirty="0">
              <a:effectLst>
                <a:outerShdw blurRad="38100" dist="38100" dir="2700000" algn="tl">
                  <a:srgbClr val="DDDDDD"/>
                </a:outerShdw>
              </a:effectLst>
            </a:endParaRPr>
          </a:p>
          <a:p>
            <a:pPr eaLnBrk="1" hangingPunct="1">
              <a:lnSpc>
                <a:spcPct val="90000"/>
              </a:lnSpc>
              <a:buFont typeface="Wingdings" charset="2"/>
              <a:buNone/>
            </a:pPr>
            <a:r>
              <a:rPr lang="en-US" sz="2400" i="1" dirty="0">
                <a:effectLst>
                  <a:outerShdw blurRad="38100" dist="38100" dir="2700000" algn="tl">
                    <a:srgbClr val="DDDDDD"/>
                  </a:outerShdw>
                </a:effectLst>
              </a:rPr>
              <a:t>	</a:t>
            </a:r>
            <a:r>
              <a:rPr lang="en-US" sz="2400" i="1" dirty="0">
                <a:solidFill>
                  <a:srgbClr val="990033"/>
                </a:solidFill>
                <a:effectLst>
                  <a:outerShdw blurRad="38100" dist="38100" dir="2700000" algn="tl">
                    <a:srgbClr val="DDDDDD"/>
                  </a:outerShdw>
                </a:effectLst>
              </a:rPr>
              <a:t>From Lehman’s paper:</a:t>
            </a:r>
            <a:r>
              <a:rPr lang="en-US" sz="2400" i="1" dirty="0">
                <a:effectLst>
                  <a:outerShdw blurRad="38100" dist="38100" dir="2700000" algn="tl">
                    <a:srgbClr val="DDDDDD"/>
                  </a:outerShdw>
                </a:effectLst>
              </a:rPr>
              <a:t> </a:t>
            </a:r>
            <a:r>
              <a:rPr lang="en-US" sz="2400" dirty="0">
                <a:effectLst>
                  <a:outerShdw blurRad="38100" dist="38100" dir="2700000" algn="tl">
                    <a:srgbClr val="DDDDDD"/>
                  </a:outerShdw>
                </a:effectLst>
              </a:rPr>
              <a:t>“One of the factors that determines the progress of a software development is the familiarity of all involved with its goals.  The more changes &amp; additions [in a] particular release, the more difficult is for all concerned to be aware, to understand and to appreciate what is required of them…The larger the work package the more challenging mastery of the matter to be acquired.”</a:t>
            </a:r>
          </a:p>
          <a:p>
            <a:pPr eaLnBrk="1" hangingPunct="1">
              <a:lnSpc>
                <a:spcPct val="90000"/>
              </a:lnSpc>
              <a:buFont typeface="Wingdings" charset="2"/>
              <a:buNone/>
            </a:pPr>
            <a:endParaRPr lang="en-US" sz="2400" dirty="0">
              <a:effectLst>
                <a:outerShdw blurRad="38100" dist="38100" dir="2700000" algn="tl">
                  <a:srgbClr val="DDDDDD"/>
                </a:outerShdw>
              </a:effectLst>
            </a:endParaRPr>
          </a:p>
          <a:p>
            <a:pPr eaLnBrk="1" hangingPunct="1">
              <a:lnSpc>
                <a:spcPct val="90000"/>
              </a:lnSpc>
              <a:buFont typeface="Wingdings" charset="2"/>
              <a:buNone/>
            </a:pPr>
            <a:endParaRPr lang="en-US" sz="2400" dirty="0">
              <a:effectLst>
                <a:outerShdw blurRad="38100" dist="38100" dir="2700000" algn="tl">
                  <a:srgbClr val="DDDDDD"/>
                </a:outerShdw>
              </a:effectLst>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idx="4294967295"/>
          </p:nvPr>
        </p:nvSpPr>
        <p:spPr/>
        <p:txBody>
          <a:bodyPr/>
          <a:lstStyle/>
          <a:p>
            <a:pPr eaLnBrk="1" hangingPunct="1"/>
            <a:r>
              <a:rPr lang="en-US"/>
              <a:t>Law 6 – Continuing Growth</a:t>
            </a:r>
          </a:p>
        </p:txBody>
      </p:sp>
      <p:sp>
        <p:nvSpPr>
          <p:cNvPr id="55299" name="Rectangle 3"/>
          <p:cNvSpPr>
            <a:spLocks noGrp="1" noChangeArrowheads="1"/>
          </p:cNvSpPr>
          <p:nvPr>
            <p:ph type="body" idx="4294967295"/>
          </p:nvPr>
        </p:nvSpPr>
        <p:spPr>
          <a:xfrm>
            <a:off x="381000" y="1828800"/>
            <a:ext cx="8610600" cy="4724400"/>
          </a:xfrm>
        </p:spPr>
        <p:txBody>
          <a:bodyPr/>
          <a:lstStyle/>
          <a:p>
            <a:pPr eaLnBrk="1" hangingPunct="1">
              <a:lnSpc>
                <a:spcPct val="80000"/>
              </a:lnSpc>
              <a:buFont typeface="Wingdings" charset="2"/>
              <a:buNone/>
            </a:pPr>
            <a:r>
              <a:rPr lang="en-US" i="1" dirty="0">
                <a:solidFill>
                  <a:srgbClr val="000090"/>
                </a:solidFill>
                <a:effectLst>
                  <a:outerShdw blurRad="38100" dist="38100" dir="2700000" algn="tl">
                    <a:srgbClr val="DDDDDD"/>
                  </a:outerShdw>
                </a:effectLst>
              </a:rPr>
              <a:t>	Functional content of a program must be continually increased to maintain user satisfaction over its lifetime.</a:t>
            </a:r>
          </a:p>
          <a:p>
            <a:pPr eaLnBrk="1" hangingPunct="1">
              <a:lnSpc>
                <a:spcPct val="80000"/>
              </a:lnSpc>
              <a:buFont typeface="Wingdings" charset="2"/>
              <a:buNone/>
            </a:pPr>
            <a:endParaRPr lang="en-US" sz="2400" i="1" dirty="0" smtClean="0">
              <a:effectLst>
                <a:outerShdw blurRad="38100" dist="38100" dir="2700000" algn="tl">
                  <a:srgbClr val="DDDDDD"/>
                </a:outerShdw>
              </a:effectLst>
            </a:endParaRPr>
          </a:p>
          <a:p>
            <a:pPr eaLnBrk="1" hangingPunct="1">
              <a:lnSpc>
                <a:spcPct val="80000"/>
              </a:lnSpc>
              <a:buNone/>
            </a:pPr>
            <a:r>
              <a:rPr lang="en-US" sz="2400" dirty="0" smtClean="0">
                <a:effectLst>
                  <a:outerShdw blurRad="38100" dist="38100" dir="2700000" algn="tl">
                    <a:srgbClr val="DDDDDD"/>
                  </a:outerShdw>
                </a:effectLst>
              </a:rPr>
              <a:t>	Various </a:t>
            </a:r>
            <a:r>
              <a:rPr lang="en-US" sz="2400" dirty="0">
                <a:effectLst>
                  <a:outerShdw blurRad="38100" dist="38100" dir="2700000" algn="tl">
                    <a:srgbClr val="DDDDDD"/>
                  </a:outerShdw>
                </a:effectLst>
              </a:rPr>
              <a:t>factors mean that user demands for more functionality will increase over time, and thus the functional content must also increase</a:t>
            </a:r>
          </a:p>
          <a:p>
            <a:pPr eaLnBrk="1" hangingPunct="1">
              <a:lnSpc>
                <a:spcPct val="80000"/>
              </a:lnSpc>
              <a:buFont typeface="Wingdings" charset="2"/>
              <a:buNone/>
            </a:pPr>
            <a:endParaRPr lang="en-US" sz="2400" dirty="0">
              <a:effectLst>
                <a:outerShdw blurRad="38100" dist="38100" dir="2700000" algn="tl">
                  <a:srgbClr val="DDDDDD"/>
                </a:outerShdw>
              </a:effectLst>
            </a:endParaRPr>
          </a:p>
          <a:p>
            <a:pPr eaLnBrk="1" hangingPunct="1">
              <a:lnSpc>
                <a:spcPct val="80000"/>
              </a:lnSpc>
              <a:buFont typeface="Wingdings" charset="2"/>
              <a:buNone/>
            </a:pPr>
            <a:endParaRPr lang="en-US" sz="2400" dirty="0" smtClean="0">
              <a:effectLst>
                <a:outerShdw blurRad="38100" dist="38100" dir="2700000" algn="tl">
                  <a:srgbClr val="DDDDDD"/>
                </a:outerShdw>
              </a:effectLst>
            </a:endParaRPr>
          </a:p>
          <a:p>
            <a:pPr eaLnBrk="1" hangingPunct="1">
              <a:lnSpc>
                <a:spcPct val="80000"/>
              </a:lnSpc>
              <a:buFont typeface="Wingdings" charset="2"/>
              <a:buNone/>
            </a:pPr>
            <a:endParaRPr lang="en-US" sz="2400" dirty="0">
              <a:effectLst>
                <a:outerShdw blurRad="38100" dist="38100" dir="2700000" algn="tl">
                  <a:srgbClr val="DDDDDD"/>
                </a:outerShdw>
              </a:effectLst>
            </a:endParaRPr>
          </a:p>
        </p:txBody>
      </p:sp>
      <p:sp>
        <p:nvSpPr>
          <p:cNvPr id="5" name="TextBox 4"/>
          <p:cNvSpPr txBox="1"/>
          <p:nvPr/>
        </p:nvSpPr>
        <p:spPr>
          <a:xfrm>
            <a:off x="8583179" y="6019800"/>
            <a:ext cx="577953" cy="461665"/>
          </a:xfrm>
          <a:prstGeom prst="rect">
            <a:avLst/>
          </a:prstGeom>
          <a:noFill/>
        </p:spPr>
        <p:txBody>
          <a:bodyPr wrap="none" rtlCol="0">
            <a:spAutoFit/>
          </a:bodyPr>
          <a:lstStyle/>
          <a:p>
            <a:r>
              <a:rPr lang="en-US" b="1" dirty="0" smtClean="0">
                <a:solidFill>
                  <a:srgbClr val="0000FF"/>
                </a:solidFill>
              </a:rPr>
              <a:t>Q9</a:t>
            </a:r>
            <a:endParaRPr lang="en-US" b="1" dirty="0">
              <a:solidFill>
                <a:srgbClr val="0000FF"/>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idx="4294967295"/>
          </p:nvPr>
        </p:nvSpPr>
        <p:spPr/>
        <p:txBody>
          <a:bodyPr/>
          <a:lstStyle/>
          <a:p>
            <a:pPr eaLnBrk="1" hangingPunct="1"/>
            <a:r>
              <a:rPr lang="en-US"/>
              <a:t>Law 7 – Declining Quality</a:t>
            </a:r>
          </a:p>
        </p:txBody>
      </p:sp>
      <p:sp>
        <p:nvSpPr>
          <p:cNvPr id="45059" name="Rectangle 3"/>
          <p:cNvSpPr>
            <a:spLocks noGrp="1" noChangeArrowheads="1"/>
          </p:cNvSpPr>
          <p:nvPr>
            <p:ph type="body" idx="4294967295"/>
          </p:nvPr>
        </p:nvSpPr>
        <p:spPr>
          <a:xfrm>
            <a:off x="228600" y="1143000"/>
            <a:ext cx="8686800" cy="4987925"/>
          </a:xfrm>
        </p:spPr>
        <p:txBody>
          <a:bodyPr/>
          <a:lstStyle/>
          <a:p>
            <a:pPr eaLnBrk="1" hangingPunct="1">
              <a:buFont typeface="Wingdings" charset="2"/>
              <a:buNone/>
            </a:pPr>
            <a:r>
              <a:rPr lang="en-US" i="1" dirty="0">
                <a:solidFill>
                  <a:srgbClr val="000090"/>
                </a:solidFill>
                <a:effectLst>
                  <a:outerShdw blurRad="38100" dist="38100" dir="2700000" algn="tl">
                    <a:srgbClr val="DDDDDD"/>
                  </a:outerShdw>
                </a:effectLst>
              </a:rPr>
              <a:t>	</a:t>
            </a:r>
            <a:r>
              <a:rPr lang="en-US" i="1" dirty="0">
                <a:solidFill>
                  <a:srgbClr val="800000"/>
                </a:solidFill>
                <a:effectLst>
                  <a:outerShdw blurRad="38100" dist="38100" dir="2700000" algn="tl">
                    <a:srgbClr val="DDDDDD"/>
                  </a:outerShdw>
                </a:effectLst>
              </a:rPr>
              <a:t>E-type </a:t>
            </a:r>
            <a:r>
              <a:rPr lang="en-US" i="1" dirty="0">
                <a:solidFill>
                  <a:srgbClr val="000090"/>
                </a:solidFill>
                <a:effectLst>
                  <a:outerShdw blurRad="38100" dist="38100" dir="2700000" algn="tl">
                    <a:srgbClr val="DDDDDD"/>
                  </a:outerShdw>
                </a:effectLst>
              </a:rPr>
              <a:t>programs will be perceived as of declining quality </a:t>
            </a:r>
            <a:r>
              <a:rPr lang="en-US" i="1" dirty="0">
                <a:solidFill>
                  <a:srgbClr val="800000"/>
                </a:solidFill>
                <a:effectLst>
                  <a:outerShdw blurRad="38100" dist="38100" dir="2700000" algn="tl">
                    <a:srgbClr val="DDDDDD"/>
                  </a:outerShdw>
                </a:effectLst>
              </a:rPr>
              <a:t>unless rigorously maintained </a:t>
            </a:r>
            <a:r>
              <a:rPr lang="en-US" i="1" dirty="0">
                <a:solidFill>
                  <a:srgbClr val="000090"/>
                </a:solidFill>
                <a:effectLst>
                  <a:outerShdw blurRad="38100" dist="38100" dir="2700000" algn="tl">
                    <a:srgbClr val="DDDDDD"/>
                  </a:outerShdw>
                </a:effectLst>
              </a:rPr>
              <a:t>and adapted to a changing operational environment.</a:t>
            </a:r>
          </a:p>
          <a:p>
            <a:pPr eaLnBrk="1" hangingPunct="1">
              <a:buFont typeface="Wingdings" charset="2"/>
              <a:buNone/>
            </a:pPr>
            <a:endParaRPr lang="en-US" sz="3200" dirty="0">
              <a:effectLst>
                <a:outerShdw blurRad="38100" dist="38100" dir="2700000" algn="tl">
                  <a:srgbClr val="DDDDDD"/>
                </a:outerShdw>
              </a:effectLst>
            </a:endParaRPr>
          </a:p>
          <a:p>
            <a:pPr eaLnBrk="1" hangingPunct="1">
              <a:buFont typeface="Wingdings" charset="2"/>
              <a:buNone/>
            </a:pPr>
            <a:r>
              <a:rPr lang="en-US" sz="2400" dirty="0">
                <a:effectLst>
                  <a:outerShdw blurRad="38100" dist="38100" dir="2700000" algn="tl">
                    <a:srgbClr val="DDDDDD"/>
                  </a:outerShdw>
                </a:effectLst>
              </a:rPr>
              <a:t>	Otherwise, the system is perceived as older and less </a:t>
            </a:r>
            <a:r>
              <a:rPr lang="en-US" sz="2400" dirty="0" smtClean="0">
                <a:effectLst>
                  <a:outerShdw blurRad="38100" dist="38100" dir="2700000" algn="tl">
                    <a:srgbClr val="DDDDDD"/>
                  </a:outerShdw>
                </a:effectLst>
              </a:rPr>
              <a:t>useful and less valuable.</a:t>
            </a:r>
            <a:endParaRPr lang="en-US" sz="2400" dirty="0">
              <a:effectLst>
                <a:outerShdw blurRad="38100" dist="38100" dir="2700000" algn="tl">
                  <a:srgbClr val="DDDDDD"/>
                </a:outerShdw>
              </a:effectLst>
            </a:endParaRPr>
          </a:p>
          <a:p>
            <a:pPr eaLnBrk="1" hangingPunct="1">
              <a:buFont typeface="Wingdings" charset="2"/>
              <a:buNone/>
            </a:pPr>
            <a:endParaRPr lang="en-US" sz="3200" dirty="0">
              <a:effectLst>
                <a:outerShdw blurRad="38100" dist="38100" dir="2700000" algn="tl">
                  <a:srgbClr val="DDDDDD"/>
                </a:outerShdw>
              </a:effectLst>
            </a:endParaRPr>
          </a:p>
          <a:p>
            <a:pPr eaLnBrk="1" hangingPunct="1">
              <a:buFont typeface="Wingdings" charset="2"/>
              <a:buNone/>
            </a:pPr>
            <a:r>
              <a:rPr lang="en-US" sz="2400" dirty="0">
                <a:effectLst>
                  <a:outerShdw blurRad="38100" dist="38100" dir="2700000" algn="tl">
                    <a:srgbClr val="DDDDDD"/>
                  </a:outerShdw>
                </a:effectLst>
              </a:rPr>
              <a:t>	</a:t>
            </a:r>
            <a:endParaRPr lang="en-US" sz="2400" i="1" dirty="0">
              <a:effectLst>
                <a:outerShdw blurRad="38100" dist="38100" dir="2700000" algn="tl">
                  <a:srgbClr val="DDDDDD"/>
                </a:outerShdw>
              </a:effectLst>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idx="4294967295"/>
          </p:nvPr>
        </p:nvSpPr>
        <p:spPr/>
        <p:txBody>
          <a:bodyPr/>
          <a:lstStyle/>
          <a:p>
            <a:pPr eaLnBrk="1" hangingPunct="1"/>
            <a:r>
              <a:rPr lang="en-US"/>
              <a:t>Law 8 – Feedback System</a:t>
            </a:r>
          </a:p>
        </p:txBody>
      </p:sp>
      <p:sp>
        <p:nvSpPr>
          <p:cNvPr id="56323" name="Rectangle 3"/>
          <p:cNvSpPr>
            <a:spLocks noGrp="1" noChangeArrowheads="1"/>
          </p:cNvSpPr>
          <p:nvPr>
            <p:ph type="body" idx="4294967295"/>
          </p:nvPr>
        </p:nvSpPr>
        <p:spPr>
          <a:xfrm>
            <a:off x="381000" y="1066800"/>
            <a:ext cx="8534400" cy="5064125"/>
          </a:xfrm>
        </p:spPr>
        <p:txBody>
          <a:bodyPr/>
          <a:lstStyle/>
          <a:p>
            <a:pPr eaLnBrk="1" hangingPunct="1">
              <a:buFont typeface="Wingdings" charset="2"/>
              <a:buNone/>
            </a:pPr>
            <a:r>
              <a:rPr lang="en-US" sz="2000" i="1" dirty="0">
                <a:solidFill>
                  <a:srgbClr val="000090"/>
                </a:solidFill>
                <a:effectLst>
                  <a:outerShdw blurRad="38100" dist="38100" dir="2700000" algn="tl">
                    <a:srgbClr val="DDDDDD"/>
                  </a:outerShdw>
                </a:effectLst>
              </a:rPr>
              <a:t>	</a:t>
            </a:r>
            <a:r>
              <a:rPr lang="en-US" i="1" dirty="0">
                <a:solidFill>
                  <a:srgbClr val="800000"/>
                </a:solidFill>
                <a:effectLst>
                  <a:outerShdw blurRad="38100" dist="38100" dir="2700000" algn="tl">
                    <a:srgbClr val="DDDDDD"/>
                  </a:outerShdw>
                </a:effectLst>
              </a:rPr>
              <a:t>E-type </a:t>
            </a:r>
            <a:r>
              <a:rPr lang="en-US" i="1" dirty="0">
                <a:solidFill>
                  <a:srgbClr val="000090"/>
                </a:solidFill>
                <a:effectLst>
                  <a:outerShdw blurRad="38100" dist="38100" dir="2700000" algn="tl">
                    <a:srgbClr val="DDDDDD"/>
                  </a:outerShdw>
                </a:effectLst>
              </a:rPr>
              <a:t>programming processes constitute multi-loop, multi-level feedback systems and must be treated as such to be successfully improved.</a:t>
            </a:r>
          </a:p>
          <a:p>
            <a:pPr eaLnBrk="1" hangingPunct="1">
              <a:buFont typeface="Wingdings" charset="2"/>
              <a:buNone/>
            </a:pPr>
            <a:endParaRPr lang="en-US" dirty="0" smtClean="0">
              <a:effectLst>
                <a:outerShdw blurRad="38100" dist="38100" dir="2700000" algn="tl">
                  <a:srgbClr val="DDDDDD"/>
                </a:outerShdw>
              </a:effectLst>
            </a:endParaRPr>
          </a:p>
          <a:p>
            <a:pPr eaLnBrk="1" hangingPunct="1">
              <a:buNone/>
            </a:pPr>
            <a:r>
              <a:rPr lang="en-US" dirty="0" smtClean="0">
                <a:effectLst>
                  <a:outerShdw blurRad="38100" dist="38100" dir="2700000" algn="tl">
                    <a:srgbClr val="DDDDDD"/>
                  </a:outerShdw>
                </a:effectLst>
              </a:rPr>
              <a:t>	Multi</a:t>
            </a:r>
            <a:r>
              <a:rPr lang="en-US" dirty="0">
                <a:effectLst>
                  <a:outerShdw blurRad="38100" dist="38100" dir="2700000" algn="tl">
                    <a:srgbClr val="DDDDDD"/>
                  </a:outerShdw>
                </a:effectLst>
              </a:rPr>
              <a:t>-loop means that it is an iterative process</a:t>
            </a:r>
            <a:r>
              <a:rPr lang="en-US" dirty="0" smtClean="0">
                <a:effectLst>
                  <a:outerShdw blurRad="38100" dist="38100" dir="2700000" algn="tl">
                    <a:srgbClr val="DDDDDD"/>
                  </a:outerShdw>
                </a:effectLst>
              </a:rPr>
              <a:t> </a:t>
            </a:r>
            <a:br>
              <a:rPr lang="en-US" dirty="0" smtClean="0">
                <a:effectLst>
                  <a:outerShdw blurRad="38100" dist="38100" dir="2700000" algn="tl">
                    <a:srgbClr val="DDDDDD"/>
                  </a:outerShdw>
                </a:effectLst>
              </a:rPr>
            </a:br>
            <a:endParaRPr lang="en-US" dirty="0" smtClean="0">
              <a:effectLst>
                <a:outerShdw blurRad="38100" dist="38100" dir="2700000" algn="tl">
                  <a:srgbClr val="DDDDDD"/>
                </a:outerShdw>
              </a:effectLst>
            </a:endParaRPr>
          </a:p>
          <a:p>
            <a:pPr eaLnBrk="1" hangingPunct="1">
              <a:buNone/>
            </a:pPr>
            <a:r>
              <a:rPr lang="en-US" dirty="0" smtClean="0">
                <a:effectLst>
                  <a:outerShdw blurRad="38100" dist="38100" dir="2700000" algn="tl">
                    <a:srgbClr val="DDDDDD"/>
                  </a:outerShdw>
                </a:effectLst>
              </a:rPr>
              <a:t>	Multi</a:t>
            </a:r>
            <a:r>
              <a:rPr lang="en-US" dirty="0">
                <a:effectLst>
                  <a:outerShdw blurRad="38100" dist="38100" dir="2700000" algn="tl">
                    <a:srgbClr val="DDDDDD"/>
                  </a:outerShdw>
                </a:effectLst>
              </a:rPr>
              <a:t>-level means it occurs in more than one aspect of the software and its documentation</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721346" name="Rectangle 2"/>
          <p:cNvSpPr>
            <a:spLocks noGrp="1" noChangeArrowheads="1"/>
          </p:cNvSpPr>
          <p:nvPr>
            <p:ph type="title"/>
          </p:nvPr>
        </p:nvSpPr>
        <p:spPr/>
        <p:txBody>
          <a:bodyPr/>
          <a:lstStyle/>
          <a:p>
            <a:r>
              <a:rPr lang="en-GB"/>
              <a:t>Applicability of Lehman’s Laws</a:t>
            </a:r>
          </a:p>
        </p:txBody>
      </p:sp>
      <p:sp>
        <p:nvSpPr>
          <p:cNvPr id="1721347" name="Rectangle 3"/>
          <p:cNvSpPr>
            <a:spLocks noGrp="1" noChangeArrowheads="1"/>
          </p:cNvSpPr>
          <p:nvPr>
            <p:ph type="body" idx="1"/>
          </p:nvPr>
        </p:nvSpPr>
        <p:spPr>
          <a:xfrm>
            <a:off x="533400" y="1066800"/>
            <a:ext cx="8229600" cy="5334000"/>
          </a:xfrm>
        </p:spPr>
        <p:txBody>
          <a:bodyPr/>
          <a:lstStyle/>
          <a:p>
            <a:pPr marL="488950" indent="-488950" defTabSz="962025">
              <a:lnSpc>
                <a:spcPct val="90000"/>
              </a:lnSpc>
            </a:pPr>
            <a:r>
              <a:rPr lang="en-GB" dirty="0"/>
              <a:t>Lehman’s laws seem to be generally applicable to large, tailored systems developed by large </a:t>
            </a:r>
            <a:r>
              <a:rPr lang="en-GB" dirty="0" smtClean="0"/>
              <a:t>organizations</a:t>
            </a:r>
            <a:br>
              <a:rPr lang="en-GB" dirty="0" smtClean="0"/>
            </a:br>
            <a:endParaRPr lang="en-GB" dirty="0" smtClean="0"/>
          </a:p>
          <a:p>
            <a:pPr marL="488950" indent="-488950" defTabSz="962025">
              <a:lnSpc>
                <a:spcPct val="90000"/>
              </a:lnSpc>
            </a:pPr>
            <a:r>
              <a:rPr lang="en-GB" dirty="0" smtClean="0"/>
              <a:t>How do they pertain to:</a:t>
            </a:r>
            <a:endParaRPr lang="en-GB" dirty="0"/>
          </a:p>
          <a:p>
            <a:pPr marL="1089025" lvl="1" indent="-479425" defTabSz="962025">
              <a:lnSpc>
                <a:spcPct val="90000"/>
              </a:lnSpc>
            </a:pPr>
            <a:r>
              <a:rPr lang="en-GB" dirty="0"/>
              <a:t>Shrink-wrapped software products</a:t>
            </a:r>
          </a:p>
          <a:p>
            <a:pPr marL="1089025" lvl="1" indent="-479425" defTabSz="962025">
              <a:lnSpc>
                <a:spcPct val="90000"/>
              </a:lnSpc>
            </a:pPr>
            <a:r>
              <a:rPr lang="en-GB" dirty="0"/>
              <a:t>Systems that incorporate a significant number of COTS components</a:t>
            </a:r>
          </a:p>
          <a:p>
            <a:pPr marL="1089025" lvl="1" indent="-479425" defTabSz="962025">
              <a:lnSpc>
                <a:spcPct val="90000"/>
              </a:lnSpc>
            </a:pPr>
            <a:r>
              <a:rPr lang="en-GB" dirty="0"/>
              <a:t>Small </a:t>
            </a:r>
            <a:r>
              <a:rPr lang="en-GB" dirty="0" smtClean="0"/>
              <a:t>organizations</a:t>
            </a:r>
            <a:endParaRPr lang="en-GB" dirty="0"/>
          </a:p>
          <a:p>
            <a:pPr marL="1089025" lvl="1" indent="-479425" defTabSz="962025">
              <a:lnSpc>
                <a:spcPct val="90000"/>
              </a:lnSpc>
            </a:pPr>
            <a:r>
              <a:rPr lang="en-GB" dirty="0"/>
              <a:t>Medium sized systems</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1026"/>
          <p:cNvSpPr>
            <a:spLocks noGrp="1" noChangeArrowheads="1"/>
          </p:cNvSpPr>
          <p:nvPr>
            <p:ph type="title"/>
          </p:nvPr>
        </p:nvSpPr>
        <p:spPr/>
        <p:txBody>
          <a:bodyPr/>
          <a:lstStyle/>
          <a:p>
            <a:r>
              <a:rPr lang="en-US" dirty="0" err="1" smtClean="0"/>
              <a:t>TogetherSoft</a:t>
            </a:r>
            <a:endParaRPr lang="en-US" dirty="0"/>
          </a:p>
        </p:txBody>
      </p:sp>
      <p:pic>
        <p:nvPicPr>
          <p:cNvPr id="95236" name="Picture 1028"/>
          <p:cNvPicPr>
            <a:picLocks noChangeAspect="1" noChangeArrowheads="1"/>
          </p:cNvPicPr>
          <p:nvPr/>
        </p:nvPicPr>
        <p:blipFill>
          <a:blip r:embed="rId3"/>
          <a:srcRect l="3125" t="15625" r="25781" b="7982"/>
          <a:stretch>
            <a:fillRect/>
          </a:stretch>
        </p:blipFill>
        <p:spPr bwMode="auto">
          <a:xfrm>
            <a:off x="685800" y="685800"/>
            <a:ext cx="7772400" cy="5722536"/>
          </a:xfrm>
          <a:prstGeom prst="rect">
            <a:avLst/>
          </a:prstGeom>
          <a:noFill/>
          <a:ln w="9525">
            <a:noFill/>
            <a:miter lim="800000"/>
            <a:headEnd/>
            <a:tailEnd/>
          </a:ln>
          <a:effectLst/>
          <a:scene3d>
            <a:camera prst="orthographicFront"/>
            <a:lightRig rig="threePt" dir="t"/>
          </a:scene3d>
          <a:sp3d>
            <a:bevelT/>
          </a:sp3d>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r>
              <a:rPr lang="en-US" dirty="0" smtClean="0"/>
              <a:t>Variations - </a:t>
            </a:r>
            <a:r>
              <a:rPr lang="en-US" dirty="0" err="1" smtClean="0"/>
              <a:t>TogetherSoft</a:t>
            </a:r>
            <a:endParaRPr lang="en-US" dirty="0"/>
          </a:p>
        </p:txBody>
      </p:sp>
      <p:sp>
        <p:nvSpPr>
          <p:cNvPr id="117763" name="Rectangle 3"/>
          <p:cNvSpPr>
            <a:spLocks noGrp="1" noChangeArrowheads="1"/>
          </p:cNvSpPr>
          <p:nvPr>
            <p:ph type="body" idx="1"/>
          </p:nvPr>
        </p:nvSpPr>
        <p:spPr>
          <a:xfrm>
            <a:off x="685800" y="762000"/>
            <a:ext cx="8077200" cy="5486400"/>
          </a:xfrm>
        </p:spPr>
        <p:txBody>
          <a:bodyPr/>
          <a:lstStyle/>
          <a:p>
            <a:pPr>
              <a:lnSpc>
                <a:spcPct val="90000"/>
              </a:lnSpc>
            </a:pPr>
            <a:r>
              <a:rPr lang="en-US" sz="2400" dirty="0" smtClean="0"/>
              <a:t>Purpose: Program Understanding</a:t>
            </a:r>
          </a:p>
          <a:p>
            <a:pPr>
              <a:lnSpc>
                <a:spcPct val="90000"/>
              </a:lnSpc>
            </a:pPr>
            <a:r>
              <a:rPr lang="en-US" sz="2400" dirty="0" smtClean="0"/>
              <a:t>Abstraction</a:t>
            </a:r>
            <a:r>
              <a:rPr lang="en-US" sz="2400" dirty="0"/>
              <a:t>:  code, classes, packages, </a:t>
            </a:r>
            <a:r>
              <a:rPr lang="en-US" sz="2400" dirty="0" smtClean="0"/>
              <a:t>relationships</a:t>
            </a:r>
          </a:p>
          <a:p>
            <a:pPr>
              <a:lnSpc>
                <a:spcPct val="90000"/>
              </a:lnSpc>
            </a:pPr>
            <a:r>
              <a:rPr lang="en-US" sz="2400" dirty="0"/>
              <a:t>Presentation</a:t>
            </a:r>
          </a:p>
          <a:p>
            <a:pPr lvl="1">
              <a:lnSpc>
                <a:spcPct val="90000"/>
              </a:lnSpc>
            </a:pPr>
            <a:r>
              <a:rPr lang="en-US" sz="2000" dirty="0"/>
              <a:t>Standard UML diagrams – poor use of space and color</a:t>
            </a:r>
          </a:p>
          <a:p>
            <a:pPr lvl="1">
              <a:lnSpc>
                <a:spcPct val="90000"/>
              </a:lnSpc>
            </a:pPr>
            <a:r>
              <a:rPr lang="en-US" sz="2000" dirty="0"/>
              <a:t>Code – white space and color</a:t>
            </a:r>
            <a:endParaRPr lang="en-US" sz="2000" dirty="0" smtClean="0"/>
          </a:p>
          <a:p>
            <a:pPr>
              <a:lnSpc>
                <a:spcPct val="90000"/>
              </a:lnSpc>
            </a:pPr>
            <a:r>
              <a:rPr lang="en-US" sz="2400" dirty="0" smtClean="0"/>
              <a:t>Strengths</a:t>
            </a:r>
          </a:p>
          <a:p>
            <a:pPr lvl="1">
              <a:lnSpc>
                <a:spcPct val="90000"/>
              </a:lnSpc>
            </a:pPr>
            <a:r>
              <a:rPr lang="en-US" sz="2000" dirty="0"/>
              <a:t>Well known modeling technique</a:t>
            </a:r>
          </a:p>
          <a:p>
            <a:pPr lvl="1">
              <a:lnSpc>
                <a:spcPct val="90000"/>
              </a:lnSpc>
            </a:pPr>
            <a:r>
              <a:rPr lang="en-US" sz="2000" dirty="0"/>
              <a:t>Round-trip engineering between diagrams and code</a:t>
            </a:r>
            <a:endParaRPr lang="en-US" sz="2000" dirty="0" smtClean="0"/>
          </a:p>
          <a:p>
            <a:pPr>
              <a:lnSpc>
                <a:spcPct val="90000"/>
              </a:lnSpc>
            </a:pPr>
            <a:r>
              <a:rPr lang="en-US" sz="2400" dirty="0" smtClean="0"/>
              <a:t>Limitations</a:t>
            </a:r>
          </a:p>
          <a:p>
            <a:pPr lvl="1">
              <a:lnSpc>
                <a:spcPct val="90000"/>
              </a:lnSpc>
            </a:pPr>
            <a:r>
              <a:rPr lang="en-US" sz="2000" dirty="0"/>
              <a:t>Poor use of space – can not see the “big picture</a:t>
            </a:r>
            <a:r>
              <a:rPr lang="en-US" sz="2000" dirty="0" smtClean="0"/>
              <a:t>”</a:t>
            </a:r>
            <a:endParaRPr lang="en-US" sz="2000"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3" name="Picture 3"/>
          <p:cNvPicPr>
            <a:picLocks noChangeAspect="1" noChangeArrowheads="1"/>
          </p:cNvPicPr>
          <p:nvPr/>
        </p:nvPicPr>
        <p:blipFill>
          <a:blip r:embed="rId3"/>
          <a:srcRect/>
          <a:stretch>
            <a:fillRect/>
          </a:stretch>
        </p:blipFill>
        <p:spPr bwMode="auto">
          <a:xfrm>
            <a:off x="152400" y="93663"/>
            <a:ext cx="6781800" cy="6669087"/>
          </a:xfrm>
          <a:prstGeom prst="rect">
            <a:avLst/>
          </a:prstGeom>
          <a:noFill/>
          <a:ln w="9525">
            <a:noFill/>
            <a:miter lim="800000"/>
            <a:headEnd/>
            <a:tailEnd/>
          </a:ln>
          <a:effectLst/>
        </p:spPr>
      </p:pic>
      <p:sp>
        <p:nvSpPr>
          <p:cNvPr id="51207" name="Rectangle 7"/>
          <p:cNvSpPr>
            <a:spLocks noGrp="1" noChangeArrowheads="1"/>
          </p:cNvSpPr>
          <p:nvPr>
            <p:ph type="title"/>
          </p:nvPr>
        </p:nvSpPr>
        <p:spPr>
          <a:xfrm>
            <a:off x="7086600" y="228600"/>
            <a:ext cx="2057400" cy="990600"/>
          </a:xfrm>
          <a:solidFill>
            <a:schemeClr val="bg1"/>
          </a:solidFill>
        </p:spPr>
        <p:txBody>
          <a:bodyPr/>
          <a:lstStyle/>
          <a:p>
            <a:r>
              <a:rPr lang="en-US" altLang="ko-KR" sz="2800" dirty="0" smtClean="0">
                <a:ea typeface="굴림" charset="-127"/>
                <a:cs typeface="굴림" charset="-127"/>
              </a:rPr>
              <a:t>DEC FUSE Program </a:t>
            </a:r>
            <a:r>
              <a:rPr lang="en-US" altLang="ko-KR" sz="2800" dirty="0" err="1" smtClean="0">
                <a:ea typeface="굴림" charset="-127"/>
                <a:cs typeface="굴림" charset="-127"/>
              </a:rPr>
              <a:t>Visualizer</a:t>
            </a:r>
            <a:endParaRPr lang="en-US" altLang="ko-KR" sz="2800" dirty="0">
              <a:ea typeface="굴림" charset="-127"/>
              <a:cs typeface="굴림" charset="-127"/>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r>
              <a:rPr lang="en-US"/>
              <a:t>DEC Fuse Program Visualizer</a:t>
            </a:r>
          </a:p>
        </p:txBody>
      </p:sp>
      <p:sp>
        <p:nvSpPr>
          <p:cNvPr id="122883" name="Rectangle 3"/>
          <p:cNvSpPr>
            <a:spLocks noGrp="1" noChangeArrowheads="1"/>
          </p:cNvSpPr>
          <p:nvPr>
            <p:ph type="body" idx="1"/>
          </p:nvPr>
        </p:nvSpPr>
        <p:spPr/>
        <p:txBody>
          <a:bodyPr/>
          <a:lstStyle/>
          <a:p>
            <a:r>
              <a:rPr lang="en-US" sz="2400" dirty="0" smtClean="0"/>
              <a:t>Purpose:  Navigate and view large programs</a:t>
            </a:r>
          </a:p>
          <a:p>
            <a:r>
              <a:rPr lang="en-US" sz="2400" dirty="0" smtClean="0"/>
              <a:t>Abstraction</a:t>
            </a:r>
            <a:r>
              <a:rPr lang="en-US" sz="2400" dirty="0"/>
              <a:t>: </a:t>
            </a:r>
            <a:r>
              <a:rPr lang="en-US" sz="2400" dirty="0" smtClean="0"/>
              <a:t> Code</a:t>
            </a:r>
          </a:p>
          <a:p>
            <a:r>
              <a:rPr lang="en-US" sz="2400" dirty="0" smtClean="0"/>
              <a:t>Presentation</a:t>
            </a:r>
            <a:r>
              <a:rPr lang="en-US" sz="2400" dirty="0"/>
              <a:t>:  Text, color, size</a:t>
            </a:r>
          </a:p>
          <a:p>
            <a:r>
              <a:rPr lang="en-US" sz="2400" dirty="0"/>
              <a:t>Benefits</a:t>
            </a:r>
          </a:p>
          <a:p>
            <a:pPr lvl="1"/>
            <a:r>
              <a:rPr lang="en-US" sz="2000" dirty="0"/>
              <a:t>Good use of space</a:t>
            </a:r>
          </a:p>
          <a:p>
            <a:pPr lvl="1"/>
            <a:r>
              <a:rPr lang="en-US" sz="2000" dirty="0"/>
              <a:t>Overview + detail</a:t>
            </a:r>
          </a:p>
          <a:p>
            <a:r>
              <a:rPr lang="en-US" sz="2400" dirty="0"/>
              <a:t>Drawbacks</a:t>
            </a:r>
          </a:p>
          <a:p>
            <a:pPr lvl="1"/>
            <a:r>
              <a:rPr lang="en-US" sz="2000" dirty="0"/>
              <a:t>Limited abstraction</a:t>
            </a:r>
            <a:endParaRPr lang="en-US"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pPr algn="ctr"/>
            <a:r>
              <a:rPr lang="en-US" dirty="0" smtClean="0"/>
              <a:t>A little more on </a:t>
            </a:r>
            <a:r>
              <a:rPr lang="en-US" dirty="0" err="1" smtClean="0"/>
              <a:t>jGRASP</a:t>
            </a:r>
            <a:endParaRPr lang="en-US" dirty="0"/>
          </a:p>
        </p:txBody>
      </p:sp>
      <p:pic>
        <p:nvPicPr>
          <p:cNvPr id="93191" name="Picture 7"/>
          <p:cNvPicPr>
            <a:picLocks noChangeAspect="1" noChangeArrowheads="1"/>
          </p:cNvPicPr>
          <p:nvPr/>
        </p:nvPicPr>
        <p:blipFill>
          <a:blip r:embed="rId3"/>
          <a:srcRect l="2344" t="25575" r="17969" b="9766"/>
          <a:stretch>
            <a:fillRect/>
          </a:stretch>
        </p:blipFill>
        <p:spPr bwMode="auto">
          <a:xfrm>
            <a:off x="228600" y="762000"/>
            <a:ext cx="8458200" cy="5489575"/>
          </a:xfrm>
          <a:prstGeom prst="rect">
            <a:avLst/>
          </a:prstGeom>
          <a:noFill/>
          <a:ln w="9525">
            <a:noFill/>
            <a:miter lim="800000"/>
            <a:headEnd/>
            <a:tailEnd/>
          </a:ln>
          <a:effectLst/>
          <a:scene3d>
            <a:camera prst="orthographicFront"/>
            <a:lightRig rig="threePt" dir="t"/>
          </a:scene3d>
          <a:sp3d>
            <a:bevelT/>
          </a:sp3d>
        </p:spPr>
      </p:pic>
      <p:sp>
        <p:nvSpPr>
          <p:cNvPr id="5" name="TextBox 4"/>
          <p:cNvSpPr txBox="1"/>
          <p:nvPr/>
        </p:nvSpPr>
        <p:spPr>
          <a:xfrm>
            <a:off x="8583179" y="6019800"/>
            <a:ext cx="577953" cy="461665"/>
          </a:xfrm>
          <a:prstGeom prst="rect">
            <a:avLst/>
          </a:prstGeom>
          <a:noFill/>
        </p:spPr>
        <p:txBody>
          <a:bodyPr wrap="none" rtlCol="0">
            <a:spAutoFit/>
          </a:bodyPr>
          <a:lstStyle/>
          <a:p>
            <a:r>
              <a:rPr lang="en-US" b="1" dirty="0" smtClean="0">
                <a:solidFill>
                  <a:srgbClr val="0000FF"/>
                </a:solidFill>
              </a:rPr>
              <a:t>Q2</a:t>
            </a:r>
            <a:endParaRPr lang="en-US" b="1" dirty="0">
              <a:solidFill>
                <a:srgbClr val="0000FF"/>
              </a:solidFill>
            </a:endParaRPr>
          </a:p>
        </p:txBody>
      </p:sp>
      <p:sp>
        <p:nvSpPr>
          <p:cNvPr id="6" name="TextBox 5"/>
          <p:cNvSpPr txBox="1"/>
          <p:nvPr/>
        </p:nvSpPr>
        <p:spPr>
          <a:xfrm>
            <a:off x="152400" y="6400800"/>
            <a:ext cx="6269314" cy="400110"/>
          </a:xfrm>
          <a:prstGeom prst="rect">
            <a:avLst/>
          </a:prstGeom>
          <a:noFill/>
        </p:spPr>
        <p:txBody>
          <a:bodyPr wrap="none" rtlCol="0">
            <a:spAutoFit/>
          </a:bodyPr>
          <a:lstStyle/>
          <a:p>
            <a:r>
              <a:rPr lang="en-US" sz="2000" b="1" dirty="0" smtClean="0">
                <a:latin typeface="+mj-lt"/>
              </a:rPr>
              <a:t>Control Structure Diagram shows Control in Code</a:t>
            </a:r>
            <a:endParaRPr lang="en-US" sz="2000" b="1" dirty="0">
              <a:latin typeface="+mj-lt"/>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en-US" dirty="0" err="1" smtClean="0"/>
              <a:t>jGRASP</a:t>
            </a:r>
            <a:r>
              <a:rPr lang="en-US" dirty="0" smtClean="0"/>
              <a:t> Complexity </a:t>
            </a:r>
            <a:r>
              <a:rPr lang="en-US" dirty="0"/>
              <a:t>Analysis</a:t>
            </a:r>
          </a:p>
        </p:txBody>
      </p:sp>
      <p:pic>
        <p:nvPicPr>
          <p:cNvPr id="94213" name="Picture 5"/>
          <p:cNvPicPr>
            <a:picLocks noChangeAspect="1" noChangeArrowheads="1"/>
          </p:cNvPicPr>
          <p:nvPr/>
        </p:nvPicPr>
        <p:blipFill>
          <a:blip r:embed="rId3"/>
          <a:srcRect l="8650" t="14099" r="17599" b="25142"/>
          <a:stretch>
            <a:fillRect/>
          </a:stretch>
        </p:blipFill>
        <p:spPr bwMode="auto">
          <a:xfrm>
            <a:off x="533400" y="923925"/>
            <a:ext cx="8077200" cy="5324475"/>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THEME_BG_IMAGE" val=""/>
  <p:tag name="MMPROD_TAG_VCONFIG" val="PD94bWwgdmVyc2lvbj0iMS4wIiBlbmNvZGluZz0iVVRGLTgiPz4NCjxjb25maWd1cmF0aW9uPg0KCTxjb2xvcnM+DQoJCTx1aWNvbG9yIG5hbWU9InByaW1hcnkiIHZhbHVlPSIweDZGODQ4OCIvPg0KCQk8dWljb2xvciBuYW1lPSJnbG93IiB2YWx1ZT0iMHgzNUQzMzQiLz4NCgkJPHVpY29sb3IgbmFtZT0idGV4dCIgdmFsdWU9IjB4RkZGRkZGIi8+DQoJCTx1aWNvbG9yIG5hbWU9ImxpZ2h0IiB2YWx1ZT0iMHg0RTVENjAiLz4NCgkJPHVpY29sb3IgbmFtZT0ic2hhZG93IiB2YWx1ZT0iMHgwMDAwMDAiLz4NCgkJPHVpY29sb3IgbmFtZT0iYmFja2dyb3VuZCIgdmFsdWU9IjB4NzI3OTcx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DQoJCTwhLS0gc3Vic3RpdHV0aW9uOiAlbiA9PSBzbGlkZSBudW1iZXIgLS0+DQoJCTx1aXRleHQgbmFtZT0iVU5OQU1FRFNMSURFVElUTEUiIHZhbHVlPSJTbGlkZSAlbiIvPg0KCQk8IS0tIHN1YnN0aXR1dGlvbjogJW4gPT0gc2xpZGUgbnVtYmVyIC0tPg0KCQk8IS0tIHN1YnN0aXR1dGlvbjogJXQgPT0gdG90YWwgc2xpZGUgY291bnQgLS0+DQoJCTx1aXRleHQgbmFtZT0iU0NSVUJCQVJTVEFUVVNfU0xJREVJTkZPIiB2YWx1ZT0iU2xpZGUgJW4gLyAldCB8ICIvPg0KCQk8dWl0ZXh0IG5hbWU9IlNDUlVCQkFSU1RBVFVTX1NUT1BQRUQiIHZhbHVlPSJTdG9wcGVkIi8+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0gc3Vic3RpdHV0aW9uOiAlcCA9PSBwcmVzZW50YXRpb24gdGl0bGUgLS0+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DQoJCTx1aXRleHQgbmFtZT0iU0hPV1NJREVCQVIiIHZhbHVlPSJTaG93IHNpZGViYXIgdG8gcGFydGljaXBhbnRz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DQoJCTwhLS0gc3Vic3RpdHV0aW9uOiAlbiA9PSBzbGlkZSBudW1iZXIgLS0+DQoJCTx1aXRleHQgbmFtZT0iVU5OQU1FRFNMSURFVElUTEUiIHZhbHVlPSJGb2xpZSAlbiIvPg0KCQk8IS0tIHN1YnN0aXR1dGlvbjogJW4gPT0gc2xpZGUgbnVtYmVyIC0tPg0KCQk8IS0tIHN1YnN0aXR1dGlvbjogJXQgPT0gdG90YWwgc2xpZGUgY291bnQgLS0+DQoJCTx1aXRleHQgbmFtZT0iU0NSVUJCQVJTVEFUVVNfU0xJREVJTkZPIiB2YWx1ZT0iRm9saWUgJW4gLyAldCB8ICIvPg0KCQk8dWl0ZXh0IG5hbWU9IlNDUlVCQkFSU1RBVFVTX1NUT1BQRUQiIHZhbHVlPSJCZWVuZGV0Ii8+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IHN1YnN0aXR1dGlvbjogJXAgPT0gcHJlc2VudGF0aW9uIHRpdGxlIC0tPg0KCQk8IS0tIHN1YnN0aXR1dGlvbjogJXMgPT0gc2xpZGUgdGl0bGUgLS0+DQoJCTwhLS0gc3Vic3RpdHV0aW9uOiAlbiA9PSBzbGlkZSBudW1iZXIgLS0+DQoJCTx1aXRleHQgbmFtZT0iQk9PS01BUksiIHZhbHVlPSJNYWNyb21lZGlhIEJyZWV6ZSAtICVwIi8+DQoJCTwhLS0gc3Vic3RpdHV0aW9uOiAlcCA9PSBwcmVzZW50YXRpb24gdGl0bGUgLS0+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SxmYWxzZSxmYWxzZSx0cnVlIi8+DQoJCTx1aWZvbnQgbmFtZT0iRk9OVF9QUkVTRU5URVJOQU1FIiB2YWx1ZT0iVmVyZGFuYSwxNSxmYWxzZSxmYWxzZSx0cnVlIi8+DQoJCTx1aWZvbnQgbmFtZT0iRk9OVF9QUkVTRU5URVJUSVRMRSIgdmFsdWU9IlZlcmRhbmEsMTEsdHJ1ZSxmYWxzZSx0cnVlIi8+DQoJCTx1aWZvbnQgbmFtZT0iRk9OVF9CSU9CVE4iIHZhbHVlPSJWZXJkYW5hLDk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IHVpdGV4dCAtLT4NCgkJPCEtLSBzdWJzdGl0dXRpb246ICVuID09IHNsaWRlIG51bWJlciAtLT4NCgkJPHVpdGV4dCBuYW1lPSJVTk5BTUVEU0xJREVUSVRMRSIgdmFsdWU9IkRpYXBvc2l0aXZlICVuIi8+DQoJCTwhLS0gc3Vic3RpdHV0aW9uOiAlbiA9PSBzbGlkZSBudW1iZXIgLS0+DQoJCTwhLS0gc3Vic3RpdHV0aW9uOiAldCA9PSB0b3RhbCBzbGlkZSBjb3VudCAtLT4NCgkJPHVpdGV4dCBuYW1lPSJTQ1JVQkJBUlNUQVRVU19TTElERUlORk8iIHZhbHVlPSJEaWFwb3NpdGl2ZSAlbiAvICV0IHwgIi8+DQoJCTx1aXRleHQgbmFtZT0iU0NSVUJCQVJTVEFUVVNfU1RPUFBFRCIgdmFsdWU9IkFycsOqdMOpZSIvPg0KCQk8dWl0ZXh0IG5hbWU9IlNDUlVCQkFSU1RBVFVTX1BMQVlJTkciIHZhbHVlPSJMZWN0dXJlIi8+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DQoJCTwhLS0gc3Vic3RpdHV0aW9uOiAlcCA9PSBjdXJyZW50IHNwZWFrZXIncyB0aXRsZSAtLT4NCgkJPHVpdGV4dCBuYW1lPSJCSU9XSU5fVElUTEUiIHZhbHVlPSJCaW8gOiAlcCIvPg0KCQk8dWl0ZXh0IG5hbWU9IkJJT0JUTl9USVRMRSIgdmFsdWU9IkJpbyA6Ii8+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DQoJCTx1aXRleHQgbmFtZT0iVEFCX1NFQVJDSCIgdmFsdWU9IkNoZXJjaGUiLz4NCgkJPHVpdGV4dCBuYW1lPSJTTElERV9IRUFESU5HIiB2YWx1ZT0iVGl0cmUgZGUgbGEgZGlhcG9zaXRpdmUiLz4NCgkJPHVpdGV4dCBuYW1lPSJEVVJBVElPTl9IRUFESU5HIiB2YWx1ZT0iRHVyw6llIi8+DQoJCTx1aXRleHQgbmFtZT0iU0VBUkNIX0hFQURJTkciIHZhbHVlPSJDaGVyY2hlciBsZSB0ZXh0ZSA6Ii8+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DQoJCTwhLS0gc3Vic3RpdHV0aW9uOiAlbiA9PSBzbGlkZSBudW1iZXIgLS0+DQoJCTx1aXRleHQgbmFtZT0iQk9PS01BUktTTElERSIgdmFsdWU9Ik1hY3JvbWVkaWEgQnJlZXplIC0gJXAgJXMiLz4NCgkJPHVpdGV4dCBuYW1lPSJTSE9XU0lERUJBUiIgdmFsdWU9Ik1vbnRyZXIgbCdlbmNhZHLDqSBhdXggcGFydGljaXBhbnRzIi8+DQoJPC9sYW5ndWFnZT4NCgk8bGFuZ3VhZ2UgaWQ9Imph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DQoJCTx1aXRleHQgbmFtZT0iU0NSVUJCQVJTVEFUVVNfUExBWUlORyIgdmFsdWU9IuWGjeeUn+S4rSIvPg0KCQk8dWl0ZXh0IG5hbWU9IlNDUlVCQkFSU1RBVFVTX05PQVVESU8iIHZhbHVlPSLpn7Plo7DjgarjgZciLz4NCgkJPHVpdGV4dCBuYW1lPSJTQ1JVQkJBUlNUQVRVU19MT0FESU5HIiB2YWx1ZT0i44Ot44O844OJ5LitIi8+DQoJCTx1aXRleHQgbmFtZT0iU0NSVUJCQVJTVEFUVVNfQlVGRkVSSU5HIiB2YWx1ZT0i44OQ44OD44OV44Kh5LitIi8+DQoJCTx1aXRleHQgbmFtZT0iU0NSVUJCQVJTVEFUVVNfUVVFU1RJT04iIHZhbHVlPSLos6rllY/jgavnrZTjgYjjgabkuIvjgZXjgYQiLz4NCgkJPHVpdGV4dCBuYW1lPSJTQ1JVQkJBUlNUQVRVU19SRVZJRVdRVUlaIiB2YWx1ZT0i44Kv44Kk44K644KS44Oq44OT44Ol44O844GX44Gm44GE44G+44GZIi8+DQoJCTwhLS0gc3Vic3RpdHV0aW9uOiAlbSA9PSBtaW51dGVzIHJlbWFpbmluZyAtLT4NCgkJPCEtLSBzdWJzdGl0dXRpb246ICVzID09IHNlY29uZHMgcmVtYWluaW5nIC0tPg0KCQk8dWl0ZXh0IG5hbWU9IkVMQVBTRUQiIHZhbHVlPSLmrovjgoogOiAlbSDliIYgJXMg56eSIi8+DQoJCTx1aXRleHQgbmFtZT0iTk9URk9VTkQiIHZhbHVlPSLkvZXjgoLopovjgaTjgYvjgorjgb7jgZvjgpMiLz4NCgkJPHVpdGV4dCBuYW1lPSJBVFRBQ0hNRU5UUyIgdmFsdWU9Iua3u+S7mCIvPg0KCQk8IS0tIHN1YnN0aXR1dGlvbjogJXAgPT0gY3VycmVudCBzcGVha2VyJ3MgdGl0bGUgLS0+DQoJCTx1aXRleHQgbmFtZT0iQklPV0lOX1RJVExFIiB2YWx1ZT0iQmlvIDogJXAiLz4NCgkJPHVpdGV4dCBuYW1lPSJCSU9CVE5fVElUTEUiIHZhbHVlPSJCaW8iLz4NCgkJPHVpdGV4dCBuYW1lPSJESVZJREVSQlROX1RJVExFIiB2YWx1ZT0ifCIvPg0KCQk8dWl0ZXh0IG5hbWU9IkNPTlRBQ1RCVE5fVElUTEUiIHZhbHVlPSLjgYrllY/jgYTlkIjjgo/jgZsiLz4NCgkJPHVpdGV4dCBuYW1lPSJUQUJfT1VUTElORSIgdmFsdWU9IuOCouOCpuODiOODqeOCpOODsyIvPg0KCQk8dWl0ZXh0IG5hbWU9IlRBQl9USFVNQiIgdmFsdWU9Iuizm+WQpiIvPg0KCQk8dWl0ZXh0IG5hbWU9IlRBQl9OT1RFUyIgdmFsdWU9IuODjuODvOODiCIvPg0KCQk8dWl0ZXh0IG5hbWU9IlRBQl9TRUFSQ0giIHZhbHVlPSLmpJzntKIiLz4NCgkJPHVpdGV4dCBuYW1lPSJTTElERV9IRUFESU5HIiB2YWx1ZT0i44K544Op44Kk44OJ44K/44Kk44OI44OrIi8+DQoJCTx1aXRleHQgbmFtZT0iRFVSQVRJT05fSEVBRElORyIgdmFsdWU9IumVt+OBlSIvPg0KCQk8dWl0ZXh0IG5hbWU9IlNFQVJDSF9IRUFESU5HIiB2YWx1ZT0i44OG44Kt44K544OI5qSc57SiIDogIi8+DQoJCTx1aXRleHQgbmFtZT0iVEhVTUJfSEVBRElORyIgdmFsdWU9IuOCueODqeOCpOODiSIvPg0KCQk8dWl0ZXh0IG5hbWU9IlRIVU1CX0lORk8iIHZhbHVlPSLjgrnjg6njgqTjg4njgr/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DQoJCTwhLS0gc3Vic3RpdHV0aW9uOiAlbiA9PSBzbGlkZSBudW1iZXIgLS0+DQoJCTx1aXRleHQgbmFtZT0iQk9PS01BUksiIHZhbHVlPSJNYWNyb21lZGlhIEJyZWV6ZSAtICVwIi8+DQoJCTwhLS0gc3Vic3RpdHV0aW9uOiAlcCA9PSBwcmVzZW50YXRpb24gdGl0bGUgLS0+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C5Yqg6ICF44Gr6KaL44Gb44KL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0gdWl0ZXh0IC0tPg0KCQk8IS0tIHN1YnN0aXR1dGlvbjogJW4gPT0gc2xpZGUgbnVtYmVyIC0tPg0KCQk8dWl0ZXh0IG5hbWU9IlVOTkFNRURTTElERVRJVExFIiB2YWx1ZT0i7Iqs65287J2065OcICVuIi8+DQoJCTwhLS0gc3Vic3RpdHV0aW9uOiAlbiA9PSBzbGlkZSBudW1iZXIgLS0+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DQoJCTx1aXRleHQgbmFtZT0iU0NSVUJCQVJTVEFUVVNfTk9BVURJTyIgdmFsdWU9IuyYpOuUlOyYpCDsl4bsnYwiLz4NCgkJPHVpdGV4dCBuYW1lPSJTQ1JVQkJBUlNUQVRVU19MT0FESU5HIiB2YWx1ZT0i66Gc65SpIi8+DQoJCTx1aXRleHQgbmFtZT0iU0NSVUJCQVJTVEFUVVNfQlVGRkVSSU5HIiB2YWx1ZT0i67KE7Y2866eBIi8+DQoJCTx1aXRleHQgbmFtZT0iU0NSVUJCQVJTVEFUVVNfUVVFU1RJT04iIHZhbHVlPSLsp4jrrLjsl5Ag64u17ZWY6riwIi8+DQoJCTx1aXRleHQgbmFtZT0iU0NSVUJCQVJTVEFUVVNfUkVWSUVXUVVJWiIgdmFsdWU9IuyniOusuCDri6Tsi5zrs7TquLAiLz4NCgkJPCEtLSBzdWJzdGl0dXRpb246ICVtID09IG1pbnV0ZXMgcmVtYWluaW5nIC0tPg0KCQk8IS0tIHN1YnN0aXR1dGlvbjogJXMgPT0gc2Vjb25kcyByZW1haW5pbmcgLS0+DQoJCTx1aXRleHQgbmFtZT0iRUxBUFNFRCIgdmFsdWU9IiVt67aEICVz7LSIIOuCqOydjCIvPg0KCQk8dWl0ZXh0IG5hbWU9Ik5PVEZPVU5EIiB2YWx1ZT0i7JeG7J2MIi8+DQoJCTx1aXRleHQgbmFtZT0iQVRUQUNITUVOVFMiIHZhbHVlPSLssqjrtoAg7YyM7J28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7Jew65297LKY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DQoJCTwhLS0gc3Vic3RpdHV0aW9uOiAlbiA9PSBzbGlkZSBudW1iZXIgLS0+DQoJCTx1aXRleHQgbmFtZT0iQk9PS01BUktTTElERSIgdmFsdWU9Ik1hY3JvbWVkaWEgQnJlZXplIC0gJXAgJXMiLz4NCgkJPHVpdGV4dCBuYW1lPSJTSE9XU0lERUJBUiIgdmFsdWU9IuywuOyXrOyekOyXkOqyjCDshLjroZwg66eJ64yAIOuztOydtOq4sCIvPg0KCTwvbGFuZ3VhZ2U+DQo8L2NvbmZpZ3VyYXRpb24+DQo="/>
  <p:tag name="MMPROD_UIDATA" val="&lt;database version=&quot;6.0&quot;&gt;&lt;object type=&quot;1&quot; unique_id=&quot;10001&quot;&gt;&lt;property id=&quot;20141&quot; value=&quot;CS5704-Week1-Introduction&quot;/&gt;&lt;property id=&quot;20142&quot; value=&quot;This file contains the introduction of the course and guidelines on how the course will be organized.&quot;/&gt;&lt;property id=&quot;20144&quot; value=&quot;1&quot;/&gt;&lt;property id=&quot;20146&quot; value=&quot;0&quot;/&gt;&lt;property id=&quot;20147&quot; value=&quot;0&quot;/&gt;&lt;property id=&quot;20148&quot; value=&quot;5&quot;/&gt;&lt;property id=&quot;20180&quot; value=&quot;1&quot;/&gt;&lt;property id=&quot;20181&quot; value=&quot;1&quot;/&gt;&lt;property id=&quot;20191&quot; value=&quot;Breeze&quot;/&gt;&lt;property id=&quot;20192&quot; value=&quot;http://breeze.iddl.vt.edu&quot;/&gt;&lt;property id=&quot;20193&quot; value=&quot;0&quot;/&gt;&lt;property id=&quot;20224&quot; value=&quot;C:\Documents and Settings\Shawn Bohner\My Documents\CS5704\Fall2007\CS-5704-Week1&quot;/&gt;&lt;property id=&quot;20250&quot; value=&quot;0&quot;/&gt;&lt;property id=&quot;20251&quot; value=&quot;1&quot;/&gt;&lt;property id=&quot;20259&quot; value=&quot;0&quot;/&gt;&lt;object type=&quot;4&quot; unique_id=&quot;10002&quot;&gt;&lt;/object&gt;&lt;object type=&quot;2&quot; unique_id=&quot;10003&quot;&gt;&lt;object type=&quot;3&quot; unique_id=&quot;10004&quot;&gt;&lt;property id=&quot;20148&quot; value=&quot;5&quot;/&gt;&lt;property id=&quot;20300&quot; value=&quot;Slide 1 - &amp;quot;Software Engineering&amp;#x0D;&amp;#x0A;CS5704: First Week&amp;quot;&quot;/&gt;&lt;property id=&quot;20303&quot; value=&quot;-1&quot;/&gt;&lt;property id=&quot;20307&quot; value=&quot;259&quot;/&gt;&lt;property id=&quot;20309&quot; value=&quot;-1&quot;/&gt;&lt;/object&gt;&lt;object type=&quot;3&quot; unique_id=&quot;10005&quot;&gt;&lt;property id=&quot;20148&quot; value=&quot;5&quot;/&gt;&lt;property id=&quot;20300&quot; value=&quot;Slide 2 - &amp;quot;Agenda&amp;quot;&quot;/&gt;&lt;property id=&quot;20303&quot; value=&quot;-1&quot;/&gt;&lt;property id=&quot;20307&quot; value=&quot;358&quot;/&gt;&lt;property id=&quot;20309&quot; value=&quot;-1&quot;/&gt;&lt;/object&gt;&lt;object type=&quot;3&quot; unique_id=&quot;10006&quot;&gt;&lt;property id=&quot;20148&quot; value=&quot;5&quot;/&gt;&lt;property id=&quot;20300&quot; value=&quot;Slide 3 - &amp;quot;Tentative Fall Semester Timeline&amp;quot;&quot;/&gt;&lt;property id=&quot;20303&quot; value=&quot;-1&quot;/&gt;&lt;property id=&quot;20307&quot; value=&quot;393&quot;/&gt;&lt;property id=&quot;20309&quot; value=&quot;-1&quot;/&gt;&lt;/object&gt;&lt;object type=&quot;3&quot; unique_id=&quot;10007&quot;&gt;&lt;property id=&quot;20148&quot; value=&quot;5&quot;/&gt;&lt;property id=&quot;20300&quot; value=&quot;Slide 4 - &amp;quot;Tentative Structure of CS5704&amp;quot;&quot;/&gt;&lt;property id=&quot;20303&quot; value=&quot;-1&quot;/&gt;&lt;property id=&quot;20307&quot; value=&quot;395&quot;/&gt;&lt;property id=&quot;20309&quot; value=&quot;-1&quot;/&gt;&lt;/object&gt;&lt;object type=&quot;3&quot; unique_id=&quot;10008&quot;&gt;&lt;property id=&quot;20148&quot; value=&quot;5&quot;/&gt;&lt;property id=&quot;20300&quot; value=&quot;Slide 5 - &amp;quot;Guidelines and Expectations&amp;quot;&quot;/&gt;&lt;property id=&quot;20303&quot; value=&quot;-1&quot;/&gt;&lt;property id=&quot;20307&quot; value=&quot;414&quot;/&gt;&lt;property id=&quot;20309&quot; value=&quot;-1&quot;/&gt;&lt;/object&gt;&lt;object type=&quot;3&quot; unique_id=&quot;10009&quot;&gt;&lt;property id=&quot;20148&quot; value=&quot;5&quot;/&gt;&lt;property id=&quot;20300&quot; value=&quot;Slide 6 - &amp;quot;Grading and Evaluation&amp;quot;&quot;/&gt;&lt;property id=&quot;20303&quot; value=&quot;-1&quot;/&gt;&lt;property id=&quot;20307&quot; value=&quot;415&quot;/&gt;&lt;property id=&quot;20309&quot; value=&quot;-1&quot;/&gt;&lt;/object&gt;&lt;object type=&quot;3&quot; unique_id=&quot;10010&quot;&gt;&lt;property id=&quot;20148&quot; value=&quot;5&quot;/&gt;&lt;property id=&quot;20300&quot; value=&quot;Slide 7 - &amp;quot;Late Work&amp;quot;&quot;/&gt;&lt;property id=&quot;20303&quot; value=&quot;-1&quot;/&gt;&lt;property id=&quot;20307&quot; value=&quot;416&quot;/&gt;&lt;property id=&quot;20309&quot; value=&quot;-1&quot;/&gt;&lt;/object&gt;&lt;object type=&quot;3&quot; unique_id=&quot;10011&quot;&gt;&lt;property id=&quot;20148&quot; value=&quot;5&quot;/&gt;&lt;property id=&quot;20300&quot; value=&quot;Slide 8 - &amp;quot;Chapter 1 : Software and Software Engineering&amp;quot;&quot;/&gt;&lt;property id=&quot;20303&quot; value=&quot;-1&quot;/&gt;&lt;property id=&quot;20307&quot; value=&quot;362&quot;/&gt;&lt;property id=&quot;20309&quot; value=&quot;-1&quot;/&gt;&lt;/object&gt;&lt;object type=&quot;3&quot; unique_id=&quot;10012&quot;&gt;&lt;property id=&quot;20148&quot; value=&quot;5&quot;/&gt;&lt;property id=&quot;20300&quot; value=&quot;Slide 9 - &amp;quot;What is Software?&amp;quot;&quot;/&gt;&lt;property id=&quot;20303&quot; value=&quot;-1&quot;/&gt;&lt;property id=&quot;20307&quot; value=&quot;378&quot;/&gt;&lt;property id=&quot;20309&quot; value=&quot;-1&quot;/&gt;&lt;/object&gt;&lt;object type=&quot;3&quot; unique_id=&quot;10013&quot;&gt;&lt;property id=&quot;20148&quot; value=&quot;5&quot;/&gt;&lt;property id=&quot;20300&quot; value=&quot;Slide 10 - &amp;quot;So, What is Software?&amp;quot;&quot;/&gt;&lt;property id=&quot;20303&quot; value=&quot;-1&quot;/&gt;&lt;property id=&quot;20307&quot; value=&quot;337&quot;/&gt;&lt;property id=&quot;20309&quot; value=&quot;-1&quot;/&gt;&lt;/object&gt;&lt;object type=&quot;3&quot; unique_id=&quot;10014&quot;&gt;&lt;property id=&quot;20148&quot; value=&quot;5&quot;/&gt;&lt;property id=&quot;20300&quot; value=&quot;Slide 11 - &amp;quot;Software Doesn’t Wear Out&amp;quot;&quot;/&gt;&lt;property id=&quot;20303&quot; value=&quot;-1&quot;/&gt;&lt;property id=&quot;20307&quot; value=&quot;342&quot;/&gt;&lt;property id=&quot;20309&quot; value=&quot;-1&quot;/&gt;&lt;/object&gt;&lt;object type=&quot;3&quot; unique_id=&quot;10015&quot;&gt;&lt;property id=&quot;20148&quot; value=&quot;5&quot;/&gt;&lt;property id=&quot;20300&quot; value=&quot;Slide 12 - &amp;quot;Software Design Degradation&amp;quot;&quot;/&gt;&lt;property id=&quot;20303&quot; value=&quot;-1&quot;/&gt;&lt;property id=&quot;20307&quot; value=&quot;380&quot;/&gt;&lt;property id=&quot;20309&quot; value=&quot;-1&quot;/&gt;&lt;/object&gt;&lt;object type=&quot;3&quot; unique_id=&quot;10016&quot;&gt;&lt;property id=&quot;20148&quot; value=&quot;5&quot;/&gt;&lt;property id=&quot;20300&quot; value=&quot;Slide 13 - &amp;quot;Information Lose Due to Relentless Change&amp;quot;&quot;/&gt;&lt;property id=&quot;20303&quot; value=&quot;-1&quot;/&gt;&lt;property id=&quot;20307&quot; value=&quot;381&quot;/&gt;&lt;property id=&quot;20309&quot; value=&quot;-1&quot;/&gt;&lt;/object&gt;&lt;object type=&quot;3&quot; unique_id=&quot;10017&quot;&gt;&lt;property id=&quot;20148&quot; value=&quot;5&quot;/&gt;&lt;property id=&quot;20300&quot; value=&quot;Slide 14 - &amp;quot;Wear versus Deterioration&amp;quot;&quot;/&gt;&lt;property id=&quot;20303&quot; value=&quot;-1&quot;/&gt;&lt;property id=&quot;20307&quot; value=&quot;333&quot;/&gt;&lt;property id=&quot;20309&quot; value=&quot;-1&quot;/&gt;&lt;/object&gt;&lt;object type=&quot;3&quot; unique_id=&quot;10018&quot;&gt;&lt;property id=&quot;20148&quot; value=&quot;5&quot;/&gt;&lt;property id=&quot;20300&quot; value=&quot;Slide 15 - &amp;quot;The Cost of Change&amp;quot;&quot;/&gt;&lt;property id=&quot;20303&quot; value=&quot;-1&quot;/&gt;&lt;property id=&quot;20307&quot; value=&quot;334&quot;/&gt;&lt;property id=&quot;20309&quot; value=&quot;-1&quot;/&gt;&lt;/object&gt;&lt;object type=&quot;3&quot; unique_id=&quot;10019&quot;&gt;&lt;property id=&quot;20148&quot; value=&quot;5&quot;/&gt;&lt;property id=&quot;20300&quot; value=&quot;Slide 16 - &amp;quot;Software is Complex&amp;quot;&quot;/&gt;&lt;property id=&quot;20303&quot; value=&quot;-1&quot;/&gt;&lt;property id=&quot;20307&quot; value=&quot;394&quot;/&gt;&lt;property id=&quot;20309&quot; value=&quot;-1&quot;/&gt;&lt;/object&gt;&lt;object type=&quot;3&quot; unique_id=&quot;10020&quot;&gt;&lt;property id=&quot;20148&quot; value=&quot;5&quot;/&gt;&lt;property id=&quot;20300&quot; value=&quot;Slide 17 - &amp;quot;Software “Schizophrenia”&amp;quot;&quot;/&gt;&lt;property id=&quot;20303&quot; value=&quot;-1&quot;/&gt;&lt;property id=&quot;20307&quot; value=&quot;384&quot;/&gt;&lt;property id=&quot;20309&quot; value=&quot;-1&quot;/&gt;&lt;/object&gt;&lt;object type=&quot;3&quot; unique_id=&quot;10021&quot;&gt;&lt;property id=&quot;20148&quot; value=&quot;5&quot;/&gt;&lt;property id=&quot;20300&quot; value=&quot;Slide 18 - &amp;quot;Software—New Categories&amp;quot;&quot;/&gt;&lt;property id=&quot;20303&quot; value=&quot;-1&quot;/&gt;&lt;property id=&quot;20307&quot; value=&quot;396&quot;/&gt;&lt;property id=&quot;20309&quot; value=&quot;-1&quot;/&gt;&lt;/object&gt;&lt;object type=&quot;3&quot; unique_id=&quot;10022&quot;&gt;&lt;property id=&quot;20148&quot; value=&quot;5&quot;/&gt;&lt;property id=&quot;20300&quot; value=&quot;Slide 19 - &amp;quot;Software Evolution&amp;quot;&quot;/&gt;&lt;property id=&quot;20303&quot; value=&quot;-1&quot;/&gt;&lt;property id=&quot;20307&quot; value=&quot;398&quot;/&gt;&lt;property id=&quot;20309&quot; value=&quot;-1&quot;/&gt;&lt;/object&gt;&lt;object type=&quot;3&quot; unique_id=&quot;10023&quot;&gt;&lt;property id=&quot;20148&quot; value=&quot;5&quot;/&gt;&lt;property id=&quot;20300&quot; value=&quot;Slide 20 - &amp;quot;Software Evolution (continued)&amp;quot;&quot;/&gt;&lt;property id=&quot;20303&quot; value=&quot;-1&quot;/&gt;&lt;property id=&quot;20307&quot; value=&quot;418&quot;/&gt;&lt;property id=&quot;20309&quot; value=&quot;-1&quot;/&gt;&lt;/object&gt;&lt;object type=&quot;3&quot; unique_id=&quot;10024&quot;&gt;&lt;property id=&quot;20148&quot; value=&quot;5&quot;/&gt;&lt;property id=&quot;20300&quot; value=&quot;Slide 21 - &amp;quot;Chapter 2: Process—A Generic View&amp;quot;&quot;/&gt;&lt;property id=&quot;20303&quot; value=&quot;-1&quot;/&gt;&lt;property id=&quot;20307&quot; value=&quot;372&quot;/&gt;&lt;property id=&quot;20309&quot; value=&quot;-1&quot;/&gt;&lt;/object&gt;&lt;object type=&quot;3&quot; unique_id=&quot;10025&quot;&gt;&lt;property id=&quot;20148&quot; value=&quot;5&quot;/&gt;&lt;property id=&quot;20300&quot; value=&quot;Slide 22 - &amp;quot;Software Still Stuck in Construction&amp;quot;&quot;/&gt;&lt;property id=&quot;20303&quot; value=&quot;-1&quot;/&gt;&lt;property id=&quot;20307&quot; value=&quot;386&quot;/&gt;&lt;property id=&quot;20309&quot; value=&quot;-1&quot;/&gt;&lt;/object&gt;&lt;object type=&quot;3&quot; unique_id=&quot;10026&quot;&gt;&lt;property id=&quot;20148&quot; value=&quot;5&quot;/&gt;&lt;property id=&quot;20300&quot; value=&quot;Slide 23 - &amp;quot;A Layered Technology&amp;quot;&quot;/&gt;&lt;property id=&quot;20303&quot; value=&quot;-1&quot;/&gt;&lt;property id=&quot;20307&quot; value=&quot;346&quot;/&gt;&lt;property id=&quot;20309&quot; value=&quot;-1&quot;/&gt;&lt;/object&gt;&lt;object type=&quot;3&quot; unique_id=&quot;10027&quot;&gt;&lt;property id=&quot;20148&quot; value=&quot;5&quot;/&gt;&lt;property id=&quot;20300&quot; value=&quot;Slide 24 - &amp;quot;Umbrella Activities &amp;#x0D;&amp;#x0A;(AKA Cross-Life-Cycle Activities)&amp;quot;&quot;/&gt;&lt;property id=&quot;20303&quot; value=&quot;-1&quot;/&gt;&lt;property id=&quot;20307&quot; value=&quot;348&quot;/&gt;&lt;property id=&quot;20309&quot; value=&quot;-1&quot;/&gt;&lt;/object&gt;&lt;object type=&quot;3&quot; unique_id=&quot;10028&quot;&gt;&lt;property id=&quot;20148&quot; value=&quot;5&quot;/&gt;&lt;property id=&quot;20300&quot; value=&quot;Slide 25 - &amp;quot;SEI’s Software Process &amp;#x0D;&amp;#x0A;Capability Maturity Model&amp;quot;&quot;/&gt;&lt;property id=&quot;20303&quot; value=&quot;-1&quot;/&gt;&lt;property id=&quot;20307&quot; value=&quot;374&quot;/&gt;&lt;property id=&quot;20309&quot; value=&quot;-1&quot;/&gt;&lt;/object&gt;&lt;object type=&quot;3&quot; unique_id=&quot;10029&quot;&gt;&lt;property id=&quot;20148&quot; value=&quot;5&quot;/&gt;&lt;property id=&quot;20300&quot; value=&quot;Slide 26 - &amp;quot;Summary of the SEI/CMM Levels&amp;quot;&quot;/&gt;&lt;property id=&quot;20303&quot; value=&quot;-1&quot;/&gt;&lt;property id=&quot;20307&quot; value=&quot;375&quot;/&gt;&lt;property id=&quot;20309&quot; value=&quot;-1&quot;/&gt;&lt;/object&gt;&lt;object type=&quot;3&quot; unique_id=&quot;10030&quot;&gt;&lt;property id=&quot;20148&quot; value=&quot;5&quot;/&gt;&lt;property id=&quot;20300&quot; value=&quot;Slide 27 - &amp;quot;Process Improvement Maturity Levels&amp;quot;&quot;/&gt;&lt;property id=&quot;20303&quot; value=&quot;-1&quot;/&gt;&lt;property id=&quot;20307&quot; value=&quot;390&quot;/&gt;&lt;property id=&quot;20309&quot; value=&quot;-1&quot;/&gt;&lt;/object&gt;&lt;object type=&quot;3&quot; unique_id=&quot;10031&quot;&gt;&lt;property id=&quot;20148&quot; value=&quot;5&quot;/&gt;&lt;property id=&quot;20300&quot; value=&quot;Slide 28 - &amp;quot;More Traction at Upper levels...&amp;quot;&quot;/&gt;&lt;property id=&quot;20303&quot; value=&quot;-1&quot;/&gt;&lt;property id=&quot;20307&quot; value=&quot;391&quot;/&gt;&lt;property id=&quot;20309&quot; value=&quot;-1&quot;/&gt;&lt;/object&gt;&lt;object type=&quot;3&quot; unique_id=&quot;10032&quot;&gt;&lt;property id=&quot;20148&quot; value=&quot;5&quot;/&gt;&lt;property id=&quot;20300&quot; value=&quot;Slide 29 - &amp;quot;The Process Model: Adaptability&amp;quot;&quot;/&gt;&lt;property id=&quot;20303&quot; value=&quot;-1&quot;/&gt;&lt;property id=&quot;20307&quot; value=&quot;400&quot;/&gt;&lt;property id=&quot;20309&quot; value=&quot;-1&quot;/&gt;&lt;/object&gt;&lt;object type=&quot;3&quot; unique_id=&quot;10033&quot;&gt;&lt;property id=&quot;20148&quot; value=&quot;5&quot;/&gt;&lt;property id=&quot;20300&quot; value=&quot;Slide 30 - &amp;quot;The CMMI&amp;quot;&quot;/&gt;&lt;property id=&quot;20303&quot; value=&quot;-1&quot;/&gt;&lt;property id=&quot;20307&quot; value=&quot;401&quot;/&gt;&lt;property id=&quot;20309&quot; value=&quot;-1&quot;/&gt;&lt;/object&gt;&lt;object type=&quot;3&quot; unique_id=&quot;10034&quot;&gt;&lt;property id=&quot;20148&quot; value=&quot;5&quot;/&gt;&lt;property id=&quot;20300&quot; value=&quot;Slide 31 - &amp;quot;Process Patterns&amp;quot;&quot;/&gt;&lt;property id=&quot;20303&quot; value=&quot;-1&quot;/&gt;&lt;property id=&quot;20307&quot; value=&quot;402&quot;/&gt;&lt;property id=&quot;20309&quot; value=&quot;-1&quot;/&gt;&lt;/object&gt;&lt;object type=&quot;3&quot; unique_id=&quot;10035&quot;&gt;&lt;property id=&quot;20148&quot; value=&quot;5&quot;/&gt;&lt;property id=&quot;20300&quot; value=&quot;Slide 32 - &amp;quot;Process Assessment&amp;quot;&quot;/&gt;&lt;property id=&quot;20303&quot; value=&quot;-1&quot;/&gt;&lt;property id=&quot;20307&quot; value=&quot;403&quot;/&gt;&lt;property id=&quot;20309&quot; value=&quot;-1&quot;/&gt;&lt;/object&gt;&lt;object type=&quot;3&quot; unique_id=&quot;10036&quot;&gt;&lt;property id=&quot;20148&quot; value=&quot;5&quot;/&gt;&lt;property id=&quot;20300&quot; value=&quot;Slide 33 - &amp;quot;Assessment and Improvement&amp;quot;&quot;/&gt;&lt;property id=&quot;20303&quot; value=&quot;-1&quot;/&gt;&lt;property id=&quot;20307&quot; value=&quot;404&quot;/&gt;&lt;property id=&quot;20309&quot; value=&quot;-1&quot;/&gt;&lt;/object&gt;&lt;object type=&quot;3&quot; unique_id=&quot;10037&quot;&gt;&lt;property id=&quot;20148&quot; value=&quot;5&quot;/&gt;&lt;property id=&quot;20300&quot; value=&quot;Slide 34 - &amp;quot;Personal Software Process (PSP)&amp;quot;&quot;/&gt;&lt;property id=&quot;20303&quot; value=&quot;-1&quot;/&gt;&lt;property id=&quot;20307&quot; value=&quot;405&quot;/&gt;&lt;property id=&quot;20309&quot; value=&quot;-1&quot;/&gt;&lt;/object&gt;&lt;object type=&quot;3&quot; unique_id=&quot;10038&quot;&gt;&lt;property id=&quot;20148&quot; value=&quot;5&quot;/&gt;&lt;property id=&quot;20300&quot; value=&quot;Slide 35 - &amp;quot;Team Software Process (TSP)&amp;quot;&quot;/&gt;&lt;property id=&quot;20303&quot; value=&quot;-1&quot;/&gt;&lt;property id=&quot;20307&quot; value=&quot;406&quot;/&gt;&lt;property id=&quot;20309&quot; value=&quot;-1&quot;/&gt;&lt;/object&gt;&lt;object type=&quot;3&quot; unique_id=&quot;10039&quot;&gt;&lt;property id=&quot;20148&quot; value=&quot;5&quot;/&gt;&lt;property id=&quot;20300&quot; value=&quot;Slide 36 - &amp;quot;Chapter 3: Prescriptive Process Models&amp;quot;&quot;/&gt;&lt;property id=&quot;20303&quot; value=&quot;-1&quot;/&gt;&lt;property id=&quot;20307&quot; value=&quot;417&quot;/&gt;&lt;property id=&quot;20309&quot; value=&quot;-1&quot;/&gt;&lt;/object&gt;&lt;object type=&quot;3&quot; unique_id=&quot;10040&quot;&gt;&lt;property id=&quot;20148&quot; value=&quot;5&quot;/&gt;&lt;property id=&quot;20300&quot; value=&quot;Slide 37 - &amp;quot;Prescriptive Models&amp;quot;&quot;/&gt;&lt;property id=&quot;20303&quot; value=&quot;-1&quot;/&gt;&lt;property id=&quot;20307&quot; value=&quot;407&quot;/&gt;&lt;property id=&quot;20309&quot; value=&quot;-1&quot;/&gt;&lt;/object&gt;&lt;object type=&quot;3&quot; unique_id=&quot;10041&quot;&gt;&lt;property id=&quot;20148&quot; value=&quot;5&quot;/&gt;&lt;property id=&quot;20300&quot; value=&quot;Slide 38 - &amp;quot;The Linear Model&amp;quot;&quot;/&gt;&lt;property id=&quot;20303&quot; value=&quot;-1&quot;/&gt;&lt;property id=&quot;20307&quot; value=&quot;352&quot;/&gt;&lt;property id=&quot;20309&quot; value=&quot;-1&quot;/&gt;&lt;/object&gt;&lt;object type=&quot;3&quot; unique_id=&quot;10042&quot;&gt;&lt;property id=&quot;20148&quot; value=&quot;5&quot;/&gt;&lt;property id=&quot;20300&quot; value=&quot;Slide 39 - &amp;quot;Rational Unified Process&amp;quot;&quot;/&gt;&lt;property id=&quot;20303&quot; value=&quot;-1&quot;/&gt;&lt;property id=&quot;20307&quot; value=&quot;413&quot;/&gt;&lt;property id=&quot;20309&quot; value=&quot;-1&quot;/&gt;&lt;/object&gt;&lt;object type=&quot;3&quot; unique_id=&quot;10043&quot;&gt;&lt;property id=&quot;20148&quot; value=&quot;5&quot;/&gt;&lt;property id=&quot;20300&quot; value=&quot;Slide 40 - &amp;quot;Iterative Models&amp;quot;&quot;/&gt;&lt;property id=&quot;20303&quot; value=&quot;-1&quot;/&gt;&lt;property id=&quot;20307&quot; value=&quot;411&quot;/&gt;&lt;property id=&quot;20309&quot; value=&quot;-1&quot;/&gt;&lt;/object&gt;&lt;object type=&quot;3&quot; unique_id=&quot;10044&quot;&gt;&lt;property id=&quot;20148&quot; value=&quot;5&quot;/&gt;&lt;property id=&quot;20300&quot; value=&quot;Slide 41 - &amp;quot;The Incremental Model&amp;quot;&quot;/&gt;&lt;property id=&quot;20303&quot; value=&quot;-1&quot;/&gt;&lt;property id=&quot;20307&quot; value=&quot;412&quot;/&gt;&lt;property id=&quot;20309&quot; value=&quot;-1&quot;/&gt;&lt;/object&gt;&lt;object type=&quot;3&quot; unique_id=&quot;10045&quot;&gt;&lt;property id=&quot;20148&quot; value=&quot;5&quot;/&gt;&lt;property id=&quot;20300&quot; value=&quot;Slide 42 - &amp;quot;Iterative and Incremental Models&amp;quot;&quot;/&gt;&lt;property id=&quot;20303&quot; value=&quot;-1&quot;/&gt;&lt;property id=&quot;20307&quot; value=&quot;353&quot;/&gt;&lt;property id=&quot;20309&quot; value=&quot;-1&quot;/&gt;&lt;/object&gt;&lt;object type=&quot;3&quot; unique_id=&quot;10046&quot;&gt;&lt;property id=&quot;20148&quot; value=&quot;5&quot;/&gt;&lt;property id=&quot;20300&quot; value=&quot;Slide 43 - &amp;quot;Evolutionary Models: The Spiral&amp;quot;&quot;/&gt;&lt;property id=&quot;20303&quot; value=&quot;-1&quot;/&gt;&lt;property id=&quot;20307&quot; value=&quot;408&quot;/&gt;&lt;property id=&quot;20309&quot; value=&quot;-1&quot;/&gt;&lt;/object&gt;&lt;object type=&quot;3&quot; unique_id=&quot;10047&quot;&gt;&lt;property id=&quot;20148&quot; value=&quot;5&quot;/&gt;&lt;property id=&quot;20300&quot; value=&quot;Slide 44 - &amp;quot;Evolutionary Models: Concurrent&amp;quot;&quot;/&gt;&lt;property id=&quot;20303&quot; value=&quot;-1&quot;/&gt;&lt;property id=&quot;20307&quot; value=&quot;409&quot;/&gt;&lt;property id=&quot;20309&quot; value=&quot;-1&quot;/&gt;&lt;/object&gt;&lt;object type=&quot;3&quot; unique_id=&quot;10048&quot;&gt;&lt;property id=&quot;20148&quot; value=&quot;5&quot;/&gt;&lt;property id=&quot;20300&quot; value=&quot;Slide 45 - &amp;quot;Still Other Process Models&amp;quot;&quot;/&gt;&lt;property id=&quot;20303&quot; value=&quot;-1&quot;/&gt;&lt;property id=&quot;20307&quot; value=&quot;410&quot;/&gt;&lt;property id=&quot;20309&quot; value=&quot;-1&quot;/&gt;&lt;/object&gt;&lt;object type=&quot;3&quot; unique_id=&quot;10049&quot;&gt;&lt;property id=&quot;20148&quot; value=&quot;5&quot;/&gt;&lt;property id=&quot;20300&quot; value=&quot;Slide 46 - &amp;quot;Homework Assignment for 8/29/07&amp;quot;&quot;/&gt;&lt;property id=&quot;20303&quot; value=&quot;-1&quot;/&gt;&lt;property id=&quot;20307&quot; value=&quot;377&quot;/&gt;&lt;property id=&quot;20309&quot; value=&quot;-1&quot;/&gt;&lt;/object&gt;&lt;/object&gt;&lt;object type=&quot;8&quot; unique_id=&quot;10050&quot;&gt;&lt;/object&gt;&lt;/object&gt;&lt;/database&gt;"/>
</p:tagLst>
</file>

<file path=ppt/tags/tag2.xml><?xml version="1.0" encoding="utf-8"?>
<p:tagLst xmlns:a="http://schemas.openxmlformats.org/drawingml/2006/main" xmlns:r="http://schemas.openxmlformats.org/officeDocument/2006/relationships" xmlns:p="http://schemas.openxmlformats.org/presentationml/2006/main">
  <p:tag name="PPSNARRATION" val="1,2137399327,C:\Documents and Settings\Shawn Bohner\My Documents\CS5704\Fall2007\CS5704-Week1\CS5704-Week1.ppc"/>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41125</TotalTime>
  <Words>1580</Words>
  <Application>Microsoft Office PowerPoint</Application>
  <PresentationFormat>On-screen Show (4:3)</PresentationFormat>
  <Paragraphs>328</Paragraphs>
  <Slides>34</Slides>
  <Notes>22</Notes>
  <HiddenSlides>9</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Blank Presentation</vt:lpstr>
      <vt:lpstr>Software Construction  and Evolution - CSSE 375  Software Visualization Tools and Software Evolution</vt:lpstr>
      <vt:lpstr>Why Do We Visualize Software &amp; stuff?</vt:lpstr>
      <vt:lpstr>Why Do We Visualize Software &amp; stuff?</vt:lpstr>
      <vt:lpstr>TogetherSoft</vt:lpstr>
      <vt:lpstr>Variations - TogetherSoft</vt:lpstr>
      <vt:lpstr>DEC FUSE Program Visualizer</vt:lpstr>
      <vt:lpstr>DEC Fuse Program Visualizer</vt:lpstr>
      <vt:lpstr>A little more on jGRASP</vt:lpstr>
      <vt:lpstr>jGRASP Complexity Analysis</vt:lpstr>
      <vt:lpstr>jGRASP</vt:lpstr>
      <vt:lpstr>Imagix 4D</vt:lpstr>
      <vt:lpstr>Imagix 4D</vt:lpstr>
      <vt:lpstr>Program Execution Analysis</vt:lpstr>
      <vt:lpstr>IBM Program Visualizer</vt:lpstr>
      <vt:lpstr>Concurrent Program Visualization</vt:lpstr>
      <vt:lpstr>ConchViz</vt:lpstr>
      <vt:lpstr> Dogbert’s Take, on Why We Visualize</vt:lpstr>
      <vt:lpstr>Software Evolves in an Ecosystem</vt:lpstr>
      <vt:lpstr>Cultural change is hard!</vt:lpstr>
      <vt:lpstr>Enterprise Architecture Perspective</vt:lpstr>
      <vt:lpstr>Software Evolution - Some History</vt:lpstr>
      <vt:lpstr>Key Software Evolution Definitions (1 of 2)</vt:lpstr>
      <vt:lpstr>Key Software Evolution Definitions (2 of 2)</vt:lpstr>
      <vt:lpstr>Software Evolution</vt:lpstr>
      <vt:lpstr>Discussion Groups</vt:lpstr>
      <vt:lpstr> Law 1 - Continuing Change </vt:lpstr>
      <vt:lpstr>Law 2 – Increasing Complexity</vt:lpstr>
      <vt:lpstr>Law 3 – Self Regulation</vt:lpstr>
      <vt:lpstr>Law 4 – Conservation of Organizational Stability </vt:lpstr>
      <vt:lpstr>Law 5 – Conservation of Familiarity</vt:lpstr>
      <vt:lpstr>Law 6 – Continuing Growth</vt:lpstr>
      <vt:lpstr>Law 7 – Declining Quality</vt:lpstr>
      <vt:lpstr>Law 8 – Feedback System</vt:lpstr>
      <vt:lpstr>Applicability of Lehman’s Laws</vt:lpstr>
    </vt:vector>
  </TitlesOfParts>
  <Company>Virginia 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Construction and Evolution CS5704: First Class</dc:title>
  <dc:creator>Shawn Bohner</dc:creator>
  <cp:lastModifiedBy>Windows User</cp:lastModifiedBy>
  <cp:revision>130</cp:revision>
  <cp:lastPrinted>2010-05-04T14:26:09Z</cp:lastPrinted>
  <dcterms:created xsi:type="dcterms:W3CDTF">2010-04-22T14:18:42Z</dcterms:created>
  <dcterms:modified xsi:type="dcterms:W3CDTF">2014-05-19T12:27:28Z</dcterms:modified>
</cp:coreProperties>
</file>