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handoutMasterIdLst>
    <p:handoutMasterId r:id="rId24"/>
  </p:handoutMasterIdLst>
  <p:sldIdLst>
    <p:sldId id="259" r:id="rId2"/>
    <p:sldId id="465" r:id="rId3"/>
    <p:sldId id="506" r:id="rId4"/>
    <p:sldId id="514" r:id="rId5"/>
    <p:sldId id="519" r:id="rId6"/>
    <p:sldId id="510" r:id="rId7"/>
    <p:sldId id="531" r:id="rId8"/>
    <p:sldId id="509" r:id="rId9"/>
    <p:sldId id="516" r:id="rId10"/>
    <p:sldId id="517" r:id="rId11"/>
    <p:sldId id="518" r:id="rId12"/>
    <p:sldId id="520" r:id="rId13"/>
    <p:sldId id="523" r:id="rId14"/>
    <p:sldId id="524" r:id="rId15"/>
    <p:sldId id="532" r:id="rId16"/>
    <p:sldId id="526" r:id="rId17"/>
    <p:sldId id="527" r:id="rId18"/>
    <p:sldId id="529" r:id="rId19"/>
    <p:sldId id="534" r:id="rId20"/>
    <p:sldId id="535" r:id="rId21"/>
    <p:sldId id="533" r:id="rId22"/>
  </p:sldIdLst>
  <p:sldSz cx="9144000" cy="6858000" type="screen4x3"/>
  <p:notesSz cx="7315200" cy="9601200"/>
  <p:custDataLst>
    <p:tags r:id="rId25"/>
  </p:custDataLst>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33"/>
    <a:srgbClr val="336699"/>
    <a:srgbClr val="FFFF00"/>
    <a:srgbClr val="0033CC"/>
    <a:srgbClr val="800000"/>
    <a:srgbClr val="990000"/>
    <a:srgbClr val="000066"/>
    <a:srgbClr val="CC33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53" autoAdjust="0"/>
    <p:restoredTop sz="84734" autoAdjust="0"/>
  </p:normalViewPr>
  <p:slideViewPr>
    <p:cSldViewPr>
      <p:cViewPr varScale="1">
        <p:scale>
          <a:sx n="74" d="100"/>
          <a:sy n="74" d="100"/>
        </p:scale>
        <p:origin x="-171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542" y="-84"/>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bwMode="auto">
          <a:xfrm>
            <a:off x="0" y="0"/>
            <a:ext cx="3182938" cy="466725"/>
          </a:xfrm>
          <a:prstGeom prst="rect">
            <a:avLst/>
          </a:prstGeom>
          <a:noFill/>
          <a:ln w="9525">
            <a:noFill/>
            <a:miter lim="800000"/>
            <a:headEnd/>
            <a:tailEnd/>
          </a:ln>
          <a:effectLst/>
        </p:spPr>
        <p:txBody>
          <a:bodyPr vert="horz" wrap="square" lIns="95381" tIns="47691" rIns="95381" bIns="47691" numCol="1" anchor="t" anchorCtr="0" compatLnSpc="1">
            <a:prstTxWarp prst="textNoShape">
              <a:avLst/>
            </a:prstTxWarp>
          </a:bodyPr>
          <a:lstStyle>
            <a:lvl1pPr defTabSz="954088">
              <a:defRPr sz="1300"/>
            </a:lvl1pPr>
          </a:lstStyle>
          <a:p>
            <a:endParaRPr lang="en-US"/>
          </a:p>
        </p:txBody>
      </p:sp>
      <p:sp>
        <p:nvSpPr>
          <p:cNvPr id="176131" name="Rectangle 3"/>
          <p:cNvSpPr>
            <a:spLocks noGrp="1" noChangeArrowheads="1"/>
          </p:cNvSpPr>
          <p:nvPr>
            <p:ph type="dt" sz="quarter" idx="1"/>
          </p:nvPr>
        </p:nvSpPr>
        <p:spPr bwMode="auto">
          <a:xfrm>
            <a:off x="4160838" y="0"/>
            <a:ext cx="3182937" cy="466725"/>
          </a:xfrm>
          <a:prstGeom prst="rect">
            <a:avLst/>
          </a:prstGeom>
          <a:noFill/>
          <a:ln w="9525">
            <a:noFill/>
            <a:miter lim="800000"/>
            <a:headEnd/>
            <a:tailEnd/>
          </a:ln>
          <a:effectLst/>
        </p:spPr>
        <p:txBody>
          <a:bodyPr vert="horz" wrap="square" lIns="95381" tIns="47691" rIns="95381" bIns="47691" numCol="1" anchor="t" anchorCtr="0" compatLnSpc="1">
            <a:prstTxWarp prst="textNoShape">
              <a:avLst/>
            </a:prstTxWarp>
          </a:bodyPr>
          <a:lstStyle>
            <a:lvl1pPr algn="r" defTabSz="954088">
              <a:defRPr sz="1300"/>
            </a:lvl1pPr>
          </a:lstStyle>
          <a:p>
            <a:endParaRPr lang="en-US"/>
          </a:p>
        </p:txBody>
      </p:sp>
      <p:sp>
        <p:nvSpPr>
          <p:cNvPr id="176132" name="Rectangle 4"/>
          <p:cNvSpPr>
            <a:spLocks noGrp="1" noChangeArrowheads="1"/>
          </p:cNvSpPr>
          <p:nvPr>
            <p:ph type="ftr" sz="quarter" idx="2"/>
          </p:nvPr>
        </p:nvSpPr>
        <p:spPr bwMode="auto">
          <a:xfrm>
            <a:off x="0" y="9109075"/>
            <a:ext cx="3182938" cy="466725"/>
          </a:xfrm>
          <a:prstGeom prst="rect">
            <a:avLst/>
          </a:prstGeom>
          <a:noFill/>
          <a:ln w="9525">
            <a:noFill/>
            <a:miter lim="800000"/>
            <a:headEnd/>
            <a:tailEnd/>
          </a:ln>
          <a:effectLst/>
        </p:spPr>
        <p:txBody>
          <a:bodyPr vert="horz" wrap="square" lIns="95381" tIns="47691" rIns="95381" bIns="47691" numCol="1" anchor="b" anchorCtr="0" compatLnSpc="1">
            <a:prstTxWarp prst="textNoShape">
              <a:avLst/>
            </a:prstTxWarp>
          </a:bodyPr>
          <a:lstStyle>
            <a:lvl1pPr defTabSz="954088">
              <a:defRPr sz="1300"/>
            </a:lvl1pPr>
          </a:lstStyle>
          <a:p>
            <a:endParaRPr lang="en-US"/>
          </a:p>
        </p:txBody>
      </p:sp>
      <p:sp>
        <p:nvSpPr>
          <p:cNvPr id="176133" name="Rectangle 5"/>
          <p:cNvSpPr>
            <a:spLocks noGrp="1" noChangeArrowheads="1"/>
          </p:cNvSpPr>
          <p:nvPr>
            <p:ph type="sldNum" sz="quarter" idx="3"/>
          </p:nvPr>
        </p:nvSpPr>
        <p:spPr bwMode="auto">
          <a:xfrm>
            <a:off x="4160838" y="9109075"/>
            <a:ext cx="3182937" cy="466725"/>
          </a:xfrm>
          <a:prstGeom prst="rect">
            <a:avLst/>
          </a:prstGeom>
          <a:noFill/>
          <a:ln w="9525">
            <a:noFill/>
            <a:miter lim="800000"/>
            <a:headEnd/>
            <a:tailEnd/>
          </a:ln>
          <a:effectLst/>
        </p:spPr>
        <p:txBody>
          <a:bodyPr vert="horz" wrap="square" lIns="95381" tIns="47691" rIns="95381" bIns="47691" numCol="1" anchor="b" anchorCtr="0" compatLnSpc="1">
            <a:prstTxWarp prst="textNoShape">
              <a:avLst/>
            </a:prstTxWarp>
          </a:bodyPr>
          <a:lstStyle>
            <a:lvl1pPr algn="r" defTabSz="954088">
              <a:defRPr sz="1300"/>
            </a:lvl1pPr>
          </a:lstStyle>
          <a:p>
            <a:fld id="{BE7C2961-80AF-1046-8E90-A8097193FC68}" type="slidenum">
              <a:rPr lang="en-US"/>
              <a:pPr/>
              <a:t>‹#›</a:t>
            </a:fld>
            <a:endParaRPr lang="en-US"/>
          </a:p>
        </p:txBody>
      </p:sp>
    </p:spTree>
    <p:extLst>
      <p:ext uri="{BB962C8B-B14F-4D97-AF65-F5344CB8AC3E}">
        <p14:creationId xmlns:p14="http://schemas.microsoft.com/office/powerpoint/2010/main" val="372078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82600"/>
          </a:xfrm>
          <a:prstGeom prst="rect">
            <a:avLst/>
          </a:prstGeom>
          <a:noFill/>
          <a:ln w="9525">
            <a:noFill/>
            <a:miter lim="800000"/>
            <a:headEnd/>
            <a:tailEnd/>
          </a:ln>
          <a:effectLst/>
        </p:spPr>
        <p:txBody>
          <a:bodyPr vert="horz" wrap="square" lIns="97187" tIns="48594" rIns="97187" bIns="48594" numCol="1" anchor="t" anchorCtr="0" compatLnSpc="1">
            <a:prstTxWarp prst="textNoShape">
              <a:avLst/>
            </a:prstTxWarp>
          </a:bodyPr>
          <a:lstStyle>
            <a:lvl1pPr defTabSz="973138">
              <a:defRPr sz="1300"/>
            </a:lvl1pPr>
          </a:lstStyle>
          <a:p>
            <a:endParaRPr lang="en-US"/>
          </a:p>
        </p:txBody>
      </p:sp>
      <p:sp>
        <p:nvSpPr>
          <p:cNvPr id="7171" name="Rectangle 3"/>
          <p:cNvSpPr>
            <a:spLocks noGrp="1" noChangeArrowheads="1"/>
          </p:cNvSpPr>
          <p:nvPr>
            <p:ph type="dt" idx="1"/>
          </p:nvPr>
        </p:nvSpPr>
        <p:spPr bwMode="auto">
          <a:xfrm>
            <a:off x="4144963" y="0"/>
            <a:ext cx="3170237" cy="482600"/>
          </a:xfrm>
          <a:prstGeom prst="rect">
            <a:avLst/>
          </a:prstGeom>
          <a:noFill/>
          <a:ln w="9525">
            <a:noFill/>
            <a:miter lim="800000"/>
            <a:headEnd/>
            <a:tailEnd/>
          </a:ln>
          <a:effectLst/>
        </p:spPr>
        <p:txBody>
          <a:bodyPr vert="horz" wrap="square" lIns="97187" tIns="48594" rIns="97187" bIns="48594" numCol="1" anchor="t" anchorCtr="0" compatLnSpc="1">
            <a:prstTxWarp prst="textNoShape">
              <a:avLst/>
            </a:prstTxWarp>
          </a:bodyPr>
          <a:lstStyle>
            <a:lvl1pPr algn="r" defTabSz="973138">
              <a:defRPr sz="1300"/>
            </a:lvl1pPr>
          </a:lstStyle>
          <a:p>
            <a:endParaRPr lang="en-US"/>
          </a:p>
        </p:txBody>
      </p:sp>
      <p:sp>
        <p:nvSpPr>
          <p:cNvPr id="7172" name="Rectangle 4"/>
          <p:cNvSpPr>
            <a:spLocks noGrp="1" noRot="1" noChangeAspect="1" noChangeArrowheads="1" noTextEdit="1"/>
          </p:cNvSpPr>
          <p:nvPr>
            <p:ph type="sldImg" idx="2"/>
          </p:nvPr>
        </p:nvSpPr>
        <p:spPr bwMode="auto">
          <a:xfrm>
            <a:off x="1258888" y="719138"/>
            <a:ext cx="4800600" cy="360045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974725" y="4559300"/>
            <a:ext cx="5365750" cy="4322763"/>
          </a:xfrm>
          <a:prstGeom prst="rect">
            <a:avLst/>
          </a:prstGeom>
          <a:noFill/>
          <a:ln w="9525">
            <a:noFill/>
            <a:miter lim="800000"/>
            <a:headEnd/>
            <a:tailEnd/>
          </a:ln>
          <a:effectLst/>
        </p:spPr>
        <p:txBody>
          <a:bodyPr vert="horz" wrap="square" lIns="97187" tIns="48594" rIns="97187" bIns="4859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4" name="Rectangle 6"/>
          <p:cNvSpPr>
            <a:spLocks noGrp="1" noChangeArrowheads="1"/>
          </p:cNvSpPr>
          <p:nvPr>
            <p:ph type="ftr" sz="quarter" idx="4"/>
          </p:nvPr>
        </p:nvSpPr>
        <p:spPr bwMode="auto">
          <a:xfrm>
            <a:off x="0" y="9118600"/>
            <a:ext cx="3170238" cy="482600"/>
          </a:xfrm>
          <a:prstGeom prst="rect">
            <a:avLst/>
          </a:prstGeom>
          <a:noFill/>
          <a:ln w="9525">
            <a:noFill/>
            <a:miter lim="800000"/>
            <a:headEnd/>
            <a:tailEnd/>
          </a:ln>
          <a:effectLst/>
        </p:spPr>
        <p:txBody>
          <a:bodyPr vert="horz" wrap="square" lIns="97187" tIns="48594" rIns="97187" bIns="48594" numCol="1" anchor="b" anchorCtr="0" compatLnSpc="1">
            <a:prstTxWarp prst="textNoShape">
              <a:avLst/>
            </a:prstTxWarp>
          </a:bodyPr>
          <a:lstStyle>
            <a:lvl1pPr defTabSz="973138">
              <a:defRPr sz="1300"/>
            </a:lvl1pPr>
          </a:lstStyle>
          <a:p>
            <a:endParaRPr lang="en-US"/>
          </a:p>
        </p:txBody>
      </p:sp>
      <p:sp>
        <p:nvSpPr>
          <p:cNvPr id="7175" name="Rectangle 7"/>
          <p:cNvSpPr>
            <a:spLocks noGrp="1" noChangeArrowheads="1"/>
          </p:cNvSpPr>
          <p:nvPr>
            <p:ph type="sldNum" sz="quarter" idx="5"/>
          </p:nvPr>
        </p:nvSpPr>
        <p:spPr bwMode="auto">
          <a:xfrm>
            <a:off x="4144963" y="9118600"/>
            <a:ext cx="3170237" cy="482600"/>
          </a:xfrm>
          <a:prstGeom prst="rect">
            <a:avLst/>
          </a:prstGeom>
          <a:noFill/>
          <a:ln w="9525">
            <a:noFill/>
            <a:miter lim="800000"/>
            <a:headEnd/>
            <a:tailEnd/>
          </a:ln>
          <a:effectLst/>
        </p:spPr>
        <p:txBody>
          <a:bodyPr vert="horz" wrap="square" lIns="97187" tIns="48594" rIns="97187" bIns="48594" numCol="1" anchor="b" anchorCtr="0" compatLnSpc="1">
            <a:prstTxWarp prst="textNoShape">
              <a:avLst/>
            </a:prstTxWarp>
          </a:bodyPr>
          <a:lstStyle>
            <a:lvl1pPr algn="r" defTabSz="973138">
              <a:defRPr sz="1300"/>
            </a:lvl1pPr>
          </a:lstStyle>
          <a:p>
            <a:fld id="{1D48FDC5-0FF0-AA44-98DE-252E54AB5EC7}" type="slidenum">
              <a:rPr lang="en-US"/>
              <a:pPr/>
              <a:t>‹#›</a:t>
            </a:fld>
            <a:endParaRPr lang="en-US"/>
          </a:p>
        </p:txBody>
      </p:sp>
    </p:spTree>
    <p:extLst>
      <p:ext uri="{BB962C8B-B14F-4D97-AF65-F5344CB8AC3E}">
        <p14:creationId xmlns:p14="http://schemas.microsoft.com/office/powerpoint/2010/main" val="214944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1C3301-B4F8-9C4A-A4A6-B086B24BB786}" type="slidenum">
              <a:rPr lang="en-US"/>
              <a:pPr/>
              <a:t>1</a:t>
            </a:fld>
            <a:endParaRPr lang="en-US"/>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pPr lvl="0"/>
            <a:r>
              <a:rPr lang="en-US" dirty="0" smtClean="0"/>
              <a:t>Image from http://winterson.com/2008/04/30000-feet-over-tibet.html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BFD606-5165-5B47-BBD4-D765A55A4CA1}" type="slidenum">
              <a:rPr lang="en-US"/>
              <a:pPr/>
              <a:t>11</a:t>
            </a:fld>
            <a:endParaRPr lang="en-US"/>
          </a:p>
        </p:txBody>
      </p:sp>
      <p:sp>
        <p:nvSpPr>
          <p:cNvPr id="498690" name="Rectangle 2"/>
          <p:cNvSpPr>
            <a:spLocks noGrp="1" noRot="1" noChangeAspect="1" noChangeArrowheads="1"/>
          </p:cNvSpPr>
          <p:nvPr>
            <p:ph type="sldImg"/>
          </p:nvPr>
        </p:nvSpPr>
        <p:spPr bwMode="auto">
          <a:xfrm>
            <a:off x="1446213" y="1293813"/>
            <a:ext cx="4449762" cy="3336925"/>
          </a:xfrm>
          <a:prstGeom prst="rect">
            <a:avLst/>
          </a:prstGeom>
          <a:noFill/>
          <a:ln w="12700" cap="flat">
            <a:solidFill>
              <a:schemeClr val="tx1"/>
            </a:solidFill>
            <a:miter lim="800000"/>
            <a:headEnd/>
            <a:tailEnd/>
          </a:ln>
        </p:spPr>
      </p:sp>
      <p:sp>
        <p:nvSpPr>
          <p:cNvPr id="498691" name="Rectangle 3"/>
          <p:cNvSpPr>
            <a:spLocks noGrp="1" noChangeArrowheads="1"/>
          </p:cNvSpPr>
          <p:nvPr>
            <p:ph type="body" idx="1"/>
          </p:nvPr>
        </p:nvSpPr>
        <p:spPr bwMode="auto">
          <a:xfrm>
            <a:off x="700088" y="5078413"/>
            <a:ext cx="5886450" cy="3335337"/>
          </a:xfrm>
          <a:prstGeom prst="rect">
            <a:avLst/>
          </a:prstGeom>
          <a:noFill/>
          <a:ln>
            <a:miter lim="800000"/>
            <a:headEnd/>
            <a:tailEnd/>
          </a:ln>
        </p:spPr>
        <p:txBody>
          <a:bodyPr lIns="97332" tIns="48667" rIns="97332" bIns="48667">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Q15</a:t>
            </a:r>
            <a:r>
              <a:rPr lang="en-US" dirty="0" smtClean="0"/>
              <a:t>: What are the consequences</a:t>
            </a:r>
            <a:r>
              <a:rPr lang="en-US" baseline="0" dirty="0" smtClean="0"/>
              <a:t> of the “Hydra-Effect” and other software maintenance challenges? </a:t>
            </a:r>
            <a:endParaRPr lang="en-US" dirty="0" smtClean="0"/>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5CB4B0-96D5-9C49-AF58-96DC41B80FA0}" type="slidenum">
              <a:rPr lang="en-US"/>
              <a:pPr/>
              <a:t>12</a:t>
            </a:fld>
            <a:endParaRPr lang="en-US"/>
          </a:p>
        </p:txBody>
      </p:sp>
      <p:sp>
        <p:nvSpPr>
          <p:cNvPr id="506882" name="Rectangle 2"/>
          <p:cNvSpPr>
            <a:spLocks noGrp="1" noRot="1" noChangeAspect="1" noChangeArrowheads="1"/>
          </p:cNvSpPr>
          <p:nvPr>
            <p:ph type="sldImg"/>
          </p:nvPr>
        </p:nvSpPr>
        <p:spPr bwMode="auto">
          <a:xfrm>
            <a:off x="1446213" y="1293813"/>
            <a:ext cx="4449762" cy="3336925"/>
          </a:xfrm>
          <a:prstGeom prst="rect">
            <a:avLst/>
          </a:prstGeom>
          <a:noFill/>
          <a:ln w="12700" cap="flat">
            <a:solidFill>
              <a:schemeClr val="tx1"/>
            </a:solidFill>
            <a:miter lim="800000"/>
            <a:headEnd/>
            <a:tailEnd/>
          </a:ln>
        </p:spPr>
      </p:sp>
      <p:sp>
        <p:nvSpPr>
          <p:cNvPr id="506883" name="Rectangle 3"/>
          <p:cNvSpPr>
            <a:spLocks noGrp="1" noChangeArrowheads="1"/>
          </p:cNvSpPr>
          <p:nvPr>
            <p:ph type="body" idx="1"/>
          </p:nvPr>
        </p:nvSpPr>
        <p:spPr bwMode="auto">
          <a:xfrm>
            <a:off x="700088" y="5078413"/>
            <a:ext cx="5886450" cy="3335337"/>
          </a:xfrm>
          <a:prstGeom prst="rect">
            <a:avLst/>
          </a:prstGeom>
          <a:noFill/>
          <a:ln>
            <a:miter lim="800000"/>
            <a:headEnd/>
            <a:tailEnd/>
          </a:ln>
        </p:spPr>
        <p:txBody>
          <a:bodyPr lIns="97332" tIns="48667" rIns="97332" bIns="48667">
            <a:prstTxWarp prst="textNoShape">
              <a:avLst/>
            </a:prstTxWarp>
          </a:bodyPr>
          <a:lstStyle/>
          <a:p>
            <a:r>
              <a:rPr lang="en-US" dirty="0" smtClean="0"/>
              <a:t>Refactoring is a good example of Proactive Maintenance.</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424E14-1256-F643-9DFE-F42EBA1A91E2}" type="slidenum">
              <a:rPr lang="en-US"/>
              <a:pPr/>
              <a:t>13</a:t>
            </a:fld>
            <a:endParaRPr lang="en-US"/>
          </a:p>
        </p:txBody>
      </p:sp>
      <p:sp>
        <p:nvSpPr>
          <p:cNvPr id="519170" name="Rectangle 2"/>
          <p:cNvSpPr>
            <a:spLocks noGrp="1" noRot="1" noChangeAspect="1" noChangeArrowheads="1" noTextEdit="1"/>
          </p:cNvSpPr>
          <p:nvPr>
            <p:ph type="sldImg"/>
          </p:nvPr>
        </p:nvSpPr>
        <p:spPr>
          <a:ln/>
        </p:spPr>
      </p:sp>
      <p:sp>
        <p:nvSpPr>
          <p:cNvPr id="519171" name="Rectangle 3"/>
          <p:cNvSpPr>
            <a:spLocks noGrp="1" noChangeArrowheads="1"/>
          </p:cNvSpPr>
          <p:nvPr>
            <p:ph type="body" idx="1"/>
          </p:nvPr>
        </p:nvSpPr>
        <p:spPr/>
        <p:txBody>
          <a:bodyPr/>
          <a:lstStyle/>
          <a:p>
            <a:pPr eaLnBrk="1" hangingPunct="1">
              <a:lnSpc>
                <a:spcPct val="90000"/>
              </a:lnSpc>
            </a:pPr>
            <a:r>
              <a:rPr lang="en-US" dirty="0" smtClean="0"/>
              <a:t>Sometimes, it’s hard to tell the difference.</a:t>
            </a:r>
          </a:p>
          <a:p>
            <a:pPr lvl="1" eaLnBrk="1" hangingPunct="1">
              <a:lnSpc>
                <a:spcPct val="90000"/>
              </a:lnSpc>
            </a:pPr>
            <a:r>
              <a:rPr lang="en-US" dirty="0" smtClean="0"/>
              <a:t>Distinction may be as crazy as “Which manager’s team gets to do it – the ‘development’ manager, or the ‘maintenance’ manager”</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439045-3AD2-554C-A78C-AE716C1DCA26}" type="slidenum">
              <a:rPr lang="en-US"/>
              <a:pPr/>
              <a:t>14</a:t>
            </a:fld>
            <a:endParaRPr lang="en-US"/>
          </a:p>
        </p:txBody>
      </p:sp>
      <p:sp>
        <p:nvSpPr>
          <p:cNvPr id="520194"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p:txBody>
          <a:bodyPr/>
          <a:lstStyle/>
          <a:p>
            <a:r>
              <a:rPr lang="en-US" b="1" dirty="0" smtClean="0"/>
              <a:t>Q16</a:t>
            </a:r>
            <a:r>
              <a:rPr lang="en-US" dirty="0" smtClean="0"/>
              <a:t>: Is Example</a:t>
            </a:r>
            <a:r>
              <a:rPr lang="en-US" baseline="0" dirty="0" smtClean="0"/>
              <a:t> 1 Development or Maintenance? Why? </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439045-3AD2-554C-A78C-AE716C1DCA26}" type="slidenum">
              <a:rPr lang="en-US"/>
              <a:pPr/>
              <a:t>15</a:t>
            </a:fld>
            <a:endParaRPr lang="en-US"/>
          </a:p>
        </p:txBody>
      </p:sp>
      <p:sp>
        <p:nvSpPr>
          <p:cNvPr id="520194"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55E10D-9828-8743-8C87-C4CE43968DFB}" type="slidenum">
              <a:rPr lang="en-US"/>
              <a:pPr/>
              <a:t>16</a:t>
            </a:fld>
            <a:endParaRPr lang="en-US"/>
          </a:p>
        </p:txBody>
      </p:sp>
      <p:sp>
        <p:nvSpPr>
          <p:cNvPr id="522242" name="Rectangle 2"/>
          <p:cNvSpPr>
            <a:spLocks noGrp="1" noRot="1" noChangeAspect="1" noChangeArrowheads="1" noTextEdit="1"/>
          </p:cNvSpPr>
          <p:nvPr>
            <p:ph type="sldImg"/>
          </p:nvPr>
        </p:nvSpPr>
        <p:spPr>
          <a:ln/>
        </p:spPr>
      </p:sp>
      <p:sp>
        <p:nvSpPr>
          <p:cNvPr id="522243"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Q17</a:t>
            </a:r>
            <a:r>
              <a:rPr lang="en-US" dirty="0" smtClean="0"/>
              <a:t>: Is Example</a:t>
            </a:r>
            <a:r>
              <a:rPr lang="en-US" baseline="0" dirty="0" smtClean="0"/>
              <a:t> 3 Development or Maintenance? Why? </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359C7A-35E1-0948-AF48-660C88B80FE0}" type="slidenum">
              <a:rPr lang="en-US"/>
              <a:pPr/>
              <a:t>17</a:t>
            </a:fld>
            <a:endParaRPr lang="en-US"/>
          </a:p>
        </p:txBody>
      </p:sp>
      <p:sp>
        <p:nvSpPr>
          <p:cNvPr id="523266" name="Rectangle 2"/>
          <p:cNvSpPr>
            <a:spLocks noGrp="1" noRot="1" noChangeAspect="1" noChangeArrowheads="1" noTextEdit="1"/>
          </p:cNvSpPr>
          <p:nvPr>
            <p:ph type="sldImg"/>
          </p:nvPr>
        </p:nvSpPr>
        <p:spPr>
          <a:ln/>
        </p:spPr>
      </p:sp>
      <p:sp>
        <p:nvSpPr>
          <p:cNvPr id="523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BB513D-FDBE-764F-9BA9-5F35C642C390}" type="slidenum">
              <a:rPr lang="en-US"/>
              <a:pPr/>
              <a:t>18</a:t>
            </a:fld>
            <a:endParaRPr lang="en-US"/>
          </a:p>
        </p:txBody>
      </p:sp>
      <p:sp>
        <p:nvSpPr>
          <p:cNvPr id="525314" name="Rectangle 2"/>
          <p:cNvSpPr>
            <a:spLocks noGrp="1" noRot="1" noChangeAspect="1" noChangeArrowheads="1" noTextEdit="1"/>
          </p:cNvSpPr>
          <p:nvPr>
            <p:ph type="sldImg"/>
          </p:nvPr>
        </p:nvSpPr>
        <p:spPr>
          <a:ln/>
        </p:spPr>
      </p:sp>
      <p:sp>
        <p:nvSpPr>
          <p:cNvPr id="525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Non-discretionary</a:t>
            </a:r>
            <a:r>
              <a:rPr lang="en-US" baseline="0" dirty="0" smtClean="0"/>
              <a:t> means you have to get more approvals to do something, and it may be seen as “new development” versus already budgeted maintenance.</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19</a:t>
            </a:fld>
            <a:endParaRPr lang="en-US"/>
          </a:p>
        </p:txBody>
      </p:sp>
    </p:spTree>
    <p:extLst>
      <p:ext uri="{BB962C8B-B14F-4D97-AF65-F5344CB8AC3E}">
        <p14:creationId xmlns:p14="http://schemas.microsoft.com/office/powerpoint/2010/main" val="2949173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29A33-44AF-BB45-A54A-1D19F7B441AF}" type="slidenum">
              <a:rPr lang="en-US"/>
              <a:pPr/>
              <a:t>21</a:t>
            </a:fld>
            <a:endParaRPr lang="en-US"/>
          </a:p>
        </p:txBody>
      </p:sp>
      <p:sp>
        <p:nvSpPr>
          <p:cNvPr id="547842" name="Rectangle 2"/>
          <p:cNvSpPr>
            <a:spLocks noGrp="1" noRot="1" noChangeAspect="1" noChangeArrowheads="1"/>
          </p:cNvSpPr>
          <p:nvPr>
            <p:ph type="sldImg"/>
          </p:nvPr>
        </p:nvSpPr>
        <p:spPr bwMode="auto">
          <a:xfrm>
            <a:off x="1258888" y="719138"/>
            <a:ext cx="4800600" cy="3600450"/>
          </a:xfrm>
          <a:prstGeom prst="rect">
            <a:avLst/>
          </a:prstGeom>
          <a:solidFill>
            <a:srgbClr val="FFFFFF"/>
          </a:solidFill>
          <a:ln>
            <a:solidFill>
              <a:srgbClr val="000000"/>
            </a:solidFill>
            <a:miter lim="800000"/>
            <a:headEnd/>
            <a:tailEnd/>
          </a:ln>
        </p:spPr>
      </p:sp>
      <p:sp>
        <p:nvSpPr>
          <p:cNvPr id="547843" name="Rectangle 3"/>
          <p:cNvSpPr>
            <a:spLocks noGrp="1" noChangeArrowheads="1"/>
          </p:cNvSpPr>
          <p:nvPr>
            <p:ph type="body" idx="1"/>
          </p:nvPr>
        </p:nvSpPr>
        <p:spPr bwMode="auto">
          <a:xfrm>
            <a:off x="974725" y="4559300"/>
            <a:ext cx="5365750" cy="4322763"/>
          </a:xfrm>
          <a:prstGeom prst="rect">
            <a:avLst/>
          </a:prstGeom>
          <a:solidFill>
            <a:srgbClr val="FFFFFF"/>
          </a:solidFill>
          <a:ln>
            <a:solidFill>
              <a:srgbClr val="000000"/>
            </a:solidFill>
            <a:miter lim="800000"/>
            <a:headEnd/>
            <a:tailEnd/>
          </a:ln>
        </p:spPr>
        <p:txBody>
          <a:bodyPr>
            <a:prstTxWarp prst="textNoShape">
              <a:avLst/>
            </a:prstTxWarp>
          </a:bodyPr>
          <a:lstStyle/>
          <a:p>
            <a:r>
              <a:rPr lang="en-US" b="1" dirty="0" smtClean="0"/>
              <a:t>Q18</a:t>
            </a:r>
            <a:r>
              <a:rPr lang="en-US" dirty="0" smtClean="0"/>
              <a:t>: What is the business case based on for Software</a:t>
            </a:r>
            <a:r>
              <a:rPr lang="en-US" baseline="0" dirty="0" smtClean="0"/>
              <a:t> Maintenance? </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955B72-64DC-AF47-8748-CC85BE95DCBD}" type="slidenum">
              <a:rPr lang="en-US"/>
              <a:pPr/>
              <a:t>3</a:t>
            </a:fld>
            <a:endParaRPr lang="en-US"/>
          </a:p>
        </p:txBody>
      </p:sp>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397B3C-747E-B54D-A8DA-30ACAA495E2E}" type="slidenum">
              <a:rPr lang="en-US"/>
              <a:pPr/>
              <a:t>4</a:t>
            </a:fld>
            <a:endParaRPr lang="en-US"/>
          </a:p>
        </p:txBody>
      </p:sp>
      <p:sp>
        <p:nvSpPr>
          <p:cNvPr id="482306" name="Rectangle 2"/>
          <p:cNvSpPr>
            <a:spLocks noGrp="1" noRot="1" noChangeAspect="1" noChangeArrowheads="1"/>
          </p:cNvSpPr>
          <p:nvPr>
            <p:ph type="sldImg"/>
          </p:nvPr>
        </p:nvSpPr>
        <p:spPr bwMode="auto">
          <a:xfrm>
            <a:off x="1446213" y="1293813"/>
            <a:ext cx="4449762" cy="3336925"/>
          </a:xfrm>
          <a:prstGeom prst="rect">
            <a:avLst/>
          </a:prstGeom>
          <a:noFill/>
          <a:ln w="12700" cap="flat">
            <a:solidFill>
              <a:schemeClr val="tx1"/>
            </a:solidFill>
            <a:miter lim="800000"/>
            <a:headEnd/>
            <a:tailEnd/>
          </a:ln>
        </p:spPr>
      </p:sp>
      <p:sp>
        <p:nvSpPr>
          <p:cNvPr id="482307" name="Rectangle 3"/>
          <p:cNvSpPr>
            <a:spLocks noGrp="1" noChangeArrowheads="1"/>
          </p:cNvSpPr>
          <p:nvPr>
            <p:ph type="body" idx="1"/>
          </p:nvPr>
        </p:nvSpPr>
        <p:spPr bwMode="auto">
          <a:xfrm>
            <a:off x="700088" y="5078413"/>
            <a:ext cx="5886450" cy="3335337"/>
          </a:xfrm>
          <a:prstGeom prst="rect">
            <a:avLst/>
          </a:prstGeom>
          <a:noFill/>
          <a:ln>
            <a:miter lim="800000"/>
            <a:headEnd/>
            <a:tailEnd/>
          </a:ln>
        </p:spPr>
        <p:txBody>
          <a:bodyPr lIns="97332" tIns="48667" rIns="97332" bIns="48667">
            <a:prstTxWarp prst="textNoShape">
              <a:avLst/>
            </a:prstTxWarp>
          </a:bodyPr>
          <a:lstStyle/>
          <a:p>
            <a:r>
              <a:rPr lang="en-US" b="1" dirty="0" smtClean="0"/>
              <a:t>Q10: </a:t>
            </a:r>
            <a:r>
              <a:rPr lang="en-US" dirty="0" smtClean="0"/>
              <a:t>Why is software maintenance perceived as a problem?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EFB69C-FFD8-6B41-9842-D62C377AC7A4}" type="slidenum">
              <a:rPr lang="en-US"/>
              <a:pPr/>
              <a:t>5</a:t>
            </a:fld>
            <a:endParaRPr lang="en-US"/>
          </a:p>
        </p:txBody>
      </p:sp>
      <p:sp>
        <p:nvSpPr>
          <p:cNvPr id="504834" name="Rectangle 2"/>
          <p:cNvSpPr>
            <a:spLocks noGrp="1" noRot="1" noChangeAspect="1" noChangeArrowheads="1"/>
          </p:cNvSpPr>
          <p:nvPr>
            <p:ph type="sldImg"/>
          </p:nvPr>
        </p:nvSpPr>
        <p:spPr bwMode="auto">
          <a:xfrm>
            <a:off x="1446213" y="1293813"/>
            <a:ext cx="4449762" cy="3336925"/>
          </a:xfrm>
          <a:prstGeom prst="rect">
            <a:avLst/>
          </a:prstGeom>
          <a:noFill/>
          <a:ln w="12700" cap="flat">
            <a:solidFill>
              <a:schemeClr val="tx1"/>
            </a:solidFill>
            <a:miter lim="800000"/>
            <a:headEnd/>
            <a:tailEnd/>
          </a:ln>
        </p:spPr>
      </p:sp>
      <p:sp>
        <p:nvSpPr>
          <p:cNvPr id="504835" name="Rectangle 3"/>
          <p:cNvSpPr>
            <a:spLocks noGrp="1" noChangeArrowheads="1"/>
          </p:cNvSpPr>
          <p:nvPr>
            <p:ph type="body" idx="1"/>
          </p:nvPr>
        </p:nvSpPr>
        <p:spPr bwMode="auto">
          <a:xfrm>
            <a:off x="700088" y="5078413"/>
            <a:ext cx="5886450" cy="3335337"/>
          </a:xfrm>
          <a:prstGeom prst="rect">
            <a:avLst/>
          </a:prstGeom>
          <a:noFill/>
          <a:ln>
            <a:miter lim="800000"/>
            <a:headEnd/>
            <a:tailEnd/>
          </a:ln>
        </p:spPr>
        <p:txBody>
          <a:bodyPr lIns="97332" tIns="48667" rIns="97332" bIns="48667">
            <a:prstTxWarp prst="textNoShape">
              <a:avLst/>
            </a:prstTxWarp>
          </a:bodyPr>
          <a:lstStyle/>
          <a:p>
            <a:r>
              <a:rPr lang="en-US" dirty="0" smtClean="0"/>
              <a:t>Preserve and enhance investments in large software systems</a:t>
            </a:r>
          </a:p>
          <a:p>
            <a:r>
              <a:rPr lang="en-US" dirty="0" smtClean="0"/>
              <a:t>	Proactive maintenance to improve software assets </a:t>
            </a:r>
          </a:p>
          <a:p>
            <a:r>
              <a:rPr lang="en-US" dirty="0" smtClean="0"/>
              <a:t>	Reactive maintenance to respond to emergency fixes (followed by proactive scheduled maintenance)</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D1F87F-68D1-EC4E-8B01-FB6C2F4FEA19}" type="slidenum">
              <a:rPr lang="en-US"/>
              <a:pPr/>
              <a:t>6</a:t>
            </a:fld>
            <a:endParaRPr lang="en-US"/>
          </a:p>
        </p:txBody>
      </p:sp>
      <p:sp>
        <p:nvSpPr>
          <p:cNvPr id="516098" name="Rectangle 2"/>
          <p:cNvSpPr>
            <a:spLocks noGrp="1" noRot="1" noChangeAspect="1" noChangeArrowheads="1" noTextEdit="1"/>
          </p:cNvSpPr>
          <p:nvPr>
            <p:ph type="sldImg"/>
          </p:nvPr>
        </p:nvSpPr>
        <p:spPr>
          <a:ln/>
        </p:spPr>
      </p:sp>
      <p:sp>
        <p:nvSpPr>
          <p:cNvPr id="516099" name="Rectangle 3"/>
          <p:cNvSpPr>
            <a:spLocks noGrp="1" noChangeArrowheads="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smtClean="0"/>
              <a:t>Maintenance</a:t>
            </a:r>
            <a:r>
              <a:rPr lang="en-US" baseline="0" dirty="0" smtClean="0"/>
              <a:t> is within the confines of existing system and process and tools…</a:t>
            </a:r>
            <a:endParaRPr lang="en-US" dirty="0" smtClean="0"/>
          </a:p>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smtClean="0"/>
              <a:t>	E.g., “How would you change the change management system during maintenance?</a:t>
            </a:r>
          </a:p>
          <a:p>
            <a:r>
              <a:rPr lang="en-US" b="1" dirty="0" smtClean="0"/>
              <a:t>Q11</a:t>
            </a:r>
            <a:r>
              <a:rPr lang="en-US" dirty="0" smtClean="0"/>
              <a:t>: The closer software development</a:t>
            </a:r>
            <a:r>
              <a:rPr lang="en-US" baseline="0" dirty="0" smtClean="0"/>
              <a:t> projects get to delivery, the more they look like ________________.  Why?</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D1F87F-68D1-EC4E-8B01-FB6C2F4FEA19}" type="slidenum">
              <a:rPr lang="en-US"/>
              <a:pPr/>
              <a:t>7</a:t>
            </a:fld>
            <a:endParaRPr lang="en-US"/>
          </a:p>
        </p:txBody>
      </p:sp>
      <p:sp>
        <p:nvSpPr>
          <p:cNvPr id="516098" name="Rectangle 2"/>
          <p:cNvSpPr>
            <a:spLocks noGrp="1" noRot="1" noChangeAspect="1" noChangeArrowheads="1" noTextEdit="1"/>
          </p:cNvSpPr>
          <p:nvPr>
            <p:ph type="sldImg"/>
          </p:nvPr>
        </p:nvSpPr>
        <p:spPr>
          <a:ln/>
        </p:spPr>
      </p:sp>
      <p:sp>
        <p:nvSpPr>
          <p:cNvPr id="516099" name="Rectangle 3"/>
          <p:cNvSpPr>
            <a:spLocks noGrp="1" noChangeArrowheads="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smtClean="0"/>
              <a:t>Maintenance</a:t>
            </a:r>
            <a:r>
              <a:rPr lang="en-US" baseline="0" dirty="0" smtClean="0"/>
              <a:t> is within the confines of existing system and process and tools…</a:t>
            </a:r>
            <a:endParaRPr lang="en-US" dirty="0" smtClean="0"/>
          </a:p>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smtClean="0"/>
              <a:t>	E.g., “How would you change the change management system during maintenance?</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Impact analysis needed for estimates</a:t>
            </a:r>
          </a:p>
          <a:p>
            <a:r>
              <a:rPr lang="en-US" b="1" dirty="0" smtClean="0"/>
              <a:t>Q12</a:t>
            </a:r>
            <a:r>
              <a:rPr lang="en-US" dirty="0" smtClean="0"/>
              <a:t>: A</a:t>
            </a:r>
            <a:r>
              <a:rPr lang="en-US" baseline="0" dirty="0" smtClean="0"/>
              <a:t> l</a:t>
            </a:r>
            <a:r>
              <a:rPr lang="en-US" dirty="0" smtClean="0"/>
              <a:t>arge part of the software maintenance effort is in _____________ the change in the context of  ________________ system artifacts.</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365572-2CF0-604A-B972-B1D51BD271B7}" type="slidenum">
              <a:rPr lang="en-US"/>
              <a:pPr/>
              <a:t>8</a:t>
            </a:fld>
            <a:endParaRPr lang="en-US"/>
          </a:p>
        </p:txBody>
      </p:sp>
      <p:sp>
        <p:nvSpPr>
          <p:cNvPr id="515074" name="Rectangle 2"/>
          <p:cNvSpPr>
            <a:spLocks noGrp="1" noRot="1" noChangeAspect="1" noChangeArrowheads="1" noTextEdit="1"/>
          </p:cNvSpPr>
          <p:nvPr>
            <p:ph type="sldImg"/>
          </p:nvPr>
        </p:nvSpPr>
        <p:spPr>
          <a:ln/>
        </p:spPr>
      </p:sp>
      <p:sp>
        <p:nvSpPr>
          <p:cNvPr id="515075"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However, there is not strong agreement in the community…</a:t>
            </a:r>
            <a:br>
              <a:rPr lang="en-US" dirty="0" smtClean="0"/>
            </a:br>
            <a:r>
              <a:rPr lang="en-US" dirty="0" smtClean="0"/>
              <a:t>We’ll often use “maintenance” to mean </a:t>
            </a:r>
            <a:r>
              <a:rPr lang="en-US" i="1" dirty="0" smtClean="0">
                <a:solidFill>
                  <a:srgbClr val="800000"/>
                </a:solidFill>
              </a:rPr>
              <a:t>both</a:t>
            </a:r>
            <a:endParaRPr lang="en-US" b="0" dirty="0" smtClean="0"/>
          </a:p>
          <a:p>
            <a:r>
              <a:rPr lang="en-US" b="1" dirty="0" smtClean="0"/>
              <a:t>Q13</a:t>
            </a:r>
            <a:r>
              <a:rPr lang="en-US" dirty="0" smtClean="0"/>
              <a:t>: Software</a:t>
            </a:r>
            <a:r>
              <a:rPr lang="en-US" baseline="0" dirty="0" smtClean="0"/>
              <a:t> Evolution implies what types of changes are done to a system? </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F27211-D933-BB4D-BD43-394C139FD724}" type="slidenum">
              <a:rPr lang="en-US"/>
              <a:pPr/>
              <a:t>9</a:t>
            </a:fld>
            <a:endParaRPr lang="en-US"/>
          </a:p>
        </p:txBody>
      </p:sp>
      <p:sp>
        <p:nvSpPr>
          <p:cNvPr id="492546" name="Rectangle 2"/>
          <p:cNvSpPr>
            <a:spLocks noGrp="1" noRot="1" noChangeAspect="1" noChangeArrowheads="1"/>
          </p:cNvSpPr>
          <p:nvPr>
            <p:ph type="sldImg"/>
          </p:nvPr>
        </p:nvSpPr>
        <p:spPr bwMode="auto">
          <a:xfrm>
            <a:off x="1446213" y="1293813"/>
            <a:ext cx="4449762" cy="3336925"/>
          </a:xfrm>
          <a:prstGeom prst="rect">
            <a:avLst/>
          </a:prstGeom>
          <a:noFill/>
          <a:ln w="12700" cap="flat">
            <a:solidFill>
              <a:schemeClr val="tx1"/>
            </a:solidFill>
            <a:miter lim="800000"/>
            <a:headEnd/>
            <a:tailEnd/>
          </a:ln>
        </p:spPr>
      </p:sp>
      <p:sp>
        <p:nvSpPr>
          <p:cNvPr id="492547" name="Rectangle 3"/>
          <p:cNvSpPr>
            <a:spLocks noGrp="1" noChangeArrowheads="1"/>
          </p:cNvSpPr>
          <p:nvPr>
            <p:ph type="body" idx="1"/>
          </p:nvPr>
        </p:nvSpPr>
        <p:spPr bwMode="auto">
          <a:xfrm>
            <a:off x="700088" y="5078413"/>
            <a:ext cx="5886450" cy="3335337"/>
          </a:xfrm>
          <a:prstGeom prst="rect">
            <a:avLst/>
          </a:prstGeom>
          <a:noFill/>
          <a:ln>
            <a:miter lim="800000"/>
            <a:headEnd/>
            <a:tailEnd/>
          </a:ln>
        </p:spPr>
        <p:txBody>
          <a:bodyPr lIns="97332" tIns="48667" rIns="97332" bIns="48667">
            <a:prstTxWarp prst="textNoShape">
              <a:avLst/>
            </a:prstTxWarp>
          </a:bodyPr>
          <a:lstStyle/>
          <a:p>
            <a:pPr marL="482600" lvl="0" indent="-241300" defTabSz="904875">
              <a:lnSpc>
                <a:spcPct val="90000"/>
              </a:lnSpc>
              <a:tabLst>
                <a:tab pos="3432175" algn="l"/>
                <a:tab pos="4287838" algn="l"/>
                <a:tab pos="5146675" algn="l"/>
                <a:tab pos="6003925" algn="l"/>
                <a:tab pos="6861175" algn="l"/>
              </a:tabLst>
            </a:pPr>
            <a:r>
              <a:rPr lang="en-US" dirty="0" smtClean="0"/>
              <a:t>Increased size with adding new features -</a:t>
            </a:r>
            <a:r>
              <a:rPr lang="en-US" baseline="0" dirty="0" smtClean="0"/>
              <a:t> </a:t>
            </a:r>
            <a:r>
              <a:rPr lang="en-US" sz="2800" dirty="0" smtClean="0"/>
              <a:t>Hey, I didn’t know it could do that!  How about just...</a:t>
            </a:r>
          </a:p>
          <a:p>
            <a:pPr marL="482600" lvl="0" indent="-241300" defTabSz="904875">
              <a:lnSpc>
                <a:spcPct val="90000"/>
              </a:lnSpc>
              <a:tabLst>
                <a:tab pos="3432175" algn="l"/>
                <a:tab pos="4287838" algn="l"/>
                <a:tab pos="5146675" algn="l"/>
                <a:tab pos="6003925" algn="l"/>
                <a:tab pos="6861175" algn="l"/>
              </a:tabLst>
            </a:pPr>
            <a:r>
              <a:rPr lang="en-US" dirty="0" smtClean="0"/>
              <a:t>Increased complexity with add-on changes</a:t>
            </a:r>
            <a:r>
              <a:rPr lang="en-US" baseline="0" dirty="0" smtClean="0"/>
              <a:t> - </a:t>
            </a:r>
            <a:r>
              <a:rPr lang="en-US" dirty="0" smtClean="0"/>
              <a:t>Just use the NAME field of the X1 record...it should work!?!</a:t>
            </a:r>
          </a:p>
          <a:p>
            <a:pPr marL="482600" lvl="0" indent="-241300" defTabSz="904875">
              <a:lnSpc>
                <a:spcPct val="90000"/>
              </a:lnSpc>
              <a:tabLst>
                <a:tab pos="3432175" algn="l"/>
                <a:tab pos="4287838" algn="l"/>
                <a:tab pos="5146675" algn="l"/>
                <a:tab pos="6003925" algn="l"/>
                <a:tab pos="6861175" algn="l"/>
              </a:tabLst>
            </a:pPr>
            <a:r>
              <a:rPr lang="en-US" dirty="0" smtClean="0"/>
              <a:t>Errors complicated by continuous changes, often incomplete! </a:t>
            </a:r>
            <a:r>
              <a:rPr lang="en-US" b="1" dirty="0" smtClean="0"/>
              <a:t>[–&gt;  lead in for next slide]</a:t>
            </a:r>
          </a:p>
          <a:p>
            <a:pPr marL="482600" lvl="0" indent="-241300" defTabSz="904875">
              <a:lnSpc>
                <a:spcPct val="90000"/>
              </a:lnSpc>
              <a:tabLst>
                <a:tab pos="3432175" algn="l"/>
                <a:tab pos="4287838" algn="l"/>
                <a:tab pos="5146675" algn="l"/>
                <a:tab pos="6003925" algn="l"/>
                <a:tab pos="6861175" algn="l"/>
              </a:tabLst>
            </a:pPr>
            <a:r>
              <a:rPr lang="en-US" b="1" dirty="0" smtClean="0"/>
              <a:t>Q14</a:t>
            </a:r>
            <a:r>
              <a:rPr lang="en-US" dirty="0" smtClean="0"/>
              <a:t>:</a:t>
            </a:r>
            <a:r>
              <a:rPr lang="en-US" baseline="0" dirty="0" smtClean="0"/>
              <a:t> As a software system evolves, what characteristics increase? </a:t>
            </a:r>
            <a:endParaRPr lang="en-US" dirty="0" smtClean="0"/>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2C10AF-B7E0-4C45-8001-DFB417CA1EA3}" type="slidenum">
              <a:rPr lang="en-US"/>
              <a:pPr/>
              <a:t>10</a:t>
            </a:fld>
            <a:endParaRPr lang="en-US"/>
          </a:p>
        </p:txBody>
      </p:sp>
      <p:sp>
        <p:nvSpPr>
          <p:cNvPr id="494594" name="Rectangle 2"/>
          <p:cNvSpPr>
            <a:spLocks noGrp="1" noRot="1" noChangeAspect="1" noChangeArrowheads="1"/>
          </p:cNvSpPr>
          <p:nvPr>
            <p:ph type="sldImg"/>
          </p:nvPr>
        </p:nvSpPr>
        <p:spPr bwMode="auto">
          <a:xfrm>
            <a:off x="1446213" y="1293813"/>
            <a:ext cx="4449762" cy="3336925"/>
          </a:xfrm>
          <a:prstGeom prst="rect">
            <a:avLst/>
          </a:prstGeom>
          <a:noFill/>
          <a:ln w="12700" cap="flat">
            <a:solidFill>
              <a:schemeClr val="tx1"/>
            </a:solidFill>
            <a:miter lim="800000"/>
            <a:headEnd/>
            <a:tailEnd/>
          </a:ln>
        </p:spPr>
      </p:sp>
      <p:sp>
        <p:nvSpPr>
          <p:cNvPr id="494595" name="Rectangle 3"/>
          <p:cNvSpPr>
            <a:spLocks noGrp="1" noChangeArrowheads="1"/>
          </p:cNvSpPr>
          <p:nvPr>
            <p:ph type="body" idx="1"/>
          </p:nvPr>
        </p:nvSpPr>
        <p:spPr bwMode="auto">
          <a:xfrm>
            <a:off x="700088" y="5078413"/>
            <a:ext cx="5886450" cy="3335337"/>
          </a:xfrm>
          <a:prstGeom prst="rect">
            <a:avLst/>
          </a:prstGeom>
          <a:noFill/>
          <a:ln>
            <a:miter lim="800000"/>
            <a:headEnd/>
            <a:tailEnd/>
          </a:ln>
        </p:spPr>
        <p:txBody>
          <a:bodyPr lIns="97332" tIns="48667" rIns="97332" bIns="48667">
            <a:prstTxWarp prst="textNoShape">
              <a:avLst/>
            </a:prstTxWarp>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ChangeArrowheads="1"/>
          </p:cNvSpPr>
          <p:nvPr/>
        </p:nvSpPr>
        <p:spPr bwMode="invGray">
          <a:xfrm>
            <a:off x="9190038" y="20638"/>
            <a:ext cx="563562" cy="6858000"/>
          </a:xfrm>
          <a:prstGeom prst="rect">
            <a:avLst/>
          </a:prstGeom>
          <a:gradFill rotWithShape="0">
            <a:gsLst>
              <a:gs pos="0">
                <a:srgbClr val="CC0000"/>
              </a:gs>
              <a:gs pos="100000">
                <a:schemeClr val="folHlink"/>
              </a:gs>
            </a:gsLst>
            <a:lin ang="0" scaled="1"/>
          </a:gradFill>
          <a:ln w="9525">
            <a:noFill/>
            <a:miter lim="800000"/>
            <a:headEnd/>
            <a:tailEnd/>
          </a:ln>
        </p:spPr>
        <p:txBody>
          <a:bodyPr wrap="none" anchor="ctr">
            <a:prstTxWarp prst="textNoShape">
              <a:avLst/>
            </a:prstTxWarp>
          </a:bodyPr>
          <a:lstStyle/>
          <a:p>
            <a:endParaRPr lang="en-US"/>
          </a:p>
        </p:txBody>
      </p:sp>
      <p:sp>
        <p:nvSpPr>
          <p:cNvPr id="6147" name="Freeform 3"/>
          <p:cNvSpPr>
            <a:spLocks/>
          </p:cNvSpPr>
          <p:nvPr/>
        </p:nvSpPr>
        <p:spPr bwMode="white">
          <a:xfrm>
            <a:off x="0" y="4510088"/>
            <a:ext cx="5754688" cy="2347912"/>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rgbClr val="C0C0C0"/>
              </a:gs>
              <a:gs pos="100000">
                <a:schemeClr val="bg1"/>
              </a:gs>
            </a:gsLst>
            <a:lin ang="5400000" scaled="1"/>
          </a:gradFill>
          <a:ln w="9525" cap="flat" cmpd="sng">
            <a:noFill/>
            <a:prstDash val="solid"/>
            <a:miter lim="800000"/>
            <a:headEnd type="none" w="sm" len="sm"/>
            <a:tailEnd type="none" w="sm" len="sm"/>
          </a:ln>
          <a:effectLst/>
        </p:spPr>
        <p:txBody>
          <a:bodyPr wrap="none" anchor="ctr">
            <a:prstTxWarp prst="textNoShape">
              <a:avLst/>
            </a:prstTxWarp>
          </a:bodyPr>
          <a:lstStyle/>
          <a:p>
            <a:endParaRPr lang="en-US"/>
          </a:p>
        </p:txBody>
      </p:sp>
      <p:sp>
        <p:nvSpPr>
          <p:cNvPr id="6148" name="Freeform 4"/>
          <p:cNvSpPr>
            <a:spLocks/>
          </p:cNvSpPr>
          <p:nvPr/>
        </p:nvSpPr>
        <p:spPr bwMode="white">
          <a:xfrm>
            <a:off x="0" y="3838575"/>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rgbClr val="C0C0C0"/>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endParaRPr lang="en-US"/>
          </a:p>
        </p:txBody>
      </p:sp>
      <p:sp>
        <p:nvSpPr>
          <p:cNvPr id="6149" name="Freeform 5"/>
          <p:cNvSpPr>
            <a:spLocks/>
          </p:cNvSpPr>
          <p:nvPr/>
        </p:nvSpPr>
        <p:spPr bwMode="white">
          <a:xfrm>
            <a:off x="0" y="3167063"/>
            <a:ext cx="9144000" cy="3690937"/>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rgbClr val="C0C0C0"/>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endParaRPr lang="en-US"/>
          </a:p>
        </p:txBody>
      </p:sp>
      <p:sp>
        <p:nvSpPr>
          <p:cNvPr id="6150" name="Freeform 6"/>
          <p:cNvSpPr>
            <a:spLocks/>
          </p:cNvSpPr>
          <p:nvPr/>
        </p:nvSpPr>
        <p:spPr bwMode="white">
          <a:xfrm>
            <a:off x="0" y="2481263"/>
            <a:ext cx="9144000" cy="2497137"/>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rgbClr val="C0C0C0"/>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endParaRPr lang="en-US"/>
          </a:p>
        </p:txBody>
      </p:sp>
      <p:sp>
        <p:nvSpPr>
          <p:cNvPr id="6151" name="Freeform 7"/>
          <p:cNvSpPr>
            <a:spLocks/>
          </p:cNvSpPr>
          <p:nvPr/>
        </p:nvSpPr>
        <p:spPr bwMode="white">
          <a:xfrm>
            <a:off x="0" y="1814513"/>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rgbClr val="C0C0C0"/>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endParaRPr lang="en-US"/>
          </a:p>
        </p:txBody>
      </p:sp>
      <p:sp>
        <p:nvSpPr>
          <p:cNvPr id="6152" name="Freeform 8"/>
          <p:cNvSpPr>
            <a:spLocks/>
          </p:cNvSpPr>
          <p:nvPr/>
        </p:nvSpPr>
        <p:spPr bwMode="white">
          <a:xfrm>
            <a:off x="0" y="0"/>
            <a:ext cx="9144000" cy="1682750"/>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rgbClr val="C0C0C0"/>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endParaRPr lang="en-US"/>
          </a:p>
        </p:txBody>
      </p:sp>
      <p:sp>
        <p:nvSpPr>
          <p:cNvPr id="6153" name="Freeform 9"/>
          <p:cNvSpPr>
            <a:spLocks/>
          </p:cNvSpPr>
          <p:nvPr/>
        </p:nvSpPr>
        <p:spPr bwMode="white">
          <a:xfrm>
            <a:off x="0" y="0"/>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rgbClr val="C0C0C0"/>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endParaRPr lang="en-US"/>
          </a:p>
        </p:txBody>
      </p:sp>
      <p:sp>
        <p:nvSpPr>
          <p:cNvPr id="6154" name="Freeform 10"/>
          <p:cNvSpPr>
            <a:spLocks/>
          </p:cNvSpPr>
          <p:nvPr/>
        </p:nvSpPr>
        <p:spPr bwMode="white">
          <a:xfrm>
            <a:off x="0" y="0"/>
            <a:ext cx="4578350" cy="454025"/>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rgbClr val="C0C0C0"/>
              </a:gs>
              <a:gs pos="100000">
                <a:schemeClr val="bg1"/>
              </a:gs>
            </a:gsLst>
            <a:lin ang="0" scaled="1"/>
          </a:gradFill>
          <a:ln w="9525">
            <a:noFill/>
            <a:round/>
            <a:headEnd type="none" w="sm" len="sm"/>
            <a:tailEnd type="none" w="sm" len="sm"/>
          </a:ln>
          <a:effectLst/>
        </p:spPr>
        <p:txBody>
          <a:bodyPr>
            <a:prstTxWarp prst="textNoShape">
              <a:avLst/>
            </a:prstTxWarp>
          </a:bodyPr>
          <a:lstStyle/>
          <a:p>
            <a:endParaRPr lang="en-US"/>
          </a:p>
        </p:txBody>
      </p:sp>
      <p:sp>
        <p:nvSpPr>
          <p:cNvPr id="6155" name="Rectangle 11"/>
          <p:cNvSpPr>
            <a:spLocks noGrp="1" noChangeArrowheads="1"/>
          </p:cNvSpPr>
          <p:nvPr>
            <p:ph type="ctrTitle"/>
          </p:nvPr>
        </p:nvSpPr>
        <p:spPr>
          <a:xfrm>
            <a:off x="685800" y="609600"/>
            <a:ext cx="7772400" cy="2819400"/>
          </a:xfrm>
        </p:spPr>
        <p:txBody>
          <a:bodyPr/>
          <a:lstStyle>
            <a:lvl1pPr algn="ctr">
              <a:defRPr sz="4000"/>
            </a:lvl1pPr>
          </a:lstStyle>
          <a:p>
            <a:r>
              <a:rPr lang="en-US"/>
              <a:t>Click to edit Master title style</a:t>
            </a:r>
          </a:p>
        </p:txBody>
      </p:sp>
      <p:sp>
        <p:nvSpPr>
          <p:cNvPr id="6156" name="Rectangle 12"/>
          <p:cNvSpPr>
            <a:spLocks noGrp="1" noChangeArrowheads="1"/>
          </p:cNvSpPr>
          <p:nvPr>
            <p:ph type="subTitle" idx="1"/>
          </p:nvPr>
        </p:nvSpPr>
        <p:spPr>
          <a:xfrm>
            <a:off x="1371600" y="3886200"/>
            <a:ext cx="6400800" cy="1752600"/>
          </a:xfrm>
        </p:spPr>
        <p:txBody>
          <a:bodyPr/>
          <a:lstStyle>
            <a:lvl1pPr marL="0" indent="0" algn="ctr">
              <a:buFont typeface="Wingdings" charset="2"/>
              <a:buNone/>
              <a:defRPr sz="2400"/>
            </a:lvl1pPr>
          </a:lstStyle>
          <a:p>
            <a:r>
              <a:rPr lang="en-US"/>
              <a:t>Click to edit Master subtitle style</a:t>
            </a:r>
          </a:p>
        </p:txBody>
      </p:sp>
      <p:sp>
        <p:nvSpPr>
          <p:cNvPr id="6157" name="Rectangle 13"/>
          <p:cNvSpPr>
            <a:spLocks noGrp="1" noChangeArrowheads="1"/>
          </p:cNvSpPr>
          <p:nvPr>
            <p:ph type="dt" sz="half" idx="2"/>
          </p:nvPr>
        </p:nvSpPr>
        <p:spPr/>
        <p:txBody>
          <a:bodyPr/>
          <a:lstStyle>
            <a:lvl1pPr>
              <a:defRPr/>
            </a:lvl1pPr>
          </a:lstStyle>
          <a:p>
            <a:endParaRPr lang="en-US"/>
          </a:p>
        </p:txBody>
      </p:sp>
      <p:sp>
        <p:nvSpPr>
          <p:cNvPr id="6158" name="Rectangle 14"/>
          <p:cNvSpPr>
            <a:spLocks noGrp="1" noChangeArrowheads="1"/>
          </p:cNvSpPr>
          <p:nvPr>
            <p:ph type="ftr" sz="quarter" idx="3"/>
          </p:nvPr>
        </p:nvSpPr>
        <p:spPr/>
        <p:txBody>
          <a:bodyPr/>
          <a:lstStyle>
            <a:lvl1pPr>
              <a:defRPr/>
            </a:lvl1p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0-#ppt_w/2"/>
                                          </p:val>
                                        </p:tav>
                                        <p:tav tm="100000">
                                          <p:val>
                                            <p:strVal val="#ppt_x"/>
                                          </p:val>
                                        </p:tav>
                                      </p:tavLst>
                                    </p:anim>
                                    <p:anim calcmode="lin" valueType="num">
                                      <p:cBhvr additive="base">
                                        <p:cTn id="8" dur="500" fill="hold"/>
                                        <p:tgtEl>
                                          <p:spTgt spid="6146"/>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614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D02FA40B-D0E2-5746-A3D8-9149A00ED7A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6200"/>
            <a:ext cx="56769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AF69C24B-8AC4-4649-8C5D-C9ABF9BA833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762000"/>
            <a:ext cx="38100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762000"/>
            <a:ext cx="3810000" cy="54864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162800" y="6553200"/>
            <a:ext cx="1905000" cy="381000"/>
          </a:xfrm>
        </p:spPr>
        <p:txBody>
          <a:bodyPr/>
          <a:lstStyle>
            <a:lvl1pPr>
              <a:defRPr smtClean="0"/>
            </a:lvl1pPr>
          </a:lstStyle>
          <a:p>
            <a:fld id="{D1C5598A-8974-3840-978B-2DD5197435D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74B3A97D-E058-4347-98A3-25ACC5C2803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84A6DD52-B65D-2745-95FF-4AABEB51055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762000"/>
            <a:ext cx="38100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762000"/>
            <a:ext cx="38100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4AD968FA-C622-B24E-90B1-AA1F687089F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5EFA5E4A-AD53-0843-A6C6-D4095C8CCF0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443A6690-49A6-7A4D-B2B1-26C8A70FBB9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7B87E393-2226-604C-AFDD-3DC991E195F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7032A153-4C1E-1849-AC61-B029892F404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DB5FF174-6D5E-474F-A735-6762711C564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6" name="Freeform 22"/>
          <p:cNvSpPr>
            <a:spLocks/>
          </p:cNvSpPr>
          <p:nvPr/>
        </p:nvSpPr>
        <p:spPr bwMode="white">
          <a:xfrm>
            <a:off x="0" y="4510088"/>
            <a:ext cx="5754688" cy="2347912"/>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rgbClr val="DDDDDD"/>
              </a:gs>
              <a:gs pos="100000">
                <a:schemeClr val="bg1"/>
              </a:gs>
            </a:gsLst>
            <a:lin ang="5400000" scaled="1"/>
          </a:gradFill>
          <a:ln w="9525" cap="flat" cmpd="sng">
            <a:noFill/>
            <a:prstDash val="solid"/>
            <a:miter lim="800000"/>
            <a:headEnd type="none" w="sm" len="sm"/>
            <a:tailEnd type="none" w="sm" len="sm"/>
          </a:ln>
          <a:effectLst/>
        </p:spPr>
        <p:txBody>
          <a:bodyPr wrap="none" anchor="ctr">
            <a:prstTxWarp prst="textNoShape">
              <a:avLst/>
            </a:prstTxWarp>
          </a:bodyPr>
          <a:lstStyle/>
          <a:p>
            <a:endParaRPr lang="en-US"/>
          </a:p>
        </p:txBody>
      </p:sp>
      <p:sp>
        <p:nvSpPr>
          <p:cNvPr id="1047" name="Freeform 23"/>
          <p:cNvSpPr>
            <a:spLocks/>
          </p:cNvSpPr>
          <p:nvPr/>
        </p:nvSpPr>
        <p:spPr bwMode="white">
          <a:xfrm>
            <a:off x="0" y="3838575"/>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rgbClr val="DDDDDD"/>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endParaRPr lang="en-US"/>
          </a:p>
        </p:txBody>
      </p:sp>
      <p:sp>
        <p:nvSpPr>
          <p:cNvPr id="1048" name="Freeform 24"/>
          <p:cNvSpPr>
            <a:spLocks/>
          </p:cNvSpPr>
          <p:nvPr/>
        </p:nvSpPr>
        <p:spPr bwMode="white">
          <a:xfrm>
            <a:off x="0" y="3167063"/>
            <a:ext cx="9144000" cy="3690937"/>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rgbClr val="DDDDDD"/>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endParaRPr lang="en-US"/>
          </a:p>
        </p:txBody>
      </p:sp>
      <p:sp>
        <p:nvSpPr>
          <p:cNvPr id="1049" name="Freeform 25"/>
          <p:cNvSpPr>
            <a:spLocks/>
          </p:cNvSpPr>
          <p:nvPr/>
        </p:nvSpPr>
        <p:spPr bwMode="white">
          <a:xfrm>
            <a:off x="0" y="2481263"/>
            <a:ext cx="9144000" cy="2497137"/>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rgbClr val="DDDDDD"/>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endParaRPr lang="en-US"/>
          </a:p>
        </p:txBody>
      </p:sp>
      <p:sp>
        <p:nvSpPr>
          <p:cNvPr id="1050" name="Freeform 26"/>
          <p:cNvSpPr>
            <a:spLocks/>
          </p:cNvSpPr>
          <p:nvPr/>
        </p:nvSpPr>
        <p:spPr bwMode="white">
          <a:xfrm>
            <a:off x="0" y="1814513"/>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rgbClr val="DDDDDD"/>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endParaRPr lang="en-US"/>
          </a:p>
        </p:txBody>
      </p:sp>
      <p:sp>
        <p:nvSpPr>
          <p:cNvPr id="1051" name="Freeform 27"/>
          <p:cNvSpPr>
            <a:spLocks/>
          </p:cNvSpPr>
          <p:nvPr/>
        </p:nvSpPr>
        <p:spPr bwMode="white">
          <a:xfrm>
            <a:off x="0" y="0"/>
            <a:ext cx="9144000" cy="1682750"/>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rgbClr val="DDDDDD"/>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endParaRPr lang="en-US"/>
          </a:p>
        </p:txBody>
      </p:sp>
      <p:sp>
        <p:nvSpPr>
          <p:cNvPr id="1052" name="Freeform 28"/>
          <p:cNvSpPr>
            <a:spLocks/>
          </p:cNvSpPr>
          <p:nvPr/>
        </p:nvSpPr>
        <p:spPr bwMode="white">
          <a:xfrm>
            <a:off x="0" y="0"/>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rgbClr val="DDDDDD"/>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endParaRPr lang="en-US"/>
          </a:p>
        </p:txBody>
      </p:sp>
      <p:sp>
        <p:nvSpPr>
          <p:cNvPr id="1053" name="Freeform 29"/>
          <p:cNvSpPr>
            <a:spLocks/>
          </p:cNvSpPr>
          <p:nvPr/>
        </p:nvSpPr>
        <p:spPr bwMode="white">
          <a:xfrm>
            <a:off x="0" y="0"/>
            <a:ext cx="4578350" cy="454025"/>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rgbClr val="DDDDDD"/>
              </a:gs>
              <a:gs pos="100000">
                <a:schemeClr val="bg1"/>
              </a:gs>
            </a:gsLst>
            <a:lin ang="0" scaled="1"/>
          </a:gradFill>
          <a:ln w="9525">
            <a:noFill/>
            <a:round/>
            <a:headEnd type="none" w="sm" len="sm"/>
            <a:tailEnd type="none" w="sm" len="sm"/>
          </a:ln>
          <a:effectLst/>
        </p:spPr>
        <p:txBody>
          <a:bodyPr>
            <a:prstTxWarp prst="textNoShape">
              <a:avLst/>
            </a:prstTxWarp>
          </a:bodyPr>
          <a:lstStyle/>
          <a:p>
            <a:endParaRPr lang="en-US"/>
          </a:p>
        </p:txBody>
      </p:sp>
      <p:sp>
        <p:nvSpPr>
          <p:cNvPr id="1026" name="Rectangle 2"/>
          <p:cNvSpPr>
            <a:spLocks noGrp="1" noChangeArrowheads="1"/>
          </p:cNvSpPr>
          <p:nvPr>
            <p:ph type="title"/>
          </p:nvPr>
        </p:nvSpPr>
        <p:spPr bwMode="auto">
          <a:xfrm>
            <a:off x="685800" y="76200"/>
            <a:ext cx="77724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762000"/>
            <a:ext cx="7772400" cy="5486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7086600" y="65532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A74FCEEE-9DC8-B543-AC3A-75A414BF23B6}" type="slidenum">
              <a:rPr lang="en-US"/>
              <a:pPr/>
              <a:t>‹#›</a:t>
            </a:fld>
            <a:endParaRPr lang="en-US" dirty="0"/>
          </a:p>
        </p:txBody>
      </p:sp>
      <p:sp>
        <p:nvSpPr>
          <p:cNvPr id="16" name="Rectangle 6"/>
          <p:cNvSpPr txBox="1">
            <a:spLocks noChangeArrowheads="1"/>
          </p:cNvSpPr>
          <p:nvPr userDrawn="1"/>
        </p:nvSpPr>
        <p:spPr bwMode="auto">
          <a:xfrm>
            <a:off x="7086600" y="65532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a:lstStyle>
          <a:p>
            <a:fld id="{A74FCEEE-9DC8-B543-AC3A-75A414BF23B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3200" b="1">
          <a:solidFill>
            <a:srgbClr val="800000"/>
          </a:solidFill>
          <a:latin typeface="+mj-lt"/>
          <a:ea typeface="+mj-ea"/>
          <a:cs typeface="+mj-cs"/>
        </a:defRPr>
      </a:lvl1pPr>
      <a:lvl2pPr algn="l" rtl="0" eaLnBrk="0" fontAlgn="base" hangingPunct="0">
        <a:spcBef>
          <a:spcPct val="0"/>
        </a:spcBef>
        <a:spcAft>
          <a:spcPct val="0"/>
        </a:spcAft>
        <a:defRPr sz="3200" b="1">
          <a:solidFill>
            <a:srgbClr val="800000"/>
          </a:solidFill>
          <a:latin typeface="Arial" charset="0"/>
        </a:defRPr>
      </a:lvl2pPr>
      <a:lvl3pPr algn="l" rtl="0" eaLnBrk="0" fontAlgn="base" hangingPunct="0">
        <a:spcBef>
          <a:spcPct val="0"/>
        </a:spcBef>
        <a:spcAft>
          <a:spcPct val="0"/>
        </a:spcAft>
        <a:defRPr sz="3200" b="1">
          <a:solidFill>
            <a:srgbClr val="800000"/>
          </a:solidFill>
          <a:latin typeface="Arial" charset="0"/>
        </a:defRPr>
      </a:lvl3pPr>
      <a:lvl4pPr algn="l" rtl="0" eaLnBrk="0" fontAlgn="base" hangingPunct="0">
        <a:spcBef>
          <a:spcPct val="0"/>
        </a:spcBef>
        <a:spcAft>
          <a:spcPct val="0"/>
        </a:spcAft>
        <a:defRPr sz="3200" b="1">
          <a:solidFill>
            <a:srgbClr val="800000"/>
          </a:solidFill>
          <a:latin typeface="Arial" charset="0"/>
        </a:defRPr>
      </a:lvl4pPr>
      <a:lvl5pPr algn="l" rtl="0" eaLnBrk="0" fontAlgn="base" hangingPunct="0">
        <a:spcBef>
          <a:spcPct val="0"/>
        </a:spcBef>
        <a:spcAft>
          <a:spcPct val="0"/>
        </a:spcAft>
        <a:defRPr sz="3200" b="1">
          <a:solidFill>
            <a:srgbClr val="800000"/>
          </a:solidFill>
          <a:latin typeface="Arial" charset="0"/>
        </a:defRPr>
      </a:lvl5pPr>
      <a:lvl6pPr marL="457200" algn="l" rtl="0" eaLnBrk="0" fontAlgn="base" hangingPunct="0">
        <a:spcBef>
          <a:spcPct val="0"/>
        </a:spcBef>
        <a:spcAft>
          <a:spcPct val="0"/>
        </a:spcAft>
        <a:defRPr sz="3200" b="1">
          <a:solidFill>
            <a:srgbClr val="800000"/>
          </a:solidFill>
          <a:latin typeface="Arial" charset="0"/>
        </a:defRPr>
      </a:lvl6pPr>
      <a:lvl7pPr marL="914400" algn="l" rtl="0" eaLnBrk="0" fontAlgn="base" hangingPunct="0">
        <a:spcBef>
          <a:spcPct val="0"/>
        </a:spcBef>
        <a:spcAft>
          <a:spcPct val="0"/>
        </a:spcAft>
        <a:defRPr sz="3200" b="1">
          <a:solidFill>
            <a:srgbClr val="800000"/>
          </a:solidFill>
          <a:latin typeface="Arial" charset="0"/>
        </a:defRPr>
      </a:lvl7pPr>
      <a:lvl8pPr marL="1371600" algn="l" rtl="0" eaLnBrk="0" fontAlgn="base" hangingPunct="0">
        <a:spcBef>
          <a:spcPct val="0"/>
        </a:spcBef>
        <a:spcAft>
          <a:spcPct val="0"/>
        </a:spcAft>
        <a:defRPr sz="3200" b="1">
          <a:solidFill>
            <a:srgbClr val="800000"/>
          </a:solidFill>
          <a:latin typeface="Arial" charset="0"/>
        </a:defRPr>
      </a:lvl8pPr>
      <a:lvl9pPr marL="1828800" algn="l" rtl="0" eaLnBrk="0" fontAlgn="base" hangingPunct="0">
        <a:spcBef>
          <a:spcPct val="0"/>
        </a:spcBef>
        <a:spcAft>
          <a:spcPct val="0"/>
        </a:spcAft>
        <a:defRPr sz="3200" b="1">
          <a:solidFill>
            <a:srgbClr val="800000"/>
          </a:solidFill>
          <a:latin typeface="Arial" charset="0"/>
        </a:defRPr>
      </a:lvl9pPr>
    </p:titleStyle>
    <p:bodyStyle>
      <a:lvl1pPr marL="342900" indent="-342900" algn="l" rtl="0" eaLnBrk="0" fontAlgn="base" hangingPunct="0">
        <a:spcBef>
          <a:spcPct val="20000"/>
        </a:spcBef>
        <a:spcAft>
          <a:spcPct val="0"/>
        </a:spcAft>
        <a:buClr>
          <a:srgbClr val="CC0000"/>
        </a:buClr>
        <a:buSzPct val="70000"/>
        <a:buFont typeface="Wingdings"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CC0000"/>
        </a:buClr>
        <a:buSzPct val="70000"/>
        <a:buFont typeface="ZapfDingbats" pitchFamily="82" charset="2"/>
        <a:buChar char="l"/>
        <a:defRPr sz="2400" b="1">
          <a:solidFill>
            <a:schemeClr val="tx1"/>
          </a:solidFill>
          <a:latin typeface="+mn-lt"/>
          <a:ea typeface="ＭＳ Ｐゴシック" charset="-128"/>
        </a:defRPr>
      </a:lvl2pPr>
      <a:lvl3pPr marL="1143000" indent="-228600" algn="l" rtl="0" eaLnBrk="0" fontAlgn="base" hangingPunct="0">
        <a:spcBef>
          <a:spcPct val="20000"/>
        </a:spcBef>
        <a:spcAft>
          <a:spcPct val="0"/>
        </a:spcAft>
        <a:buClr>
          <a:srgbClr val="CC0000"/>
        </a:buClr>
        <a:buChar char="–"/>
        <a:defRPr sz="2400" b="1">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b="1">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b="1">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b="1">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b="1">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b="1">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b="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8.pd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304800"/>
            <a:ext cx="7772400" cy="2819400"/>
          </a:xfrm>
          <a:effectLst>
            <a:outerShdw blurRad="63500" dist="35921" dir="2700000" algn="ctr" rotWithShape="0">
              <a:schemeClr val="bg2">
                <a:alpha val="74998"/>
              </a:schemeClr>
            </a:outerShdw>
          </a:effectLst>
        </p:spPr>
        <p:txBody>
          <a:bodyPr/>
          <a:lstStyle/>
          <a:p>
            <a:r>
              <a:rPr lang="en-US" sz="3600" dirty="0" smtClean="0">
                <a:effectLst>
                  <a:outerShdw blurRad="38100" dist="38100" dir="2700000" algn="tl">
                    <a:srgbClr val="DDDDDD"/>
                  </a:outerShdw>
                </a:effectLst>
              </a:rPr>
              <a:t>Software Construction </a:t>
            </a:r>
            <a:br>
              <a:rPr lang="en-US" sz="3600" dirty="0" smtClean="0">
                <a:effectLst>
                  <a:outerShdw blurRad="38100" dist="38100" dir="2700000" algn="tl">
                    <a:srgbClr val="DDDDDD"/>
                  </a:outerShdw>
                </a:effectLst>
              </a:rPr>
            </a:br>
            <a:r>
              <a:rPr lang="en-US" sz="3600" dirty="0" smtClean="0">
                <a:effectLst>
                  <a:outerShdw blurRad="38100" dist="38100" dir="2700000" algn="tl">
                    <a:srgbClr val="DDDDDD"/>
                  </a:outerShdw>
                </a:effectLst>
              </a:rPr>
              <a:t>and Evolution - </a:t>
            </a:r>
            <a:r>
              <a:rPr lang="en-US" sz="3600" i="1" dirty="0" smtClean="0">
                <a:effectLst>
                  <a:outerShdw blurRad="38100" dist="38100" dir="2700000" algn="tl">
                    <a:srgbClr val="DDDDDD"/>
                  </a:outerShdw>
                </a:effectLst>
              </a:rPr>
              <a:t>CSSE 375</a:t>
            </a:r>
            <a:br>
              <a:rPr lang="en-US" sz="3600" i="1" dirty="0" smtClean="0">
                <a:effectLst>
                  <a:outerShdw blurRad="38100" dist="38100" dir="2700000" algn="tl">
                    <a:srgbClr val="DDDDDD"/>
                  </a:outerShdw>
                </a:effectLst>
              </a:rPr>
            </a:br>
            <a:r>
              <a:rPr lang="en-US" sz="3600" i="1" dirty="0" smtClean="0">
                <a:effectLst>
                  <a:outerShdw blurRad="38100" dist="38100" dir="2700000" algn="tl">
                    <a:srgbClr val="DDDDDD"/>
                  </a:outerShdw>
                </a:effectLst>
              </a:rPr>
              <a:t/>
            </a:r>
            <a:br>
              <a:rPr lang="en-US" sz="3600" i="1" dirty="0" smtClean="0">
                <a:effectLst>
                  <a:outerShdw blurRad="38100" dist="38100" dir="2700000" algn="tl">
                    <a:srgbClr val="DDDDDD"/>
                  </a:outerShdw>
                </a:effectLst>
              </a:rPr>
            </a:br>
            <a:r>
              <a:rPr lang="en-US" sz="4400" i="1" dirty="0" smtClean="0">
                <a:effectLst>
                  <a:outerShdw blurRad="38100" dist="38100" dir="2700000" algn="tl">
                    <a:srgbClr val="DDDDDD"/>
                  </a:outerShdw>
                </a:effectLst>
              </a:rPr>
              <a:t>Software Maintenance at 30K Feet</a:t>
            </a:r>
            <a:endParaRPr lang="en-US" sz="4400" i="1" dirty="0">
              <a:effectLst>
                <a:outerShdw blurRad="38100" dist="38100" dir="2700000" algn="tl">
                  <a:srgbClr val="DDDDDD"/>
                </a:outerShdw>
              </a:effectLst>
            </a:endParaRPr>
          </a:p>
        </p:txBody>
      </p:sp>
      <p:sp>
        <p:nvSpPr>
          <p:cNvPr id="8195" name="Rectangle 3"/>
          <p:cNvSpPr>
            <a:spLocks noGrp="1" noChangeArrowheads="1"/>
          </p:cNvSpPr>
          <p:nvPr>
            <p:ph type="subTitle" idx="1"/>
          </p:nvPr>
        </p:nvSpPr>
        <p:spPr>
          <a:xfrm>
            <a:off x="241300" y="3810000"/>
            <a:ext cx="1587500" cy="838200"/>
          </a:xfrm>
        </p:spPr>
        <p:txBody>
          <a:bodyPr/>
          <a:lstStyle/>
          <a:p>
            <a:pPr>
              <a:lnSpc>
                <a:spcPct val="80000"/>
              </a:lnSpc>
            </a:pPr>
            <a:r>
              <a:rPr lang="en-US" dirty="0"/>
              <a:t>Shawn </a:t>
            </a:r>
            <a:r>
              <a:rPr lang="en-US" dirty="0" smtClean="0"/>
              <a:t>and Steve</a:t>
            </a:r>
            <a:endParaRPr lang="en-US" sz="1400" dirty="0"/>
          </a:p>
        </p:txBody>
      </p:sp>
      <p:pic>
        <p:nvPicPr>
          <p:cNvPr id="8202" name="Picture 10" descr="rose4"/>
          <p:cNvPicPr>
            <a:picLocks noChangeAspect="1" noChangeArrowheads="1"/>
          </p:cNvPicPr>
          <p:nvPr/>
        </p:nvPicPr>
        <p:blipFill>
          <a:blip r:embed="rId4"/>
          <a:srcRect l="12895" t="22858"/>
          <a:stretch>
            <a:fillRect/>
          </a:stretch>
        </p:blipFill>
        <p:spPr bwMode="auto">
          <a:xfrm>
            <a:off x="6527800" y="6376988"/>
            <a:ext cx="2616200" cy="434975"/>
          </a:xfrm>
          <a:prstGeom prst="rect">
            <a:avLst/>
          </a:prstGeom>
          <a:noFill/>
        </p:spPr>
      </p:pic>
      <p:pic>
        <p:nvPicPr>
          <p:cNvPr id="1026" name="Picture 2" descr="http://winterson.com/pics2/tibet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3849687"/>
            <a:ext cx="3952875" cy="29622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05601" y="3733800"/>
            <a:ext cx="2133600" cy="1200329"/>
          </a:xfrm>
          <a:prstGeom prst="rect">
            <a:avLst/>
          </a:prstGeom>
          <a:noFill/>
        </p:spPr>
        <p:txBody>
          <a:bodyPr wrap="square" rtlCol="0">
            <a:spAutoFit/>
          </a:bodyPr>
          <a:lstStyle/>
          <a:p>
            <a:r>
              <a:rPr lang="en-US" i="1" dirty="0" smtClean="0"/>
              <a:t>Left</a:t>
            </a:r>
            <a:r>
              <a:rPr lang="en-US" dirty="0" smtClean="0"/>
              <a:t> – Tibet from 30000 ft. </a:t>
            </a:r>
            <a:r>
              <a:rPr lang="en-US" dirty="0" smtClean="0"/>
              <a:t>(~9 </a:t>
            </a:r>
            <a:r>
              <a:rPr lang="en-US" dirty="0" smtClean="0"/>
              <a:t>km).</a:t>
            </a:r>
            <a:endParaRPr lang="en-US"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ChangeArrowheads="1"/>
          </p:cNvSpPr>
          <p:nvPr>
            <p:ph type="title"/>
          </p:nvPr>
        </p:nvSpPr>
        <p:spPr>
          <a:xfrm>
            <a:off x="228600" y="76200"/>
            <a:ext cx="8686800" cy="533400"/>
          </a:xfrm>
          <a:noFill/>
          <a:ln/>
        </p:spPr>
        <p:txBody>
          <a:bodyPr lIns="95589" tIns="48577" rIns="95589" bIns="48577" anchor="b"/>
          <a:lstStyle/>
          <a:p>
            <a:pPr defTabSz="904875"/>
            <a:r>
              <a:rPr lang="en-US" sz="3000"/>
              <a:t>The “Hydra Effect” in Corrective Maintenance</a:t>
            </a:r>
          </a:p>
        </p:txBody>
      </p:sp>
      <p:pic>
        <p:nvPicPr>
          <p:cNvPr id="493571" name="Picture 3"/>
          <p:cNvPicPr>
            <a:picLocks noChangeArrowheads="1"/>
          </p:cNvPicPr>
          <p:nvPr/>
        </p:nvPicPr>
        <mc:AlternateContent xmlns:mc="http://schemas.openxmlformats.org/markup-compatibility/2006">
          <mc:Choice xmlns="" xmlns:mv="urn:schemas-microsoft-com:mac:vml"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152400" y="762000"/>
            <a:ext cx="8686800" cy="5486400"/>
          </a:xfrm>
          <a:prstGeom prst="rect">
            <a:avLst/>
          </a:prstGeom>
          <a:solidFill>
            <a:schemeClr val="tx1"/>
          </a:solidFill>
          <a:ln w="12700">
            <a:solidFill>
              <a:srgbClr val="000000"/>
            </a:solidFill>
            <a:miter lim="800000"/>
            <a:headEnd/>
            <a:tailEnd/>
          </a:ln>
          <a:effectLst>
            <a:outerShdw blurRad="63500" dist="107763" dir="2700000" algn="ctr" rotWithShape="0">
              <a:schemeClr val="bg2">
                <a:alpha val="74998"/>
              </a:schemeClr>
            </a:outerShdw>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a:xfrm>
            <a:off x="457200" y="76200"/>
            <a:ext cx="8229600" cy="533400"/>
          </a:xfrm>
          <a:noFill/>
          <a:ln/>
        </p:spPr>
        <p:txBody>
          <a:bodyPr lIns="95589" tIns="48577" rIns="95589" bIns="48577" anchor="b"/>
          <a:lstStyle/>
          <a:p>
            <a:pPr algn="ctr" defTabSz="904875"/>
            <a:r>
              <a:rPr lang="en-US" sz="3400" dirty="0" smtClean="0"/>
              <a:t>Software </a:t>
            </a:r>
            <a:r>
              <a:rPr lang="en-US" sz="3400" dirty="0"/>
              <a:t>Maintenance Challenge</a:t>
            </a:r>
          </a:p>
        </p:txBody>
      </p:sp>
      <p:sp>
        <p:nvSpPr>
          <p:cNvPr id="497667" name="Rectangle 3"/>
          <p:cNvSpPr>
            <a:spLocks noGrp="1" noChangeArrowheads="1"/>
          </p:cNvSpPr>
          <p:nvPr>
            <p:ph type="body" idx="1"/>
          </p:nvPr>
        </p:nvSpPr>
        <p:spPr>
          <a:xfrm>
            <a:off x="284163" y="1008062"/>
            <a:ext cx="8650287" cy="5316537"/>
          </a:xfrm>
          <a:noFill/>
          <a:ln/>
        </p:spPr>
        <p:txBody>
          <a:bodyPr lIns="48577" tIns="25072" rIns="48577" bIns="25072"/>
          <a:lstStyle/>
          <a:p>
            <a:pPr marL="401638" indent="-349250" defTabSz="904875">
              <a:tabLst>
                <a:tab pos="3432175" algn="l"/>
                <a:tab pos="4287838" algn="l"/>
                <a:tab pos="5146675" algn="l"/>
                <a:tab pos="6003925" algn="l"/>
                <a:tab pos="6861175" algn="l"/>
              </a:tabLst>
            </a:pPr>
            <a:r>
              <a:rPr lang="en-US" dirty="0"/>
              <a:t>Seemingly minor changes often turn out to be more extensive than </a:t>
            </a:r>
            <a:r>
              <a:rPr lang="en-US" dirty="0" smtClean="0"/>
              <a:t>expected</a:t>
            </a:r>
            <a:br>
              <a:rPr lang="en-US" dirty="0" smtClean="0"/>
            </a:br>
            <a:endParaRPr lang="en-US" dirty="0" smtClean="0"/>
          </a:p>
          <a:p>
            <a:pPr marL="401638" indent="-349250" defTabSz="904875">
              <a:tabLst>
                <a:tab pos="3432175" algn="l"/>
                <a:tab pos="4287838" algn="l"/>
                <a:tab pos="5146675" algn="l"/>
                <a:tab pos="6003925" algn="l"/>
                <a:tab pos="6861175" algn="l"/>
              </a:tabLst>
            </a:pPr>
            <a:r>
              <a:rPr lang="en-US" dirty="0" smtClean="0"/>
              <a:t>Consequences include</a:t>
            </a:r>
            <a:r>
              <a:rPr lang="en-US" dirty="0"/>
              <a:t>:</a:t>
            </a:r>
          </a:p>
          <a:p>
            <a:pPr marL="803275" lvl="1" indent="-401638" defTabSz="904875">
              <a:tabLst>
                <a:tab pos="3432175" algn="l"/>
                <a:tab pos="4287838" algn="l"/>
                <a:tab pos="5146675" algn="l"/>
                <a:tab pos="6003925" algn="l"/>
                <a:tab pos="6861175" algn="l"/>
              </a:tabLst>
            </a:pPr>
            <a:r>
              <a:rPr lang="en-US" dirty="0"/>
              <a:t>Incomplete changes (maybe discovered by user...)</a:t>
            </a:r>
          </a:p>
          <a:p>
            <a:pPr marL="803275" lvl="1" indent="-401638" defTabSz="904875">
              <a:tabLst>
                <a:tab pos="3432175" algn="l"/>
                <a:tab pos="4287838" algn="l"/>
                <a:tab pos="5146675" algn="l"/>
                <a:tab pos="6003925" algn="l"/>
                <a:tab pos="6861175" algn="l"/>
              </a:tabLst>
            </a:pPr>
            <a:r>
              <a:rPr lang="en-US" dirty="0"/>
              <a:t>Poorly implemented changes</a:t>
            </a:r>
            <a:r>
              <a:rPr lang="en-US" dirty="0" smtClean="0"/>
              <a:t> </a:t>
            </a:r>
            <a:br>
              <a:rPr lang="en-US" dirty="0" smtClean="0"/>
            </a:br>
            <a:r>
              <a:rPr lang="en-US" dirty="0" smtClean="0"/>
              <a:t>(</a:t>
            </a:r>
            <a:r>
              <a:rPr lang="en-US" dirty="0"/>
              <a:t>patches and spaghetti)</a:t>
            </a:r>
          </a:p>
          <a:p>
            <a:pPr marL="803275" lvl="1" indent="-401638" defTabSz="904875">
              <a:tabLst>
                <a:tab pos="3432175" algn="l"/>
                <a:tab pos="4287838" algn="l"/>
                <a:tab pos="5146675" algn="l"/>
                <a:tab pos="6003925" algn="l"/>
                <a:tab pos="6861175" algn="l"/>
              </a:tabLst>
            </a:pPr>
            <a:r>
              <a:rPr lang="en-US" dirty="0"/>
              <a:t>Effort, resource, and estimate errors</a:t>
            </a:r>
            <a:r>
              <a:rPr lang="en-US" dirty="0" smtClean="0"/>
              <a:t> </a:t>
            </a:r>
            <a:br>
              <a:rPr lang="en-US" dirty="0" smtClean="0"/>
            </a:br>
            <a:r>
              <a:rPr lang="en-US" dirty="0" smtClean="0"/>
              <a:t>(</a:t>
            </a:r>
            <a:r>
              <a:rPr lang="en-US" dirty="0"/>
              <a:t>due to low visibility)</a:t>
            </a:r>
          </a:p>
          <a:p>
            <a:pPr marL="803275" lvl="1" indent="-401638" defTabSz="904875">
              <a:tabLst>
                <a:tab pos="3432175" algn="l"/>
                <a:tab pos="4287838" algn="l"/>
                <a:tab pos="5146675" algn="l"/>
                <a:tab pos="6003925" algn="l"/>
                <a:tab pos="6861175" algn="l"/>
              </a:tabLst>
            </a:pPr>
            <a:r>
              <a:rPr lang="en-US" dirty="0"/>
              <a:t>Difficulty augmenting software design</a:t>
            </a:r>
          </a:p>
          <a:p>
            <a:pPr marL="803275" lvl="1" indent="-401638" defTabSz="904875">
              <a:tabLst>
                <a:tab pos="3432175" algn="l"/>
                <a:tab pos="4287838" algn="l"/>
                <a:tab pos="5146675" algn="l"/>
                <a:tab pos="6003925" algn="l"/>
                <a:tab pos="6861175" algn="l"/>
              </a:tabLst>
            </a:pPr>
            <a:r>
              <a:rPr lang="en-US" dirty="0"/>
              <a:t>Reduced maintainability and useful life of the software</a:t>
            </a:r>
          </a:p>
        </p:txBody>
      </p:sp>
      <p:sp>
        <p:nvSpPr>
          <p:cNvPr id="4" name="TextBox 3"/>
          <p:cNvSpPr txBox="1"/>
          <p:nvPr/>
        </p:nvSpPr>
        <p:spPr>
          <a:xfrm>
            <a:off x="8382000" y="6019800"/>
            <a:ext cx="731290" cy="461665"/>
          </a:xfrm>
          <a:prstGeom prst="rect">
            <a:avLst/>
          </a:prstGeom>
          <a:noFill/>
        </p:spPr>
        <p:txBody>
          <a:bodyPr wrap="none" rtlCol="0">
            <a:spAutoFit/>
          </a:bodyPr>
          <a:lstStyle/>
          <a:p>
            <a:r>
              <a:rPr lang="en-US" b="1" dirty="0" smtClean="0">
                <a:solidFill>
                  <a:srgbClr val="0000FF"/>
                </a:solidFill>
              </a:rPr>
              <a:t>Q15</a:t>
            </a:r>
            <a:endParaRPr lang="en-US" b="1" dirty="0">
              <a:solidFill>
                <a:srgbClr val="0000FF"/>
              </a:solidFill>
            </a:endParaRPr>
          </a:p>
        </p:txBody>
      </p:sp>
      <p:sp>
        <p:nvSpPr>
          <p:cNvPr id="5" name="TextBox 4"/>
          <p:cNvSpPr txBox="1"/>
          <p:nvPr/>
        </p:nvSpPr>
        <p:spPr>
          <a:xfrm>
            <a:off x="7772400" y="6400800"/>
            <a:ext cx="486030" cy="461665"/>
          </a:xfrm>
          <a:prstGeom prst="rect">
            <a:avLst/>
          </a:prstGeom>
          <a:noFill/>
        </p:spPr>
        <p:txBody>
          <a:bodyPr wrap="none" rtlCol="0">
            <a:spAutoFit/>
          </a:bodyPr>
          <a:lstStyle/>
          <a:p>
            <a:r>
              <a:rPr lang="en-US" dirty="0" smtClean="0">
                <a:sym typeface="Wingdings" panose="05000000000000000000" pitchFamily="2" charset="2"/>
              </a:rPr>
              <a:t></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76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76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76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76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766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76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67"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a:xfrm>
            <a:off x="685800" y="76200"/>
            <a:ext cx="8229600" cy="533400"/>
          </a:xfrm>
          <a:noFill/>
          <a:ln/>
        </p:spPr>
        <p:txBody>
          <a:bodyPr lIns="95589" tIns="48577" rIns="95589" bIns="48577" anchor="b"/>
          <a:lstStyle/>
          <a:p>
            <a:pPr defTabSz="904875"/>
            <a:r>
              <a:rPr lang="en-US" sz="3400"/>
              <a:t>Proactive Versus Reactive Maintenace</a:t>
            </a:r>
          </a:p>
        </p:txBody>
      </p:sp>
      <p:sp>
        <p:nvSpPr>
          <p:cNvPr id="505860" name="Line 4"/>
          <p:cNvSpPr>
            <a:spLocks noChangeShapeType="1"/>
          </p:cNvSpPr>
          <p:nvPr/>
        </p:nvSpPr>
        <p:spPr bwMode="auto">
          <a:xfrm>
            <a:off x="1487488" y="5384800"/>
            <a:ext cx="6469062" cy="0"/>
          </a:xfrm>
          <a:prstGeom prst="line">
            <a:avLst/>
          </a:prstGeom>
          <a:noFill/>
          <a:ln w="50800">
            <a:solidFill>
              <a:schemeClr val="tx1"/>
            </a:solidFill>
            <a:round/>
            <a:headEnd type="none" w="sm" len="sm"/>
            <a:tailEnd type="stealth" w="med" len="lg"/>
          </a:ln>
          <a:effectLst/>
        </p:spPr>
        <p:txBody>
          <a:bodyPr wrap="none" anchor="ctr">
            <a:prstTxWarp prst="textNoShape">
              <a:avLst/>
            </a:prstTxWarp>
          </a:bodyPr>
          <a:lstStyle/>
          <a:p>
            <a:endParaRPr lang="en-US"/>
          </a:p>
        </p:txBody>
      </p:sp>
      <p:sp>
        <p:nvSpPr>
          <p:cNvPr id="505861" name="Arc 5"/>
          <p:cNvSpPr>
            <a:spLocks/>
          </p:cNvSpPr>
          <p:nvPr/>
        </p:nvSpPr>
        <p:spPr bwMode="auto">
          <a:xfrm>
            <a:off x="1487488" y="1698625"/>
            <a:ext cx="6016625" cy="1804988"/>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close/>
              </a:path>
            </a:pathLst>
          </a:custGeom>
          <a:noFill/>
          <a:ln w="50800" cap="rnd">
            <a:solidFill>
              <a:srgbClr val="FF0000"/>
            </a:solidFill>
            <a:round/>
            <a:headEnd type="stealth" w="med" len="lg"/>
            <a:tailEnd type="none" w="sm" len="sm"/>
          </a:ln>
          <a:effectLst/>
        </p:spPr>
        <p:txBody>
          <a:bodyPr wrap="none" anchor="ctr">
            <a:prstTxWarp prst="textNoShape">
              <a:avLst/>
            </a:prstTxWarp>
          </a:bodyPr>
          <a:lstStyle/>
          <a:p>
            <a:endParaRPr lang="en-US"/>
          </a:p>
        </p:txBody>
      </p:sp>
      <p:sp>
        <p:nvSpPr>
          <p:cNvPr id="505862" name="Arc 6"/>
          <p:cNvSpPr>
            <a:spLocks/>
          </p:cNvSpPr>
          <p:nvPr/>
        </p:nvSpPr>
        <p:spPr bwMode="auto">
          <a:xfrm>
            <a:off x="1489075" y="3503613"/>
            <a:ext cx="5867400" cy="903287"/>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close/>
              </a:path>
            </a:pathLst>
          </a:custGeom>
          <a:noFill/>
          <a:ln w="50800" cap="rnd">
            <a:solidFill>
              <a:srgbClr val="66FF66"/>
            </a:solidFill>
            <a:round/>
            <a:headEnd type="stealth" w="med" len="lg"/>
            <a:tailEnd type="none" w="sm" len="sm"/>
          </a:ln>
          <a:effectLst/>
        </p:spPr>
        <p:txBody>
          <a:bodyPr wrap="none" anchor="ctr">
            <a:prstTxWarp prst="textNoShape">
              <a:avLst/>
            </a:prstTxWarp>
          </a:bodyPr>
          <a:lstStyle/>
          <a:p>
            <a:endParaRPr lang="en-US"/>
          </a:p>
        </p:txBody>
      </p:sp>
      <p:sp>
        <p:nvSpPr>
          <p:cNvPr id="505863" name="Rectangle 7"/>
          <p:cNvSpPr>
            <a:spLocks noChangeArrowheads="1"/>
          </p:cNvSpPr>
          <p:nvPr/>
        </p:nvSpPr>
        <p:spPr bwMode="auto">
          <a:xfrm>
            <a:off x="493713" y="1531938"/>
            <a:ext cx="858837" cy="457200"/>
          </a:xfrm>
          <a:prstGeom prst="rect">
            <a:avLst/>
          </a:prstGeom>
          <a:noFill/>
          <a:ln w="9525">
            <a:noFill/>
            <a:miter lim="800000"/>
            <a:headEnd/>
            <a:tailEnd/>
          </a:ln>
          <a:effectLst/>
        </p:spPr>
        <p:txBody>
          <a:bodyPr wrap="none" lIns="90887" tIns="45444" rIns="90887" bIns="45444">
            <a:prstTxWarp prst="textNoShape">
              <a:avLst/>
            </a:prstTxWarp>
            <a:spAutoFit/>
          </a:bodyPr>
          <a:lstStyle/>
          <a:p>
            <a:pPr defTabSz="903288"/>
            <a:r>
              <a:rPr lang="en-US" b="1">
                <a:latin typeface="Arial" charset="0"/>
              </a:rPr>
              <a:t>Cost</a:t>
            </a:r>
          </a:p>
        </p:txBody>
      </p:sp>
      <p:sp>
        <p:nvSpPr>
          <p:cNvPr id="505864" name="Rectangle 8"/>
          <p:cNvSpPr>
            <a:spLocks noChangeArrowheads="1"/>
          </p:cNvSpPr>
          <p:nvPr/>
        </p:nvSpPr>
        <p:spPr bwMode="auto">
          <a:xfrm>
            <a:off x="5221288" y="1457325"/>
            <a:ext cx="2027237" cy="822325"/>
          </a:xfrm>
          <a:prstGeom prst="rect">
            <a:avLst/>
          </a:prstGeom>
          <a:noFill/>
          <a:ln w="9525">
            <a:noFill/>
            <a:miter lim="800000"/>
            <a:headEnd/>
            <a:tailEnd/>
          </a:ln>
          <a:effectLst/>
        </p:spPr>
        <p:txBody>
          <a:bodyPr wrap="none" lIns="90887" tIns="45444" rIns="90887" bIns="45444">
            <a:prstTxWarp prst="textNoShape">
              <a:avLst/>
            </a:prstTxWarp>
            <a:spAutoFit/>
          </a:bodyPr>
          <a:lstStyle/>
          <a:p>
            <a:pPr algn="ctr" defTabSz="903288"/>
            <a:r>
              <a:rPr lang="en-US" b="1">
                <a:latin typeface="Arial" charset="0"/>
              </a:rPr>
              <a:t>Reactive</a:t>
            </a:r>
          </a:p>
          <a:p>
            <a:pPr algn="ctr" defTabSz="903288"/>
            <a:r>
              <a:rPr lang="en-US" b="1">
                <a:latin typeface="Arial" charset="0"/>
              </a:rPr>
              <a:t>Maintenance</a:t>
            </a:r>
          </a:p>
        </p:txBody>
      </p:sp>
      <p:sp>
        <p:nvSpPr>
          <p:cNvPr id="505865" name="Rectangle 9"/>
          <p:cNvSpPr>
            <a:spLocks noChangeArrowheads="1"/>
          </p:cNvSpPr>
          <p:nvPr/>
        </p:nvSpPr>
        <p:spPr bwMode="auto">
          <a:xfrm>
            <a:off x="5295900" y="3338513"/>
            <a:ext cx="2027238" cy="822325"/>
          </a:xfrm>
          <a:prstGeom prst="rect">
            <a:avLst/>
          </a:prstGeom>
          <a:noFill/>
          <a:ln w="9525">
            <a:noFill/>
            <a:miter lim="800000"/>
            <a:headEnd/>
            <a:tailEnd/>
          </a:ln>
          <a:effectLst/>
        </p:spPr>
        <p:txBody>
          <a:bodyPr wrap="none" lIns="90887" tIns="45444" rIns="90887" bIns="45444">
            <a:prstTxWarp prst="textNoShape">
              <a:avLst/>
            </a:prstTxWarp>
            <a:spAutoFit/>
          </a:bodyPr>
          <a:lstStyle/>
          <a:p>
            <a:pPr algn="ctr" defTabSz="903288"/>
            <a:r>
              <a:rPr lang="en-US" b="1">
                <a:latin typeface="Arial" charset="0"/>
              </a:rPr>
              <a:t>Proactive</a:t>
            </a:r>
          </a:p>
          <a:p>
            <a:pPr algn="ctr" defTabSz="903288"/>
            <a:r>
              <a:rPr lang="en-US" b="1">
                <a:latin typeface="Arial" charset="0"/>
              </a:rPr>
              <a:t>Maintenance</a:t>
            </a:r>
          </a:p>
        </p:txBody>
      </p:sp>
      <p:sp>
        <p:nvSpPr>
          <p:cNvPr id="505866" name="Rectangle 10"/>
          <p:cNvSpPr>
            <a:spLocks noChangeArrowheads="1"/>
          </p:cNvSpPr>
          <p:nvPr/>
        </p:nvSpPr>
        <p:spPr bwMode="auto">
          <a:xfrm>
            <a:off x="7113588" y="5445125"/>
            <a:ext cx="892175" cy="457200"/>
          </a:xfrm>
          <a:prstGeom prst="rect">
            <a:avLst/>
          </a:prstGeom>
          <a:noFill/>
          <a:ln w="9525">
            <a:noFill/>
            <a:miter lim="800000"/>
            <a:headEnd/>
            <a:tailEnd/>
          </a:ln>
          <a:effectLst/>
        </p:spPr>
        <p:txBody>
          <a:bodyPr wrap="none" lIns="90887" tIns="45444" rIns="90887" bIns="45444">
            <a:prstTxWarp prst="textNoShape">
              <a:avLst/>
            </a:prstTxWarp>
            <a:spAutoFit/>
          </a:bodyPr>
          <a:lstStyle/>
          <a:p>
            <a:pPr defTabSz="903288"/>
            <a:r>
              <a:rPr lang="en-US" b="1">
                <a:latin typeface="Arial" charset="0"/>
              </a:rPr>
              <a:t>Time</a:t>
            </a:r>
          </a:p>
        </p:txBody>
      </p:sp>
      <p:sp>
        <p:nvSpPr>
          <p:cNvPr id="505859" name="Line 3"/>
          <p:cNvSpPr>
            <a:spLocks noChangeShapeType="1"/>
          </p:cNvSpPr>
          <p:nvPr/>
        </p:nvSpPr>
        <p:spPr bwMode="auto">
          <a:xfrm flipV="1">
            <a:off x="1487488" y="1624013"/>
            <a:ext cx="0" cy="3760787"/>
          </a:xfrm>
          <a:prstGeom prst="line">
            <a:avLst/>
          </a:prstGeom>
          <a:noFill/>
          <a:ln w="50800">
            <a:solidFill>
              <a:schemeClr val="tx1"/>
            </a:solidFill>
            <a:round/>
            <a:headEnd type="none" w="sm" len="sm"/>
            <a:tailEnd type="stealth" w="med" len="lg"/>
          </a:ln>
          <a:effectLst/>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25000"/>
          </a:blip>
          <a:stretch>
            <a:fillRect/>
          </a:stretch>
        </p:blipFill>
        <p:spPr>
          <a:xfrm>
            <a:off x="609600" y="858265"/>
            <a:ext cx="7848600" cy="5563785"/>
          </a:xfrm>
          <a:prstGeom prst="rect">
            <a:avLst/>
          </a:prstGeom>
          <a:scene3d>
            <a:camera prst="orthographicFront"/>
            <a:lightRig rig="threePt" dir="t"/>
          </a:scene3d>
          <a:sp3d>
            <a:bevelT/>
          </a:sp3d>
        </p:spPr>
      </p:pic>
      <p:sp>
        <p:nvSpPr>
          <p:cNvPr id="6" name="Slide Number Placeholder 3"/>
          <p:cNvSpPr>
            <a:spLocks noGrp="1"/>
          </p:cNvSpPr>
          <p:nvPr>
            <p:ph type="sldNum" sz="quarter" idx="12"/>
          </p:nvPr>
        </p:nvSpPr>
        <p:spPr/>
        <p:txBody>
          <a:bodyPr/>
          <a:lstStyle/>
          <a:p>
            <a:fld id="{7142F618-11E8-1B41-A21A-ED7B845484DB}" type="slidenum">
              <a:rPr lang="en-US"/>
              <a:pPr/>
              <a:t>13</a:t>
            </a:fld>
            <a:endParaRPr lang="en-US"/>
          </a:p>
        </p:txBody>
      </p:sp>
      <p:sp>
        <p:nvSpPr>
          <p:cNvPr id="462851" name="Rectangle 2"/>
          <p:cNvSpPr>
            <a:spLocks noGrp="1" noChangeArrowheads="1"/>
          </p:cNvSpPr>
          <p:nvPr>
            <p:ph type="title" idx="4294967295"/>
          </p:nvPr>
        </p:nvSpPr>
        <p:spPr>
          <a:xfrm>
            <a:off x="533400" y="152400"/>
            <a:ext cx="8077200" cy="533400"/>
          </a:xfrm>
        </p:spPr>
        <p:txBody>
          <a:bodyPr anchor="b"/>
          <a:lstStyle/>
          <a:p>
            <a:pPr eaLnBrk="1" hangingPunct="1"/>
            <a:r>
              <a:rPr lang="en-US" dirty="0" smtClean="0"/>
              <a:t>Exercise: Development and Maintenance</a:t>
            </a:r>
            <a:endParaRPr lang="en-US" dirty="0"/>
          </a:p>
        </p:txBody>
      </p:sp>
      <p:pic>
        <p:nvPicPr>
          <p:cNvPr id="7" name="Picture 6"/>
          <p:cNvPicPr>
            <a:picLocks noChangeAspect="1"/>
          </p:cNvPicPr>
          <p:nvPr/>
        </p:nvPicPr>
        <p:blipFill>
          <a:blip r:embed="rId4">
            <a:alphaModFix amt="38000"/>
          </a:blip>
          <a:stretch>
            <a:fillRect/>
          </a:stretch>
        </p:blipFill>
        <p:spPr>
          <a:xfrm>
            <a:off x="1828800" y="914400"/>
            <a:ext cx="5435600" cy="5506497"/>
          </a:xfrm>
          <a:prstGeom prst="rect">
            <a:avLst/>
          </a:prstGeom>
          <a:scene3d>
            <a:camera prst="orthographicFront"/>
            <a:lightRig rig="threePt" dir="t"/>
          </a:scene3d>
          <a:sp3d>
            <a:bevelT/>
          </a:sp3d>
        </p:spPr>
      </p:pic>
      <p:sp>
        <p:nvSpPr>
          <p:cNvPr id="462852" name="Rectangle 3"/>
          <p:cNvSpPr>
            <a:spLocks noGrp="1" noChangeArrowheads="1"/>
          </p:cNvSpPr>
          <p:nvPr>
            <p:ph type="body" idx="4294967295"/>
          </p:nvPr>
        </p:nvSpPr>
        <p:spPr>
          <a:xfrm>
            <a:off x="533400" y="1295400"/>
            <a:ext cx="8077200" cy="4953000"/>
          </a:xfrm>
        </p:spPr>
        <p:txBody>
          <a:bodyPr/>
          <a:lstStyle/>
          <a:p>
            <a:pPr eaLnBrk="1" hangingPunct="1">
              <a:lnSpc>
                <a:spcPct val="90000"/>
              </a:lnSpc>
            </a:pPr>
            <a:r>
              <a:rPr lang="en-US" dirty="0" smtClean="0"/>
              <a:t>Is </a:t>
            </a:r>
            <a:r>
              <a:rPr lang="en-US" dirty="0"/>
              <a:t>the </a:t>
            </a:r>
            <a:r>
              <a:rPr lang="en-US" dirty="0" smtClean="0"/>
              <a:t>difference really </a:t>
            </a:r>
            <a:r>
              <a:rPr lang="en-US" dirty="0"/>
              <a:t>“green </a:t>
            </a:r>
            <a:r>
              <a:rPr lang="en-US" dirty="0" smtClean="0"/>
              <a:t>field?”</a:t>
            </a:r>
          </a:p>
          <a:p>
            <a:pPr lvl="1" eaLnBrk="1" hangingPunct="1">
              <a:lnSpc>
                <a:spcPct val="90000"/>
              </a:lnSpc>
            </a:pPr>
            <a:r>
              <a:rPr lang="en-US" dirty="0"/>
              <a:t>These days,</a:t>
            </a:r>
            <a:r>
              <a:rPr lang="en-US" dirty="0" smtClean="0"/>
              <a:t> few project are “</a:t>
            </a:r>
            <a:r>
              <a:rPr lang="en-US" dirty="0"/>
              <a:t>from </a:t>
            </a:r>
            <a:r>
              <a:rPr lang="en-US" dirty="0" smtClean="0"/>
              <a:t>scratch”</a:t>
            </a:r>
            <a:br>
              <a:rPr lang="en-US" dirty="0" smtClean="0"/>
            </a:br>
            <a:endParaRPr lang="en-US" dirty="0" smtClean="0"/>
          </a:p>
          <a:p>
            <a:pPr eaLnBrk="1" hangingPunct="1">
              <a:lnSpc>
                <a:spcPct val="90000"/>
              </a:lnSpc>
            </a:pPr>
            <a:r>
              <a:rPr lang="en-US" dirty="0"/>
              <a:t>Sometimes, it’s hard to tell the </a:t>
            </a:r>
            <a:r>
              <a:rPr lang="en-US" dirty="0" smtClean="0"/>
              <a:t>difference</a:t>
            </a:r>
            <a:br>
              <a:rPr lang="en-US" dirty="0" smtClean="0"/>
            </a:br>
            <a:endParaRPr lang="en-US" dirty="0" smtClean="0"/>
          </a:p>
          <a:p>
            <a:pPr eaLnBrk="1" hangingPunct="1">
              <a:lnSpc>
                <a:spcPct val="90000"/>
              </a:lnSpc>
            </a:pPr>
            <a:r>
              <a:rPr lang="en-US" dirty="0" smtClean="0"/>
              <a:t>Let’s </a:t>
            </a:r>
            <a:r>
              <a:rPr lang="en-US" dirty="0"/>
              <a:t>look at some examples – you tell me…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96BD09E5-210A-8C45-98D7-A2EB710B09EC}" type="slidenum">
              <a:rPr lang="en-US"/>
              <a:pPr/>
              <a:t>14</a:t>
            </a:fld>
            <a:endParaRPr lang="en-US"/>
          </a:p>
        </p:txBody>
      </p:sp>
      <p:sp>
        <p:nvSpPr>
          <p:cNvPr id="463875" name="Rectangle 2"/>
          <p:cNvSpPr>
            <a:spLocks noGrp="1" noChangeArrowheads="1"/>
          </p:cNvSpPr>
          <p:nvPr>
            <p:ph type="title" idx="4294967295"/>
          </p:nvPr>
        </p:nvSpPr>
        <p:spPr>
          <a:xfrm>
            <a:off x="228600" y="152400"/>
            <a:ext cx="8763000" cy="533400"/>
          </a:xfrm>
        </p:spPr>
        <p:txBody>
          <a:bodyPr anchor="b"/>
          <a:lstStyle/>
          <a:p>
            <a:pPr eaLnBrk="1" hangingPunct="1"/>
            <a:r>
              <a:rPr lang="en-US"/>
              <a:t>Example 1: Development or Maintenance?</a:t>
            </a:r>
          </a:p>
        </p:txBody>
      </p:sp>
      <p:sp>
        <p:nvSpPr>
          <p:cNvPr id="463876" name="Rectangle 3"/>
          <p:cNvSpPr>
            <a:spLocks noGrp="1" noChangeArrowheads="1"/>
          </p:cNvSpPr>
          <p:nvPr>
            <p:ph type="body" idx="4294967295"/>
          </p:nvPr>
        </p:nvSpPr>
        <p:spPr>
          <a:xfrm>
            <a:off x="685800" y="990600"/>
            <a:ext cx="7772400" cy="5257800"/>
          </a:xfrm>
        </p:spPr>
        <p:txBody>
          <a:bodyPr/>
          <a:lstStyle/>
          <a:p>
            <a:pPr eaLnBrk="1" hangingPunct="1">
              <a:lnSpc>
                <a:spcPct val="90000"/>
              </a:lnSpc>
              <a:buFontTx/>
              <a:buNone/>
            </a:pPr>
            <a:r>
              <a:rPr lang="en-US" dirty="0" smtClean="0"/>
              <a:t>	One </a:t>
            </a:r>
            <a:r>
              <a:rPr lang="en-US" dirty="0"/>
              <a:t>of our</a:t>
            </a:r>
            <a:r>
              <a:rPr lang="en-US" dirty="0" smtClean="0"/>
              <a:t> junior projects was creating </a:t>
            </a:r>
            <a:r>
              <a:rPr lang="en-US" dirty="0"/>
              <a:t>a</a:t>
            </a:r>
            <a:r>
              <a:rPr lang="en-US" dirty="0" smtClean="0"/>
              <a:t> project portfolio management system. Much of the project could be done with a content management system called </a:t>
            </a:r>
            <a:r>
              <a:rPr lang="en-US" dirty="0" err="1" smtClean="0"/>
              <a:t>Joomla</a:t>
            </a:r>
            <a:r>
              <a:rPr lang="en-US" dirty="0" smtClean="0"/>
              <a:t>.</a:t>
            </a:r>
            <a:br>
              <a:rPr lang="en-US" dirty="0" smtClean="0"/>
            </a:br>
            <a:endParaRPr lang="en-US" dirty="0" smtClean="0"/>
          </a:p>
          <a:p>
            <a:pPr lvl="1" eaLnBrk="1" hangingPunct="1">
              <a:lnSpc>
                <a:spcPct val="90000"/>
              </a:lnSpc>
            </a:pPr>
            <a:r>
              <a:rPr lang="en-US" dirty="0" smtClean="0"/>
              <a:t>Joomla already </a:t>
            </a:r>
            <a:r>
              <a:rPr lang="en-US" dirty="0"/>
              <a:t>exists – </a:t>
            </a:r>
            <a:r>
              <a:rPr lang="en-US" dirty="0" smtClean="0"/>
              <a:t>they were </a:t>
            </a:r>
            <a:r>
              <a:rPr lang="en-US" dirty="0"/>
              <a:t>building on top of </a:t>
            </a:r>
            <a:r>
              <a:rPr lang="en-US" dirty="0" smtClean="0"/>
              <a:t>that</a:t>
            </a:r>
            <a:br>
              <a:rPr lang="en-US" dirty="0" smtClean="0"/>
            </a:br>
            <a:endParaRPr lang="en-US" dirty="0" smtClean="0"/>
          </a:p>
          <a:p>
            <a:pPr lvl="1" eaLnBrk="1" hangingPunct="1">
              <a:lnSpc>
                <a:spcPct val="90000"/>
              </a:lnSpc>
            </a:pPr>
            <a:r>
              <a:rPr lang="en-US" dirty="0"/>
              <a:t>It has to “talk to” other existing stuff, like Rose’s</a:t>
            </a:r>
            <a:r>
              <a:rPr lang="en-US" dirty="0" smtClean="0"/>
              <a:t> AFS, </a:t>
            </a:r>
            <a:r>
              <a:rPr lang="en-US" dirty="0"/>
              <a:t>maybe Angel? </a:t>
            </a:r>
            <a:r>
              <a:rPr lang="en-US" dirty="0" smtClean="0"/>
              <a:t> </a:t>
            </a:r>
            <a:br>
              <a:rPr lang="en-US" dirty="0" smtClean="0"/>
            </a:br>
            <a:r>
              <a:rPr lang="en-US" dirty="0" smtClean="0"/>
              <a:t>Maybe </a:t>
            </a:r>
            <a:r>
              <a:rPr lang="en-US" dirty="0"/>
              <a:t>use Kerberos</a:t>
            </a:r>
            <a:r>
              <a:rPr lang="en-US" dirty="0" smtClean="0"/>
              <a:t> passwords?</a:t>
            </a:r>
            <a:br>
              <a:rPr lang="en-US" dirty="0" smtClean="0"/>
            </a:br>
            <a:endParaRPr lang="en-US" dirty="0" smtClean="0"/>
          </a:p>
          <a:p>
            <a:pPr lvl="1" eaLnBrk="1" hangingPunct="1">
              <a:lnSpc>
                <a:spcPct val="90000"/>
              </a:lnSpc>
            </a:pPr>
            <a:r>
              <a:rPr lang="en-US" dirty="0"/>
              <a:t>Not exactly “green field”</a:t>
            </a:r>
          </a:p>
        </p:txBody>
      </p:sp>
      <p:sp>
        <p:nvSpPr>
          <p:cNvPr id="7" name="TextBox 6"/>
          <p:cNvSpPr txBox="1"/>
          <p:nvPr/>
        </p:nvSpPr>
        <p:spPr>
          <a:xfrm>
            <a:off x="8305800" y="6019800"/>
            <a:ext cx="731290" cy="461665"/>
          </a:xfrm>
          <a:prstGeom prst="rect">
            <a:avLst/>
          </a:prstGeom>
          <a:noFill/>
        </p:spPr>
        <p:txBody>
          <a:bodyPr wrap="none" rtlCol="0">
            <a:spAutoFit/>
          </a:bodyPr>
          <a:lstStyle/>
          <a:p>
            <a:r>
              <a:rPr lang="en-US" b="1" dirty="0" smtClean="0">
                <a:solidFill>
                  <a:srgbClr val="0000FF"/>
                </a:solidFill>
              </a:rPr>
              <a:t>Q16</a:t>
            </a:r>
            <a:endParaRPr lang="en-US" b="1" dirty="0">
              <a:solidFill>
                <a:srgbClr val="0000FF"/>
              </a:solidFill>
            </a:endParaRPr>
          </a:p>
        </p:txBody>
      </p:sp>
      <p:sp>
        <p:nvSpPr>
          <p:cNvPr id="8" name="TextBox 7"/>
          <p:cNvSpPr txBox="1"/>
          <p:nvPr/>
        </p:nvSpPr>
        <p:spPr>
          <a:xfrm>
            <a:off x="7772400" y="6400800"/>
            <a:ext cx="486030" cy="461665"/>
          </a:xfrm>
          <a:prstGeom prst="rect">
            <a:avLst/>
          </a:prstGeom>
          <a:noFill/>
        </p:spPr>
        <p:txBody>
          <a:bodyPr wrap="none" rtlCol="0">
            <a:spAutoFit/>
          </a:bodyPr>
          <a:lstStyle/>
          <a:p>
            <a:r>
              <a:rPr lang="en-US" dirty="0" smtClean="0">
                <a:sym typeface="Wingdings" panose="05000000000000000000" pitchFamily="2" charset="2"/>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6387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387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387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76"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96BD09E5-210A-8C45-98D7-A2EB710B09EC}" type="slidenum">
              <a:rPr lang="en-US"/>
              <a:pPr/>
              <a:t>15</a:t>
            </a:fld>
            <a:endParaRPr lang="en-US"/>
          </a:p>
        </p:txBody>
      </p:sp>
      <p:sp>
        <p:nvSpPr>
          <p:cNvPr id="463875" name="Rectangle 2"/>
          <p:cNvSpPr>
            <a:spLocks noGrp="1" noChangeArrowheads="1"/>
          </p:cNvSpPr>
          <p:nvPr>
            <p:ph type="title" idx="4294967295"/>
          </p:nvPr>
        </p:nvSpPr>
        <p:spPr>
          <a:xfrm>
            <a:off x="228600" y="152400"/>
            <a:ext cx="8763000" cy="533400"/>
          </a:xfrm>
        </p:spPr>
        <p:txBody>
          <a:bodyPr anchor="b"/>
          <a:lstStyle/>
          <a:p>
            <a:pPr eaLnBrk="1" hangingPunct="1"/>
            <a:r>
              <a:rPr lang="en-US" dirty="0"/>
              <a:t>Example</a:t>
            </a:r>
            <a:r>
              <a:rPr lang="en-US" dirty="0" smtClean="0"/>
              <a:t> 2: </a:t>
            </a:r>
            <a:r>
              <a:rPr lang="en-US" dirty="0"/>
              <a:t>Development or Maintenance?</a:t>
            </a:r>
          </a:p>
        </p:txBody>
      </p:sp>
      <p:sp>
        <p:nvSpPr>
          <p:cNvPr id="463876" name="Rectangle 3"/>
          <p:cNvSpPr>
            <a:spLocks noGrp="1" noChangeArrowheads="1"/>
          </p:cNvSpPr>
          <p:nvPr>
            <p:ph type="body" idx="4294967295"/>
          </p:nvPr>
        </p:nvSpPr>
        <p:spPr>
          <a:xfrm>
            <a:off x="685800" y="1143000"/>
            <a:ext cx="7772400" cy="5105400"/>
          </a:xfrm>
        </p:spPr>
        <p:txBody>
          <a:bodyPr/>
          <a:lstStyle/>
          <a:p>
            <a:pPr eaLnBrk="1" hangingPunct="1">
              <a:lnSpc>
                <a:spcPct val="90000"/>
              </a:lnSpc>
              <a:buFontTx/>
              <a:buNone/>
            </a:pPr>
            <a:r>
              <a:rPr lang="en-US" dirty="0" smtClean="0"/>
              <a:t>	Same junior project was creating </a:t>
            </a:r>
            <a:r>
              <a:rPr lang="en-US" dirty="0"/>
              <a:t>a</a:t>
            </a:r>
            <a:r>
              <a:rPr lang="en-US" dirty="0" smtClean="0"/>
              <a:t> CSSE project portfolio management system; found that the Joomla implementation wasn’t going to work over time. </a:t>
            </a:r>
            <a:br>
              <a:rPr lang="en-US" dirty="0" smtClean="0"/>
            </a:br>
            <a:endParaRPr lang="en-US" dirty="0" smtClean="0"/>
          </a:p>
          <a:p>
            <a:pPr lvl="1" eaLnBrk="1" hangingPunct="1">
              <a:lnSpc>
                <a:spcPct val="90000"/>
              </a:lnSpc>
            </a:pPr>
            <a:r>
              <a:rPr lang="en-US" dirty="0" smtClean="0"/>
              <a:t>Redesigned system to to use </a:t>
            </a:r>
            <a:r>
              <a:rPr lang="en-US" dirty="0" err="1" smtClean="0"/>
              <a:t>Django</a:t>
            </a:r>
            <a:r>
              <a:rPr lang="en-US" dirty="0" smtClean="0"/>
              <a:t> instead.</a:t>
            </a:r>
            <a:br>
              <a:rPr lang="en-US" dirty="0" smtClean="0"/>
            </a:br>
            <a:endParaRPr lang="en-US" dirty="0" smtClean="0"/>
          </a:p>
          <a:p>
            <a:pPr lvl="1" eaLnBrk="1" hangingPunct="1">
              <a:lnSpc>
                <a:spcPct val="90000"/>
              </a:lnSpc>
            </a:pPr>
            <a:r>
              <a:rPr lang="en-US" dirty="0" smtClean="0"/>
              <a:t>Again, still need to </a:t>
            </a:r>
            <a:r>
              <a:rPr lang="en-US" dirty="0"/>
              <a:t>“talk to” other existing stuff, like Rose’s</a:t>
            </a:r>
            <a:r>
              <a:rPr lang="en-US" dirty="0" smtClean="0"/>
              <a:t> AFS, </a:t>
            </a:r>
            <a:r>
              <a:rPr lang="en-US" dirty="0"/>
              <a:t>maybe Angel? </a:t>
            </a:r>
            <a:r>
              <a:rPr lang="en-US" dirty="0" smtClean="0"/>
              <a:t> </a:t>
            </a:r>
            <a:br>
              <a:rPr lang="en-US" dirty="0" smtClean="0"/>
            </a:br>
            <a:r>
              <a:rPr lang="en-US" dirty="0" smtClean="0"/>
              <a:t>Maybe </a:t>
            </a:r>
            <a:r>
              <a:rPr lang="en-US" dirty="0"/>
              <a:t>use Kerberos</a:t>
            </a:r>
            <a:r>
              <a:rPr lang="en-US" dirty="0" smtClean="0"/>
              <a:t> passwords?</a:t>
            </a:r>
            <a:br>
              <a:rPr lang="en-US" dirty="0" smtClean="0"/>
            </a:br>
            <a:endParaRPr lang="en-US" dirty="0" smtClean="0"/>
          </a:p>
          <a:p>
            <a:pPr lvl="1" eaLnBrk="1" hangingPunct="1">
              <a:lnSpc>
                <a:spcPct val="90000"/>
              </a:lnSpc>
            </a:pPr>
            <a:r>
              <a:rPr lang="en-US" dirty="0" smtClean="0"/>
              <a:t>But they are fixing a problem, aren’t they?</a:t>
            </a:r>
            <a:endParaRPr lang="en-US" dirty="0"/>
          </a:p>
        </p:txBody>
      </p:sp>
      <p:sp>
        <p:nvSpPr>
          <p:cNvPr id="5" name="TextBox 4"/>
          <p:cNvSpPr txBox="1"/>
          <p:nvPr/>
        </p:nvSpPr>
        <p:spPr>
          <a:xfrm>
            <a:off x="7772400" y="6400800"/>
            <a:ext cx="486030" cy="461665"/>
          </a:xfrm>
          <a:prstGeom prst="rect">
            <a:avLst/>
          </a:prstGeom>
          <a:noFill/>
        </p:spPr>
        <p:txBody>
          <a:bodyPr wrap="none" rtlCol="0">
            <a:spAutoFit/>
          </a:bodyPr>
          <a:lstStyle/>
          <a:p>
            <a:r>
              <a:rPr lang="en-US" dirty="0" smtClean="0">
                <a:sym typeface="Wingdings" panose="05000000000000000000" pitchFamily="2" charset="2"/>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6387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387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387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76"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CE0C2ADB-6EA6-EF48-92FC-67545B7EA06A}" type="slidenum">
              <a:rPr lang="en-US"/>
              <a:pPr/>
              <a:t>16</a:t>
            </a:fld>
            <a:endParaRPr lang="en-US"/>
          </a:p>
        </p:txBody>
      </p:sp>
      <p:sp>
        <p:nvSpPr>
          <p:cNvPr id="465923" name="Rectangle 2"/>
          <p:cNvSpPr>
            <a:spLocks noGrp="1" noChangeArrowheads="1"/>
          </p:cNvSpPr>
          <p:nvPr>
            <p:ph type="title" idx="4294967295"/>
          </p:nvPr>
        </p:nvSpPr>
        <p:spPr>
          <a:xfrm>
            <a:off x="381000" y="76200"/>
            <a:ext cx="8458200" cy="533400"/>
          </a:xfrm>
        </p:spPr>
        <p:txBody>
          <a:bodyPr anchor="b"/>
          <a:lstStyle/>
          <a:p>
            <a:pPr eaLnBrk="1" hangingPunct="1"/>
            <a:r>
              <a:rPr lang="en-US"/>
              <a:t>Example 3: Development or Maintenance?</a:t>
            </a:r>
          </a:p>
        </p:txBody>
      </p:sp>
      <p:sp>
        <p:nvSpPr>
          <p:cNvPr id="465924" name="Rectangle 3"/>
          <p:cNvSpPr>
            <a:spLocks noGrp="1" noChangeArrowheads="1"/>
          </p:cNvSpPr>
          <p:nvPr>
            <p:ph type="body" idx="4294967295"/>
          </p:nvPr>
        </p:nvSpPr>
        <p:spPr>
          <a:xfrm>
            <a:off x="685800" y="1371600"/>
            <a:ext cx="7772400" cy="4876800"/>
          </a:xfrm>
        </p:spPr>
        <p:txBody>
          <a:bodyPr/>
          <a:lstStyle/>
          <a:p>
            <a:pPr eaLnBrk="1" hangingPunct="1">
              <a:lnSpc>
                <a:spcPct val="90000"/>
              </a:lnSpc>
            </a:pPr>
            <a:r>
              <a:rPr lang="en-US" dirty="0"/>
              <a:t>A system </a:t>
            </a:r>
            <a:r>
              <a:rPr lang="en-US" dirty="0" smtClean="0"/>
              <a:t>I worked </a:t>
            </a:r>
            <a:r>
              <a:rPr lang="en-US" dirty="0"/>
              <a:t>on in </a:t>
            </a:r>
            <a:r>
              <a:rPr lang="en-US" dirty="0" smtClean="0"/>
              <a:t>industry kept track </a:t>
            </a:r>
            <a:r>
              <a:rPr lang="en-US" dirty="0"/>
              <a:t>of maintenance data for a very large </a:t>
            </a:r>
            <a:r>
              <a:rPr lang="en-US" dirty="0" smtClean="0"/>
              <a:t>communications network.</a:t>
            </a:r>
            <a:br>
              <a:rPr lang="en-US" dirty="0" smtClean="0"/>
            </a:br>
            <a:endParaRPr lang="en-US" dirty="0" smtClean="0"/>
          </a:p>
          <a:p>
            <a:pPr lvl="1" eaLnBrk="1" hangingPunct="1">
              <a:lnSpc>
                <a:spcPct val="90000"/>
              </a:lnSpc>
            </a:pPr>
            <a:r>
              <a:rPr lang="en-US" dirty="0"/>
              <a:t>For the 4</a:t>
            </a:r>
            <a:r>
              <a:rPr lang="en-US" baseline="30000" dirty="0"/>
              <a:t>th</a:t>
            </a:r>
            <a:r>
              <a:rPr lang="en-US" dirty="0"/>
              <a:t> release of the same system, they were making their database “available” for other applications to </a:t>
            </a:r>
            <a:r>
              <a:rPr lang="en-US" dirty="0" smtClean="0"/>
              <a:t>access</a:t>
            </a:r>
            <a:br>
              <a:rPr lang="en-US" dirty="0" smtClean="0"/>
            </a:br>
            <a:endParaRPr lang="en-US" dirty="0" smtClean="0"/>
          </a:p>
          <a:p>
            <a:pPr lvl="1" eaLnBrk="1" hangingPunct="1">
              <a:lnSpc>
                <a:spcPct val="90000"/>
              </a:lnSpc>
            </a:pPr>
            <a:r>
              <a:rPr lang="en-US" dirty="0"/>
              <a:t>Most of these accesses would be </a:t>
            </a:r>
            <a:r>
              <a:rPr lang="en-US" i="1" dirty="0"/>
              <a:t>ad hoc</a:t>
            </a:r>
            <a:r>
              <a:rPr lang="en-US" dirty="0"/>
              <a:t> queries of large amounts of data</a:t>
            </a:r>
          </a:p>
        </p:txBody>
      </p:sp>
      <p:sp>
        <p:nvSpPr>
          <p:cNvPr id="5" name="TextBox 4"/>
          <p:cNvSpPr txBox="1"/>
          <p:nvPr/>
        </p:nvSpPr>
        <p:spPr>
          <a:xfrm>
            <a:off x="8382000" y="6019800"/>
            <a:ext cx="731290" cy="461665"/>
          </a:xfrm>
          <a:prstGeom prst="rect">
            <a:avLst/>
          </a:prstGeom>
          <a:noFill/>
        </p:spPr>
        <p:txBody>
          <a:bodyPr wrap="none" rtlCol="0">
            <a:spAutoFit/>
          </a:bodyPr>
          <a:lstStyle/>
          <a:p>
            <a:r>
              <a:rPr lang="en-US" b="1" dirty="0" smtClean="0">
                <a:solidFill>
                  <a:srgbClr val="0000FF"/>
                </a:solidFill>
              </a:rPr>
              <a:t>Q17</a:t>
            </a:r>
            <a:endParaRPr lang="en-US" b="1" dirty="0">
              <a:solidFill>
                <a:srgbClr val="0000FF"/>
              </a:solidFill>
            </a:endParaRPr>
          </a:p>
        </p:txBody>
      </p:sp>
      <p:sp>
        <p:nvSpPr>
          <p:cNvPr id="7" name="TextBox 6"/>
          <p:cNvSpPr txBox="1"/>
          <p:nvPr/>
        </p:nvSpPr>
        <p:spPr>
          <a:xfrm>
            <a:off x="7772400" y="6400800"/>
            <a:ext cx="486030" cy="461665"/>
          </a:xfrm>
          <a:prstGeom prst="rect">
            <a:avLst/>
          </a:prstGeom>
          <a:noFill/>
        </p:spPr>
        <p:txBody>
          <a:bodyPr wrap="none" rtlCol="0">
            <a:spAutoFit/>
          </a:bodyPr>
          <a:lstStyle/>
          <a:p>
            <a:r>
              <a:rPr lang="en-US" dirty="0" smtClean="0">
                <a:sym typeface="Wingdings" panose="05000000000000000000" pitchFamily="2" charset="2"/>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6592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59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4" grpId="0"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B64BF4A7-F1D7-8D4E-8F3E-AC6D2B8CCCC2}" type="slidenum">
              <a:rPr lang="en-US"/>
              <a:pPr/>
              <a:t>17</a:t>
            </a:fld>
            <a:endParaRPr lang="en-US"/>
          </a:p>
        </p:txBody>
      </p:sp>
      <p:sp>
        <p:nvSpPr>
          <p:cNvPr id="466947" name="Rectangle 2"/>
          <p:cNvSpPr>
            <a:spLocks noGrp="1" noChangeArrowheads="1"/>
          </p:cNvSpPr>
          <p:nvPr>
            <p:ph type="title" idx="4294967295"/>
          </p:nvPr>
        </p:nvSpPr>
        <p:spPr>
          <a:xfrm>
            <a:off x="381000" y="76200"/>
            <a:ext cx="8610600" cy="533400"/>
          </a:xfrm>
        </p:spPr>
        <p:txBody>
          <a:bodyPr anchor="b"/>
          <a:lstStyle/>
          <a:p>
            <a:pPr eaLnBrk="1" hangingPunct="1"/>
            <a:r>
              <a:rPr lang="en-US"/>
              <a:t>Example 4: Development or Maintenance?</a:t>
            </a:r>
          </a:p>
        </p:txBody>
      </p:sp>
      <p:sp>
        <p:nvSpPr>
          <p:cNvPr id="466948" name="Rectangle 3"/>
          <p:cNvSpPr>
            <a:spLocks noGrp="1" noChangeArrowheads="1"/>
          </p:cNvSpPr>
          <p:nvPr>
            <p:ph type="body" idx="4294967295"/>
          </p:nvPr>
        </p:nvSpPr>
        <p:spPr>
          <a:xfrm>
            <a:off x="685800" y="1219200"/>
            <a:ext cx="7772400" cy="5029200"/>
          </a:xfrm>
        </p:spPr>
        <p:txBody>
          <a:bodyPr/>
          <a:lstStyle/>
          <a:p>
            <a:pPr eaLnBrk="1" hangingPunct="1">
              <a:lnSpc>
                <a:spcPct val="80000"/>
              </a:lnSpc>
            </a:pPr>
            <a:r>
              <a:rPr lang="en-US" dirty="0"/>
              <a:t>A system</a:t>
            </a:r>
            <a:r>
              <a:rPr lang="en-US" dirty="0" smtClean="0"/>
              <a:t> we have seen </a:t>
            </a:r>
            <a:r>
              <a:rPr lang="en-US" dirty="0"/>
              <a:t>too many of</a:t>
            </a:r>
            <a:r>
              <a:rPr lang="en-US" dirty="0" smtClean="0"/>
              <a:t>…</a:t>
            </a:r>
            <a:br>
              <a:rPr lang="en-US" dirty="0" smtClean="0"/>
            </a:br>
            <a:endParaRPr lang="en-US" dirty="0" smtClean="0"/>
          </a:p>
          <a:p>
            <a:pPr lvl="1" eaLnBrk="1" hangingPunct="1">
              <a:lnSpc>
                <a:spcPct val="80000"/>
              </a:lnSpc>
            </a:pPr>
            <a:r>
              <a:rPr lang="en-US" dirty="0"/>
              <a:t>First release was “rush to market.</a:t>
            </a:r>
            <a:r>
              <a:rPr lang="en-US" dirty="0" smtClean="0"/>
              <a:t>”</a:t>
            </a:r>
            <a:br>
              <a:rPr lang="en-US" dirty="0" smtClean="0"/>
            </a:br>
            <a:endParaRPr lang="en-US" dirty="0" smtClean="0"/>
          </a:p>
          <a:p>
            <a:pPr lvl="1" eaLnBrk="1" hangingPunct="1">
              <a:lnSpc>
                <a:spcPct val="80000"/>
              </a:lnSpc>
            </a:pPr>
            <a:r>
              <a:rPr lang="en-US" dirty="0" smtClean="0"/>
              <a:t>Few, if any, of </a:t>
            </a:r>
            <a:r>
              <a:rPr lang="en-US" dirty="0"/>
              <a:t>the documentation artifacts were produced</a:t>
            </a:r>
            <a:r>
              <a:rPr lang="en-US" dirty="0" smtClean="0"/>
              <a:t>.</a:t>
            </a:r>
            <a:br>
              <a:rPr lang="en-US" dirty="0" smtClean="0"/>
            </a:br>
            <a:endParaRPr lang="en-US" dirty="0" smtClean="0"/>
          </a:p>
          <a:p>
            <a:pPr lvl="1" eaLnBrk="1" hangingPunct="1">
              <a:lnSpc>
                <a:spcPct val="80000"/>
              </a:lnSpc>
            </a:pPr>
            <a:r>
              <a:rPr lang="en-US" dirty="0"/>
              <a:t>Now they’re ready to do </a:t>
            </a:r>
            <a:r>
              <a:rPr lang="en-US" dirty="0" smtClean="0"/>
              <a:t>Release </a:t>
            </a:r>
            <a:r>
              <a:rPr lang="en-US" dirty="0"/>
              <a:t>2.0.</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EBC1DA92-2BDC-AD47-B443-AEAA04864F82}" type="slidenum">
              <a:rPr lang="en-US"/>
              <a:pPr/>
              <a:t>18</a:t>
            </a:fld>
            <a:endParaRPr lang="en-US"/>
          </a:p>
        </p:txBody>
      </p:sp>
      <p:sp>
        <p:nvSpPr>
          <p:cNvPr id="468995" name="Rectangle 2"/>
          <p:cNvSpPr>
            <a:spLocks noGrp="1" noChangeArrowheads="1"/>
          </p:cNvSpPr>
          <p:nvPr>
            <p:ph type="title" idx="4294967295"/>
          </p:nvPr>
        </p:nvSpPr>
        <p:spPr>
          <a:xfrm>
            <a:off x="381000" y="76200"/>
            <a:ext cx="8458200" cy="533400"/>
          </a:xfrm>
        </p:spPr>
        <p:txBody>
          <a:bodyPr anchor="b"/>
          <a:lstStyle/>
          <a:p>
            <a:pPr eaLnBrk="1" hangingPunct="1"/>
            <a:r>
              <a:rPr lang="en-US" dirty="0"/>
              <a:t>Example</a:t>
            </a:r>
            <a:r>
              <a:rPr lang="en-US" dirty="0" smtClean="0"/>
              <a:t> 5: </a:t>
            </a:r>
            <a:r>
              <a:rPr lang="en-US" dirty="0"/>
              <a:t>Development or Maintenance?</a:t>
            </a:r>
          </a:p>
        </p:txBody>
      </p:sp>
      <p:sp>
        <p:nvSpPr>
          <p:cNvPr id="468996" name="Rectangle 3"/>
          <p:cNvSpPr>
            <a:spLocks noGrp="1" noChangeArrowheads="1"/>
          </p:cNvSpPr>
          <p:nvPr>
            <p:ph type="body" idx="4294967295"/>
          </p:nvPr>
        </p:nvSpPr>
        <p:spPr>
          <a:xfrm>
            <a:off x="685800" y="990600"/>
            <a:ext cx="7772400" cy="5257800"/>
          </a:xfrm>
        </p:spPr>
        <p:txBody>
          <a:bodyPr/>
          <a:lstStyle/>
          <a:p>
            <a:pPr eaLnBrk="1" hangingPunct="1"/>
            <a:r>
              <a:rPr lang="en-US" dirty="0" smtClean="0"/>
              <a:t>Software system is getting too out of date and with every change, the cost seems to take too long and cost too much. They are thinking of junking the system, but have found a packaged application to replace it if we can convert all the data.</a:t>
            </a:r>
            <a:br>
              <a:rPr lang="en-US" dirty="0" smtClean="0"/>
            </a:br>
            <a:endParaRPr lang="en-US" dirty="0" smtClean="0"/>
          </a:p>
          <a:p>
            <a:pPr lvl="1" eaLnBrk="1" hangingPunct="1"/>
            <a:r>
              <a:rPr lang="en-US" dirty="0" smtClean="0"/>
              <a:t>They don’t </a:t>
            </a:r>
            <a:r>
              <a:rPr lang="en-US" dirty="0"/>
              <a:t>yet know what / how much work that will </a:t>
            </a:r>
            <a:r>
              <a:rPr lang="en-US" dirty="0" smtClean="0"/>
              <a:t>be.</a:t>
            </a:r>
          </a:p>
          <a:p>
            <a:pPr lvl="1" eaLnBrk="1" hangingPunct="1"/>
            <a:r>
              <a:rPr lang="en-US" dirty="0" smtClean="0"/>
              <a:t>The costs/effort are in the integration, transition, and testing rather than the normal requirements, design, implementation, and testing…</a:t>
            </a:r>
            <a:endParaRPr lang="en-US" dirty="0"/>
          </a:p>
        </p:txBody>
      </p:sp>
      <p:sp>
        <p:nvSpPr>
          <p:cNvPr id="5" name="TextBox 4"/>
          <p:cNvSpPr txBox="1"/>
          <p:nvPr/>
        </p:nvSpPr>
        <p:spPr>
          <a:xfrm>
            <a:off x="7772400" y="6400800"/>
            <a:ext cx="486030" cy="461665"/>
          </a:xfrm>
          <a:prstGeom prst="rect">
            <a:avLst/>
          </a:prstGeom>
          <a:noFill/>
        </p:spPr>
        <p:txBody>
          <a:bodyPr wrap="none" rtlCol="0">
            <a:spAutoFit/>
          </a:bodyPr>
          <a:lstStyle/>
          <a:p>
            <a:r>
              <a:rPr lang="en-US" dirty="0" smtClean="0">
                <a:sym typeface="Wingdings" panose="05000000000000000000" pitchFamily="2" charset="2"/>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899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899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996"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533400"/>
          </a:xfrm>
        </p:spPr>
        <p:txBody>
          <a:bodyPr/>
          <a:lstStyle/>
          <a:p>
            <a:r>
              <a:rPr lang="en-US" dirty="0" smtClean="0"/>
              <a:t>Discretionary and Non-Discretionary $</a:t>
            </a:r>
            <a:endParaRPr lang="en-US" dirty="0"/>
          </a:p>
        </p:txBody>
      </p:sp>
      <p:sp>
        <p:nvSpPr>
          <p:cNvPr id="3" name="Content Placeholder 2"/>
          <p:cNvSpPr>
            <a:spLocks noGrp="1"/>
          </p:cNvSpPr>
          <p:nvPr>
            <p:ph idx="1"/>
          </p:nvPr>
        </p:nvSpPr>
        <p:spPr>
          <a:xfrm>
            <a:off x="685800" y="990600"/>
            <a:ext cx="5410200" cy="4038600"/>
          </a:xfrm>
        </p:spPr>
        <p:txBody>
          <a:bodyPr/>
          <a:lstStyle/>
          <a:p>
            <a:r>
              <a:rPr lang="en-US" b="0" dirty="0" smtClean="0"/>
              <a:t>Since Development and Maintenance can be somewhat ambiguous situations, money often determines the label (see next slide)</a:t>
            </a:r>
            <a:br>
              <a:rPr lang="en-US" b="0" dirty="0" smtClean="0"/>
            </a:br>
            <a:endParaRPr lang="en-US" b="0" dirty="0" smtClean="0"/>
          </a:p>
          <a:p>
            <a:r>
              <a:rPr lang="en-US" b="0" dirty="0" smtClean="0"/>
              <a:t>The boundary may be like:</a:t>
            </a:r>
          </a:p>
          <a:p>
            <a:pPr lvl="1"/>
            <a:r>
              <a:rPr lang="en-US" b="0" dirty="0" smtClean="0"/>
              <a:t>Estimated cost (&gt;$5000)</a:t>
            </a:r>
          </a:p>
          <a:p>
            <a:pPr lvl="1"/>
            <a:r>
              <a:rPr lang="en-US" b="0" dirty="0" smtClean="0"/>
              <a:t>Estimated effort </a:t>
            </a:r>
            <a:br>
              <a:rPr lang="en-US" b="0" dirty="0" smtClean="0"/>
            </a:br>
            <a:r>
              <a:rPr lang="en-US" b="0" dirty="0" smtClean="0"/>
              <a:t>(&gt; 20 hours of effort)</a:t>
            </a:r>
          </a:p>
          <a:p>
            <a:pPr lvl="1"/>
            <a:r>
              <a:rPr lang="en-US" b="0" dirty="0" smtClean="0"/>
              <a:t>Above some limit, it’s “non-discretionary.”</a:t>
            </a:r>
            <a:endParaRPr lang="en-US" b="0" dirty="0"/>
          </a:p>
        </p:txBody>
      </p:sp>
      <p:sp>
        <p:nvSpPr>
          <p:cNvPr id="4" name="Slide Number Placeholder 3"/>
          <p:cNvSpPr>
            <a:spLocks noGrp="1"/>
          </p:cNvSpPr>
          <p:nvPr>
            <p:ph type="sldNum" sz="quarter" idx="12"/>
          </p:nvPr>
        </p:nvSpPr>
        <p:spPr/>
        <p:txBody>
          <a:bodyPr/>
          <a:lstStyle/>
          <a:p>
            <a:fld id="{74B3A97D-E058-4347-98A3-25ACC5C2803F}" type="slidenum">
              <a:rPr lang="en-US" smtClean="0"/>
              <a:pPr/>
              <a:t>19</a:t>
            </a:fld>
            <a:endParaRPr lang="en-US"/>
          </a:p>
        </p:txBody>
      </p:sp>
      <p:pic>
        <p:nvPicPr>
          <p:cNvPr id="5" name="Picture 4"/>
          <p:cNvPicPr>
            <a:picLocks noChangeAspect="1"/>
          </p:cNvPicPr>
          <p:nvPr/>
        </p:nvPicPr>
        <p:blipFill>
          <a:blip r:embed="rId3"/>
          <a:stretch>
            <a:fillRect/>
          </a:stretch>
        </p:blipFill>
        <p:spPr>
          <a:xfrm>
            <a:off x="6172200" y="1156335"/>
            <a:ext cx="2819400" cy="2044065"/>
          </a:xfrm>
          <a:prstGeom prst="rect">
            <a:avLst/>
          </a:prstGeom>
          <a:scene3d>
            <a:camera prst="orthographicFront"/>
            <a:lightRig rig="threePt" dir="t"/>
          </a:scene3d>
          <a:sp3d>
            <a:bevelT/>
          </a:sp3d>
        </p:spPr>
      </p:pic>
      <p:pic>
        <p:nvPicPr>
          <p:cNvPr id="6" name="Picture 5"/>
          <p:cNvPicPr>
            <a:picLocks noChangeAspect="1"/>
          </p:cNvPicPr>
          <p:nvPr/>
        </p:nvPicPr>
        <p:blipFill>
          <a:blip r:embed="rId4"/>
          <a:stretch>
            <a:fillRect/>
          </a:stretch>
        </p:blipFill>
        <p:spPr>
          <a:xfrm>
            <a:off x="6324600" y="3429000"/>
            <a:ext cx="2358356" cy="2892163"/>
          </a:xfrm>
          <a:prstGeom prst="rect">
            <a:avLst/>
          </a:prstGeom>
        </p:spPr>
      </p:pic>
      <p:sp>
        <p:nvSpPr>
          <p:cNvPr id="7" name="TextBox 6"/>
          <p:cNvSpPr txBox="1"/>
          <p:nvPr/>
        </p:nvSpPr>
        <p:spPr>
          <a:xfrm>
            <a:off x="7772400" y="6400800"/>
            <a:ext cx="486030" cy="461665"/>
          </a:xfrm>
          <a:prstGeom prst="rect">
            <a:avLst/>
          </a:prstGeom>
          <a:noFill/>
        </p:spPr>
        <p:txBody>
          <a:bodyPr wrap="none" rtlCol="0">
            <a:spAutoFit/>
          </a:bodyPr>
          <a:lstStyle/>
          <a:p>
            <a:r>
              <a:rPr lang="en-US" dirty="0" smtClean="0">
                <a:sym typeface="Wingdings" panose="05000000000000000000" pitchFamily="2" charset="2"/>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F362FDE1-4F96-3242-A42F-0E63372A60E5}" type="slidenum">
              <a:rPr lang="en-US"/>
              <a:pPr/>
              <a:t>2</a:t>
            </a:fld>
            <a:endParaRPr lang="en-US"/>
          </a:p>
        </p:txBody>
      </p:sp>
      <p:sp>
        <p:nvSpPr>
          <p:cNvPr id="1716226" name="Rectangle 2"/>
          <p:cNvSpPr>
            <a:spLocks noGrp="1" noChangeArrowheads="1"/>
          </p:cNvSpPr>
          <p:nvPr>
            <p:ph type="title"/>
          </p:nvPr>
        </p:nvSpPr>
        <p:spPr>
          <a:xfrm>
            <a:off x="1752600" y="0"/>
            <a:ext cx="5562600" cy="685800"/>
          </a:xfrm>
        </p:spPr>
        <p:txBody>
          <a:bodyPr/>
          <a:lstStyle/>
          <a:p>
            <a:pPr algn="ctr"/>
            <a:r>
              <a:rPr lang="en-US" dirty="0" smtClean="0"/>
              <a:t>Recall: Software </a:t>
            </a:r>
            <a:r>
              <a:rPr lang="en-US" dirty="0"/>
              <a:t>Evolution</a:t>
            </a:r>
          </a:p>
        </p:txBody>
      </p:sp>
      <p:sp>
        <p:nvSpPr>
          <p:cNvPr id="1716227" name="Rectangle 3"/>
          <p:cNvSpPr>
            <a:spLocks noGrp="1" noChangeArrowheads="1"/>
          </p:cNvSpPr>
          <p:nvPr>
            <p:ph type="body" idx="1"/>
          </p:nvPr>
        </p:nvSpPr>
        <p:spPr>
          <a:xfrm>
            <a:off x="533400" y="914400"/>
            <a:ext cx="8458200" cy="5410200"/>
          </a:xfrm>
        </p:spPr>
        <p:txBody>
          <a:bodyPr/>
          <a:lstStyle/>
          <a:p>
            <a:pPr marL="514350" indent="-514350">
              <a:lnSpc>
                <a:spcPct val="90000"/>
              </a:lnSpc>
              <a:spcBef>
                <a:spcPts val="600"/>
              </a:spcBef>
              <a:spcAft>
                <a:spcPts val="600"/>
              </a:spcAft>
              <a:buFont typeface="+mj-lt"/>
              <a:buAutoNum type="arabicPeriod"/>
            </a:pPr>
            <a:r>
              <a:rPr lang="en-US" dirty="0">
                <a:solidFill>
                  <a:schemeClr val="bg2"/>
                </a:solidFill>
              </a:rPr>
              <a:t>The Law of Continuing Change (1974</a:t>
            </a:r>
            <a:r>
              <a:rPr lang="en-US" dirty="0" smtClean="0">
                <a:solidFill>
                  <a:schemeClr val="bg2"/>
                </a:solidFill>
              </a:rPr>
              <a:t>)</a:t>
            </a:r>
          </a:p>
          <a:p>
            <a:pPr marL="514350" indent="-514350">
              <a:lnSpc>
                <a:spcPct val="90000"/>
              </a:lnSpc>
              <a:spcBef>
                <a:spcPts val="600"/>
              </a:spcBef>
              <a:spcAft>
                <a:spcPts val="600"/>
              </a:spcAft>
              <a:buFont typeface="+mj-lt"/>
              <a:buAutoNum type="arabicPeriod"/>
            </a:pPr>
            <a:r>
              <a:rPr lang="en-US" dirty="0">
                <a:solidFill>
                  <a:schemeClr val="bg2"/>
                </a:solidFill>
              </a:rPr>
              <a:t>The Law of Increasing Complexity (1974</a:t>
            </a:r>
            <a:r>
              <a:rPr lang="en-US" dirty="0" smtClean="0">
                <a:solidFill>
                  <a:schemeClr val="bg2"/>
                </a:solidFill>
              </a:rPr>
              <a:t>)</a:t>
            </a:r>
          </a:p>
          <a:p>
            <a:pPr marL="514350" indent="-514350">
              <a:lnSpc>
                <a:spcPct val="90000"/>
              </a:lnSpc>
              <a:spcBef>
                <a:spcPts val="600"/>
              </a:spcBef>
              <a:spcAft>
                <a:spcPts val="600"/>
              </a:spcAft>
              <a:buFont typeface="+mj-lt"/>
              <a:buAutoNum type="arabicPeriod"/>
            </a:pPr>
            <a:r>
              <a:rPr lang="en-US" dirty="0">
                <a:solidFill>
                  <a:schemeClr val="bg2"/>
                </a:solidFill>
              </a:rPr>
              <a:t>The Law of Self Regulation (1974</a:t>
            </a:r>
            <a:r>
              <a:rPr lang="en-US" dirty="0" smtClean="0">
                <a:solidFill>
                  <a:schemeClr val="bg2"/>
                </a:solidFill>
              </a:rPr>
              <a:t>)</a:t>
            </a:r>
          </a:p>
          <a:p>
            <a:pPr marL="514350" indent="-514350">
              <a:lnSpc>
                <a:spcPct val="90000"/>
              </a:lnSpc>
              <a:spcBef>
                <a:spcPts val="600"/>
              </a:spcBef>
              <a:spcAft>
                <a:spcPts val="600"/>
              </a:spcAft>
              <a:buFont typeface="+mj-lt"/>
              <a:buAutoNum type="arabicPeriod"/>
            </a:pPr>
            <a:r>
              <a:rPr lang="en-US" dirty="0">
                <a:solidFill>
                  <a:schemeClr val="bg2"/>
                </a:solidFill>
              </a:rPr>
              <a:t>The Law of Conservation of Organizational Stability (1980</a:t>
            </a:r>
            <a:r>
              <a:rPr lang="en-US" dirty="0" smtClean="0">
                <a:solidFill>
                  <a:schemeClr val="bg2"/>
                </a:solidFill>
              </a:rPr>
              <a:t>)</a:t>
            </a:r>
          </a:p>
          <a:p>
            <a:pPr marL="514350" indent="-514350">
              <a:lnSpc>
                <a:spcPct val="90000"/>
              </a:lnSpc>
              <a:spcBef>
                <a:spcPts val="600"/>
              </a:spcBef>
              <a:spcAft>
                <a:spcPts val="600"/>
              </a:spcAft>
              <a:buFont typeface="+mj-lt"/>
              <a:buAutoNum type="arabicPeriod"/>
            </a:pPr>
            <a:r>
              <a:rPr lang="en-US" dirty="0" smtClean="0">
                <a:solidFill>
                  <a:schemeClr val="bg2"/>
                </a:solidFill>
              </a:rPr>
              <a:t>The Law of Conservation of Familiarity (1980)</a:t>
            </a:r>
          </a:p>
          <a:p>
            <a:pPr marL="514350" indent="-514350">
              <a:lnSpc>
                <a:spcPct val="90000"/>
              </a:lnSpc>
              <a:spcBef>
                <a:spcPts val="600"/>
              </a:spcBef>
              <a:spcAft>
                <a:spcPts val="600"/>
              </a:spcAft>
              <a:buFont typeface="+mj-lt"/>
              <a:buAutoNum type="arabicPeriod"/>
            </a:pPr>
            <a:r>
              <a:rPr lang="en-US" dirty="0" smtClean="0"/>
              <a:t>The Law of Continuing Growth (1980)</a:t>
            </a:r>
          </a:p>
          <a:p>
            <a:pPr marL="514350" indent="-514350">
              <a:lnSpc>
                <a:spcPct val="90000"/>
              </a:lnSpc>
              <a:spcBef>
                <a:spcPts val="600"/>
              </a:spcBef>
              <a:spcAft>
                <a:spcPts val="600"/>
              </a:spcAft>
              <a:buFont typeface="+mj-lt"/>
              <a:buAutoNum type="arabicPeriod"/>
            </a:pPr>
            <a:r>
              <a:rPr lang="en-US" dirty="0" smtClean="0"/>
              <a:t>The Law of Declining Quality (1996)</a:t>
            </a:r>
          </a:p>
          <a:p>
            <a:pPr marL="514350" indent="-514350">
              <a:lnSpc>
                <a:spcPct val="90000"/>
              </a:lnSpc>
              <a:spcBef>
                <a:spcPts val="600"/>
              </a:spcBef>
              <a:spcAft>
                <a:spcPts val="600"/>
              </a:spcAft>
              <a:buFont typeface="+mj-lt"/>
              <a:buAutoNum type="arabicPeriod"/>
            </a:pPr>
            <a:r>
              <a:rPr lang="en-US" dirty="0" smtClean="0"/>
              <a:t>The Feedback System Law (1996)</a:t>
            </a:r>
            <a:endParaRPr lang="en-US" b="0" dirty="0" smtClean="0"/>
          </a:p>
          <a:p>
            <a:pPr marL="285750" indent="-285750">
              <a:lnSpc>
                <a:spcPct val="90000"/>
              </a:lnSpc>
              <a:spcBef>
                <a:spcPts val="600"/>
              </a:spcBef>
              <a:spcAft>
                <a:spcPts val="600"/>
              </a:spcAft>
            </a:pPr>
            <a:endParaRPr lang="en-US" dirty="0"/>
          </a:p>
        </p:txBody>
      </p:sp>
      <p:sp>
        <p:nvSpPr>
          <p:cNvPr id="1716228" name="Text Box 4"/>
          <p:cNvSpPr txBox="1">
            <a:spLocks noChangeArrowheads="1"/>
          </p:cNvSpPr>
          <p:nvPr/>
        </p:nvSpPr>
        <p:spPr bwMode="auto">
          <a:xfrm>
            <a:off x="381000" y="6015038"/>
            <a:ext cx="7537450" cy="614362"/>
          </a:xfrm>
          <a:prstGeom prst="rect">
            <a:avLst/>
          </a:prstGeom>
          <a:noFill/>
          <a:ln w="12700">
            <a:noFill/>
            <a:miter lim="800000"/>
            <a:headEnd/>
            <a:tailEnd/>
          </a:ln>
          <a:effectLst/>
        </p:spPr>
        <p:txBody>
          <a:bodyPr>
            <a:prstTxWarp prst="textNoShape">
              <a:avLst/>
            </a:prstTxWarp>
            <a:spAutoFit/>
          </a:bodyPr>
          <a:lstStyle/>
          <a:p>
            <a:pPr>
              <a:lnSpc>
                <a:spcPct val="90000"/>
              </a:lnSpc>
              <a:spcBef>
                <a:spcPct val="50000"/>
              </a:spcBef>
            </a:pPr>
            <a:r>
              <a:rPr lang="en-US" sz="1200" b="1">
                <a:latin typeface="Arial" charset="0"/>
              </a:rPr>
              <a:t>Source:  Lehman, M., et al, “Metrics and Laws of Software Evolution—The Nineties View,” </a:t>
            </a:r>
            <a:r>
              <a:rPr lang="en-US" sz="1200" b="1" i="1">
                <a:latin typeface="Arial" charset="0"/>
              </a:rPr>
              <a:t>Proceedings of the 4th International Software Metrics Symposium (METRICS '97),</a:t>
            </a:r>
            <a:r>
              <a:rPr lang="en-US" sz="1200" b="1">
                <a:latin typeface="Arial" charset="0"/>
              </a:rPr>
              <a:t> IEEE, 1997, can be downloaded from</a:t>
            </a:r>
            <a:r>
              <a:rPr lang="en-US" sz="1200" b="1">
                <a:solidFill>
                  <a:schemeClr val="bg1"/>
                </a:solidFill>
                <a:latin typeface="Arial" charset="0"/>
              </a:rPr>
              <a:t>: </a:t>
            </a:r>
            <a:r>
              <a:rPr lang="en-US" sz="1400">
                <a:latin typeface="Arial" charset="0"/>
              </a:rPr>
              <a:t>http://www.ece.utexas.edu/~perry/work/papers/feast1.pdf</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Often the identity relates to the funding</a:t>
            </a:r>
            <a:endParaRPr lang="en-US" dirty="0"/>
          </a:p>
        </p:txBody>
      </p:sp>
      <p:sp>
        <p:nvSpPr>
          <p:cNvPr id="3" name="Content Placeholder 2"/>
          <p:cNvSpPr>
            <a:spLocks noGrp="1"/>
          </p:cNvSpPr>
          <p:nvPr>
            <p:ph idx="1"/>
          </p:nvPr>
        </p:nvSpPr>
        <p:spPr>
          <a:xfrm>
            <a:off x="685800" y="762000"/>
            <a:ext cx="8305800" cy="5486400"/>
          </a:xfrm>
        </p:spPr>
        <p:txBody>
          <a:bodyPr/>
          <a:lstStyle/>
          <a:p>
            <a:r>
              <a:rPr lang="en-US" sz="2200" dirty="0" smtClean="0"/>
              <a:t>Development </a:t>
            </a:r>
            <a:r>
              <a:rPr lang="en-US" sz="2200" b="0" dirty="0" smtClean="0"/>
              <a:t>– Emphasis on doing it fast, even if it costs more.</a:t>
            </a:r>
          </a:p>
          <a:p>
            <a:pPr lvl="1"/>
            <a:r>
              <a:rPr lang="en-US" sz="2200" b="0" dirty="0" smtClean="0"/>
              <a:t>Willing to add people to the project, as needed.</a:t>
            </a:r>
          </a:p>
          <a:p>
            <a:pPr lvl="1"/>
            <a:r>
              <a:rPr lang="en-US" sz="2200" b="0" dirty="0" smtClean="0"/>
              <a:t>Given priority for additional funding.</a:t>
            </a:r>
          </a:p>
          <a:p>
            <a:pPr lvl="1"/>
            <a:r>
              <a:rPr lang="en-US" sz="2200" b="0" dirty="0" smtClean="0"/>
              <a:t>Anticipation is gaining new customers.</a:t>
            </a:r>
          </a:p>
          <a:p>
            <a:pPr lvl="2"/>
            <a:r>
              <a:rPr lang="en-US" sz="2200" b="0" dirty="0" smtClean="0"/>
              <a:t>Which is about 5x harder than keeping old customers.</a:t>
            </a:r>
          </a:p>
          <a:p>
            <a:pPr lvl="1"/>
            <a:r>
              <a:rPr lang="en-US" sz="2200" b="0" dirty="0" smtClean="0"/>
              <a:t>May be a known competitive battle to be “first to market.”</a:t>
            </a:r>
          </a:p>
          <a:p>
            <a:r>
              <a:rPr lang="en-US" sz="2200" dirty="0" smtClean="0"/>
              <a:t>Maintenance </a:t>
            </a:r>
            <a:r>
              <a:rPr lang="en-US" sz="2200" b="0" dirty="0" smtClean="0"/>
              <a:t>– Emphasis on holding down costs.</a:t>
            </a:r>
          </a:p>
          <a:p>
            <a:pPr lvl="1"/>
            <a:r>
              <a:rPr lang="en-US" sz="2200" b="0" dirty="0" smtClean="0"/>
              <a:t>Usually a fixed group of people working on it.</a:t>
            </a:r>
          </a:p>
          <a:p>
            <a:pPr lvl="1"/>
            <a:r>
              <a:rPr lang="en-US" sz="2200" b="0" dirty="0" smtClean="0"/>
              <a:t>Documentation is important!</a:t>
            </a:r>
          </a:p>
          <a:p>
            <a:pPr lvl="1"/>
            <a:r>
              <a:rPr lang="en-US" sz="2200" b="0" dirty="0" smtClean="0"/>
              <a:t>Need to refactor and redesign to keep adding features.</a:t>
            </a:r>
          </a:p>
          <a:p>
            <a:pPr lvl="2"/>
            <a:r>
              <a:rPr lang="en-US" sz="2200" b="0" dirty="0" smtClean="0"/>
              <a:t>These are taken from “change requests,” by priority.</a:t>
            </a:r>
          </a:p>
          <a:p>
            <a:pPr lvl="1"/>
            <a:r>
              <a:rPr lang="en-US" sz="2200" b="0" dirty="0" smtClean="0"/>
              <a:t>“Support” is half the cost.</a:t>
            </a:r>
          </a:p>
          <a:p>
            <a:pPr lvl="1"/>
            <a:r>
              <a:rPr lang="en-US" sz="2200" b="0" dirty="0" smtClean="0"/>
              <a:t>Anticipation is existing customer “satisfaction.”</a:t>
            </a:r>
            <a:endParaRPr lang="en-US" sz="2200" b="0" dirty="0"/>
          </a:p>
        </p:txBody>
      </p:sp>
      <p:sp>
        <p:nvSpPr>
          <p:cNvPr id="4" name="Slide Number Placeholder 3"/>
          <p:cNvSpPr>
            <a:spLocks noGrp="1"/>
          </p:cNvSpPr>
          <p:nvPr>
            <p:ph type="sldNum" sz="quarter" idx="12"/>
          </p:nvPr>
        </p:nvSpPr>
        <p:spPr/>
        <p:txBody>
          <a:bodyPr/>
          <a:lstStyle/>
          <a:p>
            <a:fld id="{74B3A97D-E058-4347-98A3-25ACC5C2803F}" type="slidenum">
              <a:rPr lang="en-US" smtClean="0"/>
              <a:pPr/>
              <a:t>20</a:t>
            </a:fld>
            <a:endParaRPr lang="en-US"/>
          </a:p>
        </p:txBody>
      </p:sp>
    </p:spTree>
    <p:extLst>
      <p:ext uri="{BB962C8B-B14F-4D97-AF65-F5344CB8AC3E}">
        <p14:creationId xmlns:p14="http://schemas.microsoft.com/office/powerpoint/2010/main" val="21749861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DED6F1DC-5848-0949-828E-7F6CE87F7A32}" type="slidenum">
              <a:rPr lang="en-US"/>
              <a:pPr/>
              <a:t>21</a:t>
            </a:fld>
            <a:endParaRPr lang="en-US"/>
          </a:p>
        </p:txBody>
      </p:sp>
      <p:sp>
        <p:nvSpPr>
          <p:cNvPr id="546818" name="Rectangle 2"/>
          <p:cNvSpPr>
            <a:spLocks noGrp="1" noChangeArrowheads="1"/>
          </p:cNvSpPr>
          <p:nvPr>
            <p:ph type="title" idx="4294967295"/>
          </p:nvPr>
        </p:nvSpPr>
        <p:spPr/>
        <p:txBody>
          <a:bodyPr anchor="b"/>
          <a:lstStyle/>
          <a:p>
            <a:pPr eaLnBrk="1" hangingPunct="1"/>
            <a:r>
              <a:rPr lang="en-US" dirty="0"/>
              <a:t>Development </a:t>
            </a:r>
            <a:r>
              <a:rPr lang="en-US" dirty="0" smtClean="0"/>
              <a:t>versus </a:t>
            </a:r>
            <a:r>
              <a:rPr lang="en-US" dirty="0"/>
              <a:t>Maintenance Risk</a:t>
            </a:r>
          </a:p>
        </p:txBody>
      </p:sp>
      <p:sp>
        <p:nvSpPr>
          <p:cNvPr id="546819" name="Rectangle 3"/>
          <p:cNvSpPr>
            <a:spLocks noGrp="1" noChangeArrowheads="1"/>
          </p:cNvSpPr>
          <p:nvPr>
            <p:ph type="body" idx="4294967295"/>
          </p:nvPr>
        </p:nvSpPr>
        <p:spPr>
          <a:xfrm>
            <a:off x="381000" y="762000"/>
            <a:ext cx="8458200" cy="5867400"/>
          </a:xfrm>
        </p:spPr>
        <p:txBody>
          <a:bodyPr/>
          <a:lstStyle/>
          <a:p>
            <a:pPr eaLnBrk="1" hangingPunct="1">
              <a:lnSpc>
                <a:spcPct val="90000"/>
              </a:lnSpc>
            </a:pPr>
            <a:r>
              <a:rPr lang="en-US" dirty="0" smtClean="0"/>
              <a:t>Development </a:t>
            </a:r>
            <a:r>
              <a:rPr lang="en-US" dirty="0"/>
              <a:t>Risks</a:t>
            </a:r>
          </a:p>
          <a:p>
            <a:pPr lvl="1" eaLnBrk="1" hangingPunct="1">
              <a:lnSpc>
                <a:spcPct val="90000"/>
              </a:lnSpc>
            </a:pPr>
            <a:r>
              <a:rPr lang="en-US" b="0" dirty="0"/>
              <a:t>Technology - sometimes bleeding edge</a:t>
            </a:r>
          </a:p>
          <a:p>
            <a:pPr lvl="1" eaLnBrk="1" hangingPunct="1">
              <a:lnSpc>
                <a:spcPct val="90000"/>
              </a:lnSpc>
            </a:pPr>
            <a:r>
              <a:rPr lang="en-US" b="0" dirty="0"/>
              <a:t>Personnel - sometimes high turnover</a:t>
            </a:r>
          </a:p>
          <a:p>
            <a:pPr lvl="1" eaLnBrk="1" hangingPunct="1">
              <a:lnSpc>
                <a:spcPct val="90000"/>
              </a:lnSpc>
            </a:pPr>
            <a:r>
              <a:rPr lang="en-US" b="0" dirty="0"/>
              <a:t>Budget - risk entrepreneurial investments</a:t>
            </a:r>
          </a:p>
          <a:p>
            <a:pPr lvl="1" eaLnBrk="1" hangingPunct="1">
              <a:lnSpc>
                <a:spcPct val="90000"/>
              </a:lnSpc>
            </a:pPr>
            <a:r>
              <a:rPr lang="en-US" b="0" dirty="0"/>
              <a:t>Business - business case based on future </a:t>
            </a:r>
            <a:r>
              <a:rPr lang="en-US" b="0" dirty="0" smtClean="0"/>
              <a:t>customers</a:t>
            </a:r>
            <a:br>
              <a:rPr lang="en-US" b="0" dirty="0" smtClean="0"/>
            </a:br>
            <a:endParaRPr lang="en-US" b="0" dirty="0" smtClean="0"/>
          </a:p>
          <a:p>
            <a:pPr eaLnBrk="1" hangingPunct="1">
              <a:lnSpc>
                <a:spcPct val="90000"/>
              </a:lnSpc>
            </a:pPr>
            <a:r>
              <a:rPr lang="en-US" dirty="0"/>
              <a:t>Maintenance Risks</a:t>
            </a:r>
          </a:p>
          <a:p>
            <a:pPr lvl="1" eaLnBrk="1" hangingPunct="1">
              <a:lnSpc>
                <a:spcPct val="90000"/>
              </a:lnSpc>
            </a:pPr>
            <a:r>
              <a:rPr lang="en-US" b="0" dirty="0"/>
              <a:t>Technology - sometimes technology obsolete</a:t>
            </a:r>
          </a:p>
          <a:p>
            <a:pPr lvl="1" eaLnBrk="1" hangingPunct="1">
              <a:lnSpc>
                <a:spcPct val="90000"/>
              </a:lnSpc>
            </a:pPr>
            <a:r>
              <a:rPr lang="en-US" b="0" dirty="0"/>
              <a:t>Personnel - sometimes dated skills</a:t>
            </a:r>
          </a:p>
          <a:p>
            <a:pPr lvl="1" eaLnBrk="1" hangingPunct="1">
              <a:lnSpc>
                <a:spcPct val="90000"/>
              </a:lnSpc>
            </a:pPr>
            <a:r>
              <a:rPr lang="en-US" b="0" dirty="0"/>
              <a:t>Budget - risk averse cost containment</a:t>
            </a:r>
          </a:p>
          <a:p>
            <a:pPr lvl="1" eaLnBrk="1" hangingPunct="1">
              <a:lnSpc>
                <a:spcPct val="90000"/>
              </a:lnSpc>
            </a:pPr>
            <a:r>
              <a:rPr lang="en-US" b="0" dirty="0"/>
              <a:t>Business - business case based on existing </a:t>
            </a:r>
            <a:r>
              <a:rPr lang="en-US" b="0" dirty="0" smtClean="0"/>
              <a:t>customers</a:t>
            </a:r>
            <a:endParaRPr lang="en-US" b="0" dirty="0"/>
          </a:p>
        </p:txBody>
      </p:sp>
      <p:sp>
        <p:nvSpPr>
          <p:cNvPr id="7" name="TextBox 6"/>
          <p:cNvSpPr txBox="1"/>
          <p:nvPr/>
        </p:nvSpPr>
        <p:spPr>
          <a:xfrm>
            <a:off x="8382000" y="6019800"/>
            <a:ext cx="731290" cy="461665"/>
          </a:xfrm>
          <a:prstGeom prst="rect">
            <a:avLst/>
          </a:prstGeom>
          <a:noFill/>
        </p:spPr>
        <p:txBody>
          <a:bodyPr wrap="none" rtlCol="0">
            <a:spAutoFit/>
          </a:bodyPr>
          <a:lstStyle/>
          <a:p>
            <a:r>
              <a:rPr lang="en-US" b="1" dirty="0" smtClean="0">
                <a:solidFill>
                  <a:srgbClr val="0000FF"/>
                </a:solidFill>
              </a:rPr>
              <a:t>Q18</a:t>
            </a:r>
            <a:endParaRPr lang="en-US" b="1" dirty="0">
              <a:solidFill>
                <a:srgbClr val="0000FF"/>
              </a:solidFill>
            </a:endParaRPr>
          </a:p>
        </p:txBody>
      </p:sp>
      <p:sp>
        <p:nvSpPr>
          <p:cNvPr id="8" name="TextBox 7"/>
          <p:cNvSpPr txBox="1"/>
          <p:nvPr/>
        </p:nvSpPr>
        <p:spPr>
          <a:xfrm>
            <a:off x="7772400" y="6400800"/>
            <a:ext cx="486030" cy="461665"/>
          </a:xfrm>
          <a:prstGeom prst="rect">
            <a:avLst/>
          </a:prstGeom>
          <a:noFill/>
        </p:spPr>
        <p:txBody>
          <a:bodyPr wrap="none" rtlCol="0">
            <a:spAutoFit/>
          </a:bodyPr>
          <a:lstStyle/>
          <a:p>
            <a:r>
              <a:rPr lang="en-US" dirty="0" smtClean="0">
                <a:sym typeface="Wingdings" panose="05000000000000000000" pitchFamily="2" charset="2"/>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6819">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6819">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6819">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6819">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68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9B83BCDD-D4A7-F44E-ADB7-243336A67168}" type="slidenum">
              <a:rPr lang="en-US"/>
              <a:pPr/>
              <a:t>3</a:t>
            </a:fld>
            <a:endParaRPr lang="en-US"/>
          </a:p>
        </p:txBody>
      </p:sp>
      <p:sp>
        <p:nvSpPr>
          <p:cNvPr id="19458" name="Rectangle 2"/>
          <p:cNvSpPr>
            <a:spLocks noGrp="1" noChangeArrowheads="1"/>
          </p:cNvSpPr>
          <p:nvPr>
            <p:ph type="ctrTitle" idx="4294967295"/>
          </p:nvPr>
        </p:nvSpPr>
        <p:spPr>
          <a:xfrm>
            <a:off x="1371600" y="1600200"/>
            <a:ext cx="6400800" cy="1219200"/>
          </a:xfrm>
          <a:effectLst>
            <a:outerShdw blurRad="63500" dist="45791" dir="2021404" algn="ctr" rotWithShape="0">
              <a:schemeClr val="bg2"/>
            </a:outerShdw>
          </a:effectLst>
        </p:spPr>
        <p:txBody>
          <a:bodyPr anchor="b"/>
          <a:lstStyle/>
          <a:p>
            <a:pPr algn="ctr" eaLnBrk="1" hangingPunct="1"/>
            <a:r>
              <a:rPr lang="en-US" sz="4300" dirty="0" smtClean="0">
                <a:effectLst>
                  <a:outerShdw blurRad="38100" dist="38100" dir="2700000" algn="tl">
                    <a:srgbClr val="DDDDDD"/>
                  </a:outerShdw>
                </a:effectLst>
              </a:rPr>
              <a:t>Software Maintenance </a:t>
            </a:r>
            <a:r>
              <a:rPr lang="en-US" sz="4300" dirty="0">
                <a:effectLst>
                  <a:outerShdw blurRad="38100" dist="38100" dir="2700000" algn="tl">
                    <a:srgbClr val="DDDDDD"/>
                  </a:outerShdw>
                </a:effectLst>
              </a:rPr>
              <a:t>Concepts</a:t>
            </a:r>
            <a:endParaRPr lang="en-US" sz="4300" dirty="0">
              <a:solidFill>
                <a:schemeClr val="tx2"/>
              </a:solidFill>
              <a:effectLst>
                <a:outerShdw blurRad="38100" dist="38100" dir="2700000" algn="tl">
                  <a:srgbClr val="DDDDDD"/>
                </a:outerShdw>
              </a:effectLst>
            </a:endParaRPr>
          </a:p>
        </p:txBody>
      </p:sp>
      <p:pic>
        <p:nvPicPr>
          <p:cNvPr id="456707" name="Picture 3" descr="maint1"/>
          <p:cNvPicPr>
            <a:picLocks noChangeAspect="1" noChangeArrowheads="1"/>
          </p:cNvPicPr>
          <p:nvPr/>
        </p:nvPicPr>
        <p:blipFill>
          <a:blip r:embed="rId3"/>
          <a:srcRect/>
          <a:stretch>
            <a:fillRect/>
          </a:stretch>
        </p:blipFill>
        <p:spPr bwMode="auto">
          <a:xfrm>
            <a:off x="6172200" y="3200400"/>
            <a:ext cx="2690813" cy="2989792"/>
          </a:xfrm>
          <a:prstGeom prst="rect">
            <a:avLst/>
          </a:prstGeom>
          <a:noFill/>
          <a:ln w="9525">
            <a:noFill/>
            <a:miter lim="800000"/>
            <a:headEnd/>
            <a:tailEnd/>
          </a:ln>
        </p:spPr>
      </p:pic>
      <p:sp>
        <p:nvSpPr>
          <p:cNvPr id="2" name="TextBox 1"/>
          <p:cNvSpPr txBox="1"/>
          <p:nvPr/>
        </p:nvSpPr>
        <p:spPr>
          <a:xfrm>
            <a:off x="1371600" y="5710535"/>
            <a:ext cx="4480714" cy="461665"/>
          </a:xfrm>
          <a:prstGeom prst="rect">
            <a:avLst/>
          </a:prstGeom>
          <a:noFill/>
        </p:spPr>
        <p:txBody>
          <a:bodyPr wrap="none" rtlCol="0">
            <a:spAutoFit/>
          </a:bodyPr>
          <a:lstStyle/>
          <a:p>
            <a:r>
              <a:rPr lang="en-US" dirty="0" smtClean="0"/>
              <a:t>“So, you tried to do this yourself?”</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a:xfrm>
            <a:off x="304800" y="76200"/>
            <a:ext cx="8534400" cy="533400"/>
          </a:xfrm>
          <a:noFill/>
          <a:ln/>
        </p:spPr>
        <p:txBody>
          <a:bodyPr lIns="95589" tIns="48577" rIns="95589" bIns="48577" anchor="b"/>
          <a:lstStyle/>
          <a:p>
            <a:pPr algn="ctr" defTabSz="904875"/>
            <a:r>
              <a:rPr lang="en-US" dirty="0"/>
              <a:t>Software Maintenance Mindset Calibration</a:t>
            </a:r>
          </a:p>
        </p:txBody>
      </p:sp>
      <p:sp>
        <p:nvSpPr>
          <p:cNvPr id="481283" name="Rectangle 3"/>
          <p:cNvSpPr>
            <a:spLocks noGrp="1" noChangeArrowheads="1"/>
          </p:cNvSpPr>
          <p:nvPr>
            <p:ph type="body" idx="1"/>
          </p:nvPr>
        </p:nvSpPr>
        <p:spPr>
          <a:xfrm>
            <a:off x="533400" y="1219200"/>
            <a:ext cx="8153400" cy="5105400"/>
          </a:xfrm>
          <a:noFill/>
          <a:ln/>
        </p:spPr>
        <p:txBody>
          <a:bodyPr lIns="48577" tIns="25072" rIns="48577" bIns="25072"/>
          <a:lstStyle/>
          <a:p>
            <a:pPr marL="482600" indent="-482600" defTabSz="904875">
              <a:lnSpc>
                <a:spcPct val="90000"/>
              </a:lnSpc>
              <a:tabLst>
                <a:tab pos="3432175" algn="l"/>
                <a:tab pos="4287838" algn="l"/>
                <a:tab pos="5146675" algn="l"/>
                <a:tab pos="6003925" algn="l"/>
                <a:tab pos="6861175" algn="l"/>
              </a:tabLst>
            </a:pPr>
            <a:r>
              <a:rPr lang="en-US" dirty="0" smtClean="0"/>
              <a:t>Industry </a:t>
            </a:r>
            <a:r>
              <a:rPr lang="en-US" dirty="0" smtClean="0">
                <a:solidFill>
                  <a:srgbClr val="800000"/>
                </a:solidFill>
              </a:rPr>
              <a:t>Cost </a:t>
            </a:r>
            <a:r>
              <a:rPr lang="en-US" dirty="0" smtClean="0"/>
              <a:t>Mindset</a:t>
            </a:r>
            <a:r>
              <a:rPr lang="en-US" dirty="0"/>
              <a:t>:  </a:t>
            </a:r>
            <a:br>
              <a:rPr lang="en-US" dirty="0"/>
            </a:br>
            <a:r>
              <a:rPr lang="en-US" dirty="0"/>
              <a:t>Software Maintenance is a </a:t>
            </a:r>
            <a:r>
              <a:rPr lang="en-US" dirty="0">
                <a:solidFill>
                  <a:srgbClr val="800000"/>
                </a:solidFill>
              </a:rPr>
              <a:t>problem</a:t>
            </a:r>
            <a:r>
              <a:rPr lang="en-US" dirty="0" smtClean="0"/>
              <a:t>!</a:t>
            </a:r>
            <a:br>
              <a:rPr lang="en-US" dirty="0" smtClean="0"/>
            </a:br>
            <a:endParaRPr lang="en-US" dirty="0" smtClean="0"/>
          </a:p>
          <a:p>
            <a:pPr marL="482600" indent="-430213" defTabSz="904875">
              <a:lnSpc>
                <a:spcPct val="90000"/>
              </a:lnSpc>
              <a:tabLst>
                <a:tab pos="3432175" algn="l"/>
                <a:tab pos="4287838" algn="l"/>
                <a:tab pos="5146675" algn="l"/>
                <a:tab pos="6003925" algn="l"/>
                <a:tab pos="6861175" algn="l"/>
              </a:tabLst>
            </a:pPr>
            <a:r>
              <a:rPr lang="en-US" dirty="0"/>
              <a:t>Maintenance activities consume</a:t>
            </a:r>
            <a:r>
              <a:rPr lang="en-US" dirty="0" smtClean="0"/>
              <a:t> 50</a:t>
            </a:r>
            <a:r>
              <a:rPr lang="en-US" dirty="0"/>
              <a:t>-80% of most software budgets</a:t>
            </a:r>
            <a:endParaRPr lang="en-US" dirty="0" smtClean="0"/>
          </a:p>
          <a:p>
            <a:pPr marL="963613" lvl="1" indent="-241300" defTabSz="904875">
              <a:lnSpc>
                <a:spcPct val="90000"/>
              </a:lnSpc>
              <a:tabLst>
                <a:tab pos="3432175" algn="l"/>
                <a:tab pos="4287838" algn="l"/>
                <a:tab pos="5146675" algn="l"/>
                <a:tab pos="6003925" algn="l"/>
                <a:tab pos="6861175" algn="l"/>
              </a:tabLst>
            </a:pPr>
            <a:r>
              <a:rPr lang="en-US" dirty="0" smtClean="0"/>
              <a:t>~20% </a:t>
            </a:r>
            <a:r>
              <a:rPr lang="en-US" dirty="0"/>
              <a:t>of maintenance devoted to fixing errors (Corrective)</a:t>
            </a:r>
            <a:endParaRPr lang="en-US" dirty="0" smtClean="0"/>
          </a:p>
          <a:p>
            <a:pPr marL="963613" lvl="1" indent="-241300" defTabSz="904875">
              <a:lnSpc>
                <a:spcPct val="90000"/>
              </a:lnSpc>
              <a:tabLst>
                <a:tab pos="3432175" algn="l"/>
                <a:tab pos="4287838" algn="l"/>
                <a:tab pos="5146675" algn="l"/>
                <a:tab pos="6003925" algn="l"/>
                <a:tab pos="6861175" algn="l"/>
              </a:tabLst>
            </a:pPr>
            <a:r>
              <a:rPr lang="en-US" dirty="0" smtClean="0"/>
              <a:t>Perfective, Adaptive </a:t>
            </a:r>
            <a:r>
              <a:rPr lang="en-US" dirty="0"/>
              <a:t>&amp; </a:t>
            </a:r>
            <a:r>
              <a:rPr lang="en-US" dirty="0" smtClean="0"/>
              <a:t>Preventative is the rest</a:t>
            </a:r>
            <a:r>
              <a:rPr lang="en-US" sz="2500" dirty="0" smtClean="0"/>
              <a:t/>
            </a:r>
            <a:br>
              <a:rPr lang="en-US" sz="2500" dirty="0" smtClean="0"/>
            </a:br>
            <a:endParaRPr lang="en-US" sz="2500" dirty="0" smtClean="0"/>
          </a:p>
          <a:p>
            <a:pPr marL="482600" indent="-482600" defTabSz="904875">
              <a:lnSpc>
                <a:spcPct val="90000"/>
              </a:lnSpc>
              <a:tabLst>
                <a:tab pos="3432175" algn="l"/>
                <a:tab pos="4287838" algn="l"/>
                <a:tab pos="5146675" algn="l"/>
                <a:tab pos="6003925" algn="l"/>
                <a:tab pos="6861175" algn="l"/>
              </a:tabLst>
            </a:pPr>
            <a:r>
              <a:rPr lang="en-US" dirty="0">
                <a:solidFill>
                  <a:srgbClr val="008000"/>
                </a:solidFill>
              </a:rPr>
              <a:t>BETTER MINDSET</a:t>
            </a:r>
            <a:r>
              <a:rPr lang="en-US" dirty="0"/>
              <a:t>:  </a:t>
            </a:r>
            <a:r>
              <a:rPr lang="en-US" dirty="0" smtClean="0"/>
              <a:t/>
            </a:r>
            <a:br>
              <a:rPr lang="en-US" dirty="0" smtClean="0"/>
            </a:br>
            <a:r>
              <a:rPr lang="en-US" dirty="0" smtClean="0"/>
              <a:t>Software Maintenance </a:t>
            </a:r>
            <a:r>
              <a:rPr lang="en-US" dirty="0" smtClean="0">
                <a:solidFill>
                  <a:srgbClr val="008000"/>
                </a:solidFill>
              </a:rPr>
              <a:t>Investments </a:t>
            </a:r>
            <a:r>
              <a:rPr lang="en-US" dirty="0" smtClean="0"/>
              <a:t>Sustain </a:t>
            </a:r>
            <a:r>
              <a:rPr lang="en-US" dirty="0"/>
              <a:t>and </a:t>
            </a:r>
            <a:r>
              <a:rPr lang="en-US" dirty="0" smtClean="0"/>
              <a:t>Improve </a:t>
            </a:r>
            <a:r>
              <a:rPr lang="en-US" dirty="0" smtClean="0">
                <a:solidFill>
                  <a:srgbClr val="008000"/>
                </a:solidFill>
              </a:rPr>
              <a:t>Software Assets</a:t>
            </a:r>
            <a:endParaRPr lang="en-US" dirty="0">
              <a:solidFill>
                <a:srgbClr val="008000"/>
              </a:solidFill>
            </a:endParaRPr>
          </a:p>
        </p:txBody>
      </p:sp>
      <p:sp>
        <p:nvSpPr>
          <p:cNvPr id="4" name="TextBox 3"/>
          <p:cNvSpPr txBox="1"/>
          <p:nvPr/>
        </p:nvSpPr>
        <p:spPr>
          <a:xfrm>
            <a:off x="8382000" y="6019800"/>
            <a:ext cx="731290" cy="461665"/>
          </a:xfrm>
          <a:prstGeom prst="rect">
            <a:avLst/>
          </a:prstGeom>
          <a:noFill/>
        </p:spPr>
        <p:txBody>
          <a:bodyPr wrap="none" rtlCol="0">
            <a:spAutoFit/>
          </a:bodyPr>
          <a:lstStyle/>
          <a:p>
            <a:r>
              <a:rPr lang="en-US" b="1" dirty="0" smtClean="0">
                <a:solidFill>
                  <a:srgbClr val="0000FF"/>
                </a:solidFill>
              </a:rPr>
              <a:t>Q10</a:t>
            </a:r>
            <a:endParaRPr lang="en-US" b="1" dirty="0">
              <a:solidFill>
                <a:srgbClr val="0000FF"/>
              </a:solidFill>
            </a:endParaRPr>
          </a:p>
        </p:txBody>
      </p:sp>
      <p:sp>
        <p:nvSpPr>
          <p:cNvPr id="6" name="TextBox 5"/>
          <p:cNvSpPr txBox="1"/>
          <p:nvPr/>
        </p:nvSpPr>
        <p:spPr>
          <a:xfrm>
            <a:off x="7772400" y="6400800"/>
            <a:ext cx="486030" cy="461665"/>
          </a:xfrm>
          <a:prstGeom prst="rect">
            <a:avLst/>
          </a:prstGeom>
          <a:noFill/>
        </p:spPr>
        <p:txBody>
          <a:bodyPr wrap="none" rtlCol="0">
            <a:spAutoFit/>
          </a:bodyPr>
          <a:lstStyle/>
          <a:p>
            <a:r>
              <a:rPr lang="en-US" dirty="0" smtClean="0">
                <a:sym typeface="Wingdings" panose="05000000000000000000" pitchFamily="2" charset="2"/>
              </a:rPr>
              <a:t></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8128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8128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28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81283">
                                            <p:txEl>
                                              <p:pRg st="1" end="1"/>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48128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81283">
                                            <p:txEl>
                                              <p:pRg st="2" end="2"/>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48128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81283">
                                            <p:txEl>
                                              <p:pRg st="3" end="3"/>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28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81283">
                                            <p:txEl>
                                              <p:pRg st="4" end="4"/>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83"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a:xfrm>
            <a:off x="304800" y="76200"/>
            <a:ext cx="8458200" cy="533400"/>
          </a:xfrm>
          <a:noFill/>
          <a:ln/>
        </p:spPr>
        <p:txBody>
          <a:bodyPr lIns="95589" tIns="48577" rIns="95589" bIns="48577" anchor="b"/>
          <a:lstStyle/>
          <a:p>
            <a:pPr algn="ctr" defTabSz="904875"/>
            <a:r>
              <a:rPr lang="en-US" sz="3400" dirty="0"/>
              <a:t>Goals of</a:t>
            </a:r>
            <a:r>
              <a:rPr lang="en-US" sz="3400" dirty="0" smtClean="0"/>
              <a:t> Software Maintenance</a:t>
            </a:r>
            <a:endParaRPr lang="en-US" sz="3400" dirty="0"/>
          </a:p>
        </p:txBody>
      </p:sp>
      <p:sp>
        <p:nvSpPr>
          <p:cNvPr id="503811" name="Rectangle 3"/>
          <p:cNvSpPr>
            <a:spLocks noGrp="1" noChangeArrowheads="1"/>
          </p:cNvSpPr>
          <p:nvPr>
            <p:ph type="body" idx="1"/>
          </p:nvPr>
        </p:nvSpPr>
        <p:spPr>
          <a:xfrm>
            <a:off x="706437" y="1589087"/>
            <a:ext cx="7980363" cy="3592513"/>
          </a:xfrm>
          <a:noFill/>
          <a:ln/>
        </p:spPr>
        <p:txBody>
          <a:bodyPr lIns="48577" tIns="25072" rIns="48577" bIns="25072"/>
          <a:lstStyle/>
          <a:p>
            <a:pPr marL="482600" indent="-430213" defTabSz="904875">
              <a:lnSpc>
                <a:spcPct val="90000"/>
              </a:lnSpc>
              <a:tabLst>
                <a:tab pos="3432175" algn="l"/>
                <a:tab pos="4287838" algn="l"/>
                <a:tab pos="5146675" algn="l"/>
                <a:tab pos="6003925" algn="l"/>
                <a:tab pos="6861175" algn="l"/>
              </a:tabLst>
            </a:pPr>
            <a:r>
              <a:rPr lang="en-US" dirty="0"/>
              <a:t>Preserve and enhance</a:t>
            </a:r>
            <a:r>
              <a:rPr lang="en-US" dirty="0" smtClean="0"/>
              <a:t> </a:t>
            </a:r>
            <a:br>
              <a:rPr lang="en-US" dirty="0" smtClean="0"/>
            </a:br>
            <a:r>
              <a:rPr lang="en-US" dirty="0" smtClean="0"/>
              <a:t>investments </a:t>
            </a:r>
            <a:r>
              <a:rPr lang="en-US" dirty="0"/>
              <a:t>in</a:t>
            </a:r>
            <a:r>
              <a:rPr lang="en-US" dirty="0" smtClean="0"/>
              <a:t> software systems</a:t>
            </a:r>
            <a:endParaRPr lang="en-US" sz="2900" dirty="0" smtClean="0"/>
          </a:p>
          <a:p>
            <a:pPr marL="963613" lvl="1" indent="-241300" defTabSz="904875">
              <a:lnSpc>
                <a:spcPct val="90000"/>
              </a:lnSpc>
              <a:tabLst>
                <a:tab pos="3432175" algn="l"/>
                <a:tab pos="4287838" algn="l"/>
                <a:tab pos="5146675" algn="l"/>
                <a:tab pos="6003925" algn="l"/>
                <a:tab pos="6861175" algn="l"/>
              </a:tabLst>
            </a:pPr>
            <a:r>
              <a:rPr lang="en-US" dirty="0" smtClean="0"/>
              <a:t>Proactive maintenance</a:t>
            </a:r>
          </a:p>
          <a:p>
            <a:pPr marL="963613" lvl="1" indent="-241300" defTabSz="904875">
              <a:lnSpc>
                <a:spcPct val="90000"/>
              </a:lnSpc>
              <a:tabLst>
                <a:tab pos="3432175" algn="l"/>
                <a:tab pos="4287838" algn="l"/>
                <a:tab pos="5146675" algn="l"/>
                <a:tab pos="6003925" algn="l"/>
                <a:tab pos="6861175" algn="l"/>
              </a:tabLst>
            </a:pPr>
            <a:r>
              <a:rPr lang="en-US" dirty="0" smtClean="0"/>
              <a:t>Reactive maintenance</a:t>
            </a:r>
            <a:br>
              <a:rPr lang="en-US" dirty="0" smtClean="0"/>
            </a:br>
            <a:endParaRPr lang="en-US" sz="2000" dirty="0" smtClean="0"/>
          </a:p>
          <a:p>
            <a:pPr marL="482600" indent="-482600" defTabSz="904875">
              <a:lnSpc>
                <a:spcPct val="90000"/>
              </a:lnSpc>
              <a:tabLst>
                <a:tab pos="3432175" algn="l"/>
                <a:tab pos="4287838" algn="l"/>
                <a:tab pos="5146675" algn="l"/>
                <a:tab pos="6003925" algn="l"/>
                <a:tab pos="6861175" algn="l"/>
              </a:tabLst>
            </a:pPr>
            <a:r>
              <a:rPr lang="en-US" dirty="0" smtClean="0"/>
              <a:t>Improve software </a:t>
            </a:r>
            <a:r>
              <a:rPr lang="en-US" dirty="0"/>
              <a:t>maintainability</a:t>
            </a:r>
            <a:r>
              <a:rPr lang="en-US" dirty="0" smtClean="0"/>
              <a:t> </a:t>
            </a:r>
            <a:br>
              <a:rPr lang="en-US" dirty="0" smtClean="0"/>
            </a:br>
            <a:r>
              <a:rPr lang="en-US" dirty="0" smtClean="0"/>
              <a:t>and </a:t>
            </a:r>
            <a:r>
              <a:rPr lang="en-US" dirty="0"/>
              <a:t>ultimately extend software life</a:t>
            </a:r>
            <a:endParaRPr lang="en-US" sz="2900" dirty="0" smtClean="0"/>
          </a:p>
          <a:p>
            <a:pPr marL="963613" lvl="1" indent="-241300" defTabSz="904875">
              <a:lnSpc>
                <a:spcPct val="90000"/>
              </a:lnSpc>
              <a:tabLst>
                <a:tab pos="3432175" algn="l"/>
                <a:tab pos="4287838" algn="l"/>
                <a:tab pos="5146675" algn="l"/>
                <a:tab pos="6003925" algn="l"/>
                <a:tab pos="6861175" algn="l"/>
              </a:tabLst>
            </a:pPr>
            <a:r>
              <a:rPr lang="en-US" dirty="0" smtClean="0"/>
              <a:t>e.g</a:t>
            </a:r>
            <a:r>
              <a:rPr lang="en-US" dirty="0"/>
              <a:t>.,  Reengineering of maintenance critical software</a:t>
            </a:r>
          </a:p>
        </p:txBody>
      </p:sp>
      <p:pic>
        <p:nvPicPr>
          <p:cNvPr id="4" name="Picture 3"/>
          <p:cNvPicPr>
            <a:picLocks noChangeAspect="1"/>
          </p:cNvPicPr>
          <p:nvPr/>
        </p:nvPicPr>
        <p:blipFill>
          <a:blip r:embed="rId3"/>
          <a:stretch>
            <a:fillRect/>
          </a:stretch>
        </p:blipFill>
        <p:spPr>
          <a:xfrm>
            <a:off x="7010400" y="1322461"/>
            <a:ext cx="1828800" cy="2563739"/>
          </a:xfrm>
          <a:prstGeom prst="rect">
            <a:avLst/>
          </a:prstGeom>
          <a:scene3d>
            <a:camera prst="orthographicFront"/>
            <a:lightRig rig="threePt" dir="t"/>
          </a:scene3d>
          <a:sp3d>
            <a:bevelT/>
          </a:sp3d>
        </p:spPr>
      </p:pic>
      <p:sp>
        <p:nvSpPr>
          <p:cNvPr id="5" name="TextBox 4"/>
          <p:cNvSpPr txBox="1"/>
          <p:nvPr/>
        </p:nvSpPr>
        <p:spPr>
          <a:xfrm>
            <a:off x="7772400" y="6400800"/>
            <a:ext cx="486030" cy="461665"/>
          </a:xfrm>
          <a:prstGeom prst="rect">
            <a:avLst/>
          </a:prstGeom>
          <a:noFill/>
        </p:spPr>
        <p:txBody>
          <a:bodyPr wrap="none" rtlCol="0">
            <a:spAutoFit/>
          </a:bodyPr>
          <a:lstStyle/>
          <a:p>
            <a:r>
              <a:rPr lang="en-US" dirty="0" smtClean="0">
                <a:sym typeface="Wingdings" panose="05000000000000000000" pitchFamily="2" charset="2"/>
              </a:rPr>
              <a:t></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0381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381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38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38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alphaModFix amt="25000"/>
          </a:blip>
          <a:stretch>
            <a:fillRect/>
          </a:stretch>
        </p:blipFill>
        <p:spPr>
          <a:xfrm>
            <a:off x="609600" y="858265"/>
            <a:ext cx="7848600" cy="5563785"/>
          </a:xfrm>
          <a:prstGeom prst="rect">
            <a:avLst/>
          </a:prstGeom>
          <a:scene3d>
            <a:camera prst="orthographicFront"/>
            <a:lightRig rig="threePt" dir="t"/>
          </a:scene3d>
          <a:sp3d>
            <a:bevelT/>
          </a:sp3d>
        </p:spPr>
      </p:pic>
      <p:sp>
        <p:nvSpPr>
          <p:cNvPr id="6" name="Slide Number Placeholder 3"/>
          <p:cNvSpPr>
            <a:spLocks noGrp="1"/>
          </p:cNvSpPr>
          <p:nvPr>
            <p:ph type="sldNum" sz="quarter" idx="12"/>
          </p:nvPr>
        </p:nvSpPr>
        <p:spPr/>
        <p:txBody>
          <a:bodyPr/>
          <a:lstStyle/>
          <a:p>
            <a:fld id="{AF31792E-90B1-CF4C-A849-7CBCD848550E}" type="slidenum">
              <a:rPr lang="en-US"/>
              <a:pPr/>
              <a:t>6</a:t>
            </a:fld>
            <a:endParaRPr lang="en-US"/>
          </a:p>
        </p:txBody>
      </p:sp>
      <p:sp>
        <p:nvSpPr>
          <p:cNvPr id="459779" name="Rectangle 2"/>
          <p:cNvSpPr>
            <a:spLocks noGrp="1" noChangeArrowheads="1"/>
          </p:cNvSpPr>
          <p:nvPr>
            <p:ph type="title" idx="4294967295"/>
          </p:nvPr>
        </p:nvSpPr>
        <p:spPr/>
        <p:txBody>
          <a:bodyPr anchor="b"/>
          <a:lstStyle/>
          <a:p>
            <a:pPr eaLnBrk="1" hangingPunct="1"/>
            <a:r>
              <a:rPr lang="en-US" dirty="0"/>
              <a:t>Development </a:t>
            </a:r>
            <a:r>
              <a:rPr lang="en-US" dirty="0" smtClean="0"/>
              <a:t>versus Maintenance </a:t>
            </a:r>
            <a:r>
              <a:rPr lang="en-US" sz="2000" dirty="0" smtClean="0"/>
              <a:t>(1 of 2)</a:t>
            </a:r>
            <a:endParaRPr lang="en-US" dirty="0"/>
          </a:p>
        </p:txBody>
      </p:sp>
      <p:sp>
        <p:nvSpPr>
          <p:cNvPr id="459780" name="Rectangle 3"/>
          <p:cNvSpPr>
            <a:spLocks noGrp="1" noChangeArrowheads="1"/>
          </p:cNvSpPr>
          <p:nvPr>
            <p:ph type="body" idx="4294967295"/>
          </p:nvPr>
        </p:nvSpPr>
        <p:spPr>
          <a:xfrm>
            <a:off x="609600" y="1143000"/>
            <a:ext cx="7620000" cy="5334000"/>
          </a:xfrm>
        </p:spPr>
        <p:txBody>
          <a:bodyPr/>
          <a:lstStyle/>
          <a:p>
            <a:pPr eaLnBrk="1" hangingPunct="1">
              <a:lnSpc>
                <a:spcPct val="90000"/>
              </a:lnSpc>
              <a:spcAft>
                <a:spcPts val="1200"/>
              </a:spcAft>
              <a:buNone/>
            </a:pPr>
            <a:r>
              <a:rPr lang="en-US" dirty="0" smtClean="0"/>
              <a:t>Software </a:t>
            </a:r>
            <a:r>
              <a:rPr lang="en-US" dirty="0" smtClean="0">
                <a:solidFill>
                  <a:srgbClr val="0000FF"/>
                </a:solidFill>
              </a:rPr>
              <a:t>Development </a:t>
            </a:r>
            <a:r>
              <a:rPr lang="en-US" dirty="0">
                <a:solidFill>
                  <a:srgbClr val="0000FF"/>
                </a:solidFill>
              </a:rPr>
              <a:t>(Initial)</a:t>
            </a:r>
          </a:p>
          <a:p>
            <a:pPr lvl="1" eaLnBrk="1" hangingPunct="1">
              <a:lnSpc>
                <a:spcPct val="90000"/>
              </a:lnSpc>
              <a:spcAft>
                <a:spcPts val="1200"/>
              </a:spcAft>
            </a:pPr>
            <a:r>
              <a:rPr lang="en-US" dirty="0"/>
              <a:t>Often</a:t>
            </a:r>
            <a:r>
              <a:rPr lang="en-US" dirty="0" smtClean="0"/>
              <a:t> “</a:t>
            </a:r>
            <a:r>
              <a:rPr lang="en-US" dirty="0"/>
              <a:t>from scratch”</a:t>
            </a:r>
            <a:r>
              <a:rPr lang="en-US" dirty="0" smtClean="0"/>
              <a:t> or “green field”</a:t>
            </a:r>
          </a:p>
          <a:p>
            <a:pPr lvl="1" eaLnBrk="1" hangingPunct="1">
              <a:lnSpc>
                <a:spcPct val="90000"/>
              </a:lnSpc>
              <a:spcAft>
                <a:spcPts val="1200"/>
              </a:spcAft>
            </a:pPr>
            <a:r>
              <a:rPr lang="en-US" i="1" dirty="0"/>
              <a:t>Can</a:t>
            </a:r>
            <a:r>
              <a:rPr lang="en-US" dirty="0"/>
              <a:t> choose</a:t>
            </a:r>
            <a:r>
              <a:rPr lang="en-US" dirty="0" smtClean="0"/>
              <a:t> process model</a:t>
            </a:r>
          </a:p>
          <a:p>
            <a:pPr lvl="1" eaLnBrk="1" hangingPunct="1">
              <a:lnSpc>
                <a:spcPct val="90000"/>
              </a:lnSpc>
              <a:spcAft>
                <a:spcPts val="1200"/>
              </a:spcAft>
            </a:pPr>
            <a:r>
              <a:rPr lang="en-US" dirty="0" smtClean="0"/>
              <a:t>Time </a:t>
            </a:r>
            <a:r>
              <a:rPr lang="en-US" dirty="0"/>
              <a:t>to</a:t>
            </a:r>
            <a:r>
              <a:rPr lang="en-US" dirty="0" smtClean="0"/>
              <a:t> upgrade/update methods and tools</a:t>
            </a:r>
          </a:p>
          <a:p>
            <a:pPr lvl="1" eaLnBrk="1" hangingPunct="1">
              <a:lnSpc>
                <a:spcPct val="90000"/>
              </a:lnSpc>
              <a:spcAft>
                <a:spcPts val="1200"/>
              </a:spcAft>
            </a:pPr>
            <a:r>
              <a:rPr lang="en-US" dirty="0" smtClean="0"/>
              <a:t>Requirements and delivery driven</a:t>
            </a:r>
          </a:p>
          <a:p>
            <a:pPr lvl="1" eaLnBrk="1" hangingPunct="1">
              <a:lnSpc>
                <a:spcPct val="90000"/>
              </a:lnSpc>
              <a:spcAft>
                <a:spcPts val="1200"/>
              </a:spcAft>
            </a:pPr>
            <a:r>
              <a:rPr lang="en-US" dirty="0" smtClean="0"/>
              <a:t>Risk is often in requirements uncertainty</a:t>
            </a:r>
            <a:br>
              <a:rPr lang="en-US" dirty="0" smtClean="0"/>
            </a:br>
            <a:endParaRPr lang="en-US" dirty="0" smtClean="0"/>
          </a:p>
          <a:p>
            <a:pPr lvl="1" eaLnBrk="1" hangingPunct="1">
              <a:lnSpc>
                <a:spcPct val="90000"/>
              </a:lnSpc>
              <a:spcAft>
                <a:spcPts val="1200"/>
              </a:spcAft>
              <a:buNone/>
            </a:pPr>
            <a:r>
              <a:rPr lang="en-US" sz="2800" i="1" dirty="0" smtClean="0">
                <a:solidFill>
                  <a:srgbClr val="336699"/>
                </a:solidFill>
              </a:rPr>
              <a:t>Closer development project gets to delivery, the more it looks like maintenance…</a:t>
            </a:r>
            <a:br>
              <a:rPr lang="en-US" sz="2800" i="1" dirty="0" smtClean="0">
                <a:solidFill>
                  <a:srgbClr val="336699"/>
                </a:solidFill>
              </a:rPr>
            </a:br>
            <a:endParaRPr lang="en-US" sz="2800" i="1" dirty="0" smtClean="0">
              <a:solidFill>
                <a:srgbClr val="336699"/>
              </a:solidFill>
            </a:endParaRPr>
          </a:p>
        </p:txBody>
      </p:sp>
      <p:sp>
        <p:nvSpPr>
          <p:cNvPr id="8" name="TextBox 7"/>
          <p:cNvSpPr txBox="1"/>
          <p:nvPr/>
        </p:nvSpPr>
        <p:spPr>
          <a:xfrm>
            <a:off x="8382000" y="6019800"/>
            <a:ext cx="714298" cy="461665"/>
          </a:xfrm>
          <a:prstGeom prst="rect">
            <a:avLst/>
          </a:prstGeom>
          <a:noFill/>
        </p:spPr>
        <p:txBody>
          <a:bodyPr wrap="none" rtlCol="0">
            <a:spAutoFit/>
          </a:bodyPr>
          <a:lstStyle/>
          <a:p>
            <a:r>
              <a:rPr lang="en-US" b="1" dirty="0" smtClean="0">
                <a:solidFill>
                  <a:srgbClr val="0000FF"/>
                </a:solidFill>
              </a:rPr>
              <a:t>Q11</a:t>
            </a:r>
            <a:endParaRPr lang="en-US" b="1" dirty="0">
              <a:solidFill>
                <a:srgbClr val="0000FF"/>
              </a:solidFill>
            </a:endParaRPr>
          </a:p>
        </p:txBody>
      </p:sp>
      <p:sp>
        <p:nvSpPr>
          <p:cNvPr id="9" name="TextBox 8"/>
          <p:cNvSpPr txBox="1"/>
          <p:nvPr/>
        </p:nvSpPr>
        <p:spPr>
          <a:xfrm>
            <a:off x="7772400" y="6400800"/>
            <a:ext cx="486030" cy="461665"/>
          </a:xfrm>
          <a:prstGeom prst="rect">
            <a:avLst/>
          </a:prstGeom>
          <a:noFill/>
        </p:spPr>
        <p:txBody>
          <a:bodyPr wrap="none" rtlCol="0">
            <a:spAutoFit/>
          </a:bodyPr>
          <a:lstStyle/>
          <a:p>
            <a:r>
              <a:rPr lang="en-US" dirty="0" smtClean="0">
                <a:sym typeface="Wingdings" panose="05000000000000000000" pitchFamily="2" charset="2"/>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978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978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978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978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978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978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80"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38000"/>
          </a:blip>
          <a:stretch>
            <a:fillRect/>
          </a:stretch>
        </p:blipFill>
        <p:spPr>
          <a:xfrm>
            <a:off x="1905000" y="533400"/>
            <a:ext cx="5664200" cy="5738079"/>
          </a:xfrm>
          <a:prstGeom prst="rect">
            <a:avLst/>
          </a:prstGeom>
          <a:scene3d>
            <a:camera prst="orthographicFront"/>
            <a:lightRig rig="threePt" dir="t"/>
          </a:scene3d>
          <a:sp3d>
            <a:bevelT/>
          </a:sp3d>
        </p:spPr>
      </p:pic>
      <p:sp>
        <p:nvSpPr>
          <p:cNvPr id="6" name="Slide Number Placeholder 3"/>
          <p:cNvSpPr>
            <a:spLocks noGrp="1"/>
          </p:cNvSpPr>
          <p:nvPr>
            <p:ph type="sldNum" sz="quarter" idx="12"/>
          </p:nvPr>
        </p:nvSpPr>
        <p:spPr/>
        <p:txBody>
          <a:bodyPr/>
          <a:lstStyle/>
          <a:p>
            <a:fld id="{AF31792E-90B1-CF4C-A849-7CBCD848550E}" type="slidenum">
              <a:rPr lang="en-US"/>
              <a:pPr/>
              <a:t>7</a:t>
            </a:fld>
            <a:endParaRPr lang="en-US"/>
          </a:p>
        </p:txBody>
      </p:sp>
      <p:sp>
        <p:nvSpPr>
          <p:cNvPr id="459779" name="Rectangle 2"/>
          <p:cNvSpPr>
            <a:spLocks noGrp="1" noChangeArrowheads="1"/>
          </p:cNvSpPr>
          <p:nvPr>
            <p:ph type="title" idx="4294967295"/>
          </p:nvPr>
        </p:nvSpPr>
        <p:spPr/>
        <p:txBody>
          <a:bodyPr anchor="b"/>
          <a:lstStyle/>
          <a:p>
            <a:pPr eaLnBrk="1" hangingPunct="1"/>
            <a:r>
              <a:rPr lang="en-US" dirty="0"/>
              <a:t>Development </a:t>
            </a:r>
            <a:r>
              <a:rPr lang="en-US" dirty="0" smtClean="0"/>
              <a:t>versus Maintenance </a:t>
            </a:r>
            <a:r>
              <a:rPr lang="en-US" sz="2000" dirty="0" smtClean="0"/>
              <a:t>(1 of 2)</a:t>
            </a:r>
            <a:endParaRPr lang="en-US" dirty="0"/>
          </a:p>
        </p:txBody>
      </p:sp>
      <p:sp>
        <p:nvSpPr>
          <p:cNvPr id="459780" name="Rectangle 3"/>
          <p:cNvSpPr>
            <a:spLocks noGrp="1" noChangeArrowheads="1"/>
          </p:cNvSpPr>
          <p:nvPr>
            <p:ph type="body" idx="4294967295"/>
          </p:nvPr>
        </p:nvSpPr>
        <p:spPr>
          <a:xfrm>
            <a:off x="304800" y="990600"/>
            <a:ext cx="8305800" cy="5410200"/>
          </a:xfrm>
        </p:spPr>
        <p:txBody>
          <a:bodyPr/>
          <a:lstStyle/>
          <a:p>
            <a:pPr eaLnBrk="1" hangingPunct="1">
              <a:lnSpc>
                <a:spcPct val="90000"/>
              </a:lnSpc>
              <a:spcAft>
                <a:spcPts val="1200"/>
              </a:spcAft>
              <a:buNone/>
            </a:pPr>
            <a:r>
              <a:rPr lang="en-US" i="1" dirty="0" smtClean="0">
                <a:solidFill>
                  <a:srgbClr val="000000"/>
                </a:solidFill>
              </a:rPr>
              <a:t>	Software </a:t>
            </a:r>
            <a:r>
              <a:rPr lang="en-US" i="1" dirty="0" smtClean="0">
                <a:solidFill>
                  <a:srgbClr val="008000"/>
                </a:solidFill>
              </a:rPr>
              <a:t>Maintenance</a:t>
            </a:r>
          </a:p>
          <a:p>
            <a:pPr lvl="1" eaLnBrk="1" hangingPunct="1">
              <a:lnSpc>
                <a:spcPct val="90000"/>
              </a:lnSpc>
              <a:spcAft>
                <a:spcPts val="1200"/>
              </a:spcAft>
            </a:pPr>
            <a:r>
              <a:rPr lang="en-US" dirty="0" smtClean="0"/>
              <a:t>Must </a:t>
            </a:r>
            <a:r>
              <a:rPr lang="en-US" dirty="0"/>
              <a:t>work within constraints of</a:t>
            </a:r>
            <a:r>
              <a:rPr lang="en-US" dirty="0" smtClean="0"/>
              <a:t> “existing system”</a:t>
            </a:r>
          </a:p>
          <a:p>
            <a:pPr lvl="1" eaLnBrk="1" hangingPunct="1">
              <a:lnSpc>
                <a:spcPct val="90000"/>
              </a:lnSpc>
              <a:spcAft>
                <a:spcPts val="1200"/>
              </a:spcAft>
            </a:pPr>
            <a:r>
              <a:rPr lang="en-US" dirty="0" smtClean="0"/>
              <a:t>Changes smaller scale than original development</a:t>
            </a:r>
          </a:p>
          <a:p>
            <a:pPr lvl="1" eaLnBrk="1" hangingPunct="1">
              <a:lnSpc>
                <a:spcPct val="90000"/>
              </a:lnSpc>
              <a:spcAft>
                <a:spcPts val="1200"/>
              </a:spcAft>
            </a:pPr>
            <a:r>
              <a:rPr lang="en-US" dirty="0" smtClean="0"/>
              <a:t>Manage change with multiple releases rather than functional builds</a:t>
            </a:r>
          </a:p>
          <a:p>
            <a:pPr lvl="1" eaLnBrk="1" hangingPunct="1">
              <a:lnSpc>
                <a:spcPct val="90000"/>
              </a:lnSpc>
              <a:spcAft>
                <a:spcPts val="1200"/>
              </a:spcAft>
            </a:pPr>
            <a:r>
              <a:rPr lang="en-US" dirty="0" smtClean="0"/>
              <a:t>Large part of effort is in understanding the change in the context of existing system artifacts</a:t>
            </a:r>
            <a:br>
              <a:rPr lang="en-US" dirty="0" smtClean="0"/>
            </a:br>
            <a:endParaRPr lang="en-US" dirty="0" smtClean="0"/>
          </a:p>
          <a:p>
            <a:pPr lvl="1" eaLnBrk="1" hangingPunct="1">
              <a:lnSpc>
                <a:spcPct val="90000"/>
              </a:lnSpc>
              <a:spcAft>
                <a:spcPts val="1200"/>
              </a:spcAft>
              <a:buNone/>
            </a:pPr>
            <a:r>
              <a:rPr lang="en-US" sz="2800" dirty="0" smtClean="0">
                <a:solidFill>
                  <a:srgbClr val="008000"/>
                </a:solidFill>
              </a:rPr>
              <a:t>Requires an “augmentation” rather than construction mindset</a:t>
            </a:r>
          </a:p>
        </p:txBody>
      </p:sp>
      <p:sp>
        <p:nvSpPr>
          <p:cNvPr id="8" name="TextBox 7"/>
          <p:cNvSpPr txBox="1"/>
          <p:nvPr/>
        </p:nvSpPr>
        <p:spPr>
          <a:xfrm>
            <a:off x="8382000" y="6019800"/>
            <a:ext cx="731290" cy="461665"/>
          </a:xfrm>
          <a:prstGeom prst="rect">
            <a:avLst/>
          </a:prstGeom>
          <a:noFill/>
        </p:spPr>
        <p:txBody>
          <a:bodyPr wrap="none" rtlCol="0">
            <a:spAutoFit/>
          </a:bodyPr>
          <a:lstStyle/>
          <a:p>
            <a:r>
              <a:rPr lang="en-US" b="1" dirty="0" smtClean="0">
                <a:solidFill>
                  <a:srgbClr val="0000FF"/>
                </a:solidFill>
              </a:rPr>
              <a:t>Q12</a:t>
            </a:r>
            <a:endParaRPr lang="en-US" b="1" dirty="0">
              <a:solidFill>
                <a:srgbClr val="0000FF"/>
              </a:solidFill>
            </a:endParaRPr>
          </a:p>
        </p:txBody>
      </p:sp>
      <p:sp>
        <p:nvSpPr>
          <p:cNvPr id="7" name="TextBox 6"/>
          <p:cNvSpPr txBox="1"/>
          <p:nvPr/>
        </p:nvSpPr>
        <p:spPr>
          <a:xfrm>
            <a:off x="7772400" y="6400800"/>
            <a:ext cx="486030" cy="461665"/>
          </a:xfrm>
          <a:prstGeom prst="rect">
            <a:avLst/>
          </a:prstGeom>
          <a:noFill/>
        </p:spPr>
        <p:txBody>
          <a:bodyPr wrap="none" rtlCol="0">
            <a:spAutoFit/>
          </a:bodyPr>
          <a:lstStyle/>
          <a:p>
            <a:r>
              <a:rPr lang="en-US" dirty="0" smtClean="0">
                <a:sym typeface="Wingdings" panose="05000000000000000000" pitchFamily="2" charset="2"/>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978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978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978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978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978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80"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alphaModFix amt="19000"/>
          </a:blip>
          <a:srcRect t="35776"/>
          <a:stretch>
            <a:fillRect/>
          </a:stretch>
        </p:blipFill>
        <p:spPr>
          <a:xfrm>
            <a:off x="1905000" y="3352800"/>
            <a:ext cx="6387070" cy="2641599"/>
          </a:xfrm>
          <a:prstGeom prst="rect">
            <a:avLst/>
          </a:prstGeom>
        </p:spPr>
      </p:pic>
      <p:pic>
        <p:nvPicPr>
          <p:cNvPr id="5" name="Picture 4"/>
          <p:cNvPicPr>
            <a:picLocks noChangeAspect="1"/>
          </p:cNvPicPr>
          <p:nvPr/>
        </p:nvPicPr>
        <p:blipFill>
          <a:blip r:embed="rId4">
            <a:alphaModFix amt="20000"/>
          </a:blip>
          <a:stretch>
            <a:fillRect/>
          </a:stretch>
        </p:blipFill>
        <p:spPr>
          <a:xfrm>
            <a:off x="508000" y="685800"/>
            <a:ext cx="3835400" cy="3885426"/>
          </a:xfrm>
          <a:prstGeom prst="rect">
            <a:avLst/>
          </a:prstGeom>
          <a:scene3d>
            <a:camera prst="orthographicFront"/>
            <a:lightRig rig="threePt" dir="t"/>
          </a:scene3d>
          <a:sp3d>
            <a:bevelT/>
          </a:sp3d>
        </p:spPr>
      </p:pic>
      <p:sp>
        <p:nvSpPr>
          <p:cNvPr id="6" name="Slide Number Placeholder 3"/>
          <p:cNvSpPr>
            <a:spLocks noGrp="1"/>
          </p:cNvSpPr>
          <p:nvPr>
            <p:ph type="sldNum" sz="quarter" idx="12"/>
          </p:nvPr>
        </p:nvSpPr>
        <p:spPr/>
        <p:txBody>
          <a:bodyPr/>
          <a:lstStyle/>
          <a:p>
            <a:fld id="{8622A81E-817B-EC4C-8B30-E0E51BB3FB95}" type="slidenum">
              <a:rPr lang="en-US"/>
              <a:pPr/>
              <a:t>8</a:t>
            </a:fld>
            <a:endParaRPr lang="en-US"/>
          </a:p>
        </p:txBody>
      </p:sp>
      <p:sp>
        <p:nvSpPr>
          <p:cNvPr id="458755" name="Rectangle 2"/>
          <p:cNvSpPr>
            <a:spLocks noGrp="1" noChangeArrowheads="1"/>
          </p:cNvSpPr>
          <p:nvPr>
            <p:ph type="title" idx="4294967295"/>
          </p:nvPr>
        </p:nvSpPr>
        <p:spPr>
          <a:xfrm>
            <a:off x="533400" y="76200"/>
            <a:ext cx="8001000" cy="533400"/>
          </a:xfrm>
        </p:spPr>
        <p:txBody>
          <a:bodyPr anchor="b"/>
          <a:lstStyle/>
          <a:p>
            <a:pPr eaLnBrk="1" hangingPunct="1"/>
            <a:r>
              <a:rPr lang="en-US" dirty="0" smtClean="0"/>
              <a:t>Software Maintenance versus </a:t>
            </a:r>
            <a:r>
              <a:rPr lang="en-US" dirty="0"/>
              <a:t>Evolution</a:t>
            </a:r>
          </a:p>
        </p:txBody>
      </p:sp>
      <p:sp>
        <p:nvSpPr>
          <p:cNvPr id="458756" name="Rectangle 3"/>
          <p:cNvSpPr>
            <a:spLocks noGrp="1" noChangeArrowheads="1"/>
          </p:cNvSpPr>
          <p:nvPr>
            <p:ph type="body" idx="4294967295"/>
          </p:nvPr>
        </p:nvSpPr>
        <p:spPr>
          <a:xfrm>
            <a:off x="457200" y="1600200"/>
            <a:ext cx="8077200" cy="4953000"/>
          </a:xfrm>
        </p:spPr>
        <p:txBody>
          <a:bodyPr/>
          <a:lstStyle/>
          <a:p>
            <a:pPr eaLnBrk="1" hangingPunct="1">
              <a:lnSpc>
                <a:spcPct val="80000"/>
              </a:lnSpc>
            </a:pPr>
            <a:r>
              <a:rPr lang="en-US" i="1" dirty="0" smtClean="0">
                <a:solidFill>
                  <a:srgbClr val="008000"/>
                </a:solidFill>
              </a:rPr>
              <a:t>Maintenance </a:t>
            </a:r>
            <a:r>
              <a:rPr lang="en-US" dirty="0"/>
              <a:t>and</a:t>
            </a:r>
            <a:r>
              <a:rPr lang="en-US" dirty="0" smtClean="0"/>
              <a:t> </a:t>
            </a:r>
            <a:r>
              <a:rPr lang="en-US" i="1" dirty="0" smtClean="0">
                <a:solidFill>
                  <a:srgbClr val="000090"/>
                </a:solidFill>
              </a:rPr>
              <a:t>Evolution </a:t>
            </a:r>
            <a:r>
              <a:rPr lang="en-US" dirty="0"/>
              <a:t>both refer to making changes to an </a:t>
            </a:r>
            <a:r>
              <a:rPr lang="en-US" u="sng" dirty="0" smtClean="0"/>
              <a:t>existing</a:t>
            </a:r>
            <a:r>
              <a:rPr lang="en-US" dirty="0" smtClean="0"/>
              <a:t> system</a:t>
            </a:r>
            <a:br>
              <a:rPr lang="en-US" dirty="0" smtClean="0"/>
            </a:br>
            <a:r>
              <a:rPr lang="en-US" dirty="0" smtClean="0"/>
              <a:t/>
            </a:r>
            <a:br>
              <a:rPr lang="en-US" dirty="0" smtClean="0"/>
            </a:br>
            <a:endParaRPr lang="en-US" dirty="0" smtClean="0"/>
          </a:p>
          <a:p>
            <a:pPr eaLnBrk="1" hangingPunct="1">
              <a:lnSpc>
                <a:spcPct val="80000"/>
              </a:lnSpc>
            </a:pPr>
            <a:r>
              <a:rPr lang="en-US" i="1" dirty="0" smtClean="0">
                <a:solidFill>
                  <a:srgbClr val="008000"/>
                </a:solidFill>
              </a:rPr>
              <a:t>Maintenance </a:t>
            </a:r>
            <a:r>
              <a:rPr lang="en-US" dirty="0" smtClean="0"/>
              <a:t>often refers to fixing </a:t>
            </a:r>
            <a:r>
              <a:rPr lang="en-US" dirty="0"/>
              <a:t>bugs or porting a system to a new </a:t>
            </a:r>
            <a:r>
              <a:rPr lang="en-US" dirty="0" smtClean="0"/>
              <a:t>platform</a:t>
            </a:r>
            <a:br>
              <a:rPr lang="en-US" dirty="0" smtClean="0"/>
            </a:br>
            <a:r>
              <a:rPr lang="en-US" dirty="0" smtClean="0"/>
              <a:t/>
            </a:r>
            <a:br>
              <a:rPr lang="en-US" dirty="0" smtClean="0"/>
            </a:br>
            <a:endParaRPr lang="en-US" dirty="0" smtClean="0"/>
          </a:p>
          <a:p>
            <a:pPr eaLnBrk="1" hangingPunct="1">
              <a:lnSpc>
                <a:spcPct val="80000"/>
              </a:lnSpc>
            </a:pPr>
            <a:r>
              <a:rPr lang="en-US" i="1" dirty="0" smtClean="0">
                <a:solidFill>
                  <a:srgbClr val="000090"/>
                </a:solidFill>
              </a:rPr>
              <a:t>Evolution </a:t>
            </a:r>
            <a:r>
              <a:rPr lang="en-US" dirty="0"/>
              <a:t>is</a:t>
            </a:r>
            <a:r>
              <a:rPr lang="en-US" dirty="0" smtClean="0"/>
              <a:t> implied when </a:t>
            </a:r>
            <a:r>
              <a:rPr lang="en-US" dirty="0"/>
              <a:t>making enhancements to existing </a:t>
            </a:r>
            <a:r>
              <a:rPr lang="en-US" dirty="0" smtClean="0"/>
              <a:t>software where the specifications or technology changes</a:t>
            </a:r>
          </a:p>
        </p:txBody>
      </p:sp>
      <p:sp>
        <p:nvSpPr>
          <p:cNvPr id="9" name="TextBox 8"/>
          <p:cNvSpPr txBox="1"/>
          <p:nvPr/>
        </p:nvSpPr>
        <p:spPr>
          <a:xfrm>
            <a:off x="8458200" y="6019800"/>
            <a:ext cx="731290" cy="461665"/>
          </a:xfrm>
          <a:prstGeom prst="rect">
            <a:avLst/>
          </a:prstGeom>
          <a:noFill/>
        </p:spPr>
        <p:txBody>
          <a:bodyPr wrap="none" rtlCol="0">
            <a:spAutoFit/>
          </a:bodyPr>
          <a:lstStyle/>
          <a:p>
            <a:r>
              <a:rPr lang="en-US" b="1" dirty="0" smtClean="0">
                <a:solidFill>
                  <a:srgbClr val="0000FF"/>
                </a:solidFill>
              </a:rPr>
              <a:t>Q13</a:t>
            </a:r>
            <a:endParaRPr lang="en-US" b="1" dirty="0">
              <a:solidFill>
                <a:srgbClr val="0000FF"/>
              </a:solidFill>
            </a:endParaRPr>
          </a:p>
        </p:txBody>
      </p:sp>
      <p:sp>
        <p:nvSpPr>
          <p:cNvPr id="8" name="TextBox 7"/>
          <p:cNvSpPr txBox="1"/>
          <p:nvPr/>
        </p:nvSpPr>
        <p:spPr>
          <a:xfrm>
            <a:off x="7772400" y="6400800"/>
            <a:ext cx="486030" cy="461665"/>
          </a:xfrm>
          <a:prstGeom prst="rect">
            <a:avLst/>
          </a:prstGeom>
          <a:noFill/>
        </p:spPr>
        <p:txBody>
          <a:bodyPr wrap="none" rtlCol="0">
            <a:spAutoFit/>
          </a:bodyPr>
          <a:lstStyle/>
          <a:p>
            <a:r>
              <a:rPr lang="en-US" dirty="0" smtClean="0">
                <a:sym typeface="Wingdings" panose="05000000000000000000" pitchFamily="2" charset="2"/>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875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875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5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a:noFill/>
          <a:ln/>
        </p:spPr>
        <p:txBody>
          <a:bodyPr lIns="95589" tIns="48577" rIns="95589" bIns="48577" anchor="b"/>
          <a:lstStyle/>
          <a:p>
            <a:pPr defTabSz="904875"/>
            <a:r>
              <a:rPr lang="en-US" sz="3400"/>
              <a:t>Software Systems Evolve</a:t>
            </a:r>
          </a:p>
        </p:txBody>
      </p:sp>
      <p:sp>
        <p:nvSpPr>
          <p:cNvPr id="491523" name="Rectangle 3"/>
          <p:cNvSpPr>
            <a:spLocks noGrp="1" noChangeArrowheads="1"/>
          </p:cNvSpPr>
          <p:nvPr>
            <p:ph type="body" idx="1"/>
          </p:nvPr>
        </p:nvSpPr>
        <p:spPr>
          <a:xfrm>
            <a:off x="584200" y="1524000"/>
            <a:ext cx="8331200" cy="4784725"/>
          </a:xfrm>
          <a:noFill/>
          <a:ln/>
        </p:spPr>
        <p:txBody>
          <a:bodyPr lIns="48577" tIns="25072" rIns="48577" bIns="25072"/>
          <a:lstStyle/>
          <a:p>
            <a:pPr marL="482600" indent="-241300" defTabSz="904875">
              <a:lnSpc>
                <a:spcPct val="90000"/>
              </a:lnSpc>
              <a:buFont typeface="Wingdings" charset="2"/>
              <a:buNone/>
              <a:tabLst>
                <a:tab pos="3432175" algn="l"/>
                <a:tab pos="4287838" algn="l"/>
                <a:tab pos="5146675" algn="l"/>
                <a:tab pos="6003925" algn="l"/>
                <a:tab pos="6861175" algn="l"/>
              </a:tabLst>
            </a:pPr>
            <a:r>
              <a:rPr lang="en-US" dirty="0">
                <a:solidFill>
                  <a:srgbClr val="000090"/>
                </a:solidFill>
              </a:rPr>
              <a:t>Software grows in size, complexity, and errors</a:t>
            </a:r>
          </a:p>
          <a:p>
            <a:pPr marL="482600" indent="-241300" defTabSz="904875">
              <a:lnSpc>
                <a:spcPct val="90000"/>
              </a:lnSpc>
              <a:buFont typeface="Wingdings" charset="2"/>
              <a:buNone/>
              <a:tabLst>
                <a:tab pos="3432175" algn="l"/>
                <a:tab pos="4287838" algn="l"/>
                <a:tab pos="5146675" algn="l"/>
                <a:tab pos="6003925" algn="l"/>
                <a:tab pos="6861175" algn="l"/>
              </a:tabLst>
            </a:pPr>
            <a:endParaRPr lang="en-US" sz="2500" dirty="0"/>
          </a:p>
          <a:p>
            <a:pPr marL="482600" indent="-241300" defTabSz="904875">
              <a:lnSpc>
                <a:spcPct val="90000"/>
              </a:lnSpc>
              <a:tabLst>
                <a:tab pos="3432175" algn="l"/>
                <a:tab pos="4287838" algn="l"/>
                <a:tab pos="5146675" algn="l"/>
                <a:tab pos="6003925" algn="l"/>
                <a:tab pos="6861175" algn="l"/>
              </a:tabLst>
            </a:pPr>
            <a:r>
              <a:rPr lang="en-US" dirty="0"/>
              <a:t>Increased size with adding new features</a:t>
            </a:r>
            <a:r>
              <a:rPr lang="en-US" dirty="0" smtClean="0"/>
              <a:t> </a:t>
            </a:r>
            <a:br>
              <a:rPr lang="en-US" dirty="0" smtClean="0"/>
            </a:br>
            <a:endParaRPr lang="en-US" dirty="0" smtClean="0"/>
          </a:p>
          <a:p>
            <a:pPr marL="482600" indent="-241300" defTabSz="904875">
              <a:lnSpc>
                <a:spcPct val="90000"/>
              </a:lnSpc>
              <a:tabLst>
                <a:tab pos="3432175" algn="l"/>
                <a:tab pos="4287838" algn="l"/>
                <a:tab pos="5146675" algn="l"/>
                <a:tab pos="6003925" algn="l"/>
                <a:tab pos="6861175" algn="l"/>
              </a:tabLst>
            </a:pPr>
            <a:r>
              <a:rPr lang="en-US" dirty="0" smtClean="0"/>
              <a:t>Increased </a:t>
            </a:r>
            <a:r>
              <a:rPr lang="en-US" dirty="0"/>
              <a:t>complexity with add-on </a:t>
            </a:r>
            <a:r>
              <a:rPr lang="en-US" dirty="0" smtClean="0"/>
              <a:t>changes</a:t>
            </a:r>
            <a:br>
              <a:rPr lang="en-US" dirty="0" smtClean="0"/>
            </a:br>
            <a:endParaRPr lang="en-US" dirty="0" smtClean="0"/>
          </a:p>
          <a:p>
            <a:pPr marL="482600" indent="-241300" defTabSz="904875">
              <a:lnSpc>
                <a:spcPct val="90000"/>
              </a:lnSpc>
              <a:tabLst>
                <a:tab pos="3432175" algn="l"/>
                <a:tab pos="4287838" algn="l"/>
                <a:tab pos="5146675" algn="l"/>
                <a:tab pos="6003925" algn="l"/>
                <a:tab pos="6861175" algn="l"/>
              </a:tabLst>
            </a:pPr>
            <a:r>
              <a:rPr lang="en-US" dirty="0" smtClean="0"/>
              <a:t>Errors </a:t>
            </a:r>
            <a:r>
              <a:rPr lang="en-US" dirty="0"/>
              <a:t>complicated by continuous changes, often incomplete!</a:t>
            </a:r>
          </a:p>
          <a:p>
            <a:pPr marL="963613" lvl="1" indent="-241300" defTabSz="904875">
              <a:lnSpc>
                <a:spcPct val="90000"/>
              </a:lnSpc>
              <a:tabLst>
                <a:tab pos="3432175" algn="l"/>
                <a:tab pos="4287838" algn="l"/>
                <a:tab pos="5146675" algn="l"/>
                <a:tab pos="6003925" algn="l"/>
                <a:tab pos="6861175" algn="l"/>
              </a:tabLst>
            </a:pPr>
            <a:r>
              <a:rPr lang="en-US" dirty="0"/>
              <a:t>Now that’s an insidious bug...</a:t>
            </a:r>
          </a:p>
        </p:txBody>
      </p:sp>
      <p:pic>
        <p:nvPicPr>
          <p:cNvPr id="4" name="Picture 3"/>
          <p:cNvPicPr>
            <a:picLocks noChangeAspect="1"/>
          </p:cNvPicPr>
          <p:nvPr/>
        </p:nvPicPr>
        <p:blipFill>
          <a:blip r:embed="rId3">
            <a:alphaModFix amt="24000"/>
          </a:blip>
          <a:srcRect t="35776"/>
          <a:stretch>
            <a:fillRect/>
          </a:stretch>
        </p:blipFill>
        <p:spPr>
          <a:xfrm>
            <a:off x="533400" y="2362200"/>
            <a:ext cx="8290911" cy="3429000"/>
          </a:xfrm>
          <a:prstGeom prst="rect">
            <a:avLst/>
          </a:prstGeom>
        </p:spPr>
      </p:pic>
      <p:sp>
        <p:nvSpPr>
          <p:cNvPr id="5" name="TextBox 4"/>
          <p:cNvSpPr txBox="1"/>
          <p:nvPr/>
        </p:nvSpPr>
        <p:spPr>
          <a:xfrm>
            <a:off x="8382000" y="6019800"/>
            <a:ext cx="731290" cy="461665"/>
          </a:xfrm>
          <a:prstGeom prst="rect">
            <a:avLst/>
          </a:prstGeom>
          <a:noFill/>
        </p:spPr>
        <p:txBody>
          <a:bodyPr wrap="none" rtlCol="0">
            <a:spAutoFit/>
          </a:bodyPr>
          <a:lstStyle/>
          <a:p>
            <a:r>
              <a:rPr lang="en-US" b="1" dirty="0" smtClean="0">
                <a:solidFill>
                  <a:srgbClr val="0000FF"/>
                </a:solidFill>
              </a:rPr>
              <a:t>Q14</a:t>
            </a:r>
            <a:endParaRPr lang="en-US" b="1" dirty="0">
              <a:solidFill>
                <a:srgbClr val="0000FF"/>
              </a:solidFill>
            </a:endParaRPr>
          </a:p>
        </p:txBody>
      </p:sp>
      <p:sp>
        <p:nvSpPr>
          <p:cNvPr id="6" name="TextBox 5"/>
          <p:cNvSpPr txBox="1"/>
          <p:nvPr/>
        </p:nvSpPr>
        <p:spPr>
          <a:xfrm>
            <a:off x="7772400" y="6400800"/>
            <a:ext cx="486030" cy="461665"/>
          </a:xfrm>
          <a:prstGeom prst="rect">
            <a:avLst/>
          </a:prstGeom>
          <a:noFill/>
        </p:spPr>
        <p:txBody>
          <a:bodyPr wrap="none" rtlCol="0">
            <a:spAutoFit/>
          </a:bodyPr>
          <a:lstStyle/>
          <a:p>
            <a:r>
              <a:rPr lang="en-US" dirty="0" smtClean="0">
                <a:sym typeface="Wingdings" panose="05000000000000000000" pitchFamily="2" charset="2"/>
              </a:rPr>
              <a:t></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2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2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52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15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2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THEME_BG_IMAGE" val=""/>
  <p:tag name="MMPROD_TAG_VCONFIG" val="PD94bWwgdmVyc2lvbj0iMS4wIiBlbmNvZGluZz0iVVRGLTgiPz4NCjxjb25maWd1cmF0aW9u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0gc3Vic3RpdHV0aW9uOiAlcCA9PSBwcmVzZW50YXRpb24gdGl0bGUgLS0+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DQoJCTx1aXRleHQgbmFtZT0iU0hPV1NJREVCQVIiIHZhbHVlPSJTaG93IHNpZGViYXIgdG8gcGFydGljaXBhbnRz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IHN1YnN0aXR1dGlvbjogJXAgPT0gcHJlc2VudGF0aW9uIHRpdGxlIC0tPg0KCQk8IS0tIHN1YnN0aXR1dGlvbjogJXMgPT0gc2xpZGUgdGl0bGUgLS0+DQoJCTwhLS0gc3Vic3RpdHV0aW9uOiAlbiA9PSBzbGlkZSBudW1iZXIgLS0+DQoJCTx1aXRleHQgbmFtZT0iQk9PS01BUksiIHZhbHVlPSJNYWNyb21lZGlhIEJyZWV6ZSAtICVwIi8+DQoJCTwhLS0gc3Vic3RpdHV0aW9uOiAlcCA9PSBwcmVzZW50YXRpb24gdGl0bGUgLS0+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SxmYWxzZSxmYWxzZSx0cnVlIi8+DQoJCTx1aWZvbnQgbmFtZT0iRk9OVF9QUkVTRU5URVJOQU1FIiB2YWx1ZT0iVmVyZGFuYSwxNSxmYWxzZSxmYWxzZSx0cnVlIi8+DQoJCTx1aWZvbnQgbmFtZT0iRk9OVF9QUkVTRU5URVJUSVRMRSIgdmFsdWU9IlZlcmRhbmEsMTEsdHJ1ZSxmYWxzZSx0cnVlIi8+DQoJCTx1aWZvbnQgbmFtZT0iRk9OVF9CSU9CVE4iIHZhbHVlPSJWZXJkYW5hLDk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S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PVVRMSU5FIiB2YWx1ZT0iUGxhbiIvPg0KCQk8dWl0ZXh0IG5hbWU9IlRBQl9USFVNQiIgdmFsdWU9Ik1pbmlhdHVyZSIvPg0KCQk8dWl0ZXh0IG5hbWU9IlRBQl9OT1RFUyIgdmFsdWU9IkNvbW0uIi8+DQoJCTx1aXRleHQgbmFtZT0iVEFCX1NFQVJDSCIgdmFsdWU9IkNoZXJjaGUiLz4NCgkJPHVpdGV4dCBuYW1lPSJTTElERV9IRUFESU5HIiB2YWx1ZT0iVGl0cmUgZGUgbGEgZGlhcG9zaXRpdmUiLz4NCgkJPHVpdGV4dCBuYW1lPSJEVVJBVElPTl9IRUFESU5HIiB2YWx1ZT0iRHVyw6llIi8+DQoJCTx1aXRleHQgbmFtZT0iU0VBUkNIX0hFQURJTkciIHZhbHVlPSJDaGVyY2hlciBsZSB0ZXh0ZSA6Ii8+DQoJCTx1aXRleHQgbmFtZT0iVEhVTUJfSEVBRElORyIgdmFsdWU9IkRpYXBvc2l0aXZlIC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DQoJCTwhLS0gc3Vic3RpdHV0aW9uOiAlbiA9PSBzbGlkZSBudW1iZXIgLS0+DQoJCTx1aXRleHQgbmFtZT0iQk9PS01BUktTTElERSIgdmFsdWU9Ik1hY3JvbWVkaWEgQnJlZXplIC0gJXAgJXMiLz4NCgkJPHVpdGV4dCBuYW1lPSJTSE9XU0lERUJBUiIgdmFsdWU9Ik1vbnRyZXIgbCdlbmNhZHLDqSBhdXggcGFydGljaXBhbnRz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q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QmlvIDogJXAiLz4NCgkJPHVpdGV4dCBuYW1lPSJCSU9CVE5fVElUTEUiIHZhbHVlPSJCaW8iLz4NCgkJPHVpdGV4dCBuYW1lPSJESVZJREVSQlROX1RJVExFIiB2YWx1ZT0ifCIvPg0KCQk8dWl0ZXh0IG5hbWU9IkNPTlRBQ1RCVE5fVElUTEUiIHZhbHVlPSLjgYrllY/jgYTlkIjjgo/jgZsiLz4NCgkJPHVpdGV4dCBuYW1lPSJUQUJfT1VUTElORSIgdmFsdWU9IuOCouOCpuODiOODqeOCpOODsyIvPg0KCQk8dWl0ZXh0IG5hbWU9IlRBQl9USFVNQiIgdmFsdWU9Iuizm+WQpi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44OG44Kt44K544OI5qSc57S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DQoJCTwhLS0gc3Vic3RpdHV0aW9uOiAlbiA9PSBzbGlkZSBudW1iZXIgLS0+DQoJCTx1aXRleHQgbmFtZT0iQk9PS01BUksiIHZhbHVlPSJNYWNyb21lZGlhIEJyZWV6ZSAtICVwIi8+DQoJCTwhLS0gc3Vic3RpdHV0aW9uOiAlcCA9PSBwcmVzZW50YXRpb24gdGl0bGUgLS0+DQoJCTwhLS0gc3Vic3RpdHV0aW9uOiAlcyA9PSBzbGlkZSB0aXRsZSAtLT4NCgkJPCEtLSBzdWJzdGl0dXRpb246ICVuID09IHNsaWRlIG51bWJlciAtLT4NCgkJPHVpdGV4dCBuYW1lPSJCT09LTUFSS1NMSURFIiB2YWx1ZT0iTWFjcm9tZWRpYSBCcmVlemUgLSAlcCAlcyIvPg0KCQk8dWl0ZXh0IG5hbWU9IlNIT1dTSURFQkFSIiB2YWx1ZT0i44K144Kk44OJ44OQ44O844KS5Y+C5Yqg6ICF44Gr6KaL44Gb44KL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7Jew65297LKY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DQoJCTwhLS0gc3Vic3RpdHV0aW9uOiAlbiA9PSBzbGlkZSBudW1iZXIgLS0+DQoJCTx1aXRleHQgbmFtZT0iQk9PS01BUktTTElERSIgdmFsdWU9Ik1hY3JvbWVkaWEgQnJlZXplIC0gJXAgJXMiLz4NCgkJPHVpdGV4dCBuYW1lPSJTSE9XU0lERUJBUiIgdmFsdWU9IuywuOyXrOyekOyXkOqyjCDshLjroZwg66eJ64yAIOuztOydtOq4sCIvPg0KCTwvbGFuZ3VhZ2U+DQo8L2NvbmZpZ3VyYXRpb24+DQo="/>
  <p:tag name="MMPROD_UIDATA" val="&lt;database version=&quot;6.0&quot;&gt;&lt;object type=&quot;1&quot; unique_id=&quot;10001&quot;&gt;&lt;property id=&quot;20141&quot; value=&quot;CS5704-Week1-Introduction&quot;/&gt;&lt;property id=&quot;20142&quot; value=&quot;This file contains the introduction of the course and guidelines on how the course will be organized.&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91&quot; value=&quot;Breeze&quot;/&gt;&lt;property id=&quot;20192&quot; value=&quot;http://breeze.iddl.vt.edu&quot;/&gt;&lt;property id=&quot;20193&quot; value=&quot;0&quot;/&gt;&lt;property id=&quot;20224&quot; value=&quot;C:\Documents and Settings\Shawn Bohner\My Documents\CS5704\Fall2007\CS-5704-Week1&quot;/&gt;&lt;property id=&quot;20250&quot; value=&quot;0&quot;/&gt;&lt;property id=&quot;20251&quot; value=&quot;1&quot;/&gt;&lt;property id=&quot;20259&quot; value=&quot;0&quot;/&gt;&lt;object type=&quot;4&quot; unique_id=&quot;10002&quot;&gt;&lt;/object&gt;&lt;object type=&quot;2&quot; unique_id=&quot;10003&quot;&gt;&lt;object type=&quot;3&quot; unique_id=&quot;10004&quot;&gt;&lt;property id=&quot;20148&quot; value=&quot;5&quot;/&gt;&lt;property id=&quot;20300&quot; value=&quot;Slide 1 - &amp;quot;Software Engineering&amp;#x0D;&amp;#x0A;CS5704: First Week&amp;quot;&quot;/&gt;&lt;property id=&quot;20303&quot; value=&quot;-1&quot;/&gt;&lt;property id=&quot;20307&quot; value=&quot;259&quot;/&gt;&lt;property id=&quot;20309&quot; value=&quot;-1&quot;/&gt;&lt;/object&gt;&lt;object type=&quot;3&quot; unique_id=&quot;10005&quot;&gt;&lt;property id=&quot;20148&quot; value=&quot;5&quot;/&gt;&lt;property id=&quot;20300&quot; value=&quot;Slide 2 - &amp;quot;Agenda&amp;quot;&quot;/&gt;&lt;property id=&quot;20303&quot; value=&quot;-1&quot;/&gt;&lt;property id=&quot;20307&quot; value=&quot;358&quot;/&gt;&lt;property id=&quot;20309&quot; value=&quot;-1&quot;/&gt;&lt;/object&gt;&lt;object type=&quot;3&quot; unique_id=&quot;10006&quot;&gt;&lt;property id=&quot;20148&quot; value=&quot;5&quot;/&gt;&lt;property id=&quot;20300&quot; value=&quot;Slide 3 - &amp;quot;Tentative Fall Semester Timeline&amp;quot;&quot;/&gt;&lt;property id=&quot;20303&quot; value=&quot;-1&quot;/&gt;&lt;property id=&quot;20307&quot; value=&quot;393&quot;/&gt;&lt;property id=&quot;20309&quot; value=&quot;-1&quot;/&gt;&lt;/object&gt;&lt;object type=&quot;3&quot; unique_id=&quot;10007&quot;&gt;&lt;property id=&quot;20148&quot; value=&quot;5&quot;/&gt;&lt;property id=&quot;20300&quot; value=&quot;Slide 4 - &amp;quot;Tentative Structure of CS5704&amp;quot;&quot;/&gt;&lt;property id=&quot;20303&quot; value=&quot;-1&quot;/&gt;&lt;property id=&quot;20307&quot; value=&quot;395&quot;/&gt;&lt;property id=&quot;20309&quot; value=&quot;-1&quot;/&gt;&lt;/object&gt;&lt;object type=&quot;3&quot; unique_id=&quot;10008&quot;&gt;&lt;property id=&quot;20148&quot; value=&quot;5&quot;/&gt;&lt;property id=&quot;20300&quot; value=&quot;Slide 5 - &amp;quot;Guidelines and Expectations&amp;quot;&quot;/&gt;&lt;property id=&quot;20303&quot; value=&quot;-1&quot;/&gt;&lt;property id=&quot;20307&quot; value=&quot;414&quot;/&gt;&lt;property id=&quot;20309&quot; value=&quot;-1&quot;/&gt;&lt;/object&gt;&lt;object type=&quot;3&quot; unique_id=&quot;10009&quot;&gt;&lt;property id=&quot;20148&quot; value=&quot;5&quot;/&gt;&lt;property id=&quot;20300&quot; value=&quot;Slide 6 - &amp;quot;Grading and Evaluation&amp;quot;&quot;/&gt;&lt;property id=&quot;20303&quot; value=&quot;-1&quot;/&gt;&lt;property id=&quot;20307&quot; value=&quot;415&quot;/&gt;&lt;property id=&quot;20309&quot; value=&quot;-1&quot;/&gt;&lt;/object&gt;&lt;object type=&quot;3&quot; unique_id=&quot;10010&quot;&gt;&lt;property id=&quot;20148&quot; value=&quot;5&quot;/&gt;&lt;property id=&quot;20300&quot; value=&quot;Slide 7 - &amp;quot;Late Work&amp;quot;&quot;/&gt;&lt;property id=&quot;20303&quot; value=&quot;-1&quot;/&gt;&lt;property id=&quot;20307&quot; value=&quot;416&quot;/&gt;&lt;property id=&quot;20309&quot; value=&quot;-1&quot;/&gt;&lt;/object&gt;&lt;object type=&quot;3&quot; unique_id=&quot;10011&quot;&gt;&lt;property id=&quot;20148&quot; value=&quot;5&quot;/&gt;&lt;property id=&quot;20300&quot; value=&quot;Slide 8 - &amp;quot;Chapter 1 : Software and Software Engineering&amp;quot;&quot;/&gt;&lt;property id=&quot;20303&quot; value=&quot;-1&quot;/&gt;&lt;property id=&quot;20307&quot; value=&quot;362&quot;/&gt;&lt;property id=&quot;20309&quot; value=&quot;-1&quot;/&gt;&lt;/object&gt;&lt;object type=&quot;3&quot; unique_id=&quot;10012&quot;&gt;&lt;property id=&quot;20148&quot; value=&quot;5&quot;/&gt;&lt;property id=&quot;20300&quot; value=&quot;Slide 9 - &amp;quot;What is Software?&amp;quot;&quot;/&gt;&lt;property id=&quot;20303&quot; value=&quot;-1&quot;/&gt;&lt;property id=&quot;20307&quot; value=&quot;378&quot;/&gt;&lt;property id=&quot;20309&quot; value=&quot;-1&quot;/&gt;&lt;/object&gt;&lt;object type=&quot;3&quot; unique_id=&quot;10013&quot;&gt;&lt;property id=&quot;20148&quot; value=&quot;5&quot;/&gt;&lt;property id=&quot;20300&quot; value=&quot;Slide 10 - &amp;quot;So, What is Software?&amp;quot;&quot;/&gt;&lt;property id=&quot;20303&quot; value=&quot;-1&quot;/&gt;&lt;property id=&quot;20307&quot; value=&quot;337&quot;/&gt;&lt;property id=&quot;20309&quot; value=&quot;-1&quot;/&gt;&lt;/object&gt;&lt;object type=&quot;3&quot; unique_id=&quot;10014&quot;&gt;&lt;property id=&quot;20148&quot; value=&quot;5&quot;/&gt;&lt;property id=&quot;20300&quot; value=&quot;Slide 11 - &amp;quot;Software Doesn’t Wear Out&amp;quot;&quot;/&gt;&lt;property id=&quot;20303&quot; value=&quot;-1&quot;/&gt;&lt;property id=&quot;20307&quot; value=&quot;342&quot;/&gt;&lt;property id=&quot;20309&quot; value=&quot;-1&quot;/&gt;&lt;/object&gt;&lt;object type=&quot;3&quot; unique_id=&quot;10015&quot;&gt;&lt;property id=&quot;20148&quot; value=&quot;5&quot;/&gt;&lt;property id=&quot;20300&quot; value=&quot;Slide 12 - &amp;quot;Software Design Degradation&amp;quot;&quot;/&gt;&lt;property id=&quot;20303&quot; value=&quot;-1&quot;/&gt;&lt;property id=&quot;20307&quot; value=&quot;380&quot;/&gt;&lt;property id=&quot;20309&quot; value=&quot;-1&quot;/&gt;&lt;/object&gt;&lt;object type=&quot;3&quot; unique_id=&quot;10016&quot;&gt;&lt;property id=&quot;20148&quot; value=&quot;5&quot;/&gt;&lt;property id=&quot;20300&quot; value=&quot;Slide 13 - &amp;quot;Information Lose Due to Relentless Change&amp;quot;&quot;/&gt;&lt;property id=&quot;20303&quot; value=&quot;-1&quot;/&gt;&lt;property id=&quot;20307&quot; value=&quot;381&quot;/&gt;&lt;property id=&quot;20309&quot; value=&quot;-1&quot;/&gt;&lt;/object&gt;&lt;object type=&quot;3&quot; unique_id=&quot;10017&quot;&gt;&lt;property id=&quot;20148&quot; value=&quot;5&quot;/&gt;&lt;property id=&quot;20300&quot; value=&quot;Slide 14 - &amp;quot;Wear versus Deterioration&amp;quot;&quot;/&gt;&lt;property id=&quot;20303&quot; value=&quot;-1&quot;/&gt;&lt;property id=&quot;20307&quot; value=&quot;333&quot;/&gt;&lt;property id=&quot;20309&quot; value=&quot;-1&quot;/&gt;&lt;/object&gt;&lt;object type=&quot;3&quot; unique_id=&quot;10018&quot;&gt;&lt;property id=&quot;20148&quot; value=&quot;5&quot;/&gt;&lt;property id=&quot;20300&quot; value=&quot;Slide 15 - &amp;quot;The Cost of Change&amp;quot;&quot;/&gt;&lt;property id=&quot;20303&quot; value=&quot;-1&quot;/&gt;&lt;property id=&quot;20307&quot; value=&quot;334&quot;/&gt;&lt;property id=&quot;20309&quot; value=&quot;-1&quot;/&gt;&lt;/object&gt;&lt;object type=&quot;3&quot; unique_id=&quot;10019&quot;&gt;&lt;property id=&quot;20148&quot; value=&quot;5&quot;/&gt;&lt;property id=&quot;20300&quot; value=&quot;Slide 16 - &amp;quot;Software is Complex&amp;quot;&quot;/&gt;&lt;property id=&quot;20303&quot; value=&quot;-1&quot;/&gt;&lt;property id=&quot;20307&quot; value=&quot;394&quot;/&gt;&lt;property id=&quot;20309&quot; value=&quot;-1&quot;/&gt;&lt;/object&gt;&lt;object type=&quot;3&quot; unique_id=&quot;10020&quot;&gt;&lt;property id=&quot;20148&quot; value=&quot;5&quot;/&gt;&lt;property id=&quot;20300&quot; value=&quot;Slide 17 - &amp;quot;Software “Schizophrenia”&amp;quot;&quot;/&gt;&lt;property id=&quot;20303&quot; value=&quot;-1&quot;/&gt;&lt;property id=&quot;20307&quot; value=&quot;384&quot;/&gt;&lt;property id=&quot;20309&quot; value=&quot;-1&quot;/&gt;&lt;/object&gt;&lt;object type=&quot;3&quot; unique_id=&quot;10021&quot;&gt;&lt;property id=&quot;20148&quot; value=&quot;5&quot;/&gt;&lt;property id=&quot;20300&quot; value=&quot;Slide 18 - &amp;quot;Software—New Categories&amp;quot;&quot;/&gt;&lt;property id=&quot;20303&quot; value=&quot;-1&quot;/&gt;&lt;property id=&quot;20307&quot; value=&quot;396&quot;/&gt;&lt;property id=&quot;20309&quot; value=&quot;-1&quot;/&gt;&lt;/object&gt;&lt;object type=&quot;3&quot; unique_id=&quot;10022&quot;&gt;&lt;property id=&quot;20148&quot; value=&quot;5&quot;/&gt;&lt;property id=&quot;20300&quot; value=&quot;Slide 19 - &amp;quot;Software Evolution&amp;quot;&quot;/&gt;&lt;property id=&quot;20303&quot; value=&quot;-1&quot;/&gt;&lt;property id=&quot;20307&quot; value=&quot;398&quot;/&gt;&lt;property id=&quot;20309&quot; value=&quot;-1&quot;/&gt;&lt;/object&gt;&lt;object type=&quot;3&quot; unique_id=&quot;10023&quot;&gt;&lt;property id=&quot;20148&quot; value=&quot;5&quot;/&gt;&lt;property id=&quot;20300&quot; value=&quot;Slide 20 - &amp;quot;Software Evolution (continued)&amp;quot;&quot;/&gt;&lt;property id=&quot;20303&quot; value=&quot;-1&quot;/&gt;&lt;property id=&quot;20307&quot; value=&quot;418&quot;/&gt;&lt;property id=&quot;20309&quot; value=&quot;-1&quot;/&gt;&lt;/object&gt;&lt;object type=&quot;3&quot; unique_id=&quot;10024&quot;&gt;&lt;property id=&quot;20148&quot; value=&quot;5&quot;/&gt;&lt;property id=&quot;20300&quot; value=&quot;Slide 21 - &amp;quot;Chapter 2: Process—A Generic View&amp;quot;&quot;/&gt;&lt;property id=&quot;20303&quot; value=&quot;-1&quot;/&gt;&lt;property id=&quot;20307&quot; value=&quot;372&quot;/&gt;&lt;property id=&quot;20309&quot; value=&quot;-1&quot;/&gt;&lt;/object&gt;&lt;object type=&quot;3&quot; unique_id=&quot;10025&quot;&gt;&lt;property id=&quot;20148&quot; value=&quot;5&quot;/&gt;&lt;property id=&quot;20300&quot; value=&quot;Slide 22 - &amp;quot;Software Still Stuck in Construction&amp;quot;&quot;/&gt;&lt;property id=&quot;20303&quot; value=&quot;-1&quot;/&gt;&lt;property id=&quot;20307&quot; value=&quot;386&quot;/&gt;&lt;property id=&quot;20309&quot; value=&quot;-1&quot;/&gt;&lt;/object&gt;&lt;object type=&quot;3&quot; unique_id=&quot;10026&quot;&gt;&lt;property id=&quot;20148&quot; value=&quot;5&quot;/&gt;&lt;property id=&quot;20300&quot; value=&quot;Slide 23 - &amp;quot;A Layered Technology&amp;quot;&quot;/&gt;&lt;property id=&quot;20303&quot; value=&quot;-1&quot;/&gt;&lt;property id=&quot;20307&quot; value=&quot;346&quot;/&gt;&lt;property id=&quot;20309&quot; value=&quot;-1&quot;/&gt;&lt;/object&gt;&lt;object type=&quot;3&quot; unique_id=&quot;10027&quot;&gt;&lt;property id=&quot;20148&quot; value=&quot;5&quot;/&gt;&lt;property id=&quot;20300&quot; value=&quot;Slide 24 - &amp;quot;Umbrella Activities &amp;#x0D;&amp;#x0A;(AKA Cross-Life-Cycle Activities)&amp;quot;&quot;/&gt;&lt;property id=&quot;20303&quot; value=&quot;-1&quot;/&gt;&lt;property id=&quot;20307&quot; value=&quot;348&quot;/&gt;&lt;property id=&quot;20309&quot; value=&quot;-1&quot;/&gt;&lt;/object&gt;&lt;object type=&quot;3&quot; unique_id=&quot;10028&quot;&gt;&lt;property id=&quot;20148&quot; value=&quot;5&quot;/&gt;&lt;property id=&quot;20300&quot; value=&quot;Slide 25 - &amp;quot;SEI’s Software Process &amp;#x0D;&amp;#x0A;Capability Maturity Model&amp;quot;&quot;/&gt;&lt;property id=&quot;20303&quot; value=&quot;-1&quot;/&gt;&lt;property id=&quot;20307&quot; value=&quot;374&quot;/&gt;&lt;property id=&quot;20309&quot; value=&quot;-1&quot;/&gt;&lt;/object&gt;&lt;object type=&quot;3&quot; unique_id=&quot;10029&quot;&gt;&lt;property id=&quot;20148&quot; value=&quot;5&quot;/&gt;&lt;property id=&quot;20300&quot; value=&quot;Slide 26 - &amp;quot;Summary of the SEI/CMM Levels&amp;quot;&quot;/&gt;&lt;property id=&quot;20303&quot; value=&quot;-1&quot;/&gt;&lt;property id=&quot;20307&quot; value=&quot;375&quot;/&gt;&lt;property id=&quot;20309&quot; value=&quot;-1&quot;/&gt;&lt;/object&gt;&lt;object type=&quot;3&quot; unique_id=&quot;10030&quot;&gt;&lt;property id=&quot;20148&quot; value=&quot;5&quot;/&gt;&lt;property id=&quot;20300&quot; value=&quot;Slide 27 - &amp;quot;Process Improvement Maturity Levels&amp;quot;&quot;/&gt;&lt;property id=&quot;20303&quot; value=&quot;-1&quot;/&gt;&lt;property id=&quot;20307&quot; value=&quot;390&quot;/&gt;&lt;property id=&quot;20309&quot; value=&quot;-1&quot;/&gt;&lt;/object&gt;&lt;object type=&quot;3&quot; unique_id=&quot;10031&quot;&gt;&lt;property id=&quot;20148&quot; value=&quot;5&quot;/&gt;&lt;property id=&quot;20300&quot; value=&quot;Slide 28 - &amp;quot;More Traction at Upper levels...&amp;quot;&quot;/&gt;&lt;property id=&quot;20303&quot; value=&quot;-1&quot;/&gt;&lt;property id=&quot;20307&quot; value=&quot;391&quot;/&gt;&lt;property id=&quot;20309&quot; value=&quot;-1&quot;/&gt;&lt;/object&gt;&lt;object type=&quot;3&quot; unique_id=&quot;10032&quot;&gt;&lt;property id=&quot;20148&quot; value=&quot;5&quot;/&gt;&lt;property id=&quot;20300&quot; value=&quot;Slide 29 - &amp;quot;The Process Model: Adaptability&amp;quot;&quot;/&gt;&lt;property id=&quot;20303&quot; value=&quot;-1&quot;/&gt;&lt;property id=&quot;20307&quot; value=&quot;400&quot;/&gt;&lt;property id=&quot;20309&quot; value=&quot;-1&quot;/&gt;&lt;/object&gt;&lt;object type=&quot;3&quot; unique_id=&quot;10033&quot;&gt;&lt;property id=&quot;20148&quot; value=&quot;5&quot;/&gt;&lt;property id=&quot;20300&quot; value=&quot;Slide 30 - &amp;quot;The CMMI&amp;quot;&quot;/&gt;&lt;property id=&quot;20303&quot; value=&quot;-1&quot;/&gt;&lt;property id=&quot;20307&quot; value=&quot;401&quot;/&gt;&lt;property id=&quot;20309&quot; value=&quot;-1&quot;/&gt;&lt;/object&gt;&lt;object type=&quot;3&quot; unique_id=&quot;10034&quot;&gt;&lt;property id=&quot;20148&quot; value=&quot;5&quot;/&gt;&lt;property id=&quot;20300&quot; value=&quot;Slide 31 - &amp;quot;Process Patterns&amp;quot;&quot;/&gt;&lt;property id=&quot;20303&quot; value=&quot;-1&quot;/&gt;&lt;property id=&quot;20307&quot; value=&quot;402&quot;/&gt;&lt;property id=&quot;20309&quot; value=&quot;-1&quot;/&gt;&lt;/object&gt;&lt;object type=&quot;3&quot; unique_id=&quot;10035&quot;&gt;&lt;property id=&quot;20148&quot; value=&quot;5&quot;/&gt;&lt;property id=&quot;20300&quot; value=&quot;Slide 32 - &amp;quot;Process Assessment&amp;quot;&quot;/&gt;&lt;property id=&quot;20303&quot; value=&quot;-1&quot;/&gt;&lt;property id=&quot;20307&quot; value=&quot;403&quot;/&gt;&lt;property id=&quot;20309&quot; value=&quot;-1&quot;/&gt;&lt;/object&gt;&lt;object type=&quot;3&quot; unique_id=&quot;10036&quot;&gt;&lt;property id=&quot;20148&quot; value=&quot;5&quot;/&gt;&lt;property id=&quot;20300&quot; value=&quot;Slide 33 - &amp;quot;Assessment and Improvement&amp;quot;&quot;/&gt;&lt;property id=&quot;20303&quot; value=&quot;-1&quot;/&gt;&lt;property id=&quot;20307&quot; value=&quot;404&quot;/&gt;&lt;property id=&quot;20309&quot; value=&quot;-1&quot;/&gt;&lt;/object&gt;&lt;object type=&quot;3&quot; unique_id=&quot;10037&quot;&gt;&lt;property id=&quot;20148&quot; value=&quot;5&quot;/&gt;&lt;property id=&quot;20300&quot; value=&quot;Slide 34 - &amp;quot;Personal Software Process (PSP)&amp;quot;&quot;/&gt;&lt;property id=&quot;20303&quot; value=&quot;-1&quot;/&gt;&lt;property id=&quot;20307&quot; value=&quot;405&quot;/&gt;&lt;property id=&quot;20309&quot; value=&quot;-1&quot;/&gt;&lt;/object&gt;&lt;object type=&quot;3&quot; unique_id=&quot;10038&quot;&gt;&lt;property id=&quot;20148&quot; value=&quot;5&quot;/&gt;&lt;property id=&quot;20300&quot; value=&quot;Slide 35 - &amp;quot;Team Software Process (TSP)&amp;quot;&quot;/&gt;&lt;property id=&quot;20303&quot; value=&quot;-1&quot;/&gt;&lt;property id=&quot;20307&quot; value=&quot;406&quot;/&gt;&lt;property id=&quot;20309&quot; value=&quot;-1&quot;/&gt;&lt;/object&gt;&lt;object type=&quot;3&quot; unique_id=&quot;10039&quot;&gt;&lt;property id=&quot;20148&quot; value=&quot;5&quot;/&gt;&lt;property id=&quot;20300&quot; value=&quot;Slide 36 - &amp;quot;Chapter 3: Prescriptive Process Models&amp;quot;&quot;/&gt;&lt;property id=&quot;20303&quot; value=&quot;-1&quot;/&gt;&lt;property id=&quot;20307&quot; value=&quot;417&quot;/&gt;&lt;property id=&quot;20309&quot; value=&quot;-1&quot;/&gt;&lt;/object&gt;&lt;object type=&quot;3&quot; unique_id=&quot;10040&quot;&gt;&lt;property id=&quot;20148&quot; value=&quot;5&quot;/&gt;&lt;property id=&quot;20300&quot; value=&quot;Slide 37 - &amp;quot;Prescriptive Models&amp;quot;&quot;/&gt;&lt;property id=&quot;20303&quot; value=&quot;-1&quot;/&gt;&lt;property id=&quot;20307&quot; value=&quot;407&quot;/&gt;&lt;property id=&quot;20309&quot; value=&quot;-1&quot;/&gt;&lt;/object&gt;&lt;object type=&quot;3&quot; unique_id=&quot;10041&quot;&gt;&lt;property id=&quot;20148&quot; value=&quot;5&quot;/&gt;&lt;property id=&quot;20300&quot; value=&quot;Slide 38 - &amp;quot;The Linear Model&amp;quot;&quot;/&gt;&lt;property id=&quot;20303&quot; value=&quot;-1&quot;/&gt;&lt;property id=&quot;20307&quot; value=&quot;352&quot;/&gt;&lt;property id=&quot;20309&quot; value=&quot;-1&quot;/&gt;&lt;/object&gt;&lt;object type=&quot;3&quot; unique_id=&quot;10042&quot;&gt;&lt;property id=&quot;20148&quot; value=&quot;5&quot;/&gt;&lt;property id=&quot;20300&quot; value=&quot;Slide 39 - &amp;quot;Rational Unified Process&amp;quot;&quot;/&gt;&lt;property id=&quot;20303&quot; value=&quot;-1&quot;/&gt;&lt;property id=&quot;20307&quot; value=&quot;413&quot;/&gt;&lt;property id=&quot;20309&quot; value=&quot;-1&quot;/&gt;&lt;/object&gt;&lt;object type=&quot;3&quot; unique_id=&quot;10043&quot;&gt;&lt;property id=&quot;20148&quot; value=&quot;5&quot;/&gt;&lt;property id=&quot;20300&quot; value=&quot;Slide 40 - &amp;quot;Iterative Models&amp;quot;&quot;/&gt;&lt;property id=&quot;20303&quot; value=&quot;-1&quot;/&gt;&lt;property id=&quot;20307&quot; value=&quot;411&quot;/&gt;&lt;property id=&quot;20309&quot; value=&quot;-1&quot;/&gt;&lt;/object&gt;&lt;object type=&quot;3&quot; unique_id=&quot;10044&quot;&gt;&lt;property id=&quot;20148&quot; value=&quot;5&quot;/&gt;&lt;property id=&quot;20300&quot; value=&quot;Slide 41 - &amp;quot;The Incremental Model&amp;quot;&quot;/&gt;&lt;property id=&quot;20303&quot; value=&quot;-1&quot;/&gt;&lt;property id=&quot;20307&quot; value=&quot;412&quot;/&gt;&lt;property id=&quot;20309&quot; value=&quot;-1&quot;/&gt;&lt;/object&gt;&lt;object type=&quot;3&quot; unique_id=&quot;10045&quot;&gt;&lt;property id=&quot;20148&quot; value=&quot;5&quot;/&gt;&lt;property id=&quot;20300&quot; value=&quot;Slide 42 - &amp;quot;Iterative and Incremental Models&amp;quot;&quot;/&gt;&lt;property id=&quot;20303&quot; value=&quot;-1&quot;/&gt;&lt;property id=&quot;20307&quot; value=&quot;353&quot;/&gt;&lt;property id=&quot;20309&quot; value=&quot;-1&quot;/&gt;&lt;/object&gt;&lt;object type=&quot;3&quot; unique_id=&quot;10046&quot;&gt;&lt;property id=&quot;20148&quot; value=&quot;5&quot;/&gt;&lt;property id=&quot;20300&quot; value=&quot;Slide 43 - &amp;quot;Evolutionary Models: The Spiral&amp;quot;&quot;/&gt;&lt;property id=&quot;20303&quot; value=&quot;-1&quot;/&gt;&lt;property id=&quot;20307&quot; value=&quot;408&quot;/&gt;&lt;property id=&quot;20309&quot; value=&quot;-1&quot;/&gt;&lt;/object&gt;&lt;object type=&quot;3&quot; unique_id=&quot;10047&quot;&gt;&lt;property id=&quot;20148&quot; value=&quot;5&quot;/&gt;&lt;property id=&quot;20300&quot; value=&quot;Slide 44 - &amp;quot;Evolutionary Models: Concurrent&amp;quot;&quot;/&gt;&lt;property id=&quot;20303&quot; value=&quot;-1&quot;/&gt;&lt;property id=&quot;20307&quot; value=&quot;409&quot;/&gt;&lt;property id=&quot;20309&quot; value=&quot;-1&quot;/&gt;&lt;/object&gt;&lt;object type=&quot;3&quot; unique_id=&quot;10048&quot;&gt;&lt;property id=&quot;20148&quot; value=&quot;5&quot;/&gt;&lt;property id=&quot;20300&quot; value=&quot;Slide 45 - &amp;quot;Still Other Process Models&amp;quot;&quot;/&gt;&lt;property id=&quot;20303&quot; value=&quot;-1&quot;/&gt;&lt;property id=&quot;20307&quot; value=&quot;410&quot;/&gt;&lt;property id=&quot;20309&quot; value=&quot;-1&quot;/&gt;&lt;/object&gt;&lt;object type=&quot;3&quot; unique_id=&quot;10049&quot;&gt;&lt;property id=&quot;20148&quot; value=&quot;5&quot;/&gt;&lt;property id=&quot;20300&quot; value=&quot;Slide 46 - &amp;quot;Homework Assignment for 8/29/07&amp;quot;&quot;/&gt;&lt;property id=&quot;20303&quot; value=&quot;-1&quot;/&gt;&lt;property id=&quot;20307&quot; value=&quot;377&quot;/&gt;&lt;property id=&quot;20309&quot; value=&quot;-1&quot;/&gt;&lt;/object&gt;&lt;/object&gt;&lt;object type=&quot;8&quot; unique_id=&quot;10050&quot;&gt;&lt;/object&gt;&lt;/object&gt;&lt;/database&gt;"/>
</p:tagLst>
</file>

<file path=ppt/tags/tag2.xml><?xml version="1.0" encoding="utf-8"?>
<p:tagLst xmlns:a="http://schemas.openxmlformats.org/drawingml/2006/main" xmlns:r="http://schemas.openxmlformats.org/officeDocument/2006/relationships" xmlns:p="http://schemas.openxmlformats.org/presentationml/2006/main">
  <p:tag name="PPSNARRATION" val="1,2137399327,C:\Documents and Settings\Shawn Bohner\My Documents\CS5704\Fall2007\CS5704-Week1\CS5704-Week1.ppc"/>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42306</TotalTime>
  <Words>901</Words>
  <Application>Microsoft Office PowerPoint</Application>
  <PresentationFormat>On-screen Show (4:3)</PresentationFormat>
  <Paragraphs>209</Paragraphs>
  <Slides>21</Slides>
  <Notes>19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Blank Presentation</vt:lpstr>
      <vt:lpstr>Software Construction  and Evolution - CSSE 375  Software Maintenance at 30K Feet</vt:lpstr>
      <vt:lpstr>Recall: Software Evolution</vt:lpstr>
      <vt:lpstr>Software Maintenance Concepts</vt:lpstr>
      <vt:lpstr>Software Maintenance Mindset Calibration</vt:lpstr>
      <vt:lpstr>Goals of Software Maintenance</vt:lpstr>
      <vt:lpstr>Development versus Maintenance (1 of 2)</vt:lpstr>
      <vt:lpstr>Development versus Maintenance (1 of 2)</vt:lpstr>
      <vt:lpstr>Software Maintenance versus Evolution</vt:lpstr>
      <vt:lpstr>Software Systems Evolve</vt:lpstr>
      <vt:lpstr>The “Hydra Effect” in Corrective Maintenance</vt:lpstr>
      <vt:lpstr>Software Maintenance Challenge</vt:lpstr>
      <vt:lpstr>Proactive Versus Reactive Maintenace</vt:lpstr>
      <vt:lpstr>Exercise: Development and Maintenance</vt:lpstr>
      <vt:lpstr>Example 1: Development or Maintenance?</vt:lpstr>
      <vt:lpstr>Example 2: Development or Maintenance?</vt:lpstr>
      <vt:lpstr>Example 3: Development or Maintenance?</vt:lpstr>
      <vt:lpstr>Example 4: Development or Maintenance?</vt:lpstr>
      <vt:lpstr>Example 5: Development or Maintenance?</vt:lpstr>
      <vt:lpstr>Discretionary and Non-Discretionary $</vt:lpstr>
      <vt:lpstr>Often the identity relates to the funding</vt:lpstr>
      <vt:lpstr>Development versus Maintenance Risk</vt:lpstr>
    </vt:vector>
  </TitlesOfParts>
  <Company>Virginia Tech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 and Evolution CS5704: First Class</dc:title>
  <dc:creator>Shawn Bohner</dc:creator>
  <cp:lastModifiedBy>Windows User</cp:lastModifiedBy>
  <cp:revision>137</cp:revision>
  <cp:lastPrinted>2010-05-06T14:41:49Z</cp:lastPrinted>
  <dcterms:created xsi:type="dcterms:W3CDTF">2010-04-22T14:18:42Z</dcterms:created>
  <dcterms:modified xsi:type="dcterms:W3CDTF">2014-05-19T15:28:40Z</dcterms:modified>
</cp:coreProperties>
</file>