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9" r:id="rId2"/>
    <p:sldId id="528" r:id="rId3"/>
    <p:sldId id="529" r:id="rId4"/>
    <p:sldId id="532" r:id="rId5"/>
    <p:sldId id="533" r:id="rId6"/>
    <p:sldId id="534" r:id="rId7"/>
    <p:sldId id="554" r:id="rId8"/>
    <p:sldId id="527" r:id="rId9"/>
  </p:sldIdLst>
  <p:sldSz cx="9144000" cy="6858000" type="screen4x3"/>
  <p:notesSz cx="7315200" cy="96012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90047" autoAdjust="0"/>
  </p:normalViewPr>
  <p:slideViewPr>
    <p:cSldViewPr>
      <p:cViewPr varScale="1">
        <p:scale>
          <a:sx n="65" d="100"/>
          <a:sy n="65" d="100"/>
        </p:scale>
        <p:origin x="-11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6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294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099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Image is from </a:t>
            </a:r>
            <a:r>
              <a:rPr lang="en-US" smtClean="0"/>
              <a:t>your reading - http://www.stromian.com/Book/Chap1.html.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704E13-050E-B14A-9BC9-45E1E3B8FF74}" type="slidenum">
              <a:rPr lang="en-US"/>
              <a:pPr/>
              <a:t>2</a:t>
            </a:fld>
            <a:endParaRPr lang="en-US"/>
          </a:p>
        </p:txBody>
      </p:sp>
      <p:sp>
        <p:nvSpPr>
          <p:cNvPr id="153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Stallman campaigns for software to be distributed in a manner, such that a user receiving it, likewise receives with it the freedoms to use, study, distribute and modify that software: software that ensures these freedoms (on receipt) is termed free software.  Example:  GNU.  See the Wikipedia article</a:t>
            </a:r>
            <a:r>
              <a:rPr lang="en-US" baseline="0" dirty="0" smtClean="0"/>
              <a:t> about Stallman.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B0BD4C-F47F-EB40-9040-039F66FE8CF8}" type="slidenum">
              <a:rPr lang="en-US"/>
              <a:pPr/>
              <a:t>3</a:t>
            </a:fld>
            <a:endParaRPr lang="en-US"/>
          </a:p>
        </p:txBody>
      </p:sp>
      <p:sp>
        <p:nvSpPr>
          <p:cNvPr id="153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Eric</a:t>
            </a:r>
            <a:r>
              <a:rPr lang="en-US" baseline="0" dirty="0" smtClean="0"/>
              <a:t> Raymond believes the GPL license holds back open source software, among other things!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sayings have nothing to do with the Urban Dictionary definition of </a:t>
            </a:r>
            <a:r>
              <a:rPr lang="en-US" baseline="0" dirty="0" err="1" smtClean="0"/>
              <a:t>Raymondisms</a:t>
            </a:r>
            <a:r>
              <a:rPr lang="en-US" baseline="0" dirty="0" smtClean="0"/>
              <a:t>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F026F8-09E2-E943-AB66-D60234F237E7}" type="slidenum">
              <a:rPr lang="en-US"/>
              <a:pPr/>
              <a:t>4</a:t>
            </a:fld>
            <a:endParaRPr lang="en-US"/>
          </a:p>
        </p:txBody>
      </p:sp>
      <p:sp>
        <p:nvSpPr>
          <p:cNvPr id="153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Your Independence!</a:t>
            </a: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CC41D-4F36-C64C-860A-4CB5FDE35BCD}" type="slidenum">
              <a:rPr lang="en-US"/>
              <a:pPr/>
              <a:t>5</a:t>
            </a:fld>
            <a:endParaRPr lang="en-US"/>
          </a:p>
        </p:txBody>
      </p:sp>
      <p:sp>
        <p:nvSpPr>
          <p:cNvPr id="153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DAD875-F7AF-374C-9406-CE15D8A01A66}" type="slidenum">
              <a:rPr lang="en-US"/>
              <a:pPr/>
              <a:t>6</a:t>
            </a:fld>
            <a:endParaRPr lang="en-US"/>
          </a:p>
        </p:txBody>
      </p:sp>
      <p:sp>
        <p:nvSpPr>
          <p:cNvPr id="154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CAAD24-8764-7043-94AF-AD9DC00F2663}" type="slidenum">
              <a:rPr lang="en-US"/>
              <a:pPr/>
              <a:t>8</a:t>
            </a:fld>
            <a:endParaRPr lang="en-US"/>
          </a:p>
        </p:txBody>
      </p:sp>
      <p:sp>
        <p:nvSpPr>
          <p:cNvPr id="146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gi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00600" y="304800"/>
            <a:ext cx="4343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Open Source 2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105400" y="4114800"/>
            <a:ext cx="4114800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&amp;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http://www.stromian.com/Book/lxcont2.gif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1752600"/>
            <a:ext cx="6943725" cy="533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7876" name="Picture 4"/>
          <p:cNvPicPr>
            <a:picLocks noChangeAspect="1" noChangeArrowheads="1"/>
          </p:cNvPicPr>
          <p:nvPr/>
        </p:nvPicPr>
        <p:blipFill>
          <a:blip r:embed="rId3"/>
          <a:srcRect l="46680" t="10606" b="13258"/>
          <a:stretch>
            <a:fillRect/>
          </a:stretch>
        </p:blipFill>
        <p:spPr bwMode="auto">
          <a:xfrm>
            <a:off x="4876800" y="1828800"/>
            <a:ext cx="4267200" cy="395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B5A59-ECFB-0C45-A97B-6D60B6DE7012}" type="slidenum">
              <a:rPr lang="en-US"/>
              <a:pPr/>
              <a:t>2</a:t>
            </a:fld>
            <a:endParaRPr lang="en-US"/>
          </a:p>
        </p:txBody>
      </p:sp>
      <p:sp>
        <p:nvSpPr>
          <p:cNvPr id="148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“Free” </a:t>
            </a:r>
            <a:r>
              <a:rPr lang="en-US" dirty="0"/>
              <a:t>and</a:t>
            </a:r>
            <a:r>
              <a:rPr lang="en-US" dirty="0" smtClean="0"/>
              <a:t> “Open Source” </a:t>
            </a:r>
            <a:r>
              <a:rPr lang="en-US" dirty="0"/>
              <a:t>Software</a:t>
            </a:r>
          </a:p>
        </p:txBody>
      </p:sp>
      <p:sp>
        <p:nvSpPr>
          <p:cNvPr id="148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838200"/>
            <a:ext cx="8534400" cy="5410200"/>
          </a:xfrm>
        </p:spPr>
        <p:txBody>
          <a:bodyPr/>
          <a:lstStyle/>
          <a:p>
            <a:r>
              <a:rPr lang="en-US" dirty="0"/>
              <a:t>Free Software Foundation</a:t>
            </a:r>
            <a:endParaRPr lang="en-US" dirty="0" smtClean="0"/>
          </a:p>
          <a:p>
            <a:pPr lvl="1"/>
            <a:r>
              <a:rPr lang="en-US" dirty="0" smtClean="0"/>
              <a:t>Philosophy </a:t>
            </a:r>
            <a:r>
              <a:rPr lang="en-US" dirty="0"/>
              <a:t>of Software Sharing</a:t>
            </a:r>
          </a:p>
          <a:p>
            <a:pPr lvl="1"/>
            <a:r>
              <a:rPr lang="en-US" dirty="0"/>
              <a:t>Social Movement</a:t>
            </a:r>
          </a:p>
          <a:p>
            <a:pPr lvl="1"/>
            <a:r>
              <a:rPr lang="en-US" dirty="0" err="1" smtClean="0"/>
              <a:t>Stallmanism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Open Source Software </a:t>
            </a:r>
          </a:p>
          <a:p>
            <a:pPr lvl="1"/>
            <a:r>
              <a:rPr lang="en-US" dirty="0"/>
              <a:t>A Business Model</a:t>
            </a:r>
          </a:p>
          <a:p>
            <a:pPr lvl="1"/>
            <a:r>
              <a:rPr lang="en-US" dirty="0"/>
              <a:t>A Development Approach with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Shared </a:t>
            </a:r>
            <a:r>
              <a:rPr lang="en-US" dirty="0"/>
              <a:t>Software</a:t>
            </a:r>
          </a:p>
          <a:p>
            <a:pPr lvl="1"/>
            <a:r>
              <a:rPr lang="en-US" dirty="0" err="1" smtClean="0"/>
              <a:t>Raymondism</a:t>
            </a:r>
            <a:r>
              <a:rPr lang="en-US" dirty="0" smtClean="0"/>
              <a:t> (Eric Raymond)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Both</a:t>
            </a:r>
            <a:r>
              <a:rPr lang="en-US" dirty="0" smtClean="0"/>
              <a:t> focus </a:t>
            </a:r>
            <a:r>
              <a:rPr lang="en-US" dirty="0"/>
              <a:t>on access to source code </a:t>
            </a:r>
          </a:p>
        </p:txBody>
      </p:sp>
      <p:pic>
        <p:nvPicPr>
          <p:cNvPr id="14878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01000" y="3886200"/>
            <a:ext cx="952500" cy="14954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78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78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73B7F-7BA6-DF42-AE2A-AC7DD22A30FE}" type="slidenum">
              <a:rPr lang="en-US"/>
              <a:pPr/>
              <a:t>3</a:t>
            </a:fld>
            <a:endParaRPr lang="en-US"/>
          </a:p>
        </p:txBody>
      </p:sp>
      <p:sp>
        <p:nvSpPr>
          <p:cNvPr id="148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</a:t>
            </a:r>
            <a:r>
              <a:rPr lang="en-US" dirty="0" err="1" smtClean="0"/>
              <a:t>Raymondisms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48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7772400" cy="5257800"/>
          </a:xfrm>
        </p:spPr>
        <p:txBody>
          <a:bodyPr/>
          <a:lstStyle/>
          <a:p>
            <a:r>
              <a:rPr lang="en-US" dirty="0"/>
              <a:t>Treating your users as co-</a:t>
            </a:r>
            <a:r>
              <a:rPr lang="en-US" dirty="0" smtClean="0"/>
              <a:t>developers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Release early… Release often</a:t>
            </a:r>
            <a:r>
              <a:rPr lang="en-US" dirty="0" smtClean="0"/>
              <a:t>!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Treat your beta-testers as if they're your most valuable </a:t>
            </a:r>
            <a:r>
              <a:rPr lang="en-US" dirty="0" smtClean="0"/>
              <a:t>resource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The next best thing to having good ideas is recognizing good ideas from your users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566047" y="6019800"/>
            <a:ext cx="5779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Q8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8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8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992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10EF7-FD49-AE41-AB5A-FAF6E66A47C3}" type="slidenum">
              <a:rPr lang="en-US"/>
              <a:pPr/>
              <a:t>4</a:t>
            </a:fld>
            <a:endParaRPr lang="en-US"/>
          </a:p>
        </p:txBody>
      </p:sp>
      <p:sp>
        <p:nvSpPr>
          <p:cNvPr id="1469442" name="Rectangle 2"/>
          <p:cNvSpPr>
            <a:spLocks noChangeArrowheads="1"/>
          </p:cNvSpPr>
          <p:nvPr/>
        </p:nvSpPr>
        <p:spPr bwMode="auto">
          <a:xfrm>
            <a:off x="304800" y="609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Arial" charset="0"/>
              </a:rPr>
              <a:t>Independence – Levels the Playing Field</a:t>
            </a:r>
          </a:p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>
                <a:latin typeface="Arial" charset="0"/>
              </a:rPr>
              <a:t>Access to all technical </a:t>
            </a:r>
            <a:r>
              <a:rPr lang="en-US" sz="2800" b="1" dirty="0" smtClean="0">
                <a:latin typeface="Arial" charset="0"/>
              </a:rPr>
              <a:t>information, not </a:t>
            </a:r>
            <a:r>
              <a:rPr lang="en-US" sz="2800" b="1" dirty="0">
                <a:latin typeface="Arial" charset="0"/>
              </a:rPr>
              <a:t>only a vendor chosen subset</a:t>
            </a:r>
            <a:endParaRPr lang="en-US" sz="2800" b="1" dirty="0" smtClean="0">
              <a:latin typeface="Arial" charset="0"/>
            </a:endParaRPr>
          </a:p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latin typeface="Arial" charset="0"/>
              </a:rPr>
              <a:t>Any technical </a:t>
            </a:r>
            <a:r>
              <a:rPr lang="en-US" sz="2800" b="1" dirty="0">
                <a:latin typeface="Arial" charset="0"/>
              </a:rPr>
              <a:t>person has the same chance to become </a:t>
            </a:r>
            <a:r>
              <a:rPr lang="en-US" sz="2800" b="1" dirty="0" smtClean="0">
                <a:latin typeface="Arial" charset="0"/>
              </a:rPr>
              <a:t>an </a:t>
            </a:r>
            <a:r>
              <a:rPr lang="en-US" sz="2800" b="1" dirty="0">
                <a:latin typeface="Arial" charset="0"/>
              </a:rPr>
              <a:t>expert as company employees</a:t>
            </a:r>
          </a:p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>
                <a:latin typeface="Arial" charset="0"/>
              </a:rPr>
              <a:t>Competing commercial services available</a:t>
            </a:r>
          </a:p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>
                <a:latin typeface="Arial" charset="0"/>
              </a:rPr>
              <a:t>Lower investment in time and money</a:t>
            </a:r>
          </a:p>
          <a:p>
            <a:pPr marL="338138" indent="-338138" defTabSz="639763">
              <a:lnSpc>
                <a:spcPct val="130000"/>
              </a:lnSpc>
              <a:spcBef>
                <a:spcPct val="20000"/>
              </a:spcBef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>
                <a:latin typeface="Arial" charset="0"/>
              </a:rPr>
              <a:t>No extra fees for advanced features like replication/free text search</a:t>
            </a:r>
          </a:p>
        </p:txBody>
      </p:sp>
      <p:sp>
        <p:nvSpPr>
          <p:cNvPr id="1469443" name="Rectangle 3"/>
          <p:cNvSpPr>
            <a:spLocks noChangeArrowheads="1"/>
          </p:cNvSpPr>
          <p:nvPr/>
        </p:nvSpPr>
        <p:spPr bwMode="auto">
          <a:xfrm>
            <a:off x="381000" y="0"/>
            <a:ext cx="8372475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defTabSz="639763"/>
            <a:r>
              <a:rPr lang="en-US" sz="3200" b="1">
                <a:solidFill>
                  <a:srgbClr val="800000"/>
                </a:solidFill>
                <a:latin typeface="Arial" charset="0"/>
              </a:rPr>
              <a:t>Open Source Advantages: Commercial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566047" y="6019800"/>
            <a:ext cx="57795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Q9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94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944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A01A47-3788-0E4E-94AB-0D827ACCBB39}" type="slidenum">
              <a:rPr lang="en-US"/>
              <a:pPr/>
              <a:t>5</a:t>
            </a:fld>
            <a:endParaRPr lang="en-US"/>
          </a:p>
        </p:txBody>
      </p:sp>
      <p:sp>
        <p:nvSpPr>
          <p:cNvPr id="148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Open Source Advantages: Community</a:t>
            </a:r>
          </a:p>
        </p:txBody>
      </p:sp>
      <p:sp>
        <p:nvSpPr>
          <p:cNvPr id="148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534400" cy="5181600"/>
          </a:xfrm>
        </p:spPr>
        <p:txBody>
          <a:bodyPr/>
          <a:lstStyle/>
          <a:p>
            <a:r>
              <a:rPr lang="en-US" dirty="0" smtClean="0"/>
              <a:t>Trains and exposes skilled developers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Find bugs faster, on more platforms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Additional </a:t>
            </a:r>
            <a:r>
              <a:rPr lang="en-US" dirty="0"/>
              <a:t>testing, development, business intelligence, etc. </a:t>
            </a:r>
            <a:r>
              <a:rPr lang="en-US" dirty="0" smtClean="0"/>
              <a:t>resources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Win-Win-Win </a:t>
            </a:r>
            <a:r>
              <a:rPr lang="en-US" dirty="0"/>
              <a:t>- original developers, end users, other software </a:t>
            </a:r>
            <a:r>
              <a:rPr lang="en-US" dirty="0" smtClean="0"/>
              <a:t>projects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1488900" name="Text Box 4"/>
          <p:cNvSpPr txBox="1">
            <a:spLocks noChangeArrowheads="1"/>
          </p:cNvSpPr>
          <p:nvPr/>
        </p:nvSpPr>
        <p:spPr bwMode="auto">
          <a:xfrm>
            <a:off x="414338" y="5599113"/>
            <a:ext cx="8294687" cy="830262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</a:bodyPr>
          <a:lstStyle/>
          <a:p>
            <a:pPr marL="0" lvl="1" algn="ctr" defTabSz="407988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GB" sz="2900" b="1" dirty="0" err="1">
                <a:solidFill>
                  <a:srgbClr val="990033"/>
                </a:solidFill>
                <a:latin typeface="Teen" charset="0"/>
                <a:ea typeface="msmincho" charset="0"/>
                <a:cs typeface="msmincho" charset="0"/>
              </a:rPr>
              <a:t>Linus</a:t>
            </a:r>
            <a:r>
              <a:rPr lang="en-GB" sz="2900" b="1" dirty="0">
                <a:solidFill>
                  <a:srgbClr val="990033"/>
                </a:solidFill>
                <a:latin typeface="Teen" charset="0"/>
                <a:ea typeface="msmincho" charset="0"/>
                <a:cs typeface="msmincho" charset="0"/>
              </a:rPr>
              <a:t>' law: given enough eyeballs,</a:t>
            </a:r>
          </a:p>
          <a:p>
            <a:pPr marL="0" lvl="1" algn="ctr" defTabSz="407988" eaLnBrk="1">
              <a:lnSpc>
                <a:spcPct val="94000"/>
              </a:lnSpc>
              <a:buClr>
                <a:srgbClr val="000000"/>
              </a:buClr>
              <a:buSzPct val="45000"/>
              <a:buFont typeface="Wingdings" charset="2"/>
              <a:buNone/>
              <a:tabLst>
                <a:tab pos="657225" algn="l"/>
                <a:tab pos="1312863" algn="l"/>
                <a:tab pos="1970088" algn="l"/>
                <a:tab pos="2627313" algn="l"/>
                <a:tab pos="3282950" algn="l"/>
                <a:tab pos="3940175" algn="l"/>
                <a:tab pos="4595813" algn="l"/>
                <a:tab pos="5253038" algn="l"/>
                <a:tab pos="5910263" algn="l"/>
                <a:tab pos="6565900" algn="l"/>
                <a:tab pos="7223125" algn="l"/>
                <a:tab pos="7880350" algn="l"/>
              </a:tabLst>
            </a:pPr>
            <a:r>
              <a:rPr lang="en-GB" sz="2900" b="1" dirty="0">
                <a:solidFill>
                  <a:srgbClr val="990033"/>
                </a:solidFill>
                <a:latin typeface="Teen" charset="0"/>
                <a:ea typeface="msmincho" charset="0"/>
                <a:cs typeface="msmincho" charset="0"/>
              </a:rPr>
              <a:t>all bugs are shallow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7848600" y="6019800"/>
            <a:ext cx="13131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Q9, </a:t>
            </a:r>
            <a:r>
              <a:rPr lang="en-US" b="1" dirty="0" err="1" smtClean="0">
                <a:solidFill>
                  <a:schemeClr val="accent2"/>
                </a:solidFill>
              </a:rPr>
              <a:t>cntd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8899" grpId="0" build="p"/>
      <p:bldP spid="14889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1515-5AB6-1641-90D0-D6FE013CA4E8}" type="slidenum">
              <a:rPr lang="en-US"/>
              <a:pPr/>
              <a:t>6</a:t>
            </a:fld>
            <a:endParaRPr lang="en-US"/>
          </a:p>
        </p:txBody>
      </p:sp>
      <p:sp>
        <p:nvSpPr>
          <p:cNvPr id="149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Some Key Issues for OSS Project</a:t>
            </a:r>
          </a:p>
        </p:txBody>
      </p:sp>
      <p:sp>
        <p:nvSpPr>
          <p:cNvPr id="1490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Project/Code maturity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Programming </a:t>
            </a:r>
            <a:r>
              <a:rPr lang="en-US" dirty="0"/>
              <a:t>language</a:t>
            </a:r>
          </a:p>
          <a:p>
            <a:pPr>
              <a:spcAft>
                <a:spcPts val="600"/>
              </a:spcAft>
            </a:pPr>
            <a:r>
              <a:rPr lang="en-US" dirty="0"/>
              <a:t>Type of software developed </a:t>
            </a:r>
          </a:p>
          <a:p>
            <a:pPr>
              <a:spcAft>
                <a:spcPts val="600"/>
              </a:spcAft>
            </a:pPr>
            <a:r>
              <a:rPr lang="en-US" dirty="0"/>
              <a:t>Intended audience</a:t>
            </a:r>
          </a:p>
          <a:p>
            <a:pPr>
              <a:spcAft>
                <a:spcPts val="600"/>
              </a:spcAft>
            </a:pPr>
            <a:r>
              <a:rPr lang="en-US" dirty="0"/>
              <a:t>Reputation of participants</a:t>
            </a:r>
          </a:p>
          <a:p>
            <a:pPr>
              <a:spcAft>
                <a:spcPts val="600"/>
              </a:spcAft>
            </a:pPr>
            <a:r>
              <a:rPr lang="en-US" dirty="0"/>
              <a:t>Licensing issues</a:t>
            </a:r>
          </a:p>
          <a:p>
            <a:pPr>
              <a:spcAft>
                <a:spcPts val="600"/>
              </a:spcAft>
            </a:pPr>
            <a:r>
              <a:rPr lang="en-US" dirty="0"/>
              <a:t>Organizational involvement in the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Evolving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153400" cy="5486400"/>
          </a:xfrm>
        </p:spPr>
        <p:txBody>
          <a:bodyPr/>
          <a:lstStyle/>
          <a:p>
            <a:r>
              <a:rPr lang="en-US" dirty="0" smtClean="0"/>
              <a:t>Open Source Software tends to grow organically based on needs &amp; contributions</a:t>
            </a:r>
          </a:p>
          <a:p>
            <a:pPr lvl="1"/>
            <a:r>
              <a:rPr lang="en-US" dirty="0" smtClean="0"/>
              <a:t>Rather than economic games by business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Studies have found that the dependency structures of Open Source Software are similar to organisms (opportunistic)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i="1" dirty="0" smtClean="0">
                <a:solidFill>
                  <a:srgbClr val="800000"/>
                </a:solidFill>
              </a:rPr>
              <a:t>	What do you think the impact will be on a largely cost controlled software economy?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0" y="6019800"/>
            <a:ext cx="7312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Q10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90827D-229A-0545-B37C-59904E39958D}" type="slidenum">
              <a:rPr lang="en-US"/>
              <a:pPr/>
              <a:t>8</a:t>
            </a:fld>
            <a:endParaRPr lang="en-US"/>
          </a:p>
        </p:txBody>
      </p:sp>
      <p:sp>
        <p:nvSpPr>
          <p:cNvPr id="1420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305800" cy="533400"/>
          </a:xfrm>
        </p:spPr>
        <p:txBody>
          <a:bodyPr/>
          <a:lstStyle/>
          <a:p>
            <a:pPr algn="ctr"/>
            <a:r>
              <a:rPr lang="en-US" dirty="0"/>
              <a:t>Cool concept, but</a:t>
            </a:r>
            <a:r>
              <a:rPr lang="en-US" dirty="0" smtClean="0"/>
              <a:t> </a:t>
            </a:r>
            <a:r>
              <a:rPr lang="en-US" dirty="0" smtClean="0"/>
              <a:t>WIIFM*?</a:t>
            </a:r>
            <a:endParaRPr lang="en-US" dirty="0"/>
          </a:p>
        </p:txBody>
      </p:sp>
      <p:sp>
        <p:nvSpPr>
          <p:cNvPr id="142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Exemplars - systems like the one you may have in mind to </a:t>
            </a:r>
            <a:r>
              <a:rPr lang="en-US" dirty="0" smtClean="0"/>
              <a:t>construct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Reuse - anything from wholesale reuse to design </a:t>
            </a:r>
            <a:r>
              <a:rPr lang="en-US" dirty="0" smtClean="0"/>
              <a:t>salvaging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Opportunity to contribute to the body of evolving </a:t>
            </a:r>
            <a:r>
              <a:rPr lang="en-US" dirty="0" smtClean="0"/>
              <a:t>software</a:t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/>
              <a:t>Opportunity to interact with some of the best software engineering professionals in the business - Learn!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784801" y="6324600"/>
            <a:ext cx="27965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*What’s in it for me?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029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49539</TotalTime>
  <Words>306</Words>
  <Application>Microsoft Office PowerPoint</Application>
  <PresentationFormat>On-screen Show (4:3)</PresentationFormat>
  <Paragraphs>74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</vt:lpstr>
      <vt:lpstr>Software Construction  and Evolution - CSSE 375  Open Source 2</vt:lpstr>
      <vt:lpstr>“Free” and “Open Source” Software</vt:lpstr>
      <vt:lpstr>Some Raymondisms…</vt:lpstr>
      <vt:lpstr>PowerPoint Presentation</vt:lpstr>
      <vt:lpstr>Open Source Advantages: Community</vt:lpstr>
      <vt:lpstr>Some Key Issues for OSS Project</vt:lpstr>
      <vt:lpstr>Evolving Software</vt:lpstr>
      <vt:lpstr>Cool concept, but WIIFM*?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169</cp:revision>
  <cp:lastPrinted>2010-05-20T14:38:55Z</cp:lastPrinted>
  <dcterms:created xsi:type="dcterms:W3CDTF">2010-05-20T05:59:15Z</dcterms:created>
  <dcterms:modified xsi:type="dcterms:W3CDTF">2014-05-12T14:04:18Z</dcterms:modified>
</cp:coreProperties>
</file>