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555" r:id="rId3"/>
    <p:sldId id="536" r:id="rId4"/>
    <p:sldId id="556" r:id="rId5"/>
    <p:sldId id="557" r:id="rId6"/>
    <p:sldId id="558" r:id="rId7"/>
    <p:sldId id="538" r:id="rId8"/>
    <p:sldId id="541" r:id="rId9"/>
    <p:sldId id="542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2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6633"/>
    <a:srgbClr val="336699"/>
    <a:srgbClr val="FFFF00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85737" autoAdjust="0"/>
  </p:normalViewPr>
  <p:slideViewPr>
    <p:cSldViewPr>
      <p:cViewPr varScale="1">
        <p:scale>
          <a:sx n="61" d="100"/>
          <a:sy n="61" d="100"/>
        </p:scale>
        <p:origin x="-12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5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39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http://jillbeckerphotography.com/images/hands.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Barry Boehm’s example from TRW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</a:t>
            </a:r>
            <a:r>
              <a:rPr lang="en-US" baseline="0" dirty="0" smtClean="0"/>
              <a:t> mostly about flow and bottlenecks… know thy constraints.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 all this only</a:t>
            </a:r>
            <a:r>
              <a:rPr lang="en-US" baseline="0" dirty="0" smtClean="0"/>
              <a:t> if “it matters.”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3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invGray">
          <a:xfrm>
            <a:off x="9190038" y="20638"/>
            <a:ext cx="563562" cy="68580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" name="Freeform 3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Freeform 4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Freeform 10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8194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2FA40B-D0E2-5746-A3D8-9149A00ED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69C24B-8AC4-4649-8C5D-C9ABF9BA8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D1C5598A-8974-3840-978B-2DD519743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B3A97D-E058-4347-98A3-25ACC5C28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A6DD52-B65D-2745-95FF-4AABEB510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D968FA-C622-B24E-90B1-AA1F68708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FA5E4A-AD53-0843-A6C6-D4095C8CC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3A6690-49A6-7A4D-B2B1-26C8A70FB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87E393-2226-604C-AFDD-3DC991E19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32A153-4C1E-1849-AC61-B029892F4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5FF174-6D5E-474F-A735-6762711C5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Freeform 22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23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Freeform 24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25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Freeform 27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4FCEEE-9DC8-B543-AC3A-75A414BF23B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ZapfDingbats" pitchFamily="82" charset="2"/>
        <a:buChar char="l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Construction </a:t>
            </a:r>
            <a:b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and Evolution - </a:t>
            </a: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CSSE 375</a:t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Code Tuning</a:t>
            </a:r>
            <a:endParaRPr lang="en-US" sz="4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Shawn </a:t>
            </a:r>
            <a:r>
              <a:rPr lang="en-US" dirty="0" smtClean="0"/>
              <a:t>and Steve</a:t>
            </a:r>
            <a:endParaRPr lang="en-US" sz="1400" dirty="0"/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pic>
        <p:nvPicPr>
          <p:cNvPr id="1026" name="Picture 2" descr="http://jillbeckerphotography.com/wp-content/uploads/2011/08/Tuning-Violi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91062"/>
            <a:ext cx="37052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4572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Left</a:t>
            </a:r>
            <a:r>
              <a:rPr lang="en-US" sz="1800" dirty="0" smtClean="0"/>
              <a:t> – Even tuning an ancient instrument like a violin involves multiple steps.  Here is fine tuning, being done after coarse tuning has been accomplished using the pegs on the other end.</a:t>
            </a:r>
            <a:endParaRPr lang="en-US" sz="1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85E6-A7DC-E940-B4D3-EC4B697F12F3}" type="slidenum">
              <a:rPr lang="en-US"/>
              <a:pPr/>
              <a:t>10</a:t>
            </a:fld>
            <a:endParaRPr lang="en-US"/>
          </a:p>
        </p:txBody>
      </p:sp>
      <p:sp>
        <p:nvSpPr>
          <p:cNvPr id="1930242" name="Title 1"/>
          <p:cNvSpPr>
            <a:spLocks noGrp="1"/>
          </p:cNvSpPr>
          <p:nvPr>
            <p:ph type="title" idx="4294967295"/>
          </p:nvPr>
        </p:nvSpPr>
        <p:spPr/>
        <p:txBody>
          <a:bodyPr bIns="91440" anchor="b"/>
          <a:lstStyle/>
          <a:p>
            <a:pPr eaLnBrk="1" hangingPunct="1"/>
            <a:r>
              <a:rPr lang="en-US"/>
              <a:t>Which is faster?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85800" y="2133600"/>
            <a:ext cx="2895600" cy="1828800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600"/>
              <a:t>for i = 1 to 10</a:t>
            </a:r>
          </a:p>
          <a:p>
            <a:pPr marL="273050" indent="-2730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600"/>
              <a:t>	a[ i ] = i</a:t>
            </a:r>
          </a:p>
          <a:p>
            <a:pPr marL="273050" indent="-2730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600"/>
              <a:t>end for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705350" y="762000"/>
            <a:ext cx="3749675" cy="48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600"/>
              <a:t>a [ 1 ] = 1</a:t>
            </a:r>
          </a:p>
          <a:p>
            <a:pPr marL="273050" indent="-2730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600"/>
              <a:t>a [ 2 ] = 2</a:t>
            </a:r>
          </a:p>
          <a:p>
            <a:pPr marL="273050" indent="-2730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600"/>
              <a:t>a [ 3 ] = 3</a:t>
            </a:r>
          </a:p>
          <a:p>
            <a:pPr marL="273050" indent="-2730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600"/>
              <a:t>a [ 4 ] = 4</a:t>
            </a:r>
          </a:p>
          <a:p>
            <a:pPr marL="273050" indent="-2730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600"/>
              <a:t>a [ 5 ] = 5</a:t>
            </a:r>
          </a:p>
          <a:p>
            <a:pPr marL="273050" indent="-2730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600"/>
              <a:t>a [ 6 ] = 6</a:t>
            </a:r>
          </a:p>
          <a:p>
            <a:pPr marL="273050" indent="-2730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600"/>
              <a:t>a [ 7 ] = 7</a:t>
            </a:r>
          </a:p>
          <a:p>
            <a:pPr marL="273050" indent="-2730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600"/>
              <a:t>a [ 8 ] = 8</a:t>
            </a:r>
          </a:p>
          <a:p>
            <a:pPr marL="273050" indent="-2730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600"/>
              <a:t>a [ 9 ] = 9</a:t>
            </a:r>
          </a:p>
          <a:p>
            <a:pPr marL="273050" indent="-27305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600"/>
              <a:t>a [ 10 ] = 10</a:t>
            </a:r>
          </a:p>
          <a:p>
            <a:pPr marL="273050" indent="-273050" eaLnBrk="1" hangingPunct="1">
              <a:lnSpc>
                <a:spcPct val="90000"/>
              </a:lnSpc>
              <a:buFont typeface="Wingdings" charset="2"/>
              <a:buNone/>
            </a:pPr>
            <a:endParaRPr lang="en-US" sz="2600"/>
          </a:p>
        </p:txBody>
      </p:sp>
      <p:sp>
        <p:nvSpPr>
          <p:cNvPr id="7" name="TextBox 6"/>
          <p:cNvSpPr txBox="1"/>
          <p:nvPr/>
        </p:nvSpPr>
        <p:spPr>
          <a:xfrm>
            <a:off x="8506428" y="593913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Q4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969B-C1CE-184C-845E-5FC30997E213}" type="slidenum">
              <a:rPr lang="en-US"/>
              <a:pPr/>
              <a:t>11</a:t>
            </a:fld>
            <a:endParaRPr lang="en-US"/>
          </a:p>
        </p:txBody>
      </p:sp>
      <p:sp>
        <p:nvSpPr>
          <p:cNvPr id="1931266" name="Title 5"/>
          <p:cNvSpPr>
            <a:spLocks noGrp="1"/>
          </p:cNvSpPr>
          <p:nvPr>
            <p:ph type="title" idx="4294967295"/>
          </p:nvPr>
        </p:nvSpPr>
        <p:spPr/>
        <p:txBody>
          <a:bodyPr bIns="91440" anchor="b"/>
          <a:lstStyle/>
          <a:p>
            <a:pPr eaLnBrk="1" hangingPunct="1"/>
            <a:r>
              <a:rPr lang="en-US"/>
              <a:t>Results…</a:t>
            </a:r>
          </a:p>
        </p:txBody>
      </p:sp>
      <p:graphicFrame>
        <p:nvGraphicFramePr>
          <p:cNvPr id="1931295" name="Group 31"/>
          <p:cNvGraphicFramePr>
            <a:graphicFrameLocks noGrp="1"/>
          </p:cNvGraphicFramePr>
          <p:nvPr>
            <p:ph sz="quarter" idx="4294967295"/>
          </p:nvPr>
        </p:nvGraphicFramePr>
        <p:xfrm>
          <a:off x="381000" y="1524000"/>
          <a:ext cx="8305800" cy="2444751"/>
        </p:xfrm>
        <a:graphic>
          <a:graphicData uri="http://schemas.openxmlformats.org/drawingml/2006/table">
            <a:tbl>
              <a:tblPr/>
              <a:tblGrid>
                <a:gridCol w="1660525"/>
                <a:gridCol w="1660525"/>
                <a:gridCol w="1663700"/>
                <a:gridCol w="1660525"/>
                <a:gridCol w="1660525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Language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for-Loop Time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Straight-code 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Time Savings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Perform-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ance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Ratio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C++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2.5:1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Java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5400" y="5105400"/>
            <a:ext cx="5041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had some of this in CSSE 132, etc.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99D-C8E1-0E49-B6B0-D149D92A99F9}" type="slidenum">
              <a:rPr lang="en-US"/>
              <a:pPr/>
              <a:t>12</a:t>
            </a:fld>
            <a:endParaRPr lang="en-US"/>
          </a:p>
        </p:txBody>
      </p:sp>
      <p:sp>
        <p:nvSpPr>
          <p:cNvPr id="1932290" name="Title 1"/>
          <p:cNvSpPr>
            <a:spLocks noGrp="1"/>
          </p:cNvSpPr>
          <p:nvPr>
            <p:ph type="title" idx="4294967295"/>
          </p:nvPr>
        </p:nvSpPr>
        <p:spPr/>
        <p:txBody>
          <a:bodyPr bIns="91440" anchor="b"/>
          <a:lstStyle/>
          <a:p>
            <a:pPr eaLnBrk="1" hangingPunct="1"/>
            <a:r>
              <a:rPr lang="en-US" dirty="0"/>
              <a:t>Common Sources of Inefficiencies</a:t>
            </a:r>
          </a:p>
        </p:txBody>
      </p:sp>
      <p:sp>
        <p:nvSpPr>
          <p:cNvPr id="193229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pPr marL="273050" indent="-273050" eaLnBrk="1" hangingPunct="1"/>
            <a:r>
              <a:rPr lang="en-US" dirty="0"/>
              <a:t>I/O </a:t>
            </a:r>
            <a:r>
              <a:rPr lang="en-US" dirty="0" smtClean="0"/>
              <a:t>Operations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/>
            <a:r>
              <a:rPr lang="en-US" dirty="0" smtClean="0"/>
              <a:t>Paging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/>
            <a:r>
              <a:rPr lang="en-US" dirty="0"/>
              <a:t>System </a:t>
            </a:r>
            <a:r>
              <a:rPr lang="en-US" dirty="0" smtClean="0"/>
              <a:t>Calls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/>
            <a:r>
              <a:rPr lang="en-US" dirty="0"/>
              <a:t>Interpreted </a:t>
            </a:r>
            <a:r>
              <a:rPr lang="en-US" dirty="0" smtClean="0"/>
              <a:t>languages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/>
            <a:r>
              <a:rPr lang="en-US" dirty="0"/>
              <a:t>Errors</a:t>
            </a:r>
          </a:p>
          <a:p>
            <a:pPr marL="273050" indent="-273050" eaLnBrk="1" hangingPunct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524000"/>
            <a:ext cx="2609088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6476-8CF5-3646-8D1D-64196BAEB1DF}" type="slidenum">
              <a:rPr lang="en-US"/>
              <a:pPr/>
              <a:t>13</a:t>
            </a:fld>
            <a:endParaRPr lang="en-US"/>
          </a:p>
        </p:txBody>
      </p:sp>
      <p:sp>
        <p:nvSpPr>
          <p:cNvPr id="1935362" name="Title 1"/>
          <p:cNvSpPr>
            <a:spLocks noGrp="1"/>
          </p:cNvSpPr>
          <p:nvPr>
            <p:ph type="title" idx="4294967295"/>
          </p:nvPr>
        </p:nvSpPr>
        <p:spPr/>
        <p:txBody>
          <a:bodyPr bIns="91440" anchor="b"/>
          <a:lstStyle/>
          <a:p>
            <a:pPr eaLnBrk="1" hangingPunct="1"/>
            <a:r>
              <a:rPr lang="en-US"/>
              <a:t>Good Tips on Logic</a:t>
            </a:r>
          </a:p>
        </p:txBody>
      </p:sp>
      <p:sp>
        <p:nvSpPr>
          <p:cNvPr id="193536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5800" y="762000"/>
            <a:ext cx="8229600" cy="5486400"/>
          </a:xfrm>
        </p:spPr>
        <p:txBody>
          <a:bodyPr/>
          <a:lstStyle/>
          <a:p>
            <a:pPr marL="273050" indent="-273050" eaLnBrk="1" hangingPunct="1"/>
            <a:r>
              <a:rPr lang="en-US" dirty="0"/>
              <a:t>Stop testing when you know the answer</a:t>
            </a:r>
          </a:p>
          <a:p>
            <a:pPr marL="615950" lvl="1" indent="-228600" eaLnBrk="1" hangingPunct="1"/>
            <a:r>
              <a:rPr lang="en-US" dirty="0"/>
              <a:t>Short circuit in conditionals and loops</a:t>
            </a:r>
          </a:p>
          <a:p>
            <a:pPr marL="615950" lvl="1" indent="-228600" eaLnBrk="1" hangingPunct="1"/>
            <a:r>
              <a:rPr lang="en-US" dirty="0"/>
              <a:t>Standard with C++ and </a:t>
            </a:r>
            <a:r>
              <a:rPr lang="en-US" dirty="0" smtClean="0"/>
              <a:t>Java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/>
            <a:r>
              <a:rPr lang="en-US" dirty="0"/>
              <a:t>Order tests by </a:t>
            </a:r>
            <a:r>
              <a:rPr lang="en-US" dirty="0" smtClean="0"/>
              <a:t>frequency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/>
            <a:r>
              <a:rPr lang="en-US" dirty="0"/>
              <a:t>Compare performance of similar logic structures</a:t>
            </a:r>
            <a:endParaRPr lang="en-US" dirty="0" smtClean="0"/>
          </a:p>
          <a:p>
            <a:pPr marL="615950" lvl="1" indent="-228600" eaLnBrk="1" hangingPunct="1"/>
            <a:r>
              <a:rPr lang="en-US" dirty="0" smtClean="0"/>
              <a:t>Some </a:t>
            </a:r>
            <a:r>
              <a:rPr lang="en-US" dirty="0"/>
              <a:t>languages </a:t>
            </a:r>
            <a:r>
              <a:rPr lang="en-US" i="1" dirty="0"/>
              <a:t>case</a:t>
            </a:r>
            <a:r>
              <a:rPr lang="en-US" dirty="0"/>
              <a:t> is</a:t>
            </a:r>
            <a:r>
              <a:rPr lang="en-US" dirty="0" smtClean="0"/>
              <a:t> faster </a:t>
            </a:r>
            <a:r>
              <a:rPr lang="en-US" dirty="0"/>
              <a:t>than </a:t>
            </a:r>
            <a:r>
              <a:rPr lang="en-US" i="1" dirty="0"/>
              <a:t>if-then-</a:t>
            </a:r>
            <a:r>
              <a:rPr lang="en-US" i="1" dirty="0" smtClean="0"/>
              <a:t>else</a:t>
            </a:r>
            <a:br>
              <a:rPr lang="en-US" i="1" dirty="0" smtClean="0"/>
            </a:br>
            <a:endParaRPr lang="en-US" dirty="0" smtClean="0"/>
          </a:p>
          <a:p>
            <a:pPr marL="273050" indent="-273050" eaLnBrk="1" hangingPunct="1"/>
            <a:r>
              <a:rPr lang="en-US" dirty="0"/>
              <a:t>Substitute table lookups for complicated expressions</a:t>
            </a:r>
          </a:p>
          <a:p>
            <a:pPr marL="615950" lvl="1" indent="-228600" eaLnBrk="1" hangingPunct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5939135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Q5, Q7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6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28F9-6DEB-A44D-9203-BFE4E5381E99}" type="slidenum">
              <a:rPr lang="en-US"/>
              <a:pPr/>
              <a:t>14</a:t>
            </a:fld>
            <a:endParaRPr lang="en-US"/>
          </a:p>
        </p:txBody>
      </p:sp>
      <p:sp>
        <p:nvSpPr>
          <p:cNvPr id="1936386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8153400" cy="533400"/>
          </a:xfrm>
        </p:spPr>
        <p:txBody>
          <a:bodyPr bIns="91440" anchor="b"/>
          <a:lstStyle/>
          <a:p>
            <a:pPr eaLnBrk="1" hangingPunct="1"/>
            <a:r>
              <a:rPr lang="en-US" dirty="0"/>
              <a:t>Loops</a:t>
            </a:r>
            <a:r>
              <a:rPr lang="en-US" dirty="0" smtClean="0"/>
              <a:t> – Make Decisions outside of Loop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762000"/>
            <a:ext cx="3505200" cy="5943600"/>
          </a:xfrm>
        </p:spPr>
        <p:txBody>
          <a:bodyPr/>
          <a:lstStyle/>
          <a:p>
            <a:pPr marL="311150" indent="-311150" eaLnBrk="1" hangingPunct="1"/>
            <a:r>
              <a:rPr lang="en-US" dirty="0" smtClean="0"/>
              <a:t>Putting </a:t>
            </a:r>
            <a:r>
              <a:rPr lang="en-US" dirty="0"/>
              <a:t>the loop inside the </a:t>
            </a:r>
            <a:r>
              <a:rPr lang="en-US" dirty="0" smtClean="0"/>
              <a:t>conditional</a:t>
            </a:r>
            <a:br>
              <a:rPr lang="en-US" dirty="0" smtClean="0"/>
            </a:br>
            <a:endParaRPr lang="en-US" dirty="0" smtClean="0"/>
          </a:p>
          <a:p>
            <a:pPr marL="311150" indent="-311150" eaLnBrk="1" hangingPunct="1"/>
            <a:r>
              <a:rPr lang="en-US" dirty="0"/>
              <a:t>Good for ~20% time savings</a:t>
            </a:r>
          </a:p>
          <a:p>
            <a:pPr marL="273050" indent="-273050" eaLnBrk="1" hangingPunct="1">
              <a:buFont typeface="Wingdings" charset="2"/>
              <a:buNone/>
            </a:pPr>
            <a:endParaRPr lang="en-US" sz="2600" dirty="0"/>
          </a:p>
          <a:p>
            <a:pPr marL="273050" indent="-273050" eaLnBrk="1" hangingPunct="1">
              <a:buFont typeface="Wingdings" charset="2"/>
              <a:buNone/>
            </a:pP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749300"/>
            <a:ext cx="54864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b="1" dirty="0">
                <a:latin typeface="Courier" charset="0"/>
              </a:rPr>
              <a:t>for ( </a:t>
            </a:r>
            <a:r>
              <a:rPr lang="en-US" sz="1600" b="1" dirty="0" err="1">
                <a:latin typeface="Courier" charset="0"/>
              </a:rPr>
              <a:t>i</a:t>
            </a:r>
            <a:r>
              <a:rPr lang="en-US" sz="1600" b="1" dirty="0">
                <a:latin typeface="Courier" charset="0"/>
              </a:rPr>
              <a:t> = 0; </a:t>
            </a:r>
            <a:r>
              <a:rPr lang="en-US" sz="1600" b="1" dirty="0" err="1">
                <a:latin typeface="Courier" charset="0"/>
              </a:rPr>
              <a:t>i</a:t>
            </a:r>
            <a:r>
              <a:rPr lang="en-US" sz="1600" b="1" dirty="0">
                <a:latin typeface="Courier" charset="0"/>
              </a:rPr>
              <a:t> &lt; count; </a:t>
            </a:r>
            <a:r>
              <a:rPr lang="en-US" sz="1600" b="1" dirty="0" err="1">
                <a:latin typeface="Courier" charset="0"/>
              </a:rPr>
              <a:t>i</a:t>
            </a:r>
            <a:r>
              <a:rPr lang="en-US" sz="1600" b="1" dirty="0">
                <a:latin typeface="Courier" charset="0"/>
              </a:rPr>
              <a:t>++ )</a:t>
            </a:r>
          </a:p>
          <a:p>
            <a:pPr eaLnBrk="1" hangingPunct="1"/>
            <a:r>
              <a:rPr lang="en-US" sz="1600" b="1" dirty="0">
                <a:latin typeface="Courier" charset="0"/>
              </a:rPr>
              <a:t>{</a:t>
            </a:r>
          </a:p>
          <a:p>
            <a:pPr eaLnBrk="1" hangingPunct="1"/>
            <a:r>
              <a:rPr lang="en-US" sz="1600" b="1" dirty="0">
                <a:latin typeface="Courier" charset="0"/>
              </a:rPr>
              <a:t>    if ( </a:t>
            </a:r>
            <a:r>
              <a:rPr lang="en-US" sz="1600" b="1" dirty="0" err="1">
                <a:latin typeface="Courier" charset="0"/>
              </a:rPr>
              <a:t>sumType</a:t>
            </a:r>
            <a:r>
              <a:rPr lang="en-US" sz="1600" b="1" dirty="0">
                <a:latin typeface="Courier" charset="0"/>
              </a:rPr>
              <a:t> == SUMTYPE_NET</a:t>
            </a:r>
            <a:r>
              <a:rPr lang="en-US" sz="1600" b="1" dirty="0" smtClean="0">
                <a:latin typeface="Courier" charset="0"/>
              </a:rPr>
              <a:t>)</a:t>
            </a:r>
          </a:p>
          <a:p>
            <a:pPr eaLnBrk="1" hangingPunct="1"/>
            <a:r>
              <a:rPr lang="en-US" sz="1600" b="1" dirty="0">
                <a:latin typeface="Courier" charset="0"/>
              </a:rPr>
              <a:t>        </a:t>
            </a:r>
            <a:r>
              <a:rPr lang="en-US" sz="1600" b="1" dirty="0" err="1">
                <a:latin typeface="Courier" charset="0"/>
              </a:rPr>
              <a:t>netSum</a:t>
            </a:r>
            <a:r>
              <a:rPr lang="en-US" sz="1600" b="1" dirty="0">
                <a:latin typeface="Courier" charset="0"/>
              </a:rPr>
              <a:t> = </a:t>
            </a:r>
            <a:r>
              <a:rPr lang="en-US" sz="1600" b="1" dirty="0" err="1">
                <a:latin typeface="Courier" charset="0"/>
              </a:rPr>
              <a:t>netSum</a:t>
            </a:r>
            <a:r>
              <a:rPr lang="en-US" sz="1600" b="1" dirty="0">
                <a:latin typeface="Courier" charset="0"/>
              </a:rPr>
              <a:t> + amount[ </a:t>
            </a:r>
            <a:r>
              <a:rPr lang="en-US" sz="1600" b="1" dirty="0" err="1">
                <a:latin typeface="Courier" charset="0"/>
              </a:rPr>
              <a:t>i</a:t>
            </a:r>
            <a:r>
              <a:rPr lang="en-US" sz="1600" b="1" dirty="0">
                <a:latin typeface="Courier" charset="0"/>
              </a:rPr>
              <a:t> ]</a:t>
            </a:r>
            <a:r>
              <a:rPr lang="en-US" sz="1600" b="1" dirty="0" smtClean="0">
                <a:latin typeface="Courier" charset="0"/>
              </a:rPr>
              <a:t>;</a:t>
            </a:r>
          </a:p>
          <a:p>
            <a:pPr eaLnBrk="1" hangingPunct="1"/>
            <a:r>
              <a:rPr lang="en-US" sz="1600" b="1" dirty="0" smtClean="0">
                <a:latin typeface="Courier" charset="0"/>
              </a:rPr>
              <a:t>     else</a:t>
            </a:r>
          </a:p>
          <a:p>
            <a:pPr eaLnBrk="1" hangingPunct="1"/>
            <a:r>
              <a:rPr lang="en-US" sz="1600" b="1" dirty="0">
                <a:latin typeface="Courier" charset="0"/>
              </a:rPr>
              <a:t>        </a:t>
            </a:r>
            <a:r>
              <a:rPr lang="en-US" sz="1600" b="1" dirty="0" err="1">
                <a:latin typeface="Courier" charset="0"/>
              </a:rPr>
              <a:t>grossSum</a:t>
            </a:r>
            <a:r>
              <a:rPr lang="en-US" sz="1600" b="1" dirty="0">
                <a:latin typeface="Courier" charset="0"/>
              </a:rPr>
              <a:t> = </a:t>
            </a:r>
            <a:r>
              <a:rPr lang="en-US" sz="1600" b="1" dirty="0" err="1">
                <a:latin typeface="Courier" charset="0"/>
              </a:rPr>
              <a:t>grossSum</a:t>
            </a:r>
            <a:r>
              <a:rPr lang="en-US" sz="1600" b="1" dirty="0">
                <a:latin typeface="Courier" charset="0"/>
              </a:rPr>
              <a:t> + amount[ </a:t>
            </a:r>
            <a:r>
              <a:rPr lang="en-US" sz="1600" b="1" dirty="0" err="1">
                <a:latin typeface="Courier" charset="0"/>
              </a:rPr>
              <a:t>i</a:t>
            </a:r>
            <a:r>
              <a:rPr lang="en-US" sz="1600" b="1" dirty="0">
                <a:latin typeface="Courier" charset="0"/>
              </a:rPr>
              <a:t> ]</a:t>
            </a:r>
            <a:r>
              <a:rPr lang="en-US" sz="1600" b="1" dirty="0" smtClean="0">
                <a:latin typeface="Courier" charset="0"/>
              </a:rPr>
              <a:t>;</a:t>
            </a:r>
          </a:p>
          <a:p>
            <a:pPr eaLnBrk="1" hangingPunct="1"/>
            <a:r>
              <a:rPr lang="en-US" sz="1600" b="1" dirty="0">
                <a:latin typeface="Courier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336925"/>
            <a:ext cx="5486400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b="1" dirty="0">
                <a:latin typeface="Courier" charset="0"/>
              </a:rPr>
              <a:t>if ( </a:t>
            </a:r>
            <a:r>
              <a:rPr lang="en-US" sz="1600" b="1" dirty="0" err="1">
                <a:latin typeface="Courier" charset="0"/>
              </a:rPr>
              <a:t>sumType</a:t>
            </a:r>
            <a:r>
              <a:rPr lang="en-US" sz="1600" b="1" dirty="0">
                <a:latin typeface="Courier" charset="0"/>
              </a:rPr>
              <a:t> == SUMTYPE_NET)</a:t>
            </a:r>
          </a:p>
          <a:p>
            <a:pPr eaLnBrk="1" hangingPunct="1"/>
            <a:r>
              <a:rPr lang="en-US" sz="1600" b="1" dirty="0">
                <a:latin typeface="Courier" charset="0"/>
              </a:rPr>
              <a:t>{</a:t>
            </a:r>
          </a:p>
          <a:p>
            <a:pPr eaLnBrk="1" hangingPunct="1"/>
            <a:r>
              <a:rPr lang="en-US" sz="1600" b="1" dirty="0">
                <a:latin typeface="Courier" charset="0"/>
              </a:rPr>
              <a:t>     for ( </a:t>
            </a:r>
            <a:r>
              <a:rPr lang="en-US" sz="1600" b="1" dirty="0" err="1">
                <a:latin typeface="Courier" charset="0"/>
              </a:rPr>
              <a:t>i</a:t>
            </a:r>
            <a:r>
              <a:rPr lang="en-US" sz="1600" b="1" dirty="0">
                <a:latin typeface="Courier" charset="0"/>
              </a:rPr>
              <a:t> = 0; </a:t>
            </a:r>
            <a:r>
              <a:rPr lang="en-US" sz="1600" b="1" dirty="0" err="1">
                <a:latin typeface="Courier" charset="0"/>
              </a:rPr>
              <a:t>i</a:t>
            </a:r>
            <a:r>
              <a:rPr lang="en-US" sz="1600" b="1" dirty="0">
                <a:latin typeface="Courier" charset="0"/>
              </a:rPr>
              <a:t> &lt; count; </a:t>
            </a:r>
            <a:r>
              <a:rPr lang="en-US" sz="1600" b="1" dirty="0" err="1">
                <a:latin typeface="Courier" charset="0"/>
              </a:rPr>
              <a:t>i</a:t>
            </a:r>
            <a:r>
              <a:rPr lang="en-US" sz="1600" b="1" dirty="0">
                <a:latin typeface="Courier" charset="0"/>
              </a:rPr>
              <a:t>++ </a:t>
            </a:r>
            <a:r>
              <a:rPr lang="en-US" sz="1600" b="1" dirty="0" smtClean="0">
                <a:latin typeface="Courier" charset="0"/>
              </a:rPr>
              <a:t>)</a:t>
            </a:r>
          </a:p>
          <a:p>
            <a:pPr eaLnBrk="1" hangingPunct="1"/>
            <a:r>
              <a:rPr lang="en-US" sz="1600" b="1" dirty="0">
                <a:latin typeface="Courier" charset="0"/>
              </a:rPr>
              <a:t>         </a:t>
            </a:r>
            <a:r>
              <a:rPr lang="en-US" sz="1600" b="1" dirty="0" err="1">
                <a:latin typeface="Courier" charset="0"/>
              </a:rPr>
              <a:t>netSum</a:t>
            </a:r>
            <a:r>
              <a:rPr lang="en-US" sz="1600" b="1" dirty="0">
                <a:latin typeface="Courier" charset="0"/>
              </a:rPr>
              <a:t> = </a:t>
            </a:r>
            <a:r>
              <a:rPr lang="en-US" sz="1600" b="1" dirty="0" err="1">
                <a:latin typeface="Courier" charset="0"/>
              </a:rPr>
              <a:t>netSum</a:t>
            </a:r>
            <a:r>
              <a:rPr lang="en-US" sz="1600" b="1" dirty="0">
                <a:latin typeface="Courier" charset="0"/>
              </a:rPr>
              <a:t> + amount[ </a:t>
            </a:r>
            <a:r>
              <a:rPr lang="en-US" sz="1600" b="1" dirty="0" err="1">
                <a:latin typeface="Courier" charset="0"/>
              </a:rPr>
              <a:t>i</a:t>
            </a:r>
            <a:r>
              <a:rPr lang="en-US" sz="1600" b="1" dirty="0">
                <a:latin typeface="Courier" charset="0"/>
              </a:rPr>
              <a:t> ];</a:t>
            </a:r>
            <a:endParaRPr lang="en-US" sz="1600" b="1" dirty="0" smtClean="0">
              <a:latin typeface="Courier" charset="0"/>
            </a:endParaRPr>
          </a:p>
          <a:p>
            <a:pPr eaLnBrk="1" hangingPunct="1"/>
            <a:r>
              <a:rPr lang="en-US" sz="1600" b="1" dirty="0" smtClean="0">
                <a:latin typeface="Courier" charset="0"/>
              </a:rPr>
              <a:t>}</a:t>
            </a:r>
          </a:p>
          <a:p>
            <a:pPr eaLnBrk="1" hangingPunct="1"/>
            <a:r>
              <a:rPr lang="en-US" sz="1600" b="1" dirty="0" smtClean="0">
                <a:latin typeface="Courier" charset="0"/>
              </a:rPr>
              <a:t>else</a:t>
            </a:r>
          </a:p>
          <a:p>
            <a:pPr eaLnBrk="1" hangingPunct="1"/>
            <a:r>
              <a:rPr lang="en-US" sz="1600" b="1" dirty="0" smtClean="0">
                <a:latin typeface="Courier" charset="0"/>
              </a:rPr>
              <a:t>{</a:t>
            </a:r>
            <a:endParaRPr lang="en-US" sz="1600" b="1" dirty="0">
              <a:latin typeface="Courier" charset="0"/>
            </a:endParaRPr>
          </a:p>
          <a:p>
            <a:pPr eaLnBrk="1" hangingPunct="1"/>
            <a:r>
              <a:rPr lang="en-US" sz="1600" b="1" dirty="0">
                <a:latin typeface="Courier" charset="0"/>
              </a:rPr>
              <a:t>     for ( </a:t>
            </a:r>
            <a:r>
              <a:rPr lang="en-US" sz="1600" b="1" dirty="0" err="1">
                <a:latin typeface="Courier" charset="0"/>
              </a:rPr>
              <a:t>i</a:t>
            </a:r>
            <a:r>
              <a:rPr lang="en-US" sz="1600" b="1" dirty="0">
                <a:latin typeface="Courier" charset="0"/>
              </a:rPr>
              <a:t> = 0; </a:t>
            </a:r>
            <a:r>
              <a:rPr lang="en-US" sz="1600" b="1" dirty="0" err="1">
                <a:latin typeface="Courier" charset="0"/>
              </a:rPr>
              <a:t>i</a:t>
            </a:r>
            <a:r>
              <a:rPr lang="en-US" sz="1600" b="1" dirty="0">
                <a:latin typeface="Courier" charset="0"/>
              </a:rPr>
              <a:t> &lt; count; </a:t>
            </a:r>
            <a:r>
              <a:rPr lang="en-US" sz="1600" b="1" dirty="0" err="1">
                <a:latin typeface="Courier" charset="0"/>
              </a:rPr>
              <a:t>i</a:t>
            </a:r>
            <a:r>
              <a:rPr lang="en-US" sz="1600" b="1" dirty="0">
                <a:latin typeface="Courier" charset="0"/>
              </a:rPr>
              <a:t>+</a:t>
            </a:r>
            <a:r>
              <a:rPr lang="en-US" sz="1600" b="1" dirty="0" smtClean="0">
                <a:latin typeface="Courier" charset="0"/>
              </a:rPr>
              <a:t>+ )</a:t>
            </a:r>
          </a:p>
          <a:p>
            <a:pPr eaLnBrk="1" hangingPunct="1"/>
            <a:r>
              <a:rPr lang="en-US" sz="1600" b="1" dirty="0" smtClean="0">
                <a:latin typeface="Courier" charset="0"/>
              </a:rPr>
              <a:t>         </a:t>
            </a:r>
            <a:r>
              <a:rPr lang="en-US" sz="1600" b="1" dirty="0" err="1" smtClean="0">
                <a:latin typeface="Courier" charset="0"/>
              </a:rPr>
              <a:t>grossSum</a:t>
            </a:r>
            <a:r>
              <a:rPr lang="en-US" sz="1600" b="1" dirty="0" smtClean="0">
                <a:latin typeface="Courier" charset="0"/>
              </a:rPr>
              <a:t> = </a:t>
            </a:r>
            <a:r>
              <a:rPr lang="en-US" sz="1600" b="1" dirty="0" err="1" smtClean="0">
                <a:latin typeface="Courier" charset="0"/>
              </a:rPr>
              <a:t>grossSum</a:t>
            </a:r>
            <a:r>
              <a:rPr lang="en-US" sz="1600" b="1" dirty="0" smtClean="0">
                <a:latin typeface="Courier" charset="0"/>
              </a:rPr>
              <a:t> + amount[ </a:t>
            </a:r>
            <a:r>
              <a:rPr lang="en-US" sz="1600" b="1" dirty="0" err="1" smtClean="0">
                <a:latin typeface="Courier" charset="0"/>
              </a:rPr>
              <a:t>i</a:t>
            </a:r>
            <a:r>
              <a:rPr lang="en-US" sz="1600" b="1" dirty="0" smtClean="0">
                <a:latin typeface="Courier" charset="0"/>
              </a:rPr>
              <a:t> ];</a:t>
            </a:r>
          </a:p>
          <a:p>
            <a:pPr eaLnBrk="1" hangingPunct="1"/>
            <a:r>
              <a:rPr lang="en-US" sz="1600" b="1" dirty="0" smtClean="0">
                <a:latin typeface="Courier" charset="0"/>
              </a:rPr>
              <a:t>}</a:t>
            </a:r>
            <a:endParaRPr lang="en-US" sz="1600" b="1" dirty="0">
              <a:latin typeface="Courier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B97-7278-B442-AD34-2ADCD621F5F2}" type="slidenum">
              <a:rPr lang="en-US"/>
              <a:pPr/>
              <a:t>15</a:t>
            </a:fld>
            <a:endParaRPr lang="en-US"/>
          </a:p>
        </p:txBody>
      </p:sp>
      <p:sp>
        <p:nvSpPr>
          <p:cNvPr id="1937410" name="Title 1"/>
          <p:cNvSpPr>
            <a:spLocks noGrp="1"/>
          </p:cNvSpPr>
          <p:nvPr>
            <p:ph type="title" idx="4294967295"/>
          </p:nvPr>
        </p:nvSpPr>
        <p:spPr/>
        <p:txBody>
          <a:bodyPr bIns="91440" anchor="b"/>
          <a:lstStyle/>
          <a:p>
            <a:pPr eaLnBrk="1" hangingPunct="1"/>
            <a:r>
              <a:rPr lang="en-US"/>
              <a:t>More Loops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5800" y="990600"/>
            <a:ext cx="7543800" cy="5562600"/>
          </a:xfrm>
        </p:spPr>
        <p:txBody>
          <a:bodyPr/>
          <a:lstStyle/>
          <a:p>
            <a:pPr marL="273050" indent="-273050" eaLnBrk="1" hangingPunct="1"/>
            <a:r>
              <a:rPr lang="en-US" dirty="0"/>
              <a:t>Jamming</a:t>
            </a:r>
          </a:p>
          <a:p>
            <a:pPr marL="547688" lvl="1" indent="-228600" eaLnBrk="1" hangingPunct="1"/>
            <a:r>
              <a:rPr lang="en-US" dirty="0"/>
              <a:t>Combine loops that operate over the same </a:t>
            </a:r>
            <a:r>
              <a:rPr lang="en-US" dirty="0" smtClean="0"/>
              <a:t>elements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/>
            <a:r>
              <a:rPr lang="en-US" dirty="0"/>
              <a:t>Unrolling</a:t>
            </a:r>
          </a:p>
          <a:p>
            <a:pPr marL="547688" lvl="1" indent="-228600" eaLnBrk="1" hangingPunct="1"/>
            <a:r>
              <a:rPr lang="en-US" dirty="0"/>
              <a:t>Reduce the amount of loop </a:t>
            </a:r>
            <a:r>
              <a:rPr lang="en-US" dirty="0" smtClean="0"/>
              <a:t>housekeeping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/>
            <a:r>
              <a:rPr lang="en-US" dirty="0"/>
              <a:t>Minimize work inside of the loop</a:t>
            </a:r>
          </a:p>
          <a:p>
            <a:pPr marL="547688" lvl="1" indent="-228600" eaLnBrk="1" hangingPunct="1"/>
            <a:r>
              <a:rPr lang="en-US" dirty="0"/>
              <a:t>Assign complicated pointer expressions to a well-named variable</a:t>
            </a:r>
          </a:p>
          <a:p>
            <a:pPr marL="273050" indent="-273050"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B4AF-0119-BF4D-8229-6B700FB4FC79}" type="slidenum">
              <a:rPr lang="en-US"/>
              <a:pPr/>
              <a:t>16</a:t>
            </a:fld>
            <a:endParaRPr lang="en-US"/>
          </a:p>
        </p:txBody>
      </p:sp>
      <p:sp>
        <p:nvSpPr>
          <p:cNvPr id="1938434" name="Title 1"/>
          <p:cNvSpPr>
            <a:spLocks noGrp="1"/>
          </p:cNvSpPr>
          <p:nvPr>
            <p:ph type="title" idx="4294967295"/>
          </p:nvPr>
        </p:nvSpPr>
        <p:spPr/>
        <p:txBody>
          <a:bodyPr bIns="91440" anchor="b"/>
          <a:lstStyle/>
          <a:p>
            <a:pPr eaLnBrk="1" hangingPunct="1"/>
            <a:r>
              <a:rPr lang="en-US"/>
              <a:t>More Loops </a:t>
            </a:r>
            <a:r>
              <a:rPr lang="en-US" sz="2000"/>
              <a:t>(continued)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pPr marL="273050" indent="-273050" eaLnBrk="1" hangingPunct="1"/>
            <a:r>
              <a:rPr lang="en-US" dirty="0"/>
              <a:t>Sentinel values</a:t>
            </a:r>
          </a:p>
          <a:p>
            <a:pPr marL="547688" lvl="1" indent="-228600" eaLnBrk="1" hangingPunct="1"/>
            <a:r>
              <a:rPr lang="en-US" dirty="0"/>
              <a:t>Simplifying compound </a:t>
            </a:r>
            <a:r>
              <a:rPr lang="en-US" dirty="0" smtClean="0"/>
              <a:t>tests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/>
            <a:r>
              <a:rPr lang="en-US" dirty="0"/>
              <a:t>Nested loops:</a:t>
            </a:r>
          </a:p>
          <a:p>
            <a:pPr marL="547688" lvl="1" indent="-228600" eaLnBrk="1" hangingPunct="1"/>
            <a:r>
              <a:rPr lang="en-US" dirty="0"/>
              <a:t>Put busiest loop on the </a:t>
            </a:r>
            <a:r>
              <a:rPr lang="en-US" dirty="0" smtClean="0"/>
              <a:t>inside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/>
            <a:r>
              <a:rPr lang="en-US" dirty="0"/>
              <a:t>Strength reduction</a:t>
            </a:r>
          </a:p>
          <a:p>
            <a:pPr marL="547688" lvl="1" indent="-228600" eaLnBrk="1" hangingPunct="1"/>
            <a:r>
              <a:rPr lang="en-US" dirty="0"/>
              <a:t>Replace expensive operations (multiplication) with cheaper operations (addition)</a:t>
            </a:r>
          </a:p>
          <a:p>
            <a:pPr marL="273050" indent="-273050" eaLnBrk="1" hangingPunct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000" y="5939135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Q6, Q8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F639-7A61-9548-8407-5CB29DA185C8}" type="slidenum">
              <a:rPr lang="en-US"/>
              <a:pPr/>
              <a:t>17</a:t>
            </a:fld>
            <a:endParaRPr lang="en-US"/>
          </a:p>
        </p:txBody>
      </p:sp>
      <p:sp>
        <p:nvSpPr>
          <p:cNvPr id="1939458" name="Title 1"/>
          <p:cNvSpPr>
            <a:spLocks noGrp="1"/>
          </p:cNvSpPr>
          <p:nvPr>
            <p:ph type="title" idx="4294967295"/>
          </p:nvPr>
        </p:nvSpPr>
        <p:spPr/>
        <p:txBody>
          <a:bodyPr bIns="91440" anchor="b"/>
          <a:lstStyle/>
          <a:p>
            <a:pPr eaLnBrk="1" hangingPunct="1"/>
            <a:r>
              <a:rPr lang="en-US"/>
              <a:t>Data Transformations</a:t>
            </a:r>
          </a:p>
        </p:txBody>
      </p:sp>
      <p:sp>
        <p:nvSpPr>
          <p:cNvPr id="1939460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685800" y="914400"/>
            <a:ext cx="8229600" cy="5638800"/>
          </a:xfrm>
        </p:spPr>
        <p:txBody>
          <a:bodyPr/>
          <a:lstStyle/>
          <a:p>
            <a:pPr marL="273050" indent="-273050" eaLnBrk="1" hangingPunct="1"/>
            <a:r>
              <a:rPr lang="en-US" sz="2400" dirty="0"/>
              <a:t>Use integers rather than floating-point </a:t>
            </a:r>
            <a:r>
              <a:rPr lang="en-US" sz="2400" dirty="0" smtClean="0"/>
              <a:t>numbers</a:t>
            </a:r>
            <a:br>
              <a:rPr lang="en-US" sz="2400" dirty="0" smtClean="0"/>
            </a:br>
            <a:endParaRPr lang="en-US" sz="2400" dirty="0" smtClean="0"/>
          </a:p>
          <a:p>
            <a:pPr marL="273050" indent="-273050" eaLnBrk="1" hangingPunct="1"/>
            <a:r>
              <a:rPr lang="en-US" sz="2400" dirty="0"/>
              <a:t>Use the fewest array dimensions </a:t>
            </a:r>
            <a:r>
              <a:rPr lang="en-US" sz="2400" dirty="0" smtClean="0"/>
              <a:t>possible</a:t>
            </a:r>
            <a:br>
              <a:rPr lang="en-US" sz="2400" dirty="0" smtClean="0"/>
            </a:br>
            <a:endParaRPr lang="en-US" sz="2400" dirty="0" smtClean="0"/>
          </a:p>
          <a:p>
            <a:pPr marL="273050" indent="-273050" eaLnBrk="1" hangingPunct="1"/>
            <a:r>
              <a:rPr lang="en-US" sz="2400" dirty="0"/>
              <a:t>Minimize array </a:t>
            </a:r>
            <a:r>
              <a:rPr lang="en-US" sz="2400" dirty="0" smtClean="0"/>
              <a:t>references</a:t>
            </a:r>
            <a:br>
              <a:rPr lang="en-US" sz="2400" dirty="0" smtClean="0"/>
            </a:br>
            <a:endParaRPr lang="en-US" sz="2400" dirty="0" smtClean="0"/>
          </a:p>
          <a:p>
            <a:pPr marL="273050" indent="-273050" eaLnBrk="1" hangingPunct="1"/>
            <a:r>
              <a:rPr lang="en-US" sz="2400" dirty="0"/>
              <a:t>Use supplementary </a:t>
            </a:r>
            <a:r>
              <a:rPr lang="en-US" sz="2400" dirty="0" smtClean="0"/>
              <a:t>indexes</a:t>
            </a:r>
            <a:br>
              <a:rPr lang="en-US" sz="2400" dirty="0" smtClean="0"/>
            </a:br>
            <a:endParaRPr lang="en-US" sz="2400" dirty="0" smtClean="0"/>
          </a:p>
          <a:p>
            <a:pPr marL="273050" indent="-273050" eaLnBrk="1" hangingPunct="1"/>
            <a:r>
              <a:rPr lang="en-US" sz="2400" dirty="0"/>
              <a:t>Use </a:t>
            </a:r>
            <a:r>
              <a:rPr lang="en-US" sz="2400" dirty="0" smtClean="0"/>
              <a:t>caching</a:t>
            </a:r>
            <a:br>
              <a:rPr lang="en-US" sz="2400" dirty="0" smtClean="0"/>
            </a:br>
            <a:endParaRPr lang="en-US" sz="2400" dirty="0" smtClean="0"/>
          </a:p>
          <a:p>
            <a:pPr marL="273050" indent="-273050" eaLnBrk="1" hangingPunct="1"/>
            <a:r>
              <a:rPr lang="en-US" sz="2400" dirty="0" smtClean="0"/>
              <a:t>Much more in </a:t>
            </a:r>
            <a:r>
              <a:rPr lang="en-US" sz="2400" dirty="0" smtClean="0"/>
              <a:t>books like Steve McConnell’s </a:t>
            </a:r>
            <a:r>
              <a:rPr lang="en-US" sz="2400" i="1" dirty="0" smtClean="0"/>
              <a:t>Code Complete</a:t>
            </a:r>
            <a:r>
              <a:rPr lang="en-US" sz="2400" dirty="0" smtClean="0"/>
              <a:t>…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06428" y="593913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Q9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4FB5-CDCE-0640-95A7-31D11C136640}" type="slidenum">
              <a:rPr lang="en-US"/>
              <a:pPr/>
              <a:t>18</a:t>
            </a:fld>
            <a:endParaRPr lang="en-US"/>
          </a:p>
        </p:txBody>
      </p:sp>
      <p:sp>
        <p:nvSpPr>
          <p:cNvPr id="1941506" name="Title 1"/>
          <p:cNvSpPr>
            <a:spLocks noGrp="1"/>
          </p:cNvSpPr>
          <p:nvPr>
            <p:ph type="title" idx="4294967295"/>
          </p:nvPr>
        </p:nvSpPr>
        <p:spPr>
          <a:xfrm>
            <a:off x="685800" y="533400"/>
            <a:ext cx="7772400" cy="533400"/>
          </a:xfrm>
        </p:spPr>
        <p:txBody>
          <a:bodyPr bIns="91440" anchor="b"/>
          <a:lstStyle/>
          <a:p>
            <a:pPr eaLnBrk="1" hangingPunct="1"/>
            <a:r>
              <a:rPr lang="en-US" dirty="0" smtClean="0"/>
              <a:t>Can Refactoring and Design Patterns coexist with Code Tuning?</a:t>
            </a:r>
            <a:endParaRPr lang="en-US" dirty="0"/>
          </a:p>
        </p:txBody>
      </p:sp>
      <p:sp>
        <p:nvSpPr>
          <p:cNvPr id="194150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pPr marL="273050" indent="-273050" eaLnBrk="1" hangingPunct="1"/>
            <a:r>
              <a:rPr lang="en-US" sz="3000" dirty="0" smtClean="0"/>
              <a:t>Yes, but pick your battles…</a:t>
            </a:r>
            <a:br>
              <a:rPr lang="en-US" sz="3000" dirty="0" smtClean="0"/>
            </a:br>
            <a:endParaRPr lang="en-US" sz="3000" dirty="0" smtClean="0"/>
          </a:p>
          <a:p>
            <a:pPr marL="273050" indent="-273050" eaLnBrk="1" hangingPunct="1"/>
            <a:r>
              <a:rPr lang="en-US" sz="3000" dirty="0" smtClean="0"/>
              <a:t>Know the landscape of requirements and constraints</a:t>
            </a:r>
            <a:br>
              <a:rPr lang="en-US" sz="3000" dirty="0" smtClean="0"/>
            </a:br>
            <a:endParaRPr lang="en-US" sz="3000" dirty="0" smtClean="0"/>
          </a:p>
          <a:p>
            <a:pPr marL="273050" indent="-273050" eaLnBrk="1" hangingPunct="1"/>
            <a:r>
              <a:rPr lang="en-US" sz="3000" dirty="0" smtClean="0"/>
              <a:t>Balance Performance &amp; Maintainability</a:t>
            </a:r>
          </a:p>
          <a:p>
            <a:pPr marL="673100" lvl="1" indent="-273050" eaLnBrk="1" hangingPunct="1"/>
            <a:r>
              <a:rPr lang="en-US" sz="2600" dirty="0" smtClean="0"/>
              <a:t>Design Performance in the large</a:t>
            </a:r>
          </a:p>
          <a:p>
            <a:pPr marL="673100" lvl="1" indent="-273050" eaLnBrk="1" hangingPunct="1"/>
            <a:r>
              <a:rPr lang="en-US" sz="2600" dirty="0" smtClean="0"/>
              <a:t>Tune code locally</a:t>
            </a:r>
          </a:p>
          <a:p>
            <a:pPr marL="273050" indent="-273050" eaLnBrk="1" hangingPunct="1"/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150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F7C1-09E3-ED44-A3BA-8BB2BC4B7BDD}" type="slidenum">
              <a:rPr lang="en-US"/>
              <a:pPr/>
              <a:t>2</a:t>
            </a:fld>
            <a:endParaRPr lang="en-US"/>
          </a:p>
        </p:txBody>
      </p:sp>
      <p:sp>
        <p:nvSpPr>
          <p:cNvPr id="1933314" name="Subtitle 6"/>
          <p:cNvSpPr>
            <a:spLocks noGrp="1"/>
          </p:cNvSpPr>
          <p:nvPr>
            <p:ph type="subTitle" idx="4294967295"/>
          </p:nvPr>
        </p:nvSpPr>
        <p:spPr>
          <a:xfrm>
            <a:off x="1066800" y="2667000"/>
            <a:ext cx="6400800" cy="1919287"/>
          </a:xfrm>
        </p:spPr>
        <p:txBody>
          <a:bodyPr/>
          <a:lstStyle/>
          <a:p>
            <a:pPr marL="0" indent="0" algn="ctr" eaLnBrk="1" hangingPunct="1">
              <a:buFont typeface="Wingdings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RHIT is all about the tuning!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3331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990600"/>
            <a:ext cx="8229600" cy="1470025"/>
          </a:xfrm>
        </p:spPr>
        <p:txBody>
          <a:bodyPr bIns="91440"/>
          <a:lstStyle/>
          <a:p>
            <a:pPr algn="ctr" eaLnBrk="1" hangingPunct="1"/>
            <a:r>
              <a:rPr lang="en-US" sz="4000" dirty="0" smtClean="0">
                <a:solidFill>
                  <a:srgbClr val="990033"/>
                </a:solidFill>
              </a:rPr>
              <a:t>Brief Overview of Code Tuning</a:t>
            </a:r>
            <a:endParaRPr lang="en-US" sz="4000" dirty="0">
              <a:solidFill>
                <a:srgbClr val="9900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724400"/>
            <a:ext cx="2821152" cy="19175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657600"/>
            <a:ext cx="3492500" cy="26281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916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0F49-D04D-D440-9FF1-92871C1A6745}" type="slidenum">
              <a:rPr lang="en-US"/>
              <a:pPr/>
              <a:t>3</a:t>
            </a:fld>
            <a:endParaRPr lang="en-US"/>
          </a:p>
        </p:txBody>
      </p:sp>
      <p:sp>
        <p:nvSpPr>
          <p:cNvPr id="1923074" name="Title 1"/>
          <p:cNvSpPr>
            <a:spLocks noGrp="1"/>
          </p:cNvSpPr>
          <p:nvPr>
            <p:ph type="title" idx="4294967295"/>
          </p:nvPr>
        </p:nvSpPr>
        <p:spPr/>
        <p:txBody>
          <a:bodyPr bIns="91440" anchor="b"/>
          <a:lstStyle/>
          <a:p>
            <a:pPr eaLnBrk="1" hangingPunct="1"/>
            <a:r>
              <a:rPr lang="en-US"/>
              <a:t>Historical Context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/>
        <p:txBody>
          <a:bodyPr>
            <a:normAutofit fontScale="92500" lnSpcReduction="10000"/>
          </a:bodyPr>
          <a:lstStyle/>
          <a:p>
            <a:pPr marL="273050" indent="-273050" eaLnBrk="1" hangingPunct="1">
              <a:lnSpc>
                <a:spcPct val="90000"/>
              </a:lnSpc>
            </a:pPr>
            <a:r>
              <a:rPr lang="en-US" sz="2600" dirty="0">
                <a:solidFill>
                  <a:srgbClr val="800000"/>
                </a:solidFill>
              </a:rPr>
              <a:t>1960s</a:t>
            </a:r>
            <a:r>
              <a:rPr lang="en-US" sz="2600" dirty="0"/>
              <a:t>: When Dinosaurs Roamed the Earth :-)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en-US" dirty="0"/>
              <a:t>Resources decidedly limited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en-US" dirty="0"/>
              <a:t>Nothing more important than efficient use of </a:t>
            </a:r>
            <a:r>
              <a:rPr lang="en-US" dirty="0" smtClean="0"/>
              <a:t>resources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>
              <a:lnSpc>
                <a:spcPct val="90000"/>
              </a:lnSpc>
            </a:pPr>
            <a:r>
              <a:rPr lang="en-US" sz="2600" dirty="0">
                <a:solidFill>
                  <a:srgbClr val="800000"/>
                </a:solidFill>
              </a:rPr>
              <a:t>1970s</a:t>
            </a:r>
            <a:r>
              <a:rPr lang="en-US" sz="2600" dirty="0"/>
              <a:t>: Dinosaurs got faster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en-US" dirty="0"/>
              <a:t>Computing improves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en-US" dirty="0"/>
              <a:t>Realizing how much it hurt readability and </a:t>
            </a:r>
            <a:r>
              <a:rPr lang="en-US" dirty="0" smtClean="0"/>
              <a:t>maintainability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>
              <a:lnSpc>
                <a:spcPct val="90000"/>
              </a:lnSpc>
            </a:pPr>
            <a:r>
              <a:rPr lang="en-US" sz="2600" dirty="0">
                <a:solidFill>
                  <a:srgbClr val="800000"/>
                </a:solidFill>
              </a:rPr>
              <a:t>1980s</a:t>
            </a:r>
            <a:r>
              <a:rPr lang="en-US" sz="2600" dirty="0"/>
              <a:t>: Dinosaurs giving way to warm bloods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en-US" dirty="0"/>
              <a:t>Microcomputers brought efficiency issues back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en-US" dirty="0"/>
              <a:t>Waned in throughout the </a:t>
            </a:r>
            <a:r>
              <a:rPr lang="en-US" dirty="0" smtClean="0"/>
              <a:t>1990s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>
              <a:lnSpc>
                <a:spcPct val="90000"/>
              </a:lnSpc>
            </a:pPr>
            <a:r>
              <a:rPr lang="en-US" sz="2600" dirty="0">
                <a:solidFill>
                  <a:srgbClr val="800000"/>
                </a:solidFill>
              </a:rPr>
              <a:t>2000s</a:t>
            </a:r>
            <a:r>
              <a:rPr lang="en-US" sz="2600" dirty="0"/>
              <a:t>: Not many Dinosaurs anymore…</a:t>
            </a:r>
          </a:p>
          <a:p>
            <a:pPr marL="547688" lvl="1" indent="-228600" eaLnBrk="1" hangingPunct="1">
              <a:lnSpc>
                <a:spcPct val="90000"/>
              </a:lnSpc>
            </a:pPr>
            <a:r>
              <a:rPr lang="en-US" dirty="0"/>
              <a:t>Memory in embedded issues becomes the efficiency concern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6557-1C73-894E-9668-B088F38E56A7}" type="slidenum">
              <a:rPr lang="en-US"/>
              <a:pPr/>
              <a:t>4</a:t>
            </a:fld>
            <a:endParaRPr lang="en-US"/>
          </a:p>
        </p:txBody>
      </p:sp>
      <p:sp>
        <p:nvSpPr>
          <p:cNvPr id="189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3400"/>
          </a:xfrm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Performance Requirements</a:t>
            </a:r>
          </a:p>
        </p:txBody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90"/>
                </a:solidFill>
              </a:rPr>
              <a:t>	You </a:t>
            </a:r>
            <a:r>
              <a:rPr lang="en-US" dirty="0">
                <a:solidFill>
                  <a:srgbClr val="000090"/>
                </a:solidFill>
              </a:rPr>
              <a:t>have a system that monitors economic transactions for</a:t>
            </a:r>
            <a:r>
              <a:rPr lang="en-US" dirty="0" smtClean="0">
                <a:solidFill>
                  <a:srgbClr val="000090"/>
                </a:solidFill>
              </a:rPr>
              <a:t> say </a:t>
            </a:r>
            <a:r>
              <a:rPr lang="en-US" dirty="0" err="1" smtClean="0">
                <a:solidFill>
                  <a:srgbClr val="000090"/>
                </a:solidFill>
              </a:rPr>
              <a:t>Amazon.com</a:t>
            </a: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Critical use cases / scenarios: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60K </a:t>
            </a:r>
            <a:r>
              <a:rPr lang="en-US" dirty="0"/>
              <a:t>transactions per hour (</a:t>
            </a:r>
            <a:r>
              <a:rPr lang="en-US" dirty="0" smtClean="0"/>
              <a:t>peak)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validated transaction updates status and activity information in the memory of a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5 displays for people watching 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Monitor </a:t>
            </a:r>
            <a:r>
              <a:rPr lang="en-US" dirty="0"/>
              <a:t>exception transactions and statistics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Screens </a:t>
            </a:r>
            <a:r>
              <a:rPr lang="en-US" dirty="0"/>
              <a:t>must automatically update every 10 seconds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Every 10 minutes the in-memory information is saved to disk, using SQL-Server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3D08-659A-B64A-8221-777635A180F1}" type="slidenum">
              <a:rPr lang="en-US"/>
              <a:pPr/>
              <a:t>5</a:t>
            </a:fld>
            <a:endParaRPr lang="en-US"/>
          </a:p>
        </p:txBody>
      </p:sp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33400"/>
          </a:xfrm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</a:t>
            </a:r>
            <a:r>
              <a:rPr lang="en-US" dirty="0" smtClean="0"/>
              <a:t> System Performance Architecture</a:t>
            </a:r>
            <a:endParaRPr lang="en-US" dirty="0"/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200400"/>
            <a:ext cx="86106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Design looks something like this figure above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60,0000 trans/hr = 1000 trans/min =</a:t>
            </a:r>
            <a:r>
              <a:rPr lang="en-US" sz="2400" dirty="0" smtClean="0"/>
              <a:t> 60 </a:t>
            </a:r>
            <a:r>
              <a:rPr lang="en-US" sz="2400" dirty="0"/>
              <a:t>ms/trans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Naïvely assume each of the 3 functions on a transaction takes equal time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So, they each have to be done in 20 </a:t>
            </a:r>
            <a:r>
              <a:rPr lang="en-US" sz="2400" dirty="0" smtClean="0"/>
              <a:t>ms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i="1" dirty="0" smtClean="0">
                <a:solidFill>
                  <a:srgbClr val="800000"/>
                </a:solidFill>
              </a:rPr>
              <a:t>	What are the two </a:t>
            </a:r>
            <a:r>
              <a:rPr lang="en-US" i="1" dirty="0">
                <a:solidFill>
                  <a:srgbClr val="800000"/>
                </a:solidFill>
              </a:rPr>
              <a:t>performance “lumps</a:t>
            </a:r>
            <a:r>
              <a:rPr lang="en-US" i="1" dirty="0" smtClean="0">
                <a:solidFill>
                  <a:srgbClr val="800000"/>
                </a:solidFill>
              </a:rPr>
              <a:t>”?</a:t>
            </a:r>
          </a:p>
          <a:p>
            <a:pPr>
              <a:lnSpc>
                <a:spcPct val="90000"/>
              </a:lnSpc>
              <a:buNone/>
            </a:pPr>
            <a:r>
              <a:rPr lang="en-US" i="1" dirty="0" smtClean="0">
                <a:solidFill>
                  <a:srgbClr val="800000"/>
                </a:solidFill>
              </a:rPr>
              <a:t>	Can they be tuned out? </a:t>
            </a:r>
          </a:p>
          <a:p>
            <a:pPr lvl="1">
              <a:lnSpc>
                <a:spcPct val="90000"/>
              </a:lnSpc>
              <a:buNone/>
            </a:pP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900548" name="Rectangle 4"/>
          <p:cNvSpPr>
            <a:spLocks noChangeArrowheads="1"/>
          </p:cNvSpPr>
          <p:nvPr/>
        </p:nvSpPr>
        <p:spPr bwMode="auto">
          <a:xfrm>
            <a:off x="1981200" y="838200"/>
            <a:ext cx="9906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Tahoma" charset="0"/>
              </a:rPr>
              <a:t>Trans</a:t>
            </a:r>
          </a:p>
          <a:p>
            <a:pPr algn="ctr"/>
            <a:r>
              <a:rPr lang="en-US" sz="1800">
                <a:latin typeface="Tahoma" charset="0"/>
              </a:rPr>
              <a:t>validate</a:t>
            </a:r>
          </a:p>
        </p:txBody>
      </p:sp>
      <p:sp>
        <p:nvSpPr>
          <p:cNvPr id="1900549" name="Rectangle 5"/>
          <p:cNvSpPr>
            <a:spLocks noChangeArrowheads="1"/>
          </p:cNvSpPr>
          <p:nvPr/>
        </p:nvSpPr>
        <p:spPr bwMode="auto">
          <a:xfrm>
            <a:off x="3657600" y="2057400"/>
            <a:ext cx="11430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Tahoma" charset="0"/>
              </a:rPr>
              <a:t>Find</a:t>
            </a:r>
          </a:p>
          <a:p>
            <a:pPr algn="ctr"/>
            <a:r>
              <a:rPr lang="en-US" sz="1800">
                <a:latin typeface="Tahoma" charset="0"/>
              </a:rPr>
              <a:t>exceptions</a:t>
            </a:r>
          </a:p>
        </p:txBody>
      </p:sp>
      <p:sp>
        <p:nvSpPr>
          <p:cNvPr id="1900550" name="AutoShape 6"/>
          <p:cNvSpPr>
            <a:spLocks noChangeArrowheads="1"/>
          </p:cNvSpPr>
          <p:nvPr/>
        </p:nvSpPr>
        <p:spPr bwMode="auto">
          <a:xfrm>
            <a:off x="5715000" y="838200"/>
            <a:ext cx="914400" cy="7620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Tahoma" charset="0"/>
              </a:rPr>
              <a:t>Update</a:t>
            </a:r>
          </a:p>
          <a:p>
            <a:pPr algn="ctr"/>
            <a:r>
              <a:rPr lang="en-US" sz="1800">
                <a:latin typeface="Tahoma" charset="0"/>
              </a:rPr>
              <a:t>displays</a:t>
            </a:r>
          </a:p>
        </p:txBody>
      </p:sp>
      <p:sp>
        <p:nvSpPr>
          <p:cNvPr id="1900551" name="AutoShape 7"/>
          <p:cNvSpPr>
            <a:spLocks noChangeArrowheads="1"/>
          </p:cNvSpPr>
          <p:nvPr/>
        </p:nvSpPr>
        <p:spPr bwMode="auto">
          <a:xfrm>
            <a:off x="7162800" y="1828800"/>
            <a:ext cx="1066800" cy="1066800"/>
          </a:xfrm>
          <a:prstGeom prst="can">
            <a:avLst>
              <a:gd name="adj" fmla="val 25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Tahoma" charset="0"/>
              </a:rPr>
              <a:t>Put in</a:t>
            </a:r>
          </a:p>
          <a:p>
            <a:pPr algn="ctr"/>
            <a:r>
              <a:rPr lang="en-US" sz="1800">
                <a:latin typeface="Tahoma" charset="0"/>
              </a:rPr>
              <a:t>DB</a:t>
            </a:r>
          </a:p>
        </p:txBody>
      </p:sp>
      <p:sp>
        <p:nvSpPr>
          <p:cNvPr id="1900552" name="Rectangle 8"/>
          <p:cNvSpPr>
            <a:spLocks noChangeArrowheads="1"/>
          </p:cNvSpPr>
          <p:nvPr/>
        </p:nvSpPr>
        <p:spPr bwMode="auto">
          <a:xfrm>
            <a:off x="3810000" y="838200"/>
            <a:ext cx="9906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Tahoma" charset="0"/>
              </a:rPr>
              <a:t>Update</a:t>
            </a:r>
          </a:p>
          <a:p>
            <a:pPr algn="ctr"/>
            <a:r>
              <a:rPr lang="en-US" sz="1800">
                <a:latin typeface="Tahoma" charset="0"/>
              </a:rPr>
              <a:t>stats</a:t>
            </a:r>
          </a:p>
        </p:txBody>
      </p:sp>
      <p:cxnSp>
        <p:nvCxnSpPr>
          <p:cNvPr id="1900553" name="AutoShape 9"/>
          <p:cNvCxnSpPr>
            <a:cxnSpLocks noChangeShapeType="1"/>
            <a:stCxn id="1900548" idx="3"/>
            <a:endCxn id="1900552" idx="1"/>
          </p:cNvCxnSpPr>
          <p:nvPr/>
        </p:nvCxnSpPr>
        <p:spPr bwMode="auto">
          <a:xfrm>
            <a:off x="2981325" y="1219200"/>
            <a:ext cx="81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00554" name="AutoShape 10"/>
          <p:cNvCxnSpPr>
            <a:cxnSpLocks noChangeShapeType="1"/>
          </p:cNvCxnSpPr>
          <p:nvPr/>
        </p:nvCxnSpPr>
        <p:spPr bwMode="auto">
          <a:xfrm>
            <a:off x="1143000" y="12192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00555" name="AutoShape 11"/>
          <p:cNvCxnSpPr>
            <a:cxnSpLocks noChangeShapeType="1"/>
            <a:stCxn id="1900552" idx="3"/>
          </p:cNvCxnSpPr>
          <p:nvPr/>
        </p:nvCxnSpPr>
        <p:spPr bwMode="auto">
          <a:xfrm>
            <a:off x="4810125" y="1219200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00556" name="AutoShape 12"/>
          <p:cNvCxnSpPr>
            <a:cxnSpLocks noChangeShapeType="1"/>
            <a:stCxn id="1900548" idx="3"/>
            <a:endCxn id="1900549" idx="1"/>
          </p:cNvCxnSpPr>
          <p:nvPr/>
        </p:nvCxnSpPr>
        <p:spPr bwMode="auto">
          <a:xfrm>
            <a:off x="2981325" y="1219200"/>
            <a:ext cx="66675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00557" name="AutoShape 13"/>
          <p:cNvCxnSpPr>
            <a:cxnSpLocks noChangeShapeType="1"/>
          </p:cNvCxnSpPr>
          <p:nvPr/>
        </p:nvCxnSpPr>
        <p:spPr bwMode="auto">
          <a:xfrm flipV="1">
            <a:off x="4800600" y="1219200"/>
            <a:ext cx="91440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00558" name="AutoShape 14"/>
          <p:cNvCxnSpPr>
            <a:cxnSpLocks noChangeShapeType="1"/>
            <a:stCxn id="1900549" idx="3"/>
            <a:endCxn id="1900551" idx="2"/>
          </p:cNvCxnSpPr>
          <p:nvPr/>
        </p:nvCxnSpPr>
        <p:spPr bwMode="auto">
          <a:xfrm flipV="1">
            <a:off x="4810125" y="2362200"/>
            <a:ext cx="23431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00559" name="AutoShape 15"/>
          <p:cNvCxnSpPr>
            <a:cxnSpLocks noChangeShapeType="1"/>
            <a:stCxn id="1900552" idx="3"/>
          </p:cNvCxnSpPr>
          <p:nvPr/>
        </p:nvCxnSpPr>
        <p:spPr bwMode="auto">
          <a:xfrm>
            <a:off x="4810125" y="1219200"/>
            <a:ext cx="23622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00560" name="Text Box 16"/>
          <p:cNvSpPr txBox="1">
            <a:spLocks noChangeArrowheads="1"/>
          </p:cNvSpPr>
          <p:nvPr/>
        </p:nvSpPr>
        <p:spPr bwMode="auto">
          <a:xfrm>
            <a:off x="288925" y="838200"/>
            <a:ext cx="90328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Tahoma" charset="0"/>
              </a:rPr>
              <a:t>Trans</a:t>
            </a:r>
          </a:p>
          <a:p>
            <a:pPr algn="ctr"/>
            <a:r>
              <a:rPr lang="en-US" sz="1800">
                <a:latin typeface="Tahoma" charset="0"/>
              </a:rPr>
              <a:t>Input</a:t>
            </a:r>
          </a:p>
          <a:p>
            <a:pPr algn="ctr"/>
            <a:r>
              <a:rPr lang="en-US" sz="1800">
                <a:latin typeface="Tahoma" charset="0"/>
              </a:rPr>
              <a:t>Stream</a:t>
            </a:r>
          </a:p>
          <a:p>
            <a:pPr algn="ctr"/>
            <a:r>
              <a:rPr lang="en-US" sz="1600">
                <a:solidFill>
                  <a:srgbClr val="990033"/>
                </a:solidFill>
                <a:latin typeface="Tahoma" charset="0"/>
              </a:rPr>
              <a:t>60k/hr</a:t>
            </a:r>
            <a:endParaRPr lang="en-US" sz="1600">
              <a:solidFill>
                <a:schemeClr val="hlink"/>
              </a:solidFill>
              <a:latin typeface="Tahoma" charset="0"/>
            </a:endParaRPr>
          </a:p>
          <a:p>
            <a:pPr algn="ctr"/>
            <a:endParaRPr lang="en-US" sz="1800">
              <a:solidFill>
                <a:schemeClr val="hlink"/>
              </a:solidFill>
              <a:latin typeface="Tahoma" charset="0"/>
            </a:endParaRPr>
          </a:p>
        </p:txBody>
      </p:sp>
      <p:sp>
        <p:nvSpPr>
          <p:cNvPr id="1900561" name="Text Box 17"/>
          <p:cNvSpPr txBox="1">
            <a:spLocks noChangeArrowheads="1"/>
          </p:cNvSpPr>
          <p:nvPr/>
        </p:nvSpPr>
        <p:spPr bwMode="auto">
          <a:xfrm>
            <a:off x="2057400" y="1655763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Tahoma" charset="0"/>
              </a:rPr>
              <a:t>20 ms?</a:t>
            </a:r>
          </a:p>
        </p:txBody>
      </p:sp>
      <p:sp>
        <p:nvSpPr>
          <p:cNvPr id="1900562" name="Text Box 18"/>
          <p:cNvSpPr txBox="1">
            <a:spLocks noChangeArrowheads="1"/>
          </p:cNvSpPr>
          <p:nvPr/>
        </p:nvSpPr>
        <p:spPr bwMode="auto">
          <a:xfrm>
            <a:off x="3892550" y="1624013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Tahoma" charset="0"/>
              </a:rPr>
              <a:t>20 ms?</a:t>
            </a:r>
          </a:p>
        </p:txBody>
      </p:sp>
      <p:sp>
        <p:nvSpPr>
          <p:cNvPr id="1900563" name="Text Box 19"/>
          <p:cNvSpPr txBox="1">
            <a:spLocks noChangeArrowheads="1"/>
          </p:cNvSpPr>
          <p:nvPr/>
        </p:nvSpPr>
        <p:spPr bwMode="auto">
          <a:xfrm>
            <a:off x="3892550" y="2857500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Tahoma" charset="0"/>
              </a:rPr>
              <a:t>20 ms?</a:t>
            </a:r>
          </a:p>
        </p:txBody>
      </p:sp>
      <p:sp>
        <p:nvSpPr>
          <p:cNvPr id="1900564" name="Text Box 20"/>
          <p:cNvSpPr txBox="1">
            <a:spLocks noChangeArrowheads="1"/>
          </p:cNvSpPr>
          <p:nvPr/>
        </p:nvSpPr>
        <p:spPr bwMode="auto">
          <a:xfrm>
            <a:off x="5537200" y="1624013"/>
            <a:ext cx="132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Tahoma" charset="0"/>
              </a:rPr>
              <a:t>Every 10 sec</a:t>
            </a:r>
          </a:p>
        </p:txBody>
      </p:sp>
      <p:sp>
        <p:nvSpPr>
          <p:cNvPr id="1900565" name="Text Box 21"/>
          <p:cNvSpPr txBox="1">
            <a:spLocks noChangeArrowheads="1"/>
          </p:cNvSpPr>
          <p:nvPr/>
        </p:nvSpPr>
        <p:spPr bwMode="auto">
          <a:xfrm>
            <a:off x="7086600" y="2940050"/>
            <a:ext cx="1360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Tahoma" charset="0"/>
              </a:rPr>
              <a:t>Every 10 min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06428" y="593913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Q1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334000" y="609600"/>
            <a:ext cx="1635125" cy="15875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899275" y="1752600"/>
            <a:ext cx="1635125" cy="15875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914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“Every” means “batched.”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 on this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Somebody had to be working the performance concerns from Day 1 of the project.</a:t>
            </a:r>
          </a:p>
          <a:p>
            <a:r>
              <a:rPr lang="en-US" sz="2400" dirty="0" smtClean="0"/>
              <a:t>You can’t wait till it hits the test lab, then expect to tune to spec something this big!</a:t>
            </a:r>
          </a:p>
          <a:p>
            <a:r>
              <a:rPr lang="en-US" sz="2400" dirty="0" smtClean="0"/>
              <a:t>Problem is you don’t really SEE the issues until it does hit the lab.</a:t>
            </a:r>
          </a:p>
          <a:p>
            <a:r>
              <a:rPr lang="en-US" sz="2400" dirty="0" smtClean="0"/>
              <a:t>So, you can get lulled into thinking everything is ok.</a:t>
            </a:r>
          </a:p>
          <a:p>
            <a:pPr lvl="1"/>
            <a:r>
              <a:rPr lang="en-US" sz="2000" dirty="0" smtClean="0"/>
              <a:t>And focus just on writing features.</a:t>
            </a:r>
          </a:p>
          <a:p>
            <a:r>
              <a:rPr lang="en-US" sz="2400" dirty="0" smtClean="0"/>
              <a:t>If the architecture isn’t right, you could have to start over.  </a:t>
            </a:r>
          </a:p>
          <a:p>
            <a:r>
              <a:rPr lang="en-US" sz="2400" dirty="0" smtClean="0"/>
              <a:t>See CSSE 477 for more!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1837-7D09-B044-9F5A-263D24C62731}" type="slidenum">
              <a:rPr lang="en-US"/>
              <a:pPr/>
              <a:t>7</a:t>
            </a:fld>
            <a:endParaRPr lang="en-US"/>
          </a:p>
        </p:txBody>
      </p:sp>
      <p:sp>
        <p:nvSpPr>
          <p:cNvPr id="1925122" name="Title 1"/>
          <p:cNvSpPr>
            <a:spLocks noGrp="1"/>
          </p:cNvSpPr>
          <p:nvPr>
            <p:ph type="title" idx="4294967295"/>
          </p:nvPr>
        </p:nvSpPr>
        <p:spPr/>
        <p:txBody>
          <a:bodyPr bIns="91440" anchor="b"/>
          <a:lstStyle/>
          <a:p>
            <a:pPr algn="ctr" eaLnBrk="1" hangingPunct="1"/>
            <a:r>
              <a:rPr lang="en-US" dirty="0"/>
              <a:t>Program </a:t>
            </a:r>
            <a:r>
              <a:rPr lang="en-US" dirty="0" smtClean="0"/>
              <a:t>Requirements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838200"/>
            <a:ext cx="8305800" cy="5486400"/>
          </a:xfrm>
        </p:spPr>
        <p:txBody>
          <a:bodyPr/>
          <a:lstStyle/>
          <a:p>
            <a:pPr marL="273050" indent="-273050" eaLnBrk="1" hangingPunct="1"/>
            <a:r>
              <a:rPr lang="en-US" dirty="0" smtClean="0"/>
              <a:t>Initial </a:t>
            </a:r>
            <a:r>
              <a:rPr lang="en-US" dirty="0"/>
              <a:t>requirement: sub-second response time</a:t>
            </a:r>
          </a:p>
          <a:p>
            <a:pPr marL="547688" lvl="1" indent="-228600" eaLnBrk="1" hangingPunct="1"/>
            <a:r>
              <a:rPr lang="en-US" dirty="0"/>
              <a:t>Highly complex design</a:t>
            </a:r>
          </a:p>
          <a:p>
            <a:pPr marL="547688" lvl="1" indent="-228600" eaLnBrk="1" hangingPunct="1"/>
            <a:r>
              <a:rPr lang="en-US" dirty="0"/>
              <a:t>Estimate cost: $100 </a:t>
            </a:r>
            <a:r>
              <a:rPr lang="en-US" dirty="0" smtClean="0"/>
              <a:t>million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/>
            <a:r>
              <a:rPr lang="en-US" dirty="0"/>
              <a:t>Further analysis:</a:t>
            </a:r>
          </a:p>
          <a:p>
            <a:pPr marL="547688" lvl="1" indent="-228600" eaLnBrk="1" hangingPunct="1"/>
            <a:r>
              <a:rPr lang="en-US" dirty="0"/>
              <a:t>User’s happy with four-second response time 90% of the time</a:t>
            </a:r>
          </a:p>
          <a:p>
            <a:pPr marL="547688" lvl="1" indent="-228600" eaLnBrk="1" hangingPunct="1"/>
            <a:r>
              <a:rPr lang="en-US" dirty="0"/>
              <a:t>Reduced system cost by ~$70 </a:t>
            </a:r>
            <a:r>
              <a:rPr lang="en-US" dirty="0" smtClean="0"/>
              <a:t>million</a:t>
            </a:r>
            <a:br>
              <a:rPr lang="en-US" dirty="0" smtClean="0"/>
            </a:br>
            <a:endParaRPr lang="en-US" dirty="0" smtClean="0"/>
          </a:p>
          <a:p>
            <a:pPr marL="273050" indent="-273050" eaLnBrk="1" hangingPunct="1">
              <a:buNone/>
            </a:pPr>
            <a:r>
              <a:rPr lang="en-US" sz="3000" i="1" dirty="0" smtClean="0">
                <a:solidFill>
                  <a:srgbClr val="000090"/>
                </a:solidFill>
              </a:rPr>
              <a:t>	Make </a:t>
            </a:r>
            <a:r>
              <a:rPr lang="en-US" sz="3000" i="1" dirty="0">
                <a:solidFill>
                  <a:srgbClr val="000090"/>
                </a:solidFill>
              </a:rPr>
              <a:t>sure you’re solving a problem that needs to be solved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6428" y="593913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Q2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762000" y="914400"/>
            <a:ext cx="8001000" cy="533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3589-6885-2A4D-B6F9-ED342A3785BE}" type="slidenum">
              <a:rPr lang="en-US"/>
              <a:pPr/>
              <a:t>8</a:t>
            </a:fld>
            <a:endParaRPr lang="en-US"/>
          </a:p>
        </p:txBody>
      </p:sp>
      <p:sp>
        <p:nvSpPr>
          <p:cNvPr id="1928194" name="Title 1"/>
          <p:cNvSpPr>
            <a:spLocks noGrp="1"/>
          </p:cNvSpPr>
          <p:nvPr>
            <p:ph type="title" idx="4294967295"/>
          </p:nvPr>
        </p:nvSpPr>
        <p:spPr/>
        <p:txBody>
          <a:bodyPr bIns="91440" anchor="b"/>
          <a:lstStyle/>
          <a:p>
            <a:pPr eaLnBrk="1" hangingPunct="1"/>
            <a:r>
              <a:rPr lang="en-US" dirty="0"/>
              <a:t>Pareto </a:t>
            </a:r>
            <a:r>
              <a:rPr lang="en-US" dirty="0" smtClean="0"/>
              <a:t>Principle – 80/20 Rule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5800" y="990600"/>
            <a:ext cx="8229600" cy="5257800"/>
          </a:xfrm>
        </p:spPr>
        <p:txBody>
          <a:bodyPr/>
          <a:lstStyle/>
          <a:p>
            <a:pPr marL="147638" indent="-228600" eaLnBrk="1" hangingPunct="1"/>
            <a:r>
              <a:rPr lang="en-US" dirty="0" smtClean="0"/>
              <a:t>80% of result </a:t>
            </a:r>
            <a:r>
              <a:rPr lang="en-US" dirty="0"/>
              <a:t>is achieved by </a:t>
            </a:r>
            <a:r>
              <a:rPr lang="en-US" dirty="0" smtClean="0"/>
              <a:t>20% of effort</a:t>
            </a:r>
            <a:endParaRPr lang="en-US" dirty="0"/>
          </a:p>
          <a:p>
            <a:pPr marL="547688" lvl="1" indent="-228600" eaLnBrk="1" hangingPunct="1"/>
            <a:endParaRPr lang="en-US" dirty="0"/>
          </a:p>
          <a:p>
            <a:pPr marL="273050" indent="-273050" eaLnBrk="1" hangingPunct="1"/>
            <a:r>
              <a:rPr lang="en-US" dirty="0"/>
              <a:t>“An Empirical Study of Fortran Programs” by Donald Knuth</a:t>
            </a:r>
          </a:p>
          <a:p>
            <a:pPr marL="547688" lvl="1" indent="-228600" eaLnBrk="1" hangingPunct="1"/>
            <a:r>
              <a:rPr lang="en-US" dirty="0"/>
              <a:t>&lt; 4% of a program accounts for more than 50% of it’s run-time</a:t>
            </a:r>
          </a:p>
          <a:p>
            <a:pPr marL="273050" indent="-273050" eaLnBrk="1" hangingPunct="1"/>
            <a:endParaRPr lang="en-US" sz="3000" dirty="0"/>
          </a:p>
          <a:p>
            <a:pPr marL="273050" indent="-273050" eaLnBrk="1" hangingPunct="1">
              <a:buNone/>
            </a:pPr>
            <a:r>
              <a:rPr lang="en-US" sz="3000" i="1" dirty="0">
                <a:solidFill>
                  <a:srgbClr val="000090"/>
                </a:solidFill>
              </a:rPr>
              <a:t>How does this relate to code tuning?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6428" y="593913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Q3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4BEB-EE6A-CF4C-A6B3-C6A946E6BE12}" type="slidenum">
              <a:rPr lang="en-US"/>
              <a:pPr/>
              <a:t>9</a:t>
            </a:fld>
            <a:endParaRPr lang="en-US"/>
          </a:p>
        </p:txBody>
      </p:sp>
      <p:sp>
        <p:nvSpPr>
          <p:cNvPr id="1929218" name="Title 1"/>
          <p:cNvSpPr>
            <a:spLocks noGrp="1"/>
          </p:cNvSpPr>
          <p:nvPr>
            <p:ph type="title" idx="4294967295"/>
          </p:nvPr>
        </p:nvSpPr>
        <p:spPr/>
        <p:txBody>
          <a:bodyPr bIns="91440" anchor="b"/>
          <a:lstStyle/>
          <a:p>
            <a:pPr eaLnBrk="1" hangingPunct="1"/>
            <a:r>
              <a:rPr lang="en-US"/>
              <a:t>Let’s consider…</a:t>
            </a:r>
          </a:p>
        </p:txBody>
      </p:sp>
      <p:sp>
        <p:nvSpPr>
          <p:cNvPr id="1929220" name="Content Placeholder 3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273050" indent="-273050" eaLnBrk="1" hangingPunct="1">
              <a:buFont typeface="Wingdings" charset="2"/>
              <a:buNone/>
            </a:pPr>
            <a:endParaRPr lang="en-US" sz="3000" dirty="0"/>
          </a:p>
          <a:p>
            <a:pPr marL="273050" indent="-273050" eaLnBrk="1" hangingPunct="1">
              <a:buFont typeface="Wingdings" charset="2"/>
              <a:buNone/>
            </a:pPr>
            <a:endParaRPr lang="en-US" sz="3000" dirty="0" smtClean="0"/>
          </a:p>
          <a:p>
            <a:pPr marL="273050" indent="-273050" eaLnBrk="1" hangingPunct="1">
              <a:buFont typeface="Wingdings" charset="2"/>
              <a:buNone/>
            </a:pPr>
            <a:r>
              <a:rPr lang="en-US" sz="3000" dirty="0" smtClean="0"/>
              <a:t>	Reducing </a:t>
            </a:r>
            <a:r>
              <a:rPr lang="en-US" sz="3000" dirty="0"/>
              <a:t>the lines of code in a high-level language improves speed </a:t>
            </a:r>
            <a:r>
              <a:rPr lang="en-US" sz="3000" i="1" dirty="0"/>
              <a:t>or</a:t>
            </a:r>
            <a:r>
              <a:rPr lang="en-US" sz="3000" dirty="0"/>
              <a:t> the size of the resulting machine </a:t>
            </a:r>
            <a:r>
              <a:rPr lang="en-US" sz="3000" dirty="0" smtClean="0"/>
              <a:t>code.</a:t>
            </a:r>
          </a:p>
          <a:p>
            <a:pPr marL="273050" indent="-273050" eaLnBrk="1" hangingPunct="1">
              <a:buFont typeface="Wingdings" charset="2"/>
              <a:buNone/>
            </a:pPr>
            <a:endParaRPr lang="en-US" sz="3000" dirty="0"/>
          </a:p>
          <a:p>
            <a:pPr marL="273050" indent="-273050" eaLnBrk="1" hangingPunct="1">
              <a:buFont typeface="Wingdings" charset="2"/>
              <a:buNone/>
            </a:pPr>
            <a:r>
              <a:rPr lang="en-US" sz="3000" dirty="0" smtClean="0"/>
              <a:t>   (Pick which one – it matters.)</a:t>
            </a:r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49479</TotalTime>
  <Words>681</Words>
  <Application>Microsoft Office PowerPoint</Application>
  <PresentationFormat>On-screen Show (4:3)</PresentationFormat>
  <Paragraphs>207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Software Construction  and Evolution - CSSE 375  Code Tuning</vt:lpstr>
      <vt:lpstr>Brief Overview of Code Tuning</vt:lpstr>
      <vt:lpstr>Historical Context</vt:lpstr>
      <vt:lpstr>Example: Performance Requirements</vt:lpstr>
      <vt:lpstr>Example: System Performance Architecture</vt:lpstr>
      <vt:lpstr>Step One on this example…</vt:lpstr>
      <vt:lpstr>Program Requirements Example</vt:lpstr>
      <vt:lpstr>Pareto Principle – 80/20 Rule</vt:lpstr>
      <vt:lpstr>Let’s consider…</vt:lpstr>
      <vt:lpstr>Which is faster?</vt:lpstr>
      <vt:lpstr>Results…</vt:lpstr>
      <vt:lpstr>Common Sources of Inefficiencies</vt:lpstr>
      <vt:lpstr>Good Tips on Logic</vt:lpstr>
      <vt:lpstr>Loops – Make Decisions outside of Loop</vt:lpstr>
      <vt:lpstr>More Loops</vt:lpstr>
      <vt:lpstr>More Loops (continued)</vt:lpstr>
      <vt:lpstr>Data Transformations</vt:lpstr>
      <vt:lpstr>Can Refactoring and Design Patterns coexist with Code Tuning?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171</cp:revision>
  <cp:lastPrinted>2010-05-20T14:38:55Z</cp:lastPrinted>
  <dcterms:created xsi:type="dcterms:W3CDTF">2010-05-20T05:59:15Z</dcterms:created>
  <dcterms:modified xsi:type="dcterms:W3CDTF">2014-05-08T15:31:53Z</dcterms:modified>
</cp:coreProperties>
</file>