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9" r:id="rId2"/>
    <p:sldId id="703" r:id="rId3"/>
    <p:sldId id="690" r:id="rId4"/>
    <p:sldId id="704" r:id="rId5"/>
    <p:sldId id="689" r:id="rId6"/>
    <p:sldId id="691" r:id="rId7"/>
    <p:sldId id="692" r:id="rId8"/>
    <p:sldId id="693" r:id="rId9"/>
    <p:sldId id="694" r:id="rId10"/>
    <p:sldId id="695" r:id="rId11"/>
    <p:sldId id="705" r:id="rId12"/>
    <p:sldId id="706" r:id="rId13"/>
    <p:sldId id="696" r:id="rId14"/>
    <p:sldId id="697" r:id="rId15"/>
    <p:sldId id="698" r:id="rId16"/>
    <p:sldId id="699" r:id="rId17"/>
    <p:sldId id="700" r:id="rId18"/>
    <p:sldId id="701" r:id="rId19"/>
    <p:sldId id="702" r:id="rId20"/>
  </p:sldIdLst>
  <p:sldSz cx="9144000" cy="6858000" type="screen4x3"/>
  <p:notesSz cx="7315200" cy="9601200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33"/>
    <a:srgbClr val="336699"/>
    <a:srgbClr val="FFFF00"/>
    <a:srgbClr val="0033CC"/>
    <a:srgbClr val="800000"/>
    <a:srgbClr val="990000"/>
    <a:srgbClr val="000066"/>
    <a:srgbClr val="CC33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3" autoAdjust="0"/>
    <p:restoredTop sz="76764" autoAdjust="0"/>
  </p:normalViewPr>
  <p:slideViewPr>
    <p:cSldViewPr>
      <p:cViewPr varScale="1">
        <p:scale>
          <a:sx n="54" d="100"/>
          <a:sy n="54" d="100"/>
        </p:scale>
        <p:origin x="-14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542" y="-84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2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0838" y="0"/>
            <a:ext cx="3182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endParaRPr lang="en-US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82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en-US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0838" y="9109075"/>
            <a:ext cx="3182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fld id="{BE7C2961-80AF-1046-8E90-A8097193FC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6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>
            <a:lvl1pPr defTabSz="973138">
              <a:defRPr sz="13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>
            <a:lvl1pPr algn="r" defTabSz="973138">
              <a:defRPr sz="13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b" anchorCtr="0" compatLnSpc="1">
            <a:prstTxWarp prst="textNoShape">
              <a:avLst/>
            </a:prstTxWarp>
          </a:bodyPr>
          <a:lstStyle>
            <a:lvl1pPr defTabSz="973138">
              <a:defRPr sz="13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18600"/>
            <a:ext cx="31702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b" anchorCtr="0" compatLnSpc="1">
            <a:prstTxWarp prst="textNoShape">
              <a:avLst/>
            </a:prstTxWarp>
          </a:bodyPr>
          <a:lstStyle>
            <a:lvl1pPr algn="r" defTabSz="973138">
              <a:defRPr sz="1300"/>
            </a:lvl1pPr>
          </a:lstStyle>
          <a:p>
            <a:fld id="{1D48FDC5-0FF0-AA44-98DE-252E54AB5E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489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1C3301-B4F8-9C4A-A4A6-B086B24BB786}" type="slidenum">
              <a:rPr lang="en-US"/>
              <a:pPr/>
              <a:t>1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 smtClean="0"/>
              <a:t>http://www.business2community.com/strategy/is-your-shipping-documentation-all-at-sea-0388206</a:t>
            </a:r>
            <a:endParaRPr lang="en-US" b="0" baseline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3F222B-C584-D94E-A475-6A6D5A930B9A}" type="slidenum">
              <a:rPr lang="en-US"/>
              <a:pPr/>
              <a:t>10</a:t>
            </a:fld>
            <a:endParaRPr lang="en-US"/>
          </a:p>
        </p:txBody>
      </p:sp>
      <p:sp>
        <p:nvSpPr>
          <p:cNvPr id="16896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3F222B-C584-D94E-A475-6A6D5A930B9A}" type="slidenum">
              <a:rPr lang="en-US"/>
              <a:pPr/>
              <a:t>11</a:t>
            </a:fld>
            <a:endParaRPr lang="en-US"/>
          </a:p>
        </p:txBody>
      </p:sp>
      <p:sp>
        <p:nvSpPr>
          <p:cNvPr id="16896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E2BF38-FBEE-E34A-81D4-FBD9934950D0}" type="slidenum">
              <a:rPr lang="en-US"/>
              <a:pPr/>
              <a:t>12</a:t>
            </a:fld>
            <a:endParaRPr lang="en-US"/>
          </a:p>
        </p:txBody>
      </p:sp>
      <p:sp>
        <p:nvSpPr>
          <p:cNvPr id="16906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06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E2BF38-FBEE-E34A-81D4-FBD9934950D0}" type="slidenum">
              <a:rPr lang="en-US"/>
              <a:pPr/>
              <a:t>13</a:t>
            </a:fld>
            <a:endParaRPr lang="en-US"/>
          </a:p>
        </p:txBody>
      </p:sp>
      <p:sp>
        <p:nvSpPr>
          <p:cNvPr id="16906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06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C0C60A-4090-C045-BADB-AEEE9423D10A}" type="slidenum">
              <a:rPr lang="en-US"/>
              <a:pPr/>
              <a:t>14</a:t>
            </a:fld>
            <a:endParaRPr lang="en-US"/>
          </a:p>
        </p:txBody>
      </p:sp>
      <p:sp>
        <p:nvSpPr>
          <p:cNvPr id="169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You must be kidding! How will I know how my software will turn out?!? </a:t>
            </a:r>
          </a:p>
          <a:p>
            <a:pPr lvl="1"/>
            <a:r>
              <a:rPr lang="en-US" dirty="0" smtClean="0"/>
              <a:t>Nope… I’m not kidding; it’s a quality thing like test driven development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2BAEE3-82D9-7B47-A8C9-2D3A507BA65B}" type="slidenum">
              <a:rPr lang="en-US"/>
              <a:pPr/>
              <a:t>15</a:t>
            </a:fld>
            <a:endParaRPr lang="en-US"/>
          </a:p>
        </p:txBody>
      </p:sp>
      <p:sp>
        <p:nvSpPr>
          <p:cNvPr id="169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011E5C-B586-DF45-B210-85100433D78C}" type="slidenum">
              <a:rPr lang="en-US"/>
              <a:pPr/>
              <a:t>16</a:t>
            </a:fld>
            <a:endParaRPr lang="en-US"/>
          </a:p>
        </p:txBody>
      </p:sp>
      <p:sp>
        <p:nvSpPr>
          <p:cNvPr id="169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07730-C1B0-F949-9EA0-0BD7B52B2FA2}" type="slidenum">
              <a:rPr lang="en-US"/>
              <a:pPr/>
              <a:t>17</a:t>
            </a:fld>
            <a:endParaRPr lang="en-US"/>
          </a:p>
        </p:txBody>
      </p:sp>
      <p:sp>
        <p:nvSpPr>
          <p:cNvPr id="16947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47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348FDB-CCE7-8342-B6CE-EE0FAD0C8CF4}" type="slidenum">
              <a:rPr lang="en-US"/>
              <a:pPr/>
              <a:t>18</a:t>
            </a:fld>
            <a:endParaRPr lang="en-US"/>
          </a:p>
        </p:txBody>
      </p:sp>
      <p:sp>
        <p:nvSpPr>
          <p:cNvPr id="165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was your reading assignment for today – a journal article, on the course website under Resources.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726CEA-F5A1-7A41-811C-D814B9421359}" type="slidenum">
              <a:rPr lang="en-US"/>
              <a:pPr/>
              <a:t>19</a:t>
            </a:fld>
            <a:endParaRPr lang="en-US"/>
          </a:p>
        </p:txBody>
      </p:sp>
      <p:sp>
        <p:nvSpPr>
          <p:cNvPr id="165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“Can we talk?” is comedienne</a:t>
            </a:r>
            <a:r>
              <a:rPr lang="en-US" baseline="0" dirty="0" smtClean="0"/>
              <a:t> Joan Rivers’ most famous line.  Image from http://www.politico.com/blogs/click/2013/01/joan-rivers-first-ladys-new-do-is-a-dont-154775.html.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While software documentation requirements for delivery vary from organization to organization, these</a:t>
            </a:r>
            <a:r>
              <a:rPr lang="en-US" baseline="0" dirty="0" smtClean="0"/>
              <a:t> are a reasonable set. </a:t>
            </a:r>
          </a:p>
          <a:p>
            <a:r>
              <a:rPr lang="en-US" baseline="0" dirty="0" smtClean="0"/>
              <a:t>For today, we focus on User Documents.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Q1</a:t>
            </a:r>
            <a:r>
              <a:rPr lang="en-US" baseline="0" dirty="0" smtClean="0"/>
              <a:t>: What are the deliverable software documents that CSSE 371 and CSSE 374 focused on?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99F3C-B93F-314A-83C3-21DF8AF33D04}" type="slidenum">
              <a:rPr lang="en-US"/>
              <a:pPr/>
              <a:t>3</a:t>
            </a:fld>
            <a:endParaRPr lang="en-US"/>
          </a:p>
        </p:txBody>
      </p:sp>
      <p:sp>
        <p:nvSpPr>
          <p:cNvPr id="168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all those other details that if not present when</a:t>
            </a:r>
            <a:r>
              <a:rPr lang="en-US" baseline="0" dirty="0" smtClean="0"/>
              <a:t> needed, the user (and other stakeholders) will be disappointed in the system as they try to figure out how the </a:t>
            </a:r>
            <a:r>
              <a:rPr lang="en-US" baseline="0" smtClean="0"/>
              <a:t>system works.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99F3C-B93F-314A-83C3-21DF8AF33D04}" type="slidenum">
              <a:rPr lang="en-US"/>
              <a:pPr/>
              <a:t>4</a:t>
            </a:fld>
            <a:endParaRPr lang="en-US"/>
          </a:p>
        </p:txBody>
      </p:sp>
      <p:sp>
        <p:nvSpPr>
          <p:cNvPr id="168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Software is a product and has customers –</a:t>
            </a:r>
            <a:r>
              <a:rPr lang="en-US" baseline="0" dirty="0" smtClean="0"/>
              <a:t> while organizations pay, customers (users) make decisions on the product!</a:t>
            </a:r>
          </a:p>
          <a:p>
            <a:r>
              <a:rPr lang="en-US" baseline="0" dirty="0" smtClean="0"/>
              <a:t>So, are software maintainers an audience for user documentation?  Why?</a:t>
            </a:r>
            <a:endParaRPr lang="en-US" dirty="0" smtClean="0"/>
          </a:p>
          <a:p>
            <a:r>
              <a:rPr lang="en-US" b="1" dirty="0" smtClean="0"/>
              <a:t>Q2</a:t>
            </a:r>
            <a:r>
              <a:rPr lang="en-US" dirty="0" smtClean="0"/>
              <a:t>: In writing the use documentation, who is the audience?  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8F683-7062-2C47-8686-4C59EF8D79B5}" type="slidenum">
              <a:rPr lang="en-US"/>
              <a:pPr/>
              <a:t>5</a:t>
            </a:fld>
            <a:endParaRPr lang="en-US"/>
          </a:p>
        </p:txBody>
      </p:sp>
      <p:sp>
        <p:nvSpPr>
          <p:cNvPr id="168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do you suppose</a:t>
            </a:r>
            <a:r>
              <a:rPr lang="en-US" baseline="0" dirty="0" smtClean="0"/>
              <a:t> there exists “signs/cartoons” like the above?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Users cannot figure out something with the system and become frustrated.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After paying good money for the product and it does not meet their expectations, they want to express themselves</a:t>
            </a:r>
          </a:p>
          <a:p>
            <a:pPr marL="228600" indent="-228600">
              <a:buNone/>
            </a:pPr>
            <a:r>
              <a:rPr lang="en-US" baseline="0" dirty="0" smtClean="0"/>
              <a:t>Q3: While maintainers are not the primary audience for user documentation, does it help them in their job? If yes, how? 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8326F-4462-AC40-87AB-7719099EB6A0}" type="slidenum">
              <a:rPr lang="en-US"/>
              <a:pPr/>
              <a:t>6</a:t>
            </a:fld>
            <a:endParaRPr lang="en-US"/>
          </a:p>
        </p:txBody>
      </p:sp>
      <p:sp>
        <p:nvSpPr>
          <p:cNvPr id="168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Q4</a:t>
            </a:r>
            <a:r>
              <a:rPr lang="en-US" dirty="0" smtClean="0"/>
              <a:t>: What role</a:t>
            </a:r>
            <a:r>
              <a:rPr lang="en-US" baseline="0" dirty="0" smtClean="0"/>
              <a:t> does the maintenance manual / guide serve for the user?  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822B1C-92CE-C54D-B733-D0E1B98C72BC}" type="slidenum">
              <a:rPr lang="en-US"/>
              <a:pPr/>
              <a:t>7</a:t>
            </a:fld>
            <a:endParaRPr lang="en-US"/>
          </a:p>
        </p:txBody>
      </p:sp>
      <p:sp>
        <p:nvSpPr>
          <p:cNvPr id="168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E5E104-72A1-6348-94AB-0C0203430986}" type="slidenum">
              <a:rPr lang="en-US"/>
              <a:pPr/>
              <a:t>8</a:t>
            </a:fld>
            <a:endParaRPr lang="en-US"/>
          </a:p>
        </p:txBody>
      </p:sp>
      <p:sp>
        <p:nvSpPr>
          <p:cNvPr id="168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Q5: What are</a:t>
            </a:r>
            <a:r>
              <a:rPr lang="en-US" baseline="0" dirty="0" smtClean="0"/>
              <a:t> </a:t>
            </a:r>
            <a:r>
              <a:rPr lang="en-US" dirty="0" smtClean="0"/>
              <a:t>the advantages of having online documentation? [[available</a:t>
            </a:r>
            <a:r>
              <a:rPr lang="en-US" baseline="0" dirty="0" smtClean="0"/>
              <a:t> with the system during operation, provides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FEA52D-40A5-5C41-B566-571EA5BB2799}" type="slidenum">
              <a:rPr lang="en-US"/>
              <a:pPr/>
              <a:t>9</a:t>
            </a:fld>
            <a:endParaRPr lang="en-US"/>
          </a:p>
        </p:txBody>
      </p:sp>
      <p:sp>
        <p:nvSpPr>
          <p:cNvPr id="168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invGray">
          <a:xfrm>
            <a:off x="9190038" y="20638"/>
            <a:ext cx="563562" cy="6858000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7" name="Freeform 3"/>
          <p:cNvSpPr>
            <a:spLocks/>
          </p:cNvSpPr>
          <p:nvPr/>
        </p:nvSpPr>
        <p:spPr bwMode="white">
          <a:xfrm>
            <a:off x="0" y="4510088"/>
            <a:ext cx="5754688" cy="2347912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Freeform 4"/>
          <p:cNvSpPr>
            <a:spLocks/>
          </p:cNvSpPr>
          <p:nvPr/>
        </p:nvSpPr>
        <p:spPr bwMode="white">
          <a:xfrm>
            <a:off x="0" y="3838575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Freeform 5"/>
          <p:cNvSpPr>
            <a:spLocks/>
          </p:cNvSpPr>
          <p:nvPr/>
        </p:nvSpPr>
        <p:spPr bwMode="white">
          <a:xfrm>
            <a:off x="0" y="3167063"/>
            <a:ext cx="9144000" cy="36909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Freeform 6"/>
          <p:cNvSpPr>
            <a:spLocks/>
          </p:cNvSpPr>
          <p:nvPr/>
        </p:nvSpPr>
        <p:spPr bwMode="white">
          <a:xfrm>
            <a:off x="0" y="2481263"/>
            <a:ext cx="9144000" cy="2497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1" name="Freeform 7"/>
          <p:cNvSpPr>
            <a:spLocks/>
          </p:cNvSpPr>
          <p:nvPr/>
        </p:nvSpPr>
        <p:spPr bwMode="white">
          <a:xfrm>
            <a:off x="0" y="1814513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2" name="Freeform 8"/>
          <p:cNvSpPr>
            <a:spLocks/>
          </p:cNvSpPr>
          <p:nvPr/>
        </p:nvSpPr>
        <p:spPr bwMode="white">
          <a:xfrm>
            <a:off x="0" y="0"/>
            <a:ext cx="9144000" cy="1682750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3" name="Freeform 9"/>
          <p:cNvSpPr>
            <a:spLocks/>
          </p:cNvSpPr>
          <p:nvPr/>
        </p:nvSpPr>
        <p:spPr bwMode="white">
          <a:xfrm>
            <a:off x="0" y="0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4" name="Freeform 10"/>
          <p:cNvSpPr>
            <a:spLocks/>
          </p:cNvSpPr>
          <p:nvPr/>
        </p:nvSpPr>
        <p:spPr bwMode="white">
          <a:xfrm>
            <a:off x="0" y="0"/>
            <a:ext cx="4578350" cy="454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28194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02FA40B-D0E2-5746-A3D8-9149A00ED7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F69C24B-8AC4-4649-8C5D-C9ABF9BA83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7620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762000"/>
            <a:ext cx="3810000" cy="5486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62800" y="6553200"/>
            <a:ext cx="1905000" cy="381000"/>
          </a:xfrm>
        </p:spPr>
        <p:txBody>
          <a:bodyPr/>
          <a:lstStyle>
            <a:lvl1pPr>
              <a:defRPr smtClean="0"/>
            </a:lvl1pPr>
          </a:lstStyle>
          <a:p>
            <a:fld id="{D1C5598A-8974-3840-978B-2DD5197435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4B3A97D-E058-4347-98A3-25ACC5C280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4A6DD52-B65D-2745-95FF-4AABEB5105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7620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AD968FA-C622-B24E-90B1-AA1F687089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EFA5E4A-AD53-0843-A6C6-D4095C8CCF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43A6690-49A6-7A4D-B2B1-26C8A70FBB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B87E393-2226-604C-AFDD-3DC991E195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032A153-4C1E-1849-AC61-B029892F40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B5FF174-6D5E-474F-A735-6762711C56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Freeform 22"/>
          <p:cNvSpPr>
            <a:spLocks/>
          </p:cNvSpPr>
          <p:nvPr/>
        </p:nvSpPr>
        <p:spPr bwMode="white">
          <a:xfrm>
            <a:off x="0" y="4510088"/>
            <a:ext cx="5754688" cy="2347912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7" name="Freeform 23"/>
          <p:cNvSpPr>
            <a:spLocks/>
          </p:cNvSpPr>
          <p:nvPr/>
        </p:nvSpPr>
        <p:spPr bwMode="white">
          <a:xfrm>
            <a:off x="0" y="3838575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8" name="Freeform 24"/>
          <p:cNvSpPr>
            <a:spLocks/>
          </p:cNvSpPr>
          <p:nvPr/>
        </p:nvSpPr>
        <p:spPr bwMode="white">
          <a:xfrm>
            <a:off x="0" y="3167063"/>
            <a:ext cx="9144000" cy="36909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9" name="Freeform 25"/>
          <p:cNvSpPr>
            <a:spLocks/>
          </p:cNvSpPr>
          <p:nvPr/>
        </p:nvSpPr>
        <p:spPr bwMode="white">
          <a:xfrm>
            <a:off x="0" y="2481263"/>
            <a:ext cx="9144000" cy="2497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0" name="Freeform 26"/>
          <p:cNvSpPr>
            <a:spLocks/>
          </p:cNvSpPr>
          <p:nvPr/>
        </p:nvSpPr>
        <p:spPr bwMode="white">
          <a:xfrm>
            <a:off x="0" y="1814513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1" name="Freeform 27"/>
          <p:cNvSpPr>
            <a:spLocks/>
          </p:cNvSpPr>
          <p:nvPr/>
        </p:nvSpPr>
        <p:spPr bwMode="white">
          <a:xfrm>
            <a:off x="0" y="0"/>
            <a:ext cx="9144000" cy="1682750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2" name="Freeform 28"/>
          <p:cNvSpPr>
            <a:spLocks/>
          </p:cNvSpPr>
          <p:nvPr/>
        </p:nvSpPr>
        <p:spPr bwMode="white">
          <a:xfrm>
            <a:off x="0" y="0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3" name="Freeform 29"/>
          <p:cNvSpPr>
            <a:spLocks/>
          </p:cNvSpPr>
          <p:nvPr/>
        </p:nvSpPr>
        <p:spPr bwMode="white">
          <a:xfrm>
            <a:off x="0" y="0"/>
            <a:ext cx="4578350" cy="454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7620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971800" y="65532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4FCEEE-9DC8-B543-AC3A-75A414BF23B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6" name="Rectangle 6"/>
          <p:cNvSpPr txBox="1">
            <a:spLocks noChangeArrowheads="1"/>
          </p:cNvSpPr>
          <p:nvPr userDrawn="1"/>
        </p:nvSpPr>
        <p:spPr bwMode="auto">
          <a:xfrm>
            <a:off x="7239000" y="65532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fld id="{A74FCEEE-9DC8-B543-AC3A-75A414BF2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70000"/>
        <a:buFont typeface="ZapfDingbats" pitchFamily="82" charset="2"/>
        <a:buChar char="l"/>
        <a:defRPr sz="2400" b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–"/>
        <a:defRPr sz="2400" b="1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d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d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2819400"/>
          </a:xfrm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Software Construction </a:t>
            </a:r>
            <a:br>
              <a:rPr lang="en-US" sz="36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and Evolution - </a:t>
            </a:r>
            <a: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CSSE 375</a:t>
            </a:r>
            <a:b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44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Software Documentation 1</a:t>
            </a:r>
            <a:endParaRPr lang="en-US" sz="4400" i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00400"/>
            <a:ext cx="4495800" cy="76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Shawn </a:t>
            </a:r>
            <a:r>
              <a:rPr lang="en-US" dirty="0" smtClean="0"/>
              <a:t>&amp; Steve</a:t>
            </a:r>
            <a:endParaRPr lang="en-US" sz="1400" dirty="0"/>
          </a:p>
        </p:txBody>
      </p:sp>
      <p:pic>
        <p:nvPicPr>
          <p:cNvPr id="8202" name="Picture 10" descr="rose4"/>
          <p:cNvPicPr>
            <a:picLocks noChangeAspect="1" noChangeArrowheads="1"/>
          </p:cNvPicPr>
          <p:nvPr/>
        </p:nvPicPr>
        <p:blipFill>
          <a:blip r:embed="rId4"/>
          <a:srcRect l="12895" t="22858"/>
          <a:stretch>
            <a:fillRect/>
          </a:stretch>
        </p:blipFill>
        <p:spPr bwMode="auto">
          <a:xfrm>
            <a:off x="6527800" y="6376988"/>
            <a:ext cx="2616200" cy="434975"/>
          </a:xfrm>
          <a:prstGeom prst="rect">
            <a:avLst/>
          </a:prstGeom>
          <a:noFill/>
        </p:spPr>
      </p:pic>
      <p:pic>
        <p:nvPicPr>
          <p:cNvPr id="1026" name="Picture 2" descr="http://cdn.business2community.com/wp-content/uploads/2013/01/shipping-documenta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230" y="3360138"/>
            <a:ext cx="4235970" cy="282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4648200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Right</a:t>
            </a:r>
            <a:r>
              <a:rPr lang="en-US" dirty="0" smtClean="0"/>
              <a:t> – For programmers, it’s a cultural perspective.  He’d feel almost the same way if it were 20 pages of documents to write.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 dirty="0"/>
              <a:t>Reading Computer Display more Difficult than </a:t>
            </a:r>
            <a:r>
              <a:rPr lang="en-US" dirty="0" smtClean="0"/>
              <a:t>Paper (1 of 2)</a:t>
            </a:r>
            <a:endParaRPr lang="en-US" dirty="0"/>
          </a:p>
        </p:txBody>
      </p:sp>
      <p:sp>
        <p:nvSpPr>
          <p:cNvPr id="167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4927600"/>
          </a:xfrm>
        </p:spPr>
        <p:txBody>
          <a:bodyPr/>
          <a:lstStyle/>
          <a:p>
            <a:r>
              <a:rPr lang="en-US" dirty="0"/>
              <a:t>Low contrast between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characters </a:t>
            </a:r>
            <a:r>
              <a:rPr lang="en-US" dirty="0"/>
              <a:t>and backgrounds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Emitted light rather than</a:t>
            </a:r>
            <a:r>
              <a:rPr lang="en-US" dirty="0" smtClean="0"/>
              <a:t> reflected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Poor fonts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Smaller </a:t>
            </a:r>
            <a:r>
              <a:rPr lang="en-US" dirty="0"/>
              <a:t>displays require frequent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page </a:t>
            </a:r>
            <a:r>
              <a:rPr lang="en-US" dirty="0"/>
              <a:t>turning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676400"/>
            <a:ext cx="2419350" cy="3656448"/>
          </a:xfrm>
          <a:prstGeom prst="rect">
            <a:avLst/>
          </a:prstGeom>
          <a:scene3d>
            <a:camera prst="perspectiveContrastingRightFacing" fov="2700000">
              <a:rot lat="624000" lon="18966000" rev="216000"/>
            </a:camera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01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/>
              <a:t>Reading Computer Display more Difficult than </a:t>
            </a:r>
            <a:r>
              <a:rPr lang="en-US" dirty="0" smtClean="0"/>
              <a:t>Paper (2 of 2)</a:t>
            </a:r>
            <a:endParaRPr lang="en-US" dirty="0"/>
          </a:p>
        </p:txBody>
      </p:sp>
      <p:sp>
        <p:nvSpPr>
          <p:cNvPr id="167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73200"/>
            <a:ext cx="8534400" cy="4699000"/>
          </a:xfrm>
        </p:spPr>
        <p:txBody>
          <a:bodyPr/>
          <a:lstStyle/>
          <a:p>
            <a:r>
              <a:rPr lang="en-US" dirty="0" smtClean="0"/>
              <a:t>Reduced </a:t>
            </a:r>
            <a:r>
              <a:rPr lang="en-US" dirty="0"/>
              <a:t>body motion make them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more </a:t>
            </a:r>
            <a:r>
              <a:rPr lang="en-US" dirty="0"/>
              <a:t>fatiguing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Layout and formatting problems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Note: these </a:t>
            </a:r>
            <a:r>
              <a:rPr lang="en-US" dirty="0"/>
              <a:t>are changing</a:t>
            </a:r>
            <a:r>
              <a:rPr lang="en-US" dirty="0" smtClean="0"/>
              <a:t> with </a:t>
            </a:r>
            <a:br>
              <a:rPr lang="en-US" dirty="0" smtClean="0"/>
            </a:br>
            <a:r>
              <a:rPr lang="en-US" dirty="0" smtClean="0"/>
              <a:t>emerging </a:t>
            </a:r>
            <a:r>
              <a:rPr lang="en-US" dirty="0"/>
              <a:t>technology like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iPad, </a:t>
            </a:r>
            <a:r>
              <a:rPr lang="en-US" dirty="0" smtClean="0"/>
              <a:t>Kindle, </a:t>
            </a:r>
            <a:r>
              <a:rPr lang="en-US" dirty="0" smtClean="0"/>
              <a:t>eBook</a:t>
            </a:r>
            <a:r>
              <a:rPr lang="en-US" dirty="0"/>
              <a:t>, etc.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549400"/>
            <a:ext cx="2419350" cy="3656448"/>
          </a:xfrm>
          <a:prstGeom prst="rect">
            <a:avLst/>
          </a:prstGeom>
          <a:scene3d>
            <a:camera prst="perspectiveContrastingLeftFacing" fov="2700000">
              <a:rot lat="624000" lon="2634000" rev="21384000"/>
            </a:camera>
            <a:lightRig rig="threePt" dir="t"/>
          </a:scene3d>
          <a:sp3d>
            <a:bevelT/>
          </a:sp3d>
        </p:spPr>
      </p:pic>
      <p:sp>
        <p:nvSpPr>
          <p:cNvPr id="7" name="TextBox 6"/>
          <p:cNvSpPr txBox="1"/>
          <p:nvPr/>
        </p:nvSpPr>
        <p:spPr>
          <a:xfrm>
            <a:off x="8534400" y="6019800"/>
            <a:ext cx="57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Q6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pPr algn="ctr"/>
            <a:r>
              <a:rPr lang="en-US" dirty="0"/>
              <a:t>Printed </a:t>
            </a:r>
            <a:r>
              <a:rPr lang="en-US" dirty="0" smtClean="0"/>
              <a:t>Manuals:  Suggested Guidelines</a:t>
            </a:r>
            <a:br>
              <a:rPr lang="en-US" dirty="0" smtClean="0"/>
            </a:br>
            <a:r>
              <a:rPr lang="en-US" sz="2000" dirty="0" smtClean="0"/>
              <a:t>(1 of 2)</a:t>
            </a:r>
            <a:endParaRPr lang="en-US" dirty="0"/>
          </a:p>
        </p:txBody>
      </p:sp>
      <p:sp>
        <p:nvSpPr>
          <p:cNvPr id="167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2296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Let users task guide organization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/>
              <a:t>Let user learning process shape </a:t>
            </a:r>
            <a:r>
              <a:rPr lang="en-US" dirty="0" smtClean="0"/>
              <a:t>sequencing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Present semantics before syntax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/>
              <a:t>Keep writing style clean and simple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/>
              <a:t>Show numerous examples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914400"/>
          </a:xfrm>
        </p:spPr>
        <p:txBody>
          <a:bodyPr/>
          <a:lstStyle/>
          <a:p>
            <a:pPr algn="ctr"/>
            <a:r>
              <a:rPr lang="en-US" dirty="0"/>
              <a:t>Printed </a:t>
            </a:r>
            <a:r>
              <a:rPr lang="en-US" dirty="0" smtClean="0"/>
              <a:t>Manual:  Suggested Guidelines for more Involved Documents </a:t>
            </a:r>
            <a:r>
              <a:rPr lang="en-US" sz="2000" dirty="0" smtClean="0"/>
              <a:t>(2 of 2)</a:t>
            </a:r>
            <a:endParaRPr lang="en-US" dirty="0"/>
          </a:p>
        </p:txBody>
      </p:sp>
      <p:sp>
        <p:nvSpPr>
          <p:cNvPr id="167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2296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Offer </a:t>
            </a:r>
            <a:r>
              <a:rPr lang="en-US" dirty="0"/>
              <a:t>meaningful and complete sample sessions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Provide table of contents, indices, and glossaries 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Use </a:t>
            </a:r>
            <a:r>
              <a:rPr lang="en-US" dirty="0"/>
              <a:t>advance organizers and summaries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Include </a:t>
            </a:r>
            <a:r>
              <a:rPr lang="en-US" dirty="0"/>
              <a:t>list of error messages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533400"/>
          </a:xfrm>
        </p:spPr>
        <p:txBody>
          <a:bodyPr/>
          <a:lstStyle/>
          <a:p>
            <a:r>
              <a:rPr lang="en-US"/>
              <a:t>Developing Printed Manuals</a:t>
            </a:r>
          </a:p>
        </p:txBody>
      </p:sp>
      <p:sp>
        <p:nvSpPr>
          <p:cNvPr id="167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305800" cy="556260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/>
              <a:t>Prepare user manuals before implementation</a:t>
            </a:r>
            <a:endParaRPr lang="en-US" dirty="0" smtClean="0"/>
          </a:p>
          <a:p>
            <a:pPr>
              <a:spcAft>
                <a:spcPts val="2400"/>
              </a:spcAft>
            </a:pPr>
            <a:r>
              <a:rPr lang="en-US" dirty="0" smtClean="0"/>
              <a:t>Use </a:t>
            </a:r>
            <a:r>
              <a:rPr lang="en-US" dirty="0"/>
              <a:t>professional writers and copy editors </a:t>
            </a:r>
          </a:p>
          <a:p>
            <a:pPr lvl="1">
              <a:spcAft>
                <a:spcPts val="2400"/>
              </a:spcAft>
            </a:pPr>
            <a:r>
              <a:rPr lang="en-US" dirty="0"/>
              <a:t>Depends on scale of project</a:t>
            </a:r>
          </a:p>
          <a:p>
            <a:pPr>
              <a:spcAft>
                <a:spcPts val="2400"/>
              </a:spcAft>
            </a:pPr>
            <a:r>
              <a:rPr lang="en-US" dirty="0"/>
              <a:t>Review drafts thoroughly </a:t>
            </a:r>
          </a:p>
          <a:p>
            <a:pPr>
              <a:spcAft>
                <a:spcPts val="2400"/>
              </a:spcAft>
            </a:pPr>
            <a:r>
              <a:rPr lang="en-US" dirty="0"/>
              <a:t>Field test early drafts </a:t>
            </a:r>
          </a:p>
          <a:p>
            <a:pPr>
              <a:spcAft>
                <a:spcPts val="2400"/>
              </a:spcAft>
            </a:pPr>
            <a:r>
              <a:rPr lang="en-US" dirty="0"/>
              <a:t>Provide feedback mechanism to readers </a:t>
            </a:r>
          </a:p>
          <a:p>
            <a:pPr>
              <a:spcAft>
                <a:spcPts val="2400"/>
              </a:spcAft>
            </a:pPr>
            <a:r>
              <a:rPr lang="en-US" dirty="0"/>
              <a:t>Revise to reflect changes regularly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User Documentation Life Cycle</a:t>
            </a:r>
          </a:p>
        </p:txBody>
      </p:sp>
      <p:sp>
        <p:nvSpPr>
          <p:cNvPr id="167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229600" cy="5486400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Develop specifications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Prototype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Draft, Edit, </a:t>
            </a:r>
            <a:br>
              <a:rPr lang="en-US" dirty="0"/>
            </a:br>
            <a:r>
              <a:rPr lang="en-US" dirty="0"/>
              <a:t>Review, </a:t>
            </a:r>
            <a:br>
              <a:rPr lang="en-US" dirty="0"/>
            </a:br>
            <a:r>
              <a:rPr lang="en-US" dirty="0"/>
              <a:t>repeat…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Field test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Publish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Perform post project review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Maintain</a:t>
            </a:r>
          </a:p>
        </p:txBody>
      </p:sp>
      <p:pic>
        <p:nvPicPr>
          <p:cNvPr id="1673220" name="Picture 4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4267200" y="1800225"/>
            <a:ext cx="3683000" cy="30003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34400" y="6019800"/>
            <a:ext cx="57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Q7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0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The Funny Side of User Interactions</a:t>
            </a:r>
          </a:p>
        </p:txBody>
      </p:sp>
      <p:pic>
        <p:nvPicPr>
          <p:cNvPr id="1664003" name="Picture 3" descr="user support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90600"/>
            <a:ext cx="8915400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0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Effective Documentation</a:t>
            </a:r>
            <a:br>
              <a:rPr lang="en-US" dirty="0"/>
            </a:br>
            <a:r>
              <a:rPr lang="en-US" sz="2000" dirty="0"/>
              <a:t>(not just what’s said, but how it’s said)</a:t>
            </a:r>
          </a:p>
        </p:txBody>
      </p:sp>
      <p:sp>
        <p:nvSpPr>
          <p:cNvPr id="1665027" name="Content Placeholder 2"/>
          <p:cNvSpPr>
            <a:spLocks noGrp="1"/>
          </p:cNvSpPr>
          <p:nvPr>
            <p:ph idx="4294967295"/>
          </p:nvPr>
        </p:nvSpPr>
        <p:spPr>
          <a:xfrm>
            <a:off x="685800" y="1066800"/>
            <a:ext cx="8229600" cy="55626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dirty="0"/>
              <a:t>Writing style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/>
              <a:t>Active voice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/>
              <a:t>Splitting text into manageable chunks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/>
              <a:t>Repeating complex explanations in different ways</a:t>
            </a:r>
          </a:p>
          <a:p>
            <a:pPr eaLnBrk="1" hangingPunct="1">
              <a:spcAft>
                <a:spcPts val="600"/>
              </a:spcAft>
            </a:pPr>
            <a:r>
              <a:rPr lang="en-US" dirty="0"/>
              <a:t>Document standards</a:t>
            </a:r>
          </a:p>
          <a:p>
            <a:pPr eaLnBrk="1" hangingPunct="1">
              <a:spcAft>
                <a:spcPts val="600"/>
              </a:spcAft>
            </a:pPr>
            <a:r>
              <a:rPr lang="en-US" dirty="0"/>
              <a:t>Quality assessment</a:t>
            </a:r>
          </a:p>
          <a:p>
            <a:pPr eaLnBrk="1" hangingPunct="1">
              <a:spcAft>
                <a:spcPts val="600"/>
              </a:spcAft>
            </a:pPr>
            <a:r>
              <a:rPr lang="en-US" dirty="0"/>
              <a:t>Procedures to encourage concurrent updates</a:t>
            </a:r>
          </a:p>
          <a:p>
            <a:pPr eaLnBrk="1" hangingPunct="1">
              <a:spcAft>
                <a:spcPts val="600"/>
              </a:spcAft>
            </a:pPr>
            <a:r>
              <a:rPr lang="en-US" dirty="0"/>
              <a:t>Good design methodologies</a:t>
            </a:r>
          </a:p>
          <a:p>
            <a:pPr eaLnBrk="1" hangingPunct="1">
              <a:spcAft>
                <a:spcPts val="600"/>
              </a:spcAft>
            </a:pPr>
            <a:r>
              <a:rPr lang="en-US" dirty="0"/>
              <a:t>Documentation support tools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34400" y="6019800"/>
            <a:ext cx="57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Q8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algn="ctr"/>
            <a:r>
              <a:rPr lang="en-US" dirty="0"/>
              <a:t>Discussion of Maintenance Documentation Survey</a:t>
            </a:r>
          </a:p>
        </p:txBody>
      </p:sp>
      <p:sp>
        <p:nvSpPr>
          <p:cNvPr id="161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77200" cy="5334000"/>
          </a:xfrm>
        </p:spPr>
        <p:txBody>
          <a:bodyPr/>
          <a:lstStyle/>
          <a:p>
            <a:r>
              <a:rPr lang="en-US" dirty="0"/>
              <a:t>Survey of software industry professionals</a:t>
            </a:r>
          </a:p>
          <a:p>
            <a:r>
              <a:rPr lang="en-US" dirty="0"/>
              <a:t>Highlights preferences for and aversions against software documentation tools</a:t>
            </a:r>
          </a:p>
          <a:p>
            <a:r>
              <a:rPr lang="en-US" dirty="0"/>
              <a:t>Participants agree that documentation tools should seek to better extract knowledge from software artifacts</a:t>
            </a:r>
          </a:p>
          <a:p>
            <a:r>
              <a:rPr lang="en-US" dirty="0"/>
              <a:t>2 Observations</a:t>
            </a:r>
          </a:p>
          <a:p>
            <a:pPr lvl="1"/>
            <a:r>
              <a:rPr lang="en-US" dirty="0"/>
              <a:t>Some large-scale software projects had an abundance of documentation</a:t>
            </a:r>
          </a:p>
          <a:p>
            <a:pPr lvl="1"/>
            <a:r>
              <a:rPr lang="en-US" dirty="0"/>
              <a:t>small to medium-scale software projects had little to no software documentation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34400" y="6019800"/>
            <a:ext cx="57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Q9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the 50 Questions Addressed?</a:t>
            </a:r>
          </a:p>
        </p:txBody>
      </p:sp>
      <p:sp>
        <p:nvSpPr>
          <p:cNvPr id="162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8229600" cy="5791200"/>
          </a:xfrm>
        </p:spPr>
        <p:txBody>
          <a:bodyPr/>
          <a:lstStyle/>
          <a:p>
            <a:r>
              <a:rPr lang="en-US" dirty="0"/>
              <a:t>Participant’s personal preference for different types of documentation, and their effectiveness </a:t>
            </a:r>
          </a:p>
          <a:p>
            <a:r>
              <a:rPr lang="en-US" dirty="0"/>
              <a:t>Ability of a document’s attributes, as opposed to its content, to promote (or hinder) effective communication</a:t>
            </a:r>
          </a:p>
          <a:p>
            <a:r>
              <a:rPr lang="en-US" dirty="0"/>
              <a:t>State of software documentation in the participant’s organization</a:t>
            </a:r>
          </a:p>
          <a:p>
            <a:r>
              <a:rPr lang="en-US" dirty="0"/>
              <a:t>Comparison of past projects to current ones</a:t>
            </a:r>
          </a:p>
          <a:p>
            <a:r>
              <a:rPr lang="en-US" dirty="0"/>
              <a:t>Effectiveness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documentation </a:t>
            </a:r>
            <a:r>
              <a:rPr lang="en-US" dirty="0"/>
              <a:t>tools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technologies</a:t>
            </a:r>
            <a:endParaRPr lang="en-US" dirty="0"/>
          </a:p>
          <a:p>
            <a:r>
              <a:rPr lang="en-US" dirty="0"/>
              <a:t>CAN WE TALK???</a:t>
            </a:r>
          </a:p>
        </p:txBody>
      </p:sp>
      <p:pic>
        <p:nvPicPr>
          <p:cNvPr id="2050" name="Picture 2" descr="http://images.politico.com/global/2012/06/120611_joan_rivers_rt_60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029200"/>
            <a:ext cx="2670486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8305800" cy="5334000"/>
          </a:xfrm>
        </p:spPr>
        <p:txBody>
          <a:bodyPr/>
          <a:lstStyle/>
          <a:p>
            <a:r>
              <a:rPr lang="en-US" dirty="0" smtClean="0"/>
              <a:t>Software Requirements Specification</a:t>
            </a:r>
          </a:p>
          <a:p>
            <a:pPr lvl="1"/>
            <a:r>
              <a:rPr lang="en-US" dirty="0" smtClean="0"/>
              <a:t>Requirements Analysis &amp; Specification (CSSE 371)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Software Design Specification</a:t>
            </a:r>
          </a:p>
          <a:p>
            <a:pPr lvl="1"/>
            <a:r>
              <a:rPr lang="en-US" dirty="0" smtClean="0"/>
              <a:t>Software Architecture and Design (CSSE 374)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Other Key Deliverables</a:t>
            </a:r>
          </a:p>
          <a:p>
            <a:pPr lvl="1"/>
            <a:r>
              <a:rPr lang="en-US" dirty="0" smtClean="0"/>
              <a:t>User Documents</a:t>
            </a:r>
          </a:p>
          <a:p>
            <a:pPr lvl="1"/>
            <a:r>
              <a:rPr lang="en-US" dirty="0" smtClean="0"/>
              <a:t>Installation and </a:t>
            </a:r>
            <a:br>
              <a:rPr lang="en-US" dirty="0" smtClean="0"/>
            </a:br>
            <a:r>
              <a:rPr lang="en-US" dirty="0" smtClean="0"/>
              <a:t>Configuration Documents</a:t>
            </a:r>
          </a:p>
          <a:p>
            <a:pPr lvl="1"/>
            <a:r>
              <a:rPr lang="en-US" dirty="0" smtClean="0"/>
              <a:t>Maintenance Documents</a:t>
            </a:r>
          </a:p>
          <a:p>
            <a:pPr lvl="1"/>
            <a:r>
              <a:rPr lang="en-US" dirty="0" smtClean="0"/>
              <a:t>Source Code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Project Documents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200400"/>
            <a:ext cx="2209800" cy="30978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8534400" y="6019800"/>
            <a:ext cx="57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Q1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533400"/>
          </a:xfrm>
        </p:spPr>
        <p:txBody>
          <a:bodyPr/>
          <a:lstStyle/>
          <a:p>
            <a:r>
              <a:rPr lang="en-US" dirty="0"/>
              <a:t>User </a:t>
            </a:r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166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01000" cy="5334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Book Definition: </a:t>
            </a:r>
            <a:r>
              <a:rPr lang="en-US" dirty="0" smtClean="0"/>
              <a:t>User documentation refers to those documents containing </a:t>
            </a:r>
            <a:r>
              <a:rPr lang="en-US" i="1" dirty="0" smtClean="0"/>
              <a:t>descriptions of the functions</a:t>
            </a:r>
            <a:r>
              <a:rPr lang="en-US" dirty="0" smtClean="0"/>
              <a:t> of a system without reference to </a:t>
            </a:r>
            <a:r>
              <a:rPr lang="en-US" i="1" dirty="0" smtClean="0"/>
              <a:t>how these function are implemented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>
                <a:solidFill>
                  <a:srgbClr val="000090"/>
                </a:solidFill>
              </a:rPr>
              <a:t>Bohner’izm</a:t>
            </a:r>
            <a:r>
              <a:rPr lang="en-US" dirty="0" smtClean="0"/>
              <a:t> </a:t>
            </a:r>
            <a:r>
              <a:rPr lang="en-US" dirty="0"/>
              <a:t>- User Documentation is that “part of the system” developed to </a:t>
            </a:r>
            <a:r>
              <a:rPr lang="en-US" i="1" dirty="0"/>
              <a:t>ensure that usability and understandability does not elude those who will develop, maintain, and use </a:t>
            </a:r>
            <a:r>
              <a:rPr lang="en-US" i="1" dirty="0" smtClean="0"/>
              <a:t>it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6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605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533400"/>
          </a:xfrm>
        </p:spPr>
        <p:txBody>
          <a:bodyPr/>
          <a:lstStyle/>
          <a:p>
            <a:r>
              <a:rPr lang="en-US" dirty="0"/>
              <a:t>User </a:t>
            </a:r>
            <a:r>
              <a:rPr lang="en-US" dirty="0" smtClean="0"/>
              <a:t>Documentation: Audience</a:t>
            </a:r>
            <a:endParaRPr lang="en-US" dirty="0"/>
          </a:p>
        </p:txBody>
      </p:sp>
      <p:sp>
        <p:nvSpPr>
          <p:cNvPr id="166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610600" cy="5334000"/>
          </a:xfrm>
        </p:spPr>
        <p:txBody>
          <a:bodyPr/>
          <a:lstStyle/>
          <a:p>
            <a:r>
              <a:rPr lang="en-US" dirty="0" smtClean="0"/>
              <a:t>Users </a:t>
            </a:r>
            <a:r>
              <a:rPr lang="en-US" dirty="0"/>
              <a:t>(and customers :-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Operators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Helpdesk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Technical support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219230" y="3886200"/>
            <a:ext cx="2315170" cy="2286000"/>
            <a:chOff x="5000030" y="3657600"/>
            <a:chExt cx="2315170" cy="2286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0030" y="3657600"/>
              <a:ext cx="1354733" cy="227417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11690" y="3733800"/>
              <a:ext cx="703510" cy="220980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1850" y="1752600"/>
            <a:ext cx="742950" cy="2211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1519" y="2667000"/>
            <a:ext cx="783481" cy="218012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096000" y="762000"/>
            <a:ext cx="1752600" cy="2187722"/>
            <a:chOff x="5715000" y="931808"/>
            <a:chExt cx="1752600" cy="218772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81800" y="931808"/>
              <a:ext cx="685800" cy="218772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15000" y="990600"/>
              <a:ext cx="825773" cy="205740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8534400" y="6019800"/>
            <a:ext cx="57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Q2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605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458200" cy="533400"/>
          </a:xfrm>
        </p:spPr>
        <p:txBody>
          <a:bodyPr/>
          <a:lstStyle/>
          <a:p>
            <a:r>
              <a:rPr lang="en-US" dirty="0"/>
              <a:t>Why Spend Time on User Documentation?</a:t>
            </a:r>
          </a:p>
        </p:txBody>
      </p:sp>
      <p:sp>
        <p:nvSpPr>
          <p:cNvPr id="167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7772400" cy="5486400"/>
          </a:xfrm>
        </p:spPr>
        <p:txBody>
          <a:bodyPr/>
          <a:lstStyle/>
          <a:p>
            <a:r>
              <a:rPr lang="en-US" dirty="0"/>
              <a:t>Helps Prevent Customer </a:t>
            </a:r>
            <a:r>
              <a:rPr lang="en-US" u="sng" dirty="0" smtClean="0"/>
              <a:t>Dis</a:t>
            </a:r>
            <a:r>
              <a:rPr lang="en-US" dirty="0" smtClean="0"/>
              <a:t>satisfaction!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Helps Developers</a:t>
            </a:r>
            <a:br>
              <a:rPr lang="en-US" dirty="0"/>
            </a:br>
            <a:r>
              <a:rPr lang="en-US" dirty="0"/>
              <a:t>Understand </a:t>
            </a:r>
            <a:r>
              <a:rPr lang="en-US" dirty="0" smtClean="0"/>
              <a:t>System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Helps Technical </a:t>
            </a:r>
            <a:br>
              <a:rPr lang="en-US" dirty="0" smtClean="0"/>
            </a:br>
            <a:r>
              <a:rPr lang="en-US" dirty="0" smtClean="0"/>
              <a:t>Support, Helpdesk,</a:t>
            </a:r>
            <a:br>
              <a:rPr lang="en-US" dirty="0" smtClean="0"/>
            </a:br>
            <a:r>
              <a:rPr lang="en-US" dirty="0" smtClean="0"/>
              <a:t>(and Maintainers)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Helps System</a:t>
            </a:r>
            <a:br>
              <a:rPr lang="en-US" dirty="0"/>
            </a:br>
            <a:r>
              <a:rPr lang="en-US" dirty="0"/>
              <a:t>Survive Evolve!</a:t>
            </a:r>
          </a:p>
          <a:p>
            <a:endParaRPr lang="en-US" dirty="0"/>
          </a:p>
        </p:txBody>
      </p:sp>
      <p:pic>
        <p:nvPicPr>
          <p:cNvPr id="1675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96215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8" name="Group 7"/>
          <p:cNvGrpSpPr/>
          <p:nvPr/>
        </p:nvGrpSpPr>
        <p:grpSpPr>
          <a:xfrm>
            <a:off x="838200" y="5681960"/>
            <a:ext cx="1219200" cy="304800"/>
            <a:chOff x="838200" y="5681960"/>
            <a:chExt cx="1219200" cy="304800"/>
          </a:xfrm>
        </p:grpSpPr>
        <p:sp>
          <p:nvSpPr>
            <p:cNvPr id="1675269" name="Line 5"/>
            <p:cNvSpPr>
              <a:spLocks noChangeShapeType="1"/>
            </p:cNvSpPr>
            <p:nvPr/>
          </p:nvSpPr>
          <p:spPr bwMode="auto">
            <a:xfrm>
              <a:off x="838200" y="5681960"/>
              <a:ext cx="1219200" cy="30480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5270" name="Line 6"/>
            <p:cNvSpPr>
              <a:spLocks noChangeShapeType="1"/>
            </p:cNvSpPr>
            <p:nvPr/>
          </p:nvSpPr>
          <p:spPr bwMode="auto">
            <a:xfrm flipH="1">
              <a:off x="838200" y="5681960"/>
              <a:ext cx="1219200" cy="30480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534400" y="6019800"/>
            <a:ext cx="57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Q3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52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User Documentation</a:t>
            </a:r>
          </a:p>
        </p:txBody>
      </p:sp>
      <p:graphicFrame>
        <p:nvGraphicFramePr>
          <p:cNvPr id="1674289" name="Group 49"/>
          <p:cNvGraphicFramePr>
            <a:graphicFrameLocks noGrp="1"/>
          </p:cNvGraphicFramePr>
          <p:nvPr/>
        </p:nvGraphicFramePr>
        <p:xfrm>
          <a:off x="381000" y="777240"/>
          <a:ext cx="8534400" cy="5394960"/>
        </p:xfrm>
        <a:graphic>
          <a:graphicData uri="http://schemas.openxmlformats.org/drawingml/2006/table">
            <a:tbl>
              <a:tblPr/>
              <a:tblGrid>
                <a:gridCol w="2923822"/>
                <a:gridCol w="561057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Constituent Document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Function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Installation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b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Manual / Guide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Arial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System installation and set up, 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configuration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and customization to hardware and other software systems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Beginner’s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b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Guide / Tutorial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Arial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Simple explanations of how to get started using the system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Reference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Guide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Arial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Provides in-depth description of each 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system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facility and how it can be used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Maintenance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b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Manual / Guide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Arial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Outlines the software change processes</a:t>
                      </a:r>
                    </a:p>
                    <a:p>
                      <a:pPr marL="231775" marR="0" lvl="0" indent="-231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Arial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Refers to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req’ts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&amp;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design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specifications</a:t>
                      </a:r>
                    </a:p>
                    <a:p>
                      <a:pPr marL="231775" marR="0" lvl="0" indent="-231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Arial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Refers to test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 and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results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231775" marR="0" lvl="0" indent="-231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Arial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Summary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 new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features for releases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Quick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Reference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ard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Arial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Serves as 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lookup for key capabilities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System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Administration Guide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Arial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Provides information on services such as networking, security, and upgrading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642247" y="6019800"/>
            <a:ext cx="57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Q4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</a:t>
            </a:r>
            <a:r>
              <a:rPr lang="en-US" u="sng" dirty="0" smtClean="0"/>
              <a:t>Printed </a:t>
            </a:r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166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5410200" cy="5029200"/>
          </a:xfrm>
        </p:spPr>
        <p:txBody>
          <a:bodyPr/>
          <a:lstStyle/>
          <a:p>
            <a:r>
              <a:rPr lang="en-US" dirty="0" smtClean="0"/>
              <a:t>Quick reference cards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Brief “getting started” notes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User </a:t>
            </a:r>
            <a:r>
              <a:rPr lang="en-US" dirty="0"/>
              <a:t>tutorials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Reference </a:t>
            </a:r>
            <a:r>
              <a:rPr lang="en-US" dirty="0" smtClean="0"/>
              <a:t>manuals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Alphabetic </a:t>
            </a:r>
            <a:r>
              <a:rPr lang="en-US" dirty="0"/>
              <a:t>command lists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pic>
        <p:nvPicPr>
          <p:cNvPr id="1667076" name="Picture 4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5715000" y="1143000"/>
            <a:ext cx="3276600" cy="3130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</a:t>
            </a:r>
            <a:r>
              <a:rPr lang="en-US" u="sng" dirty="0" smtClean="0"/>
              <a:t>Online </a:t>
            </a:r>
            <a:r>
              <a:rPr lang="en-US" dirty="0"/>
              <a:t>Documentation</a:t>
            </a:r>
          </a:p>
        </p:txBody>
      </p:sp>
      <p:sp>
        <p:nvSpPr>
          <p:cNvPr id="166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01800"/>
            <a:ext cx="7772400" cy="3860800"/>
          </a:xfrm>
        </p:spPr>
        <p:txBody>
          <a:bodyPr/>
          <a:lstStyle/>
          <a:p>
            <a:r>
              <a:rPr lang="en-US" dirty="0"/>
              <a:t>Online Help</a:t>
            </a:r>
            <a:r>
              <a:rPr lang="en-US" dirty="0" smtClean="0"/>
              <a:t> Facility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Online Tutorials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Demonstrations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Man(ual</a:t>
            </a:r>
            <a:r>
              <a:rPr lang="en-US" dirty="0" smtClean="0"/>
              <a:t>) Pages </a:t>
            </a:r>
            <a:r>
              <a:rPr lang="en-US" dirty="0"/>
              <a:t>(Unix)</a:t>
            </a:r>
          </a:p>
        </p:txBody>
      </p:sp>
      <p:pic>
        <p:nvPicPr>
          <p:cNvPr id="1668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951037"/>
            <a:ext cx="3657600" cy="29257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8534400" y="6019800"/>
            <a:ext cx="57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Q5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80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 Documentation Challenges</a:t>
            </a:r>
          </a:p>
        </p:txBody>
      </p:sp>
      <p:sp>
        <p:nvSpPr>
          <p:cNvPr id="166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7924800" cy="5943600"/>
          </a:xfrm>
        </p:spPr>
        <p:txBody>
          <a:bodyPr/>
          <a:lstStyle/>
          <a:p>
            <a:r>
              <a:rPr lang="en-US" dirty="0"/>
              <a:t>Merely presents </a:t>
            </a:r>
            <a:br>
              <a:rPr lang="en-US" dirty="0"/>
            </a:br>
            <a:r>
              <a:rPr lang="en-US" dirty="0"/>
              <a:t>operator descriptions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Usability is not considered</a:t>
            </a:r>
          </a:p>
          <a:p>
            <a:pPr lvl="1"/>
            <a:r>
              <a:rPr lang="en-US" dirty="0"/>
              <a:t>Organized according </a:t>
            </a:r>
            <a:br>
              <a:rPr lang="en-US" dirty="0"/>
            </a:br>
            <a:r>
              <a:rPr lang="en-US" dirty="0"/>
              <a:t>to system functions </a:t>
            </a:r>
            <a:br>
              <a:rPr lang="en-US" dirty="0"/>
            </a:br>
            <a:r>
              <a:rPr lang="en-US" dirty="0"/>
              <a:t>instead of key user goals </a:t>
            </a:r>
          </a:p>
          <a:p>
            <a:pPr lvl="1"/>
            <a:r>
              <a:rPr lang="en-US" dirty="0"/>
              <a:t>Describes how the system works and not how it can be used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Information overload</a:t>
            </a:r>
          </a:p>
          <a:p>
            <a:pPr lvl="1"/>
            <a:r>
              <a:rPr lang="en-US" dirty="0"/>
              <a:t>Too voluminous for novice users </a:t>
            </a:r>
          </a:p>
        </p:txBody>
      </p:sp>
      <p:pic>
        <p:nvPicPr>
          <p:cNvPr id="1669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066800"/>
            <a:ext cx="3657600" cy="24193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2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TAG_VCONFIG" val="PD94bWwgdmVyc2lvbj0iMS4wIiBlbmNvZGluZz0iVVRGLTgiPz4NCjxjb25maWd1cmF0aW9u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TaG93IHNpZGViYXIgdG8gcGFydGljaXBhbnRz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SxmYWxzZSxmYWxzZSx0cnVlIi8+DQoJCTx1aWZvbnQgbmFtZT0iRk9OVF9QUkVTRU5URVJOQU1FIiB2YWx1ZT0iVmVyZGFuYSwxNSxmYWxzZSxmYWxzZSx0cnVlIi8+DQoJCTx1aWZvbnQgbmFtZT0iRk9OVF9QUkVTRU5URVJUSVRMRSIgdmFsdWU9IlZlcmRhbmEsMTEsdHJ1ZSxmYWxzZSx0cnVlIi8+DQoJCTx1aWZvbnQgbmFtZT0iRk9OVF9CSU9CVE4iIHZhbHVlPSJWZXJkYW5hLDk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S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PVVRMSU5FIiB2YWx1ZT0iUGxhbiIvPg0KCQk8dWl0ZXh0IG5hbWU9IlRBQl9USFVNQiIgdmFsdWU9Ik1pbmlhdHVyZSIvPg0KCQk8dWl0ZXh0IG5hbWU9IlRBQl9OT1RFUyIgdmFsdWU9IkNvbW0uIi8+DQoJCTx1aXRleHQgbmFtZT0iVEFCX1NFQVJDSCIgdmFsdWU9IkNoZXJjaGUiLz4NCgkJPHVpdGV4dCBuYW1lPSJTTElERV9IRUFESU5HIiB2YWx1ZT0iVGl0cmUgZGUgbGEgZGlhcG9zaXRpdmUiLz4NCgkJPHVpdGV4dCBuYW1lPSJEVVJBVElPTl9IRUFESU5HIiB2YWx1ZT0iRHVyw6llIi8+DQoJCTx1aXRleHQgbmFtZT0iU0VBUkNIX0hFQURJTkciIHZhbHVlPSJDaGVyY2hlciBsZSB0ZXh0ZSA6Ii8+DQoJCTx1aXRleHQgbmFtZT0iVEhVTUJfSEVBRElORyIgdmFsdWU9IkRpYXBvc2l0aXZlIC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k1vbnRyZXIgbCdlbmNhZHLDqSBhdXggcGFydGljaXBhbnRz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q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QmlvIDogJXAiLz4NCgkJPHVpdGV4dCBuYW1lPSJCSU9CVE5fVElUTEUiIHZhbHVlPSJCaW8iLz4NCgkJPHVpdGV4dCBuYW1lPSJESVZJREVSQlROX1RJVExFIiB2YWx1ZT0ifCIvPg0KCQk8dWl0ZXh0IG5hbWU9IkNPTlRBQ1RCVE5fVElUTEUiIHZhbHVlPSLjgYrllY/jgYTlkIjjgo/jgZsiLz4NCgkJPHVpdGV4dCBuYW1lPSJUQUJfT1VUTElORSIgdmFsdWU9IuOCouOCpuODiOODqeOCpOODsyIvPg0KCQk8dWl0ZXh0IG5hbWU9IlRBQl9USFVNQiIgdmFsdWU9Iuizm+WQpi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44OG44Kt44K544OI5qSc57S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44K144Kk44OJ44OQ44O844KS5Y+C5Yqg6ICF44Gr6KaL44Gb44KL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7Jew65297LKY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uywuOyXrOyekOyXkOqyjCDshLjroZwg66eJ64yAIOuztOydtOq4sCIvPg0KCTwvbGFuZ3VhZ2U+DQo8L2NvbmZpZ3VyYXRpb24+DQo="/>
  <p:tag name="MMPROD_UIDATA" val="&lt;database version=&quot;6.0&quot;&gt;&lt;object type=&quot;1&quot; unique_id=&quot;10001&quot;&gt;&lt;property id=&quot;20141&quot; value=&quot;CS5704-Week1-Introduction&quot;/&gt;&lt;property id=&quot;20142&quot; value=&quot;This file contains the introduction of the course and guidelines on how the course will be organized.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91&quot; value=&quot;Breeze&quot;/&gt;&lt;property id=&quot;20192&quot; value=&quot;http://breeze.iddl.vt.edu&quot;/&gt;&lt;property id=&quot;20193&quot; value=&quot;0&quot;/&gt;&lt;property id=&quot;20224&quot; value=&quot;C:\Documents and Settings\Shawn Bohner\My Documents\CS5704\Fall2007\CS-5704-Week1&quot;/&gt;&lt;property id=&quot;20250&quot; value=&quot;0&quot;/&gt;&lt;property id=&quot;20251&quot; value=&quot;1&quot;/&gt;&lt;property id=&quot;20259&quot; value=&quot;0&quot;/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Software Engineering&amp;#x0D;&amp;#x0A;CS5704: First Week&amp;quot;&quot;/&gt;&lt;property id=&quot;20303&quot; value=&quot;-1&quot;/&gt;&lt;property id=&quot;20307&quot; value=&quot;259&quot;/&gt;&lt;property id=&quot;20309&quot; value=&quot;-1&quot;/&gt;&lt;/object&gt;&lt;object type=&quot;3&quot; unique_id=&quot;10005&quot;&gt;&lt;property id=&quot;20148&quot; value=&quot;5&quot;/&gt;&lt;property id=&quot;20300&quot; value=&quot;Slide 2 - &amp;quot;Agenda&amp;quot;&quot;/&gt;&lt;property id=&quot;20303&quot; value=&quot;-1&quot;/&gt;&lt;property id=&quot;20307&quot; value=&quot;358&quot;/&gt;&lt;property id=&quot;20309&quot; value=&quot;-1&quot;/&gt;&lt;/object&gt;&lt;object type=&quot;3&quot; unique_id=&quot;10006&quot;&gt;&lt;property id=&quot;20148&quot; value=&quot;5&quot;/&gt;&lt;property id=&quot;20300&quot; value=&quot;Slide 3 - &amp;quot;Tentative Fall Semester Timeline&amp;quot;&quot;/&gt;&lt;property id=&quot;20303&quot; value=&quot;-1&quot;/&gt;&lt;property id=&quot;20307&quot; value=&quot;393&quot;/&gt;&lt;property id=&quot;20309&quot; value=&quot;-1&quot;/&gt;&lt;/object&gt;&lt;object type=&quot;3&quot; unique_id=&quot;10007&quot;&gt;&lt;property id=&quot;20148&quot; value=&quot;5&quot;/&gt;&lt;property id=&quot;20300&quot; value=&quot;Slide 4 - &amp;quot;Tentative Structure of CS5704&amp;quot;&quot;/&gt;&lt;property id=&quot;20303&quot; value=&quot;-1&quot;/&gt;&lt;property id=&quot;20307&quot; value=&quot;395&quot;/&gt;&lt;property id=&quot;20309&quot; value=&quot;-1&quot;/&gt;&lt;/object&gt;&lt;object type=&quot;3&quot; unique_id=&quot;10008&quot;&gt;&lt;property id=&quot;20148&quot; value=&quot;5&quot;/&gt;&lt;property id=&quot;20300&quot; value=&quot;Slide 5 - &amp;quot;Guidelines and Expectations&amp;quot;&quot;/&gt;&lt;property id=&quot;20303&quot; value=&quot;-1&quot;/&gt;&lt;property id=&quot;20307&quot; value=&quot;414&quot;/&gt;&lt;property id=&quot;20309&quot; value=&quot;-1&quot;/&gt;&lt;/object&gt;&lt;object type=&quot;3&quot; unique_id=&quot;10009&quot;&gt;&lt;property id=&quot;20148&quot; value=&quot;5&quot;/&gt;&lt;property id=&quot;20300&quot; value=&quot;Slide 6 - &amp;quot;Grading and Evaluation&amp;quot;&quot;/&gt;&lt;property id=&quot;20303&quot; value=&quot;-1&quot;/&gt;&lt;property id=&quot;20307&quot; value=&quot;415&quot;/&gt;&lt;property id=&quot;20309&quot; value=&quot;-1&quot;/&gt;&lt;/object&gt;&lt;object type=&quot;3&quot; unique_id=&quot;10010&quot;&gt;&lt;property id=&quot;20148&quot; value=&quot;5&quot;/&gt;&lt;property id=&quot;20300&quot; value=&quot;Slide 7 - &amp;quot;Late Work&amp;quot;&quot;/&gt;&lt;property id=&quot;20303&quot; value=&quot;-1&quot;/&gt;&lt;property id=&quot;20307&quot; value=&quot;416&quot;/&gt;&lt;property id=&quot;20309&quot; value=&quot;-1&quot;/&gt;&lt;/object&gt;&lt;object type=&quot;3&quot; unique_id=&quot;10011&quot;&gt;&lt;property id=&quot;20148&quot; value=&quot;5&quot;/&gt;&lt;property id=&quot;20300&quot; value=&quot;Slide 8 - &amp;quot;Chapter 1 : Software and Software Engineering&amp;quot;&quot;/&gt;&lt;property id=&quot;20303&quot; value=&quot;-1&quot;/&gt;&lt;property id=&quot;20307&quot; value=&quot;362&quot;/&gt;&lt;property id=&quot;20309&quot; value=&quot;-1&quot;/&gt;&lt;/object&gt;&lt;object type=&quot;3&quot; unique_id=&quot;10012&quot;&gt;&lt;property id=&quot;20148&quot; value=&quot;5&quot;/&gt;&lt;property id=&quot;20300&quot; value=&quot;Slide 9 - &amp;quot;What is Software?&amp;quot;&quot;/&gt;&lt;property id=&quot;20303&quot; value=&quot;-1&quot;/&gt;&lt;property id=&quot;20307&quot; value=&quot;378&quot;/&gt;&lt;property id=&quot;20309&quot; value=&quot;-1&quot;/&gt;&lt;/object&gt;&lt;object type=&quot;3&quot; unique_id=&quot;10013&quot;&gt;&lt;property id=&quot;20148&quot; value=&quot;5&quot;/&gt;&lt;property id=&quot;20300&quot; value=&quot;Slide 10 - &amp;quot;So, What is Software?&amp;quot;&quot;/&gt;&lt;property id=&quot;20303&quot; value=&quot;-1&quot;/&gt;&lt;property id=&quot;20307&quot; value=&quot;337&quot;/&gt;&lt;property id=&quot;20309&quot; value=&quot;-1&quot;/&gt;&lt;/object&gt;&lt;object type=&quot;3&quot; unique_id=&quot;10014&quot;&gt;&lt;property id=&quot;20148&quot; value=&quot;5&quot;/&gt;&lt;property id=&quot;20300&quot; value=&quot;Slide 11 - &amp;quot;Software Doesn’t Wear Out&amp;quot;&quot;/&gt;&lt;property id=&quot;20303&quot; value=&quot;-1&quot;/&gt;&lt;property id=&quot;20307&quot; value=&quot;342&quot;/&gt;&lt;property id=&quot;20309&quot; value=&quot;-1&quot;/&gt;&lt;/object&gt;&lt;object type=&quot;3&quot; unique_id=&quot;10015&quot;&gt;&lt;property id=&quot;20148&quot; value=&quot;5&quot;/&gt;&lt;property id=&quot;20300&quot; value=&quot;Slide 12 - &amp;quot;Software Design Degradation&amp;quot;&quot;/&gt;&lt;property id=&quot;20303&quot; value=&quot;-1&quot;/&gt;&lt;property id=&quot;20307&quot; value=&quot;380&quot;/&gt;&lt;property id=&quot;20309&quot; value=&quot;-1&quot;/&gt;&lt;/object&gt;&lt;object type=&quot;3&quot; unique_id=&quot;10016&quot;&gt;&lt;property id=&quot;20148&quot; value=&quot;5&quot;/&gt;&lt;property id=&quot;20300&quot; value=&quot;Slide 13 - &amp;quot;Information Lose Due to Relentless Change&amp;quot;&quot;/&gt;&lt;property id=&quot;20303&quot; value=&quot;-1&quot;/&gt;&lt;property id=&quot;20307&quot; value=&quot;381&quot;/&gt;&lt;property id=&quot;20309&quot; value=&quot;-1&quot;/&gt;&lt;/object&gt;&lt;object type=&quot;3&quot; unique_id=&quot;10017&quot;&gt;&lt;property id=&quot;20148&quot; value=&quot;5&quot;/&gt;&lt;property id=&quot;20300&quot; value=&quot;Slide 14 - &amp;quot;Wear versus Deterioration&amp;quot;&quot;/&gt;&lt;property id=&quot;20303&quot; value=&quot;-1&quot;/&gt;&lt;property id=&quot;20307&quot; value=&quot;333&quot;/&gt;&lt;property id=&quot;20309&quot; value=&quot;-1&quot;/&gt;&lt;/object&gt;&lt;object type=&quot;3&quot; unique_id=&quot;10018&quot;&gt;&lt;property id=&quot;20148&quot; value=&quot;5&quot;/&gt;&lt;property id=&quot;20300&quot; value=&quot;Slide 15 - &amp;quot;The Cost of Change&amp;quot;&quot;/&gt;&lt;property id=&quot;20303&quot; value=&quot;-1&quot;/&gt;&lt;property id=&quot;20307&quot; value=&quot;334&quot;/&gt;&lt;property id=&quot;20309&quot; value=&quot;-1&quot;/&gt;&lt;/object&gt;&lt;object type=&quot;3&quot; unique_id=&quot;10019&quot;&gt;&lt;property id=&quot;20148&quot; value=&quot;5&quot;/&gt;&lt;property id=&quot;20300&quot; value=&quot;Slide 16 - &amp;quot;Software is Complex&amp;quot;&quot;/&gt;&lt;property id=&quot;20303&quot; value=&quot;-1&quot;/&gt;&lt;property id=&quot;20307&quot; value=&quot;394&quot;/&gt;&lt;property id=&quot;20309&quot; value=&quot;-1&quot;/&gt;&lt;/object&gt;&lt;object type=&quot;3&quot; unique_id=&quot;10020&quot;&gt;&lt;property id=&quot;20148&quot; value=&quot;5&quot;/&gt;&lt;property id=&quot;20300&quot; value=&quot;Slide 17 - &amp;quot;Software “Schizophrenia”&amp;quot;&quot;/&gt;&lt;property id=&quot;20303&quot; value=&quot;-1&quot;/&gt;&lt;property id=&quot;20307&quot; value=&quot;384&quot;/&gt;&lt;property id=&quot;20309&quot; value=&quot;-1&quot;/&gt;&lt;/object&gt;&lt;object type=&quot;3&quot; unique_id=&quot;10021&quot;&gt;&lt;property id=&quot;20148&quot; value=&quot;5&quot;/&gt;&lt;property id=&quot;20300&quot; value=&quot;Slide 18 - &amp;quot;Software—New Categories&amp;quot;&quot;/&gt;&lt;property id=&quot;20303&quot; value=&quot;-1&quot;/&gt;&lt;property id=&quot;20307&quot; value=&quot;396&quot;/&gt;&lt;property id=&quot;20309&quot; value=&quot;-1&quot;/&gt;&lt;/object&gt;&lt;object type=&quot;3&quot; unique_id=&quot;10022&quot;&gt;&lt;property id=&quot;20148&quot; value=&quot;5&quot;/&gt;&lt;property id=&quot;20300&quot; value=&quot;Slide 19 - &amp;quot;Software Evolution&amp;quot;&quot;/&gt;&lt;property id=&quot;20303&quot; value=&quot;-1&quot;/&gt;&lt;property id=&quot;20307&quot; value=&quot;398&quot;/&gt;&lt;property id=&quot;20309&quot; value=&quot;-1&quot;/&gt;&lt;/object&gt;&lt;object type=&quot;3&quot; unique_id=&quot;10023&quot;&gt;&lt;property id=&quot;20148&quot; value=&quot;5&quot;/&gt;&lt;property id=&quot;20300&quot; value=&quot;Slide 20 - &amp;quot;Software Evolution (continued)&amp;quot;&quot;/&gt;&lt;property id=&quot;20303&quot; value=&quot;-1&quot;/&gt;&lt;property id=&quot;20307&quot; value=&quot;418&quot;/&gt;&lt;property id=&quot;20309&quot; value=&quot;-1&quot;/&gt;&lt;/object&gt;&lt;object type=&quot;3&quot; unique_id=&quot;10024&quot;&gt;&lt;property id=&quot;20148&quot; value=&quot;5&quot;/&gt;&lt;property id=&quot;20300&quot; value=&quot;Slide 21 - &amp;quot;Chapter 2: Process—A Generic View&amp;quot;&quot;/&gt;&lt;property id=&quot;20303&quot; value=&quot;-1&quot;/&gt;&lt;property id=&quot;20307&quot; value=&quot;372&quot;/&gt;&lt;property id=&quot;20309&quot; value=&quot;-1&quot;/&gt;&lt;/object&gt;&lt;object type=&quot;3&quot; unique_id=&quot;10025&quot;&gt;&lt;property id=&quot;20148&quot; value=&quot;5&quot;/&gt;&lt;property id=&quot;20300&quot; value=&quot;Slide 22 - &amp;quot;Software Still Stuck in Construction&amp;quot;&quot;/&gt;&lt;property id=&quot;20303&quot; value=&quot;-1&quot;/&gt;&lt;property id=&quot;20307&quot; value=&quot;386&quot;/&gt;&lt;property id=&quot;20309&quot; value=&quot;-1&quot;/&gt;&lt;/object&gt;&lt;object type=&quot;3&quot; unique_id=&quot;10026&quot;&gt;&lt;property id=&quot;20148&quot; value=&quot;5&quot;/&gt;&lt;property id=&quot;20300&quot; value=&quot;Slide 23 - &amp;quot;A Layered Technology&amp;quot;&quot;/&gt;&lt;property id=&quot;20303&quot; value=&quot;-1&quot;/&gt;&lt;property id=&quot;20307&quot; value=&quot;346&quot;/&gt;&lt;property id=&quot;20309&quot; value=&quot;-1&quot;/&gt;&lt;/object&gt;&lt;object type=&quot;3&quot; unique_id=&quot;10027&quot;&gt;&lt;property id=&quot;20148&quot; value=&quot;5&quot;/&gt;&lt;property id=&quot;20300&quot; value=&quot;Slide 24 - &amp;quot;Umbrella Activities &amp;#x0D;&amp;#x0A;(AKA Cross-Life-Cycle Activities)&amp;quot;&quot;/&gt;&lt;property id=&quot;20303&quot; value=&quot;-1&quot;/&gt;&lt;property id=&quot;20307&quot; value=&quot;348&quot;/&gt;&lt;property id=&quot;20309&quot; value=&quot;-1&quot;/&gt;&lt;/object&gt;&lt;object type=&quot;3&quot; unique_id=&quot;10028&quot;&gt;&lt;property id=&quot;20148&quot; value=&quot;5&quot;/&gt;&lt;property id=&quot;20300&quot; value=&quot;Slide 25 - &amp;quot;SEI’s Software Process &amp;#x0D;&amp;#x0A;Capability Maturity Model&amp;quot;&quot;/&gt;&lt;property id=&quot;20303&quot; value=&quot;-1&quot;/&gt;&lt;property id=&quot;20307&quot; value=&quot;374&quot;/&gt;&lt;property id=&quot;20309&quot; value=&quot;-1&quot;/&gt;&lt;/object&gt;&lt;object type=&quot;3&quot; unique_id=&quot;10029&quot;&gt;&lt;property id=&quot;20148&quot; value=&quot;5&quot;/&gt;&lt;property id=&quot;20300&quot; value=&quot;Slide 26 - &amp;quot;Summary of the SEI/CMM Levels&amp;quot;&quot;/&gt;&lt;property id=&quot;20303&quot; value=&quot;-1&quot;/&gt;&lt;property id=&quot;20307&quot; value=&quot;375&quot;/&gt;&lt;property id=&quot;20309&quot; value=&quot;-1&quot;/&gt;&lt;/object&gt;&lt;object type=&quot;3&quot; unique_id=&quot;10030&quot;&gt;&lt;property id=&quot;20148&quot; value=&quot;5&quot;/&gt;&lt;property id=&quot;20300&quot; value=&quot;Slide 27 - &amp;quot;Process Improvement Maturity Levels&amp;quot;&quot;/&gt;&lt;property id=&quot;20303&quot; value=&quot;-1&quot;/&gt;&lt;property id=&quot;20307&quot; value=&quot;390&quot;/&gt;&lt;property id=&quot;20309&quot; value=&quot;-1&quot;/&gt;&lt;/object&gt;&lt;object type=&quot;3&quot; unique_id=&quot;10031&quot;&gt;&lt;property id=&quot;20148&quot; value=&quot;5&quot;/&gt;&lt;property id=&quot;20300&quot; value=&quot;Slide 28 - &amp;quot;More Traction at Upper levels...&amp;quot;&quot;/&gt;&lt;property id=&quot;20303&quot; value=&quot;-1&quot;/&gt;&lt;property id=&quot;20307&quot; value=&quot;391&quot;/&gt;&lt;property id=&quot;20309&quot; value=&quot;-1&quot;/&gt;&lt;/object&gt;&lt;object type=&quot;3&quot; unique_id=&quot;10032&quot;&gt;&lt;property id=&quot;20148&quot; value=&quot;5&quot;/&gt;&lt;property id=&quot;20300&quot; value=&quot;Slide 29 - &amp;quot;The Process Model: Adaptability&amp;quot;&quot;/&gt;&lt;property id=&quot;20303&quot; value=&quot;-1&quot;/&gt;&lt;property id=&quot;20307&quot; value=&quot;400&quot;/&gt;&lt;property id=&quot;20309&quot; value=&quot;-1&quot;/&gt;&lt;/object&gt;&lt;object type=&quot;3&quot; unique_id=&quot;10033&quot;&gt;&lt;property id=&quot;20148&quot; value=&quot;5&quot;/&gt;&lt;property id=&quot;20300&quot; value=&quot;Slide 30 - &amp;quot;The CMMI&amp;quot;&quot;/&gt;&lt;property id=&quot;20303&quot; value=&quot;-1&quot;/&gt;&lt;property id=&quot;20307&quot; value=&quot;401&quot;/&gt;&lt;property id=&quot;20309&quot; value=&quot;-1&quot;/&gt;&lt;/object&gt;&lt;object type=&quot;3&quot; unique_id=&quot;10034&quot;&gt;&lt;property id=&quot;20148&quot; value=&quot;5&quot;/&gt;&lt;property id=&quot;20300&quot; value=&quot;Slide 31 - &amp;quot;Process Patterns&amp;quot;&quot;/&gt;&lt;property id=&quot;20303&quot; value=&quot;-1&quot;/&gt;&lt;property id=&quot;20307&quot; value=&quot;402&quot;/&gt;&lt;property id=&quot;20309&quot; value=&quot;-1&quot;/&gt;&lt;/object&gt;&lt;object type=&quot;3&quot; unique_id=&quot;10035&quot;&gt;&lt;property id=&quot;20148&quot; value=&quot;5&quot;/&gt;&lt;property id=&quot;20300&quot; value=&quot;Slide 32 - &amp;quot;Process Assessment&amp;quot;&quot;/&gt;&lt;property id=&quot;20303&quot; value=&quot;-1&quot;/&gt;&lt;property id=&quot;20307&quot; value=&quot;403&quot;/&gt;&lt;property id=&quot;20309&quot; value=&quot;-1&quot;/&gt;&lt;/object&gt;&lt;object type=&quot;3&quot; unique_id=&quot;10036&quot;&gt;&lt;property id=&quot;20148&quot; value=&quot;5&quot;/&gt;&lt;property id=&quot;20300&quot; value=&quot;Slide 33 - &amp;quot;Assessment and Improvement&amp;quot;&quot;/&gt;&lt;property id=&quot;20303&quot; value=&quot;-1&quot;/&gt;&lt;property id=&quot;20307&quot; value=&quot;404&quot;/&gt;&lt;property id=&quot;20309&quot; value=&quot;-1&quot;/&gt;&lt;/object&gt;&lt;object type=&quot;3&quot; unique_id=&quot;10037&quot;&gt;&lt;property id=&quot;20148&quot; value=&quot;5&quot;/&gt;&lt;property id=&quot;20300&quot; value=&quot;Slide 34 - &amp;quot;Personal Software Process (PSP)&amp;quot;&quot;/&gt;&lt;property id=&quot;20303&quot; value=&quot;-1&quot;/&gt;&lt;property id=&quot;20307&quot; value=&quot;405&quot;/&gt;&lt;property id=&quot;20309&quot; value=&quot;-1&quot;/&gt;&lt;/object&gt;&lt;object type=&quot;3&quot; unique_id=&quot;10038&quot;&gt;&lt;property id=&quot;20148&quot; value=&quot;5&quot;/&gt;&lt;property id=&quot;20300&quot; value=&quot;Slide 35 - &amp;quot;Team Software Process (TSP)&amp;quot;&quot;/&gt;&lt;property id=&quot;20303&quot; value=&quot;-1&quot;/&gt;&lt;property id=&quot;20307&quot; value=&quot;406&quot;/&gt;&lt;property id=&quot;20309&quot; value=&quot;-1&quot;/&gt;&lt;/object&gt;&lt;object type=&quot;3&quot; unique_id=&quot;10039&quot;&gt;&lt;property id=&quot;20148&quot; value=&quot;5&quot;/&gt;&lt;property id=&quot;20300&quot; value=&quot;Slide 36 - &amp;quot;Chapter 3: Prescriptive Process Models&amp;quot;&quot;/&gt;&lt;property id=&quot;20303&quot; value=&quot;-1&quot;/&gt;&lt;property id=&quot;20307&quot; value=&quot;417&quot;/&gt;&lt;property id=&quot;20309&quot; value=&quot;-1&quot;/&gt;&lt;/object&gt;&lt;object type=&quot;3&quot; unique_id=&quot;10040&quot;&gt;&lt;property id=&quot;20148&quot; value=&quot;5&quot;/&gt;&lt;property id=&quot;20300&quot; value=&quot;Slide 37 - &amp;quot;Prescriptive Models&amp;quot;&quot;/&gt;&lt;property id=&quot;20303&quot; value=&quot;-1&quot;/&gt;&lt;property id=&quot;20307&quot; value=&quot;407&quot;/&gt;&lt;property id=&quot;20309&quot; value=&quot;-1&quot;/&gt;&lt;/object&gt;&lt;object type=&quot;3&quot; unique_id=&quot;10041&quot;&gt;&lt;property id=&quot;20148&quot; value=&quot;5&quot;/&gt;&lt;property id=&quot;20300&quot; value=&quot;Slide 38 - &amp;quot;The Linear Model&amp;quot;&quot;/&gt;&lt;property id=&quot;20303&quot; value=&quot;-1&quot;/&gt;&lt;property id=&quot;20307&quot; value=&quot;352&quot;/&gt;&lt;property id=&quot;20309&quot; value=&quot;-1&quot;/&gt;&lt;/object&gt;&lt;object type=&quot;3&quot; unique_id=&quot;10042&quot;&gt;&lt;property id=&quot;20148&quot; value=&quot;5&quot;/&gt;&lt;property id=&quot;20300&quot; value=&quot;Slide 39 - &amp;quot;Rational Unified Process&amp;quot;&quot;/&gt;&lt;property id=&quot;20303&quot; value=&quot;-1&quot;/&gt;&lt;property id=&quot;20307&quot; value=&quot;413&quot;/&gt;&lt;property id=&quot;20309&quot; value=&quot;-1&quot;/&gt;&lt;/object&gt;&lt;object type=&quot;3&quot; unique_id=&quot;10043&quot;&gt;&lt;property id=&quot;20148&quot; value=&quot;5&quot;/&gt;&lt;property id=&quot;20300&quot; value=&quot;Slide 40 - &amp;quot;Iterative Models&amp;quot;&quot;/&gt;&lt;property id=&quot;20303&quot; value=&quot;-1&quot;/&gt;&lt;property id=&quot;20307&quot; value=&quot;411&quot;/&gt;&lt;property id=&quot;20309&quot; value=&quot;-1&quot;/&gt;&lt;/object&gt;&lt;object type=&quot;3&quot; unique_id=&quot;10044&quot;&gt;&lt;property id=&quot;20148&quot; value=&quot;5&quot;/&gt;&lt;property id=&quot;20300&quot; value=&quot;Slide 41 - &amp;quot;The Incremental Model&amp;quot;&quot;/&gt;&lt;property id=&quot;20303&quot; value=&quot;-1&quot;/&gt;&lt;property id=&quot;20307&quot; value=&quot;412&quot;/&gt;&lt;property id=&quot;20309&quot; value=&quot;-1&quot;/&gt;&lt;/object&gt;&lt;object type=&quot;3&quot; unique_id=&quot;10045&quot;&gt;&lt;property id=&quot;20148&quot; value=&quot;5&quot;/&gt;&lt;property id=&quot;20300&quot; value=&quot;Slide 42 - &amp;quot;Iterative and Incremental Models&amp;quot;&quot;/&gt;&lt;property id=&quot;20303&quot; value=&quot;-1&quot;/&gt;&lt;property id=&quot;20307&quot; value=&quot;353&quot;/&gt;&lt;property id=&quot;20309&quot; value=&quot;-1&quot;/&gt;&lt;/object&gt;&lt;object type=&quot;3&quot; unique_id=&quot;10046&quot;&gt;&lt;property id=&quot;20148&quot; value=&quot;5&quot;/&gt;&lt;property id=&quot;20300&quot; value=&quot;Slide 43 - &amp;quot;Evolutionary Models: The Spiral&amp;quot;&quot;/&gt;&lt;property id=&quot;20303&quot; value=&quot;-1&quot;/&gt;&lt;property id=&quot;20307&quot; value=&quot;408&quot;/&gt;&lt;property id=&quot;20309&quot; value=&quot;-1&quot;/&gt;&lt;/object&gt;&lt;object type=&quot;3&quot; unique_id=&quot;10047&quot;&gt;&lt;property id=&quot;20148&quot; value=&quot;5&quot;/&gt;&lt;property id=&quot;20300&quot; value=&quot;Slide 44 - &amp;quot;Evolutionary Models: Concurrent&amp;quot;&quot;/&gt;&lt;property id=&quot;20303&quot; value=&quot;-1&quot;/&gt;&lt;property id=&quot;20307&quot; value=&quot;409&quot;/&gt;&lt;property id=&quot;20309&quot; value=&quot;-1&quot;/&gt;&lt;/object&gt;&lt;object type=&quot;3&quot; unique_id=&quot;10048&quot;&gt;&lt;property id=&quot;20148&quot; value=&quot;5&quot;/&gt;&lt;property id=&quot;20300&quot; value=&quot;Slide 45 - &amp;quot;Still Other Process Models&amp;quot;&quot;/&gt;&lt;property id=&quot;20303&quot; value=&quot;-1&quot;/&gt;&lt;property id=&quot;20307&quot; value=&quot;410&quot;/&gt;&lt;property id=&quot;20309&quot; value=&quot;-1&quot;/&gt;&lt;/object&gt;&lt;object type=&quot;3&quot; unique_id=&quot;10049&quot;&gt;&lt;property id=&quot;20148&quot; value=&quot;5&quot;/&gt;&lt;property id=&quot;20300&quot; value=&quot;Slide 46 - &amp;quot;Homework Assignment for 8/29/07&amp;quot;&quot;/&gt;&lt;property id=&quot;20303&quot; value=&quot;-1&quot;/&gt;&lt;property id=&quot;20307&quot; value=&quot;377&quot;/&gt;&lt;property id=&quot;20309&quot; value=&quot;-1&quot;/&gt;&lt;/object&gt;&lt;/object&gt;&lt;object type=&quot;8&quot; unique_id=&quot;10050&quot;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2137399327,C:\Documents and Settings\Shawn Bohner\My Documents\CS5704\Fall2007\CS5704-Week1\CS5704-Week1.ppc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21702</TotalTime>
  <Words>798</Words>
  <Application>Microsoft Office PowerPoint</Application>
  <PresentationFormat>On-screen Show (4:3)</PresentationFormat>
  <Paragraphs>171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Blank Presentation</vt:lpstr>
      <vt:lpstr>Software Construction  and Evolution - CSSE 375  Software Documentation 1</vt:lpstr>
      <vt:lpstr>Software Documentation</vt:lpstr>
      <vt:lpstr>User Documentation</vt:lpstr>
      <vt:lpstr>User Documentation: Audience</vt:lpstr>
      <vt:lpstr>Why Spend Time on User Documentation?</vt:lpstr>
      <vt:lpstr>User Documentation</vt:lpstr>
      <vt:lpstr>Examples of Printed Documentation</vt:lpstr>
      <vt:lpstr>Examples of Online Documentation</vt:lpstr>
      <vt:lpstr>User Documentation Challenges</vt:lpstr>
      <vt:lpstr>Reading Computer Display more Difficult than Paper (1 of 2)</vt:lpstr>
      <vt:lpstr>Reading Computer Display more Difficult than Paper (2 of 2)</vt:lpstr>
      <vt:lpstr>Printed Manuals:  Suggested Guidelines (1 of 2)</vt:lpstr>
      <vt:lpstr>Printed Manual:  Suggested Guidelines for more Involved Documents (2 of 2)</vt:lpstr>
      <vt:lpstr>Developing Printed Manuals</vt:lpstr>
      <vt:lpstr>User Documentation Life Cycle</vt:lpstr>
      <vt:lpstr>The Funny Side of User Interactions</vt:lpstr>
      <vt:lpstr>Effective Documentation (not just what’s said, but how it’s said)</vt:lpstr>
      <vt:lpstr>Discussion of Maintenance Documentation Survey</vt:lpstr>
      <vt:lpstr>What the 50 Questions Addressed?</vt:lpstr>
    </vt:vector>
  </TitlesOfParts>
  <Company>Virginia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and Evolution CS5704: First Class</dc:title>
  <dc:creator>Shawn Bohner</dc:creator>
  <cp:lastModifiedBy>Windows User</cp:lastModifiedBy>
  <cp:revision>100</cp:revision>
  <cp:lastPrinted>2010-04-20T14:38:24Z</cp:lastPrinted>
  <dcterms:created xsi:type="dcterms:W3CDTF">2010-04-22T14:18:42Z</dcterms:created>
  <dcterms:modified xsi:type="dcterms:W3CDTF">2014-04-16T20:36:48Z</dcterms:modified>
</cp:coreProperties>
</file>