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0"/>
  </p:notesMasterIdLst>
  <p:handoutMasterIdLst>
    <p:handoutMasterId r:id="rId11"/>
  </p:handoutMasterIdLst>
  <p:sldIdLst>
    <p:sldId id="259" r:id="rId2"/>
    <p:sldId id="480" r:id="rId3"/>
    <p:sldId id="484" r:id="rId4"/>
    <p:sldId id="483" r:id="rId5"/>
    <p:sldId id="485" r:id="rId6"/>
    <p:sldId id="486" r:id="rId7"/>
    <p:sldId id="487" r:id="rId8"/>
    <p:sldId id="488" r:id="rId9"/>
  </p:sldIdLst>
  <p:sldSz cx="9144000" cy="6858000" type="screen4x3"/>
  <p:notesSz cx="7315200" cy="9601200"/>
  <p:custDataLst>
    <p:tags r:id="rId12"/>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33"/>
    <a:srgbClr val="336699"/>
    <a:srgbClr val="FFFF00"/>
    <a:srgbClr val="0033CC"/>
    <a:srgbClr val="800000"/>
    <a:srgbClr val="990000"/>
    <a:srgbClr val="000066"/>
    <a:srgbClr val="CC33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53" autoAdjust="0"/>
    <p:restoredTop sz="79322" autoAdjust="0"/>
  </p:normalViewPr>
  <p:slideViewPr>
    <p:cSldViewPr>
      <p:cViewPr varScale="1">
        <p:scale>
          <a:sx n="92" d="100"/>
          <a:sy n="92" d="100"/>
        </p:scale>
        <p:origin x="-210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542" y="-84"/>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82938"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defTabSz="954088">
              <a:defRPr sz="1300"/>
            </a:lvl1pPr>
          </a:lstStyle>
          <a:p>
            <a:endParaRPr lang="en-US"/>
          </a:p>
        </p:txBody>
      </p:sp>
      <p:sp>
        <p:nvSpPr>
          <p:cNvPr id="176131" name="Rectangle 3"/>
          <p:cNvSpPr>
            <a:spLocks noGrp="1" noChangeArrowheads="1"/>
          </p:cNvSpPr>
          <p:nvPr>
            <p:ph type="dt" sz="quarter" idx="1"/>
          </p:nvPr>
        </p:nvSpPr>
        <p:spPr bwMode="auto">
          <a:xfrm>
            <a:off x="4160838" y="0"/>
            <a:ext cx="3182937"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algn="r" defTabSz="954088">
              <a:defRPr sz="1300"/>
            </a:lvl1pPr>
          </a:lstStyle>
          <a:p>
            <a:endParaRPr lang="en-US"/>
          </a:p>
        </p:txBody>
      </p:sp>
      <p:sp>
        <p:nvSpPr>
          <p:cNvPr id="176132" name="Rectangle 4"/>
          <p:cNvSpPr>
            <a:spLocks noGrp="1" noChangeArrowheads="1"/>
          </p:cNvSpPr>
          <p:nvPr>
            <p:ph type="ftr" sz="quarter" idx="2"/>
          </p:nvPr>
        </p:nvSpPr>
        <p:spPr bwMode="auto">
          <a:xfrm>
            <a:off x="0" y="9109075"/>
            <a:ext cx="3182938"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defTabSz="954088">
              <a:defRPr sz="1300"/>
            </a:lvl1pPr>
          </a:lstStyle>
          <a:p>
            <a:endParaRPr lang="en-US"/>
          </a:p>
        </p:txBody>
      </p:sp>
      <p:sp>
        <p:nvSpPr>
          <p:cNvPr id="176133" name="Rectangle 5"/>
          <p:cNvSpPr>
            <a:spLocks noGrp="1" noChangeArrowheads="1"/>
          </p:cNvSpPr>
          <p:nvPr>
            <p:ph type="sldNum" sz="quarter" idx="3"/>
          </p:nvPr>
        </p:nvSpPr>
        <p:spPr bwMode="auto">
          <a:xfrm>
            <a:off x="4160838" y="9109075"/>
            <a:ext cx="3182937"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algn="r" defTabSz="954088">
              <a:defRPr sz="1300"/>
            </a:lvl1pPr>
          </a:lstStyle>
          <a:p>
            <a:fld id="{BE7C2961-80AF-1046-8E90-A8097193FC68}" type="slidenum">
              <a:rPr lang="en-US"/>
              <a:pPr/>
              <a:t>‹#›</a:t>
            </a:fld>
            <a:endParaRPr lang="en-US"/>
          </a:p>
        </p:txBody>
      </p:sp>
    </p:spTree>
    <p:extLst>
      <p:ext uri="{BB962C8B-B14F-4D97-AF65-F5344CB8AC3E}">
        <p14:creationId xmlns:p14="http://schemas.microsoft.com/office/powerpoint/2010/main" val="27931591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defTabSz="973138">
              <a:defRPr sz="1300"/>
            </a:lvl1pPr>
          </a:lstStyle>
          <a:p>
            <a:endParaRPr lang="en-US"/>
          </a:p>
        </p:txBody>
      </p:sp>
      <p:sp>
        <p:nvSpPr>
          <p:cNvPr id="7171" name="Rectangle 3"/>
          <p:cNvSpPr>
            <a:spLocks noGrp="1" noChangeArrowheads="1"/>
          </p:cNvSpPr>
          <p:nvPr>
            <p:ph type="dt" idx="1"/>
          </p:nvPr>
        </p:nvSpPr>
        <p:spPr bwMode="auto">
          <a:xfrm>
            <a:off x="4144963" y="0"/>
            <a:ext cx="3170237"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algn="r" defTabSz="973138">
              <a:defRPr sz="1300"/>
            </a:lvl1pPr>
          </a:lstStyle>
          <a:p>
            <a:endParaRPr lang="en-US"/>
          </a:p>
        </p:txBody>
      </p:sp>
      <p:sp>
        <p:nvSpPr>
          <p:cNvPr id="7172"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4725" y="4559300"/>
            <a:ext cx="5365750" cy="4322763"/>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18600"/>
            <a:ext cx="3170238"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defTabSz="973138">
              <a:defRPr sz="1300"/>
            </a:lvl1pPr>
          </a:lstStyle>
          <a:p>
            <a:endParaRPr lang="en-US"/>
          </a:p>
        </p:txBody>
      </p:sp>
      <p:sp>
        <p:nvSpPr>
          <p:cNvPr id="7175" name="Rectangle 7"/>
          <p:cNvSpPr>
            <a:spLocks noGrp="1" noChangeArrowheads="1"/>
          </p:cNvSpPr>
          <p:nvPr>
            <p:ph type="sldNum" sz="quarter" idx="5"/>
          </p:nvPr>
        </p:nvSpPr>
        <p:spPr bwMode="auto">
          <a:xfrm>
            <a:off x="4144963" y="9118600"/>
            <a:ext cx="3170237"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algn="r" defTabSz="973138">
              <a:defRPr sz="1300"/>
            </a:lvl1pPr>
          </a:lstStyle>
          <a:p>
            <a:fld id="{1D48FDC5-0FF0-AA44-98DE-252E54AB5EC7}" type="slidenum">
              <a:rPr lang="en-US"/>
              <a:pPr/>
              <a:t>‹#›</a:t>
            </a:fld>
            <a:endParaRPr lang="en-US"/>
          </a:p>
        </p:txBody>
      </p:sp>
    </p:spTree>
    <p:extLst>
      <p:ext uri="{BB962C8B-B14F-4D97-AF65-F5344CB8AC3E}">
        <p14:creationId xmlns:p14="http://schemas.microsoft.com/office/powerpoint/2010/main" val="34252080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C3301-B4F8-9C4A-A4A6-B086B24BB786}" type="slidenum">
              <a:rPr lang="en-US"/>
              <a:pPr/>
              <a:t>1</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pPr lvl="0"/>
            <a:r>
              <a:rPr lang="en-US" b="0" dirty="0" smtClean="0"/>
              <a:t>In AI,</a:t>
            </a:r>
            <a:r>
              <a:rPr lang="en-US" b="0" baseline="0" dirty="0" smtClean="0"/>
              <a:t> both “forward chaining” and “backward chaining” are used in rule-based and planning systems.</a:t>
            </a:r>
            <a:endParaRPr lang="en-US" b="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idea is to find a way to get at a root cause</a:t>
            </a:r>
            <a:r>
              <a:rPr lang="en-US" baseline="0" dirty="0" smtClean="0"/>
              <a:t> of a problem, through various (program and/or human) resources.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a:t>
            </a:fld>
            <a:endParaRPr lang="en-US"/>
          </a:p>
        </p:txBody>
      </p:sp>
    </p:spTree>
    <p:extLst>
      <p:ext uri="{BB962C8B-B14F-4D97-AF65-F5344CB8AC3E}">
        <p14:creationId xmlns:p14="http://schemas.microsoft.com/office/powerpoint/2010/main" val="3723812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From </a:t>
            </a:r>
            <a:r>
              <a:rPr lang="en-US" i="1" baseline="0" dirty="0" smtClean="0"/>
              <a:t>Robust Java: Exception Handling, Testing and Debugging</a:t>
            </a:r>
            <a:r>
              <a:rPr lang="en-US" baseline="0" dirty="0" smtClean="0"/>
              <a:t>, by Stephen </a:t>
            </a:r>
            <a:r>
              <a:rPr lang="en-US" baseline="0" dirty="0" err="1" smtClean="0"/>
              <a:t>Stelting</a:t>
            </a:r>
            <a:r>
              <a:rPr lang="en-US" baseline="0" dirty="0" smtClean="0"/>
              <a:t>.  Prentice-Hall, 2005.  ISBN 0-13-100852-8, p 38.</a:t>
            </a:r>
            <a:endParaRPr lang="en-US" dirty="0" smtClean="0"/>
          </a:p>
          <a:p>
            <a:pPr lvl="0"/>
            <a:endParaRPr lang="en-US" b="0" dirty="0" smtClean="0"/>
          </a:p>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3</a:t>
            </a:fld>
            <a:endParaRPr lang="en-US"/>
          </a:p>
        </p:txBody>
      </p:sp>
    </p:spTree>
    <p:extLst>
      <p:ext uri="{BB962C8B-B14F-4D97-AF65-F5344CB8AC3E}">
        <p14:creationId xmlns:p14="http://schemas.microsoft.com/office/powerpoint/2010/main" val="1456374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Answer is that you need to be able to return to the logic</a:t>
            </a:r>
            <a:r>
              <a:rPr lang="en-US" baseline="0" dirty="0" smtClean="0"/>
              <a:t> responsible for the activity which finished in an error condition.  And, if that impacts later things as well, then those need to be dealt with, too.  All of this will then interrupt the current flow of activities, and both program and user need to understand how to continue from there.</a:t>
            </a:r>
          </a:p>
          <a:p>
            <a:endParaRPr lang="en-US" baseline="0" dirty="0" smtClean="0"/>
          </a:p>
          <a:p>
            <a:r>
              <a:rPr lang="en-US" baseline="0" dirty="0" smtClean="0"/>
              <a:t>Perfect example – suppose that Amazon let you go ahead and shop for other things, while it processes an order for you.  What if it ends up that the item in the order is out-of-stock?  Maybe you therefore don’t want the other thing that goes with this, either?  (E.g., the workbook to go with the textbook.)</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4</a:t>
            </a:fld>
            <a:endParaRPr lang="en-US"/>
          </a:p>
        </p:txBody>
      </p:sp>
    </p:spTree>
    <p:extLst>
      <p:ext uri="{BB962C8B-B14F-4D97-AF65-F5344CB8AC3E}">
        <p14:creationId xmlns:p14="http://schemas.microsoft.com/office/powerpoint/2010/main" val="580982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a:t>
            </a:r>
            <a:r>
              <a:rPr lang="en-US" baseline="0" dirty="0" err="1" smtClean="0"/>
              <a:t>Stelting’s</a:t>
            </a:r>
            <a:r>
              <a:rPr lang="en-US" baseline="0" dirty="0" smtClean="0"/>
              <a:t> book, </a:t>
            </a:r>
            <a:r>
              <a:rPr lang="en-US" baseline="0" dirty="0" err="1" smtClean="0"/>
              <a:t>pp</a:t>
            </a:r>
            <a:r>
              <a:rPr lang="en-US" baseline="0" smtClean="0"/>
              <a:t> 62-3.</a:t>
            </a:r>
            <a:endParaRPr lang="en-US"/>
          </a:p>
        </p:txBody>
      </p:sp>
      <p:sp>
        <p:nvSpPr>
          <p:cNvPr id="4" name="Slide Number Placeholder 3"/>
          <p:cNvSpPr>
            <a:spLocks noGrp="1"/>
          </p:cNvSpPr>
          <p:nvPr>
            <p:ph type="sldNum" sz="quarter" idx="10"/>
          </p:nvPr>
        </p:nvSpPr>
        <p:spPr/>
        <p:txBody>
          <a:bodyPr/>
          <a:lstStyle/>
          <a:p>
            <a:fld id="{1D48FDC5-0FF0-AA44-98DE-252E54AB5EC7}" type="slidenum">
              <a:rPr lang="en-US" smtClean="0"/>
              <a:pPr/>
              <a:t>6</a:t>
            </a:fld>
            <a:endParaRPr lang="en-US"/>
          </a:p>
        </p:txBody>
      </p:sp>
    </p:spTree>
    <p:extLst>
      <p:ext uri="{BB962C8B-B14F-4D97-AF65-F5344CB8AC3E}">
        <p14:creationId xmlns:p14="http://schemas.microsoft.com/office/powerpoint/2010/main" val="2506328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single collection of threads, managed within a </a:t>
            </a:r>
            <a:r>
              <a:rPr lang="en-US" dirty="0" err="1" smtClean="0"/>
              <a:t>ThreadGroup</a:t>
            </a:r>
            <a:r>
              <a:rPr lang="en-US" dirty="0" smtClean="0"/>
              <a:t> object.  </a:t>
            </a:r>
          </a:p>
          <a:p>
            <a:endParaRPr lang="en-US" dirty="0" smtClean="0"/>
          </a:p>
          <a:p>
            <a:r>
              <a:rPr lang="en-US" dirty="0" smtClean="0"/>
              <a:t>From </a:t>
            </a:r>
            <a:r>
              <a:rPr lang="en-US" dirty="0" err="1" smtClean="0"/>
              <a:t>Stelting</a:t>
            </a:r>
            <a:r>
              <a:rPr lang="en-US" dirty="0" smtClean="0"/>
              <a:t> pp. 63-4.</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8</a:t>
            </a:fld>
            <a:endParaRPr lang="en-US"/>
          </a:p>
        </p:txBody>
      </p:sp>
    </p:spTree>
    <p:extLst>
      <p:ext uri="{BB962C8B-B14F-4D97-AF65-F5344CB8AC3E}">
        <p14:creationId xmlns:p14="http://schemas.microsoft.com/office/powerpoint/2010/main" val="3685524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2815119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692336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643643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445470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217881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00625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33393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812687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422150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506252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75779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8" name="Slide Number Placeholder 5"/>
          <p:cNvSpPr txBox="1">
            <a:spLocks/>
          </p:cNvSpPr>
          <p:nvPr userDrawn="1"/>
        </p:nvSpPr>
        <p:spPr>
          <a:xfrm>
            <a:off x="6705600" y="6508750"/>
            <a:ext cx="21336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fld id="{A74FCEEE-9DC8-B543-AC3A-75A414BF23B6}" type="slidenum">
              <a:rPr lang="en-US" smtClean="0"/>
              <a:pPr/>
              <a:t>‹#›</a:t>
            </a:fld>
            <a:endParaRPr lang="en-US"/>
          </a:p>
        </p:txBody>
      </p:sp>
    </p:spTree>
    <p:extLst>
      <p:ext uri="{BB962C8B-B14F-4D97-AF65-F5344CB8AC3E}">
        <p14:creationId xmlns:p14="http://schemas.microsoft.com/office/powerpoint/2010/main" val="424857986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docs.redhat.com/docs/en-US/JBoss_Enterprise_BRMS_Platform/5/html-single/JBoss_Rules_5_Reference_Guide/index.html"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technology.amis.nl/blog/2485/extending-the-oracle-bpel-error-hospital-with-custom-java-action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rthumati.wordpress.com/2009/10/27/multithreadi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0" y="304800"/>
            <a:ext cx="4572000" cy="2819400"/>
          </a:xfrm>
          <a:effectLst>
            <a:outerShdw blurRad="63500" dist="35921" dir="2700000" algn="ctr" rotWithShape="0">
              <a:schemeClr val="bg2">
                <a:alpha val="74998"/>
              </a:schemeClr>
            </a:outerShdw>
          </a:effectLst>
        </p:spPr>
        <p:txBody>
          <a:bodyPr>
            <a:normAutofit fontScale="90000"/>
          </a:bodyPr>
          <a:lstStyle/>
          <a:p>
            <a:r>
              <a:rPr lang="en-US" sz="3600" dirty="0" smtClean="0">
                <a:effectLst>
                  <a:outerShdw blurRad="38100" dist="38100" dir="2700000" algn="tl">
                    <a:srgbClr val="DDDDDD"/>
                  </a:outerShdw>
                </a:effectLst>
              </a:rPr>
              <a:t>Software Construction </a:t>
            </a:r>
            <a:br>
              <a:rPr lang="en-US" sz="3600" dirty="0" smtClean="0">
                <a:effectLst>
                  <a:outerShdw blurRad="38100" dist="38100" dir="2700000" algn="tl">
                    <a:srgbClr val="DDDDDD"/>
                  </a:outerShdw>
                </a:effectLst>
              </a:rPr>
            </a:br>
            <a:r>
              <a:rPr lang="en-US" sz="3600" dirty="0" smtClean="0">
                <a:effectLst>
                  <a:outerShdw blurRad="38100" dist="38100" dir="2700000" algn="tl">
                    <a:srgbClr val="DDDDDD"/>
                  </a:outerShdw>
                </a:effectLst>
              </a:rPr>
              <a:t>and Evolution - </a:t>
            </a:r>
            <a:r>
              <a:rPr lang="en-US" sz="3600" i="1" dirty="0" smtClean="0">
                <a:effectLst>
                  <a:outerShdw blurRad="38100" dist="38100" dir="2700000" algn="tl">
                    <a:srgbClr val="DDDDDD"/>
                  </a:outerShdw>
                </a:effectLst>
              </a:rPr>
              <a:t>CSSE 375</a:t>
            </a:r>
            <a:br>
              <a:rPr lang="en-US" sz="3600" i="1" dirty="0" smtClean="0">
                <a:effectLst>
                  <a:outerShdw blurRad="38100" dist="38100" dir="2700000" algn="tl">
                    <a:srgbClr val="DDDDDD"/>
                  </a:outerShdw>
                </a:effectLst>
              </a:rPr>
            </a:br>
            <a:r>
              <a:rPr lang="en-US" sz="3600" i="1" dirty="0" smtClean="0">
                <a:effectLst>
                  <a:outerShdw blurRad="38100" dist="38100" dir="2700000" algn="tl">
                    <a:srgbClr val="DDDDDD"/>
                  </a:outerShdw>
                </a:effectLst>
              </a:rPr>
              <a:t/>
            </a:r>
            <a:br>
              <a:rPr lang="en-US" sz="3600" i="1" dirty="0" smtClean="0">
                <a:effectLst>
                  <a:outerShdw blurRad="38100" dist="38100" dir="2700000" algn="tl">
                    <a:srgbClr val="DDDDDD"/>
                  </a:outerShdw>
                </a:effectLst>
              </a:rPr>
            </a:br>
            <a:r>
              <a:rPr lang="en-US" i="1" dirty="0" smtClean="0">
                <a:effectLst>
                  <a:outerShdw blurRad="38100" dist="38100" dir="2700000" algn="tl">
                    <a:srgbClr val="DDDDDD"/>
                  </a:outerShdw>
                </a:effectLst>
              </a:rPr>
              <a:t>Exception Handling – Chaining </a:t>
            </a:r>
            <a:r>
              <a:rPr lang="en-US" i="1" smtClean="0">
                <a:effectLst>
                  <a:outerShdw blurRad="38100" dist="38100" dir="2700000" algn="tl">
                    <a:srgbClr val="DDDDDD"/>
                  </a:outerShdw>
                </a:effectLst>
              </a:rPr>
              <a:t>&amp; Threading</a:t>
            </a:r>
            <a:endParaRPr lang="en-US" sz="4400" i="1" dirty="0">
              <a:effectLst>
                <a:outerShdw blurRad="38100" dist="38100" dir="2700000" algn="tl">
                  <a:srgbClr val="DDDDDD"/>
                </a:outerShdw>
              </a:effectLst>
            </a:endParaRPr>
          </a:p>
        </p:txBody>
      </p:sp>
      <p:sp>
        <p:nvSpPr>
          <p:cNvPr id="8195" name="Rectangle 3"/>
          <p:cNvSpPr>
            <a:spLocks noGrp="1" noChangeArrowheads="1"/>
          </p:cNvSpPr>
          <p:nvPr>
            <p:ph type="subTitle" idx="1"/>
          </p:nvPr>
        </p:nvSpPr>
        <p:spPr>
          <a:xfrm>
            <a:off x="304800" y="3733800"/>
            <a:ext cx="3886200" cy="2057400"/>
          </a:xfrm>
        </p:spPr>
        <p:txBody>
          <a:bodyPr>
            <a:normAutofit/>
          </a:bodyPr>
          <a:lstStyle/>
          <a:p>
            <a:r>
              <a:rPr lang="en-US" sz="2000" dirty="0">
                <a:ea typeface="ＭＳ Ｐゴシック"/>
                <a:cs typeface="ＭＳ Ｐゴシック"/>
              </a:rPr>
              <a:t>Steve Chenoweth</a:t>
            </a:r>
          </a:p>
          <a:p>
            <a:r>
              <a:rPr lang="en-US" sz="2000" dirty="0">
                <a:ea typeface="ＭＳ Ｐゴシック"/>
                <a:cs typeface="ＭＳ Ｐゴシック"/>
              </a:rPr>
              <a:t>Office: </a:t>
            </a:r>
            <a:r>
              <a:rPr lang="en-US" sz="2000" dirty="0" err="1">
                <a:ea typeface="ＭＳ Ｐゴシック"/>
                <a:cs typeface="ＭＳ Ｐゴシック"/>
              </a:rPr>
              <a:t>Moench</a:t>
            </a:r>
            <a:r>
              <a:rPr lang="en-US" sz="2000" dirty="0">
                <a:ea typeface="ＭＳ Ｐゴシック"/>
                <a:cs typeface="ＭＳ Ｐゴシック"/>
              </a:rPr>
              <a:t> Room F220</a:t>
            </a:r>
          </a:p>
          <a:p>
            <a:r>
              <a:rPr lang="en-US" sz="2000" dirty="0">
                <a:ea typeface="ＭＳ Ｐゴシック"/>
                <a:cs typeface="ＭＳ Ｐゴシック"/>
              </a:rPr>
              <a:t>Phone: (812) 877-8974</a:t>
            </a:r>
            <a:br>
              <a:rPr lang="en-US" sz="2000" dirty="0">
                <a:ea typeface="ＭＳ Ｐゴシック"/>
                <a:cs typeface="ＭＳ Ｐゴシック"/>
              </a:rPr>
            </a:br>
            <a:r>
              <a:rPr lang="en-US" sz="2000" dirty="0">
                <a:ea typeface="ＭＳ Ｐゴシック"/>
                <a:cs typeface="ＭＳ Ｐゴシック"/>
              </a:rPr>
              <a:t>Email: chenowet@rose-hulman.edu</a:t>
            </a:r>
          </a:p>
        </p:txBody>
      </p:sp>
      <p:pic>
        <p:nvPicPr>
          <p:cNvPr id="8202" name="Picture 10" descr="rose4"/>
          <p:cNvPicPr>
            <a:picLocks noChangeAspect="1" noChangeArrowheads="1"/>
          </p:cNvPicPr>
          <p:nvPr/>
        </p:nvPicPr>
        <p:blipFill>
          <a:blip r:embed="rId4"/>
          <a:srcRect l="12895" t="22858"/>
          <a:stretch>
            <a:fillRect/>
          </a:stretch>
        </p:blipFill>
        <p:spPr bwMode="auto">
          <a:xfrm>
            <a:off x="6527800" y="6376988"/>
            <a:ext cx="2616200" cy="434975"/>
          </a:xfrm>
          <a:prstGeom prst="rect">
            <a:avLst/>
          </a:prstGeom>
          <a:noFill/>
        </p:spPr>
      </p:pic>
      <p:sp>
        <p:nvSpPr>
          <p:cNvPr id="2" name="TextBox 1"/>
          <p:cNvSpPr txBox="1"/>
          <p:nvPr/>
        </p:nvSpPr>
        <p:spPr>
          <a:xfrm>
            <a:off x="4800600" y="434876"/>
            <a:ext cx="4076700" cy="2308324"/>
          </a:xfrm>
          <a:prstGeom prst="rect">
            <a:avLst/>
          </a:prstGeom>
          <a:noFill/>
        </p:spPr>
        <p:txBody>
          <a:bodyPr wrap="square" rtlCol="0">
            <a:spAutoFit/>
          </a:bodyPr>
          <a:lstStyle/>
          <a:p>
            <a:r>
              <a:rPr lang="en-US" sz="1600" i="1" dirty="0" smtClean="0"/>
              <a:t>Below</a:t>
            </a:r>
            <a:r>
              <a:rPr lang="en-US" sz="1600" dirty="0" smtClean="0"/>
              <a:t> – Chaining is a concept at the heart of several different areas of CS.  Below, we see a Rule-based AI system, where chaining the rules is a key to giving the system generality and power.  From a description of </a:t>
            </a:r>
            <a:r>
              <a:rPr lang="en-US" sz="1600" dirty="0" err="1" smtClean="0"/>
              <a:t>JBoss</a:t>
            </a:r>
            <a:r>
              <a:rPr lang="en-US" sz="1600" dirty="0"/>
              <a:t>, at </a:t>
            </a:r>
            <a:r>
              <a:rPr lang="en-US" sz="1600" dirty="0">
                <a:hlinkClick r:id="rId5"/>
              </a:rPr>
              <a:t>http://</a:t>
            </a:r>
            <a:r>
              <a:rPr lang="en-US" sz="1600" dirty="0" smtClean="0">
                <a:hlinkClick r:id="rId5"/>
              </a:rPr>
              <a:t>docs.redhat.com/docs/en-US/JBoss_Enterprise_BRMS_Platform/5/html-single/JBoss_Rules_5_Reference_Guide/index.html</a:t>
            </a:r>
            <a:r>
              <a:rPr lang="en-US" sz="1600" dirty="0" smtClean="0"/>
              <a:t> </a:t>
            </a:r>
            <a:endParaRPr lang="en-US" sz="1600" dirty="0"/>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8200" y="2895600"/>
            <a:ext cx="4229100" cy="300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 y="274638"/>
            <a:ext cx="5334000" cy="1143000"/>
          </a:xfrm>
        </p:spPr>
        <p:txBody>
          <a:bodyPr>
            <a:normAutofit fontScale="90000"/>
          </a:bodyPr>
          <a:lstStyle/>
          <a:p>
            <a:r>
              <a:rPr lang="en-US" dirty="0" smtClean="0"/>
              <a:t>Exception Handling - Chaining</a:t>
            </a:r>
            <a:endParaRPr lang="en-US" dirty="0"/>
          </a:p>
        </p:txBody>
      </p:sp>
      <p:sp>
        <p:nvSpPr>
          <p:cNvPr id="3" name="Content Placeholder 2"/>
          <p:cNvSpPr>
            <a:spLocks noGrp="1"/>
          </p:cNvSpPr>
          <p:nvPr>
            <p:ph idx="1"/>
          </p:nvPr>
        </p:nvSpPr>
        <p:spPr>
          <a:xfrm>
            <a:off x="356937" y="3760876"/>
            <a:ext cx="8534400" cy="2411324"/>
          </a:xfrm>
        </p:spPr>
        <p:txBody>
          <a:bodyPr>
            <a:normAutofit fontScale="92500" lnSpcReduction="20000"/>
          </a:bodyPr>
          <a:lstStyle/>
          <a:p>
            <a:r>
              <a:rPr lang="en-US" dirty="0" smtClean="0"/>
              <a:t>In Java, chaining </a:t>
            </a:r>
            <a:br>
              <a:rPr lang="en-US" dirty="0" smtClean="0"/>
            </a:br>
            <a:r>
              <a:rPr lang="en-US" dirty="0" smtClean="0"/>
              <a:t>lets you set up </a:t>
            </a:r>
            <a:br>
              <a:rPr lang="en-US" dirty="0" smtClean="0"/>
            </a:br>
            <a:r>
              <a:rPr lang="en-US" dirty="0" smtClean="0"/>
              <a:t>associations between exceptions.</a:t>
            </a:r>
          </a:p>
          <a:p>
            <a:r>
              <a:rPr lang="en-US" dirty="0" smtClean="0"/>
              <a:t>This lets you throw a “custom exception” within an exception, explaining what it means – a “root cause”</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1774648"/>
            <a:ext cx="4876800" cy="2263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943600" y="71497"/>
            <a:ext cx="2988365" cy="2062103"/>
          </a:xfrm>
          <a:prstGeom prst="rect">
            <a:avLst/>
          </a:prstGeom>
          <a:noFill/>
        </p:spPr>
        <p:txBody>
          <a:bodyPr wrap="square" rtlCol="0">
            <a:spAutoFit/>
          </a:bodyPr>
          <a:lstStyle/>
          <a:p>
            <a:r>
              <a:rPr lang="en-US" sz="1600" i="1" dirty="0" smtClean="0"/>
              <a:t>Below</a:t>
            </a:r>
            <a:r>
              <a:rPr lang="en-US" sz="1600" dirty="0" smtClean="0"/>
              <a:t> – One example of error handling chaining – escalation.  Note that, at some point, humans get involved!  </a:t>
            </a:r>
            <a:r>
              <a:rPr lang="en-US" sz="1600" dirty="0"/>
              <a:t>From </a:t>
            </a:r>
            <a:r>
              <a:rPr lang="en-US" sz="1600" dirty="0">
                <a:hlinkClick r:id="rId4"/>
              </a:rPr>
              <a:t>http://</a:t>
            </a:r>
            <a:r>
              <a:rPr lang="en-US" sz="1600" dirty="0" smtClean="0">
                <a:hlinkClick r:id="rId4"/>
              </a:rPr>
              <a:t>technology.amis.nl/blog/2485/extending-the-oracle-bpel-error-hospital-with-custom-java-actions</a:t>
            </a:r>
            <a:r>
              <a:rPr lang="en-US" sz="1600" dirty="0" smtClean="0"/>
              <a:t> </a:t>
            </a:r>
            <a:endParaRPr 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Chaining Example</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US" dirty="0" smtClean="0"/>
              <a:t>try{</a:t>
            </a:r>
          </a:p>
          <a:p>
            <a:pPr marL="0" indent="0">
              <a:buNone/>
            </a:pPr>
            <a:r>
              <a:rPr lang="en-US" dirty="0"/>
              <a:t>	</a:t>
            </a:r>
            <a:r>
              <a:rPr lang="en-US" dirty="0" smtClean="0"/>
              <a:t>// lots of risky I/O operations!</a:t>
            </a:r>
          </a:p>
          <a:p>
            <a:pPr marL="0" indent="0">
              <a:buNone/>
            </a:pPr>
            <a:r>
              <a:rPr lang="en-US" dirty="0" smtClean="0"/>
              <a:t>}</a:t>
            </a:r>
          </a:p>
          <a:p>
            <a:pPr marL="0" indent="0">
              <a:buNone/>
            </a:pPr>
            <a:r>
              <a:rPr lang="en-US" dirty="0" smtClean="0"/>
              <a:t>catch (</a:t>
            </a:r>
            <a:r>
              <a:rPr lang="en-US" dirty="0" err="1" smtClean="0"/>
              <a:t>java.io.IOException</a:t>
            </a:r>
            <a:r>
              <a:rPr lang="en-US" dirty="0" smtClean="0"/>
              <a:t> </a:t>
            </a:r>
            <a:r>
              <a:rPr lang="en-US" dirty="0" err="1" smtClean="0"/>
              <a:t>rootCause</a:t>
            </a:r>
            <a:r>
              <a:rPr lang="en-US" dirty="0" smtClean="0"/>
              <a:t>){</a:t>
            </a:r>
          </a:p>
          <a:p>
            <a:pPr marL="0" indent="0">
              <a:buNone/>
            </a:pPr>
            <a:r>
              <a:rPr lang="en-US" dirty="0" smtClean="0"/>
              <a:t>  throw new </a:t>
            </a:r>
            <a:r>
              <a:rPr lang="en-US" dirty="0" err="1" smtClean="0"/>
              <a:t>ConnectionException</a:t>
            </a:r>
            <a:r>
              <a:rPr lang="en-US" dirty="0" smtClean="0"/>
              <a:t>(</a:t>
            </a:r>
            <a:r>
              <a:rPr lang="en-US" dirty="0" err="1" smtClean="0"/>
              <a:t>rootCause</a:t>
            </a:r>
            <a:r>
              <a:rPr lang="en-US" dirty="0" smtClean="0"/>
              <a:t>);</a:t>
            </a:r>
          </a:p>
          <a:p>
            <a:pPr marL="0" indent="0">
              <a:buNone/>
            </a:pPr>
            <a:r>
              <a:rPr lang="en-US" dirty="0"/>
              <a:t>}</a:t>
            </a:r>
            <a:endParaRPr lang="en-US" dirty="0" smtClean="0"/>
          </a:p>
          <a:p>
            <a:pPr marL="0" indent="0">
              <a:buNone/>
            </a:pPr>
            <a:endParaRPr lang="en-US" dirty="0"/>
          </a:p>
          <a:p>
            <a:pPr marL="0" indent="0">
              <a:buNone/>
            </a:pPr>
            <a:r>
              <a:rPr lang="en-US" dirty="0" smtClean="0"/>
              <a:t>Which requires a constructor like:</a:t>
            </a:r>
          </a:p>
          <a:p>
            <a:pPr marL="0" indent="0">
              <a:buNone/>
            </a:pPr>
            <a:endParaRPr lang="en-US" dirty="0"/>
          </a:p>
          <a:p>
            <a:pPr marL="0" indent="0">
              <a:buNone/>
            </a:pPr>
            <a:r>
              <a:rPr lang="en-US" dirty="0" smtClean="0"/>
              <a:t>public class </a:t>
            </a:r>
            <a:r>
              <a:rPr lang="en-US" dirty="0" err="1" smtClean="0"/>
              <a:t>ConnectionException</a:t>
            </a:r>
            <a:r>
              <a:rPr lang="en-US" dirty="0" smtClean="0"/>
              <a:t> extends </a:t>
            </a:r>
            <a:r>
              <a:rPr lang="en-US" dirty="0" err="1" smtClean="0"/>
              <a:t>java.io.IOException</a:t>
            </a:r>
            <a:r>
              <a:rPr lang="en-US" dirty="0" smtClean="0"/>
              <a:t>{</a:t>
            </a:r>
          </a:p>
          <a:p>
            <a:pPr marL="0" indent="0">
              <a:buNone/>
            </a:pPr>
            <a:r>
              <a:rPr lang="en-US" dirty="0"/>
              <a:t> </a:t>
            </a:r>
            <a:r>
              <a:rPr lang="en-US" dirty="0" smtClean="0"/>
              <a:t> public </a:t>
            </a:r>
            <a:r>
              <a:rPr lang="en-US" dirty="0" err="1" smtClean="0"/>
              <a:t>ConnectionException</a:t>
            </a:r>
            <a:r>
              <a:rPr lang="en-US" dirty="0" smtClean="0"/>
              <a:t>(</a:t>
            </a:r>
            <a:r>
              <a:rPr lang="en-US" dirty="0" err="1" smtClean="0"/>
              <a:t>Throwable</a:t>
            </a:r>
            <a:r>
              <a:rPr lang="en-US" dirty="0" smtClean="0"/>
              <a:t> cause){</a:t>
            </a:r>
          </a:p>
          <a:p>
            <a:pPr marL="0" indent="0">
              <a:buNone/>
            </a:pPr>
            <a:r>
              <a:rPr lang="en-US" dirty="0"/>
              <a:t> </a:t>
            </a:r>
            <a:r>
              <a:rPr lang="en-US" dirty="0" smtClean="0"/>
              <a:t>   // analyzes the cause</a:t>
            </a:r>
          </a:p>
          <a:p>
            <a:pPr marL="0" indent="0">
              <a:buNone/>
            </a:pPr>
            <a:r>
              <a:rPr lang="en-US" dirty="0"/>
              <a:t> </a:t>
            </a:r>
            <a:r>
              <a:rPr lang="en-US" dirty="0" smtClean="0"/>
              <a:t> }</a:t>
            </a:r>
          </a:p>
          <a:p>
            <a:pPr marL="0" indent="0">
              <a:buNone/>
            </a:pPr>
            <a:r>
              <a:rPr lang="en-US" dirty="0" smtClean="0"/>
              <a:t>}</a:t>
            </a:r>
          </a:p>
          <a:p>
            <a:pPr marL="0" indent="0">
              <a:buNone/>
            </a:pPr>
            <a:endParaRPr lang="en-US" dirty="0"/>
          </a:p>
          <a:p>
            <a:pPr marL="0" indent="0">
              <a:buNone/>
            </a:pPr>
            <a:r>
              <a:rPr lang="en-US" dirty="0" smtClean="0"/>
              <a:t>Thus, you can group related exceptions in ways you define.</a:t>
            </a:r>
            <a:endParaRPr lang="en-US" dirty="0"/>
          </a:p>
        </p:txBody>
      </p:sp>
      <p:sp>
        <p:nvSpPr>
          <p:cNvPr id="4" name="TextBox 3"/>
          <p:cNvSpPr txBox="1"/>
          <p:nvPr/>
        </p:nvSpPr>
        <p:spPr>
          <a:xfrm>
            <a:off x="6172200" y="2152471"/>
            <a:ext cx="2971800" cy="1015663"/>
          </a:xfrm>
          <a:prstGeom prst="rect">
            <a:avLst/>
          </a:prstGeom>
          <a:noFill/>
        </p:spPr>
        <p:txBody>
          <a:bodyPr wrap="square" rtlCol="0">
            <a:spAutoFit/>
          </a:bodyPr>
          <a:lstStyle/>
          <a:p>
            <a:r>
              <a:rPr lang="en-US" sz="2000" dirty="0" smtClean="0"/>
              <a:t>So, here’s an exception routine throwing a more general exception!</a:t>
            </a:r>
            <a:endParaRPr lang="en-US" sz="2000" dirty="0"/>
          </a:p>
        </p:txBody>
      </p:sp>
      <p:cxnSp>
        <p:nvCxnSpPr>
          <p:cNvPr id="6" name="Straight Arrow Connector 5"/>
          <p:cNvCxnSpPr/>
          <p:nvPr/>
        </p:nvCxnSpPr>
        <p:spPr>
          <a:xfrm flipH="1">
            <a:off x="4953000" y="2660302"/>
            <a:ext cx="1143000" cy="1590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8492745" y="6076890"/>
            <a:ext cx="498855" cy="400110"/>
          </a:xfrm>
          <a:prstGeom prst="rect">
            <a:avLst/>
          </a:prstGeom>
          <a:noFill/>
        </p:spPr>
        <p:txBody>
          <a:bodyPr wrap="none" rtlCol="0">
            <a:spAutoFit/>
          </a:bodyPr>
          <a:lstStyle/>
          <a:p>
            <a:r>
              <a:rPr lang="en-US" sz="2000" dirty="0" smtClean="0">
                <a:solidFill>
                  <a:schemeClr val="accent5">
                    <a:lumMod val="75000"/>
                  </a:schemeClr>
                </a:solidFill>
              </a:rPr>
              <a:t>Q1</a:t>
            </a:r>
            <a:endParaRPr lang="en-US" sz="2000" dirty="0">
              <a:solidFill>
                <a:schemeClr val="accent5">
                  <a:lumMod val="75000"/>
                </a:schemeClr>
              </a:solidFill>
            </a:endParaRPr>
          </a:p>
        </p:txBody>
      </p:sp>
    </p:spTree>
    <p:extLst>
      <p:ext uri="{BB962C8B-B14F-4D97-AF65-F5344CB8AC3E}">
        <p14:creationId xmlns:p14="http://schemas.microsoft.com/office/powerpoint/2010/main" val="1675345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 Handling - Threading</a:t>
            </a:r>
            <a:endParaRPr lang="en-US" dirty="0"/>
          </a:p>
        </p:txBody>
      </p:sp>
      <p:sp>
        <p:nvSpPr>
          <p:cNvPr id="3" name="Content Placeholder 2"/>
          <p:cNvSpPr>
            <a:spLocks noGrp="1"/>
          </p:cNvSpPr>
          <p:nvPr>
            <p:ph idx="1"/>
          </p:nvPr>
        </p:nvSpPr>
        <p:spPr>
          <a:xfrm>
            <a:off x="381000" y="1447800"/>
            <a:ext cx="3886200" cy="4525963"/>
          </a:xfrm>
        </p:spPr>
        <p:txBody>
          <a:bodyPr>
            <a:normAutofit fontScale="92500"/>
          </a:bodyPr>
          <a:lstStyle/>
          <a:p>
            <a:r>
              <a:rPr lang="en-US" dirty="0" smtClean="0"/>
              <a:t>Typical issue – </a:t>
            </a:r>
          </a:p>
          <a:p>
            <a:pPr lvl="1"/>
            <a:r>
              <a:rPr lang="en-US" dirty="0" smtClean="0"/>
              <a:t>You want to make the GUI multi-task, for efficiency.</a:t>
            </a:r>
          </a:p>
          <a:p>
            <a:pPr lvl="1"/>
            <a:r>
              <a:rPr lang="en-US" dirty="0" smtClean="0"/>
              <a:t>So, things finish when you’re in the middle of something else.</a:t>
            </a:r>
          </a:p>
          <a:p>
            <a:pPr lvl="1"/>
            <a:r>
              <a:rPr lang="en-US" dirty="0" smtClean="0"/>
              <a:t>What happens if they finish in an error condition?</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1560847"/>
            <a:ext cx="4676775" cy="380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048000" y="5791200"/>
            <a:ext cx="6248400" cy="707886"/>
          </a:xfrm>
          <a:prstGeom prst="rect">
            <a:avLst/>
          </a:prstGeom>
          <a:noFill/>
        </p:spPr>
        <p:txBody>
          <a:bodyPr wrap="square" rtlCol="0">
            <a:spAutoFit/>
          </a:bodyPr>
          <a:lstStyle/>
          <a:p>
            <a:r>
              <a:rPr lang="en-US" sz="2000" i="1" dirty="0" smtClean="0"/>
              <a:t>Above</a:t>
            </a:r>
            <a:r>
              <a:rPr lang="en-US" sz="2000" dirty="0" smtClean="0"/>
              <a:t> – Multithreading in </a:t>
            </a:r>
            <a:r>
              <a:rPr lang="en-US" sz="2000" dirty="0" err="1" smtClean="0"/>
              <a:t>.Net</a:t>
            </a:r>
            <a:r>
              <a:rPr lang="en-US" sz="2000" dirty="0"/>
              <a:t>, from </a:t>
            </a:r>
            <a:r>
              <a:rPr lang="en-US" sz="2000" dirty="0">
                <a:hlinkClick r:id="rId4"/>
              </a:rPr>
              <a:t>http://rthumati.wordpress.com/2009/10/27/multithreading</a:t>
            </a:r>
            <a:r>
              <a:rPr lang="en-US" sz="2000" dirty="0" smtClean="0">
                <a:hlinkClick r:id="rId4"/>
              </a:rPr>
              <a:t>/</a:t>
            </a:r>
            <a:r>
              <a:rPr lang="en-US" sz="2000" dirty="0" smtClean="0"/>
              <a:t> </a:t>
            </a:r>
            <a:endParaRPr lang="en-US" sz="2000" dirty="0"/>
          </a:p>
        </p:txBody>
      </p:sp>
    </p:spTree>
    <p:extLst>
      <p:ext uri="{BB962C8B-B14F-4D97-AF65-F5344CB8AC3E}">
        <p14:creationId xmlns:p14="http://schemas.microsoft.com/office/powerpoint/2010/main" val="1343595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Thread Design</a:t>
            </a:r>
            <a:endParaRPr lang="en-US" dirty="0"/>
          </a:p>
        </p:txBody>
      </p:sp>
      <p:sp>
        <p:nvSpPr>
          <p:cNvPr id="3" name="Content Placeholder 2"/>
          <p:cNvSpPr>
            <a:spLocks noGrp="1"/>
          </p:cNvSpPr>
          <p:nvPr>
            <p:ph idx="1"/>
          </p:nvPr>
        </p:nvSpPr>
        <p:spPr/>
        <p:txBody>
          <a:bodyPr/>
          <a:lstStyle/>
          <a:p>
            <a:r>
              <a:rPr lang="en-US" dirty="0" smtClean="0"/>
              <a:t>Use a design tool that shows step-by-step functionality, like:</a:t>
            </a:r>
          </a:p>
          <a:p>
            <a:pPr lvl="1"/>
            <a:r>
              <a:rPr lang="en-US" dirty="0" smtClean="0"/>
              <a:t>State chart, or</a:t>
            </a:r>
          </a:p>
          <a:p>
            <a:pPr lvl="1"/>
            <a:r>
              <a:rPr lang="en-US" dirty="0" smtClean="0"/>
              <a:t>Sequence diagram</a:t>
            </a:r>
          </a:p>
          <a:p>
            <a:r>
              <a:rPr lang="en-US" dirty="0" smtClean="0"/>
              <a:t>Add the possible error situations, and how you’ll deal with those</a:t>
            </a:r>
          </a:p>
          <a:p>
            <a:pPr lvl="1"/>
            <a:r>
              <a:rPr lang="en-US" dirty="0" smtClean="0"/>
              <a:t>E.g., at what point does one thread need to check to see if another finished properly?</a:t>
            </a:r>
            <a:endParaRPr lang="en-US" dirty="0"/>
          </a:p>
        </p:txBody>
      </p:sp>
      <p:sp>
        <p:nvSpPr>
          <p:cNvPr id="4" name="TextBox 3"/>
          <p:cNvSpPr txBox="1"/>
          <p:nvPr/>
        </p:nvSpPr>
        <p:spPr>
          <a:xfrm>
            <a:off x="8492745" y="6076890"/>
            <a:ext cx="498855" cy="400110"/>
          </a:xfrm>
          <a:prstGeom prst="rect">
            <a:avLst/>
          </a:prstGeom>
          <a:noFill/>
        </p:spPr>
        <p:txBody>
          <a:bodyPr wrap="none" rtlCol="0">
            <a:spAutoFit/>
          </a:bodyPr>
          <a:lstStyle/>
          <a:p>
            <a:r>
              <a:rPr lang="en-US" sz="2000" dirty="0" smtClean="0">
                <a:solidFill>
                  <a:schemeClr val="accent5">
                    <a:lumMod val="75000"/>
                  </a:schemeClr>
                </a:solidFill>
              </a:rPr>
              <a:t>Q2</a:t>
            </a:r>
            <a:endParaRPr lang="en-US" sz="2000" dirty="0">
              <a:solidFill>
                <a:schemeClr val="accent5">
                  <a:lumMod val="75000"/>
                </a:schemeClr>
              </a:solidFill>
            </a:endParaRPr>
          </a:p>
        </p:txBody>
      </p:sp>
    </p:spTree>
    <p:extLst>
      <p:ext uri="{BB962C8B-B14F-4D97-AF65-F5344CB8AC3E}">
        <p14:creationId xmlns:p14="http://schemas.microsoft.com/office/powerpoint/2010/main" val="1245835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threads communicate?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Different for different kinds of multi-threaded programs.</a:t>
            </a:r>
          </a:p>
          <a:p>
            <a:endParaRPr lang="en-US" dirty="0" smtClean="0"/>
          </a:p>
          <a:p>
            <a:r>
              <a:rPr lang="en-US" dirty="0" smtClean="0"/>
              <a:t>For producer / consumer systems, for example:</a:t>
            </a:r>
          </a:p>
          <a:p>
            <a:pPr lvl="1"/>
            <a:r>
              <a:rPr lang="en-US" dirty="0" smtClean="0"/>
              <a:t>Consumer threads can actively check the state of the producer</a:t>
            </a:r>
          </a:p>
          <a:p>
            <a:pPr lvl="1"/>
            <a:r>
              <a:rPr lang="en-US" dirty="0" smtClean="0"/>
              <a:t>Consumer threads can wait for the producer by calling the </a:t>
            </a:r>
            <a:r>
              <a:rPr lang="en-US" dirty="0" smtClean="0">
                <a:latin typeface="Century Schoolbook" pitchFamily="18" charset="0"/>
              </a:rPr>
              <a:t>join</a:t>
            </a:r>
            <a:r>
              <a:rPr lang="en-US" dirty="0" smtClean="0"/>
              <a:t> method</a:t>
            </a:r>
          </a:p>
          <a:p>
            <a:pPr lvl="1"/>
            <a:r>
              <a:rPr lang="en-US" dirty="0" smtClean="0"/>
              <a:t>Producer thread can actively notify the consumers</a:t>
            </a:r>
          </a:p>
          <a:p>
            <a:pPr lvl="1"/>
            <a:r>
              <a:rPr lang="en-US" dirty="0" smtClean="0"/>
              <a:t>Producer thread can throw an </a:t>
            </a:r>
            <a:r>
              <a:rPr lang="en-US" dirty="0" err="1" smtClean="0">
                <a:latin typeface="Century Schoolbook" pitchFamily="18" charset="0"/>
              </a:rPr>
              <a:t>InterruptedException</a:t>
            </a:r>
            <a:r>
              <a:rPr lang="en-US" dirty="0" smtClean="0"/>
              <a:t> to notify the consumer threads</a:t>
            </a:r>
            <a:endParaRPr lang="en-US" dirty="0"/>
          </a:p>
        </p:txBody>
      </p:sp>
      <p:sp>
        <p:nvSpPr>
          <p:cNvPr id="4" name="TextBox 3"/>
          <p:cNvSpPr txBox="1"/>
          <p:nvPr/>
        </p:nvSpPr>
        <p:spPr>
          <a:xfrm>
            <a:off x="5486400" y="6019800"/>
            <a:ext cx="3445815" cy="461665"/>
          </a:xfrm>
          <a:prstGeom prst="rect">
            <a:avLst/>
          </a:prstGeom>
          <a:noFill/>
        </p:spPr>
        <p:txBody>
          <a:bodyPr wrap="none" rtlCol="0">
            <a:spAutoFit/>
          </a:bodyPr>
          <a:lstStyle/>
          <a:p>
            <a:r>
              <a:rPr lang="en-US" dirty="0" smtClean="0"/>
              <a:t>Let’s talk about this one…</a:t>
            </a:r>
            <a:endParaRPr lang="en-US" dirty="0"/>
          </a:p>
        </p:txBody>
      </p:sp>
      <p:cxnSp>
        <p:nvCxnSpPr>
          <p:cNvPr id="6" name="Straight Arrow Connector 5"/>
          <p:cNvCxnSpPr/>
          <p:nvPr/>
        </p:nvCxnSpPr>
        <p:spPr>
          <a:xfrm flipH="1" flipV="1">
            <a:off x="4876800" y="5943600"/>
            <a:ext cx="457200" cy="307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6065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Thread exceptions to communicate!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How it works –</a:t>
            </a:r>
          </a:p>
          <a:p>
            <a:pPr lvl="1"/>
            <a:r>
              <a:rPr lang="en-US" dirty="0" smtClean="0"/>
              <a:t>Producer method calls the interrupt method on the consumer threads</a:t>
            </a:r>
          </a:p>
          <a:p>
            <a:pPr lvl="1"/>
            <a:r>
              <a:rPr lang="en-US" dirty="0" smtClean="0"/>
              <a:t>If consumer method’s already running, it can call its method interrupted, which will return true if it’s been the target of an interrupt call.  Or,</a:t>
            </a:r>
          </a:p>
          <a:p>
            <a:pPr lvl="1"/>
            <a:r>
              <a:rPr lang="en-US" dirty="0" smtClean="0"/>
              <a:t>If the thread was blocked during the call, the producer’s interrupt call will cause an </a:t>
            </a:r>
            <a:r>
              <a:rPr lang="en-US" dirty="0" err="1" smtClean="0"/>
              <a:t>InterruptedException</a:t>
            </a:r>
            <a:r>
              <a:rPr lang="en-US" dirty="0" smtClean="0"/>
              <a:t> to be thrown for the consumer.</a:t>
            </a:r>
          </a:p>
          <a:p>
            <a:r>
              <a:rPr lang="en-US" dirty="0" smtClean="0"/>
              <a:t>Advantages – </a:t>
            </a:r>
          </a:p>
          <a:p>
            <a:pPr lvl="1"/>
            <a:r>
              <a:rPr lang="en-US" dirty="0" smtClean="0"/>
              <a:t>Threads can be notified during blocking calls</a:t>
            </a:r>
          </a:p>
          <a:p>
            <a:pPr lvl="1"/>
            <a:r>
              <a:rPr lang="en-US" dirty="0" smtClean="0"/>
              <a:t>Easy to use for groups of threads</a:t>
            </a:r>
          </a:p>
          <a:p>
            <a:pPr lvl="1"/>
            <a:r>
              <a:rPr lang="en-US" dirty="0" smtClean="0"/>
              <a:t>Immediate notification</a:t>
            </a:r>
          </a:p>
          <a:p>
            <a:endParaRPr lang="en-US" dirty="0"/>
          </a:p>
        </p:txBody>
      </p:sp>
      <p:sp>
        <p:nvSpPr>
          <p:cNvPr id="4" name="TextBox 3"/>
          <p:cNvSpPr txBox="1"/>
          <p:nvPr/>
        </p:nvSpPr>
        <p:spPr>
          <a:xfrm>
            <a:off x="8492745" y="6076890"/>
            <a:ext cx="498855" cy="400110"/>
          </a:xfrm>
          <a:prstGeom prst="rect">
            <a:avLst/>
          </a:prstGeom>
          <a:noFill/>
        </p:spPr>
        <p:txBody>
          <a:bodyPr wrap="none" rtlCol="0">
            <a:spAutoFit/>
          </a:bodyPr>
          <a:lstStyle/>
          <a:p>
            <a:r>
              <a:rPr lang="en-US" sz="2000" dirty="0" smtClean="0">
                <a:solidFill>
                  <a:schemeClr val="accent5">
                    <a:lumMod val="75000"/>
                  </a:schemeClr>
                </a:solidFill>
              </a:rPr>
              <a:t>Q3</a:t>
            </a:r>
            <a:endParaRPr lang="en-US" sz="2000" dirty="0">
              <a:solidFill>
                <a:schemeClr val="accent5">
                  <a:lumMod val="75000"/>
                </a:schemeClr>
              </a:solidFill>
            </a:endParaRPr>
          </a:p>
        </p:txBody>
      </p:sp>
    </p:spTree>
    <p:extLst>
      <p:ext uri="{BB962C8B-B14F-4D97-AF65-F5344CB8AC3E}">
        <p14:creationId xmlns:p14="http://schemas.microsoft.com/office/powerpoint/2010/main" val="3074368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4" name="Content Placeholder 3"/>
          <p:cNvSpPr>
            <a:spLocks noGrp="1"/>
          </p:cNvSpPr>
          <p:nvPr>
            <p:ph sz="half" idx="1"/>
          </p:nvPr>
        </p:nvSpPr>
        <p:spPr/>
        <p:txBody>
          <a:bodyPr>
            <a:normAutofit fontScale="47500" lnSpcReduction="20000"/>
          </a:bodyPr>
          <a:lstStyle/>
          <a:p>
            <a:pPr marL="0" indent="0">
              <a:buNone/>
            </a:pPr>
            <a:r>
              <a:rPr lang="en-US" dirty="0" smtClean="0"/>
              <a:t>import </a:t>
            </a:r>
            <a:r>
              <a:rPr lang="en-US" dirty="0" err="1" smtClean="0"/>
              <a:t>java.util</a:t>
            </a:r>
            <a:r>
              <a:rPr lang="en-US" dirty="0" smtClean="0"/>
              <a:t>.*;</a:t>
            </a:r>
          </a:p>
          <a:p>
            <a:pPr marL="0" indent="0">
              <a:buNone/>
            </a:pPr>
            <a:r>
              <a:rPr lang="en-US" dirty="0" smtClean="0"/>
              <a:t>public class </a:t>
            </a:r>
            <a:r>
              <a:rPr lang="en-US" dirty="0" err="1" smtClean="0"/>
              <a:t>ProducerThread</a:t>
            </a:r>
            <a:r>
              <a:rPr lang="en-US" dirty="0" smtClean="0"/>
              <a:t> implements Runnable{</a:t>
            </a:r>
          </a:p>
          <a:p>
            <a:pPr marL="0" indent="0">
              <a:buNone/>
            </a:pPr>
            <a:r>
              <a:rPr lang="en-US" dirty="0"/>
              <a:t> </a:t>
            </a:r>
            <a:r>
              <a:rPr lang="en-US" dirty="0" smtClean="0"/>
              <a:t> private </a:t>
            </a:r>
            <a:r>
              <a:rPr lang="en-US" dirty="0" err="1" smtClean="0"/>
              <a:t>ThreadGroup</a:t>
            </a:r>
            <a:r>
              <a:rPr lang="en-US" dirty="0" smtClean="0"/>
              <a:t> consumers;</a:t>
            </a:r>
          </a:p>
          <a:p>
            <a:pPr marL="0" indent="0">
              <a:buNone/>
            </a:pPr>
            <a:r>
              <a:rPr lang="en-US" dirty="0"/>
              <a:t> </a:t>
            </a:r>
            <a:r>
              <a:rPr lang="en-US" dirty="0" smtClean="0"/>
              <a:t> private Thread runner;</a:t>
            </a:r>
          </a:p>
          <a:p>
            <a:pPr marL="0" indent="0">
              <a:buNone/>
            </a:pPr>
            <a:r>
              <a:rPr lang="en-US" dirty="0"/>
              <a:t> </a:t>
            </a:r>
            <a:r>
              <a:rPr lang="en-US" dirty="0" smtClean="0"/>
              <a:t> private </a:t>
            </a:r>
            <a:r>
              <a:rPr lang="en-US" dirty="0" err="1" smtClean="0"/>
              <a:t>boolean</a:t>
            </a:r>
            <a:r>
              <a:rPr lang="en-US" dirty="0" smtClean="0"/>
              <a:t> shutdown;</a:t>
            </a:r>
          </a:p>
          <a:p>
            <a:pPr marL="0" indent="0">
              <a:buNone/>
            </a:pPr>
            <a:r>
              <a:rPr lang="en-US" dirty="0"/>
              <a:t> </a:t>
            </a:r>
            <a:r>
              <a:rPr lang="en-US" dirty="0" smtClean="0"/>
              <a:t> private </a:t>
            </a:r>
            <a:r>
              <a:rPr lang="en-US" dirty="0" err="1" smtClean="0"/>
              <a:t>ArrayList</a:t>
            </a:r>
            <a:r>
              <a:rPr lang="en-US" dirty="0" smtClean="0"/>
              <a:t> tasks;</a:t>
            </a:r>
          </a:p>
          <a:p>
            <a:pPr marL="0" indent="0">
              <a:buNone/>
            </a:pPr>
            <a:r>
              <a:rPr lang="en-US" dirty="0" smtClean="0"/>
              <a:t>  public </a:t>
            </a:r>
            <a:r>
              <a:rPr lang="en-US" dirty="0" err="1" smtClean="0"/>
              <a:t>ProducerThread</a:t>
            </a:r>
            <a:r>
              <a:rPr lang="en-US" dirty="0" smtClean="0"/>
              <a:t>(</a:t>
            </a:r>
            <a:r>
              <a:rPr lang="en-US" dirty="0" err="1" smtClean="0"/>
              <a:t>ThreadGroup</a:t>
            </a:r>
            <a:r>
              <a:rPr lang="en-US" dirty="0" smtClean="0"/>
              <a:t> </a:t>
            </a:r>
            <a:r>
              <a:rPr lang="en-US" dirty="0" err="1" smtClean="0"/>
              <a:t>msgConsumers</a:t>
            </a:r>
            <a:r>
              <a:rPr lang="en-US" dirty="0" smtClean="0"/>
              <a:t>) {</a:t>
            </a:r>
          </a:p>
          <a:p>
            <a:pPr marL="0" indent="0">
              <a:buNone/>
            </a:pPr>
            <a:r>
              <a:rPr lang="en-US" dirty="0"/>
              <a:t> </a:t>
            </a:r>
            <a:r>
              <a:rPr lang="en-US" dirty="0" smtClean="0"/>
              <a:t>   </a:t>
            </a:r>
            <a:r>
              <a:rPr lang="en-US" dirty="0" err="1" smtClean="0"/>
              <a:t>msgConsumers.checkAccess</a:t>
            </a:r>
            <a:r>
              <a:rPr lang="en-US" dirty="0" smtClean="0"/>
              <a:t>();</a:t>
            </a:r>
          </a:p>
          <a:p>
            <a:pPr marL="0" indent="0">
              <a:buNone/>
            </a:pPr>
            <a:r>
              <a:rPr lang="en-US" dirty="0" smtClean="0"/>
              <a:t>    consumers = </a:t>
            </a:r>
            <a:r>
              <a:rPr lang="en-US" dirty="0" err="1" smtClean="0"/>
              <a:t>msgConsumers</a:t>
            </a:r>
            <a:r>
              <a:rPr lang="en-US" dirty="0" smtClean="0"/>
              <a:t>;</a:t>
            </a:r>
          </a:p>
          <a:p>
            <a:pPr marL="0" indent="0">
              <a:buNone/>
            </a:pPr>
            <a:r>
              <a:rPr lang="en-US" dirty="0" smtClean="0"/>
              <a:t>    tasks = new </a:t>
            </a:r>
            <a:r>
              <a:rPr lang="en-US" dirty="0" err="1" smtClean="0"/>
              <a:t>ArrayList</a:t>
            </a:r>
            <a:r>
              <a:rPr lang="en-US" dirty="0" smtClean="0"/>
              <a:t>();</a:t>
            </a:r>
          </a:p>
          <a:p>
            <a:pPr marL="0" indent="0">
              <a:buNone/>
            </a:pPr>
            <a:r>
              <a:rPr lang="en-US" dirty="0"/>
              <a:t> </a:t>
            </a:r>
            <a:r>
              <a:rPr lang="en-US" dirty="0" smtClean="0"/>
              <a:t>   runner = new Thread(this);</a:t>
            </a:r>
          </a:p>
          <a:p>
            <a:pPr marL="0" indent="0">
              <a:buNone/>
            </a:pPr>
            <a:r>
              <a:rPr lang="en-US" dirty="0"/>
              <a:t> </a:t>
            </a:r>
            <a:r>
              <a:rPr lang="en-US" dirty="0" smtClean="0"/>
              <a:t>   </a:t>
            </a:r>
            <a:r>
              <a:rPr lang="en-US" dirty="0" err="1" smtClean="0"/>
              <a:t>runner.start</a:t>
            </a:r>
            <a:r>
              <a:rPr lang="en-US" dirty="0" smtClean="0"/>
              <a:t>();</a:t>
            </a:r>
          </a:p>
          <a:p>
            <a:pPr marL="0" indent="0">
              <a:buNone/>
            </a:pPr>
            <a:r>
              <a:rPr lang="en-US" dirty="0"/>
              <a:t> </a:t>
            </a:r>
            <a:r>
              <a:rPr lang="en-US" dirty="0" smtClean="0"/>
              <a:t> }</a:t>
            </a:r>
          </a:p>
          <a:p>
            <a:pPr marL="0" indent="0">
              <a:buNone/>
            </a:pPr>
            <a:r>
              <a:rPr lang="en-US" dirty="0"/>
              <a:t> </a:t>
            </a:r>
            <a:r>
              <a:rPr lang="en-US" dirty="0" smtClean="0"/>
              <a:t> public void shutdown(){</a:t>
            </a:r>
          </a:p>
          <a:p>
            <a:pPr marL="0" indent="0">
              <a:buNone/>
            </a:pPr>
            <a:r>
              <a:rPr lang="en-US" dirty="0"/>
              <a:t> </a:t>
            </a:r>
            <a:r>
              <a:rPr lang="en-US" dirty="0" smtClean="0"/>
              <a:t>   shutdown = true;</a:t>
            </a:r>
          </a:p>
          <a:p>
            <a:pPr marL="0" indent="0">
              <a:buNone/>
            </a:pPr>
            <a:r>
              <a:rPr lang="en-US" dirty="0"/>
              <a:t> </a:t>
            </a:r>
            <a:r>
              <a:rPr lang="en-US" dirty="0" smtClean="0"/>
              <a:t> }</a:t>
            </a:r>
          </a:p>
          <a:p>
            <a:pPr marL="0" indent="0">
              <a:buNone/>
            </a:pPr>
            <a:r>
              <a:rPr lang="en-US" dirty="0"/>
              <a:t> </a:t>
            </a:r>
            <a:r>
              <a:rPr lang="en-US" dirty="0" smtClean="0"/>
              <a:t> public synchronized void </a:t>
            </a:r>
            <a:r>
              <a:rPr lang="en-US" dirty="0" err="1" smtClean="0"/>
              <a:t>addTask</a:t>
            </a:r>
            <a:r>
              <a:rPr lang="en-US" dirty="0" smtClean="0"/>
              <a:t>(Task t){</a:t>
            </a:r>
          </a:p>
          <a:p>
            <a:pPr marL="0" indent="0">
              <a:buNone/>
            </a:pPr>
            <a:r>
              <a:rPr lang="en-US" dirty="0"/>
              <a:t> </a:t>
            </a:r>
            <a:r>
              <a:rPr lang="en-US" dirty="0" smtClean="0"/>
              <a:t>   if (t != null){</a:t>
            </a:r>
          </a:p>
          <a:p>
            <a:pPr marL="0" indent="0">
              <a:buNone/>
            </a:pPr>
            <a:r>
              <a:rPr lang="en-US" dirty="0"/>
              <a:t> </a:t>
            </a:r>
            <a:r>
              <a:rPr lang="en-US" dirty="0" smtClean="0"/>
              <a:t>     </a:t>
            </a:r>
            <a:r>
              <a:rPr lang="en-US" dirty="0" err="1" smtClean="0"/>
              <a:t>tasks.add</a:t>
            </a:r>
            <a:r>
              <a:rPr lang="en-US" dirty="0" smtClean="0"/>
              <a:t>(t);</a:t>
            </a:r>
          </a:p>
          <a:p>
            <a:pPr marL="0" indent="0">
              <a:buNone/>
            </a:pPr>
            <a:r>
              <a:rPr lang="en-US" dirty="0"/>
              <a:t> </a:t>
            </a:r>
            <a:r>
              <a:rPr lang="en-US" dirty="0" smtClean="0"/>
              <a:t>   }</a:t>
            </a:r>
          </a:p>
          <a:p>
            <a:pPr marL="0" indent="0">
              <a:buNone/>
            </a:pPr>
            <a:r>
              <a:rPr lang="en-US" dirty="0"/>
              <a:t> </a:t>
            </a:r>
            <a:r>
              <a:rPr lang="en-US" dirty="0" smtClean="0"/>
              <a:t> }</a:t>
            </a:r>
          </a:p>
          <a:p>
            <a:pPr marL="0" indent="0">
              <a:buNone/>
            </a:pPr>
            <a:endParaRPr lang="en-US" dirty="0"/>
          </a:p>
        </p:txBody>
      </p:sp>
      <p:sp>
        <p:nvSpPr>
          <p:cNvPr id="5" name="Content Placeholder 4"/>
          <p:cNvSpPr>
            <a:spLocks noGrp="1"/>
          </p:cNvSpPr>
          <p:nvPr>
            <p:ph sz="half" idx="2"/>
          </p:nvPr>
        </p:nvSpPr>
        <p:spPr/>
        <p:txBody>
          <a:bodyPr>
            <a:normAutofit fontScale="47500" lnSpcReduction="20000"/>
          </a:bodyPr>
          <a:lstStyle/>
          <a:p>
            <a:pPr marL="0" indent="0">
              <a:buNone/>
            </a:pPr>
            <a:r>
              <a:rPr lang="en-US" dirty="0" smtClean="0"/>
              <a:t>  public synchronized Task </a:t>
            </a:r>
            <a:r>
              <a:rPr lang="en-US" dirty="0" err="1" smtClean="0"/>
              <a:t>removeTask</a:t>
            </a:r>
            <a:r>
              <a:rPr lang="en-US" dirty="0" smtClean="0"/>
              <a:t>(){</a:t>
            </a:r>
          </a:p>
          <a:p>
            <a:pPr marL="0" indent="0">
              <a:buNone/>
            </a:pPr>
            <a:r>
              <a:rPr lang="en-US" dirty="0"/>
              <a:t> </a:t>
            </a:r>
            <a:r>
              <a:rPr lang="en-US" dirty="0" smtClean="0"/>
              <a:t>   Task </a:t>
            </a:r>
            <a:r>
              <a:rPr lang="en-US" dirty="0" err="1" smtClean="0"/>
              <a:t>rtnTask</a:t>
            </a:r>
            <a:r>
              <a:rPr lang="en-US" dirty="0" smtClean="0"/>
              <a:t> = null;</a:t>
            </a:r>
          </a:p>
          <a:p>
            <a:pPr marL="0" indent="0">
              <a:buNone/>
            </a:pPr>
            <a:r>
              <a:rPr lang="en-US" dirty="0"/>
              <a:t> </a:t>
            </a:r>
            <a:r>
              <a:rPr lang="en-US" dirty="0" smtClean="0"/>
              <a:t>   if (!</a:t>
            </a:r>
            <a:r>
              <a:rPr lang="en-US" dirty="0" err="1" smtClean="0"/>
              <a:t>tasks.isEmpty</a:t>
            </a:r>
            <a:r>
              <a:rPr lang="en-US" dirty="0" smtClean="0"/>
              <a:t>()){</a:t>
            </a:r>
          </a:p>
          <a:p>
            <a:pPr marL="0" indent="0">
              <a:buNone/>
            </a:pPr>
            <a:r>
              <a:rPr lang="en-US" dirty="0"/>
              <a:t> </a:t>
            </a:r>
            <a:r>
              <a:rPr lang="en-US" dirty="0" smtClean="0"/>
              <a:t>     </a:t>
            </a:r>
            <a:r>
              <a:rPr lang="en-US" dirty="0" err="1" smtClean="0"/>
              <a:t>rtnTask</a:t>
            </a:r>
            <a:r>
              <a:rPr lang="en-US" dirty="0" smtClean="0"/>
              <a:t> = (Task) </a:t>
            </a:r>
            <a:r>
              <a:rPr lang="en-US" dirty="0" err="1" smtClean="0"/>
              <a:t>tasks.remove</a:t>
            </a:r>
            <a:r>
              <a:rPr lang="en-US" dirty="0" smtClean="0"/>
              <a:t>(0);</a:t>
            </a:r>
          </a:p>
          <a:p>
            <a:pPr marL="0" indent="0">
              <a:buNone/>
            </a:pPr>
            <a:r>
              <a:rPr lang="en-US" dirty="0"/>
              <a:t> </a:t>
            </a:r>
            <a:r>
              <a:rPr lang="en-US" dirty="0" smtClean="0"/>
              <a:t>   }</a:t>
            </a:r>
          </a:p>
          <a:p>
            <a:pPr marL="0" indent="0">
              <a:buNone/>
            </a:pPr>
            <a:r>
              <a:rPr lang="en-US" dirty="0"/>
              <a:t> </a:t>
            </a:r>
            <a:r>
              <a:rPr lang="en-US" dirty="0" smtClean="0"/>
              <a:t> }</a:t>
            </a:r>
          </a:p>
          <a:p>
            <a:pPr marL="0" indent="0">
              <a:buNone/>
            </a:pPr>
            <a:r>
              <a:rPr lang="en-US" dirty="0"/>
              <a:t> </a:t>
            </a:r>
            <a:r>
              <a:rPr lang="en-US" dirty="0" smtClean="0"/>
              <a:t> private </a:t>
            </a:r>
            <a:r>
              <a:rPr lang="en-US" dirty="0" err="1" smtClean="0"/>
              <a:t>boolean</a:t>
            </a:r>
            <a:r>
              <a:rPr lang="en-US" dirty="0" smtClean="0"/>
              <a:t> </a:t>
            </a:r>
            <a:r>
              <a:rPr lang="en-US" dirty="0" err="1" smtClean="0"/>
              <a:t>hasTasks</a:t>
            </a:r>
            <a:r>
              <a:rPr lang="en-US" dirty="0" smtClean="0"/>
              <a:t>(){</a:t>
            </a:r>
          </a:p>
          <a:p>
            <a:pPr marL="0" indent="0">
              <a:buNone/>
            </a:pPr>
            <a:r>
              <a:rPr lang="en-US" dirty="0"/>
              <a:t> </a:t>
            </a:r>
            <a:r>
              <a:rPr lang="en-US" dirty="0" smtClean="0"/>
              <a:t>   return </a:t>
            </a:r>
            <a:r>
              <a:rPr lang="en-US" dirty="0" err="1" smtClean="0"/>
              <a:t>tasks.isEmpty</a:t>
            </a:r>
            <a:r>
              <a:rPr lang="en-US" dirty="0" smtClean="0"/>
              <a:t>();</a:t>
            </a:r>
          </a:p>
          <a:p>
            <a:pPr marL="0" indent="0">
              <a:buNone/>
            </a:pPr>
            <a:r>
              <a:rPr lang="en-US" dirty="0"/>
              <a:t> </a:t>
            </a:r>
            <a:r>
              <a:rPr lang="en-US" dirty="0" smtClean="0"/>
              <a:t> }</a:t>
            </a:r>
          </a:p>
          <a:p>
            <a:pPr marL="0" indent="0">
              <a:buNone/>
            </a:pPr>
            <a:r>
              <a:rPr lang="en-US" dirty="0"/>
              <a:t> </a:t>
            </a:r>
            <a:r>
              <a:rPr lang="en-US" dirty="0" smtClean="0"/>
              <a:t> public void run(){</a:t>
            </a:r>
          </a:p>
          <a:p>
            <a:pPr marL="0" indent="0">
              <a:buNone/>
            </a:pPr>
            <a:r>
              <a:rPr lang="en-US" dirty="0"/>
              <a:t> </a:t>
            </a:r>
            <a:r>
              <a:rPr lang="en-US" dirty="0" smtClean="0"/>
              <a:t>   while (!shutdown){</a:t>
            </a:r>
          </a:p>
          <a:p>
            <a:pPr marL="0" indent="0">
              <a:buNone/>
            </a:pPr>
            <a:r>
              <a:rPr lang="en-US" dirty="0"/>
              <a:t> </a:t>
            </a:r>
            <a:r>
              <a:rPr lang="en-US" dirty="0" smtClean="0"/>
              <a:t>   if (</a:t>
            </a:r>
            <a:r>
              <a:rPr lang="en-US" dirty="0" err="1" smtClean="0"/>
              <a:t>hasTasks</a:t>
            </a:r>
            <a:r>
              <a:rPr lang="en-US" dirty="0" smtClean="0"/>
              <a:t>()){</a:t>
            </a:r>
          </a:p>
          <a:p>
            <a:pPr marL="0" indent="0">
              <a:buNone/>
            </a:pPr>
            <a:r>
              <a:rPr lang="en-US" dirty="0"/>
              <a:t> </a:t>
            </a:r>
            <a:r>
              <a:rPr lang="en-US" dirty="0" smtClean="0"/>
              <a:t>     </a:t>
            </a:r>
            <a:r>
              <a:rPr lang="en-US" dirty="0" err="1" smtClean="0"/>
              <a:t>consumers.interrupt</a:t>
            </a:r>
            <a:r>
              <a:rPr lang="en-US" dirty="0" smtClean="0"/>
              <a:t>();</a:t>
            </a:r>
          </a:p>
          <a:p>
            <a:pPr marL="0" indent="0">
              <a:buNone/>
            </a:pPr>
            <a:r>
              <a:rPr lang="en-US" dirty="0"/>
              <a:t> </a:t>
            </a:r>
            <a:r>
              <a:rPr lang="en-US" dirty="0" smtClean="0"/>
              <a:t>   }</a:t>
            </a:r>
          </a:p>
          <a:p>
            <a:pPr marL="0" indent="0">
              <a:buNone/>
            </a:pPr>
            <a:r>
              <a:rPr lang="en-US" dirty="0"/>
              <a:t> </a:t>
            </a:r>
            <a:r>
              <a:rPr lang="en-US" dirty="0" smtClean="0"/>
              <a:t>   try {</a:t>
            </a:r>
          </a:p>
          <a:p>
            <a:pPr marL="0" indent="0">
              <a:buNone/>
            </a:pPr>
            <a:r>
              <a:rPr lang="en-US" dirty="0"/>
              <a:t> </a:t>
            </a:r>
            <a:r>
              <a:rPr lang="en-US" dirty="0" smtClean="0"/>
              <a:t>     </a:t>
            </a:r>
            <a:r>
              <a:rPr lang="en-US" dirty="0" err="1" smtClean="0"/>
              <a:t>Thread.sleep</a:t>
            </a:r>
            <a:r>
              <a:rPr lang="en-US" dirty="0" smtClean="0"/>
              <a:t>(1000);</a:t>
            </a:r>
          </a:p>
          <a:p>
            <a:pPr marL="0" indent="0">
              <a:buNone/>
            </a:pPr>
            <a:r>
              <a:rPr lang="en-US" dirty="0"/>
              <a:t> </a:t>
            </a:r>
            <a:r>
              <a:rPr lang="en-US" dirty="0" smtClean="0"/>
              <a:t>   }</a:t>
            </a:r>
          </a:p>
          <a:p>
            <a:pPr marL="0" indent="0">
              <a:buNone/>
            </a:pPr>
            <a:r>
              <a:rPr lang="en-US" dirty="0"/>
              <a:t> </a:t>
            </a:r>
            <a:r>
              <a:rPr lang="en-US" dirty="0" smtClean="0"/>
              <a:t>   catch (</a:t>
            </a:r>
            <a:r>
              <a:rPr lang="en-US" dirty="0" err="1" smtClean="0"/>
              <a:t>InterruptedException</a:t>
            </a:r>
            <a:r>
              <a:rPr lang="en-US" dirty="0" smtClean="0"/>
              <a:t> </a:t>
            </a:r>
            <a:r>
              <a:rPr lang="en-US" dirty="0" err="1" smtClean="0"/>
              <a:t>exc</a:t>
            </a:r>
            <a:r>
              <a:rPr lang="en-US" dirty="0" smtClean="0"/>
              <a:t>){</a:t>
            </a:r>
          </a:p>
          <a:p>
            <a:pPr marL="0" indent="0">
              <a:buNone/>
            </a:pPr>
            <a:r>
              <a:rPr lang="en-US" dirty="0"/>
              <a:t> </a:t>
            </a:r>
            <a:r>
              <a:rPr lang="en-US" dirty="0" smtClean="0"/>
              <a:t>     }</a:t>
            </a:r>
          </a:p>
          <a:p>
            <a:pPr marL="0" indent="0">
              <a:buNone/>
            </a:pPr>
            <a:r>
              <a:rPr lang="en-US" dirty="0"/>
              <a:t> </a:t>
            </a:r>
            <a:r>
              <a:rPr lang="en-US" dirty="0" smtClean="0"/>
              <a:t>   }</a:t>
            </a:r>
          </a:p>
          <a:p>
            <a:pPr marL="0" indent="0">
              <a:buNone/>
            </a:pPr>
            <a:r>
              <a:rPr lang="en-US" dirty="0" smtClean="0"/>
              <a:t>  }  </a:t>
            </a:r>
          </a:p>
          <a:p>
            <a:pPr marL="0" indent="0">
              <a:buNone/>
            </a:pPr>
            <a:r>
              <a:rPr lang="en-US" dirty="0"/>
              <a:t>}</a:t>
            </a:r>
          </a:p>
        </p:txBody>
      </p:sp>
      <p:sp>
        <p:nvSpPr>
          <p:cNvPr id="6" name="TextBox 5"/>
          <p:cNvSpPr txBox="1"/>
          <p:nvPr/>
        </p:nvSpPr>
        <p:spPr>
          <a:xfrm>
            <a:off x="6629400" y="5477470"/>
            <a:ext cx="1987827" cy="923330"/>
          </a:xfrm>
          <a:prstGeom prst="rect">
            <a:avLst/>
          </a:prstGeom>
          <a:noFill/>
        </p:spPr>
        <p:txBody>
          <a:bodyPr wrap="square" rtlCol="0">
            <a:spAutoFit/>
          </a:bodyPr>
          <a:lstStyle/>
          <a:p>
            <a:r>
              <a:rPr lang="en-US" sz="1800" dirty="0" smtClean="0"/>
              <a:t>Code goes here for “what it does when sleep’s interrupted”</a:t>
            </a:r>
            <a:endParaRPr lang="en-US" sz="1800" dirty="0"/>
          </a:p>
        </p:txBody>
      </p:sp>
      <p:cxnSp>
        <p:nvCxnSpPr>
          <p:cNvPr id="8" name="Straight Arrow Connector 7"/>
          <p:cNvCxnSpPr/>
          <p:nvPr/>
        </p:nvCxnSpPr>
        <p:spPr>
          <a:xfrm flipH="1" flipV="1">
            <a:off x="6172200" y="5257800"/>
            <a:ext cx="4572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15439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0gc3Vic3RpdHV0aW9uOiAlcCA9PSBwcmVzZW50YXRpb24gdGl0bGUgLS0+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DQoJCTx1aXRleHQgbmFtZT0iU0hPV1NJREVCQVIiIHZhbHVlPSJTaG93IHNpZGViYXIgdG8gcGFydGljaXBhbnRz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SxmYWxzZSxmYWxzZSx0cnVlIi8+DQoJCTx1aWZvbnQgbmFtZT0iRk9OVF9QUkVTRU5URVJOQU1FIiB2YWx1ZT0iVmVyZGFuYSwxNSxmYWxzZSxmYWxzZSx0cnVlIi8+DQoJCTx1aWZvbnQgbmFtZT0iRk9OVF9QUkVTRU5URVJUSVRMRSIgdmFsdWU9IlZlcmRhbmEsMTEsdHJ1ZSxmYWxzZSx0cnVlIi8+DQoJCTx1aWZvbnQgbmFtZT0iRk9OVF9CSU9CVE4iIHZhbHVlPSJWZXJkYW5hLDk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DQoJCTx1aXRleHQgbmFtZT0iVEFCX1NFQVJDSCIgdmFsdWU9IkNoZXJjaGUiLz4NCgkJPHVpdGV4dCBuYW1lPSJTTElERV9IRUFESU5HIiB2YWx1ZT0iVGl0cmUgZGUgbGEgZGlhcG9zaXRpdmUiLz4NCgkJPHVpdGV4dCBuYW1lPSJEVVJBVElPTl9IRUFESU5HIiB2YWx1ZT0iRHVyw6llIi8+DQoJCTx1aXRleHQgbmFtZT0iU0VBUkNIX0hFQURJTkciIHZhbHVlPSJDaGVyY2hlciBsZSB0ZXh0ZSA6Ii8+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k1vbnRyZXIgbCdlbmNhZHLDqSBhdXggcGFydGljaXBhbnRz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q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QmlvIDogJXAiLz4NCgkJPHVpdGV4dCBuYW1lPSJCSU9CVE5fVElUTEUiIHZhbHVlPSJCaW8iLz4NCgkJPHVpdGV4dCBuYW1lPSJESVZJREVSQlROX1RJVExFIiB2YWx1ZT0ifCIvPg0KCQk8dWl0ZXh0IG5hbWU9IkNPTlRBQ1RCVE5fVElUTEUiIHZhbHVlPSLjgYrllY/jgYTlkIjjgo/jgZsiLz4NCgkJPHVpdGV4dCBuYW1lPSJUQUJfT1VUTElORSIgdmFsdWU9IuOCouOCpuODiOODqeOCpOODsyIvPg0KCQk8dWl0ZXh0IG5hbWU9IlRBQl9USFVNQiIgdmFsdWU9Iuizm+WQpi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44OG44Kt44K544OI5qSc57S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C5Yqg6ICF44Gr6KaL44Gb44KL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uywuOyXrOyekOyXkOqyjCDshLjroZwg66eJ64yAIOuztOydtOq4sCIvPg0KCTwvbGFuZ3VhZ2U+DQo8L2NvbmZpZ3VyYXRpb24+DQo="/>
  <p:tag name="MMPROD_UIDATA" val="&lt;database version=&quot;6.0&quot;&gt;&lt;object type=&quot;1&quot; unique_id=&quot;10001&quot;&gt;&lt;property id=&quot;20141&quot; value=&quot;CS5704-Week1-Introduction&quot;/&gt;&lt;property id=&quot;20142&quot; value=&quot;This file contains the introduction of the course and guidelines on how the course will be organized.&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Breeze&quot;/&gt;&lt;property id=&quot;20192&quot; value=&quot;http://breeze.iddl.vt.edu&quot;/&gt;&lt;property id=&quot;20193&quot; value=&quot;0&quot;/&gt;&lt;property id=&quot;20224&quot; value=&quot;C:\Documents and Settings\Shawn Bohner\My Documents\CS5704\Fall2007\CS-5704-Week1&quot;/&gt;&lt;property id=&quot;20250&quot; value=&quot;0&quot;/&gt;&lt;property id=&quot;20251&quot; value=&quot;1&quot;/&gt;&lt;property id=&quot;20259&quot; value=&quot;0&quot;/&gt;&lt;object type=&quot;4&quot; unique_id=&quot;10002&quot;&gt;&lt;/object&gt;&lt;object type=&quot;2&quot; unique_id=&quot;10003&quot;&gt;&lt;object type=&quot;3&quot; unique_id=&quot;10004&quot;&gt;&lt;property id=&quot;20148&quot; value=&quot;5&quot;/&gt;&lt;property id=&quot;20300&quot; value=&quot;Slide 1 - &amp;quot;Software Engineering&amp;#x0D;&amp;#x0A;CS5704: First Week&amp;quot;&quot;/&gt;&lt;property id=&quot;20303&quot; value=&quot;-1&quot;/&gt;&lt;property id=&quot;20307&quot; value=&quot;259&quot;/&gt;&lt;property id=&quot;20309&quot; value=&quot;-1&quot;/&gt;&lt;/object&gt;&lt;object type=&quot;3&quot; unique_id=&quot;10005&quot;&gt;&lt;property id=&quot;20148&quot; value=&quot;5&quot;/&gt;&lt;property id=&quot;20300&quot; value=&quot;Slide 2 - &amp;quot;Agenda&amp;quot;&quot;/&gt;&lt;property id=&quot;20303&quot; value=&quot;-1&quot;/&gt;&lt;property id=&quot;20307&quot; value=&quot;358&quot;/&gt;&lt;property id=&quot;20309&quot; value=&quot;-1&quot;/&gt;&lt;/object&gt;&lt;object type=&quot;3&quot; unique_id=&quot;10006&quot;&gt;&lt;property id=&quot;20148&quot; value=&quot;5&quot;/&gt;&lt;property id=&quot;20300&quot; value=&quot;Slide 3 - &amp;quot;Tentative Fall Semester Timeline&amp;quot;&quot;/&gt;&lt;property id=&quot;20303&quot; value=&quot;-1&quot;/&gt;&lt;property id=&quot;20307&quot; value=&quot;393&quot;/&gt;&lt;property id=&quot;20309&quot; value=&quot;-1&quot;/&gt;&lt;/object&gt;&lt;object type=&quot;3&quot; unique_id=&quot;10007&quot;&gt;&lt;property id=&quot;20148&quot; value=&quot;5&quot;/&gt;&lt;property id=&quot;20300&quot; value=&quot;Slide 4 - &amp;quot;Tentative Structure of CS5704&amp;quot;&quot;/&gt;&lt;property id=&quot;20303&quot; value=&quot;-1&quot;/&gt;&lt;property id=&quot;20307&quot; value=&quot;395&quot;/&gt;&lt;property id=&quot;20309&quot; value=&quot;-1&quot;/&gt;&lt;/object&gt;&lt;object type=&quot;3&quot; unique_id=&quot;10008&quot;&gt;&lt;property id=&quot;20148&quot; value=&quot;5&quot;/&gt;&lt;property id=&quot;20300&quot; value=&quot;Slide 5 - &amp;quot;Guidelines and Expectations&amp;quot;&quot;/&gt;&lt;property id=&quot;20303&quot; value=&quot;-1&quot;/&gt;&lt;property id=&quot;20307&quot; value=&quot;414&quot;/&gt;&lt;property id=&quot;20309&quot; value=&quot;-1&quot;/&gt;&lt;/object&gt;&lt;object type=&quot;3&quot; unique_id=&quot;10009&quot;&gt;&lt;property id=&quot;20148&quot; value=&quot;5&quot;/&gt;&lt;property id=&quot;20300&quot; value=&quot;Slide 6 - &amp;quot;Grading and Evaluation&amp;quot;&quot;/&gt;&lt;property id=&quot;20303&quot; value=&quot;-1&quot;/&gt;&lt;property id=&quot;20307&quot; value=&quot;415&quot;/&gt;&lt;property id=&quot;20309&quot; value=&quot;-1&quot;/&gt;&lt;/object&gt;&lt;object type=&quot;3&quot; unique_id=&quot;10010&quot;&gt;&lt;property id=&quot;20148&quot; value=&quot;5&quot;/&gt;&lt;property id=&quot;20300&quot; value=&quot;Slide 7 - &amp;quot;Late Work&amp;quot;&quot;/&gt;&lt;property id=&quot;20303&quot; value=&quot;-1&quot;/&gt;&lt;property id=&quot;20307&quot; value=&quot;416&quot;/&gt;&lt;property id=&quot;20309&quot; value=&quot;-1&quot;/&gt;&lt;/object&gt;&lt;object type=&quot;3&quot; unique_id=&quot;10011&quot;&gt;&lt;property id=&quot;20148&quot; value=&quot;5&quot;/&gt;&lt;property id=&quot;20300&quot; value=&quot;Slide 8 - &amp;quot;Chapter 1 : Software and Software Engineering&amp;quot;&quot;/&gt;&lt;property id=&quot;20303&quot; value=&quot;-1&quot;/&gt;&lt;property id=&quot;20307&quot; value=&quot;362&quot;/&gt;&lt;property id=&quot;20309&quot; value=&quot;-1&quot;/&gt;&lt;/object&gt;&lt;object type=&quot;3&quot; unique_id=&quot;10012&quot;&gt;&lt;property id=&quot;20148&quot; value=&quot;5&quot;/&gt;&lt;property id=&quot;20300&quot; value=&quot;Slide 9 - &amp;quot;What is Software?&amp;quot;&quot;/&gt;&lt;property id=&quot;20303&quot; value=&quot;-1&quot;/&gt;&lt;property id=&quot;20307&quot; value=&quot;378&quot;/&gt;&lt;property id=&quot;20309&quot; value=&quot;-1&quot;/&gt;&lt;/object&gt;&lt;object type=&quot;3&quot; unique_id=&quot;10013&quot;&gt;&lt;property id=&quot;20148&quot; value=&quot;5&quot;/&gt;&lt;property id=&quot;20300&quot; value=&quot;Slide 10 - &amp;quot;So, What is Software?&amp;quot;&quot;/&gt;&lt;property id=&quot;20303&quot; value=&quot;-1&quot;/&gt;&lt;property id=&quot;20307&quot; value=&quot;337&quot;/&gt;&lt;property id=&quot;20309&quot; value=&quot;-1&quot;/&gt;&lt;/object&gt;&lt;object type=&quot;3&quot; unique_id=&quot;10014&quot;&gt;&lt;property id=&quot;20148&quot; value=&quot;5&quot;/&gt;&lt;property id=&quot;20300&quot; value=&quot;Slide 11 - &amp;quot;Software Doesn’t Wear Out&amp;quot;&quot;/&gt;&lt;property id=&quot;20303&quot; value=&quot;-1&quot;/&gt;&lt;property id=&quot;20307&quot; value=&quot;342&quot;/&gt;&lt;property id=&quot;20309&quot; value=&quot;-1&quot;/&gt;&lt;/object&gt;&lt;object type=&quot;3&quot; unique_id=&quot;10015&quot;&gt;&lt;property id=&quot;20148&quot; value=&quot;5&quot;/&gt;&lt;property id=&quot;20300&quot; value=&quot;Slide 12 - &amp;quot;Software Design Degradation&amp;quot;&quot;/&gt;&lt;property id=&quot;20303&quot; value=&quot;-1&quot;/&gt;&lt;property id=&quot;20307&quot; value=&quot;380&quot;/&gt;&lt;property id=&quot;20309&quot; value=&quot;-1&quot;/&gt;&lt;/object&gt;&lt;object type=&quot;3&quot; unique_id=&quot;10016&quot;&gt;&lt;property id=&quot;20148&quot; value=&quot;5&quot;/&gt;&lt;property id=&quot;20300&quot; value=&quot;Slide 13 - &amp;quot;Information Lose Due to Relentless Change&amp;quot;&quot;/&gt;&lt;property id=&quot;20303&quot; value=&quot;-1&quot;/&gt;&lt;property id=&quot;20307&quot; value=&quot;381&quot;/&gt;&lt;property id=&quot;20309&quot; value=&quot;-1&quot;/&gt;&lt;/object&gt;&lt;object type=&quot;3&quot; unique_id=&quot;10017&quot;&gt;&lt;property id=&quot;20148&quot; value=&quot;5&quot;/&gt;&lt;property id=&quot;20300&quot; value=&quot;Slide 14 - &amp;quot;Wear versus Deterioration&amp;quot;&quot;/&gt;&lt;property id=&quot;20303&quot; value=&quot;-1&quot;/&gt;&lt;property id=&quot;20307&quot; value=&quot;333&quot;/&gt;&lt;property id=&quot;20309&quot; value=&quot;-1&quot;/&gt;&lt;/object&gt;&lt;object type=&quot;3&quot; unique_id=&quot;10018&quot;&gt;&lt;property id=&quot;20148&quot; value=&quot;5&quot;/&gt;&lt;property id=&quot;20300&quot; value=&quot;Slide 15 - &amp;quot;The Cost of Change&amp;quot;&quot;/&gt;&lt;property id=&quot;20303&quot; value=&quot;-1&quot;/&gt;&lt;property id=&quot;20307&quot; value=&quot;334&quot;/&gt;&lt;property id=&quot;20309&quot; value=&quot;-1&quot;/&gt;&lt;/object&gt;&lt;object type=&quot;3&quot; unique_id=&quot;10019&quot;&gt;&lt;property id=&quot;20148&quot; value=&quot;5&quot;/&gt;&lt;property id=&quot;20300&quot; value=&quot;Slide 16 - &amp;quot;Software is Complex&amp;quot;&quot;/&gt;&lt;property id=&quot;20303&quot; value=&quot;-1&quot;/&gt;&lt;property id=&quot;20307&quot; value=&quot;394&quot;/&gt;&lt;property id=&quot;20309&quot; value=&quot;-1&quot;/&gt;&lt;/object&gt;&lt;object type=&quot;3&quot; unique_id=&quot;10020&quot;&gt;&lt;property id=&quot;20148&quot; value=&quot;5&quot;/&gt;&lt;property id=&quot;20300&quot; value=&quot;Slide 17 - &amp;quot;Software “Schizophrenia”&amp;quot;&quot;/&gt;&lt;property id=&quot;20303&quot; value=&quot;-1&quot;/&gt;&lt;property id=&quot;20307&quot; value=&quot;384&quot;/&gt;&lt;property id=&quot;20309&quot; value=&quot;-1&quot;/&gt;&lt;/object&gt;&lt;object type=&quot;3&quot; unique_id=&quot;10021&quot;&gt;&lt;property id=&quot;20148&quot; value=&quot;5&quot;/&gt;&lt;property id=&quot;20300&quot; value=&quot;Slide 18 - &amp;quot;Software—New Categories&amp;quot;&quot;/&gt;&lt;property id=&quot;20303&quot; value=&quot;-1&quot;/&gt;&lt;property id=&quot;20307&quot; value=&quot;396&quot;/&gt;&lt;property id=&quot;20309&quot; value=&quot;-1&quot;/&gt;&lt;/object&gt;&lt;object type=&quot;3&quot; unique_id=&quot;10022&quot;&gt;&lt;property id=&quot;20148&quot; value=&quot;5&quot;/&gt;&lt;property id=&quot;20300&quot; value=&quot;Slide 19 - &amp;quot;Software Evolution&amp;quot;&quot;/&gt;&lt;property id=&quot;20303&quot; value=&quot;-1&quot;/&gt;&lt;property id=&quot;20307&quot; value=&quot;398&quot;/&gt;&lt;property id=&quot;20309&quot; value=&quot;-1&quot;/&gt;&lt;/object&gt;&lt;object type=&quot;3&quot; unique_id=&quot;10023&quot;&gt;&lt;property id=&quot;20148&quot; value=&quot;5&quot;/&gt;&lt;property id=&quot;20300&quot; value=&quot;Slide 20 - &amp;quot;Software Evolution (continued)&amp;quot;&quot;/&gt;&lt;property id=&quot;20303&quot; value=&quot;-1&quot;/&gt;&lt;property id=&quot;20307&quot; value=&quot;418&quot;/&gt;&lt;property id=&quot;20309&quot; value=&quot;-1&quot;/&gt;&lt;/object&gt;&lt;object type=&quot;3&quot; unique_id=&quot;10024&quot;&gt;&lt;property id=&quot;20148&quot; value=&quot;5&quot;/&gt;&lt;property id=&quot;20300&quot; value=&quot;Slide 21 - &amp;quot;Chapter 2: Process—A Generic View&amp;quot;&quot;/&gt;&lt;property id=&quot;20303&quot; value=&quot;-1&quot;/&gt;&lt;property id=&quot;20307&quot; value=&quot;372&quot;/&gt;&lt;property id=&quot;20309&quot; value=&quot;-1&quot;/&gt;&lt;/object&gt;&lt;object type=&quot;3&quot; unique_id=&quot;10025&quot;&gt;&lt;property id=&quot;20148&quot; value=&quot;5&quot;/&gt;&lt;property id=&quot;20300&quot; value=&quot;Slide 22 - &amp;quot;Software Still Stuck in Construction&amp;quot;&quot;/&gt;&lt;property id=&quot;20303&quot; value=&quot;-1&quot;/&gt;&lt;property id=&quot;20307&quot; value=&quot;386&quot;/&gt;&lt;property id=&quot;20309&quot; value=&quot;-1&quot;/&gt;&lt;/object&gt;&lt;object type=&quot;3&quot; unique_id=&quot;10026&quot;&gt;&lt;property id=&quot;20148&quot; value=&quot;5&quot;/&gt;&lt;property id=&quot;20300&quot; value=&quot;Slide 23 - &amp;quot;A Layered Technology&amp;quot;&quot;/&gt;&lt;property id=&quot;20303&quot; value=&quot;-1&quot;/&gt;&lt;property id=&quot;20307&quot; value=&quot;346&quot;/&gt;&lt;property id=&quot;20309&quot; value=&quot;-1&quot;/&gt;&lt;/object&gt;&lt;object type=&quot;3&quot; unique_id=&quot;10027&quot;&gt;&lt;property id=&quot;20148&quot; value=&quot;5&quot;/&gt;&lt;property id=&quot;20300&quot; value=&quot;Slide 24 - &amp;quot;Umbrella Activities &amp;#x0D;&amp;#x0A;(AKA Cross-Life-Cycle Activities)&amp;quot;&quot;/&gt;&lt;property id=&quot;20303&quot; value=&quot;-1&quot;/&gt;&lt;property id=&quot;20307&quot; value=&quot;348&quot;/&gt;&lt;property id=&quot;20309&quot; value=&quot;-1&quot;/&gt;&lt;/object&gt;&lt;object type=&quot;3&quot; unique_id=&quot;10028&quot;&gt;&lt;property id=&quot;20148&quot; value=&quot;5&quot;/&gt;&lt;property id=&quot;20300&quot; value=&quot;Slide 25 - &amp;quot;SEI’s Software Process &amp;#x0D;&amp;#x0A;Capability Maturity Model&amp;quot;&quot;/&gt;&lt;property id=&quot;20303&quot; value=&quot;-1&quot;/&gt;&lt;property id=&quot;20307&quot; value=&quot;374&quot;/&gt;&lt;property id=&quot;20309&quot; value=&quot;-1&quot;/&gt;&lt;/object&gt;&lt;object type=&quot;3&quot; unique_id=&quot;10029&quot;&gt;&lt;property id=&quot;20148&quot; value=&quot;5&quot;/&gt;&lt;property id=&quot;20300&quot; value=&quot;Slide 26 - &amp;quot;Summary of the SEI/CMM Levels&amp;quot;&quot;/&gt;&lt;property id=&quot;20303&quot; value=&quot;-1&quot;/&gt;&lt;property id=&quot;20307&quot; value=&quot;375&quot;/&gt;&lt;property id=&quot;20309&quot; value=&quot;-1&quot;/&gt;&lt;/object&gt;&lt;object type=&quot;3&quot; unique_id=&quot;10030&quot;&gt;&lt;property id=&quot;20148&quot; value=&quot;5&quot;/&gt;&lt;property id=&quot;20300&quot; value=&quot;Slide 27 - &amp;quot;Process Improvement Maturity Levels&amp;quot;&quot;/&gt;&lt;property id=&quot;20303&quot; value=&quot;-1&quot;/&gt;&lt;property id=&quot;20307&quot; value=&quot;390&quot;/&gt;&lt;property id=&quot;20309&quot; value=&quot;-1&quot;/&gt;&lt;/object&gt;&lt;object type=&quot;3&quot; unique_id=&quot;10031&quot;&gt;&lt;property id=&quot;20148&quot; value=&quot;5&quot;/&gt;&lt;property id=&quot;20300&quot; value=&quot;Slide 28 - &amp;quot;More Traction at Upper levels...&amp;quot;&quot;/&gt;&lt;property id=&quot;20303&quot; value=&quot;-1&quot;/&gt;&lt;property id=&quot;20307&quot; value=&quot;391&quot;/&gt;&lt;property id=&quot;20309&quot; value=&quot;-1&quot;/&gt;&lt;/object&gt;&lt;object type=&quot;3&quot; unique_id=&quot;10032&quot;&gt;&lt;property id=&quot;20148&quot; value=&quot;5&quot;/&gt;&lt;property id=&quot;20300&quot; value=&quot;Slide 29 - &amp;quot;The Process Model: Adaptability&amp;quot;&quot;/&gt;&lt;property id=&quot;20303&quot; value=&quot;-1&quot;/&gt;&lt;property id=&quot;20307&quot; value=&quot;400&quot;/&gt;&lt;property id=&quot;20309&quot; value=&quot;-1&quot;/&gt;&lt;/object&gt;&lt;object type=&quot;3&quot; unique_id=&quot;10033&quot;&gt;&lt;property id=&quot;20148&quot; value=&quot;5&quot;/&gt;&lt;property id=&quot;20300&quot; value=&quot;Slide 30 - &amp;quot;The CMMI&amp;quot;&quot;/&gt;&lt;property id=&quot;20303&quot; value=&quot;-1&quot;/&gt;&lt;property id=&quot;20307&quot; value=&quot;401&quot;/&gt;&lt;property id=&quot;20309&quot; value=&quot;-1&quot;/&gt;&lt;/object&gt;&lt;object type=&quot;3&quot; unique_id=&quot;10034&quot;&gt;&lt;property id=&quot;20148&quot; value=&quot;5&quot;/&gt;&lt;property id=&quot;20300&quot; value=&quot;Slide 31 - &amp;quot;Process Patterns&amp;quot;&quot;/&gt;&lt;property id=&quot;20303&quot; value=&quot;-1&quot;/&gt;&lt;property id=&quot;20307&quot; value=&quot;402&quot;/&gt;&lt;property id=&quot;20309&quot; value=&quot;-1&quot;/&gt;&lt;/object&gt;&lt;object type=&quot;3&quot; unique_id=&quot;10035&quot;&gt;&lt;property id=&quot;20148&quot; value=&quot;5&quot;/&gt;&lt;property id=&quot;20300&quot; value=&quot;Slide 32 - &amp;quot;Process Assessment&amp;quot;&quot;/&gt;&lt;property id=&quot;20303&quot; value=&quot;-1&quot;/&gt;&lt;property id=&quot;20307&quot; value=&quot;403&quot;/&gt;&lt;property id=&quot;20309&quot; value=&quot;-1&quot;/&gt;&lt;/object&gt;&lt;object type=&quot;3&quot; unique_id=&quot;10036&quot;&gt;&lt;property id=&quot;20148&quot; value=&quot;5&quot;/&gt;&lt;property id=&quot;20300&quot; value=&quot;Slide 33 - &amp;quot;Assessment and Improvement&amp;quot;&quot;/&gt;&lt;property id=&quot;20303&quot; value=&quot;-1&quot;/&gt;&lt;property id=&quot;20307&quot; value=&quot;404&quot;/&gt;&lt;property id=&quot;20309&quot; value=&quot;-1&quot;/&gt;&lt;/object&gt;&lt;object type=&quot;3&quot; unique_id=&quot;10037&quot;&gt;&lt;property id=&quot;20148&quot; value=&quot;5&quot;/&gt;&lt;property id=&quot;20300&quot; value=&quot;Slide 34 - &amp;quot;Personal Software Process (PSP)&amp;quot;&quot;/&gt;&lt;property id=&quot;20303&quot; value=&quot;-1&quot;/&gt;&lt;property id=&quot;20307&quot; value=&quot;405&quot;/&gt;&lt;property id=&quot;20309&quot; value=&quot;-1&quot;/&gt;&lt;/object&gt;&lt;object type=&quot;3&quot; unique_id=&quot;10038&quot;&gt;&lt;property id=&quot;20148&quot; value=&quot;5&quot;/&gt;&lt;property id=&quot;20300&quot; value=&quot;Slide 35 - &amp;quot;Team Software Process (TSP)&amp;quot;&quot;/&gt;&lt;property id=&quot;20303&quot; value=&quot;-1&quot;/&gt;&lt;property id=&quot;20307&quot; value=&quot;406&quot;/&gt;&lt;property id=&quot;20309&quot; value=&quot;-1&quot;/&gt;&lt;/object&gt;&lt;object type=&quot;3&quot; unique_id=&quot;10039&quot;&gt;&lt;property id=&quot;20148&quot; value=&quot;5&quot;/&gt;&lt;property id=&quot;20300&quot; value=&quot;Slide 36 - &amp;quot;Chapter 3: Prescriptive Process Models&amp;quot;&quot;/&gt;&lt;property id=&quot;20303&quot; value=&quot;-1&quot;/&gt;&lt;property id=&quot;20307&quot; value=&quot;417&quot;/&gt;&lt;property id=&quot;20309&quot; value=&quot;-1&quot;/&gt;&lt;/object&gt;&lt;object type=&quot;3&quot; unique_id=&quot;10040&quot;&gt;&lt;property id=&quot;20148&quot; value=&quot;5&quot;/&gt;&lt;property id=&quot;20300&quot; value=&quot;Slide 37 - &amp;quot;Prescriptive Models&amp;quot;&quot;/&gt;&lt;property id=&quot;20303&quot; value=&quot;-1&quot;/&gt;&lt;property id=&quot;20307&quot; value=&quot;407&quot;/&gt;&lt;property id=&quot;20309&quot; value=&quot;-1&quot;/&gt;&lt;/object&gt;&lt;object type=&quot;3&quot; unique_id=&quot;10041&quot;&gt;&lt;property id=&quot;20148&quot; value=&quot;5&quot;/&gt;&lt;property id=&quot;20300&quot; value=&quot;Slide 38 - &amp;quot;The Linear Model&amp;quot;&quot;/&gt;&lt;property id=&quot;20303&quot; value=&quot;-1&quot;/&gt;&lt;property id=&quot;20307&quot; value=&quot;352&quot;/&gt;&lt;property id=&quot;20309&quot; value=&quot;-1&quot;/&gt;&lt;/object&gt;&lt;object type=&quot;3&quot; unique_id=&quot;10042&quot;&gt;&lt;property id=&quot;20148&quot; value=&quot;5&quot;/&gt;&lt;property id=&quot;20300&quot; value=&quot;Slide 39 - &amp;quot;Rational Unified Process&amp;quot;&quot;/&gt;&lt;property id=&quot;20303&quot; value=&quot;-1&quot;/&gt;&lt;property id=&quot;20307&quot; value=&quot;413&quot;/&gt;&lt;property id=&quot;20309&quot; value=&quot;-1&quot;/&gt;&lt;/object&gt;&lt;object type=&quot;3&quot; unique_id=&quot;10043&quot;&gt;&lt;property id=&quot;20148&quot; value=&quot;5&quot;/&gt;&lt;property id=&quot;20300&quot; value=&quot;Slide 40 - &amp;quot;Iterative Models&amp;quot;&quot;/&gt;&lt;property id=&quot;20303&quot; value=&quot;-1&quot;/&gt;&lt;property id=&quot;20307&quot; value=&quot;411&quot;/&gt;&lt;property id=&quot;20309&quot; value=&quot;-1&quot;/&gt;&lt;/object&gt;&lt;object type=&quot;3&quot; unique_id=&quot;10044&quot;&gt;&lt;property id=&quot;20148&quot; value=&quot;5&quot;/&gt;&lt;property id=&quot;20300&quot; value=&quot;Slide 41 - &amp;quot;The Incremental Model&amp;quot;&quot;/&gt;&lt;property id=&quot;20303&quot; value=&quot;-1&quot;/&gt;&lt;property id=&quot;20307&quot; value=&quot;412&quot;/&gt;&lt;property id=&quot;20309&quot; value=&quot;-1&quot;/&gt;&lt;/object&gt;&lt;object type=&quot;3&quot; unique_id=&quot;10045&quot;&gt;&lt;property id=&quot;20148&quot; value=&quot;5&quot;/&gt;&lt;property id=&quot;20300&quot; value=&quot;Slide 42 - &amp;quot;Iterative and Incremental Models&amp;quot;&quot;/&gt;&lt;property id=&quot;20303&quot; value=&quot;-1&quot;/&gt;&lt;property id=&quot;20307&quot; value=&quot;353&quot;/&gt;&lt;property id=&quot;20309&quot; value=&quot;-1&quot;/&gt;&lt;/object&gt;&lt;object type=&quot;3&quot; unique_id=&quot;10046&quot;&gt;&lt;property id=&quot;20148&quot; value=&quot;5&quot;/&gt;&lt;property id=&quot;20300&quot; value=&quot;Slide 43 - &amp;quot;Evolutionary Models: The Spiral&amp;quot;&quot;/&gt;&lt;property id=&quot;20303&quot; value=&quot;-1&quot;/&gt;&lt;property id=&quot;20307&quot; value=&quot;408&quot;/&gt;&lt;property id=&quot;20309&quot; value=&quot;-1&quot;/&gt;&lt;/object&gt;&lt;object type=&quot;3&quot; unique_id=&quot;10047&quot;&gt;&lt;property id=&quot;20148&quot; value=&quot;5&quot;/&gt;&lt;property id=&quot;20300&quot; value=&quot;Slide 44 - &amp;quot;Evolutionary Models: Concurrent&amp;quot;&quot;/&gt;&lt;property id=&quot;20303&quot; value=&quot;-1&quot;/&gt;&lt;property id=&quot;20307&quot; value=&quot;409&quot;/&gt;&lt;property id=&quot;20309&quot; value=&quot;-1&quot;/&gt;&lt;/object&gt;&lt;object type=&quot;3&quot; unique_id=&quot;10048&quot;&gt;&lt;property id=&quot;20148&quot; value=&quot;5&quot;/&gt;&lt;property id=&quot;20300&quot; value=&quot;Slide 45 - &amp;quot;Still Other Process Models&amp;quot;&quot;/&gt;&lt;property id=&quot;20303&quot; value=&quot;-1&quot;/&gt;&lt;property id=&quot;20307&quot; value=&quot;410&quot;/&gt;&lt;property id=&quot;20309&quot; value=&quot;-1&quot;/&gt;&lt;/object&gt;&lt;object type=&quot;3&quot; unique_id=&quot;10049&quot;&gt;&lt;property id=&quot;20148&quot; value=&quot;5&quot;/&gt;&lt;property id=&quot;20300&quot; value=&quot;Slide 46 - &amp;quot;Homework Assignment for 8/29/07&amp;quot;&quot;/&gt;&lt;property id=&quot;20303&quot; value=&quot;-1&quot;/&gt;&lt;property id=&quot;20307&quot; value=&quot;377&quot;/&gt;&lt;property id=&quot;20309&quot; value=&quot;-1&quot;/&gt;&lt;/object&gt;&lt;/object&gt;&lt;object type=&quot;8&quot; unique_id=&quot;10050&quo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1,2137399327,C:\Documents and Settings\Shawn Bohner\My Documents\CS5704\Fall2007\CS5704-Week1\CS5704-Week1.ppc"/>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47762</TotalTime>
  <Words>805</Words>
  <Application>Microsoft Office PowerPoint</Application>
  <PresentationFormat>On-screen Show (4:3)</PresentationFormat>
  <Paragraphs>121</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Software Construction  and Evolution - CSSE 375  Exception Handling – Chaining &amp; Threading</vt:lpstr>
      <vt:lpstr>Exception Handling - Chaining</vt:lpstr>
      <vt:lpstr>Java Chaining Example</vt:lpstr>
      <vt:lpstr>Exception Handling - Threading</vt:lpstr>
      <vt:lpstr>Thread Design</vt:lpstr>
      <vt:lpstr>How do threads communicate?</vt:lpstr>
      <vt:lpstr>Thread exceptions to communicate!</vt:lpstr>
      <vt:lpstr>Example</vt:lpstr>
    </vt:vector>
  </TitlesOfParts>
  <Company>Virginia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and Evolution CS5704: First Class</dc:title>
  <dc:creator>Shawn Bohner</dc:creator>
  <cp:lastModifiedBy>Windows User</cp:lastModifiedBy>
  <cp:revision>220</cp:revision>
  <cp:lastPrinted>2010-05-13T14:23:20Z</cp:lastPrinted>
  <dcterms:created xsi:type="dcterms:W3CDTF">2010-05-10T02:14:26Z</dcterms:created>
  <dcterms:modified xsi:type="dcterms:W3CDTF">2014-04-28T21:41:30Z</dcterms:modified>
</cp:coreProperties>
</file>