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502" r:id="rId3"/>
    <p:sldId id="481" r:id="rId4"/>
    <p:sldId id="482" r:id="rId5"/>
    <p:sldId id="483" r:id="rId6"/>
    <p:sldId id="484" r:id="rId7"/>
    <p:sldId id="503" r:id="rId8"/>
    <p:sldId id="485" r:id="rId9"/>
    <p:sldId id="486" r:id="rId10"/>
    <p:sldId id="504" r:id="rId11"/>
    <p:sldId id="487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505" r:id="rId23"/>
    <p:sldId id="499" r:id="rId24"/>
    <p:sldId id="500" r:id="rId25"/>
  </p:sldIdLst>
  <p:sldSz cx="9144000" cy="6858000" type="screen4x3"/>
  <p:notesSz cx="7315200" cy="96012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80254" autoAdjust="0"/>
  </p:normalViewPr>
  <p:slideViewPr>
    <p:cSldViewPr>
      <p:cViewPr varScale="1">
        <p:scale>
          <a:sx n="56" d="100"/>
          <a:sy n="56" d="100"/>
        </p:scale>
        <p:origin x="-13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5" Type="http://schemas.openxmlformats.org/officeDocument/2006/relationships/slide" Target="slides/slide14.xml"/><Relationship Id="rId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20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74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Think/pair/Share</a:t>
            </a:r>
          </a:p>
          <a:p>
            <a:r>
              <a:rPr lang="en-US" b="1" dirty="0" smtClean="0"/>
              <a:t>Q6</a:t>
            </a:r>
            <a:r>
              <a:rPr lang="en-US" dirty="0" smtClean="0"/>
              <a:t>: What are some error handling</a:t>
            </a:r>
            <a:r>
              <a:rPr lang="en-US" baseline="0" dirty="0" smtClean="0"/>
              <a:t> strategies for addressing the security situation above?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A97E8-F28F-DD42-986C-DC399AE9D663}" type="slidenum">
              <a:rPr lang="en-US"/>
              <a:pPr/>
              <a:t>11</a:t>
            </a:fld>
            <a:endParaRPr lang="en-US"/>
          </a:p>
        </p:txBody>
      </p:sp>
      <p:sp>
        <p:nvSpPr>
          <p:cNvPr id="128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Q7</a:t>
            </a:r>
            <a:r>
              <a:rPr lang="en-US" dirty="0" smtClean="0"/>
              <a:t>: What are some of the downsides to checking</a:t>
            </a:r>
            <a:r>
              <a:rPr lang="en-US" baseline="0" dirty="0" smtClean="0"/>
              <a:t> every conceivable error condition?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74F31-E037-0A4A-BDF8-1978B3AA43A7}" type="slidenum">
              <a:rPr lang="en-US"/>
              <a:pPr/>
              <a:t>12</a:t>
            </a:fld>
            <a:endParaRPr lang="en-US"/>
          </a:p>
        </p:txBody>
      </p:sp>
      <p:sp>
        <p:nvSpPr>
          <p:cNvPr id="128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Testing/debug phase:</a:t>
            </a:r>
            <a:r>
              <a:rPr lang="en-US" baseline="0" dirty="0" smtClean="0"/>
              <a:t>   </a:t>
            </a:r>
            <a:r>
              <a:rPr lang="en-US" dirty="0" smtClean="0"/>
              <a:t>Let programmers know before crashing</a:t>
            </a:r>
          </a:p>
          <a:p>
            <a:r>
              <a:rPr lang="en-US" dirty="0" smtClean="0"/>
              <a:t>Production phase:</a:t>
            </a:r>
            <a:r>
              <a:rPr lang="en-US" baseline="0" dirty="0" smtClean="0"/>
              <a:t>   </a:t>
            </a:r>
            <a:r>
              <a:rPr lang="en-US" dirty="0" smtClean="0"/>
              <a:t>Keep running, recover gracefully if possible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D68A3-BA9D-3043-A8C8-E2499FB4AC46}" type="slidenum">
              <a:rPr lang="en-US"/>
              <a:pPr/>
              <a:t>13</a:t>
            </a:fld>
            <a:endParaRPr lang="en-US"/>
          </a:p>
        </p:txBody>
      </p:sp>
      <p:sp>
        <p:nvSpPr>
          <p:cNvPr id="128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“Fatal” errors:</a:t>
            </a:r>
          </a:p>
          <a:p>
            <a:r>
              <a:rPr lang="en-US" dirty="0" smtClean="0"/>
              <a:t>	Meaningless to continue execution</a:t>
            </a:r>
            <a:r>
              <a:rPr lang="en-US" baseline="0" dirty="0" smtClean="0"/>
              <a:t> </a:t>
            </a:r>
            <a:r>
              <a:rPr lang="en-US" dirty="0" smtClean="0"/>
              <a:t>e.g., out of memory, nonsensical value of critical variable</a:t>
            </a:r>
          </a:p>
          <a:p>
            <a:r>
              <a:rPr lang="en-US" dirty="0" smtClean="0"/>
              <a:t>	Best to abort, but inform if possible,</a:t>
            </a:r>
            <a:r>
              <a:rPr lang="en-US" baseline="0" dirty="0" smtClean="0"/>
              <a:t>  </a:t>
            </a:r>
            <a:r>
              <a:rPr lang="en-US" dirty="0" smtClean="0"/>
              <a:t>Otherwise, how will anyone find the bug?</a:t>
            </a:r>
          </a:p>
          <a:p>
            <a:r>
              <a:rPr lang="en-US" dirty="0" smtClean="0"/>
              <a:t>“Nonfatal” errors now, but potentially “fatal” later:</a:t>
            </a:r>
          </a:p>
          <a:p>
            <a:r>
              <a:rPr lang="en-US" dirty="0" smtClean="0"/>
              <a:t>	Put recovery strategy in motion and inform before it is too late</a:t>
            </a:r>
          </a:p>
          <a:p>
            <a:r>
              <a:rPr lang="en-US" dirty="0" smtClean="0"/>
              <a:t>“Nonfatal” errors:</a:t>
            </a:r>
          </a:p>
          <a:p>
            <a:r>
              <a:rPr lang="en-US" dirty="0" smtClean="0"/>
              <a:t>	Recovery possible, may want to inform</a:t>
            </a:r>
          </a:p>
          <a:p>
            <a:r>
              <a:rPr lang="en-US" b="1" dirty="0" smtClean="0"/>
              <a:t>Q8</a:t>
            </a:r>
            <a:r>
              <a:rPr lang="en-US" dirty="0" smtClean="0"/>
              <a:t>: What are the</a:t>
            </a:r>
            <a:r>
              <a:rPr lang="en-US" baseline="0" dirty="0" smtClean="0"/>
              <a:t> three key Error Severities to keep in mind when considering an Error Handling Strategy?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30812-D7E1-7049-A244-D06A44047CEE}" type="slidenum">
              <a:rPr lang="en-US"/>
              <a:pPr/>
              <a:t>14</a:t>
            </a:fld>
            <a:endParaRPr lang="en-US"/>
          </a:p>
        </p:txBody>
      </p:sp>
      <p:sp>
        <p:nvSpPr>
          <p:cNvPr id="128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normally handle errors in place… but when do we want to reflect</a:t>
            </a:r>
            <a:r>
              <a:rPr lang="en-US" baseline="0" dirty="0" smtClean="0"/>
              <a:t> them upward to the caller or caller’s caller?</a:t>
            </a:r>
          </a:p>
          <a:p>
            <a:r>
              <a:rPr lang="en-US" dirty="0" smtClean="0"/>
              <a:t>Utility packages are the exception!</a:t>
            </a:r>
          </a:p>
          <a:p>
            <a:r>
              <a:rPr lang="en-US" dirty="0" smtClean="0"/>
              <a:t>	Can detect errors, but may not know how to handle in way acceptable to application</a:t>
            </a:r>
          </a:p>
          <a:p>
            <a:r>
              <a:rPr lang="en-US" dirty="0" smtClean="0"/>
              <a:t>	E.g., utility printing error message usually not appropriate</a:t>
            </a:r>
          </a:p>
          <a:p>
            <a:r>
              <a:rPr lang="en-US" dirty="0" smtClean="0"/>
              <a:t>	Application may have special use of </a:t>
            </a:r>
            <a:r>
              <a:rPr lang="en-US" dirty="0" err="1" smtClean="0"/>
              <a:t>stdout/stderr</a:t>
            </a:r>
            <a:r>
              <a:rPr lang="en-US" dirty="0" smtClean="0"/>
              <a:t> streams</a:t>
            </a:r>
          </a:p>
          <a:p>
            <a:r>
              <a:rPr lang="en-US" dirty="0" smtClean="0"/>
              <a:t>	May be running in GUI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04D07-2D37-F04B-B995-FEC3ACF73DE9}" type="slidenum">
              <a:rPr lang="en-US"/>
              <a:pPr/>
              <a:t>15</a:t>
            </a:fld>
            <a:endParaRPr lang="en-US"/>
          </a:p>
        </p:txBody>
      </p:sp>
      <p:sp>
        <p:nvSpPr>
          <p:cNvPr id="128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11BE3-0EA0-3D41-B751-7E074C2936DA}" type="slidenum">
              <a:rPr lang="en-US"/>
              <a:pPr/>
              <a:t>16</a:t>
            </a:fld>
            <a:endParaRPr lang="en-US"/>
          </a:p>
        </p:txBody>
      </p:sp>
      <p:sp>
        <p:nvSpPr>
          <p:cNvPr id="12851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51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Assertions are lines of code that can be used to check if everything is operating as expected</a:t>
            </a:r>
          </a:p>
          <a:p>
            <a:pPr lvl="1"/>
            <a:r>
              <a:rPr lang="en-US" sz="2000" dirty="0" smtClean="0"/>
              <a:t>Otherwise an error results and the program terminates</a:t>
            </a:r>
          </a:p>
          <a:p>
            <a:pPr lvl="1"/>
            <a:r>
              <a:rPr lang="en-US" sz="2000" dirty="0" smtClean="0"/>
              <a:t>For errors that should never occur in the code</a:t>
            </a:r>
          </a:p>
          <a:p>
            <a:pPr lvl="1" eaLnBrk="1" hangingPunct="1"/>
            <a:r>
              <a:rPr lang="en-US" sz="2000" dirty="0" smtClean="0"/>
              <a:t>Usually a routine to</a:t>
            </a:r>
            <a:r>
              <a:rPr lang="en-US" sz="1500" dirty="0" smtClean="0"/>
              <a:t> </a:t>
            </a:r>
            <a:r>
              <a:rPr lang="en-US" sz="2000" dirty="0" smtClean="0"/>
              <a:t>allows a program to check itself as it runs</a:t>
            </a:r>
          </a:p>
          <a:p>
            <a:r>
              <a:rPr lang="en-US" sz="2400" dirty="0" smtClean="0"/>
              <a:t>Assertion takes an input that’s supposed to be true, and a message to display if it isn’t</a:t>
            </a:r>
          </a:p>
          <a:p>
            <a:pPr>
              <a:buFont typeface="Wingdings" charset="2"/>
              <a:buNone/>
            </a:pPr>
            <a:r>
              <a:rPr lang="en-US" sz="2400" dirty="0" smtClean="0"/>
              <a:t>	</a:t>
            </a:r>
            <a:r>
              <a:rPr lang="en-US" sz="2000" dirty="0" smtClean="0">
                <a:solidFill>
                  <a:srgbClr val="800000"/>
                </a:solidFill>
                <a:latin typeface="Courier" charset="0"/>
              </a:rPr>
              <a:t>assert (denominator != 0) : “Denominator not zero”</a:t>
            </a:r>
          </a:p>
          <a:p>
            <a:r>
              <a:rPr lang="en-US" sz="2400" dirty="0" smtClean="0"/>
              <a:t>Use to document assumptions made in code and flush out error conditions</a:t>
            </a:r>
          </a:p>
          <a:p>
            <a:pPr eaLnBrk="1" hangingPunct="1"/>
            <a:r>
              <a:rPr lang="en-US" sz="2400" dirty="0" smtClean="0"/>
              <a:t>Assertions are intended to always be silent – only use for conditions that should never occur</a:t>
            </a:r>
          </a:p>
          <a:p>
            <a:pPr lvl="1" eaLnBrk="1" hangingPunct="1"/>
            <a:r>
              <a:rPr lang="en-US" sz="2000" dirty="0" smtClean="0"/>
              <a:t>Avoid putting executable code into assertions</a:t>
            </a:r>
          </a:p>
          <a:p>
            <a:pPr eaLnBrk="1" hangingPunct="1"/>
            <a:r>
              <a:rPr lang="en-US" sz="2400" dirty="0" smtClean="0"/>
              <a:t>Use to document/verify pre-/post-conditions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9A517-9026-7148-8D6B-F827501BFA8E}" type="slidenum">
              <a:rPr lang="en-US"/>
              <a:pPr/>
              <a:t>17</a:t>
            </a:fld>
            <a:endParaRPr lang="en-US"/>
          </a:p>
        </p:txBody>
      </p:sp>
      <p:sp>
        <p:nvSpPr>
          <p:cNvPr id="12861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61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Use exceptions to notify other parts of the program about errors that should not be ignored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Strength of exceptions is they are un-ignorable; if you want the possibility to ignore then use status codes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Throw an exception only for conditions that are truly exceptional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Tradeoff for complexity and exception strength; exceptions weaken encapsulation by require calling code to know which exceptions might be thrown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Don’t use an exception to pass the buck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If can handle it locally, do it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25DCF-4AF1-A441-A943-7C193E096AE9}" type="slidenum">
              <a:rPr lang="en-US"/>
              <a:pPr/>
              <a:t>18</a:t>
            </a:fld>
            <a:endParaRPr lang="en-US"/>
          </a:p>
        </p:txBody>
      </p:sp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throwing exceptions in constructors and destructors</a:t>
            </a:r>
          </a:p>
          <a:p>
            <a:pPr lvl="1"/>
            <a:r>
              <a:rPr lang="en-US" dirty="0" smtClean="0"/>
              <a:t>Usually not caught anywhere</a:t>
            </a:r>
          </a:p>
          <a:p>
            <a:r>
              <a:rPr lang="en-US" dirty="0" smtClean="0"/>
              <a:t>Throw exceptions at the right level of abstraction</a:t>
            </a:r>
          </a:p>
          <a:p>
            <a:pPr lvl="1"/>
            <a:r>
              <a:rPr lang="en-US" dirty="0" smtClean="0"/>
              <a:t>Routine should present a consistent abstraction in its interface and so should a class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91436-38F5-A141-9B0F-C49D1BB0E221}" type="slidenum">
              <a:rPr lang="en-US"/>
              <a:pPr/>
              <a:t>19</a:t>
            </a:fld>
            <a:endParaRPr lang="en-US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 programmers use exceptions because that is what the language supports for errors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Again, you should consider the full range of error handling alternatives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Defensive</a:t>
            </a:r>
            <a:r>
              <a:rPr lang="en-US" baseline="0" dirty="0" smtClean="0"/>
              <a:t> </a:t>
            </a:r>
            <a:r>
              <a:rPr lang="en-US" b="1" baseline="0" dirty="0" smtClean="0"/>
              <a:t>when </a:t>
            </a:r>
            <a:r>
              <a:rPr lang="en-US" baseline="0" dirty="0" smtClean="0"/>
              <a:t>something is of value and it is threatened…</a:t>
            </a:r>
          </a:p>
          <a:p>
            <a:r>
              <a:rPr lang="en-US" baseline="0" dirty="0" smtClean="0"/>
              <a:t>We are defensive </a:t>
            </a:r>
            <a:r>
              <a:rPr lang="en-US" b="1" baseline="0" dirty="0" smtClean="0"/>
              <a:t>when </a:t>
            </a:r>
            <a:r>
              <a:rPr lang="en-US" baseline="0" dirty="0" smtClean="0"/>
              <a:t>something of value is threatened  -- our honor, our family, our integrity, our possessions …</a:t>
            </a:r>
          </a:p>
          <a:p>
            <a:r>
              <a:rPr lang="en-US" baseline="0" dirty="0" smtClean="0"/>
              <a:t>Leads us to be protective…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Chess image from http://www.expert-chess-strategies.com/cambridge-springs.html.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F8672-307B-814A-95A0-2BC69910D3D1}" type="slidenum">
              <a:rPr lang="en-US"/>
              <a:pPr/>
              <a:t>20</a:t>
            </a:fld>
            <a:endParaRPr lang="en-US"/>
          </a:p>
        </p:txBody>
      </p:sp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Assumption not always true…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Does your production application really need the extra speed?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What’s the tradeoff with speed in removing error condition checks?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FC302-59B5-A241-87F2-21CB939ADEA8}" type="slidenum">
              <a:rPr lang="en-US"/>
              <a:pPr/>
              <a:t>21</a:t>
            </a:fld>
            <a:endParaRPr lang="en-US"/>
          </a:p>
        </p:txBody>
      </p:sp>
      <p:sp>
        <p:nvSpPr>
          <p:cNvPr id="1290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sz="2400" dirty="0" smtClean="0"/>
              <a:t>Make sure asserts abort the program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Don’t allow programmers to get in the habit of hitting enter to bypass known problems, make it painful so it will get fixed</a:t>
            </a:r>
          </a:p>
          <a:p>
            <a:pPr>
              <a:lnSpc>
                <a:spcPct val="85000"/>
              </a:lnSpc>
            </a:pPr>
            <a:r>
              <a:rPr lang="en-US" sz="2400" dirty="0" smtClean="0"/>
              <a:t>Completely fill any memory allocated 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So you can detect memory allocation errors</a:t>
            </a:r>
          </a:p>
          <a:p>
            <a:pPr lvl="1">
              <a:lnSpc>
                <a:spcPct val="85000"/>
              </a:lnSpc>
            </a:pPr>
            <a:endParaRPr lang="en-US" sz="2000" dirty="0" smtClean="0"/>
          </a:p>
          <a:p>
            <a:pPr lvl="0">
              <a:lnSpc>
                <a:spcPct val="85000"/>
              </a:lnSpc>
            </a:pPr>
            <a:r>
              <a:rPr lang="en-US" dirty="0" smtClean="0"/>
              <a:t>Image:  Offensive play depicted, from American</a:t>
            </a:r>
            <a:r>
              <a:rPr lang="en-US" baseline="0" dirty="0" smtClean="0"/>
              <a:t> football.  From http://fishduck.com/2012/08/oregons-most-important-offensive-play/.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FC302-59B5-A241-87F2-21CB939ADEA8}" type="slidenum">
              <a:rPr lang="en-US"/>
              <a:pPr/>
              <a:t>22</a:t>
            </a:fld>
            <a:endParaRPr lang="en-US"/>
          </a:p>
        </p:txBody>
      </p:sp>
      <p:sp>
        <p:nvSpPr>
          <p:cNvPr id="1290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1246C-E3EB-2144-A23C-9CF796A16949}" type="slidenum">
              <a:rPr lang="en-US"/>
              <a:pPr/>
              <a:t>23</a:t>
            </a:fld>
            <a:endParaRPr lang="en-US"/>
          </a:p>
        </p:txBody>
      </p:sp>
      <p:sp>
        <p:nvSpPr>
          <p:cNvPr id="129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0A004-419E-6D4F-96E5-A6CD519A1DFF}" type="slidenum">
              <a:rPr lang="en-US"/>
              <a:pPr/>
              <a:t>24</a:t>
            </a:fld>
            <a:endParaRPr lang="en-US"/>
          </a:p>
        </p:txBody>
      </p:sp>
      <p:sp>
        <p:nvSpPr>
          <p:cNvPr id="124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Not seen in public API’s but can be used internally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ReferenceType</a:t>
            </a:r>
            <a:r>
              <a:rPr lang="en-US" sz="1200" dirty="0" smtClean="0"/>
              <a:t>  </a:t>
            </a:r>
            <a:r>
              <a:rPr lang="en-US" sz="1200" dirty="0" err="1" smtClean="0"/>
              <a:t>MyClass::GetPointerDoNotDelete</a:t>
            </a:r>
            <a:r>
              <a:rPr lang="en-US" sz="1200" dirty="0" smtClean="0"/>
              <a:t>()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	Tells the user not to delete this object because it is deleted elsewhere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SafeHandle.DangerousGetHandle</a:t>
            </a:r>
            <a:r>
              <a:rPr lang="en-US" sz="1200" dirty="0" smtClean="0"/>
              <a:t>()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	Actual example from the CLR (</a:t>
            </a:r>
            <a:r>
              <a:rPr lang="en-US" dirty="0" smtClean="0"/>
              <a:t>Common Language </a:t>
            </a:r>
            <a:r>
              <a:rPr lang="en-US" dirty="0" err="1" smtClean="0"/>
              <a:t>Runtime)</a:t>
            </a:r>
            <a:r>
              <a:rPr lang="en-US" sz="1200" dirty="0" err="1" smtClean="0"/>
              <a:t>where</a:t>
            </a:r>
            <a:r>
              <a:rPr lang="en-US" sz="1200" dirty="0" smtClean="0"/>
              <a:t> the developers thought it important enough to call out a function that can be dangerous if misused (and hopefully make the users read the docs to figure out why it’s dangerous)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m_dontUseMe</a:t>
            </a: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	A class member was often misused as an ID (because it seemed to be unique while it wasn’t really) -- causing endless problems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	A mere name change to </a:t>
            </a:r>
            <a:r>
              <a:rPr lang="en-US" sz="1200" dirty="0" err="1" smtClean="0"/>
              <a:t>m_dontUseMe</a:t>
            </a:r>
            <a:r>
              <a:rPr lang="en-US" sz="1200" dirty="0" smtClean="0"/>
              <a:t> reduced the misuse considerably…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25641-B8C3-B04C-B92B-1404CF8FD0BD}" type="slidenum">
              <a:rPr lang="en-US"/>
              <a:pPr/>
              <a:t>3</a:t>
            </a:fld>
            <a:endParaRPr lang="en-US"/>
          </a:p>
        </p:txBody>
      </p:sp>
      <p:sp>
        <p:nvSpPr>
          <p:cNvPr id="127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expect “unexpected” problems to crop up</a:t>
            </a:r>
          </a:p>
          <a:p>
            <a:r>
              <a:rPr lang="en-US" dirty="0" smtClean="0"/>
              <a:t>	turn is signal on, but car doesn’t turn</a:t>
            </a:r>
          </a:p>
          <a:p>
            <a:r>
              <a:rPr lang="en-US" dirty="0" smtClean="0"/>
              <a:t>	you brake, but he doesn’t slow down behind</a:t>
            </a:r>
          </a:p>
          <a:p>
            <a:r>
              <a:rPr lang="en-US" b="1" dirty="0" smtClean="0"/>
              <a:t>Q1</a:t>
            </a:r>
            <a:r>
              <a:rPr lang="en-US" dirty="0" smtClean="0"/>
              <a:t>: How is Defensive Programming analogous to defensive driving?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824EA-5704-ED41-9547-C2C0C2E54A18}" type="slidenum">
              <a:rPr lang="en-US"/>
              <a:pPr/>
              <a:t>4</a:t>
            </a:fld>
            <a:endParaRPr lang="en-US"/>
          </a:p>
        </p:txBody>
      </p:sp>
      <p:sp>
        <p:nvSpPr>
          <p:cNvPr id="127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-Numeric values within tolerance,</a:t>
            </a:r>
            <a:r>
              <a:rPr lang="en-US" baseline="0" dirty="0" smtClean="0"/>
              <a:t>     </a:t>
            </a:r>
            <a:r>
              <a:rPr lang="en-US" dirty="0" smtClean="0"/>
              <a:t>Strings short enough to handle;</a:t>
            </a:r>
            <a:r>
              <a:rPr lang="en-US" baseline="0" dirty="0" smtClean="0"/>
              <a:t>      </a:t>
            </a:r>
            <a:r>
              <a:rPr lang="en-US" dirty="0" smtClean="0"/>
              <a:t>Strings are valid (e.g. injected SQL)</a:t>
            </a:r>
          </a:p>
          <a:p>
            <a:r>
              <a:rPr lang="en-US" b="1" dirty="0" smtClean="0"/>
              <a:t>Q2</a:t>
            </a:r>
            <a:r>
              <a:rPr lang="en-US" dirty="0" smtClean="0"/>
              <a:t>: How</a:t>
            </a:r>
            <a:r>
              <a:rPr lang="en-US" baseline="0" dirty="0" smtClean="0"/>
              <a:t> can we protect our programs from potential input problems as a matter of practice?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E7944-43CD-0D4E-9B9D-7919038914EF}" type="slidenum">
              <a:rPr lang="en-US"/>
              <a:pPr/>
              <a:t>5</a:t>
            </a:fld>
            <a:endParaRPr lang="en-US"/>
          </a:p>
        </p:txBody>
      </p:sp>
      <p:sp>
        <p:nvSpPr>
          <p:cNvPr id="127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Q3</a:t>
            </a:r>
            <a:r>
              <a:rPr lang="en-US" dirty="0" smtClean="0"/>
              <a:t>:</a:t>
            </a:r>
            <a:r>
              <a:rPr lang="en-US" baseline="0" dirty="0" smtClean="0"/>
              <a:t> What are three “unsafe programming constructs” and state briefly why are they unsafe?  In your opinion, which one is worst, and why?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Above image:  Sometimes things you see on the road are a definition of “unsafe.”  From http://1funny.com/unsafe-cargo/.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5890B-DBEB-FC49-8293-5BA4465B1EAE}" type="slidenum">
              <a:rPr lang="en-US"/>
              <a:pPr/>
              <a:t>6</a:t>
            </a:fld>
            <a:endParaRPr lang="en-US"/>
          </a:p>
        </p:txBody>
      </p:sp>
      <p:sp>
        <p:nvSpPr>
          <p:cNvPr id="127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leave up to individual coder’s judgment</a:t>
            </a:r>
          </a:p>
          <a:p>
            <a:r>
              <a:rPr lang="en-US" dirty="0" smtClean="0"/>
              <a:t>Don’t handle on ad hoc basis</a:t>
            </a:r>
          </a:p>
          <a:p>
            <a:r>
              <a:rPr lang="en-US" dirty="0" smtClean="0"/>
              <a:t>Otherwise, code quality (via error checking &amp; handling) will vary widely across system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5890B-DBEB-FC49-8293-5BA4465B1EAE}" type="slidenum">
              <a:rPr lang="en-US"/>
              <a:pPr/>
              <a:t>7</a:t>
            </a:fld>
            <a:endParaRPr lang="en-US"/>
          </a:p>
        </p:txBody>
      </p:sp>
      <p:sp>
        <p:nvSpPr>
          <p:cNvPr id="127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Q4</a:t>
            </a:r>
            <a:r>
              <a:rPr lang="en-US" dirty="0" smtClean="0"/>
              <a:t>: In general,</a:t>
            </a:r>
            <a:r>
              <a:rPr lang="en-US" baseline="0" dirty="0" smtClean="0"/>
              <a:t> how should errors be uniformly handled?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Image – judgment calls in action.  It often is a matter of your point of view!  From http://espn.go.com/mens-college-basketball/story/_/id/10511616/acc-commissioner-john-swofford-ref-made-judgment-call-syracuse-orange-charge-vs-duke-blue-devils.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49328-7CD2-534D-B647-62AE0E725A40}" type="slidenum">
              <a:rPr lang="en-US"/>
              <a:pPr/>
              <a:t>8</a:t>
            </a:fld>
            <a:endParaRPr lang="en-US"/>
          </a:p>
        </p:txBody>
      </p:sp>
      <p:sp>
        <p:nvSpPr>
          <p:cNvPr id="127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promised to get back to these, in the previous class</a:t>
            </a:r>
            <a:r>
              <a:rPr lang="en-US" baseline="0" dirty="0" smtClean="0"/>
              <a:t> discussion on exception handling.</a:t>
            </a:r>
            <a:endParaRPr lang="en-US" dirty="0" smtClean="0"/>
          </a:p>
          <a:p>
            <a:r>
              <a:rPr lang="en-US" dirty="0" smtClean="0"/>
              <a:t>In light of expecting the unexpected… how do we handle</a:t>
            </a:r>
            <a:r>
              <a:rPr lang="en-US" baseline="0" dirty="0" smtClean="0"/>
              <a:t> Expected Errors?</a:t>
            </a:r>
          </a:p>
          <a:p>
            <a:r>
              <a:rPr lang="en-US" baseline="0" dirty="0" smtClean="0"/>
              <a:t>…coming on in, we’ve been expecting you…</a:t>
            </a:r>
          </a:p>
          <a:p>
            <a:r>
              <a:rPr lang="en-US" b="1" baseline="0" dirty="0" smtClean="0"/>
              <a:t>Q5</a:t>
            </a:r>
            <a:r>
              <a:rPr lang="en-US" baseline="0" dirty="0" smtClean="0"/>
              <a:t>: When handling Expected Errors, what are three approaches that you believe are good to consider?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And which one would you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not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want to use, of those shown on slides 8-9?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54463-5586-AC47-A757-B2390C633BDB}" type="slidenum">
              <a:rPr lang="en-US"/>
              <a:pPr/>
              <a:t>9</a:t>
            </a:fld>
            <a:endParaRPr lang="en-US"/>
          </a:p>
        </p:txBody>
      </p:sp>
      <p:sp>
        <p:nvSpPr>
          <p:cNvPr id="127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Q5</a:t>
            </a:r>
            <a:r>
              <a:rPr lang="en-US" baseline="0" dirty="0" smtClean="0"/>
              <a:t>: When handling Expected Errors, what are three approaches that you believe are good to consider?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And which one would you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not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want to use, of those shown on slides 8-9?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It’s like driving – If you do what’s expected, about what you expected, everyone else will “get” your coding.  Image from http://www.funnyjunk.com/funny_pictures/3876305/Summer+Expected+Vs+Reality/.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invGray">
          <a:xfrm>
            <a:off x="9190038" y="20638"/>
            <a:ext cx="563562" cy="68580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" name="Freeform 3"/>
          <p:cNvSpPr>
            <a:spLocks/>
          </p:cNvSpPr>
          <p:nvPr/>
        </p:nvSpPr>
        <p:spPr bwMode="white">
          <a:xfrm>
            <a:off x="0" y="4510088"/>
            <a:ext cx="5754688" cy="2347912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Freeform 4"/>
          <p:cNvSpPr>
            <a:spLocks/>
          </p:cNvSpPr>
          <p:nvPr/>
        </p:nvSpPr>
        <p:spPr bwMode="white">
          <a:xfrm>
            <a:off x="0" y="3838575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Freeform 5"/>
          <p:cNvSpPr>
            <a:spLocks/>
          </p:cNvSpPr>
          <p:nvPr/>
        </p:nvSpPr>
        <p:spPr bwMode="white">
          <a:xfrm>
            <a:off x="0" y="3167063"/>
            <a:ext cx="9144000" cy="3690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white">
          <a:xfrm>
            <a:off x="0" y="2481263"/>
            <a:ext cx="9144000" cy="2497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white">
          <a:xfrm>
            <a:off x="0" y="1814513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white">
          <a:xfrm>
            <a:off x="0" y="0"/>
            <a:ext cx="9144000" cy="1682750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Freeform 9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Freeform 10"/>
          <p:cNvSpPr>
            <a:spLocks/>
          </p:cNvSpPr>
          <p:nvPr/>
        </p:nvSpPr>
        <p:spPr bwMode="white">
          <a:xfrm>
            <a:off x="0" y="0"/>
            <a:ext cx="4578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8194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1C5598A-8974-3840-978B-2DD519743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Freeform 22"/>
          <p:cNvSpPr>
            <a:spLocks/>
          </p:cNvSpPr>
          <p:nvPr/>
        </p:nvSpPr>
        <p:spPr bwMode="white">
          <a:xfrm>
            <a:off x="0" y="4510088"/>
            <a:ext cx="5754688" cy="2347912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Freeform 23"/>
          <p:cNvSpPr>
            <a:spLocks/>
          </p:cNvSpPr>
          <p:nvPr/>
        </p:nvSpPr>
        <p:spPr bwMode="white">
          <a:xfrm>
            <a:off x="0" y="3838575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Freeform 24"/>
          <p:cNvSpPr>
            <a:spLocks/>
          </p:cNvSpPr>
          <p:nvPr/>
        </p:nvSpPr>
        <p:spPr bwMode="white">
          <a:xfrm>
            <a:off x="0" y="3167063"/>
            <a:ext cx="9144000" cy="3690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25"/>
          <p:cNvSpPr>
            <a:spLocks/>
          </p:cNvSpPr>
          <p:nvPr/>
        </p:nvSpPr>
        <p:spPr bwMode="white">
          <a:xfrm>
            <a:off x="0" y="2481263"/>
            <a:ext cx="9144000" cy="2497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Freeform 26"/>
          <p:cNvSpPr>
            <a:spLocks/>
          </p:cNvSpPr>
          <p:nvPr/>
        </p:nvSpPr>
        <p:spPr bwMode="white">
          <a:xfrm>
            <a:off x="0" y="1814513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Freeform 27"/>
          <p:cNvSpPr>
            <a:spLocks/>
          </p:cNvSpPr>
          <p:nvPr/>
        </p:nvSpPr>
        <p:spPr bwMode="white">
          <a:xfrm>
            <a:off x="0" y="0"/>
            <a:ext cx="9144000" cy="1682750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Freeform 28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white">
          <a:xfrm>
            <a:off x="0" y="0"/>
            <a:ext cx="4578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6" name="Rectangle 6"/>
          <p:cNvSpPr txBox="1">
            <a:spLocks noChangeArrowheads="1"/>
          </p:cNvSpPr>
          <p:nvPr userDrawn="1"/>
        </p:nvSpPr>
        <p:spPr bwMode="auto">
          <a:xfrm>
            <a:off x="7239000" y="6553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ZapfDingbats" pitchFamily="82" charset="2"/>
        <a:buChar char="l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4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Construction </a:t>
            </a:r>
            <a:b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and Evolution - </a:t>
            </a: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CSSE 375</a:t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Defensive Programming &amp; Error Handling</a:t>
            </a:r>
            <a:endParaRPr lang="en-US" sz="44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429000"/>
            <a:ext cx="39624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Shawn </a:t>
            </a:r>
            <a:r>
              <a:rPr lang="en-US" dirty="0" smtClean="0"/>
              <a:t> &amp; Steve</a:t>
            </a:r>
            <a:endParaRPr lang="en-US" sz="1400" dirty="0"/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pic>
        <p:nvPicPr>
          <p:cNvPr id="5" name="Picture 4" descr="defensiveprogramm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586163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971800" cy="251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62732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Above</a:t>
            </a:r>
            <a:r>
              <a:rPr lang="en-US" sz="1600" dirty="0" smtClean="0"/>
              <a:t> – As you see behind me on the shelf, there are two worlds. I live in the one where you can be a pacifist, and it is pragmatic.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Catching Expected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r>
              <a:rPr lang="en-US" dirty="0" smtClean="0"/>
              <a:t>Your company has a new website that offers a great new Computer Advice and Review center. You know that your audience would be likely to try and get in to get at your goodies without a subscription.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000090"/>
                </a:solidFill>
              </a:rPr>
              <a:t>What “Error Handling” strategy would you consider?</a:t>
            </a:r>
            <a:endParaRPr lang="en-US" i="1" dirty="0">
              <a:solidFill>
                <a:srgbClr val="00009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Q6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Need to Strike a Balance</a:t>
            </a:r>
            <a:endParaRPr lang="en-CA" dirty="0"/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943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/>
              <a:t>One extreme: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Check for every conceivable (and inconceivable) error </a:t>
            </a:r>
            <a:r>
              <a:rPr lang="en-US" dirty="0" smtClean="0"/>
              <a:t>condition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Other </a:t>
            </a:r>
            <a:r>
              <a:rPr lang="en-US" i="1" dirty="0"/>
              <a:t>extreme:</a:t>
            </a:r>
            <a:r>
              <a:rPr lang="en-US" dirty="0"/>
              <a:t> “nothing will go wrong!”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Fragile system, late discovery of hard-to-locate bugs</a:t>
            </a:r>
            <a:endParaRPr lang="en-CA" dirty="0"/>
          </a:p>
        </p:txBody>
      </p:sp>
      <p:pic>
        <p:nvPicPr>
          <p:cNvPr id="1251332" name="Picture 4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324600" y="1600200"/>
            <a:ext cx="2717800" cy="2819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8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Q7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533400" y="990600"/>
            <a:ext cx="8001000" cy="5320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Recognize </a:t>
            </a:r>
            <a:r>
              <a:rPr lang="en-US" i="1"/>
              <a:t>Two</a:t>
            </a:r>
            <a:r>
              <a:rPr lang="en-US"/>
              <a:t> </a:t>
            </a:r>
            <a:r>
              <a:rPr lang="en-US" i="1"/>
              <a:t>Kinds</a:t>
            </a:r>
            <a:r>
              <a:rPr lang="en-US"/>
              <a:t> of Errors</a:t>
            </a:r>
            <a:endParaRPr lang="en-CA"/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/>
              <a:t>Problems with external data/conditions</a:t>
            </a:r>
          </a:p>
          <a:p>
            <a:pPr marL="914400" lvl="1" indent="-457200"/>
            <a:r>
              <a:rPr lang="en-US" dirty="0"/>
              <a:t>User/operator should be informed; don’t crash</a:t>
            </a:r>
            <a:r>
              <a:rPr lang="en-US" dirty="0" smtClean="0"/>
              <a:t>!</a:t>
            </a:r>
            <a:br>
              <a:rPr lang="en-US" dirty="0" smtClean="0"/>
            </a:br>
            <a:endParaRPr lang="en-US" dirty="0" smtClean="0"/>
          </a:p>
          <a:p>
            <a:pPr marL="533400" indent="-533400">
              <a:buFontTx/>
              <a:buAutoNum type="arabicPeriod"/>
            </a:pPr>
            <a:r>
              <a:rPr lang="en-US" dirty="0"/>
              <a:t>Erroneous internal </a:t>
            </a:r>
            <a:r>
              <a:rPr lang="en-US" dirty="0" smtClean="0"/>
              <a:t>usage …rare </a:t>
            </a:r>
            <a:r>
              <a:rPr lang="en-US" dirty="0"/>
              <a:t>conditions</a:t>
            </a:r>
          </a:p>
          <a:p>
            <a:pPr marL="1295400" lvl="2" indent="-381000"/>
            <a:r>
              <a:rPr lang="en-US" dirty="0"/>
              <a:t>Module A calls module B with bad arguments</a:t>
            </a:r>
          </a:p>
          <a:p>
            <a:pPr marL="1295400" lvl="2" indent="-381000"/>
            <a:r>
              <a:rPr lang="en-US" dirty="0"/>
              <a:t>Out of memory/disk space</a:t>
            </a:r>
          </a:p>
          <a:p>
            <a:pPr marL="1295400" lvl="2" indent="-381000"/>
            <a:r>
              <a:rPr lang="en-US" dirty="0"/>
              <a:t>Unexpected error return/result from library function </a:t>
            </a:r>
            <a:r>
              <a:rPr lang="en-US" dirty="0" smtClean="0"/>
              <a:t>call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3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1714500" y="1028700"/>
            <a:ext cx="5715000" cy="4610100"/>
          </a:xfrm>
          <a:prstGeom prst="rect">
            <a:avLst/>
          </a:prstGeom>
        </p:spPr>
      </p:pic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Recognize </a:t>
            </a:r>
            <a:r>
              <a:rPr lang="en-US" i="1" dirty="0"/>
              <a:t>Three Severities</a:t>
            </a:r>
            <a:endParaRPr lang="en-CA" i="1" dirty="0"/>
          </a:p>
        </p:txBody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5486400" cy="4724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/>
              <a:t>“Fatal” </a:t>
            </a:r>
            <a:r>
              <a:rPr lang="en-US" dirty="0" smtClean="0"/>
              <a:t>errors</a:t>
            </a:r>
            <a:br>
              <a:rPr lang="en-US" dirty="0" smtClean="0"/>
            </a:br>
            <a:endParaRPr lang="en-US" dirty="0" smtClean="0"/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Nonfatal” errors now, but potentially “fatal” </a:t>
            </a:r>
            <a:r>
              <a:rPr lang="en-US" dirty="0" smtClean="0"/>
              <a:t>later</a:t>
            </a:r>
            <a:br>
              <a:rPr lang="en-US" dirty="0" smtClean="0"/>
            </a:br>
            <a:endParaRPr lang="en-US" dirty="0" smtClean="0"/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Nonfatal” </a:t>
            </a:r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8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Q8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When to Reflect Errors Upward</a:t>
            </a:r>
            <a:endParaRPr lang="en-CA" dirty="0"/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Best: reflect error status up to caller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Caller</a:t>
            </a:r>
            <a:r>
              <a:rPr lang="en-US" dirty="0"/>
              <a:t> applies “handle error in context” principle to suit nature of </a:t>
            </a:r>
            <a:r>
              <a:rPr lang="en-US" dirty="0" smtClean="0"/>
              <a:t>application</a:t>
            </a:r>
            <a:br>
              <a:rPr lang="en-US" dirty="0" smtClean="0"/>
            </a:br>
            <a:endParaRPr lang="en-CA" dirty="0" smtClean="0"/>
          </a:p>
          <a:p>
            <a:pPr>
              <a:lnSpc>
                <a:spcPct val="90000"/>
              </a:lnSpc>
            </a:pPr>
            <a:r>
              <a:rPr lang="en-US" dirty="0"/>
              <a:t>Utility packages are the exception!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detect errors, but may not know how to handle in way acceptable to </a:t>
            </a:r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 bwMode="auto">
          <a:xfrm>
            <a:off x="3581400" y="990600"/>
            <a:ext cx="2133600" cy="3810000"/>
          </a:xfrm>
          <a:prstGeom prst="upArrow">
            <a:avLst/>
          </a:prstGeom>
          <a:solidFill>
            <a:srgbClr val="3366FF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4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Defensive Programming Techniques</a:t>
            </a:r>
          </a:p>
        </p:txBody>
      </p:sp>
      <p:sp>
        <p:nvSpPr>
          <p:cNvPr id="12195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219200"/>
            <a:ext cx="6511925" cy="4954588"/>
          </a:xfrm>
        </p:spPr>
        <p:txBody>
          <a:bodyPr/>
          <a:lstStyle/>
          <a:p>
            <a:pPr eaLnBrk="1" hangingPunct="1"/>
            <a:r>
              <a:rPr lang="en-US" dirty="0" smtClean="0"/>
              <a:t>Assertions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Exception </a:t>
            </a:r>
            <a:r>
              <a:rPr lang="en-US" dirty="0" smtClean="0"/>
              <a:t>handling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/>
              <a:t>Code Insertion</a:t>
            </a:r>
          </a:p>
          <a:p>
            <a:pPr eaLnBrk="1" hangingPunct="1"/>
            <a:endParaRPr lang="en-US" dirty="0"/>
          </a:p>
          <a:p>
            <a:pPr eaLnBrk="1" hangingPunct="1">
              <a:buFont typeface="Wingdings" charset="2"/>
              <a:buNone/>
            </a:pPr>
            <a:r>
              <a:rPr lang="en-US" sz="2000" dirty="0">
                <a:solidFill>
                  <a:srgbClr val="990000"/>
                </a:solidFill>
              </a:rPr>
              <a:t>Note:</a:t>
            </a:r>
            <a:r>
              <a:rPr lang="en-US" sz="2000" dirty="0" smtClean="0">
                <a:solidFill>
                  <a:srgbClr val="990000"/>
                </a:solidFill>
              </a:rPr>
              <a:t> </a:t>
            </a:r>
            <a:br>
              <a:rPr lang="en-US" sz="2000" dirty="0" smtClean="0">
                <a:solidFill>
                  <a:srgbClr val="990000"/>
                </a:solidFill>
              </a:rPr>
            </a:br>
            <a:r>
              <a:rPr lang="en-US" sz="2000" dirty="0" smtClean="0"/>
              <a:t>These </a:t>
            </a:r>
            <a:r>
              <a:rPr lang="en-US" sz="2000" dirty="0"/>
              <a:t>techniques can also be used elsewhere besides defensive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Assertions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534400" cy="5257800"/>
          </a:xfrm>
        </p:spPr>
        <p:txBody>
          <a:bodyPr/>
          <a:lstStyle/>
          <a:p>
            <a:r>
              <a:rPr lang="en-US" dirty="0"/>
              <a:t>Assertions are</a:t>
            </a:r>
            <a:r>
              <a:rPr lang="en-US" dirty="0" smtClean="0"/>
              <a:t> code used </a:t>
            </a:r>
            <a:r>
              <a:rPr lang="en-US" dirty="0"/>
              <a:t>to check if everything is operating as </a:t>
            </a:r>
            <a:r>
              <a:rPr lang="en-US" dirty="0" smtClean="0"/>
              <a:t>expected</a:t>
            </a:r>
          </a:p>
          <a:p>
            <a:pPr lvl="1"/>
            <a:r>
              <a:rPr lang="en-US" sz="2000" dirty="0" smtClean="0"/>
              <a:t>Assertion </a:t>
            </a:r>
            <a:r>
              <a:rPr lang="en-US" sz="2000" dirty="0"/>
              <a:t>takes an input that’s supposed to be true, and a message to display if it </a:t>
            </a:r>
            <a:r>
              <a:rPr lang="en-US" sz="2000" dirty="0" smtClean="0"/>
              <a:t>isn’t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Font typeface="Wingdings" charset="2"/>
              <a:buNone/>
            </a:pPr>
            <a:r>
              <a:rPr lang="en-US" sz="2400" dirty="0"/>
              <a:t>	</a:t>
            </a:r>
            <a:r>
              <a:rPr lang="en-US" sz="2000" dirty="0">
                <a:solidFill>
                  <a:srgbClr val="800000"/>
                </a:solidFill>
                <a:latin typeface="Courier" charset="0"/>
              </a:rPr>
              <a:t>assert (denominator != 0) : “Denominator not zero</a:t>
            </a:r>
            <a:r>
              <a:rPr lang="en-US" sz="2000" dirty="0" smtClean="0">
                <a:solidFill>
                  <a:srgbClr val="800000"/>
                </a:solidFill>
                <a:latin typeface="Courier" charset="0"/>
              </a:rPr>
              <a:t>”</a:t>
            </a:r>
            <a:br>
              <a:rPr lang="en-US" sz="2000" dirty="0" smtClean="0">
                <a:solidFill>
                  <a:srgbClr val="800000"/>
                </a:solidFill>
                <a:latin typeface="Courier" charset="0"/>
              </a:rPr>
            </a:br>
            <a:endParaRPr lang="en-US" sz="2000" dirty="0" smtClean="0">
              <a:solidFill>
                <a:srgbClr val="800000"/>
              </a:solidFill>
              <a:latin typeface="Courier" charset="0"/>
            </a:endParaRPr>
          </a:p>
          <a:p>
            <a:r>
              <a:rPr lang="en-US" dirty="0"/>
              <a:t>Use to document assumptions made in code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flush out error </a:t>
            </a:r>
            <a:r>
              <a:rPr lang="en-US" dirty="0" smtClean="0"/>
              <a:t>conditions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/>
              <a:t>Assertions are intended to always be </a:t>
            </a:r>
            <a:r>
              <a:rPr lang="en-US" dirty="0" smtClean="0"/>
              <a:t>silent</a:t>
            </a:r>
          </a:p>
          <a:p>
            <a:pPr eaLnBrk="1" hangingPunct="1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Exceptions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153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Use exceptions to notify other parts of the program about errors that should not be </a:t>
            </a:r>
            <a:r>
              <a:rPr lang="en-US" dirty="0" smtClean="0"/>
              <a:t>ignored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Throw </a:t>
            </a:r>
            <a:r>
              <a:rPr lang="en-US" dirty="0"/>
              <a:t>an exception only for conditions that are</a:t>
            </a:r>
            <a:r>
              <a:rPr lang="en-US" dirty="0" smtClean="0"/>
              <a:t> “truly exceptional”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Don’t </a:t>
            </a:r>
            <a:r>
              <a:rPr lang="en-US" dirty="0"/>
              <a:t>use an exception to pass the buck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can handle it locally, do </a:t>
            </a:r>
            <a:r>
              <a:rPr lang="en-US" dirty="0" smtClean="0"/>
              <a:t>it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Exceptions </a:t>
            </a:r>
            <a:r>
              <a:rPr lang="en-US" sz="1800" dirty="0"/>
              <a:t>(continued)</a:t>
            </a:r>
            <a:endParaRPr lang="en-US" dirty="0"/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00600"/>
          </a:xfrm>
        </p:spPr>
        <p:txBody>
          <a:bodyPr/>
          <a:lstStyle/>
          <a:p>
            <a:r>
              <a:rPr lang="en-US" dirty="0"/>
              <a:t>Avoid throwing exceptions in constructors and </a:t>
            </a:r>
            <a:r>
              <a:rPr lang="en-US" dirty="0" smtClean="0"/>
              <a:t>destructors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Throw </a:t>
            </a:r>
            <a:r>
              <a:rPr lang="en-US" dirty="0"/>
              <a:t>exceptions at the right level of </a:t>
            </a: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685800" y="4251325"/>
            <a:ext cx="79581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urier" charset="0"/>
              </a:rPr>
              <a:t>class Employee {</a:t>
            </a:r>
          </a:p>
          <a:p>
            <a:r>
              <a:rPr lang="en-US" sz="2000" dirty="0">
                <a:latin typeface="Courier" charset="0"/>
              </a:rPr>
              <a:t>	…</a:t>
            </a:r>
          </a:p>
          <a:p>
            <a:r>
              <a:rPr lang="en-US" sz="2000" dirty="0">
                <a:latin typeface="Courier" charset="0"/>
              </a:rPr>
              <a:t>	public </a:t>
            </a:r>
            <a:r>
              <a:rPr lang="en-US" sz="2000" dirty="0" err="1">
                <a:latin typeface="Courier" charset="0"/>
              </a:rPr>
              <a:t>TaxId</a:t>
            </a:r>
            <a:r>
              <a:rPr lang="en-US" sz="2000" dirty="0">
                <a:latin typeface="Courier" charset="0"/>
              </a:rPr>
              <a:t> </a:t>
            </a:r>
            <a:r>
              <a:rPr lang="en-US" sz="2000" dirty="0" err="1">
                <a:latin typeface="Courier" charset="0"/>
              </a:rPr>
              <a:t>GetTaxId</a:t>
            </a:r>
            <a:r>
              <a:rPr lang="en-US" sz="2000" dirty="0">
                <a:latin typeface="Courier" charset="0"/>
              </a:rPr>
              <a:t>() throws </a:t>
            </a:r>
            <a:r>
              <a:rPr lang="en-US" sz="2000" dirty="0" err="1">
                <a:latin typeface="Courier" charset="0"/>
              </a:rPr>
              <a:t>EOFException</a:t>
            </a:r>
            <a:r>
              <a:rPr lang="en-US" sz="2000" dirty="0">
                <a:latin typeface="Courier" charset="0"/>
              </a:rPr>
              <a:t> {</a:t>
            </a:r>
          </a:p>
          <a:p>
            <a:r>
              <a:rPr lang="en-US" sz="2000" dirty="0">
                <a:latin typeface="Courier" charset="0"/>
              </a:rPr>
              <a:t>	…</a:t>
            </a:r>
          </a:p>
          <a:p>
            <a:r>
              <a:rPr lang="en-US" sz="2000" dirty="0">
                <a:latin typeface="Courier" charset="0"/>
              </a:rPr>
              <a:t>	}</a:t>
            </a:r>
          </a:p>
          <a:p>
            <a:r>
              <a:rPr lang="en-US" sz="2000" dirty="0">
                <a:latin typeface="Courier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1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</a:t>
            </a:r>
            <a:r>
              <a:rPr lang="en-US" dirty="0" smtClean="0"/>
              <a:t> Alternatives </a:t>
            </a:r>
            <a:r>
              <a:rPr lang="en-US" dirty="0"/>
              <a:t>to</a:t>
            </a:r>
            <a:r>
              <a:rPr lang="en-US" dirty="0" smtClean="0"/>
              <a:t> Exceptions</a:t>
            </a:r>
            <a:r>
              <a:rPr lang="en-US" dirty="0"/>
              <a:t>?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Handling </a:t>
            </a:r>
            <a:r>
              <a:rPr lang="en-US" dirty="0"/>
              <a:t>the error </a:t>
            </a:r>
            <a:r>
              <a:rPr lang="en-US" dirty="0" smtClean="0"/>
              <a:t>locally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Propagating</a:t>
            </a:r>
            <a:r>
              <a:rPr lang="en-US" dirty="0" smtClean="0"/>
              <a:t> error </a:t>
            </a:r>
            <a:r>
              <a:rPr lang="en-US" dirty="0"/>
              <a:t>with</a:t>
            </a:r>
            <a:r>
              <a:rPr lang="en-US" dirty="0" smtClean="0"/>
              <a:t> appropriate </a:t>
            </a:r>
            <a:r>
              <a:rPr lang="en-US" dirty="0"/>
              <a:t>error </a:t>
            </a:r>
            <a:r>
              <a:rPr lang="en-US" dirty="0" smtClean="0"/>
              <a:t>code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Logging debug information to a </a:t>
            </a:r>
            <a:r>
              <a:rPr lang="en-US" dirty="0" smtClean="0"/>
              <a:t>file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Extremes: Shutdown or Ignoring it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“Sometimes the best response to a serious run-time error is to release all acquired resources and abort.  Let the user rerun the program with proper input.”</a:t>
            </a:r>
            <a:r>
              <a:rPr lang="en-US" dirty="0" smtClean="0"/>
              <a:t>         </a:t>
            </a:r>
            <a:r>
              <a:rPr lang="en-US" i="1" dirty="0" err="1" smtClean="0"/>
              <a:t>Bjarne</a:t>
            </a:r>
            <a:r>
              <a:rPr lang="en-US" i="1" dirty="0" smtClean="0"/>
              <a:t> </a:t>
            </a:r>
            <a:r>
              <a:rPr lang="en-US" i="1" dirty="0" err="1"/>
              <a:t>Stroustrup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Defensiveness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r>
              <a:rPr lang="en-US" dirty="0" smtClean="0"/>
              <a:t>What does it mean to be defensive?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are we defensive?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Good defense?</a:t>
            </a:r>
          </a:p>
          <a:p>
            <a:r>
              <a:rPr lang="en-US" dirty="0" smtClean="0"/>
              <a:t>Not so good defense?</a:t>
            </a:r>
            <a:endParaRPr lang="en-US" dirty="0"/>
          </a:p>
        </p:txBody>
      </p:sp>
      <p:pic>
        <p:nvPicPr>
          <p:cNvPr id="1026" name="Picture 2" descr="http://www.expert-chess-strategies.com/images/cambridge-springs-defens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30099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7244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Right - </a:t>
            </a:r>
            <a:r>
              <a:rPr lang="en-US" sz="1800" dirty="0" smtClean="0"/>
              <a:t>In the chess game shown, black has just moved the pawn from e5-e6. This suggests that moving the knight on d7 also will provide mobility to the bishop on c8, as shown.  The ability to handle unforeseen circumstances defensively is a part of playing black in chess.  The </a:t>
            </a:r>
            <a:r>
              <a:rPr lang="en-US" sz="1800" dirty="0"/>
              <a:t>setup shown is a part of the “Cambridge Springs </a:t>
            </a:r>
            <a:r>
              <a:rPr lang="en-US" sz="1800" dirty="0" err="1" smtClean="0"/>
              <a:t>Defence</a:t>
            </a:r>
            <a:r>
              <a:rPr lang="en-US" sz="1800" dirty="0" smtClean="0"/>
              <a:t>.”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Insertion: Debugging Aids</a:t>
            </a:r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Common</a:t>
            </a:r>
            <a:r>
              <a:rPr lang="en-US" dirty="0" smtClean="0"/>
              <a:t> Assumption:  Developer </a:t>
            </a:r>
            <a:r>
              <a:rPr lang="en-US" dirty="0"/>
              <a:t>version can be slow, but production version must be fast (stingy with resources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Microsoft </a:t>
            </a:r>
            <a:r>
              <a:rPr lang="en-US" dirty="0"/>
              <a:t>Word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Code in the idle loop that checks the integrity of the Document object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Helps detect data corruption more quickly and easier error diagnosis / </a:t>
            </a:r>
            <a:r>
              <a:rPr lang="en-US" dirty="0" smtClean="0"/>
              <a:t>recovery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Offensive Programming</a:t>
            </a:r>
          </a:p>
        </p:txBody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5257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dirty="0"/>
              <a:t>Exceptional cases should be handled in a way that makes them </a:t>
            </a:r>
            <a:r>
              <a:rPr lang="en-US" sz="2400" u="sng" dirty="0"/>
              <a:t>obvious during development</a:t>
            </a:r>
            <a:r>
              <a:rPr lang="en-US" sz="2400" dirty="0"/>
              <a:t> and </a:t>
            </a:r>
            <a:r>
              <a:rPr lang="en-US" sz="2400" u="sng" dirty="0"/>
              <a:t>recoverable when production</a:t>
            </a:r>
            <a:r>
              <a:rPr lang="en-US" sz="2400" dirty="0"/>
              <a:t> code is </a:t>
            </a:r>
            <a:r>
              <a:rPr lang="en-US" sz="2400" dirty="0" smtClean="0"/>
              <a:t>running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85000"/>
              </a:lnSpc>
            </a:pPr>
            <a:r>
              <a:rPr lang="en-US" sz="2400" dirty="0"/>
              <a:t>Make sure asserts abort the program</a:t>
            </a:r>
          </a:p>
          <a:p>
            <a:pPr lvl="1">
              <a:lnSpc>
                <a:spcPct val="85000"/>
              </a:lnSpc>
            </a:pPr>
            <a:r>
              <a:rPr lang="en-US" sz="2000" dirty="0"/>
              <a:t>Don’t allow programmers to get in the habit of hitting enter to bypass known problems, make it painful so it will get </a:t>
            </a:r>
            <a:r>
              <a:rPr lang="en-US" sz="2000" dirty="0" smtClean="0"/>
              <a:t>fixed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85000"/>
              </a:lnSpc>
            </a:pPr>
            <a:r>
              <a:rPr lang="en-US" sz="2400" dirty="0"/>
              <a:t>Completely fill any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memory </a:t>
            </a:r>
            <a:r>
              <a:rPr lang="en-US" sz="2400" dirty="0"/>
              <a:t>allocated </a:t>
            </a:r>
          </a:p>
          <a:p>
            <a:pPr lvl="1">
              <a:lnSpc>
                <a:spcPct val="85000"/>
              </a:lnSpc>
            </a:pPr>
            <a:r>
              <a:rPr lang="en-US" sz="2000" dirty="0"/>
              <a:t>So you can detect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memory </a:t>
            </a:r>
            <a:r>
              <a:rPr lang="en-US" sz="2000" dirty="0"/>
              <a:t>allocation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errors</a:t>
            </a:r>
            <a:endParaRPr lang="en-US" sz="2000" dirty="0"/>
          </a:p>
        </p:txBody>
      </p:sp>
      <p:pic>
        <p:nvPicPr>
          <p:cNvPr id="5122" name="Picture 2" descr="http://fishduck.com/wp-content/uploads/2012/08/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126720"/>
            <a:ext cx="4457700" cy="25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1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Offensive </a:t>
            </a:r>
            <a:r>
              <a:rPr lang="en-US" dirty="0" smtClean="0"/>
              <a:t>Programming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5334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Completely </a:t>
            </a:r>
            <a:r>
              <a:rPr lang="en-US" dirty="0"/>
              <a:t>fill any files or streams allocated 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To flush out file format </a:t>
            </a:r>
            <a:r>
              <a:rPr lang="en-US" dirty="0" smtClean="0"/>
              <a:t>errors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85000"/>
              </a:lnSpc>
            </a:pPr>
            <a:r>
              <a:rPr lang="en-US" dirty="0" smtClean="0"/>
              <a:t>Ensure code </a:t>
            </a:r>
            <a:r>
              <a:rPr lang="en-US" dirty="0"/>
              <a:t>in</a:t>
            </a:r>
            <a:r>
              <a:rPr lang="en-US" dirty="0" smtClean="0"/>
              <a:t> case </a:t>
            </a:r>
            <a:r>
              <a:rPr lang="en-US" dirty="0"/>
              <a:t>statement’s default clause fails hard</a:t>
            </a:r>
            <a:r>
              <a:rPr lang="en-US" dirty="0" smtClean="0"/>
              <a:t> or </a:t>
            </a:r>
            <a:r>
              <a:rPr lang="en-US" dirty="0"/>
              <a:t>is impossible to </a:t>
            </a:r>
            <a:r>
              <a:rPr lang="en-US" dirty="0" smtClean="0"/>
              <a:t>overlook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85000"/>
              </a:lnSpc>
            </a:pPr>
            <a:r>
              <a:rPr lang="en-US" dirty="0"/>
              <a:t>Fill an object with junk before it is </a:t>
            </a:r>
            <a:r>
              <a:rPr lang="en-US" dirty="0" smtClean="0"/>
              <a:t>deleted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85000"/>
              </a:lnSpc>
            </a:pPr>
            <a:r>
              <a:rPr lang="en-US" dirty="0" smtClean="0"/>
              <a:t>Email </a:t>
            </a:r>
            <a:r>
              <a:rPr lang="en-US" dirty="0"/>
              <a:t>error log files to </a:t>
            </a:r>
            <a:r>
              <a:rPr lang="en-US" dirty="0" smtClean="0"/>
              <a:t>yourself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1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much defensive code to Leave?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410200"/>
          </a:xfrm>
        </p:spPr>
        <p:txBody>
          <a:bodyPr/>
          <a:lstStyle/>
          <a:p>
            <a:r>
              <a:rPr lang="en-US" dirty="0"/>
              <a:t>Leave in code that</a:t>
            </a:r>
          </a:p>
          <a:p>
            <a:pPr lvl="1"/>
            <a:r>
              <a:rPr lang="en-US" dirty="0"/>
              <a:t>Checks for important errors</a:t>
            </a:r>
          </a:p>
          <a:p>
            <a:pPr lvl="1"/>
            <a:r>
              <a:rPr lang="en-US" dirty="0"/>
              <a:t>Helps the program crash </a:t>
            </a:r>
            <a:r>
              <a:rPr lang="en-US" dirty="0" smtClean="0"/>
              <a:t>gracefully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Remove code that</a:t>
            </a:r>
          </a:p>
          <a:p>
            <a:pPr lvl="1"/>
            <a:r>
              <a:rPr lang="en-US" dirty="0"/>
              <a:t>Checks for trivial errors</a:t>
            </a:r>
          </a:p>
          <a:p>
            <a:pPr lvl="1"/>
            <a:r>
              <a:rPr lang="en-US" dirty="0"/>
              <a:t>Hard crashes as a “signal” to testers </a:t>
            </a:r>
          </a:p>
          <a:p>
            <a:pPr lvl="2"/>
            <a:r>
              <a:rPr lang="en-US" dirty="0"/>
              <a:t>Replace with graceful crash :-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Log errors for technical </a:t>
            </a:r>
            <a:r>
              <a:rPr lang="en-US" dirty="0" smtClean="0"/>
              <a:t>support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Social Defensive Programming</a:t>
            </a: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49530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Idea</a:t>
            </a:r>
            <a:r>
              <a:rPr lang="en-US" dirty="0"/>
              <a:t>: Documentation might be ignored, but invoking the function name or variable can’t</a:t>
            </a:r>
            <a:br>
              <a:rPr lang="en-US" dirty="0"/>
            </a:b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err="1"/>
              <a:t>ReferenceType</a:t>
            </a:r>
            <a:r>
              <a:rPr lang="en-US" dirty="0"/>
              <a:t>  </a:t>
            </a:r>
            <a:r>
              <a:rPr lang="en-US" dirty="0" err="1"/>
              <a:t>MyClass::GetPointerDoNotDelete</a:t>
            </a:r>
            <a:r>
              <a:rPr lang="en-US" dirty="0"/>
              <a:t>(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err="1"/>
              <a:t>SafeHandle.DangerousGetHandle</a:t>
            </a:r>
            <a:r>
              <a:rPr lang="en-US" dirty="0"/>
              <a:t>(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err="1"/>
              <a:t>m_dontUseMe</a:t>
            </a:r>
            <a:endParaRPr lang="en-US" dirty="0" smtClean="0"/>
          </a:p>
          <a:p>
            <a:pPr lvl="1">
              <a:lnSpc>
                <a:spcPct val="8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Defensive Programming?</a:t>
            </a:r>
          </a:p>
        </p:txBody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077200" cy="5638800"/>
          </a:xfrm>
        </p:spPr>
        <p:txBody>
          <a:bodyPr/>
          <a:lstStyle/>
          <a:p>
            <a:r>
              <a:rPr lang="en-US" dirty="0"/>
              <a:t>Analogous to </a:t>
            </a:r>
            <a:br>
              <a:rPr lang="en-US" dirty="0"/>
            </a:br>
            <a:r>
              <a:rPr lang="en-US" dirty="0"/>
              <a:t>“Defensive Driving”</a:t>
            </a:r>
          </a:p>
          <a:p>
            <a:pPr lvl="1"/>
            <a:r>
              <a:rPr lang="en-US" dirty="0"/>
              <a:t>You expect “unexpected” </a:t>
            </a:r>
            <a:br>
              <a:rPr lang="en-US" dirty="0"/>
            </a:br>
            <a:r>
              <a:rPr lang="en-US" dirty="0"/>
              <a:t>problems to crop </a:t>
            </a:r>
            <a:r>
              <a:rPr lang="en-US" dirty="0" smtClean="0"/>
              <a:t>up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Protect </a:t>
            </a:r>
            <a:r>
              <a:rPr lang="en-US" dirty="0"/>
              <a:t>against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suspicious”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programming</a:t>
            </a:r>
          </a:p>
          <a:p>
            <a:pPr lvl="1"/>
            <a:r>
              <a:rPr lang="en-US" dirty="0"/>
              <a:t>Input data, not as specified</a:t>
            </a:r>
          </a:p>
          <a:p>
            <a:pPr lvl="1"/>
            <a:r>
              <a:rPr lang="en-US" dirty="0"/>
              <a:t>Function arguments, file contents, human input</a:t>
            </a:r>
          </a:p>
          <a:p>
            <a:pPr lvl="1"/>
            <a:r>
              <a:rPr lang="en-US" dirty="0"/>
              <a:t>Module behavior, not as </a:t>
            </a:r>
            <a:r>
              <a:rPr lang="en-US" dirty="0" smtClean="0"/>
              <a:t>specified</a:t>
            </a:r>
            <a:endParaRPr lang="en-US" dirty="0"/>
          </a:p>
        </p:txBody>
      </p:sp>
      <p:pic>
        <p:nvPicPr>
          <p:cNvPr id="1232901" name="Picture 5" descr="dog"/>
          <p:cNvPicPr>
            <a:picLocks noChangeAspect="1" noChangeArrowheads="1"/>
          </p:cNvPicPr>
          <p:nvPr/>
        </p:nvPicPr>
        <p:blipFill>
          <a:blip r:embed="rId3"/>
          <a:srcRect l="10025" r="10025"/>
          <a:stretch>
            <a:fillRect/>
          </a:stretch>
        </p:blipFill>
        <p:spPr bwMode="auto">
          <a:xfrm>
            <a:off x="4876800" y="1098550"/>
            <a:ext cx="419576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</a:rPr>
              <a:t>Q1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3505200"/>
            <a:ext cx="3340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+mj-lt"/>
              </a:rPr>
              <a:t>Don’t let the dog drive!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8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6400800" y="685800"/>
            <a:ext cx="2655129" cy="4114800"/>
          </a:xfrm>
          <a:prstGeom prst="rect">
            <a:avLst/>
          </a:prstGeom>
        </p:spPr>
      </p:pic>
      <p:sp>
        <p:nvSpPr>
          <p:cNvPr id="1218562" name="Title 1"/>
          <p:cNvSpPr>
            <a:spLocks noGrp="1"/>
          </p:cNvSpPr>
          <p:nvPr>
            <p:ph type="title" idx="4294967295"/>
          </p:nvPr>
        </p:nvSpPr>
        <p:spPr>
          <a:xfrm>
            <a:off x="533400" y="76200"/>
            <a:ext cx="8077200" cy="533400"/>
          </a:xfrm>
        </p:spPr>
        <p:txBody>
          <a:bodyPr/>
          <a:lstStyle/>
          <a:p>
            <a:pPr algn="ctr"/>
            <a:r>
              <a:rPr lang="en-US" dirty="0" smtClean="0"/>
              <a:t>Where do some Bad Smells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990600"/>
            <a:ext cx="5410200" cy="5257800"/>
          </a:xfrm>
        </p:spPr>
        <p:txBody>
          <a:bodyPr/>
          <a:lstStyle/>
          <a:p>
            <a:r>
              <a:rPr lang="en-US" dirty="0"/>
              <a:t>“Garbage in, garbage out” </a:t>
            </a:r>
          </a:p>
          <a:p>
            <a:pPr>
              <a:buFont typeface="Wingdings" charset="2"/>
              <a:buNone/>
            </a:pPr>
            <a:r>
              <a:rPr lang="en-US" i="1" dirty="0"/>
              <a:t>	(inappropriate</a:t>
            </a:r>
            <a:r>
              <a:rPr lang="en-US" dirty="0"/>
              <a:t> for production code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Check the values of all data from external </a:t>
            </a:r>
            <a:r>
              <a:rPr lang="en-US" dirty="0" smtClean="0"/>
              <a:t>sources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Check </a:t>
            </a:r>
            <a:r>
              <a:rPr lang="en-US" dirty="0"/>
              <a:t>the values of all routine input </a:t>
            </a:r>
            <a:r>
              <a:rPr lang="en-US" dirty="0" smtClean="0"/>
              <a:t>parameters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Need to decide how to handle bad inputs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8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Q2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Unsafe Programming Constructs</a:t>
            </a:r>
          </a:p>
        </p:txBody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Pointers</a:t>
            </a:r>
          </a:p>
          <a:p>
            <a:pPr>
              <a:spcAft>
                <a:spcPts val="600"/>
              </a:spcAft>
            </a:pPr>
            <a:r>
              <a:rPr lang="en-US" dirty="0"/>
              <a:t>Dynamic memory allocation</a:t>
            </a:r>
          </a:p>
          <a:p>
            <a:pPr>
              <a:spcAft>
                <a:spcPts val="600"/>
              </a:spcAft>
            </a:pPr>
            <a:r>
              <a:rPr lang="en-US" dirty="0"/>
              <a:t>Floating-point numbers</a:t>
            </a:r>
          </a:p>
          <a:p>
            <a:pPr>
              <a:spcAft>
                <a:spcPts val="600"/>
              </a:spcAft>
            </a:pPr>
            <a:r>
              <a:rPr lang="en-US" dirty="0"/>
              <a:t>Parallelism</a:t>
            </a:r>
          </a:p>
          <a:p>
            <a:pPr>
              <a:spcAft>
                <a:spcPts val="600"/>
              </a:spcAft>
            </a:pPr>
            <a:r>
              <a:rPr lang="en-US" dirty="0"/>
              <a:t>Recursion</a:t>
            </a:r>
          </a:p>
          <a:p>
            <a:pPr>
              <a:spcAft>
                <a:spcPts val="600"/>
              </a:spcAft>
            </a:pPr>
            <a:r>
              <a:rPr lang="en-US" dirty="0"/>
              <a:t>Interrupts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  <a:buNone/>
            </a:pPr>
            <a:r>
              <a:rPr lang="en-US" i="1" dirty="0" smtClean="0">
                <a:solidFill>
                  <a:srgbClr val="0033CC"/>
                </a:solidFill>
              </a:rPr>
              <a:t>	All </a:t>
            </a:r>
            <a:r>
              <a:rPr lang="en-US" i="1" dirty="0">
                <a:solidFill>
                  <a:srgbClr val="0033CC"/>
                </a:solidFill>
              </a:rPr>
              <a:t>are valuable in specific circumstances, but should be used with discretion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Q3</a:t>
            </a: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2050" name="Picture 2" descr="http://1funny.com/wp-content/uploads/2011/05/unsafe-car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3515852" cy="263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5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84" name="Picture 4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638800" y="1563687"/>
            <a:ext cx="3505200" cy="2855913"/>
          </a:xfrm>
          <a:prstGeom prst="rect">
            <a:avLst/>
          </a:prstGeom>
          <a:noFill/>
        </p:spPr>
      </p:pic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533400"/>
          </a:xfrm>
        </p:spPr>
        <p:txBody>
          <a:bodyPr/>
          <a:lstStyle/>
          <a:p>
            <a:pPr algn="ctr"/>
            <a:r>
              <a:rPr lang="en-US" dirty="0"/>
              <a:t>Need Error Handling Strategy</a:t>
            </a:r>
            <a:endParaRPr lang="en-CA" dirty="0"/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610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Defensive programming </a:t>
            </a:r>
            <a:br>
              <a:rPr lang="en-US" dirty="0"/>
            </a:br>
            <a:r>
              <a:rPr lang="en-US" dirty="0"/>
              <a:t>uncovers “errors</a:t>
            </a:r>
            <a:r>
              <a:rPr lang="en-US" dirty="0" smtClean="0"/>
              <a:t>”</a:t>
            </a:r>
            <a:br>
              <a:rPr lang="en-US" dirty="0" smtClean="0"/>
            </a:br>
            <a:endParaRPr lang="en-US" dirty="0" smtClean="0"/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>
                <a:solidFill>
                  <a:srgbClr val="000090"/>
                </a:solidFill>
                <a:latin typeface="Courier New" charset="0"/>
              </a:rPr>
              <a:t>if </a:t>
            </a:r>
            <a:r>
              <a:rPr lang="en-US" dirty="0">
                <a:solidFill>
                  <a:srgbClr val="000090"/>
                </a:solidFill>
                <a:latin typeface="Courier New" charset="0"/>
              </a:rPr>
              <a:t>(error happened) {</a:t>
            </a:r>
            <a:br>
              <a:rPr lang="en-US" dirty="0">
                <a:solidFill>
                  <a:srgbClr val="000090"/>
                </a:solidFill>
                <a:latin typeface="Courier New" charset="0"/>
              </a:rPr>
            </a:br>
            <a:r>
              <a:rPr lang="en-US" dirty="0">
                <a:solidFill>
                  <a:srgbClr val="000090"/>
                </a:solidFill>
                <a:latin typeface="Courier New" charset="0"/>
              </a:rPr>
              <a:t>	what code goes here</a:t>
            </a:r>
            <a:r>
              <a:rPr lang="en-US" dirty="0" smtClean="0">
                <a:solidFill>
                  <a:srgbClr val="000090"/>
                </a:solidFill>
                <a:latin typeface="Courier New" charset="0"/>
              </a:rPr>
              <a:t>?</a:t>
            </a:r>
            <a:br>
              <a:rPr lang="en-US" dirty="0" smtClean="0">
                <a:solidFill>
                  <a:srgbClr val="000090"/>
                </a:solidFill>
                <a:latin typeface="Courier New" charset="0"/>
              </a:rPr>
            </a:br>
            <a:r>
              <a:rPr lang="en-US" dirty="0" smtClean="0">
                <a:solidFill>
                  <a:srgbClr val="000090"/>
                </a:solidFill>
                <a:latin typeface="Courier New" charset="0"/>
              </a:rPr>
              <a:t> }</a:t>
            </a:r>
            <a:r>
              <a:rPr lang="en-US" dirty="0" smtClean="0">
                <a:latin typeface="Courier New" charset="0"/>
              </a:rPr>
              <a:t/>
            </a:r>
            <a:br>
              <a:rPr lang="en-US" dirty="0" smtClean="0">
                <a:latin typeface="Courier New" charset="0"/>
              </a:rPr>
            </a:br>
            <a:endParaRPr lang="en-US" dirty="0" smtClean="0"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dirty="0"/>
              <a:t>Best to have a planned </a:t>
            </a:r>
            <a:br>
              <a:rPr lang="en-US" dirty="0"/>
            </a:br>
            <a:r>
              <a:rPr lang="en-US" dirty="0"/>
              <a:t>strategy regarding </a:t>
            </a:r>
            <a:r>
              <a:rPr lang="en-US" dirty="0" smtClean="0"/>
              <a:t>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283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533400"/>
          </a:xfrm>
        </p:spPr>
        <p:txBody>
          <a:bodyPr/>
          <a:lstStyle/>
          <a:p>
            <a:pPr algn="ctr"/>
            <a:r>
              <a:rPr lang="en-US" dirty="0" smtClean="0"/>
              <a:t>Uniformity in Error </a:t>
            </a:r>
            <a:r>
              <a:rPr lang="en-US" dirty="0"/>
              <a:t>Handling Strategy</a:t>
            </a:r>
            <a:endParaRPr lang="en-CA" dirty="0"/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Don’t </a:t>
            </a:r>
            <a:r>
              <a:rPr lang="en-US" dirty="0"/>
              <a:t>leave up to individual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coder’s judgment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Don’t handle on ad hoc </a:t>
            </a:r>
            <a:r>
              <a:rPr lang="en-US" dirty="0" smtClean="0"/>
              <a:t>basis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Otherwise, code quality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via error checking &amp; handling)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/>
              <a:t>vary widely across </a:t>
            </a:r>
            <a:r>
              <a:rPr lang="en-US" dirty="0" smtClean="0"/>
              <a:t>system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u="sng" dirty="0" smtClean="0"/>
              <a:t>General </a:t>
            </a:r>
            <a:r>
              <a:rPr lang="en-US" u="sng" dirty="0"/>
              <a:t>principle: </a:t>
            </a:r>
            <a:r>
              <a:rPr lang="en-US" dirty="0">
                <a:solidFill>
                  <a:srgbClr val="800000"/>
                </a:solidFill>
              </a:rPr>
              <a:t>Handle errors in context, in the same place where you detected them</a:t>
            </a:r>
            <a:endParaRPr lang="en-CA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Q4</a:t>
            </a: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3074" name="Picture 2" descr="http://a.espncdn.com/photo/2014/0222/ncb_a_jim-boeheim2_mb_4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28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Handling Expected Errors</a:t>
            </a:r>
          </a:p>
        </p:txBody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05800" cy="5867400"/>
          </a:xfrm>
        </p:spPr>
        <p:txBody>
          <a:bodyPr/>
          <a:lstStyle/>
          <a:p>
            <a:r>
              <a:rPr lang="en-US" dirty="0"/>
              <a:t>Return a neutral value</a:t>
            </a:r>
          </a:p>
          <a:p>
            <a:pPr lvl="1"/>
            <a:r>
              <a:rPr lang="en-US" dirty="0"/>
              <a:t>Might continue operating but return a neutral value known to be harmless</a:t>
            </a:r>
          </a:p>
          <a:p>
            <a:pPr lvl="2"/>
            <a:r>
              <a:rPr lang="en-US" dirty="0"/>
              <a:t>Empty string, 0, etc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Substitute next piece of valid data</a:t>
            </a:r>
          </a:p>
          <a:p>
            <a:pPr lvl="1"/>
            <a:r>
              <a:rPr lang="en-US" dirty="0"/>
              <a:t>Typically when processing a stream,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e.g</a:t>
            </a:r>
            <a:r>
              <a:rPr lang="en-US" dirty="0"/>
              <a:t>. reading from a file or sampling </a:t>
            </a:r>
            <a:r>
              <a:rPr lang="en-US" dirty="0" smtClean="0"/>
              <a:t>data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Return the same answer as the previous time</a:t>
            </a:r>
          </a:p>
          <a:p>
            <a:pPr lvl="1"/>
            <a:r>
              <a:rPr lang="en-US" dirty="0"/>
              <a:t>E.g. temperature reading software </a:t>
            </a:r>
            <a:r>
              <a:rPr lang="en-US" dirty="0" smtClean="0"/>
              <a:t>sampling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Substitute the closest legal value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600200"/>
            <a:ext cx="1807378" cy="2670642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458200" y="6019800"/>
            <a:ext cx="7248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Q5-1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Handling Expected Errors </a:t>
            </a:r>
            <a:r>
              <a:rPr lang="en-US" sz="2000" dirty="0"/>
              <a:t>(continued)</a:t>
            </a:r>
            <a:endParaRPr lang="en-US" dirty="0"/>
          </a:p>
        </p:txBody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5715000" cy="5867400"/>
          </a:xfrm>
        </p:spPr>
        <p:txBody>
          <a:bodyPr/>
          <a:lstStyle/>
          <a:p>
            <a:r>
              <a:rPr lang="en-US" sz="2400" dirty="0"/>
              <a:t>Log a warning message to a </a:t>
            </a:r>
            <a:r>
              <a:rPr lang="en-US" sz="2400" dirty="0" smtClean="0"/>
              <a:t>file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/>
              <a:t>Return an error code</a:t>
            </a:r>
          </a:p>
          <a:p>
            <a:pPr lvl="1"/>
            <a:r>
              <a:rPr lang="en-US" sz="2000" dirty="0"/>
              <a:t>Set a status variable, throw </a:t>
            </a:r>
            <a:r>
              <a:rPr lang="en-US" sz="2000" dirty="0" smtClean="0"/>
              <a:t>exception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/>
              <a:t>Call a centralized error </a:t>
            </a:r>
            <a:r>
              <a:rPr lang="en-US" sz="2400" dirty="0" smtClean="0"/>
              <a:t>processing</a:t>
            </a:r>
            <a:br>
              <a:rPr lang="en-US" sz="2400" dirty="0" smtClean="0"/>
            </a:br>
            <a:r>
              <a:rPr lang="en-US" sz="2400" dirty="0" smtClean="0"/>
              <a:t>routine</a:t>
            </a:r>
            <a:endParaRPr lang="en-US" sz="2400" dirty="0"/>
          </a:p>
          <a:p>
            <a:pPr lvl="1"/>
            <a:r>
              <a:rPr lang="en-US" sz="2000" dirty="0"/>
              <a:t>Hard to reuse though in other </a:t>
            </a:r>
            <a:r>
              <a:rPr lang="en-US" sz="2000" dirty="0" smtClean="0"/>
              <a:t>programs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/>
              <a:t>Display an error </a:t>
            </a:r>
            <a:r>
              <a:rPr lang="en-US" sz="2400" dirty="0" smtClean="0"/>
              <a:t>message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/>
              <a:t>Depends on context</a:t>
            </a:r>
            <a:r>
              <a:rPr lang="en-US" sz="2400" dirty="0" smtClean="0"/>
              <a:t>… even Shut </a:t>
            </a:r>
            <a:r>
              <a:rPr lang="en-US" sz="2400" dirty="0"/>
              <a:t>down</a:t>
            </a:r>
          </a:p>
          <a:p>
            <a:endParaRPr lang="en-US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458200" y="6019800"/>
            <a:ext cx="7248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Q5-2</a:t>
            </a: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4098" name="Picture 2" descr="http://static.fjcdn.com/pictures/Summer+Expected+Vs+Reality.+Everyone+has+their+own+summer+expected_3fcf9d_38758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676400"/>
            <a:ext cx="2400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4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47599</TotalTime>
  <Words>1276</Words>
  <Application>Microsoft Office PowerPoint</Application>
  <PresentationFormat>On-screen Show (4:3)</PresentationFormat>
  <Paragraphs>263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Software Construction  and Evolution - CSSE 375  Defensive Programming &amp; Error Handling</vt:lpstr>
      <vt:lpstr>Defensiveness</vt:lpstr>
      <vt:lpstr>What is Defensive Programming?</vt:lpstr>
      <vt:lpstr>Where do some Bad Smells come from?</vt:lpstr>
      <vt:lpstr>Unsafe Programming Constructs</vt:lpstr>
      <vt:lpstr>Need Error Handling Strategy</vt:lpstr>
      <vt:lpstr>Uniformity in Error Handling Strategy</vt:lpstr>
      <vt:lpstr>Handling Expected Errors</vt:lpstr>
      <vt:lpstr>Handling Expected Errors (continued)</vt:lpstr>
      <vt:lpstr>Exercise: Catching Expected Errors</vt:lpstr>
      <vt:lpstr>Need to Strike a Balance</vt:lpstr>
      <vt:lpstr>Recognize Two Kinds of Errors</vt:lpstr>
      <vt:lpstr>Recognize Three Severities</vt:lpstr>
      <vt:lpstr>When to Reflect Errors Upward</vt:lpstr>
      <vt:lpstr>Defensive Programming Techniques</vt:lpstr>
      <vt:lpstr>Assertions</vt:lpstr>
      <vt:lpstr>Exceptions</vt:lpstr>
      <vt:lpstr>Exceptions (continued)</vt:lpstr>
      <vt:lpstr>What are Alternatives to Exceptions?</vt:lpstr>
      <vt:lpstr>Code Insertion: Debugging Aids</vt:lpstr>
      <vt:lpstr>Offensive Programming</vt:lpstr>
      <vt:lpstr>Offensive Programming (continued)</vt:lpstr>
      <vt:lpstr>How much defensive code to Leave?</vt:lpstr>
      <vt:lpstr>Social Defensive Programming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Windows User</cp:lastModifiedBy>
  <cp:revision>160</cp:revision>
  <cp:lastPrinted>2010-05-17T14:30:35Z</cp:lastPrinted>
  <dcterms:created xsi:type="dcterms:W3CDTF">2010-05-17T07:07:03Z</dcterms:created>
  <dcterms:modified xsi:type="dcterms:W3CDTF">2014-04-28T15:14:34Z</dcterms:modified>
</cp:coreProperties>
</file>