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59" autoAdjust="0"/>
  </p:normalViewPr>
  <p:slideViewPr>
    <p:cSldViewPr>
      <p:cViewPr varScale="1">
        <p:scale>
          <a:sx n="105" d="100"/>
          <a:sy n="105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E73EC-E658-4922-A9F4-CEEAE8F4FB5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125CC-9C0A-40E3-ADFF-FB2C13400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7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Philippe Petit walking between the World Trade Center towers, Aug 7, 1974, from http://simpleprogrammer.com/2010/10/01/living-dangerously-refactoring-without-a-safety-net</a:t>
            </a:r>
            <a:r>
              <a:rPr lang="en-US" dirty="0" smtClean="0"/>
              <a:t>/.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05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Q1: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Fowler says that usually you are “refactoring to some purpose.” Why does that mean you should consider Big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Refactorings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before all the little ones we’ve studied so far 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0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Q2: Ok, teasing</a:t>
            </a:r>
            <a:r>
              <a:rPr lang="en-US" baseline="0" dirty="0" smtClean="0"/>
              <a:t> apart inheritance does look like a big refactoring which would take time.  What’s the most likely situation where you would want to take time to do it, anyway?  What’s the next most likely situation?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31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http://sourcemaking.com/refactoring/tease-apart-inheritance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20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Q3: In converting procedural designs to OO, what do “functions” turn into?</a:t>
            </a:r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Q4: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converting to OO, why do you start with making record types into the start of new classes?</a:t>
            </a:r>
          </a:p>
          <a:p>
            <a:endParaRPr lang="en-US" dirty="0" smtClean="0"/>
          </a:p>
          <a:p>
            <a:r>
              <a:rPr lang="en-US" dirty="0" smtClean="0"/>
              <a:t>Q5:</a:t>
            </a:r>
            <a:r>
              <a:rPr lang="en-US" baseline="0" dirty="0" smtClean="0"/>
              <a:t> Why do you try to remove all the code from the original class or module?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23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Q6: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Ok, you’re now a junior, not a freshman.  How could you fall into the trap of mixing domain code with presentation?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46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http://sourcemaking.com/refactoring/separate-domain-from-presentation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41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http://en.wikipedia.org/wiki/Paul_Graham_%28computer_programmer%29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Q7: Suppose you wanted to represent, as OO classes, the “Hierarchy of Disagreement” shown on slide 6.  Why would the bottom level, name-calling, most likely be close</a:t>
            </a:r>
            <a:r>
              <a:rPr lang="en-US" baseline="0" dirty="0" smtClean="0"/>
              <a:t> to the highest level parent in your class hierarchy, and the top level, “refuting the central point,” be close to the lowest-level child in the hierarchy?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25CC-9C0A-40E3-ADFF-FB2C134002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2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3600"/>
            <a:ext cx="3667125" cy="1470025"/>
          </a:xfrm>
        </p:spPr>
        <p:txBody>
          <a:bodyPr/>
          <a:lstStyle/>
          <a:p>
            <a:r>
              <a:rPr lang="en-US" dirty="0" smtClean="0"/>
              <a:t>Big </a:t>
            </a:r>
            <a:r>
              <a:rPr lang="en-US" dirty="0" err="1" smtClean="0"/>
              <a:t>Refactorings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975" y="3906838"/>
            <a:ext cx="3614225" cy="18843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Steve Chenoweth, RHIT</a:t>
            </a:r>
          </a:p>
          <a:p>
            <a:endParaRPr lang="en-US" dirty="0"/>
          </a:p>
          <a:p>
            <a:r>
              <a:rPr lang="en-US" dirty="0" err="1" smtClean="0"/>
              <a:t>Ch</a:t>
            </a:r>
            <a:r>
              <a:rPr lang="en-US" dirty="0" smtClean="0"/>
              <a:t> 12 in Fowler</a:t>
            </a:r>
            <a:endParaRPr lang="en-US" dirty="0"/>
          </a:p>
        </p:txBody>
      </p:sp>
      <p:pic>
        <p:nvPicPr>
          <p:cNvPr id="1026" name="Picture 2" descr="http://i2.wp.com/simpleprogrammer.com/wp-content/uploads/2010/10/manonwire3_thumb.jpg?resize=503%2C3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455" y="351472"/>
            <a:ext cx="5316546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9601" y="3856672"/>
            <a:ext cx="4648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Above – Man on wire – Big </a:t>
            </a:r>
            <a:r>
              <a:rPr lang="en-US" dirty="0" err="1" smtClean="0"/>
              <a:t>refactorings</a:t>
            </a:r>
            <a:r>
              <a:rPr lang="en-US" dirty="0" smtClean="0"/>
              <a:t> feel just as dangerous, even if they are not, because you may hit intermediate stages during which you can’t immediately test if the system still works, or not.</a:t>
            </a:r>
            <a:endParaRPr lang="en-US" dirty="0"/>
          </a:p>
        </p:txBody>
      </p:sp>
      <p:pic>
        <p:nvPicPr>
          <p:cNvPr id="6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744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the big win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better sense of big chunks of code.</a:t>
            </a:r>
          </a:p>
          <a:p>
            <a:r>
              <a:rPr lang="en-US" dirty="0" smtClean="0"/>
              <a:t>Consider them first, not </a:t>
            </a:r>
            <a:r>
              <a:rPr lang="en-US" dirty="0" smtClean="0"/>
              <a:t>last!</a:t>
            </a:r>
            <a:endParaRPr lang="en-US" dirty="0" smtClean="0"/>
          </a:p>
          <a:p>
            <a:r>
              <a:rPr lang="en-US" dirty="0" smtClean="0"/>
              <a:t>Typical situations:</a:t>
            </a:r>
          </a:p>
          <a:p>
            <a:pPr lvl="1"/>
            <a:r>
              <a:rPr lang="en-US" dirty="0" smtClean="0"/>
              <a:t>Big inheritance mess.</a:t>
            </a:r>
          </a:p>
          <a:p>
            <a:pPr lvl="1"/>
            <a:r>
              <a:rPr lang="en-US" dirty="0" smtClean="0"/>
              <a:t>Small parts of something that became big parts.</a:t>
            </a:r>
          </a:p>
          <a:p>
            <a:pPr lvl="1"/>
            <a:r>
              <a:rPr lang="en-US" dirty="0" smtClean="0"/>
              <a:t>Dependencies that grew and grew.</a:t>
            </a:r>
          </a:p>
          <a:p>
            <a:pPr lvl="1"/>
            <a:r>
              <a:rPr lang="en-US" dirty="0" smtClean="0"/>
              <a:t>Areas you know are hard to maintain.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86800" y="60198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Q1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Teasing apart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hierarchy that does </a:t>
            </a:r>
            <a:r>
              <a:rPr lang="en-US" dirty="0" smtClean="0"/>
              <a:t>two different </a:t>
            </a:r>
            <a:r>
              <a:rPr lang="en-US" dirty="0" smtClean="0"/>
              <a:t>jobs.</a:t>
            </a:r>
          </a:p>
          <a:p>
            <a:r>
              <a:rPr lang="en-US" dirty="0" smtClean="0"/>
              <a:t>Pick the important job – keep in current hierarchy.</a:t>
            </a:r>
          </a:p>
          <a:p>
            <a:r>
              <a:rPr lang="en-US" dirty="0" smtClean="0"/>
              <a:t>Use Extract Class to get rid of subsidiary job.</a:t>
            </a:r>
          </a:p>
          <a:p>
            <a:pPr lvl="1"/>
            <a:r>
              <a:rPr lang="en-US" dirty="0" smtClean="0"/>
              <a:t>Decide if subclasses are needed for these.</a:t>
            </a:r>
          </a:p>
          <a:p>
            <a:pPr lvl="1"/>
            <a:r>
              <a:rPr lang="en-US" dirty="0" smtClean="0"/>
              <a:t>Use Move Method to move the behavior over,</a:t>
            </a:r>
          </a:p>
          <a:p>
            <a:pPr lvl="2"/>
            <a:r>
              <a:rPr lang="en-US" dirty="0" smtClean="0"/>
              <a:t>Till the offending subclass has no more code!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86800" y="60198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Q2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1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Fowler’s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r>
              <a:rPr lang="en-US" dirty="0" smtClean="0"/>
              <a:t>The trick is to know the basis for pulling it apart:</a:t>
            </a:r>
          </a:p>
          <a:p>
            <a:r>
              <a:rPr lang="en-US" dirty="0" smtClean="0"/>
              <a:t>Like, “Are we going to add yet another presentation style?”</a:t>
            </a:r>
            <a:endParaRPr lang="en-US" dirty="0"/>
          </a:p>
        </p:txBody>
      </p:sp>
      <p:pic>
        <p:nvPicPr>
          <p:cNvPr id="1026" name="Picture 2" descr="graphics/12fig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504950"/>
            <a:ext cx="4762500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27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Converting Procedural Designs to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Common in C, C++, etc.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bad at OO also write Java, C# this way!</a:t>
            </a:r>
            <a:endParaRPr lang="en-US" dirty="0" smtClean="0"/>
          </a:p>
          <a:p>
            <a:r>
              <a:rPr lang="en-US" dirty="0" smtClean="0"/>
              <a:t>Record types become dumb data objects with </a:t>
            </a:r>
            <a:r>
              <a:rPr lang="en-US" dirty="0" err="1" smtClean="0"/>
              <a:t>accessors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Start with a single class.</a:t>
            </a:r>
          </a:p>
          <a:p>
            <a:r>
              <a:rPr lang="en-US" dirty="0" smtClean="0"/>
              <a:t>Use Extract Method on long procedures.</a:t>
            </a:r>
          </a:p>
          <a:p>
            <a:pPr lvl="1"/>
            <a:r>
              <a:rPr lang="en-US" dirty="0" smtClean="0"/>
              <a:t>Move to the proper dumb data class.</a:t>
            </a:r>
          </a:p>
          <a:p>
            <a:r>
              <a:rPr lang="en-US" dirty="0" smtClean="0"/>
              <a:t>Try to pull all the code from the original </a:t>
            </a:r>
            <a:r>
              <a:rPr lang="en-US" dirty="0" smtClean="0"/>
              <a:t>class or module.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019800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Q3, 4, 5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02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Separate Domain from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common offender – a “freshman” design style.</a:t>
            </a:r>
          </a:p>
          <a:p>
            <a:r>
              <a:rPr lang="en-US" dirty="0" smtClean="0"/>
              <a:t>Create a design class for each window.</a:t>
            </a:r>
          </a:p>
          <a:p>
            <a:r>
              <a:rPr lang="en-US" dirty="0" smtClean="0"/>
              <a:t>Represent complex data presented, like rows of a grid.</a:t>
            </a:r>
          </a:p>
          <a:p>
            <a:r>
              <a:rPr lang="en-US" dirty="0" smtClean="0"/>
              <a:t>Decide if data is UI or domain, separate!</a:t>
            </a:r>
          </a:p>
          <a:p>
            <a:r>
              <a:rPr lang="en-US" dirty="0" smtClean="0"/>
              <a:t>Examine logic and use Extract Method to separate.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86800" y="60198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Q6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75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Fowler’s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dirty="0" smtClean="0"/>
              <a:t>Great questions for any system might be:</a:t>
            </a:r>
          </a:p>
          <a:p>
            <a:r>
              <a:rPr lang="en-US" dirty="0" smtClean="0"/>
              <a:t>“Can we add an iOS interface?” Or,</a:t>
            </a:r>
          </a:p>
          <a:p>
            <a:r>
              <a:rPr lang="en-US" dirty="0" smtClean="0"/>
              <a:t>“Can we test just the domain part?”</a:t>
            </a:r>
            <a:endParaRPr lang="en-US" dirty="0"/>
          </a:p>
        </p:txBody>
      </p:sp>
      <p:pic>
        <p:nvPicPr>
          <p:cNvPr id="2050" name="Picture 2" descr="graphics/12fig09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1981200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260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the class that’s one giant conditional, and create a hierarchy of subclasses based on the logic.</a:t>
            </a:r>
          </a:p>
          <a:p>
            <a:r>
              <a:rPr lang="en-US" dirty="0" smtClean="0"/>
              <a:t>This one is done </a:t>
            </a:r>
            <a:br>
              <a:rPr lang="en-US" dirty="0" smtClean="0"/>
            </a:br>
            <a:r>
              <a:rPr lang="en-US" dirty="0" smtClean="0"/>
              <a:t>like you’ve </a:t>
            </a:r>
            <a:br>
              <a:rPr lang="en-US" dirty="0" smtClean="0"/>
            </a:br>
            <a:r>
              <a:rPr lang="en-US" dirty="0" smtClean="0"/>
              <a:t>already been </a:t>
            </a:r>
            <a:br>
              <a:rPr lang="en-US" dirty="0" smtClean="0"/>
            </a:br>
            <a:r>
              <a:rPr lang="en-US" dirty="0" smtClean="0"/>
              <a:t>doing them.</a:t>
            </a:r>
            <a:endParaRPr lang="en-US" dirty="0"/>
          </a:p>
        </p:txBody>
      </p:sp>
      <p:pic>
        <p:nvPicPr>
          <p:cNvPr id="1026" name="Picture 2" descr="http://upload.wikimedia.org/wikipedia/commons/thumb/7/7c/Graham%27s_Hierarchy_of_Disagreement.svg/500px-Graham%27s_Hierarchy_of_Disagreement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28956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5334000"/>
            <a:ext cx="33909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Right</a:t>
            </a:r>
            <a:r>
              <a:rPr lang="en-US" sz="1400" dirty="0" smtClean="0"/>
              <a:t> – Programmer Paul Graham’s “Hierarchy of disagreement.”  He claims that, the higher you can go in the hierarchy, when disagreeing with someone, the less likely you are to offend them personally.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8686800" y="60198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Q7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685</Words>
  <Application>Microsoft Office PowerPoint</Application>
  <PresentationFormat>On-screen Show (4:3)</PresentationFormat>
  <Paragraphs>74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Big Refactorings</vt:lpstr>
      <vt:lpstr>This is the big win</vt:lpstr>
      <vt:lpstr>Teasing apart inheritance</vt:lpstr>
      <vt:lpstr>Fowler’s example:</vt:lpstr>
      <vt:lpstr>Converting Procedural Designs to Objects</vt:lpstr>
      <vt:lpstr>Separate Domain from Presentation</vt:lpstr>
      <vt:lpstr>Fowler’s example:</vt:lpstr>
      <vt:lpstr>Extract Hierarchy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Refactorings</dc:title>
  <dc:creator>Steve Chenoweth</dc:creator>
  <cp:lastModifiedBy>Windows User</cp:lastModifiedBy>
  <cp:revision>13</cp:revision>
  <dcterms:created xsi:type="dcterms:W3CDTF">2006-08-16T00:00:00Z</dcterms:created>
  <dcterms:modified xsi:type="dcterms:W3CDTF">2014-04-02T10:51:29Z</dcterms:modified>
</cp:coreProperties>
</file>