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2"/>
  </p:notesMasterIdLst>
  <p:handoutMasterIdLst>
    <p:handoutMasterId r:id="rId23"/>
  </p:handoutMasterIdLst>
  <p:sldIdLst>
    <p:sldId id="259" r:id="rId2"/>
    <p:sldId id="647" r:id="rId3"/>
    <p:sldId id="616" r:id="rId4"/>
    <p:sldId id="672" r:id="rId5"/>
    <p:sldId id="648" r:id="rId6"/>
    <p:sldId id="664" r:id="rId7"/>
    <p:sldId id="673" r:id="rId8"/>
    <p:sldId id="678" r:id="rId9"/>
    <p:sldId id="679" r:id="rId10"/>
    <p:sldId id="682" r:id="rId11"/>
    <p:sldId id="683" r:id="rId12"/>
    <p:sldId id="681" r:id="rId13"/>
    <p:sldId id="684" r:id="rId14"/>
    <p:sldId id="686" r:id="rId15"/>
    <p:sldId id="685" r:id="rId16"/>
    <p:sldId id="665" r:id="rId17"/>
    <p:sldId id="674" r:id="rId18"/>
    <p:sldId id="675" r:id="rId19"/>
    <p:sldId id="676" r:id="rId20"/>
    <p:sldId id="677" r:id="rId21"/>
  </p:sldIdLst>
  <p:sldSz cx="9144000" cy="6858000" type="screen4x3"/>
  <p:notesSz cx="7315200" cy="9601200"/>
  <p:custDataLst>
    <p:tags r:id="rId24"/>
  </p:custDataLst>
  <p:defaultTextStyle>
    <a:defPPr>
      <a:defRPr lang="en-US"/>
    </a:defPPr>
    <a:lvl1pPr algn="l" rtl="0" eaLnBrk="0" fontAlgn="base" hangingPunct="0">
      <a:spcBef>
        <a:spcPct val="0"/>
      </a:spcBef>
      <a:spcAft>
        <a:spcPct val="0"/>
      </a:spcAft>
      <a:defRPr sz="2400" kern="1200">
        <a:solidFill>
          <a:schemeClr val="tx1"/>
        </a:solidFill>
        <a:latin typeface="Times New Roman"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charset="0"/>
        <a:ea typeface="+mn-ea"/>
        <a:cs typeface="+mn-cs"/>
      </a:defRPr>
    </a:lvl5pPr>
    <a:lvl6pPr marL="2286000" algn="l" defTabSz="457200" rtl="0" eaLnBrk="1" latinLnBrk="0" hangingPunct="1">
      <a:defRPr sz="2400" kern="1200">
        <a:solidFill>
          <a:schemeClr val="tx1"/>
        </a:solidFill>
        <a:latin typeface="Times New Roman" charset="0"/>
        <a:ea typeface="+mn-ea"/>
        <a:cs typeface="+mn-cs"/>
      </a:defRPr>
    </a:lvl6pPr>
    <a:lvl7pPr marL="2743200" algn="l" defTabSz="457200" rtl="0" eaLnBrk="1" latinLnBrk="0" hangingPunct="1">
      <a:defRPr sz="2400" kern="1200">
        <a:solidFill>
          <a:schemeClr val="tx1"/>
        </a:solidFill>
        <a:latin typeface="Times New Roman" charset="0"/>
        <a:ea typeface="+mn-ea"/>
        <a:cs typeface="+mn-cs"/>
      </a:defRPr>
    </a:lvl7pPr>
    <a:lvl8pPr marL="3200400" algn="l" defTabSz="457200" rtl="0" eaLnBrk="1" latinLnBrk="0" hangingPunct="1">
      <a:defRPr sz="2400" kern="1200">
        <a:solidFill>
          <a:schemeClr val="tx1"/>
        </a:solidFill>
        <a:latin typeface="Times New Roman" charset="0"/>
        <a:ea typeface="+mn-ea"/>
        <a:cs typeface="+mn-cs"/>
      </a:defRPr>
    </a:lvl8pPr>
    <a:lvl9pPr marL="3657600" algn="l" defTabSz="457200" rtl="0" eaLnBrk="1" latinLnBrk="0" hangingPunct="1">
      <a:defRPr sz="2400" kern="1200">
        <a:solidFill>
          <a:schemeClr val="tx1"/>
        </a:solidFill>
        <a:latin typeface="Times New Roman"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33"/>
    <a:srgbClr val="336699"/>
    <a:srgbClr val="FFFF00"/>
    <a:srgbClr val="0033CC"/>
    <a:srgbClr val="800000"/>
    <a:srgbClr val="990000"/>
    <a:srgbClr val="000066"/>
    <a:srgbClr val="CC3300"/>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853" autoAdjust="0"/>
    <p:restoredTop sz="80617" autoAdjust="0"/>
  </p:normalViewPr>
  <p:slideViewPr>
    <p:cSldViewPr>
      <p:cViewPr varScale="1">
        <p:scale>
          <a:sx n="94" d="100"/>
          <a:sy n="94" d="100"/>
        </p:scale>
        <p:origin x="-2040"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4320"/>
    </p:cViewPr>
  </p:sorterViewPr>
  <p:notesViewPr>
    <p:cSldViewPr>
      <p:cViewPr varScale="1">
        <p:scale>
          <a:sx n="59" d="100"/>
          <a:sy n="59" d="100"/>
        </p:scale>
        <p:origin x="-1542" y="-84"/>
      </p:cViewPr>
      <p:guideLst>
        <p:guide orient="horz" pos="3025"/>
        <p:guide pos="2305"/>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6130" name="Rectangle 2"/>
          <p:cNvSpPr>
            <a:spLocks noGrp="1" noChangeArrowheads="1"/>
          </p:cNvSpPr>
          <p:nvPr>
            <p:ph type="hdr" sz="quarter"/>
          </p:nvPr>
        </p:nvSpPr>
        <p:spPr bwMode="auto">
          <a:xfrm>
            <a:off x="0" y="0"/>
            <a:ext cx="3182938" cy="466725"/>
          </a:xfrm>
          <a:prstGeom prst="rect">
            <a:avLst/>
          </a:prstGeom>
          <a:noFill/>
          <a:ln w="9525">
            <a:noFill/>
            <a:miter lim="800000"/>
            <a:headEnd/>
            <a:tailEnd/>
          </a:ln>
          <a:effectLst/>
        </p:spPr>
        <p:txBody>
          <a:bodyPr vert="horz" wrap="square" lIns="95381" tIns="47691" rIns="95381" bIns="47691" numCol="1" anchor="t" anchorCtr="0" compatLnSpc="1">
            <a:prstTxWarp prst="textNoShape">
              <a:avLst/>
            </a:prstTxWarp>
          </a:bodyPr>
          <a:lstStyle>
            <a:lvl1pPr defTabSz="954088">
              <a:defRPr sz="1300"/>
            </a:lvl1pPr>
          </a:lstStyle>
          <a:p>
            <a:endParaRPr lang="en-US"/>
          </a:p>
        </p:txBody>
      </p:sp>
      <p:sp>
        <p:nvSpPr>
          <p:cNvPr id="176131" name="Rectangle 3"/>
          <p:cNvSpPr>
            <a:spLocks noGrp="1" noChangeArrowheads="1"/>
          </p:cNvSpPr>
          <p:nvPr>
            <p:ph type="dt" sz="quarter" idx="1"/>
          </p:nvPr>
        </p:nvSpPr>
        <p:spPr bwMode="auto">
          <a:xfrm>
            <a:off x="4160838" y="0"/>
            <a:ext cx="3182937" cy="466725"/>
          </a:xfrm>
          <a:prstGeom prst="rect">
            <a:avLst/>
          </a:prstGeom>
          <a:noFill/>
          <a:ln w="9525">
            <a:noFill/>
            <a:miter lim="800000"/>
            <a:headEnd/>
            <a:tailEnd/>
          </a:ln>
          <a:effectLst/>
        </p:spPr>
        <p:txBody>
          <a:bodyPr vert="horz" wrap="square" lIns="95381" tIns="47691" rIns="95381" bIns="47691" numCol="1" anchor="t" anchorCtr="0" compatLnSpc="1">
            <a:prstTxWarp prst="textNoShape">
              <a:avLst/>
            </a:prstTxWarp>
          </a:bodyPr>
          <a:lstStyle>
            <a:lvl1pPr algn="r" defTabSz="954088">
              <a:defRPr sz="1300"/>
            </a:lvl1pPr>
          </a:lstStyle>
          <a:p>
            <a:endParaRPr lang="en-US"/>
          </a:p>
        </p:txBody>
      </p:sp>
      <p:sp>
        <p:nvSpPr>
          <p:cNvPr id="176132" name="Rectangle 4"/>
          <p:cNvSpPr>
            <a:spLocks noGrp="1" noChangeArrowheads="1"/>
          </p:cNvSpPr>
          <p:nvPr>
            <p:ph type="ftr" sz="quarter" idx="2"/>
          </p:nvPr>
        </p:nvSpPr>
        <p:spPr bwMode="auto">
          <a:xfrm>
            <a:off x="0" y="9109075"/>
            <a:ext cx="3182938" cy="466725"/>
          </a:xfrm>
          <a:prstGeom prst="rect">
            <a:avLst/>
          </a:prstGeom>
          <a:noFill/>
          <a:ln w="9525">
            <a:noFill/>
            <a:miter lim="800000"/>
            <a:headEnd/>
            <a:tailEnd/>
          </a:ln>
          <a:effectLst/>
        </p:spPr>
        <p:txBody>
          <a:bodyPr vert="horz" wrap="square" lIns="95381" tIns="47691" rIns="95381" bIns="47691" numCol="1" anchor="b" anchorCtr="0" compatLnSpc="1">
            <a:prstTxWarp prst="textNoShape">
              <a:avLst/>
            </a:prstTxWarp>
          </a:bodyPr>
          <a:lstStyle>
            <a:lvl1pPr defTabSz="954088">
              <a:defRPr sz="1300"/>
            </a:lvl1pPr>
          </a:lstStyle>
          <a:p>
            <a:endParaRPr lang="en-US"/>
          </a:p>
        </p:txBody>
      </p:sp>
      <p:sp>
        <p:nvSpPr>
          <p:cNvPr id="176133" name="Rectangle 5"/>
          <p:cNvSpPr>
            <a:spLocks noGrp="1" noChangeArrowheads="1"/>
          </p:cNvSpPr>
          <p:nvPr>
            <p:ph type="sldNum" sz="quarter" idx="3"/>
          </p:nvPr>
        </p:nvSpPr>
        <p:spPr bwMode="auto">
          <a:xfrm>
            <a:off x="4160838" y="9109075"/>
            <a:ext cx="3182937" cy="466725"/>
          </a:xfrm>
          <a:prstGeom prst="rect">
            <a:avLst/>
          </a:prstGeom>
          <a:noFill/>
          <a:ln w="9525">
            <a:noFill/>
            <a:miter lim="800000"/>
            <a:headEnd/>
            <a:tailEnd/>
          </a:ln>
          <a:effectLst/>
        </p:spPr>
        <p:txBody>
          <a:bodyPr vert="horz" wrap="square" lIns="95381" tIns="47691" rIns="95381" bIns="47691" numCol="1" anchor="b" anchorCtr="0" compatLnSpc="1">
            <a:prstTxWarp prst="textNoShape">
              <a:avLst/>
            </a:prstTxWarp>
          </a:bodyPr>
          <a:lstStyle>
            <a:lvl1pPr algn="r" defTabSz="954088">
              <a:defRPr sz="1300"/>
            </a:lvl1pPr>
          </a:lstStyle>
          <a:p>
            <a:fld id="{BE7C2961-80AF-1046-8E90-A8097193FC68}" type="slidenum">
              <a:rPr lang="en-US"/>
              <a:pPr/>
              <a:t>‹#›</a:t>
            </a:fld>
            <a:endParaRPr lang="en-US"/>
          </a:p>
        </p:txBody>
      </p:sp>
    </p:spTree>
    <p:extLst>
      <p:ext uri="{BB962C8B-B14F-4D97-AF65-F5344CB8AC3E}">
        <p14:creationId xmlns:p14="http://schemas.microsoft.com/office/powerpoint/2010/main" val="5180694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170238" cy="482600"/>
          </a:xfrm>
          <a:prstGeom prst="rect">
            <a:avLst/>
          </a:prstGeom>
          <a:noFill/>
          <a:ln w="9525">
            <a:noFill/>
            <a:miter lim="800000"/>
            <a:headEnd/>
            <a:tailEnd/>
          </a:ln>
          <a:effectLst/>
        </p:spPr>
        <p:txBody>
          <a:bodyPr vert="horz" wrap="square" lIns="97187" tIns="48594" rIns="97187" bIns="48594" numCol="1" anchor="t" anchorCtr="0" compatLnSpc="1">
            <a:prstTxWarp prst="textNoShape">
              <a:avLst/>
            </a:prstTxWarp>
          </a:bodyPr>
          <a:lstStyle>
            <a:lvl1pPr defTabSz="973138">
              <a:defRPr sz="1300"/>
            </a:lvl1pPr>
          </a:lstStyle>
          <a:p>
            <a:endParaRPr lang="en-US"/>
          </a:p>
        </p:txBody>
      </p:sp>
      <p:sp>
        <p:nvSpPr>
          <p:cNvPr id="7171" name="Rectangle 3"/>
          <p:cNvSpPr>
            <a:spLocks noGrp="1" noChangeArrowheads="1"/>
          </p:cNvSpPr>
          <p:nvPr>
            <p:ph type="dt" idx="1"/>
          </p:nvPr>
        </p:nvSpPr>
        <p:spPr bwMode="auto">
          <a:xfrm>
            <a:off x="4144963" y="0"/>
            <a:ext cx="3170237" cy="482600"/>
          </a:xfrm>
          <a:prstGeom prst="rect">
            <a:avLst/>
          </a:prstGeom>
          <a:noFill/>
          <a:ln w="9525">
            <a:noFill/>
            <a:miter lim="800000"/>
            <a:headEnd/>
            <a:tailEnd/>
          </a:ln>
          <a:effectLst/>
        </p:spPr>
        <p:txBody>
          <a:bodyPr vert="horz" wrap="square" lIns="97187" tIns="48594" rIns="97187" bIns="48594" numCol="1" anchor="t" anchorCtr="0" compatLnSpc="1">
            <a:prstTxWarp prst="textNoShape">
              <a:avLst/>
            </a:prstTxWarp>
          </a:bodyPr>
          <a:lstStyle>
            <a:lvl1pPr algn="r" defTabSz="973138">
              <a:defRPr sz="1300"/>
            </a:lvl1pPr>
          </a:lstStyle>
          <a:p>
            <a:endParaRPr lang="en-US"/>
          </a:p>
        </p:txBody>
      </p:sp>
      <p:sp>
        <p:nvSpPr>
          <p:cNvPr id="7172" name="Rectangle 4"/>
          <p:cNvSpPr>
            <a:spLocks noGrp="1" noRot="1" noChangeAspect="1" noChangeArrowheads="1" noTextEdit="1"/>
          </p:cNvSpPr>
          <p:nvPr>
            <p:ph type="sldImg" idx="2"/>
          </p:nvPr>
        </p:nvSpPr>
        <p:spPr bwMode="auto">
          <a:xfrm>
            <a:off x="1258888" y="719138"/>
            <a:ext cx="4800600" cy="3600450"/>
          </a:xfrm>
          <a:prstGeom prst="rect">
            <a:avLst/>
          </a:prstGeom>
          <a:noFill/>
          <a:ln w="9525">
            <a:solidFill>
              <a:srgbClr val="000000"/>
            </a:solidFill>
            <a:miter lim="800000"/>
            <a:headEnd/>
            <a:tailEnd/>
          </a:ln>
          <a:effectLst/>
        </p:spPr>
      </p:sp>
      <p:sp>
        <p:nvSpPr>
          <p:cNvPr id="7173" name="Rectangle 5"/>
          <p:cNvSpPr>
            <a:spLocks noGrp="1" noChangeArrowheads="1"/>
          </p:cNvSpPr>
          <p:nvPr>
            <p:ph type="body" sz="quarter" idx="3"/>
          </p:nvPr>
        </p:nvSpPr>
        <p:spPr bwMode="auto">
          <a:xfrm>
            <a:off x="974725" y="4559300"/>
            <a:ext cx="5365750" cy="4322763"/>
          </a:xfrm>
          <a:prstGeom prst="rect">
            <a:avLst/>
          </a:prstGeom>
          <a:noFill/>
          <a:ln w="9525">
            <a:noFill/>
            <a:miter lim="800000"/>
            <a:headEnd/>
            <a:tailEnd/>
          </a:ln>
          <a:effectLst/>
        </p:spPr>
        <p:txBody>
          <a:bodyPr vert="horz" wrap="square" lIns="97187" tIns="48594" rIns="97187" bIns="48594"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174" name="Rectangle 6"/>
          <p:cNvSpPr>
            <a:spLocks noGrp="1" noChangeArrowheads="1"/>
          </p:cNvSpPr>
          <p:nvPr>
            <p:ph type="ftr" sz="quarter" idx="4"/>
          </p:nvPr>
        </p:nvSpPr>
        <p:spPr bwMode="auto">
          <a:xfrm>
            <a:off x="0" y="9118600"/>
            <a:ext cx="3170238" cy="482600"/>
          </a:xfrm>
          <a:prstGeom prst="rect">
            <a:avLst/>
          </a:prstGeom>
          <a:noFill/>
          <a:ln w="9525">
            <a:noFill/>
            <a:miter lim="800000"/>
            <a:headEnd/>
            <a:tailEnd/>
          </a:ln>
          <a:effectLst/>
        </p:spPr>
        <p:txBody>
          <a:bodyPr vert="horz" wrap="square" lIns="97187" tIns="48594" rIns="97187" bIns="48594" numCol="1" anchor="b" anchorCtr="0" compatLnSpc="1">
            <a:prstTxWarp prst="textNoShape">
              <a:avLst/>
            </a:prstTxWarp>
          </a:bodyPr>
          <a:lstStyle>
            <a:lvl1pPr defTabSz="973138">
              <a:defRPr sz="1300"/>
            </a:lvl1pPr>
          </a:lstStyle>
          <a:p>
            <a:endParaRPr lang="en-US"/>
          </a:p>
        </p:txBody>
      </p:sp>
      <p:sp>
        <p:nvSpPr>
          <p:cNvPr id="7175" name="Rectangle 7"/>
          <p:cNvSpPr>
            <a:spLocks noGrp="1" noChangeArrowheads="1"/>
          </p:cNvSpPr>
          <p:nvPr>
            <p:ph type="sldNum" sz="quarter" idx="5"/>
          </p:nvPr>
        </p:nvSpPr>
        <p:spPr bwMode="auto">
          <a:xfrm>
            <a:off x="4144963" y="9118600"/>
            <a:ext cx="3170237" cy="482600"/>
          </a:xfrm>
          <a:prstGeom prst="rect">
            <a:avLst/>
          </a:prstGeom>
          <a:noFill/>
          <a:ln w="9525">
            <a:noFill/>
            <a:miter lim="800000"/>
            <a:headEnd/>
            <a:tailEnd/>
          </a:ln>
          <a:effectLst/>
        </p:spPr>
        <p:txBody>
          <a:bodyPr vert="horz" wrap="square" lIns="97187" tIns="48594" rIns="97187" bIns="48594" numCol="1" anchor="b" anchorCtr="0" compatLnSpc="1">
            <a:prstTxWarp prst="textNoShape">
              <a:avLst/>
            </a:prstTxWarp>
          </a:bodyPr>
          <a:lstStyle>
            <a:lvl1pPr algn="r" defTabSz="973138">
              <a:defRPr sz="1300"/>
            </a:lvl1pPr>
          </a:lstStyle>
          <a:p>
            <a:fld id="{1D48FDC5-0FF0-AA44-98DE-252E54AB5EC7}" type="slidenum">
              <a:rPr lang="en-US"/>
              <a:pPr/>
              <a:t>‹#›</a:t>
            </a:fld>
            <a:endParaRPr lang="en-US"/>
          </a:p>
        </p:txBody>
      </p:sp>
    </p:spTree>
    <p:extLst>
      <p:ext uri="{BB962C8B-B14F-4D97-AF65-F5344CB8AC3E}">
        <p14:creationId xmlns:p14="http://schemas.microsoft.com/office/powerpoint/2010/main" val="145719180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1C3301-B4F8-9C4A-A4A6-B086B24BB786}" type="slidenum">
              <a:rPr lang="en-US"/>
              <a:pPr/>
              <a:t>1</a:t>
            </a:fld>
            <a:endParaRPr lang="en-US"/>
          </a:p>
        </p:txBody>
      </p:sp>
      <p:sp>
        <p:nvSpPr>
          <p:cNvPr id="382978" name="Rectangle 2"/>
          <p:cNvSpPr>
            <a:spLocks noGrp="1" noRot="1" noChangeAspect="1" noChangeArrowheads="1" noTextEdit="1"/>
          </p:cNvSpPr>
          <p:nvPr>
            <p:ph type="sldImg"/>
          </p:nvPr>
        </p:nvSpPr>
        <p:spPr>
          <a:ln/>
        </p:spPr>
      </p:sp>
      <p:sp>
        <p:nvSpPr>
          <p:cNvPr id="382979" name="Rectangle 3"/>
          <p:cNvSpPr>
            <a:spLocks noGrp="1" noChangeArrowheads="1"/>
          </p:cNvSpPr>
          <p:nvPr>
            <p:ph type="body" idx="1"/>
          </p:nvPr>
        </p:nvSpPr>
        <p:spPr/>
        <p:txBody>
          <a:bodyPr/>
          <a:lstStyle/>
          <a:p>
            <a:r>
              <a:rPr lang="en-US" b="0" baseline="0" dirty="0" smtClean="0"/>
              <a:t>Image from http://www.sonymoviechannel.com/movies/freshman.</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Q7: </a:t>
            </a:r>
            <a:r>
              <a:rPr lang="en-US" sz="1200" kern="1200" dirty="0" smtClean="0">
                <a:solidFill>
                  <a:schemeClr val="tx1"/>
                </a:solidFill>
                <a:effectLst/>
                <a:latin typeface="Times New Roman" charset="0"/>
                <a:ea typeface="+mn-ea"/>
                <a:cs typeface="+mn-cs"/>
              </a:rPr>
              <a:t>What are the two key areas of commonality in the code with respect to Employee and Department ? </a:t>
            </a:r>
            <a:br>
              <a:rPr lang="en-US" sz="1200" kern="1200" dirty="0" smtClean="0">
                <a:solidFill>
                  <a:schemeClr val="tx1"/>
                </a:solidFill>
                <a:effectLst/>
                <a:latin typeface="Times New Roman" charset="0"/>
                <a:ea typeface="+mn-ea"/>
                <a:cs typeface="+mn-cs"/>
              </a:rPr>
            </a:br>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2 areas of commonality: 1) both employees and departments have names. 2) both have annual costs, although the methods for calculating them are slightly different. </a:t>
            </a:r>
          </a:p>
          <a:p>
            <a:r>
              <a:rPr lang="en-US" dirty="0" smtClean="0"/>
              <a:t>Extract a </a:t>
            </a:r>
            <a:r>
              <a:rPr lang="en-US" dirty="0" err="1" smtClean="0"/>
              <a:t>superclass</a:t>
            </a:r>
            <a:r>
              <a:rPr lang="en-US" dirty="0" smtClean="0"/>
              <a:t> for both of these features. </a:t>
            </a:r>
          </a:p>
          <a:p>
            <a:r>
              <a:rPr lang="en-US" dirty="0" smtClean="0"/>
              <a:t>First step is to create the new </a:t>
            </a:r>
            <a:r>
              <a:rPr lang="en-US" dirty="0" err="1" smtClean="0"/>
              <a:t>superclass</a:t>
            </a:r>
            <a:r>
              <a:rPr lang="en-US" dirty="0" smtClean="0"/>
              <a:t> and define the existing </a:t>
            </a:r>
            <a:r>
              <a:rPr lang="en-US" dirty="0" err="1" smtClean="0"/>
              <a:t>superclasses</a:t>
            </a:r>
            <a:r>
              <a:rPr lang="en-US" dirty="0" smtClean="0"/>
              <a:t> to be subclasses of this </a:t>
            </a:r>
            <a:r>
              <a:rPr lang="en-US" dirty="0" err="1" smtClean="0"/>
              <a:t>superclass</a:t>
            </a:r>
            <a:r>
              <a:rPr lang="en-US" dirty="0" smtClean="0"/>
              <a:t>…</a:t>
            </a:r>
            <a:endParaRPr lang="en-US" b="1" dirty="0" smtClean="0"/>
          </a:p>
        </p:txBody>
      </p:sp>
      <p:sp>
        <p:nvSpPr>
          <p:cNvPr id="4" name="Slide Number Placeholder 3"/>
          <p:cNvSpPr>
            <a:spLocks noGrp="1"/>
          </p:cNvSpPr>
          <p:nvPr>
            <p:ph type="sldNum" sz="quarter" idx="10"/>
          </p:nvPr>
        </p:nvSpPr>
        <p:spPr/>
        <p:txBody>
          <a:bodyPr/>
          <a:lstStyle/>
          <a:p>
            <a:fld id="{1D48FDC5-0FF0-AA44-98DE-252E54AB5EC7}"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Make field private using “Pull Up Constructor Body” to assign name</a:t>
            </a:r>
          </a:p>
        </p:txBody>
      </p:sp>
      <p:sp>
        <p:nvSpPr>
          <p:cNvPr id="4" name="Slide Number Placeholder 3"/>
          <p:cNvSpPr>
            <a:spLocks noGrp="1"/>
          </p:cNvSpPr>
          <p:nvPr>
            <p:ph type="sldNum" sz="quarter" idx="10"/>
          </p:nvPr>
        </p:nvSpPr>
        <p:spPr/>
        <p:txBody>
          <a:bodyPr/>
          <a:lstStyle/>
          <a:p>
            <a:fld id="{1D48FDC5-0FF0-AA44-98DE-252E54AB5EC7}"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methods </a:t>
            </a:r>
            <a:r>
              <a:rPr lang="en-US" dirty="0" err="1" smtClean="0"/>
              <a:t>Department.getTotalAnnualCost</a:t>
            </a:r>
            <a:r>
              <a:rPr lang="en-US" dirty="0" smtClean="0"/>
              <a:t> and </a:t>
            </a:r>
            <a:r>
              <a:rPr lang="en-US" dirty="0" err="1" smtClean="0"/>
              <a:t>Employee.getAnnualCost</a:t>
            </a:r>
            <a:r>
              <a:rPr lang="en-US" dirty="0" smtClean="0"/>
              <a:t>, do carry out the same intention, so they should have the same name. </a:t>
            </a:r>
          </a:p>
          <a:p>
            <a:r>
              <a:rPr lang="en-US" dirty="0" smtClean="0"/>
              <a:t>First use Rename</a:t>
            </a:r>
            <a:r>
              <a:rPr lang="en-US" baseline="0" dirty="0" smtClean="0"/>
              <a:t> Method </a:t>
            </a:r>
            <a:r>
              <a:rPr lang="en-US" dirty="0" smtClean="0"/>
              <a:t>to get them to the same name.</a:t>
            </a:r>
          </a:p>
          <a:p>
            <a:endParaRPr lang="en-US" dirty="0" smtClean="0"/>
          </a:p>
          <a:p>
            <a:r>
              <a:rPr lang="en-US" dirty="0" smtClean="0"/>
              <a:t>Their bodies are still different, so I cannot use Pull Up Method; however, I can declare an abstract method on the </a:t>
            </a:r>
            <a:r>
              <a:rPr lang="en-US" dirty="0" err="1" smtClean="0"/>
              <a:t>superclass</a:t>
            </a:r>
            <a:r>
              <a:rPr lang="en-US" dirty="0" smtClean="0"/>
              <a:t>:</a:t>
            </a:r>
          </a:p>
        </p:txBody>
      </p:sp>
      <p:sp>
        <p:nvSpPr>
          <p:cNvPr id="4" name="Slide Number Placeholder 3"/>
          <p:cNvSpPr>
            <a:spLocks noGrp="1"/>
          </p:cNvSpPr>
          <p:nvPr>
            <p:ph type="sldNum" sz="quarter" idx="10"/>
          </p:nvPr>
        </p:nvSpPr>
        <p:spPr/>
        <p:txBody>
          <a:bodyPr/>
          <a:lstStyle/>
          <a:p>
            <a:fld id="{1D48FDC5-0FF0-AA44-98DE-252E54AB5EC7}"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Now</a:t>
            </a:r>
            <a:r>
              <a:rPr lang="en-US" baseline="0" dirty="0" smtClean="0"/>
              <a:t> I can use the </a:t>
            </a:r>
            <a:r>
              <a:rPr lang="en-US" baseline="0" dirty="0" err="1" smtClean="0"/>
              <a:t>superclass</a:t>
            </a:r>
            <a:r>
              <a:rPr lang="en-US" baseline="0" dirty="0" smtClean="0"/>
              <a:t> Party …</a:t>
            </a:r>
            <a:endParaRPr lang="en-US" dirty="0" smtClean="0"/>
          </a:p>
        </p:txBody>
      </p:sp>
      <p:sp>
        <p:nvSpPr>
          <p:cNvPr id="4" name="Slide Number Placeholder 3"/>
          <p:cNvSpPr>
            <a:spLocks noGrp="1"/>
          </p:cNvSpPr>
          <p:nvPr>
            <p:ph type="sldNum" sz="quarter" idx="10"/>
          </p:nvPr>
        </p:nvSpPr>
        <p:spPr/>
        <p:txBody>
          <a:bodyPr/>
          <a:lstStyle/>
          <a:p>
            <a:fld id="{1D48FDC5-0FF0-AA44-98DE-252E54AB5EC7}"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Classes use each other in several ways. Use of a class often means ranging over the whole area of responsibilities of a class. </a:t>
            </a:r>
          </a:p>
          <a:p>
            <a:r>
              <a:rPr lang="en-US" dirty="0" smtClean="0"/>
              <a:t>Another case is use of only a particular subset of a class’s responsibilities by a group of clients.</a:t>
            </a:r>
          </a:p>
          <a:p>
            <a:endParaRPr lang="en-US" b="1" dirty="0" smtClean="0"/>
          </a:p>
          <a:p>
            <a:r>
              <a:rPr lang="en-US" b="1" dirty="0" smtClean="0"/>
              <a:t>Q8</a:t>
            </a:r>
            <a:r>
              <a:rPr lang="en-US" dirty="0" smtClean="0"/>
              <a:t>: </a:t>
            </a:r>
            <a:r>
              <a:rPr lang="en-US" sz="1200" kern="1200" dirty="0" smtClean="0">
                <a:solidFill>
                  <a:schemeClr val="tx1"/>
                </a:solidFill>
                <a:effectLst/>
                <a:latin typeface="Times New Roman" charset="0"/>
                <a:ea typeface="+mn-ea"/>
                <a:cs typeface="+mn-cs"/>
              </a:rPr>
              <a:t>When would the “Extract Interface” refactoring be useful</a:t>
            </a:r>
            <a:r>
              <a:rPr lang="en-US" baseline="0" dirty="0" smtClean="0"/>
              <a:t>?  </a:t>
            </a:r>
            <a:endParaRPr lang="en-US" dirty="0" smtClean="0"/>
          </a:p>
        </p:txBody>
      </p:sp>
      <p:sp>
        <p:nvSpPr>
          <p:cNvPr id="4" name="Slide Number Placeholder 3"/>
          <p:cNvSpPr>
            <a:spLocks noGrp="1"/>
          </p:cNvSpPr>
          <p:nvPr>
            <p:ph type="sldNum" sz="quarter" idx="10"/>
          </p:nvPr>
        </p:nvSpPr>
        <p:spPr/>
        <p:txBody>
          <a:bodyPr/>
          <a:lstStyle/>
          <a:p>
            <a:fld id="{1D48FDC5-0FF0-AA44-98DE-252E54AB5EC7}"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If you have been working for a while with a class hierarchy, it can easily become too tangled for its own good. </a:t>
            </a:r>
          </a:p>
          <a:p>
            <a:r>
              <a:rPr lang="en-US" dirty="0" smtClean="0"/>
              <a:t>Refactoring the hierarchy often involves pushing methods and fields up and down the hierarchy.</a:t>
            </a:r>
          </a:p>
          <a:p>
            <a:r>
              <a:rPr lang="en-US" dirty="0" smtClean="0"/>
              <a:t>You may have a subclass that isn’t adding any value, so you need to merge the classes together.</a:t>
            </a:r>
          </a:p>
          <a:p>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Q9: </a:t>
            </a:r>
            <a:r>
              <a:rPr lang="en-US" sz="1200" kern="1200" dirty="0" smtClean="0">
                <a:solidFill>
                  <a:schemeClr val="tx1"/>
                </a:solidFill>
                <a:effectLst/>
                <a:latin typeface="Times New Roman" charset="0"/>
                <a:ea typeface="+mn-ea"/>
                <a:cs typeface="+mn-cs"/>
              </a:rPr>
              <a:t>Refactoring the hierarchy often involves pushing methods and fields up and down the hierarchy. What is a common situation where you could employ Collapse Hierarchy to refactor a subclass into its superclass ? </a:t>
            </a:r>
            <a:endParaRPr lang="en-US" dirty="0" smtClean="0"/>
          </a:p>
        </p:txBody>
      </p:sp>
      <p:sp>
        <p:nvSpPr>
          <p:cNvPr id="4" name="Slide Number Placeholder 3"/>
          <p:cNvSpPr>
            <a:spLocks noGrp="1"/>
          </p:cNvSpPr>
          <p:nvPr>
            <p:ph type="sldNum" sz="quarter" idx="10"/>
          </p:nvPr>
        </p:nvSpPr>
        <p:spPr/>
        <p:txBody>
          <a:bodyPr/>
          <a:lstStyle/>
          <a:p>
            <a:fld id="{1D48FDC5-0FF0-AA44-98DE-252E54AB5EC7}"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Inheritance is a powerful tool for eliminating duplicate behavior. </a:t>
            </a:r>
          </a:p>
          <a:p>
            <a:r>
              <a:rPr lang="en-US" dirty="0" smtClean="0"/>
              <a:t>Whenever we see two similar methods in a subclass, we want to bring them together in a </a:t>
            </a:r>
            <a:r>
              <a:rPr lang="en-US" dirty="0" err="1" smtClean="0"/>
              <a:t>superclass</a:t>
            </a:r>
            <a:r>
              <a:rPr lang="en-US" dirty="0" smtClean="0"/>
              <a:t>. </a:t>
            </a:r>
          </a:p>
          <a:p>
            <a:r>
              <a:rPr lang="en-US" dirty="0" smtClean="0"/>
              <a:t>But what if they are not exactly the same? What do we do then? We still need to eliminate all the duplication we can but keep the essential differences.</a:t>
            </a:r>
          </a:p>
          <a:p>
            <a:r>
              <a:rPr lang="en-US" b="1" dirty="0" smtClean="0"/>
              <a:t>Q10:</a:t>
            </a:r>
            <a:r>
              <a:rPr lang="en-US" b="1" baseline="0" dirty="0" smtClean="0"/>
              <a:t> </a:t>
            </a:r>
            <a:r>
              <a:rPr lang="en-US" sz="1200" kern="1200" dirty="0" smtClean="0">
                <a:solidFill>
                  <a:schemeClr val="tx1"/>
                </a:solidFill>
                <a:effectLst/>
                <a:latin typeface="Times New Roman" charset="0"/>
                <a:ea typeface="+mn-ea"/>
                <a:cs typeface="+mn-cs"/>
              </a:rPr>
              <a:t>When you have methods in subclasses that perform similar steps in the same order, but the steps are different, what is a reasonable refactoring technique ?  Why?</a:t>
            </a:r>
            <a:endParaRPr lang="en-US" sz="1200" kern="1200" dirty="0">
              <a:solidFill>
                <a:schemeClr val="tx1"/>
              </a:solidFill>
              <a:effectLst/>
              <a:latin typeface="Times New Roman" charset="0"/>
              <a:ea typeface="+mn-ea"/>
              <a:cs typeface="+mn-cs"/>
            </a:endParaRPr>
          </a:p>
        </p:txBody>
      </p:sp>
      <p:sp>
        <p:nvSpPr>
          <p:cNvPr id="4" name="Slide Number Placeholder 3"/>
          <p:cNvSpPr>
            <a:spLocks noGrp="1"/>
          </p:cNvSpPr>
          <p:nvPr>
            <p:ph type="sldNum" sz="quarter" idx="10"/>
          </p:nvPr>
        </p:nvSpPr>
        <p:spPr/>
        <p:txBody>
          <a:bodyPr/>
          <a:lstStyle/>
          <a:p>
            <a:fld id="{1D48FDC5-0FF0-AA44-98DE-252E54AB5EC7}"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Often you start inheriting from a class but then find that many of the </a:t>
            </a:r>
            <a:r>
              <a:rPr lang="en-US" dirty="0" err="1" smtClean="0"/>
              <a:t>superclass</a:t>
            </a:r>
            <a:r>
              <a:rPr lang="en-US" dirty="0" smtClean="0"/>
              <a:t> operations aren’t really true of the subclass. </a:t>
            </a:r>
          </a:p>
          <a:p>
            <a:r>
              <a:rPr lang="en-US" dirty="0" smtClean="0"/>
              <a:t>In this case you have an interface that’s not a true reflection of what the class does.</a:t>
            </a:r>
          </a:p>
          <a:p>
            <a:r>
              <a:rPr lang="en-US" dirty="0" smtClean="0"/>
              <a:t>By using delegation, you make it clear that you are making only partial use of the delegated class. </a:t>
            </a:r>
          </a:p>
          <a:p>
            <a:r>
              <a:rPr lang="en-US" b="1" dirty="0" smtClean="0"/>
              <a:t>Q11</a:t>
            </a:r>
            <a:r>
              <a:rPr lang="en-US" dirty="0" smtClean="0"/>
              <a:t>: In terms of CSSE374 and patterns, what is the situation that “Replace Inheritance with Delegation</a:t>
            </a:r>
            <a:r>
              <a:rPr lang="en-US" baseline="0" dirty="0" smtClean="0"/>
              <a:t>” refactoring addresses?  </a:t>
            </a:r>
            <a:endParaRPr lang="en-US" dirty="0" smtClean="0"/>
          </a:p>
        </p:txBody>
      </p:sp>
      <p:sp>
        <p:nvSpPr>
          <p:cNvPr id="4" name="Slide Number Placeholder 3"/>
          <p:cNvSpPr>
            <a:spLocks noGrp="1"/>
          </p:cNvSpPr>
          <p:nvPr>
            <p:ph type="sldNum" sz="quarter" idx="10"/>
          </p:nvPr>
        </p:nvSpPr>
        <p:spPr/>
        <p:txBody>
          <a:bodyPr/>
          <a:lstStyle/>
          <a:p>
            <a:fld id="{1D48FDC5-0FF0-AA44-98DE-252E54AB5EC7}"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Generalization </a:t>
            </a:r>
            <a:r>
              <a:rPr lang="en-US" dirty="0" smtClean="0"/>
              <a:t>produces its own batch of </a:t>
            </a:r>
            <a:r>
              <a:rPr lang="en-US" dirty="0" err="1" smtClean="0"/>
              <a:t>refactorings</a:t>
            </a:r>
            <a:r>
              <a:rPr lang="en-US" dirty="0" smtClean="0"/>
              <a:t>, </a:t>
            </a:r>
            <a:r>
              <a:rPr lang="en-US" b="1" dirty="0" smtClean="0"/>
              <a:t>mostly dealing with moving methods around a hierarchy of inheritance</a:t>
            </a:r>
            <a:r>
              <a:rPr lang="en-US" dirty="0" smtClean="0"/>
              <a:t>. </a:t>
            </a:r>
          </a:p>
          <a:p>
            <a:r>
              <a:rPr lang="en-US" b="1" dirty="0" smtClean="0"/>
              <a:t>Q1</a:t>
            </a:r>
            <a:r>
              <a:rPr lang="en-US" dirty="0" smtClean="0"/>
              <a:t>: Dealing with Generalization suggests what element</a:t>
            </a:r>
            <a:r>
              <a:rPr lang="en-US" baseline="0" dirty="0" smtClean="0"/>
              <a:t> of Object-Oriented development is addressed</a:t>
            </a:r>
            <a:r>
              <a:rPr lang="en-US" dirty="0" smtClean="0"/>
              <a:t>?</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is the flip side of Replace Delegation with Inheritance. </a:t>
            </a:r>
          </a:p>
          <a:p>
            <a:r>
              <a:rPr lang="en-US" dirty="0" smtClean="0"/>
              <a:t>If you find yourself using all the methods of the delegate and are sick of writing all those simple delegating methods, you can switch back to inheritance pretty easily.</a:t>
            </a:r>
          </a:p>
          <a:p>
            <a:r>
              <a:rPr lang="en-US" b="1" dirty="0" smtClean="0"/>
              <a:t>Caveat</a:t>
            </a:r>
            <a:r>
              <a:rPr lang="en-US" dirty="0" smtClean="0"/>
              <a:t>: If you aren’t using all the methods of the class to which you are delegating, you shouldn’t use </a:t>
            </a:r>
            <a:r>
              <a:rPr lang="en-US" i="1" dirty="0" smtClean="0"/>
              <a:t>Replace Delegation with Inheritance,</a:t>
            </a:r>
            <a:r>
              <a:rPr lang="en-US" dirty="0" smtClean="0"/>
              <a:t> because a subclass should always follow the interface of the </a:t>
            </a:r>
            <a:r>
              <a:rPr lang="en-US" dirty="0" err="1" smtClean="0"/>
              <a:t>superclass</a:t>
            </a:r>
            <a:r>
              <a:rPr lang="en-US" dirty="0" smtClean="0"/>
              <a:t>. </a:t>
            </a:r>
          </a:p>
        </p:txBody>
      </p:sp>
      <p:sp>
        <p:nvSpPr>
          <p:cNvPr id="4" name="Slide Number Placeholder 3"/>
          <p:cNvSpPr>
            <a:spLocks noGrp="1"/>
          </p:cNvSpPr>
          <p:nvPr>
            <p:ph type="sldNum" sz="quarter" idx="10"/>
          </p:nvPr>
        </p:nvSpPr>
        <p:spPr/>
        <p:txBody>
          <a:bodyPr/>
          <a:lstStyle/>
          <a:p>
            <a:fld id="{1D48FDC5-0FF0-AA44-98DE-252E54AB5EC7}" type="slidenum">
              <a:rPr lang="en-US" smtClean="0"/>
              <a:pPr/>
              <a:t>20</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If subclasses are </a:t>
            </a:r>
            <a:r>
              <a:rPr lang="en-US" b="1" dirty="0" smtClean="0"/>
              <a:t>developed independently</a:t>
            </a:r>
            <a:r>
              <a:rPr lang="en-US" dirty="0" smtClean="0"/>
              <a:t>, or </a:t>
            </a:r>
            <a:r>
              <a:rPr lang="en-US" b="1" dirty="0" smtClean="0"/>
              <a:t>combined through refactoring</a:t>
            </a:r>
            <a:r>
              <a:rPr lang="en-US" dirty="0" smtClean="0"/>
              <a:t>, you often find that they </a:t>
            </a:r>
            <a:r>
              <a:rPr lang="en-US" b="1" dirty="0" smtClean="0"/>
              <a:t>duplicate features like fields</a:t>
            </a:r>
            <a:endParaRPr lang="en-US" dirty="0" smtClean="0"/>
          </a:p>
          <a:p>
            <a:r>
              <a:rPr lang="en-US" dirty="0" smtClean="0"/>
              <a:t>Reduces duplication in 2 ways: 1) It removes the duplicate data declaration and </a:t>
            </a:r>
          </a:p>
          <a:p>
            <a:r>
              <a:rPr lang="en-US" dirty="0" smtClean="0"/>
              <a:t>2) allows you to move from the subclasses to the </a:t>
            </a:r>
            <a:r>
              <a:rPr lang="en-US" dirty="0" err="1" smtClean="0"/>
              <a:t>superclass</a:t>
            </a:r>
            <a:r>
              <a:rPr lang="en-US" dirty="0" smtClean="0"/>
              <a:t> behavior that uses the field</a:t>
            </a:r>
          </a:p>
          <a:p>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b="1" dirty="0" smtClean="0"/>
              <a:t>Q2:</a:t>
            </a:r>
            <a:r>
              <a:rPr lang="en-US" b="1" baseline="0" dirty="0" smtClean="0"/>
              <a:t> </a:t>
            </a:r>
            <a:r>
              <a:rPr lang="en-US" b="0" baseline="0" dirty="0" smtClean="0"/>
              <a:t>When two subclasses have the same field, you should consider moving the ______________ to the _____________</a:t>
            </a:r>
            <a:r>
              <a:rPr lang="en-US" dirty="0" smtClean="0"/>
              <a:t>.  </a:t>
            </a:r>
          </a:p>
        </p:txBody>
      </p:sp>
      <p:sp>
        <p:nvSpPr>
          <p:cNvPr id="4" name="Slide Number Placeholder 3"/>
          <p:cNvSpPr>
            <a:spLocks noGrp="1"/>
          </p:cNvSpPr>
          <p:nvPr>
            <p:ph type="sldNum" sz="quarter" idx="10"/>
          </p:nvPr>
        </p:nvSpPr>
        <p:spPr/>
        <p:txBody>
          <a:bodyPr/>
          <a:lstStyle/>
          <a:p>
            <a:fld id="{1D48FDC5-0FF0-AA44-98DE-252E54AB5EC7}"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Eliminating duplicate behavior is important.</a:t>
            </a:r>
          </a:p>
          <a:p>
            <a:r>
              <a:rPr lang="en-US" dirty="0" smtClean="0"/>
              <a:t>Although two duplicate methods work fine as they are, they are a breeding ground for bugs as</a:t>
            </a:r>
            <a:r>
              <a:rPr lang="en-US" baseline="0" dirty="0" smtClean="0"/>
              <a:t> changes are introduced.</a:t>
            </a:r>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endParaRPr lang="en-US" b="1"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b="1" dirty="0" smtClean="0"/>
              <a:t>Q3:</a:t>
            </a:r>
            <a:r>
              <a:rPr lang="en-US" b="1" baseline="0" dirty="0" smtClean="0"/>
              <a:t> </a:t>
            </a:r>
            <a:r>
              <a:rPr lang="en-US" b="0" baseline="0" dirty="0" smtClean="0"/>
              <a:t>When do you consider using the “Pull Up Method” refactoring technique?</a:t>
            </a:r>
            <a:endParaRPr lang="en-US" dirty="0" smtClean="0"/>
          </a:p>
        </p:txBody>
      </p:sp>
      <p:sp>
        <p:nvSpPr>
          <p:cNvPr id="4" name="Slide Number Placeholder 3"/>
          <p:cNvSpPr>
            <a:spLocks noGrp="1"/>
          </p:cNvSpPr>
          <p:nvPr>
            <p:ph type="sldNum" sz="quarter" idx="10"/>
          </p:nvPr>
        </p:nvSpPr>
        <p:spPr/>
        <p:txBody>
          <a:bodyPr/>
          <a:lstStyle/>
          <a:p>
            <a:fld id="{1D48FDC5-0FF0-AA44-98DE-252E54AB5EC7}"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is the reverse of Parameterize Method. </a:t>
            </a:r>
          </a:p>
          <a:p>
            <a:r>
              <a:rPr lang="en-US" b="1" dirty="0" smtClean="0"/>
              <a:t>Q4:</a:t>
            </a:r>
            <a:r>
              <a:rPr lang="en-US" b="1" baseline="0" dirty="0" smtClean="0"/>
              <a:t> </a:t>
            </a:r>
            <a:r>
              <a:rPr lang="en-US" baseline="0" dirty="0" smtClean="0"/>
              <a:t>What is the solution that “</a:t>
            </a:r>
            <a:r>
              <a:rPr lang="en-US" sz="1200" dirty="0" smtClean="0"/>
              <a:t>Pull Up Constructor Body” </a:t>
            </a:r>
            <a:r>
              <a:rPr lang="en-US" baseline="0" dirty="0" smtClean="0"/>
              <a:t>provides?</a:t>
            </a:r>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Trigger for use of </a:t>
            </a:r>
            <a:r>
              <a:rPr lang="en-US" i="1" dirty="0" smtClean="0"/>
              <a:t>Extract Subclass</a:t>
            </a:r>
            <a:r>
              <a:rPr lang="en-US" dirty="0" smtClean="0"/>
              <a:t> is when a class has behavior used for some instances of the class and not for others. </a:t>
            </a:r>
          </a:p>
        </p:txBody>
      </p:sp>
      <p:sp>
        <p:nvSpPr>
          <p:cNvPr id="4" name="Slide Number Placeholder 3"/>
          <p:cNvSpPr>
            <a:spLocks noGrp="1"/>
          </p:cNvSpPr>
          <p:nvPr>
            <p:ph type="sldNum" sz="quarter" idx="10"/>
          </p:nvPr>
        </p:nvSpPr>
        <p:spPr/>
        <p:txBody>
          <a:bodyPr/>
          <a:lstStyle/>
          <a:p>
            <a:fld id="{1D48FDC5-0FF0-AA44-98DE-252E54AB5EC7}"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Remember, </a:t>
            </a:r>
            <a:r>
              <a:rPr lang="en-US" b="1" dirty="0" smtClean="0"/>
              <a:t>duplicate</a:t>
            </a:r>
            <a:r>
              <a:rPr lang="en-US" dirty="0" smtClean="0"/>
              <a:t> code is #1</a:t>
            </a:r>
            <a:r>
              <a:rPr lang="en-US" baseline="0" dirty="0" smtClean="0"/>
              <a:t> on the stink parade</a:t>
            </a:r>
            <a:r>
              <a:rPr lang="en-US" dirty="0" smtClean="0"/>
              <a:t>. If you say things in multiple places, then when it comes time to change what you say, you have more things to change than you should</a:t>
            </a:r>
          </a:p>
          <a:p>
            <a:r>
              <a:rPr lang="en-US" b="1" dirty="0" smtClean="0"/>
              <a:t>Q5:</a:t>
            </a:r>
            <a:r>
              <a:rPr lang="en-US" b="1" baseline="0" dirty="0" smtClean="0"/>
              <a:t> </a:t>
            </a:r>
            <a:r>
              <a:rPr lang="en-US" dirty="0" smtClean="0"/>
              <a:t>If you have two classes with similar features, you should create a superclass and move the _____________  ________________to the superclass. </a:t>
            </a:r>
          </a:p>
        </p:txBody>
      </p:sp>
      <p:sp>
        <p:nvSpPr>
          <p:cNvPr id="4" name="Slide Number Placeholder 3"/>
          <p:cNvSpPr>
            <a:spLocks noGrp="1"/>
          </p:cNvSpPr>
          <p:nvPr>
            <p:ph type="sldNum" sz="quarter" idx="10"/>
          </p:nvPr>
        </p:nvSpPr>
        <p:spPr/>
        <p:txBody>
          <a:bodyPr/>
          <a:lstStyle/>
          <a:p>
            <a:fld id="{1D48FDC5-0FF0-AA44-98DE-252E54AB5EC7}"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Q6: </a:t>
            </a:r>
            <a:r>
              <a:rPr lang="en-US" sz="1200" kern="1200" dirty="0" smtClean="0">
                <a:solidFill>
                  <a:schemeClr val="tx1"/>
                </a:solidFill>
                <a:effectLst/>
                <a:latin typeface="Times New Roman" charset="0"/>
                <a:ea typeface="+mn-ea"/>
                <a:cs typeface="+mn-cs"/>
              </a:rPr>
              <a:t>What is the first thing you do when extracting a superclass?</a:t>
            </a:r>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146" name="Rectangle 2"/>
          <p:cNvSpPr>
            <a:spLocks noChangeArrowheads="1"/>
          </p:cNvSpPr>
          <p:nvPr/>
        </p:nvSpPr>
        <p:spPr bwMode="invGray">
          <a:xfrm>
            <a:off x="9190038" y="20638"/>
            <a:ext cx="563562" cy="6858000"/>
          </a:xfrm>
          <a:prstGeom prst="rect">
            <a:avLst/>
          </a:prstGeom>
          <a:gradFill rotWithShape="0">
            <a:gsLst>
              <a:gs pos="0">
                <a:srgbClr val="CC0000"/>
              </a:gs>
              <a:gs pos="100000">
                <a:schemeClr val="folHlink"/>
              </a:gs>
            </a:gsLst>
            <a:lin ang="0" scaled="1"/>
          </a:gradFill>
          <a:ln w="9525">
            <a:noFill/>
            <a:miter lim="800000"/>
            <a:headEnd/>
            <a:tailEnd/>
          </a:ln>
        </p:spPr>
        <p:txBody>
          <a:bodyPr wrap="none" anchor="ctr">
            <a:prstTxWarp prst="textNoShape">
              <a:avLst/>
            </a:prstTxWarp>
          </a:bodyPr>
          <a:lstStyle/>
          <a:p>
            <a:endParaRPr lang="en-US"/>
          </a:p>
        </p:txBody>
      </p:sp>
      <p:sp>
        <p:nvSpPr>
          <p:cNvPr id="6148" name="Freeform 4"/>
          <p:cNvSpPr>
            <a:spLocks/>
          </p:cNvSpPr>
          <p:nvPr/>
        </p:nvSpPr>
        <p:spPr bwMode="white">
          <a:xfrm>
            <a:off x="0" y="3838575"/>
            <a:ext cx="8164513" cy="3019425"/>
          </a:xfrm>
          <a:custGeom>
            <a:avLst/>
            <a:gdLst/>
            <a:ahLst/>
            <a:cxnLst>
              <a:cxn ang="0">
                <a:pos x="2718" y="405"/>
              </a:cxn>
              <a:cxn ang="0">
                <a:pos x="2466" y="333"/>
              </a:cxn>
              <a:cxn ang="0">
                <a:pos x="2202" y="261"/>
              </a:cxn>
              <a:cxn ang="0">
                <a:pos x="1929" y="198"/>
              </a:cxn>
              <a:cxn ang="0">
                <a:pos x="1695" y="153"/>
              </a:cxn>
              <a:cxn ang="0">
                <a:pos x="1434" y="111"/>
              </a:cxn>
              <a:cxn ang="0">
                <a:pos x="1188" y="75"/>
              </a:cxn>
              <a:cxn ang="0">
                <a:pos x="957" y="48"/>
              </a:cxn>
              <a:cxn ang="0">
                <a:pos x="747" y="30"/>
              </a:cxn>
              <a:cxn ang="0">
                <a:pos x="501" y="15"/>
              </a:cxn>
              <a:cxn ang="0">
                <a:pos x="246" y="3"/>
              </a:cxn>
              <a:cxn ang="0">
                <a:pos x="0" y="0"/>
              </a:cxn>
              <a:cxn ang="0">
                <a:pos x="0" y="275"/>
              </a:cxn>
              <a:cxn ang="0">
                <a:pos x="0" y="345"/>
              </a:cxn>
              <a:cxn ang="0">
                <a:pos x="0" y="275"/>
              </a:cxn>
              <a:cxn ang="0">
                <a:pos x="0" y="342"/>
              </a:cxn>
              <a:cxn ang="0">
                <a:pos x="339" y="351"/>
              </a:cxn>
              <a:cxn ang="0">
                <a:pos x="606" y="372"/>
              </a:cxn>
              <a:cxn ang="0">
                <a:pos x="852" y="399"/>
              </a:cxn>
              <a:cxn ang="0">
                <a:pos x="1068" y="435"/>
              </a:cxn>
              <a:cxn ang="0">
                <a:pos x="1275" y="474"/>
              </a:cxn>
              <a:cxn ang="0">
                <a:pos x="1545" y="540"/>
              </a:cxn>
              <a:cxn ang="0">
                <a:pos x="1761" y="603"/>
              </a:cxn>
              <a:cxn ang="0">
                <a:pos x="1971" y="678"/>
              </a:cxn>
              <a:cxn ang="0">
                <a:pos x="2166" y="747"/>
              </a:cxn>
              <a:cxn ang="0">
                <a:pos x="2397" y="852"/>
              </a:cxn>
              <a:cxn ang="0">
                <a:pos x="2613" y="960"/>
              </a:cxn>
              <a:cxn ang="0">
                <a:pos x="2832" y="1095"/>
              </a:cxn>
              <a:cxn ang="0">
                <a:pos x="3012" y="1212"/>
              </a:cxn>
              <a:cxn ang="0">
                <a:pos x="3186" y="1347"/>
              </a:cxn>
              <a:cxn ang="0">
                <a:pos x="3351" y="1497"/>
              </a:cxn>
              <a:cxn ang="0">
                <a:pos x="3480" y="1629"/>
              </a:cxn>
              <a:cxn ang="0">
                <a:pos x="3612" y="1785"/>
              </a:cxn>
              <a:cxn ang="0">
                <a:pos x="3699" y="1901"/>
              </a:cxn>
              <a:cxn ang="0">
                <a:pos x="5142" y="1901"/>
              </a:cxn>
              <a:cxn ang="0">
                <a:pos x="5076" y="1827"/>
              </a:cxn>
              <a:cxn ang="0">
                <a:pos x="4968" y="1707"/>
              </a:cxn>
              <a:cxn ang="0">
                <a:pos x="4797" y="1539"/>
              </a:cxn>
              <a:cxn ang="0">
                <a:pos x="4617" y="1383"/>
              </a:cxn>
              <a:cxn ang="0">
                <a:pos x="4410" y="1221"/>
              </a:cxn>
              <a:cxn ang="0">
                <a:pos x="4185" y="1071"/>
              </a:cxn>
              <a:cxn ang="0">
                <a:pos x="3960" y="939"/>
              </a:cxn>
              <a:cxn ang="0">
                <a:pos x="3708" y="801"/>
              </a:cxn>
              <a:cxn ang="0">
                <a:pos x="3492" y="702"/>
              </a:cxn>
              <a:cxn ang="0">
                <a:pos x="3231" y="588"/>
              </a:cxn>
              <a:cxn ang="0">
                <a:pos x="2964" y="489"/>
              </a:cxn>
              <a:cxn ang="0">
                <a:pos x="2718" y="405"/>
              </a:cxn>
            </a:cxnLst>
            <a:rect l="0" t="0" r="r" b="b"/>
            <a:pathLst>
              <a:path w="5143" h="1902">
                <a:moveTo>
                  <a:pt x="2718" y="405"/>
                </a:moveTo>
                <a:lnTo>
                  <a:pt x="2466" y="333"/>
                </a:lnTo>
                <a:lnTo>
                  <a:pt x="2202" y="261"/>
                </a:lnTo>
                <a:lnTo>
                  <a:pt x="1929" y="198"/>
                </a:lnTo>
                <a:lnTo>
                  <a:pt x="1695" y="153"/>
                </a:lnTo>
                <a:lnTo>
                  <a:pt x="1434" y="111"/>
                </a:lnTo>
                <a:lnTo>
                  <a:pt x="1188" y="75"/>
                </a:lnTo>
                <a:lnTo>
                  <a:pt x="957" y="48"/>
                </a:lnTo>
                <a:lnTo>
                  <a:pt x="747" y="30"/>
                </a:lnTo>
                <a:lnTo>
                  <a:pt x="501" y="15"/>
                </a:lnTo>
                <a:lnTo>
                  <a:pt x="246" y="3"/>
                </a:lnTo>
                <a:lnTo>
                  <a:pt x="0" y="0"/>
                </a:lnTo>
                <a:lnTo>
                  <a:pt x="0" y="275"/>
                </a:lnTo>
                <a:lnTo>
                  <a:pt x="0" y="345"/>
                </a:lnTo>
                <a:lnTo>
                  <a:pt x="0" y="275"/>
                </a:lnTo>
                <a:lnTo>
                  <a:pt x="0" y="342"/>
                </a:lnTo>
                <a:lnTo>
                  <a:pt x="339" y="351"/>
                </a:lnTo>
                <a:lnTo>
                  <a:pt x="606" y="372"/>
                </a:lnTo>
                <a:lnTo>
                  <a:pt x="852" y="399"/>
                </a:lnTo>
                <a:lnTo>
                  <a:pt x="1068" y="435"/>
                </a:lnTo>
                <a:lnTo>
                  <a:pt x="1275" y="474"/>
                </a:lnTo>
                <a:lnTo>
                  <a:pt x="1545" y="540"/>
                </a:lnTo>
                <a:lnTo>
                  <a:pt x="1761" y="603"/>
                </a:lnTo>
                <a:lnTo>
                  <a:pt x="1971" y="678"/>
                </a:lnTo>
                <a:lnTo>
                  <a:pt x="2166" y="747"/>
                </a:lnTo>
                <a:lnTo>
                  <a:pt x="2397" y="852"/>
                </a:lnTo>
                <a:lnTo>
                  <a:pt x="2613" y="960"/>
                </a:lnTo>
                <a:lnTo>
                  <a:pt x="2832" y="1095"/>
                </a:lnTo>
                <a:lnTo>
                  <a:pt x="3012" y="1212"/>
                </a:lnTo>
                <a:lnTo>
                  <a:pt x="3186" y="1347"/>
                </a:lnTo>
                <a:lnTo>
                  <a:pt x="3351" y="1497"/>
                </a:lnTo>
                <a:lnTo>
                  <a:pt x="3480" y="1629"/>
                </a:lnTo>
                <a:lnTo>
                  <a:pt x="3612" y="1785"/>
                </a:lnTo>
                <a:lnTo>
                  <a:pt x="3699" y="1901"/>
                </a:lnTo>
                <a:lnTo>
                  <a:pt x="5142" y="1901"/>
                </a:lnTo>
                <a:lnTo>
                  <a:pt x="5076" y="1827"/>
                </a:lnTo>
                <a:lnTo>
                  <a:pt x="4968" y="1707"/>
                </a:lnTo>
                <a:lnTo>
                  <a:pt x="4797" y="1539"/>
                </a:lnTo>
                <a:lnTo>
                  <a:pt x="4617" y="1383"/>
                </a:lnTo>
                <a:lnTo>
                  <a:pt x="4410" y="1221"/>
                </a:lnTo>
                <a:lnTo>
                  <a:pt x="4185" y="1071"/>
                </a:lnTo>
                <a:lnTo>
                  <a:pt x="3960" y="939"/>
                </a:lnTo>
                <a:lnTo>
                  <a:pt x="3708" y="801"/>
                </a:lnTo>
                <a:lnTo>
                  <a:pt x="3492" y="702"/>
                </a:lnTo>
                <a:lnTo>
                  <a:pt x="3231" y="588"/>
                </a:lnTo>
                <a:lnTo>
                  <a:pt x="2964" y="489"/>
                </a:lnTo>
                <a:lnTo>
                  <a:pt x="2718" y="405"/>
                </a:lnTo>
              </a:path>
            </a:pathLst>
          </a:custGeom>
          <a:gradFill rotWithShape="0">
            <a:gsLst>
              <a:gs pos="0">
                <a:srgbClr val="C0C0C0"/>
              </a:gs>
              <a:gs pos="100000">
                <a:schemeClr val="bg1"/>
              </a:gs>
            </a:gsLst>
            <a:lin ang="0" scaled="1"/>
          </a:gradFill>
          <a:ln w="9525" cap="flat" cmpd="sng">
            <a:noFill/>
            <a:prstDash val="solid"/>
            <a:round/>
            <a:headEnd type="none" w="sm" len="sm"/>
            <a:tailEnd type="none" w="sm" len="sm"/>
          </a:ln>
          <a:effectLst/>
        </p:spPr>
        <p:txBody>
          <a:bodyPr>
            <a:prstTxWarp prst="textNoShape">
              <a:avLst/>
            </a:prstTxWarp>
          </a:bodyPr>
          <a:lstStyle/>
          <a:p>
            <a:endParaRPr lang="en-US"/>
          </a:p>
        </p:txBody>
      </p:sp>
      <p:sp>
        <p:nvSpPr>
          <p:cNvPr id="6149" name="Freeform 5"/>
          <p:cNvSpPr>
            <a:spLocks/>
          </p:cNvSpPr>
          <p:nvPr/>
        </p:nvSpPr>
        <p:spPr bwMode="white">
          <a:xfrm>
            <a:off x="0" y="3167063"/>
            <a:ext cx="9144000" cy="3690937"/>
          </a:xfrm>
          <a:custGeom>
            <a:avLst/>
            <a:gdLst/>
            <a:ahLst/>
            <a:cxnLst>
              <a:cxn ang="0">
                <a:pos x="0" y="0"/>
              </a:cxn>
              <a:cxn ang="0">
                <a:pos x="0" y="339"/>
              </a:cxn>
              <a:cxn ang="0">
                <a:pos x="558" y="357"/>
              </a:cxn>
              <a:cxn ang="0">
                <a:pos x="807" y="375"/>
              </a:cxn>
              <a:cxn ang="0">
                <a:pos x="1056" y="399"/>
              </a:cxn>
              <a:cxn ang="0">
                <a:pos x="1272" y="426"/>
              </a:cxn>
              <a:cxn ang="0">
                <a:pos x="1539" y="465"/>
              </a:cxn>
              <a:cxn ang="0">
                <a:pos x="1791" y="510"/>
              </a:cxn>
              <a:cxn ang="0">
                <a:pos x="2076" y="570"/>
              </a:cxn>
              <a:cxn ang="0">
                <a:pos x="2334" y="630"/>
              </a:cxn>
              <a:cxn ang="0">
                <a:pos x="2544" y="687"/>
              </a:cxn>
              <a:cxn ang="0">
                <a:pos x="2775" y="759"/>
              </a:cxn>
              <a:cxn ang="0">
                <a:pos x="3003" y="837"/>
              </a:cxn>
              <a:cxn ang="0">
                <a:pos x="3231" y="924"/>
              </a:cxn>
              <a:cxn ang="0">
                <a:pos x="3438" y="1005"/>
              </a:cxn>
              <a:cxn ang="0">
                <a:pos x="3663" y="1110"/>
              </a:cxn>
              <a:cxn ang="0">
                <a:pos x="3903" y="1233"/>
              </a:cxn>
              <a:cxn ang="0">
                <a:pos x="4149" y="1374"/>
              </a:cxn>
              <a:cxn ang="0">
                <a:pos x="4353" y="1506"/>
              </a:cxn>
              <a:cxn ang="0">
                <a:pos x="4491" y="1602"/>
              </a:cxn>
              <a:cxn ang="0">
                <a:pos x="4668" y="1740"/>
              </a:cxn>
              <a:cxn ang="0">
                <a:pos x="4824" y="1875"/>
              </a:cxn>
              <a:cxn ang="0">
                <a:pos x="4968" y="2016"/>
              </a:cxn>
              <a:cxn ang="0">
                <a:pos x="5100" y="2154"/>
              </a:cxn>
              <a:cxn ang="0">
                <a:pos x="5238" y="2324"/>
              </a:cxn>
              <a:cxn ang="0">
                <a:pos x="5759" y="2324"/>
              </a:cxn>
              <a:cxn ang="0">
                <a:pos x="5759" y="1245"/>
              </a:cxn>
              <a:cxn ang="0">
                <a:pos x="5580" y="1119"/>
              </a:cxn>
              <a:cxn ang="0">
                <a:pos x="5400" y="1020"/>
              </a:cxn>
              <a:cxn ang="0">
                <a:pos x="5205" y="918"/>
              </a:cxn>
              <a:cxn ang="0">
                <a:pos x="5031" y="837"/>
              </a:cxn>
              <a:cxn ang="0">
                <a:pos x="4866" y="771"/>
              </a:cxn>
              <a:cxn ang="0">
                <a:pos x="4710" y="711"/>
              </a:cxn>
              <a:cxn ang="0">
                <a:pos x="4545" y="651"/>
              </a:cxn>
              <a:cxn ang="0">
                <a:pos x="4386" y="600"/>
              </a:cxn>
              <a:cxn ang="0">
                <a:pos x="4248" y="552"/>
              </a:cxn>
              <a:cxn ang="0">
                <a:pos x="3993" y="483"/>
              </a:cxn>
              <a:cxn ang="0">
                <a:pos x="3777" y="423"/>
              </a:cxn>
              <a:cxn ang="0">
                <a:pos x="3564" y="375"/>
              </a:cxn>
              <a:cxn ang="0">
                <a:pos x="3282" y="312"/>
              </a:cxn>
              <a:cxn ang="0">
                <a:pos x="3003" y="261"/>
              </a:cxn>
              <a:cxn ang="0">
                <a:pos x="2733" y="213"/>
              </a:cxn>
              <a:cxn ang="0">
                <a:pos x="2451" y="171"/>
              </a:cxn>
              <a:cxn ang="0">
                <a:pos x="2211" y="138"/>
              </a:cxn>
              <a:cxn ang="0">
                <a:pos x="1974" y="108"/>
              </a:cxn>
              <a:cxn ang="0">
                <a:pos x="1665" y="81"/>
              </a:cxn>
              <a:cxn ang="0">
                <a:pos x="1437" y="60"/>
              </a:cxn>
              <a:cxn ang="0">
                <a:pos x="1125" y="36"/>
              </a:cxn>
              <a:cxn ang="0">
                <a:pos x="828" y="21"/>
              </a:cxn>
              <a:cxn ang="0">
                <a:pos x="558" y="12"/>
              </a:cxn>
              <a:cxn ang="0">
                <a:pos x="282" y="3"/>
              </a:cxn>
              <a:cxn ang="0">
                <a:pos x="0" y="0"/>
              </a:cxn>
            </a:cxnLst>
            <a:rect l="0" t="0" r="r" b="b"/>
            <a:pathLst>
              <a:path w="5760" h="2325">
                <a:moveTo>
                  <a:pt x="0" y="0"/>
                </a:moveTo>
                <a:lnTo>
                  <a:pt x="0" y="339"/>
                </a:lnTo>
                <a:lnTo>
                  <a:pt x="558" y="357"/>
                </a:lnTo>
                <a:lnTo>
                  <a:pt x="807" y="375"/>
                </a:lnTo>
                <a:lnTo>
                  <a:pt x="1056" y="399"/>
                </a:lnTo>
                <a:lnTo>
                  <a:pt x="1272" y="426"/>
                </a:lnTo>
                <a:lnTo>
                  <a:pt x="1539" y="465"/>
                </a:lnTo>
                <a:lnTo>
                  <a:pt x="1791" y="510"/>
                </a:lnTo>
                <a:lnTo>
                  <a:pt x="2076" y="570"/>
                </a:lnTo>
                <a:lnTo>
                  <a:pt x="2334" y="630"/>
                </a:lnTo>
                <a:lnTo>
                  <a:pt x="2544" y="687"/>
                </a:lnTo>
                <a:lnTo>
                  <a:pt x="2775" y="759"/>
                </a:lnTo>
                <a:lnTo>
                  <a:pt x="3003" y="837"/>
                </a:lnTo>
                <a:lnTo>
                  <a:pt x="3231" y="924"/>
                </a:lnTo>
                <a:lnTo>
                  <a:pt x="3438" y="1005"/>
                </a:lnTo>
                <a:lnTo>
                  <a:pt x="3663" y="1110"/>
                </a:lnTo>
                <a:lnTo>
                  <a:pt x="3903" y="1233"/>
                </a:lnTo>
                <a:lnTo>
                  <a:pt x="4149" y="1374"/>
                </a:lnTo>
                <a:lnTo>
                  <a:pt x="4353" y="1506"/>
                </a:lnTo>
                <a:lnTo>
                  <a:pt x="4491" y="1602"/>
                </a:lnTo>
                <a:lnTo>
                  <a:pt x="4668" y="1740"/>
                </a:lnTo>
                <a:lnTo>
                  <a:pt x="4824" y="1875"/>
                </a:lnTo>
                <a:lnTo>
                  <a:pt x="4968" y="2016"/>
                </a:lnTo>
                <a:lnTo>
                  <a:pt x="5100" y="2154"/>
                </a:lnTo>
                <a:lnTo>
                  <a:pt x="5238" y="2324"/>
                </a:lnTo>
                <a:lnTo>
                  <a:pt x="5759" y="2324"/>
                </a:lnTo>
                <a:lnTo>
                  <a:pt x="5759" y="1245"/>
                </a:lnTo>
                <a:lnTo>
                  <a:pt x="5580" y="1119"/>
                </a:lnTo>
                <a:lnTo>
                  <a:pt x="5400" y="1020"/>
                </a:lnTo>
                <a:lnTo>
                  <a:pt x="5205" y="918"/>
                </a:lnTo>
                <a:lnTo>
                  <a:pt x="5031" y="837"/>
                </a:lnTo>
                <a:lnTo>
                  <a:pt x="4866" y="771"/>
                </a:lnTo>
                <a:lnTo>
                  <a:pt x="4710" y="711"/>
                </a:lnTo>
                <a:lnTo>
                  <a:pt x="4545" y="651"/>
                </a:lnTo>
                <a:lnTo>
                  <a:pt x="4386" y="600"/>
                </a:lnTo>
                <a:lnTo>
                  <a:pt x="4248" y="552"/>
                </a:lnTo>
                <a:lnTo>
                  <a:pt x="3993" y="483"/>
                </a:lnTo>
                <a:lnTo>
                  <a:pt x="3777" y="423"/>
                </a:lnTo>
                <a:lnTo>
                  <a:pt x="3564" y="375"/>
                </a:lnTo>
                <a:lnTo>
                  <a:pt x="3282" y="312"/>
                </a:lnTo>
                <a:lnTo>
                  <a:pt x="3003" y="261"/>
                </a:lnTo>
                <a:lnTo>
                  <a:pt x="2733" y="213"/>
                </a:lnTo>
                <a:lnTo>
                  <a:pt x="2451" y="171"/>
                </a:lnTo>
                <a:lnTo>
                  <a:pt x="2211" y="138"/>
                </a:lnTo>
                <a:lnTo>
                  <a:pt x="1974" y="108"/>
                </a:lnTo>
                <a:lnTo>
                  <a:pt x="1665" y="81"/>
                </a:lnTo>
                <a:lnTo>
                  <a:pt x="1437" y="60"/>
                </a:lnTo>
                <a:lnTo>
                  <a:pt x="1125" y="36"/>
                </a:lnTo>
                <a:lnTo>
                  <a:pt x="828" y="21"/>
                </a:lnTo>
                <a:lnTo>
                  <a:pt x="558" y="12"/>
                </a:lnTo>
                <a:lnTo>
                  <a:pt x="282" y="3"/>
                </a:lnTo>
                <a:lnTo>
                  <a:pt x="0" y="0"/>
                </a:lnTo>
              </a:path>
            </a:pathLst>
          </a:custGeom>
          <a:gradFill rotWithShape="0">
            <a:gsLst>
              <a:gs pos="0">
                <a:srgbClr val="C0C0C0"/>
              </a:gs>
              <a:gs pos="100000">
                <a:schemeClr val="bg1"/>
              </a:gs>
            </a:gsLst>
            <a:lin ang="0" scaled="1"/>
          </a:gradFill>
          <a:ln w="9525" cap="flat" cmpd="sng">
            <a:noFill/>
            <a:prstDash val="solid"/>
            <a:round/>
            <a:headEnd type="none" w="sm" len="sm"/>
            <a:tailEnd type="none" w="sm" len="sm"/>
          </a:ln>
          <a:effectLst/>
        </p:spPr>
        <p:txBody>
          <a:bodyPr>
            <a:prstTxWarp prst="textNoShape">
              <a:avLst/>
            </a:prstTxWarp>
          </a:bodyPr>
          <a:lstStyle/>
          <a:p>
            <a:endParaRPr lang="en-US"/>
          </a:p>
        </p:txBody>
      </p:sp>
      <p:sp>
        <p:nvSpPr>
          <p:cNvPr id="6150" name="Freeform 6"/>
          <p:cNvSpPr>
            <a:spLocks/>
          </p:cNvSpPr>
          <p:nvPr/>
        </p:nvSpPr>
        <p:spPr bwMode="white">
          <a:xfrm>
            <a:off x="0" y="2481263"/>
            <a:ext cx="9144000" cy="2497137"/>
          </a:xfrm>
          <a:custGeom>
            <a:avLst/>
            <a:gdLst/>
            <a:ahLst/>
            <a:cxnLst>
              <a:cxn ang="0">
                <a:pos x="0" y="0"/>
              </a:cxn>
              <a:cxn ang="0">
                <a:pos x="0" y="351"/>
              </a:cxn>
              <a:cxn ang="0">
                <a:pos x="282" y="357"/>
              </a:cxn>
              <a:cxn ang="0">
                <a:pos x="627" y="363"/>
              </a:cxn>
              <a:cxn ang="0">
                <a:pos x="960" y="375"/>
              </a:cxn>
              <a:cxn ang="0">
                <a:pos x="1218" y="393"/>
              </a:cxn>
              <a:cxn ang="0">
                <a:pos x="1470" y="411"/>
              </a:cxn>
              <a:cxn ang="0">
                <a:pos x="1746" y="435"/>
              </a:cxn>
              <a:cxn ang="0">
                <a:pos x="2022" y="462"/>
              </a:cxn>
              <a:cxn ang="0">
                <a:pos x="2340" y="504"/>
              </a:cxn>
              <a:cxn ang="0">
                <a:pos x="2664" y="549"/>
              </a:cxn>
              <a:cxn ang="0">
                <a:pos x="2952" y="597"/>
              </a:cxn>
              <a:cxn ang="0">
                <a:pos x="3225" y="648"/>
              </a:cxn>
              <a:cxn ang="0">
                <a:pos x="3513" y="708"/>
              </a:cxn>
              <a:cxn ang="0">
                <a:pos x="3693" y="750"/>
              </a:cxn>
              <a:cxn ang="0">
                <a:pos x="3936" y="810"/>
              </a:cxn>
              <a:cxn ang="0">
                <a:pos x="4095" y="855"/>
              </a:cxn>
              <a:cxn ang="0">
                <a:pos x="4281" y="909"/>
              </a:cxn>
              <a:cxn ang="0">
                <a:pos x="4503" y="981"/>
              </a:cxn>
              <a:cxn ang="0">
                <a:pos x="4704" y="1053"/>
              </a:cxn>
              <a:cxn ang="0">
                <a:pos x="4911" y="1131"/>
              </a:cxn>
              <a:cxn ang="0">
                <a:pos x="5073" y="1197"/>
              </a:cxn>
              <a:cxn ang="0">
                <a:pos x="5256" y="1281"/>
              </a:cxn>
              <a:cxn ang="0">
                <a:pos x="5475" y="1401"/>
              </a:cxn>
              <a:cxn ang="0">
                <a:pos x="5628" y="1482"/>
              </a:cxn>
              <a:cxn ang="0">
                <a:pos x="5759" y="1572"/>
              </a:cxn>
              <a:cxn ang="0">
                <a:pos x="5759" y="633"/>
              </a:cxn>
              <a:cxn ang="0">
                <a:pos x="5493" y="570"/>
              </a:cxn>
              <a:cxn ang="0">
                <a:pos x="5214" y="501"/>
              </a:cxn>
              <a:cxn ang="0">
                <a:pos x="4950" y="444"/>
              </a:cxn>
              <a:cxn ang="0">
                <a:pos x="4701" y="396"/>
              </a:cxn>
              <a:cxn ang="0">
                <a:pos x="4425" y="348"/>
              </a:cxn>
              <a:cxn ang="0">
                <a:pos x="4110" y="294"/>
              </a:cxn>
              <a:cxn ang="0">
                <a:pos x="3813" y="252"/>
              </a:cxn>
              <a:cxn ang="0">
                <a:pos x="3549" y="213"/>
              </a:cxn>
              <a:cxn ang="0">
                <a:pos x="3261" y="183"/>
              </a:cxn>
              <a:cxn ang="0">
                <a:pos x="3015" y="153"/>
              </a:cxn>
              <a:cxn ang="0">
                <a:pos x="2757" y="129"/>
              </a:cxn>
              <a:cxn ang="0">
                <a:pos x="2520" y="105"/>
              </a:cxn>
              <a:cxn ang="0">
                <a:pos x="2301" y="87"/>
              </a:cxn>
              <a:cxn ang="0">
                <a:pos x="2013" y="66"/>
              </a:cxn>
              <a:cxn ang="0">
                <a:pos x="1731" y="48"/>
              </a:cxn>
              <a:cxn ang="0">
                <a:pos x="1524" y="39"/>
              </a:cxn>
              <a:cxn ang="0">
                <a:pos x="1260" y="27"/>
              </a:cxn>
              <a:cxn ang="0">
                <a:pos x="966" y="15"/>
              </a:cxn>
              <a:cxn ang="0">
                <a:pos x="714" y="12"/>
              </a:cxn>
              <a:cxn ang="0">
                <a:pos x="510" y="6"/>
              </a:cxn>
              <a:cxn ang="0">
                <a:pos x="243" y="0"/>
              </a:cxn>
              <a:cxn ang="0">
                <a:pos x="0" y="0"/>
              </a:cxn>
            </a:cxnLst>
            <a:rect l="0" t="0" r="r" b="b"/>
            <a:pathLst>
              <a:path w="5760" h="1573">
                <a:moveTo>
                  <a:pt x="0" y="0"/>
                </a:moveTo>
                <a:lnTo>
                  <a:pt x="0" y="351"/>
                </a:lnTo>
                <a:lnTo>
                  <a:pt x="282" y="357"/>
                </a:lnTo>
                <a:lnTo>
                  <a:pt x="627" y="363"/>
                </a:lnTo>
                <a:lnTo>
                  <a:pt x="960" y="375"/>
                </a:lnTo>
                <a:lnTo>
                  <a:pt x="1218" y="393"/>
                </a:lnTo>
                <a:lnTo>
                  <a:pt x="1470" y="411"/>
                </a:lnTo>
                <a:lnTo>
                  <a:pt x="1746" y="435"/>
                </a:lnTo>
                <a:lnTo>
                  <a:pt x="2022" y="462"/>
                </a:lnTo>
                <a:lnTo>
                  <a:pt x="2340" y="504"/>
                </a:lnTo>
                <a:lnTo>
                  <a:pt x="2664" y="549"/>
                </a:lnTo>
                <a:lnTo>
                  <a:pt x="2952" y="597"/>
                </a:lnTo>
                <a:lnTo>
                  <a:pt x="3225" y="648"/>
                </a:lnTo>
                <a:lnTo>
                  <a:pt x="3513" y="708"/>
                </a:lnTo>
                <a:lnTo>
                  <a:pt x="3693" y="750"/>
                </a:lnTo>
                <a:lnTo>
                  <a:pt x="3936" y="810"/>
                </a:lnTo>
                <a:lnTo>
                  <a:pt x="4095" y="855"/>
                </a:lnTo>
                <a:lnTo>
                  <a:pt x="4281" y="909"/>
                </a:lnTo>
                <a:lnTo>
                  <a:pt x="4503" y="981"/>
                </a:lnTo>
                <a:lnTo>
                  <a:pt x="4704" y="1053"/>
                </a:lnTo>
                <a:lnTo>
                  <a:pt x="4911" y="1131"/>
                </a:lnTo>
                <a:lnTo>
                  <a:pt x="5073" y="1197"/>
                </a:lnTo>
                <a:lnTo>
                  <a:pt x="5256" y="1281"/>
                </a:lnTo>
                <a:lnTo>
                  <a:pt x="5475" y="1401"/>
                </a:lnTo>
                <a:lnTo>
                  <a:pt x="5628" y="1482"/>
                </a:lnTo>
                <a:lnTo>
                  <a:pt x="5759" y="1572"/>
                </a:lnTo>
                <a:lnTo>
                  <a:pt x="5759" y="633"/>
                </a:lnTo>
                <a:lnTo>
                  <a:pt x="5493" y="570"/>
                </a:lnTo>
                <a:lnTo>
                  <a:pt x="5214" y="501"/>
                </a:lnTo>
                <a:lnTo>
                  <a:pt x="4950" y="444"/>
                </a:lnTo>
                <a:lnTo>
                  <a:pt x="4701" y="396"/>
                </a:lnTo>
                <a:lnTo>
                  <a:pt x="4425" y="348"/>
                </a:lnTo>
                <a:lnTo>
                  <a:pt x="4110" y="294"/>
                </a:lnTo>
                <a:lnTo>
                  <a:pt x="3813" y="252"/>
                </a:lnTo>
                <a:lnTo>
                  <a:pt x="3549" y="213"/>
                </a:lnTo>
                <a:lnTo>
                  <a:pt x="3261" y="183"/>
                </a:lnTo>
                <a:lnTo>
                  <a:pt x="3015" y="153"/>
                </a:lnTo>
                <a:lnTo>
                  <a:pt x="2757" y="129"/>
                </a:lnTo>
                <a:lnTo>
                  <a:pt x="2520" y="105"/>
                </a:lnTo>
                <a:lnTo>
                  <a:pt x="2301" y="87"/>
                </a:lnTo>
                <a:lnTo>
                  <a:pt x="2013" y="66"/>
                </a:lnTo>
                <a:lnTo>
                  <a:pt x="1731" y="48"/>
                </a:lnTo>
                <a:lnTo>
                  <a:pt x="1524" y="39"/>
                </a:lnTo>
                <a:lnTo>
                  <a:pt x="1260" y="27"/>
                </a:lnTo>
                <a:lnTo>
                  <a:pt x="966" y="15"/>
                </a:lnTo>
                <a:lnTo>
                  <a:pt x="714" y="12"/>
                </a:lnTo>
                <a:lnTo>
                  <a:pt x="510" y="6"/>
                </a:lnTo>
                <a:lnTo>
                  <a:pt x="243" y="0"/>
                </a:lnTo>
                <a:lnTo>
                  <a:pt x="0" y="0"/>
                </a:lnTo>
              </a:path>
            </a:pathLst>
          </a:custGeom>
          <a:gradFill rotWithShape="0">
            <a:gsLst>
              <a:gs pos="0">
                <a:srgbClr val="C0C0C0"/>
              </a:gs>
              <a:gs pos="100000">
                <a:schemeClr val="bg1"/>
              </a:gs>
            </a:gsLst>
            <a:lin ang="0" scaled="1"/>
          </a:gradFill>
          <a:ln w="9525" cap="flat" cmpd="sng">
            <a:noFill/>
            <a:prstDash val="solid"/>
            <a:round/>
            <a:headEnd type="none" w="sm" len="sm"/>
            <a:tailEnd type="none" w="sm" len="sm"/>
          </a:ln>
          <a:effectLst/>
        </p:spPr>
        <p:txBody>
          <a:bodyPr>
            <a:prstTxWarp prst="textNoShape">
              <a:avLst/>
            </a:prstTxWarp>
          </a:bodyPr>
          <a:lstStyle/>
          <a:p>
            <a:endParaRPr lang="en-US"/>
          </a:p>
        </p:txBody>
      </p:sp>
      <p:sp>
        <p:nvSpPr>
          <p:cNvPr id="6151" name="Freeform 7"/>
          <p:cNvSpPr>
            <a:spLocks/>
          </p:cNvSpPr>
          <p:nvPr/>
        </p:nvSpPr>
        <p:spPr bwMode="white">
          <a:xfrm>
            <a:off x="0" y="1814513"/>
            <a:ext cx="9144000" cy="1539875"/>
          </a:xfrm>
          <a:custGeom>
            <a:avLst/>
            <a:gdLst/>
            <a:ahLst/>
            <a:cxnLst>
              <a:cxn ang="0">
                <a:pos x="0" y="0"/>
              </a:cxn>
              <a:cxn ang="0">
                <a:pos x="0" y="339"/>
              </a:cxn>
              <a:cxn ang="0">
                <a:pos x="318" y="342"/>
              </a:cxn>
              <a:cxn ang="0">
                <a:pos x="591" y="348"/>
              </a:cxn>
              <a:cxn ang="0">
                <a:pos x="846" y="354"/>
              </a:cxn>
              <a:cxn ang="0">
                <a:pos x="1074" y="360"/>
              </a:cxn>
              <a:cxn ang="0">
                <a:pos x="1314" y="366"/>
              </a:cxn>
              <a:cxn ang="0">
                <a:pos x="1599" y="381"/>
              </a:cxn>
              <a:cxn ang="0">
                <a:pos x="1911" y="399"/>
              </a:cxn>
              <a:cxn ang="0">
                <a:pos x="2241" y="420"/>
              </a:cxn>
              <a:cxn ang="0">
                <a:pos x="2619" y="453"/>
              </a:cxn>
              <a:cxn ang="0">
                <a:pos x="2889" y="477"/>
              </a:cxn>
              <a:cxn ang="0">
                <a:pos x="3177" y="507"/>
              </a:cxn>
              <a:cxn ang="0">
                <a:pos x="3498" y="543"/>
              </a:cxn>
              <a:cxn ang="0">
                <a:pos x="3813" y="585"/>
              </a:cxn>
              <a:cxn ang="0">
                <a:pos x="4044" y="618"/>
              </a:cxn>
              <a:cxn ang="0">
                <a:pos x="4365" y="669"/>
              </a:cxn>
              <a:cxn ang="0">
                <a:pos x="4683" y="726"/>
              </a:cxn>
              <a:cxn ang="0">
                <a:pos x="4980" y="786"/>
              </a:cxn>
              <a:cxn ang="0">
                <a:pos x="5268" y="846"/>
              </a:cxn>
              <a:cxn ang="0">
                <a:pos x="5646" y="942"/>
              </a:cxn>
              <a:cxn ang="0">
                <a:pos x="5759" y="969"/>
              </a:cxn>
              <a:cxn ang="0">
                <a:pos x="5759" y="0"/>
              </a:cxn>
              <a:cxn ang="0">
                <a:pos x="0" y="0"/>
              </a:cxn>
            </a:cxnLst>
            <a:rect l="0" t="0" r="r" b="b"/>
            <a:pathLst>
              <a:path w="5760" h="970">
                <a:moveTo>
                  <a:pt x="0" y="0"/>
                </a:moveTo>
                <a:lnTo>
                  <a:pt x="0" y="339"/>
                </a:lnTo>
                <a:lnTo>
                  <a:pt x="318" y="342"/>
                </a:lnTo>
                <a:lnTo>
                  <a:pt x="591" y="348"/>
                </a:lnTo>
                <a:lnTo>
                  <a:pt x="846" y="354"/>
                </a:lnTo>
                <a:lnTo>
                  <a:pt x="1074" y="360"/>
                </a:lnTo>
                <a:lnTo>
                  <a:pt x="1314" y="366"/>
                </a:lnTo>
                <a:lnTo>
                  <a:pt x="1599" y="381"/>
                </a:lnTo>
                <a:lnTo>
                  <a:pt x="1911" y="399"/>
                </a:lnTo>
                <a:lnTo>
                  <a:pt x="2241" y="420"/>
                </a:lnTo>
                <a:lnTo>
                  <a:pt x="2619" y="453"/>
                </a:lnTo>
                <a:lnTo>
                  <a:pt x="2889" y="477"/>
                </a:lnTo>
                <a:lnTo>
                  <a:pt x="3177" y="507"/>
                </a:lnTo>
                <a:lnTo>
                  <a:pt x="3498" y="543"/>
                </a:lnTo>
                <a:lnTo>
                  <a:pt x="3813" y="585"/>
                </a:lnTo>
                <a:lnTo>
                  <a:pt x="4044" y="618"/>
                </a:lnTo>
                <a:lnTo>
                  <a:pt x="4365" y="669"/>
                </a:lnTo>
                <a:lnTo>
                  <a:pt x="4683" y="726"/>
                </a:lnTo>
                <a:lnTo>
                  <a:pt x="4980" y="786"/>
                </a:lnTo>
                <a:lnTo>
                  <a:pt x="5268" y="846"/>
                </a:lnTo>
                <a:lnTo>
                  <a:pt x="5646" y="942"/>
                </a:lnTo>
                <a:lnTo>
                  <a:pt x="5759" y="969"/>
                </a:lnTo>
                <a:lnTo>
                  <a:pt x="5759" y="0"/>
                </a:lnTo>
                <a:lnTo>
                  <a:pt x="0" y="0"/>
                </a:lnTo>
              </a:path>
            </a:pathLst>
          </a:custGeom>
          <a:gradFill rotWithShape="0">
            <a:gsLst>
              <a:gs pos="0">
                <a:srgbClr val="C0C0C0"/>
              </a:gs>
              <a:gs pos="100000">
                <a:schemeClr val="bg1"/>
              </a:gs>
            </a:gsLst>
            <a:lin ang="0" scaled="1"/>
          </a:gradFill>
          <a:ln w="9525" cap="flat" cmpd="sng">
            <a:noFill/>
            <a:prstDash val="solid"/>
            <a:round/>
            <a:headEnd type="none" w="sm" len="sm"/>
            <a:tailEnd type="none" w="sm" len="sm"/>
          </a:ln>
          <a:effectLst/>
        </p:spPr>
        <p:txBody>
          <a:bodyPr>
            <a:prstTxWarp prst="textNoShape">
              <a:avLst/>
            </a:prstTxWarp>
          </a:bodyPr>
          <a:lstStyle/>
          <a:p>
            <a:endParaRPr lang="en-US"/>
          </a:p>
        </p:txBody>
      </p:sp>
      <p:sp>
        <p:nvSpPr>
          <p:cNvPr id="6152" name="Freeform 8"/>
          <p:cNvSpPr>
            <a:spLocks/>
          </p:cNvSpPr>
          <p:nvPr/>
        </p:nvSpPr>
        <p:spPr bwMode="white">
          <a:xfrm>
            <a:off x="0" y="0"/>
            <a:ext cx="9144000" cy="1682750"/>
          </a:xfrm>
          <a:custGeom>
            <a:avLst/>
            <a:gdLst/>
            <a:ahLst/>
            <a:cxnLst>
              <a:cxn ang="0">
                <a:pos x="0" y="753"/>
              </a:cxn>
              <a:cxn ang="0">
                <a:pos x="0" y="1059"/>
              </a:cxn>
              <a:cxn ang="0">
                <a:pos x="5759" y="1059"/>
              </a:cxn>
              <a:cxn ang="0">
                <a:pos x="5759" y="0"/>
              </a:cxn>
              <a:cxn ang="0">
                <a:pos x="5430" y="0"/>
              </a:cxn>
              <a:cxn ang="0">
                <a:pos x="5298" y="84"/>
              </a:cxn>
              <a:cxn ang="0">
                <a:pos x="5136" y="159"/>
              </a:cxn>
              <a:cxn ang="0">
                <a:pos x="4968" y="222"/>
              </a:cxn>
              <a:cxn ang="0">
                <a:pos x="4812" y="267"/>
              </a:cxn>
              <a:cxn ang="0">
                <a:pos x="4626" y="324"/>
              </a:cxn>
              <a:cxn ang="0">
                <a:pos x="4440" y="366"/>
              </a:cxn>
              <a:cxn ang="0">
                <a:pos x="4230" y="414"/>
              </a:cxn>
              <a:cxn ang="0">
                <a:pos x="3939" y="468"/>
              </a:cxn>
              <a:cxn ang="0">
                <a:pos x="3711" y="504"/>
              </a:cxn>
              <a:cxn ang="0">
                <a:pos x="3441" y="543"/>
              </a:cxn>
              <a:cxn ang="0">
                <a:pos x="3189" y="579"/>
              </a:cxn>
              <a:cxn ang="0">
                <a:pos x="2925" y="606"/>
              </a:cxn>
              <a:cxn ang="0">
                <a:pos x="2679" y="633"/>
              </a:cxn>
              <a:cxn ang="0">
                <a:pos x="2418" y="654"/>
              </a:cxn>
              <a:cxn ang="0">
                <a:pos x="2142" y="675"/>
              </a:cxn>
              <a:cxn ang="0">
                <a:pos x="1896" y="693"/>
              </a:cxn>
              <a:cxn ang="0">
                <a:pos x="1647" y="708"/>
              </a:cxn>
              <a:cxn ang="0">
                <a:pos x="1404" y="720"/>
              </a:cxn>
              <a:cxn ang="0">
                <a:pos x="1170" y="732"/>
              </a:cxn>
              <a:cxn ang="0">
                <a:pos x="906" y="738"/>
              </a:cxn>
              <a:cxn ang="0">
                <a:pos x="534" y="747"/>
              </a:cxn>
              <a:cxn ang="0">
                <a:pos x="201" y="753"/>
              </a:cxn>
              <a:cxn ang="0">
                <a:pos x="0" y="753"/>
              </a:cxn>
            </a:cxnLst>
            <a:rect l="0" t="0" r="r" b="b"/>
            <a:pathLst>
              <a:path w="5760" h="1060">
                <a:moveTo>
                  <a:pt x="0" y="753"/>
                </a:moveTo>
                <a:lnTo>
                  <a:pt x="0" y="1059"/>
                </a:lnTo>
                <a:lnTo>
                  <a:pt x="5759" y="1059"/>
                </a:lnTo>
                <a:lnTo>
                  <a:pt x="5759" y="0"/>
                </a:lnTo>
                <a:lnTo>
                  <a:pt x="5430" y="0"/>
                </a:lnTo>
                <a:lnTo>
                  <a:pt x="5298" y="84"/>
                </a:lnTo>
                <a:lnTo>
                  <a:pt x="5136" y="159"/>
                </a:lnTo>
                <a:lnTo>
                  <a:pt x="4968" y="222"/>
                </a:lnTo>
                <a:lnTo>
                  <a:pt x="4812" y="267"/>
                </a:lnTo>
                <a:lnTo>
                  <a:pt x="4626" y="324"/>
                </a:lnTo>
                <a:lnTo>
                  <a:pt x="4440" y="366"/>
                </a:lnTo>
                <a:lnTo>
                  <a:pt x="4230" y="414"/>
                </a:lnTo>
                <a:lnTo>
                  <a:pt x="3939" y="468"/>
                </a:lnTo>
                <a:lnTo>
                  <a:pt x="3711" y="504"/>
                </a:lnTo>
                <a:lnTo>
                  <a:pt x="3441" y="543"/>
                </a:lnTo>
                <a:lnTo>
                  <a:pt x="3189" y="579"/>
                </a:lnTo>
                <a:lnTo>
                  <a:pt x="2925" y="606"/>
                </a:lnTo>
                <a:lnTo>
                  <a:pt x="2679" y="633"/>
                </a:lnTo>
                <a:lnTo>
                  <a:pt x="2418" y="654"/>
                </a:lnTo>
                <a:lnTo>
                  <a:pt x="2142" y="675"/>
                </a:lnTo>
                <a:lnTo>
                  <a:pt x="1896" y="693"/>
                </a:lnTo>
                <a:lnTo>
                  <a:pt x="1647" y="708"/>
                </a:lnTo>
                <a:lnTo>
                  <a:pt x="1404" y="720"/>
                </a:lnTo>
                <a:lnTo>
                  <a:pt x="1170" y="732"/>
                </a:lnTo>
                <a:lnTo>
                  <a:pt x="906" y="738"/>
                </a:lnTo>
                <a:lnTo>
                  <a:pt x="534" y="747"/>
                </a:lnTo>
                <a:lnTo>
                  <a:pt x="201" y="753"/>
                </a:lnTo>
                <a:lnTo>
                  <a:pt x="0" y="753"/>
                </a:lnTo>
              </a:path>
            </a:pathLst>
          </a:custGeom>
          <a:gradFill rotWithShape="0">
            <a:gsLst>
              <a:gs pos="0">
                <a:srgbClr val="C0C0C0"/>
              </a:gs>
              <a:gs pos="100000">
                <a:schemeClr val="bg1"/>
              </a:gs>
            </a:gsLst>
            <a:lin ang="0" scaled="1"/>
          </a:gradFill>
          <a:ln w="9525" cap="flat" cmpd="sng">
            <a:noFill/>
            <a:prstDash val="solid"/>
            <a:round/>
            <a:headEnd type="none" w="sm" len="sm"/>
            <a:tailEnd type="none" w="sm" len="sm"/>
          </a:ln>
          <a:effectLst/>
        </p:spPr>
        <p:txBody>
          <a:bodyPr>
            <a:prstTxWarp prst="textNoShape">
              <a:avLst/>
            </a:prstTxWarp>
          </a:bodyPr>
          <a:lstStyle/>
          <a:p>
            <a:endParaRPr lang="en-US"/>
          </a:p>
        </p:txBody>
      </p:sp>
      <p:sp>
        <p:nvSpPr>
          <p:cNvPr id="6153" name="Freeform 9"/>
          <p:cNvSpPr>
            <a:spLocks/>
          </p:cNvSpPr>
          <p:nvPr/>
        </p:nvSpPr>
        <p:spPr bwMode="white">
          <a:xfrm>
            <a:off x="0" y="0"/>
            <a:ext cx="8388350" cy="1068388"/>
          </a:xfrm>
          <a:custGeom>
            <a:avLst/>
            <a:gdLst/>
            <a:ahLst/>
            <a:cxnLst>
              <a:cxn ang="0">
                <a:pos x="0" y="366"/>
              </a:cxn>
              <a:cxn ang="0">
                <a:pos x="0" y="672"/>
              </a:cxn>
              <a:cxn ang="0">
                <a:pos x="303" y="672"/>
              </a:cxn>
              <a:cxn ang="0">
                <a:pos x="723" y="663"/>
              </a:cxn>
              <a:cxn ang="0">
                <a:pos x="1020" y="654"/>
              </a:cxn>
              <a:cxn ang="0">
                <a:pos x="1302" y="642"/>
              </a:cxn>
              <a:cxn ang="0">
                <a:pos x="1554" y="630"/>
              </a:cxn>
              <a:cxn ang="0">
                <a:pos x="1779" y="615"/>
              </a:cxn>
              <a:cxn ang="0">
                <a:pos x="1962" y="606"/>
              </a:cxn>
              <a:cxn ang="0">
                <a:pos x="2193" y="588"/>
              </a:cxn>
              <a:cxn ang="0">
                <a:pos x="2448" y="570"/>
              </a:cxn>
              <a:cxn ang="0">
                <a:pos x="2700" y="546"/>
              </a:cxn>
              <a:cxn ang="0">
                <a:pos x="2904" y="528"/>
              </a:cxn>
              <a:cxn ang="0">
                <a:pos x="3138" y="498"/>
              </a:cxn>
              <a:cxn ang="0">
                <a:pos x="3324" y="474"/>
              </a:cxn>
              <a:cxn ang="0">
                <a:pos x="3534" y="447"/>
              </a:cxn>
              <a:cxn ang="0">
                <a:pos x="3735" y="420"/>
              </a:cxn>
              <a:cxn ang="0">
                <a:pos x="3933" y="384"/>
              </a:cxn>
              <a:cxn ang="0">
                <a:pos x="4116" y="351"/>
              </a:cxn>
              <a:cxn ang="0">
                <a:pos x="4266" y="318"/>
              </a:cxn>
              <a:cxn ang="0">
                <a:pos x="4446" y="279"/>
              </a:cxn>
              <a:cxn ang="0">
                <a:pos x="4620" y="237"/>
              </a:cxn>
              <a:cxn ang="0">
                <a:pos x="4779" y="192"/>
              </a:cxn>
              <a:cxn ang="0">
                <a:pos x="4920" y="147"/>
              </a:cxn>
              <a:cxn ang="0">
                <a:pos x="5085" y="90"/>
              </a:cxn>
              <a:cxn ang="0">
                <a:pos x="5193" y="42"/>
              </a:cxn>
              <a:cxn ang="0">
                <a:pos x="5283" y="0"/>
              </a:cxn>
              <a:cxn ang="0">
                <a:pos x="3201" y="0"/>
              </a:cxn>
              <a:cxn ang="0">
                <a:pos x="2982" y="57"/>
              </a:cxn>
              <a:cxn ang="0">
                <a:pos x="2775" y="108"/>
              </a:cxn>
              <a:cxn ang="0">
                <a:pos x="2562" y="150"/>
              </a:cxn>
              <a:cxn ang="0">
                <a:pos x="2397" y="183"/>
              </a:cxn>
              <a:cxn ang="0">
                <a:pos x="2205" y="213"/>
              </a:cxn>
              <a:cxn ang="0">
                <a:pos x="2001" y="243"/>
              </a:cxn>
              <a:cxn ang="0">
                <a:pos x="1776" y="273"/>
              </a:cxn>
              <a:cxn ang="0">
                <a:pos x="1536" y="297"/>
              </a:cxn>
              <a:cxn ang="0">
                <a:pos x="1344" y="312"/>
              </a:cxn>
              <a:cxn ang="0">
                <a:pos x="1134" y="330"/>
              </a:cxn>
              <a:cxn ang="0">
                <a:pos x="921" y="342"/>
              </a:cxn>
              <a:cxn ang="0">
                <a:pos x="696" y="354"/>
              </a:cxn>
              <a:cxn ang="0">
                <a:pos x="501" y="360"/>
              </a:cxn>
              <a:cxn ang="0">
                <a:pos x="279" y="366"/>
              </a:cxn>
              <a:cxn ang="0">
                <a:pos x="99" y="369"/>
              </a:cxn>
              <a:cxn ang="0">
                <a:pos x="0" y="366"/>
              </a:cxn>
            </a:cxnLst>
            <a:rect l="0" t="0" r="r" b="b"/>
            <a:pathLst>
              <a:path w="5284" h="673">
                <a:moveTo>
                  <a:pt x="0" y="366"/>
                </a:moveTo>
                <a:lnTo>
                  <a:pt x="0" y="672"/>
                </a:lnTo>
                <a:lnTo>
                  <a:pt x="303" y="672"/>
                </a:lnTo>
                <a:lnTo>
                  <a:pt x="723" y="663"/>
                </a:lnTo>
                <a:lnTo>
                  <a:pt x="1020" y="654"/>
                </a:lnTo>
                <a:lnTo>
                  <a:pt x="1302" y="642"/>
                </a:lnTo>
                <a:lnTo>
                  <a:pt x="1554" y="630"/>
                </a:lnTo>
                <a:lnTo>
                  <a:pt x="1779" y="615"/>
                </a:lnTo>
                <a:lnTo>
                  <a:pt x="1962" y="606"/>
                </a:lnTo>
                <a:lnTo>
                  <a:pt x="2193" y="588"/>
                </a:lnTo>
                <a:lnTo>
                  <a:pt x="2448" y="570"/>
                </a:lnTo>
                <a:lnTo>
                  <a:pt x="2700" y="546"/>
                </a:lnTo>
                <a:lnTo>
                  <a:pt x="2904" y="528"/>
                </a:lnTo>
                <a:lnTo>
                  <a:pt x="3138" y="498"/>
                </a:lnTo>
                <a:lnTo>
                  <a:pt x="3324" y="474"/>
                </a:lnTo>
                <a:lnTo>
                  <a:pt x="3534" y="447"/>
                </a:lnTo>
                <a:lnTo>
                  <a:pt x="3735" y="420"/>
                </a:lnTo>
                <a:lnTo>
                  <a:pt x="3933" y="384"/>
                </a:lnTo>
                <a:lnTo>
                  <a:pt x="4116" y="351"/>
                </a:lnTo>
                <a:lnTo>
                  <a:pt x="4266" y="318"/>
                </a:lnTo>
                <a:lnTo>
                  <a:pt x="4446" y="279"/>
                </a:lnTo>
                <a:lnTo>
                  <a:pt x="4620" y="237"/>
                </a:lnTo>
                <a:lnTo>
                  <a:pt x="4779" y="192"/>
                </a:lnTo>
                <a:lnTo>
                  <a:pt x="4920" y="147"/>
                </a:lnTo>
                <a:lnTo>
                  <a:pt x="5085" y="90"/>
                </a:lnTo>
                <a:lnTo>
                  <a:pt x="5193" y="42"/>
                </a:lnTo>
                <a:lnTo>
                  <a:pt x="5283" y="0"/>
                </a:lnTo>
                <a:lnTo>
                  <a:pt x="3201" y="0"/>
                </a:lnTo>
                <a:lnTo>
                  <a:pt x="2982" y="57"/>
                </a:lnTo>
                <a:lnTo>
                  <a:pt x="2775" y="108"/>
                </a:lnTo>
                <a:lnTo>
                  <a:pt x="2562" y="150"/>
                </a:lnTo>
                <a:lnTo>
                  <a:pt x="2397" y="183"/>
                </a:lnTo>
                <a:lnTo>
                  <a:pt x="2205" y="213"/>
                </a:lnTo>
                <a:lnTo>
                  <a:pt x="2001" y="243"/>
                </a:lnTo>
                <a:lnTo>
                  <a:pt x="1776" y="273"/>
                </a:lnTo>
                <a:lnTo>
                  <a:pt x="1536" y="297"/>
                </a:lnTo>
                <a:lnTo>
                  <a:pt x="1344" y="312"/>
                </a:lnTo>
                <a:lnTo>
                  <a:pt x="1134" y="330"/>
                </a:lnTo>
                <a:lnTo>
                  <a:pt x="921" y="342"/>
                </a:lnTo>
                <a:lnTo>
                  <a:pt x="696" y="354"/>
                </a:lnTo>
                <a:lnTo>
                  <a:pt x="501" y="360"/>
                </a:lnTo>
                <a:lnTo>
                  <a:pt x="279" y="366"/>
                </a:lnTo>
                <a:lnTo>
                  <a:pt x="99" y="369"/>
                </a:lnTo>
                <a:lnTo>
                  <a:pt x="0" y="366"/>
                </a:lnTo>
              </a:path>
            </a:pathLst>
          </a:custGeom>
          <a:gradFill rotWithShape="0">
            <a:gsLst>
              <a:gs pos="0">
                <a:srgbClr val="C0C0C0"/>
              </a:gs>
              <a:gs pos="100000">
                <a:schemeClr val="bg1"/>
              </a:gs>
            </a:gsLst>
            <a:lin ang="0" scaled="1"/>
          </a:gradFill>
          <a:ln w="9525" cap="flat" cmpd="sng">
            <a:noFill/>
            <a:prstDash val="solid"/>
            <a:round/>
            <a:headEnd type="none" w="sm" len="sm"/>
            <a:tailEnd type="none" w="sm" len="sm"/>
          </a:ln>
          <a:effectLst/>
        </p:spPr>
        <p:txBody>
          <a:bodyPr>
            <a:prstTxWarp prst="textNoShape">
              <a:avLst/>
            </a:prstTxWarp>
          </a:bodyPr>
          <a:lstStyle/>
          <a:p>
            <a:endParaRPr lang="en-US"/>
          </a:p>
        </p:txBody>
      </p:sp>
      <p:sp>
        <p:nvSpPr>
          <p:cNvPr id="6154" name="Freeform 10"/>
          <p:cNvSpPr>
            <a:spLocks/>
          </p:cNvSpPr>
          <p:nvPr/>
        </p:nvSpPr>
        <p:spPr bwMode="white">
          <a:xfrm>
            <a:off x="0" y="0"/>
            <a:ext cx="4578350" cy="454025"/>
          </a:xfrm>
          <a:custGeom>
            <a:avLst/>
            <a:gdLst/>
            <a:ahLst/>
            <a:cxnLst>
              <a:cxn ang="0">
                <a:pos x="0" y="0"/>
              </a:cxn>
              <a:cxn ang="0">
                <a:pos x="0" y="285"/>
              </a:cxn>
              <a:cxn ang="0">
                <a:pos x="192" y="285"/>
              </a:cxn>
              <a:cxn ang="0">
                <a:pos x="384" y="282"/>
              </a:cxn>
              <a:cxn ang="0">
                <a:pos x="579" y="276"/>
              </a:cxn>
              <a:cxn ang="0">
                <a:pos x="789" y="267"/>
              </a:cxn>
              <a:cxn ang="0">
                <a:pos x="999" y="258"/>
              </a:cxn>
              <a:cxn ang="0">
                <a:pos x="1161" y="246"/>
              </a:cxn>
              <a:cxn ang="0">
                <a:pos x="1302" y="234"/>
              </a:cxn>
              <a:cxn ang="0">
                <a:pos x="1458" y="222"/>
              </a:cxn>
              <a:cxn ang="0">
                <a:pos x="1665" y="201"/>
              </a:cxn>
              <a:cxn ang="0">
                <a:pos x="1992" y="159"/>
              </a:cxn>
              <a:cxn ang="0">
                <a:pos x="2301" y="117"/>
              </a:cxn>
              <a:cxn ang="0">
                <a:pos x="2604" y="60"/>
              </a:cxn>
              <a:cxn ang="0">
                <a:pos x="2883" y="0"/>
              </a:cxn>
              <a:cxn ang="0">
                <a:pos x="0" y="0"/>
              </a:cxn>
            </a:cxnLst>
            <a:rect l="0" t="0" r="r" b="b"/>
            <a:pathLst>
              <a:path w="2884" h="286">
                <a:moveTo>
                  <a:pt x="0" y="0"/>
                </a:moveTo>
                <a:lnTo>
                  <a:pt x="0" y="285"/>
                </a:lnTo>
                <a:lnTo>
                  <a:pt x="192" y="285"/>
                </a:lnTo>
                <a:lnTo>
                  <a:pt x="384" y="282"/>
                </a:lnTo>
                <a:lnTo>
                  <a:pt x="579" y="276"/>
                </a:lnTo>
                <a:lnTo>
                  <a:pt x="789" y="267"/>
                </a:lnTo>
                <a:lnTo>
                  <a:pt x="999" y="258"/>
                </a:lnTo>
                <a:lnTo>
                  <a:pt x="1161" y="246"/>
                </a:lnTo>
                <a:lnTo>
                  <a:pt x="1302" y="234"/>
                </a:lnTo>
                <a:lnTo>
                  <a:pt x="1458" y="222"/>
                </a:lnTo>
                <a:lnTo>
                  <a:pt x="1665" y="201"/>
                </a:lnTo>
                <a:lnTo>
                  <a:pt x="1992" y="159"/>
                </a:lnTo>
                <a:lnTo>
                  <a:pt x="2301" y="117"/>
                </a:lnTo>
                <a:lnTo>
                  <a:pt x="2604" y="60"/>
                </a:lnTo>
                <a:lnTo>
                  <a:pt x="2883" y="0"/>
                </a:lnTo>
                <a:lnTo>
                  <a:pt x="0" y="0"/>
                </a:lnTo>
              </a:path>
            </a:pathLst>
          </a:custGeom>
          <a:gradFill rotWithShape="0">
            <a:gsLst>
              <a:gs pos="0">
                <a:srgbClr val="C0C0C0"/>
              </a:gs>
              <a:gs pos="100000">
                <a:schemeClr val="bg1"/>
              </a:gs>
            </a:gsLst>
            <a:lin ang="0" scaled="1"/>
          </a:gradFill>
          <a:ln w="9525">
            <a:noFill/>
            <a:round/>
            <a:headEnd type="none" w="sm" len="sm"/>
            <a:tailEnd type="none" w="sm" len="sm"/>
          </a:ln>
          <a:effectLst/>
        </p:spPr>
        <p:txBody>
          <a:bodyPr>
            <a:prstTxWarp prst="textNoShape">
              <a:avLst/>
            </a:prstTxWarp>
          </a:bodyPr>
          <a:lstStyle/>
          <a:p>
            <a:endParaRPr lang="en-US"/>
          </a:p>
        </p:txBody>
      </p:sp>
      <p:sp>
        <p:nvSpPr>
          <p:cNvPr id="6155" name="Rectangle 11"/>
          <p:cNvSpPr>
            <a:spLocks noGrp="1" noChangeArrowheads="1"/>
          </p:cNvSpPr>
          <p:nvPr>
            <p:ph type="ctrTitle"/>
          </p:nvPr>
        </p:nvSpPr>
        <p:spPr>
          <a:xfrm>
            <a:off x="685800" y="609600"/>
            <a:ext cx="7772400" cy="2819400"/>
          </a:xfrm>
        </p:spPr>
        <p:txBody>
          <a:bodyPr/>
          <a:lstStyle>
            <a:lvl1pPr algn="ctr">
              <a:defRPr sz="4000"/>
            </a:lvl1pPr>
          </a:lstStyle>
          <a:p>
            <a:r>
              <a:rPr lang="en-US"/>
              <a:t>Click to edit Master title style</a:t>
            </a:r>
          </a:p>
        </p:txBody>
      </p:sp>
      <p:sp>
        <p:nvSpPr>
          <p:cNvPr id="6156" name="Rectangle 12"/>
          <p:cNvSpPr>
            <a:spLocks noGrp="1" noChangeArrowheads="1"/>
          </p:cNvSpPr>
          <p:nvPr>
            <p:ph type="subTitle" idx="1"/>
          </p:nvPr>
        </p:nvSpPr>
        <p:spPr>
          <a:xfrm>
            <a:off x="1371600" y="3886200"/>
            <a:ext cx="6400800" cy="1752600"/>
          </a:xfrm>
        </p:spPr>
        <p:txBody>
          <a:bodyPr/>
          <a:lstStyle>
            <a:lvl1pPr marL="0" indent="0" algn="ctr">
              <a:buFont typeface="Wingdings" charset="2"/>
              <a:buNone/>
              <a:defRPr sz="2400"/>
            </a:lvl1pPr>
          </a:lstStyle>
          <a:p>
            <a:r>
              <a:rPr lang="en-US"/>
              <a:t>Click to edit Master subtitle style</a:t>
            </a:r>
          </a:p>
        </p:txBody>
      </p:sp>
      <p:sp>
        <p:nvSpPr>
          <p:cNvPr id="6157" name="Rectangle 13"/>
          <p:cNvSpPr>
            <a:spLocks noGrp="1" noChangeArrowheads="1"/>
          </p:cNvSpPr>
          <p:nvPr>
            <p:ph type="dt" sz="half" idx="2"/>
          </p:nvPr>
        </p:nvSpPr>
        <p:spPr/>
        <p:txBody>
          <a:bodyPr/>
          <a:lstStyle>
            <a:lvl1pPr>
              <a:defRPr/>
            </a:lvl1pPr>
          </a:lstStyle>
          <a:p>
            <a:endParaRPr lang="en-US"/>
          </a:p>
        </p:txBody>
      </p:sp>
      <p:sp>
        <p:nvSpPr>
          <p:cNvPr id="6158" name="Rectangle 14"/>
          <p:cNvSpPr>
            <a:spLocks noGrp="1" noChangeArrowheads="1"/>
          </p:cNvSpPr>
          <p:nvPr>
            <p:ph type="ftr" sz="quarter" idx="3"/>
          </p:nvPr>
        </p:nvSpPr>
        <p:spPr/>
        <p:txBody>
          <a:bodyPr/>
          <a:lstStyle>
            <a:lvl1pPr>
              <a:defRPr/>
            </a:lvl1pPr>
          </a:lstStyle>
          <a:p>
            <a:endParaRPr lang="en-US"/>
          </a:p>
        </p:txBody>
      </p:sp>
      <p:pic>
        <p:nvPicPr>
          <p:cNvPr id="16" name="Picture 31" descr="rose4"/>
          <p:cNvPicPr>
            <a:picLocks noChangeAspect="1" noChangeArrowheads="1"/>
          </p:cNvPicPr>
          <p:nvPr userDrawn="1"/>
        </p:nvPicPr>
        <p:blipFill>
          <a:blip r:embed="rId2"/>
          <a:srcRect l="12895" t="22858"/>
          <a:stretch>
            <a:fillRect/>
          </a:stretch>
        </p:blipFill>
        <p:spPr bwMode="auto">
          <a:xfrm>
            <a:off x="7162800" y="6477000"/>
            <a:ext cx="1981200" cy="328613"/>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1000"/>
                                  </p:stCondLst>
                                  <p:childTnLst>
                                    <p:set>
                                      <p:cBhvr>
                                        <p:cTn id="6" dur="1" fill="hold">
                                          <p:stCondLst>
                                            <p:cond delay="0"/>
                                          </p:stCondLst>
                                        </p:cTn>
                                        <p:tgtEl>
                                          <p:spTgt spid="6146"/>
                                        </p:tgtEl>
                                        <p:attrNameLst>
                                          <p:attrName>style.visibility</p:attrName>
                                        </p:attrNameLst>
                                      </p:cBhvr>
                                      <p:to>
                                        <p:strVal val="visible"/>
                                      </p:to>
                                    </p:set>
                                    <p:anim calcmode="lin" valueType="num">
                                      <p:cBhvr additive="base">
                                        <p:cTn id="7" dur="500" fill="hold"/>
                                        <p:tgtEl>
                                          <p:spTgt spid="6146"/>
                                        </p:tgtEl>
                                        <p:attrNameLst>
                                          <p:attrName>ppt_x</p:attrName>
                                        </p:attrNameLst>
                                      </p:cBhvr>
                                      <p:tavLst>
                                        <p:tav tm="0">
                                          <p:val>
                                            <p:strVal val="0-#ppt_w/2"/>
                                          </p:val>
                                        </p:tav>
                                        <p:tav tm="100000">
                                          <p:val>
                                            <p:strVal val="#ppt_x"/>
                                          </p:val>
                                        </p:tav>
                                      </p:tavLst>
                                    </p:anim>
                                    <p:anim calcmode="lin" valueType="num">
                                      <p:cBhvr additive="base">
                                        <p:cTn id="8" dur="500" fill="hold"/>
                                        <p:tgtEl>
                                          <p:spTgt spid="6146"/>
                                        </p:tgtEl>
                                        <p:attrNameLst>
                                          <p:attrName>ppt_y</p:attrName>
                                        </p:attrNameLst>
                                      </p:cBhvr>
                                      <p:tavLst>
                                        <p:tav tm="0">
                                          <p:val>
                                            <p:strVal val="#ppt_y"/>
                                          </p:val>
                                        </p:tav>
                                        <p:tav tm="100000">
                                          <p:val>
                                            <p:strVal val="#ppt_y"/>
                                          </p:val>
                                        </p:tav>
                                      </p:tavLst>
                                    </p:anim>
                                  </p:childTnLst>
                                  <p:subTnLst>
                                    <p:set>
                                      <p:cBhvr override="childStyle">
                                        <p:cTn dur="1" fill="hold" display="0" masterRel="sameClick" afterEffect="1">
                                          <p:stCondLst>
                                            <p:cond evt="end" delay="0">
                                              <p:tn val="5"/>
                                            </p:cond>
                                          </p:stCondLst>
                                        </p:cTn>
                                        <p:tgtEl>
                                          <p:spTgt spid="6146"/>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smtClean="0"/>
            </a:lvl1pPr>
          </a:lstStyle>
          <a:p>
            <a:fld id="{D02FA40B-D0E2-5746-A3D8-9149A00ED7AA}"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76200"/>
            <a:ext cx="1943100" cy="6172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76200"/>
            <a:ext cx="5676900" cy="6172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smtClean="0"/>
            </a:lvl1pPr>
          </a:lstStyle>
          <a:p>
            <a:fld id="{AF69C24B-8AC4-4649-8C5D-C9ABF9BA833B}"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685800" y="76200"/>
            <a:ext cx="7772400" cy="5334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762000"/>
            <a:ext cx="3810000" cy="5486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762000"/>
            <a:ext cx="3810000" cy="5486400"/>
          </a:xfrm>
        </p:spPr>
        <p:txBody>
          <a:bodyPr/>
          <a:lstStyle/>
          <a:p>
            <a:endParaRPr lang="en-US"/>
          </a:p>
        </p:txBody>
      </p:sp>
      <p:sp>
        <p:nvSpPr>
          <p:cNvPr id="5" name="Date Placeholder 4"/>
          <p:cNvSpPr>
            <a:spLocks noGrp="1"/>
          </p:cNvSpPr>
          <p:nvPr>
            <p:ph type="dt" sz="half" idx="10"/>
          </p:nvPr>
        </p:nvSpPr>
        <p:spPr>
          <a:xfrm>
            <a:off x="685800" y="6248400"/>
            <a:ext cx="1905000" cy="457200"/>
          </a:xfrm>
        </p:spPr>
        <p:txBody>
          <a:bodyPr/>
          <a:lstStyle>
            <a:lvl1pPr>
              <a:defRPr/>
            </a:lvl1pPr>
          </a:lstStyle>
          <a:p>
            <a:endParaRPr 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7162800" y="6553200"/>
            <a:ext cx="1905000" cy="381000"/>
          </a:xfrm>
        </p:spPr>
        <p:txBody>
          <a:bodyPr/>
          <a:lstStyle>
            <a:lvl1pPr>
              <a:defRPr smtClean="0"/>
            </a:lvl1pPr>
          </a:lstStyle>
          <a:p>
            <a:fld id="{D1C5598A-8974-3840-978B-2DD5197435DB}"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smtClean="0"/>
            </a:lvl1pPr>
          </a:lstStyle>
          <a:p>
            <a:fld id="{74B3A97D-E058-4347-98A3-25ACC5C2803F}"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smtClean="0"/>
            </a:lvl1pPr>
          </a:lstStyle>
          <a:p>
            <a:fld id="{84A6DD52-B65D-2745-95FF-4AABEB51055F}"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762000"/>
            <a:ext cx="38100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762000"/>
            <a:ext cx="38100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smtClean="0"/>
            </a:lvl1pPr>
          </a:lstStyle>
          <a:p>
            <a:fld id="{4AD968FA-C622-B24E-90B1-AA1F687089F1}"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smtClean="0"/>
            </a:lvl1pPr>
          </a:lstStyle>
          <a:p>
            <a:fld id="{5EFA5E4A-AD53-0843-A6C6-D4095C8CCF06}"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smtClean="0"/>
            </a:lvl1pPr>
          </a:lstStyle>
          <a:p>
            <a:fld id="{443A6690-49A6-7A4D-B2B1-26C8A70FBB9B}"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smtClean="0"/>
            </a:lvl1pPr>
          </a:lstStyle>
          <a:p>
            <a:fld id="{7B87E393-2226-604C-AFDD-3DC991E195FE}"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smtClean="0"/>
            </a:lvl1pPr>
          </a:lstStyle>
          <a:p>
            <a:fld id="{7032A153-4C1E-1849-AC61-B029892F4047}"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smtClean="0"/>
            </a:lvl1pPr>
          </a:lstStyle>
          <a:p>
            <a:fld id="{DB5FF174-6D5E-474F-A735-6762711C5647}"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6" name="Freeform 22"/>
          <p:cNvSpPr>
            <a:spLocks/>
          </p:cNvSpPr>
          <p:nvPr/>
        </p:nvSpPr>
        <p:spPr bwMode="white">
          <a:xfrm>
            <a:off x="0" y="4510088"/>
            <a:ext cx="5754688" cy="2347912"/>
          </a:xfrm>
          <a:custGeom>
            <a:avLst/>
            <a:gdLst/>
            <a:ahLst/>
            <a:cxnLst>
              <a:cxn ang="0">
                <a:pos x="0" y="1491"/>
              </a:cxn>
              <a:cxn ang="0">
                <a:pos x="0" y="0"/>
              </a:cxn>
              <a:cxn ang="0">
                <a:pos x="171" y="3"/>
              </a:cxn>
              <a:cxn ang="0">
                <a:pos x="355" y="9"/>
              </a:cxn>
              <a:cxn ang="0">
                <a:pos x="499" y="21"/>
              </a:cxn>
              <a:cxn ang="0">
                <a:pos x="650" y="36"/>
              </a:cxn>
              <a:cxn ang="0">
                <a:pos x="809" y="54"/>
              </a:cxn>
              <a:cxn ang="0">
                <a:pos x="957" y="78"/>
              </a:cxn>
              <a:cxn ang="0">
                <a:pos x="1119" y="105"/>
              </a:cxn>
              <a:cxn ang="0">
                <a:pos x="1261" y="133"/>
              </a:cxn>
              <a:cxn ang="0">
                <a:pos x="1441" y="175"/>
              </a:cxn>
              <a:cxn ang="0">
                <a:pos x="1598" y="217"/>
              </a:cxn>
              <a:cxn ang="0">
                <a:pos x="1763" y="269"/>
              </a:cxn>
              <a:cxn ang="0">
                <a:pos x="1887" y="308"/>
              </a:cxn>
              <a:cxn ang="0">
                <a:pos x="2085" y="384"/>
              </a:cxn>
              <a:cxn ang="0">
                <a:pos x="2230" y="444"/>
              </a:cxn>
              <a:cxn ang="0">
                <a:pos x="2456" y="547"/>
              </a:cxn>
              <a:cxn ang="0">
                <a:pos x="2666" y="662"/>
              </a:cxn>
              <a:cxn ang="0">
                <a:pos x="2859" y="786"/>
              </a:cxn>
              <a:cxn ang="0">
                <a:pos x="3046" y="920"/>
              </a:cxn>
              <a:cxn ang="0">
                <a:pos x="3193" y="1038"/>
              </a:cxn>
              <a:cxn ang="0">
                <a:pos x="3332" y="1168"/>
              </a:cxn>
              <a:cxn ang="0">
                <a:pos x="3440" y="1280"/>
              </a:cxn>
              <a:cxn ang="0">
                <a:pos x="3524" y="1380"/>
              </a:cxn>
              <a:cxn ang="0">
                <a:pos x="3624" y="1491"/>
              </a:cxn>
              <a:cxn ang="0">
                <a:pos x="3608" y="1491"/>
              </a:cxn>
              <a:cxn ang="0">
                <a:pos x="0" y="1491"/>
              </a:cxn>
            </a:cxnLst>
            <a:rect l="0" t="0" r="r" b="b"/>
            <a:pathLst>
              <a:path w="3625" h="1492">
                <a:moveTo>
                  <a:pt x="0" y="1491"/>
                </a:moveTo>
                <a:lnTo>
                  <a:pt x="0" y="0"/>
                </a:lnTo>
                <a:lnTo>
                  <a:pt x="171" y="3"/>
                </a:lnTo>
                <a:lnTo>
                  <a:pt x="355" y="9"/>
                </a:lnTo>
                <a:lnTo>
                  <a:pt x="499" y="21"/>
                </a:lnTo>
                <a:lnTo>
                  <a:pt x="650" y="36"/>
                </a:lnTo>
                <a:lnTo>
                  <a:pt x="809" y="54"/>
                </a:lnTo>
                <a:lnTo>
                  <a:pt x="957" y="78"/>
                </a:lnTo>
                <a:lnTo>
                  <a:pt x="1119" y="105"/>
                </a:lnTo>
                <a:lnTo>
                  <a:pt x="1261" y="133"/>
                </a:lnTo>
                <a:lnTo>
                  <a:pt x="1441" y="175"/>
                </a:lnTo>
                <a:lnTo>
                  <a:pt x="1598" y="217"/>
                </a:lnTo>
                <a:lnTo>
                  <a:pt x="1763" y="269"/>
                </a:lnTo>
                <a:lnTo>
                  <a:pt x="1887" y="308"/>
                </a:lnTo>
                <a:lnTo>
                  <a:pt x="2085" y="384"/>
                </a:lnTo>
                <a:lnTo>
                  <a:pt x="2230" y="444"/>
                </a:lnTo>
                <a:lnTo>
                  <a:pt x="2456" y="547"/>
                </a:lnTo>
                <a:lnTo>
                  <a:pt x="2666" y="662"/>
                </a:lnTo>
                <a:lnTo>
                  <a:pt x="2859" y="786"/>
                </a:lnTo>
                <a:lnTo>
                  <a:pt x="3046" y="920"/>
                </a:lnTo>
                <a:lnTo>
                  <a:pt x="3193" y="1038"/>
                </a:lnTo>
                <a:lnTo>
                  <a:pt x="3332" y="1168"/>
                </a:lnTo>
                <a:lnTo>
                  <a:pt x="3440" y="1280"/>
                </a:lnTo>
                <a:lnTo>
                  <a:pt x="3524" y="1380"/>
                </a:lnTo>
                <a:lnTo>
                  <a:pt x="3624" y="1491"/>
                </a:lnTo>
                <a:lnTo>
                  <a:pt x="3608" y="1491"/>
                </a:lnTo>
                <a:lnTo>
                  <a:pt x="0" y="1491"/>
                </a:lnTo>
              </a:path>
            </a:pathLst>
          </a:custGeom>
          <a:gradFill rotWithShape="0">
            <a:gsLst>
              <a:gs pos="0">
                <a:srgbClr val="DDDDDD"/>
              </a:gs>
              <a:gs pos="100000">
                <a:schemeClr val="bg1"/>
              </a:gs>
            </a:gsLst>
            <a:lin ang="5400000" scaled="1"/>
          </a:gradFill>
          <a:ln w="9525" cap="flat" cmpd="sng">
            <a:noFill/>
            <a:prstDash val="solid"/>
            <a:miter lim="800000"/>
            <a:headEnd type="none" w="sm" len="sm"/>
            <a:tailEnd type="none" w="sm" len="sm"/>
          </a:ln>
          <a:effectLst/>
        </p:spPr>
        <p:txBody>
          <a:bodyPr wrap="none" anchor="ctr">
            <a:prstTxWarp prst="textNoShape">
              <a:avLst/>
            </a:prstTxWarp>
          </a:bodyPr>
          <a:lstStyle/>
          <a:p>
            <a:endParaRPr lang="en-US"/>
          </a:p>
        </p:txBody>
      </p:sp>
      <p:sp>
        <p:nvSpPr>
          <p:cNvPr id="1047" name="Freeform 23"/>
          <p:cNvSpPr>
            <a:spLocks/>
          </p:cNvSpPr>
          <p:nvPr/>
        </p:nvSpPr>
        <p:spPr bwMode="white">
          <a:xfrm>
            <a:off x="0" y="3838575"/>
            <a:ext cx="8164513" cy="3019425"/>
          </a:xfrm>
          <a:custGeom>
            <a:avLst/>
            <a:gdLst/>
            <a:ahLst/>
            <a:cxnLst>
              <a:cxn ang="0">
                <a:pos x="2718" y="405"/>
              </a:cxn>
              <a:cxn ang="0">
                <a:pos x="2466" y="333"/>
              </a:cxn>
              <a:cxn ang="0">
                <a:pos x="2202" y="261"/>
              </a:cxn>
              <a:cxn ang="0">
                <a:pos x="1929" y="198"/>
              </a:cxn>
              <a:cxn ang="0">
                <a:pos x="1695" y="153"/>
              </a:cxn>
              <a:cxn ang="0">
                <a:pos x="1434" y="111"/>
              </a:cxn>
              <a:cxn ang="0">
                <a:pos x="1188" y="75"/>
              </a:cxn>
              <a:cxn ang="0">
                <a:pos x="957" y="48"/>
              </a:cxn>
              <a:cxn ang="0">
                <a:pos x="747" y="30"/>
              </a:cxn>
              <a:cxn ang="0">
                <a:pos x="501" y="15"/>
              </a:cxn>
              <a:cxn ang="0">
                <a:pos x="246" y="3"/>
              </a:cxn>
              <a:cxn ang="0">
                <a:pos x="0" y="0"/>
              </a:cxn>
              <a:cxn ang="0">
                <a:pos x="0" y="275"/>
              </a:cxn>
              <a:cxn ang="0">
                <a:pos x="0" y="345"/>
              </a:cxn>
              <a:cxn ang="0">
                <a:pos x="0" y="275"/>
              </a:cxn>
              <a:cxn ang="0">
                <a:pos x="0" y="342"/>
              </a:cxn>
              <a:cxn ang="0">
                <a:pos x="339" y="351"/>
              </a:cxn>
              <a:cxn ang="0">
                <a:pos x="606" y="372"/>
              </a:cxn>
              <a:cxn ang="0">
                <a:pos x="852" y="399"/>
              </a:cxn>
              <a:cxn ang="0">
                <a:pos x="1068" y="435"/>
              </a:cxn>
              <a:cxn ang="0">
                <a:pos x="1275" y="474"/>
              </a:cxn>
              <a:cxn ang="0">
                <a:pos x="1545" y="540"/>
              </a:cxn>
              <a:cxn ang="0">
                <a:pos x="1761" y="603"/>
              </a:cxn>
              <a:cxn ang="0">
                <a:pos x="1971" y="678"/>
              </a:cxn>
              <a:cxn ang="0">
                <a:pos x="2166" y="747"/>
              </a:cxn>
              <a:cxn ang="0">
                <a:pos x="2397" y="852"/>
              </a:cxn>
              <a:cxn ang="0">
                <a:pos x="2613" y="960"/>
              </a:cxn>
              <a:cxn ang="0">
                <a:pos x="2832" y="1095"/>
              </a:cxn>
              <a:cxn ang="0">
                <a:pos x="3012" y="1212"/>
              </a:cxn>
              <a:cxn ang="0">
                <a:pos x="3186" y="1347"/>
              </a:cxn>
              <a:cxn ang="0">
                <a:pos x="3351" y="1497"/>
              </a:cxn>
              <a:cxn ang="0">
                <a:pos x="3480" y="1629"/>
              </a:cxn>
              <a:cxn ang="0">
                <a:pos x="3612" y="1785"/>
              </a:cxn>
              <a:cxn ang="0">
                <a:pos x="3699" y="1901"/>
              </a:cxn>
              <a:cxn ang="0">
                <a:pos x="5142" y="1901"/>
              </a:cxn>
              <a:cxn ang="0">
                <a:pos x="5076" y="1827"/>
              </a:cxn>
              <a:cxn ang="0">
                <a:pos x="4968" y="1707"/>
              </a:cxn>
              <a:cxn ang="0">
                <a:pos x="4797" y="1539"/>
              </a:cxn>
              <a:cxn ang="0">
                <a:pos x="4617" y="1383"/>
              </a:cxn>
              <a:cxn ang="0">
                <a:pos x="4410" y="1221"/>
              </a:cxn>
              <a:cxn ang="0">
                <a:pos x="4185" y="1071"/>
              </a:cxn>
              <a:cxn ang="0">
                <a:pos x="3960" y="939"/>
              </a:cxn>
              <a:cxn ang="0">
                <a:pos x="3708" y="801"/>
              </a:cxn>
              <a:cxn ang="0">
                <a:pos x="3492" y="702"/>
              </a:cxn>
              <a:cxn ang="0">
                <a:pos x="3231" y="588"/>
              </a:cxn>
              <a:cxn ang="0">
                <a:pos x="2964" y="489"/>
              </a:cxn>
              <a:cxn ang="0">
                <a:pos x="2718" y="405"/>
              </a:cxn>
            </a:cxnLst>
            <a:rect l="0" t="0" r="r" b="b"/>
            <a:pathLst>
              <a:path w="5143" h="1902">
                <a:moveTo>
                  <a:pt x="2718" y="405"/>
                </a:moveTo>
                <a:lnTo>
                  <a:pt x="2466" y="333"/>
                </a:lnTo>
                <a:lnTo>
                  <a:pt x="2202" y="261"/>
                </a:lnTo>
                <a:lnTo>
                  <a:pt x="1929" y="198"/>
                </a:lnTo>
                <a:lnTo>
                  <a:pt x="1695" y="153"/>
                </a:lnTo>
                <a:lnTo>
                  <a:pt x="1434" y="111"/>
                </a:lnTo>
                <a:lnTo>
                  <a:pt x="1188" y="75"/>
                </a:lnTo>
                <a:lnTo>
                  <a:pt x="957" y="48"/>
                </a:lnTo>
                <a:lnTo>
                  <a:pt x="747" y="30"/>
                </a:lnTo>
                <a:lnTo>
                  <a:pt x="501" y="15"/>
                </a:lnTo>
                <a:lnTo>
                  <a:pt x="246" y="3"/>
                </a:lnTo>
                <a:lnTo>
                  <a:pt x="0" y="0"/>
                </a:lnTo>
                <a:lnTo>
                  <a:pt x="0" y="275"/>
                </a:lnTo>
                <a:lnTo>
                  <a:pt x="0" y="345"/>
                </a:lnTo>
                <a:lnTo>
                  <a:pt x="0" y="275"/>
                </a:lnTo>
                <a:lnTo>
                  <a:pt x="0" y="342"/>
                </a:lnTo>
                <a:lnTo>
                  <a:pt x="339" y="351"/>
                </a:lnTo>
                <a:lnTo>
                  <a:pt x="606" y="372"/>
                </a:lnTo>
                <a:lnTo>
                  <a:pt x="852" y="399"/>
                </a:lnTo>
                <a:lnTo>
                  <a:pt x="1068" y="435"/>
                </a:lnTo>
                <a:lnTo>
                  <a:pt x="1275" y="474"/>
                </a:lnTo>
                <a:lnTo>
                  <a:pt x="1545" y="540"/>
                </a:lnTo>
                <a:lnTo>
                  <a:pt x="1761" y="603"/>
                </a:lnTo>
                <a:lnTo>
                  <a:pt x="1971" y="678"/>
                </a:lnTo>
                <a:lnTo>
                  <a:pt x="2166" y="747"/>
                </a:lnTo>
                <a:lnTo>
                  <a:pt x="2397" y="852"/>
                </a:lnTo>
                <a:lnTo>
                  <a:pt x="2613" y="960"/>
                </a:lnTo>
                <a:lnTo>
                  <a:pt x="2832" y="1095"/>
                </a:lnTo>
                <a:lnTo>
                  <a:pt x="3012" y="1212"/>
                </a:lnTo>
                <a:lnTo>
                  <a:pt x="3186" y="1347"/>
                </a:lnTo>
                <a:lnTo>
                  <a:pt x="3351" y="1497"/>
                </a:lnTo>
                <a:lnTo>
                  <a:pt x="3480" y="1629"/>
                </a:lnTo>
                <a:lnTo>
                  <a:pt x="3612" y="1785"/>
                </a:lnTo>
                <a:lnTo>
                  <a:pt x="3699" y="1901"/>
                </a:lnTo>
                <a:lnTo>
                  <a:pt x="5142" y="1901"/>
                </a:lnTo>
                <a:lnTo>
                  <a:pt x="5076" y="1827"/>
                </a:lnTo>
                <a:lnTo>
                  <a:pt x="4968" y="1707"/>
                </a:lnTo>
                <a:lnTo>
                  <a:pt x="4797" y="1539"/>
                </a:lnTo>
                <a:lnTo>
                  <a:pt x="4617" y="1383"/>
                </a:lnTo>
                <a:lnTo>
                  <a:pt x="4410" y="1221"/>
                </a:lnTo>
                <a:lnTo>
                  <a:pt x="4185" y="1071"/>
                </a:lnTo>
                <a:lnTo>
                  <a:pt x="3960" y="939"/>
                </a:lnTo>
                <a:lnTo>
                  <a:pt x="3708" y="801"/>
                </a:lnTo>
                <a:lnTo>
                  <a:pt x="3492" y="702"/>
                </a:lnTo>
                <a:lnTo>
                  <a:pt x="3231" y="588"/>
                </a:lnTo>
                <a:lnTo>
                  <a:pt x="2964" y="489"/>
                </a:lnTo>
                <a:lnTo>
                  <a:pt x="2718" y="405"/>
                </a:lnTo>
              </a:path>
            </a:pathLst>
          </a:custGeom>
          <a:gradFill rotWithShape="0">
            <a:gsLst>
              <a:gs pos="0">
                <a:srgbClr val="DDDDDD"/>
              </a:gs>
              <a:gs pos="100000">
                <a:schemeClr val="bg1"/>
              </a:gs>
            </a:gsLst>
            <a:lin ang="0" scaled="1"/>
          </a:gradFill>
          <a:ln w="9525" cap="flat" cmpd="sng">
            <a:noFill/>
            <a:prstDash val="solid"/>
            <a:round/>
            <a:headEnd type="none" w="sm" len="sm"/>
            <a:tailEnd type="none" w="sm" len="sm"/>
          </a:ln>
          <a:effectLst/>
        </p:spPr>
        <p:txBody>
          <a:bodyPr>
            <a:prstTxWarp prst="textNoShape">
              <a:avLst/>
            </a:prstTxWarp>
          </a:bodyPr>
          <a:lstStyle/>
          <a:p>
            <a:endParaRPr lang="en-US"/>
          </a:p>
        </p:txBody>
      </p:sp>
      <p:sp>
        <p:nvSpPr>
          <p:cNvPr id="1048" name="Freeform 24"/>
          <p:cNvSpPr>
            <a:spLocks/>
          </p:cNvSpPr>
          <p:nvPr/>
        </p:nvSpPr>
        <p:spPr bwMode="white">
          <a:xfrm>
            <a:off x="0" y="3167063"/>
            <a:ext cx="9144000" cy="3690937"/>
          </a:xfrm>
          <a:custGeom>
            <a:avLst/>
            <a:gdLst/>
            <a:ahLst/>
            <a:cxnLst>
              <a:cxn ang="0">
                <a:pos x="0" y="0"/>
              </a:cxn>
              <a:cxn ang="0">
                <a:pos x="0" y="339"/>
              </a:cxn>
              <a:cxn ang="0">
                <a:pos x="558" y="357"/>
              </a:cxn>
              <a:cxn ang="0">
                <a:pos x="807" y="375"/>
              </a:cxn>
              <a:cxn ang="0">
                <a:pos x="1056" y="399"/>
              </a:cxn>
              <a:cxn ang="0">
                <a:pos x="1272" y="426"/>
              </a:cxn>
              <a:cxn ang="0">
                <a:pos x="1539" y="465"/>
              </a:cxn>
              <a:cxn ang="0">
                <a:pos x="1791" y="510"/>
              </a:cxn>
              <a:cxn ang="0">
                <a:pos x="2076" y="570"/>
              </a:cxn>
              <a:cxn ang="0">
                <a:pos x="2334" y="630"/>
              </a:cxn>
              <a:cxn ang="0">
                <a:pos x="2544" y="687"/>
              </a:cxn>
              <a:cxn ang="0">
                <a:pos x="2775" y="759"/>
              </a:cxn>
              <a:cxn ang="0">
                <a:pos x="3003" y="837"/>
              </a:cxn>
              <a:cxn ang="0">
                <a:pos x="3231" y="924"/>
              </a:cxn>
              <a:cxn ang="0">
                <a:pos x="3438" y="1005"/>
              </a:cxn>
              <a:cxn ang="0">
                <a:pos x="3663" y="1110"/>
              </a:cxn>
              <a:cxn ang="0">
                <a:pos x="3903" y="1233"/>
              </a:cxn>
              <a:cxn ang="0">
                <a:pos x="4149" y="1374"/>
              </a:cxn>
              <a:cxn ang="0">
                <a:pos x="4353" y="1506"/>
              </a:cxn>
              <a:cxn ang="0">
                <a:pos x="4491" y="1602"/>
              </a:cxn>
              <a:cxn ang="0">
                <a:pos x="4668" y="1740"/>
              </a:cxn>
              <a:cxn ang="0">
                <a:pos x="4824" y="1875"/>
              </a:cxn>
              <a:cxn ang="0">
                <a:pos x="4968" y="2016"/>
              </a:cxn>
              <a:cxn ang="0">
                <a:pos x="5100" y="2154"/>
              </a:cxn>
              <a:cxn ang="0">
                <a:pos x="5238" y="2324"/>
              </a:cxn>
              <a:cxn ang="0">
                <a:pos x="5759" y="2324"/>
              </a:cxn>
              <a:cxn ang="0">
                <a:pos x="5759" y="1245"/>
              </a:cxn>
              <a:cxn ang="0">
                <a:pos x="5580" y="1119"/>
              </a:cxn>
              <a:cxn ang="0">
                <a:pos x="5400" y="1020"/>
              </a:cxn>
              <a:cxn ang="0">
                <a:pos x="5205" y="918"/>
              </a:cxn>
              <a:cxn ang="0">
                <a:pos x="5031" y="837"/>
              </a:cxn>
              <a:cxn ang="0">
                <a:pos x="4866" y="771"/>
              </a:cxn>
              <a:cxn ang="0">
                <a:pos x="4710" y="711"/>
              </a:cxn>
              <a:cxn ang="0">
                <a:pos x="4545" y="651"/>
              </a:cxn>
              <a:cxn ang="0">
                <a:pos x="4386" y="600"/>
              </a:cxn>
              <a:cxn ang="0">
                <a:pos x="4248" y="552"/>
              </a:cxn>
              <a:cxn ang="0">
                <a:pos x="3993" y="483"/>
              </a:cxn>
              <a:cxn ang="0">
                <a:pos x="3777" y="423"/>
              </a:cxn>
              <a:cxn ang="0">
                <a:pos x="3564" y="375"/>
              </a:cxn>
              <a:cxn ang="0">
                <a:pos x="3282" y="312"/>
              </a:cxn>
              <a:cxn ang="0">
                <a:pos x="3003" y="261"/>
              </a:cxn>
              <a:cxn ang="0">
                <a:pos x="2733" y="213"/>
              </a:cxn>
              <a:cxn ang="0">
                <a:pos x="2451" y="171"/>
              </a:cxn>
              <a:cxn ang="0">
                <a:pos x="2211" y="138"/>
              </a:cxn>
              <a:cxn ang="0">
                <a:pos x="1974" y="108"/>
              </a:cxn>
              <a:cxn ang="0">
                <a:pos x="1665" y="81"/>
              </a:cxn>
              <a:cxn ang="0">
                <a:pos x="1437" y="60"/>
              </a:cxn>
              <a:cxn ang="0">
                <a:pos x="1125" y="36"/>
              </a:cxn>
              <a:cxn ang="0">
                <a:pos x="828" y="21"/>
              </a:cxn>
              <a:cxn ang="0">
                <a:pos x="558" y="12"/>
              </a:cxn>
              <a:cxn ang="0">
                <a:pos x="282" y="3"/>
              </a:cxn>
              <a:cxn ang="0">
                <a:pos x="0" y="0"/>
              </a:cxn>
            </a:cxnLst>
            <a:rect l="0" t="0" r="r" b="b"/>
            <a:pathLst>
              <a:path w="5760" h="2325">
                <a:moveTo>
                  <a:pt x="0" y="0"/>
                </a:moveTo>
                <a:lnTo>
                  <a:pt x="0" y="339"/>
                </a:lnTo>
                <a:lnTo>
                  <a:pt x="558" y="357"/>
                </a:lnTo>
                <a:lnTo>
                  <a:pt x="807" y="375"/>
                </a:lnTo>
                <a:lnTo>
                  <a:pt x="1056" y="399"/>
                </a:lnTo>
                <a:lnTo>
                  <a:pt x="1272" y="426"/>
                </a:lnTo>
                <a:lnTo>
                  <a:pt x="1539" y="465"/>
                </a:lnTo>
                <a:lnTo>
                  <a:pt x="1791" y="510"/>
                </a:lnTo>
                <a:lnTo>
                  <a:pt x="2076" y="570"/>
                </a:lnTo>
                <a:lnTo>
                  <a:pt x="2334" y="630"/>
                </a:lnTo>
                <a:lnTo>
                  <a:pt x="2544" y="687"/>
                </a:lnTo>
                <a:lnTo>
                  <a:pt x="2775" y="759"/>
                </a:lnTo>
                <a:lnTo>
                  <a:pt x="3003" y="837"/>
                </a:lnTo>
                <a:lnTo>
                  <a:pt x="3231" y="924"/>
                </a:lnTo>
                <a:lnTo>
                  <a:pt x="3438" y="1005"/>
                </a:lnTo>
                <a:lnTo>
                  <a:pt x="3663" y="1110"/>
                </a:lnTo>
                <a:lnTo>
                  <a:pt x="3903" y="1233"/>
                </a:lnTo>
                <a:lnTo>
                  <a:pt x="4149" y="1374"/>
                </a:lnTo>
                <a:lnTo>
                  <a:pt x="4353" y="1506"/>
                </a:lnTo>
                <a:lnTo>
                  <a:pt x="4491" y="1602"/>
                </a:lnTo>
                <a:lnTo>
                  <a:pt x="4668" y="1740"/>
                </a:lnTo>
                <a:lnTo>
                  <a:pt x="4824" y="1875"/>
                </a:lnTo>
                <a:lnTo>
                  <a:pt x="4968" y="2016"/>
                </a:lnTo>
                <a:lnTo>
                  <a:pt x="5100" y="2154"/>
                </a:lnTo>
                <a:lnTo>
                  <a:pt x="5238" y="2324"/>
                </a:lnTo>
                <a:lnTo>
                  <a:pt x="5759" y="2324"/>
                </a:lnTo>
                <a:lnTo>
                  <a:pt x="5759" y="1245"/>
                </a:lnTo>
                <a:lnTo>
                  <a:pt x="5580" y="1119"/>
                </a:lnTo>
                <a:lnTo>
                  <a:pt x="5400" y="1020"/>
                </a:lnTo>
                <a:lnTo>
                  <a:pt x="5205" y="918"/>
                </a:lnTo>
                <a:lnTo>
                  <a:pt x="5031" y="837"/>
                </a:lnTo>
                <a:lnTo>
                  <a:pt x="4866" y="771"/>
                </a:lnTo>
                <a:lnTo>
                  <a:pt x="4710" y="711"/>
                </a:lnTo>
                <a:lnTo>
                  <a:pt x="4545" y="651"/>
                </a:lnTo>
                <a:lnTo>
                  <a:pt x="4386" y="600"/>
                </a:lnTo>
                <a:lnTo>
                  <a:pt x="4248" y="552"/>
                </a:lnTo>
                <a:lnTo>
                  <a:pt x="3993" y="483"/>
                </a:lnTo>
                <a:lnTo>
                  <a:pt x="3777" y="423"/>
                </a:lnTo>
                <a:lnTo>
                  <a:pt x="3564" y="375"/>
                </a:lnTo>
                <a:lnTo>
                  <a:pt x="3282" y="312"/>
                </a:lnTo>
                <a:lnTo>
                  <a:pt x="3003" y="261"/>
                </a:lnTo>
                <a:lnTo>
                  <a:pt x="2733" y="213"/>
                </a:lnTo>
                <a:lnTo>
                  <a:pt x="2451" y="171"/>
                </a:lnTo>
                <a:lnTo>
                  <a:pt x="2211" y="138"/>
                </a:lnTo>
                <a:lnTo>
                  <a:pt x="1974" y="108"/>
                </a:lnTo>
                <a:lnTo>
                  <a:pt x="1665" y="81"/>
                </a:lnTo>
                <a:lnTo>
                  <a:pt x="1437" y="60"/>
                </a:lnTo>
                <a:lnTo>
                  <a:pt x="1125" y="36"/>
                </a:lnTo>
                <a:lnTo>
                  <a:pt x="828" y="21"/>
                </a:lnTo>
                <a:lnTo>
                  <a:pt x="558" y="12"/>
                </a:lnTo>
                <a:lnTo>
                  <a:pt x="282" y="3"/>
                </a:lnTo>
                <a:lnTo>
                  <a:pt x="0" y="0"/>
                </a:lnTo>
              </a:path>
            </a:pathLst>
          </a:custGeom>
          <a:gradFill rotWithShape="0">
            <a:gsLst>
              <a:gs pos="0">
                <a:srgbClr val="DDDDDD"/>
              </a:gs>
              <a:gs pos="100000">
                <a:schemeClr val="bg1"/>
              </a:gs>
            </a:gsLst>
            <a:lin ang="0" scaled="1"/>
          </a:gradFill>
          <a:ln w="9525" cap="flat" cmpd="sng">
            <a:noFill/>
            <a:prstDash val="solid"/>
            <a:round/>
            <a:headEnd type="none" w="sm" len="sm"/>
            <a:tailEnd type="none" w="sm" len="sm"/>
          </a:ln>
          <a:effectLst/>
        </p:spPr>
        <p:txBody>
          <a:bodyPr>
            <a:prstTxWarp prst="textNoShape">
              <a:avLst/>
            </a:prstTxWarp>
          </a:bodyPr>
          <a:lstStyle/>
          <a:p>
            <a:endParaRPr lang="en-US"/>
          </a:p>
        </p:txBody>
      </p:sp>
      <p:sp>
        <p:nvSpPr>
          <p:cNvPr id="1049" name="Freeform 25"/>
          <p:cNvSpPr>
            <a:spLocks/>
          </p:cNvSpPr>
          <p:nvPr/>
        </p:nvSpPr>
        <p:spPr bwMode="white">
          <a:xfrm>
            <a:off x="0" y="2481263"/>
            <a:ext cx="9144000" cy="2497137"/>
          </a:xfrm>
          <a:custGeom>
            <a:avLst/>
            <a:gdLst/>
            <a:ahLst/>
            <a:cxnLst>
              <a:cxn ang="0">
                <a:pos x="0" y="0"/>
              </a:cxn>
              <a:cxn ang="0">
                <a:pos x="0" y="351"/>
              </a:cxn>
              <a:cxn ang="0">
                <a:pos x="282" y="357"/>
              </a:cxn>
              <a:cxn ang="0">
                <a:pos x="627" y="363"/>
              </a:cxn>
              <a:cxn ang="0">
                <a:pos x="960" y="375"/>
              </a:cxn>
              <a:cxn ang="0">
                <a:pos x="1218" y="393"/>
              </a:cxn>
              <a:cxn ang="0">
                <a:pos x="1470" y="411"/>
              </a:cxn>
              <a:cxn ang="0">
                <a:pos x="1746" y="435"/>
              </a:cxn>
              <a:cxn ang="0">
                <a:pos x="2022" y="462"/>
              </a:cxn>
              <a:cxn ang="0">
                <a:pos x="2340" y="504"/>
              </a:cxn>
              <a:cxn ang="0">
                <a:pos x="2664" y="549"/>
              </a:cxn>
              <a:cxn ang="0">
                <a:pos x="2952" y="597"/>
              </a:cxn>
              <a:cxn ang="0">
                <a:pos x="3225" y="648"/>
              </a:cxn>
              <a:cxn ang="0">
                <a:pos x="3513" y="708"/>
              </a:cxn>
              <a:cxn ang="0">
                <a:pos x="3693" y="750"/>
              </a:cxn>
              <a:cxn ang="0">
                <a:pos x="3936" y="810"/>
              </a:cxn>
              <a:cxn ang="0">
                <a:pos x="4095" y="855"/>
              </a:cxn>
              <a:cxn ang="0">
                <a:pos x="4281" y="909"/>
              </a:cxn>
              <a:cxn ang="0">
                <a:pos x="4503" y="981"/>
              </a:cxn>
              <a:cxn ang="0">
                <a:pos x="4704" y="1053"/>
              </a:cxn>
              <a:cxn ang="0">
                <a:pos x="4911" y="1131"/>
              </a:cxn>
              <a:cxn ang="0">
                <a:pos x="5073" y="1197"/>
              </a:cxn>
              <a:cxn ang="0">
                <a:pos x="5256" y="1281"/>
              </a:cxn>
              <a:cxn ang="0">
                <a:pos x="5475" y="1401"/>
              </a:cxn>
              <a:cxn ang="0">
                <a:pos x="5628" y="1482"/>
              </a:cxn>
              <a:cxn ang="0">
                <a:pos x="5759" y="1572"/>
              </a:cxn>
              <a:cxn ang="0">
                <a:pos x="5759" y="633"/>
              </a:cxn>
              <a:cxn ang="0">
                <a:pos x="5493" y="570"/>
              </a:cxn>
              <a:cxn ang="0">
                <a:pos x="5214" y="501"/>
              </a:cxn>
              <a:cxn ang="0">
                <a:pos x="4950" y="444"/>
              </a:cxn>
              <a:cxn ang="0">
                <a:pos x="4701" y="396"/>
              </a:cxn>
              <a:cxn ang="0">
                <a:pos x="4425" y="348"/>
              </a:cxn>
              <a:cxn ang="0">
                <a:pos x="4110" y="294"/>
              </a:cxn>
              <a:cxn ang="0">
                <a:pos x="3813" y="252"/>
              </a:cxn>
              <a:cxn ang="0">
                <a:pos x="3549" y="213"/>
              </a:cxn>
              <a:cxn ang="0">
                <a:pos x="3261" y="183"/>
              </a:cxn>
              <a:cxn ang="0">
                <a:pos x="3015" y="153"/>
              </a:cxn>
              <a:cxn ang="0">
                <a:pos x="2757" y="129"/>
              </a:cxn>
              <a:cxn ang="0">
                <a:pos x="2520" y="105"/>
              </a:cxn>
              <a:cxn ang="0">
                <a:pos x="2301" y="87"/>
              </a:cxn>
              <a:cxn ang="0">
                <a:pos x="2013" y="66"/>
              </a:cxn>
              <a:cxn ang="0">
                <a:pos x="1731" y="48"/>
              </a:cxn>
              <a:cxn ang="0">
                <a:pos x="1524" y="39"/>
              </a:cxn>
              <a:cxn ang="0">
                <a:pos x="1260" y="27"/>
              </a:cxn>
              <a:cxn ang="0">
                <a:pos x="966" y="15"/>
              </a:cxn>
              <a:cxn ang="0">
                <a:pos x="714" y="12"/>
              </a:cxn>
              <a:cxn ang="0">
                <a:pos x="510" y="6"/>
              </a:cxn>
              <a:cxn ang="0">
                <a:pos x="243" y="0"/>
              </a:cxn>
              <a:cxn ang="0">
                <a:pos x="0" y="0"/>
              </a:cxn>
            </a:cxnLst>
            <a:rect l="0" t="0" r="r" b="b"/>
            <a:pathLst>
              <a:path w="5760" h="1573">
                <a:moveTo>
                  <a:pt x="0" y="0"/>
                </a:moveTo>
                <a:lnTo>
                  <a:pt x="0" y="351"/>
                </a:lnTo>
                <a:lnTo>
                  <a:pt x="282" y="357"/>
                </a:lnTo>
                <a:lnTo>
                  <a:pt x="627" y="363"/>
                </a:lnTo>
                <a:lnTo>
                  <a:pt x="960" y="375"/>
                </a:lnTo>
                <a:lnTo>
                  <a:pt x="1218" y="393"/>
                </a:lnTo>
                <a:lnTo>
                  <a:pt x="1470" y="411"/>
                </a:lnTo>
                <a:lnTo>
                  <a:pt x="1746" y="435"/>
                </a:lnTo>
                <a:lnTo>
                  <a:pt x="2022" y="462"/>
                </a:lnTo>
                <a:lnTo>
                  <a:pt x="2340" y="504"/>
                </a:lnTo>
                <a:lnTo>
                  <a:pt x="2664" y="549"/>
                </a:lnTo>
                <a:lnTo>
                  <a:pt x="2952" y="597"/>
                </a:lnTo>
                <a:lnTo>
                  <a:pt x="3225" y="648"/>
                </a:lnTo>
                <a:lnTo>
                  <a:pt x="3513" y="708"/>
                </a:lnTo>
                <a:lnTo>
                  <a:pt x="3693" y="750"/>
                </a:lnTo>
                <a:lnTo>
                  <a:pt x="3936" y="810"/>
                </a:lnTo>
                <a:lnTo>
                  <a:pt x="4095" y="855"/>
                </a:lnTo>
                <a:lnTo>
                  <a:pt x="4281" y="909"/>
                </a:lnTo>
                <a:lnTo>
                  <a:pt x="4503" y="981"/>
                </a:lnTo>
                <a:lnTo>
                  <a:pt x="4704" y="1053"/>
                </a:lnTo>
                <a:lnTo>
                  <a:pt x="4911" y="1131"/>
                </a:lnTo>
                <a:lnTo>
                  <a:pt x="5073" y="1197"/>
                </a:lnTo>
                <a:lnTo>
                  <a:pt x="5256" y="1281"/>
                </a:lnTo>
                <a:lnTo>
                  <a:pt x="5475" y="1401"/>
                </a:lnTo>
                <a:lnTo>
                  <a:pt x="5628" y="1482"/>
                </a:lnTo>
                <a:lnTo>
                  <a:pt x="5759" y="1572"/>
                </a:lnTo>
                <a:lnTo>
                  <a:pt x="5759" y="633"/>
                </a:lnTo>
                <a:lnTo>
                  <a:pt x="5493" y="570"/>
                </a:lnTo>
                <a:lnTo>
                  <a:pt x="5214" y="501"/>
                </a:lnTo>
                <a:lnTo>
                  <a:pt x="4950" y="444"/>
                </a:lnTo>
                <a:lnTo>
                  <a:pt x="4701" y="396"/>
                </a:lnTo>
                <a:lnTo>
                  <a:pt x="4425" y="348"/>
                </a:lnTo>
                <a:lnTo>
                  <a:pt x="4110" y="294"/>
                </a:lnTo>
                <a:lnTo>
                  <a:pt x="3813" y="252"/>
                </a:lnTo>
                <a:lnTo>
                  <a:pt x="3549" y="213"/>
                </a:lnTo>
                <a:lnTo>
                  <a:pt x="3261" y="183"/>
                </a:lnTo>
                <a:lnTo>
                  <a:pt x="3015" y="153"/>
                </a:lnTo>
                <a:lnTo>
                  <a:pt x="2757" y="129"/>
                </a:lnTo>
                <a:lnTo>
                  <a:pt x="2520" y="105"/>
                </a:lnTo>
                <a:lnTo>
                  <a:pt x="2301" y="87"/>
                </a:lnTo>
                <a:lnTo>
                  <a:pt x="2013" y="66"/>
                </a:lnTo>
                <a:lnTo>
                  <a:pt x="1731" y="48"/>
                </a:lnTo>
                <a:lnTo>
                  <a:pt x="1524" y="39"/>
                </a:lnTo>
                <a:lnTo>
                  <a:pt x="1260" y="27"/>
                </a:lnTo>
                <a:lnTo>
                  <a:pt x="966" y="15"/>
                </a:lnTo>
                <a:lnTo>
                  <a:pt x="714" y="12"/>
                </a:lnTo>
                <a:lnTo>
                  <a:pt x="510" y="6"/>
                </a:lnTo>
                <a:lnTo>
                  <a:pt x="243" y="0"/>
                </a:lnTo>
                <a:lnTo>
                  <a:pt x="0" y="0"/>
                </a:lnTo>
              </a:path>
            </a:pathLst>
          </a:custGeom>
          <a:gradFill rotWithShape="0">
            <a:gsLst>
              <a:gs pos="0">
                <a:srgbClr val="DDDDDD"/>
              </a:gs>
              <a:gs pos="100000">
                <a:schemeClr val="bg1"/>
              </a:gs>
            </a:gsLst>
            <a:lin ang="0" scaled="1"/>
          </a:gradFill>
          <a:ln w="9525" cap="flat" cmpd="sng">
            <a:noFill/>
            <a:prstDash val="solid"/>
            <a:round/>
            <a:headEnd type="none" w="sm" len="sm"/>
            <a:tailEnd type="none" w="sm" len="sm"/>
          </a:ln>
          <a:effectLst/>
        </p:spPr>
        <p:txBody>
          <a:bodyPr>
            <a:prstTxWarp prst="textNoShape">
              <a:avLst/>
            </a:prstTxWarp>
          </a:bodyPr>
          <a:lstStyle/>
          <a:p>
            <a:endParaRPr lang="en-US"/>
          </a:p>
        </p:txBody>
      </p:sp>
      <p:sp>
        <p:nvSpPr>
          <p:cNvPr id="1050" name="Freeform 26"/>
          <p:cNvSpPr>
            <a:spLocks/>
          </p:cNvSpPr>
          <p:nvPr/>
        </p:nvSpPr>
        <p:spPr bwMode="white">
          <a:xfrm>
            <a:off x="0" y="1814513"/>
            <a:ext cx="9144000" cy="1539875"/>
          </a:xfrm>
          <a:custGeom>
            <a:avLst/>
            <a:gdLst/>
            <a:ahLst/>
            <a:cxnLst>
              <a:cxn ang="0">
                <a:pos x="0" y="0"/>
              </a:cxn>
              <a:cxn ang="0">
                <a:pos x="0" y="339"/>
              </a:cxn>
              <a:cxn ang="0">
                <a:pos x="318" y="342"/>
              </a:cxn>
              <a:cxn ang="0">
                <a:pos x="591" y="348"/>
              </a:cxn>
              <a:cxn ang="0">
                <a:pos x="846" y="354"/>
              </a:cxn>
              <a:cxn ang="0">
                <a:pos x="1074" y="360"/>
              </a:cxn>
              <a:cxn ang="0">
                <a:pos x="1314" y="366"/>
              </a:cxn>
              <a:cxn ang="0">
                <a:pos x="1599" y="381"/>
              </a:cxn>
              <a:cxn ang="0">
                <a:pos x="1911" y="399"/>
              </a:cxn>
              <a:cxn ang="0">
                <a:pos x="2241" y="420"/>
              </a:cxn>
              <a:cxn ang="0">
                <a:pos x="2619" y="453"/>
              </a:cxn>
              <a:cxn ang="0">
                <a:pos x="2889" y="477"/>
              </a:cxn>
              <a:cxn ang="0">
                <a:pos x="3177" y="507"/>
              </a:cxn>
              <a:cxn ang="0">
                <a:pos x="3498" y="543"/>
              </a:cxn>
              <a:cxn ang="0">
                <a:pos x="3813" y="585"/>
              </a:cxn>
              <a:cxn ang="0">
                <a:pos x="4044" y="618"/>
              </a:cxn>
              <a:cxn ang="0">
                <a:pos x="4365" y="669"/>
              </a:cxn>
              <a:cxn ang="0">
                <a:pos x="4683" y="726"/>
              </a:cxn>
              <a:cxn ang="0">
                <a:pos x="4980" y="786"/>
              </a:cxn>
              <a:cxn ang="0">
                <a:pos x="5268" y="846"/>
              </a:cxn>
              <a:cxn ang="0">
                <a:pos x="5646" y="942"/>
              </a:cxn>
              <a:cxn ang="0">
                <a:pos x="5759" y="969"/>
              </a:cxn>
              <a:cxn ang="0">
                <a:pos x="5759" y="0"/>
              </a:cxn>
              <a:cxn ang="0">
                <a:pos x="0" y="0"/>
              </a:cxn>
            </a:cxnLst>
            <a:rect l="0" t="0" r="r" b="b"/>
            <a:pathLst>
              <a:path w="5760" h="970">
                <a:moveTo>
                  <a:pt x="0" y="0"/>
                </a:moveTo>
                <a:lnTo>
                  <a:pt x="0" y="339"/>
                </a:lnTo>
                <a:lnTo>
                  <a:pt x="318" y="342"/>
                </a:lnTo>
                <a:lnTo>
                  <a:pt x="591" y="348"/>
                </a:lnTo>
                <a:lnTo>
                  <a:pt x="846" y="354"/>
                </a:lnTo>
                <a:lnTo>
                  <a:pt x="1074" y="360"/>
                </a:lnTo>
                <a:lnTo>
                  <a:pt x="1314" y="366"/>
                </a:lnTo>
                <a:lnTo>
                  <a:pt x="1599" y="381"/>
                </a:lnTo>
                <a:lnTo>
                  <a:pt x="1911" y="399"/>
                </a:lnTo>
                <a:lnTo>
                  <a:pt x="2241" y="420"/>
                </a:lnTo>
                <a:lnTo>
                  <a:pt x="2619" y="453"/>
                </a:lnTo>
                <a:lnTo>
                  <a:pt x="2889" y="477"/>
                </a:lnTo>
                <a:lnTo>
                  <a:pt x="3177" y="507"/>
                </a:lnTo>
                <a:lnTo>
                  <a:pt x="3498" y="543"/>
                </a:lnTo>
                <a:lnTo>
                  <a:pt x="3813" y="585"/>
                </a:lnTo>
                <a:lnTo>
                  <a:pt x="4044" y="618"/>
                </a:lnTo>
                <a:lnTo>
                  <a:pt x="4365" y="669"/>
                </a:lnTo>
                <a:lnTo>
                  <a:pt x="4683" y="726"/>
                </a:lnTo>
                <a:lnTo>
                  <a:pt x="4980" y="786"/>
                </a:lnTo>
                <a:lnTo>
                  <a:pt x="5268" y="846"/>
                </a:lnTo>
                <a:lnTo>
                  <a:pt x="5646" y="942"/>
                </a:lnTo>
                <a:lnTo>
                  <a:pt x="5759" y="969"/>
                </a:lnTo>
                <a:lnTo>
                  <a:pt x="5759" y="0"/>
                </a:lnTo>
                <a:lnTo>
                  <a:pt x="0" y="0"/>
                </a:lnTo>
              </a:path>
            </a:pathLst>
          </a:custGeom>
          <a:gradFill rotWithShape="0">
            <a:gsLst>
              <a:gs pos="0">
                <a:srgbClr val="DDDDDD"/>
              </a:gs>
              <a:gs pos="100000">
                <a:schemeClr val="bg1"/>
              </a:gs>
            </a:gsLst>
            <a:lin ang="0" scaled="1"/>
          </a:gradFill>
          <a:ln w="9525" cap="flat" cmpd="sng">
            <a:noFill/>
            <a:prstDash val="solid"/>
            <a:round/>
            <a:headEnd type="none" w="sm" len="sm"/>
            <a:tailEnd type="none" w="sm" len="sm"/>
          </a:ln>
          <a:effectLst/>
        </p:spPr>
        <p:txBody>
          <a:bodyPr>
            <a:prstTxWarp prst="textNoShape">
              <a:avLst/>
            </a:prstTxWarp>
          </a:bodyPr>
          <a:lstStyle/>
          <a:p>
            <a:endParaRPr lang="en-US"/>
          </a:p>
        </p:txBody>
      </p:sp>
      <p:sp>
        <p:nvSpPr>
          <p:cNvPr id="1051" name="Freeform 27"/>
          <p:cNvSpPr>
            <a:spLocks/>
          </p:cNvSpPr>
          <p:nvPr/>
        </p:nvSpPr>
        <p:spPr bwMode="white">
          <a:xfrm>
            <a:off x="0" y="0"/>
            <a:ext cx="9144000" cy="1682750"/>
          </a:xfrm>
          <a:custGeom>
            <a:avLst/>
            <a:gdLst/>
            <a:ahLst/>
            <a:cxnLst>
              <a:cxn ang="0">
                <a:pos x="0" y="753"/>
              </a:cxn>
              <a:cxn ang="0">
                <a:pos x="0" y="1059"/>
              </a:cxn>
              <a:cxn ang="0">
                <a:pos x="5759" y="1059"/>
              </a:cxn>
              <a:cxn ang="0">
                <a:pos x="5759" y="0"/>
              </a:cxn>
              <a:cxn ang="0">
                <a:pos x="5430" y="0"/>
              </a:cxn>
              <a:cxn ang="0">
                <a:pos x="5298" y="84"/>
              </a:cxn>
              <a:cxn ang="0">
                <a:pos x="5136" y="159"/>
              </a:cxn>
              <a:cxn ang="0">
                <a:pos x="4968" y="222"/>
              </a:cxn>
              <a:cxn ang="0">
                <a:pos x="4812" y="267"/>
              </a:cxn>
              <a:cxn ang="0">
                <a:pos x="4626" y="324"/>
              </a:cxn>
              <a:cxn ang="0">
                <a:pos x="4440" y="366"/>
              </a:cxn>
              <a:cxn ang="0">
                <a:pos x="4230" y="414"/>
              </a:cxn>
              <a:cxn ang="0">
                <a:pos x="3939" y="468"/>
              </a:cxn>
              <a:cxn ang="0">
                <a:pos x="3711" y="504"/>
              </a:cxn>
              <a:cxn ang="0">
                <a:pos x="3441" y="543"/>
              </a:cxn>
              <a:cxn ang="0">
                <a:pos x="3189" y="579"/>
              </a:cxn>
              <a:cxn ang="0">
                <a:pos x="2925" y="606"/>
              </a:cxn>
              <a:cxn ang="0">
                <a:pos x="2679" y="633"/>
              </a:cxn>
              <a:cxn ang="0">
                <a:pos x="2418" y="654"/>
              </a:cxn>
              <a:cxn ang="0">
                <a:pos x="2142" y="675"/>
              </a:cxn>
              <a:cxn ang="0">
                <a:pos x="1896" y="693"/>
              </a:cxn>
              <a:cxn ang="0">
                <a:pos x="1647" y="708"/>
              </a:cxn>
              <a:cxn ang="0">
                <a:pos x="1404" y="720"/>
              </a:cxn>
              <a:cxn ang="0">
                <a:pos x="1170" y="732"/>
              </a:cxn>
              <a:cxn ang="0">
                <a:pos x="906" y="738"/>
              </a:cxn>
              <a:cxn ang="0">
                <a:pos x="534" y="747"/>
              </a:cxn>
              <a:cxn ang="0">
                <a:pos x="201" y="753"/>
              </a:cxn>
              <a:cxn ang="0">
                <a:pos x="0" y="753"/>
              </a:cxn>
            </a:cxnLst>
            <a:rect l="0" t="0" r="r" b="b"/>
            <a:pathLst>
              <a:path w="5760" h="1060">
                <a:moveTo>
                  <a:pt x="0" y="753"/>
                </a:moveTo>
                <a:lnTo>
                  <a:pt x="0" y="1059"/>
                </a:lnTo>
                <a:lnTo>
                  <a:pt x="5759" y="1059"/>
                </a:lnTo>
                <a:lnTo>
                  <a:pt x="5759" y="0"/>
                </a:lnTo>
                <a:lnTo>
                  <a:pt x="5430" y="0"/>
                </a:lnTo>
                <a:lnTo>
                  <a:pt x="5298" y="84"/>
                </a:lnTo>
                <a:lnTo>
                  <a:pt x="5136" y="159"/>
                </a:lnTo>
                <a:lnTo>
                  <a:pt x="4968" y="222"/>
                </a:lnTo>
                <a:lnTo>
                  <a:pt x="4812" y="267"/>
                </a:lnTo>
                <a:lnTo>
                  <a:pt x="4626" y="324"/>
                </a:lnTo>
                <a:lnTo>
                  <a:pt x="4440" y="366"/>
                </a:lnTo>
                <a:lnTo>
                  <a:pt x="4230" y="414"/>
                </a:lnTo>
                <a:lnTo>
                  <a:pt x="3939" y="468"/>
                </a:lnTo>
                <a:lnTo>
                  <a:pt x="3711" y="504"/>
                </a:lnTo>
                <a:lnTo>
                  <a:pt x="3441" y="543"/>
                </a:lnTo>
                <a:lnTo>
                  <a:pt x="3189" y="579"/>
                </a:lnTo>
                <a:lnTo>
                  <a:pt x="2925" y="606"/>
                </a:lnTo>
                <a:lnTo>
                  <a:pt x="2679" y="633"/>
                </a:lnTo>
                <a:lnTo>
                  <a:pt x="2418" y="654"/>
                </a:lnTo>
                <a:lnTo>
                  <a:pt x="2142" y="675"/>
                </a:lnTo>
                <a:lnTo>
                  <a:pt x="1896" y="693"/>
                </a:lnTo>
                <a:lnTo>
                  <a:pt x="1647" y="708"/>
                </a:lnTo>
                <a:lnTo>
                  <a:pt x="1404" y="720"/>
                </a:lnTo>
                <a:lnTo>
                  <a:pt x="1170" y="732"/>
                </a:lnTo>
                <a:lnTo>
                  <a:pt x="906" y="738"/>
                </a:lnTo>
                <a:lnTo>
                  <a:pt x="534" y="747"/>
                </a:lnTo>
                <a:lnTo>
                  <a:pt x="201" y="753"/>
                </a:lnTo>
                <a:lnTo>
                  <a:pt x="0" y="753"/>
                </a:lnTo>
              </a:path>
            </a:pathLst>
          </a:custGeom>
          <a:gradFill rotWithShape="0">
            <a:gsLst>
              <a:gs pos="0">
                <a:srgbClr val="DDDDDD"/>
              </a:gs>
              <a:gs pos="100000">
                <a:schemeClr val="bg1"/>
              </a:gs>
            </a:gsLst>
            <a:lin ang="0" scaled="1"/>
          </a:gradFill>
          <a:ln w="9525" cap="flat" cmpd="sng">
            <a:noFill/>
            <a:prstDash val="solid"/>
            <a:round/>
            <a:headEnd type="none" w="sm" len="sm"/>
            <a:tailEnd type="none" w="sm" len="sm"/>
          </a:ln>
          <a:effectLst/>
        </p:spPr>
        <p:txBody>
          <a:bodyPr>
            <a:prstTxWarp prst="textNoShape">
              <a:avLst/>
            </a:prstTxWarp>
          </a:bodyPr>
          <a:lstStyle/>
          <a:p>
            <a:endParaRPr lang="en-US"/>
          </a:p>
        </p:txBody>
      </p:sp>
      <p:sp>
        <p:nvSpPr>
          <p:cNvPr id="1052" name="Freeform 28"/>
          <p:cNvSpPr>
            <a:spLocks/>
          </p:cNvSpPr>
          <p:nvPr/>
        </p:nvSpPr>
        <p:spPr bwMode="white">
          <a:xfrm>
            <a:off x="0" y="0"/>
            <a:ext cx="8388350" cy="1068388"/>
          </a:xfrm>
          <a:custGeom>
            <a:avLst/>
            <a:gdLst/>
            <a:ahLst/>
            <a:cxnLst>
              <a:cxn ang="0">
                <a:pos x="0" y="366"/>
              </a:cxn>
              <a:cxn ang="0">
                <a:pos x="0" y="672"/>
              </a:cxn>
              <a:cxn ang="0">
                <a:pos x="303" y="672"/>
              </a:cxn>
              <a:cxn ang="0">
                <a:pos x="723" y="663"/>
              </a:cxn>
              <a:cxn ang="0">
                <a:pos x="1020" y="654"/>
              </a:cxn>
              <a:cxn ang="0">
                <a:pos x="1302" y="642"/>
              </a:cxn>
              <a:cxn ang="0">
                <a:pos x="1554" y="630"/>
              </a:cxn>
              <a:cxn ang="0">
                <a:pos x="1779" y="615"/>
              </a:cxn>
              <a:cxn ang="0">
                <a:pos x="1962" y="606"/>
              </a:cxn>
              <a:cxn ang="0">
                <a:pos x="2193" y="588"/>
              </a:cxn>
              <a:cxn ang="0">
                <a:pos x="2448" y="570"/>
              </a:cxn>
              <a:cxn ang="0">
                <a:pos x="2700" y="546"/>
              </a:cxn>
              <a:cxn ang="0">
                <a:pos x="2904" y="528"/>
              </a:cxn>
              <a:cxn ang="0">
                <a:pos x="3138" y="498"/>
              </a:cxn>
              <a:cxn ang="0">
                <a:pos x="3324" y="474"/>
              </a:cxn>
              <a:cxn ang="0">
                <a:pos x="3534" y="447"/>
              </a:cxn>
              <a:cxn ang="0">
                <a:pos x="3735" y="420"/>
              </a:cxn>
              <a:cxn ang="0">
                <a:pos x="3933" y="384"/>
              </a:cxn>
              <a:cxn ang="0">
                <a:pos x="4116" y="351"/>
              </a:cxn>
              <a:cxn ang="0">
                <a:pos x="4266" y="318"/>
              </a:cxn>
              <a:cxn ang="0">
                <a:pos x="4446" y="279"/>
              </a:cxn>
              <a:cxn ang="0">
                <a:pos x="4620" y="237"/>
              </a:cxn>
              <a:cxn ang="0">
                <a:pos x="4779" y="192"/>
              </a:cxn>
              <a:cxn ang="0">
                <a:pos x="4920" y="147"/>
              </a:cxn>
              <a:cxn ang="0">
                <a:pos x="5085" y="90"/>
              </a:cxn>
              <a:cxn ang="0">
                <a:pos x="5193" y="42"/>
              </a:cxn>
              <a:cxn ang="0">
                <a:pos x="5283" y="0"/>
              </a:cxn>
              <a:cxn ang="0">
                <a:pos x="3201" y="0"/>
              </a:cxn>
              <a:cxn ang="0">
                <a:pos x="2982" y="57"/>
              </a:cxn>
              <a:cxn ang="0">
                <a:pos x="2775" y="108"/>
              </a:cxn>
              <a:cxn ang="0">
                <a:pos x="2562" y="150"/>
              </a:cxn>
              <a:cxn ang="0">
                <a:pos x="2397" y="183"/>
              </a:cxn>
              <a:cxn ang="0">
                <a:pos x="2205" y="213"/>
              </a:cxn>
              <a:cxn ang="0">
                <a:pos x="2001" y="243"/>
              </a:cxn>
              <a:cxn ang="0">
                <a:pos x="1776" y="273"/>
              </a:cxn>
              <a:cxn ang="0">
                <a:pos x="1536" y="297"/>
              </a:cxn>
              <a:cxn ang="0">
                <a:pos x="1344" y="312"/>
              </a:cxn>
              <a:cxn ang="0">
                <a:pos x="1134" y="330"/>
              </a:cxn>
              <a:cxn ang="0">
                <a:pos x="921" y="342"/>
              </a:cxn>
              <a:cxn ang="0">
                <a:pos x="696" y="354"/>
              </a:cxn>
              <a:cxn ang="0">
                <a:pos x="501" y="360"/>
              </a:cxn>
              <a:cxn ang="0">
                <a:pos x="279" y="366"/>
              </a:cxn>
              <a:cxn ang="0">
                <a:pos x="99" y="369"/>
              </a:cxn>
              <a:cxn ang="0">
                <a:pos x="0" y="366"/>
              </a:cxn>
            </a:cxnLst>
            <a:rect l="0" t="0" r="r" b="b"/>
            <a:pathLst>
              <a:path w="5284" h="673">
                <a:moveTo>
                  <a:pt x="0" y="366"/>
                </a:moveTo>
                <a:lnTo>
                  <a:pt x="0" y="672"/>
                </a:lnTo>
                <a:lnTo>
                  <a:pt x="303" y="672"/>
                </a:lnTo>
                <a:lnTo>
                  <a:pt x="723" y="663"/>
                </a:lnTo>
                <a:lnTo>
                  <a:pt x="1020" y="654"/>
                </a:lnTo>
                <a:lnTo>
                  <a:pt x="1302" y="642"/>
                </a:lnTo>
                <a:lnTo>
                  <a:pt x="1554" y="630"/>
                </a:lnTo>
                <a:lnTo>
                  <a:pt x="1779" y="615"/>
                </a:lnTo>
                <a:lnTo>
                  <a:pt x="1962" y="606"/>
                </a:lnTo>
                <a:lnTo>
                  <a:pt x="2193" y="588"/>
                </a:lnTo>
                <a:lnTo>
                  <a:pt x="2448" y="570"/>
                </a:lnTo>
                <a:lnTo>
                  <a:pt x="2700" y="546"/>
                </a:lnTo>
                <a:lnTo>
                  <a:pt x="2904" y="528"/>
                </a:lnTo>
                <a:lnTo>
                  <a:pt x="3138" y="498"/>
                </a:lnTo>
                <a:lnTo>
                  <a:pt x="3324" y="474"/>
                </a:lnTo>
                <a:lnTo>
                  <a:pt x="3534" y="447"/>
                </a:lnTo>
                <a:lnTo>
                  <a:pt x="3735" y="420"/>
                </a:lnTo>
                <a:lnTo>
                  <a:pt x="3933" y="384"/>
                </a:lnTo>
                <a:lnTo>
                  <a:pt x="4116" y="351"/>
                </a:lnTo>
                <a:lnTo>
                  <a:pt x="4266" y="318"/>
                </a:lnTo>
                <a:lnTo>
                  <a:pt x="4446" y="279"/>
                </a:lnTo>
                <a:lnTo>
                  <a:pt x="4620" y="237"/>
                </a:lnTo>
                <a:lnTo>
                  <a:pt x="4779" y="192"/>
                </a:lnTo>
                <a:lnTo>
                  <a:pt x="4920" y="147"/>
                </a:lnTo>
                <a:lnTo>
                  <a:pt x="5085" y="90"/>
                </a:lnTo>
                <a:lnTo>
                  <a:pt x="5193" y="42"/>
                </a:lnTo>
                <a:lnTo>
                  <a:pt x="5283" y="0"/>
                </a:lnTo>
                <a:lnTo>
                  <a:pt x="3201" y="0"/>
                </a:lnTo>
                <a:lnTo>
                  <a:pt x="2982" y="57"/>
                </a:lnTo>
                <a:lnTo>
                  <a:pt x="2775" y="108"/>
                </a:lnTo>
                <a:lnTo>
                  <a:pt x="2562" y="150"/>
                </a:lnTo>
                <a:lnTo>
                  <a:pt x="2397" y="183"/>
                </a:lnTo>
                <a:lnTo>
                  <a:pt x="2205" y="213"/>
                </a:lnTo>
                <a:lnTo>
                  <a:pt x="2001" y="243"/>
                </a:lnTo>
                <a:lnTo>
                  <a:pt x="1776" y="273"/>
                </a:lnTo>
                <a:lnTo>
                  <a:pt x="1536" y="297"/>
                </a:lnTo>
                <a:lnTo>
                  <a:pt x="1344" y="312"/>
                </a:lnTo>
                <a:lnTo>
                  <a:pt x="1134" y="330"/>
                </a:lnTo>
                <a:lnTo>
                  <a:pt x="921" y="342"/>
                </a:lnTo>
                <a:lnTo>
                  <a:pt x="696" y="354"/>
                </a:lnTo>
                <a:lnTo>
                  <a:pt x="501" y="360"/>
                </a:lnTo>
                <a:lnTo>
                  <a:pt x="279" y="366"/>
                </a:lnTo>
                <a:lnTo>
                  <a:pt x="99" y="369"/>
                </a:lnTo>
                <a:lnTo>
                  <a:pt x="0" y="366"/>
                </a:lnTo>
              </a:path>
            </a:pathLst>
          </a:custGeom>
          <a:gradFill rotWithShape="0">
            <a:gsLst>
              <a:gs pos="0">
                <a:srgbClr val="DDDDDD"/>
              </a:gs>
              <a:gs pos="100000">
                <a:schemeClr val="bg1"/>
              </a:gs>
            </a:gsLst>
            <a:lin ang="0" scaled="1"/>
          </a:gradFill>
          <a:ln w="9525" cap="flat" cmpd="sng">
            <a:noFill/>
            <a:prstDash val="solid"/>
            <a:round/>
            <a:headEnd type="none" w="sm" len="sm"/>
            <a:tailEnd type="none" w="sm" len="sm"/>
          </a:ln>
          <a:effectLst/>
        </p:spPr>
        <p:txBody>
          <a:bodyPr>
            <a:prstTxWarp prst="textNoShape">
              <a:avLst/>
            </a:prstTxWarp>
          </a:bodyPr>
          <a:lstStyle/>
          <a:p>
            <a:endParaRPr lang="en-US"/>
          </a:p>
        </p:txBody>
      </p:sp>
      <p:sp>
        <p:nvSpPr>
          <p:cNvPr id="1053" name="Freeform 29"/>
          <p:cNvSpPr>
            <a:spLocks/>
          </p:cNvSpPr>
          <p:nvPr/>
        </p:nvSpPr>
        <p:spPr bwMode="white">
          <a:xfrm>
            <a:off x="0" y="0"/>
            <a:ext cx="4578350" cy="454025"/>
          </a:xfrm>
          <a:custGeom>
            <a:avLst/>
            <a:gdLst/>
            <a:ahLst/>
            <a:cxnLst>
              <a:cxn ang="0">
                <a:pos x="0" y="0"/>
              </a:cxn>
              <a:cxn ang="0">
                <a:pos x="0" y="285"/>
              </a:cxn>
              <a:cxn ang="0">
                <a:pos x="192" y="285"/>
              </a:cxn>
              <a:cxn ang="0">
                <a:pos x="384" y="282"/>
              </a:cxn>
              <a:cxn ang="0">
                <a:pos x="579" y="276"/>
              </a:cxn>
              <a:cxn ang="0">
                <a:pos x="789" y="267"/>
              </a:cxn>
              <a:cxn ang="0">
                <a:pos x="999" y="258"/>
              </a:cxn>
              <a:cxn ang="0">
                <a:pos x="1161" y="246"/>
              </a:cxn>
              <a:cxn ang="0">
                <a:pos x="1302" y="234"/>
              </a:cxn>
              <a:cxn ang="0">
                <a:pos x="1458" y="222"/>
              </a:cxn>
              <a:cxn ang="0">
                <a:pos x="1665" y="201"/>
              </a:cxn>
              <a:cxn ang="0">
                <a:pos x="1992" y="159"/>
              </a:cxn>
              <a:cxn ang="0">
                <a:pos x="2301" y="117"/>
              </a:cxn>
              <a:cxn ang="0">
                <a:pos x="2604" y="60"/>
              </a:cxn>
              <a:cxn ang="0">
                <a:pos x="2883" y="0"/>
              </a:cxn>
              <a:cxn ang="0">
                <a:pos x="0" y="0"/>
              </a:cxn>
            </a:cxnLst>
            <a:rect l="0" t="0" r="r" b="b"/>
            <a:pathLst>
              <a:path w="2884" h="286">
                <a:moveTo>
                  <a:pt x="0" y="0"/>
                </a:moveTo>
                <a:lnTo>
                  <a:pt x="0" y="285"/>
                </a:lnTo>
                <a:lnTo>
                  <a:pt x="192" y="285"/>
                </a:lnTo>
                <a:lnTo>
                  <a:pt x="384" y="282"/>
                </a:lnTo>
                <a:lnTo>
                  <a:pt x="579" y="276"/>
                </a:lnTo>
                <a:lnTo>
                  <a:pt x="789" y="267"/>
                </a:lnTo>
                <a:lnTo>
                  <a:pt x="999" y="258"/>
                </a:lnTo>
                <a:lnTo>
                  <a:pt x="1161" y="246"/>
                </a:lnTo>
                <a:lnTo>
                  <a:pt x="1302" y="234"/>
                </a:lnTo>
                <a:lnTo>
                  <a:pt x="1458" y="222"/>
                </a:lnTo>
                <a:lnTo>
                  <a:pt x="1665" y="201"/>
                </a:lnTo>
                <a:lnTo>
                  <a:pt x="1992" y="159"/>
                </a:lnTo>
                <a:lnTo>
                  <a:pt x="2301" y="117"/>
                </a:lnTo>
                <a:lnTo>
                  <a:pt x="2604" y="60"/>
                </a:lnTo>
                <a:lnTo>
                  <a:pt x="2883" y="0"/>
                </a:lnTo>
                <a:lnTo>
                  <a:pt x="0" y="0"/>
                </a:lnTo>
              </a:path>
            </a:pathLst>
          </a:custGeom>
          <a:gradFill rotWithShape="0">
            <a:gsLst>
              <a:gs pos="0">
                <a:srgbClr val="DDDDDD"/>
              </a:gs>
              <a:gs pos="100000">
                <a:schemeClr val="bg1"/>
              </a:gs>
            </a:gsLst>
            <a:lin ang="0" scaled="1"/>
          </a:gradFill>
          <a:ln w="9525">
            <a:noFill/>
            <a:round/>
            <a:headEnd type="none" w="sm" len="sm"/>
            <a:tailEnd type="none" w="sm" len="sm"/>
          </a:ln>
          <a:effectLst/>
        </p:spPr>
        <p:txBody>
          <a:bodyPr>
            <a:prstTxWarp prst="textNoShape">
              <a:avLst/>
            </a:prstTxWarp>
          </a:bodyPr>
          <a:lstStyle/>
          <a:p>
            <a:endParaRPr lang="en-US"/>
          </a:p>
        </p:txBody>
      </p:sp>
      <p:sp>
        <p:nvSpPr>
          <p:cNvPr id="1026" name="Rectangle 2"/>
          <p:cNvSpPr>
            <a:spLocks noGrp="1" noChangeArrowheads="1"/>
          </p:cNvSpPr>
          <p:nvPr>
            <p:ph type="title"/>
          </p:nvPr>
        </p:nvSpPr>
        <p:spPr bwMode="auto">
          <a:xfrm>
            <a:off x="685800" y="76200"/>
            <a:ext cx="7772400" cy="533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762000"/>
            <a:ext cx="7772400" cy="5486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2971800" y="6553200"/>
            <a:ext cx="19050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fld id="{A74FCEEE-9DC8-B543-AC3A-75A414BF23B6}" type="slidenum">
              <a:rPr lang="en-US"/>
              <a:pPr/>
              <a:t>‹#›</a:t>
            </a:fld>
            <a:endParaRPr lang="en-US"/>
          </a:p>
        </p:txBody>
      </p:sp>
      <p:sp>
        <p:nvSpPr>
          <p:cNvPr id="16" name="Rectangle 6"/>
          <p:cNvSpPr txBox="1">
            <a:spLocks noChangeArrowheads="1"/>
          </p:cNvSpPr>
          <p:nvPr userDrawn="1"/>
        </p:nvSpPr>
        <p:spPr bwMode="auto">
          <a:xfrm>
            <a:off x="7239000" y="6553200"/>
            <a:ext cx="19050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eaLnBrk="0" fontAlgn="base" hangingPunct="0">
              <a:spcBef>
                <a:spcPct val="0"/>
              </a:spcBef>
              <a:spcAft>
                <a:spcPct val="0"/>
              </a:spcAft>
              <a:defRPr sz="1200" kern="1200">
                <a:solidFill>
                  <a:schemeClr val="tx1"/>
                </a:solidFill>
                <a:latin typeface="Times New Roman"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charset="0"/>
                <a:ea typeface="+mn-ea"/>
                <a:cs typeface="+mn-cs"/>
              </a:defRPr>
            </a:lvl5pPr>
            <a:lvl6pPr marL="2286000" algn="l" defTabSz="457200" rtl="0" eaLnBrk="1" latinLnBrk="0" hangingPunct="1">
              <a:defRPr sz="2400" kern="1200">
                <a:solidFill>
                  <a:schemeClr val="tx1"/>
                </a:solidFill>
                <a:latin typeface="Times New Roman" charset="0"/>
                <a:ea typeface="+mn-ea"/>
                <a:cs typeface="+mn-cs"/>
              </a:defRPr>
            </a:lvl6pPr>
            <a:lvl7pPr marL="2743200" algn="l" defTabSz="457200" rtl="0" eaLnBrk="1" latinLnBrk="0" hangingPunct="1">
              <a:defRPr sz="2400" kern="1200">
                <a:solidFill>
                  <a:schemeClr val="tx1"/>
                </a:solidFill>
                <a:latin typeface="Times New Roman" charset="0"/>
                <a:ea typeface="+mn-ea"/>
                <a:cs typeface="+mn-cs"/>
              </a:defRPr>
            </a:lvl7pPr>
            <a:lvl8pPr marL="3200400" algn="l" defTabSz="457200" rtl="0" eaLnBrk="1" latinLnBrk="0" hangingPunct="1">
              <a:defRPr sz="2400" kern="1200">
                <a:solidFill>
                  <a:schemeClr val="tx1"/>
                </a:solidFill>
                <a:latin typeface="Times New Roman" charset="0"/>
                <a:ea typeface="+mn-ea"/>
                <a:cs typeface="+mn-cs"/>
              </a:defRPr>
            </a:lvl8pPr>
            <a:lvl9pPr marL="3657600" algn="l" defTabSz="457200" rtl="0" eaLnBrk="1" latinLnBrk="0" hangingPunct="1">
              <a:defRPr sz="2400" kern="1200">
                <a:solidFill>
                  <a:schemeClr val="tx1"/>
                </a:solidFill>
                <a:latin typeface="Times New Roman" charset="0"/>
                <a:ea typeface="+mn-ea"/>
                <a:cs typeface="+mn-cs"/>
              </a:defRPr>
            </a:lvl9pPr>
          </a:lstStyle>
          <a:p>
            <a:fld id="{A74FCEEE-9DC8-B543-AC3A-75A414BF23B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iming>
    <p:tnLst>
      <p:par>
        <p:cTn id="1" dur="indefinite" restart="never" nodeType="tmRoot"/>
      </p:par>
    </p:tnLst>
  </p:timing>
  <p:hf hdr="0" ftr="0" dt="0"/>
  <p:txStyles>
    <p:titleStyle>
      <a:lvl1pPr algn="l" rtl="0" eaLnBrk="0" fontAlgn="base" hangingPunct="0">
        <a:spcBef>
          <a:spcPct val="0"/>
        </a:spcBef>
        <a:spcAft>
          <a:spcPct val="0"/>
        </a:spcAft>
        <a:defRPr sz="3200" b="1">
          <a:solidFill>
            <a:srgbClr val="800000"/>
          </a:solidFill>
          <a:latin typeface="+mj-lt"/>
          <a:ea typeface="+mj-ea"/>
          <a:cs typeface="+mj-cs"/>
        </a:defRPr>
      </a:lvl1pPr>
      <a:lvl2pPr algn="l" rtl="0" eaLnBrk="0" fontAlgn="base" hangingPunct="0">
        <a:spcBef>
          <a:spcPct val="0"/>
        </a:spcBef>
        <a:spcAft>
          <a:spcPct val="0"/>
        </a:spcAft>
        <a:defRPr sz="3200" b="1">
          <a:solidFill>
            <a:srgbClr val="800000"/>
          </a:solidFill>
          <a:latin typeface="Arial" charset="0"/>
        </a:defRPr>
      </a:lvl2pPr>
      <a:lvl3pPr algn="l" rtl="0" eaLnBrk="0" fontAlgn="base" hangingPunct="0">
        <a:spcBef>
          <a:spcPct val="0"/>
        </a:spcBef>
        <a:spcAft>
          <a:spcPct val="0"/>
        </a:spcAft>
        <a:defRPr sz="3200" b="1">
          <a:solidFill>
            <a:srgbClr val="800000"/>
          </a:solidFill>
          <a:latin typeface="Arial" charset="0"/>
        </a:defRPr>
      </a:lvl3pPr>
      <a:lvl4pPr algn="l" rtl="0" eaLnBrk="0" fontAlgn="base" hangingPunct="0">
        <a:spcBef>
          <a:spcPct val="0"/>
        </a:spcBef>
        <a:spcAft>
          <a:spcPct val="0"/>
        </a:spcAft>
        <a:defRPr sz="3200" b="1">
          <a:solidFill>
            <a:srgbClr val="800000"/>
          </a:solidFill>
          <a:latin typeface="Arial" charset="0"/>
        </a:defRPr>
      </a:lvl4pPr>
      <a:lvl5pPr algn="l" rtl="0" eaLnBrk="0" fontAlgn="base" hangingPunct="0">
        <a:spcBef>
          <a:spcPct val="0"/>
        </a:spcBef>
        <a:spcAft>
          <a:spcPct val="0"/>
        </a:spcAft>
        <a:defRPr sz="3200" b="1">
          <a:solidFill>
            <a:srgbClr val="800000"/>
          </a:solidFill>
          <a:latin typeface="Arial" charset="0"/>
        </a:defRPr>
      </a:lvl5pPr>
      <a:lvl6pPr marL="457200" algn="l" rtl="0" eaLnBrk="0" fontAlgn="base" hangingPunct="0">
        <a:spcBef>
          <a:spcPct val="0"/>
        </a:spcBef>
        <a:spcAft>
          <a:spcPct val="0"/>
        </a:spcAft>
        <a:defRPr sz="3200" b="1">
          <a:solidFill>
            <a:srgbClr val="800000"/>
          </a:solidFill>
          <a:latin typeface="Arial" charset="0"/>
        </a:defRPr>
      </a:lvl6pPr>
      <a:lvl7pPr marL="914400" algn="l" rtl="0" eaLnBrk="0" fontAlgn="base" hangingPunct="0">
        <a:spcBef>
          <a:spcPct val="0"/>
        </a:spcBef>
        <a:spcAft>
          <a:spcPct val="0"/>
        </a:spcAft>
        <a:defRPr sz="3200" b="1">
          <a:solidFill>
            <a:srgbClr val="800000"/>
          </a:solidFill>
          <a:latin typeface="Arial" charset="0"/>
        </a:defRPr>
      </a:lvl7pPr>
      <a:lvl8pPr marL="1371600" algn="l" rtl="0" eaLnBrk="0" fontAlgn="base" hangingPunct="0">
        <a:spcBef>
          <a:spcPct val="0"/>
        </a:spcBef>
        <a:spcAft>
          <a:spcPct val="0"/>
        </a:spcAft>
        <a:defRPr sz="3200" b="1">
          <a:solidFill>
            <a:srgbClr val="800000"/>
          </a:solidFill>
          <a:latin typeface="Arial" charset="0"/>
        </a:defRPr>
      </a:lvl8pPr>
      <a:lvl9pPr marL="1828800" algn="l" rtl="0" eaLnBrk="0" fontAlgn="base" hangingPunct="0">
        <a:spcBef>
          <a:spcPct val="0"/>
        </a:spcBef>
        <a:spcAft>
          <a:spcPct val="0"/>
        </a:spcAft>
        <a:defRPr sz="3200" b="1">
          <a:solidFill>
            <a:srgbClr val="800000"/>
          </a:solidFill>
          <a:latin typeface="Arial" charset="0"/>
        </a:defRPr>
      </a:lvl9pPr>
    </p:titleStyle>
    <p:bodyStyle>
      <a:lvl1pPr marL="342900" indent="-342900" algn="l" rtl="0" eaLnBrk="0" fontAlgn="base" hangingPunct="0">
        <a:spcBef>
          <a:spcPct val="20000"/>
        </a:spcBef>
        <a:spcAft>
          <a:spcPct val="0"/>
        </a:spcAft>
        <a:buClr>
          <a:srgbClr val="CC0000"/>
        </a:buClr>
        <a:buSzPct val="70000"/>
        <a:buFont typeface="Wingdings" charset="2"/>
        <a:buChar char="v"/>
        <a:defRPr sz="2800" b="1">
          <a:solidFill>
            <a:schemeClr val="tx1"/>
          </a:solidFill>
          <a:latin typeface="+mn-lt"/>
          <a:ea typeface="+mn-ea"/>
          <a:cs typeface="+mn-cs"/>
        </a:defRPr>
      </a:lvl1pPr>
      <a:lvl2pPr marL="742950" indent="-285750" algn="l" rtl="0" eaLnBrk="0" fontAlgn="base" hangingPunct="0">
        <a:spcBef>
          <a:spcPct val="20000"/>
        </a:spcBef>
        <a:spcAft>
          <a:spcPct val="0"/>
        </a:spcAft>
        <a:buClr>
          <a:srgbClr val="CC0000"/>
        </a:buClr>
        <a:buSzPct val="70000"/>
        <a:buFont typeface="ZapfDingbats" pitchFamily="82" charset="2"/>
        <a:buChar char="l"/>
        <a:defRPr sz="2400" b="1">
          <a:solidFill>
            <a:schemeClr val="tx1"/>
          </a:solidFill>
          <a:latin typeface="+mn-lt"/>
          <a:ea typeface="ＭＳ Ｐゴシック" charset="-128"/>
        </a:defRPr>
      </a:lvl2pPr>
      <a:lvl3pPr marL="1143000" indent="-228600" algn="l" rtl="0" eaLnBrk="0" fontAlgn="base" hangingPunct="0">
        <a:spcBef>
          <a:spcPct val="20000"/>
        </a:spcBef>
        <a:spcAft>
          <a:spcPct val="0"/>
        </a:spcAft>
        <a:buClr>
          <a:srgbClr val="CC0000"/>
        </a:buClr>
        <a:buChar char="–"/>
        <a:defRPr sz="2400" b="1">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b="1">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b="1">
          <a:solidFill>
            <a:schemeClr val="tx1"/>
          </a:solidFill>
          <a:latin typeface="+mn-lt"/>
          <a:ea typeface="ＭＳ Ｐゴシック" charset="-128"/>
        </a:defRPr>
      </a:lvl5pPr>
      <a:lvl6pPr marL="2514600" indent="-228600" algn="l" rtl="0" eaLnBrk="0" fontAlgn="base" hangingPunct="0">
        <a:spcBef>
          <a:spcPct val="20000"/>
        </a:spcBef>
        <a:spcAft>
          <a:spcPct val="0"/>
        </a:spcAft>
        <a:buChar char="»"/>
        <a:defRPr sz="2000" b="1">
          <a:solidFill>
            <a:schemeClr val="tx1"/>
          </a:solidFill>
          <a:latin typeface="+mn-lt"/>
          <a:ea typeface="ＭＳ Ｐゴシック" charset="-128"/>
        </a:defRPr>
      </a:lvl6pPr>
      <a:lvl7pPr marL="2971800" indent="-228600" algn="l" rtl="0" eaLnBrk="0" fontAlgn="base" hangingPunct="0">
        <a:spcBef>
          <a:spcPct val="20000"/>
        </a:spcBef>
        <a:spcAft>
          <a:spcPct val="0"/>
        </a:spcAft>
        <a:buChar char="»"/>
        <a:defRPr sz="2000" b="1">
          <a:solidFill>
            <a:schemeClr val="tx1"/>
          </a:solidFill>
          <a:latin typeface="+mn-lt"/>
          <a:ea typeface="ＭＳ Ｐゴシック" charset="-128"/>
        </a:defRPr>
      </a:lvl7pPr>
      <a:lvl8pPr marL="3429000" indent="-228600" algn="l" rtl="0" eaLnBrk="0" fontAlgn="base" hangingPunct="0">
        <a:spcBef>
          <a:spcPct val="20000"/>
        </a:spcBef>
        <a:spcAft>
          <a:spcPct val="0"/>
        </a:spcAft>
        <a:buChar char="»"/>
        <a:defRPr sz="2000" b="1">
          <a:solidFill>
            <a:schemeClr val="tx1"/>
          </a:solidFill>
          <a:latin typeface="+mn-lt"/>
          <a:ea typeface="ＭＳ Ｐゴシック" charset="-128"/>
        </a:defRPr>
      </a:lvl8pPr>
      <a:lvl9pPr marL="3886200" indent="-228600" algn="l" rtl="0" eaLnBrk="0" fontAlgn="base" hangingPunct="0">
        <a:spcBef>
          <a:spcPct val="20000"/>
        </a:spcBef>
        <a:spcAft>
          <a:spcPct val="0"/>
        </a:spcAft>
        <a:buChar char="»"/>
        <a:defRPr sz="2000" b="1">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5" Type="http://schemas.openxmlformats.org/officeDocument/2006/relationships/image" Target="../media/image2.jpeg"/><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685800" y="152400"/>
            <a:ext cx="7772400" cy="2819400"/>
          </a:xfrm>
          <a:effectLst>
            <a:outerShdw blurRad="63500" dist="35921" dir="2700000" algn="ctr" rotWithShape="0">
              <a:schemeClr val="bg2">
                <a:alpha val="74998"/>
              </a:schemeClr>
            </a:outerShdw>
          </a:effectLst>
        </p:spPr>
        <p:txBody>
          <a:bodyPr/>
          <a:lstStyle/>
          <a:p>
            <a:r>
              <a:rPr lang="en-US" sz="3600" dirty="0" smtClean="0">
                <a:effectLst>
                  <a:outerShdw blurRad="38100" dist="38100" dir="2700000" algn="tl">
                    <a:srgbClr val="DDDDDD"/>
                  </a:outerShdw>
                </a:effectLst>
              </a:rPr>
              <a:t>Software Construction </a:t>
            </a:r>
            <a:br>
              <a:rPr lang="en-US" sz="3600" dirty="0" smtClean="0">
                <a:effectLst>
                  <a:outerShdw blurRad="38100" dist="38100" dir="2700000" algn="tl">
                    <a:srgbClr val="DDDDDD"/>
                  </a:outerShdw>
                </a:effectLst>
              </a:rPr>
            </a:br>
            <a:r>
              <a:rPr lang="en-US" sz="3600" dirty="0" smtClean="0">
                <a:effectLst>
                  <a:outerShdw blurRad="38100" dist="38100" dir="2700000" algn="tl">
                    <a:srgbClr val="DDDDDD"/>
                  </a:outerShdw>
                </a:effectLst>
              </a:rPr>
              <a:t>and Evolution - </a:t>
            </a:r>
            <a:r>
              <a:rPr lang="en-US" sz="3600" i="1" dirty="0" smtClean="0">
                <a:effectLst>
                  <a:outerShdw blurRad="38100" dist="38100" dir="2700000" algn="tl">
                    <a:srgbClr val="DDDDDD"/>
                  </a:outerShdw>
                </a:effectLst>
              </a:rPr>
              <a:t>CSSE 375</a:t>
            </a:r>
            <a:br>
              <a:rPr lang="en-US" sz="3600" i="1" dirty="0" smtClean="0">
                <a:effectLst>
                  <a:outerShdw blurRad="38100" dist="38100" dir="2700000" algn="tl">
                    <a:srgbClr val="DDDDDD"/>
                  </a:outerShdw>
                </a:effectLst>
              </a:rPr>
            </a:br>
            <a:r>
              <a:rPr lang="en-US" sz="3600" i="1" dirty="0" smtClean="0">
                <a:effectLst>
                  <a:outerShdw blurRad="38100" dist="38100" dir="2700000" algn="tl">
                    <a:srgbClr val="DDDDDD"/>
                  </a:outerShdw>
                </a:effectLst>
              </a:rPr>
              <a:t/>
            </a:r>
            <a:br>
              <a:rPr lang="en-US" sz="3600" i="1" dirty="0" smtClean="0">
                <a:effectLst>
                  <a:outerShdw blurRad="38100" dist="38100" dir="2700000" algn="tl">
                    <a:srgbClr val="DDDDDD"/>
                  </a:outerShdw>
                </a:effectLst>
              </a:rPr>
            </a:br>
            <a:r>
              <a:rPr lang="en-US" sz="4400" i="1" dirty="0" smtClean="0">
                <a:effectLst>
                  <a:outerShdw blurRad="38100" dist="38100" dir="2700000" algn="tl">
                    <a:srgbClr val="DDDDDD"/>
                  </a:outerShdw>
                </a:effectLst>
              </a:rPr>
              <a:t>Dealing with Generalization</a:t>
            </a:r>
            <a:endParaRPr lang="en-US" sz="4400" i="1" dirty="0">
              <a:effectLst>
                <a:outerShdw blurRad="38100" dist="38100" dir="2700000" algn="tl">
                  <a:srgbClr val="DDDDDD"/>
                </a:outerShdw>
              </a:effectLst>
            </a:endParaRPr>
          </a:p>
        </p:txBody>
      </p:sp>
      <p:sp>
        <p:nvSpPr>
          <p:cNvPr id="8195" name="Rectangle 3"/>
          <p:cNvSpPr>
            <a:spLocks noGrp="1" noChangeArrowheads="1"/>
          </p:cNvSpPr>
          <p:nvPr>
            <p:ph type="subTitle" idx="1"/>
          </p:nvPr>
        </p:nvSpPr>
        <p:spPr>
          <a:xfrm>
            <a:off x="4876800" y="3276600"/>
            <a:ext cx="3276600" cy="609600"/>
          </a:xfrm>
        </p:spPr>
        <p:txBody>
          <a:bodyPr/>
          <a:lstStyle/>
          <a:p>
            <a:pPr>
              <a:lnSpc>
                <a:spcPct val="80000"/>
              </a:lnSpc>
            </a:pPr>
            <a:r>
              <a:rPr lang="en-US" dirty="0" smtClean="0"/>
              <a:t>Steve and Shawn</a:t>
            </a:r>
            <a:endParaRPr lang="en-US" sz="1400" dirty="0"/>
          </a:p>
        </p:txBody>
      </p:sp>
      <p:pic>
        <p:nvPicPr>
          <p:cNvPr id="8202" name="Picture 10" descr="rose4"/>
          <p:cNvPicPr>
            <a:picLocks noChangeAspect="1" noChangeArrowheads="1"/>
          </p:cNvPicPr>
          <p:nvPr/>
        </p:nvPicPr>
        <p:blipFill>
          <a:blip r:embed="rId4"/>
          <a:srcRect l="12895" t="22858"/>
          <a:stretch>
            <a:fillRect/>
          </a:stretch>
        </p:blipFill>
        <p:spPr bwMode="auto">
          <a:xfrm>
            <a:off x="6527800" y="6376988"/>
            <a:ext cx="2616200" cy="434975"/>
          </a:xfrm>
          <a:prstGeom prst="rect">
            <a:avLst/>
          </a:prstGeom>
          <a:noFill/>
        </p:spPr>
      </p:pic>
      <p:pic>
        <p:nvPicPr>
          <p:cNvPr id="1026" name="Picture 2" descr="http://www.sonymoviechannel.com/sites/default/files/movies/photos/fresm_stl_4_h.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4227" y="3647279"/>
            <a:ext cx="4267773" cy="2905921"/>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4724400" y="4038600"/>
            <a:ext cx="4343399" cy="1938992"/>
          </a:xfrm>
          <a:prstGeom prst="rect">
            <a:avLst/>
          </a:prstGeom>
          <a:noFill/>
        </p:spPr>
        <p:txBody>
          <a:bodyPr wrap="square" rtlCol="0">
            <a:spAutoFit/>
          </a:bodyPr>
          <a:lstStyle/>
          <a:p>
            <a:r>
              <a:rPr lang="en-US" sz="2000" i="1" dirty="0" smtClean="0"/>
              <a:t>Left</a:t>
            </a:r>
            <a:r>
              <a:rPr lang="en-US" sz="2000" dirty="0" smtClean="0"/>
              <a:t> – In the 1990 movie “The Freshman,” Matthew Broderick, the freshman, asks Marlon Brando, a gangster, “Isn’t everything we’re doing here illegal?”  Brando replies, “Now you’re just speaking in generalities.”</a:t>
            </a:r>
            <a:endParaRPr lang="en-US" sz="2000" dirty="0"/>
          </a:p>
        </p:txBody>
      </p:sp>
    </p:spTree>
    <p:custDataLst>
      <p:tags r:id="rId1"/>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772400" cy="533400"/>
          </a:xfrm>
        </p:spPr>
        <p:txBody>
          <a:bodyPr/>
          <a:lstStyle/>
          <a:p>
            <a:pPr algn="ctr"/>
            <a:r>
              <a:rPr lang="en-US" dirty="0" smtClean="0"/>
              <a:t>Exercise: Extract Superclass (2 of 7)</a:t>
            </a:r>
            <a:endParaRPr lang="en-US" sz="2000" dirty="0"/>
          </a:p>
        </p:txBody>
      </p:sp>
      <p:sp>
        <p:nvSpPr>
          <p:cNvPr id="3" name="Content Placeholder 2"/>
          <p:cNvSpPr>
            <a:spLocks noGrp="1"/>
          </p:cNvSpPr>
          <p:nvPr>
            <p:ph idx="1"/>
          </p:nvPr>
        </p:nvSpPr>
        <p:spPr>
          <a:xfrm>
            <a:off x="228600" y="685800"/>
            <a:ext cx="8915400" cy="5486400"/>
          </a:xfrm>
        </p:spPr>
        <p:txBody>
          <a:bodyPr/>
          <a:lstStyle/>
          <a:p>
            <a:pPr>
              <a:spcBef>
                <a:spcPts val="400"/>
              </a:spcBef>
              <a:buSzPts val="1400"/>
              <a:buNone/>
            </a:pPr>
            <a:r>
              <a:rPr lang="en-US" sz="2000" dirty="0" smtClean="0">
                <a:solidFill>
                  <a:srgbClr val="000090"/>
                </a:solidFill>
                <a:latin typeface="Courier"/>
                <a:cs typeface="Courier"/>
              </a:rPr>
              <a:t> 	 private String _name;</a:t>
            </a:r>
          </a:p>
          <a:p>
            <a:pPr>
              <a:spcBef>
                <a:spcPts val="400"/>
              </a:spcBef>
              <a:buSzPts val="1400"/>
              <a:buNone/>
            </a:pPr>
            <a:r>
              <a:rPr lang="en-US" sz="2000" dirty="0" smtClean="0">
                <a:solidFill>
                  <a:srgbClr val="000090"/>
                </a:solidFill>
                <a:latin typeface="Courier"/>
                <a:cs typeface="Courier"/>
              </a:rPr>
              <a:t>    private </a:t>
            </a:r>
            <a:r>
              <a:rPr lang="en-US" sz="2000" dirty="0" err="1" smtClean="0">
                <a:solidFill>
                  <a:srgbClr val="000090"/>
                </a:solidFill>
                <a:latin typeface="Courier"/>
                <a:cs typeface="Courier"/>
              </a:rPr>
              <a:t>int</a:t>
            </a:r>
            <a:r>
              <a:rPr lang="en-US" sz="2000" dirty="0" smtClean="0">
                <a:solidFill>
                  <a:srgbClr val="000090"/>
                </a:solidFill>
                <a:latin typeface="Courier"/>
                <a:cs typeface="Courier"/>
              </a:rPr>
              <a:t> _</a:t>
            </a:r>
            <a:r>
              <a:rPr lang="en-US" sz="2000" dirty="0" err="1" smtClean="0">
                <a:solidFill>
                  <a:srgbClr val="000090"/>
                </a:solidFill>
                <a:latin typeface="Courier"/>
                <a:cs typeface="Courier"/>
              </a:rPr>
              <a:t>annualCost</a:t>
            </a:r>
            <a:r>
              <a:rPr lang="en-US" sz="2000" dirty="0" smtClean="0">
                <a:solidFill>
                  <a:srgbClr val="000090"/>
                </a:solidFill>
                <a:latin typeface="Courier"/>
                <a:cs typeface="Courier"/>
              </a:rPr>
              <a:t>;</a:t>
            </a:r>
          </a:p>
          <a:p>
            <a:pPr>
              <a:spcBef>
                <a:spcPts val="400"/>
              </a:spcBef>
              <a:buSzPts val="1400"/>
              <a:buNone/>
            </a:pPr>
            <a:r>
              <a:rPr lang="en-US" sz="2000" dirty="0" smtClean="0">
                <a:solidFill>
                  <a:srgbClr val="000090"/>
                </a:solidFill>
                <a:latin typeface="Courier"/>
                <a:cs typeface="Courier"/>
              </a:rPr>
              <a:t>    private String _id;</a:t>
            </a:r>
          </a:p>
          <a:p>
            <a:pPr>
              <a:spcBef>
                <a:spcPts val="400"/>
              </a:spcBef>
              <a:buSzPts val="1400"/>
              <a:buNone/>
            </a:pPr>
            <a:endParaRPr lang="en-US" sz="2000" dirty="0" smtClean="0">
              <a:solidFill>
                <a:srgbClr val="000090"/>
              </a:solidFill>
              <a:latin typeface="Courier"/>
              <a:cs typeface="Courier"/>
            </a:endParaRPr>
          </a:p>
          <a:p>
            <a:pPr>
              <a:spcBef>
                <a:spcPts val="400"/>
              </a:spcBef>
              <a:buSzPts val="1400"/>
              <a:buNone/>
            </a:pPr>
            <a:r>
              <a:rPr lang="en-US" sz="2000" dirty="0" smtClean="0">
                <a:solidFill>
                  <a:srgbClr val="000090"/>
                </a:solidFill>
                <a:latin typeface="Courier"/>
                <a:cs typeface="Courier"/>
              </a:rPr>
              <a:t>public class Department...</a:t>
            </a:r>
          </a:p>
          <a:p>
            <a:pPr>
              <a:spcBef>
                <a:spcPts val="400"/>
              </a:spcBef>
              <a:buSzPts val="1400"/>
              <a:buNone/>
            </a:pPr>
            <a:r>
              <a:rPr lang="en-US" sz="2000" dirty="0" smtClean="0">
                <a:solidFill>
                  <a:srgbClr val="000090"/>
                </a:solidFill>
                <a:latin typeface="Courier"/>
                <a:cs typeface="Courier"/>
              </a:rPr>
              <a:t>    public Department (String name) {</a:t>
            </a:r>
          </a:p>
          <a:p>
            <a:pPr>
              <a:spcBef>
                <a:spcPts val="400"/>
              </a:spcBef>
              <a:buSzPts val="1400"/>
              <a:buNone/>
            </a:pPr>
            <a:r>
              <a:rPr lang="en-US" sz="2000" dirty="0" smtClean="0">
                <a:solidFill>
                  <a:srgbClr val="000090"/>
                </a:solidFill>
                <a:latin typeface="Courier"/>
                <a:cs typeface="Courier"/>
              </a:rPr>
              <a:t>        _name = name;</a:t>
            </a:r>
          </a:p>
          <a:p>
            <a:pPr>
              <a:spcBef>
                <a:spcPts val="400"/>
              </a:spcBef>
              <a:buSzPts val="1400"/>
              <a:buNone/>
            </a:pPr>
            <a:r>
              <a:rPr lang="en-US" sz="2000" dirty="0" smtClean="0">
                <a:solidFill>
                  <a:srgbClr val="000090"/>
                </a:solidFill>
                <a:latin typeface="Courier"/>
                <a:cs typeface="Courier"/>
              </a:rPr>
              <a:t>    }</a:t>
            </a:r>
          </a:p>
          <a:p>
            <a:pPr>
              <a:spcBef>
                <a:spcPts val="400"/>
              </a:spcBef>
              <a:buSzPts val="1400"/>
              <a:buNone/>
            </a:pPr>
            <a:r>
              <a:rPr lang="en-US" sz="2000" dirty="0" smtClean="0">
                <a:solidFill>
                  <a:srgbClr val="000090"/>
                </a:solidFill>
                <a:latin typeface="Courier"/>
                <a:cs typeface="Courier"/>
              </a:rPr>
              <a:t>    public </a:t>
            </a:r>
            <a:r>
              <a:rPr lang="en-US" sz="2000" dirty="0" err="1" smtClean="0">
                <a:solidFill>
                  <a:srgbClr val="000090"/>
                </a:solidFill>
                <a:latin typeface="Courier"/>
                <a:cs typeface="Courier"/>
              </a:rPr>
              <a:t>int</a:t>
            </a:r>
            <a:r>
              <a:rPr lang="en-US" sz="2000" dirty="0" smtClean="0">
                <a:solidFill>
                  <a:srgbClr val="000090"/>
                </a:solidFill>
                <a:latin typeface="Courier"/>
                <a:cs typeface="Courier"/>
              </a:rPr>
              <a:t> </a:t>
            </a:r>
            <a:r>
              <a:rPr lang="en-US" sz="2000" dirty="0" err="1" smtClean="0">
                <a:solidFill>
                  <a:srgbClr val="000090"/>
                </a:solidFill>
                <a:latin typeface="Courier"/>
                <a:cs typeface="Courier"/>
              </a:rPr>
              <a:t>getTotalAnnualCost</a:t>
            </a:r>
            <a:r>
              <a:rPr lang="en-US" sz="2000" dirty="0" smtClean="0">
                <a:solidFill>
                  <a:srgbClr val="000090"/>
                </a:solidFill>
                <a:latin typeface="Courier"/>
                <a:cs typeface="Courier"/>
              </a:rPr>
              <a:t>(){</a:t>
            </a:r>
          </a:p>
          <a:p>
            <a:pPr>
              <a:spcBef>
                <a:spcPts val="400"/>
              </a:spcBef>
              <a:buSzPts val="1400"/>
              <a:buNone/>
            </a:pPr>
            <a:r>
              <a:rPr lang="en-US" sz="2000" dirty="0" smtClean="0">
                <a:solidFill>
                  <a:srgbClr val="000090"/>
                </a:solidFill>
                <a:latin typeface="Courier"/>
                <a:cs typeface="Courier"/>
              </a:rPr>
              <a:t>        Enumeration </a:t>
            </a:r>
            <a:r>
              <a:rPr lang="en-US" sz="2000" dirty="0" err="1" smtClean="0">
                <a:solidFill>
                  <a:srgbClr val="000090"/>
                </a:solidFill>
                <a:latin typeface="Courier"/>
                <a:cs typeface="Courier"/>
              </a:rPr>
              <a:t>e</a:t>
            </a:r>
            <a:r>
              <a:rPr lang="en-US" sz="2000" dirty="0" smtClean="0">
                <a:solidFill>
                  <a:srgbClr val="000090"/>
                </a:solidFill>
                <a:latin typeface="Courier"/>
                <a:cs typeface="Courier"/>
              </a:rPr>
              <a:t> = </a:t>
            </a:r>
            <a:r>
              <a:rPr lang="en-US" sz="2000" dirty="0" err="1" smtClean="0">
                <a:solidFill>
                  <a:srgbClr val="000090"/>
                </a:solidFill>
                <a:latin typeface="Courier"/>
                <a:cs typeface="Courier"/>
              </a:rPr>
              <a:t>getStaff</a:t>
            </a:r>
            <a:r>
              <a:rPr lang="en-US" sz="2000" dirty="0" smtClean="0">
                <a:solidFill>
                  <a:srgbClr val="000090"/>
                </a:solidFill>
                <a:latin typeface="Courier"/>
                <a:cs typeface="Courier"/>
              </a:rPr>
              <a:t>();</a:t>
            </a:r>
          </a:p>
          <a:p>
            <a:pPr>
              <a:spcBef>
                <a:spcPts val="400"/>
              </a:spcBef>
              <a:buSzPts val="1400"/>
              <a:buNone/>
            </a:pPr>
            <a:r>
              <a:rPr lang="en-US" sz="2000" dirty="0" smtClean="0">
                <a:solidFill>
                  <a:srgbClr val="000090"/>
                </a:solidFill>
                <a:latin typeface="Courier"/>
                <a:cs typeface="Courier"/>
              </a:rPr>
              <a:t>        </a:t>
            </a:r>
            <a:r>
              <a:rPr lang="en-US" sz="2000" dirty="0" err="1" smtClean="0">
                <a:solidFill>
                  <a:srgbClr val="000090"/>
                </a:solidFill>
                <a:latin typeface="Courier"/>
                <a:cs typeface="Courier"/>
              </a:rPr>
              <a:t>int</a:t>
            </a:r>
            <a:r>
              <a:rPr lang="en-US" sz="2000" dirty="0" smtClean="0">
                <a:solidFill>
                  <a:srgbClr val="000090"/>
                </a:solidFill>
                <a:latin typeface="Courier"/>
                <a:cs typeface="Courier"/>
              </a:rPr>
              <a:t> result = 0;</a:t>
            </a:r>
          </a:p>
          <a:p>
            <a:pPr>
              <a:spcBef>
                <a:spcPts val="400"/>
              </a:spcBef>
              <a:buSzPts val="1400"/>
              <a:buNone/>
            </a:pPr>
            <a:r>
              <a:rPr lang="en-US" sz="2000" dirty="0" smtClean="0">
                <a:solidFill>
                  <a:srgbClr val="000090"/>
                </a:solidFill>
                <a:latin typeface="Courier"/>
                <a:cs typeface="Courier"/>
              </a:rPr>
              <a:t>        while (</a:t>
            </a:r>
            <a:r>
              <a:rPr lang="en-US" sz="2000" dirty="0" err="1" smtClean="0">
                <a:solidFill>
                  <a:srgbClr val="000090"/>
                </a:solidFill>
                <a:latin typeface="Courier"/>
                <a:cs typeface="Courier"/>
              </a:rPr>
              <a:t>e.hasMoreElements</a:t>
            </a:r>
            <a:r>
              <a:rPr lang="en-US" sz="2000" dirty="0" smtClean="0">
                <a:solidFill>
                  <a:srgbClr val="000090"/>
                </a:solidFill>
                <a:latin typeface="Courier"/>
                <a:cs typeface="Courier"/>
              </a:rPr>
              <a:t>()) {</a:t>
            </a:r>
          </a:p>
          <a:p>
            <a:pPr>
              <a:spcBef>
                <a:spcPts val="400"/>
              </a:spcBef>
              <a:buSzPts val="1400"/>
              <a:buNone/>
            </a:pPr>
            <a:r>
              <a:rPr lang="en-US" sz="2000" dirty="0" smtClean="0">
                <a:solidFill>
                  <a:srgbClr val="000090"/>
                </a:solidFill>
                <a:latin typeface="Courier"/>
                <a:cs typeface="Courier"/>
              </a:rPr>
              <a:t>            Employee each = (Employee) </a:t>
            </a:r>
            <a:r>
              <a:rPr lang="en-US" sz="2000" dirty="0" err="1" smtClean="0">
                <a:solidFill>
                  <a:srgbClr val="000090"/>
                </a:solidFill>
                <a:latin typeface="Courier"/>
                <a:cs typeface="Courier"/>
              </a:rPr>
              <a:t>e.nextElement</a:t>
            </a:r>
            <a:r>
              <a:rPr lang="en-US" sz="2000" dirty="0" smtClean="0">
                <a:solidFill>
                  <a:srgbClr val="000090"/>
                </a:solidFill>
                <a:latin typeface="Courier"/>
                <a:cs typeface="Courier"/>
              </a:rPr>
              <a:t>();</a:t>
            </a:r>
          </a:p>
          <a:p>
            <a:pPr>
              <a:spcBef>
                <a:spcPts val="400"/>
              </a:spcBef>
              <a:buSzPts val="1400"/>
              <a:buNone/>
            </a:pPr>
            <a:r>
              <a:rPr lang="en-US" sz="2000" dirty="0" smtClean="0">
                <a:solidFill>
                  <a:srgbClr val="000090"/>
                </a:solidFill>
                <a:latin typeface="Courier"/>
                <a:cs typeface="Courier"/>
              </a:rPr>
              <a:t>            result += </a:t>
            </a:r>
            <a:r>
              <a:rPr lang="en-US" sz="2000" dirty="0" err="1" smtClean="0">
                <a:solidFill>
                  <a:srgbClr val="000090"/>
                </a:solidFill>
                <a:latin typeface="Courier"/>
                <a:cs typeface="Courier"/>
              </a:rPr>
              <a:t>each.getAnnualCost</a:t>
            </a:r>
            <a:r>
              <a:rPr lang="en-US" sz="2000" dirty="0" smtClean="0">
                <a:solidFill>
                  <a:srgbClr val="000090"/>
                </a:solidFill>
                <a:latin typeface="Courier"/>
                <a:cs typeface="Courier"/>
              </a:rPr>
              <a:t>();</a:t>
            </a:r>
          </a:p>
          <a:p>
            <a:pPr>
              <a:spcBef>
                <a:spcPts val="400"/>
              </a:spcBef>
              <a:buSzPts val="1400"/>
              <a:buNone/>
            </a:pPr>
            <a:r>
              <a:rPr lang="en-US" sz="2000" dirty="0" smtClean="0">
                <a:solidFill>
                  <a:srgbClr val="000090"/>
                </a:solidFill>
                <a:latin typeface="Courier"/>
                <a:cs typeface="Courier"/>
              </a:rPr>
              <a:t>        }</a:t>
            </a:r>
          </a:p>
          <a:p>
            <a:pPr>
              <a:spcBef>
                <a:spcPts val="400"/>
              </a:spcBef>
              <a:buSzPts val="1400"/>
              <a:buNone/>
            </a:pPr>
            <a:r>
              <a:rPr lang="en-US" sz="2000" dirty="0" smtClean="0">
                <a:solidFill>
                  <a:srgbClr val="000090"/>
                </a:solidFill>
                <a:latin typeface="Courier"/>
                <a:cs typeface="Courier"/>
              </a:rPr>
              <a:t>        return result;</a:t>
            </a:r>
          </a:p>
          <a:p>
            <a:pPr>
              <a:spcBef>
                <a:spcPts val="400"/>
              </a:spcBef>
              <a:buSzPts val="1400"/>
              <a:buNone/>
            </a:pPr>
            <a:r>
              <a:rPr lang="en-US" sz="2000" dirty="0" smtClean="0">
                <a:solidFill>
                  <a:srgbClr val="000090"/>
                </a:solidFill>
                <a:latin typeface="Courier"/>
                <a:cs typeface="Courier"/>
              </a:rPr>
              <a:t>    }</a:t>
            </a:r>
          </a:p>
          <a:p>
            <a:pPr>
              <a:spcBef>
                <a:spcPts val="400"/>
              </a:spcBef>
              <a:buSzPts val="1400"/>
              <a:buNone/>
            </a:pPr>
            <a:r>
              <a:rPr lang="en-US" sz="2000" dirty="0" smtClean="0">
                <a:solidFill>
                  <a:srgbClr val="000090"/>
                </a:solidFill>
                <a:latin typeface="Courier"/>
                <a:cs typeface="Courier"/>
              </a:rPr>
              <a:t>    </a:t>
            </a:r>
            <a:endParaRPr lang="en-US" sz="2000" dirty="0" smtClean="0">
              <a:solidFill>
                <a:srgbClr val="000000"/>
              </a:solidFill>
              <a:latin typeface="Courier"/>
              <a:cs typeface="Courier"/>
            </a:endParaRPr>
          </a:p>
        </p:txBody>
      </p:sp>
      <p:sp>
        <p:nvSpPr>
          <p:cNvPr id="4" name="TextBox 3"/>
          <p:cNvSpPr txBox="1"/>
          <p:nvPr/>
        </p:nvSpPr>
        <p:spPr>
          <a:xfrm>
            <a:off x="8566047" y="6096000"/>
            <a:ext cx="577953" cy="461665"/>
          </a:xfrm>
          <a:prstGeom prst="rect">
            <a:avLst/>
          </a:prstGeom>
          <a:noFill/>
        </p:spPr>
        <p:txBody>
          <a:bodyPr wrap="none" rtlCol="0">
            <a:spAutoFit/>
          </a:bodyPr>
          <a:lstStyle/>
          <a:p>
            <a:r>
              <a:rPr lang="en-US" b="1" dirty="0" smtClean="0">
                <a:solidFill>
                  <a:srgbClr val="0000FF"/>
                </a:solidFill>
              </a:rPr>
              <a:t>Q7</a:t>
            </a:r>
            <a:endParaRPr lang="en-US" b="1" dirty="0">
              <a:solidFill>
                <a:srgbClr val="0000FF"/>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772400" cy="533400"/>
          </a:xfrm>
        </p:spPr>
        <p:txBody>
          <a:bodyPr/>
          <a:lstStyle/>
          <a:p>
            <a:pPr algn="ctr"/>
            <a:r>
              <a:rPr lang="en-US" dirty="0" smtClean="0"/>
              <a:t>Exercise: Extract Superclass (3 of 7)</a:t>
            </a:r>
            <a:endParaRPr lang="en-US" sz="2000" dirty="0"/>
          </a:p>
        </p:txBody>
      </p:sp>
      <p:sp>
        <p:nvSpPr>
          <p:cNvPr id="3" name="Content Placeholder 2"/>
          <p:cNvSpPr>
            <a:spLocks noGrp="1"/>
          </p:cNvSpPr>
          <p:nvPr>
            <p:ph idx="1"/>
          </p:nvPr>
        </p:nvSpPr>
        <p:spPr>
          <a:xfrm>
            <a:off x="228600" y="685800"/>
            <a:ext cx="8915400" cy="5486400"/>
          </a:xfrm>
        </p:spPr>
        <p:txBody>
          <a:bodyPr/>
          <a:lstStyle/>
          <a:p>
            <a:pPr>
              <a:spcBef>
                <a:spcPts val="400"/>
              </a:spcBef>
              <a:buSzPts val="1400"/>
              <a:buNone/>
            </a:pPr>
            <a:r>
              <a:rPr lang="en-US" sz="2000" dirty="0" smtClean="0">
                <a:solidFill>
                  <a:srgbClr val="000090"/>
                </a:solidFill>
                <a:latin typeface="Courier"/>
                <a:cs typeface="Courier"/>
              </a:rPr>
              <a:t>	 public </a:t>
            </a:r>
            <a:r>
              <a:rPr lang="en-US" sz="2000" dirty="0" err="1" smtClean="0">
                <a:solidFill>
                  <a:srgbClr val="000090"/>
                </a:solidFill>
                <a:latin typeface="Courier"/>
                <a:cs typeface="Courier"/>
              </a:rPr>
              <a:t>int</a:t>
            </a:r>
            <a:r>
              <a:rPr lang="en-US" sz="2000" dirty="0" smtClean="0">
                <a:solidFill>
                  <a:srgbClr val="000090"/>
                </a:solidFill>
                <a:latin typeface="Courier"/>
                <a:cs typeface="Courier"/>
              </a:rPr>
              <a:t> </a:t>
            </a:r>
            <a:r>
              <a:rPr lang="en-US" sz="2000" dirty="0" err="1" smtClean="0">
                <a:solidFill>
                  <a:srgbClr val="000090"/>
                </a:solidFill>
                <a:latin typeface="Courier"/>
                <a:cs typeface="Courier"/>
              </a:rPr>
              <a:t>getHeadCount</a:t>
            </a:r>
            <a:r>
              <a:rPr lang="en-US" sz="2000" dirty="0" smtClean="0">
                <a:solidFill>
                  <a:srgbClr val="000090"/>
                </a:solidFill>
                <a:latin typeface="Courier"/>
                <a:cs typeface="Courier"/>
              </a:rPr>
              <a:t>() {</a:t>
            </a:r>
          </a:p>
          <a:p>
            <a:pPr>
              <a:spcBef>
                <a:spcPts val="400"/>
              </a:spcBef>
              <a:buSzPts val="1400"/>
              <a:buNone/>
            </a:pPr>
            <a:r>
              <a:rPr lang="en-US" sz="2000" dirty="0" smtClean="0">
                <a:solidFill>
                  <a:srgbClr val="000090"/>
                </a:solidFill>
                <a:latin typeface="Courier"/>
                <a:cs typeface="Courier"/>
              </a:rPr>
              <a:t>         return _</a:t>
            </a:r>
            <a:r>
              <a:rPr lang="en-US" sz="2000" dirty="0" err="1" smtClean="0">
                <a:solidFill>
                  <a:srgbClr val="000090"/>
                </a:solidFill>
                <a:latin typeface="Courier"/>
                <a:cs typeface="Courier"/>
              </a:rPr>
              <a:t>staff.size</a:t>
            </a:r>
            <a:r>
              <a:rPr lang="en-US" sz="2000" dirty="0" smtClean="0">
                <a:solidFill>
                  <a:srgbClr val="000090"/>
                </a:solidFill>
                <a:latin typeface="Courier"/>
                <a:cs typeface="Courier"/>
              </a:rPr>
              <a:t>();</a:t>
            </a:r>
          </a:p>
          <a:p>
            <a:pPr>
              <a:spcBef>
                <a:spcPts val="400"/>
              </a:spcBef>
              <a:buSzPts val="1400"/>
              <a:buNone/>
            </a:pPr>
            <a:r>
              <a:rPr lang="en-US" sz="2000" dirty="0" smtClean="0">
                <a:solidFill>
                  <a:srgbClr val="000090"/>
                </a:solidFill>
                <a:latin typeface="Courier"/>
                <a:cs typeface="Courier"/>
              </a:rPr>
              <a:t>    }</a:t>
            </a:r>
          </a:p>
          <a:p>
            <a:pPr>
              <a:spcBef>
                <a:spcPts val="400"/>
              </a:spcBef>
              <a:buSzPts val="1400"/>
              <a:buNone/>
            </a:pPr>
            <a:r>
              <a:rPr lang="en-US" sz="2000" dirty="0" smtClean="0">
                <a:solidFill>
                  <a:srgbClr val="000090"/>
                </a:solidFill>
                <a:latin typeface="Courier"/>
                <a:cs typeface="Courier"/>
              </a:rPr>
              <a:t>    public Enumeration </a:t>
            </a:r>
            <a:r>
              <a:rPr lang="en-US" sz="2000" dirty="0" err="1" smtClean="0">
                <a:solidFill>
                  <a:srgbClr val="000090"/>
                </a:solidFill>
                <a:latin typeface="Courier"/>
                <a:cs typeface="Courier"/>
              </a:rPr>
              <a:t>getStaff</a:t>
            </a:r>
            <a:r>
              <a:rPr lang="en-US" sz="2000" dirty="0" smtClean="0">
                <a:solidFill>
                  <a:srgbClr val="000090"/>
                </a:solidFill>
                <a:latin typeface="Courier"/>
                <a:cs typeface="Courier"/>
              </a:rPr>
              <a:t>() {</a:t>
            </a:r>
          </a:p>
          <a:p>
            <a:pPr>
              <a:spcBef>
                <a:spcPts val="400"/>
              </a:spcBef>
              <a:buSzPts val="1400"/>
              <a:buNone/>
            </a:pPr>
            <a:r>
              <a:rPr lang="en-US" sz="2000" dirty="0" smtClean="0">
                <a:solidFill>
                  <a:srgbClr val="000090"/>
                </a:solidFill>
                <a:latin typeface="Courier"/>
                <a:cs typeface="Courier"/>
              </a:rPr>
              <a:t>        return _</a:t>
            </a:r>
            <a:r>
              <a:rPr lang="en-US" sz="2000" dirty="0" err="1" smtClean="0">
                <a:solidFill>
                  <a:srgbClr val="000090"/>
                </a:solidFill>
                <a:latin typeface="Courier"/>
                <a:cs typeface="Courier"/>
              </a:rPr>
              <a:t>staff.elements</a:t>
            </a:r>
            <a:r>
              <a:rPr lang="en-US" sz="2000" dirty="0" smtClean="0">
                <a:solidFill>
                  <a:srgbClr val="000090"/>
                </a:solidFill>
                <a:latin typeface="Courier"/>
                <a:cs typeface="Courier"/>
              </a:rPr>
              <a:t>();</a:t>
            </a:r>
          </a:p>
          <a:p>
            <a:pPr>
              <a:spcBef>
                <a:spcPts val="400"/>
              </a:spcBef>
              <a:buSzPts val="1400"/>
              <a:buNone/>
            </a:pPr>
            <a:r>
              <a:rPr lang="en-US" sz="2000" dirty="0" smtClean="0">
                <a:solidFill>
                  <a:srgbClr val="000090"/>
                </a:solidFill>
                <a:latin typeface="Courier"/>
                <a:cs typeface="Courier"/>
              </a:rPr>
              <a:t>    }</a:t>
            </a:r>
          </a:p>
          <a:p>
            <a:pPr>
              <a:spcBef>
                <a:spcPts val="400"/>
              </a:spcBef>
              <a:buSzPts val="1400"/>
              <a:buNone/>
            </a:pPr>
            <a:endParaRPr lang="en-US" sz="2000" dirty="0" smtClean="0">
              <a:solidFill>
                <a:srgbClr val="000090"/>
              </a:solidFill>
              <a:latin typeface="Courier"/>
              <a:cs typeface="Courier"/>
            </a:endParaRPr>
          </a:p>
          <a:p>
            <a:pPr>
              <a:spcBef>
                <a:spcPts val="400"/>
              </a:spcBef>
              <a:buSzPts val="1400"/>
              <a:buNone/>
            </a:pPr>
            <a:r>
              <a:rPr lang="en-US" sz="2000" dirty="0" smtClean="0">
                <a:solidFill>
                  <a:srgbClr val="000090"/>
                </a:solidFill>
                <a:latin typeface="Courier"/>
                <a:cs typeface="Courier"/>
              </a:rPr>
              <a:t>    public void </a:t>
            </a:r>
            <a:r>
              <a:rPr lang="en-US" sz="2000" dirty="0" err="1" smtClean="0">
                <a:solidFill>
                  <a:srgbClr val="000090"/>
                </a:solidFill>
                <a:latin typeface="Courier"/>
                <a:cs typeface="Courier"/>
              </a:rPr>
              <a:t>addStaff(Employee</a:t>
            </a:r>
            <a:r>
              <a:rPr lang="en-US" sz="2000" dirty="0" smtClean="0">
                <a:solidFill>
                  <a:srgbClr val="000090"/>
                </a:solidFill>
                <a:latin typeface="Courier"/>
                <a:cs typeface="Courier"/>
              </a:rPr>
              <a:t> </a:t>
            </a:r>
            <a:r>
              <a:rPr lang="en-US" sz="2000" dirty="0" err="1" smtClean="0">
                <a:solidFill>
                  <a:srgbClr val="000090"/>
                </a:solidFill>
                <a:latin typeface="Courier"/>
                <a:cs typeface="Courier"/>
              </a:rPr>
              <a:t>arg</a:t>
            </a:r>
            <a:r>
              <a:rPr lang="en-US" sz="2000" dirty="0" smtClean="0">
                <a:solidFill>
                  <a:srgbClr val="000090"/>
                </a:solidFill>
                <a:latin typeface="Courier"/>
                <a:cs typeface="Courier"/>
              </a:rPr>
              <a:t>) {</a:t>
            </a:r>
          </a:p>
          <a:p>
            <a:pPr>
              <a:spcBef>
                <a:spcPts val="400"/>
              </a:spcBef>
              <a:buSzPts val="1400"/>
              <a:buNone/>
            </a:pPr>
            <a:r>
              <a:rPr lang="en-US" sz="2000" dirty="0" smtClean="0">
                <a:solidFill>
                  <a:srgbClr val="000090"/>
                </a:solidFill>
                <a:latin typeface="Courier"/>
                <a:cs typeface="Courier"/>
              </a:rPr>
              <a:t>        _</a:t>
            </a:r>
            <a:r>
              <a:rPr lang="en-US" sz="2000" dirty="0" err="1" smtClean="0">
                <a:solidFill>
                  <a:srgbClr val="000090"/>
                </a:solidFill>
                <a:latin typeface="Courier"/>
                <a:cs typeface="Courier"/>
              </a:rPr>
              <a:t>staff.addElement(arg</a:t>
            </a:r>
            <a:r>
              <a:rPr lang="en-US" sz="2000" dirty="0" smtClean="0">
                <a:solidFill>
                  <a:srgbClr val="000090"/>
                </a:solidFill>
                <a:latin typeface="Courier"/>
                <a:cs typeface="Courier"/>
              </a:rPr>
              <a:t>);</a:t>
            </a:r>
          </a:p>
          <a:p>
            <a:pPr>
              <a:spcBef>
                <a:spcPts val="400"/>
              </a:spcBef>
              <a:buSzPts val="1400"/>
              <a:buNone/>
            </a:pPr>
            <a:r>
              <a:rPr lang="en-US" sz="2000" dirty="0" smtClean="0">
                <a:solidFill>
                  <a:srgbClr val="000090"/>
                </a:solidFill>
                <a:latin typeface="Courier"/>
                <a:cs typeface="Courier"/>
              </a:rPr>
              <a:t>    }</a:t>
            </a:r>
          </a:p>
          <a:p>
            <a:pPr>
              <a:spcBef>
                <a:spcPts val="400"/>
              </a:spcBef>
              <a:buSzPts val="1400"/>
              <a:buNone/>
            </a:pPr>
            <a:r>
              <a:rPr lang="en-US" sz="2000" dirty="0" smtClean="0">
                <a:solidFill>
                  <a:srgbClr val="000090"/>
                </a:solidFill>
                <a:latin typeface="Courier"/>
                <a:cs typeface="Courier"/>
              </a:rPr>
              <a:t>    public String </a:t>
            </a:r>
            <a:r>
              <a:rPr lang="en-US" sz="2000" dirty="0" err="1" smtClean="0">
                <a:solidFill>
                  <a:srgbClr val="000090"/>
                </a:solidFill>
                <a:latin typeface="Courier"/>
                <a:cs typeface="Courier"/>
              </a:rPr>
              <a:t>getName</a:t>
            </a:r>
            <a:r>
              <a:rPr lang="en-US" sz="2000" dirty="0" smtClean="0">
                <a:solidFill>
                  <a:srgbClr val="000090"/>
                </a:solidFill>
                <a:latin typeface="Courier"/>
                <a:cs typeface="Courier"/>
              </a:rPr>
              <a:t>() {</a:t>
            </a:r>
          </a:p>
          <a:p>
            <a:pPr>
              <a:spcBef>
                <a:spcPts val="400"/>
              </a:spcBef>
              <a:buSzPts val="1400"/>
              <a:buNone/>
            </a:pPr>
            <a:r>
              <a:rPr lang="en-US" sz="2000" dirty="0" smtClean="0">
                <a:solidFill>
                  <a:srgbClr val="000090"/>
                </a:solidFill>
                <a:latin typeface="Courier"/>
                <a:cs typeface="Courier"/>
              </a:rPr>
              <a:t>        return _name;</a:t>
            </a:r>
          </a:p>
          <a:p>
            <a:pPr>
              <a:spcBef>
                <a:spcPts val="400"/>
              </a:spcBef>
              <a:buSzPts val="1400"/>
              <a:buNone/>
            </a:pPr>
            <a:r>
              <a:rPr lang="en-US" sz="2000" dirty="0" smtClean="0">
                <a:solidFill>
                  <a:srgbClr val="000090"/>
                </a:solidFill>
                <a:latin typeface="Courier"/>
                <a:cs typeface="Courier"/>
              </a:rPr>
              <a:t>    }</a:t>
            </a:r>
          </a:p>
          <a:p>
            <a:pPr>
              <a:spcBef>
                <a:spcPts val="400"/>
              </a:spcBef>
              <a:buSzPts val="1400"/>
              <a:buNone/>
            </a:pPr>
            <a:r>
              <a:rPr lang="en-US" sz="2000" dirty="0" smtClean="0">
                <a:solidFill>
                  <a:srgbClr val="000090"/>
                </a:solidFill>
                <a:latin typeface="Courier"/>
                <a:cs typeface="Courier"/>
              </a:rPr>
              <a:t>    private String _name;</a:t>
            </a:r>
          </a:p>
          <a:p>
            <a:pPr>
              <a:spcBef>
                <a:spcPts val="400"/>
              </a:spcBef>
              <a:buSzPts val="1400"/>
              <a:buNone/>
            </a:pPr>
            <a:r>
              <a:rPr lang="en-US" sz="2000" dirty="0" smtClean="0">
                <a:solidFill>
                  <a:srgbClr val="000090"/>
                </a:solidFill>
                <a:latin typeface="Courier"/>
                <a:cs typeface="Courier"/>
              </a:rPr>
              <a:t>    private Vector _staff = new Vector();</a:t>
            </a:r>
            <a:endParaRPr lang="en-US" sz="2000" dirty="0" smtClean="0">
              <a:solidFill>
                <a:srgbClr val="000000"/>
              </a:solidFill>
              <a:latin typeface="Courier"/>
              <a:cs typeface="Courier"/>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772400" cy="533400"/>
          </a:xfrm>
        </p:spPr>
        <p:txBody>
          <a:bodyPr/>
          <a:lstStyle/>
          <a:p>
            <a:pPr algn="ctr"/>
            <a:r>
              <a:rPr lang="en-US" dirty="0" smtClean="0"/>
              <a:t>Exercise: Extract Superclass (4 of 7)</a:t>
            </a:r>
            <a:endParaRPr lang="en-US" sz="2000" dirty="0"/>
          </a:p>
        </p:txBody>
      </p:sp>
      <p:sp>
        <p:nvSpPr>
          <p:cNvPr id="3" name="Content Placeholder 2"/>
          <p:cNvSpPr>
            <a:spLocks noGrp="1"/>
          </p:cNvSpPr>
          <p:nvPr>
            <p:ph idx="1"/>
          </p:nvPr>
        </p:nvSpPr>
        <p:spPr>
          <a:xfrm>
            <a:off x="228600" y="685800"/>
            <a:ext cx="8915400" cy="5486400"/>
          </a:xfrm>
        </p:spPr>
        <p:txBody>
          <a:bodyPr/>
          <a:lstStyle/>
          <a:p>
            <a:pPr>
              <a:spcBef>
                <a:spcPts val="400"/>
              </a:spcBef>
              <a:buSzPts val="1400"/>
            </a:pPr>
            <a:r>
              <a:rPr lang="en-US" sz="2400" dirty="0" smtClean="0">
                <a:solidFill>
                  <a:srgbClr val="000000"/>
                </a:solidFill>
                <a:cs typeface="Courier"/>
              </a:rPr>
              <a:t>Create </a:t>
            </a:r>
            <a:r>
              <a:rPr lang="en-US" sz="2400" dirty="0" err="1" smtClean="0">
                <a:solidFill>
                  <a:srgbClr val="000000"/>
                </a:solidFill>
                <a:cs typeface="Courier"/>
              </a:rPr>
              <a:t>superclass</a:t>
            </a:r>
            <a:r>
              <a:rPr lang="en-US" sz="2400" dirty="0" smtClean="0">
                <a:solidFill>
                  <a:srgbClr val="000000"/>
                </a:solidFill>
                <a:cs typeface="Courier"/>
              </a:rPr>
              <a:t> with existing </a:t>
            </a:r>
            <a:r>
              <a:rPr lang="en-US" sz="2400" dirty="0" err="1" smtClean="0">
                <a:solidFill>
                  <a:srgbClr val="000000"/>
                </a:solidFill>
                <a:cs typeface="Courier"/>
              </a:rPr>
              <a:t>superclasses</a:t>
            </a:r>
            <a:r>
              <a:rPr lang="en-US" sz="2400" dirty="0" smtClean="0">
                <a:solidFill>
                  <a:srgbClr val="000000"/>
                </a:solidFill>
                <a:cs typeface="Courier"/>
              </a:rPr>
              <a:t> as subclasses</a:t>
            </a:r>
          </a:p>
          <a:p>
            <a:pPr>
              <a:spcBef>
                <a:spcPts val="400"/>
              </a:spcBef>
              <a:buSzPts val="1400"/>
              <a:buNone/>
            </a:pPr>
            <a:endParaRPr lang="en-US" sz="2000" dirty="0" smtClean="0">
              <a:solidFill>
                <a:srgbClr val="000000"/>
              </a:solidFill>
              <a:latin typeface="Courier"/>
              <a:cs typeface="Courier"/>
            </a:endParaRPr>
          </a:p>
          <a:p>
            <a:pPr>
              <a:spcBef>
                <a:spcPts val="400"/>
              </a:spcBef>
              <a:buSzPts val="1400"/>
              <a:buNone/>
            </a:pPr>
            <a:r>
              <a:rPr lang="en-US" sz="2000" dirty="0" smtClean="0">
                <a:solidFill>
                  <a:srgbClr val="000000"/>
                </a:solidFill>
                <a:latin typeface="Courier"/>
                <a:cs typeface="Courier"/>
              </a:rPr>
              <a:t>abstract class Party {}</a:t>
            </a:r>
          </a:p>
          <a:p>
            <a:pPr>
              <a:spcBef>
                <a:spcPts val="400"/>
              </a:spcBef>
              <a:buSzPts val="1400"/>
              <a:buNone/>
            </a:pPr>
            <a:r>
              <a:rPr lang="en-US" sz="2000" dirty="0" smtClean="0">
                <a:solidFill>
                  <a:srgbClr val="000000"/>
                </a:solidFill>
                <a:latin typeface="Courier"/>
                <a:cs typeface="Courier"/>
              </a:rPr>
              <a:t>class Employee extends Party...</a:t>
            </a:r>
          </a:p>
          <a:p>
            <a:pPr>
              <a:spcBef>
                <a:spcPts val="400"/>
              </a:spcBef>
              <a:buSzPts val="1400"/>
              <a:buNone/>
            </a:pPr>
            <a:r>
              <a:rPr lang="en-US" sz="2000" dirty="0" smtClean="0">
                <a:solidFill>
                  <a:srgbClr val="000000"/>
                </a:solidFill>
                <a:latin typeface="Courier"/>
                <a:cs typeface="Courier"/>
              </a:rPr>
              <a:t>class Department extends Party...</a:t>
            </a:r>
          </a:p>
          <a:p>
            <a:pPr>
              <a:spcBef>
                <a:spcPts val="400"/>
              </a:spcBef>
              <a:buSzPts val="1400"/>
              <a:buNone/>
            </a:pPr>
            <a:endParaRPr lang="en-US" sz="2000" dirty="0" smtClean="0">
              <a:solidFill>
                <a:srgbClr val="000000"/>
              </a:solidFill>
              <a:latin typeface="Courier"/>
              <a:cs typeface="Courier"/>
            </a:endParaRPr>
          </a:p>
          <a:p>
            <a:pPr>
              <a:spcBef>
                <a:spcPts val="400"/>
              </a:spcBef>
              <a:buSzPts val="1400"/>
            </a:pPr>
            <a:r>
              <a:rPr lang="en-US" sz="2400" dirty="0" smtClean="0">
                <a:solidFill>
                  <a:srgbClr val="000000"/>
                </a:solidFill>
                <a:latin typeface="+mj-lt"/>
                <a:cs typeface="Courier"/>
              </a:rPr>
              <a:t>Pull Up Features to </a:t>
            </a:r>
            <a:r>
              <a:rPr lang="en-US" sz="2400" dirty="0" err="1" smtClean="0">
                <a:solidFill>
                  <a:srgbClr val="000000"/>
                </a:solidFill>
                <a:latin typeface="+mj-lt"/>
                <a:cs typeface="Courier"/>
              </a:rPr>
              <a:t>Superclass</a:t>
            </a:r>
            <a:r>
              <a:rPr lang="en-US" sz="2400" dirty="0" smtClean="0">
                <a:solidFill>
                  <a:srgbClr val="000000"/>
                </a:solidFill>
                <a:latin typeface="+mj-lt"/>
                <a:cs typeface="Courier"/>
              </a:rPr>
              <a:t> (start with fields)</a:t>
            </a:r>
          </a:p>
          <a:p>
            <a:pPr>
              <a:spcBef>
                <a:spcPts val="400"/>
              </a:spcBef>
              <a:buSzPts val="1400"/>
              <a:buNone/>
            </a:pPr>
            <a:endParaRPr lang="en-US" sz="2000" dirty="0" smtClean="0">
              <a:solidFill>
                <a:srgbClr val="000000"/>
              </a:solidFill>
              <a:latin typeface="Courier"/>
              <a:cs typeface="Courier"/>
            </a:endParaRPr>
          </a:p>
          <a:p>
            <a:pPr>
              <a:spcBef>
                <a:spcPts val="400"/>
              </a:spcBef>
              <a:buSzPts val="1400"/>
              <a:buNone/>
            </a:pPr>
            <a:r>
              <a:rPr lang="en-US" sz="2000" dirty="0" smtClean="0">
                <a:solidFill>
                  <a:srgbClr val="000000"/>
                </a:solidFill>
                <a:latin typeface="Courier"/>
                <a:cs typeface="Courier"/>
              </a:rPr>
              <a:t>class Party... </a:t>
            </a:r>
          </a:p>
          <a:p>
            <a:pPr>
              <a:spcBef>
                <a:spcPts val="400"/>
              </a:spcBef>
              <a:buSzPts val="1400"/>
              <a:buNone/>
            </a:pPr>
            <a:r>
              <a:rPr lang="en-US" sz="2000" dirty="0" smtClean="0">
                <a:solidFill>
                  <a:srgbClr val="000000"/>
                </a:solidFill>
                <a:latin typeface="Courier"/>
                <a:cs typeface="Courier"/>
              </a:rPr>
              <a:t>	protected String _name;</a:t>
            </a:r>
          </a:p>
          <a:p>
            <a:pPr>
              <a:spcBef>
                <a:spcPts val="400"/>
              </a:spcBef>
              <a:buSzPts val="1400"/>
              <a:buNone/>
            </a:pPr>
            <a:r>
              <a:rPr lang="en-US" sz="2000" dirty="0" smtClean="0">
                <a:solidFill>
                  <a:srgbClr val="000000"/>
                </a:solidFill>
                <a:latin typeface="Courier"/>
                <a:cs typeface="Courier"/>
              </a:rPr>
              <a:t>…</a:t>
            </a:r>
          </a:p>
          <a:p>
            <a:pPr>
              <a:spcBef>
                <a:spcPts val="400"/>
              </a:spcBef>
              <a:buSzPts val="1400"/>
              <a:buNone/>
            </a:pPr>
            <a:r>
              <a:rPr lang="en-US" sz="2000" dirty="0" smtClean="0">
                <a:solidFill>
                  <a:srgbClr val="000000"/>
                </a:solidFill>
                <a:latin typeface="Courier"/>
                <a:cs typeface="Courier"/>
              </a:rPr>
              <a:t>	public String </a:t>
            </a:r>
            <a:r>
              <a:rPr lang="en-US" sz="2000" dirty="0" err="1" smtClean="0">
                <a:solidFill>
                  <a:srgbClr val="000000"/>
                </a:solidFill>
                <a:latin typeface="Courier"/>
                <a:cs typeface="Courier"/>
              </a:rPr>
              <a:t>getName</a:t>
            </a:r>
            <a:r>
              <a:rPr lang="en-US" sz="2000" dirty="0" smtClean="0">
                <a:solidFill>
                  <a:srgbClr val="000000"/>
                </a:solidFill>
                <a:latin typeface="Courier"/>
                <a:cs typeface="Courier"/>
              </a:rPr>
              <a:t>() {</a:t>
            </a:r>
          </a:p>
          <a:p>
            <a:pPr>
              <a:spcBef>
                <a:spcPts val="400"/>
              </a:spcBef>
              <a:buSzPts val="1400"/>
              <a:buNone/>
            </a:pPr>
            <a:r>
              <a:rPr lang="en-US" sz="2000" dirty="0" smtClean="0">
                <a:solidFill>
                  <a:srgbClr val="000000"/>
                </a:solidFill>
                <a:latin typeface="Courier"/>
                <a:cs typeface="Courier"/>
              </a:rPr>
              <a:t>        return _name;</a:t>
            </a:r>
          </a:p>
          <a:p>
            <a:pPr>
              <a:spcBef>
                <a:spcPts val="400"/>
              </a:spcBef>
              <a:buSzPts val="1400"/>
              <a:buNone/>
            </a:pPr>
            <a:r>
              <a:rPr lang="en-US" sz="2000" dirty="0" smtClean="0">
                <a:solidFill>
                  <a:srgbClr val="000000"/>
                </a:solidFill>
                <a:latin typeface="Courier"/>
                <a:cs typeface="Courier"/>
              </a:rPr>
              <a:t>  }</a:t>
            </a:r>
          </a:p>
          <a:p>
            <a:pPr>
              <a:spcBef>
                <a:spcPts val="400"/>
              </a:spcBef>
              <a:buSzPts val="1400"/>
              <a:buNone/>
            </a:pPr>
            <a:endParaRPr lang="en-US" sz="2000" dirty="0" smtClean="0">
              <a:solidFill>
                <a:srgbClr val="000000"/>
              </a:solidFill>
              <a:latin typeface="Courier"/>
              <a:cs typeface="Courier"/>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772400" cy="533400"/>
          </a:xfrm>
        </p:spPr>
        <p:txBody>
          <a:bodyPr/>
          <a:lstStyle/>
          <a:p>
            <a:pPr algn="ctr"/>
            <a:r>
              <a:rPr lang="en-US" dirty="0" smtClean="0"/>
              <a:t>Exercise: Extract Superclass (5 of 7)</a:t>
            </a:r>
            <a:endParaRPr lang="en-US" sz="2000" dirty="0"/>
          </a:p>
        </p:txBody>
      </p:sp>
      <p:sp>
        <p:nvSpPr>
          <p:cNvPr id="3" name="Content Placeholder 2"/>
          <p:cNvSpPr>
            <a:spLocks noGrp="1"/>
          </p:cNvSpPr>
          <p:nvPr>
            <p:ph idx="1"/>
          </p:nvPr>
        </p:nvSpPr>
        <p:spPr>
          <a:xfrm>
            <a:off x="228600" y="685800"/>
            <a:ext cx="8915400" cy="5486400"/>
          </a:xfrm>
        </p:spPr>
        <p:txBody>
          <a:bodyPr/>
          <a:lstStyle/>
          <a:p>
            <a:pPr>
              <a:spcBef>
                <a:spcPts val="400"/>
              </a:spcBef>
              <a:buSzPts val="1400"/>
              <a:buNone/>
            </a:pPr>
            <a:r>
              <a:rPr lang="en-US" sz="2000" dirty="0" smtClean="0">
                <a:solidFill>
                  <a:srgbClr val="000000"/>
                </a:solidFill>
                <a:latin typeface="Courier"/>
                <a:cs typeface="Courier"/>
              </a:rPr>
              <a:t>class Party...</a:t>
            </a:r>
          </a:p>
          <a:p>
            <a:pPr>
              <a:spcBef>
                <a:spcPts val="400"/>
              </a:spcBef>
              <a:buSzPts val="1400"/>
              <a:buNone/>
            </a:pPr>
            <a:r>
              <a:rPr lang="en-US" sz="2000" dirty="0" smtClean="0">
                <a:solidFill>
                  <a:srgbClr val="000000"/>
                </a:solidFill>
                <a:latin typeface="Courier"/>
                <a:cs typeface="Courier"/>
              </a:rPr>
              <a:t>    protected Party (String name) {</a:t>
            </a:r>
          </a:p>
          <a:p>
            <a:pPr>
              <a:spcBef>
                <a:spcPts val="400"/>
              </a:spcBef>
              <a:buSzPts val="1400"/>
              <a:buNone/>
            </a:pPr>
            <a:r>
              <a:rPr lang="en-US" sz="2000" dirty="0" smtClean="0">
                <a:solidFill>
                  <a:srgbClr val="000000"/>
                </a:solidFill>
                <a:latin typeface="Courier"/>
                <a:cs typeface="Courier"/>
              </a:rPr>
              <a:t>        _name = name;</a:t>
            </a:r>
          </a:p>
          <a:p>
            <a:pPr>
              <a:spcBef>
                <a:spcPts val="400"/>
              </a:spcBef>
              <a:buSzPts val="1400"/>
              <a:buNone/>
            </a:pPr>
            <a:r>
              <a:rPr lang="en-US" sz="2000" dirty="0" smtClean="0">
                <a:solidFill>
                  <a:srgbClr val="000000"/>
                </a:solidFill>
                <a:latin typeface="Courier"/>
                <a:cs typeface="Courier"/>
              </a:rPr>
              <a:t>    }</a:t>
            </a:r>
          </a:p>
          <a:p>
            <a:pPr>
              <a:spcBef>
                <a:spcPts val="400"/>
              </a:spcBef>
              <a:buSzPts val="1400"/>
              <a:buNone/>
            </a:pPr>
            <a:r>
              <a:rPr lang="en-US" sz="2000" dirty="0" smtClean="0">
                <a:solidFill>
                  <a:srgbClr val="000000"/>
                </a:solidFill>
                <a:latin typeface="Courier"/>
                <a:cs typeface="Courier"/>
              </a:rPr>
              <a:t>    private String _name;</a:t>
            </a:r>
          </a:p>
          <a:p>
            <a:pPr>
              <a:spcBef>
                <a:spcPts val="400"/>
              </a:spcBef>
              <a:buSzPts val="1400"/>
              <a:buNone/>
            </a:pPr>
            <a:endParaRPr lang="en-US" sz="2000" dirty="0" smtClean="0">
              <a:solidFill>
                <a:srgbClr val="000000"/>
              </a:solidFill>
              <a:latin typeface="Courier"/>
              <a:cs typeface="Courier"/>
            </a:endParaRPr>
          </a:p>
          <a:p>
            <a:pPr>
              <a:spcBef>
                <a:spcPts val="400"/>
              </a:spcBef>
              <a:buSzPts val="1400"/>
              <a:buNone/>
            </a:pPr>
            <a:r>
              <a:rPr lang="en-US" sz="2000" dirty="0" smtClean="0">
                <a:solidFill>
                  <a:srgbClr val="000000"/>
                </a:solidFill>
                <a:latin typeface="Courier"/>
                <a:cs typeface="Courier"/>
              </a:rPr>
              <a:t>class Employee...</a:t>
            </a:r>
          </a:p>
          <a:p>
            <a:pPr>
              <a:spcBef>
                <a:spcPts val="400"/>
              </a:spcBef>
              <a:buSzPts val="1400"/>
              <a:buNone/>
            </a:pPr>
            <a:r>
              <a:rPr lang="en-US" sz="2000" dirty="0" smtClean="0">
                <a:solidFill>
                  <a:srgbClr val="000000"/>
                </a:solidFill>
                <a:latin typeface="Courier"/>
                <a:cs typeface="Courier"/>
              </a:rPr>
              <a:t>    public Employee (String name, String id, </a:t>
            </a:r>
          </a:p>
          <a:p>
            <a:pPr>
              <a:spcBef>
                <a:spcPts val="400"/>
              </a:spcBef>
              <a:buSzPts val="1400"/>
              <a:buNone/>
            </a:pPr>
            <a:r>
              <a:rPr lang="en-US" sz="2000" dirty="0" smtClean="0">
                <a:solidFill>
                  <a:srgbClr val="000000"/>
                </a:solidFill>
                <a:latin typeface="Courier"/>
                <a:cs typeface="Courier"/>
              </a:rPr>
              <a:t>							</a:t>
            </a:r>
            <a:r>
              <a:rPr lang="en-US" sz="2000" dirty="0" err="1" smtClean="0">
                <a:solidFill>
                  <a:srgbClr val="000000"/>
                </a:solidFill>
                <a:latin typeface="Courier"/>
                <a:cs typeface="Courier"/>
              </a:rPr>
              <a:t>int</a:t>
            </a:r>
            <a:r>
              <a:rPr lang="en-US" sz="2000" dirty="0" smtClean="0">
                <a:solidFill>
                  <a:srgbClr val="000000"/>
                </a:solidFill>
                <a:latin typeface="Courier"/>
                <a:cs typeface="Courier"/>
              </a:rPr>
              <a:t> </a:t>
            </a:r>
            <a:r>
              <a:rPr lang="en-US" sz="2000" dirty="0" err="1" smtClean="0">
                <a:solidFill>
                  <a:srgbClr val="000000"/>
                </a:solidFill>
                <a:latin typeface="Courier"/>
                <a:cs typeface="Courier"/>
              </a:rPr>
              <a:t>annualCost</a:t>
            </a:r>
            <a:r>
              <a:rPr lang="en-US" sz="2000" dirty="0" smtClean="0">
                <a:solidFill>
                  <a:srgbClr val="000000"/>
                </a:solidFill>
                <a:latin typeface="Courier"/>
                <a:cs typeface="Courier"/>
              </a:rPr>
              <a:t>) {</a:t>
            </a:r>
          </a:p>
          <a:p>
            <a:pPr>
              <a:spcBef>
                <a:spcPts val="400"/>
              </a:spcBef>
              <a:buSzPts val="1400"/>
              <a:buNone/>
            </a:pPr>
            <a:r>
              <a:rPr lang="en-US" sz="2000" dirty="0" smtClean="0">
                <a:solidFill>
                  <a:srgbClr val="000000"/>
                </a:solidFill>
                <a:latin typeface="Courier"/>
                <a:cs typeface="Courier"/>
              </a:rPr>
              <a:t>        super (name);</a:t>
            </a:r>
          </a:p>
          <a:p>
            <a:pPr>
              <a:spcBef>
                <a:spcPts val="400"/>
              </a:spcBef>
              <a:buSzPts val="1400"/>
              <a:buNone/>
            </a:pPr>
            <a:r>
              <a:rPr lang="en-US" sz="2000" dirty="0" smtClean="0">
                <a:solidFill>
                  <a:srgbClr val="000000"/>
                </a:solidFill>
                <a:latin typeface="Courier"/>
                <a:cs typeface="Courier"/>
              </a:rPr>
              <a:t>        _id = id;</a:t>
            </a:r>
          </a:p>
          <a:p>
            <a:pPr>
              <a:spcBef>
                <a:spcPts val="400"/>
              </a:spcBef>
              <a:buSzPts val="1400"/>
              <a:buNone/>
            </a:pPr>
            <a:r>
              <a:rPr lang="en-US" sz="2000" dirty="0" smtClean="0">
                <a:solidFill>
                  <a:srgbClr val="000000"/>
                </a:solidFill>
                <a:latin typeface="Courier"/>
                <a:cs typeface="Courier"/>
              </a:rPr>
              <a:t>        _</a:t>
            </a:r>
            <a:r>
              <a:rPr lang="en-US" sz="2000" dirty="0" err="1" smtClean="0">
                <a:solidFill>
                  <a:srgbClr val="000000"/>
                </a:solidFill>
                <a:latin typeface="Courier"/>
                <a:cs typeface="Courier"/>
              </a:rPr>
              <a:t>annualCost</a:t>
            </a:r>
            <a:r>
              <a:rPr lang="en-US" sz="2000" dirty="0" smtClean="0">
                <a:solidFill>
                  <a:srgbClr val="000000"/>
                </a:solidFill>
                <a:latin typeface="Courier"/>
                <a:cs typeface="Courier"/>
              </a:rPr>
              <a:t> = </a:t>
            </a:r>
            <a:r>
              <a:rPr lang="en-US" sz="2000" dirty="0" err="1" smtClean="0">
                <a:solidFill>
                  <a:srgbClr val="000000"/>
                </a:solidFill>
                <a:latin typeface="Courier"/>
                <a:cs typeface="Courier"/>
              </a:rPr>
              <a:t>annualCost</a:t>
            </a:r>
            <a:r>
              <a:rPr lang="en-US" sz="2000" dirty="0" smtClean="0">
                <a:solidFill>
                  <a:srgbClr val="000000"/>
                </a:solidFill>
                <a:latin typeface="Courier"/>
                <a:cs typeface="Courier"/>
              </a:rPr>
              <a:t>;</a:t>
            </a:r>
          </a:p>
          <a:p>
            <a:pPr>
              <a:spcBef>
                <a:spcPts val="400"/>
              </a:spcBef>
              <a:buSzPts val="1400"/>
              <a:buNone/>
            </a:pPr>
            <a:r>
              <a:rPr lang="en-US" sz="2000" dirty="0" smtClean="0">
                <a:solidFill>
                  <a:srgbClr val="000000"/>
                </a:solidFill>
                <a:latin typeface="Courier"/>
                <a:cs typeface="Courier"/>
              </a:rPr>
              <a:t>    }</a:t>
            </a:r>
          </a:p>
          <a:p>
            <a:pPr>
              <a:spcBef>
                <a:spcPts val="400"/>
              </a:spcBef>
              <a:buSzPts val="1400"/>
              <a:buNone/>
            </a:pPr>
            <a:r>
              <a:rPr lang="en-US" sz="2000" dirty="0" smtClean="0">
                <a:solidFill>
                  <a:srgbClr val="000000"/>
                </a:solidFill>
                <a:latin typeface="Courier"/>
                <a:cs typeface="Courier"/>
              </a:rPr>
              <a:t>class Department...</a:t>
            </a:r>
          </a:p>
          <a:p>
            <a:pPr>
              <a:spcBef>
                <a:spcPts val="400"/>
              </a:spcBef>
              <a:buSzPts val="1400"/>
              <a:buNone/>
            </a:pPr>
            <a:r>
              <a:rPr lang="en-US" sz="2000" dirty="0" smtClean="0">
                <a:solidFill>
                  <a:srgbClr val="000000"/>
                </a:solidFill>
                <a:latin typeface="Courier"/>
                <a:cs typeface="Courier"/>
              </a:rPr>
              <a:t>    public Department (String name) {</a:t>
            </a:r>
          </a:p>
          <a:p>
            <a:pPr>
              <a:spcBef>
                <a:spcPts val="400"/>
              </a:spcBef>
              <a:buSzPts val="1400"/>
              <a:buNone/>
            </a:pPr>
            <a:r>
              <a:rPr lang="en-US" sz="2000" dirty="0" smtClean="0">
                <a:solidFill>
                  <a:srgbClr val="000000"/>
                </a:solidFill>
                <a:latin typeface="Courier"/>
                <a:cs typeface="Courier"/>
              </a:rPr>
              <a:t>        super (name);</a:t>
            </a:r>
          </a:p>
          <a:p>
            <a:pPr>
              <a:spcBef>
                <a:spcPts val="400"/>
              </a:spcBef>
              <a:buSzPts val="1400"/>
              <a:buNone/>
            </a:pPr>
            <a:r>
              <a:rPr lang="en-US" sz="2000" dirty="0" smtClean="0">
                <a:solidFill>
                  <a:srgbClr val="000000"/>
                </a:solidFill>
                <a:latin typeface="Courier"/>
                <a:cs typeface="Courier"/>
              </a:rPr>
              <a:t>    }</a:t>
            </a:r>
          </a:p>
          <a:p>
            <a:pPr>
              <a:spcBef>
                <a:spcPts val="400"/>
              </a:spcBef>
              <a:buSzPts val="1400"/>
              <a:buNone/>
            </a:pPr>
            <a:endParaRPr lang="en-US" sz="2000" dirty="0" smtClean="0">
              <a:solidFill>
                <a:srgbClr val="000000"/>
              </a:solidFill>
              <a:latin typeface="Courier"/>
              <a:cs typeface="Courier"/>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772400" cy="533400"/>
          </a:xfrm>
        </p:spPr>
        <p:txBody>
          <a:bodyPr/>
          <a:lstStyle/>
          <a:p>
            <a:pPr algn="ctr"/>
            <a:r>
              <a:rPr lang="en-US" dirty="0" smtClean="0"/>
              <a:t>Exercise: Extract Superclass (6 of 7)</a:t>
            </a:r>
            <a:endParaRPr lang="en-US" sz="2000" dirty="0"/>
          </a:p>
        </p:txBody>
      </p:sp>
      <p:sp>
        <p:nvSpPr>
          <p:cNvPr id="3" name="Content Placeholder 2"/>
          <p:cNvSpPr>
            <a:spLocks noGrp="1"/>
          </p:cNvSpPr>
          <p:nvPr>
            <p:ph idx="1"/>
          </p:nvPr>
        </p:nvSpPr>
        <p:spPr>
          <a:xfrm>
            <a:off x="228600" y="685800"/>
            <a:ext cx="8915400" cy="5486400"/>
          </a:xfrm>
        </p:spPr>
        <p:txBody>
          <a:bodyPr/>
          <a:lstStyle/>
          <a:p>
            <a:pPr>
              <a:spcBef>
                <a:spcPts val="400"/>
              </a:spcBef>
              <a:buSzPts val="1400"/>
              <a:buNone/>
            </a:pPr>
            <a:r>
              <a:rPr lang="en-US" sz="2000" dirty="0" smtClean="0">
                <a:solidFill>
                  <a:srgbClr val="000000"/>
                </a:solidFill>
                <a:latin typeface="Courier"/>
                <a:cs typeface="Courier"/>
              </a:rPr>
              <a:t>class Department extends Party {</a:t>
            </a:r>
          </a:p>
          <a:p>
            <a:pPr>
              <a:spcBef>
                <a:spcPts val="400"/>
              </a:spcBef>
              <a:buSzPts val="1400"/>
              <a:buNone/>
            </a:pPr>
            <a:r>
              <a:rPr lang="en-US" sz="2000" dirty="0" smtClean="0">
                <a:solidFill>
                  <a:srgbClr val="000000"/>
                </a:solidFill>
                <a:latin typeface="Courier"/>
                <a:cs typeface="Courier"/>
              </a:rPr>
              <a:t>    public </a:t>
            </a:r>
            <a:r>
              <a:rPr lang="en-US" sz="2000" dirty="0" err="1" smtClean="0">
                <a:solidFill>
                  <a:srgbClr val="000000"/>
                </a:solidFill>
                <a:latin typeface="Courier"/>
                <a:cs typeface="Courier"/>
              </a:rPr>
              <a:t>int</a:t>
            </a:r>
            <a:r>
              <a:rPr lang="en-US" sz="2000" dirty="0" smtClean="0">
                <a:solidFill>
                  <a:srgbClr val="000000"/>
                </a:solidFill>
                <a:latin typeface="Courier"/>
                <a:cs typeface="Courier"/>
              </a:rPr>
              <a:t> </a:t>
            </a:r>
            <a:r>
              <a:rPr lang="en-US" sz="2000" dirty="0" err="1" smtClean="0">
                <a:solidFill>
                  <a:srgbClr val="000000"/>
                </a:solidFill>
                <a:latin typeface="Courier"/>
                <a:cs typeface="Courier"/>
              </a:rPr>
              <a:t>getAnnualCost</a:t>
            </a:r>
            <a:r>
              <a:rPr lang="en-US" sz="2000" dirty="0" smtClean="0">
                <a:solidFill>
                  <a:srgbClr val="000000"/>
                </a:solidFill>
                <a:latin typeface="Courier"/>
                <a:cs typeface="Courier"/>
              </a:rPr>
              <a:t>(){</a:t>
            </a:r>
          </a:p>
          <a:p>
            <a:pPr>
              <a:spcBef>
                <a:spcPts val="400"/>
              </a:spcBef>
              <a:buSzPts val="1400"/>
              <a:buNone/>
            </a:pPr>
            <a:r>
              <a:rPr lang="en-US" sz="2000" dirty="0" smtClean="0">
                <a:solidFill>
                  <a:srgbClr val="000000"/>
                </a:solidFill>
                <a:latin typeface="Courier"/>
                <a:cs typeface="Courier"/>
              </a:rPr>
              <a:t>        Enumeration </a:t>
            </a:r>
            <a:r>
              <a:rPr lang="en-US" sz="2000" dirty="0" err="1" smtClean="0">
                <a:solidFill>
                  <a:srgbClr val="000000"/>
                </a:solidFill>
                <a:latin typeface="Courier"/>
                <a:cs typeface="Courier"/>
              </a:rPr>
              <a:t>e</a:t>
            </a:r>
            <a:r>
              <a:rPr lang="en-US" sz="2000" dirty="0" smtClean="0">
                <a:solidFill>
                  <a:srgbClr val="000000"/>
                </a:solidFill>
                <a:latin typeface="Courier"/>
                <a:cs typeface="Courier"/>
              </a:rPr>
              <a:t> = </a:t>
            </a:r>
            <a:r>
              <a:rPr lang="en-US" sz="2000" dirty="0" err="1" smtClean="0">
                <a:solidFill>
                  <a:srgbClr val="000000"/>
                </a:solidFill>
                <a:latin typeface="Courier"/>
                <a:cs typeface="Courier"/>
              </a:rPr>
              <a:t>getStaff</a:t>
            </a:r>
            <a:r>
              <a:rPr lang="en-US" sz="2000" dirty="0" smtClean="0">
                <a:solidFill>
                  <a:srgbClr val="000000"/>
                </a:solidFill>
                <a:latin typeface="Courier"/>
                <a:cs typeface="Courier"/>
              </a:rPr>
              <a:t>();</a:t>
            </a:r>
          </a:p>
          <a:p>
            <a:pPr>
              <a:spcBef>
                <a:spcPts val="400"/>
              </a:spcBef>
              <a:buSzPts val="1400"/>
              <a:buNone/>
            </a:pPr>
            <a:r>
              <a:rPr lang="en-US" sz="2000" dirty="0" smtClean="0">
                <a:solidFill>
                  <a:srgbClr val="000000"/>
                </a:solidFill>
                <a:latin typeface="Courier"/>
                <a:cs typeface="Courier"/>
              </a:rPr>
              <a:t>        </a:t>
            </a:r>
            <a:r>
              <a:rPr lang="en-US" sz="2000" dirty="0" err="1" smtClean="0">
                <a:solidFill>
                  <a:srgbClr val="000000"/>
                </a:solidFill>
                <a:latin typeface="Courier"/>
                <a:cs typeface="Courier"/>
              </a:rPr>
              <a:t>int</a:t>
            </a:r>
            <a:r>
              <a:rPr lang="en-US" sz="2000" dirty="0" smtClean="0">
                <a:solidFill>
                  <a:srgbClr val="000000"/>
                </a:solidFill>
                <a:latin typeface="Courier"/>
                <a:cs typeface="Courier"/>
              </a:rPr>
              <a:t> result = 0;</a:t>
            </a:r>
          </a:p>
          <a:p>
            <a:pPr>
              <a:spcBef>
                <a:spcPts val="400"/>
              </a:spcBef>
              <a:buSzPts val="1400"/>
              <a:buNone/>
            </a:pPr>
            <a:r>
              <a:rPr lang="en-US" sz="2000" dirty="0" smtClean="0">
                <a:solidFill>
                  <a:srgbClr val="000000"/>
                </a:solidFill>
                <a:latin typeface="Courier"/>
                <a:cs typeface="Courier"/>
              </a:rPr>
              <a:t>        while (</a:t>
            </a:r>
            <a:r>
              <a:rPr lang="en-US" sz="2000" dirty="0" err="1" smtClean="0">
                <a:solidFill>
                  <a:srgbClr val="000000"/>
                </a:solidFill>
                <a:latin typeface="Courier"/>
                <a:cs typeface="Courier"/>
              </a:rPr>
              <a:t>e.hasMoreElements</a:t>
            </a:r>
            <a:r>
              <a:rPr lang="en-US" sz="2000" dirty="0" smtClean="0">
                <a:solidFill>
                  <a:srgbClr val="000000"/>
                </a:solidFill>
                <a:latin typeface="Courier"/>
                <a:cs typeface="Courier"/>
              </a:rPr>
              <a:t>()) {</a:t>
            </a:r>
          </a:p>
          <a:p>
            <a:pPr>
              <a:spcBef>
                <a:spcPts val="400"/>
              </a:spcBef>
              <a:buSzPts val="1400"/>
              <a:buNone/>
            </a:pPr>
            <a:r>
              <a:rPr lang="en-US" sz="2000" dirty="0" smtClean="0">
                <a:solidFill>
                  <a:srgbClr val="000000"/>
                </a:solidFill>
                <a:latin typeface="Courier"/>
                <a:cs typeface="Courier"/>
              </a:rPr>
              <a:t>            Employee each = (Employee) </a:t>
            </a:r>
            <a:r>
              <a:rPr lang="en-US" sz="2000" dirty="0" err="1" smtClean="0">
                <a:solidFill>
                  <a:srgbClr val="000000"/>
                </a:solidFill>
                <a:latin typeface="Courier"/>
                <a:cs typeface="Courier"/>
              </a:rPr>
              <a:t>e.nextElement</a:t>
            </a:r>
            <a:r>
              <a:rPr lang="en-US" sz="2000" dirty="0" smtClean="0">
                <a:solidFill>
                  <a:srgbClr val="000000"/>
                </a:solidFill>
                <a:latin typeface="Courier"/>
                <a:cs typeface="Courier"/>
              </a:rPr>
              <a:t>();</a:t>
            </a:r>
          </a:p>
          <a:p>
            <a:pPr>
              <a:spcBef>
                <a:spcPts val="400"/>
              </a:spcBef>
              <a:buSzPts val="1400"/>
              <a:buNone/>
            </a:pPr>
            <a:r>
              <a:rPr lang="en-US" sz="2000" dirty="0" smtClean="0">
                <a:solidFill>
                  <a:srgbClr val="000000"/>
                </a:solidFill>
                <a:latin typeface="Courier"/>
                <a:cs typeface="Courier"/>
              </a:rPr>
              <a:t>            result += </a:t>
            </a:r>
            <a:r>
              <a:rPr lang="en-US" sz="2000" dirty="0" err="1" smtClean="0">
                <a:solidFill>
                  <a:srgbClr val="000000"/>
                </a:solidFill>
                <a:latin typeface="Courier"/>
                <a:cs typeface="Courier"/>
              </a:rPr>
              <a:t>each.getAnnualCost</a:t>
            </a:r>
            <a:r>
              <a:rPr lang="en-US" sz="2000" dirty="0" smtClean="0">
                <a:solidFill>
                  <a:srgbClr val="000000"/>
                </a:solidFill>
                <a:latin typeface="Courier"/>
                <a:cs typeface="Courier"/>
              </a:rPr>
              <a:t>();</a:t>
            </a:r>
          </a:p>
          <a:p>
            <a:pPr>
              <a:spcBef>
                <a:spcPts val="400"/>
              </a:spcBef>
              <a:buSzPts val="1400"/>
              <a:buNone/>
            </a:pPr>
            <a:r>
              <a:rPr lang="en-US" sz="2000" dirty="0" smtClean="0">
                <a:solidFill>
                  <a:srgbClr val="000000"/>
                </a:solidFill>
                <a:latin typeface="Courier"/>
                <a:cs typeface="Courier"/>
              </a:rPr>
              <a:t>        }</a:t>
            </a:r>
          </a:p>
          <a:p>
            <a:pPr>
              <a:spcBef>
                <a:spcPts val="400"/>
              </a:spcBef>
              <a:buSzPts val="1400"/>
              <a:buNone/>
            </a:pPr>
            <a:r>
              <a:rPr lang="en-US" sz="2000" dirty="0" smtClean="0">
                <a:solidFill>
                  <a:srgbClr val="000000"/>
                </a:solidFill>
                <a:latin typeface="Courier"/>
                <a:cs typeface="Courier"/>
              </a:rPr>
              <a:t>        return result;</a:t>
            </a:r>
          </a:p>
          <a:p>
            <a:pPr>
              <a:spcBef>
                <a:spcPts val="400"/>
              </a:spcBef>
              <a:buSzPts val="1400"/>
              <a:buNone/>
            </a:pPr>
            <a:r>
              <a:rPr lang="en-US" sz="2000" dirty="0" smtClean="0">
                <a:solidFill>
                  <a:srgbClr val="000000"/>
                </a:solidFill>
                <a:latin typeface="Courier"/>
                <a:cs typeface="Courier"/>
              </a:rPr>
              <a:t>    }</a:t>
            </a:r>
          </a:p>
          <a:p>
            <a:pPr>
              <a:spcBef>
                <a:spcPts val="400"/>
              </a:spcBef>
              <a:buSzPts val="1400"/>
              <a:buNone/>
            </a:pPr>
            <a:endParaRPr lang="en-US" sz="2000" dirty="0" smtClean="0">
              <a:solidFill>
                <a:srgbClr val="000000"/>
              </a:solidFill>
              <a:latin typeface="Courier"/>
              <a:cs typeface="Courier"/>
            </a:endParaRPr>
          </a:p>
          <a:p>
            <a:pPr>
              <a:spcBef>
                <a:spcPts val="400"/>
              </a:spcBef>
              <a:buSzPts val="1400"/>
              <a:buNone/>
            </a:pPr>
            <a:r>
              <a:rPr lang="en-US" sz="2000" dirty="0" smtClean="0">
                <a:solidFill>
                  <a:srgbClr val="000000"/>
                </a:solidFill>
                <a:latin typeface="Courier"/>
                <a:cs typeface="Courier"/>
              </a:rPr>
              <a:t>abstract public </a:t>
            </a:r>
            <a:r>
              <a:rPr lang="en-US" sz="2000" dirty="0" err="1" smtClean="0">
                <a:solidFill>
                  <a:srgbClr val="000000"/>
                </a:solidFill>
                <a:latin typeface="Courier"/>
                <a:cs typeface="Courier"/>
              </a:rPr>
              <a:t>int</a:t>
            </a:r>
            <a:r>
              <a:rPr lang="en-US" sz="2000" dirty="0" smtClean="0">
                <a:solidFill>
                  <a:srgbClr val="000000"/>
                </a:solidFill>
                <a:latin typeface="Courier"/>
                <a:cs typeface="Courier"/>
              </a:rPr>
              <a:t> </a:t>
            </a:r>
            <a:r>
              <a:rPr lang="en-US" sz="2000" dirty="0" err="1" smtClean="0">
                <a:solidFill>
                  <a:srgbClr val="000000"/>
                </a:solidFill>
                <a:latin typeface="Courier"/>
                <a:cs typeface="Courier"/>
              </a:rPr>
              <a:t>getAnnualCost</a:t>
            </a:r>
            <a:r>
              <a:rPr lang="en-US" sz="2000" dirty="0" smtClean="0">
                <a:solidFill>
                  <a:srgbClr val="000000"/>
                </a:solidFill>
                <a:latin typeface="Courier"/>
                <a:cs typeface="Courier"/>
              </a:rPr>
              <a:t>()</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772400" cy="533400"/>
          </a:xfrm>
        </p:spPr>
        <p:txBody>
          <a:bodyPr/>
          <a:lstStyle/>
          <a:p>
            <a:pPr algn="ctr"/>
            <a:r>
              <a:rPr lang="en-US" dirty="0" smtClean="0"/>
              <a:t>Exercise: Extract Superclass (7 of 7)</a:t>
            </a:r>
            <a:endParaRPr lang="en-US" sz="2000" dirty="0"/>
          </a:p>
        </p:txBody>
      </p:sp>
      <p:sp>
        <p:nvSpPr>
          <p:cNvPr id="3" name="Content Placeholder 2"/>
          <p:cNvSpPr>
            <a:spLocks noGrp="1"/>
          </p:cNvSpPr>
          <p:nvPr>
            <p:ph idx="1"/>
          </p:nvPr>
        </p:nvSpPr>
        <p:spPr>
          <a:xfrm>
            <a:off x="228600" y="914400"/>
            <a:ext cx="8915400" cy="5257800"/>
          </a:xfrm>
        </p:spPr>
        <p:txBody>
          <a:bodyPr/>
          <a:lstStyle/>
          <a:p>
            <a:pPr>
              <a:spcBef>
                <a:spcPts val="400"/>
              </a:spcBef>
              <a:buSzPts val="1400"/>
              <a:buNone/>
            </a:pPr>
            <a:r>
              <a:rPr lang="en-US" sz="2000" dirty="0" smtClean="0">
                <a:solidFill>
                  <a:srgbClr val="000000"/>
                </a:solidFill>
                <a:latin typeface="Courier"/>
                <a:cs typeface="Courier"/>
              </a:rPr>
              <a:t>class Department extends Party {</a:t>
            </a:r>
          </a:p>
          <a:p>
            <a:pPr>
              <a:spcBef>
                <a:spcPts val="400"/>
              </a:spcBef>
              <a:buSzPts val="1400"/>
              <a:buNone/>
            </a:pPr>
            <a:r>
              <a:rPr lang="en-US" sz="2000" dirty="0" smtClean="0">
                <a:solidFill>
                  <a:srgbClr val="000000"/>
                </a:solidFill>
                <a:latin typeface="Courier"/>
                <a:cs typeface="Courier"/>
              </a:rPr>
              <a:t>    public </a:t>
            </a:r>
            <a:r>
              <a:rPr lang="en-US" sz="2000" dirty="0" err="1" smtClean="0">
                <a:solidFill>
                  <a:srgbClr val="000000"/>
                </a:solidFill>
                <a:latin typeface="Courier"/>
                <a:cs typeface="Courier"/>
              </a:rPr>
              <a:t>int</a:t>
            </a:r>
            <a:r>
              <a:rPr lang="en-US" sz="2000" dirty="0" smtClean="0">
                <a:solidFill>
                  <a:srgbClr val="000000"/>
                </a:solidFill>
                <a:latin typeface="Courier"/>
                <a:cs typeface="Courier"/>
              </a:rPr>
              <a:t> </a:t>
            </a:r>
            <a:r>
              <a:rPr lang="en-US" sz="2000" dirty="0" err="1" smtClean="0">
                <a:solidFill>
                  <a:srgbClr val="000000"/>
                </a:solidFill>
                <a:latin typeface="Courier"/>
                <a:cs typeface="Courier"/>
              </a:rPr>
              <a:t>getAnnualCost</a:t>
            </a:r>
            <a:r>
              <a:rPr lang="en-US" sz="2000" dirty="0" smtClean="0">
                <a:solidFill>
                  <a:srgbClr val="000000"/>
                </a:solidFill>
                <a:latin typeface="Courier"/>
                <a:cs typeface="Courier"/>
              </a:rPr>
              <a:t>(){</a:t>
            </a:r>
          </a:p>
          <a:p>
            <a:pPr>
              <a:spcBef>
                <a:spcPts val="400"/>
              </a:spcBef>
              <a:buSzPts val="1400"/>
              <a:buNone/>
            </a:pPr>
            <a:r>
              <a:rPr lang="en-US" sz="2000" dirty="0" smtClean="0">
                <a:solidFill>
                  <a:srgbClr val="000000"/>
                </a:solidFill>
                <a:latin typeface="Courier"/>
                <a:cs typeface="Courier"/>
              </a:rPr>
              <a:t>        Enumeration </a:t>
            </a:r>
            <a:r>
              <a:rPr lang="en-US" sz="2000" dirty="0" err="1" smtClean="0">
                <a:solidFill>
                  <a:srgbClr val="000000"/>
                </a:solidFill>
                <a:latin typeface="Courier"/>
                <a:cs typeface="Courier"/>
              </a:rPr>
              <a:t>e</a:t>
            </a:r>
            <a:r>
              <a:rPr lang="en-US" sz="2000" dirty="0" smtClean="0">
                <a:solidFill>
                  <a:srgbClr val="000000"/>
                </a:solidFill>
                <a:latin typeface="Courier"/>
                <a:cs typeface="Courier"/>
              </a:rPr>
              <a:t> = </a:t>
            </a:r>
            <a:r>
              <a:rPr lang="en-US" sz="2000" dirty="0" err="1" smtClean="0">
                <a:solidFill>
                  <a:srgbClr val="000000"/>
                </a:solidFill>
                <a:latin typeface="Courier"/>
                <a:cs typeface="Courier"/>
              </a:rPr>
              <a:t>getStaff</a:t>
            </a:r>
            <a:r>
              <a:rPr lang="en-US" sz="2000" dirty="0" smtClean="0">
                <a:solidFill>
                  <a:srgbClr val="000000"/>
                </a:solidFill>
                <a:latin typeface="Courier"/>
                <a:cs typeface="Courier"/>
              </a:rPr>
              <a:t>();</a:t>
            </a:r>
          </a:p>
          <a:p>
            <a:pPr>
              <a:spcBef>
                <a:spcPts val="400"/>
              </a:spcBef>
              <a:buSzPts val="1400"/>
              <a:buNone/>
            </a:pPr>
            <a:r>
              <a:rPr lang="en-US" sz="2000" dirty="0" smtClean="0">
                <a:solidFill>
                  <a:srgbClr val="000000"/>
                </a:solidFill>
                <a:latin typeface="Courier"/>
                <a:cs typeface="Courier"/>
              </a:rPr>
              <a:t>        </a:t>
            </a:r>
            <a:r>
              <a:rPr lang="en-US" sz="2000" dirty="0" err="1" smtClean="0">
                <a:solidFill>
                  <a:srgbClr val="000000"/>
                </a:solidFill>
                <a:latin typeface="Courier"/>
                <a:cs typeface="Courier"/>
              </a:rPr>
              <a:t>int</a:t>
            </a:r>
            <a:r>
              <a:rPr lang="en-US" sz="2000" dirty="0" smtClean="0">
                <a:solidFill>
                  <a:srgbClr val="000000"/>
                </a:solidFill>
                <a:latin typeface="Courier"/>
                <a:cs typeface="Courier"/>
              </a:rPr>
              <a:t> result = 0;</a:t>
            </a:r>
          </a:p>
          <a:p>
            <a:pPr>
              <a:spcBef>
                <a:spcPts val="400"/>
              </a:spcBef>
              <a:buSzPts val="1400"/>
              <a:buNone/>
            </a:pPr>
            <a:r>
              <a:rPr lang="en-US" sz="2000" dirty="0" smtClean="0">
                <a:solidFill>
                  <a:srgbClr val="000000"/>
                </a:solidFill>
                <a:latin typeface="Courier"/>
                <a:cs typeface="Courier"/>
              </a:rPr>
              <a:t>        while (</a:t>
            </a:r>
            <a:r>
              <a:rPr lang="en-US" sz="2000" dirty="0" err="1" smtClean="0">
                <a:solidFill>
                  <a:srgbClr val="000000"/>
                </a:solidFill>
                <a:latin typeface="Courier"/>
                <a:cs typeface="Courier"/>
              </a:rPr>
              <a:t>e.hasMoreElements</a:t>
            </a:r>
            <a:r>
              <a:rPr lang="en-US" sz="2000" dirty="0" smtClean="0">
                <a:solidFill>
                  <a:srgbClr val="000000"/>
                </a:solidFill>
                <a:latin typeface="Courier"/>
                <a:cs typeface="Courier"/>
              </a:rPr>
              <a:t>()) {</a:t>
            </a:r>
          </a:p>
          <a:p>
            <a:pPr>
              <a:spcBef>
                <a:spcPts val="400"/>
              </a:spcBef>
              <a:buSzPts val="1400"/>
              <a:buNone/>
            </a:pPr>
            <a:r>
              <a:rPr lang="en-US" sz="2000" dirty="0" smtClean="0">
                <a:solidFill>
                  <a:srgbClr val="800000"/>
                </a:solidFill>
                <a:latin typeface="Courier"/>
                <a:cs typeface="Courier"/>
              </a:rPr>
              <a:t>            Party each = (Party) </a:t>
            </a:r>
            <a:r>
              <a:rPr lang="en-US" sz="2000" dirty="0" err="1" smtClean="0">
                <a:solidFill>
                  <a:srgbClr val="800000"/>
                </a:solidFill>
                <a:latin typeface="Courier"/>
                <a:cs typeface="Courier"/>
              </a:rPr>
              <a:t>e.nextElement</a:t>
            </a:r>
            <a:r>
              <a:rPr lang="en-US" sz="2000" dirty="0" smtClean="0">
                <a:solidFill>
                  <a:srgbClr val="800000"/>
                </a:solidFill>
                <a:latin typeface="Courier"/>
                <a:cs typeface="Courier"/>
              </a:rPr>
              <a:t>();</a:t>
            </a:r>
          </a:p>
          <a:p>
            <a:pPr>
              <a:spcBef>
                <a:spcPts val="400"/>
              </a:spcBef>
              <a:buSzPts val="1400"/>
              <a:buNone/>
            </a:pPr>
            <a:r>
              <a:rPr lang="en-US" sz="2000" dirty="0" smtClean="0">
                <a:solidFill>
                  <a:srgbClr val="000000"/>
                </a:solidFill>
                <a:latin typeface="Courier"/>
                <a:cs typeface="Courier"/>
              </a:rPr>
              <a:t>            result += </a:t>
            </a:r>
            <a:r>
              <a:rPr lang="en-US" sz="2000" dirty="0" err="1" smtClean="0">
                <a:solidFill>
                  <a:srgbClr val="000000"/>
                </a:solidFill>
                <a:latin typeface="Courier"/>
                <a:cs typeface="Courier"/>
              </a:rPr>
              <a:t>each.getAnnualCost</a:t>
            </a:r>
            <a:r>
              <a:rPr lang="en-US" sz="2000" dirty="0" smtClean="0">
                <a:solidFill>
                  <a:srgbClr val="000000"/>
                </a:solidFill>
                <a:latin typeface="Courier"/>
                <a:cs typeface="Courier"/>
              </a:rPr>
              <a:t>();</a:t>
            </a:r>
          </a:p>
          <a:p>
            <a:pPr>
              <a:spcBef>
                <a:spcPts val="400"/>
              </a:spcBef>
              <a:buSzPts val="1400"/>
              <a:buNone/>
            </a:pPr>
            <a:r>
              <a:rPr lang="en-US" sz="2000" dirty="0" smtClean="0">
                <a:solidFill>
                  <a:srgbClr val="000000"/>
                </a:solidFill>
                <a:latin typeface="Courier"/>
                <a:cs typeface="Courier"/>
              </a:rPr>
              <a:t>        }</a:t>
            </a:r>
          </a:p>
          <a:p>
            <a:pPr>
              <a:spcBef>
                <a:spcPts val="400"/>
              </a:spcBef>
              <a:buSzPts val="1400"/>
              <a:buNone/>
            </a:pPr>
            <a:r>
              <a:rPr lang="en-US" sz="2000" dirty="0" smtClean="0">
                <a:solidFill>
                  <a:srgbClr val="000000"/>
                </a:solidFill>
                <a:latin typeface="Courier"/>
                <a:cs typeface="Courier"/>
              </a:rPr>
              <a:t>        return result;</a:t>
            </a:r>
          </a:p>
          <a:p>
            <a:pPr>
              <a:spcBef>
                <a:spcPts val="400"/>
              </a:spcBef>
              <a:buSzPts val="1400"/>
              <a:buNone/>
            </a:pPr>
            <a:r>
              <a:rPr lang="en-US" sz="2000" dirty="0" smtClean="0">
                <a:solidFill>
                  <a:srgbClr val="000000"/>
                </a:solidFill>
                <a:latin typeface="Courier"/>
                <a:cs typeface="Courier"/>
              </a:rPr>
              <a:t>    }</a:t>
            </a:r>
          </a:p>
          <a:p>
            <a:pPr>
              <a:spcBef>
                <a:spcPts val="400"/>
              </a:spcBef>
              <a:buSzPts val="1400"/>
              <a:buNone/>
            </a:pPr>
            <a:endParaRPr lang="en-US" sz="2000" dirty="0" smtClean="0">
              <a:solidFill>
                <a:srgbClr val="000000"/>
              </a:solidFill>
              <a:latin typeface="Courier"/>
              <a:cs typeface="Courier"/>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0"/>
            <a:ext cx="8991600" cy="533400"/>
          </a:xfrm>
        </p:spPr>
        <p:txBody>
          <a:bodyPr/>
          <a:lstStyle/>
          <a:p>
            <a:pPr algn="ctr"/>
            <a:r>
              <a:rPr lang="en-US" dirty="0" smtClean="0"/>
              <a:t>Extract Interface</a:t>
            </a:r>
          </a:p>
        </p:txBody>
      </p:sp>
      <p:sp>
        <p:nvSpPr>
          <p:cNvPr id="3" name="Content Placeholder 2"/>
          <p:cNvSpPr>
            <a:spLocks noGrp="1"/>
          </p:cNvSpPr>
          <p:nvPr>
            <p:ph idx="1"/>
          </p:nvPr>
        </p:nvSpPr>
        <p:spPr>
          <a:xfrm>
            <a:off x="304800" y="609600"/>
            <a:ext cx="8763000" cy="5791200"/>
          </a:xfrm>
        </p:spPr>
        <p:txBody>
          <a:bodyPr/>
          <a:lstStyle/>
          <a:p>
            <a:r>
              <a:rPr lang="en-US" dirty="0" smtClean="0">
                <a:solidFill>
                  <a:srgbClr val="FF0000"/>
                </a:solidFill>
              </a:rPr>
              <a:t>Situation:</a:t>
            </a:r>
            <a:r>
              <a:rPr lang="en-US" dirty="0" smtClean="0"/>
              <a:t> Several clients use the same subset of a class’s interface, or two classes have part of their interfaces in common</a:t>
            </a:r>
          </a:p>
          <a:p>
            <a:r>
              <a:rPr lang="en-US" dirty="0" smtClean="0">
                <a:solidFill>
                  <a:srgbClr val="008000"/>
                </a:solidFill>
              </a:rPr>
              <a:t>Solution: </a:t>
            </a:r>
            <a:r>
              <a:rPr lang="en-US" dirty="0" smtClean="0"/>
              <a:t>Extract the subset into an interface</a:t>
            </a:r>
          </a:p>
        </p:txBody>
      </p:sp>
      <p:sp>
        <p:nvSpPr>
          <p:cNvPr id="4" name="Slide Number Placeholder 3"/>
          <p:cNvSpPr>
            <a:spLocks noGrp="1"/>
          </p:cNvSpPr>
          <p:nvPr>
            <p:ph type="sldNum" sz="quarter" idx="12"/>
          </p:nvPr>
        </p:nvSpPr>
        <p:spPr/>
        <p:txBody>
          <a:bodyPr/>
          <a:lstStyle/>
          <a:p>
            <a:fld id="{74B3A97D-E058-4347-98A3-25ACC5C2803F}" type="slidenum">
              <a:rPr lang="en-US" smtClean="0"/>
              <a:pPr/>
              <a:t>16</a:t>
            </a:fld>
            <a:endParaRPr lang="en-US"/>
          </a:p>
        </p:txBody>
      </p:sp>
      <p:pic>
        <p:nvPicPr>
          <p:cNvPr id="10" name="Picture 9"/>
          <p:cNvPicPr>
            <a:picLocks noChangeAspect="1"/>
          </p:cNvPicPr>
          <p:nvPr/>
        </p:nvPicPr>
        <p:blipFill>
          <a:blip r:embed="rId3"/>
          <a:stretch>
            <a:fillRect/>
          </a:stretch>
        </p:blipFill>
        <p:spPr>
          <a:xfrm>
            <a:off x="762000" y="2667000"/>
            <a:ext cx="6350000" cy="4127500"/>
          </a:xfrm>
          <a:prstGeom prst="rect">
            <a:avLst/>
          </a:prstGeom>
          <a:scene3d>
            <a:camera prst="orthographicFront"/>
            <a:lightRig rig="threePt" dir="t"/>
          </a:scene3d>
          <a:sp3d>
            <a:bevelT/>
          </a:sp3d>
        </p:spPr>
      </p:pic>
      <p:sp>
        <p:nvSpPr>
          <p:cNvPr id="11" name="TextBox 10"/>
          <p:cNvSpPr txBox="1"/>
          <p:nvPr/>
        </p:nvSpPr>
        <p:spPr>
          <a:xfrm>
            <a:off x="8566047" y="6019800"/>
            <a:ext cx="577402" cy="461665"/>
          </a:xfrm>
          <a:prstGeom prst="rect">
            <a:avLst/>
          </a:prstGeom>
          <a:noFill/>
        </p:spPr>
        <p:txBody>
          <a:bodyPr wrap="none" rtlCol="0">
            <a:spAutoFit/>
          </a:bodyPr>
          <a:lstStyle/>
          <a:p>
            <a:r>
              <a:rPr lang="en-US" b="1" dirty="0" smtClean="0">
                <a:solidFill>
                  <a:srgbClr val="0000FF"/>
                </a:solidFill>
              </a:rPr>
              <a:t>Q8</a:t>
            </a:r>
            <a:endParaRPr lang="en-US" b="1" dirty="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fade">
                                      <p:cBhvr>
                                        <p:cTn id="11"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0"/>
            <a:ext cx="8991600" cy="533400"/>
          </a:xfrm>
        </p:spPr>
        <p:txBody>
          <a:bodyPr/>
          <a:lstStyle/>
          <a:p>
            <a:pPr algn="ctr"/>
            <a:r>
              <a:rPr lang="en-US" dirty="0" smtClean="0"/>
              <a:t>Collapse Hierarchy</a:t>
            </a:r>
          </a:p>
        </p:txBody>
      </p:sp>
      <p:sp>
        <p:nvSpPr>
          <p:cNvPr id="3" name="Content Placeholder 2"/>
          <p:cNvSpPr>
            <a:spLocks noGrp="1"/>
          </p:cNvSpPr>
          <p:nvPr>
            <p:ph idx="1"/>
          </p:nvPr>
        </p:nvSpPr>
        <p:spPr>
          <a:xfrm>
            <a:off x="304800" y="762000"/>
            <a:ext cx="8763000" cy="5638800"/>
          </a:xfrm>
        </p:spPr>
        <p:txBody>
          <a:bodyPr/>
          <a:lstStyle/>
          <a:p>
            <a:r>
              <a:rPr lang="en-US" dirty="0" smtClean="0">
                <a:solidFill>
                  <a:srgbClr val="FF0000"/>
                </a:solidFill>
              </a:rPr>
              <a:t>Situation:</a:t>
            </a:r>
            <a:r>
              <a:rPr lang="en-US" dirty="0" smtClean="0"/>
              <a:t> A </a:t>
            </a:r>
            <a:r>
              <a:rPr lang="en-US" dirty="0" err="1" smtClean="0"/>
              <a:t>superclass</a:t>
            </a:r>
            <a:r>
              <a:rPr lang="en-US" dirty="0" smtClean="0"/>
              <a:t> and subclass are not very different</a:t>
            </a:r>
          </a:p>
          <a:p>
            <a:r>
              <a:rPr lang="en-US" dirty="0" smtClean="0">
                <a:solidFill>
                  <a:srgbClr val="008000"/>
                </a:solidFill>
              </a:rPr>
              <a:t>Solution: </a:t>
            </a:r>
            <a:r>
              <a:rPr lang="en-US" dirty="0" smtClean="0"/>
              <a:t>Merge them together</a:t>
            </a:r>
          </a:p>
        </p:txBody>
      </p:sp>
      <p:pic>
        <p:nvPicPr>
          <p:cNvPr id="9" name="Picture 8"/>
          <p:cNvPicPr>
            <a:picLocks noChangeAspect="1"/>
          </p:cNvPicPr>
          <p:nvPr/>
        </p:nvPicPr>
        <p:blipFill>
          <a:blip r:embed="rId3"/>
          <a:stretch>
            <a:fillRect/>
          </a:stretch>
        </p:blipFill>
        <p:spPr>
          <a:xfrm>
            <a:off x="1219200" y="2476500"/>
            <a:ext cx="6350000" cy="3467100"/>
          </a:xfrm>
          <a:prstGeom prst="rect">
            <a:avLst/>
          </a:prstGeom>
          <a:scene3d>
            <a:camera prst="orthographicFront"/>
            <a:lightRig rig="threePt" dir="t"/>
          </a:scene3d>
          <a:sp3d>
            <a:bevelT/>
          </a:sp3d>
        </p:spPr>
      </p:pic>
      <p:sp>
        <p:nvSpPr>
          <p:cNvPr id="6" name="TextBox 5"/>
          <p:cNvSpPr txBox="1"/>
          <p:nvPr/>
        </p:nvSpPr>
        <p:spPr>
          <a:xfrm>
            <a:off x="8566047" y="6019800"/>
            <a:ext cx="577953" cy="461665"/>
          </a:xfrm>
          <a:prstGeom prst="rect">
            <a:avLst/>
          </a:prstGeom>
          <a:noFill/>
        </p:spPr>
        <p:txBody>
          <a:bodyPr wrap="none" rtlCol="0">
            <a:spAutoFit/>
          </a:bodyPr>
          <a:lstStyle/>
          <a:p>
            <a:r>
              <a:rPr lang="en-US" b="1" dirty="0" smtClean="0">
                <a:solidFill>
                  <a:srgbClr val="0000FF"/>
                </a:solidFill>
              </a:rPr>
              <a:t>Q9</a:t>
            </a:r>
            <a:endParaRPr lang="en-US" b="1" dirty="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0"/>
            <a:ext cx="8991600" cy="533400"/>
          </a:xfrm>
        </p:spPr>
        <p:txBody>
          <a:bodyPr/>
          <a:lstStyle/>
          <a:p>
            <a:pPr algn="ctr"/>
            <a:r>
              <a:rPr lang="en-US" dirty="0" smtClean="0"/>
              <a:t>Form Template Method</a:t>
            </a:r>
          </a:p>
        </p:txBody>
      </p:sp>
      <p:sp>
        <p:nvSpPr>
          <p:cNvPr id="3" name="Content Placeholder 2"/>
          <p:cNvSpPr>
            <a:spLocks noGrp="1"/>
          </p:cNvSpPr>
          <p:nvPr>
            <p:ph idx="1"/>
          </p:nvPr>
        </p:nvSpPr>
        <p:spPr>
          <a:xfrm>
            <a:off x="4953000" y="609600"/>
            <a:ext cx="4191000" cy="5638800"/>
          </a:xfrm>
        </p:spPr>
        <p:txBody>
          <a:bodyPr/>
          <a:lstStyle/>
          <a:p>
            <a:pPr>
              <a:buNone/>
            </a:pPr>
            <a:r>
              <a:rPr lang="en-US" sz="2600" dirty="0" smtClean="0">
                <a:solidFill>
                  <a:srgbClr val="FF0000"/>
                </a:solidFill>
              </a:rPr>
              <a:t>	Situation:</a:t>
            </a:r>
            <a:r>
              <a:rPr lang="en-US" sz="2600" dirty="0" smtClean="0"/>
              <a:t> You have two methods in </a:t>
            </a:r>
            <a:r>
              <a:rPr lang="en-US" sz="2600" dirty="0" smtClean="0">
                <a:solidFill>
                  <a:srgbClr val="800000"/>
                </a:solidFill>
              </a:rPr>
              <a:t>subclasses </a:t>
            </a:r>
            <a:r>
              <a:rPr lang="en-US" sz="2600" dirty="0" smtClean="0"/>
              <a:t>that </a:t>
            </a:r>
            <a:r>
              <a:rPr lang="en-US" sz="2600" dirty="0" smtClean="0">
                <a:solidFill>
                  <a:srgbClr val="800000"/>
                </a:solidFill>
              </a:rPr>
              <a:t>perform similar steps </a:t>
            </a:r>
            <a:r>
              <a:rPr lang="en-US" sz="2600" dirty="0" smtClean="0"/>
              <a:t>in the </a:t>
            </a:r>
            <a:r>
              <a:rPr lang="en-US" sz="2600" dirty="0" smtClean="0">
                <a:solidFill>
                  <a:srgbClr val="800000"/>
                </a:solidFill>
              </a:rPr>
              <a:t>same order</a:t>
            </a:r>
            <a:r>
              <a:rPr lang="en-US" sz="2600" dirty="0" smtClean="0"/>
              <a:t>, yet the </a:t>
            </a:r>
            <a:r>
              <a:rPr lang="en-US" sz="2600" dirty="0" smtClean="0">
                <a:solidFill>
                  <a:srgbClr val="800000"/>
                </a:solidFill>
              </a:rPr>
              <a:t>steps are different</a:t>
            </a:r>
            <a:r>
              <a:rPr lang="en-US" sz="2600" dirty="0" smtClean="0"/>
              <a:t>.</a:t>
            </a:r>
            <a:br>
              <a:rPr lang="en-US" sz="2600" dirty="0" smtClean="0"/>
            </a:br>
            <a:endParaRPr lang="en-US" sz="2600" dirty="0" smtClean="0"/>
          </a:p>
          <a:p>
            <a:pPr>
              <a:buNone/>
            </a:pPr>
            <a:r>
              <a:rPr lang="en-US" sz="2600" dirty="0" smtClean="0">
                <a:solidFill>
                  <a:srgbClr val="008000"/>
                </a:solidFill>
              </a:rPr>
              <a:t>	Solution: </a:t>
            </a:r>
            <a:r>
              <a:rPr lang="en-US" sz="2600" dirty="0" smtClean="0"/>
              <a:t>Get the steps into methods with the same signature, so that the original methods become the same. Then you can pull them up.</a:t>
            </a:r>
          </a:p>
        </p:txBody>
      </p:sp>
      <p:sp>
        <p:nvSpPr>
          <p:cNvPr id="8" name="TextBox 7"/>
          <p:cNvSpPr txBox="1"/>
          <p:nvPr/>
        </p:nvSpPr>
        <p:spPr>
          <a:xfrm>
            <a:off x="8458200" y="6096000"/>
            <a:ext cx="731290" cy="461665"/>
          </a:xfrm>
          <a:prstGeom prst="rect">
            <a:avLst/>
          </a:prstGeom>
          <a:noFill/>
        </p:spPr>
        <p:txBody>
          <a:bodyPr wrap="none" rtlCol="0">
            <a:spAutoFit/>
          </a:bodyPr>
          <a:lstStyle/>
          <a:p>
            <a:r>
              <a:rPr lang="en-US" b="1" dirty="0" smtClean="0">
                <a:solidFill>
                  <a:srgbClr val="0000FF"/>
                </a:solidFill>
              </a:rPr>
              <a:t>Q10</a:t>
            </a:r>
            <a:endParaRPr lang="en-US" b="1" dirty="0">
              <a:solidFill>
                <a:srgbClr val="0000FF"/>
              </a:solidFill>
            </a:endParaRPr>
          </a:p>
        </p:txBody>
      </p:sp>
      <p:pic>
        <p:nvPicPr>
          <p:cNvPr id="7" name="Picture 6"/>
          <p:cNvPicPr>
            <a:picLocks noChangeAspect="1"/>
          </p:cNvPicPr>
          <p:nvPr/>
        </p:nvPicPr>
        <p:blipFill>
          <a:blip r:embed="rId3"/>
          <a:stretch>
            <a:fillRect/>
          </a:stretch>
        </p:blipFill>
        <p:spPr>
          <a:xfrm>
            <a:off x="25400" y="609600"/>
            <a:ext cx="5232400" cy="5985866"/>
          </a:xfrm>
          <a:prstGeom prst="rect">
            <a:avLst/>
          </a:prstGeom>
          <a:scene3d>
            <a:camera prst="orthographicFront"/>
            <a:lightRig rig="threePt" dir="t"/>
          </a:scene3d>
          <a:sp3d>
            <a:bevelT/>
          </a:sp3d>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0"/>
            <a:ext cx="8991600" cy="533400"/>
          </a:xfrm>
        </p:spPr>
        <p:txBody>
          <a:bodyPr/>
          <a:lstStyle/>
          <a:p>
            <a:pPr algn="ctr"/>
            <a:r>
              <a:rPr lang="en-US" dirty="0" smtClean="0"/>
              <a:t>Replace Inheritance with Delegation</a:t>
            </a:r>
          </a:p>
        </p:txBody>
      </p:sp>
      <p:sp>
        <p:nvSpPr>
          <p:cNvPr id="3" name="Content Placeholder 2"/>
          <p:cNvSpPr>
            <a:spLocks noGrp="1"/>
          </p:cNvSpPr>
          <p:nvPr>
            <p:ph idx="1"/>
          </p:nvPr>
        </p:nvSpPr>
        <p:spPr>
          <a:xfrm>
            <a:off x="304800" y="609600"/>
            <a:ext cx="8763000" cy="5791200"/>
          </a:xfrm>
        </p:spPr>
        <p:txBody>
          <a:bodyPr/>
          <a:lstStyle/>
          <a:p>
            <a:r>
              <a:rPr lang="en-US" dirty="0" smtClean="0">
                <a:solidFill>
                  <a:srgbClr val="FF0000"/>
                </a:solidFill>
              </a:rPr>
              <a:t>Situation:</a:t>
            </a:r>
            <a:r>
              <a:rPr lang="en-US" dirty="0" smtClean="0"/>
              <a:t> A subclass uses only part of a </a:t>
            </a:r>
            <a:r>
              <a:rPr lang="en-US" dirty="0" err="1" smtClean="0"/>
              <a:t>superclasses</a:t>
            </a:r>
            <a:r>
              <a:rPr lang="en-US" dirty="0" smtClean="0"/>
              <a:t> interface or does not want to inherit data</a:t>
            </a:r>
          </a:p>
          <a:p>
            <a:r>
              <a:rPr lang="en-US" dirty="0" smtClean="0">
                <a:solidFill>
                  <a:srgbClr val="008000"/>
                </a:solidFill>
              </a:rPr>
              <a:t>Solution: </a:t>
            </a:r>
            <a:r>
              <a:rPr lang="en-US" dirty="0" smtClean="0"/>
              <a:t>Create a field for the </a:t>
            </a:r>
            <a:r>
              <a:rPr lang="en-US" dirty="0" err="1" smtClean="0"/>
              <a:t>superclass</a:t>
            </a:r>
            <a:r>
              <a:rPr lang="en-US" dirty="0" smtClean="0"/>
              <a:t>, adjust methods to delegate to the </a:t>
            </a:r>
            <a:r>
              <a:rPr lang="en-US" dirty="0" err="1" smtClean="0"/>
              <a:t>superclass</a:t>
            </a:r>
            <a:r>
              <a:rPr lang="en-US" dirty="0" smtClean="0"/>
              <a:t>, and remove the </a:t>
            </a:r>
            <a:r>
              <a:rPr lang="en-US" dirty="0" err="1" smtClean="0"/>
              <a:t>subclassing</a:t>
            </a:r>
            <a:endParaRPr lang="en-US" dirty="0" smtClean="0"/>
          </a:p>
        </p:txBody>
      </p:sp>
      <p:sp>
        <p:nvSpPr>
          <p:cNvPr id="11" name="TextBox 10"/>
          <p:cNvSpPr txBox="1"/>
          <p:nvPr/>
        </p:nvSpPr>
        <p:spPr>
          <a:xfrm>
            <a:off x="8458200" y="6019800"/>
            <a:ext cx="714298" cy="461665"/>
          </a:xfrm>
          <a:prstGeom prst="rect">
            <a:avLst/>
          </a:prstGeom>
          <a:noFill/>
        </p:spPr>
        <p:txBody>
          <a:bodyPr wrap="none" rtlCol="0">
            <a:spAutoFit/>
          </a:bodyPr>
          <a:lstStyle/>
          <a:p>
            <a:r>
              <a:rPr lang="en-US" b="1" dirty="0" smtClean="0">
                <a:solidFill>
                  <a:srgbClr val="0000FF"/>
                </a:solidFill>
              </a:rPr>
              <a:t>Q11</a:t>
            </a:r>
            <a:endParaRPr lang="en-US" b="1" dirty="0">
              <a:solidFill>
                <a:srgbClr val="0000FF"/>
              </a:solidFill>
            </a:endParaRPr>
          </a:p>
        </p:txBody>
      </p:sp>
      <p:pic>
        <p:nvPicPr>
          <p:cNvPr id="7" name="Picture 6"/>
          <p:cNvPicPr>
            <a:picLocks noChangeAspect="1"/>
          </p:cNvPicPr>
          <p:nvPr/>
        </p:nvPicPr>
        <p:blipFill>
          <a:blip r:embed="rId3"/>
          <a:stretch>
            <a:fillRect/>
          </a:stretch>
        </p:blipFill>
        <p:spPr>
          <a:xfrm>
            <a:off x="812799" y="3454400"/>
            <a:ext cx="7481683" cy="3022600"/>
          </a:xfrm>
          <a:prstGeom prst="rect">
            <a:avLst/>
          </a:prstGeom>
          <a:scene3d>
            <a:camera prst="orthographicFront"/>
            <a:lightRig rig="threePt" dir="t"/>
          </a:scene3d>
          <a:sp3d>
            <a:bevelT/>
          </a:sp3d>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dirty="0" smtClean="0"/>
              <a:t>Dealing with Generalization</a:t>
            </a:r>
            <a:endParaRPr lang="da-DK" dirty="0"/>
          </a:p>
        </p:txBody>
      </p:sp>
      <p:sp>
        <p:nvSpPr>
          <p:cNvPr id="16387" name="Rectangle 3"/>
          <p:cNvSpPr>
            <a:spLocks noGrp="1" noChangeArrowheads="1"/>
          </p:cNvSpPr>
          <p:nvPr>
            <p:ph type="body" idx="1"/>
          </p:nvPr>
        </p:nvSpPr>
        <p:spPr>
          <a:xfrm>
            <a:off x="381000" y="762000"/>
            <a:ext cx="8763000" cy="5486400"/>
          </a:xfrm>
        </p:spPr>
        <p:txBody>
          <a:bodyPr/>
          <a:lstStyle/>
          <a:p>
            <a:pPr>
              <a:lnSpc>
                <a:spcPct val="90000"/>
              </a:lnSpc>
            </a:pPr>
            <a:r>
              <a:rPr lang="en-US" dirty="0" smtClean="0"/>
              <a:t>Generalization </a:t>
            </a:r>
            <a:r>
              <a:rPr lang="en-US" dirty="0" err="1" smtClean="0">
                <a:sym typeface="Wingdings"/>
              </a:rPr>
              <a:t></a:t>
            </a:r>
            <a:r>
              <a:rPr lang="en-US" dirty="0" smtClean="0">
                <a:sym typeface="Wingdings"/>
              </a:rPr>
              <a:t> Inheritance</a:t>
            </a:r>
            <a:endParaRPr lang="en-US" dirty="0" smtClean="0"/>
          </a:p>
          <a:p>
            <a:pPr>
              <a:lnSpc>
                <a:spcPct val="90000"/>
              </a:lnSpc>
            </a:pPr>
            <a:r>
              <a:rPr lang="en-US" dirty="0" smtClean="0"/>
              <a:t>Some Bad Code Smells</a:t>
            </a:r>
          </a:p>
          <a:p>
            <a:pPr lvl="1">
              <a:lnSpc>
                <a:spcPct val="90000"/>
              </a:lnSpc>
            </a:pPr>
            <a:r>
              <a:rPr lang="en-US" dirty="0" smtClean="0"/>
              <a:t>Duplicate Code, Inappropriate Intimacy, Large Class, Lazy Class, Middle Man, Refused Bequest, Speculative Generality</a:t>
            </a:r>
          </a:p>
        </p:txBody>
      </p:sp>
      <p:sp>
        <p:nvSpPr>
          <p:cNvPr id="5" name="Rectangle 2"/>
          <p:cNvSpPr txBox="1">
            <a:spLocks noChangeArrowheads="1"/>
          </p:cNvSpPr>
          <p:nvPr/>
        </p:nvSpPr>
        <p:spPr bwMode="auto">
          <a:xfrm>
            <a:off x="381000" y="2895600"/>
            <a:ext cx="8534400" cy="335503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2" anchor="t" anchorCtr="0" compatLnSpc="1">
            <a:prstTxWarp prst="textNoShape">
              <a:avLst/>
            </a:prstTxWarp>
          </a:bodyPr>
          <a:lstStyle/>
          <a:p>
            <a:pPr marL="457200" lvl="0" indent="-457200" eaLnBrk="1">
              <a:spcBef>
                <a:spcPct val="20000"/>
              </a:spcBef>
              <a:buClr>
                <a:srgbClr val="CC0000"/>
              </a:buClr>
              <a:buSzPct val="70000"/>
              <a:buFont typeface="+mj-lt"/>
              <a:buAutoNum type="arabicPeriod"/>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en-US" b="1" kern="0" dirty="0" smtClean="0">
                <a:solidFill>
                  <a:schemeClr val="tx1"/>
                </a:solidFill>
              </a:rPr>
              <a:t>Pull Up Field</a:t>
            </a:r>
          </a:p>
          <a:p>
            <a:pPr marL="457200" lvl="0" indent="-457200" eaLnBrk="1">
              <a:spcBef>
                <a:spcPct val="20000"/>
              </a:spcBef>
              <a:buClr>
                <a:srgbClr val="CC0000"/>
              </a:buClr>
              <a:buSzPct val="70000"/>
              <a:buFont typeface="+mj-lt"/>
              <a:buAutoNum type="arabicPeriod"/>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en-US" b="1" kern="0" dirty="0" smtClean="0">
                <a:solidFill>
                  <a:schemeClr val="tx1"/>
                </a:solidFill>
              </a:rPr>
              <a:t>Pull Up Method</a:t>
            </a:r>
          </a:p>
          <a:p>
            <a:pPr marL="457200" lvl="0" indent="-457200" eaLnBrk="1">
              <a:spcBef>
                <a:spcPct val="20000"/>
              </a:spcBef>
              <a:buClr>
                <a:srgbClr val="CC0000"/>
              </a:buClr>
              <a:buSzPct val="70000"/>
              <a:buFont typeface="+mj-lt"/>
              <a:buAutoNum type="arabicPeriod"/>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en-US" b="1" kern="0" dirty="0" smtClean="0">
                <a:solidFill>
                  <a:schemeClr val="tx1"/>
                </a:solidFill>
              </a:rPr>
              <a:t>Pull Up Constructor Body</a:t>
            </a:r>
          </a:p>
          <a:p>
            <a:pPr marL="457200" lvl="0" indent="-457200" eaLnBrk="1">
              <a:spcBef>
                <a:spcPct val="20000"/>
              </a:spcBef>
              <a:buClr>
                <a:srgbClr val="CC0000"/>
              </a:buClr>
              <a:buSzPct val="70000"/>
              <a:buFont typeface="+mj-lt"/>
              <a:buAutoNum type="arabicPeriod"/>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en-US" b="1" kern="0" dirty="0" smtClean="0">
                <a:solidFill>
                  <a:schemeClr val="tx1"/>
                </a:solidFill>
              </a:rPr>
              <a:t>Push Down Method</a:t>
            </a:r>
          </a:p>
          <a:p>
            <a:pPr marL="457200" lvl="0" indent="-457200" eaLnBrk="1">
              <a:spcBef>
                <a:spcPct val="20000"/>
              </a:spcBef>
              <a:buClr>
                <a:srgbClr val="CC0000"/>
              </a:buClr>
              <a:buSzPct val="70000"/>
              <a:buFont typeface="+mj-lt"/>
              <a:buAutoNum type="arabicPeriod"/>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en-US" b="1" kern="0" dirty="0" smtClean="0">
                <a:solidFill>
                  <a:schemeClr val="tx1"/>
                </a:solidFill>
              </a:rPr>
              <a:t>Push Down Field</a:t>
            </a:r>
          </a:p>
          <a:p>
            <a:pPr marL="457200" lvl="0" indent="-457200" eaLnBrk="1">
              <a:spcBef>
                <a:spcPct val="20000"/>
              </a:spcBef>
              <a:buClr>
                <a:srgbClr val="CC0000"/>
              </a:buClr>
              <a:buSzPct val="70000"/>
              <a:buFont typeface="+mj-lt"/>
              <a:buAutoNum type="arabicPeriod"/>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en-US" b="1" kern="0" dirty="0" smtClean="0">
                <a:solidFill>
                  <a:schemeClr val="tx1"/>
                </a:solidFill>
              </a:rPr>
              <a:t>Extract Subclass</a:t>
            </a:r>
          </a:p>
          <a:p>
            <a:pPr marL="457200" lvl="0" indent="-457200" eaLnBrk="1">
              <a:spcBef>
                <a:spcPct val="20000"/>
              </a:spcBef>
              <a:buClr>
                <a:srgbClr val="CC0000"/>
              </a:buClr>
              <a:buSzPct val="70000"/>
              <a:buFont typeface="+mj-lt"/>
              <a:buAutoNum type="arabicPeriod"/>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en-US" b="1" kern="0" dirty="0" smtClean="0">
                <a:solidFill>
                  <a:schemeClr val="tx1"/>
                </a:solidFill>
              </a:rPr>
              <a:t>Extract </a:t>
            </a:r>
            <a:r>
              <a:rPr lang="en-US" b="1" kern="0" dirty="0" err="1" smtClean="0">
                <a:solidFill>
                  <a:schemeClr val="tx1"/>
                </a:solidFill>
              </a:rPr>
              <a:t>Superclass</a:t>
            </a:r>
            <a:endParaRPr lang="en-US" b="1" kern="0" dirty="0" smtClean="0">
              <a:solidFill>
                <a:schemeClr val="tx1"/>
              </a:solidFill>
            </a:endParaRPr>
          </a:p>
          <a:p>
            <a:pPr marL="457200" lvl="0" indent="-457200" eaLnBrk="1">
              <a:spcBef>
                <a:spcPct val="20000"/>
              </a:spcBef>
              <a:buClr>
                <a:srgbClr val="CC0000"/>
              </a:buClr>
              <a:buSzPct val="70000"/>
              <a:buFont typeface="+mj-lt"/>
              <a:buAutoNum type="arabicPeriod"/>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en-US" b="1" kern="0" dirty="0" smtClean="0">
                <a:solidFill>
                  <a:schemeClr val="tx1"/>
                </a:solidFill>
              </a:rPr>
              <a:t>Extract Interface</a:t>
            </a:r>
          </a:p>
          <a:p>
            <a:pPr marL="457200" lvl="0" indent="-457200" eaLnBrk="1">
              <a:spcBef>
                <a:spcPct val="20000"/>
              </a:spcBef>
              <a:buClr>
                <a:srgbClr val="CC0000"/>
              </a:buClr>
              <a:buSzPct val="70000"/>
              <a:buFont typeface="+mj-lt"/>
              <a:buAutoNum type="arabicPeriod"/>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en-US" b="1" kern="0" dirty="0" smtClean="0">
                <a:solidFill>
                  <a:schemeClr val="tx1"/>
                </a:solidFill>
              </a:rPr>
              <a:t>Collapse Hierarchy</a:t>
            </a:r>
          </a:p>
          <a:p>
            <a:pPr marL="457200" lvl="0" indent="-457200" eaLnBrk="1">
              <a:spcBef>
                <a:spcPct val="20000"/>
              </a:spcBef>
              <a:buClr>
                <a:srgbClr val="CC0000"/>
              </a:buClr>
              <a:buSzPct val="70000"/>
              <a:buFont typeface="+mj-lt"/>
              <a:buAutoNum type="arabicPeriod"/>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en-US" b="1" kern="0" dirty="0" smtClean="0">
                <a:solidFill>
                  <a:schemeClr val="tx1"/>
                </a:solidFill>
              </a:rPr>
              <a:t>Form Template Method</a:t>
            </a:r>
          </a:p>
          <a:p>
            <a:pPr marL="457200" lvl="0" indent="-457200" eaLnBrk="1">
              <a:spcBef>
                <a:spcPct val="20000"/>
              </a:spcBef>
              <a:buClr>
                <a:srgbClr val="CC0000"/>
              </a:buClr>
              <a:buSzPct val="70000"/>
              <a:buFont typeface="+mj-lt"/>
              <a:buAutoNum type="arabicPeriod"/>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en-US" b="1" kern="0" dirty="0" smtClean="0">
                <a:solidFill>
                  <a:schemeClr val="tx1"/>
                </a:solidFill>
              </a:rPr>
              <a:t>Replace Inheritance with Delegation</a:t>
            </a:r>
          </a:p>
          <a:p>
            <a:pPr marL="457200" lvl="0" indent="-457200" eaLnBrk="1">
              <a:spcBef>
                <a:spcPct val="20000"/>
              </a:spcBef>
              <a:buClr>
                <a:srgbClr val="CC0000"/>
              </a:buClr>
              <a:buSzPct val="70000"/>
              <a:buFont typeface="+mj-lt"/>
              <a:buAutoNum type="arabicPeriod"/>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en-US" b="1" kern="0" dirty="0" smtClean="0">
                <a:solidFill>
                  <a:schemeClr val="tx1"/>
                </a:solidFill>
              </a:rPr>
              <a:t>Replace Delegation with Inheritance</a:t>
            </a:r>
          </a:p>
        </p:txBody>
      </p:sp>
      <p:sp>
        <p:nvSpPr>
          <p:cNvPr id="7" name="TextBox 6"/>
          <p:cNvSpPr txBox="1"/>
          <p:nvPr/>
        </p:nvSpPr>
        <p:spPr>
          <a:xfrm>
            <a:off x="8458200" y="6167735"/>
            <a:ext cx="577953" cy="461665"/>
          </a:xfrm>
          <a:prstGeom prst="rect">
            <a:avLst/>
          </a:prstGeom>
          <a:noFill/>
        </p:spPr>
        <p:txBody>
          <a:bodyPr wrap="none" rtlCol="0">
            <a:spAutoFit/>
          </a:bodyPr>
          <a:lstStyle/>
          <a:p>
            <a:r>
              <a:rPr lang="en-US" b="1" dirty="0" smtClean="0">
                <a:solidFill>
                  <a:srgbClr val="0000FF"/>
                </a:solidFill>
              </a:rPr>
              <a:t>Q1</a:t>
            </a:r>
            <a:endParaRPr lang="en-US" b="1" dirty="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387">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387">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p:bldP spid="5"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0"/>
            <a:ext cx="8991600" cy="533400"/>
          </a:xfrm>
        </p:spPr>
        <p:txBody>
          <a:bodyPr/>
          <a:lstStyle/>
          <a:p>
            <a:pPr algn="ctr"/>
            <a:r>
              <a:rPr lang="en-US" dirty="0" smtClean="0"/>
              <a:t>Replace Delegation with Inheritance</a:t>
            </a:r>
          </a:p>
        </p:txBody>
      </p:sp>
      <p:sp>
        <p:nvSpPr>
          <p:cNvPr id="3" name="Content Placeholder 2"/>
          <p:cNvSpPr>
            <a:spLocks noGrp="1"/>
          </p:cNvSpPr>
          <p:nvPr>
            <p:ph idx="1"/>
          </p:nvPr>
        </p:nvSpPr>
        <p:spPr>
          <a:xfrm>
            <a:off x="304800" y="685800"/>
            <a:ext cx="8763000" cy="5791200"/>
          </a:xfrm>
        </p:spPr>
        <p:txBody>
          <a:bodyPr/>
          <a:lstStyle/>
          <a:p>
            <a:r>
              <a:rPr lang="en-US" dirty="0" smtClean="0">
                <a:solidFill>
                  <a:srgbClr val="FF0000"/>
                </a:solidFill>
              </a:rPr>
              <a:t>Situation:</a:t>
            </a:r>
            <a:r>
              <a:rPr lang="en-US" dirty="0" smtClean="0"/>
              <a:t> You’re using delegation and are often writing many simple delegations for the entire interface</a:t>
            </a:r>
          </a:p>
          <a:p>
            <a:r>
              <a:rPr lang="en-US" dirty="0" smtClean="0">
                <a:solidFill>
                  <a:srgbClr val="008000"/>
                </a:solidFill>
              </a:rPr>
              <a:t>Solution: </a:t>
            </a:r>
            <a:r>
              <a:rPr lang="en-US" dirty="0" smtClean="0"/>
              <a:t>Make the delegating class a subclass of the delegate</a:t>
            </a:r>
          </a:p>
        </p:txBody>
      </p:sp>
      <p:pic>
        <p:nvPicPr>
          <p:cNvPr id="8" name="Picture 7"/>
          <p:cNvPicPr>
            <a:picLocks noChangeAspect="1"/>
          </p:cNvPicPr>
          <p:nvPr/>
        </p:nvPicPr>
        <p:blipFill>
          <a:blip r:embed="rId3"/>
          <a:stretch>
            <a:fillRect/>
          </a:stretch>
        </p:blipFill>
        <p:spPr>
          <a:xfrm>
            <a:off x="609599" y="3296717"/>
            <a:ext cx="8077201" cy="2875483"/>
          </a:xfrm>
          <a:prstGeom prst="rect">
            <a:avLst/>
          </a:prstGeom>
          <a:scene3d>
            <a:camera prst="orthographicFront"/>
            <a:lightRig rig="threePt" dir="t"/>
          </a:scene3d>
          <a:sp3d>
            <a:bevelT/>
          </a:sp3d>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0"/>
            <a:ext cx="8991600" cy="533400"/>
          </a:xfrm>
        </p:spPr>
        <p:txBody>
          <a:bodyPr/>
          <a:lstStyle/>
          <a:p>
            <a:pPr algn="ctr"/>
            <a:r>
              <a:rPr lang="en-US" dirty="0" smtClean="0"/>
              <a:t>Pull Up Field</a:t>
            </a:r>
          </a:p>
        </p:txBody>
      </p:sp>
      <p:sp>
        <p:nvSpPr>
          <p:cNvPr id="3" name="Content Placeholder 2"/>
          <p:cNvSpPr>
            <a:spLocks noGrp="1"/>
          </p:cNvSpPr>
          <p:nvPr>
            <p:ph idx="1"/>
          </p:nvPr>
        </p:nvSpPr>
        <p:spPr>
          <a:xfrm>
            <a:off x="304800" y="762000"/>
            <a:ext cx="8763000" cy="5638800"/>
          </a:xfrm>
        </p:spPr>
        <p:txBody>
          <a:bodyPr/>
          <a:lstStyle/>
          <a:p>
            <a:r>
              <a:rPr lang="en-US" dirty="0" smtClean="0">
                <a:solidFill>
                  <a:srgbClr val="FF0000"/>
                </a:solidFill>
              </a:rPr>
              <a:t>Situation:</a:t>
            </a:r>
            <a:r>
              <a:rPr lang="en-US" dirty="0" smtClean="0"/>
              <a:t> Two subclasses have the same field</a:t>
            </a:r>
            <a:br>
              <a:rPr lang="en-US" dirty="0" smtClean="0"/>
            </a:br>
            <a:endParaRPr lang="en-US" dirty="0" smtClean="0"/>
          </a:p>
          <a:p>
            <a:r>
              <a:rPr lang="en-US" dirty="0" smtClean="0">
                <a:solidFill>
                  <a:srgbClr val="008000"/>
                </a:solidFill>
              </a:rPr>
              <a:t>Solution: </a:t>
            </a:r>
            <a:r>
              <a:rPr lang="en-US" dirty="0" smtClean="0"/>
              <a:t>Move the field to the </a:t>
            </a:r>
            <a:r>
              <a:rPr lang="en-US" dirty="0" err="1" smtClean="0"/>
              <a:t>superclass</a:t>
            </a:r>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dirty="0" smtClean="0">
                <a:solidFill>
                  <a:srgbClr val="800000"/>
                </a:solidFill>
              </a:rPr>
              <a:t>Push Down Field </a:t>
            </a:r>
            <a:r>
              <a:rPr lang="en-US" dirty="0" smtClean="0"/>
              <a:t>for opposite situation…</a:t>
            </a:r>
          </a:p>
          <a:p>
            <a:pPr lvl="1"/>
            <a:r>
              <a:rPr lang="en-US" dirty="0" smtClean="0"/>
              <a:t>If a field is used only by some subclasses, move to those subclasses</a:t>
            </a:r>
          </a:p>
        </p:txBody>
      </p:sp>
      <p:sp>
        <p:nvSpPr>
          <p:cNvPr id="8" name="TextBox 7"/>
          <p:cNvSpPr txBox="1"/>
          <p:nvPr/>
        </p:nvSpPr>
        <p:spPr>
          <a:xfrm>
            <a:off x="8566047" y="6096000"/>
            <a:ext cx="577953" cy="461665"/>
          </a:xfrm>
          <a:prstGeom prst="rect">
            <a:avLst/>
          </a:prstGeom>
          <a:noFill/>
        </p:spPr>
        <p:txBody>
          <a:bodyPr wrap="none" rtlCol="0">
            <a:spAutoFit/>
          </a:bodyPr>
          <a:lstStyle/>
          <a:p>
            <a:r>
              <a:rPr lang="en-US" b="1" dirty="0" smtClean="0">
                <a:solidFill>
                  <a:srgbClr val="0000FF"/>
                </a:solidFill>
              </a:rPr>
              <a:t>Q2</a:t>
            </a:r>
            <a:endParaRPr lang="en-US" b="1" dirty="0">
              <a:solidFill>
                <a:srgbClr val="0000FF"/>
              </a:solidFill>
            </a:endParaRPr>
          </a:p>
        </p:txBody>
      </p:sp>
      <p:pic>
        <p:nvPicPr>
          <p:cNvPr id="11" name="Picture 10"/>
          <p:cNvPicPr>
            <a:picLocks noChangeAspect="1"/>
          </p:cNvPicPr>
          <p:nvPr/>
        </p:nvPicPr>
        <p:blipFill>
          <a:blip r:embed="rId3"/>
          <a:stretch>
            <a:fillRect/>
          </a:stretch>
        </p:blipFill>
        <p:spPr>
          <a:xfrm>
            <a:off x="380999" y="2438400"/>
            <a:ext cx="8059615" cy="2514600"/>
          </a:xfrm>
          <a:prstGeom prst="rect">
            <a:avLst/>
          </a:prstGeom>
          <a:scene3d>
            <a:camera prst="orthographicFront"/>
            <a:lightRig rig="threePt" dir="t"/>
          </a:scene3d>
          <a:sp3d>
            <a:bevelT/>
          </a:sp3d>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0"/>
            <a:ext cx="8991600" cy="533400"/>
          </a:xfrm>
        </p:spPr>
        <p:txBody>
          <a:bodyPr/>
          <a:lstStyle/>
          <a:p>
            <a:pPr algn="ctr"/>
            <a:r>
              <a:rPr lang="en-US" dirty="0" smtClean="0"/>
              <a:t>Pull Up Method</a:t>
            </a:r>
          </a:p>
        </p:txBody>
      </p:sp>
      <p:sp>
        <p:nvSpPr>
          <p:cNvPr id="3" name="Content Placeholder 2"/>
          <p:cNvSpPr>
            <a:spLocks noGrp="1"/>
          </p:cNvSpPr>
          <p:nvPr>
            <p:ph idx="1"/>
          </p:nvPr>
        </p:nvSpPr>
        <p:spPr>
          <a:xfrm>
            <a:off x="304800" y="533400"/>
            <a:ext cx="8763000" cy="6096000"/>
          </a:xfrm>
        </p:spPr>
        <p:txBody>
          <a:bodyPr/>
          <a:lstStyle/>
          <a:p>
            <a:r>
              <a:rPr lang="en-US" dirty="0" smtClean="0">
                <a:solidFill>
                  <a:srgbClr val="FF0000"/>
                </a:solidFill>
              </a:rPr>
              <a:t>Situation:</a:t>
            </a:r>
            <a:r>
              <a:rPr lang="en-US" dirty="0" smtClean="0"/>
              <a:t> You have methods with identical results on subclasses</a:t>
            </a:r>
            <a:br>
              <a:rPr lang="en-US" dirty="0" smtClean="0"/>
            </a:br>
            <a:endParaRPr lang="en-US" sz="1000" dirty="0" smtClean="0"/>
          </a:p>
          <a:p>
            <a:r>
              <a:rPr lang="en-US" dirty="0" smtClean="0">
                <a:solidFill>
                  <a:srgbClr val="008000"/>
                </a:solidFill>
              </a:rPr>
              <a:t>Solution: </a:t>
            </a:r>
            <a:r>
              <a:rPr lang="en-US" dirty="0" smtClean="0"/>
              <a:t>Move the them to the </a:t>
            </a:r>
            <a:r>
              <a:rPr lang="en-US" dirty="0" err="1" smtClean="0"/>
              <a:t>superclass</a:t>
            </a:r>
            <a:endParaRPr lang="en-US" dirty="0" smtClean="0"/>
          </a:p>
          <a:p>
            <a:endParaRPr lang="en-US" dirty="0" smtClean="0"/>
          </a:p>
          <a:p>
            <a:endParaRPr lang="en-US" dirty="0" smtClean="0"/>
          </a:p>
          <a:p>
            <a:endParaRPr lang="en-US" dirty="0" smtClean="0"/>
          </a:p>
          <a:p>
            <a:endParaRPr lang="en-US" dirty="0" smtClean="0"/>
          </a:p>
          <a:p>
            <a:endParaRPr lang="en-US" dirty="0" smtClean="0"/>
          </a:p>
          <a:p>
            <a:pPr>
              <a:buNone/>
            </a:pPr>
            <a:endParaRPr lang="en-US" dirty="0" smtClean="0"/>
          </a:p>
          <a:p>
            <a:r>
              <a:rPr lang="en-US" dirty="0" smtClean="0">
                <a:solidFill>
                  <a:srgbClr val="800000"/>
                </a:solidFill>
              </a:rPr>
              <a:t>Push Down Method </a:t>
            </a:r>
            <a:r>
              <a:rPr lang="en-US" dirty="0" smtClean="0"/>
              <a:t>for opposite situation…</a:t>
            </a:r>
          </a:p>
          <a:p>
            <a:pPr lvl="1"/>
            <a:r>
              <a:rPr lang="en-US" dirty="0" smtClean="0"/>
              <a:t>If behavior on a </a:t>
            </a:r>
            <a:r>
              <a:rPr lang="en-US" dirty="0" err="1" smtClean="0"/>
              <a:t>superclass</a:t>
            </a:r>
            <a:r>
              <a:rPr lang="en-US" dirty="0" smtClean="0"/>
              <a:t> is relevant only for some of its subclasses, move it to those subclasses</a:t>
            </a:r>
          </a:p>
        </p:txBody>
      </p:sp>
      <p:sp>
        <p:nvSpPr>
          <p:cNvPr id="8" name="TextBox 7"/>
          <p:cNvSpPr txBox="1"/>
          <p:nvPr/>
        </p:nvSpPr>
        <p:spPr>
          <a:xfrm>
            <a:off x="8566047" y="6096000"/>
            <a:ext cx="577953" cy="461665"/>
          </a:xfrm>
          <a:prstGeom prst="rect">
            <a:avLst/>
          </a:prstGeom>
          <a:noFill/>
        </p:spPr>
        <p:txBody>
          <a:bodyPr wrap="none" rtlCol="0">
            <a:spAutoFit/>
          </a:bodyPr>
          <a:lstStyle/>
          <a:p>
            <a:r>
              <a:rPr lang="en-US" b="1" dirty="0" smtClean="0">
                <a:solidFill>
                  <a:srgbClr val="0000FF"/>
                </a:solidFill>
              </a:rPr>
              <a:t>Q3</a:t>
            </a:r>
            <a:endParaRPr lang="en-US" b="1" dirty="0">
              <a:solidFill>
                <a:srgbClr val="0000FF"/>
              </a:solidFill>
            </a:endParaRPr>
          </a:p>
        </p:txBody>
      </p:sp>
      <p:pic>
        <p:nvPicPr>
          <p:cNvPr id="7" name="Picture 6"/>
          <p:cNvPicPr>
            <a:picLocks noChangeAspect="1"/>
          </p:cNvPicPr>
          <p:nvPr/>
        </p:nvPicPr>
        <p:blipFill>
          <a:blip r:embed="rId3"/>
          <a:stretch>
            <a:fillRect/>
          </a:stretch>
        </p:blipFill>
        <p:spPr>
          <a:xfrm>
            <a:off x="457199" y="2362200"/>
            <a:ext cx="7890533" cy="2667000"/>
          </a:xfrm>
          <a:prstGeom prst="rect">
            <a:avLst/>
          </a:prstGeom>
          <a:scene3d>
            <a:camera prst="orthographicFront"/>
            <a:lightRig rig="threePt" dir="t"/>
          </a:scene3d>
          <a:sp3d>
            <a:bevelT/>
          </a:sp3d>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0"/>
            <a:ext cx="8991600" cy="533400"/>
          </a:xfrm>
        </p:spPr>
        <p:txBody>
          <a:bodyPr/>
          <a:lstStyle/>
          <a:p>
            <a:pPr algn="ctr"/>
            <a:r>
              <a:rPr lang="en-US" dirty="0" smtClean="0"/>
              <a:t>Pull Up Constructor Body</a:t>
            </a:r>
          </a:p>
        </p:txBody>
      </p:sp>
      <p:sp>
        <p:nvSpPr>
          <p:cNvPr id="3" name="Content Placeholder 2"/>
          <p:cNvSpPr>
            <a:spLocks noGrp="1"/>
          </p:cNvSpPr>
          <p:nvPr>
            <p:ph idx="1"/>
          </p:nvPr>
        </p:nvSpPr>
        <p:spPr>
          <a:xfrm>
            <a:off x="76200" y="685800"/>
            <a:ext cx="9067800" cy="5562600"/>
          </a:xfrm>
        </p:spPr>
        <p:txBody>
          <a:bodyPr/>
          <a:lstStyle/>
          <a:p>
            <a:r>
              <a:rPr lang="en-US" dirty="0" smtClean="0">
                <a:solidFill>
                  <a:srgbClr val="FF0000"/>
                </a:solidFill>
              </a:rPr>
              <a:t>Situation:</a:t>
            </a:r>
            <a:r>
              <a:rPr lang="en-US" dirty="0" smtClean="0"/>
              <a:t> You have constructors on subclasses with mostly identical bodies</a:t>
            </a:r>
            <a:br>
              <a:rPr lang="en-US" dirty="0" smtClean="0"/>
            </a:br>
            <a:endParaRPr lang="en-US" sz="900" dirty="0" smtClean="0"/>
          </a:p>
          <a:p>
            <a:r>
              <a:rPr lang="en-US" dirty="0" smtClean="0">
                <a:solidFill>
                  <a:srgbClr val="008000"/>
                </a:solidFill>
              </a:rPr>
              <a:t>Solution:</a:t>
            </a:r>
            <a:r>
              <a:rPr lang="en-US" dirty="0" smtClean="0"/>
              <a:t> Create a </a:t>
            </a:r>
            <a:r>
              <a:rPr lang="en-US" dirty="0" err="1" smtClean="0"/>
              <a:t>superclass</a:t>
            </a:r>
            <a:r>
              <a:rPr lang="en-US" dirty="0" smtClean="0"/>
              <a:t> constructor; call this from the subclass methods</a:t>
            </a:r>
          </a:p>
        </p:txBody>
      </p:sp>
      <p:sp>
        <p:nvSpPr>
          <p:cNvPr id="5" name="TextBox 4"/>
          <p:cNvSpPr txBox="1"/>
          <p:nvPr/>
        </p:nvSpPr>
        <p:spPr>
          <a:xfrm>
            <a:off x="152400" y="2962553"/>
            <a:ext cx="8839200" cy="1579920"/>
          </a:xfrm>
          <a:prstGeom prst="rect">
            <a:avLst/>
          </a:prstGeom>
          <a:solidFill>
            <a:srgbClr val="000090"/>
          </a:solidFill>
          <a:scene3d>
            <a:camera prst="orthographicFront"/>
            <a:lightRig rig="threePt" dir="t"/>
          </a:scene3d>
          <a:sp3d>
            <a:bevelT/>
          </a:sp3d>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a:lnSpc>
                <a:spcPct val="80000"/>
              </a:lnSpc>
              <a:buNone/>
            </a:pPr>
            <a:r>
              <a:rPr lang="en-US" sz="2000" b="1" dirty="0" smtClean="0">
                <a:latin typeface="Courier New" charset="0"/>
              </a:rPr>
              <a:t>class Manager extends Employee...</a:t>
            </a:r>
          </a:p>
          <a:p>
            <a:pPr>
              <a:lnSpc>
                <a:spcPct val="80000"/>
              </a:lnSpc>
              <a:buNone/>
            </a:pPr>
            <a:r>
              <a:rPr lang="en-US" sz="2000" b="1" dirty="0" smtClean="0">
                <a:latin typeface="Courier New" charset="0"/>
              </a:rPr>
              <a:t>    public Manager (String name, String id, </a:t>
            </a:r>
            <a:r>
              <a:rPr lang="en-US" sz="2000" b="1" dirty="0" err="1" smtClean="0">
                <a:latin typeface="Courier New" charset="0"/>
              </a:rPr>
              <a:t>int</a:t>
            </a:r>
            <a:r>
              <a:rPr lang="en-US" sz="2000" b="1" dirty="0" smtClean="0">
                <a:latin typeface="Courier New" charset="0"/>
              </a:rPr>
              <a:t> grade) {</a:t>
            </a:r>
          </a:p>
          <a:p>
            <a:pPr>
              <a:lnSpc>
                <a:spcPct val="80000"/>
              </a:lnSpc>
              <a:buNone/>
            </a:pPr>
            <a:r>
              <a:rPr lang="en-US" sz="2000" b="1" dirty="0" smtClean="0">
                <a:latin typeface="Courier New" charset="0"/>
              </a:rPr>
              <a:t>        _name = name;</a:t>
            </a:r>
          </a:p>
          <a:p>
            <a:pPr>
              <a:lnSpc>
                <a:spcPct val="80000"/>
              </a:lnSpc>
              <a:buNone/>
            </a:pPr>
            <a:r>
              <a:rPr lang="en-US" sz="2000" b="1" dirty="0" smtClean="0">
                <a:latin typeface="Courier New" charset="0"/>
              </a:rPr>
              <a:t>        _id = id;</a:t>
            </a:r>
          </a:p>
          <a:p>
            <a:pPr>
              <a:lnSpc>
                <a:spcPct val="80000"/>
              </a:lnSpc>
              <a:buNone/>
            </a:pPr>
            <a:r>
              <a:rPr lang="en-US" sz="2000" b="1" dirty="0" smtClean="0">
                <a:latin typeface="Courier New" charset="0"/>
              </a:rPr>
              <a:t>        _grade = grade;</a:t>
            </a:r>
          </a:p>
          <a:p>
            <a:pPr>
              <a:lnSpc>
                <a:spcPct val="80000"/>
              </a:lnSpc>
              <a:buNone/>
            </a:pPr>
            <a:r>
              <a:rPr lang="en-US" sz="2000" b="1" dirty="0" smtClean="0">
                <a:latin typeface="Courier New" charset="0"/>
              </a:rPr>
              <a:t>}</a:t>
            </a:r>
          </a:p>
        </p:txBody>
      </p:sp>
      <p:grpSp>
        <p:nvGrpSpPr>
          <p:cNvPr id="9" name="Group 8"/>
          <p:cNvGrpSpPr/>
          <p:nvPr/>
        </p:nvGrpSpPr>
        <p:grpSpPr>
          <a:xfrm>
            <a:off x="381000" y="4800600"/>
            <a:ext cx="8229600" cy="1488757"/>
            <a:chOff x="-677777" y="6101715"/>
            <a:chExt cx="9788894" cy="1488757"/>
          </a:xfrm>
        </p:grpSpPr>
        <p:sp>
          <p:nvSpPr>
            <p:cNvPr id="6" name="TextBox 5"/>
            <p:cNvSpPr txBox="1"/>
            <p:nvPr/>
          </p:nvSpPr>
          <p:spPr>
            <a:xfrm>
              <a:off x="-677777" y="6502995"/>
              <a:ext cx="9788894" cy="1087477"/>
            </a:xfrm>
            <a:prstGeom prst="rect">
              <a:avLst/>
            </a:prstGeom>
            <a:solidFill>
              <a:srgbClr val="333333"/>
            </a:solidFill>
            <a:scene3d>
              <a:camera prst="orthographicFront"/>
              <a:lightRig rig="threePt" dir="t"/>
            </a:scene3d>
            <a:sp3d>
              <a:bevelT/>
            </a:sp3d>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a:lnSpc>
                  <a:spcPct val="80000"/>
                </a:lnSpc>
                <a:buNone/>
              </a:pPr>
              <a:r>
                <a:rPr lang="en-US" sz="2000" b="1" dirty="0" smtClean="0">
                  <a:latin typeface="Courier New" charset="0"/>
                </a:rPr>
                <a:t>public Manager (String name, String id, </a:t>
              </a:r>
              <a:r>
                <a:rPr lang="en-US" sz="2000" b="1" dirty="0" err="1" smtClean="0">
                  <a:latin typeface="Courier New" charset="0"/>
                </a:rPr>
                <a:t>int</a:t>
              </a:r>
              <a:r>
                <a:rPr lang="en-US" sz="2000" b="1" dirty="0" smtClean="0">
                  <a:latin typeface="Courier New" charset="0"/>
                </a:rPr>
                <a:t> grade) {</a:t>
              </a:r>
            </a:p>
            <a:p>
              <a:pPr>
                <a:lnSpc>
                  <a:spcPct val="80000"/>
                </a:lnSpc>
                <a:buNone/>
              </a:pPr>
              <a:r>
                <a:rPr lang="en-US" sz="2000" b="1" dirty="0" smtClean="0">
                  <a:latin typeface="Courier New" charset="0"/>
                </a:rPr>
                <a:t>        super (name, id);</a:t>
              </a:r>
            </a:p>
            <a:p>
              <a:pPr>
                <a:lnSpc>
                  <a:spcPct val="80000"/>
                </a:lnSpc>
                <a:buNone/>
              </a:pPr>
              <a:r>
                <a:rPr lang="en-US" sz="2000" b="1" dirty="0" smtClean="0">
                  <a:latin typeface="Courier New" charset="0"/>
                </a:rPr>
                <a:t>        _grade = grade;</a:t>
              </a:r>
            </a:p>
            <a:p>
              <a:pPr>
                <a:lnSpc>
                  <a:spcPct val="80000"/>
                </a:lnSpc>
                <a:buNone/>
              </a:pPr>
              <a:r>
                <a:rPr lang="en-US" sz="2000" b="1" dirty="0" smtClean="0">
                  <a:latin typeface="Courier New" charset="0"/>
                </a:rPr>
                <a:t>    }</a:t>
              </a:r>
            </a:p>
          </p:txBody>
        </p:sp>
        <p:sp>
          <p:nvSpPr>
            <p:cNvPr id="7" name="Down Arrow 6"/>
            <p:cNvSpPr/>
            <p:nvPr/>
          </p:nvSpPr>
          <p:spPr bwMode="auto">
            <a:xfrm>
              <a:off x="3854117" y="6101715"/>
              <a:ext cx="762000" cy="381000"/>
            </a:xfrm>
            <a:prstGeom prst="downArrow">
              <a:avLst/>
            </a:prstGeom>
            <a:solidFill>
              <a:srgbClr val="FF0000"/>
            </a:solidFill>
            <a:ln w="9525" cap="flat" cmpd="sng" algn="ctr">
              <a:solidFill>
                <a:schemeClr val="tx1"/>
              </a:solidFill>
              <a:prstDash val="solid"/>
              <a:round/>
              <a:headEnd type="none" w="med" len="med"/>
              <a:tailEnd type="none" w="med" len="med"/>
            </a:ln>
            <a:effectLst/>
            <a:scene3d>
              <a:camera prst="orthographicFront"/>
              <a:lightRig rig="threePt" dir="t"/>
            </a:scene3d>
            <a:sp3d>
              <a:bevelT/>
            </a:sp3d>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charset="0"/>
              </a:endParaRPr>
            </a:p>
          </p:txBody>
        </p:sp>
      </p:grpSp>
      <p:sp>
        <p:nvSpPr>
          <p:cNvPr id="8" name="TextBox 7"/>
          <p:cNvSpPr txBox="1"/>
          <p:nvPr/>
        </p:nvSpPr>
        <p:spPr>
          <a:xfrm>
            <a:off x="8566047" y="6096000"/>
            <a:ext cx="577953" cy="461665"/>
          </a:xfrm>
          <a:prstGeom prst="rect">
            <a:avLst/>
          </a:prstGeom>
          <a:noFill/>
        </p:spPr>
        <p:txBody>
          <a:bodyPr wrap="none" rtlCol="0">
            <a:spAutoFit/>
          </a:bodyPr>
          <a:lstStyle/>
          <a:p>
            <a:r>
              <a:rPr lang="en-US" b="1" dirty="0" smtClean="0">
                <a:solidFill>
                  <a:srgbClr val="0000FF"/>
                </a:solidFill>
              </a:rPr>
              <a:t>Q4</a:t>
            </a:r>
            <a:endParaRPr lang="en-US" b="1" dirty="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1000"/>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fade">
                                      <p:cBhvr>
                                        <p:cTn id="16"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0"/>
            <a:ext cx="8991600" cy="533400"/>
          </a:xfrm>
        </p:spPr>
        <p:txBody>
          <a:bodyPr/>
          <a:lstStyle/>
          <a:p>
            <a:pPr algn="ctr"/>
            <a:r>
              <a:rPr lang="en-US" dirty="0" smtClean="0"/>
              <a:t>Extract Subclass</a:t>
            </a:r>
          </a:p>
        </p:txBody>
      </p:sp>
      <p:sp>
        <p:nvSpPr>
          <p:cNvPr id="3" name="Content Placeholder 2"/>
          <p:cNvSpPr>
            <a:spLocks noGrp="1"/>
          </p:cNvSpPr>
          <p:nvPr>
            <p:ph idx="1"/>
          </p:nvPr>
        </p:nvSpPr>
        <p:spPr>
          <a:xfrm>
            <a:off x="304800" y="762000"/>
            <a:ext cx="8763000" cy="5638800"/>
          </a:xfrm>
        </p:spPr>
        <p:txBody>
          <a:bodyPr/>
          <a:lstStyle/>
          <a:p>
            <a:r>
              <a:rPr lang="en-US" dirty="0" smtClean="0">
                <a:solidFill>
                  <a:srgbClr val="FF0000"/>
                </a:solidFill>
              </a:rPr>
              <a:t>Situation:</a:t>
            </a:r>
            <a:r>
              <a:rPr lang="en-US" dirty="0" smtClean="0"/>
              <a:t> A class has features that are used only in some instances</a:t>
            </a:r>
          </a:p>
          <a:p>
            <a:r>
              <a:rPr lang="en-US" dirty="0" smtClean="0">
                <a:solidFill>
                  <a:srgbClr val="008000"/>
                </a:solidFill>
              </a:rPr>
              <a:t>Solution: </a:t>
            </a:r>
            <a:r>
              <a:rPr lang="en-US" dirty="0" smtClean="0"/>
              <a:t>Create a subclass for that subset of features</a:t>
            </a:r>
          </a:p>
        </p:txBody>
      </p:sp>
      <p:pic>
        <p:nvPicPr>
          <p:cNvPr id="10" name="Picture 9"/>
          <p:cNvPicPr>
            <a:picLocks noChangeAspect="1"/>
          </p:cNvPicPr>
          <p:nvPr/>
        </p:nvPicPr>
        <p:blipFill>
          <a:blip r:embed="rId3"/>
          <a:stretch>
            <a:fillRect/>
          </a:stretch>
        </p:blipFill>
        <p:spPr>
          <a:xfrm>
            <a:off x="762000" y="2705100"/>
            <a:ext cx="7543800" cy="3771900"/>
          </a:xfrm>
          <a:prstGeom prst="rect">
            <a:avLst/>
          </a:prstGeom>
          <a:scene3d>
            <a:camera prst="orthographicFront"/>
            <a:lightRig rig="threePt" dir="t"/>
          </a:scene3d>
          <a:sp3d>
            <a:bevelT/>
          </a:sp3d>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fade">
                                      <p:cBhvr>
                                        <p:cTn id="11"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0"/>
            <a:ext cx="8991600" cy="533400"/>
          </a:xfrm>
        </p:spPr>
        <p:txBody>
          <a:bodyPr/>
          <a:lstStyle/>
          <a:p>
            <a:pPr algn="ctr"/>
            <a:r>
              <a:rPr lang="en-US" dirty="0" smtClean="0"/>
              <a:t>Extract </a:t>
            </a:r>
            <a:r>
              <a:rPr lang="en-US" dirty="0" err="1" smtClean="0"/>
              <a:t>Superclass</a:t>
            </a:r>
            <a:endParaRPr lang="en-US" dirty="0" smtClean="0"/>
          </a:p>
        </p:txBody>
      </p:sp>
      <p:sp>
        <p:nvSpPr>
          <p:cNvPr id="3" name="Content Placeholder 2"/>
          <p:cNvSpPr>
            <a:spLocks noGrp="1"/>
          </p:cNvSpPr>
          <p:nvPr>
            <p:ph idx="1"/>
          </p:nvPr>
        </p:nvSpPr>
        <p:spPr>
          <a:xfrm>
            <a:off x="304800" y="762000"/>
            <a:ext cx="8763000" cy="5638800"/>
          </a:xfrm>
        </p:spPr>
        <p:txBody>
          <a:bodyPr/>
          <a:lstStyle/>
          <a:p>
            <a:r>
              <a:rPr lang="en-US" dirty="0" smtClean="0">
                <a:solidFill>
                  <a:srgbClr val="FF0000"/>
                </a:solidFill>
              </a:rPr>
              <a:t>Situation:</a:t>
            </a:r>
            <a:r>
              <a:rPr lang="en-US" dirty="0" smtClean="0"/>
              <a:t> You have two classes with similar features</a:t>
            </a:r>
          </a:p>
          <a:p>
            <a:r>
              <a:rPr lang="en-US" dirty="0" smtClean="0">
                <a:solidFill>
                  <a:srgbClr val="008000"/>
                </a:solidFill>
              </a:rPr>
              <a:t>Solution: </a:t>
            </a:r>
            <a:r>
              <a:rPr lang="en-US" dirty="0" smtClean="0"/>
              <a:t>Create a </a:t>
            </a:r>
            <a:r>
              <a:rPr lang="en-US" dirty="0" err="1" smtClean="0"/>
              <a:t>superclass</a:t>
            </a:r>
            <a:r>
              <a:rPr lang="en-US" dirty="0" smtClean="0"/>
              <a:t> and move the common features to the </a:t>
            </a:r>
            <a:r>
              <a:rPr lang="en-US" dirty="0" err="1" smtClean="0"/>
              <a:t>superclass</a:t>
            </a:r>
            <a:endParaRPr lang="en-US" dirty="0" smtClean="0"/>
          </a:p>
        </p:txBody>
      </p:sp>
      <p:sp>
        <p:nvSpPr>
          <p:cNvPr id="8" name="TextBox 7"/>
          <p:cNvSpPr txBox="1"/>
          <p:nvPr/>
        </p:nvSpPr>
        <p:spPr>
          <a:xfrm>
            <a:off x="8566047" y="6096000"/>
            <a:ext cx="577953" cy="461665"/>
          </a:xfrm>
          <a:prstGeom prst="rect">
            <a:avLst/>
          </a:prstGeom>
          <a:noFill/>
        </p:spPr>
        <p:txBody>
          <a:bodyPr wrap="none" rtlCol="0">
            <a:spAutoFit/>
          </a:bodyPr>
          <a:lstStyle/>
          <a:p>
            <a:r>
              <a:rPr lang="en-US" b="1" dirty="0" smtClean="0">
                <a:solidFill>
                  <a:srgbClr val="0000FF"/>
                </a:solidFill>
              </a:rPr>
              <a:t>Q5</a:t>
            </a:r>
            <a:endParaRPr lang="en-US" b="1" dirty="0">
              <a:solidFill>
                <a:srgbClr val="0000FF"/>
              </a:solidFill>
            </a:endParaRPr>
          </a:p>
        </p:txBody>
      </p:sp>
      <p:pic>
        <p:nvPicPr>
          <p:cNvPr id="7" name="Picture 6"/>
          <p:cNvPicPr>
            <a:picLocks noChangeAspect="1"/>
          </p:cNvPicPr>
          <p:nvPr/>
        </p:nvPicPr>
        <p:blipFill>
          <a:blip r:embed="rId3"/>
          <a:stretch>
            <a:fillRect/>
          </a:stretch>
        </p:blipFill>
        <p:spPr>
          <a:xfrm>
            <a:off x="760627" y="2819400"/>
            <a:ext cx="7722973" cy="3429000"/>
          </a:xfrm>
          <a:prstGeom prst="rect">
            <a:avLst/>
          </a:prstGeom>
          <a:scene3d>
            <a:camera prst="orthographicFront"/>
            <a:lightRig rig="threePt" dir="t"/>
          </a:scene3d>
          <a:sp3d>
            <a:bevelT/>
          </a:sp3d>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algn="ctr" eaLnBrk="1" hangingPunct="1"/>
            <a:r>
              <a:rPr lang="en-US" dirty="0" smtClean="0"/>
              <a:t>Extract </a:t>
            </a:r>
            <a:r>
              <a:rPr lang="en-US" dirty="0" err="1" smtClean="0"/>
              <a:t>Superclass</a:t>
            </a:r>
            <a:r>
              <a:rPr lang="en-US" dirty="0" smtClean="0"/>
              <a:t>: Mechanics</a:t>
            </a:r>
            <a:endParaRPr lang="en-US" dirty="0"/>
          </a:p>
        </p:txBody>
      </p:sp>
      <p:sp>
        <p:nvSpPr>
          <p:cNvPr id="49155" name="Rectangle 3"/>
          <p:cNvSpPr>
            <a:spLocks noGrp="1" noChangeArrowheads="1"/>
          </p:cNvSpPr>
          <p:nvPr>
            <p:ph type="body" idx="1"/>
          </p:nvPr>
        </p:nvSpPr>
        <p:spPr>
          <a:xfrm>
            <a:off x="381000" y="762000"/>
            <a:ext cx="8458200" cy="5867400"/>
          </a:xfrm>
        </p:spPr>
        <p:txBody>
          <a:bodyPr/>
          <a:lstStyle/>
          <a:p>
            <a:pPr eaLnBrk="1" hangingPunct="1">
              <a:spcBef>
                <a:spcPts val="1000"/>
              </a:spcBef>
            </a:pPr>
            <a:r>
              <a:rPr lang="en-US" sz="2000" dirty="0" smtClean="0"/>
              <a:t>Create a blank abstract </a:t>
            </a:r>
            <a:r>
              <a:rPr lang="en-US" sz="2000" dirty="0" err="1" smtClean="0"/>
              <a:t>superclass</a:t>
            </a:r>
            <a:r>
              <a:rPr lang="en-US" sz="2000" dirty="0" smtClean="0"/>
              <a:t>; make the original classes subclasses of this </a:t>
            </a:r>
            <a:r>
              <a:rPr lang="en-US" sz="2000" dirty="0" err="1" smtClean="0"/>
              <a:t>superclass</a:t>
            </a:r>
            <a:r>
              <a:rPr lang="en-US" sz="2000" dirty="0" smtClean="0"/>
              <a:t>.</a:t>
            </a:r>
          </a:p>
          <a:p>
            <a:pPr eaLnBrk="1" hangingPunct="1">
              <a:spcBef>
                <a:spcPts val="1000"/>
              </a:spcBef>
            </a:pPr>
            <a:r>
              <a:rPr lang="en-US" sz="2000" dirty="0" smtClean="0"/>
              <a:t>One by one, use Pull Up Field, Pull Up Method, and Pull Up Constructor Body to move common elements to the </a:t>
            </a:r>
            <a:r>
              <a:rPr lang="en-US" sz="2000" dirty="0" err="1" smtClean="0"/>
              <a:t>superclass</a:t>
            </a:r>
            <a:r>
              <a:rPr lang="en-US" sz="2000" dirty="0" smtClean="0"/>
              <a:t>.</a:t>
            </a:r>
          </a:p>
          <a:p>
            <a:pPr lvl="1" eaLnBrk="1" hangingPunct="1">
              <a:spcBef>
                <a:spcPts val="1000"/>
              </a:spcBef>
            </a:pPr>
            <a:r>
              <a:rPr lang="en-US" sz="1600" dirty="0" smtClean="0"/>
              <a:t>It’s usually easier to move the fields first.</a:t>
            </a:r>
          </a:p>
          <a:p>
            <a:pPr lvl="1" eaLnBrk="1" hangingPunct="1">
              <a:spcBef>
                <a:spcPts val="1000"/>
              </a:spcBef>
            </a:pPr>
            <a:r>
              <a:rPr lang="en-US" sz="1600" dirty="0" smtClean="0"/>
              <a:t>With subclass methods that have different signatures but the same purpose, rename them and then use Pull Up Method.</a:t>
            </a:r>
          </a:p>
          <a:p>
            <a:pPr lvl="1" eaLnBrk="1" hangingPunct="1">
              <a:spcBef>
                <a:spcPts val="1000"/>
              </a:spcBef>
            </a:pPr>
            <a:r>
              <a:rPr lang="en-US" sz="1600" dirty="0" smtClean="0"/>
              <a:t>If you have methods with the same signature but different bodies, declare the common signature as an abstract method on the </a:t>
            </a:r>
            <a:r>
              <a:rPr lang="en-US" sz="1600" dirty="0" err="1" smtClean="0"/>
              <a:t>superclass</a:t>
            </a:r>
            <a:r>
              <a:rPr lang="en-US" sz="1600" dirty="0" smtClean="0"/>
              <a:t>.</a:t>
            </a:r>
          </a:p>
          <a:p>
            <a:pPr eaLnBrk="1" hangingPunct="1">
              <a:spcBef>
                <a:spcPts val="1000"/>
              </a:spcBef>
            </a:pPr>
            <a:r>
              <a:rPr lang="en-US" sz="2000" dirty="0" smtClean="0"/>
              <a:t>Compile and test after each pull.</a:t>
            </a:r>
          </a:p>
          <a:p>
            <a:pPr eaLnBrk="1" hangingPunct="1">
              <a:spcBef>
                <a:spcPts val="1000"/>
              </a:spcBef>
            </a:pPr>
            <a:r>
              <a:rPr lang="en-US" sz="2000" dirty="0" smtClean="0"/>
              <a:t>Examine the methods left on the subclasses. See if there are common parts, if there are you can use Extract Method followed by Pull Up Method on the common parts. If the overall flow is similar, you may be able to use Form Template Method.</a:t>
            </a:r>
          </a:p>
          <a:p>
            <a:pPr eaLnBrk="1" hangingPunct="1">
              <a:spcBef>
                <a:spcPts val="1000"/>
              </a:spcBef>
            </a:pPr>
            <a:r>
              <a:rPr lang="en-US" sz="2000" dirty="0" smtClean="0"/>
              <a:t>After pulling up all the common elements, check each client of the subclasses. If they use only the common interface you can change the required type to the </a:t>
            </a:r>
            <a:r>
              <a:rPr lang="en-US" sz="2000" dirty="0" err="1" smtClean="0"/>
              <a:t>superclass</a:t>
            </a:r>
            <a:r>
              <a:rPr lang="en-US" sz="2000" dirty="0" smtClean="0"/>
              <a:t>.</a:t>
            </a:r>
            <a:endParaRPr lang="en-US" sz="2000" dirty="0"/>
          </a:p>
        </p:txBody>
      </p:sp>
      <p:sp>
        <p:nvSpPr>
          <p:cNvPr id="4" name="TextBox 3"/>
          <p:cNvSpPr txBox="1"/>
          <p:nvPr/>
        </p:nvSpPr>
        <p:spPr>
          <a:xfrm>
            <a:off x="8566047" y="6096000"/>
            <a:ext cx="577953" cy="461665"/>
          </a:xfrm>
          <a:prstGeom prst="rect">
            <a:avLst/>
          </a:prstGeom>
          <a:noFill/>
        </p:spPr>
        <p:txBody>
          <a:bodyPr wrap="none" rtlCol="0">
            <a:spAutoFit/>
          </a:bodyPr>
          <a:lstStyle/>
          <a:p>
            <a:r>
              <a:rPr lang="en-US" b="1" dirty="0" smtClean="0">
                <a:solidFill>
                  <a:srgbClr val="0000FF"/>
                </a:solidFill>
              </a:rPr>
              <a:t>Q6</a:t>
            </a:r>
            <a:endParaRPr lang="en-US" b="1" dirty="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915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9155">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9155">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9155">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9155">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49155">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9155">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915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5"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772400" cy="533400"/>
          </a:xfrm>
        </p:spPr>
        <p:txBody>
          <a:bodyPr/>
          <a:lstStyle/>
          <a:p>
            <a:pPr algn="ctr"/>
            <a:r>
              <a:rPr lang="en-US" dirty="0" smtClean="0"/>
              <a:t>Exercise: Extract Superclass (1 of 7)</a:t>
            </a:r>
            <a:endParaRPr lang="en-US" sz="2000" dirty="0"/>
          </a:p>
        </p:txBody>
      </p:sp>
      <p:sp>
        <p:nvSpPr>
          <p:cNvPr id="3" name="Content Placeholder 2"/>
          <p:cNvSpPr>
            <a:spLocks noGrp="1"/>
          </p:cNvSpPr>
          <p:nvPr>
            <p:ph idx="1"/>
          </p:nvPr>
        </p:nvSpPr>
        <p:spPr>
          <a:xfrm>
            <a:off x="228600" y="685800"/>
            <a:ext cx="8915400" cy="5486400"/>
          </a:xfrm>
        </p:spPr>
        <p:txBody>
          <a:bodyPr/>
          <a:lstStyle/>
          <a:p>
            <a:pPr>
              <a:spcBef>
                <a:spcPts val="400"/>
              </a:spcBef>
              <a:buSzPts val="1400"/>
              <a:buNone/>
            </a:pPr>
            <a:r>
              <a:rPr lang="en-US" sz="2000" dirty="0" smtClean="0">
                <a:solidFill>
                  <a:srgbClr val="000090"/>
                </a:solidFill>
                <a:latin typeface="Courier"/>
                <a:cs typeface="Courier"/>
              </a:rPr>
              <a:t>class Employee...</a:t>
            </a:r>
          </a:p>
          <a:p>
            <a:pPr>
              <a:spcBef>
                <a:spcPts val="400"/>
              </a:spcBef>
              <a:buSzPts val="1400"/>
              <a:buNone/>
            </a:pPr>
            <a:r>
              <a:rPr lang="en-US" sz="2000" dirty="0" smtClean="0">
                <a:solidFill>
                  <a:srgbClr val="000090"/>
                </a:solidFill>
                <a:latin typeface="Courier"/>
                <a:cs typeface="Courier"/>
              </a:rPr>
              <a:t>    public Employee (String name, String id, </a:t>
            </a:r>
            <a:r>
              <a:rPr lang="en-US" sz="2000" dirty="0" err="1" smtClean="0">
                <a:solidFill>
                  <a:srgbClr val="000090"/>
                </a:solidFill>
                <a:latin typeface="Courier"/>
                <a:cs typeface="Courier"/>
              </a:rPr>
              <a:t>int</a:t>
            </a:r>
            <a:r>
              <a:rPr lang="en-US" sz="2000" dirty="0" smtClean="0">
                <a:solidFill>
                  <a:srgbClr val="000090"/>
                </a:solidFill>
                <a:latin typeface="Courier"/>
                <a:cs typeface="Courier"/>
              </a:rPr>
              <a:t> </a:t>
            </a:r>
            <a:r>
              <a:rPr lang="en-US" sz="2000" dirty="0" err="1" smtClean="0">
                <a:solidFill>
                  <a:srgbClr val="000090"/>
                </a:solidFill>
                <a:latin typeface="Courier"/>
                <a:cs typeface="Courier"/>
              </a:rPr>
              <a:t>annualCost</a:t>
            </a:r>
            <a:r>
              <a:rPr lang="en-US" sz="2000" dirty="0" smtClean="0">
                <a:solidFill>
                  <a:srgbClr val="000090"/>
                </a:solidFill>
                <a:latin typeface="Courier"/>
                <a:cs typeface="Courier"/>
              </a:rPr>
              <a:t>) {</a:t>
            </a:r>
          </a:p>
          <a:p>
            <a:pPr>
              <a:spcBef>
                <a:spcPts val="400"/>
              </a:spcBef>
              <a:buSzPts val="1400"/>
              <a:buNone/>
            </a:pPr>
            <a:r>
              <a:rPr lang="en-US" sz="2000" dirty="0" smtClean="0">
                <a:solidFill>
                  <a:srgbClr val="000090"/>
                </a:solidFill>
                <a:latin typeface="Courier"/>
                <a:cs typeface="Courier"/>
              </a:rPr>
              <a:t>        _name = name;</a:t>
            </a:r>
          </a:p>
          <a:p>
            <a:pPr>
              <a:spcBef>
                <a:spcPts val="400"/>
              </a:spcBef>
              <a:buSzPts val="1400"/>
              <a:buNone/>
            </a:pPr>
            <a:r>
              <a:rPr lang="en-US" sz="2000" dirty="0" smtClean="0">
                <a:solidFill>
                  <a:srgbClr val="000090"/>
                </a:solidFill>
                <a:latin typeface="Courier"/>
                <a:cs typeface="Courier"/>
              </a:rPr>
              <a:t>        _id = id;</a:t>
            </a:r>
          </a:p>
          <a:p>
            <a:pPr>
              <a:spcBef>
                <a:spcPts val="400"/>
              </a:spcBef>
              <a:buSzPts val="1400"/>
              <a:buNone/>
            </a:pPr>
            <a:r>
              <a:rPr lang="en-US" sz="2000" dirty="0" smtClean="0">
                <a:solidFill>
                  <a:srgbClr val="000090"/>
                </a:solidFill>
                <a:latin typeface="Courier"/>
                <a:cs typeface="Courier"/>
              </a:rPr>
              <a:t>        _</a:t>
            </a:r>
            <a:r>
              <a:rPr lang="en-US" sz="2000" dirty="0" err="1" smtClean="0">
                <a:solidFill>
                  <a:srgbClr val="000090"/>
                </a:solidFill>
                <a:latin typeface="Courier"/>
                <a:cs typeface="Courier"/>
              </a:rPr>
              <a:t>annualCost</a:t>
            </a:r>
            <a:r>
              <a:rPr lang="en-US" sz="2000" dirty="0" smtClean="0">
                <a:solidFill>
                  <a:srgbClr val="000090"/>
                </a:solidFill>
                <a:latin typeface="Courier"/>
                <a:cs typeface="Courier"/>
              </a:rPr>
              <a:t> = </a:t>
            </a:r>
            <a:r>
              <a:rPr lang="en-US" sz="2000" dirty="0" err="1" smtClean="0">
                <a:solidFill>
                  <a:srgbClr val="000090"/>
                </a:solidFill>
                <a:latin typeface="Courier"/>
                <a:cs typeface="Courier"/>
              </a:rPr>
              <a:t>annualCost</a:t>
            </a:r>
            <a:r>
              <a:rPr lang="en-US" sz="2000" dirty="0" smtClean="0">
                <a:solidFill>
                  <a:srgbClr val="000090"/>
                </a:solidFill>
                <a:latin typeface="Courier"/>
                <a:cs typeface="Courier"/>
              </a:rPr>
              <a:t>;</a:t>
            </a:r>
          </a:p>
          <a:p>
            <a:pPr>
              <a:spcBef>
                <a:spcPts val="400"/>
              </a:spcBef>
              <a:buSzPts val="1400"/>
              <a:buNone/>
            </a:pPr>
            <a:r>
              <a:rPr lang="en-US" sz="2000" dirty="0" smtClean="0">
                <a:solidFill>
                  <a:srgbClr val="000090"/>
                </a:solidFill>
                <a:latin typeface="Courier"/>
                <a:cs typeface="Courier"/>
              </a:rPr>
              <a:t>    }</a:t>
            </a:r>
          </a:p>
          <a:p>
            <a:pPr>
              <a:spcBef>
                <a:spcPts val="400"/>
              </a:spcBef>
              <a:buSzPts val="1400"/>
              <a:buNone/>
            </a:pPr>
            <a:r>
              <a:rPr lang="en-US" sz="2000" dirty="0" smtClean="0">
                <a:solidFill>
                  <a:srgbClr val="000090"/>
                </a:solidFill>
                <a:latin typeface="Courier"/>
                <a:cs typeface="Courier"/>
              </a:rPr>
              <a:t>    public </a:t>
            </a:r>
            <a:r>
              <a:rPr lang="en-US" sz="2000" dirty="0" err="1" smtClean="0">
                <a:solidFill>
                  <a:srgbClr val="000090"/>
                </a:solidFill>
                <a:latin typeface="Courier"/>
                <a:cs typeface="Courier"/>
              </a:rPr>
              <a:t>int</a:t>
            </a:r>
            <a:r>
              <a:rPr lang="en-US" sz="2000" dirty="0" smtClean="0">
                <a:solidFill>
                  <a:srgbClr val="000090"/>
                </a:solidFill>
                <a:latin typeface="Courier"/>
                <a:cs typeface="Courier"/>
              </a:rPr>
              <a:t> </a:t>
            </a:r>
            <a:r>
              <a:rPr lang="en-US" sz="2000" dirty="0" err="1" smtClean="0">
                <a:solidFill>
                  <a:srgbClr val="000090"/>
                </a:solidFill>
                <a:latin typeface="Courier"/>
                <a:cs typeface="Courier"/>
              </a:rPr>
              <a:t>getAnnualCost</a:t>
            </a:r>
            <a:r>
              <a:rPr lang="en-US" sz="2000" dirty="0" smtClean="0">
                <a:solidFill>
                  <a:srgbClr val="000090"/>
                </a:solidFill>
                <a:latin typeface="Courier"/>
                <a:cs typeface="Courier"/>
              </a:rPr>
              <a:t>() {</a:t>
            </a:r>
          </a:p>
          <a:p>
            <a:pPr>
              <a:spcBef>
                <a:spcPts val="400"/>
              </a:spcBef>
              <a:buSzPts val="1400"/>
              <a:buNone/>
            </a:pPr>
            <a:r>
              <a:rPr lang="en-US" sz="2000" dirty="0" smtClean="0">
                <a:solidFill>
                  <a:srgbClr val="000090"/>
                </a:solidFill>
                <a:latin typeface="Courier"/>
                <a:cs typeface="Courier"/>
              </a:rPr>
              <a:t>        return _</a:t>
            </a:r>
            <a:r>
              <a:rPr lang="en-US" sz="2000" dirty="0" err="1" smtClean="0">
                <a:solidFill>
                  <a:srgbClr val="000090"/>
                </a:solidFill>
                <a:latin typeface="Courier"/>
                <a:cs typeface="Courier"/>
              </a:rPr>
              <a:t>annualCost</a:t>
            </a:r>
            <a:r>
              <a:rPr lang="en-US" sz="2000" dirty="0" smtClean="0">
                <a:solidFill>
                  <a:srgbClr val="000090"/>
                </a:solidFill>
                <a:latin typeface="Courier"/>
                <a:cs typeface="Courier"/>
              </a:rPr>
              <a:t>;</a:t>
            </a:r>
          </a:p>
          <a:p>
            <a:pPr>
              <a:spcBef>
                <a:spcPts val="400"/>
              </a:spcBef>
              <a:buSzPts val="1400"/>
              <a:buNone/>
            </a:pPr>
            <a:r>
              <a:rPr lang="en-US" sz="2000" dirty="0" smtClean="0">
                <a:solidFill>
                  <a:srgbClr val="000090"/>
                </a:solidFill>
                <a:latin typeface="Courier"/>
                <a:cs typeface="Courier"/>
              </a:rPr>
              <a:t>    }</a:t>
            </a:r>
          </a:p>
          <a:p>
            <a:pPr>
              <a:spcBef>
                <a:spcPts val="400"/>
              </a:spcBef>
              <a:buSzPts val="1400"/>
              <a:buNone/>
            </a:pPr>
            <a:r>
              <a:rPr lang="en-US" sz="2000" dirty="0" smtClean="0">
                <a:solidFill>
                  <a:srgbClr val="000090"/>
                </a:solidFill>
                <a:latin typeface="Courier"/>
                <a:cs typeface="Courier"/>
              </a:rPr>
              <a:t>    public String </a:t>
            </a:r>
            <a:r>
              <a:rPr lang="en-US" sz="2000" dirty="0" err="1" smtClean="0">
                <a:solidFill>
                  <a:srgbClr val="000090"/>
                </a:solidFill>
                <a:latin typeface="Courier"/>
                <a:cs typeface="Courier"/>
              </a:rPr>
              <a:t>getId</a:t>
            </a:r>
            <a:r>
              <a:rPr lang="en-US" sz="2000" dirty="0" smtClean="0">
                <a:solidFill>
                  <a:srgbClr val="000090"/>
                </a:solidFill>
                <a:latin typeface="Courier"/>
                <a:cs typeface="Courier"/>
              </a:rPr>
              <a:t>(){</a:t>
            </a:r>
          </a:p>
          <a:p>
            <a:pPr>
              <a:spcBef>
                <a:spcPts val="400"/>
              </a:spcBef>
              <a:buSzPts val="1400"/>
              <a:buNone/>
            </a:pPr>
            <a:r>
              <a:rPr lang="en-US" sz="2000" dirty="0" smtClean="0">
                <a:solidFill>
                  <a:srgbClr val="000090"/>
                </a:solidFill>
                <a:latin typeface="Courier"/>
                <a:cs typeface="Courier"/>
              </a:rPr>
              <a:t>        return _id;</a:t>
            </a:r>
          </a:p>
          <a:p>
            <a:pPr>
              <a:spcBef>
                <a:spcPts val="400"/>
              </a:spcBef>
              <a:buSzPts val="1400"/>
              <a:buNone/>
            </a:pPr>
            <a:r>
              <a:rPr lang="en-US" sz="2000" dirty="0" smtClean="0">
                <a:solidFill>
                  <a:srgbClr val="000090"/>
                </a:solidFill>
                <a:latin typeface="Courier"/>
                <a:cs typeface="Courier"/>
              </a:rPr>
              <a:t>    }</a:t>
            </a:r>
          </a:p>
          <a:p>
            <a:pPr>
              <a:spcBef>
                <a:spcPts val="400"/>
              </a:spcBef>
              <a:buSzPts val="1400"/>
              <a:buNone/>
            </a:pPr>
            <a:r>
              <a:rPr lang="en-US" sz="2000" dirty="0" smtClean="0">
                <a:solidFill>
                  <a:srgbClr val="000090"/>
                </a:solidFill>
                <a:latin typeface="Courier"/>
                <a:cs typeface="Courier"/>
              </a:rPr>
              <a:t>    public String </a:t>
            </a:r>
            <a:r>
              <a:rPr lang="en-US" sz="2000" dirty="0" err="1" smtClean="0">
                <a:solidFill>
                  <a:srgbClr val="000090"/>
                </a:solidFill>
                <a:latin typeface="Courier"/>
                <a:cs typeface="Courier"/>
              </a:rPr>
              <a:t>getName</a:t>
            </a:r>
            <a:r>
              <a:rPr lang="en-US" sz="2000" dirty="0" smtClean="0">
                <a:solidFill>
                  <a:srgbClr val="000090"/>
                </a:solidFill>
                <a:latin typeface="Courier"/>
                <a:cs typeface="Courier"/>
              </a:rPr>
              <a:t>() {</a:t>
            </a:r>
          </a:p>
          <a:p>
            <a:pPr>
              <a:spcBef>
                <a:spcPts val="400"/>
              </a:spcBef>
              <a:buSzPts val="1400"/>
              <a:buNone/>
            </a:pPr>
            <a:r>
              <a:rPr lang="en-US" sz="2000" dirty="0" smtClean="0">
                <a:solidFill>
                  <a:srgbClr val="000090"/>
                </a:solidFill>
                <a:latin typeface="Courier"/>
                <a:cs typeface="Courier"/>
              </a:rPr>
              <a:t>        return _name;</a:t>
            </a:r>
          </a:p>
          <a:p>
            <a:pPr>
              <a:spcBef>
                <a:spcPts val="400"/>
              </a:spcBef>
              <a:buSzPts val="1400"/>
              <a:buNone/>
            </a:pPr>
            <a:r>
              <a:rPr lang="en-US" sz="2000" dirty="0" smtClean="0">
                <a:solidFill>
                  <a:srgbClr val="000090"/>
                </a:solidFill>
                <a:latin typeface="Courier"/>
                <a:cs typeface="Courier"/>
              </a:rPr>
              <a:t>    }</a:t>
            </a: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THEME_BG_IMAGE" val=""/>
  <p:tag name="MMPROD_TAG_VCONFIG" val="PD94bWwgdmVyc2lvbj0iMS4wIiBlbmNvZGluZz0iVVRGLTgiPz4NCjxjb25maWd1cmF0aW9uPg0KCTxjb2xvcnM+DQoJCTx1aWNvbG9yIG5hbWU9InByaW1hcnkiIHZhbHVlPSIweDZGODQ4OCIvPg0KCQk8dWljb2xvciBuYW1lPSJnbG93IiB2YWx1ZT0iMHgzNUQzMzQiLz4NCgkJPHVpY29sb3IgbmFtZT0idGV4dCIgdmFsdWU9IjB4RkZGRkZGIi8+DQoJCTx1aWNvbG9yIG5hbWU9ImxpZ2h0IiB2YWx1ZT0iMHg0RTVENjAiLz4NCgkJPHVpY29sb3IgbmFtZT0ic2hhZG93IiB2YWx1ZT0iMHgwMDAwMDAiLz4NCgkJPHVpY29sb3IgbmFtZT0iYmFja2dyb3VuZCIgdmFsdWU9IjB4NzI3OTcx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hdHRhY2htZW50cyIgdmFsdWU9InRydWUiLz4NCgkJPHVpc2hvdyBuYW1lPSJ1dGlscyIgdmFsdWU9InRydWUiLz4NCgkJPHVpc2hvdyBuYW1lPSJ2b2x1bWUiIHZhbHVlPSJ0cnVlIi8+DQoJCTx1aXNob3cgbmFtZT0icGxheWJhciIgdmFsdWU9InRydWUiLz4NCgkJPHVpc2hvdyBuYW1lPSJ0YWxraW5naGVhZCIgdmFsdWU9InRydWUiLz4NCgkJPHVpc2hvdyBuYW1lPSJzaWRlYmFyb25yaWdodCIgdmFsdWU9InRydWUiLz4NCgkJPHVpc2hvdyBuYW1lPSJ2aWV3Y2hhbmdlIiB2YWx1ZT0idHJ1ZSIvPg0KCQk8dWlzaG93IG5hbWU9ImluaXRpYWxkaXNwbGF5bW9kZWlzbm9ybWFsIiB2YWx1ZT0idHJ1ZSIvPg0KCQk8dWlyZXBsYWNlIG5hbWU9ImxvZ28iIHZhbHVlPSIiLz4NCgkJPHVpcmVwbGFjZSBuYW1lPSJiZ2ltYWdlIiB2YWx1ZT0iIi8+DQoJCTx1aXJlcGxhY2UgbmFtZT0iaW5pdGlhbHRhYiIgdmFsdWU9Im91dGxpbmUiLz4NCgk8L2xheW91dD4NCgk8bGFuZ3VhZ2UgaWQ9ImVu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UsZmFsc2UsZmFsc2UsdHJ1ZSIvPg0KCQk8dWlmb250IG5hbWU9IkZPTlRfUFJFU0VOVEVSTkFNRSIgdmFsdWU9IlZlcmRhbmEsMTUsZmFsc2UsZmFsc2UsdHJ1ZSIvPg0KCQk8dWlmb250IG5hbWU9IkZPTlRfUFJFU0VOVEVSVElUTEUiIHZhbHVlPSJWZXJkYW5hLDExLHRydWUsZmFsc2UsdHJ1ZSIvPg0KCQk8dWlmb250IG5hbWU9IkZPTlRfQklPQlROIiB2YWx1ZT0iVmVyZGFuYSw5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DQoJCTwhLS0gc3Vic3RpdHV0aW9uOiAlbiA9PSBzbGlkZSBudW1iZXIgLS0+DQoJCTx1aXRleHQgbmFtZT0iVU5OQU1FRFNMSURFVElUTEUiIHZhbHVlPSJTbGlkZSAlbiIvPg0KCQk8IS0tIHN1YnN0aXR1dGlvbjogJW4gPT0gc2xpZGUgbnVtYmVyIC0tPg0KCQk8IS0tIHN1YnN0aXR1dGlvbjogJXQgPT0gdG90YWwgc2xpZGUgY291bnQgLS0+DQoJCTx1aXRleHQgbmFtZT0iU0NSVUJCQVJTVEFUVVNfU0xJREVJTkZPIiB2YWx1ZT0iU2xpZGUgJW4gLyAldCB8ICIvPg0KCQk8dWl0ZXh0IG5hbWU9IlNDUlVCQkFSU1RBVFVTX1NUT1BQRUQiIHZhbHVlPSJTdG9wcGVkIi8+DQoJCTx1aXRleHQgbmFtZT0iU0NSVUJCQVJTVEFUVVNfUExBWUlORyIgdmFsdWU9IlBsYXlpbmciLz4NCgkJPHVpdGV4dCBuYW1lPSJTQ1JVQkJBUlNUQVRVU19OT0FVRElPIiB2YWx1ZT0iTm8gQXVkaW8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0gc3Vic3RpdHV0aW9uOiAlcCA9PSBwcmVzZW50YXRpb24gdGl0bGUgLS0+DQoJCTwhLS0gc3Vic3RpdHV0aW9uOiAlcyA9PSBzbGlkZSB0aXRsZSAtLT4NCgkJPCEtLSBzdWJzdGl0dXRpb246ICVuID09IHNsaWRlIG51bWJlciAtLT4NCgkJPHVpdGV4dCBuYW1lPSJCT09LTUFSSyIgdmFsdWU9Ik1hY3JvbWVkaWEgQnJlZXplIC0gJXAiLz4NCgkJPCEtLSBzdWJzdGl0dXRpb246ICVwID09IHByZXNlbnRhdGlvbiB0aXRsZSAtLT4NCgkJPCEtLSBzdWJzdGl0dXRpb246ICVzID09IHNsaWRlIHRpdGxlIC0tPg0KCQk8IS0tIHN1YnN0aXR1dGlvbjogJW4gPT0gc2xpZGUgbnVtYmVyIC0tPg0KCQk8dWl0ZXh0IG5hbWU9IkJPT0tNQVJLU0xJREUiIHZhbHVlPSJNYWNyb21lZGlhIEJyZWV6ZSAtICVwICVzIi8+DQoJCTx1aXRleHQgbmFtZT0iU0hPV1NJREVCQVIiIHZhbHVlPSJTaG93IHNpZGViYXIgdG8gcGFydGljaXBhbnRz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UsZmFsc2UsZmFsc2UsdHJ1ZSIvPg0KCQk8dWlmb250IG5hbWU9IkZPTlRfUFJFU0VOVEVSTkFNRSIgdmFsdWU9IlZlcmRhbmEsMTUsZmFsc2UsZmFsc2UsdHJ1ZSIvPg0KCQk8dWlmb250IG5hbWU9IkZPTlRfUFJFU0VOVEVSVElUTEUiIHZhbHVlPSJWZXJkYW5hLDExLHRydWUsZmFsc2UsdHJ1ZSIvPg0KCQk8dWlmb250IG5hbWU9IkZPTlRfQklPQlROIiB2YWx1ZT0iVmVyZGFuYSw5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DQoJCTwhLS0gc3Vic3RpdHV0aW9uOiAlbiA9PSBzbGlkZSBudW1iZXIgLS0+DQoJCTx1aXRleHQgbmFtZT0iVU5OQU1FRFNMSURFVElUTEUiIHZhbHVlPSJGb2xpZSAlbiIvPg0KCQk8IS0tIHN1YnN0aXR1dGlvbjogJW4gPT0gc2xpZGUgbnVtYmVyIC0tPg0KCQk8IS0tIHN1YnN0aXR1dGlvbjogJXQgPT0gdG90YWwgc2xpZGUgY291bnQgLS0+DQoJCTx1aXRleHQgbmFtZT0iU0NSVUJCQVJTVEFUVVNfU0xJREVJTkZPIiB2YWx1ZT0iRm9saWUgJW4gLyAldCB8ICIvPg0KCQk8dWl0ZXh0IG5hbWU9IlNDUlVCQkFSU1RBVFVTX1NUT1BQRUQiIHZhbHVlPSJCZWVuZGV0Ii8+DQoJCTx1aXRleHQgbmFtZT0iU0NSVUJCQVJTVEFUVVNfUExBWUlORyIgdmFsdWU9IldpZWRlcmdhYmUiLz4NCgkJPHVpdGV4dCBuYW1lPSJTQ1JVQkJBUlNUQVRVU19OT0FVRElPIiB2YWx1ZT0iS2VpbiBBdWRpby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IHN1YnN0aXR1dGlvbjogJXAgPT0gcHJlc2VudGF0aW9uIHRpdGxlIC0tPg0KCQk8IS0tIHN1YnN0aXR1dGlvbjogJXMgPT0gc2xpZGUgdGl0bGUgLS0+DQoJCTwhLS0gc3Vic3RpdHV0aW9uOiAlbiA9PSBzbGlkZSBudW1iZXIgLS0+DQoJCTx1aXRleHQgbmFtZT0iQk9PS01BUksiIHZhbHVlPSJNYWNyb21lZGlhIEJyZWV6ZSAtICVwIi8+DQoJCTwhLS0gc3Vic3RpdHV0aW9uOiAlcCA9PSBwcmVzZW50YXRpb24gdGl0bGUgLS0+DQoJCTwhLS0gc3Vic3RpdHV0aW9uOiAlcyA9PSBzbGlkZSB0aXRsZSAtLT4NCgkJPCEtLSBzdWJzdGl0dXRpb246ICVuID09IHNsaWRlIG51bWJlciAtLT4NCgkJPHVpdGV4dCBuYW1lPSJCT09LTUFSS1NMSURFIiB2YWx1ZT0iTWFjcm9tZWRpYSBCcmVlemUgLSAlcCAlcyIvPg0KCQk8dWl0ZXh0IG5hbWU9IlNIT1dTSURFQkFSIiB2YWx1ZT0iRGVuIFRlaWxuZWhtZXJuIGRpZSBTZWl0ZW5sZWlzdGUgYW56ZWlnZW4iLz4NCgk8L2xhbmd1YWdlPg0KCTxsYW5ndWFnZSBpZD0iZnI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SxmYWxzZSxmYWxzZSx0cnVlIi8+DQoJCTx1aWZvbnQgbmFtZT0iRk9OVF9QUkVTRU5URVJOQU1FIiB2YWx1ZT0iVmVyZGFuYSwxNSxmYWxzZSxmYWxzZSx0cnVlIi8+DQoJCTx1aWZvbnQgbmFtZT0iRk9OVF9QUkVTRU5URVJUSVRMRSIgdmFsdWU9IlZlcmRhbmEsMTEsdHJ1ZSxmYWxzZSx0cnVlIi8+DQoJCTx1aWZvbnQgbmFtZT0iRk9OVF9CSU9CVE4iIHZhbHVlPSJWZXJkYW5hLDk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IHVpdGV4dCAtLT4NCgkJPCEtLSBzdWJzdGl0dXRpb246ICVuID09IHNsaWRlIG51bWJlciAtLT4NCgkJPHVpdGV4dCBuYW1lPSJVTk5BTUVEU0xJREVUSVRMRSIgdmFsdWU9IkRpYXBvc2l0aXZlICVuIi8+DQoJCTwhLS0gc3Vic3RpdHV0aW9uOiAlbiA9PSBzbGlkZSBudW1iZXIgLS0+DQoJCTwhLS0gc3Vic3RpdHV0aW9uOiAldCA9PSB0b3RhbCBzbGlkZSBjb3VudCAtLT4NCgkJPHVpdGV4dCBuYW1lPSJTQ1JVQkJBUlNUQVRVU19TTElERUlORk8iIHZhbHVlPSJEaWFwb3NpdGl2ZSAlbiAvICV0IHwgIi8+DQoJCTx1aXRleHQgbmFtZT0iU0NSVUJCQVJTVEFUVVNfU1RPUFBFRCIgdmFsdWU9IkFycsOqdMOpZSIvPg0KCQk8dWl0ZXh0IG5hbWU9IlNDUlVCQkFSU1RBVFVTX1BMQVlJTkciIHZhbHVlPSJMZWN0dXJlIi8+DQoJCTx1aXRleHQgbmFtZT0iU0NSVUJCQVJTVEFUVVNfTk9BVURJTyIgdmFsdWU9IlBhcyBkZSBzb24iLz4NCgkJPHVpdGV4dCBuYW1lPSJTQ1JVQkJBUlNUQVRVU19MT0FESU5HIiB2YWx1ZT0iQ2hhcmdlbWVudCBlbiBjb3VycyIvPg0KCQk8dWl0ZXh0IG5hbWU9IlNDUlVCQkFSU1RBVFVTX0JVRkZFUklORyIgdmFsdWU9Ik1pc2UgZW4gbcOpbW9pcmUiLz4NCgkJPHVpdGV4dCBuYW1lPSJTQ1JVQkJBUlNUQVRVU19RVUVTVElPTiIgdmFsdWU9IlLDqXBvbmRyZSDDoCBsYSBxdWVzdGlvbiIvPg0KCQk8dWl0ZXh0IG5hbWU9IlNDUlVCQkFSU1RBVFVTX1JFVklFV1FVSVoiIHZhbHVlPSJSw6l2aXNpb24gZHUgcXVlc3Rpb25uYWlyZSIvPg0KCQk8IS0tIHN1YnN0aXR1dGlvbjogJW0gPT0gbWludXRlcyByZW1haW5pbmcgLS0+DQoJCTwhLS0gc3Vic3RpdHV0aW9uOiAlcyA9PSBzZWNvbmRzIHJlbWFpbmluZyAtLT4NCgkJPHVpdGV4dCBuYW1lPSJFTEFQU0VEIiB2YWx1ZT0iJW0gbWludXRlcyAlcyBzZWNvbmRlcyBSZXN0YW50ZXMiLz4NCgkJPHVpdGV4dCBuYW1lPSJOT1RGT1VORCIgdmFsdWU9IlJpZW4gdHJvdXbDqSIvPg0KCQk8dWl0ZXh0IG5hbWU9IkFUVEFDSE1FTlRTIiB2YWx1ZT0iUGnDqGNlcyBqb2ludGVzIi8+DQoJCTwhLS0gc3Vic3RpdHV0aW9uOiAlcCA9PSBjdXJyZW50IHNwZWFrZXIncyB0aXRsZSAtLT4NCgkJPHVpdGV4dCBuYW1lPSJCSU9XSU5fVElUTEUiIHZhbHVlPSJCaW8gOiAlcCIvPg0KCQk8dWl0ZXh0IG5hbWU9IkJJT0JUTl9USVRMRSIgdmFsdWU9IkJpbyA6Ii8+DQoJCTx1aXRleHQgbmFtZT0iRElWSURFUkJUTl9USVRMRSIgdmFsdWU9InwiLz4NCgkJPHVpdGV4dCBuYW1lPSJDT05UQUNUQlROX1RJVExFIiB2YWx1ZT0iQ29udGFjdCIvPg0KCQk8dWl0ZXh0IG5hbWU9IlRBQl9PVVRMSU5FIiB2YWx1ZT0iUGxhbiIvPg0KCQk8dWl0ZXh0IG5hbWU9IlRBQl9USFVNQiIgdmFsdWU9Ik1pbmlhdHVyZSIvPg0KCQk8dWl0ZXh0IG5hbWU9IlRBQl9OT1RFUyIgdmFsdWU9IkNvbW0uIi8+DQoJCTx1aXRleHQgbmFtZT0iVEFCX1NFQVJDSCIgdmFsdWU9IkNoZXJjaGUiLz4NCgkJPHVpdGV4dCBuYW1lPSJTTElERV9IRUFESU5HIiB2YWx1ZT0iVGl0cmUgZGUgbGEgZGlhcG9zaXRpdmUiLz4NCgkJPHVpdGV4dCBuYW1lPSJEVVJBVElPTl9IRUFESU5HIiB2YWx1ZT0iRHVyw6llIi8+DQoJCTx1aXRleHQgbmFtZT0iU0VBUkNIX0hFQURJTkciIHZhbHVlPSJDaGVyY2hlciBsZSB0ZXh0ZSA6Ii8+DQoJCTx1aXRleHQgbmFtZT0iVEhVTUJfSEVBRElORyIgdmFsdWU9IkRpYXBvc2l0aXZlIC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DQoJCTwhLS0gc3Vic3RpdHV0aW9uOiAlbiA9PSBzbGlkZSBudW1iZXIgLS0+DQoJCTx1aXRleHQgbmFtZT0iQk9PS01BUktTTElERSIgdmFsdWU9Ik1hY3JvbWVkaWEgQnJlZXplIC0gJXAgJXMiLz4NCgkJPHVpdGV4dCBuYW1lPSJTSE9XU0lERUJBUiIgdmFsdWU9Ik1vbnRyZXIgbCdlbmNhZHLDqSBhdXggcGFydGljaXBhbnRzIi8+DQoJPC9sYW5ndWFnZT4NCgk8bGFuZ3VhZ2UgaWQ9Imph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AsZmFsc2UsZmFsc2UsZmFsc2UiLz4NCgkJPHVpZm9udCBuYW1lPSJGT05UX1BSRVNFTlRBVElPTk5BTUUiIHZhbHVlPSJWZXJkYW5hLDE1LGZhbHNlLGZhbHNlLHRydWUiLz4NCgkJPHVpZm9udCBuYW1lPSJGT05UX1BSRVNFTlRFUk5BTUUiIHZhbHVlPSJWZXJkYW5hLDE1LGZhbHNlLGZhbHNlLHRydWUiLz4NCgkJPHVpZm9udCBuYW1lPSJGT05UX1BSRVNFTlRFUlRJVExFIiB2YWx1ZT0iVmVyZGFuYSwxMSx0cnVlLGZhbHNlLHRydWUiLz4NCgkJPHVpZm9udCBuYW1lPSJGT05UX0JJT0JUTiIgdmFsdWU9IlZlcmRhbmEsOS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0gdWl0ZXh0IC0tPg0KCQk8IS0tIHN1YnN0aXR1dGlvbjogJW4gPT0gc2xpZGUgbnVtYmVyIC0tPg0KCQk8dWl0ZXh0IG5hbWU9IlVOTkFNRURTTElERVRJVExFIiB2YWx1ZT0i44K544Op44Kk44OJIDogJW4iLz4NCgkJPCEtLSBzdWJzdGl0dXRpb246ICVuID09IHNsaWRlIG51bWJlciAtLT4NCgkJPCEtLSBzdWJzdGl0dXRpb246ICV0ID09IHRvdGFsIHNsaWRlIGNvdW50IC0tPg0KCQk8dWl0ZXh0IG5hbWU9IlNDUlVCQkFSU1RBVFVTX1NMSURFSU5GTyIgdmFsdWU9IuOCueODqeOCpOODiSA6ICVuIC8gJXQgfCAiLz4NCgkJPHVpdGV4dCBuYW1lPSJTQ1JVQkJBUlNUQVRVU19TVE9QUEVEIiB2YWx1ZT0i5YGc5q2iIi8+DQoJCTx1aXRleHQgbmFtZT0iU0NSVUJCQVJTVEFUVVNfUExBWUlORyIgdmFsdWU9IuWGjeeUn+S4rSIvPg0KCQk8dWl0ZXh0IG5hbWU9IlNDUlVCQkFSU1RBVFVTX05PQVVESU8iIHZhbHVlPSLpn7Plo7DjgarjgZciLz4NCgkJPHVpdGV4dCBuYW1lPSJTQ1JVQkJBUlNUQVRVU19MT0FESU5HIiB2YWx1ZT0i44Ot44O844OJ5LitIi8+DQoJCTx1aXRleHQgbmFtZT0iU0NSVUJCQVJTVEFUVVNfQlVGRkVSSU5HIiB2YWx1ZT0i44OQ44OD44OV44Kh5LitIi8+DQoJCTx1aXRleHQgbmFtZT0iU0NSVUJCQVJTVEFUVVNfUVVFU1RJT04iIHZhbHVlPSLos6rllY/jgavnrZTjgYjjgabkuIvjgZXjgYQiLz4NCgkJPHVpdGV4dCBuYW1lPSJTQ1JVQkJBUlNUQVRVU19SRVZJRVdRVUlaIiB2YWx1ZT0i44Kv44Kk44K644KS44Oq44OT44Ol44O844GX44Gm44GE44G+44GZIi8+DQoJCTwhLS0gc3Vic3RpdHV0aW9uOiAlbSA9PSBtaW51dGVzIHJlbWFpbmluZyAtLT4NCgkJPCEtLSBzdWJzdGl0dXRpb246ICVzID09IHNlY29uZHMgcmVtYWluaW5nIC0tPg0KCQk8dWl0ZXh0IG5hbWU9IkVMQVBTRUQiIHZhbHVlPSLmrovjgoogOiAlbSDliIYgJXMg56eSIi8+DQoJCTx1aXRleHQgbmFtZT0iTk9URk9VTkQiIHZhbHVlPSLkvZXjgoLopovjgaTjgYvjgorjgb7jgZvjgpMiLz4NCgkJPHVpdGV4dCBuYW1lPSJBVFRBQ0hNRU5UUyIgdmFsdWU9Iua3u+S7mCIvPg0KCQk8IS0tIHN1YnN0aXR1dGlvbjogJXAgPT0gY3VycmVudCBzcGVha2VyJ3MgdGl0bGUgLS0+DQoJCTx1aXRleHQgbmFtZT0iQklPV0lOX1RJVExFIiB2YWx1ZT0iQmlvIDogJXAiLz4NCgkJPHVpdGV4dCBuYW1lPSJCSU9CVE5fVElUTEUiIHZhbHVlPSJCaW8iLz4NCgkJPHVpdGV4dCBuYW1lPSJESVZJREVSQlROX1RJVExFIiB2YWx1ZT0ifCIvPg0KCQk8dWl0ZXh0IG5hbWU9IkNPTlRBQ1RCVE5fVElUTEUiIHZhbHVlPSLjgYrllY/jgYTlkIjjgo/jgZsiLz4NCgkJPHVpdGV4dCBuYW1lPSJUQUJfT1VUTElORSIgdmFsdWU9IuOCouOCpuODiOODqeOCpOODsyIvPg0KCQk8dWl0ZXh0IG5hbWU9IlRBQl9USFVNQiIgdmFsdWU9Iuizm+WQpiIvPg0KCQk8dWl0ZXh0IG5hbWU9IlRBQl9OT1RFUyIgdmFsdWU9IuODjuODvOODiCIvPg0KCQk8dWl0ZXh0IG5hbWU9IlRBQl9TRUFSQ0giIHZhbHVlPSLmpJzntKIiLz4NCgkJPHVpdGV4dCBuYW1lPSJTTElERV9IRUFESU5HIiB2YWx1ZT0i44K544Op44Kk44OJ44K/44Kk44OI44OrIi8+DQoJCTx1aXRleHQgbmFtZT0iRFVSQVRJT05fSEVBRElORyIgdmFsdWU9IumVt+OBlSIvPg0KCQk8dWl0ZXh0IG5hbWU9IlNFQVJDSF9IRUFESU5HIiB2YWx1ZT0i44OG44Kt44K544OI5qSc57SiIDogIi8+DQoJCTx1aXRleHQgbmFtZT0iVEhVTUJfSEVBRElORyIgdmFsdWU9IuOCueODqeOCpOODiSIvPg0KCQk8dWl0ZXh0IG5hbWU9IlRIVU1CX0lORk8iIHZhbHVlPSLjgrnjg6njgqTjg4njgr/jgqTjg4jjg6sgLyDplbfjgZUiLz4NCgkJPHVpdGV4dCBuYW1lPSJBVFRBQ0hOQU1FX0hFQURJTkciIHZhbHVlPSLjg5XjgqHjgqTjg6vlkI0iLz4NCgkJPHVpdGV4dCBuYW1lPSJBVFRBQ0hTSVpFX0hFQURJTkciIHZhbHVlPSLjgrXjgqTjgroiLz4NCgkJPHVpdGV4dCBuYW1lPSJTTElERV9OT1RFUyIgdmFsdWU9IuOCueODqeOCpOODieODjuODvOODiCIvPg0KCQk8IS0tIHN1YnN0aXR1dGlvbjogJXAgPT0gcHJlc2VudGF0aW9uIHRpdGxlIC0tPg0KCQk8IS0tIHN1YnN0aXR1dGlvbjogJXMgPT0gc2xpZGUgdGl0bGUgLS0+DQoJCTwhLS0gc3Vic3RpdHV0aW9uOiAlbiA9PSBzbGlkZSBudW1iZXIgLS0+DQoJCTx1aXRleHQgbmFtZT0iQk9PS01BUksiIHZhbHVlPSJNYWNyb21lZGlhIEJyZWV6ZSAtICVwIi8+DQoJCTwhLS0gc3Vic3RpdHV0aW9uOiAlcCA9PSBwcmVzZW50YXRpb24gdGl0bGUgLS0+DQoJCTwhLS0gc3Vic3RpdHV0aW9uOiAlcyA9PSBzbGlkZSB0aXRsZSAtLT4NCgkJPCEtLSBzdWJzdGl0dXRpb246ICVuID09IHNsaWRlIG51bWJlciAtLT4NCgkJPHVpdGV4dCBuYW1lPSJCT09LTUFSS1NMSURFIiB2YWx1ZT0iTWFjcm9tZWRpYSBCcmVlemUgLSAlcCAlcyIvPg0KCQk8dWl0ZXh0IG5hbWU9IlNIT1dTSURFQkFSIiB2YWx1ZT0i44K144Kk44OJ44OQ44O844KS5Y+C5Yqg6ICF44Gr6KaL44Gb44KL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GZhbHNlLGZhbHNlLHRydWUiLz4NCgkJPHVpZm9udCBuYW1lPSJGT05UX1BSRVNFTlRFUlRJVExFIiB2YWx1ZT0iVmVyZGFuYSwxMSx0cnVlLGZhbHNlLHRydWUiLz4NCgkJPHVpZm9udCBuYW1lPSJGT05UX0JJT0JUTiIgdmFsdWU9IlZlcmRhbmEsOS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0gdWl0ZXh0IC0tPg0KCQk8IS0tIHN1YnN0aXR1dGlvbjogJW4gPT0gc2xpZGUgbnVtYmVyIC0tPg0KCQk8dWl0ZXh0IG5hbWU9IlVOTkFNRURTTElERVRJVExFIiB2YWx1ZT0i7Iqs65287J2065OcICVuIi8+DQoJCTwhLS0gc3Vic3RpdHV0aW9uOiAlbiA9PSBzbGlkZSBudW1iZXIgLS0+DQoJCTwhLS0gc3Vic3RpdHV0aW9uOiAldCA9PSB0b3RhbCBzbGlkZSBjb3VudCAtLT4NCgkJPHVpdGV4dCBuYW1lPSJTQ1JVQkJBUlNUQVRVU19TTElERUlORk8iIHZhbHVlPSLsiqzrnbzsnbTrk5wgJW4gLyAldCB8ICIvPg0KCQk8dWl0ZXh0IG5hbWU9IlNDUlVCQkFSU1RBVFVTX1NUT1BQRUQiIHZhbHVlPSLspJHsp4DrkKgiLz4NCgkJPHVpdGV4dCBuYW1lPSJTQ1JVQkJBUlNUQVRVU19QTEFZSU5HIiB2YWx1ZT0i7J6s7IOdIi8+DQoJCTx1aXRleHQgbmFtZT0iU0NSVUJCQVJTVEFUVVNfTk9BVURJTyIgdmFsdWU9IuyYpOuUlOyYpCDsl4bsnYwiLz4NCgkJPHVpdGV4dCBuYW1lPSJTQ1JVQkJBUlNUQVRVU19MT0FESU5HIiB2YWx1ZT0i66Gc65SpIi8+DQoJCTx1aXRleHQgbmFtZT0iU0NSVUJCQVJTVEFUVVNfQlVGRkVSSU5HIiB2YWx1ZT0i67KE7Y2866eBIi8+DQoJCTx1aXRleHQgbmFtZT0iU0NSVUJCQVJTVEFUVVNfUVVFU1RJT04iIHZhbHVlPSLsp4jrrLjsl5Ag64u17ZWY6riwIi8+DQoJCTx1aXRleHQgbmFtZT0iU0NSVUJCQVJTVEFUVVNfUkVWSUVXUVVJWiIgdmFsdWU9IuyniOusuCDri6Tsi5zrs7TquLAiLz4NCgkJPCEtLSBzdWJzdGl0dXRpb246ICVtID09IG1pbnV0ZXMgcmVtYWluaW5nIC0tPg0KCQk8IS0tIHN1YnN0aXR1dGlvbjogJXMgPT0gc2Vjb25kcyByZW1haW5pbmcgLS0+DQoJCTx1aXRleHQgbmFtZT0iRUxBUFNFRCIgdmFsdWU9IiVt67aEICVz7LSIIOuCqOydjCIvPg0KCQk8dWl0ZXh0IG5hbWU9Ik5PVEZPVU5EIiB2YWx1ZT0i7JeG7J2MIi8+DQoJCTx1aXRleHQgbmFtZT0iQVRUQUNITUVOVFMiIHZhbHVlPSLssqjrtoAg7YyM7J28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7Jew65297LKY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DQoJCTwhLS0gc3Vic3RpdHV0aW9uOiAlbiA9PSBzbGlkZSBudW1iZXIgLS0+DQoJCTx1aXRleHQgbmFtZT0iQk9PS01BUktTTElERSIgdmFsdWU9Ik1hY3JvbWVkaWEgQnJlZXplIC0gJXAgJXMiLz4NCgkJPHVpdGV4dCBuYW1lPSJTSE9XU0lERUJBUiIgdmFsdWU9IuywuOyXrOyekOyXkOqyjCDshLjroZwg66eJ64yAIOuztOydtOq4sCIvPg0KCTwvbGFuZ3VhZ2U+DQo8L2NvbmZpZ3VyYXRpb24+DQo="/>
  <p:tag name="MMPROD_UIDATA" val="&lt;database version=&quot;6.0&quot;&gt;&lt;object type=&quot;1&quot; unique_id=&quot;10001&quot;&gt;&lt;property id=&quot;20141&quot; value=&quot;CS5704-Week1-Introduction&quot;/&gt;&lt;property id=&quot;20142&quot; value=&quot;This file contains the introduction of the course and guidelines on how the course will be organized.&quot;/&gt;&lt;property id=&quot;20144&quot; value=&quot;1&quot;/&gt;&lt;property id=&quot;20146&quot; value=&quot;0&quot;/&gt;&lt;property id=&quot;20147&quot; value=&quot;0&quot;/&gt;&lt;property id=&quot;20148&quot; value=&quot;5&quot;/&gt;&lt;property id=&quot;20180&quot; value=&quot;1&quot;/&gt;&lt;property id=&quot;20181&quot; value=&quot;1&quot;/&gt;&lt;property id=&quot;20191&quot; value=&quot;Breeze&quot;/&gt;&lt;property id=&quot;20192&quot; value=&quot;http://breeze.iddl.vt.edu&quot;/&gt;&lt;property id=&quot;20193&quot; value=&quot;0&quot;/&gt;&lt;property id=&quot;20224&quot; value=&quot;C:\Documents and Settings\Shawn Bohner\My Documents\CS5704\Fall2007\CS-5704-Week1&quot;/&gt;&lt;property id=&quot;20250&quot; value=&quot;0&quot;/&gt;&lt;property id=&quot;20251&quot; value=&quot;1&quot;/&gt;&lt;property id=&quot;20259&quot; value=&quot;0&quot;/&gt;&lt;object type=&quot;4&quot; unique_id=&quot;10002&quot;&gt;&lt;/object&gt;&lt;object type=&quot;2&quot; unique_id=&quot;10003&quot;&gt;&lt;object type=&quot;3&quot; unique_id=&quot;10004&quot;&gt;&lt;property id=&quot;20148&quot; value=&quot;5&quot;/&gt;&lt;property id=&quot;20300&quot; value=&quot;Slide 1 - &amp;quot;Software Engineering&amp;#x0D;&amp;#x0A;CS5704: First Week&amp;quot;&quot;/&gt;&lt;property id=&quot;20303&quot; value=&quot;-1&quot;/&gt;&lt;property id=&quot;20307&quot; value=&quot;259&quot;/&gt;&lt;property id=&quot;20309&quot; value=&quot;-1&quot;/&gt;&lt;/object&gt;&lt;object type=&quot;3&quot; unique_id=&quot;10005&quot;&gt;&lt;property id=&quot;20148&quot; value=&quot;5&quot;/&gt;&lt;property id=&quot;20300&quot; value=&quot;Slide 2 - &amp;quot;Agenda&amp;quot;&quot;/&gt;&lt;property id=&quot;20303&quot; value=&quot;-1&quot;/&gt;&lt;property id=&quot;20307&quot; value=&quot;358&quot;/&gt;&lt;property id=&quot;20309&quot; value=&quot;-1&quot;/&gt;&lt;/object&gt;&lt;object type=&quot;3&quot; unique_id=&quot;10006&quot;&gt;&lt;property id=&quot;20148&quot; value=&quot;5&quot;/&gt;&lt;property id=&quot;20300&quot; value=&quot;Slide 3 - &amp;quot;Tentative Fall Semester Timeline&amp;quot;&quot;/&gt;&lt;property id=&quot;20303&quot; value=&quot;-1&quot;/&gt;&lt;property id=&quot;20307&quot; value=&quot;393&quot;/&gt;&lt;property id=&quot;20309&quot; value=&quot;-1&quot;/&gt;&lt;/object&gt;&lt;object type=&quot;3&quot; unique_id=&quot;10007&quot;&gt;&lt;property id=&quot;20148&quot; value=&quot;5&quot;/&gt;&lt;property id=&quot;20300&quot; value=&quot;Slide 4 - &amp;quot;Tentative Structure of CS5704&amp;quot;&quot;/&gt;&lt;property id=&quot;20303&quot; value=&quot;-1&quot;/&gt;&lt;property id=&quot;20307&quot; value=&quot;395&quot;/&gt;&lt;property id=&quot;20309&quot; value=&quot;-1&quot;/&gt;&lt;/object&gt;&lt;object type=&quot;3&quot; unique_id=&quot;10008&quot;&gt;&lt;property id=&quot;20148&quot; value=&quot;5&quot;/&gt;&lt;property id=&quot;20300&quot; value=&quot;Slide 5 - &amp;quot;Guidelines and Expectations&amp;quot;&quot;/&gt;&lt;property id=&quot;20303&quot; value=&quot;-1&quot;/&gt;&lt;property id=&quot;20307&quot; value=&quot;414&quot;/&gt;&lt;property id=&quot;20309&quot; value=&quot;-1&quot;/&gt;&lt;/object&gt;&lt;object type=&quot;3&quot; unique_id=&quot;10009&quot;&gt;&lt;property id=&quot;20148&quot; value=&quot;5&quot;/&gt;&lt;property id=&quot;20300&quot; value=&quot;Slide 6 - &amp;quot;Grading and Evaluation&amp;quot;&quot;/&gt;&lt;property id=&quot;20303&quot; value=&quot;-1&quot;/&gt;&lt;property id=&quot;20307&quot; value=&quot;415&quot;/&gt;&lt;property id=&quot;20309&quot; value=&quot;-1&quot;/&gt;&lt;/object&gt;&lt;object type=&quot;3&quot; unique_id=&quot;10010&quot;&gt;&lt;property id=&quot;20148&quot; value=&quot;5&quot;/&gt;&lt;property id=&quot;20300&quot; value=&quot;Slide 7 - &amp;quot;Late Work&amp;quot;&quot;/&gt;&lt;property id=&quot;20303&quot; value=&quot;-1&quot;/&gt;&lt;property id=&quot;20307&quot; value=&quot;416&quot;/&gt;&lt;property id=&quot;20309&quot; value=&quot;-1&quot;/&gt;&lt;/object&gt;&lt;object type=&quot;3&quot; unique_id=&quot;10011&quot;&gt;&lt;property id=&quot;20148&quot; value=&quot;5&quot;/&gt;&lt;property id=&quot;20300&quot; value=&quot;Slide 8 - &amp;quot;Chapter 1 : Software and Software Engineering&amp;quot;&quot;/&gt;&lt;property id=&quot;20303&quot; value=&quot;-1&quot;/&gt;&lt;property id=&quot;20307&quot; value=&quot;362&quot;/&gt;&lt;property id=&quot;20309&quot; value=&quot;-1&quot;/&gt;&lt;/object&gt;&lt;object type=&quot;3&quot; unique_id=&quot;10012&quot;&gt;&lt;property id=&quot;20148&quot; value=&quot;5&quot;/&gt;&lt;property id=&quot;20300&quot; value=&quot;Slide 9 - &amp;quot;What is Software?&amp;quot;&quot;/&gt;&lt;property id=&quot;20303&quot; value=&quot;-1&quot;/&gt;&lt;property id=&quot;20307&quot; value=&quot;378&quot;/&gt;&lt;property id=&quot;20309&quot; value=&quot;-1&quot;/&gt;&lt;/object&gt;&lt;object type=&quot;3&quot; unique_id=&quot;10013&quot;&gt;&lt;property id=&quot;20148&quot; value=&quot;5&quot;/&gt;&lt;property id=&quot;20300&quot; value=&quot;Slide 10 - &amp;quot;So, What is Software?&amp;quot;&quot;/&gt;&lt;property id=&quot;20303&quot; value=&quot;-1&quot;/&gt;&lt;property id=&quot;20307&quot; value=&quot;337&quot;/&gt;&lt;property id=&quot;20309&quot; value=&quot;-1&quot;/&gt;&lt;/object&gt;&lt;object type=&quot;3&quot; unique_id=&quot;10014&quot;&gt;&lt;property id=&quot;20148&quot; value=&quot;5&quot;/&gt;&lt;property id=&quot;20300&quot; value=&quot;Slide 11 - &amp;quot;Software Doesn’t Wear Out&amp;quot;&quot;/&gt;&lt;property id=&quot;20303&quot; value=&quot;-1&quot;/&gt;&lt;property id=&quot;20307&quot; value=&quot;342&quot;/&gt;&lt;property id=&quot;20309&quot; value=&quot;-1&quot;/&gt;&lt;/object&gt;&lt;object type=&quot;3&quot; unique_id=&quot;10015&quot;&gt;&lt;property id=&quot;20148&quot; value=&quot;5&quot;/&gt;&lt;property id=&quot;20300&quot; value=&quot;Slide 12 - &amp;quot;Software Design Degradation&amp;quot;&quot;/&gt;&lt;property id=&quot;20303&quot; value=&quot;-1&quot;/&gt;&lt;property id=&quot;20307&quot; value=&quot;380&quot;/&gt;&lt;property id=&quot;20309&quot; value=&quot;-1&quot;/&gt;&lt;/object&gt;&lt;object type=&quot;3&quot; unique_id=&quot;10016&quot;&gt;&lt;property id=&quot;20148&quot; value=&quot;5&quot;/&gt;&lt;property id=&quot;20300&quot; value=&quot;Slide 13 - &amp;quot;Information Lose Due to Relentless Change&amp;quot;&quot;/&gt;&lt;property id=&quot;20303&quot; value=&quot;-1&quot;/&gt;&lt;property id=&quot;20307&quot; value=&quot;381&quot;/&gt;&lt;property id=&quot;20309&quot; value=&quot;-1&quot;/&gt;&lt;/object&gt;&lt;object type=&quot;3&quot; unique_id=&quot;10017&quot;&gt;&lt;property id=&quot;20148&quot; value=&quot;5&quot;/&gt;&lt;property id=&quot;20300&quot; value=&quot;Slide 14 - &amp;quot;Wear versus Deterioration&amp;quot;&quot;/&gt;&lt;property id=&quot;20303&quot; value=&quot;-1&quot;/&gt;&lt;property id=&quot;20307&quot; value=&quot;333&quot;/&gt;&lt;property id=&quot;20309&quot; value=&quot;-1&quot;/&gt;&lt;/object&gt;&lt;object type=&quot;3&quot; unique_id=&quot;10018&quot;&gt;&lt;property id=&quot;20148&quot; value=&quot;5&quot;/&gt;&lt;property id=&quot;20300&quot; value=&quot;Slide 15 - &amp;quot;The Cost of Change&amp;quot;&quot;/&gt;&lt;property id=&quot;20303&quot; value=&quot;-1&quot;/&gt;&lt;property id=&quot;20307&quot; value=&quot;334&quot;/&gt;&lt;property id=&quot;20309&quot; value=&quot;-1&quot;/&gt;&lt;/object&gt;&lt;object type=&quot;3&quot; unique_id=&quot;10019&quot;&gt;&lt;property id=&quot;20148&quot; value=&quot;5&quot;/&gt;&lt;property id=&quot;20300&quot; value=&quot;Slide 16 - &amp;quot;Software is Complex&amp;quot;&quot;/&gt;&lt;property id=&quot;20303&quot; value=&quot;-1&quot;/&gt;&lt;property id=&quot;20307&quot; value=&quot;394&quot;/&gt;&lt;property id=&quot;20309&quot; value=&quot;-1&quot;/&gt;&lt;/object&gt;&lt;object type=&quot;3&quot; unique_id=&quot;10020&quot;&gt;&lt;property id=&quot;20148&quot; value=&quot;5&quot;/&gt;&lt;property id=&quot;20300&quot; value=&quot;Slide 17 - &amp;quot;Software “Schizophrenia”&amp;quot;&quot;/&gt;&lt;property id=&quot;20303&quot; value=&quot;-1&quot;/&gt;&lt;property id=&quot;20307&quot; value=&quot;384&quot;/&gt;&lt;property id=&quot;20309&quot; value=&quot;-1&quot;/&gt;&lt;/object&gt;&lt;object type=&quot;3&quot; unique_id=&quot;10021&quot;&gt;&lt;property id=&quot;20148&quot; value=&quot;5&quot;/&gt;&lt;property id=&quot;20300&quot; value=&quot;Slide 18 - &amp;quot;Software—New Categories&amp;quot;&quot;/&gt;&lt;property id=&quot;20303&quot; value=&quot;-1&quot;/&gt;&lt;property id=&quot;20307&quot; value=&quot;396&quot;/&gt;&lt;property id=&quot;20309&quot; value=&quot;-1&quot;/&gt;&lt;/object&gt;&lt;object type=&quot;3&quot; unique_id=&quot;10022&quot;&gt;&lt;property id=&quot;20148&quot; value=&quot;5&quot;/&gt;&lt;property id=&quot;20300&quot; value=&quot;Slide 19 - &amp;quot;Software Evolution&amp;quot;&quot;/&gt;&lt;property id=&quot;20303&quot; value=&quot;-1&quot;/&gt;&lt;property id=&quot;20307&quot; value=&quot;398&quot;/&gt;&lt;property id=&quot;20309&quot; value=&quot;-1&quot;/&gt;&lt;/object&gt;&lt;object type=&quot;3&quot; unique_id=&quot;10023&quot;&gt;&lt;property id=&quot;20148&quot; value=&quot;5&quot;/&gt;&lt;property id=&quot;20300&quot; value=&quot;Slide 20 - &amp;quot;Software Evolution (continued)&amp;quot;&quot;/&gt;&lt;property id=&quot;20303&quot; value=&quot;-1&quot;/&gt;&lt;property id=&quot;20307&quot; value=&quot;418&quot;/&gt;&lt;property id=&quot;20309&quot; value=&quot;-1&quot;/&gt;&lt;/object&gt;&lt;object type=&quot;3&quot; unique_id=&quot;10024&quot;&gt;&lt;property id=&quot;20148&quot; value=&quot;5&quot;/&gt;&lt;property id=&quot;20300&quot; value=&quot;Slide 21 - &amp;quot;Chapter 2: Process—A Generic View&amp;quot;&quot;/&gt;&lt;property id=&quot;20303&quot; value=&quot;-1&quot;/&gt;&lt;property id=&quot;20307&quot; value=&quot;372&quot;/&gt;&lt;property id=&quot;20309&quot; value=&quot;-1&quot;/&gt;&lt;/object&gt;&lt;object type=&quot;3&quot; unique_id=&quot;10025&quot;&gt;&lt;property id=&quot;20148&quot; value=&quot;5&quot;/&gt;&lt;property id=&quot;20300&quot; value=&quot;Slide 22 - &amp;quot;Software Still Stuck in Construction&amp;quot;&quot;/&gt;&lt;property id=&quot;20303&quot; value=&quot;-1&quot;/&gt;&lt;property id=&quot;20307&quot; value=&quot;386&quot;/&gt;&lt;property id=&quot;20309&quot; value=&quot;-1&quot;/&gt;&lt;/object&gt;&lt;object type=&quot;3&quot; unique_id=&quot;10026&quot;&gt;&lt;property id=&quot;20148&quot; value=&quot;5&quot;/&gt;&lt;property id=&quot;20300&quot; value=&quot;Slide 23 - &amp;quot;A Layered Technology&amp;quot;&quot;/&gt;&lt;property id=&quot;20303&quot; value=&quot;-1&quot;/&gt;&lt;property id=&quot;20307&quot; value=&quot;346&quot;/&gt;&lt;property id=&quot;20309&quot; value=&quot;-1&quot;/&gt;&lt;/object&gt;&lt;object type=&quot;3&quot; unique_id=&quot;10027&quot;&gt;&lt;property id=&quot;20148&quot; value=&quot;5&quot;/&gt;&lt;property id=&quot;20300&quot; value=&quot;Slide 24 - &amp;quot;Umbrella Activities &amp;#x0D;&amp;#x0A;(AKA Cross-Life-Cycle Activities)&amp;quot;&quot;/&gt;&lt;property id=&quot;20303&quot; value=&quot;-1&quot;/&gt;&lt;property id=&quot;20307&quot; value=&quot;348&quot;/&gt;&lt;property id=&quot;20309&quot; value=&quot;-1&quot;/&gt;&lt;/object&gt;&lt;object type=&quot;3&quot; unique_id=&quot;10028&quot;&gt;&lt;property id=&quot;20148&quot; value=&quot;5&quot;/&gt;&lt;property id=&quot;20300&quot; value=&quot;Slide 25 - &amp;quot;SEI’s Software Process &amp;#x0D;&amp;#x0A;Capability Maturity Model&amp;quot;&quot;/&gt;&lt;property id=&quot;20303&quot; value=&quot;-1&quot;/&gt;&lt;property id=&quot;20307&quot; value=&quot;374&quot;/&gt;&lt;property id=&quot;20309&quot; value=&quot;-1&quot;/&gt;&lt;/object&gt;&lt;object type=&quot;3&quot; unique_id=&quot;10029&quot;&gt;&lt;property id=&quot;20148&quot; value=&quot;5&quot;/&gt;&lt;property id=&quot;20300&quot; value=&quot;Slide 26 - &amp;quot;Summary of the SEI/CMM Levels&amp;quot;&quot;/&gt;&lt;property id=&quot;20303&quot; value=&quot;-1&quot;/&gt;&lt;property id=&quot;20307&quot; value=&quot;375&quot;/&gt;&lt;property id=&quot;20309&quot; value=&quot;-1&quot;/&gt;&lt;/object&gt;&lt;object type=&quot;3&quot; unique_id=&quot;10030&quot;&gt;&lt;property id=&quot;20148&quot; value=&quot;5&quot;/&gt;&lt;property id=&quot;20300&quot; value=&quot;Slide 27 - &amp;quot;Process Improvement Maturity Levels&amp;quot;&quot;/&gt;&lt;property id=&quot;20303&quot; value=&quot;-1&quot;/&gt;&lt;property id=&quot;20307&quot; value=&quot;390&quot;/&gt;&lt;property id=&quot;20309&quot; value=&quot;-1&quot;/&gt;&lt;/object&gt;&lt;object type=&quot;3&quot; unique_id=&quot;10031&quot;&gt;&lt;property id=&quot;20148&quot; value=&quot;5&quot;/&gt;&lt;property id=&quot;20300&quot; value=&quot;Slide 28 - &amp;quot;More Traction at Upper levels...&amp;quot;&quot;/&gt;&lt;property id=&quot;20303&quot; value=&quot;-1&quot;/&gt;&lt;property id=&quot;20307&quot; value=&quot;391&quot;/&gt;&lt;property id=&quot;20309&quot; value=&quot;-1&quot;/&gt;&lt;/object&gt;&lt;object type=&quot;3&quot; unique_id=&quot;10032&quot;&gt;&lt;property id=&quot;20148&quot; value=&quot;5&quot;/&gt;&lt;property id=&quot;20300&quot; value=&quot;Slide 29 - &amp;quot;The Process Model: Adaptability&amp;quot;&quot;/&gt;&lt;property id=&quot;20303&quot; value=&quot;-1&quot;/&gt;&lt;property id=&quot;20307&quot; value=&quot;400&quot;/&gt;&lt;property id=&quot;20309&quot; value=&quot;-1&quot;/&gt;&lt;/object&gt;&lt;object type=&quot;3&quot; unique_id=&quot;10033&quot;&gt;&lt;property id=&quot;20148&quot; value=&quot;5&quot;/&gt;&lt;property id=&quot;20300&quot; value=&quot;Slide 30 - &amp;quot;The CMMI&amp;quot;&quot;/&gt;&lt;property id=&quot;20303&quot; value=&quot;-1&quot;/&gt;&lt;property id=&quot;20307&quot; value=&quot;401&quot;/&gt;&lt;property id=&quot;20309&quot; value=&quot;-1&quot;/&gt;&lt;/object&gt;&lt;object type=&quot;3&quot; unique_id=&quot;10034&quot;&gt;&lt;property id=&quot;20148&quot; value=&quot;5&quot;/&gt;&lt;property id=&quot;20300&quot; value=&quot;Slide 31 - &amp;quot;Process Patterns&amp;quot;&quot;/&gt;&lt;property id=&quot;20303&quot; value=&quot;-1&quot;/&gt;&lt;property id=&quot;20307&quot; value=&quot;402&quot;/&gt;&lt;property id=&quot;20309&quot; value=&quot;-1&quot;/&gt;&lt;/object&gt;&lt;object type=&quot;3&quot; unique_id=&quot;10035&quot;&gt;&lt;property id=&quot;20148&quot; value=&quot;5&quot;/&gt;&lt;property id=&quot;20300&quot; value=&quot;Slide 32 - &amp;quot;Process Assessment&amp;quot;&quot;/&gt;&lt;property id=&quot;20303&quot; value=&quot;-1&quot;/&gt;&lt;property id=&quot;20307&quot; value=&quot;403&quot;/&gt;&lt;property id=&quot;20309&quot; value=&quot;-1&quot;/&gt;&lt;/object&gt;&lt;object type=&quot;3&quot; unique_id=&quot;10036&quot;&gt;&lt;property id=&quot;20148&quot; value=&quot;5&quot;/&gt;&lt;property id=&quot;20300&quot; value=&quot;Slide 33 - &amp;quot;Assessment and Improvement&amp;quot;&quot;/&gt;&lt;property id=&quot;20303&quot; value=&quot;-1&quot;/&gt;&lt;property id=&quot;20307&quot; value=&quot;404&quot;/&gt;&lt;property id=&quot;20309&quot; value=&quot;-1&quot;/&gt;&lt;/object&gt;&lt;object type=&quot;3&quot; unique_id=&quot;10037&quot;&gt;&lt;property id=&quot;20148&quot; value=&quot;5&quot;/&gt;&lt;property id=&quot;20300&quot; value=&quot;Slide 34 - &amp;quot;Personal Software Process (PSP)&amp;quot;&quot;/&gt;&lt;property id=&quot;20303&quot; value=&quot;-1&quot;/&gt;&lt;property id=&quot;20307&quot; value=&quot;405&quot;/&gt;&lt;property id=&quot;20309&quot; value=&quot;-1&quot;/&gt;&lt;/object&gt;&lt;object type=&quot;3&quot; unique_id=&quot;10038&quot;&gt;&lt;property id=&quot;20148&quot; value=&quot;5&quot;/&gt;&lt;property id=&quot;20300&quot; value=&quot;Slide 35 - &amp;quot;Team Software Process (TSP)&amp;quot;&quot;/&gt;&lt;property id=&quot;20303&quot; value=&quot;-1&quot;/&gt;&lt;property id=&quot;20307&quot; value=&quot;406&quot;/&gt;&lt;property id=&quot;20309&quot; value=&quot;-1&quot;/&gt;&lt;/object&gt;&lt;object type=&quot;3&quot; unique_id=&quot;10039&quot;&gt;&lt;property id=&quot;20148&quot; value=&quot;5&quot;/&gt;&lt;property id=&quot;20300&quot; value=&quot;Slide 36 - &amp;quot;Chapter 3: Prescriptive Process Models&amp;quot;&quot;/&gt;&lt;property id=&quot;20303&quot; value=&quot;-1&quot;/&gt;&lt;property id=&quot;20307&quot; value=&quot;417&quot;/&gt;&lt;property id=&quot;20309&quot; value=&quot;-1&quot;/&gt;&lt;/object&gt;&lt;object type=&quot;3&quot; unique_id=&quot;10040&quot;&gt;&lt;property id=&quot;20148&quot; value=&quot;5&quot;/&gt;&lt;property id=&quot;20300&quot; value=&quot;Slide 37 - &amp;quot;Prescriptive Models&amp;quot;&quot;/&gt;&lt;property id=&quot;20303&quot; value=&quot;-1&quot;/&gt;&lt;property id=&quot;20307&quot; value=&quot;407&quot;/&gt;&lt;property id=&quot;20309&quot; value=&quot;-1&quot;/&gt;&lt;/object&gt;&lt;object type=&quot;3&quot; unique_id=&quot;10041&quot;&gt;&lt;property id=&quot;20148&quot; value=&quot;5&quot;/&gt;&lt;property id=&quot;20300&quot; value=&quot;Slide 38 - &amp;quot;The Linear Model&amp;quot;&quot;/&gt;&lt;property id=&quot;20303&quot; value=&quot;-1&quot;/&gt;&lt;property id=&quot;20307&quot; value=&quot;352&quot;/&gt;&lt;property id=&quot;20309&quot; value=&quot;-1&quot;/&gt;&lt;/object&gt;&lt;object type=&quot;3&quot; unique_id=&quot;10042&quot;&gt;&lt;property id=&quot;20148&quot; value=&quot;5&quot;/&gt;&lt;property id=&quot;20300&quot; value=&quot;Slide 39 - &amp;quot;Rational Unified Process&amp;quot;&quot;/&gt;&lt;property id=&quot;20303&quot; value=&quot;-1&quot;/&gt;&lt;property id=&quot;20307&quot; value=&quot;413&quot;/&gt;&lt;property id=&quot;20309&quot; value=&quot;-1&quot;/&gt;&lt;/object&gt;&lt;object type=&quot;3&quot; unique_id=&quot;10043&quot;&gt;&lt;property id=&quot;20148&quot; value=&quot;5&quot;/&gt;&lt;property id=&quot;20300&quot; value=&quot;Slide 40 - &amp;quot;Iterative Models&amp;quot;&quot;/&gt;&lt;property id=&quot;20303&quot; value=&quot;-1&quot;/&gt;&lt;property id=&quot;20307&quot; value=&quot;411&quot;/&gt;&lt;property id=&quot;20309&quot; value=&quot;-1&quot;/&gt;&lt;/object&gt;&lt;object type=&quot;3&quot; unique_id=&quot;10044&quot;&gt;&lt;property id=&quot;20148&quot; value=&quot;5&quot;/&gt;&lt;property id=&quot;20300&quot; value=&quot;Slide 41 - &amp;quot;The Incremental Model&amp;quot;&quot;/&gt;&lt;property id=&quot;20303&quot; value=&quot;-1&quot;/&gt;&lt;property id=&quot;20307&quot; value=&quot;412&quot;/&gt;&lt;property id=&quot;20309&quot; value=&quot;-1&quot;/&gt;&lt;/object&gt;&lt;object type=&quot;3&quot; unique_id=&quot;10045&quot;&gt;&lt;property id=&quot;20148&quot; value=&quot;5&quot;/&gt;&lt;property id=&quot;20300&quot; value=&quot;Slide 42 - &amp;quot;Iterative and Incremental Models&amp;quot;&quot;/&gt;&lt;property id=&quot;20303&quot; value=&quot;-1&quot;/&gt;&lt;property id=&quot;20307&quot; value=&quot;353&quot;/&gt;&lt;property id=&quot;20309&quot; value=&quot;-1&quot;/&gt;&lt;/object&gt;&lt;object type=&quot;3&quot; unique_id=&quot;10046&quot;&gt;&lt;property id=&quot;20148&quot; value=&quot;5&quot;/&gt;&lt;property id=&quot;20300&quot; value=&quot;Slide 43 - &amp;quot;Evolutionary Models: The Spiral&amp;quot;&quot;/&gt;&lt;property id=&quot;20303&quot; value=&quot;-1&quot;/&gt;&lt;property id=&quot;20307&quot; value=&quot;408&quot;/&gt;&lt;property id=&quot;20309&quot; value=&quot;-1&quot;/&gt;&lt;/object&gt;&lt;object type=&quot;3&quot; unique_id=&quot;10047&quot;&gt;&lt;property id=&quot;20148&quot; value=&quot;5&quot;/&gt;&lt;property id=&quot;20300&quot; value=&quot;Slide 44 - &amp;quot;Evolutionary Models: Concurrent&amp;quot;&quot;/&gt;&lt;property id=&quot;20303&quot; value=&quot;-1&quot;/&gt;&lt;property id=&quot;20307&quot; value=&quot;409&quot;/&gt;&lt;property id=&quot;20309&quot; value=&quot;-1&quot;/&gt;&lt;/object&gt;&lt;object type=&quot;3&quot; unique_id=&quot;10048&quot;&gt;&lt;property id=&quot;20148&quot; value=&quot;5&quot;/&gt;&lt;property id=&quot;20300&quot; value=&quot;Slide 45 - &amp;quot;Still Other Process Models&amp;quot;&quot;/&gt;&lt;property id=&quot;20303&quot; value=&quot;-1&quot;/&gt;&lt;property id=&quot;20307&quot; value=&quot;410&quot;/&gt;&lt;property id=&quot;20309&quot; value=&quot;-1&quot;/&gt;&lt;/object&gt;&lt;object type=&quot;3&quot; unique_id=&quot;10049&quot;&gt;&lt;property id=&quot;20148&quot; value=&quot;5&quot;/&gt;&lt;property id=&quot;20300&quot; value=&quot;Slide 46 - &amp;quot;Homework Assignment for 8/29/07&amp;quot;&quot;/&gt;&lt;property id=&quot;20303&quot; value=&quot;-1&quot;/&gt;&lt;property id=&quot;20307&quot; value=&quot;377&quot;/&gt;&lt;property id=&quot;20309&quot; value=&quot;-1&quot;/&gt;&lt;/object&gt;&lt;/object&gt;&lt;object type=&quot;8&quot; unique_id=&quot;10050&quot;&gt;&lt;/object&gt;&lt;/object&gt;&lt;/database&gt;"/>
</p:tagLst>
</file>

<file path=ppt/tags/tag2.xml><?xml version="1.0" encoding="utf-8"?>
<p:tagLst xmlns:a="http://schemas.openxmlformats.org/drawingml/2006/main" xmlns:r="http://schemas.openxmlformats.org/officeDocument/2006/relationships" xmlns:p="http://schemas.openxmlformats.org/presentationml/2006/main">
  <p:tag name="PPSNARRATION" val="1,2137399327,C:\Documents and Settings\Shawn Bohner\My Documents\CS5704\Fall2007\CS5704-Week1\CS5704-Week1.ppc"/>
</p:tagLst>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Office\Templates\Blank Presentation.pot</Template>
  <TotalTime>18958</TotalTime>
  <Words>1630</Words>
  <Application>Microsoft Office PowerPoint</Application>
  <PresentationFormat>On-screen Show (4:3)</PresentationFormat>
  <Paragraphs>272</Paragraphs>
  <Slides>20</Slides>
  <Notes>20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Blank Presentation</vt:lpstr>
      <vt:lpstr>Software Construction  and Evolution - CSSE 375  Dealing with Generalization</vt:lpstr>
      <vt:lpstr>Dealing with Generalization</vt:lpstr>
      <vt:lpstr>Pull Up Field</vt:lpstr>
      <vt:lpstr>Pull Up Method</vt:lpstr>
      <vt:lpstr>Pull Up Constructor Body</vt:lpstr>
      <vt:lpstr>Extract Subclass</vt:lpstr>
      <vt:lpstr>Extract Superclass</vt:lpstr>
      <vt:lpstr>Extract Superclass: Mechanics</vt:lpstr>
      <vt:lpstr>Exercise: Extract Superclass (1 of 7)</vt:lpstr>
      <vt:lpstr>Exercise: Extract Superclass (2 of 7)</vt:lpstr>
      <vt:lpstr>Exercise: Extract Superclass (3 of 7)</vt:lpstr>
      <vt:lpstr>Exercise: Extract Superclass (4 of 7)</vt:lpstr>
      <vt:lpstr>Exercise: Extract Superclass (5 of 7)</vt:lpstr>
      <vt:lpstr>Exercise: Extract Superclass (6 of 7)</vt:lpstr>
      <vt:lpstr>Exercise: Extract Superclass (7 of 7)</vt:lpstr>
      <vt:lpstr>Extract Interface</vt:lpstr>
      <vt:lpstr>Collapse Hierarchy</vt:lpstr>
      <vt:lpstr>Form Template Method</vt:lpstr>
      <vt:lpstr>Replace Inheritance with Delegation</vt:lpstr>
      <vt:lpstr>Replace Delegation with Inheritance</vt:lpstr>
    </vt:vector>
  </TitlesOfParts>
  <Company>Virginia Tech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Construction and Evolution CS5704: First Class</dc:title>
  <dc:creator>Shawn Bohner</dc:creator>
  <cp:lastModifiedBy>Windows User</cp:lastModifiedBy>
  <cp:revision>95</cp:revision>
  <cp:lastPrinted>2010-04-20T14:38:24Z</cp:lastPrinted>
  <dcterms:created xsi:type="dcterms:W3CDTF">2010-04-19T08:08:49Z</dcterms:created>
  <dcterms:modified xsi:type="dcterms:W3CDTF">2014-04-01T15:31:19Z</dcterms:modified>
</cp:coreProperties>
</file>