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9" r:id="rId2"/>
    <p:sldId id="647" r:id="rId3"/>
    <p:sldId id="663" r:id="rId4"/>
    <p:sldId id="616" r:id="rId5"/>
    <p:sldId id="664" r:id="rId6"/>
    <p:sldId id="665" r:id="rId7"/>
    <p:sldId id="648" r:id="rId8"/>
    <p:sldId id="666" r:id="rId9"/>
    <p:sldId id="667" r:id="rId10"/>
    <p:sldId id="668" r:id="rId11"/>
    <p:sldId id="669" r:id="rId12"/>
    <p:sldId id="670" r:id="rId13"/>
    <p:sldId id="651" r:id="rId14"/>
    <p:sldId id="671" r:id="rId15"/>
  </p:sldIdLst>
  <p:sldSz cx="9144000" cy="6858000" type="screen4x3"/>
  <p:notesSz cx="7315200" cy="96012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3877" autoAdjust="0"/>
  </p:normalViewPr>
  <p:slideViewPr>
    <p:cSldViewPr>
      <p:cViewPr varScale="1">
        <p:scale>
          <a:sx n="60" d="100"/>
          <a:sy n="60" d="100"/>
        </p:scale>
        <p:origin x="-126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81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48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 smtClean="0"/>
              <a:t>Image from http://www.methodactingstrasberg.com/methodacting.</a:t>
            </a:r>
            <a:endParaRPr lang="en-US" b="0" baseline="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goes</a:t>
            </a:r>
            <a:r>
              <a:rPr lang="en-US" baseline="0" dirty="0" smtClean="0"/>
              <a:t> along with allocation of responsibilities… move the responsibility to the lowest level where the information is needed.</a:t>
            </a:r>
            <a:endParaRPr lang="en-US" dirty="0" smtClean="0"/>
          </a:p>
          <a:p>
            <a:r>
              <a:rPr lang="en-US" b="1" dirty="0" smtClean="0"/>
              <a:t>Q6:</a:t>
            </a:r>
            <a:r>
              <a:rPr lang="en-US" b="1" baseline="0" dirty="0" smtClean="0"/>
              <a:t> </a:t>
            </a:r>
            <a:r>
              <a:rPr lang="en-US" b="0" baseline="0" dirty="0" smtClean="0"/>
              <a:t>What problem/situation does the “Replace Constructor with Factory Method” refactoring address?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for cases in which you have to downcast the result from calling a method.</a:t>
            </a:r>
          </a:p>
          <a:p>
            <a:r>
              <a:rPr lang="en-US" dirty="0" smtClean="0"/>
              <a:t>	These cases often appear with methods that return a collection or </a:t>
            </a:r>
            <a:r>
              <a:rPr lang="en-US" dirty="0" err="1" smtClean="0"/>
              <a:t>iterator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things go wrong, you need to do something about it. In the simplest case, you can stop the program with an error code. </a:t>
            </a:r>
          </a:p>
          <a:p>
            <a:r>
              <a:rPr lang="en-US" dirty="0" smtClean="0"/>
              <a:t>	This is the software equivalent of committing suicide because you miss a flight. 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</a:t>
            </a:r>
            <a:r>
              <a:rPr lang="en-US" dirty="0" smtClean="0"/>
              <a:t>part of a program that spots an error isn’t always the part that can figure out what to do about it. Hence,</a:t>
            </a:r>
            <a:r>
              <a:rPr lang="en-US" baseline="0" dirty="0" smtClean="0"/>
              <a:t> exception handling…</a:t>
            </a:r>
            <a:endParaRPr lang="en-US" dirty="0" smtClean="0"/>
          </a:p>
          <a:p>
            <a:r>
              <a:rPr lang="en-US" dirty="0" smtClean="0"/>
              <a:t>Q7:</a:t>
            </a:r>
            <a:r>
              <a:rPr lang="en-US" baseline="0" dirty="0" smtClean="0"/>
              <a:t> What is the problem that “</a:t>
            </a:r>
            <a:r>
              <a:rPr lang="en-US" dirty="0" smtClean="0"/>
              <a:t>Replace Error Code with Exception</a:t>
            </a:r>
            <a:r>
              <a:rPr lang="en-US" sz="1200" dirty="0" smtClean="0"/>
              <a:t>” </a:t>
            </a:r>
            <a:r>
              <a:rPr lang="en-US" baseline="0" dirty="0" smtClean="0"/>
              <a:t>solves?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Exceptions should be used for exceptional behavior—behavior that is an unexpected error. They should not act as a substitute for conditional tests. </a:t>
            </a:r>
          </a:p>
          <a:p>
            <a:r>
              <a:rPr lang="en-US" dirty="0" smtClean="0"/>
              <a:t>If you can reasonably expect the caller to check the condition before calling the operation, you should provide a test, and the caller should use it.</a:t>
            </a:r>
          </a:p>
          <a:p>
            <a:r>
              <a:rPr lang="en-US" b="1" dirty="0" smtClean="0"/>
              <a:t>Q8:</a:t>
            </a:r>
            <a:r>
              <a:rPr lang="en-US" b="1" baseline="0" dirty="0" smtClean="0"/>
              <a:t> </a:t>
            </a:r>
            <a:r>
              <a:rPr lang="en-US" baseline="0" dirty="0" smtClean="0"/>
              <a:t>What is the problem that “</a:t>
            </a:r>
            <a:r>
              <a:rPr lang="en-US" dirty="0" smtClean="0"/>
              <a:t>Replace Exception with Test</a:t>
            </a:r>
            <a:r>
              <a:rPr lang="en-US" sz="1200" dirty="0" smtClean="0"/>
              <a:t>” </a:t>
            </a:r>
            <a:r>
              <a:rPr lang="en-US" baseline="0" dirty="0" smtClean="0"/>
              <a:t>solves?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Q1</a:t>
            </a:r>
            <a:r>
              <a:rPr lang="en-US" dirty="0" smtClean="0"/>
              <a:t>: Why are “Making Method Calls Simpler” </a:t>
            </a:r>
            <a:r>
              <a:rPr lang="en-US" dirty="0" err="1" smtClean="0"/>
              <a:t>refactorings</a:t>
            </a:r>
            <a:r>
              <a:rPr lang="en-US" dirty="0" smtClean="0"/>
              <a:t> needed?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simplest and most important thing you can do is to change the name of a method. </a:t>
            </a:r>
          </a:p>
          <a:p>
            <a:r>
              <a:rPr lang="en-US" dirty="0" smtClean="0"/>
              <a:t>Naming is a key </a:t>
            </a:r>
            <a:r>
              <a:rPr lang="en-US" b="1" dirty="0" smtClean="0"/>
              <a:t>tool </a:t>
            </a:r>
            <a:r>
              <a:rPr lang="en-US" dirty="0" smtClean="0"/>
              <a:t>in communication. If you understand what a program is doing, you should not be afraid to use Rename Method to pass on that knowledge. </a:t>
            </a:r>
          </a:p>
          <a:p>
            <a:r>
              <a:rPr lang="en-US" dirty="0" smtClean="0"/>
              <a:t>You can (and should) also rename variables and classes. </a:t>
            </a:r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Q2:</a:t>
            </a:r>
            <a:r>
              <a:rPr lang="en-US" b="0" baseline="0" dirty="0" smtClean="0"/>
              <a:t> True/False: O</a:t>
            </a:r>
            <a:r>
              <a:rPr lang="en-US" dirty="0" smtClean="0"/>
              <a:t>ften, the simplest and most important thing you can do to improve</a:t>
            </a:r>
            <a:r>
              <a:rPr lang="en-US" baseline="0" dirty="0" smtClean="0"/>
              <a:t> the understandability of method</a:t>
            </a:r>
            <a:r>
              <a:rPr lang="en-US" dirty="0" smtClean="0"/>
              <a:t> is to change the name of the method to better reflect</a:t>
            </a:r>
            <a:r>
              <a:rPr lang="en-US" baseline="0" dirty="0" smtClean="0"/>
              <a:t> its purpose</a:t>
            </a:r>
            <a:r>
              <a:rPr lang="en-U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good rule to follow is to say that any method that returns a value should not have observable side effects.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	</a:t>
            </a:r>
            <a:r>
              <a:rPr lang="en-US" dirty="0" smtClean="0"/>
              <a:t>You can move the call to other places in the method or call this function as often as you like. </a:t>
            </a:r>
          </a:p>
          <a:p>
            <a:r>
              <a:rPr lang="en-US" dirty="0" smtClean="0"/>
              <a:t>If you come across a method that returns a value but also has side effects, you should try to separate the query from the modifier.</a:t>
            </a:r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Q3:</a:t>
            </a:r>
            <a:r>
              <a:rPr lang="en-US" b="1" baseline="0" dirty="0" smtClean="0"/>
              <a:t> </a:t>
            </a:r>
            <a:r>
              <a:rPr lang="en-US" dirty="0" smtClean="0"/>
              <a:t>If you come across a method that returns a value but also has side effects (changes</a:t>
            </a:r>
            <a:r>
              <a:rPr lang="en-US" baseline="0" dirty="0" smtClean="0"/>
              <a:t> the state of the object)</a:t>
            </a:r>
            <a:r>
              <a:rPr lang="en-US" dirty="0" smtClean="0"/>
              <a:t>, you should try to separate the ________ from the ________.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reverse of Parameterize Method. </a:t>
            </a:r>
          </a:p>
          <a:p>
            <a:r>
              <a:rPr lang="en-US" b="1" dirty="0" smtClean="0"/>
              <a:t>Q4:</a:t>
            </a:r>
            <a:r>
              <a:rPr lang="en-US" b="1" baseline="0" dirty="0" smtClean="0"/>
              <a:t> </a:t>
            </a:r>
            <a:r>
              <a:rPr lang="en-US" baseline="0" dirty="0" smtClean="0"/>
              <a:t>What is the solution that “</a:t>
            </a:r>
            <a:r>
              <a:rPr lang="en-US" sz="1200" dirty="0" smtClean="0"/>
              <a:t>Replace Parameter with Explicit Methods” </a:t>
            </a:r>
            <a:r>
              <a:rPr lang="en-US" baseline="0" dirty="0" smtClean="0"/>
              <a:t>provides?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</a:t>
            </a:r>
            <a:r>
              <a:rPr lang="en-US" baseline="0" dirty="0" smtClean="0"/>
              <a:t>dilemma – interact with parts or deal with the whole…</a:t>
            </a:r>
          </a:p>
          <a:p>
            <a:r>
              <a:rPr lang="en-US" dirty="0" smtClean="0"/>
              <a:t>Similar idea in “Introduce Parameter Object”… </a:t>
            </a:r>
          </a:p>
          <a:p>
            <a:r>
              <a:rPr lang="en-US" dirty="0" smtClean="0"/>
              <a:t>You have a group of parameters that naturally go together</a:t>
            </a:r>
            <a:r>
              <a:rPr lang="en-US" baseline="0" dirty="0" smtClean="0"/>
              <a:t> </a:t>
            </a:r>
            <a:r>
              <a:rPr lang="en-US" baseline="0" dirty="0" err="1" smtClean="0">
                <a:sym typeface="Wingdings"/>
              </a:rPr>
              <a:t></a:t>
            </a:r>
            <a:r>
              <a:rPr lang="en-US" baseline="0" dirty="0" smtClean="0">
                <a:sym typeface="Wingdings"/>
              </a:rPr>
              <a:t> </a:t>
            </a:r>
            <a:r>
              <a:rPr lang="en-US" dirty="0" smtClean="0"/>
              <a:t>Replace them with an object.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goes</a:t>
            </a:r>
            <a:r>
              <a:rPr lang="en-US" baseline="0" dirty="0" smtClean="0"/>
              <a:t> along with allocation of responsibilities… move the responsibility to the lowest level where the information is needed.</a:t>
            </a:r>
            <a:endParaRPr lang="en-US" dirty="0" smtClean="0"/>
          </a:p>
          <a:p>
            <a:r>
              <a:rPr lang="en-US" b="1" dirty="0" smtClean="0"/>
              <a:t>Q5:</a:t>
            </a:r>
            <a:r>
              <a:rPr lang="en-US" b="1" baseline="0" dirty="0" smtClean="0"/>
              <a:t> </a:t>
            </a:r>
            <a:r>
              <a:rPr lang="en-US" b="0" baseline="0" dirty="0" smtClean="0"/>
              <a:t>A</a:t>
            </a:r>
            <a:r>
              <a:rPr lang="en-US" baseline="0" dirty="0" smtClean="0"/>
              <a:t>fter the refactoring in the example on slide, what method invokes </a:t>
            </a:r>
            <a:r>
              <a:rPr lang="en-US" baseline="0" dirty="0" err="1" smtClean="0"/>
              <a:t>getDiscountLevel</a:t>
            </a:r>
            <a:r>
              <a:rPr lang="en-US" baseline="0" dirty="0" smtClean="0"/>
              <a:t>()?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invGray">
          <a:xfrm>
            <a:off x="9190038" y="20638"/>
            <a:ext cx="563562" cy="68580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Freeform 7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Freeform 10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8194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2FA40B-D0E2-5746-A3D8-9149A00ED7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69C24B-8AC4-4649-8C5D-C9ABF9BA8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381000"/>
          </a:xfrm>
        </p:spPr>
        <p:txBody>
          <a:bodyPr/>
          <a:lstStyle>
            <a:lvl1pPr>
              <a:defRPr smtClean="0"/>
            </a:lvl1pPr>
          </a:lstStyle>
          <a:p>
            <a:fld id="{D1C5598A-8974-3840-978B-2DD519743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B3A97D-E058-4347-98A3-25ACC5C28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A6DD52-B65D-2745-95FF-4AABEB510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D968FA-C622-B24E-90B1-AA1F68708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EFA5E4A-AD53-0843-A6C6-D4095C8CCF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3A6690-49A6-7A4D-B2B1-26C8A70FBB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87E393-2226-604C-AFDD-3DC991E195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32A153-4C1E-1849-AC61-B029892F4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B5FF174-6D5E-474F-A735-6762711C56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Freeform 22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9" name="Freeform 25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1" name="Freeform 27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7620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4FCEEE-9DC8-B543-AC3A-75A414BF23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" name="Rectangle 6"/>
          <p:cNvSpPr txBox="1">
            <a:spLocks noChangeArrowheads="1"/>
          </p:cNvSpPr>
          <p:nvPr userDrawn="1"/>
        </p:nvSpPr>
        <p:spPr bwMode="auto">
          <a:xfrm>
            <a:off x="72390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ZapfDingbats" pitchFamily="82" charset="2"/>
        <a:buChar char="l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43400" y="762000"/>
            <a:ext cx="4724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Construction </a:t>
            </a:r>
            <a:b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and Evolution - </a:t>
            </a: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Making Method Calls Simpler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53000" y="4953000"/>
            <a:ext cx="3962400" cy="533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Shawn </a:t>
            </a:r>
            <a:r>
              <a:rPr lang="en-US" dirty="0" smtClean="0"/>
              <a:t>and Steve</a:t>
            </a:r>
            <a:endParaRPr lang="en-US" sz="1400" dirty="0"/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1026" name="Picture 2" descr="What is Method Act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359148"/>
            <a:ext cx="4419600" cy="349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990600"/>
            <a:ext cx="419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Below</a:t>
            </a:r>
            <a:r>
              <a:rPr lang="en-US" b="1" dirty="0" smtClean="0"/>
              <a:t> – </a:t>
            </a:r>
            <a:r>
              <a:rPr lang="en-US" dirty="0" smtClean="0"/>
              <a:t>“Be the character!”  The late acting teacher Lee Strasberg coaches a student into the role.  We can do that, too.  “Be the software class!” What would you do next?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Remove Setting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field should be set at creation time and never altered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Remove any setting method for that field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Similarly, “Hide Method” makes a public method private…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429000"/>
            <a:ext cx="8198734" cy="1295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Constructor with Factory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want to do more than simple construction when you create an object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Replace the constructor with a factory method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3048000"/>
            <a:ext cx="4191000" cy="995144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Employee (</a:t>
            </a: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type) {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     _type = type;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}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95400" y="4343400"/>
            <a:ext cx="6400800" cy="1396424"/>
            <a:chOff x="409877" y="6101715"/>
            <a:chExt cx="7613584" cy="1396424"/>
          </a:xfrm>
        </p:grpSpPr>
        <p:sp>
          <p:nvSpPr>
            <p:cNvPr id="6" name="TextBox 5"/>
            <p:cNvSpPr txBox="1"/>
            <p:nvPr/>
          </p:nvSpPr>
          <p:spPr>
            <a:xfrm>
              <a:off x="409877" y="6502995"/>
              <a:ext cx="7613584" cy="995144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static Employee </a:t>
              </a:r>
              <a:r>
                <a:rPr lang="en-US" sz="2000" b="1" dirty="0" err="1" smtClean="0">
                  <a:latin typeface="Courier New" charset="0"/>
                </a:rPr>
                <a:t>create(int</a:t>
              </a:r>
              <a:r>
                <a:rPr lang="en-US" sz="2000" b="1" dirty="0" smtClean="0">
                  <a:latin typeface="Courier New" charset="0"/>
                </a:rPr>
                <a:t> type) {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     return new </a:t>
              </a:r>
              <a:r>
                <a:rPr lang="en-US" sz="2000" b="1" dirty="0" err="1" smtClean="0">
                  <a:latin typeface="Courier New" charset="0"/>
                </a:rPr>
                <a:t>Employee(type</a:t>
              </a:r>
              <a:r>
                <a:rPr lang="en-US" sz="2000" b="1" dirty="0" smtClean="0">
                  <a:latin typeface="Courier New" charset="0"/>
                </a:rPr>
                <a:t>);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Q6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Encapsulate Downcast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method returns an object that needs to be </a:t>
            </a:r>
            <a:r>
              <a:rPr lang="en-US" dirty="0" err="1" smtClean="0"/>
              <a:t>downcasted</a:t>
            </a:r>
            <a:r>
              <a:rPr lang="en-US" dirty="0" smtClean="0"/>
              <a:t> by its callers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Move the downcast to within the method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52600" y="3048000"/>
            <a:ext cx="5410200" cy="995144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Object </a:t>
            </a:r>
            <a:r>
              <a:rPr lang="en-US" sz="2000" b="1" dirty="0" err="1" smtClean="0">
                <a:latin typeface="Courier New" charset="0"/>
              </a:rPr>
              <a:t>lastReading</a:t>
            </a:r>
            <a:r>
              <a:rPr lang="en-US" sz="2000" b="1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   return </a:t>
            </a:r>
            <a:r>
              <a:rPr lang="en-US" sz="2000" b="1" dirty="0" err="1" smtClean="0">
                <a:latin typeface="Courier New" charset="0"/>
              </a:rPr>
              <a:t>readings.lastElement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}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66800" y="4343400"/>
            <a:ext cx="6934200" cy="1396424"/>
            <a:chOff x="137963" y="6101715"/>
            <a:chExt cx="8248049" cy="1396424"/>
          </a:xfrm>
        </p:grpSpPr>
        <p:sp>
          <p:nvSpPr>
            <p:cNvPr id="6" name="TextBox 5"/>
            <p:cNvSpPr txBox="1"/>
            <p:nvPr/>
          </p:nvSpPr>
          <p:spPr>
            <a:xfrm>
              <a:off x="137963" y="6502995"/>
              <a:ext cx="8248049" cy="995144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Reading </a:t>
              </a:r>
              <a:r>
                <a:rPr lang="en-US" sz="2000" b="1" dirty="0" err="1" smtClean="0">
                  <a:latin typeface="Courier New" charset="0"/>
                </a:rPr>
                <a:t>lastReading</a:t>
              </a:r>
              <a:r>
                <a:rPr lang="en-US" sz="2000" b="1" dirty="0" smtClean="0">
                  <a:latin typeface="Courier New" charset="0"/>
                </a:rPr>
                <a:t>() {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   return (Reading) </a:t>
              </a:r>
              <a:r>
                <a:rPr lang="en-US" sz="2000" b="1" dirty="0" err="1" smtClean="0">
                  <a:latin typeface="Courier New" charset="0"/>
                </a:rPr>
                <a:t>readings.lastElement</a:t>
              </a:r>
              <a:r>
                <a:rPr lang="en-US" sz="2000" b="1" dirty="0" smtClean="0">
                  <a:latin typeface="Courier New" charset="0"/>
                </a:rPr>
                <a:t>();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Error Code with Exception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763000" cy="5105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method returns a special code to indicate an error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Throw an exception instead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895600"/>
            <a:ext cx="8001000" cy="1883592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withdraw(int</a:t>
            </a:r>
            <a:r>
              <a:rPr lang="en-US" sz="1800" b="1" dirty="0" smtClean="0">
                <a:latin typeface="Courier New" charset="0"/>
              </a:rPr>
              <a:t> amount)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if (amount &gt; _balance)   return -1;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else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_balance -= amount;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return 0;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}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}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609599" y="4932741"/>
            <a:ext cx="8001001" cy="1544259"/>
            <a:chOff x="4977306" y="5167383"/>
            <a:chExt cx="3793578" cy="1544259"/>
          </a:xfrm>
        </p:grpSpPr>
        <p:sp>
          <p:nvSpPr>
            <p:cNvPr id="6" name="TextBox 5"/>
            <p:cNvSpPr txBox="1"/>
            <p:nvPr/>
          </p:nvSpPr>
          <p:spPr>
            <a:xfrm>
              <a:off x="4977306" y="5608263"/>
              <a:ext cx="3793578" cy="1103379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void </a:t>
              </a:r>
              <a:r>
                <a:rPr lang="en-US" sz="1800" b="1" dirty="0" err="1" smtClean="0">
                  <a:latin typeface="Courier New" charset="0"/>
                </a:rPr>
                <a:t>withdraw(int</a:t>
              </a:r>
              <a:r>
                <a:rPr lang="en-US" sz="1800" b="1" dirty="0" smtClean="0">
                  <a:latin typeface="Courier New" charset="0"/>
                </a:rPr>
                <a:t> amount) throws </a:t>
              </a:r>
              <a:r>
                <a:rPr lang="en-US" sz="1800" b="1" dirty="0" err="1" smtClean="0">
                  <a:latin typeface="Courier New" charset="0"/>
                </a:rPr>
                <a:t>BalanceException</a:t>
              </a:r>
              <a:r>
                <a:rPr lang="en-US" sz="1800" b="1" dirty="0" smtClean="0">
                  <a:latin typeface="Courier New" charset="0"/>
                </a:rPr>
                <a:t> {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if (amount &gt; _balance) throw new </a:t>
              </a:r>
              <a:r>
                <a:rPr lang="en-US" sz="1800" b="1" dirty="0" err="1" smtClean="0">
                  <a:latin typeface="Courier New" charset="0"/>
                </a:rPr>
                <a:t>BalanceException</a:t>
              </a:r>
              <a:r>
                <a:rPr lang="en-US" sz="1800" b="1" dirty="0" smtClean="0">
                  <a:latin typeface="Courier New" charset="0"/>
                </a:rPr>
                <a:t>();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_balance -= amount;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6639253" y="5167383"/>
              <a:ext cx="433552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637989" y="6015335"/>
            <a:ext cx="582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Q7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Exception with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5105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are throwing a checked exception on a condition the caller could have checked first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Change the caller to make the test first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895600"/>
            <a:ext cx="8001000" cy="1883592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double </a:t>
            </a:r>
            <a:r>
              <a:rPr lang="en-US" sz="1800" b="1" dirty="0" err="1" smtClean="0">
                <a:latin typeface="Courier New" charset="0"/>
              </a:rPr>
              <a:t>getValueForPeriod</a:t>
            </a:r>
            <a:r>
              <a:rPr lang="en-US" sz="1800" b="1" dirty="0" smtClean="0">
                <a:latin typeface="Courier New" charset="0"/>
              </a:rPr>
              <a:t> (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periodNumber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try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return _</a:t>
            </a:r>
            <a:r>
              <a:rPr lang="en-US" sz="1800" b="1" dirty="0" err="1" smtClean="0">
                <a:latin typeface="Courier New" charset="0"/>
              </a:rPr>
              <a:t>values[periodNumber</a:t>
            </a:r>
            <a:r>
              <a:rPr lang="en-US" sz="1800" b="1" dirty="0" smtClean="0">
                <a:latin typeface="Courier New" charset="0"/>
              </a:rPr>
              <a:t>];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} catch (</a:t>
            </a:r>
            <a:r>
              <a:rPr lang="en-US" sz="1800" b="1" dirty="0" err="1" smtClean="0">
                <a:latin typeface="Courier New" charset="0"/>
              </a:rPr>
              <a:t>ArrayIndexOutOfBoundsException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e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return 0;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}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}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609599" y="4932741"/>
            <a:ext cx="8001001" cy="1544259"/>
            <a:chOff x="4977306" y="5167383"/>
            <a:chExt cx="3793578" cy="1544259"/>
          </a:xfrm>
        </p:grpSpPr>
        <p:sp>
          <p:nvSpPr>
            <p:cNvPr id="6" name="TextBox 5"/>
            <p:cNvSpPr txBox="1"/>
            <p:nvPr/>
          </p:nvSpPr>
          <p:spPr>
            <a:xfrm>
              <a:off x="4977306" y="5608263"/>
              <a:ext cx="3793578" cy="1103379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double </a:t>
              </a:r>
              <a:r>
                <a:rPr lang="en-US" sz="1800" b="1" dirty="0" err="1" smtClean="0">
                  <a:latin typeface="Courier New" charset="0"/>
                </a:rPr>
                <a:t>getValueForPeriod</a:t>
              </a:r>
              <a:r>
                <a:rPr lang="en-US" sz="1800" b="1" dirty="0" smtClean="0">
                  <a:latin typeface="Courier New" charset="0"/>
                </a:rPr>
                <a:t> (</a:t>
              </a:r>
              <a:r>
                <a:rPr lang="en-US" sz="1800" b="1" dirty="0" err="1" smtClean="0">
                  <a:latin typeface="Courier New" charset="0"/>
                </a:rPr>
                <a:t>int</a:t>
              </a:r>
              <a:r>
                <a:rPr lang="en-US" sz="1800" b="1" dirty="0" smtClean="0">
                  <a:latin typeface="Courier New" charset="0"/>
                </a:rPr>
                <a:t> </a:t>
              </a:r>
              <a:r>
                <a:rPr lang="en-US" sz="1800" b="1" dirty="0" err="1" smtClean="0">
                  <a:latin typeface="Courier New" charset="0"/>
                </a:rPr>
                <a:t>periodNumber</a:t>
              </a:r>
              <a:r>
                <a:rPr lang="en-US" sz="1800" b="1" dirty="0" smtClean="0">
                  <a:latin typeface="Courier New" charset="0"/>
                </a:rPr>
                <a:t>) {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if (</a:t>
              </a:r>
              <a:r>
                <a:rPr lang="en-US" sz="1800" b="1" dirty="0" err="1" smtClean="0">
                  <a:latin typeface="Courier New" charset="0"/>
                </a:rPr>
                <a:t>periodNumber</a:t>
              </a:r>
              <a:r>
                <a:rPr lang="en-US" sz="1800" b="1" dirty="0" smtClean="0">
                  <a:latin typeface="Courier New" charset="0"/>
                </a:rPr>
                <a:t> &gt;= _</a:t>
              </a:r>
              <a:r>
                <a:rPr lang="en-US" sz="1800" b="1" dirty="0" err="1" smtClean="0">
                  <a:latin typeface="Courier New" charset="0"/>
                </a:rPr>
                <a:t>values.length</a:t>
              </a:r>
              <a:r>
                <a:rPr lang="en-US" sz="1800" b="1" dirty="0" smtClean="0">
                  <a:latin typeface="Courier New" charset="0"/>
                </a:rPr>
                <a:t>) return 0;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return _</a:t>
              </a:r>
              <a:r>
                <a:rPr lang="en-US" sz="1800" b="1" dirty="0" err="1" smtClean="0">
                  <a:latin typeface="Courier New" charset="0"/>
                </a:rPr>
                <a:t>values[periodNumber</a:t>
              </a:r>
              <a:r>
                <a:rPr lang="en-US" sz="1800" b="1" dirty="0" smtClean="0">
                  <a:latin typeface="Courier New" charset="0"/>
                </a:rPr>
                <a:t>];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6639253" y="5167383"/>
              <a:ext cx="433552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637989" y="6015335"/>
            <a:ext cx="582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Q8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</a:t>
            </a:r>
            <a:r>
              <a:rPr lang="en-US" dirty="0" smtClean="0"/>
              <a:t>Method Calls Simpler</a:t>
            </a:r>
            <a:endParaRPr lang="da-DK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763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Some Bad Code Smells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Alternative Classes with Different Interfaces, Data Clumps, Long Parameter List, Primitive Obsession, Speculative Generality, Switch Statements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81000" y="2514600"/>
            <a:ext cx="8534400" cy="3657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Rename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Add Parameter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Remove Parameter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Separate Query from Modifier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Parameterize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Replace Parameter with Explicit Methods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Preserve Whole Object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Replace Parameter with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Introduce Parameter Object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Remove Setting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Hide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Replace Constructor with Factory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Encapsulate Downcast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Replace Error Code with Exception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Replace Exception with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Make Method Calls Simpler?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257800"/>
          </a:xfrm>
        </p:spPr>
        <p:txBody>
          <a:bodyPr/>
          <a:lstStyle/>
          <a:p>
            <a:r>
              <a:rPr lang="en-US" dirty="0" smtClean="0"/>
              <a:t>Objects are all about interfaces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Need easy to understand and use interfaces in developing good object-oriented software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Chapter 10 explores </a:t>
            </a:r>
            <a:r>
              <a:rPr lang="en-US" dirty="0" err="1" smtClean="0"/>
              <a:t>refactorings</a:t>
            </a:r>
            <a:r>
              <a:rPr lang="en-US" dirty="0" smtClean="0"/>
              <a:t> that make interfaces more straightforward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Rename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The name of a method does not reveal its purpose.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Change the name of the method.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Similarly, Add/Remove Parameter are simple and effective </a:t>
            </a:r>
            <a:r>
              <a:rPr lang="en-US" dirty="0" err="1" smtClean="0"/>
              <a:t>refactorings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Q2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71800"/>
            <a:ext cx="8373626" cy="1524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Separate Query from Modifier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method that returns a value but also changes the state of an object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Create two methods, one for the query and one for the modification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Q3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352800"/>
            <a:ext cx="8133708" cy="1447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Parameterized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Several methods do similar things but with different values contained in the method body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Create one method that uses a parameter for the different values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9" y="3733800"/>
            <a:ext cx="8466667" cy="1828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Parameter with Explicit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90678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method that runs different code depending on the values of an enumerated parameter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Create a separate method for each value of the parameter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962553"/>
            <a:ext cx="6705600" cy="1826141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void </a:t>
            </a:r>
            <a:r>
              <a:rPr lang="en-US" sz="2000" b="1" dirty="0" err="1" smtClean="0">
                <a:latin typeface="Courier New" charset="0"/>
              </a:rPr>
              <a:t>setValue</a:t>
            </a:r>
            <a:r>
              <a:rPr lang="en-US" sz="2000" b="1" dirty="0" smtClean="0">
                <a:latin typeface="Courier New" charset="0"/>
              </a:rPr>
              <a:t> (String name, </a:t>
            </a: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value)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</a:t>
            </a:r>
            <a:r>
              <a:rPr lang="en-US" sz="2000" b="1" dirty="0" err="1" smtClean="0">
                <a:latin typeface="Courier New" charset="0"/>
              </a:rPr>
              <a:t>name.equals("height</a:t>
            </a:r>
            <a:r>
              <a:rPr lang="en-US" sz="2000" b="1" dirty="0" smtClean="0">
                <a:latin typeface="Courier New" charset="0"/>
              </a:rPr>
              <a:t>"))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_height = value;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</a:t>
            </a:r>
            <a:r>
              <a:rPr lang="en-US" sz="2000" b="1" dirty="0" err="1" smtClean="0">
                <a:latin typeface="Courier New" charset="0"/>
              </a:rPr>
              <a:t>name.equals("width</a:t>
            </a:r>
            <a:r>
              <a:rPr lang="en-US" sz="2000" b="1" dirty="0" smtClean="0">
                <a:latin typeface="Courier New" charset="0"/>
              </a:rPr>
              <a:t>"))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_width = value;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</a:t>
            </a:r>
            <a:r>
              <a:rPr lang="en-US" sz="2000" b="1" dirty="0" err="1" smtClean="0">
                <a:latin typeface="Courier New" charset="0"/>
              </a:rPr>
              <a:t>Assert.shouldNeverReachHere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}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209800" y="4800600"/>
            <a:ext cx="4648200" cy="1981200"/>
            <a:chOff x="1497532" y="6101715"/>
            <a:chExt cx="5528912" cy="1981200"/>
          </a:xfrm>
        </p:grpSpPr>
        <p:sp>
          <p:nvSpPr>
            <p:cNvPr id="6" name="TextBox 5"/>
            <p:cNvSpPr txBox="1"/>
            <p:nvPr/>
          </p:nvSpPr>
          <p:spPr>
            <a:xfrm>
              <a:off x="1497532" y="6502995"/>
              <a:ext cx="5528912" cy="1579920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void </a:t>
              </a:r>
              <a:r>
                <a:rPr lang="en-US" sz="2000" b="1" dirty="0" err="1" smtClean="0">
                  <a:latin typeface="Courier New" charset="0"/>
                </a:rPr>
                <a:t>setHeight(int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 err="1" smtClean="0">
                  <a:latin typeface="Courier New" charset="0"/>
                </a:rPr>
                <a:t>arg</a:t>
              </a:r>
              <a:r>
                <a:rPr lang="en-US" sz="2000" b="1" dirty="0" smtClean="0">
                  <a:latin typeface="Courier New" charset="0"/>
                </a:rPr>
                <a:t>)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_height = </a:t>
              </a:r>
              <a:r>
                <a:rPr lang="en-US" sz="2000" b="1" dirty="0" err="1" smtClean="0">
                  <a:latin typeface="Courier New" charset="0"/>
                </a:rPr>
                <a:t>arg</a:t>
              </a:r>
              <a:r>
                <a:rPr lang="en-US" sz="2000" b="1" dirty="0" smtClean="0">
                  <a:latin typeface="Courier New" charset="0"/>
                </a:rPr>
                <a:t>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}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void </a:t>
              </a:r>
              <a:r>
                <a:rPr lang="en-US" sz="2000" b="1" dirty="0" err="1" smtClean="0">
                  <a:latin typeface="Courier New" charset="0"/>
                </a:rPr>
                <a:t>setWidth</a:t>
              </a:r>
              <a:r>
                <a:rPr lang="en-US" sz="2000" b="1" dirty="0" smtClean="0">
                  <a:latin typeface="Courier New" charset="0"/>
                </a:rPr>
                <a:t> (</a:t>
              </a:r>
              <a:r>
                <a:rPr lang="en-US" sz="2000" b="1" dirty="0" err="1" smtClean="0">
                  <a:latin typeface="Courier New" charset="0"/>
                </a:rPr>
                <a:t>int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 err="1" smtClean="0">
                  <a:latin typeface="Courier New" charset="0"/>
                </a:rPr>
                <a:t>arg</a:t>
              </a:r>
              <a:r>
                <a:rPr lang="en-US" sz="2000" b="1" dirty="0" smtClean="0">
                  <a:latin typeface="Courier New" charset="0"/>
                </a:rPr>
                <a:t>)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_width = </a:t>
              </a:r>
              <a:r>
                <a:rPr lang="en-US" sz="2000" b="1" dirty="0" err="1" smtClean="0">
                  <a:latin typeface="Courier New" charset="0"/>
                </a:rPr>
                <a:t>arg</a:t>
              </a:r>
              <a:r>
                <a:rPr lang="en-US" sz="2000" b="1" dirty="0" smtClean="0">
                  <a:latin typeface="Courier New" charset="0"/>
                </a:rPr>
                <a:t>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Q4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Preserve Whole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90678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are getting several values from an object and passing these values as parameters in a method call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Send the whole object instead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Similar idea in “Introduce Parameter Object”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3507860"/>
            <a:ext cx="7620000" cy="1333698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low =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daysTempRange()</a:t>
            </a:r>
            <a:r>
              <a:rPr lang="en-US" sz="2000" b="1" dirty="0" err="1" smtClean="0">
                <a:latin typeface="Courier New" charset="0"/>
              </a:rPr>
              <a:t>.getLow</a:t>
            </a:r>
            <a:r>
              <a:rPr lang="en-US" sz="2000" b="1" dirty="0" smtClean="0">
                <a:latin typeface="Courier New" charset="0"/>
              </a:rPr>
              <a:t>();</a:t>
            </a:r>
            <a:br>
              <a:rPr lang="en-US" sz="2000" b="1" dirty="0" smtClean="0">
                <a:latin typeface="Courier New" charset="0"/>
              </a:rPr>
            </a:b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high =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daysTempRange()</a:t>
            </a:r>
            <a:r>
              <a:rPr lang="en-US" sz="2000" b="1" dirty="0" err="1" smtClean="0">
                <a:latin typeface="Courier New" charset="0"/>
              </a:rPr>
              <a:t>.getHigh</a:t>
            </a:r>
            <a:r>
              <a:rPr lang="en-US" sz="2000" b="1" dirty="0" smtClean="0">
                <a:latin typeface="Courier New" charset="0"/>
              </a:rPr>
              <a:t>();</a:t>
            </a:r>
            <a:br>
              <a:rPr lang="en-US" sz="2000" b="1" dirty="0" smtClean="0">
                <a:latin typeface="Courier New" charset="0"/>
              </a:rPr>
            </a:b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withinPlan</a:t>
            </a:r>
            <a:r>
              <a:rPr lang="en-US" sz="2000" b="1" dirty="0" smtClean="0">
                <a:latin typeface="Courier New" charset="0"/>
              </a:rPr>
              <a:t> = </a:t>
            </a:r>
            <a:r>
              <a:rPr lang="en-US" sz="2000" b="1" dirty="0" err="1" smtClean="0">
                <a:latin typeface="Courier New" charset="0"/>
              </a:rPr>
              <a:t>plan.withinRange(low</a:t>
            </a:r>
            <a:r>
              <a:rPr lang="en-US" sz="2000" b="1" dirty="0" smtClean="0">
                <a:latin typeface="Courier New" charset="0"/>
              </a:rPr>
              <a:t>, high);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85800" y="4888707"/>
            <a:ext cx="7620000" cy="750093"/>
            <a:chOff x="-315227" y="6101715"/>
            <a:chExt cx="9063790" cy="750093"/>
          </a:xfrm>
        </p:grpSpPr>
        <p:sp>
          <p:nvSpPr>
            <p:cNvPr id="6" name="TextBox 5"/>
            <p:cNvSpPr txBox="1"/>
            <p:nvPr/>
          </p:nvSpPr>
          <p:spPr>
            <a:xfrm>
              <a:off x="-315227" y="6502995"/>
              <a:ext cx="9063790" cy="348813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err="1" smtClean="0">
                  <a:latin typeface="Courier New" charset="0"/>
                </a:rPr>
                <a:t>withinPlan</a:t>
              </a:r>
              <a:r>
                <a:rPr lang="en-US" sz="2000" b="1" dirty="0" smtClean="0">
                  <a:latin typeface="Courier New" charset="0"/>
                </a:rPr>
                <a:t> = </a:t>
              </a:r>
              <a:r>
                <a:rPr lang="en-US" sz="2000" b="1" dirty="0" err="1" smtClean="0">
                  <a:latin typeface="Courier New" charset="0"/>
                </a:rPr>
                <a:t>plan.withinRange(</a:t>
              </a:r>
              <a:r>
                <a:rPr lang="en-US" sz="2000" b="1" dirty="0" err="1" smtClean="0">
                  <a:solidFill>
                    <a:srgbClr val="FFFF00"/>
                  </a:solidFill>
                  <a:latin typeface="Courier New" charset="0"/>
                </a:rPr>
                <a:t>daysTempRange</a:t>
              </a:r>
              <a:r>
                <a:rPr lang="en-US" sz="2000" b="1" dirty="0" smtClean="0">
                  <a:solidFill>
                    <a:srgbClr val="FFFF00"/>
                  </a:solidFill>
                  <a:latin typeface="Courier New" charset="0"/>
                </a:rPr>
                <a:t>()</a:t>
              </a:r>
              <a:r>
                <a:rPr lang="en-US" sz="2000" b="1" dirty="0" smtClean="0">
                  <a:latin typeface="Courier New" charset="0"/>
                </a:rPr>
                <a:t>);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Parameter with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90678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An object invokes a method, then passes the result as a parameter for a method. The receiver can also invoke this method.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Remove the parameter and let the receiver invoke the method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633520"/>
            <a:ext cx="8382000" cy="1241365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basePrice</a:t>
            </a:r>
            <a:r>
              <a:rPr lang="en-US" sz="2000" b="1" dirty="0" smtClean="0">
                <a:latin typeface="Courier New" charset="0"/>
              </a:rPr>
              <a:t> = _quantity * _</a:t>
            </a:r>
            <a:r>
              <a:rPr lang="en-US" sz="2000" b="1" dirty="0" err="1" smtClean="0">
                <a:latin typeface="Courier New" charset="0"/>
              </a:rPr>
              <a:t>itemPrice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discountLevel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= </a:t>
            </a:r>
            <a:r>
              <a:rPr lang="en-US" sz="2000" b="1" dirty="0" err="1" smtClean="0">
                <a:latin typeface="Courier New" charset="0"/>
              </a:rPr>
              <a:t>getDiscountLevel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double </a:t>
            </a:r>
            <a:r>
              <a:rPr lang="en-US" sz="2000" b="1" dirty="0" err="1" smtClean="0">
                <a:latin typeface="Courier New" charset="0"/>
              </a:rPr>
              <a:t>finalPrice</a:t>
            </a:r>
            <a:r>
              <a:rPr lang="en-US" sz="2000" b="1" dirty="0" smtClean="0">
                <a:latin typeface="Courier New" charset="0"/>
              </a:rPr>
              <a:t> = </a:t>
            </a:r>
            <a:br>
              <a:rPr lang="en-US" sz="2000" b="1" dirty="0" smtClean="0">
                <a:latin typeface="Courier New" charset="0"/>
              </a:rPr>
            </a:br>
            <a:r>
              <a:rPr lang="en-US" sz="2000" b="1" dirty="0" smtClean="0">
                <a:latin typeface="Courier New" charset="0"/>
              </a:rPr>
              <a:t>	   </a:t>
            </a:r>
            <a:r>
              <a:rPr lang="en-US" sz="2000" b="1" dirty="0" err="1" smtClean="0">
                <a:latin typeface="Courier New" charset="0"/>
              </a:rPr>
              <a:t>discountedPrice(basePrice</a:t>
            </a:r>
            <a:r>
              <a:rPr lang="en-US" sz="2000" b="1" dirty="0" smtClean="0">
                <a:latin typeface="Courier New" charset="0"/>
              </a:rPr>
              <a:t>,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discountLevel</a:t>
            </a:r>
            <a:r>
              <a:rPr lang="en-US" sz="2000" b="1" dirty="0" smtClean="0">
                <a:latin typeface="Courier New" charset="0"/>
              </a:rPr>
              <a:t>);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95400" y="4928920"/>
            <a:ext cx="6400800" cy="1319480"/>
            <a:chOff x="409877" y="6101715"/>
            <a:chExt cx="7613584" cy="1319480"/>
          </a:xfrm>
        </p:grpSpPr>
        <p:sp>
          <p:nvSpPr>
            <p:cNvPr id="6" name="TextBox 5"/>
            <p:cNvSpPr txBox="1"/>
            <p:nvPr/>
          </p:nvSpPr>
          <p:spPr>
            <a:xfrm>
              <a:off x="409877" y="6502995"/>
              <a:ext cx="7613584" cy="918200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err="1" smtClean="0">
                  <a:latin typeface="Courier New" charset="0"/>
                </a:rPr>
                <a:t>int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 err="1" smtClean="0">
                  <a:latin typeface="Courier New" charset="0"/>
                </a:rPr>
                <a:t>basePrice</a:t>
              </a:r>
              <a:r>
                <a:rPr lang="en-US" sz="2000" b="1" dirty="0" smtClean="0">
                  <a:latin typeface="Courier New" charset="0"/>
                </a:rPr>
                <a:t> = _quantity * _</a:t>
              </a:r>
              <a:r>
                <a:rPr lang="en-US" sz="2000" b="1" dirty="0" err="1" smtClean="0">
                  <a:latin typeface="Courier New" charset="0"/>
                </a:rPr>
                <a:t>itemPrice</a:t>
              </a:r>
              <a:r>
                <a:rPr lang="en-US" sz="2000" b="1" dirty="0" smtClean="0">
                  <a:latin typeface="Courier New" charset="0"/>
                </a:rPr>
                <a:t>;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double </a:t>
              </a:r>
              <a:r>
                <a:rPr lang="en-US" sz="2000" b="1" dirty="0" err="1" smtClean="0">
                  <a:latin typeface="Courier New" charset="0"/>
                </a:rPr>
                <a:t>finalPrice</a:t>
              </a:r>
              <a:r>
                <a:rPr lang="en-US" sz="2000" b="1" dirty="0" smtClean="0">
                  <a:latin typeface="Courier New" charset="0"/>
                </a:rPr>
                <a:t> = </a:t>
              </a:r>
              <a:br>
                <a:rPr lang="en-US" sz="2000" b="1" dirty="0" smtClean="0">
                  <a:latin typeface="Courier New" charset="0"/>
                </a:rPr>
              </a:br>
              <a:r>
                <a:rPr lang="en-US" sz="2000" b="1" dirty="0" smtClean="0">
                  <a:latin typeface="Courier New" charset="0"/>
                </a:rPr>
                <a:t>		</a:t>
              </a:r>
              <a:r>
                <a:rPr lang="en-US" sz="2000" b="1" dirty="0" err="1" smtClean="0">
                  <a:latin typeface="Courier New" charset="0"/>
                </a:rPr>
                <a:t>discountedPrice(basePrice</a:t>
              </a:r>
              <a:r>
                <a:rPr lang="en-US" sz="2000" b="1" dirty="0" smtClean="0">
                  <a:latin typeface="Courier New" charset="0"/>
                </a:rPr>
                <a:t>);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Q5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18157</TotalTime>
  <Words>1043</Words>
  <Application>Microsoft Office PowerPoint</Application>
  <PresentationFormat>On-screen Show (4:3)</PresentationFormat>
  <Paragraphs>185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Software Construction  and Evolution - CSSE 375  Making Method Calls Simpler</vt:lpstr>
      <vt:lpstr>Making Method Calls Simpler</vt:lpstr>
      <vt:lpstr>Why Make Method Calls Simpler?</vt:lpstr>
      <vt:lpstr>Rename Method</vt:lpstr>
      <vt:lpstr>Separate Query from Modifier</vt:lpstr>
      <vt:lpstr>Parameterized Method</vt:lpstr>
      <vt:lpstr>Replace Parameter with Explicit Methods</vt:lpstr>
      <vt:lpstr>Preserve Whole Object</vt:lpstr>
      <vt:lpstr>Replace Parameter with Method</vt:lpstr>
      <vt:lpstr>Remove Setting Method</vt:lpstr>
      <vt:lpstr>Replace Constructor with Factory Method</vt:lpstr>
      <vt:lpstr>Encapsulate Downcast</vt:lpstr>
      <vt:lpstr>Replace Error Code with Exception</vt:lpstr>
      <vt:lpstr>Replace Exception with Test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86</cp:revision>
  <cp:lastPrinted>2010-04-19T14:29:50Z</cp:lastPrinted>
  <dcterms:created xsi:type="dcterms:W3CDTF">2010-04-19T08:08:49Z</dcterms:created>
  <dcterms:modified xsi:type="dcterms:W3CDTF">2014-03-28T16:23:44Z</dcterms:modified>
</cp:coreProperties>
</file>