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9" r:id="rId2"/>
    <p:sldId id="647" r:id="rId3"/>
    <p:sldId id="616" r:id="rId4"/>
    <p:sldId id="650" r:id="rId5"/>
    <p:sldId id="648" r:id="rId6"/>
    <p:sldId id="649" r:id="rId7"/>
    <p:sldId id="651" r:id="rId8"/>
    <p:sldId id="652" r:id="rId9"/>
    <p:sldId id="558" r:id="rId10"/>
    <p:sldId id="633" r:id="rId11"/>
    <p:sldId id="653" r:id="rId12"/>
    <p:sldId id="654" r:id="rId13"/>
    <p:sldId id="655" r:id="rId14"/>
    <p:sldId id="656" r:id="rId15"/>
    <p:sldId id="657" r:id="rId16"/>
    <p:sldId id="658" r:id="rId17"/>
    <p:sldId id="659" r:id="rId18"/>
    <p:sldId id="660" r:id="rId19"/>
    <p:sldId id="661" r:id="rId20"/>
    <p:sldId id="662" r:id="rId21"/>
    <p:sldId id="663" r:id="rId22"/>
    <p:sldId id="664" r:id="rId23"/>
  </p:sldIdLst>
  <p:sldSz cx="9144000" cy="6858000" type="screen4x3"/>
  <p:notesSz cx="7315200" cy="9601200"/>
  <p:custDataLst>
    <p:tags r:id="rId2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9736" autoAdjust="0"/>
  </p:normalViewPr>
  <p:slideViewPr>
    <p:cSldViewPr>
      <p:cViewPr varScale="1">
        <p:scale>
          <a:sx n="64" d="100"/>
          <a:sy n="64" d="100"/>
        </p:scale>
        <p:origin x="-117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126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30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87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 smtClean="0"/>
              <a:t>How many sorts of conditionals are there, really?  The cartoon is from Language Log (http://languagelog.ldc.upenn.edu/nll/?p=1469), a sophisticated language discussion forum run from U Penn. On this page, they asked about “relevance conditionals.”  In the Stone Soup cartoon shown, “</a:t>
            </a:r>
            <a:r>
              <a:rPr lang="en-US" dirty="0" smtClean="0"/>
              <a:t>The if-clause in relevance conditionals specifies the circumstances in which the consequent is discourse-relevant, not the circumstances in which it is true.</a:t>
            </a:r>
            <a:r>
              <a:rPr lang="en-US" b="0" baseline="0" dirty="0" smtClean="0"/>
              <a:t>”  Other examples of such “relevance conditionals” include these:</a:t>
            </a:r>
          </a:p>
          <a:p>
            <a:endParaRPr lang="en-US" b="0" baseline="0" dirty="0" smtClean="0"/>
          </a:p>
          <a:p>
            <a:r>
              <a:rPr lang="en-US" dirty="0" smtClean="0"/>
              <a:t>If I may be honest, you are not looking good.</a:t>
            </a:r>
            <a:br>
              <a:rPr lang="en-US" dirty="0" smtClean="0"/>
            </a:br>
            <a:r>
              <a:rPr lang="en-US" dirty="0" smtClean="0"/>
              <a:t>If you want to know, 4 isn't a prime number.</a:t>
            </a:r>
            <a:br>
              <a:rPr lang="en-US" dirty="0" smtClean="0"/>
            </a:br>
            <a:r>
              <a:rPr lang="en-US" dirty="0" smtClean="0"/>
              <a:t>If you are thirsty, there is beer in the fridge.</a:t>
            </a:r>
            <a:endParaRPr lang="en-US" b="0" baseline="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 the type code definitions from the employee and replace them with references to the employee type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Breaks a conditional into pieces</a:t>
            </a:r>
          </a:p>
          <a:p>
            <a:r>
              <a:rPr lang="en-US" dirty="0" smtClean="0"/>
              <a:t>Separates the switching logic from the details of what happens</a:t>
            </a:r>
          </a:p>
          <a:p>
            <a:endParaRPr lang="en-US" dirty="0" smtClean="0"/>
          </a:p>
          <a:p>
            <a:r>
              <a:rPr lang="en-US" smtClean="0"/>
              <a:t>Q7:</a:t>
            </a:r>
            <a:r>
              <a:rPr lang="en-US" baseline="0" smtClean="0"/>
              <a:t> </a:t>
            </a:r>
            <a:r>
              <a:rPr lang="en-US" baseline="0" dirty="0" smtClean="0"/>
              <a:t>What is the problem that “</a:t>
            </a:r>
            <a:r>
              <a:rPr lang="en-US" sz="1200" dirty="0" smtClean="0"/>
              <a:t>Replace Conditional with Polymorphism” </a:t>
            </a:r>
            <a:r>
              <a:rPr lang="en-US" baseline="0" dirty="0" smtClean="0"/>
              <a:t>solves?  Give a careful answer: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Q8:</a:t>
            </a:r>
            <a:r>
              <a:rPr lang="en-US" baseline="0" dirty="0" smtClean="0"/>
              <a:t> What is the solution that “</a:t>
            </a:r>
            <a:r>
              <a:rPr lang="en-US" sz="1200" dirty="0" smtClean="0"/>
              <a:t>Replace Nested Conditional with Guard Clauses” </a:t>
            </a:r>
            <a:r>
              <a:rPr lang="en-US" baseline="0" dirty="0" smtClean="0"/>
              <a:t>provides?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Q9:</a:t>
            </a:r>
            <a:r>
              <a:rPr lang="en-US" baseline="0" dirty="0" smtClean="0"/>
              <a:t> What is the problem that “</a:t>
            </a:r>
            <a:r>
              <a:rPr lang="en-US" sz="1200" dirty="0" smtClean="0"/>
              <a:t>Introduce Assertion” </a:t>
            </a:r>
            <a:r>
              <a:rPr lang="en-US" baseline="0" dirty="0" smtClean="0"/>
              <a:t>solves, and how does it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The essence of polymorphism is that instead of asking an object what type it is and then invoking some behavior based on the answer, you just invoke the behavior. 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The object, depending on its type, does the right thing. 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One of the less intuitive places to do this is where you have a null value in a field.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Q10: When you create 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isNull</a:t>
            </a:r>
            <a:r>
              <a:rPr lang="en-US" baseline="0" dirty="0" smtClean="0"/>
              <a:t> operation on the source class, w</a:t>
            </a:r>
            <a:r>
              <a:rPr lang="en-US" dirty="0" smtClean="0"/>
              <a:t>hat do you return when</a:t>
            </a:r>
            <a:r>
              <a:rPr lang="en-US" baseline="0" dirty="0" smtClean="0"/>
              <a:t> this is called</a:t>
            </a:r>
            <a:r>
              <a:rPr lang="en-US" dirty="0" smtClean="0"/>
              <a:t>?</a:t>
            </a:r>
          </a:p>
          <a:p>
            <a:r>
              <a:rPr lang="en-US" dirty="0" smtClean="0"/>
              <a:t>Q11: </a:t>
            </a:r>
            <a:r>
              <a:rPr lang="en-US" b="0" dirty="0" smtClean="0"/>
              <a:t>True </a:t>
            </a:r>
            <a:r>
              <a:rPr lang="en-US" dirty="0" smtClean="0"/>
              <a:t>or False: </a:t>
            </a:r>
            <a:r>
              <a:rPr lang="en-US" sz="1200" dirty="0" smtClean="0"/>
              <a:t>You find all places that compare a variable of the source type with null and replace them with a call </a:t>
            </a:r>
            <a:r>
              <a:rPr lang="en-US" sz="1200" dirty="0" err="1" smtClean="0"/>
              <a:t>isNull</a:t>
            </a:r>
            <a:r>
              <a:rPr lang="en-US" sz="1200" dirty="0" smtClean="0"/>
              <a:t> – this can be done by replacing one source and its clients at a time and compiling/testing between working on 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I.e., What do we do if they are a “null” customer to our program?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Examples of null checks…</a:t>
            </a:r>
          </a:p>
          <a:p>
            <a:endParaRPr lang="en-US" baseline="0" dirty="0" smtClean="0"/>
          </a:p>
          <a:p>
            <a:r>
              <a:rPr lang="en-US" baseline="0" dirty="0" smtClean="0"/>
              <a:t>Q12: Introducing a null object, what is the replacement for:  </a:t>
            </a:r>
          </a:p>
          <a:p>
            <a:r>
              <a:rPr lang="en-US" baseline="0" dirty="0" smtClean="0"/>
              <a:t>---------------</a:t>
            </a:r>
          </a:p>
          <a:p>
            <a:r>
              <a:rPr lang="en-US" baseline="0" dirty="0" smtClean="0"/>
              <a:t>Customer customer = </a:t>
            </a:r>
            <a:r>
              <a:rPr lang="en-US" baseline="0" dirty="0" err="1" smtClean="0"/>
              <a:t>site.getCustomer</a:t>
            </a:r>
            <a:r>
              <a:rPr lang="en-US" baseline="0" dirty="0" smtClean="0"/>
              <a:t>();</a:t>
            </a:r>
          </a:p>
          <a:p>
            <a:r>
              <a:rPr lang="en-US" baseline="0" dirty="0" err="1" smtClean="0"/>
              <a:t>BillingPlan</a:t>
            </a:r>
            <a:r>
              <a:rPr lang="en-US" baseline="0" dirty="0" smtClean="0"/>
              <a:t> plan;</a:t>
            </a:r>
          </a:p>
          <a:p>
            <a:r>
              <a:rPr lang="en-US" baseline="0" dirty="0" smtClean="0"/>
              <a:t>if (customer == null) plan = </a:t>
            </a:r>
            <a:r>
              <a:rPr lang="en-US" baseline="0" dirty="0" err="1" smtClean="0"/>
              <a:t>BillingPlan.basic</a:t>
            </a:r>
            <a:r>
              <a:rPr lang="en-US" baseline="0" dirty="0" smtClean="0"/>
              <a:t>();</a:t>
            </a:r>
          </a:p>
          <a:p>
            <a:r>
              <a:rPr lang="en-US" baseline="0" dirty="0" smtClean="0"/>
              <a:t>else plan = </a:t>
            </a:r>
            <a:r>
              <a:rPr lang="en-US" baseline="0" dirty="0" err="1" smtClean="0"/>
              <a:t>customer.getPlan</a:t>
            </a:r>
            <a:r>
              <a:rPr lang="en-US" baseline="0" dirty="0" smtClean="0"/>
              <a:t>();</a:t>
            </a:r>
          </a:p>
          <a:p>
            <a:r>
              <a:rPr lang="en-US" baseline="0" dirty="0" smtClean="0"/>
              <a:t> --------------</a:t>
            </a:r>
          </a:p>
          <a:p>
            <a:r>
              <a:rPr lang="en-US" baseline="0" dirty="0" smtClean="0"/>
              <a:t>in the example?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clients of site and customer --  all of which </a:t>
            </a:r>
            <a:r>
              <a:rPr lang="en-US" b="1" dirty="0" smtClean="0"/>
              <a:t>must check for nulls and </a:t>
            </a:r>
            <a:r>
              <a:rPr lang="en-US" dirty="0" smtClean="0"/>
              <a:t>all of which </a:t>
            </a:r>
            <a:r>
              <a:rPr lang="en-US" b="1" dirty="0" smtClean="0"/>
              <a:t>do the same thing when they find one</a:t>
            </a:r>
          </a:p>
          <a:p>
            <a:r>
              <a:rPr lang="en-US" sz="1200" dirty="0" smtClean="0"/>
              <a:t>Return </a:t>
            </a:r>
            <a:r>
              <a:rPr lang="en-US" sz="1200" b="1" dirty="0" smtClean="0"/>
              <a:t>false  </a:t>
            </a:r>
            <a:r>
              <a:rPr lang="en-US" sz="1200" dirty="0" smtClean="0"/>
              <a:t>for </a:t>
            </a:r>
            <a:r>
              <a:rPr lang="en-US" sz="1200" b="1" dirty="0" smtClean="0"/>
              <a:t>Source </a:t>
            </a:r>
            <a:r>
              <a:rPr lang="en-US" sz="1200" dirty="0" smtClean="0"/>
              <a:t>class, Return </a:t>
            </a:r>
            <a:r>
              <a:rPr lang="en-US" sz="1200" b="1" dirty="0" smtClean="0"/>
              <a:t>true </a:t>
            </a:r>
            <a:r>
              <a:rPr lang="en-US" sz="1200" dirty="0" smtClean="0"/>
              <a:t>for </a:t>
            </a:r>
            <a:r>
              <a:rPr lang="en-US" sz="1200" b="1" dirty="0" smtClean="0"/>
              <a:t>Null </a:t>
            </a:r>
            <a:r>
              <a:rPr lang="en-US" sz="1200" dirty="0" smtClean="0"/>
              <a:t>class</a:t>
            </a:r>
            <a:endParaRPr lang="en-US" b="1" dirty="0" smtClean="0"/>
          </a:p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Must</a:t>
            </a:r>
            <a:r>
              <a:rPr lang="en-US" baseline="0" dirty="0" smtClean="0"/>
              <a:t> now return </a:t>
            </a:r>
            <a:r>
              <a:rPr lang="en-US" sz="1200" b="1" dirty="0" smtClean="0"/>
              <a:t>Null </a:t>
            </a:r>
            <a:r>
              <a:rPr lang="en-US" sz="1200" b="0" dirty="0" smtClean="0"/>
              <a:t>object</a:t>
            </a:r>
            <a:r>
              <a:rPr lang="en-US" sz="1200" b="0" baseline="0" dirty="0" smtClean="0"/>
              <a:t> whenever a null is expected…</a:t>
            </a:r>
          </a:p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Q1: Why</a:t>
            </a:r>
            <a:r>
              <a:rPr lang="en-US" baseline="0" dirty="0" smtClean="0"/>
              <a:t> are Simplifying Conditionals </a:t>
            </a:r>
            <a:r>
              <a:rPr lang="en-US" baseline="0" dirty="0" err="1" smtClean="0"/>
              <a:t>refactorings</a:t>
            </a:r>
            <a:r>
              <a:rPr lang="en-US" baseline="0" dirty="0" smtClean="0"/>
              <a:t> often needed?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each source of a null I replace, I have to find all the times it is tested for </a:t>
            </a:r>
            <a:r>
              <a:rPr lang="en-US" dirty="0" err="1" smtClean="0"/>
              <a:t>nullness</a:t>
            </a:r>
            <a:r>
              <a:rPr lang="en-US" dirty="0" smtClean="0"/>
              <a:t> and replace them. If the object is widely passed around, these can be hard to track.</a:t>
            </a:r>
            <a:endParaRPr lang="en-US" b="1" dirty="0" smtClean="0"/>
          </a:p>
          <a:p>
            <a:endParaRPr lang="en-US" baseline="0" dirty="0" smtClean="0"/>
          </a:p>
          <a:p>
            <a:r>
              <a:rPr lang="en-US" baseline="0" dirty="0" smtClean="0"/>
              <a:t>Q12: Introducing a null object, what is the replacement for:  </a:t>
            </a:r>
          </a:p>
          <a:p>
            <a:r>
              <a:rPr lang="en-US" baseline="0" dirty="0" smtClean="0"/>
              <a:t>---------------</a:t>
            </a:r>
          </a:p>
          <a:p>
            <a:r>
              <a:rPr lang="en-US" baseline="0" dirty="0" smtClean="0"/>
              <a:t>Customer customer = </a:t>
            </a:r>
            <a:r>
              <a:rPr lang="en-US" baseline="0" dirty="0" err="1" smtClean="0"/>
              <a:t>site.getCustomer</a:t>
            </a:r>
            <a:r>
              <a:rPr lang="en-US" baseline="0" dirty="0" smtClean="0"/>
              <a:t>();</a:t>
            </a:r>
          </a:p>
          <a:p>
            <a:r>
              <a:rPr lang="en-US" baseline="0" dirty="0" err="1" smtClean="0"/>
              <a:t>BillingPlan</a:t>
            </a:r>
            <a:r>
              <a:rPr lang="en-US" baseline="0" dirty="0" smtClean="0"/>
              <a:t> plan;</a:t>
            </a:r>
          </a:p>
          <a:p>
            <a:r>
              <a:rPr lang="en-US" baseline="0" dirty="0" smtClean="0"/>
              <a:t>if (customer == null) plan = </a:t>
            </a:r>
            <a:r>
              <a:rPr lang="en-US" baseline="0" dirty="0" err="1" smtClean="0"/>
              <a:t>BillingPlan.basic</a:t>
            </a:r>
            <a:r>
              <a:rPr lang="en-US" baseline="0" dirty="0" smtClean="0"/>
              <a:t>();</a:t>
            </a:r>
          </a:p>
          <a:p>
            <a:r>
              <a:rPr lang="en-US" baseline="0" dirty="0" smtClean="0"/>
              <a:t>else plan = </a:t>
            </a:r>
            <a:r>
              <a:rPr lang="en-US" baseline="0" dirty="0" err="1" smtClean="0"/>
              <a:t>customer.getPlan</a:t>
            </a:r>
            <a:r>
              <a:rPr lang="en-US" baseline="0" dirty="0" smtClean="0"/>
              <a:t>();</a:t>
            </a:r>
          </a:p>
          <a:p>
            <a:r>
              <a:rPr lang="en-US" baseline="0" dirty="0" smtClean="0"/>
              <a:t> --------------</a:t>
            </a:r>
          </a:p>
          <a:p>
            <a:r>
              <a:rPr lang="en-US" baseline="0" dirty="0" smtClean="0"/>
              <a:t>in the example?</a:t>
            </a:r>
            <a:endParaRPr lang="en-US" dirty="0" smtClean="0"/>
          </a:p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it stands I gain nothing from using </a:t>
            </a:r>
            <a:r>
              <a:rPr lang="en-US" dirty="0" err="1" smtClean="0"/>
              <a:t>isNull</a:t>
            </a:r>
            <a:r>
              <a:rPr lang="en-US" dirty="0" smtClean="0"/>
              <a:t> rather than == null. The gain comes as I move behavior to the null customer and remove conditionals. I can make these moves one at a time. I begin with the name.</a:t>
            </a:r>
          </a:p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Like</a:t>
            </a:r>
            <a:r>
              <a:rPr lang="en-US" baseline="0" dirty="0" smtClean="0"/>
              <a:t> the previous slide, </a:t>
            </a:r>
            <a:r>
              <a:rPr lang="en-US" dirty="0" smtClean="0"/>
              <a:t>I can also do appropriate actions for modifiers…</a:t>
            </a:r>
          </a:p>
          <a:p>
            <a:endParaRPr lang="en-US" b="1" dirty="0" smtClean="0"/>
          </a:p>
          <a:p>
            <a:r>
              <a:rPr lang="en-US" baseline="0" dirty="0" smtClean="0"/>
              <a:t>Q12: Introducing a null object, what is the replacement for:  </a:t>
            </a:r>
          </a:p>
          <a:p>
            <a:r>
              <a:rPr lang="en-US" baseline="0" dirty="0" smtClean="0"/>
              <a:t>---------------</a:t>
            </a:r>
          </a:p>
          <a:p>
            <a:r>
              <a:rPr lang="en-US" baseline="0" dirty="0" smtClean="0"/>
              <a:t>Customer customer = </a:t>
            </a:r>
            <a:r>
              <a:rPr lang="en-US" baseline="0" dirty="0" err="1" smtClean="0"/>
              <a:t>site.getCustomer</a:t>
            </a:r>
            <a:r>
              <a:rPr lang="en-US" baseline="0" dirty="0" smtClean="0"/>
              <a:t>();</a:t>
            </a:r>
          </a:p>
          <a:p>
            <a:r>
              <a:rPr lang="en-US" baseline="0" dirty="0" err="1" smtClean="0"/>
              <a:t>BillingPlan</a:t>
            </a:r>
            <a:r>
              <a:rPr lang="en-US" baseline="0" dirty="0" smtClean="0"/>
              <a:t> plan;</a:t>
            </a:r>
          </a:p>
          <a:p>
            <a:r>
              <a:rPr lang="en-US" baseline="0" dirty="0" smtClean="0"/>
              <a:t>if (customer == null) plan = </a:t>
            </a:r>
            <a:r>
              <a:rPr lang="en-US" baseline="0" dirty="0" err="1" smtClean="0"/>
              <a:t>BillingPlan.basic</a:t>
            </a:r>
            <a:r>
              <a:rPr lang="en-US" baseline="0" dirty="0" smtClean="0"/>
              <a:t>();</a:t>
            </a:r>
          </a:p>
          <a:p>
            <a:r>
              <a:rPr lang="en-US" baseline="0" dirty="0" smtClean="0"/>
              <a:t>else plan = </a:t>
            </a:r>
            <a:r>
              <a:rPr lang="en-US" baseline="0" dirty="0" err="1" smtClean="0"/>
              <a:t>customer.getPlan</a:t>
            </a:r>
            <a:r>
              <a:rPr lang="en-US" baseline="0" dirty="0" smtClean="0"/>
              <a:t>();</a:t>
            </a:r>
          </a:p>
          <a:p>
            <a:r>
              <a:rPr lang="en-US" baseline="0" dirty="0" smtClean="0"/>
              <a:t> --------------</a:t>
            </a:r>
          </a:p>
          <a:p>
            <a:r>
              <a:rPr lang="en-US" baseline="0" dirty="0" smtClean="0"/>
              <a:t>in the example?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Breaks a conditional into pieces</a:t>
            </a:r>
          </a:p>
          <a:p>
            <a:r>
              <a:rPr lang="en-US" dirty="0" smtClean="0"/>
              <a:t>Separates the switching logic from the details of what happens</a:t>
            </a:r>
          </a:p>
          <a:p>
            <a:endParaRPr lang="en-US" dirty="0" smtClean="0"/>
          </a:p>
          <a:p>
            <a:r>
              <a:rPr lang="en-US" dirty="0" smtClean="0"/>
              <a:t>Q2:</a:t>
            </a:r>
            <a:r>
              <a:rPr lang="en-US" baseline="0" dirty="0" smtClean="0"/>
              <a:t> What is the main problem that “</a:t>
            </a:r>
            <a:r>
              <a:rPr lang="en-US" sz="1200" dirty="0" smtClean="0"/>
              <a:t>Decompose Conditional” </a:t>
            </a:r>
            <a:r>
              <a:rPr lang="en-US" baseline="0" dirty="0" smtClean="0"/>
              <a:t>solves?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Q3: What is the related problem that</a:t>
            </a:r>
            <a:r>
              <a:rPr lang="en-US" baseline="0" dirty="0" smtClean="0"/>
              <a:t> leads to</a:t>
            </a:r>
            <a:r>
              <a:rPr lang="en-US" dirty="0" smtClean="0"/>
              <a:t> decomposing a conditional?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Q4:</a:t>
            </a:r>
            <a:r>
              <a:rPr lang="en-US" baseline="0" dirty="0" smtClean="0"/>
              <a:t> What is the solution that “</a:t>
            </a:r>
            <a:r>
              <a:rPr lang="en-US" sz="1200" dirty="0" smtClean="0"/>
              <a:t>Consolidate Conditional Expression” </a:t>
            </a:r>
            <a:r>
              <a:rPr lang="en-US" baseline="0" dirty="0" smtClean="0"/>
              <a:t>provides?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Used to remove any duplication within the conditional code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Used to remove any duplication within the conditional code</a:t>
            </a:r>
          </a:p>
          <a:p>
            <a:endParaRPr lang="en-US" dirty="0" smtClean="0"/>
          </a:p>
          <a:p>
            <a:r>
              <a:rPr lang="en-US" dirty="0" smtClean="0"/>
              <a:t>Q5:</a:t>
            </a:r>
            <a:r>
              <a:rPr lang="en-US" baseline="0" dirty="0" smtClean="0"/>
              <a:t> What is the </a:t>
            </a:r>
            <a:r>
              <a:rPr lang="en-US" i="1" baseline="0" dirty="0" smtClean="0"/>
              <a:t>real</a:t>
            </a:r>
            <a:r>
              <a:rPr lang="en-US" baseline="0" dirty="0" smtClean="0"/>
              <a:t> problem that “</a:t>
            </a:r>
            <a:r>
              <a:rPr lang="en-US" sz="1200" dirty="0" smtClean="0"/>
              <a:t>Remove</a:t>
            </a:r>
            <a:r>
              <a:rPr lang="en-US" sz="1200" baseline="0" dirty="0" smtClean="0"/>
              <a:t> Control Flag</a:t>
            </a:r>
            <a:r>
              <a:rPr lang="en-US" sz="1200" dirty="0" smtClean="0"/>
              <a:t>” </a:t>
            </a:r>
            <a:r>
              <a:rPr lang="en-US" baseline="0" dirty="0" smtClean="0"/>
              <a:t>solves?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Q6: What is your solution to Refactoring </a:t>
            </a:r>
            <a:r>
              <a:rPr lang="en-US" baseline="0" dirty="0" err="1" smtClean="0"/>
              <a:t>checkSecurity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invGray">
          <a:xfrm>
            <a:off x="9190038" y="20638"/>
            <a:ext cx="563562" cy="68580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Freeform 7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Freeform 10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8194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2FA40B-D0E2-5746-A3D8-9149A00ED7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69C24B-8AC4-4649-8C5D-C9ABF9BA8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381000"/>
          </a:xfrm>
        </p:spPr>
        <p:txBody>
          <a:bodyPr/>
          <a:lstStyle>
            <a:lvl1pPr>
              <a:defRPr smtClean="0"/>
            </a:lvl1pPr>
          </a:lstStyle>
          <a:p>
            <a:fld id="{D1C5598A-8974-3840-978B-2DD519743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B3A97D-E058-4347-98A3-25ACC5C28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A6DD52-B65D-2745-95FF-4AABEB510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D968FA-C622-B24E-90B1-AA1F68708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EFA5E4A-AD53-0843-A6C6-D4095C8CCF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3A6690-49A6-7A4D-B2B1-26C8A70FBB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87E393-2226-604C-AFDD-3DC991E195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32A153-4C1E-1849-AC61-B029892F4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B5FF174-6D5E-474F-A735-6762711C56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Freeform 22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9" name="Freeform 25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1" name="Freeform 27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7620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4FCEEE-9DC8-B543-AC3A-75A414BF23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" name="Rectangle 6"/>
          <p:cNvSpPr txBox="1">
            <a:spLocks noChangeArrowheads="1"/>
          </p:cNvSpPr>
          <p:nvPr userDrawn="1"/>
        </p:nvSpPr>
        <p:spPr bwMode="auto">
          <a:xfrm>
            <a:off x="72390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ZapfDingbats" pitchFamily="82" charset="2"/>
        <a:buChar char="l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Construction </a:t>
            </a:r>
            <a:b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and Evolution - </a:t>
            </a: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Simplifying Conditionals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11036" y="3124200"/>
            <a:ext cx="4065964" cy="68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Shawn </a:t>
            </a:r>
            <a:r>
              <a:rPr lang="en-US" dirty="0" smtClean="0"/>
              <a:t>&amp; Steve</a:t>
            </a:r>
            <a:endParaRPr lang="en-US" sz="1400" dirty="0"/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1026" name="Picture 2" descr="http://languagelog.ldc.upenn.edu/myl/SS_RelevanceConditional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114800"/>
            <a:ext cx="571500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534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Replace Conditional with Polymorphism </a:t>
            </a:r>
            <a:br>
              <a:rPr lang="en-US" dirty="0" smtClean="0"/>
            </a:br>
            <a:r>
              <a:rPr lang="en-US" dirty="0" smtClean="0"/>
              <a:t>					on </a:t>
            </a:r>
            <a:r>
              <a:rPr lang="en-US" dirty="0" err="1" smtClean="0"/>
              <a:t>VillainType</a:t>
            </a:r>
            <a:endParaRPr lang="en-US" i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763000" cy="5715000"/>
          </a:xfrm>
        </p:spPr>
        <p:txBody>
          <a:bodyPr/>
          <a:lstStyle/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class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OverlyTaliban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void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inBadGuyLists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(string name)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DrivesJeep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, name) 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return TRUE;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}</a:t>
            </a:r>
          </a:p>
          <a:p>
            <a:pPr eaLnBrk="1" hangingPunct="1">
              <a:buNone/>
            </a:pPr>
            <a:endParaRPr lang="en-US" sz="2000" dirty="0" smtClean="0">
              <a:solidFill>
                <a:srgbClr val="000090"/>
              </a:solidFill>
              <a:latin typeface="Courier New" charset="0"/>
            </a:endParaRP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class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RussianDictator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void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inBadguyLists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(string name)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(Putin, name) 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return TRUE;    }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…</a:t>
            </a:r>
          </a:p>
          <a:p>
            <a:pPr eaLnBrk="1" hangingPunct="1">
              <a:buNone/>
            </a:pPr>
            <a:endParaRPr lang="en-US" sz="2000" dirty="0" smtClean="0">
              <a:solidFill>
                <a:srgbClr val="000090"/>
              </a:solidFill>
              <a:latin typeface="Courier New" charset="0"/>
            </a:endParaRP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class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VillainType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abstract 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void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inBadGuyLists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(string name)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;</a:t>
            </a:r>
          </a:p>
        </p:txBody>
      </p:sp>
      <p:sp>
        <p:nvSpPr>
          <p:cNvPr id="5" name="Left Arrow Callout 4"/>
          <p:cNvSpPr/>
          <p:nvPr/>
        </p:nvSpPr>
        <p:spPr bwMode="auto">
          <a:xfrm>
            <a:off x="4572000" y="4572000"/>
            <a:ext cx="3657600" cy="914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309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Declare </a:t>
            </a:r>
            <a:r>
              <a:rPr lang="en-US" b="1" dirty="0" err="1" smtClean="0">
                <a:latin typeface="+mj-lt"/>
              </a:rPr>
              <a:t>superclass</a:t>
            </a:r>
            <a:r>
              <a:rPr lang="en-US" b="1" dirty="0" smtClean="0">
                <a:latin typeface="+mj-lt"/>
              </a:rPr>
              <a:t> method abstract</a:t>
            </a:r>
            <a:endParaRPr lang="en-US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6453" y="5943600"/>
            <a:ext cx="23631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Another solution!</a:t>
            </a:r>
          </a:p>
          <a:p>
            <a:r>
              <a:rPr lang="en-US" dirty="0" smtClean="0"/>
              <a:t>See next slide…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Conditional with Polymorphism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conditional that chooses different behavior depending on type of object.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Move each leg of the conditional to an overriding method in a subclass. Make the original method abstract.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" y="3556844"/>
            <a:ext cx="8991599" cy="2539156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double </a:t>
            </a:r>
            <a:r>
              <a:rPr lang="en-US" sz="1800" b="1" dirty="0" err="1" smtClean="0">
                <a:latin typeface="Courier New" charset="0"/>
              </a:rPr>
              <a:t>getSpeed</a:t>
            </a:r>
            <a:r>
              <a:rPr lang="en-US" sz="1800" b="1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switch (_type)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  case EUROPEAN: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    return </a:t>
            </a:r>
            <a:r>
              <a:rPr lang="en-US" sz="1800" b="1" dirty="0" err="1" smtClean="0">
                <a:latin typeface="Courier New" charset="0"/>
              </a:rPr>
              <a:t>getBaseSpeed</a:t>
            </a:r>
            <a:r>
              <a:rPr lang="en-US" sz="18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  case AFRICAN: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    return </a:t>
            </a:r>
            <a:r>
              <a:rPr lang="en-US" sz="1800" b="1" dirty="0" err="1" smtClean="0">
                <a:latin typeface="Courier New" charset="0"/>
              </a:rPr>
              <a:t>getBaseSpeed()-getLoadFactor</a:t>
            </a:r>
            <a:r>
              <a:rPr lang="en-US" sz="1800" b="1" dirty="0" smtClean="0">
                <a:latin typeface="Courier New" charset="0"/>
              </a:rPr>
              <a:t>()*_</a:t>
            </a:r>
            <a:r>
              <a:rPr lang="en-US" sz="1800" b="1" dirty="0" err="1" smtClean="0">
                <a:latin typeface="Courier New" charset="0"/>
              </a:rPr>
              <a:t>numberOfCoconuts</a:t>
            </a:r>
            <a:r>
              <a:rPr lang="en-US" sz="18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  case NORWEGIAN_BLUE: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    return (_</a:t>
            </a:r>
            <a:r>
              <a:rPr lang="en-US" sz="1800" b="1" dirty="0" err="1" smtClean="0">
                <a:latin typeface="Courier New" charset="0"/>
              </a:rPr>
              <a:t>isNailed</a:t>
            </a:r>
            <a:r>
              <a:rPr lang="en-US" sz="1800" b="1" dirty="0" smtClean="0">
                <a:latin typeface="Courier New" charset="0"/>
              </a:rPr>
              <a:t>) ? 0 : </a:t>
            </a:r>
            <a:r>
              <a:rPr lang="en-US" sz="1800" b="1" dirty="0" err="1" smtClean="0">
                <a:latin typeface="Courier New" charset="0"/>
              </a:rPr>
              <a:t>getBaseSpeed(_voltage</a:t>
            </a:r>
            <a:r>
              <a:rPr lang="en-US" sz="1800" b="1" dirty="0" smtClean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throw new </a:t>
            </a:r>
            <a:r>
              <a:rPr lang="en-US" sz="1800" b="1" dirty="0" err="1" smtClean="0">
                <a:latin typeface="Courier New" charset="0"/>
              </a:rPr>
              <a:t>RuntimeException</a:t>
            </a:r>
            <a:r>
              <a:rPr lang="en-US" sz="1800" b="1" dirty="0" smtClean="0">
                <a:latin typeface="Courier New" charset="0"/>
              </a:rPr>
              <a:t> ("Should be unreachable");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Q7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534170"/>
            <a:ext cx="7010400" cy="3247630"/>
          </a:xfrm>
          <a:prstGeom prst="rect">
            <a:avLst/>
          </a:prstGeom>
          <a:solidFill>
            <a:srgbClr val="CCFFCC"/>
          </a:solidFill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48785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sz="3000" dirty="0" smtClean="0"/>
              <a:t>Replace Nested Conditional with Guard Clauses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90678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method has conditional behavior that does not make clear what the normal path of execution is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Use Guard Clauses for all special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2590800"/>
            <a:ext cx="8686800" cy="3057247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double </a:t>
            </a:r>
            <a:r>
              <a:rPr lang="en-US" sz="2000" b="1" dirty="0" err="1" smtClean="0">
                <a:latin typeface="Courier New" charset="0"/>
              </a:rPr>
              <a:t>getPayAmount</a:t>
            </a:r>
            <a:r>
              <a:rPr lang="en-US" sz="2000" b="1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double result;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(_</a:t>
            </a:r>
            <a:r>
              <a:rPr lang="en-US" sz="2000" b="1" dirty="0" err="1" smtClean="0">
                <a:latin typeface="Courier New" charset="0"/>
              </a:rPr>
              <a:t>isDead</a:t>
            </a:r>
            <a:r>
              <a:rPr lang="en-US" sz="2000" b="1" dirty="0" smtClean="0">
                <a:latin typeface="Courier New" charset="0"/>
              </a:rPr>
              <a:t>) result = </a:t>
            </a:r>
            <a:r>
              <a:rPr lang="en-US" sz="2000" b="1" dirty="0" err="1" smtClean="0">
                <a:latin typeface="Courier New" charset="0"/>
              </a:rPr>
              <a:t>deadAmount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else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if (_</a:t>
            </a:r>
            <a:r>
              <a:rPr lang="en-US" sz="2000" b="1" dirty="0" err="1" smtClean="0">
                <a:latin typeface="Courier New" charset="0"/>
              </a:rPr>
              <a:t>isSeparated</a:t>
            </a:r>
            <a:r>
              <a:rPr lang="en-US" sz="2000" b="1" dirty="0" smtClean="0">
                <a:latin typeface="Courier New" charset="0"/>
              </a:rPr>
              <a:t>) result = </a:t>
            </a:r>
            <a:r>
              <a:rPr lang="en-US" sz="2000" b="1" dirty="0" err="1" smtClean="0">
                <a:latin typeface="Courier New" charset="0"/>
              </a:rPr>
              <a:t>separatedAmount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else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    if (_</a:t>
            </a:r>
            <a:r>
              <a:rPr lang="en-US" sz="2000" b="1" dirty="0" err="1" smtClean="0">
                <a:latin typeface="Courier New" charset="0"/>
              </a:rPr>
              <a:t>isRetired</a:t>
            </a:r>
            <a:r>
              <a:rPr lang="en-US" sz="2000" b="1" dirty="0" smtClean="0">
                <a:latin typeface="Courier New" charset="0"/>
              </a:rPr>
              <a:t>) result = </a:t>
            </a:r>
            <a:r>
              <a:rPr lang="en-US" sz="2000" b="1" dirty="0" err="1" smtClean="0">
                <a:latin typeface="Courier New" charset="0"/>
              </a:rPr>
              <a:t>retiredAmount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    else result = </a:t>
            </a:r>
            <a:r>
              <a:rPr lang="en-US" sz="2000" b="1" dirty="0" err="1" smtClean="0">
                <a:latin typeface="Courier New" charset="0"/>
              </a:rPr>
              <a:t>normalPayAmount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};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return result;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}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14400" y="4724400"/>
            <a:ext cx="7467600" cy="2057400"/>
            <a:chOff x="-43314" y="6025515"/>
            <a:chExt cx="8882514" cy="2057400"/>
          </a:xfrm>
        </p:grpSpPr>
        <p:sp>
          <p:nvSpPr>
            <p:cNvPr id="6" name="TextBox 5"/>
            <p:cNvSpPr txBox="1"/>
            <p:nvPr/>
          </p:nvSpPr>
          <p:spPr>
            <a:xfrm>
              <a:off x="-43314" y="6502995"/>
              <a:ext cx="8882514" cy="1579920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double </a:t>
              </a:r>
              <a:r>
                <a:rPr lang="en-US" sz="2000" b="1" dirty="0" err="1" smtClean="0">
                  <a:latin typeface="Courier New" charset="0"/>
                </a:rPr>
                <a:t>getPayAmount</a:t>
              </a:r>
              <a:r>
                <a:rPr lang="en-US" sz="2000" b="1" dirty="0" smtClean="0">
                  <a:latin typeface="Courier New" charset="0"/>
                </a:rPr>
                <a:t>()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if (_</a:t>
              </a:r>
              <a:r>
                <a:rPr lang="en-US" sz="2000" b="1" dirty="0" err="1" smtClean="0">
                  <a:latin typeface="Courier New" charset="0"/>
                </a:rPr>
                <a:t>isDead</a:t>
              </a:r>
              <a:r>
                <a:rPr lang="en-US" sz="2000" b="1" dirty="0" smtClean="0">
                  <a:latin typeface="Courier New" charset="0"/>
                </a:rPr>
                <a:t>) return </a:t>
              </a:r>
              <a:r>
                <a:rPr lang="en-US" sz="2000" b="1" dirty="0" err="1" smtClean="0">
                  <a:latin typeface="Courier New" charset="0"/>
                </a:rPr>
                <a:t>deadAmount</a:t>
              </a:r>
              <a:r>
                <a:rPr lang="en-US" sz="2000" b="1" dirty="0" smtClean="0">
                  <a:latin typeface="Courier New" charset="0"/>
                </a:rPr>
                <a:t>();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if (_</a:t>
              </a:r>
              <a:r>
                <a:rPr lang="en-US" sz="2000" b="1" dirty="0" err="1" smtClean="0">
                  <a:latin typeface="Courier New" charset="0"/>
                </a:rPr>
                <a:t>isSeparated</a:t>
              </a:r>
              <a:r>
                <a:rPr lang="en-US" sz="2000" b="1" dirty="0" smtClean="0">
                  <a:latin typeface="Courier New" charset="0"/>
                </a:rPr>
                <a:t>) return </a:t>
              </a:r>
              <a:r>
                <a:rPr lang="en-US" sz="2000" b="1" dirty="0" err="1" smtClean="0">
                  <a:latin typeface="Courier New" charset="0"/>
                </a:rPr>
                <a:t>separatedAmount</a:t>
              </a:r>
              <a:r>
                <a:rPr lang="en-US" sz="2000" b="1" dirty="0" smtClean="0">
                  <a:latin typeface="Courier New" charset="0"/>
                </a:rPr>
                <a:t>();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if (_</a:t>
              </a:r>
              <a:r>
                <a:rPr lang="en-US" sz="2000" b="1" dirty="0" err="1" smtClean="0">
                  <a:latin typeface="Courier New" charset="0"/>
                </a:rPr>
                <a:t>isRetired</a:t>
              </a:r>
              <a:r>
                <a:rPr lang="en-US" sz="2000" b="1" dirty="0" smtClean="0">
                  <a:latin typeface="Courier New" charset="0"/>
                </a:rPr>
                <a:t>) return </a:t>
              </a:r>
              <a:r>
                <a:rPr lang="en-US" sz="2000" b="1" dirty="0" err="1" smtClean="0">
                  <a:latin typeface="Courier New" charset="0"/>
                </a:rPr>
                <a:t>retiredAmount</a:t>
              </a:r>
              <a:r>
                <a:rPr lang="en-US" sz="2000" b="1" dirty="0" smtClean="0">
                  <a:latin typeface="Courier New" charset="0"/>
                </a:rPr>
                <a:t>();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return </a:t>
              </a:r>
              <a:r>
                <a:rPr lang="en-US" sz="2000" b="1" dirty="0" err="1" smtClean="0">
                  <a:latin typeface="Courier New" charset="0"/>
                </a:rPr>
                <a:t>normalPayAmount</a:t>
              </a:r>
              <a:r>
                <a:rPr lang="en-US" sz="2000" b="1" dirty="0" smtClean="0">
                  <a:latin typeface="Courier New" charset="0"/>
                </a:rPr>
                <a:t>();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6" y="6025515"/>
              <a:ext cx="761999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Q8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04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Introduce Assertion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7630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section of code assumes something about the state of the program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Make the assumption explicit with an assertion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" y="2895600"/>
            <a:ext cx="8001000" cy="1623521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double </a:t>
            </a:r>
            <a:r>
              <a:rPr lang="en-US" sz="1800" b="1" dirty="0" err="1" smtClean="0">
                <a:latin typeface="Courier New" charset="0"/>
              </a:rPr>
              <a:t>getExpenseLimit</a:t>
            </a:r>
            <a:r>
              <a:rPr lang="en-US" sz="1800" b="1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// should have either expense limit or a primary project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return (_</a:t>
            </a:r>
            <a:r>
              <a:rPr lang="en-US" sz="1800" b="1" dirty="0" err="1" smtClean="0">
                <a:latin typeface="Courier New" charset="0"/>
              </a:rPr>
              <a:t>expenseLimit</a:t>
            </a:r>
            <a:r>
              <a:rPr lang="en-US" sz="1800" b="1" dirty="0" smtClean="0">
                <a:latin typeface="Courier New" charset="0"/>
              </a:rPr>
              <a:t> != NULL_EXPENSE) ?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  _</a:t>
            </a:r>
            <a:r>
              <a:rPr lang="en-US" sz="1800" b="1" dirty="0" err="1" smtClean="0">
                <a:latin typeface="Courier New" charset="0"/>
              </a:rPr>
              <a:t>expenseLimit</a:t>
            </a:r>
            <a:r>
              <a:rPr lang="en-US" sz="1800" b="1" dirty="0" smtClean="0">
                <a:latin typeface="Courier New" charset="0"/>
              </a:rPr>
              <a:t>: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  _</a:t>
            </a:r>
            <a:r>
              <a:rPr lang="en-US" sz="1800" b="1" dirty="0" err="1" smtClean="0">
                <a:latin typeface="Courier New" charset="0"/>
              </a:rPr>
              <a:t>primaryProject.getMemberExpenseLimit</a:t>
            </a:r>
            <a:r>
              <a:rPr lang="en-US" sz="18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}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76200" y="4572000"/>
            <a:ext cx="8991601" cy="2286000"/>
            <a:chOff x="4724400" y="5167383"/>
            <a:chExt cx="4263259" cy="2286000"/>
          </a:xfrm>
        </p:grpSpPr>
        <p:sp>
          <p:nvSpPr>
            <p:cNvPr id="6" name="TextBox 5"/>
            <p:cNvSpPr txBox="1"/>
            <p:nvPr/>
          </p:nvSpPr>
          <p:spPr>
            <a:xfrm>
              <a:off x="4724400" y="5608263"/>
              <a:ext cx="4263259" cy="1845120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double </a:t>
              </a:r>
              <a:r>
                <a:rPr lang="en-US" sz="1800" b="1" dirty="0" err="1" smtClean="0">
                  <a:latin typeface="Courier New" charset="0"/>
                </a:rPr>
                <a:t>getExpenseLimit</a:t>
              </a:r>
              <a:r>
                <a:rPr lang="en-US" sz="1800" b="1" dirty="0" smtClean="0">
                  <a:latin typeface="Courier New" charset="0"/>
                </a:rPr>
                <a:t>() {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</a:t>
              </a:r>
              <a:r>
                <a:rPr lang="en-US" sz="1800" b="1" dirty="0" err="1" smtClean="0">
                  <a:latin typeface="Courier New" charset="0"/>
                </a:rPr>
                <a:t>Assert.isTrue</a:t>
              </a:r>
              <a:r>
                <a:rPr lang="en-US" sz="1800" b="1" dirty="0" smtClean="0">
                  <a:latin typeface="Courier New" charset="0"/>
                </a:rPr>
                <a:t> </a:t>
              </a:r>
              <a:br>
                <a:rPr lang="en-US" sz="1800" b="1" dirty="0" smtClean="0">
                  <a:latin typeface="Courier New" charset="0"/>
                </a:rPr>
              </a:br>
              <a:r>
                <a:rPr lang="en-US" sz="1800" b="1" dirty="0" smtClean="0">
                  <a:latin typeface="Courier New" charset="0"/>
                </a:rPr>
                <a:t>    (_</a:t>
              </a:r>
              <a:r>
                <a:rPr lang="en-US" sz="1800" b="1" dirty="0" err="1" smtClean="0">
                  <a:latin typeface="Courier New" charset="0"/>
                </a:rPr>
                <a:t>expenseLimit</a:t>
              </a:r>
              <a:r>
                <a:rPr lang="en-US" sz="1800" b="1" dirty="0" smtClean="0">
                  <a:latin typeface="Courier New" charset="0"/>
                </a:rPr>
                <a:t> != NULL_EXPENSE || _</a:t>
              </a:r>
              <a:r>
                <a:rPr lang="en-US" sz="1800" b="1" dirty="0" err="1" smtClean="0">
                  <a:latin typeface="Courier New" charset="0"/>
                </a:rPr>
                <a:t>primaryProject</a:t>
              </a:r>
              <a:r>
                <a:rPr lang="en-US" sz="1800" b="1" dirty="0" smtClean="0">
                  <a:latin typeface="Courier New" charset="0"/>
                </a:rPr>
                <a:t> != null);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return (_</a:t>
              </a:r>
              <a:r>
                <a:rPr lang="en-US" sz="1800" b="1" dirty="0" err="1" smtClean="0">
                  <a:latin typeface="Courier New" charset="0"/>
                </a:rPr>
                <a:t>expenseLimit</a:t>
              </a:r>
              <a:r>
                <a:rPr lang="en-US" sz="1800" b="1" dirty="0" smtClean="0">
                  <a:latin typeface="Courier New" charset="0"/>
                </a:rPr>
                <a:t> != NULL_EXPENSE) ?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      _</a:t>
              </a:r>
              <a:r>
                <a:rPr lang="en-US" sz="1800" b="1" dirty="0" err="1" smtClean="0">
                  <a:latin typeface="Courier New" charset="0"/>
                </a:rPr>
                <a:t>expenseLimit</a:t>
              </a:r>
              <a:r>
                <a:rPr lang="en-US" sz="1800" b="1" dirty="0" smtClean="0">
                  <a:latin typeface="Courier New" charset="0"/>
                </a:rPr>
                <a:t>: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      _</a:t>
              </a:r>
              <a:r>
                <a:rPr lang="en-US" sz="1800" b="1" dirty="0" err="1" smtClean="0">
                  <a:latin typeface="Courier New" charset="0"/>
                </a:rPr>
                <a:t>primaryProject.getMemberExpenseLimit</a:t>
              </a:r>
              <a:r>
                <a:rPr lang="en-US" sz="1800" b="1" dirty="0" smtClean="0">
                  <a:latin typeface="Courier New" charset="0"/>
                </a:rPr>
                <a:t>();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6639253" y="5167383"/>
              <a:ext cx="433552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566047" y="4495800"/>
            <a:ext cx="577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Q9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18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Introduce Null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7630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repeated checks for a null value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Replace the null value with a null object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2971800"/>
            <a:ext cx="8686800" cy="595035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if (customer == null) plan = </a:t>
            </a:r>
            <a:r>
              <a:rPr lang="en-US" sz="2000" b="1" dirty="0" err="1" smtClean="0">
                <a:latin typeface="Courier New" charset="0"/>
              </a:rPr>
              <a:t>BillingPlan.basic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  else plan = </a:t>
            </a:r>
            <a:r>
              <a:rPr lang="en-US" sz="2000" b="1" dirty="0" err="1" smtClean="0">
                <a:latin typeface="Courier New" charset="0"/>
              </a:rPr>
              <a:t>customer.getPlan</a:t>
            </a:r>
            <a:r>
              <a:rPr lang="en-US" sz="2000" b="1" dirty="0" smtClean="0">
                <a:latin typeface="Courier New" charset="0"/>
              </a:rPr>
              <a:t>();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047999" y="3733800"/>
            <a:ext cx="3911601" cy="3124200"/>
            <a:chOff x="3047999" y="3733800"/>
            <a:chExt cx="3911601" cy="312420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6800" y="3733800"/>
              <a:ext cx="2082800" cy="3124200"/>
            </a:xfrm>
            <a:prstGeom prst="rect">
              <a:avLst/>
            </a:prstGeom>
            <a:solidFill>
              <a:srgbClr val="CCFFCC"/>
            </a:solidFill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12" name="Bent-Up Arrow 11"/>
            <p:cNvSpPr/>
            <p:nvPr/>
          </p:nvSpPr>
          <p:spPr bwMode="auto">
            <a:xfrm rot="5400000">
              <a:off x="2971799" y="4191000"/>
              <a:ext cx="1371600" cy="1219200"/>
            </a:xfrm>
            <a:prstGeom prst="bentUpArrow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688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Introduce Null Object: Mechanics</a:t>
            </a: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458200" cy="6096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Create subclass of source class (null version of the class) </a:t>
            </a:r>
          </a:p>
          <a:p>
            <a:pPr eaLnBrk="1" hangingPunct="1"/>
            <a:r>
              <a:rPr lang="en-US" sz="2000" dirty="0" smtClean="0"/>
              <a:t>Create an </a:t>
            </a:r>
            <a:r>
              <a:rPr lang="en-US" sz="2000" dirty="0" err="1" smtClean="0"/>
              <a:t>isNull</a:t>
            </a:r>
            <a:r>
              <a:rPr lang="en-US" sz="2000" dirty="0" smtClean="0"/>
              <a:t> operation on the source class and the null class. (Return false  for Source class, Return true for Null class)</a:t>
            </a:r>
          </a:p>
          <a:p>
            <a:pPr eaLnBrk="1" hangingPunct="1"/>
            <a:r>
              <a:rPr lang="en-US" sz="2000" dirty="0" smtClean="0"/>
              <a:t>Compile.</a:t>
            </a:r>
          </a:p>
          <a:p>
            <a:pPr eaLnBrk="1" hangingPunct="1"/>
            <a:r>
              <a:rPr lang="en-US" sz="2000" dirty="0" smtClean="0"/>
              <a:t>Find all places that can give out a null when asked for a source object. Replace them to give out a null object instead.</a:t>
            </a:r>
          </a:p>
          <a:p>
            <a:pPr eaLnBrk="1" hangingPunct="1"/>
            <a:r>
              <a:rPr lang="en-US" sz="2000" dirty="0" smtClean="0"/>
              <a:t>Find all places that compare a variable of the source type with null and replace them with a call </a:t>
            </a:r>
            <a:r>
              <a:rPr lang="en-US" sz="2000" dirty="0" err="1" smtClean="0"/>
              <a:t>isNull</a:t>
            </a:r>
            <a:r>
              <a:rPr lang="en-US" sz="2000" dirty="0" smtClean="0"/>
              <a:t>.</a:t>
            </a:r>
          </a:p>
          <a:p>
            <a:pPr eaLnBrk="1" hangingPunct="1"/>
            <a:r>
              <a:rPr lang="en-US" sz="2000" dirty="0" smtClean="0"/>
              <a:t>You may do this by replacing one source and its clients at a time and compiling/testing between working on sources.</a:t>
            </a:r>
          </a:p>
          <a:p>
            <a:pPr eaLnBrk="1" hangingPunct="1"/>
            <a:r>
              <a:rPr lang="en-US" sz="2000" dirty="0" smtClean="0"/>
              <a:t>Compile and test.</a:t>
            </a:r>
          </a:p>
          <a:p>
            <a:pPr eaLnBrk="1" hangingPunct="1"/>
            <a:r>
              <a:rPr lang="en-US" sz="2000" dirty="0" smtClean="0"/>
              <a:t>Look for cases in which clients invoke an operation if not null and do some alternative behavior if null.</a:t>
            </a:r>
          </a:p>
          <a:p>
            <a:pPr eaLnBrk="1" hangingPunct="1"/>
            <a:r>
              <a:rPr lang="en-US" sz="2000" dirty="0" smtClean="0"/>
              <a:t>For each of these cases override the operation in the null class with the alternative behavior.</a:t>
            </a:r>
          </a:p>
          <a:p>
            <a:pPr eaLnBrk="1" hangingPunct="1"/>
            <a:r>
              <a:rPr lang="en-US" sz="2000" dirty="0" smtClean="0"/>
              <a:t>Remove condition check for those that use the </a:t>
            </a:r>
            <a:r>
              <a:rPr lang="en-US" sz="2000" dirty="0" err="1" smtClean="0"/>
              <a:t>overriden</a:t>
            </a:r>
            <a:r>
              <a:rPr lang="en-US" sz="2000" dirty="0" smtClean="0"/>
              <a:t> behavior.</a:t>
            </a:r>
          </a:p>
          <a:p>
            <a:pPr eaLnBrk="1" hangingPunct="1"/>
            <a:r>
              <a:rPr lang="en-US" sz="2000" dirty="0" smtClean="0"/>
              <a:t>Compile and test.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001000" y="6091535"/>
            <a:ext cx="1175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Q10, 11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79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Introduce Null Object Example (1 of 7)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915400" cy="54864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class Site...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Customer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getCustomer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   return _customer;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Customer _customer;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…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9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class Customer...  // 3 example features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public String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getName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 {...}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public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BillingPlan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getPlan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 {...}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public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PaymentHistory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getHistory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 {...}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…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9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public class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PaymentHistory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...   //has its own features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getWeeksDelinquentInLastYear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53200" y="2762071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should this be if they are “not a current customer”?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6324600" y="3962400"/>
            <a:ext cx="13716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9229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Introduce Null Object Example (2 of 7)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915400" cy="54864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Customer customer =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site.getCustomer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BillingPlan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plan;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if (customer == null) plan =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BillingPlan.basic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else plan =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customer.getPlan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...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9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String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if (customer == null)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= "occupant";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else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=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customer.getName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...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9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weeksDelinquent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if (customer == null)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weeksDelinquent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= 0;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else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weeksDelinquent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= </a:t>
            </a:r>
            <a:b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</a:b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customer.getHistory().getWeeksDelinquentInLastYear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90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6019800"/>
            <a:ext cx="16033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Q12 - start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43801" y="2133600"/>
            <a:ext cx="16763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We’d have to check for this “non-existent customer” all over our code!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 flipV="1">
            <a:off x="5715000" y="1981200"/>
            <a:ext cx="1752600" cy="762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5638800" y="2971800"/>
            <a:ext cx="1752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5334000" y="3962400"/>
            <a:ext cx="2057400" cy="990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7737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Introduce Null Object Example (3 of 7)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915400" cy="54864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class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NullCustomer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extends Customer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public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boolean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isNull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return true;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} …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class Customer...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public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boolean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isNull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return false;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} …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protected Customer() {} //needed by the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NullCustomer</a:t>
            </a: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class Customer...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static Customer 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newNull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return new 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NullCustomer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26078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Introduce Null Object Example (4 of 7)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48006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class Site...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Customer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getCustomer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2000" dirty="0" smtClean="0">
                <a:solidFill>
                  <a:srgbClr val="800000"/>
                </a:solidFill>
                <a:latin typeface="Courier"/>
                <a:cs typeface="Courier"/>
              </a:rPr>
              <a:t>_customer == 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) ?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   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Customer.newNull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():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    _customer;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89012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Simplifying Conditionals</a:t>
            </a:r>
            <a:endParaRPr lang="da-DK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763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Conditional logic can get tricky and </a:t>
            </a:r>
            <a:r>
              <a:rPr lang="en-US" dirty="0" err="1" smtClean="0"/>
              <a:t>refactorings</a:t>
            </a:r>
            <a:r>
              <a:rPr lang="en-US" dirty="0" smtClean="0"/>
              <a:t> can be used to simplify it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Some Bad Code Smells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Long Method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Switch Statements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Temporary Field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3505200"/>
            <a:ext cx="8534400" cy="29282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Decompose Conditional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Consolidate Conditional Expression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Consolidate Duplicate Conditional Fragments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Remove Control Flag</a:t>
            </a:r>
            <a:br>
              <a:rPr lang="en-US" b="1" kern="0" dirty="0" smtClean="0">
                <a:solidFill>
                  <a:schemeClr val="tx1"/>
                </a:solidFill>
              </a:rPr>
            </a:br>
            <a:endParaRPr lang="en-US" b="1" kern="0" dirty="0" smtClean="0">
              <a:solidFill>
                <a:schemeClr val="tx1"/>
              </a:solidFill>
            </a:endParaRP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Replace Nested Conditional with Guard Clauses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Replace Conditional with Polymorphism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Introduce Null Object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Introduce Assertion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58200" y="6015335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Introduce Null Object Example (5 of 7)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915400" cy="54864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Customer customer =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site.getCustomer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BillingPlan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plan;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if 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isNull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()) plan =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BillingPlan.basic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else plan =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customer.getPlan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...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String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if 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isNull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())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= "occupant";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else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customer.getName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...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weeksDelinquent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if 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isNull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())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weeksDelinquent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= 0;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else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weeksDelinquent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b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</a:b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customer.getHistory().getWeeksDelinquentInLastYear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96200" y="6019800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Q12, </a:t>
            </a:r>
            <a:r>
              <a:rPr lang="en-US" b="1" dirty="0" err="1" smtClean="0">
                <a:solidFill>
                  <a:srgbClr val="0000FF"/>
                </a:solidFill>
              </a:rPr>
              <a:t>cntd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48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Introduce Null Object Example (6 of 7)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52578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</a:pPr>
            <a:r>
              <a:rPr lang="en-US" sz="2400" dirty="0" smtClean="0"/>
              <a:t>Currently I have client code that says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String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if 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isNull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())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= "</a:t>
            </a:r>
            <a:r>
              <a:rPr lang="en-US" sz="2000" dirty="0" smtClean="0">
                <a:solidFill>
                  <a:srgbClr val="800000"/>
                </a:solidFill>
                <a:latin typeface="Courier"/>
                <a:cs typeface="Courier"/>
              </a:rPr>
              <a:t>occupant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";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else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customer.getName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class 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NullCustomer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...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public String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getName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return "</a:t>
            </a:r>
            <a:r>
              <a:rPr lang="en-US" sz="2000" dirty="0" smtClean="0">
                <a:solidFill>
                  <a:srgbClr val="800000"/>
                </a:solidFill>
                <a:latin typeface="Courier"/>
                <a:cs typeface="Courier"/>
              </a:rPr>
              <a:t>occupant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";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</a:pPr>
            <a:r>
              <a:rPr lang="en-US" sz="2400" dirty="0" smtClean="0"/>
              <a:t>Now I can make the conditional code go away…</a:t>
            </a: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String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customer.getName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053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Introduce Null Object Example (7 of 7)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52578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</a:pPr>
            <a:r>
              <a:rPr lang="en-US" sz="2400" dirty="0" smtClean="0"/>
              <a:t>Similarly there’s client code for other methods that says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if (! 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customer.isNull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())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customer.setPlan(BillingPlan.special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());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</a:pPr>
            <a:r>
              <a:rPr lang="en-US" sz="2400" dirty="0" smtClean="0"/>
              <a:t>Can be replaced with…</a:t>
            </a: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customer.setPlan(BillingPlan.special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());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class 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NullCustomer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...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public void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setPlan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BillingPlan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arg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) {}</a:t>
            </a: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>
              <a:spcBef>
                <a:spcPts val="400"/>
              </a:spcBef>
              <a:buSzPts val="1400"/>
              <a:buNone/>
            </a:pPr>
            <a:endParaRPr lang="en-US" sz="2000" dirty="0" smtClean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34200" y="6019800"/>
            <a:ext cx="2218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Q12, concluded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01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Decompose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complicated conditional (if-then-else) statement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Extract methods from the condition, and then the “then”, and “else” parts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3276600"/>
            <a:ext cx="8991599" cy="841256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if (</a:t>
            </a:r>
            <a:r>
              <a:rPr lang="en-US" sz="2000" b="1" dirty="0" err="1" smtClean="0">
                <a:latin typeface="Courier New" charset="0"/>
              </a:rPr>
              <a:t>date.before</a:t>
            </a:r>
            <a:r>
              <a:rPr lang="en-US" sz="2000" b="1" dirty="0" smtClean="0">
                <a:latin typeface="Courier New" charset="0"/>
              </a:rPr>
              <a:t> (SUMMER_START) || </a:t>
            </a:r>
            <a:r>
              <a:rPr lang="en-US" sz="2000" b="1" dirty="0" err="1" smtClean="0">
                <a:latin typeface="Courier New" charset="0"/>
              </a:rPr>
              <a:t>date.after(SUMMER_END</a:t>
            </a:r>
            <a:r>
              <a:rPr lang="en-US" sz="2000" b="1" dirty="0" smtClean="0">
                <a:latin typeface="Courier New" charset="0"/>
              </a:rPr>
              <a:t>))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charge = quantity * _</a:t>
            </a:r>
            <a:r>
              <a:rPr lang="en-US" sz="2000" b="1" dirty="0" err="1" smtClean="0">
                <a:latin typeface="Courier New" charset="0"/>
              </a:rPr>
              <a:t>winterRate</a:t>
            </a:r>
            <a:r>
              <a:rPr lang="en-US" sz="2000" b="1" dirty="0" smtClean="0">
                <a:latin typeface="Courier New" charset="0"/>
              </a:rPr>
              <a:t> + _</a:t>
            </a:r>
            <a:r>
              <a:rPr lang="en-US" sz="2000" b="1" dirty="0" err="1" smtClean="0">
                <a:latin typeface="Courier New" charset="0"/>
              </a:rPr>
              <a:t>winterServiceCharge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else charge = quantity * _</a:t>
            </a:r>
            <a:r>
              <a:rPr lang="en-US" sz="2000" b="1" dirty="0" err="1" smtClean="0">
                <a:latin typeface="Courier New" charset="0"/>
              </a:rPr>
              <a:t>summerRate</a:t>
            </a:r>
            <a:r>
              <a:rPr lang="en-US" sz="2000" b="1" dirty="0" smtClean="0">
                <a:latin typeface="Courier New" charset="0"/>
              </a:rPr>
              <a:t>;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90600" y="4349115"/>
            <a:ext cx="7239000" cy="1330643"/>
            <a:chOff x="228600" y="4349115"/>
            <a:chExt cx="8610600" cy="1330643"/>
          </a:xfrm>
        </p:grpSpPr>
        <p:sp>
          <p:nvSpPr>
            <p:cNvPr id="6" name="TextBox 5"/>
            <p:cNvSpPr txBox="1"/>
            <p:nvPr/>
          </p:nvSpPr>
          <p:spPr>
            <a:xfrm>
              <a:off x="228600" y="4838502"/>
              <a:ext cx="8610600" cy="841256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if (</a:t>
              </a:r>
              <a:r>
                <a:rPr lang="en-US" sz="2000" b="1" dirty="0" err="1" smtClean="0">
                  <a:latin typeface="Courier New" charset="0"/>
                </a:rPr>
                <a:t>notSummer(date</a:t>
              </a:r>
              <a:r>
                <a:rPr lang="en-US" sz="2000" b="1" dirty="0" smtClean="0">
                  <a:latin typeface="Courier New" charset="0"/>
                </a:rPr>
                <a:t>))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charge = </a:t>
              </a:r>
              <a:r>
                <a:rPr lang="en-US" sz="2000" b="1" dirty="0" err="1" smtClean="0">
                  <a:latin typeface="Courier New" charset="0"/>
                </a:rPr>
                <a:t>winterCharge(quantity</a:t>
              </a:r>
              <a:r>
                <a:rPr lang="en-US" sz="2000" b="1" dirty="0" smtClean="0">
                  <a:latin typeface="Courier New" charset="0"/>
                </a:rPr>
                <a:t>);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else charge = </a:t>
              </a:r>
              <a:r>
                <a:rPr lang="en-US" sz="2000" b="1" dirty="0" err="1" smtClean="0">
                  <a:latin typeface="Courier New" charset="0"/>
                </a:rPr>
                <a:t>summerCharge</a:t>
              </a:r>
              <a:r>
                <a:rPr lang="en-US" sz="2000" b="1" dirty="0" smtClean="0">
                  <a:latin typeface="Courier New" charset="0"/>
                </a:rPr>
                <a:t> (quantity);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4191000" y="4349115"/>
              <a:ext cx="762000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Q2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Decompose </a:t>
            </a:r>
            <a:r>
              <a:rPr lang="en-US" dirty="0" smtClean="0"/>
              <a:t>Conditional: Motivation</a:t>
            </a: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4582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The code (both the </a:t>
            </a:r>
            <a:r>
              <a:rPr lang="en-US" dirty="0"/>
              <a:t>condition checks and</a:t>
            </a:r>
            <a:r>
              <a:rPr lang="en-US" dirty="0" smtClean="0"/>
              <a:t> the actions) </a:t>
            </a:r>
            <a:r>
              <a:rPr lang="en-US" dirty="0"/>
              <a:t>tells</a:t>
            </a:r>
            <a:r>
              <a:rPr lang="en-US" dirty="0" smtClean="0"/>
              <a:t> us what happens, </a:t>
            </a:r>
            <a:r>
              <a:rPr lang="en-US" dirty="0"/>
              <a:t>but can easily </a:t>
            </a:r>
            <a:r>
              <a:rPr lang="en-US" dirty="0">
                <a:solidFill>
                  <a:srgbClr val="800000"/>
                </a:solidFill>
              </a:rPr>
              <a:t>obscure why it </a:t>
            </a:r>
            <a:r>
              <a:rPr lang="en-US" dirty="0" smtClean="0">
                <a:solidFill>
                  <a:srgbClr val="800000"/>
                </a:solidFill>
              </a:rPr>
              <a:t>happens</a:t>
            </a:r>
            <a:br>
              <a:rPr lang="en-US" dirty="0" smtClean="0">
                <a:solidFill>
                  <a:srgbClr val="800000"/>
                </a:solidFill>
              </a:rPr>
            </a:br>
            <a:endParaRPr lang="en-US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Want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>
                <a:solidFill>
                  <a:srgbClr val="800000"/>
                </a:solidFill>
              </a:rPr>
              <a:t>our intention</a:t>
            </a:r>
            <a:r>
              <a:rPr lang="en-US" dirty="0" smtClean="0">
                <a:solidFill>
                  <a:srgbClr val="800000"/>
                </a:solidFill>
              </a:rPr>
              <a:t> made clearer 	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Decompose </a:t>
            </a:r>
            <a:r>
              <a:rPr lang="en-US" dirty="0"/>
              <a:t>it and </a:t>
            </a:r>
            <a:r>
              <a:rPr lang="en-US" dirty="0" smtClean="0"/>
              <a:t>replace </a:t>
            </a:r>
            <a:r>
              <a:rPr lang="en-US" dirty="0"/>
              <a:t>chunks of code with a method calls named after the </a:t>
            </a:r>
            <a:r>
              <a:rPr lang="en-US" dirty="0" smtClean="0"/>
              <a:t>intention</a:t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Receive </a:t>
            </a:r>
            <a:r>
              <a:rPr lang="en-US" dirty="0"/>
              <a:t>further benefit by doing this for the conditional part and each of the </a:t>
            </a:r>
            <a:r>
              <a:rPr lang="en-US" dirty="0" smtClean="0"/>
              <a:t>alternatives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This way you </a:t>
            </a:r>
            <a:r>
              <a:rPr lang="en-US" dirty="0">
                <a:solidFill>
                  <a:srgbClr val="800000"/>
                </a:solidFill>
              </a:rPr>
              <a:t>highlight the condition </a:t>
            </a:r>
            <a:r>
              <a:rPr lang="en-US" dirty="0"/>
              <a:t>and make it </a:t>
            </a:r>
            <a:r>
              <a:rPr lang="en-US" dirty="0">
                <a:solidFill>
                  <a:srgbClr val="800000"/>
                </a:solidFill>
              </a:rPr>
              <a:t>clear what you are branching </a:t>
            </a:r>
            <a:r>
              <a:rPr lang="en-US" dirty="0" smtClean="0">
                <a:solidFill>
                  <a:srgbClr val="800000"/>
                </a:solidFill>
              </a:rPr>
              <a:t>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Also highlights </a:t>
            </a:r>
            <a:r>
              <a:rPr lang="en-US" dirty="0"/>
              <a:t>the reason for the </a:t>
            </a:r>
            <a:r>
              <a:rPr lang="en-US" dirty="0" smtClean="0"/>
              <a:t>branching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30779" y="5867400"/>
            <a:ext cx="582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Q3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Consolidate Conditional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sequence of conditional tests with the same result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Combine them into a single conditional expression and extract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3314502"/>
            <a:ext cx="6781800" cy="1333698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double </a:t>
            </a:r>
            <a:r>
              <a:rPr lang="en-US" sz="2000" b="1" dirty="0" err="1" smtClean="0">
                <a:latin typeface="Courier New" charset="0"/>
              </a:rPr>
              <a:t>disabilityAmount</a:t>
            </a:r>
            <a:r>
              <a:rPr lang="en-US" sz="2000" b="1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(_seniority &lt; 2) return 0;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(_</a:t>
            </a:r>
            <a:r>
              <a:rPr lang="en-US" sz="2000" b="1" dirty="0" err="1" smtClean="0">
                <a:latin typeface="Courier New" charset="0"/>
              </a:rPr>
              <a:t>monthsDisabled</a:t>
            </a:r>
            <a:r>
              <a:rPr lang="en-US" sz="2000" b="1" dirty="0" smtClean="0">
                <a:latin typeface="Courier New" charset="0"/>
              </a:rPr>
              <a:t> &gt; 12) return 0;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(_</a:t>
            </a:r>
            <a:r>
              <a:rPr lang="en-US" sz="2000" b="1" dirty="0" err="1" smtClean="0">
                <a:latin typeface="Courier New" charset="0"/>
              </a:rPr>
              <a:t>isPartTime</a:t>
            </a:r>
            <a:r>
              <a:rPr lang="en-US" sz="2000" b="1" dirty="0" smtClean="0">
                <a:latin typeface="Courier New" charset="0"/>
              </a:rPr>
              <a:t>) return 0;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// compute the disability amount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90600" y="4841557"/>
            <a:ext cx="7467600" cy="1330643"/>
            <a:chOff x="228600" y="4349115"/>
            <a:chExt cx="8882514" cy="1330643"/>
          </a:xfrm>
        </p:grpSpPr>
        <p:sp>
          <p:nvSpPr>
            <p:cNvPr id="6" name="TextBox 5"/>
            <p:cNvSpPr txBox="1"/>
            <p:nvPr/>
          </p:nvSpPr>
          <p:spPr>
            <a:xfrm>
              <a:off x="228600" y="4838502"/>
              <a:ext cx="8882514" cy="841256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double </a:t>
              </a:r>
              <a:r>
                <a:rPr lang="en-US" sz="2000" b="1" dirty="0" err="1" smtClean="0">
                  <a:latin typeface="Courier New" charset="0"/>
                </a:rPr>
                <a:t>disabilityAmount</a:t>
              </a:r>
              <a:r>
                <a:rPr lang="en-US" sz="2000" b="1" dirty="0" smtClean="0">
                  <a:latin typeface="Courier New" charset="0"/>
                </a:rPr>
                <a:t>()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if (</a:t>
              </a:r>
              <a:r>
                <a:rPr lang="en-US" sz="2000" b="1" dirty="0" err="1" smtClean="0">
                  <a:latin typeface="Courier New" charset="0"/>
                </a:rPr>
                <a:t>isNotEligableForDisability</a:t>
              </a:r>
              <a:r>
                <a:rPr lang="en-US" sz="2000" b="1" dirty="0" smtClean="0">
                  <a:latin typeface="Courier New" charset="0"/>
                </a:rPr>
                <a:t>()) return 0;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// compute the disability amount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4191000" y="4349115"/>
              <a:ext cx="762000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Q4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Consolidate Duplicate Conditional Fragments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7630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The same fragment of code is in all branches of a conditional expression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Move it outside of the expression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3566438"/>
            <a:ext cx="4191000" cy="2072362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if (</a:t>
            </a:r>
            <a:r>
              <a:rPr lang="en-US" sz="2000" b="1" dirty="0" err="1" smtClean="0">
                <a:latin typeface="Courier New" charset="0"/>
              </a:rPr>
              <a:t>isSpecialDeal</a:t>
            </a:r>
            <a:r>
              <a:rPr lang="en-US" sz="2000" b="1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total = price * 0.95;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send();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else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total = price * 0.98;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send();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}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343401" y="4000302"/>
            <a:ext cx="4724399" cy="1333698"/>
            <a:chOff x="4343401" y="3909536"/>
            <a:chExt cx="4724399" cy="1333698"/>
          </a:xfrm>
        </p:grpSpPr>
        <p:sp>
          <p:nvSpPr>
            <p:cNvPr id="6" name="TextBox 5"/>
            <p:cNvSpPr txBox="1"/>
            <p:nvPr/>
          </p:nvSpPr>
          <p:spPr>
            <a:xfrm>
              <a:off x="4724400" y="3909536"/>
              <a:ext cx="4343400" cy="1333698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if (</a:t>
              </a:r>
              <a:r>
                <a:rPr lang="en-US" sz="2000" b="1" dirty="0" err="1" smtClean="0">
                  <a:latin typeface="Courier New" charset="0"/>
                </a:rPr>
                <a:t>isSpecialDeal</a:t>
              </a:r>
              <a:r>
                <a:rPr lang="en-US" sz="2000" b="1" dirty="0" smtClean="0">
                  <a:latin typeface="Courier New" charset="0"/>
                </a:rPr>
                <a:t>())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	total = price * 0.95;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else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	total = price * 0.98;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send();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 rot="16200000">
              <a:off x="4213591" y="4344146"/>
              <a:ext cx="640619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Remove Control Flag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7630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variable that is acting as a control flag for a series of </a:t>
            </a:r>
            <a:r>
              <a:rPr lang="en-US" dirty="0" err="1" smtClean="0"/>
              <a:t>boolean</a:t>
            </a:r>
            <a:r>
              <a:rPr lang="en-US" dirty="0" smtClean="0"/>
              <a:t> expressions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Use a break or return instead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3888859"/>
            <a:ext cx="4191000" cy="1826141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…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done = false;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while not done 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// do something …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if (complete)  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	done = true;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// next step of loop …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4419601" y="3903821"/>
            <a:ext cx="4571999" cy="1579920"/>
            <a:chOff x="4343401" y="3909536"/>
            <a:chExt cx="4571999" cy="1579920"/>
          </a:xfrm>
        </p:grpSpPr>
        <p:sp>
          <p:nvSpPr>
            <p:cNvPr id="6" name="TextBox 5"/>
            <p:cNvSpPr txBox="1"/>
            <p:nvPr/>
          </p:nvSpPr>
          <p:spPr>
            <a:xfrm>
              <a:off x="4724400" y="3909536"/>
              <a:ext cx="4191000" cy="1579920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…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while … 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// do something …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if (complete) 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solidFill>
                    <a:srgbClr val="FFFF00"/>
                  </a:solidFill>
                  <a:latin typeface="Courier New" charset="0"/>
                </a:rPr>
                <a:t>	return</a:t>
              </a:r>
              <a:r>
                <a:rPr lang="en-US" sz="2000" b="1" dirty="0" smtClean="0">
                  <a:latin typeface="Courier New" charset="0"/>
                </a:rPr>
                <a:t>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// next step of loop …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 rot="16200000">
              <a:off x="4213591" y="4344146"/>
              <a:ext cx="640619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Q5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Exercise: </a:t>
            </a:r>
            <a:r>
              <a:rPr lang="en-US" dirty="0" err="1" smtClean="0"/>
              <a:t>Refactor</a:t>
            </a:r>
            <a:r>
              <a:rPr lang="en-US" dirty="0" smtClean="0"/>
              <a:t> </a:t>
            </a:r>
            <a:r>
              <a:rPr lang="en-US" dirty="0" err="1" smtClean="0"/>
              <a:t>checkSecurity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915400" cy="54864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boolean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checkSecurity(String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[] people)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boolean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found = false;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for (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= 0;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&lt;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people.length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++)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  if (! found) {			  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   switch (people[i].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inBadGuyLists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())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         case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OverlyTaliban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: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             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sendAlert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DrivesJeep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, people[i].name);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              found = true;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			     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			 case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RussianDictator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: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             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sendAlert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(Putin, people[i].name);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              found = true;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			     }            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en-US" sz="18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} //switch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  } // if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} // for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  return found;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} // Deals with one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BadGuy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at a time!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0" y="6019800"/>
            <a:ext cx="577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Q6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8458200" cy="5638800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boolean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checkSecurity(String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[] people)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for (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= 0;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&lt;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people.length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;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++)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switch (people[i].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inBadGuyLists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     case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OverlyTaliban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: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         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DrivesJeep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, people[i].name);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          return TRUE;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	  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		    case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RussianDictator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: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         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(Putin, people[i].name);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          return TRUE;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	  }            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    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   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 return FALSE;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610600" cy="533400"/>
          </a:xfrm>
          <a:noFill/>
          <a:ln/>
        </p:spPr>
        <p:txBody>
          <a:bodyPr/>
          <a:lstStyle/>
          <a:p>
            <a:r>
              <a:rPr lang="en-US" dirty="0" smtClean="0"/>
              <a:t>Find Control Flags &amp; Replace with </a:t>
            </a:r>
            <a:r>
              <a:rPr lang="en-US" dirty="0" smtClean="0">
                <a:latin typeface="Courier"/>
                <a:cs typeface="Courier"/>
              </a:rPr>
              <a:t>returns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76800" y="5181600"/>
            <a:ext cx="2953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One possible solution!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15670</TotalTime>
  <Words>2077</Words>
  <Application>Microsoft Office PowerPoint</Application>
  <PresentationFormat>On-screen Show (4:3)</PresentationFormat>
  <Paragraphs>402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Blank Presentation</vt:lpstr>
      <vt:lpstr>Software Construction  and Evolution - CSSE 375  Simplifying Conditionals</vt:lpstr>
      <vt:lpstr>Simplifying Conditionals</vt:lpstr>
      <vt:lpstr>Decompose Conditional</vt:lpstr>
      <vt:lpstr>Decompose Conditional: Motivation</vt:lpstr>
      <vt:lpstr>Consolidate Conditional Expression</vt:lpstr>
      <vt:lpstr>Consolidate Duplicate Conditional Fragments</vt:lpstr>
      <vt:lpstr>Remove Control Flag</vt:lpstr>
      <vt:lpstr>Exercise: Refactor checkSecurity</vt:lpstr>
      <vt:lpstr>Find Control Flags &amp; Replace with returns</vt:lpstr>
      <vt:lpstr>Replace Conditional with Polymorphism       on VillainType</vt:lpstr>
      <vt:lpstr>Replace Conditional with Polymorphism</vt:lpstr>
      <vt:lpstr>Replace Nested Conditional with Guard Clauses</vt:lpstr>
      <vt:lpstr>Introduce Assertion</vt:lpstr>
      <vt:lpstr>Introduce Null Object</vt:lpstr>
      <vt:lpstr>Introduce Null Object: Mechanics</vt:lpstr>
      <vt:lpstr>Introduce Null Object Example (1 of 7)</vt:lpstr>
      <vt:lpstr>Introduce Null Object Example (2 of 7)</vt:lpstr>
      <vt:lpstr>Introduce Null Object Example (3 of 7)</vt:lpstr>
      <vt:lpstr>Introduce Null Object Example (4 of 7)</vt:lpstr>
      <vt:lpstr>Introduce Null Object Example (5 of 7)</vt:lpstr>
      <vt:lpstr>Introduce Null Object Example (6 of 7)</vt:lpstr>
      <vt:lpstr>Introduce Null Object Example (7 of 7)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83</cp:revision>
  <cp:lastPrinted>2010-04-12T14:32:38Z</cp:lastPrinted>
  <dcterms:created xsi:type="dcterms:W3CDTF">2010-04-12T02:13:43Z</dcterms:created>
  <dcterms:modified xsi:type="dcterms:W3CDTF">2014-03-31T16:25:16Z</dcterms:modified>
</cp:coreProperties>
</file>