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9" r:id="rId2"/>
    <p:sldId id="623" r:id="rId3"/>
    <p:sldId id="624" r:id="rId4"/>
    <p:sldId id="556" r:id="rId5"/>
    <p:sldId id="616" r:id="rId6"/>
    <p:sldId id="621" r:id="rId7"/>
    <p:sldId id="619" r:id="rId8"/>
    <p:sldId id="625" r:id="rId9"/>
    <p:sldId id="620" r:id="rId10"/>
    <p:sldId id="628" r:id="rId11"/>
    <p:sldId id="626" r:id="rId12"/>
    <p:sldId id="627" r:id="rId13"/>
    <p:sldId id="567" r:id="rId14"/>
    <p:sldId id="558" r:id="rId15"/>
    <p:sldId id="622" r:id="rId16"/>
    <p:sldId id="593" r:id="rId17"/>
    <p:sldId id="629" r:id="rId18"/>
    <p:sldId id="630" r:id="rId19"/>
    <p:sldId id="633" r:id="rId20"/>
  </p:sldIdLst>
  <p:sldSz cx="9144000" cy="6858000" type="screen4x3"/>
  <p:notesSz cx="7315200" cy="9601200"/>
  <p:custDataLst>
    <p:tags r:id="rId23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336699"/>
    <a:srgbClr val="FFFF00"/>
    <a:srgbClr val="0033CC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9931" autoAdjust="0"/>
  </p:normalViewPr>
  <p:slideViewPr>
    <p:cSldViewPr>
      <p:cViewPr varScale="1">
        <p:scale>
          <a:sx n="56" d="100"/>
          <a:sy n="56" d="100"/>
        </p:scale>
        <p:origin x="-138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3304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0600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Image, above – Organizing a program often feels “disorganized,” in itself, like this stack of folders.</a:t>
            </a:r>
          </a:p>
          <a:p>
            <a:r>
              <a:rPr lang="en-US" b="0" baseline="0" dirty="0" smtClean="0"/>
              <a:t>From http://www.flyingrutabagaworks.com/workshops/capturing-and-organizing-data-for-gaps-organic-certification-and-other-endeavors.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You create subclasses to add features or allow behavior to vary. </a:t>
            </a:r>
          </a:p>
          <a:p>
            <a:r>
              <a:rPr lang="en-US" dirty="0" smtClean="0"/>
              <a:t>One form of variant behavior is the constant method. A constant method is one that returns a hard-coded value. </a:t>
            </a:r>
          </a:p>
          <a:p>
            <a:r>
              <a:rPr lang="en-US" dirty="0" smtClean="0"/>
              <a:t>This can be very useful on subclasses that return different values for an </a:t>
            </a:r>
            <a:r>
              <a:rPr lang="en-US" dirty="0" err="1" smtClean="0"/>
              <a:t>accessor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You define the </a:t>
            </a:r>
            <a:r>
              <a:rPr lang="en-US" dirty="0" err="1" smtClean="0"/>
              <a:t>accessor</a:t>
            </a:r>
            <a:r>
              <a:rPr lang="en-US" dirty="0" smtClean="0"/>
              <a:t> in the </a:t>
            </a:r>
            <a:r>
              <a:rPr lang="en-US" dirty="0" err="1" smtClean="0"/>
              <a:t>superclass</a:t>
            </a:r>
            <a:r>
              <a:rPr lang="en-US" dirty="0" smtClean="0"/>
              <a:t> and implement it with different values on the subclass.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similar to Replace Type Code with Subclasses, but can be used if the type code changes during the life of the object or if another reason prevents </a:t>
            </a:r>
            <a:r>
              <a:rPr lang="en-US" dirty="0" err="1" smtClean="0"/>
              <a:t>subclassing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It uses either the State or Strategy pattern (they are very similar)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Q15: What is a good place to start refactoring the Type Code into a State/Strategy in this example?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 this is a progressive company that allows promotion of managers to engineers. </a:t>
            </a:r>
          </a:p>
          <a:p>
            <a:r>
              <a:rPr lang="en-US" dirty="0" smtClean="0"/>
              <a:t>Thus the type code is mutable, and I can’t use </a:t>
            </a:r>
            <a:r>
              <a:rPr lang="en-US" dirty="0" err="1" smtClean="0"/>
              <a:t>subclassing</a:t>
            </a:r>
            <a:r>
              <a:rPr lang="en-US" dirty="0" smtClean="0"/>
              <a:t>. My first step, as ever, is to self-encapsulate the type code: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declare this as an abstract class and provide an abstract method for returning the type 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Hook the subclasses into the employee by modifying the </a:t>
            </a:r>
            <a:r>
              <a:rPr lang="en-US" dirty="0" err="1" smtClean="0"/>
              <a:t>accessors</a:t>
            </a:r>
            <a:r>
              <a:rPr lang="en-US" dirty="0" smtClean="0"/>
              <a:t> for the type code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Now only place in code for decision, and it will be executed only when the type is changed. </a:t>
            </a:r>
          </a:p>
          <a:p>
            <a:r>
              <a:rPr lang="en-US" dirty="0" smtClean="0"/>
              <a:t>Finish Replace Type Code with State/Strategy by moving all knowledge of the type codes and subclasses over to the new class. </a:t>
            </a:r>
          </a:p>
          <a:p>
            <a:r>
              <a:rPr lang="en-US" dirty="0" smtClean="0"/>
              <a:t>First I copy the type code definitions into the employee type, </a:t>
            </a:r>
            <a:r>
              <a:rPr lang="en-US" b="1" dirty="0" smtClean="0"/>
              <a:t>create a factory method </a:t>
            </a:r>
            <a:r>
              <a:rPr lang="en-US" dirty="0" smtClean="0"/>
              <a:t>for employee types, and </a:t>
            </a:r>
            <a:r>
              <a:rPr lang="en-US" b="1" dirty="0" smtClean="0"/>
              <a:t>adjust the setting method on employee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the type code definitions from the employee and replace them with references to the employee type</a:t>
            </a:r>
          </a:p>
          <a:p>
            <a:r>
              <a:rPr lang="en-US" dirty="0" smtClean="0"/>
              <a:t>Q16: What is the result of </a:t>
            </a:r>
            <a:r>
              <a:rPr lang="en-US" baseline="0" dirty="0" smtClean="0"/>
              <a:t>using “Replace Conditional with Polymorphism” on </a:t>
            </a:r>
            <a:r>
              <a:rPr lang="en-US" baseline="0" dirty="0" err="1" smtClean="0"/>
              <a:t>PayAmount</a:t>
            </a:r>
            <a:r>
              <a:rPr lang="en-US" baseline="0" dirty="0" smtClean="0"/>
              <a:t>?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Remove the type code definitions from the employee and replace them with references to the employee type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116107" y="4570269"/>
            <a:ext cx="5088965" cy="3653487"/>
          </a:xfrm>
          <a:noFill/>
          <a:ln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Text Box 2"/>
          <p:cNvSpPr txBox="1">
            <a:spLocks noGrp="1" noChangeArrowheads="1"/>
          </p:cNvSpPr>
          <p:nvPr>
            <p:ph type="body" idx="1"/>
          </p:nvPr>
        </p:nvSpPr>
        <p:spPr>
          <a:xfrm>
            <a:off x="1116107" y="4570269"/>
            <a:ext cx="5088965" cy="3653487"/>
          </a:xfrm>
          <a:noFill/>
          <a:ln/>
        </p:spPr>
        <p:txBody>
          <a:bodyPr wrap="none" anchor="ctr"/>
          <a:lstStyle/>
          <a:p>
            <a:r>
              <a:rPr lang="en-US" dirty="0" smtClean="0"/>
              <a:t>Q9: Briefly write</a:t>
            </a:r>
            <a:r>
              <a:rPr lang="en-US" baseline="0" dirty="0" smtClean="0"/>
              <a:t> your own, reasonable definition of Software Factoring. What does this say about refactoring?</a:t>
            </a:r>
          </a:p>
          <a:p>
            <a:r>
              <a:rPr lang="en-US" dirty="0" smtClean="0"/>
              <a:t>Hence, refactoring is</a:t>
            </a:r>
            <a:r>
              <a:rPr lang="en-US" baseline="0" dirty="0" smtClean="0"/>
              <a:t> a process or organizing SE factors for the purpose of improved structure.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Arrays</a:t>
            </a:r>
            <a:r>
              <a:rPr lang="en-US" dirty="0" smtClean="0"/>
              <a:t>, a common data structure, should be used only to contain a collection of similar objects in some order. </a:t>
            </a:r>
          </a:p>
          <a:p>
            <a:r>
              <a:rPr lang="en-US" dirty="0" smtClean="0"/>
              <a:t>Sometimes, however, you see them used to contain a number of different things.</a:t>
            </a:r>
          </a:p>
          <a:p>
            <a:r>
              <a:rPr lang="en-US" dirty="0" smtClean="0"/>
              <a:t>Similarly, </a:t>
            </a:r>
            <a:r>
              <a:rPr lang="en-US" b="1" dirty="0" smtClean="0"/>
              <a:t>Replace Record with Data Class</a:t>
            </a:r>
            <a:r>
              <a:rPr lang="en-US" dirty="0" smtClean="0"/>
              <a:t>: </a:t>
            </a:r>
          </a:p>
          <a:p>
            <a:r>
              <a:rPr lang="en-US" b="0" i="0" dirty="0" smtClean="0"/>
              <a:t>	</a:t>
            </a:r>
            <a:r>
              <a:rPr lang="en-US" b="1" i="0" dirty="0" smtClean="0"/>
              <a:t>Situation</a:t>
            </a:r>
            <a:r>
              <a:rPr lang="en-US" b="0" i="0" dirty="0" smtClean="0"/>
              <a:t>: You need to interface with a record structure in a traditional programming environment</a:t>
            </a:r>
          </a:p>
          <a:p>
            <a:r>
              <a:rPr lang="en-US" b="0" i="0" dirty="0" smtClean="0"/>
              <a:t>	</a:t>
            </a:r>
            <a:r>
              <a:rPr lang="en-US" b="1" i="0" dirty="0" smtClean="0"/>
              <a:t>Solution</a:t>
            </a:r>
            <a:r>
              <a:rPr lang="en-US" b="0" i="0" dirty="0" smtClean="0"/>
              <a:t>: Make a dumb data object for the record</a:t>
            </a:r>
          </a:p>
          <a:p>
            <a:r>
              <a:rPr lang="en-US" dirty="0" smtClean="0"/>
              <a:t>Q10:</a:t>
            </a:r>
            <a:r>
              <a:rPr lang="en-US" baseline="0" dirty="0" smtClean="0"/>
              <a:t> What is the problem that “</a:t>
            </a:r>
            <a:r>
              <a:rPr lang="en-US" sz="1200" dirty="0" smtClean="0"/>
              <a:t>Replace Array</a:t>
            </a:r>
            <a:r>
              <a:rPr lang="en-US" sz="1200" baseline="0" dirty="0" smtClean="0"/>
              <a:t> with Object</a:t>
            </a:r>
            <a:r>
              <a:rPr lang="en-US" sz="1200" dirty="0" smtClean="0"/>
              <a:t>” </a:t>
            </a:r>
            <a:r>
              <a:rPr lang="en-US" baseline="0" dirty="0" smtClean="0"/>
              <a:t>solves?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</a:t>
            </a:r>
            <a:r>
              <a:rPr lang="en-US" baseline="0" dirty="0" smtClean="0"/>
              <a:t> you remember the Observer </a:t>
            </a:r>
            <a:r>
              <a:rPr lang="en-US" baseline="0" dirty="0" err="1" smtClean="0"/>
              <a:t>GoF</a:t>
            </a:r>
            <a:r>
              <a:rPr lang="en-US" baseline="0" dirty="0" smtClean="0"/>
              <a:t> pattern?</a:t>
            </a:r>
          </a:p>
          <a:p>
            <a:r>
              <a:rPr lang="en-US" b="1" baseline="0" dirty="0" smtClean="0"/>
              <a:t>Q11</a:t>
            </a:r>
            <a:r>
              <a:rPr lang="en-US" baseline="0" dirty="0" smtClean="0"/>
              <a:t>: What </a:t>
            </a:r>
            <a:r>
              <a:rPr lang="en-US" baseline="0" dirty="0" err="1" smtClean="0"/>
              <a:t>GoF</a:t>
            </a:r>
            <a:r>
              <a:rPr lang="en-US" baseline="0" dirty="0" smtClean="0"/>
              <a:t> pattern does Duplicate Observed Data technique reflect?</a:t>
            </a:r>
          </a:p>
          <a:p>
            <a:r>
              <a:rPr lang="en-US" dirty="0" smtClean="0"/>
              <a:t>The behavior is very simple. Whenever you change the value in one of the text fields, the other ones update. </a:t>
            </a:r>
          </a:p>
          <a:p>
            <a:r>
              <a:rPr lang="en-US" dirty="0" smtClean="0"/>
              <a:t>If you change the start or end fields, the length is calculated; if you change the length field, the end is calculated.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Must</a:t>
            </a:r>
            <a:r>
              <a:rPr lang="en-US" baseline="0" dirty="0" smtClean="0"/>
              <a:t> </a:t>
            </a:r>
            <a:r>
              <a:rPr lang="en-US" dirty="0" smtClean="0"/>
              <a:t>consider other type code replacements. </a:t>
            </a:r>
          </a:p>
          <a:p>
            <a:r>
              <a:rPr lang="en-US" baseline="0" dirty="0" smtClean="0"/>
              <a:t>          </a:t>
            </a:r>
            <a:r>
              <a:rPr lang="en-US" dirty="0" smtClean="0"/>
              <a:t>Replace type code with a class only if the type code is pure data.</a:t>
            </a:r>
          </a:p>
          <a:p>
            <a:r>
              <a:rPr lang="en-US" baseline="0" dirty="0" smtClean="0"/>
              <a:t>          </a:t>
            </a:r>
            <a:r>
              <a:rPr lang="en-US" dirty="0" smtClean="0"/>
              <a:t>i.e., it does not cause different behavior inside a switch statement.</a:t>
            </a:r>
            <a:endParaRPr lang="en-US" baseline="0" dirty="0" smtClean="0"/>
          </a:p>
          <a:p>
            <a:r>
              <a:rPr lang="en-US" dirty="0" smtClean="0"/>
              <a:t>Java switches on an integer, not an arbitrary class, so the replacement will fail. </a:t>
            </a:r>
          </a:p>
          <a:p>
            <a:r>
              <a:rPr lang="en-US" dirty="0" smtClean="0"/>
              <a:t>Moreover, switch must be removed </a:t>
            </a:r>
            <a:r>
              <a:rPr lang="en-US" dirty="0" err="1" smtClean="0"/>
              <a:t>w</a:t>
            </a:r>
            <a:r>
              <a:rPr lang="en-US" dirty="0" smtClean="0"/>
              <a:t>/Replace Conditional with</a:t>
            </a:r>
            <a:r>
              <a:rPr lang="en-US" baseline="0" dirty="0" smtClean="0"/>
              <a:t> </a:t>
            </a:r>
            <a:r>
              <a:rPr lang="en-US" dirty="0" smtClean="0"/>
              <a:t>Polymorphism.</a:t>
            </a:r>
          </a:p>
          <a:p>
            <a:endParaRPr lang="en-US" dirty="0" smtClean="0"/>
          </a:p>
          <a:p>
            <a:r>
              <a:rPr lang="en-US" dirty="0" smtClean="0"/>
              <a:t>Q12: What is</a:t>
            </a:r>
            <a:r>
              <a:rPr lang="en-US" baseline="0" dirty="0" smtClean="0"/>
              <a:t> the problem that “Replace Type Code with Class” addresses?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you have type code that doesn’t affect behavior, you can use this </a:t>
            </a:r>
            <a:r>
              <a:rPr lang="en-US" b="1" dirty="0" err="1" smtClean="0"/>
              <a:t>refactor</a:t>
            </a:r>
            <a:r>
              <a:rPr lang="en-US" b="1" dirty="0" smtClean="0"/>
              <a:t>. </a:t>
            </a:r>
          </a:p>
          <a:p>
            <a:r>
              <a:rPr lang="en-US" dirty="0" smtClean="0"/>
              <a:t>However, if the type code affects behavior, the best thing to do is to use polymorphism to handle the variant behavior.</a:t>
            </a:r>
          </a:p>
          <a:p>
            <a:r>
              <a:rPr lang="en-US" dirty="0" smtClean="0"/>
              <a:t>Primarily </a:t>
            </a:r>
            <a:r>
              <a:rPr lang="en-US" u="sng" dirty="0" smtClean="0"/>
              <a:t>scaffolding </a:t>
            </a:r>
            <a:r>
              <a:rPr lang="en-US" dirty="0" smtClean="0"/>
              <a:t>move to enable Replace Conditional with Polymorphism. </a:t>
            </a:r>
          </a:p>
          <a:p>
            <a:r>
              <a:rPr lang="en-US" dirty="0" smtClean="0"/>
              <a:t>  - Conditional statements a</a:t>
            </a:r>
            <a:r>
              <a:rPr lang="en-US" baseline="0" dirty="0" smtClean="0"/>
              <a:t> t</a:t>
            </a:r>
            <a:r>
              <a:rPr lang="en-US" dirty="0" smtClean="0"/>
              <a:t>rigger to use Replace Type Code with Subclasses.</a:t>
            </a:r>
          </a:p>
          <a:p>
            <a:r>
              <a:rPr lang="en-US" dirty="0" smtClean="0"/>
              <a:t>Q13: What is</a:t>
            </a:r>
            <a:r>
              <a:rPr lang="en-US" baseline="0" dirty="0" smtClean="0"/>
              <a:t> the problem that “Replace Type Code with Subclasses” addresses?</a:t>
            </a:r>
            <a:endParaRPr lang="en-US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Often a class contains a collection of instances. This collection might be an array, list, set, or vector. </a:t>
            </a:r>
          </a:p>
          <a:p>
            <a:r>
              <a:rPr lang="en-US" dirty="0" smtClean="0"/>
              <a:t>Such cases often have the usual getter and setter for the collection</a:t>
            </a:r>
          </a:p>
          <a:p>
            <a:r>
              <a:rPr lang="en-US" dirty="0" smtClean="0"/>
              <a:t>Q14: Beyond</a:t>
            </a:r>
            <a:r>
              <a:rPr lang="en-US" baseline="0" dirty="0" smtClean="0"/>
              <a:t> encapsulation, w</a:t>
            </a:r>
            <a:r>
              <a:rPr lang="en-US" dirty="0" smtClean="0"/>
              <a:t>hat object</a:t>
            </a:r>
            <a:r>
              <a:rPr lang="en-US" baseline="0" dirty="0" smtClean="0"/>
              <a:t> oriented programming </a:t>
            </a:r>
            <a:r>
              <a:rPr lang="en-US" dirty="0" smtClean="0"/>
              <a:t>principle is addressed</a:t>
            </a:r>
            <a:r>
              <a:rPr lang="en-US" baseline="0" dirty="0" smtClean="0"/>
              <a:t> with Encapsulate Collection?  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Rectangle 6"/>
          <p:cNvSpPr txBox="1">
            <a:spLocks noChangeArrowheads="1"/>
          </p:cNvSpPr>
          <p:nvPr userDrawn="1"/>
        </p:nvSpPr>
        <p:spPr bwMode="auto">
          <a:xfrm>
            <a:off x="72390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fld id="{A74FCEEE-9DC8-B543-AC3A-75A414BF23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40386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Organizing Data – Part 2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3733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and Steve</a:t>
            </a:r>
            <a:endParaRPr lang="en-US" sz="1400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http://static.squarespace.com/static/5139431fe4b01b4441c5b424/t/5299008ee4b0e021fe88d894/1385758869220/Picture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457200"/>
            <a:ext cx="3200400" cy="3743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845558" y="5867400"/>
            <a:ext cx="337464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Continue the same quiz!</a:t>
            </a:r>
            <a:endParaRPr lang="en-US" b="1" dirty="0">
              <a:solidFill>
                <a:srgbClr val="0000FF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Subclass with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472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subclasses that vary only in methods that return constant data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Change the methods to </a:t>
            </a:r>
            <a:r>
              <a:rPr lang="en-US" dirty="0" err="1" smtClean="0"/>
              <a:t>superclass</a:t>
            </a:r>
            <a:r>
              <a:rPr lang="en-US" dirty="0" smtClean="0"/>
              <a:t> fields and eliminate the subclasses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31402"/>
          <a:stretch>
            <a:fillRect/>
          </a:stretch>
        </p:blipFill>
        <p:spPr>
          <a:xfrm>
            <a:off x="914400" y="3451842"/>
            <a:ext cx="7315200" cy="2796558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Type Code with State/Strategy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472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 type code that affects the behavior of a class, but you cannot use </a:t>
            </a:r>
            <a:r>
              <a:rPr lang="en-US" dirty="0" err="1" smtClean="0"/>
              <a:t>subclassing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Replace the type code with a state object</a:t>
            </a:r>
          </a:p>
          <a:p>
            <a:endParaRPr lang="en-US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rcRect b="7956"/>
          <a:stretch>
            <a:fillRect/>
          </a:stretch>
        </p:blipFill>
        <p:spPr>
          <a:xfrm>
            <a:off x="304800" y="3781888"/>
            <a:ext cx="8527664" cy="2466512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458200" cy="5791200"/>
          </a:xfrm>
        </p:spPr>
        <p:txBody>
          <a:bodyPr/>
          <a:lstStyle/>
          <a:p>
            <a:r>
              <a:rPr lang="en-US" sz="2000" dirty="0" smtClean="0"/>
              <a:t>Self-encapsulate the type code</a:t>
            </a:r>
          </a:p>
          <a:p>
            <a:r>
              <a:rPr lang="en-US" sz="2000" dirty="0" smtClean="0"/>
              <a:t>Create a new class, and name it after the purpose of the type code. This is the </a:t>
            </a:r>
            <a:r>
              <a:rPr lang="en-US" sz="2000" u="sng" dirty="0" smtClean="0"/>
              <a:t>state object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Add subclasses of the state object, one for each type code</a:t>
            </a:r>
          </a:p>
          <a:p>
            <a:pPr lvl="1"/>
            <a:r>
              <a:rPr lang="en-US" sz="1600" dirty="0" smtClean="0"/>
              <a:t>It’s easier to add subclasses all at once, rather than one at a time</a:t>
            </a:r>
          </a:p>
          <a:p>
            <a:r>
              <a:rPr lang="en-US" sz="2000" dirty="0" smtClean="0"/>
              <a:t>Create an abstract query in the state object to return the type code. Create overriding queries of each state object subclass to return the correct type code</a:t>
            </a:r>
          </a:p>
          <a:p>
            <a:r>
              <a:rPr lang="en-US" sz="2000" dirty="0" smtClean="0"/>
              <a:t>Compile</a:t>
            </a:r>
          </a:p>
          <a:p>
            <a:r>
              <a:rPr lang="en-US" sz="2000" dirty="0" smtClean="0"/>
              <a:t>Create a field in the old class for the new state object</a:t>
            </a:r>
          </a:p>
          <a:p>
            <a:r>
              <a:rPr lang="en-US" sz="2000" dirty="0" smtClean="0"/>
              <a:t>Adjust the type code query on the original class to delegate to the state object</a:t>
            </a:r>
          </a:p>
          <a:p>
            <a:r>
              <a:rPr lang="en-US" sz="2000" dirty="0" smtClean="0"/>
              <a:t>Adjust the type code setting methods on the original class to assign an instance of the appropriate state object subclass</a:t>
            </a:r>
          </a:p>
          <a:p>
            <a:r>
              <a:rPr lang="en-US" sz="2000" dirty="0" smtClean="0"/>
              <a:t>Compile and test</a:t>
            </a:r>
            <a:endParaRPr lang="en-US" sz="20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algn="ctr"/>
            <a:r>
              <a:rPr lang="en-US" dirty="0" smtClean="0"/>
              <a:t>Replace Type Code with State/Strategy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763000" cy="5486400"/>
          </a:xfrm>
        </p:spPr>
        <p:txBody>
          <a:bodyPr/>
          <a:lstStyle/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class </a:t>
            </a:r>
            <a:r>
              <a:rPr lang="en-US" sz="2000" dirty="0" smtClean="0">
                <a:solidFill>
                  <a:srgbClr val="FF0000"/>
                </a:solidFill>
                <a:latin typeface="Courier"/>
                <a:cs typeface="Courier"/>
              </a:rPr>
              <a:t>Employee 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private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_type;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static final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ENGINEER = 0;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static final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SALESMAN = 1;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static final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MANAGER = 2;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Employee (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type) {_type = type;) 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"/>
                <a:cs typeface="Courier"/>
              </a:rPr>
              <a:t>payAmount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()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	switch (_type) {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case ENGINEER: return _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case SALESMAN: return _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+ </a:t>
            </a:r>
            <a:b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</a:b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							    _commission;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case MANAGER: return _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+ _bonus;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       default: throw new </a:t>
            </a:r>
            <a:r>
              <a:rPr lang="en-US" sz="2000" dirty="0" err="1" smtClean="0">
                <a:solidFill>
                  <a:srgbClr val="000000"/>
                </a:solidFill>
                <a:latin typeface="Courier"/>
                <a:cs typeface="Courier"/>
              </a:rPr>
              <a:t>Exception("Incorrect</a:t>
            </a: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Code");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 		}</a:t>
            </a:r>
          </a:p>
          <a:p>
            <a:pPr>
              <a:spcBef>
                <a:spcPts val="400"/>
              </a:spcBef>
              <a:buSzPts val="1400"/>
              <a:buNone/>
            </a:pPr>
            <a:r>
              <a:rPr lang="en-US" sz="2000" dirty="0" smtClean="0">
                <a:solidFill>
                  <a:srgbClr val="000000"/>
                </a:solidFill>
                <a:latin typeface="Courier"/>
                <a:cs typeface="Courier"/>
              </a:rP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458200" y="60198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Q15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90600"/>
            <a:ext cx="8458200" cy="5257800"/>
          </a:xfrm>
        </p:spPr>
        <p:txBody>
          <a:bodyPr/>
          <a:lstStyle/>
          <a:p>
            <a:pPr>
              <a:buNone/>
            </a:pPr>
            <a:r>
              <a:rPr lang="en-US" sz="2000" dirty="0" smtClean="0">
                <a:solidFill>
                  <a:srgbClr val="800000"/>
                </a:solidFill>
                <a:latin typeface="Courier"/>
                <a:cs typeface="Courier"/>
              </a:rPr>
              <a:t>Employee 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type) {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setType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(type);}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getType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 return _type;}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void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setType(int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arg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) { _type =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arg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;}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2000" dirty="0" err="1" smtClean="0">
                <a:solidFill>
                  <a:srgbClr val="800000"/>
                </a:solidFill>
                <a:latin typeface="Courier"/>
                <a:cs typeface="Courier"/>
              </a:rPr>
              <a:t>payAmount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switch (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getType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()) {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case ENGINEER: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return _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case SALESMAN: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return _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+ _commission;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case MANAGER: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	return _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+ _bonus;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			default: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throw new </a:t>
            </a:r>
            <a:r>
              <a:rPr lang="en-US" sz="2000" dirty="0" err="1" smtClean="0">
                <a:solidFill>
                  <a:srgbClr val="000090"/>
                </a:solidFill>
                <a:latin typeface="Courier"/>
                <a:cs typeface="Courier"/>
              </a:rPr>
              <a:t>RuntimeException("Incorrect</a:t>
            </a: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Employee");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    }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"/>
                <a:cs typeface="Courier"/>
              </a:rPr>
              <a:t>    }</a:t>
            </a:r>
          </a:p>
          <a:p>
            <a:pPr>
              <a:buNone/>
            </a:pPr>
            <a:endParaRPr lang="en-US" sz="2000" dirty="0" smtClean="0">
              <a:solidFill>
                <a:srgbClr val="000090"/>
              </a:solidFill>
              <a:latin typeface="Courier"/>
              <a:cs typeface="Courier"/>
            </a:endParaRP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First Self Encapsulate Type code …</a:t>
            </a:r>
            <a:endParaRPr lang="en-US" dirty="0"/>
          </a:p>
        </p:txBody>
      </p:sp>
      <p:sp>
        <p:nvSpPr>
          <p:cNvPr id="4" name="Left Arrow Callout 3"/>
          <p:cNvSpPr/>
          <p:nvPr/>
        </p:nvSpPr>
        <p:spPr bwMode="auto">
          <a:xfrm>
            <a:off x="6858000" y="1371600"/>
            <a:ext cx="2286000" cy="533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7554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Self-</a:t>
            </a:r>
            <a:r>
              <a:rPr lang="en-US" b="1" dirty="0" err="1" smtClean="0">
                <a:latin typeface="+mj-lt"/>
              </a:rPr>
              <a:t>Encaps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762000"/>
            <a:ext cx="8458200" cy="5257800"/>
          </a:xfrm>
        </p:spPr>
        <p:txBody>
          <a:bodyPr/>
          <a:lstStyle/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abstract class </a:t>
            </a:r>
            <a:r>
              <a:rPr lang="en-US" sz="1800" dirty="0" err="1" smtClean="0">
                <a:solidFill>
                  <a:srgbClr val="800000"/>
                </a:solidFill>
                <a:latin typeface="Courier"/>
                <a:cs typeface="Courier"/>
              </a:rPr>
              <a:t>EmployeeType</a:t>
            </a:r>
            <a:r>
              <a:rPr lang="en-US" sz="1800" dirty="0" smtClean="0">
                <a:solidFill>
                  <a:srgbClr val="8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abstract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getTypeCode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();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}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class Engineer extends </a:t>
            </a:r>
            <a:r>
              <a:rPr lang="en-US" sz="1800" dirty="0" err="1" smtClean="0">
                <a:solidFill>
                  <a:srgbClr val="800000"/>
                </a:solidFill>
                <a:latin typeface="Courier"/>
                <a:cs typeface="Courier"/>
              </a:rPr>
              <a:t>EmployeeType</a:t>
            </a:r>
            <a:r>
              <a:rPr lang="en-US" sz="1800" dirty="0" smtClean="0">
                <a:solidFill>
                  <a:srgbClr val="8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getTypeCode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() 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    return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Employee.ENGINEER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}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} 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class Manager extends </a:t>
            </a:r>
            <a:r>
              <a:rPr lang="en-US" sz="1800" dirty="0" err="1" smtClean="0">
                <a:solidFill>
                  <a:srgbClr val="800000"/>
                </a:solidFill>
                <a:latin typeface="Courier"/>
                <a:cs typeface="Courier"/>
              </a:rPr>
              <a:t>EmployeeType</a:t>
            </a:r>
            <a:r>
              <a:rPr lang="en-US" sz="1800" dirty="0" smtClean="0">
                <a:solidFill>
                  <a:srgbClr val="8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getTypeCode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() 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    return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Employee.MANAGER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}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}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class Salesman extends </a:t>
            </a:r>
            <a:r>
              <a:rPr lang="en-US" sz="1800" dirty="0" err="1" smtClean="0">
                <a:solidFill>
                  <a:srgbClr val="800000"/>
                </a:solidFill>
                <a:latin typeface="Courier"/>
                <a:cs typeface="Courier"/>
              </a:rPr>
              <a:t>EmployeeType</a:t>
            </a:r>
            <a:r>
              <a:rPr lang="en-US" sz="1800" dirty="0" smtClean="0">
                <a:solidFill>
                  <a:srgbClr val="800000"/>
                </a:solidFill>
                <a:latin typeface="Courier"/>
                <a:cs typeface="Courier"/>
              </a:rPr>
              <a:t> 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getTypeCode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() {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    return </a:t>
            </a:r>
            <a:r>
              <a:rPr lang="en-US" sz="1800" dirty="0" err="1" smtClean="0">
                <a:solidFill>
                  <a:srgbClr val="000090"/>
                </a:solidFill>
                <a:latin typeface="Courier"/>
                <a:cs typeface="Courier"/>
              </a:rPr>
              <a:t>Employee.SALESMAN</a:t>
            </a: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;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  }</a:t>
            </a:r>
          </a:p>
          <a:p>
            <a:pPr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"/>
                <a:cs typeface="Courier"/>
              </a:rPr>
              <a:t>  }</a:t>
            </a:r>
          </a:p>
        </p:txBody>
      </p:sp>
      <p:sp>
        <p:nvSpPr>
          <p:cNvPr id="91141" name="Rectangle 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 smtClean="0"/>
              <a:t>Declare State Class and Subclasses…</a:t>
            </a:r>
            <a:endParaRPr lang="en-US" dirty="0"/>
          </a:p>
        </p:txBody>
      </p:sp>
      <p:sp>
        <p:nvSpPr>
          <p:cNvPr id="4" name="Left Arrow Callout 3"/>
          <p:cNvSpPr/>
          <p:nvPr/>
        </p:nvSpPr>
        <p:spPr bwMode="auto">
          <a:xfrm>
            <a:off x="6400800" y="2286000"/>
            <a:ext cx="2133600" cy="457200"/>
          </a:xfrm>
          <a:prstGeom prst="leftArrowCallout">
            <a:avLst>
              <a:gd name="adj1" fmla="val 28367"/>
              <a:gd name="adj2" fmla="val 25000"/>
              <a:gd name="adj3" fmla="val 65404"/>
              <a:gd name="adj4" fmla="val 79978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Subclasses</a:t>
            </a:r>
            <a:endParaRPr lang="en-US" sz="2000" b="1" dirty="0">
              <a:latin typeface="+mj-lt"/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5486400" y="990600"/>
            <a:ext cx="1981200" cy="685800"/>
          </a:xfrm>
          <a:prstGeom prst="leftArrowCallout">
            <a:avLst>
              <a:gd name="adj1" fmla="val 30050"/>
              <a:gd name="adj2" fmla="val 25000"/>
              <a:gd name="adj3" fmla="val 45202"/>
              <a:gd name="adj4" fmla="val 73268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sz="2000" b="1" dirty="0" smtClean="0">
                <a:latin typeface="+mj-lt"/>
              </a:rPr>
              <a:t>Abstract Class</a:t>
            </a:r>
            <a:endParaRPr lang="en-US" sz="20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Hook Subclasses into Employee…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686800" cy="5486400"/>
          </a:xfrm>
        </p:spPr>
        <p:txBody>
          <a:bodyPr/>
          <a:lstStyle/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Employee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private </a:t>
            </a:r>
            <a:r>
              <a:rPr lang="en-US" sz="2000" dirty="0" err="1" smtClean="0">
                <a:solidFill>
                  <a:srgbClr val="800000"/>
                </a:solidFill>
                <a:latin typeface="Courier New" charset="0"/>
              </a:rPr>
              <a:t>EmployeeType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_type;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 New" charset="0"/>
              </a:rPr>
              <a:t>getType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return _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type.getTypeCode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void </a:t>
            </a:r>
            <a:r>
              <a:rPr lang="en-US" sz="2000" dirty="0" err="1" smtClean="0">
                <a:solidFill>
                  <a:srgbClr val="FF0000"/>
                </a:solidFill>
                <a:latin typeface="Courier New" charset="0"/>
              </a:rPr>
              <a:t>setType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(int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arg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	  switch (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arg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		case ENGINEER:  </a:t>
            </a:r>
            <a:r>
              <a:rPr lang="en-US" sz="2000" dirty="0" smtClean="0">
                <a:solidFill>
                  <a:srgbClr val="FF0000"/>
                </a:solidFill>
                <a:latin typeface="Courier New" charset="0"/>
              </a:rPr>
              <a:t>_type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= new Engineer();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break;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		case SALESMAN:  </a:t>
            </a:r>
            <a:r>
              <a:rPr lang="en-US" sz="2000" dirty="0" smtClean="0">
                <a:solidFill>
                  <a:srgbClr val="FF0000"/>
                </a:solidFill>
                <a:latin typeface="Courier New" charset="0"/>
              </a:rPr>
              <a:t>_type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= new Salesman();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break;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		case MANAGER:   </a:t>
            </a:r>
            <a:r>
              <a:rPr lang="en-US" sz="2000" dirty="0" smtClean="0">
                <a:solidFill>
                  <a:srgbClr val="FF0000"/>
                </a:solidFill>
                <a:latin typeface="Courier New" charset="0"/>
              </a:rPr>
              <a:t>_type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= new Manager();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break;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			default: throw new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Exception("Incorrect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Code");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}</a:t>
            </a:r>
          </a:p>
          <a:p>
            <a:pPr eaLnBrk="1" hangingPunct="1">
              <a:buNone/>
            </a:pPr>
            <a:r>
              <a:rPr lang="en-US" sz="2000" dirty="0" smtClean="0"/>
              <a:t>	</a:t>
            </a:r>
          </a:p>
          <a:p>
            <a:pPr lvl="1" eaLnBrk="1" hangingPunct="1"/>
            <a:endParaRPr lang="en-US" sz="2000" dirty="0">
              <a:latin typeface="Courier New" charset="0"/>
            </a:endParaRPr>
          </a:p>
        </p:txBody>
      </p:sp>
      <p:sp>
        <p:nvSpPr>
          <p:cNvPr id="4" name="Left Arrow Callout 3"/>
          <p:cNvSpPr/>
          <p:nvPr/>
        </p:nvSpPr>
        <p:spPr bwMode="auto">
          <a:xfrm>
            <a:off x="5638800" y="1371600"/>
            <a:ext cx="35052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309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Employee Type Set via </a:t>
            </a:r>
            <a:r>
              <a:rPr lang="en-US" b="1" dirty="0" err="1" smtClean="0">
                <a:latin typeface="+mj-lt"/>
              </a:rPr>
              <a:t>Accessors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Create a factory method for employee types…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685800"/>
            <a:ext cx="8763000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1800" dirty="0" smtClean="0">
                <a:solidFill>
                  <a:srgbClr val="800000"/>
                </a:solidFill>
                <a:latin typeface="Courier New" charset="0"/>
              </a:rPr>
              <a:t>Employee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void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setType(int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arg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_type = </a:t>
            </a:r>
            <a:r>
              <a:rPr lang="en-US" sz="1800" dirty="0" err="1" smtClean="0">
                <a:solidFill>
                  <a:srgbClr val="800000"/>
                </a:solidFill>
                <a:latin typeface="Courier New" charset="0"/>
              </a:rPr>
              <a:t>EmployeeType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.newType(arg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);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1800" dirty="0" err="1" smtClean="0">
                <a:solidFill>
                  <a:srgbClr val="800000"/>
                </a:solidFill>
                <a:latin typeface="Courier New" charset="0"/>
              </a:rPr>
              <a:t>EmployeeType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static </a:t>
            </a:r>
            <a:r>
              <a:rPr lang="en-US" sz="1800" dirty="0" err="1" smtClean="0">
                <a:solidFill>
                  <a:srgbClr val="800000"/>
                </a:solidFill>
                <a:latin typeface="Courier New" charset="0"/>
              </a:rPr>
              <a:t>EmployeeType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1800" dirty="0" err="1" smtClean="0">
                <a:solidFill>
                  <a:srgbClr val="800000"/>
                </a:solidFill>
                <a:latin typeface="Courier New" charset="0"/>
              </a:rPr>
              <a:t>newType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(int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code) {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switch (code) {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    case ENGINEER: return new Engineer();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    case SALESMAN: return new Salesman();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    case MANAGER:  return new Manager();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    default: throw new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Exception("Incorrect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Code");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    }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static final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ENGINEER = 0;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static final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SALESMAN = 1;</a:t>
            </a:r>
          </a:p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   static final </a:t>
            </a:r>
            <a:r>
              <a:rPr lang="en-US" sz="18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MANAGER = 2;</a:t>
            </a:r>
            <a:endParaRPr lang="en-US" sz="1800" dirty="0" smtClean="0"/>
          </a:p>
          <a:p>
            <a:pPr lvl="1" eaLnBrk="1" hangingPunct="1"/>
            <a:endParaRPr lang="en-US" sz="1800" dirty="0">
              <a:latin typeface="Courier New" charset="0"/>
            </a:endParaRPr>
          </a:p>
        </p:txBody>
      </p:sp>
      <p:sp>
        <p:nvSpPr>
          <p:cNvPr id="4" name="Left Arrow Callout 3"/>
          <p:cNvSpPr/>
          <p:nvPr/>
        </p:nvSpPr>
        <p:spPr bwMode="auto">
          <a:xfrm>
            <a:off x="5638800" y="1524000"/>
            <a:ext cx="35052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309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Factory Method</a:t>
            </a:r>
            <a:br>
              <a:rPr lang="en-US" b="1" dirty="0" smtClean="0">
                <a:latin typeface="+mj-lt"/>
              </a:rPr>
            </a:br>
            <a:r>
              <a:rPr lang="en-US" b="1" dirty="0" smtClean="0">
                <a:latin typeface="+mj-lt"/>
              </a:rPr>
              <a:t>For Employee Type</a:t>
            </a:r>
            <a:endParaRPr lang="en-US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1534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Remove the type code definitions …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763000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</a:t>
            </a:r>
            <a:r>
              <a:rPr lang="en-US" sz="2000" dirty="0" smtClean="0">
                <a:solidFill>
                  <a:srgbClr val="800000"/>
                </a:solidFill>
                <a:latin typeface="Courier New" charset="0"/>
              </a:rPr>
              <a:t>Employee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FF0000"/>
                </a:solidFill>
                <a:latin typeface="Courier New" charset="0"/>
              </a:rPr>
              <a:t>payAmount</a:t>
            </a:r>
            <a:r>
              <a:rPr lang="en-US" sz="2000" dirty="0" smtClean="0">
                <a:solidFill>
                  <a:srgbClr val="FF0000"/>
                </a:solidFill>
                <a:latin typeface="Courier New" charset="0"/>
              </a:rPr>
              <a:t>()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switch (</a:t>
            </a:r>
            <a:r>
              <a:rPr lang="en-US" sz="2000" dirty="0" err="1" smtClean="0">
                <a:solidFill>
                  <a:srgbClr val="FF0000"/>
                </a:solidFill>
                <a:latin typeface="Courier New" charset="0"/>
              </a:rPr>
              <a:t>getType</a:t>
            </a:r>
            <a:r>
              <a:rPr lang="en-US" sz="2000" dirty="0" smtClean="0">
                <a:solidFill>
                  <a:srgbClr val="FF0000"/>
                </a:solidFill>
                <a:latin typeface="Courier New" charset="0"/>
              </a:rPr>
              <a:t>()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case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EmployeeType.ENGINEER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: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   return _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case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EmployeeType.SALESMAN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: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   return _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+ _commission;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case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EmployeeType.MANAGER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: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   return _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monthlySalary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+ _bonus;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default: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       throw new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Exception("Incorrect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Code");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r>
              <a:rPr lang="en-US" sz="2400" dirty="0" smtClean="0"/>
              <a:t>Exercise: Now ready to use Replace Conditional with Polymorphism on </a:t>
            </a:r>
            <a:r>
              <a:rPr lang="en-US" sz="2400" dirty="0" err="1" smtClean="0"/>
              <a:t>payAmount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8458200" y="60198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Q16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153400" cy="533400"/>
          </a:xfrm>
        </p:spPr>
        <p:txBody>
          <a:bodyPr/>
          <a:lstStyle/>
          <a:p>
            <a:pPr eaLnBrk="1" hangingPunct="1"/>
            <a:r>
              <a:rPr lang="en-US" dirty="0" smtClean="0"/>
              <a:t>Replace Conditional with Polymorphism </a:t>
            </a:r>
            <a:br>
              <a:rPr lang="en-US" dirty="0" smtClean="0"/>
            </a:br>
            <a:r>
              <a:rPr lang="en-US" dirty="0" smtClean="0"/>
              <a:t>					on </a:t>
            </a:r>
            <a:r>
              <a:rPr lang="en-US" dirty="0" err="1" smtClean="0"/>
              <a:t>payAmount</a:t>
            </a:r>
            <a:endParaRPr lang="en-US" i="1" dirty="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762000"/>
            <a:ext cx="8763000" cy="5715000"/>
          </a:xfrm>
        </p:spPr>
        <p:txBody>
          <a:bodyPr/>
          <a:lstStyle/>
          <a:p>
            <a:pPr eaLnBrk="1" hangingPunct="1">
              <a:buNone/>
            </a:pPr>
            <a:r>
              <a:rPr lang="en-US" sz="18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class Salesman...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payAmount(Employee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return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emp.getMonthlySalary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 +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emp.getCommission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class Manager...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payAmount(Employee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 {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    return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emp.getMonthlySalary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 +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emp.getBonus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();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}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…</a:t>
            </a:r>
          </a:p>
          <a:p>
            <a:pPr eaLnBrk="1" hangingPunct="1">
              <a:buNone/>
            </a:pPr>
            <a:endParaRPr lang="en-US" sz="2000" dirty="0" smtClean="0">
              <a:solidFill>
                <a:srgbClr val="000090"/>
              </a:solidFill>
              <a:latin typeface="Courier New" charset="0"/>
            </a:endParaRP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class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EmployeeType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...</a:t>
            </a:r>
          </a:p>
          <a:p>
            <a:pPr eaLnBrk="1" hangingPunct="1">
              <a:buNone/>
            </a:pP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   abstract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int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payAmount(Employee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 </a:t>
            </a:r>
            <a:r>
              <a:rPr lang="en-US" sz="2000" dirty="0" err="1" smtClean="0">
                <a:solidFill>
                  <a:srgbClr val="000090"/>
                </a:solidFill>
                <a:latin typeface="Courier New" charset="0"/>
              </a:rPr>
              <a:t>emp</a:t>
            </a:r>
            <a:r>
              <a:rPr lang="en-US" sz="2000" dirty="0" smtClean="0">
                <a:solidFill>
                  <a:srgbClr val="000090"/>
                </a:solidFill>
                <a:latin typeface="Courier New" charset="0"/>
              </a:rPr>
              <a:t>);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574340" y="6019800"/>
            <a:ext cx="156966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Q16 - </a:t>
            </a:r>
            <a:r>
              <a:rPr lang="en-US" b="1" dirty="0" err="1" smtClean="0">
                <a:solidFill>
                  <a:srgbClr val="0000FF"/>
                </a:solidFill>
              </a:rPr>
              <a:t>cntd</a:t>
            </a: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5" name="Left Arrow Callout 4"/>
          <p:cNvSpPr/>
          <p:nvPr/>
        </p:nvSpPr>
        <p:spPr bwMode="auto">
          <a:xfrm>
            <a:off x="4572000" y="4572000"/>
            <a:ext cx="3657600" cy="914400"/>
          </a:xfrm>
          <a:prstGeom prst="leftArrowCallout">
            <a:avLst>
              <a:gd name="adj1" fmla="val 25000"/>
              <a:gd name="adj2" fmla="val 25000"/>
              <a:gd name="adj3" fmla="val 25000"/>
              <a:gd name="adj4" fmla="val 85309"/>
            </a:avLst>
          </a:prstGeom>
          <a:solidFill>
            <a:srgbClr val="FFFF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>
                <a:latin typeface="+mj-lt"/>
              </a:rPr>
              <a:t>Declare </a:t>
            </a:r>
            <a:r>
              <a:rPr lang="en-US" b="1" dirty="0" err="1" smtClean="0">
                <a:latin typeface="+mj-lt"/>
              </a:rPr>
              <a:t>superclass</a:t>
            </a:r>
            <a:r>
              <a:rPr lang="en-US" b="1" dirty="0" smtClean="0">
                <a:latin typeface="+mj-lt"/>
              </a:rPr>
              <a:t> method abstract</a:t>
            </a:r>
            <a:endParaRPr lang="en-US" b="1" dirty="0">
              <a:latin typeface="+mj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" y="1236624"/>
            <a:ext cx="8181582" cy="4630776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0"/>
            <a:ext cx="7807680" cy="650340"/>
          </a:xfrm>
        </p:spPr>
        <p:txBody>
          <a:bodyPr/>
          <a:lstStyle/>
          <a:p>
            <a:pPr eaLnBrk="1">
              <a:lnSpc>
                <a:spcPct val="98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Mathematics:  Factor</a:t>
            </a:r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09600" y="1447800"/>
            <a:ext cx="8168160" cy="4320454"/>
          </a:xfrm>
        </p:spPr>
        <p:txBody>
          <a:bodyPr/>
          <a:lstStyle/>
          <a:p>
            <a:pPr eaLnBrk="1">
              <a:lnSpc>
                <a:spcPct val="98000"/>
              </a:lnSpc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err="1"/>
              <a:t>fac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tor</a:t>
            </a:r>
            <a:endParaRPr lang="en-GB" dirty="0"/>
          </a:p>
          <a:p>
            <a:pPr lvl="1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One of two or more quantities that divides a given quantity without a remainder,</a:t>
            </a:r>
            <a:r>
              <a:rPr lang="en-GB" dirty="0" smtClean="0"/>
              <a:t> for example:</a:t>
            </a:r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2 </a:t>
            </a:r>
            <a:r>
              <a:rPr lang="en-GB" dirty="0"/>
              <a:t>and</a:t>
            </a:r>
            <a:r>
              <a:rPr lang="en-GB" dirty="0" smtClean="0"/>
              <a:t> 5 </a:t>
            </a:r>
            <a:r>
              <a:rPr lang="en-GB" dirty="0"/>
              <a:t>are factors of</a:t>
            </a:r>
            <a:r>
              <a:rPr lang="en-GB" dirty="0" smtClean="0"/>
              <a:t> 10</a:t>
            </a:r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a </a:t>
            </a:r>
            <a:r>
              <a:rPr lang="en-GB" dirty="0"/>
              <a:t>and </a:t>
            </a:r>
            <a:r>
              <a:rPr lang="en-GB" dirty="0" err="1"/>
              <a:t>b</a:t>
            </a:r>
            <a:r>
              <a:rPr lang="en-GB" dirty="0"/>
              <a:t> are factors of </a:t>
            </a:r>
            <a:r>
              <a:rPr lang="en-GB" dirty="0" err="1" smtClean="0"/>
              <a:t>ab</a:t>
            </a:r>
            <a:endParaRPr lang="en-GB" dirty="0" smtClean="0"/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(a+1) and (a+3) are factors of a</a:t>
            </a:r>
            <a:r>
              <a:rPr lang="en-GB" baseline="30000" dirty="0" smtClean="0"/>
              <a:t>2</a:t>
            </a:r>
            <a:r>
              <a:rPr lang="en-GB" dirty="0" smtClean="0"/>
              <a:t> + 4a + 3</a:t>
            </a:r>
            <a:br>
              <a:rPr lang="en-GB" dirty="0" smtClean="0"/>
            </a:br>
            <a:endParaRPr lang="en-GB" dirty="0" smtClean="0"/>
          </a:p>
          <a:p>
            <a:pPr eaLnBrk="1">
              <a:buNone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err="1"/>
              <a:t>fac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tor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ing</a:t>
            </a:r>
            <a:endParaRPr lang="en-GB" dirty="0"/>
          </a:p>
          <a:p>
            <a:pPr lvl="1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To determine or indicate explicitly the factors of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48400" y="5943600"/>
            <a:ext cx="284244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Reconsidering Q1…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>
            <a:spLocks noGrp="1" noChangeArrowheads="1"/>
          </p:cNvSpPr>
          <p:nvPr>
            <p:ph type="title"/>
          </p:nvPr>
        </p:nvSpPr>
        <p:spPr>
          <a:xfrm>
            <a:off x="671040" y="76200"/>
            <a:ext cx="7807680" cy="650340"/>
          </a:xfrm>
        </p:spPr>
        <p:txBody>
          <a:bodyPr/>
          <a:lstStyle/>
          <a:p>
            <a:pPr eaLnBrk="1">
              <a:lnSpc>
                <a:spcPct val="98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Software Engineering:  </a:t>
            </a:r>
            <a:r>
              <a:rPr lang="en-GB" dirty="0"/>
              <a:t>Factoring</a:t>
            </a:r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32161" y="990601"/>
            <a:ext cx="7807680" cy="5389270"/>
          </a:xfrm>
        </p:spPr>
        <p:txBody>
          <a:bodyPr/>
          <a:lstStyle/>
          <a:p>
            <a:pPr eaLnBrk="1">
              <a:lnSpc>
                <a:spcPct val="98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err="1"/>
              <a:t>fac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tor</a:t>
            </a:r>
            <a:endParaRPr lang="en-GB" dirty="0" smtClean="0"/>
          </a:p>
          <a:p>
            <a:pPr lvl="1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smtClean="0"/>
              <a:t>Individual </a:t>
            </a:r>
            <a:r>
              <a:rPr lang="en-GB" dirty="0"/>
              <a:t>items that combined together form a complete software system:</a:t>
            </a:r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identifiers</a:t>
            </a:r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contents of function</a:t>
            </a:r>
          </a:p>
          <a:p>
            <a:pPr lvl="2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contents of classes and place in inheritance </a:t>
            </a:r>
            <a:r>
              <a:rPr lang="en-GB" dirty="0" smtClean="0"/>
              <a:t>hierarchy</a:t>
            </a:r>
            <a:br>
              <a:rPr lang="en-GB" dirty="0" smtClean="0"/>
            </a:br>
            <a:endParaRPr lang="en-GB" dirty="0" smtClean="0"/>
          </a:p>
          <a:p>
            <a:pPr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 err="1"/>
              <a:t>fac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tor</a:t>
            </a:r>
            <a:r>
              <a:rPr lang="en-GB" dirty="0" err="1">
                <a:ea typeface="Bitstream Vera Serif" pitchFamily="16" charset="0"/>
                <a:cs typeface="Bitstream Vera Serif" pitchFamily="16" charset="0"/>
              </a:rPr>
              <a:t>·</a:t>
            </a:r>
            <a:r>
              <a:rPr lang="en-GB" dirty="0" err="1"/>
              <a:t>ing</a:t>
            </a:r>
            <a:endParaRPr lang="en-GB" dirty="0"/>
          </a:p>
          <a:p>
            <a:pPr lvl="1" eaLnBrk="1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</a:pPr>
            <a:r>
              <a:rPr lang="en-GB" dirty="0"/>
              <a:t>Determining the items, at design time, that make up</a:t>
            </a:r>
            <a:r>
              <a:rPr lang="en-GB" dirty="0" smtClean="0"/>
              <a:t> or compose a </a:t>
            </a:r>
            <a:r>
              <a:rPr lang="en-GB" dirty="0"/>
              <a:t>software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566047" y="59436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Q9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Organizing Data</a:t>
            </a:r>
            <a:endParaRPr lang="en-US" b="1" dirty="0"/>
          </a:p>
        </p:txBody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914400"/>
            <a:ext cx="7772400" cy="99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err="1" smtClean="0"/>
              <a:t>Refactorings</a:t>
            </a:r>
            <a:r>
              <a:rPr lang="en-US" dirty="0" smtClean="0"/>
              <a:t> that make working with data easier – Lots of them!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57200" y="1905000"/>
            <a:ext cx="8153400" cy="4800600"/>
          </a:xfrm>
          <a:prstGeom prst="rect">
            <a:avLst/>
          </a:prstGeom>
          <a:ln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/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Self Encapsulate Field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Data Value with 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Change Value to Reference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Change Reference to Value</a:t>
            </a:r>
          </a:p>
          <a:p>
            <a:pPr marL="45720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>
                <a:solidFill>
                  <a:srgbClr val="800000"/>
                </a:solidFill>
              </a:rPr>
              <a:t>Replace Array with </a:t>
            </a:r>
            <a:r>
              <a:rPr lang="en-US" sz="2000" b="1" kern="0" dirty="0" smtClean="0">
                <a:solidFill>
                  <a:srgbClr val="800000"/>
                </a:solidFill>
              </a:rPr>
              <a:t>Object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>
                <a:solidFill>
                  <a:srgbClr val="800000"/>
                </a:solidFill>
              </a:rPr>
              <a:t>Duplicate Observed </a:t>
            </a:r>
            <a:r>
              <a:rPr lang="en-US" sz="2000" b="1" kern="0" dirty="0" smtClean="0">
                <a:solidFill>
                  <a:srgbClr val="800000"/>
                </a:solidFill>
              </a:rPr>
              <a:t>Data</a:t>
            </a:r>
            <a:endParaRPr lang="en-US" sz="2000" b="1" kern="0" dirty="0">
              <a:solidFill>
                <a:srgbClr val="800000"/>
              </a:solidFill>
            </a:endParaRP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Change Unidirectional Association to Bidirectional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Change Bidirectional Association to Unidirectional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Replace Magic Number with Symbolic Constant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chemeClr val="tx1"/>
                </a:solidFill>
              </a:rPr>
              <a:t>Encapsulate Field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Encapsulate Collection</a:t>
            </a:r>
          </a:p>
          <a:p>
            <a:pPr marL="45720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Replace Record with Data Class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Replace Type Code with Class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Replace Type Code with Subclasses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Replace Type Code with State/Strategy</a:t>
            </a:r>
          </a:p>
          <a:p>
            <a:pPr marL="457200" lvl="0" indent="-457200" eaLnBrk="1">
              <a:spcBef>
                <a:spcPct val="20000"/>
              </a:spcBef>
              <a:buClr>
                <a:srgbClr val="CC0000"/>
              </a:buClr>
              <a:buSzPct val="70000"/>
              <a:buFont typeface="+mj-lt"/>
              <a:buAutoNum type="arabicPeriod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</a:tabLst>
              <a:defRPr/>
            </a:pPr>
            <a:r>
              <a:rPr lang="en-US" sz="2000" b="1" kern="0" dirty="0" smtClean="0">
                <a:solidFill>
                  <a:srgbClr val="800000"/>
                </a:solidFill>
              </a:rPr>
              <a:t>Replace Subclass with Fields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Array with Object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56388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an array in which certain elements mean different things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r>
              <a:rPr lang="en-US" dirty="0" smtClean="0"/>
              <a:t> Replace the array with an object that has a field for each element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Similarly, Replace Record with Data Class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24625" y="3411379"/>
            <a:ext cx="7128775" cy="841256"/>
          </a:xfrm>
          <a:prstGeom prst="rect">
            <a:avLst/>
          </a:prstGeom>
          <a:solidFill>
            <a:srgbClr val="000090"/>
          </a:solidFill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String[] row = new String[3];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row [0] = "Liverpool";</a:t>
            </a:r>
          </a:p>
          <a:p>
            <a:pPr>
              <a:lnSpc>
                <a:spcPct val="80000"/>
              </a:lnSpc>
              <a:buNone/>
            </a:pPr>
            <a:r>
              <a:rPr lang="en-US" sz="2000" b="1" dirty="0" smtClean="0">
                <a:latin typeface="Courier New" charset="0"/>
              </a:rPr>
              <a:t>   row [1] = "15";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990600" y="4349115"/>
            <a:ext cx="7239000" cy="1330643"/>
            <a:chOff x="228600" y="4349115"/>
            <a:chExt cx="8610600" cy="1330643"/>
          </a:xfrm>
        </p:grpSpPr>
        <p:sp>
          <p:nvSpPr>
            <p:cNvPr id="6" name="TextBox 5"/>
            <p:cNvSpPr txBox="1"/>
            <p:nvPr/>
          </p:nvSpPr>
          <p:spPr>
            <a:xfrm>
              <a:off x="228600" y="4838502"/>
              <a:ext cx="8610600" cy="841256"/>
            </a:xfrm>
            <a:prstGeom prst="rect">
              <a:avLst/>
            </a:prstGeom>
            <a:solidFill>
              <a:srgbClr val="333333"/>
            </a:solidFill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wrap="square" rtlCol="0">
              <a:spAutoFit/>
            </a:bodyPr>
            <a:lstStyle/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Performance row = new Performance();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</a:t>
              </a:r>
              <a:r>
                <a:rPr lang="en-US" sz="2000" b="1" dirty="0" err="1" smtClean="0">
                  <a:latin typeface="Courier New" charset="0"/>
                </a:rPr>
                <a:t>row.setName("Liverpool</a:t>
              </a:r>
              <a:r>
                <a:rPr lang="en-US" sz="2000" b="1" dirty="0" smtClean="0">
                  <a:latin typeface="Courier New" charset="0"/>
                </a:rPr>
                <a:t>");</a:t>
              </a:r>
            </a:p>
            <a:p>
              <a:pPr>
                <a:lnSpc>
                  <a:spcPct val="80000"/>
                </a:lnSpc>
                <a:buNone/>
              </a:pPr>
              <a:r>
                <a:rPr lang="en-US" sz="2000" b="1" dirty="0" smtClean="0">
                  <a:latin typeface="Courier New" charset="0"/>
                </a:rPr>
                <a:t>   row.setWins("15");</a:t>
              </a:r>
            </a:p>
          </p:txBody>
        </p:sp>
        <p:sp>
          <p:nvSpPr>
            <p:cNvPr id="7" name="Down Arrow 6"/>
            <p:cNvSpPr/>
            <p:nvPr/>
          </p:nvSpPr>
          <p:spPr bwMode="auto">
            <a:xfrm>
              <a:off x="4191000" y="4349115"/>
              <a:ext cx="762000" cy="381000"/>
            </a:xfrm>
            <a:prstGeom prst="downArrow">
              <a:avLst/>
            </a:prstGeom>
            <a:solidFill>
              <a:srgbClr val="333333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8412710" y="60960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Q10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Duplicate Observed Data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609600"/>
            <a:ext cx="9067800" cy="46482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domain data available only in a GUI control, and domain methods need access.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Copy the data to a domain object. Set up an observer to synchronize the two pieces of data.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667000"/>
            <a:ext cx="7315200" cy="4178300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505200"/>
            <a:ext cx="2337130" cy="247650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458200" y="6019800"/>
            <a:ext cx="7142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Q11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Type Code with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34400" cy="4800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class has a numeric type code that does not affect its behavior</a:t>
            </a:r>
            <a:br>
              <a:rPr lang="en-US" dirty="0" smtClean="0"/>
            </a:br>
            <a:endParaRPr lang="en-US" sz="1200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Replace the number with a new class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458200" y="60960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Q12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rcRect b="8324"/>
          <a:stretch>
            <a:fillRect/>
          </a:stretch>
        </p:blipFill>
        <p:spPr>
          <a:xfrm>
            <a:off x="914400" y="2438400"/>
            <a:ext cx="7315200" cy="4028460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Replace Type Code with Subclasses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0"/>
            <a:ext cx="8534400" cy="48006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You have an immutable type code that affects the behavior of a class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Replace the type code with subclasses</a:t>
            </a:r>
          </a:p>
          <a:p>
            <a:endParaRPr lang="en-US" dirty="0" smtClean="0"/>
          </a:p>
        </p:txBody>
      </p:sp>
      <p:sp>
        <p:nvSpPr>
          <p:cNvPr id="10" name="TextBox 9"/>
          <p:cNvSpPr txBox="1"/>
          <p:nvPr/>
        </p:nvSpPr>
        <p:spPr>
          <a:xfrm>
            <a:off x="8458200" y="60960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Q13</a:t>
            </a:r>
            <a:endParaRPr lang="en-US" b="1" dirty="0">
              <a:solidFill>
                <a:srgbClr val="0000FF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685" y="3200400"/>
            <a:ext cx="8014915" cy="3200400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0"/>
            <a:ext cx="8991600" cy="533400"/>
          </a:xfrm>
        </p:spPr>
        <p:txBody>
          <a:bodyPr/>
          <a:lstStyle/>
          <a:p>
            <a:pPr algn="ctr"/>
            <a:r>
              <a:rPr lang="en-US" dirty="0" smtClean="0"/>
              <a:t>Encapsulate Collection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763000" cy="4724400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Situation:</a:t>
            </a:r>
            <a:r>
              <a:rPr lang="en-US" dirty="0" smtClean="0"/>
              <a:t> A method returns a collection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Make it return a read-only view and provide add/remove methods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rcRect b="10511"/>
          <a:stretch>
            <a:fillRect/>
          </a:stretch>
        </p:blipFill>
        <p:spPr>
          <a:xfrm>
            <a:off x="762000" y="3307087"/>
            <a:ext cx="7637410" cy="1950713"/>
          </a:xfrm>
          <a:prstGeom prst="rect">
            <a:avLst/>
          </a:prstGeom>
          <a:solidFill>
            <a:srgbClr val="CCFFCC"/>
          </a:solidFill>
          <a:scene3d>
            <a:camera prst="orthographicFront"/>
            <a:lightRig rig="threePt" dir="t"/>
          </a:scene3d>
          <a:sp3d>
            <a:bevelT/>
          </a:sp3d>
        </p:spPr>
      </p:pic>
      <p:sp>
        <p:nvSpPr>
          <p:cNvPr id="11" name="TextBox 10"/>
          <p:cNvSpPr txBox="1"/>
          <p:nvPr/>
        </p:nvSpPr>
        <p:spPr>
          <a:xfrm>
            <a:off x="8458200" y="60960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14896</TotalTime>
  <Words>1632</Words>
  <Application>Microsoft Office PowerPoint</Application>
  <PresentationFormat>On-screen Show (4:3)</PresentationFormat>
  <Paragraphs>269</Paragraphs>
  <Slides>19</Slides>
  <Notes>18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Blank Presentation</vt:lpstr>
      <vt:lpstr>CSSE 375  Organizing Data – Part 2</vt:lpstr>
      <vt:lpstr>Mathematics:  Factor</vt:lpstr>
      <vt:lpstr>Software Engineering:  Factoring</vt:lpstr>
      <vt:lpstr>Organizing Data</vt:lpstr>
      <vt:lpstr>Replace Array with Object</vt:lpstr>
      <vt:lpstr>Duplicate Observed Data</vt:lpstr>
      <vt:lpstr>Replace Type Code with Class</vt:lpstr>
      <vt:lpstr>Replace Type Code with Subclasses</vt:lpstr>
      <vt:lpstr>Encapsulate Collection</vt:lpstr>
      <vt:lpstr>Replace Subclass with Fields</vt:lpstr>
      <vt:lpstr>Replace Type Code with State/Strategy</vt:lpstr>
      <vt:lpstr>Mechanics</vt:lpstr>
      <vt:lpstr>Replace Type Code with State/Strategy</vt:lpstr>
      <vt:lpstr>First Self Encapsulate Type code …</vt:lpstr>
      <vt:lpstr>Declare State Class and Subclasses…</vt:lpstr>
      <vt:lpstr>Hook Subclasses into Employee…</vt:lpstr>
      <vt:lpstr>Create a factory method for employee types…</vt:lpstr>
      <vt:lpstr>Remove the type code definitions …</vt:lpstr>
      <vt:lpstr>Replace Conditional with Polymorphism       on payAmount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70</cp:revision>
  <cp:lastPrinted>2010-03-30T14:31:26Z</cp:lastPrinted>
  <dcterms:created xsi:type="dcterms:W3CDTF">2010-04-01T22:24:38Z</dcterms:created>
  <dcterms:modified xsi:type="dcterms:W3CDTF">2014-03-24T12:20:50Z</dcterms:modified>
</cp:coreProperties>
</file>