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handoutMasterIdLst>
    <p:handoutMasterId r:id="rId21"/>
  </p:handoutMasterIdLst>
  <p:sldIdLst>
    <p:sldId id="259" r:id="rId2"/>
    <p:sldId id="615" r:id="rId3"/>
    <p:sldId id="605" r:id="rId4"/>
    <p:sldId id="606" r:id="rId5"/>
    <p:sldId id="556" r:id="rId6"/>
    <p:sldId id="607" r:id="rId7"/>
    <p:sldId id="610" r:id="rId8"/>
    <p:sldId id="616" r:id="rId9"/>
    <p:sldId id="611" r:id="rId10"/>
    <p:sldId id="621" r:id="rId11"/>
    <p:sldId id="567" r:id="rId12"/>
    <p:sldId id="558" r:id="rId13"/>
    <p:sldId id="622" r:id="rId14"/>
    <p:sldId id="593" r:id="rId15"/>
    <p:sldId id="617" r:id="rId16"/>
    <p:sldId id="618" r:id="rId17"/>
    <p:sldId id="619" r:id="rId18"/>
    <p:sldId id="620" r:id="rId19"/>
  </p:sldIdLst>
  <p:sldSz cx="9144000" cy="6858000" type="screen4x3"/>
  <p:notesSz cx="7315200" cy="9601200"/>
  <p:custDataLst>
    <p:tags r:id="rId22"/>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81132" autoAdjust="0"/>
  </p:normalViewPr>
  <p:slideViewPr>
    <p:cSldViewPr>
      <p:cViewPr varScale="1">
        <p:scale>
          <a:sx n="57" d="100"/>
          <a:sy n="57" d="100"/>
        </p:scale>
        <p:origin x="-135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4158935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30394672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smtClean="0"/>
              <a:t>Picture above – Everyone knows that “data” is easier to understand, toward some end, in one form versus another.  Like “pie charts” on the right, when your goal is to show what things make up the biggest pieces of that pie.  </a:t>
            </a:r>
            <a:r>
              <a:rPr lang="en-US" b="0" baseline="0" dirty="0" smtClean="0"/>
              <a:t>Picture from http://graphicdesign.stackexchange.com/questions/17985/how-to-beautifully-incorporate-tables-in-texts-documents.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smtClean="0"/>
              <a:t>Q1: </a:t>
            </a:r>
            <a:r>
              <a:rPr lang="en-US" sz="1200" kern="1200" dirty="0" smtClean="0">
                <a:solidFill>
                  <a:schemeClr val="tx1"/>
                </a:solidFill>
                <a:effectLst/>
                <a:latin typeface="Times New Roman" charset="0"/>
                <a:ea typeface="+mn-ea"/>
                <a:cs typeface="+mn-cs"/>
              </a:rPr>
              <a:t>In the same way that mathematical factors help organize algebra, software factoring determines the items at design time, that make up or compose a software system. What does this say about refactoring ?  </a:t>
            </a:r>
            <a:endParaRPr lang="en-US" b="1" baseline="0"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a:t>
            </a:r>
            <a:r>
              <a:rPr lang="en-US" baseline="0" dirty="0" smtClean="0"/>
              <a:t> schools of thought and hotly debated… </a:t>
            </a:r>
          </a:p>
          <a:p>
            <a:pPr marL="228600" indent="-228600">
              <a:buAutoNum type="arabicParenR"/>
            </a:pPr>
            <a:r>
              <a:rPr lang="en-US" baseline="0" dirty="0" smtClean="0"/>
              <a:t>access variables directly/freely within class – readability   </a:t>
            </a:r>
          </a:p>
          <a:p>
            <a:pPr marL="228600" indent="-228600">
              <a:buAutoNum type="arabicParenR"/>
            </a:pPr>
            <a:r>
              <a:rPr lang="en-US" baseline="0" dirty="0" smtClean="0"/>
              <a:t>Always use </a:t>
            </a:r>
            <a:r>
              <a:rPr lang="en-US" baseline="0" dirty="0" err="1" smtClean="0"/>
              <a:t>accessors</a:t>
            </a:r>
            <a:r>
              <a:rPr lang="en-US" baseline="0" dirty="0" smtClean="0"/>
              <a:t> (indirect access) – protection</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One of the principal tenets of object orientation is encapsulation, or data hiding</a:t>
            </a:r>
          </a:p>
          <a:p>
            <a:pPr lvl="1" eaLnBrk="1" hangingPunct="1"/>
            <a:r>
              <a:rPr lang="en-US" dirty="0" smtClean="0"/>
              <a:t>Should </a:t>
            </a:r>
            <a:r>
              <a:rPr lang="en-US" dirty="0" smtClean="0">
                <a:solidFill>
                  <a:schemeClr val="folHlink"/>
                </a:solidFill>
              </a:rPr>
              <a:t>never make your data public</a:t>
            </a:r>
          </a:p>
          <a:p>
            <a:pPr lvl="1" eaLnBrk="1" hangingPunct="1"/>
            <a:r>
              <a:rPr lang="en-US" dirty="0" smtClean="0"/>
              <a:t>When you make data public, other objects can change and access data values without the owning object's knowing about it</a:t>
            </a:r>
          </a:p>
          <a:p>
            <a:pPr lvl="1" eaLnBrk="1" hangingPunct="1"/>
            <a:r>
              <a:rPr lang="en-US" dirty="0" smtClean="0"/>
              <a:t>This </a:t>
            </a:r>
            <a:r>
              <a:rPr lang="en-US" dirty="0" smtClean="0">
                <a:solidFill>
                  <a:schemeClr val="folHlink"/>
                </a:solidFill>
              </a:rPr>
              <a:t>separates data from behavior</a:t>
            </a:r>
          </a:p>
          <a:p>
            <a:endParaRPr lang="en-US" dirty="0" smtClean="0"/>
          </a:p>
          <a:p>
            <a:r>
              <a:rPr lang="en-US" dirty="0" smtClean="0"/>
              <a:t>Note that this is</a:t>
            </a:r>
            <a:r>
              <a:rPr lang="en-US" baseline="0" dirty="0" smtClean="0"/>
              <a:t> different than Self Encapsulate Field…</a:t>
            </a:r>
          </a:p>
          <a:p>
            <a:r>
              <a:rPr lang="en-US" baseline="0" dirty="0" smtClean="0"/>
              <a:t>Q7: What is the difference between Encapsulate Field and Self Encapsulate Field?</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Q8: What is</a:t>
            </a:r>
            <a:r>
              <a:rPr lang="en-US" baseline="0" dirty="0" smtClean="0"/>
              <a:t> the problem that “Replace Data Value with Object” addresses?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that</a:t>
            </a:r>
            <a:r>
              <a:rPr lang="en-US" baseline="0" dirty="0" smtClean="0"/>
              <a:t> Change Reference to Value reverses this process.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31"/>
          <p:cNvSpPr>
            <a:spLocks noGrp="1" noChangeArrowheads="1"/>
          </p:cNvSpPr>
          <p:nvPr>
            <p:ph type="sldNum" sz="quarter" idx="5"/>
          </p:nvPr>
        </p:nvSpPr>
        <p:spPr>
          <a:noFill/>
        </p:spPr>
        <p:txBody>
          <a:bodyPr/>
          <a:lstStyle/>
          <a:p>
            <a:fld id="{C25BDF51-CE53-704A-9624-8B61EF94B214}" type="slidenum">
              <a:rPr lang="en-US"/>
              <a:pPr/>
              <a:t>2</a:t>
            </a:fld>
            <a:endParaRPr lang="en-US"/>
          </a:p>
        </p:txBody>
      </p:sp>
      <p:sp>
        <p:nvSpPr>
          <p:cNvPr id="24579" name="Rectangle 1026"/>
          <p:cNvSpPr>
            <a:spLocks noGrp="1" noRot="1" noChangeAspect="1" noChangeArrowheads="1" noTextEdit="1"/>
          </p:cNvSpPr>
          <p:nvPr>
            <p:ph type="sldImg"/>
          </p:nvPr>
        </p:nvSpPr>
        <p:spPr>
          <a:ln/>
        </p:spPr>
      </p:sp>
      <p:sp>
        <p:nvSpPr>
          <p:cNvPr id="24580" name="Rectangle 1027"/>
          <p:cNvSpPr>
            <a:spLocks noGrp="1" noChangeArrowheads="1"/>
          </p:cNvSpPr>
          <p:nvPr>
            <p:ph type="body" idx="1"/>
          </p:nvPr>
        </p:nvSpPr>
        <p:spPr>
          <a:noFill/>
          <a:ln/>
        </p:spPr>
        <p:txBody>
          <a:bodyPr/>
          <a:lstStyle/>
          <a:p>
            <a:pPr eaLnBrk="1" hangingPunct="1"/>
            <a:r>
              <a:rPr lang="en-US" sz="2800" dirty="0" smtClean="0"/>
              <a:t>In other words, don’t spend more time on it than is productive in some </a:t>
            </a:r>
            <a:r>
              <a:rPr lang="en-US" sz="2800" dirty="0" err="1" smtClean="0"/>
              <a:t>forseable</a:t>
            </a:r>
            <a:r>
              <a:rPr lang="en-US" sz="2800" dirty="0" smtClean="0"/>
              <a:t> way. </a:t>
            </a:r>
          </a:p>
          <a:p>
            <a:pPr lvl="1" eaLnBrk="1" hangingPunct="1"/>
            <a:r>
              <a:rPr lang="en-US" sz="2400" dirty="0" smtClean="0"/>
              <a:t>There are ways to improve any design incrementally</a:t>
            </a:r>
            <a:endParaRPr lang="en-GB" dirty="0" smtClean="0">
              <a:latin typeface="Times" charset="0"/>
            </a:endParaRPr>
          </a:p>
          <a:p>
            <a:pPr eaLnBrk="1" hangingPunct="1"/>
            <a:r>
              <a:rPr lang="en-GB" dirty="0" smtClean="0">
                <a:latin typeface="Times" charset="0"/>
              </a:rPr>
              <a:t>Q2:</a:t>
            </a:r>
            <a:r>
              <a:rPr lang="en-GB" baseline="0" dirty="0" smtClean="0">
                <a:latin typeface="Times" charset="0"/>
              </a:rPr>
              <a:t> Expanding on a question from your last quiz, how do you decide what to spend time on, in refactoring? </a:t>
            </a:r>
            <a:endParaRPr lang="en-GB" dirty="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Q3: What</a:t>
            </a:r>
            <a:r>
              <a:rPr lang="en-US" baseline="0" dirty="0" smtClean="0"/>
              <a:t> does the “Organizing Data” refactoring category address in general? [[</a:t>
            </a:r>
            <a:r>
              <a:rPr lang="en-US" dirty="0" err="1" smtClean="0"/>
              <a:t>Refactorings</a:t>
            </a:r>
            <a:r>
              <a:rPr lang="en-US" dirty="0" smtClean="0"/>
              <a:t> that make working with data easier</a:t>
            </a:r>
            <a:r>
              <a:rPr lang="en-US" baseline="0" dirty="0" smtClean="0"/>
              <a:t>.</a:t>
            </a:r>
            <a:r>
              <a:rPr lang="en-US" dirty="0" smtClean="0">
                <a:solidFill>
                  <a:srgbClr val="000000"/>
                </a:solidFill>
              </a:rPr>
              <a:t>]]</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Q4: What are some bad code</a:t>
            </a:r>
            <a:r>
              <a:rPr lang="en-US" baseline="0" dirty="0" smtClean="0"/>
              <a:t> smells that are addressed by organizing data </a:t>
            </a:r>
            <a:r>
              <a:rPr lang="en-US" baseline="0" dirty="0" err="1" smtClean="0"/>
              <a:t>refactorings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this refactoring a </a:t>
            </a:r>
            <a:r>
              <a:rPr lang="en-US" u="sng" dirty="0" smtClean="0"/>
              <a:t>symbolic constant </a:t>
            </a:r>
            <a:r>
              <a:rPr lang="en-US" dirty="0" smtClean="0"/>
              <a:t>is used, which is the most common Java idiom. </a:t>
            </a:r>
          </a:p>
          <a:p>
            <a:r>
              <a:rPr lang="en-US" dirty="0" smtClean="0"/>
              <a:t>However an alternative is the </a:t>
            </a:r>
            <a:r>
              <a:rPr lang="en-US" u="sng" dirty="0" smtClean="0"/>
              <a:t>constant method</a:t>
            </a:r>
            <a:r>
              <a:rPr lang="en-US" dirty="0" smtClean="0"/>
              <a:t>, which is a method of this form </a:t>
            </a:r>
          </a:p>
          <a:p>
            <a:r>
              <a:rPr lang="en-US" dirty="0" smtClean="0"/>
              <a:t>	public static double </a:t>
            </a:r>
            <a:r>
              <a:rPr lang="en-US" dirty="0" err="1" smtClean="0"/>
              <a:t>gravitationalConstant</a:t>
            </a:r>
            <a:r>
              <a:rPr lang="en-US" dirty="0" smtClean="0"/>
              <a:t>() { return 9.81; } </a:t>
            </a:r>
          </a:p>
          <a:p>
            <a:endParaRPr lang="en-US" dirty="0" smtClean="0"/>
          </a:p>
          <a:p>
            <a:r>
              <a:rPr lang="en-US" dirty="0" smtClean="0"/>
              <a:t>Q5:</a:t>
            </a:r>
            <a:r>
              <a:rPr lang="en-US" baseline="0" dirty="0" smtClean="0"/>
              <a:t> What is the solution that “</a:t>
            </a:r>
            <a:r>
              <a:rPr lang="en-US" sz="1200" dirty="0" smtClean="0"/>
              <a:t>Replace Magic Number with Symbolic Constant” </a:t>
            </a:r>
            <a:r>
              <a:rPr lang="en-US" baseline="0" dirty="0" smtClean="0"/>
              <a:t>supplies? Add your own ideas beyond what’s on the slide!</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that</a:t>
            </a:r>
            <a:r>
              <a:rPr lang="en-US" baseline="0" dirty="0" smtClean="0"/>
              <a:t> Change </a:t>
            </a:r>
            <a:r>
              <a:rPr lang="en-US" sz="800" b="1" kern="1200" dirty="0" smtClean="0">
                <a:solidFill>
                  <a:srgbClr val="800000"/>
                </a:solidFill>
                <a:latin typeface="Times New Roman" charset="0"/>
                <a:ea typeface="+mn-ea"/>
                <a:cs typeface="+mn-cs"/>
              </a:rPr>
              <a:t>Bidirectional Association to Unidirectional </a:t>
            </a:r>
            <a:r>
              <a:rPr lang="en-US" baseline="0" dirty="0" smtClean="0"/>
              <a:t>reverses this process.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Think</a:t>
            </a:r>
            <a:r>
              <a:rPr lang="en-US" baseline="0" dirty="0" smtClean="0"/>
              <a:t> – pair – share exercise…</a:t>
            </a:r>
          </a:p>
          <a:p>
            <a:r>
              <a:rPr lang="en-US" baseline="0" dirty="0" smtClean="0"/>
              <a:t>Q6: </a:t>
            </a:r>
            <a:r>
              <a:rPr lang="en-US" sz="1200" kern="1200" dirty="0" smtClean="0">
                <a:solidFill>
                  <a:schemeClr val="tx1"/>
                </a:solidFill>
                <a:effectLst/>
                <a:latin typeface="Times New Roman" charset="0"/>
                <a:ea typeface="+mn-ea"/>
                <a:cs typeface="+mn-cs"/>
              </a:rPr>
              <a:t>What is the first thing you should do to start to change the unidirectional association to a </a:t>
            </a:r>
            <a:r>
              <a:rPr lang="en-US" baseline="0" dirty="0" smtClean="0"/>
              <a:t>bidirectional?</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If both objects are reference objects and the association is one to many, then the object that has the one reference is the controller. (That is, if one customer has many orders, the order controls the association.)</a:t>
            </a:r>
          </a:p>
          <a:p>
            <a:r>
              <a:rPr lang="en-US" dirty="0" smtClean="0"/>
              <a:t>    * If one object is a component of the other, the composite should control the association.</a:t>
            </a:r>
          </a:p>
          <a:p>
            <a:r>
              <a:rPr lang="en-US" dirty="0" smtClean="0"/>
              <a:t>    * If both objects are reference objects and the association is many to many, it doesn’t matter whether the order or the customer controls the association.</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ChangeArrowheads="1"/>
          </p:cNvSpPr>
          <p:nvPr/>
        </p:nvSpPr>
        <p:spPr bwMode="invGray">
          <a:xfrm>
            <a:off x="9190038" y="20638"/>
            <a:ext cx="563562" cy="6858000"/>
          </a:xfrm>
          <a:prstGeom prst="rect">
            <a:avLst/>
          </a:prstGeom>
          <a:gradFill rotWithShape="0">
            <a:gsLst>
              <a:gs pos="0">
                <a:srgbClr val="CC0000"/>
              </a:gs>
              <a:gs pos="100000">
                <a:schemeClr val="folHlink"/>
              </a:gs>
            </a:gsLst>
            <a:lin ang="0" scaled="1"/>
          </a:gradFill>
          <a:ln w="9525">
            <a:noFill/>
            <a:miter lim="800000"/>
            <a:headEnd/>
            <a:tailEnd/>
          </a:ln>
        </p:spPr>
        <p:txBody>
          <a:bodyPr wrap="none" anchor="ctr">
            <a:prstTxWarp prst="textNoShape">
              <a:avLst/>
            </a:prstTxWarp>
          </a:bodyPr>
          <a:lstStyle/>
          <a:p>
            <a:endParaRPr lang="en-US"/>
          </a:p>
        </p:txBody>
      </p:sp>
      <p:sp>
        <p:nvSpPr>
          <p:cNvPr id="6147" name="Freeform 3"/>
          <p:cNvSpPr>
            <a:spLocks/>
          </p:cNvSpPr>
          <p:nvPr/>
        </p:nvSpPr>
        <p:spPr bwMode="white">
          <a:xfrm>
            <a:off x="0" y="4510088"/>
            <a:ext cx="5754688" cy="234791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C0C0C0"/>
              </a:gs>
              <a:gs pos="100000">
                <a:schemeClr val="bg1"/>
              </a:gs>
            </a:gsLst>
            <a:lin ang="5400000" scaled="1"/>
          </a:gradFill>
          <a:ln w="9525" cap="flat" cmpd="sng">
            <a:noFill/>
            <a:prstDash val="solid"/>
            <a:miter lim="800000"/>
            <a:headEnd type="none" w="sm" len="sm"/>
            <a:tailEnd type="none" w="sm" len="sm"/>
          </a:ln>
          <a:effectLst/>
        </p:spPr>
        <p:txBody>
          <a:bodyPr wrap="none" anchor="ctr">
            <a:prstTxWarp prst="textNoShape">
              <a:avLst/>
            </a:prstTxWarp>
          </a:bodyPr>
          <a:lstStyle/>
          <a:p>
            <a:endParaRPr lang="en-US"/>
          </a:p>
        </p:txBody>
      </p:sp>
      <p:sp>
        <p:nvSpPr>
          <p:cNvPr id="6148" name="Freeform 4"/>
          <p:cNvSpPr>
            <a:spLocks/>
          </p:cNvSpPr>
          <p:nvPr/>
        </p:nvSpPr>
        <p:spPr bwMode="white">
          <a:xfrm>
            <a:off x="0" y="3838575"/>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49" name="Freeform 5"/>
          <p:cNvSpPr>
            <a:spLocks/>
          </p:cNvSpPr>
          <p:nvPr/>
        </p:nvSpPr>
        <p:spPr bwMode="white">
          <a:xfrm>
            <a:off x="0" y="3167063"/>
            <a:ext cx="9144000" cy="3690937"/>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0" name="Freeform 6"/>
          <p:cNvSpPr>
            <a:spLocks/>
          </p:cNvSpPr>
          <p:nvPr/>
        </p:nvSpPr>
        <p:spPr bwMode="white">
          <a:xfrm>
            <a:off x="0" y="2481263"/>
            <a:ext cx="9144000" cy="2497137"/>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1" name="Freeform 7"/>
          <p:cNvSpPr>
            <a:spLocks/>
          </p:cNvSpPr>
          <p:nvPr/>
        </p:nvSpPr>
        <p:spPr bwMode="white">
          <a:xfrm>
            <a:off x="0" y="1814513"/>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2" name="Freeform 8"/>
          <p:cNvSpPr>
            <a:spLocks/>
          </p:cNvSpPr>
          <p:nvPr/>
        </p:nvSpPr>
        <p:spPr bwMode="white">
          <a:xfrm>
            <a:off x="0" y="0"/>
            <a:ext cx="9144000" cy="168275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3" name="Freeform 9"/>
          <p:cNvSpPr>
            <a:spLocks/>
          </p:cNvSpPr>
          <p:nvPr/>
        </p:nvSpPr>
        <p:spPr bwMode="white">
          <a:xfrm>
            <a:off x="0" y="0"/>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C0C0C0"/>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6154" name="Freeform 10"/>
          <p:cNvSpPr>
            <a:spLocks/>
          </p:cNvSpPr>
          <p:nvPr/>
        </p:nvSpPr>
        <p:spPr bwMode="white">
          <a:xfrm>
            <a:off x="0" y="0"/>
            <a:ext cx="4578350" cy="454025"/>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C0C0C0"/>
              </a:gs>
              <a:gs pos="100000">
                <a:schemeClr val="bg1"/>
              </a:gs>
            </a:gsLst>
            <a:lin ang="0" scaled="1"/>
          </a:gradFill>
          <a:ln w="9525">
            <a:noFill/>
            <a:round/>
            <a:headEnd type="none" w="sm" len="sm"/>
            <a:tailEnd type="none" w="sm" len="sm"/>
          </a:ln>
          <a:effectLst/>
        </p:spPr>
        <p:txBody>
          <a:bodyPr>
            <a:prstTxWarp prst="textNoShape">
              <a:avLst/>
            </a:prstTxWarp>
          </a:bodyPr>
          <a:lstStyle/>
          <a:p>
            <a:endParaRPr lang="en-US"/>
          </a:p>
        </p:txBody>
      </p:sp>
      <p:sp>
        <p:nvSpPr>
          <p:cNvPr id="6155" name="Rectangle 11"/>
          <p:cNvSpPr>
            <a:spLocks noGrp="1" noChangeArrowheads="1"/>
          </p:cNvSpPr>
          <p:nvPr>
            <p:ph type="ctrTitle"/>
          </p:nvPr>
        </p:nvSpPr>
        <p:spPr>
          <a:xfrm>
            <a:off x="685800" y="609600"/>
            <a:ext cx="7772400" cy="2819400"/>
          </a:xfrm>
        </p:spPr>
        <p:txBody>
          <a:bodyPr/>
          <a:lstStyle>
            <a:lvl1pPr algn="ctr">
              <a:defRPr sz="4000"/>
            </a:lvl1pPr>
          </a:lstStyle>
          <a:p>
            <a:r>
              <a:rPr lang="en-US"/>
              <a:t>Click to edit Master title style</a:t>
            </a:r>
          </a:p>
        </p:txBody>
      </p:sp>
      <p:sp>
        <p:nvSpPr>
          <p:cNvPr id="6156" name="Rectangle 12"/>
          <p:cNvSpPr>
            <a:spLocks noGrp="1" noChangeArrowheads="1"/>
          </p:cNvSpPr>
          <p:nvPr>
            <p:ph type="subTitle" idx="1"/>
          </p:nvPr>
        </p:nvSpPr>
        <p:spPr>
          <a:xfrm>
            <a:off x="1371600" y="3886200"/>
            <a:ext cx="6400800" cy="1752600"/>
          </a:xfrm>
        </p:spPr>
        <p:txBody>
          <a:bodyPr/>
          <a:lstStyle>
            <a:lvl1pPr marL="0" indent="0" algn="ctr">
              <a:buFont typeface="Wingdings" charset="2"/>
              <a:buNone/>
              <a:defRPr sz="2400"/>
            </a:lvl1pPr>
          </a:lstStyle>
          <a:p>
            <a:r>
              <a:rPr lang="en-US"/>
              <a:t>Click to edit Master subtitle style</a:t>
            </a:r>
          </a:p>
        </p:txBody>
      </p:sp>
      <p:sp>
        <p:nvSpPr>
          <p:cNvPr id="6157" name="Rectangle 13"/>
          <p:cNvSpPr>
            <a:spLocks noGrp="1" noChangeArrowheads="1"/>
          </p:cNvSpPr>
          <p:nvPr>
            <p:ph type="dt" sz="half" idx="2"/>
          </p:nvPr>
        </p:nvSpPr>
        <p:spPr/>
        <p:txBody>
          <a:bodyPr/>
          <a:lstStyle>
            <a:lvl1pPr>
              <a:defRPr/>
            </a:lvl1pPr>
          </a:lstStyle>
          <a:p>
            <a:endParaRPr lang="en-US"/>
          </a:p>
        </p:txBody>
      </p:sp>
      <p:sp>
        <p:nvSpPr>
          <p:cNvPr id="6158" name="Rectangle 14"/>
          <p:cNvSpPr>
            <a:spLocks noGrp="1" noChangeArrowheads="1"/>
          </p:cNvSpPr>
          <p:nvPr>
            <p:ph type="ftr" sz="quarter" idx="3"/>
          </p:nvPr>
        </p:nvSpPr>
        <p:spPr/>
        <p:txBody>
          <a:bodyPr/>
          <a:lstStyle>
            <a:lvl1pPr>
              <a:defRPr/>
            </a:lvl1p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0-#ppt_w/2"/>
                                          </p:val>
                                        </p:tav>
                                        <p:tav tm="100000">
                                          <p:val>
                                            <p:strVal val="#ppt_x"/>
                                          </p:val>
                                        </p:tav>
                                      </p:tavLst>
                                    </p:anim>
                                    <p:anim calcmode="lin" valueType="num">
                                      <p:cBhvr additive="base">
                                        <p:cTn id="8" dur="500" fill="hold"/>
                                        <p:tgtEl>
                                          <p:spTgt spid="6146"/>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614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2971800" y="6553200"/>
            <a:ext cx="1905000" cy="381000"/>
          </a:xfrm>
          <a:prstGeom prst="rect">
            <a:avLst/>
          </a:prstGeom>
        </p:spPr>
        <p:txBody>
          <a:bodyPr/>
          <a:lstStyle>
            <a:lvl1pPr>
              <a:defRPr smtClean="0"/>
            </a:lvl1pPr>
          </a:lstStyle>
          <a:p>
            <a:fld id="{D02FA40B-D0E2-5746-A3D8-9149A00ED7A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
            <a:ext cx="19431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200"/>
            <a:ext cx="56769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2971800" y="6553200"/>
            <a:ext cx="1905000" cy="381000"/>
          </a:xfrm>
          <a:prstGeom prst="rect">
            <a:avLst/>
          </a:prstGeom>
        </p:spPr>
        <p:txBody>
          <a:bodyPr/>
          <a:lstStyle>
            <a:lvl1pPr>
              <a:defRPr smtClean="0"/>
            </a:lvl1pPr>
          </a:lstStyle>
          <a:p>
            <a:fld id="{AF69C24B-8AC4-4649-8C5D-C9ABF9BA833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7724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762000"/>
            <a:ext cx="38100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762000"/>
            <a:ext cx="3810000" cy="54864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162800" y="6553200"/>
            <a:ext cx="1905000" cy="381000"/>
          </a:xfrm>
          <a:prstGeom prst="rect">
            <a:avLst/>
          </a:prstGeom>
        </p:spPr>
        <p:txBody>
          <a:bodyPr/>
          <a:lstStyle>
            <a:lvl1pPr>
              <a:defRPr smtClean="0"/>
            </a:lvl1pPr>
          </a:lstStyle>
          <a:p>
            <a:fld id="{D1C5598A-8974-3840-978B-2DD5197435D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2971800" y="6553200"/>
            <a:ext cx="1905000" cy="381000"/>
          </a:xfrm>
          <a:prstGeom prst="rect">
            <a:avLst/>
          </a:prstGeom>
        </p:spPr>
        <p:txBody>
          <a:bodyPr/>
          <a:lstStyle>
            <a:lvl1pPr>
              <a:defRPr smtClean="0"/>
            </a:lvl1pPr>
          </a:lstStyle>
          <a:p>
            <a:fld id="{74B3A97D-E058-4347-98A3-25ACC5C2803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2971800" y="6553200"/>
            <a:ext cx="1905000" cy="381000"/>
          </a:xfrm>
          <a:prstGeom prst="rect">
            <a:avLst/>
          </a:prstGeom>
        </p:spPr>
        <p:txBody>
          <a:bodyPr/>
          <a:lstStyle>
            <a:lvl1pPr>
              <a:defRPr smtClean="0"/>
            </a:lvl1pPr>
          </a:lstStyle>
          <a:p>
            <a:fld id="{84A6DD52-B65D-2745-95FF-4AABEB51055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7620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7620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2971800" y="6553200"/>
            <a:ext cx="1905000" cy="381000"/>
          </a:xfrm>
          <a:prstGeom prst="rect">
            <a:avLst/>
          </a:prstGeom>
        </p:spPr>
        <p:txBody>
          <a:bodyPr/>
          <a:lstStyle>
            <a:lvl1pPr>
              <a:defRPr smtClean="0"/>
            </a:lvl1pPr>
          </a:lstStyle>
          <a:p>
            <a:fld id="{4AD968FA-C622-B24E-90B1-AA1F687089F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a:xfrm>
            <a:off x="2971800" y="6553200"/>
            <a:ext cx="1905000" cy="381000"/>
          </a:xfrm>
          <a:prstGeom prst="rect">
            <a:avLst/>
          </a:prstGeom>
        </p:spPr>
        <p:txBody>
          <a:bodyPr/>
          <a:lstStyle>
            <a:lvl1pPr>
              <a:defRPr smtClean="0"/>
            </a:lvl1pPr>
          </a:lstStyle>
          <a:p>
            <a:fld id="{5EFA5E4A-AD53-0843-A6C6-D4095C8CCF0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2971800" y="6553200"/>
            <a:ext cx="1905000" cy="381000"/>
          </a:xfrm>
          <a:prstGeom prst="rect">
            <a:avLst/>
          </a:prstGeom>
        </p:spPr>
        <p:txBody>
          <a:bodyPr/>
          <a:lstStyle>
            <a:lvl1pPr>
              <a:defRPr smtClean="0"/>
            </a:lvl1pPr>
          </a:lstStyle>
          <a:p>
            <a:fld id="{443A6690-49A6-7A4D-B2B1-26C8A70FBB9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a:xfrm>
            <a:off x="2971800" y="6553200"/>
            <a:ext cx="1905000" cy="381000"/>
          </a:xfrm>
          <a:prstGeom prst="rect">
            <a:avLst/>
          </a:prstGeom>
        </p:spPr>
        <p:txBody>
          <a:bodyPr/>
          <a:lstStyle>
            <a:lvl1pPr>
              <a:defRPr smtClean="0"/>
            </a:lvl1pPr>
          </a:lstStyle>
          <a:p>
            <a:fld id="{7B87E393-2226-604C-AFDD-3DC991E195F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2971800" y="6553200"/>
            <a:ext cx="1905000" cy="381000"/>
          </a:xfrm>
          <a:prstGeom prst="rect">
            <a:avLst/>
          </a:prstGeom>
        </p:spPr>
        <p:txBody>
          <a:bodyPr/>
          <a:lstStyle>
            <a:lvl1pPr>
              <a:defRPr smtClean="0"/>
            </a:lvl1pPr>
          </a:lstStyle>
          <a:p>
            <a:fld id="{7032A153-4C1E-1849-AC61-B029892F404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2971800" y="6553200"/>
            <a:ext cx="1905000" cy="381000"/>
          </a:xfrm>
          <a:prstGeom prst="rect">
            <a:avLst/>
          </a:prstGeom>
        </p:spPr>
        <p:txBody>
          <a:bodyPr/>
          <a:lstStyle>
            <a:lvl1pPr>
              <a:defRPr smtClean="0"/>
            </a:lvl1pPr>
          </a:lstStyle>
          <a:p>
            <a:fld id="{DB5FF174-6D5E-474F-A735-6762711C564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6" name="Freeform 22"/>
          <p:cNvSpPr>
            <a:spLocks/>
          </p:cNvSpPr>
          <p:nvPr/>
        </p:nvSpPr>
        <p:spPr bwMode="white">
          <a:xfrm>
            <a:off x="0" y="4510088"/>
            <a:ext cx="5754688" cy="234791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DDDDDD"/>
              </a:gs>
              <a:gs pos="100000">
                <a:schemeClr val="bg1"/>
              </a:gs>
            </a:gsLst>
            <a:lin ang="5400000" scaled="1"/>
          </a:gradFill>
          <a:ln w="9525" cap="flat" cmpd="sng">
            <a:noFill/>
            <a:prstDash val="solid"/>
            <a:miter lim="800000"/>
            <a:headEnd type="none" w="sm" len="sm"/>
            <a:tailEnd type="none" w="sm" len="sm"/>
          </a:ln>
          <a:effectLst/>
        </p:spPr>
        <p:txBody>
          <a:bodyPr wrap="none" anchor="ctr">
            <a:prstTxWarp prst="textNoShape">
              <a:avLst/>
            </a:prstTxWarp>
          </a:bodyPr>
          <a:lstStyle/>
          <a:p>
            <a:endParaRPr lang="en-US"/>
          </a:p>
        </p:txBody>
      </p:sp>
      <p:sp>
        <p:nvSpPr>
          <p:cNvPr id="1047" name="Freeform 23"/>
          <p:cNvSpPr>
            <a:spLocks/>
          </p:cNvSpPr>
          <p:nvPr/>
        </p:nvSpPr>
        <p:spPr bwMode="white">
          <a:xfrm>
            <a:off x="0" y="3838575"/>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48" name="Freeform 24"/>
          <p:cNvSpPr>
            <a:spLocks/>
          </p:cNvSpPr>
          <p:nvPr/>
        </p:nvSpPr>
        <p:spPr bwMode="white">
          <a:xfrm>
            <a:off x="0" y="3167063"/>
            <a:ext cx="8763000" cy="3690937"/>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49" name="Freeform 25"/>
          <p:cNvSpPr>
            <a:spLocks/>
          </p:cNvSpPr>
          <p:nvPr/>
        </p:nvSpPr>
        <p:spPr bwMode="white">
          <a:xfrm>
            <a:off x="0" y="2481263"/>
            <a:ext cx="9144000" cy="2497137"/>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0" name="Freeform 26"/>
          <p:cNvSpPr>
            <a:spLocks/>
          </p:cNvSpPr>
          <p:nvPr/>
        </p:nvSpPr>
        <p:spPr bwMode="white">
          <a:xfrm>
            <a:off x="0" y="1814513"/>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1" name="Freeform 27"/>
          <p:cNvSpPr>
            <a:spLocks/>
          </p:cNvSpPr>
          <p:nvPr/>
        </p:nvSpPr>
        <p:spPr bwMode="white">
          <a:xfrm>
            <a:off x="0" y="0"/>
            <a:ext cx="9144000" cy="168275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2" name="Freeform 28"/>
          <p:cNvSpPr>
            <a:spLocks/>
          </p:cNvSpPr>
          <p:nvPr/>
        </p:nvSpPr>
        <p:spPr bwMode="white">
          <a:xfrm>
            <a:off x="0" y="0"/>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DDDDDD"/>
              </a:gs>
              <a:gs pos="100000">
                <a:schemeClr val="bg1"/>
              </a:gs>
            </a:gsLst>
            <a:lin ang="0" scaled="1"/>
          </a:gradFill>
          <a:ln w="9525" cap="flat" cmpd="sng">
            <a:noFill/>
            <a:prstDash val="solid"/>
            <a:round/>
            <a:headEnd type="none" w="sm" len="sm"/>
            <a:tailEnd type="none" w="sm" len="sm"/>
          </a:ln>
          <a:effectLst/>
        </p:spPr>
        <p:txBody>
          <a:bodyPr>
            <a:prstTxWarp prst="textNoShape">
              <a:avLst/>
            </a:prstTxWarp>
          </a:bodyPr>
          <a:lstStyle/>
          <a:p>
            <a:endParaRPr lang="en-US"/>
          </a:p>
        </p:txBody>
      </p:sp>
      <p:sp>
        <p:nvSpPr>
          <p:cNvPr id="1053" name="Freeform 29"/>
          <p:cNvSpPr>
            <a:spLocks/>
          </p:cNvSpPr>
          <p:nvPr/>
        </p:nvSpPr>
        <p:spPr bwMode="white">
          <a:xfrm>
            <a:off x="0" y="0"/>
            <a:ext cx="4578350" cy="454025"/>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DDDDDD"/>
              </a:gs>
              <a:gs pos="100000">
                <a:schemeClr val="bg1"/>
              </a:gs>
            </a:gsLst>
            <a:lin ang="0" scaled="1"/>
          </a:gradFill>
          <a:ln w="9525">
            <a:noFill/>
            <a:round/>
            <a:headEnd type="none" w="sm" len="sm"/>
            <a:tailEnd type="none" w="sm" len="sm"/>
          </a:ln>
          <a:effectLst/>
        </p:spPr>
        <p:txBody>
          <a:bodyPr>
            <a:prstTxWarp prst="textNoShape">
              <a:avLst/>
            </a:prstTxWarp>
          </a:bodyPr>
          <a:lstStyle/>
          <a:p>
            <a:endParaRPr lang="en-US"/>
          </a:p>
        </p:txBody>
      </p:sp>
      <p:sp>
        <p:nvSpPr>
          <p:cNvPr id="1026" name="Rectangle 2"/>
          <p:cNvSpPr>
            <a:spLocks noGrp="1" noChangeArrowheads="1"/>
          </p:cNvSpPr>
          <p:nvPr>
            <p:ph type="title"/>
          </p:nvPr>
        </p:nvSpPr>
        <p:spPr bwMode="auto">
          <a:xfrm>
            <a:off x="685800" y="762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762000"/>
            <a:ext cx="7772400" cy="5486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6" name="Rectangle 6"/>
          <p:cNvSpPr>
            <a:spLocks noGrp="1" noChangeArrowheads="1"/>
          </p:cNvSpPr>
          <p:nvPr>
            <p:ph type="sldNum" sz="quarter" idx="4"/>
          </p:nvPr>
        </p:nvSpPr>
        <p:spPr bwMode="auto">
          <a:xfrm>
            <a:off x="7239000" y="65532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A74FCEEE-9DC8-B543-AC3A-75A414BF23B6}" type="slidenum">
              <a:rPr lang="en-US"/>
              <a:pPr/>
              <a:t>‹#›</a:t>
            </a:fld>
            <a:endParaRPr lang="en-US"/>
          </a:p>
        </p:txBody>
      </p:sp>
      <p:sp>
        <p:nvSpPr>
          <p:cNvPr id="17" name="Rectangle 6"/>
          <p:cNvSpPr txBox="1">
            <a:spLocks noChangeArrowheads="1"/>
          </p:cNvSpPr>
          <p:nvPr userDrawn="1"/>
        </p:nvSpPr>
        <p:spPr bwMode="auto">
          <a:xfrm>
            <a:off x="7239000" y="65532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fld id="{A74FCEEE-9DC8-B543-AC3A-75A414BF23B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3200" b="1">
          <a:solidFill>
            <a:srgbClr val="800000"/>
          </a:solidFill>
          <a:latin typeface="+mj-lt"/>
          <a:ea typeface="+mj-ea"/>
          <a:cs typeface="+mj-cs"/>
        </a:defRPr>
      </a:lvl1pPr>
      <a:lvl2pPr algn="l" rtl="0" eaLnBrk="0" fontAlgn="base" hangingPunct="0">
        <a:spcBef>
          <a:spcPct val="0"/>
        </a:spcBef>
        <a:spcAft>
          <a:spcPct val="0"/>
        </a:spcAft>
        <a:defRPr sz="3200" b="1">
          <a:solidFill>
            <a:srgbClr val="800000"/>
          </a:solidFill>
          <a:latin typeface="Arial" charset="0"/>
        </a:defRPr>
      </a:lvl2pPr>
      <a:lvl3pPr algn="l" rtl="0" eaLnBrk="0" fontAlgn="base" hangingPunct="0">
        <a:spcBef>
          <a:spcPct val="0"/>
        </a:spcBef>
        <a:spcAft>
          <a:spcPct val="0"/>
        </a:spcAft>
        <a:defRPr sz="3200" b="1">
          <a:solidFill>
            <a:srgbClr val="800000"/>
          </a:solidFill>
          <a:latin typeface="Arial" charset="0"/>
        </a:defRPr>
      </a:lvl3pPr>
      <a:lvl4pPr algn="l" rtl="0" eaLnBrk="0" fontAlgn="base" hangingPunct="0">
        <a:spcBef>
          <a:spcPct val="0"/>
        </a:spcBef>
        <a:spcAft>
          <a:spcPct val="0"/>
        </a:spcAft>
        <a:defRPr sz="3200" b="1">
          <a:solidFill>
            <a:srgbClr val="800000"/>
          </a:solidFill>
          <a:latin typeface="Arial" charset="0"/>
        </a:defRPr>
      </a:lvl4pPr>
      <a:lvl5pPr algn="l" rtl="0" eaLnBrk="0" fontAlgn="base" hangingPunct="0">
        <a:spcBef>
          <a:spcPct val="0"/>
        </a:spcBef>
        <a:spcAft>
          <a:spcPct val="0"/>
        </a:spcAft>
        <a:defRPr sz="3200" b="1">
          <a:solidFill>
            <a:srgbClr val="800000"/>
          </a:solidFill>
          <a:latin typeface="Arial" charset="0"/>
        </a:defRPr>
      </a:lvl5pPr>
      <a:lvl6pPr marL="457200" algn="l" rtl="0" eaLnBrk="0" fontAlgn="base" hangingPunct="0">
        <a:spcBef>
          <a:spcPct val="0"/>
        </a:spcBef>
        <a:spcAft>
          <a:spcPct val="0"/>
        </a:spcAft>
        <a:defRPr sz="3200" b="1">
          <a:solidFill>
            <a:srgbClr val="800000"/>
          </a:solidFill>
          <a:latin typeface="Arial" charset="0"/>
        </a:defRPr>
      </a:lvl6pPr>
      <a:lvl7pPr marL="914400" algn="l" rtl="0" eaLnBrk="0" fontAlgn="base" hangingPunct="0">
        <a:spcBef>
          <a:spcPct val="0"/>
        </a:spcBef>
        <a:spcAft>
          <a:spcPct val="0"/>
        </a:spcAft>
        <a:defRPr sz="3200" b="1">
          <a:solidFill>
            <a:srgbClr val="800000"/>
          </a:solidFill>
          <a:latin typeface="Arial" charset="0"/>
        </a:defRPr>
      </a:lvl7pPr>
      <a:lvl8pPr marL="1371600" algn="l" rtl="0" eaLnBrk="0" fontAlgn="base" hangingPunct="0">
        <a:spcBef>
          <a:spcPct val="0"/>
        </a:spcBef>
        <a:spcAft>
          <a:spcPct val="0"/>
        </a:spcAft>
        <a:defRPr sz="3200" b="1">
          <a:solidFill>
            <a:srgbClr val="800000"/>
          </a:solidFill>
          <a:latin typeface="Arial" charset="0"/>
        </a:defRPr>
      </a:lvl8pPr>
      <a:lvl9pPr marL="1828800" algn="l" rtl="0" eaLnBrk="0" fontAlgn="base" hangingPunct="0">
        <a:spcBef>
          <a:spcPct val="0"/>
        </a:spcBef>
        <a:spcAft>
          <a:spcPct val="0"/>
        </a:spcAft>
        <a:defRPr sz="3200" b="1">
          <a:solidFill>
            <a:srgbClr val="800000"/>
          </a:solidFill>
          <a:latin typeface="Arial" charset="0"/>
        </a:defRPr>
      </a:lvl9pPr>
    </p:titleStyle>
    <p:bodyStyle>
      <a:lvl1pPr marL="342900" indent="-342900" algn="l" rtl="0" eaLnBrk="0" fontAlgn="base" hangingPunct="0">
        <a:spcBef>
          <a:spcPct val="20000"/>
        </a:spcBef>
        <a:spcAft>
          <a:spcPct val="0"/>
        </a:spcAft>
        <a:buClr>
          <a:srgbClr val="CC0000"/>
        </a:buClr>
        <a:buSzPct val="70000"/>
        <a:buFont typeface="Wingdings" charset="2"/>
        <a:buChar char="v"/>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CC0000"/>
        </a:buClr>
        <a:buSzPct val="70000"/>
        <a:buFont typeface="ZapfDingbats" pitchFamily="82" charset="2"/>
        <a:buChar char="l"/>
        <a:defRPr sz="2400" b="1">
          <a:solidFill>
            <a:schemeClr val="tx1"/>
          </a:solidFill>
          <a:latin typeface="+mn-lt"/>
          <a:ea typeface="ＭＳ Ｐゴシック" charset="-128"/>
        </a:defRPr>
      </a:lvl2pPr>
      <a:lvl3pPr marL="1143000" indent="-228600" algn="l" rtl="0" eaLnBrk="0" fontAlgn="base" hangingPunct="0">
        <a:spcBef>
          <a:spcPct val="20000"/>
        </a:spcBef>
        <a:spcAft>
          <a:spcPct val="0"/>
        </a:spcAft>
        <a:buClr>
          <a:srgbClr val="CC0000"/>
        </a:buClr>
        <a:buChar char="–"/>
        <a:defRPr sz="2400" b="1">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b="1">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b="1">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2000" b="1">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b="1">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b="1">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b="1">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d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28600" y="3801035"/>
            <a:ext cx="4419600" cy="1990165"/>
          </a:xfrm>
          <a:effectLst>
            <a:outerShdw blurRad="63500" dist="35921" dir="2700000" algn="ctr" rotWithShape="0">
              <a:schemeClr val="bg2">
                <a:alpha val="74998"/>
              </a:schemeClr>
            </a:outerShdw>
          </a:effectLst>
        </p:spPr>
        <p:txBody>
          <a:bodyPr/>
          <a:lstStyle/>
          <a:p>
            <a:pPr>
              <a:spcAft>
                <a:spcPts val="600"/>
              </a:spcAft>
            </a:pPr>
            <a:r>
              <a:rPr lang="en-US" sz="3600" i="1" dirty="0" smtClean="0">
                <a:effectLst>
                  <a:outerShdw blurRad="38100" dist="38100" dir="2700000" algn="tl">
                    <a:srgbClr val="DDDDDD"/>
                  </a:outerShdw>
                </a:effectLst>
              </a:rPr>
              <a:t>CSSE 375</a:t>
            </a:r>
            <a:br>
              <a:rPr lang="en-US" sz="3600" i="1" dirty="0" smtClean="0">
                <a:effectLst>
                  <a:outerShdw blurRad="38100" dist="38100" dir="2700000" algn="tl">
                    <a:srgbClr val="DDDDDD"/>
                  </a:outerShdw>
                </a:effectLst>
              </a:rPr>
            </a:br>
            <a:r>
              <a:rPr lang="en-US" sz="4400" i="1" dirty="0" smtClean="0">
                <a:effectLst>
                  <a:outerShdw blurRad="38100" dist="38100" dir="2700000" algn="tl">
                    <a:srgbClr val="DDDDDD"/>
                  </a:outerShdw>
                </a:effectLst>
              </a:rPr>
              <a:t>Organizing Data – Part 1</a:t>
            </a:r>
            <a:endParaRPr lang="en-US" sz="44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4089400" y="4800600"/>
            <a:ext cx="4876800" cy="381000"/>
          </a:xfrm>
        </p:spPr>
        <p:txBody>
          <a:bodyPr/>
          <a:lstStyle/>
          <a:p>
            <a:pPr>
              <a:lnSpc>
                <a:spcPct val="80000"/>
              </a:lnSpc>
            </a:pPr>
            <a:r>
              <a:rPr lang="en-US" dirty="0"/>
              <a:t>Shawn </a:t>
            </a:r>
            <a:r>
              <a:rPr lang="en-US" dirty="0" smtClean="0"/>
              <a:t>and Steve</a:t>
            </a:r>
            <a:endParaRPr lang="en-US" sz="1400" dirty="0"/>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sp>
        <p:nvSpPr>
          <p:cNvPr id="7" name="TextBox 6"/>
          <p:cNvSpPr txBox="1"/>
          <p:nvPr/>
        </p:nvSpPr>
        <p:spPr>
          <a:xfrm>
            <a:off x="8430779" y="5867400"/>
            <a:ext cx="577953" cy="461665"/>
          </a:xfrm>
          <a:prstGeom prst="rect">
            <a:avLst/>
          </a:prstGeom>
          <a:noFill/>
        </p:spPr>
        <p:txBody>
          <a:bodyPr wrap="none" rtlCol="0">
            <a:spAutoFit/>
          </a:bodyPr>
          <a:lstStyle/>
          <a:p>
            <a:r>
              <a:rPr lang="en-US" b="1" dirty="0" smtClean="0">
                <a:solidFill>
                  <a:srgbClr val="0000FF"/>
                </a:solidFill>
              </a:rPr>
              <a:t>Q1</a:t>
            </a:r>
            <a:endParaRPr lang="en-US" b="1" dirty="0">
              <a:solidFill>
                <a:srgbClr val="0000FF"/>
              </a:solidFill>
            </a:endParaRPr>
          </a:p>
        </p:txBody>
      </p:sp>
      <p:pic>
        <p:nvPicPr>
          <p:cNvPr id="1026" name="Picture 2" descr="http://i.stack.imgur.com/alU93.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52401"/>
            <a:ext cx="8519506" cy="3227888"/>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rcRect b="9954"/>
          <a:stretch>
            <a:fillRect/>
          </a:stretch>
        </p:blipFill>
        <p:spPr>
          <a:xfrm>
            <a:off x="1600199" y="3429000"/>
            <a:ext cx="5933065" cy="3019071"/>
          </a:xfrm>
          <a:prstGeom prst="rect">
            <a:avLst/>
          </a:prstGeom>
          <a:solidFill>
            <a:srgbClr val="CCFFCC"/>
          </a:solidFill>
          <a:scene3d>
            <a:camera prst="orthographicFront"/>
            <a:lightRig rig="threePt" dir="t"/>
          </a:scene3d>
          <a:sp3d>
            <a:bevelT/>
          </a:sp3d>
        </p:spPr>
      </p:pic>
      <p:sp>
        <p:nvSpPr>
          <p:cNvPr id="2" name="Title 1"/>
          <p:cNvSpPr>
            <a:spLocks noGrp="1"/>
          </p:cNvSpPr>
          <p:nvPr>
            <p:ph type="title"/>
          </p:nvPr>
        </p:nvSpPr>
        <p:spPr>
          <a:xfrm>
            <a:off x="76200" y="0"/>
            <a:ext cx="8991600" cy="533400"/>
          </a:xfrm>
        </p:spPr>
        <p:txBody>
          <a:bodyPr/>
          <a:lstStyle/>
          <a:p>
            <a:pPr algn="ctr"/>
            <a:r>
              <a:rPr lang="en-US" sz="2800" dirty="0" smtClean="0"/>
              <a:t>Change Unidirectional Association to Bidirectional</a:t>
            </a:r>
            <a:endParaRPr lang="en-US" sz="2800" dirty="0"/>
          </a:p>
        </p:txBody>
      </p:sp>
      <p:sp>
        <p:nvSpPr>
          <p:cNvPr id="3" name="Content Placeholder 2"/>
          <p:cNvSpPr>
            <a:spLocks noGrp="1"/>
          </p:cNvSpPr>
          <p:nvPr>
            <p:ph idx="1"/>
          </p:nvPr>
        </p:nvSpPr>
        <p:spPr>
          <a:xfrm>
            <a:off x="304800" y="609600"/>
            <a:ext cx="8763000" cy="4648200"/>
          </a:xfrm>
        </p:spPr>
        <p:txBody>
          <a:bodyPr/>
          <a:lstStyle/>
          <a:p>
            <a:r>
              <a:rPr lang="en-US" dirty="0" smtClean="0">
                <a:solidFill>
                  <a:srgbClr val="FF0000"/>
                </a:solidFill>
              </a:rPr>
              <a:t>Situation:</a:t>
            </a:r>
            <a:r>
              <a:rPr lang="en-US" dirty="0" smtClean="0"/>
              <a:t> You have 2 classes that need to use each other's features, but there is only a one-way link</a:t>
            </a:r>
            <a:br>
              <a:rPr lang="en-US" dirty="0" smtClean="0"/>
            </a:br>
            <a:endParaRPr lang="en-US" dirty="0" smtClean="0"/>
          </a:p>
          <a:p>
            <a:r>
              <a:rPr lang="en-US" dirty="0" smtClean="0">
                <a:solidFill>
                  <a:srgbClr val="008000"/>
                </a:solidFill>
              </a:rPr>
              <a:t>Solution: </a:t>
            </a:r>
            <a:r>
              <a:rPr lang="en-US" dirty="0" smtClean="0"/>
              <a:t>Add back pointers, and change modifiers to update both sets</a:t>
            </a:r>
          </a:p>
        </p:txBody>
      </p:sp>
      <p:grpSp>
        <p:nvGrpSpPr>
          <p:cNvPr id="5" name="Group 9"/>
          <p:cNvGrpSpPr/>
          <p:nvPr/>
        </p:nvGrpSpPr>
        <p:grpSpPr>
          <a:xfrm>
            <a:off x="786952" y="4267200"/>
            <a:ext cx="7595048" cy="1219200"/>
            <a:chOff x="786952" y="3657600"/>
            <a:chExt cx="7595048" cy="1219200"/>
          </a:xfrm>
        </p:grpSpPr>
        <p:sp>
          <p:nvSpPr>
            <p:cNvPr id="7" name="Up Arrow 6"/>
            <p:cNvSpPr/>
            <p:nvPr/>
          </p:nvSpPr>
          <p:spPr bwMode="auto">
            <a:xfrm>
              <a:off x="3886200" y="3657600"/>
              <a:ext cx="1371600" cy="1219200"/>
            </a:xfrm>
            <a:prstGeom prst="upArrow">
              <a:avLst>
                <a:gd name="adj1" fmla="val 58417"/>
                <a:gd name="adj2" fmla="val 50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charset="0"/>
              </a:endParaRPr>
            </a:p>
          </p:txBody>
        </p:sp>
        <p:sp>
          <p:nvSpPr>
            <p:cNvPr id="8" name="TextBox 7"/>
            <p:cNvSpPr txBox="1"/>
            <p:nvPr/>
          </p:nvSpPr>
          <p:spPr>
            <a:xfrm>
              <a:off x="786952" y="4114800"/>
              <a:ext cx="7595048" cy="461665"/>
            </a:xfrm>
            <a:prstGeom prst="rect">
              <a:avLst/>
            </a:prstGeom>
            <a:noFill/>
          </p:spPr>
          <p:txBody>
            <a:bodyPr wrap="none" rtlCol="0">
              <a:spAutoFit/>
            </a:bodyPr>
            <a:lstStyle/>
            <a:p>
              <a:r>
                <a:rPr lang="en-US" b="1" dirty="0" smtClean="0">
                  <a:solidFill>
                    <a:srgbClr val="800000"/>
                  </a:solidFill>
                  <a:latin typeface="+mj-lt"/>
                </a:rPr>
                <a:t>Change Bidirectional Association to Unidirectional</a:t>
              </a:r>
              <a:endParaRPr lang="en-US" b="1" dirty="0">
                <a:solidFill>
                  <a:srgbClr val="800000"/>
                </a:solidFill>
                <a:latin typeface="+mj-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9" presetClass="entr" presetSubtype="0" decel="10000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 calcmode="lin" valueType="num">
                                      <p:cBhvr>
                                        <p:cTn id="13" dur="500" fill="hold"/>
                                        <p:tgtEl>
                                          <p:spTgt spid="5"/>
                                        </p:tgtEl>
                                        <p:attrNameLst>
                                          <p:attrName>style.rotation</p:attrName>
                                        </p:attrNameLst>
                                      </p:cBhvr>
                                      <p:tavLst>
                                        <p:tav tm="0">
                                          <p:val>
                                            <p:fltVal val="360"/>
                                          </p:val>
                                        </p:tav>
                                        <p:tav tm="100000">
                                          <p:val>
                                            <p:fltVal val="0"/>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lstStyle/>
          <a:p>
            <a:r>
              <a:rPr lang="en-US" dirty="0" smtClean="0"/>
              <a:t>Organize Data Exercise</a:t>
            </a:r>
            <a:endParaRPr lang="en-US" sz="2000" dirty="0"/>
          </a:p>
        </p:txBody>
      </p:sp>
      <p:sp>
        <p:nvSpPr>
          <p:cNvPr id="3" name="Content Placeholder 2"/>
          <p:cNvSpPr>
            <a:spLocks noGrp="1"/>
          </p:cNvSpPr>
          <p:nvPr>
            <p:ph idx="1"/>
          </p:nvPr>
        </p:nvSpPr>
        <p:spPr>
          <a:xfrm>
            <a:off x="685800" y="762000"/>
            <a:ext cx="8458200" cy="5486400"/>
          </a:xfrm>
        </p:spPr>
        <p:txBody>
          <a:bodyPr/>
          <a:lstStyle/>
          <a:p>
            <a:pPr>
              <a:spcBef>
                <a:spcPts val="400"/>
              </a:spcBef>
              <a:buSzPts val="1400"/>
              <a:buNone/>
            </a:pPr>
            <a:r>
              <a:rPr lang="en-US" sz="2000" dirty="0" smtClean="0">
                <a:solidFill>
                  <a:srgbClr val="000000"/>
                </a:solidFill>
                <a:latin typeface="Courier"/>
                <a:cs typeface="Courier"/>
              </a:rPr>
              <a:t>class Order...</a:t>
            </a:r>
          </a:p>
          <a:p>
            <a:pPr>
              <a:spcBef>
                <a:spcPts val="400"/>
              </a:spcBef>
              <a:buSzPts val="1400"/>
              <a:buNone/>
            </a:pPr>
            <a:r>
              <a:rPr lang="en-US" sz="2000" dirty="0" smtClean="0">
                <a:solidFill>
                  <a:srgbClr val="000000"/>
                </a:solidFill>
                <a:latin typeface="Courier"/>
                <a:cs typeface="Courier"/>
              </a:rPr>
              <a:t>    Customer </a:t>
            </a:r>
            <a:r>
              <a:rPr lang="en-US" sz="2000" dirty="0" err="1" smtClean="0">
                <a:solidFill>
                  <a:srgbClr val="000000"/>
                </a:solidFill>
                <a:latin typeface="Courier"/>
                <a:cs typeface="Courier"/>
              </a:rPr>
              <a:t>getCustomer</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_customer;</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void </a:t>
            </a:r>
            <a:r>
              <a:rPr lang="en-US" sz="2000" dirty="0" err="1" smtClean="0">
                <a:solidFill>
                  <a:srgbClr val="000000"/>
                </a:solidFill>
                <a:latin typeface="Courier"/>
                <a:cs typeface="Courier"/>
              </a:rPr>
              <a:t>setCustomer</a:t>
            </a:r>
            <a:r>
              <a:rPr lang="en-US" sz="2000" dirty="0" smtClean="0">
                <a:solidFill>
                  <a:srgbClr val="000000"/>
                </a:solidFill>
                <a:latin typeface="Courier"/>
                <a:cs typeface="Courier"/>
              </a:rPr>
              <a:t> (Customer </a:t>
            </a:r>
            <a:r>
              <a:rPr lang="en-US" sz="2000" dirty="0" err="1" smtClean="0">
                <a:solidFill>
                  <a:srgbClr val="000000"/>
                </a:solidFill>
                <a:latin typeface="Courier"/>
                <a:cs typeface="Courier"/>
              </a:rPr>
              <a:t>arg</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_customer = </a:t>
            </a:r>
            <a:r>
              <a:rPr lang="en-US" sz="2000" dirty="0" err="1" smtClean="0">
                <a:solidFill>
                  <a:srgbClr val="000000"/>
                </a:solidFill>
                <a:latin typeface="Courier"/>
                <a:cs typeface="Courier"/>
              </a:rPr>
              <a:t>arg</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Customer _customer;</a:t>
            </a:r>
          </a:p>
          <a:p>
            <a:pPr>
              <a:spcBef>
                <a:spcPts val="400"/>
              </a:spcBef>
              <a:buSzPts val="1400"/>
              <a:buNone/>
            </a:pPr>
            <a:endParaRPr lang="en-US" sz="2000" dirty="0" smtClean="0">
              <a:solidFill>
                <a:srgbClr val="000000"/>
              </a:solidFill>
              <a:latin typeface="Courier"/>
              <a:cs typeface="Courier"/>
            </a:endParaRPr>
          </a:p>
          <a:p>
            <a:r>
              <a:rPr lang="en-US" dirty="0" smtClean="0"/>
              <a:t>Note that customer Class has no reference to order</a:t>
            </a:r>
          </a:p>
          <a:p>
            <a:r>
              <a:rPr lang="en-US" dirty="0" smtClean="0"/>
              <a:t>Change Unidirectional Association to Bidirectional </a:t>
            </a:r>
          </a:p>
        </p:txBody>
      </p:sp>
      <p:sp>
        <p:nvSpPr>
          <p:cNvPr id="8" name="TextBox 7"/>
          <p:cNvSpPr txBox="1"/>
          <p:nvPr/>
        </p:nvSpPr>
        <p:spPr>
          <a:xfrm>
            <a:off x="8566047" y="6019800"/>
            <a:ext cx="577953" cy="461665"/>
          </a:xfrm>
          <a:prstGeom prst="rect">
            <a:avLst/>
          </a:prstGeom>
          <a:noFill/>
        </p:spPr>
        <p:txBody>
          <a:bodyPr wrap="none" rtlCol="0">
            <a:spAutoFit/>
          </a:bodyPr>
          <a:lstStyle/>
          <a:p>
            <a:r>
              <a:rPr lang="en-US" b="1" dirty="0" smtClean="0">
                <a:solidFill>
                  <a:srgbClr val="0000FF"/>
                </a:solidFill>
              </a:rPr>
              <a:t>Q6</a:t>
            </a:r>
            <a:endParaRPr lang="en-US" b="1" dirty="0">
              <a:solidFill>
                <a:srgbClr val="0000F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685800" y="990600"/>
            <a:ext cx="8458200" cy="5257800"/>
          </a:xfrm>
        </p:spPr>
        <p:txBody>
          <a:bodyPr/>
          <a:lstStyle/>
          <a:p>
            <a:pPr>
              <a:buNone/>
            </a:pPr>
            <a:r>
              <a:rPr lang="en-US" sz="2000" dirty="0" smtClean="0">
                <a:solidFill>
                  <a:srgbClr val="000090"/>
                </a:solidFill>
                <a:latin typeface="Courier"/>
                <a:cs typeface="Courier"/>
              </a:rPr>
              <a:t>class Customer  {</a:t>
            </a:r>
          </a:p>
          <a:p>
            <a:pPr>
              <a:buNone/>
            </a:pPr>
            <a:r>
              <a:rPr lang="en-US" sz="2000" dirty="0" smtClean="0">
                <a:solidFill>
                  <a:srgbClr val="000090"/>
                </a:solidFill>
                <a:latin typeface="Courier"/>
                <a:cs typeface="Courier"/>
              </a:rPr>
              <a:t>    private Set _orders = new </a:t>
            </a:r>
            <a:r>
              <a:rPr lang="en-US" sz="2000" dirty="0" err="1" smtClean="0">
                <a:solidFill>
                  <a:srgbClr val="000090"/>
                </a:solidFill>
                <a:latin typeface="Courier"/>
                <a:cs typeface="Courier"/>
              </a:rPr>
              <a:t>HashSet</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a:t>
            </a:r>
          </a:p>
          <a:p>
            <a:pPr>
              <a:buNone/>
            </a:pPr>
            <a:endParaRPr lang="en-US" sz="2000" dirty="0" smtClean="0">
              <a:solidFill>
                <a:srgbClr val="000090"/>
              </a:solidFill>
              <a:latin typeface="Courier"/>
              <a:cs typeface="Courier"/>
            </a:endParaRPr>
          </a:p>
          <a:p>
            <a:pPr>
              <a:buNone/>
            </a:pPr>
            <a:r>
              <a:rPr lang="en-US" sz="2000" dirty="0" smtClean="0">
                <a:solidFill>
                  <a:srgbClr val="000090"/>
                </a:solidFill>
                <a:latin typeface="Courier"/>
                <a:cs typeface="Courier"/>
              </a:rPr>
              <a:t>class Order...</a:t>
            </a:r>
          </a:p>
          <a:p>
            <a:pPr>
              <a:buNone/>
            </a:pPr>
            <a:r>
              <a:rPr lang="en-US" sz="2000" dirty="0" smtClean="0">
                <a:solidFill>
                  <a:srgbClr val="000090"/>
                </a:solidFill>
                <a:latin typeface="Courier"/>
                <a:cs typeface="Courier"/>
              </a:rPr>
              <a:t>    Customer </a:t>
            </a:r>
            <a:r>
              <a:rPr lang="en-US" sz="2000" dirty="0" err="1" smtClean="0">
                <a:solidFill>
                  <a:srgbClr val="000090"/>
                </a:solidFill>
                <a:latin typeface="Courier"/>
                <a:cs typeface="Courier"/>
              </a:rPr>
              <a:t>getCustomer</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return _customer;</a:t>
            </a:r>
          </a:p>
          <a:p>
            <a:pPr>
              <a:buNone/>
            </a:pP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void </a:t>
            </a:r>
            <a:r>
              <a:rPr lang="en-US" sz="2000" dirty="0" err="1" smtClean="0">
                <a:solidFill>
                  <a:srgbClr val="000090"/>
                </a:solidFill>
                <a:latin typeface="Courier"/>
                <a:cs typeface="Courier"/>
              </a:rPr>
              <a:t>setCustomer</a:t>
            </a:r>
            <a:r>
              <a:rPr lang="en-US" sz="2000" dirty="0" smtClean="0">
                <a:solidFill>
                  <a:srgbClr val="000090"/>
                </a:solidFill>
                <a:latin typeface="Courier"/>
                <a:cs typeface="Courier"/>
              </a:rPr>
              <a:t> (Customer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_customer =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Customer _customer;</a:t>
            </a:r>
          </a:p>
          <a:p>
            <a:pPr>
              <a:buNone/>
            </a:pPr>
            <a:endParaRPr lang="en-US" sz="2000" dirty="0" smtClean="0">
              <a:solidFill>
                <a:srgbClr val="000090"/>
              </a:solidFill>
              <a:latin typeface="Courier"/>
              <a:cs typeface="Courier"/>
            </a:endParaRPr>
          </a:p>
        </p:txBody>
      </p:sp>
      <p:sp>
        <p:nvSpPr>
          <p:cNvPr id="91141" name="Rectangle 5"/>
          <p:cNvSpPr>
            <a:spLocks noGrp="1" noChangeArrowheads="1"/>
          </p:cNvSpPr>
          <p:nvPr>
            <p:ph type="title"/>
          </p:nvPr>
        </p:nvSpPr>
        <p:spPr>
          <a:noFill/>
          <a:ln/>
        </p:spPr>
        <p:txBody>
          <a:bodyPr/>
          <a:lstStyle/>
          <a:p>
            <a:r>
              <a:rPr lang="en-US" dirty="0" smtClean="0"/>
              <a:t>Add Field to Customer for Uniqueness</a:t>
            </a:r>
            <a:endParaRPr lang="en-US" dirty="0"/>
          </a:p>
        </p:txBody>
      </p:sp>
      <p:sp>
        <p:nvSpPr>
          <p:cNvPr id="4" name="Left Arrow Callout 3"/>
          <p:cNvSpPr/>
          <p:nvPr/>
        </p:nvSpPr>
        <p:spPr bwMode="auto">
          <a:xfrm>
            <a:off x="6858000" y="1371600"/>
            <a:ext cx="2286000" cy="533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Uniqueness</a:t>
            </a:r>
            <a:endParaRPr lang="en-US"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685800" y="990600"/>
            <a:ext cx="8458200" cy="5257800"/>
          </a:xfrm>
        </p:spPr>
        <p:txBody>
          <a:bodyPr/>
          <a:lstStyle/>
          <a:p>
            <a:pPr>
              <a:buNone/>
            </a:pPr>
            <a:r>
              <a:rPr lang="en-US" sz="2000" dirty="0" smtClean="0">
                <a:solidFill>
                  <a:srgbClr val="000090"/>
                </a:solidFill>
                <a:latin typeface="Courier"/>
                <a:cs typeface="Courier"/>
              </a:rPr>
              <a:t> class Customer...</a:t>
            </a:r>
          </a:p>
          <a:p>
            <a:pPr>
              <a:buNone/>
            </a:pPr>
            <a:r>
              <a:rPr lang="en-US" sz="2000" dirty="0" smtClean="0">
                <a:solidFill>
                  <a:srgbClr val="000090"/>
                </a:solidFill>
                <a:latin typeface="Courier"/>
                <a:cs typeface="Courier"/>
              </a:rPr>
              <a:t>    Set </a:t>
            </a:r>
            <a:r>
              <a:rPr lang="en-US" sz="2000" dirty="0" err="1" smtClean="0">
                <a:solidFill>
                  <a:srgbClr val="000090"/>
                </a:solidFill>
                <a:latin typeface="Courier"/>
                <a:cs typeface="Courier"/>
              </a:rPr>
              <a:t>friendOrders</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 should only be used by Order when modifying the association */</a:t>
            </a:r>
          </a:p>
          <a:p>
            <a:pPr>
              <a:buNone/>
            </a:pPr>
            <a:r>
              <a:rPr lang="en-US" sz="2000" dirty="0" smtClean="0">
                <a:solidFill>
                  <a:srgbClr val="000090"/>
                </a:solidFill>
                <a:latin typeface="Courier"/>
                <a:cs typeface="Courier"/>
              </a:rPr>
              <a:t>        return _orders;</a:t>
            </a:r>
          </a:p>
          <a:p>
            <a:pPr>
              <a:buNone/>
            </a:pPr>
            <a:r>
              <a:rPr lang="en-US" sz="2000" dirty="0" smtClean="0">
                <a:solidFill>
                  <a:srgbClr val="000090"/>
                </a:solidFill>
                <a:latin typeface="Courier"/>
                <a:cs typeface="Courier"/>
              </a:rPr>
              <a:t>    }</a:t>
            </a:r>
          </a:p>
          <a:p>
            <a:pPr>
              <a:buNone/>
            </a:pPr>
            <a:endParaRPr lang="en-US" sz="2000" dirty="0" smtClean="0">
              <a:solidFill>
                <a:srgbClr val="000090"/>
              </a:solidFill>
              <a:latin typeface="Courier"/>
              <a:cs typeface="Courier"/>
            </a:endParaRPr>
          </a:p>
          <a:p>
            <a:pPr>
              <a:buNone/>
            </a:pPr>
            <a:r>
              <a:rPr lang="en-US" sz="2000" dirty="0" smtClean="0">
                <a:solidFill>
                  <a:srgbClr val="000090"/>
                </a:solidFill>
                <a:latin typeface="Courier"/>
                <a:cs typeface="Courier"/>
              </a:rPr>
              <a:t>class Order...</a:t>
            </a:r>
          </a:p>
          <a:p>
            <a:pPr>
              <a:buNone/>
            </a:pPr>
            <a:r>
              <a:rPr lang="en-US" sz="2000" dirty="0" smtClean="0">
                <a:solidFill>
                  <a:srgbClr val="000090"/>
                </a:solidFill>
                <a:latin typeface="Courier"/>
                <a:cs typeface="Courier"/>
              </a:rPr>
              <a:t>    void </a:t>
            </a:r>
            <a:r>
              <a:rPr lang="en-US" sz="2000" dirty="0" err="1" smtClean="0">
                <a:solidFill>
                  <a:srgbClr val="000090"/>
                </a:solidFill>
                <a:latin typeface="Courier"/>
                <a:cs typeface="Courier"/>
              </a:rPr>
              <a:t>setCustomer</a:t>
            </a:r>
            <a:r>
              <a:rPr lang="en-US" sz="2000" dirty="0" smtClean="0">
                <a:solidFill>
                  <a:srgbClr val="000090"/>
                </a:solidFill>
                <a:latin typeface="Courier"/>
                <a:cs typeface="Courier"/>
              </a:rPr>
              <a:t> (Customer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if (_customer != null) </a:t>
            </a:r>
            <a:br>
              <a:rPr lang="en-US" sz="2000" dirty="0" smtClean="0">
                <a:solidFill>
                  <a:srgbClr val="000090"/>
                </a:solidFill>
                <a:latin typeface="Courier"/>
                <a:cs typeface="Courier"/>
              </a:rPr>
            </a:br>
            <a:r>
              <a:rPr lang="en-US" sz="2000" dirty="0" smtClean="0">
                <a:solidFill>
                  <a:srgbClr val="000090"/>
                </a:solidFill>
                <a:latin typeface="Courier"/>
                <a:cs typeface="Courier"/>
              </a:rPr>
              <a:t>			_</a:t>
            </a:r>
            <a:r>
              <a:rPr lang="en-US" sz="2000" dirty="0" err="1" smtClean="0">
                <a:solidFill>
                  <a:srgbClr val="000090"/>
                </a:solidFill>
                <a:latin typeface="Courier"/>
                <a:cs typeface="Courier"/>
              </a:rPr>
              <a:t>customer.friendOrders().remove(this</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_customer =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if (_customer != null) </a:t>
            </a:r>
            <a:br>
              <a:rPr lang="en-US" sz="2000" dirty="0" smtClean="0">
                <a:solidFill>
                  <a:srgbClr val="000090"/>
                </a:solidFill>
                <a:latin typeface="Courier"/>
                <a:cs typeface="Courier"/>
              </a:rPr>
            </a:br>
            <a:r>
              <a:rPr lang="en-US" sz="2000" dirty="0" smtClean="0">
                <a:solidFill>
                  <a:srgbClr val="000090"/>
                </a:solidFill>
                <a:latin typeface="Courier"/>
                <a:cs typeface="Courier"/>
              </a:rPr>
              <a:t>			_</a:t>
            </a:r>
            <a:r>
              <a:rPr lang="en-US" sz="2000" dirty="0" err="1" smtClean="0">
                <a:solidFill>
                  <a:srgbClr val="000090"/>
                </a:solidFill>
                <a:latin typeface="Courier"/>
                <a:cs typeface="Courier"/>
              </a:rPr>
              <a:t>customer.friendOrders().add(this</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a:t>
            </a:r>
          </a:p>
          <a:p>
            <a:pPr>
              <a:buNone/>
            </a:pPr>
            <a:endParaRPr lang="en-US" sz="2000" dirty="0" smtClean="0">
              <a:solidFill>
                <a:srgbClr val="000090"/>
              </a:solidFill>
              <a:latin typeface="Courier"/>
              <a:cs typeface="Courier"/>
            </a:endParaRPr>
          </a:p>
        </p:txBody>
      </p:sp>
      <p:sp>
        <p:nvSpPr>
          <p:cNvPr id="91141" name="Rectangle 5"/>
          <p:cNvSpPr>
            <a:spLocks noGrp="1" noChangeArrowheads="1"/>
          </p:cNvSpPr>
          <p:nvPr>
            <p:ph type="title"/>
          </p:nvPr>
        </p:nvSpPr>
        <p:spPr>
          <a:noFill/>
          <a:ln/>
        </p:spPr>
        <p:txBody>
          <a:bodyPr/>
          <a:lstStyle/>
          <a:p>
            <a:r>
              <a:rPr lang="en-US" dirty="0" smtClean="0"/>
              <a:t>Get “Order” to Take Charge</a:t>
            </a:r>
            <a:endParaRPr lang="en-US" dirty="0"/>
          </a:p>
        </p:txBody>
      </p:sp>
      <p:sp>
        <p:nvSpPr>
          <p:cNvPr id="4" name="Left Arrow Callout 3"/>
          <p:cNvSpPr/>
          <p:nvPr/>
        </p:nvSpPr>
        <p:spPr bwMode="auto">
          <a:xfrm>
            <a:off x="6400800" y="3048000"/>
            <a:ext cx="2590800" cy="1371600"/>
          </a:xfrm>
          <a:prstGeom prst="leftArrowCallout">
            <a:avLst>
              <a:gd name="adj1" fmla="val 28367"/>
              <a:gd name="adj2" fmla="val 25000"/>
              <a:gd name="adj3" fmla="val 65404"/>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sz="2000" b="1" dirty="0" smtClean="0">
                <a:latin typeface="+mj-lt"/>
              </a:rPr>
              <a:t>Update Modifier to update back pointer…</a:t>
            </a:r>
            <a:endParaRPr lang="en-US" sz="2000" b="1" dirty="0">
              <a:latin typeface="+mj-lt"/>
            </a:endParaRPr>
          </a:p>
        </p:txBody>
      </p:sp>
      <p:sp>
        <p:nvSpPr>
          <p:cNvPr id="5" name="Left Arrow Callout 4"/>
          <p:cNvSpPr/>
          <p:nvPr/>
        </p:nvSpPr>
        <p:spPr bwMode="auto">
          <a:xfrm>
            <a:off x="5486400" y="990600"/>
            <a:ext cx="2667000" cy="685800"/>
          </a:xfrm>
          <a:prstGeom prst="leftArrowCallout">
            <a:avLst>
              <a:gd name="adj1" fmla="val 30050"/>
              <a:gd name="adj2" fmla="val 25000"/>
              <a:gd name="adj3" fmla="val 45202"/>
              <a:gd name="adj4" fmla="val 73268"/>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sz="2000" b="1" dirty="0" smtClean="0">
                <a:latin typeface="+mj-lt"/>
              </a:rPr>
              <a:t>Signal Special Case</a:t>
            </a:r>
            <a:endParaRPr lang="en-US" sz="20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228600"/>
            <a:ext cx="7772400" cy="533400"/>
          </a:xfrm>
        </p:spPr>
        <p:txBody>
          <a:bodyPr/>
          <a:lstStyle/>
          <a:p>
            <a:pPr eaLnBrk="1" hangingPunct="1"/>
            <a:r>
              <a:rPr lang="en-US" dirty="0" smtClean="0"/>
              <a:t>Changed Bidirectional Association to Bidirectional </a:t>
            </a:r>
            <a:endParaRPr lang="en-US" i="1" dirty="0"/>
          </a:p>
        </p:txBody>
      </p:sp>
      <p:sp>
        <p:nvSpPr>
          <p:cNvPr id="33795" name="Rectangle 3"/>
          <p:cNvSpPr>
            <a:spLocks noGrp="1" noChangeArrowheads="1"/>
          </p:cNvSpPr>
          <p:nvPr>
            <p:ph type="body" idx="1"/>
          </p:nvPr>
        </p:nvSpPr>
        <p:spPr>
          <a:xfrm>
            <a:off x="152400" y="914400"/>
            <a:ext cx="8991600" cy="5486400"/>
          </a:xfrm>
        </p:spPr>
        <p:txBody>
          <a:bodyPr/>
          <a:lstStyle/>
          <a:p>
            <a:pPr eaLnBrk="1" hangingPunct="1">
              <a:buNone/>
            </a:pPr>
            <a:r>
              <a:rPr lang="en-US" sz="2000" dirty="0" smtClean="0">
                <a:solidFill>
                  <a:srgbClr val="000090"/>
                </a:solidFill>
                <a:latin typeface="Courier New" charset="0"/>
              </a:rPr>
              <a:t> class Order... //controlling methods</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addCustomer</a:t>
            </a:r>
            <a:r>
              <a:rPr lang="en-US" sz="2000" dirty="0" smtClean="0">
                <a:solidFill>
                  <a:srgbClr val="000090"/>
                </a:solidFill>
                <a:latin typeface="Courier New" charset="0"/>
              </a:rPr>
              <a:t> (Customer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arg.friendOrders().add(this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_</a:t>
            </a:r>
            <a:r>
              <a:rPr lang="en-US" sz="2000" dirty="0" err="1" smtClean="0">
                <a:solidFill>
                  <a:srgbClr val="000090"/>
                </a:solidFill>
                <a:latin typeface="Courier New" charset="0"/>
              </a:rPr>
              <a:t>customers.add(arg</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removeCustomer</a:t>
            </a:r>
            <a:r>
              <a:rPr lang="en-US" sz="2000" dirty="0" smtClean="0">
                <a:solidFill>
                  <a:srgbClr val="000090"/>
                </a:solidFill>
                <a:latin typeface="Courier New" charset="0"/>
              </a:rPr>
              <a:t> (Customer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arg.friendOrders().remove(this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_</a:t>
            </a:r>
            <a:r>
              <a:rPr lang="en-US" sz="2000" dirty="0" err="1" smtClean="0">
                <a:solidFill>
                  <a:srgbClr val="000090"/>
                </a:solidFill>
                <a:latin typeface="Courier New" charset="0"/>
              </a:rPr>
              <a:t>customers.remove(arg</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class Customer...</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addOrder(Order</a:t>
            </a:r>
            <a:r>
              <a:rPr lang="en-US" sz="2000" dirty="0" smtClean="0">
                <a:solidFill>
                  <a:srgbClr val="000090"/>
                </a:solidFill>
                <a:latin typeface="Courier New" charset="0"/>
              </a:rPr>
              <a:t>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arg.addCustomer(this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removeOrder(Order</a:t>
            </a:r>
            <a:r>
              <a:rPr lang="en-US" sz="2000" dirty="0" smtClean="0">
                <a:solidFill>
                  <a:srgbClr val="000090"/>
                </a:solidFill>
                <a:latin typeface="Courier New" charset="0"/>
              </a:rPr>
              <a:t>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arg.removeCustomer(this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lvl="1" eaLnBrk="1" hangingPunct="1">
              <a:buNone/>
            </a:pPr>
            <a:endParaRPr lang="en-US" sz="2000" dirty="0" smtClean="0">
              <a:solidFill>
                <a:srgbClr val="000090"/>
              </a:solidFill>
              <a:latin typeface="Courier New" charset="0"/>
            </a:endParaRPr>
          </a:p>
          <a:p>
            <a:pPr eaLnBrk="1" hangingPunct="1">
              <a:buNone/>
            </a:pPr>
            <a:r>
              <a:rPr lang="en-US" sz="2800" dirty="0" smtClean="0"/>
              <a:t>	</a:t>
            </a:r>
          </a:p>
          <a:p>
            <a:pPr lvl="1" eaLnBrk="1" hangingPunct="1"/>
            <a:endParaRPr lang="en-US" sz="2400" dirty="0">
              <a:latin typeface="Courier New" charset="0"/>
            </a:endParaRPr>
          </a:p>
        </p:txBody>
      </p:sp>
      <p:sp>
        <p:nvSpPr>
          <p:cNvPr id="4" name="Left Arrow Callout 3"/>
          <p:cNvSpPr/>
          <p:nvPr/>
        </p:nvSpPr>
        <p:spPr bwMode="auto">
          <a:xfrm>
            <a:off x="6248400" y="1219200"/>
            <a:ext cx="2362200" cy="914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Reference Customer</a:t>
            </a:r>
            <a:endParaRPr lang="en-US" b="1" dirty="0">
              <a:latin typeface="+mj-lt"/>
            </a:endParaRPr>
          </a:p>
        </p:txBody>
      </p:sp>
      <p:sp>
        <p:nvSpPr>
          <p:cNvPr id="5" name="Left Arrow Callout 4"/>
          <p:cNvSpPr/>
          <p:nvPr/>
        </p:nvSpPr>
        <p:spPr bwMode="auto">
          <a:xfrm>
            <a:off x="6324600" y="4114800"/>
            <a:ext cx="2209800" cy="914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Reference Order</a:t>
            </a:r>
            <a:endParaRPr lang="en-US"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Self Encapsulate Field</a:t>
            </a:r>
            <a:endParaRPr lang="en-US" dirty="0"/>
          </a:p>
        </p:txBody>
      </p:sp>
      <p:sp>
        <p:nvSpPr>
          <p:cNvPr id="3" name="Content Placeholder 2"/>
          <p:cNvSpPr>
            <a:spLocks noGrp="1"/>
          </p:cNvSpPr>
          <p:nvPr>
            <p:ph idx="1"/>
          </p:nvPr>
        </p:nvSpPr>
        <p:spPr>
          <a:xfrm>
            <a:off x="0" y="533400"/>
            <a:ext cx="9067800" cy="5867400"/>
          </a:xfrm>
        </p:spPr>
        <p:txBody>
          <a:bodyPr/>
          <a:lstStyle/>
          <a:p>
            <a:r>
              <a:rPr lang="en-US" dirty="0" smtClean="0">
                <a:solidFill>
                  <a:srgbClr val="FF0000"/>
                </a:solidFill>
              </a:rPr>
              <a:t>Situation:</a:t>
            </a:r>
            <a:r>
              <a:rPr lang="en-US" dirty="0" smtClean="0"/>
              <a:t> You are accessing a field directly, but the coupling to the field is becoming awkward </a:t>
            </a:r>
            <a:br>
              <a:rPr lang="en-US" dirty="0" smtClean="0"/>
            </a:br>
            <a:endParaRPr lang="en-US" dirty="0" smtClean="0"/>
          </a:p>
          <a:p>
            <a:r>
              <a:rPr lang="en-US" dirty="0" smtClean="0">
                <a:solidFill>
                  <a:srgbClr val="008000"/>
                </a:solidFill>
              </a:rPr>
              <a:t>Solution:</a:t>
            </a:r>
            <a:r>
              <a:rPr lang="en-US" dirty="0" smtClean="0"/>
              <a:t> Create getting and setting methods for the field and use only those to access the field</a:t>
            </a:r>
          </a:p>
        </p:txBody>
      </p:sp>
      <p:sp>
        <p:nvSpPr>
          <p:cNvPr id="5" name="TextBox 4"/>
          <p:cNvSpPr txBox="1"/>
          <p:nvPr/>
        </p:nvSpPr>
        <p:spPr>
          <a:xfrm>
            <a:off x="1100825" y="3124200"/>
            <a:ext cx="6976375" cy="1087477"/>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private </a:t>
            </a:r>
            <a:r>
              <a:rPr lang="en-US" sz="2000" b="1" dirty="0" err="1" smtClean="0">
                <a:latin typeface="Courier New" charset="0"/>
              </a:rPr>
              <a:t>int</a:t>
            </a:r>
            <a:r>
              <a:rPr lang="en-US" sz="2000" b="1" dirty="0" smtClean="0">
                <a:latin typeface="Courier New" charset="0"/>
              </a:rPr>
              <a:t> </a:t>
            </a:r>
            <a:r>
              <a:rPr lang="en-US" sz="2000" b="1" dirty="0" smtClean="0">
                <a:solidFill>
                  <a:srgbClr val="FFFF00"/>
                </a:solidFill>
                <a:latin typeface="Courier New" charset="0"/>
              </a:rPr>
              <a:t>_low, _high</a:t>
            </a:r>
            <a:r>
              <a:rPr lang="en-US" sz="2000" b="1" dirty="0" smtClean="0">
                <a:latin typeface="Courier New" charset="0"/>
              </a:rPr>
              <a:t>;</a:t>
            </a:r>
          </a:p>
          <a:p>
            <a:pPr>
              <a:lnSpc>
                <a:spcPct val="80000"/>
              </a:lnSpc>
              <a:buNone/>
            </a:pPr>
            <a:r>
              <a:rPr lang="en-US" sz="2000" b="1" dirty="0" err="1" smtClean="0">
                <a:latin typeface="Courier New" charset="0"/>
              </a:rPr>
              <a:t>boolean</a:t>
            </a:r>
            <a:r>
              <a:rPr lang="en-US" sz="2000" b="1" dirty="0" smtClean="0">
                <a:latin typeface="Courier New" charset="0"/>
              </a:rPr>
              <a:t> includes (</a:t>
            </a: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arg</a:t>
            </a:r>
            <a:r>
              <a:rPr lang="en-US" sz="2000" b="1" dirty="0" smtClean="0">
                <a:latin typeface="Courier New" charset="0"/>
              </a:rPr>
              <a:t>) {</a:t>
            </a:r>
          </a:p>
          <a:p>
            <a:pPr>
              <a:lnSpc>
                <a:spcPct val="80000"/>
              </a:lnSpc>
              <a:buNone/>
            </a:pPr>
            <a:r>
              <a:rPr lang="en-US" sz="2000" b="1" dirty="0" smtClean="0">
                <a:latin typeface="Courier New" charset="0"/>
              </a:rPr>
              <a:t>	return </a:t>
            </a:r>
            <a:r>
              <a:rPr lang="en-US" sz="2000" b="1" dirty="0" err="1" smtClean="0">
                <a:latin typeface="Courier New" charset="0"/>
              </a:rPr>
              <a:t>arg</a:t>
            </a:r>
            <a:r>
              <a:rPr lang="en-US" sz="2000" b="1" dirty="0" smtClean="0">
                <a:latin typeface="Courier New" charset="0"/>
              </a:rPr>
              <a:t> &gt;= </a:t>
            </a:r>
            <a:r>
              <a:rPr lang="en-US" sz="2000" b="1" dirty="0" smtClean="0">
                <a:solidFill>
                  <a:srgbClr val="FFFF00"/>
                </a:solidFill>
                <a:latin typeface="Courier New" charset="0"/>
              </a:rPr>
              <a:t>_low</a:t>
            </a:r>
            <a:r>
              <a:rPr lang="en-US" sz="2000" b="1" dirty="0" smtClean="0">
                <a:latin typeface="Courier New" charset="0"/>
              </a:rPr>
              <a:t> &amp;&amp; </a:t>
            </a:r>
            <a:r>
              <a:rPr lang="en-US" sz="2000" b="1" dirty="0" err="1" smtClean="0">
                <a:latin typeface="Courier New" charset="0"/>
              </a:rPr>
              <a:t>arg</a:t>
            </a:r>
            <a:r>
              <a:rPr lang="en-US" sz="2000" b="1" dirty="0" smtClean="0">
                <a:latin typeface="Courier New" charset="0"/>
              </a:rPr>
              <a:t> &lt;= </a:t>
            </a:r>
            <a:r>
              <a:rPr lang="en-US" sz="2000" b="1" dirty="0" smtClean="0">
                <a:solidFill>
                  <a:srgbClr val="FFFF00"/>
                </a:solidFill>
                <a:latin typeface="Courier New" charset="0"/>
              </a:rPr>
              <a:t>_high</a:t>
            </a:r>
            <a:r>
              <a:rPr lang="en-US" sz="2000" b="1" dirty="0" smtClean="0">
                <a:latin typeface="Courier New" charset="0"/>
              </a:rPr>
              <a:t>;</a:t>
            </a:r>
          </a:p>
          <a:p>
            <a:pPr>
              <a:lnSpc>
                <a:spcPct val="80000"/>
              </a:lnSpc>
              <a:buNone/>
            </a:pPr>
            <a:r>
              <a:rPr lang="en-US" sz="2000" b="1" dirty="0" smtClean="0">
                <a:latin typeface="Courier New" charset="0"/>
              </a:rPr>
              <a:t>}</a:t>
            </a:r>
          </a:p>
        </p:txBody>
      </p:sp>
      <p:grpSp>
        <p:nvGrpSpPr>
          <p:cNvPr id="9" name="Group 8"/>
          <p:cNvGrpSpPr/>
          <p:nvPr/>
        </p:nvGrpSpPr>
        <p:grpSpPr>
          <a:xfrm>
            <a:off x="228600" y="4349115"/>
            <a:ext cx="8610600" cy="2069307"/>
            <a:chOff x="228600" y="4349115"/>
            <a:chExt cx="8610600" cy="2069307"/>
          </a:xfrm>
        </p:grpSpPr>
        <p:sp>
          <p:nvSpPr>
            <p:cNvPr id="6" name="TextBox 5"/>
            <p:cNvSpPr txBox="1"/>
            <p:nvPr/>
          </p:nvSpPr>
          <p:spPr>
            <a:xfrm>
              <a:off x="228600" y="4838502"/>
              <a:ext cx="8610600" cy="1579920"/>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private </a:t>
              </a:r>
              <a:r>
                <a:rPr lang="en-US" sz="2000" b="1" dirty="0" err="1" smtClean="0">
                  <a:latin typeface="Courier New" charset="0"/>
                </a:rPr>
                <a:t>int</a:t>
              </a:r>
              <a:r>
                <a:rPr lang="en-US" sz="2000" b="1" dirty="0" smtClean="0">
                  <a:latin typeface="Courier New" charset="0"/>
                </a:rPr>
                <a:t> _low, _high;</a:t>
              </a:r>
            </a:p>
            <a:p>
              <a:pPr>
                <a:lnSpc>
                  <a:spcPct val="80000"/>
                </a:lnSpc>
                <a:buNone/>
              </a:pPr>
              <a:r>
                <a:rPr lang="en-US" sz="2000" b="1" dirty="0" err="1" smtClean="0">
                  <a:latin typeface="Courier New" charset="0"/>
                </a:rPr>
                <a:t>boolean</a:t>
              </a:r>
              <a:r>
                <a:rPr lang="en-US" sz="2000" b="1" dirty="0" smtClean="0">
                  <a:latin typeface="Courier New" charset="0"/>
                </a:rPr>
                <a:t> includes (</a:t>
              </a: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arg</a:t>
              </a:r>
              <a:r>
                <a:rPr lang="en-US" sz="2000" b="1" dirty="0" smtClean="0">
                  <a:latin typeface="Courier New" charset="0"/>
                </a:rPr>
                <a:t>) {</a:t>
              </a:r>
            </a:p>
            <a:p>
              <a:pPr>
                <a:lnSpc>
                  <a:spcPct val="80000"/>
                </a:lnSpc>
                <a:buNone/>
              </a:pPr>
              <a:r>
                <a:rPr lang="en-US" sz="2000" b="1" dirty="0" smtClean="0">
                  <a:latin typeface="Courier New" charset="0"/>
                </a:rPr>
                <a:t>	return </a:t>
              </a:r>
              <a:r>
                <a:rPr lang="en-US" sz="2000" b="1" dirty="0" err="1" smtClean="0">
                  <a:latin typeface="Courier New" charset="0"/>
                </a:rPr>
                <a:t>arg</a:t>
              </a:r>
              <a:r>
                <a:rPr lang="en-US" sz="2000" b="1" dirty="0" smtClean="0">
                  <a:latin typeface="Courier New" charset="0"/>
                </a:rPr>
                <a:t> &gt;= </a:t>
              </a:r>
              <a:r>
                <a:rPr lang="en-US" sz="2000" b="1" dirty="0" err="1" smtClean="0">
                  <a:solidFill>
                    <a:srgbClr val="FFFF00"/>
                  </a:solidFill>
                  <a:latin typeface="Courier New" charset="0"/>
                </a:rPr>
                <a:t>getLow</a:t>
              </a:r>
              <a:r>
                <a:rPr lang="en-US" sz="2000" b="1" dirty="0" smtClean="0">
                  <a:solidFill>
                    <a:srgbClr val="FFFF00"/>
                  </a:solidFill>
                  <a:latin typeface="Courier New" charset="0"/>
                </a:rPr>
                <a:t>()</a:t>
              </a:r>
              <a:r>
                <a:rPr lang="en-US" sz="2000" b="1" dirty="0" smtClean="0">
                  <a:latin typeface="Courier New" charset="0"/>
                </a:rPr>
                <a:t> &amp;&amp; </a:t>
              </a:r>
              <a:r>
                <a:rPr lang="en-US" sz="2000" b="1" dirty="0" err="1" smtClean="0">
                  <a:latin typeface="Courier New" charset="0"/>
                </a:rPr>
                <a:t>arg</a:t>
              </a:r>
              <a:r>
                <a:rPr lang="en-US" sz="2000" b="1" dirty="0" smtClean="0">
                  <a:latin typeface="Courier New" charset="0"/>
                </a:rPr>
                <a:t> &lt;= </a:t>
              </a:r>
              <a:r>
                <a:rPr lang="en-US" sz="2000" b="1" dirty="0" err="1" smtClean="0">
                  <a:solidFill>
                    <a:srgbClr val="FFFF00"/>
                  </a:solidFill>
                  <a:latin typeface="Courier New" charset="0"/>
                </a:rPr>
                <a:t>getHigh</a:t>
              </a:r>
              <a:r>
                <a:rPr lang="en-US" sz="2000" b="1" dirty="0" smtClean="0">
                  <a:solidFill>
                    <a:srgbClr val="FFFF00"/>
                  </a:solidFill>
                  <a:latin typeface="Courier New" charset="0"/>
                </a:rPr>
                <a:t>()</a:t>
              </a:r>
              <a:r>
                <a:rPr lang="en-US" sz="2000" b="1" dirty="0" smtClean="0">
                  <a:latin typeface="Courier New" charset="0"/>
                </a:rPr>
                <a:t>;</a:t>
              </a:r>
            </a:p>
            <a:p>
              <a:pPr>
                <a:lnSpc>
                  <a:spcPct val="80000"/>
                </a:lnSpc>
                <a:buNone/>
              </a:pPr>
              <a:r>
                <a:rPr lang="en-US" sz="2000" b="1" dirty="0" smtClean="0">
                  <a:latin typeface="Courier New" charset="0"/>
                </a:rPr>
                <a:t>}</a:t>
              </a:r>
            </a:p>
            <a:p>
              <a:pPr>
                <a:lnSpc>
                  <a:spcPct val="80000"/>
                </a:lnSpc>
                <a:buNone/>
              </a:pP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getLow</a:t>
              </a:r>
              <a:r>
                <a:rPr lang="en-US" sz="2000" b="1" dirty="0" smtClean="0">
                  <a:latin typeface="Courier New" charset="0"/>
                </a:rPr>
                <a:t>() {return _low;}</a:t>
              </a:r>
            </a:p>
            <a:p>
              <a:pPr>
                <a:lnSpc>
                  <a:spcPct val="80000"/>
                </a:lnSpc>
                <a:buNone/>
              </a:pP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getHigh</a:t>
              </a:r>
              <a:r>
                <a:rPr lang="en-US" sz="2000" b="1" dirty="0" smtClean="0">
                  <a:latin typeface="Courier New" charset="0"/>
                </a:rPr>
                <a:t>() {return _high;}</a:t>
              </a:r>
            </a:p>
          </p:txBody>
        </p:sp>
        <p:sp>
          <p:nvSpPr>
            <p:cNvPr id="7" name="Down Arrow 6"/>
            <p:cNvSpPr/>
            <p:nvPr/>
          </p:nvSpPr>
          <p:spPr bwMode="auto">
            <a:xfrm>
              <a:off x="4191000" y="4349115"/>
              <a:ext cx="762000" cy="381000"/>
            </a:xfrm>
            <a:prstGeom prst="downArrow">
              <a:avLst/>
            </a:prstGeom>
            <a:solidFill>
              <a:srgbClr val="333333"/>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Encapsulate Field</a:t>
            </a:r>
            <a:endParaRPr lang="en-US" dirty="0"/>
          </a:p>
        </p:txBody>
      </p:sp>
      <p:sp>
        <p:nvSpPr>
          <p:cNvPr id="3" name="Content Placeholder 2"/>
          <p:cNvSpPr>
            <a:spLocks noGrp="1"/>
          </p:cNvSpPr>
          <p:nvPr>
            <p:ph idx="1"/>
          </p:nvPr>
        </p:nvSpPr>
        <p:spPr>
          <a:xfrm>
            <a:off x="381000" y="990600"/>
            <a:ext cx="8686800" cy="5410200"/>
          </a:xfrm>
        </p:spPr>
        <p:txBody>
          <a:bodyPr/>
          <a:lstStyle/>
          <a:p>
            <a:r>
              <a:rPr lang="en-US" dirty="0" smtClean="0">
                <a:solidFill>
                  <a:srgbClr val="FF0000"/>
                </a:solidFill>
              </a:rPr>
              <a:t>Situation:</a:t>
            </a:r>
            <a:r>
              <a:rPr lang="en-US" dirty="0" smtClean="0"/>
              <a:t> There is a public field.</a:t>
            </a:r>
            <a:br>
              <a:rPr lang="en-US" dirty="0" smtClean="0"/>
            </a:br>
            <a:endParaRPr lang="en-US" dirty="0" smtClean="0"/>
          </a:p>
          <a:p>
            <a:r>
              <a:rPr lang="en-US" dirty="0" smtClean="0">
                <a:solidFill>
                  <a:srgbClr val="008000"/>
                </a:solidFill>
              </a:rPr>
              <a:t>Solution:</a:t>
            </a:r>
            <a:r>
              <a:rPr lang="en-US" dirty="0" smtClean="0"/>
              <a:t> Make it private and provide </a:t>
            </a:r>
            <a:r>
              <a:rPr lang="en-US" dirty="0" err="1" smtClean="0"/>
              <a:t>accessors</a:t>
            </a:r>
            <a:r>
              <a:rPr lang="en-US" dirty="0" smtClean="0"/>
              <a:t>.</a:t>
            </a:r>
          </a:p>
        </p:txBody>
      </p:sp>
      <p:sp>
        <p:nvSpPr>
          <p:cNvPr id="5" name="TextBox 4"/>
          <p:cNvSpPr txBox="1"/>
          <p:nvPr/>
        </p:nvSpPr>
        <p:spPr>
          <a:xfrm>
            <a:off x="872225" y="3291165"/>
            <a:ext cx="7281175" cy="595035"/>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solidFill>
                  <a:srgbClr val="FFFF00"/>
                </a:solidFill>
                <a:latin typeface="Courier New" charset="0"/>
              </a:rPr>
              <a:t>public </a:t>
            </a:r>
            <a:r>
              <a:rPr lang="en-US" sz="2000" b="1" dirty="0" smtClean="0">
                <a:latin typeface="Courier New" charset="0"/>
              </a:rPr>
              <a:t>string _name;</a:t>
            </a:r>
          </a:p>
          <a:p>
            <a:pPr>
              <a:lnSpc>
                <a:spcPct val="80000"/>
              </a:lnSpc>
              <a:buNone/>
            </a:pPr>
            <a:endParaRPr lang="en-US" sz="2000" b="1" dirty="0" smtClean="0">
              <a:latin typeface="Courier New" charset="0"/>
            </a:endParaRPr>
          </a:p>
        </p:txBody>
      </p:sp>
      <p:grpSp>
        <p:nvGrpSpPr>
          <p:cNvPr id="8" name="Group 8"/>
          <p:cNvGrpSpPr/>
          <p:nvPr/>
        </p:nvGrpSpPr>
        <p:grpSpPr>
          <a:xfrm>
            <a:off x="914400" y="3968115"/>
            <a:ext cx="7239000" cy="1823085"/>
            <a:chOff x="228600" y="4349115"/>
            <a:chExt cx="8610600" cy="1823085"/>
          </a:xfrm>
        </p:grpSpPr>
        <p:sp>
          <p:nvSpPr>
            <p:cNvPr id="6" name="TextBox 5"/>
            <p:cNvSpPr txBox="1"/>
            <p:nvPr/>
          </p:nvSpPr>
          <p:spPr>
            <a:xfrm>
              <a:off x="228600" y="4838502"/>
              <a:ext cx="8610600" cy="1333698"/>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solidFill>
                    <a:srgbClr val="FFFF00"/>
                  </a:solidFill>
                  <a:latin typeface="Courier New" charset="0"/>
                </a:rPr>
                <a:t>private </a:t>
              </a:r>
              <a:r>
                <a:rPr lang="en-US" sz="2000" b="1" dirty="0" smtClean="0">
                  <a:latin typeface="Courier New" charset="0"/>
                </a:rPr>
                <a:t>String _name;</a:t>
              </a:r>
            </a:p>
            <a:p>
              <a:pPr>
                <a:lnSpc>
                  <a:spcPct val="80000"/>
                </a:lnSpc>
                <a:buNone/>
              </a:pPr>
              <a:endParaRPr lang="en-US" sz="2000" b="1" dirty="0" smtClean="0">
                <a:latin typeface="Courier New" charset="0"/>
              </a:endParaRPr>
            </a:p>
            <a:p>
              <a:pPr>
                <a:lnSpc>
                  <a:spcPct val="80000"/>
                </a:lnSpc>
                <a:buNone/>
              </a:pPr>
              <a:r>
                <a:rPr lang="en-US" sz="2000" b="1" dirty="0" smtClean="0">
                  <a:latin typeface="Courier New" charset="0"/>
                </a:rPr>
                <a:t>public String </a:t>
              </a:r>
              <a:r>
                <a:rPr lang="en-US" sz="2000" b="1" dirty="0" err="1" smtClean="0">
                  <a:solidFill>
                    <a:srgbClr val="FFFF00"/>
                  </a:solidFill>
                  <a:latin typeface="Courier New" charset="0"/>
                </a:rPr>
                <a:t>getName</a:t>
              </a:r>
              <a:r>
                <a:rPr lang="en-US" sz="2000" b="1" dirty="0" smtClean="0">
                  <a:latin typeface="Courier New" charset="0"/>
                </a:rPr>
                <a:t>() {return _name;}</a:t>
              </a:r>
            </a:p>
            <a:p>
              <a:pPr>
                <a:lnSpc>
                  <a:spcPct val="80000"/>
                </a:lnSpc>
                <a:buNone/>
              </a:pPr>
              <a:r>
                <a:rPr lang="en-US" sz="2000" b="1" dirty="0" smtClean="0">
                  <a:latin typeface="Courier New" charset="0"/>
                </a:rPr>
                <a:t>public void </a:t>
              </a:r>
              <a:r>
                <a:rPr lang="en-US" sz="2000" b="1" dirty="0" err="1" smtClean="0">
                  <a:solidFill>
                    <a:srgbClr val="FFFF00"/>
                  </a:solidFill>
                  <a:latin typeface="Courier New" charset="0"/>
                </a:rPr>
                <a:t>setName</a:t>
              </a:r>
              <a:r>
                <a:rPr lang="en-US" sz="2000" b="1" dirty="0" err="1" smtClean="0">
                  <a:latin typeface="Courier New" charset="0"/>
                </a:rPr>
                <a:t>(String</a:t>
              </a:r>
              <a:r>
                <a:rPr lang="en-US" sz="2000" b="1" dirty="0" smtClean="0">
                  <a:latin typeface="Courier New" charset="0"/>
                </a:rPr>
                <a:t> </a:t>
              </a:r>
              <a:r>
                <a:rPr lang="en-US" sz="2000" b="1" dirty="0" err="1" smtClean="0">
                  <a:latin typeface="Courier New" charset="0"/>
                </a:rPr>
                <a:t>arg</a:t>
              </a:r>
              <a:r>
                <a:rPr lang="en-US" sz="2000" b="1" dirty="0" smtClean="0">
                  <a:latin typeface="Courier New" charset="0"/>
                </a:rPr>
                <a:t>) {_name = </a:t>
              </a:r>
              <a:r>
                <a:rPr lang="en-US" sz="2000" b="1" dirty="0" err="1" smtClean="0">
                  <a:latin typeface="Courier New" charset="0"/>
                </a:rPr>
                <a:t>arg</a:t>
              </a:r>
              <a:r>
                <a:rPr lang="en-US" sz="2000" b="1" dirty="0" smtClean="0">
                  <a:latin typeface="Courier New" charset="0"/>
                </a:rPr>
                <a:t>;}</a:t>
              </a:r>
            </a:p>
            <a:p>
              <a:pPr>
                <a:lnSpc>
                  <a:spcPct val="80000"/>
                </a:lnSpc>
                <a:buNone/>
              </a:pPr>
              <a:endParaRPr lang="en-US" sz="2000" b="1" dirty="0" smtClean="0">
                <a:latin typeface="Courier New" charset="0"/>
              </a:endParaRPr>
            </a:p>
          </p:txBody>
        </p:sp>
        <p:sp>
          <p:nvSpPr>
            <p:cNvPr id="7" name="Down Arrow 6"/>
            <p:cNvSpPr/>
            <p:nvPr/>
          </p:nvSpPr>
          <p:spPr bwMode="auto">
            <a:xfrm>
              <a:off x="4191000" y="4349115"/>
              <a:ext cx="762000" cy="381000"/>
            </a:xfrm>
            <a:prstGeom prst="downArrow">
              <a:avLst/>
            </a:prstGeom>
            <a:solidFill>
              <a:srgbClr val="333333"/>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
        <p:nvSpPr>
          <p:cNvPr id="9" name="TextBox 8"/>
          <p:cNvSpPr txBox="1"/>
          <p:nvPr/>
        </p:nvSpPr>
        <p:spPr>
          <a:xfrm>
            <a:off x="8566047" y="6096000"/>
            <a:ext cx="582211" cy="461665"/>
          </a:xfrm>
          <a:prstGeom prst="rect">
            <a:avLst/>
          </a:prstGeom>
          <a:noFill/>
        </p:spPr>
        <p:txBody>
          <a:bodyPr wrap="none" rtlCol="0">
            <a:spAutoFit/>
          </a:bodyPr>
          <a:lstStyle/>
          <a:p>
            <a:r>
              <a:rPr lang="en-US" b="1" dirty="0" smtClean="0">
                <a:solidFill>
                  <a:srgbClr val="0000FF"/>
                </a:solidFill>
              </a:rPr>
              <a:t>Q7</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Replace Data Value with Object</a:t>
            </a:r>
            <a:endParaRPr lang="en-US" dirty="0"/>
          </a:p>
        </p:txBody>
      </p:sp>
      <p:pic>
        <p:nvPicPr>
          <p:cNvPr id="9" name="Picture 8"/>
          <p:cNvPicPr>
            <a:picLocks noChangeAspect="1"/>
          </p:cNvPicPr>
          <p:nvPr/>
        </p:nvPicPr>
        <p:blipFill>
          <a:blip r:embed="rId3"/>
          <a:srcRect b="6667"/>
          <a:stretch>
            <a:fillRect/>
          </a:stretch>
        </p:blipFill>
        <p:spPr>
          <a:xfrm>
            <a:off x="1600200" y="2590800"/>
            <a:ext cx="6096000" cy="3840455"/>
          </a:xfrm>
          <a:prstGeom prst="rect">
            <a:avLst/>
          </a:prstGeom>
          <a:solidFill>
            <a:srgbClr val="CCFFCC"/>
          </a:solidFill>
          <a:scene3d>
            <a:camera prst="orthographicFront"/>
            <a:lightRig rig="threePt" dir="t"/>
          </a:scene3d>
          <a:sp3d>
            <a:bevelT/>
          </a:sp3d>
        </p:spPr>
      </p:pic>
      <p:sp>
        <p:nvSpPr>
          <p:cNvPr id="3" name="Content Placeholder 2"/>
          <p:cNvSpPr>
            <a:spLocks noGrp="1"/>
          </p:cNvSpPr>
          <p:nvPr>
            <p:ph idx="1"/>
          </p:nvPr>
        </p:nvSpPr>
        <p:spPr>
          <a:xfrm>
            <a:off x="533400" y="533400"/>
            <a:ext cx="8534400" cy="5029200"/>
          </a:xfrm>
        </p:spPr>
        <p:txBody>
          <a:bodyPr/>
          <a:lstStyle/>
          <a:p>
            <a:r>
              <a:rPr lang="en-US" dirty="0" smtClean="0">
                <a:solidFill>
                  <a:srgbClr val="FF0000"/>
                </a:solidFill>
              </a:rPr>
              <a:t>Situation:</a:t>
            </a:r>
            <a:r>
              <a:rPr lang="en-US" dirty="0" smtClean="0"/>
              <a:t> You have a data item that needs additional data or behavior</a:t>
            </a:r>
            <a:br>
              <a:rPr lang="en-US" dirty="0" smtClean="0"/>
            </a:br>
            <a:endParaRPr lang="en-US" dirty="0" smtClean="0"/>
          </a:p>
          <a:p>
            <a:r>
              <a:rPr lang="en-US" dirty="0" smtClean="0">
                <a:solidFill>
                  <a:srgbClr val="008000"/>
                </a:solidFill>
              </a:rPr>
              <a:t>Solution: </a:t>
            </a:r>
            <a:r>
              <a:rPr lang="en-US" dirty="0" smtClean="0"/>
              <a:t>Turn the data item into an object</a:t>
            </a:r>
          </a:p>
        </p:txBody>
      </p:sp>
      <p:sp>
        <p:nvSpPr>
          <p:cNvPr id="10" name="TextBox 9"/>
          <p:cNvSpPr txBox="1"/>
          <p:nvPr/>
        </p:nvSpPr>
        <p:spPr>
          <a:xfrm>
            <a:off x="8566047" y="6096000"/>
            <a:ext cx="582211" cy="461665"/>
          </a:xfrm>
          <a:prstGeom prst="rect">
            <a:avLst/>
          </a:prstGeom>
          <a:noFill/>
        </p:spPr>
        <p:txBody>
          <a:bodyPr wrap="none" rtlCol="0">
            <a:spAutoFit/>
          </a:bodyPr>
          <a:lstStyle/>
          <a:p>
            <a:r>
              <a:rPr lang="en-US" b="1" dirty="0" smtClean="0">
                <a:solidFill>
                  <a:srgbClr val="0000FF"/>
                </a:solidFill>
              </a:rPr>
              <a:t>Q8</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dirty="0" smtClean="0"/>
              <a:t>Change Value to Reference</a:t>
            </a:r>
            <a:endParaRPr lang="en-US" dirty="0"/>
          </a:p>
        </p:txBody>
      </p:sp>
      <p:sp>
        <p:nvSpPr>
          <p:cNvPr id="3" name="Content Placeholder 2"/>
          <p:cNvSpPr>
            <a:spLocks noGrp="1"/>
          </p:cNvSpPr>
          <p:nvPr>
            <p:ph idx="1"/>
          </p:nvPr>
        </p:nvSpPr>
        <p:spPr>
          <a:xfrm>
            <a:off x="304800" y="533400"/>
            <a:ext cx="8763000" cy="5029200"/>
          </a:xfrm>
        </p:spPr>
        <p:txBody>
          <a:bodyPr/>
          <a:lstStyle/>
          <a:p>
            <a:r>
              <a:rPr lang="en-US" dirty="0" smtClean="0">
                <a:solidFill>
                  <a:srgbClr val="FF0000"/>
                </a:solidFill>
              </a:rPr>
              <a:t>Situation:</a:t>
            </a:r>
            <a:r>
              <a:rPr lang="en-US" dirty="0" smtClean="0"/>
              <a:t> You have a class with many equal instances that you want to replace with a single object</a:t>
            </a:r>
          </a:p>
          <a:p>
            <a:r>
              <a:rPr lang="en-US" dirty="0" smtClean="0">
                <a:solidFill>
                  <a:srgbClr val="008000"/>
                </a:solidFill>
              </a:rPr>
              <a:t>Solution: </a:t>
            </a:r>
            <a:r>
              <a:rPr lang="en-US" dirty="0" smtClean="0"/>
              <a:t>Turn the object into a reference object</a:t>
            </a:r>
          </a:p>
        </p:txBody>
      </p:sp>
      <p:pic>
        <p:nvPicPr>
          <p:cNvPr id="6" name="Picture 5"/>
          <p:cNvPicPr>
            <a:picLocks noChangeAspect="1"/>
          </p:cNvPicPr>
          <p:nvPr/>
        </p:nvPicPr>
        <p:blipFill>
          <a:blip r:embed="rId3"/>
          <a:srcRect b="5918"/>
          <a:stretch>
            <a:fillRect/>
          </a:stretch>
        </p:blipFill>
        <p:spPr>
          <a:xfrm>
            <a:off x="1889422" y="2540786"/>
            <a:ext cx="5501978" cy="3936214"/>
          </a:xfrm>
          <a:prstGeom prst="rect">
            <a:avLst/>
          </a:prstGeom>
          <a:solidFill>
            <a:srgbClr val="CCFFCC"/>
          </a:solidFill>
          <a:scene3d>
            <a:camera prst="orthographicFront"/>
            <a:lightRig rig="threePt" dir="t"/>
          </a:scene3d>
          <a:sp3d>
            <a:bevelT/>
          </a:sp3d>
        </p:spPr>
      </p:pic>
      <p:grpSp>
        <p:nvGrpSpPr>
          <p:cNvPr id="10" name="Group 9"/>
          <p:cNvGrpSpPr/>
          <p:nvPr/>
        </p:nvGrpSpPr>
        <p:grpSpPr>
          <a:xfrm>
            <a:off x="2514600" y="3657600"/>
            <a:ext cx="4152850" cy="1219200"/>
            <a:chOff x="2514600" y="3657600"/>
            <a:chExt cx="4152850" cy="1219200"/>
          </a:xfrm>
        </p:grpSpPr>
        <p:sp>
          <p:nvSpPr>
            <p:cNvPr id="7" name="Up Arrow 6"/>
            <p:cNvSpPr/>
            <p:nvPr/>
          </p:nvSpPr>
          <p:spPr bwMode="auto">
            <a:xfrm>
              <a:off x="3886200" y="3657600"/>
              <a:ext cx="1371600" cy="1219200"/>
            </a:xfrm>
            <a:prstGeom prst="upArrow">
              <a:avLst>
                <a:gd name="adj1" fmla="val 58417"/>
                <a:gd name="adj2" fmla="val 50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charset="0"/>
              </a:endParaRPr>
            </a:p>
          </p:txBody>
        </p:sp>
        <p:sp>
          <p:nvSpPr>
            <p:cNvPr id="8" name="TextBox 7"/>
            <p:cNvSpPr txBox="1"/>
            <p:nvPr/>
          </p:nvSpPr>
          <p:spPr>
            <a:xfrm>
              <a:off x="2514600" y="4191000"/>
              <a:ext cx="4152850" cy="461665"/>
            </a:xfrm>
            <a:prstGeom prst="rect">
              <a:avLst/>
            </a:prstGeom>
            <a:noFill/>
          </p:spPr>
          <p:txBody>
            <a:bodyPr wrap="none" rtlCol="0">
              <a:spAutoFit/>
            </a:bodyPr>
            <a:lstStyle/>
            <a:p>
              <a:r>
                <a:rPr lang="en-US" b="1" dirty="0" smtClean="0">
                  <a:solidFill>
                    <a:srgbClr val="800000"/>
                  </a:solidFill>
                  <a:latin typeface="+mj-lt"/>
                </a:rPr>
                <a:t>Change Reference to Value</a:t>
              </a:r>
              <a:endParaRPr lang="en-US" b="1" dirty="0">
                <a:solidFill>
                  <a:srgbClr val="800000"/>
                </a:solidFill>
                <a:latin typeface="+mj-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9" presetClass="entr" presetSubtype="0" decel="10000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p:txBody>
          <a:bodyPr/>
          <a:lstStyle/>
          <a:p>
            <a:pPr eaLnBrk="1" hangingPunct="1"/>
            <a:r>
              <a:rPr lang="en-US" dirty="0" smtClean="0"/>
              <a:t>A Basic </a:t>
            </a:r>
            <a:r>
              <a:rPr lang="en-US" dirty="0"/>
              <a:t>Rule of Refactoring</a:t>
            </a:r>
          </a:p>
        </p:txBody>
      </p:sp>
      <p:sp>
        <p:nvSpPr>
          <p:cNvPr id="23555" name="Rectangle 5"/>
          <p:cNvSpPr>
            <a:spLocks noGrp="1" noChangeArrowheads="1"/>
          </p:cNvSpPr>
          <p:nvPr>
            <p:ph type="body" idx="1"/>
          </p:nvPr>
        </p:nvSpPr>
        <p:spPr>
          <a:xfrm>
            <a:off x="685800" y="1066800"/>
            <a:ext cx="8153400" cy="2514600"/>
          </a:xfrm>
        </p:spPr>
        <p:txBody>
          <a:bodyPr/>
          <a:lstStyle/>
          <a:p>
            <a:pPr eaLnBrk="1" hangingPunct="1"/>
            <a:r>
              <a:rPr lang="en-US" sz="2800" dirty="0"/>
              <a:t>“</a:t>
            </a:r>
            <a:r>
              <a:rPr lang="en-US" sz="2800" dirty="0" err="1"/>
              <a:t>Refactor</a:t>
            </a:r>
            <a:r>
              <a:rPr lang="en-US" sz="2800" dirty="0"/>
              <a:t> the low hanging fruit</a:t>
            </a:r>
            <a:r>
              <a:rPr lang="en-US" sz="2800" dirty="0" smtClean="0"/>
              <a:t>”</a:t>
            </a:r>
          </a:p>
          <a:p>
            <a:pPr lvl="1" eaLnBrk="1" hangingPunct="1"/>
            <a:r>
              <a:rPr lang="en-US" sz="2000" dirty="0" smtClean="0">
                <a:solidFill>
                  <a:srgbClr val="800000"/>
                </a:solidFill>
              </a:rPr>
              <a:t>http://c2.com/cgi/wiki?RefactorLowHangingFruit </a:t>
            </a:r>
            <a:br>
              <a:rPr lang="en-US" sz="2000" dirty="0" smtClean="0">
                <a:solidFill>
                  <a:srgbClr val="800000"/>
                </a:solidFill>
              </a:rPr>
            </a:br>
            <a:endParaRPr lang="en-US" sz="2000" dirty="0" smtClean="0">
              <a:solidFill>
                <a:srgbClr val="800000"/>
              </a:solidFill>
            </a:endParaRPr>
          </a:p>
          <a:p>
            <a:pPr eaLnBrk="1" hangingPunct="1"/>
            <a:r>
              <a:rPr lang="en-US" sz="2800" dirty="0"/>
              <a:t>Low Hanging </a:t>
            </a:r>
            <a:r>
              <a:rPr lang="en-US" sz="2800" dirty="0" smtClean="0"/>
              <a:t>Fruit: </a:t>
            </a:r>
            <a:r>
              <a:rPr lang="en-US" sz="2800" dirty="0"/>
              <a:t>“The thing that gets you most value for the least </a:t>
            </a:r>
            <a:r>
              <a:rPr lang="en-US" sz="2800" dirty="0" smtClean="0"/>
              <a:t>investment”</a:t>
            </a:r>
            <a:br>
              <a:rPr lang="en-US" sz="2800" dirty="0" smtClean="0"/>
            </a:br>
            <a:endParaRPr lang="en-US" sz="2800" dirty="0" smtClean="0"/>
          </a:p>
        </p:txBody>
      </p:sp>
      <p:sp>
        <p:nvSpPr>
          <p:cNvPr id="4" name="TextBox 3"/>
          <p:cNvSpPr txBox="1"/>
          <p:nvPr/>
        </p:nvSpPr>
        <p:spPr>
          <a:xfrm>
            <a:off x="8430779" y="5867400"/>
            <a:ext cx="577953" cy="461665"/>
          </a:xfrm>
          <a:prstGeom prst="rect">
            <a:avLst/>
          </a:prstGeom>
          <a:noFill/>
        </p:spPr>
        <p:txBody>
          <a:bodyPr wrap="none" rtlCol="0">
            <a:spAutoFit/>
          </a:bodyPr>
          <a:lstStyle/>
          <a:p>
            <a:r>
              <a:rPr lang="en-US" b="1" dirty="0" smtClean="0">
                <a:solidFill>
                  <a:srgbClr val="0000FF"/>
                </a:solidFill>
              </a:rPr>
              <a:t>Q2</a:t>
            </a:r>
            <a:endParaRPr lang="en-US" b="1" dirty="0">
              <a:solidFill>
                <a:srgbClr val="0000FF"/>
              </a:solidFill>
            </a:endParaRPr>
          </a:p>
        </p:txBody>
      </p:sp>
      <p:pic>
        <p:nvPicPr>
          <p:cNvPr id="5" name="Picture 4"/>
          <p:cNvPicPr>
            <a:picLocks noChangeAspect="1"/>
          </p:cNvPicPr>
          <p:nvPr/>
        </p:nvPicPr>
        <p:blipFill>
          <a:blip r:embed="rId3"/>
          <a:stretch>
            <a:fillRect/>
          </a:stretch>
        </p:blipFill>
        <p:spPr>
          <a:xfrm>
            <a:off x="1066800" y="3429000"/>
            <a:ext cx="4114800" cy="2750058"/>
          </a:xfrm>
          <a:prstGeom prst="rect">
            <a:avLst/>
          </a:prstGeom>
          <a:scene3d>
            <a:camera prst="orthographicFront"/>
            <a:lightRig rig="threePt" dir="t"/>
          </a:scene3d>
          <a:sp3d>
            <a:bevelT/>
          </a:sp3d>
        </p:spPr>
      </p:pic>
      <p:sp>
        <p:nvSpPr>
          <p:cNvPr id="6" name="Rectangle 5"/>
          <p:cNvSpPr txBox="1">
            <a:spLocks noChangeArrowheads="1"/>
          </p:cNvSpPr>
          <p:nvPr/>
        </p:nvSpPr>
        <p:spPr bwMode="auto">
          <a:xfrm>
            <a:off x="5562600" y="3429000"/>
            <a:ext cx="3429000" cy="2514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C0000"/>
              </a:buClr>
              <a:buSzPct val="70000"/>
              <a:buFont typeface="Wingdings" charset="2"/>
              <a:buChar char="v"/>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CC0000"/>
              </a:buClr>
              <a:buSzPct val="70000"/>
              <a:buFont typeface="ZapfDingbats" pitchFamily="82" charset="2"/>
              <a:buChar char="l"/>
              <a:defRPr sz="2400" b="1">
                <a:solidFill>
                  <a:schemeClr val="tx1"/>
                </a:solidFill>
                <a:latin typeface="+mn-lt"/>
                <a:ea typeface="ＭＳ Ｐゴシック" charset="-128"/>
              </a:defRPr>
            </a:lvl2pPr>
            <a:lvl3pPr marL="1143000" indent="-228600" algn="l" rtl="0" eaLnBrk="0" fontAlgn="base" hangingPunct="0">
              <a:spcBef>
                <a:spcPct val="20000"/>
              </a:spcBef>
              <a:spcAft>
                <a:spcPct val="0"/>
              </a:spcAft>
              <a:buClr>
                <a:srgbClr val="CC0000"/>
              </a:buClr>
              <a:buChar char="–"/>
              <a:defRPr sz="2400" b="1">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b="1">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b="1">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2000" b="1">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b="1">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b="1">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b="1">
                <a:solidFill>
                  <a:schemeClr val="tx1"/>
                </a:solidFill>
                <a:latin typeface="+mn-lt"/>
                <a:ea typeface="ＭＳ Ｐゴシック" charset="-128"/>
              </a:defRPr>
            </a:lvl9pPr>
          </a:lstStyle>
          <a:p>
            <a:pPr eaLnBrk="1" hangingPunct="1"/>
            <a:r>
              <a:rPr lang="en-US" kern="0" dirty="0" smtClean="0"/>
              <a:t>Probably judged mostly by, “What do you need to change next?”</a:t>
            </a:r>
            <a:br>
              <a:rPr lang="en-US" kern="0" dirty="0" smtClean="0"/>
            </a:br>
            <a:endParaRPr lang="en-US" kern="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Recall: Composing Methods</a:t>
            </a:r>
            <a:endParaRPr lang="da-DK" dirty="0"/>
          </a:p>
        </p:txBody>
      </p:sp>
      <p:sp>
        <p:nvSpPr>
          <p:cNvPr id="16387" name="Rectangle 3"/>
          <p:cNvSpPr>
            <a:spLocks noGrp="1" noChangeArrowheads="1"/>
          </p:cNvSpPr>
          <p:nvPr>
            <p:ph type="body" idx="1"/>
          </p:nvPr>
        </p:nvSpPr>
        <p:spPr/>
        <p:txBody>
          <a:bodyPr/>
          <a:lstStyle/>
          <a:p>
            <a:pPr>
              <a:lnSpc>
                <a:spcPct val="90000"/>
              </a:lnSpc>
            </a:pPr>
            <a:r>
              <a:rPr lang="en-US" dirty="0" smtClean="0"/>
              <a:t>Some Bad Code Smells</a:t>
            </a:r>
          </a:p>
          <a:p>
            <a:pPr lvl="1">
              <a:lnSpc>
                <a:spcPct val="90000"/>
              </a:lnSpc>
            </a:pPr>
            <a:r>
              <a:rPr lang="en-US" dirty="0"/>
              <a:t>Long method</a:t>
            </a:r>
          </a:p>
          <a:p>
            <a:pPr lvl="1">
              <a:lnSpc>
                <a:spcPct val="90000"/>
              </a:lnSpc>
            </a:pPr>
            <a:r>
              <a:rPr lang="en-US" dirty="0"/>
              <a:t>Duplicated code</a:t>
            </a:r>
          </a:p>
          <a:p>
            <a:pPr lvl="1">
              <a:lnSpc>
                <a:spcPct val="90000"/>
              </a:lnSpc>
            </a:pPr>
            <a:r>
              <a:rPr lang="en-US" dirty="0"/>
              <a:t>Comments to explain hard-to-understand </a:t>
            </a:r>
            <a:r>
              <a:rPr lang="en-US" dirty="0" smtClean="0"/>
              <a:t>code</a:t>
            </a:r>
            <a:br>
              <a:rPr lang="en-US" dirty="0" smtClean="0"/>
            </a:br>
            <a:endParaRPr lang="en-US" dirty="0" smtClean="0"/>
          </a:p>
          <a:p>
            <a:pPr>
              <a:lnSpc>
                <a:spcPct val="90000"/>
              </a:lnSpc>
            </a:pPr>
            <a:r>
              <a:rPr lang="en-US" dirty="0" smtClean="0"/>
              <a:t>Representative </a:t>
            </a:r>
            <a:r>
              <a:rPr lang="en-US" dirty="0" err="1" smtClean="0"/>
              <a:t>Refactorings</a:t>
            </a:r>
            <a:endParaRPr lang="en-US" dirty="0"/>
          </a:p>
          <a:p>
            <a:pPr lvl="1">
              <a:lnSpc>
                <a:spcPct val="90000"/>
              </a:lnSpc>
            </a:pPr>
            <a:r>
              <a:rPr lang="en-US" dirty="0"/>
              <a:t>Extract</a:t>
            </a:r>
            <a:r>
              <a:rPr lang="en-US" dirty="0" smtClean="0"/>
              <a:t> Method</a:t>
            </a:r>
            <a:endParaRPr lang="en-US" dirty="0"/>
          </a:p>
          <a:p>
            <a:pPr lvl="2">
              <a:lnSpc>
                <a:spcPct val="90000"/>
              </a:lnSpc>
            </a:pPr>
            <a:r>
              <a:rPr lang="en-US" sz="1600" dirty="0"/>
              <a:t>Turn a code fragment into a method whose name explains the purpose of the method</a:t>
            </a:r>
            <a:endParaRPr lang="en-US" sz="1600" dirty="0" smtClean="0"/>
          </a:p>
          <a:p>
            <a:pPr lvl="1">
              <a:lnSpc>
                <a:spcPct val="90000"/>
              </a:lnSpc>
            </a:pPr>
            <a:r>
              <a:rPr lang="en-US" dirty="0" smtClean="0"/>
              <a:t>Introduce Explaining Variable</a:t>
            </a:r>
            <a:endParaRPr lang="en-US" dirty="0"/>
          </a:p>
          <a:p>
            <a:pPr lvl="2">
              <a:lnSpc>
                <a:spcPct val="90000"/>
              </a:lnSpc>
            </a:pPr>
            <a:r>
              <a:rPr lang="en-US" sz="1600" dirty="0"/>
              <a:t>Put the result of an expression in a temporary variable with a name that explains the </a:t>
            </a:r>
            <a:r>
              <a:rPr lang="en-US" sz="1600" dirty="0" smtClean="0"/>
              <a:t>purpose</a:t>
            </a:r>
          </a:p>
          <a:p>
            <a:pPr lvl="1">
              <a:lnSpc>
                <a:spcPct val="90000"/>
              </a:lnSpc>
            </a:pPr>
            <a:r>
              <a:rPr lang="en-US" dirty="0"/>
              <a:t>Remove</a:t>
            </a:r>
            <a:r>
              <a:rPr lang="en-US" dirty="0" smtClean="0"/>
              <a:t> Assignments </a:t>
            </a:r>
            <a:r>
              <a:rPr lang="en-US" dirty="0"/>
              <a:t>to</a:t>
            </a:r>
            <a:r>
              <a:rPr lang="en-US" dirty="0" smtClean="0"/>
              <a:t> Parameters</a:t>
            </a:r>
            <a:endParaRPr lang="en-US" dirty="0"/>
          </a:p>
          <a:p>
            <a:pPr lvl="2">
              <a:lnSpc>
                <a:spcPct val="90000"/>
              </a:lnSpc>
            </a:pPr>
            <a:r>
              <a:rPr lang="en-US" sz="1600" dirty="0"/>
              <a:t>Use a temporary variable</a:t>
            </a:r>
            <a:endParaRPr lang="da-DK"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3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3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3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38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38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387">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387">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38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0"/>
            <a:ext cx="8458200" cy="533400"/>
          </a:xfrm>
        </p:spPr>
        <p:txBody>
          <a:bodyPr/>
          <a:lstStyle/>
          <a:p>
            <a:r>
              <a:rPr lang="en-US" dirty="0" smtClean="0"/>
              <a:t>Recall: Moving Features Between </a:t>
            </a:r>
            <a:r>
              <a:rPr lang="en-US" dirty="0"/>
              <a:t>O</a:t>
            </a:r>
            <a:r>
              <a:rPr lang="en-US" dirty="0" smtClean="0"/>
              <a:t>bjects</a:t>
            </a:r>
            <a:endParaRPr lang="da-DK" dirty="0"/>
          </a:p>
        </p:txBody>
      </p:sp>
      <p:sp>
        <p:nvSpPr>
          <p:cNvPr id="17411" name="Rectangle 3"/>
          <p:cNvSpPr>
            <a:spLocks noGrp="1" noChangeArrowheads="1"/>
          </p:cNvSpPr>
          <p:nvPr>
            <p:ph type="body" idx="1"/>
          </p:nvPr>
        </p:nvSpPr>
        <p:spPr/>
        <p:txBody>
          <a:bodyPr/>
          <a:lstStyle/>
          <a:p>
            <a:pPr>
              <a:lnSpc>
                <a:spcPct val="80000"/>
              </a:lnSpc>
            </a:pPr>
            <a:r>
              <a:rPr lang="en-US" dirty="0" smtClean="0"/>
              <a:t>Some Bad Code Smells</a:t>
            </a:r>
          </a:p>
          <a:p>
            <a:pPr lvl="1">
              <a:lnSpc>
                <a:spcPct val="80000"/>
              </a:lnSpc>
            </a:pPr>
            <a:r>
              <a:rPr lang="en-US" dirty="0"/>
              <a:t>Data class</a:t>
            </a:r>
            <a:endParaRPr lang="en-US" dirty="0" smtClean="0"/>
          </a:p>
          <a:p>
            <a:pPr lvl="2">
              <a:lnSpc>
                <a:spcPct val="80000"/>
              </a:lnSpc>
            </a:pPr>
            <a:r>
              <a:rPr lang="en-US" sz="1600" dirty="0" smtClean="0"/>
              <a:t>Class </a:t>
            </a:r>
            <a:r>
              <a:rPr lang="en-US" sz="1600" dirty="0"/>
              <a:t>with only get</a:t>
            </a:r>
            <a:r>
              <a:rPr lang="en-US" sz="1600" dirty="0" smtClean="0"/>
              <a:t> / set </a:t>
            </a:r>
            <a:r>
              <a:rPr lang="en-US" sz="1600" dirty="0"/>
              <a:t>methods, and nothing else</a:t>
            </a:r>
          </a:p>
          <a:p>
            <a:pPr lvl="1">
              <a:lnSpc>
                <a:spcPct val="80000"/>
              </a:lnSpc>
            </a:pPr>
            <a:r>
              <a:rPr lang="en-US" dirty="0"/>
              <a:t>Feature envy</a:t>
            </a:r>
            <a:endParaRPr lang="en-US" dirty="0" smtClean="0"/>
          </a:p>
          <a:p>
            <a:pPr lvl="2">
              <a:lnSpc>
                <a:spcPct val="80000"/>
              </a:lnSpc>
            </a:pPr>
            <a:r>
              <a:rPr lang="en-US" sz="1600" dirty="0" smtClean="0"/>
              <a:t>Method more </a:t>
            </a:r>
            <a:r>
              <a:rPr lang="en-US" sz="1600" dirty="0"/>
              <a:t>interested in other classes methods than in it own class’ </a:t>
            </a:r>
            <a:r>
              <a:rPr lang="en-US" sz="1600" dirty="0" smtClean="0"/>
              <a:t>methods</a:t>
            </a:r>
          </a:p>
          <a:p>
            <a:pPr lvl="1">
              <a:lnSpc>
                <a:spcPct val="80000"/>
              </a:lnSpc>
            </a:pPr>
            <a:r>
              <a:rPr lang="en-US" dirty="0"/>
              <a:t>Large </a:t>
            </a:r>
            <a:r>
              <a:rPr lang="en-US" dirty="0" smtClean="0"/>
              <a:t>class</a:t>
            </a:r>
            <a:br>
              <a:rPr lang="en-US" dirty="0" smtClean="0"/>
            </a:br>
            <a:endParaRPr lang="en-US" dirty="0" smtClean="0"/>
          </a:p>
          <a:p>
            <a:pPr>
              <a:lnSpc>
                <a:spcPct val="80000"/>
              </a:lnSpc>
            </a:pPr>
            <a:r>
              <a:rPr lang="en-US" dirty="0" smtClean="0"/>
              <a:t>Representative </a:t>
            </a:r>
            <a:r>
              <a:rPr lang="en-US" dirty="0" err="1" smtClean="0"/>
              <a:t>Refactorings</a:t>
            </a:r>
            <a:endParaRPr lang="en-US" dirty="0"/>
          </a:p>
          <a:p>
            <a:pPr lvl="1">
              <a:lnSpc>
                <a:spcPct val="80000"/>
              </a:lnSpc>
            </a:pPr>
            <a:r>
              <a:rPr lang="en-US" dirty="0"/>
              <a:t>Move</a:t>
            </a:r>
            <a:r>
              <a:rPr lang="en-US" dirty="0" smtClean="0"/>
              <a:t> Method/Field</a:t>
            </a:r>
          </a:p>
          <a:p>
            <a:pPr lvl="2">
              <a:lnSpc>
                <a:spcPct val="80000"/>
              </a:lnSpc>
            </a:pPr>
            <a:r>
              <a:rPr lang="en-US" sz="1600" dirty="0"/>
              <a:t>Move a </a:t>
            </a:r>
            <a:r>
              <a:rPr lang="en-US" sz="1600" dirty="0" smtClean="0"/>
              <a:t>method/field </a:t>
            </a:r>
            <a:r>
              <a:rPr lang="en-US" sz="1600" dirty="0"/>
              <a:t>from one class to another</a:t>
            </a:r>
            <a:endParaRPr lang="en-US" sz="1600" dirty="0" smtClean="0"/>
          </a:p>
          <a:p>
            <a:pPr lvl="1">
              <a:lnSpc>
                <a:spcPct val="80000"/>
              </a:lnSpc>
            </a:pPr>
            <a:r>
              <a:rPr lang="en-US" dirty="0" smtClean="0"/>
              <a:t>Extract </a:t>
            </a:r>
            <a:r>
              <a:rPr lang="en-US" dirty="0"/>
              <a:t>class</a:t>
            </a:r>
          </a:p>
          <a:p>
            <a:pPr lvl="2">
              <a:lnSpc>
                <a:spcPct val="80000"/>
              </a:lnSpc>
            </a:pPr>
            <a:r>
              <a:rPr lang="en-US" sz="1600" dirty="0"/>
              <a:t>Create a new class and move field</a:t>
            </a:r>
            <a:r>
              <a:rPr lang="en-US" sz="1600" dirty="0" smtClean="0"/>
              <a:t> &amp; </a:t>
            </a:r>
            <a:r>
              <a:rPr lang="en-US" sz="1600" dirty="0"/>
              <a:t>methods to the new </a:t>
            </a:r>
            <a:r>
              <a:rPr lang="en-US" sz="1600" dirty="0" smtClean="0"/>
              <a:t>class</a:t>
            </a:r>
          </a:p>
          <a:p>
            <a:pPr lvl="1">
              <a:lnSpc>
                <a:spcPct val="80000"/>
              </a:lnSpc>
            </a:pPr>
            <a:r>
              <a:rPr lang="en-US" dirty="0"/>
              <a:t>Inline class</a:t>
            </a:r>
          </a:p>
          <a:p>
            <a:pPr lvl="2">
              <a:lnSpc>
                <a:spcPct val="80000"/>
              </a:lnSpc>
            </a:pPr>
            <a:r>
              <a:rPr lang="en-US" sz="1600" dirty="0"/>
              <a:t>Move fields</a:t>
            </a:r>
            <a:r>
              <a:rPr lang="en-US" sz="1600" dirty="0" smtClean="0"/>
              <a:t> &amp; </a:t>
            </a:r>
            <a:r>
              <a:rPr lang="en-US" sz="1600" dirty="0"/>
              <a:t>methods to another </a:t>
            </a:r>
            <a:r>
              <a:rPr lang="en-US" sz="1600" dirty="0" smtClean="0"/>
              <a:t>class</a:t>
            </a:r>
            <a:endParaRPr lang="da-DK"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41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41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41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4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41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411">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411">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411">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41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r>
              <a:rPr lang="en-US" b="1" dirty="0" smtClean="0"/>
              <a:t>Organizing Data</a:t>
            </a:r>
            <a:endParaRPr lang="en-US" b="1" dirty="0"/>
          </a:p>
        </p:txBody>
      </p:sp>
      <p:sp>
        <p:nvSpPr>
          <p:cNvPr id="241667" name="Rectangle 3"/>
          <p:cNvSpPr>
            <a:spLocks noGrp="1" noChangeArrowheads="1"/>
          </p:cNvSpPr>
          <p:nvPr>
            <p:ph type="body" idx="1"/>
          </p:nvPr>
        </p:nvSpPr>
        <p:spPr>
          <a:xfrm>
            <a:off x="685800" y="914400"/>
            <a:ext cx="7772400" cy="990600"/>
          </a:xfrm>
        </p:spPr>
        <p:txBody>
          <a:bodyPr/>
          <a:lstStyle/>
          <a:p>
            <a:pPr>
              <a:lnSpc>
                <a:spcPct val="90000"/>
              </a:lnSpc>
            </a:pPr>
            <a:r>
              <a:rPr lang="en-US" dirty="0" err="1" smtClean="0"/>
              <a:t>Refactorings</a:t>
            </a:r>
            <a:r>
              <a:rPr lang="en-US" dirty="0" smtClean="0"/>
              <a:t> that make working with data easier – Lots of them!</a:t>
            </a:r>
            <a:br>
              <a:rPr lang="en-US" dirty="0" smtClean="0"/>
            </a:br>
            <a:endParaRPr lang="en-US" dirty="0" smtClean="0"/>
          </a:p>
        </p:txBody>
      </p:sp>
      <p:sp>
        <p:nvSpPr>
          <p:cNvPr id="4" name="Rectangle 2"/>
          <p:cNvSpPr txBox="1">
            <a:spLocks noChangeArrowheads="1"/>
          </p:cNvSpPr>
          <p:nvPr/>
        </p:nvSpPr>
        <p:spPr bwMode="auto">
          <a:xfrm>
            <a:off x="304800" y="1902768"/>
            <a:ext cx="8153400" cy="4574232"/>
          </a:xfrm>
          <a:prstGeom prst="rect">
            <a:avLst/>
          </a:prstGeom>
          <a:ln>
            <a:headEnd/>
            <a:tailEnd/>
          </a:ln>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2" anchor="t" anchorCtr="0" compatLnSpc="1">
            <a:prstTxWarp prst="textNoShape">
              <a:avLst/>
            </a:prstTxWarp>
          </a:bodyPr>
          <a:lstStyle/>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Self Encapsulate Field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Replace Data Value with Object</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Change Value to Reference</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Change Reference to Value</a:t>
            </a:r>
          </a:p>
          <a:p>
            <a:pPr marL="45720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a:solidFill>
                  <a:schemeClr val="tx1"/>
                </a:solidFill>
              </a:rPr>
              <a:t>Replace Array with </a:t>
            </a:r>
            <a:r>
              <a:rPr lang="en-US" sz="2000" b="1" kern="0" dirty="0" smtClean="0">
                <a:solidFill>
                  <a:schemeClr val="tx1"/>
                </a:solidFill>
              </a:rPr>
              <a:t>Object</a:t>
            </a:r>
            <a:endParaRPr lang="en-US" sz="2000" b="1" kern="0" dirty="0">
              <a:solidFill>
                <a:srgbClr val="800000"/>
              </a:solidFill>
            </a:endParaRP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a:solidFill>
                  <a:schemeClr val="tx1"/>
                </a:solidFill>
              </a:rPr>
              <a:t>Duplicate Observed </a:t>
            </a:r>
            <a:r>
              <a:rPr lang="en-US" sz="2000" b="1" kern="0" dirty="0" smtClean="0">
                <a:solidFill>
                  <a:schemeClr val="tx1"/>
                </a:solidFill>
              </a:rPr>
              <a:t>Data</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Change Unidirectional Association to Bidirectional</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Change Bidirectional Association to Unidirectional</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Replace Magic Number with Symbolic Constant</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Encapsulate Field</a:t>
            </a:r>
            <a:endParaRPr lang="en-US" sz="2000" b="1" kern="0" dirty="0" smtClean="0">
              <a:solidFill>
                <a:schemeClr val="tx1"/>
              </a:solidFill>
            </a:endParaRP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Encapsulate Collection</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Record with Data Class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Type Code with Class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Type Code with Subclasses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Type Code with State/Strategy</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Subclass with Fields</a:t>
            </a:r>
          </a:p>
        </p:txBody>
      </p:sp>
      <p:sp>
        <p:nvSpPr>
          <p:cNvPr id="5" name="TextBox 4"/>
          <p:cNvSpPr txBox="1"/>
          <p:nvPr/>
        </p:nvSpPr>
        <p:spPr>
          <a:xfrm>
            <a:off x="8566047" y="5943600"/>
            <a:ext cx="577953" cy="461665"/>
          </a:xfrm>
          <a:prstGeom prst="rect">
            <a:avLst/>
          </a:prstGeom>
          <a:noFill/>
        </p:spPr>
        <p:txBody>
          <a:bodyPr wrap="none" rtlCol="0">
            <a:spAutoFit/>
          </a:bodyPr>
          <a:lstStyle/>
          <a:p>
            <a:r>
              <a:rPr lang="en-US" b="1" dirty="0" smtClean="0">
                <a:solidFill>
                  <a:srgbClr val="0000FF"/>
                </a:solidFill>
              </a:rPr>
              <a:t>Q3</a:t>
            </a:r>
            <a:endParaRPr lang="en-US" b="1" dirty="0">
              <a:solidFill>
                <a:srgbClr val="0000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a:t>Organizing</a:t>
            </a:r>
            <a:r>
              <a:rPr lang="en-US" dirty="0" smtClean="0"/>
              <a:t> Data</a:t>
            </a:r>
            <a:endParaRPr lang="da-DK" dirty="0"/>
          </a:p>
        </p:txBody>
      </p:sp>
      <p:sp>
        <p:nvSpPr>
          <p:cNvPr id="18435" name="Rectangle 3"/>
          <p:cNvSpPr>
            <a:spLocks noGrp="1" noChangeArrowheads="1"/>
          </p:cNvSpPr>
          <p:nvPr>
            <p:ph type="body" idx="1"/>
          </p:nvPr>
        </p:nvSpPr>
        <p:spPr>
          <a:xfrm>
            <a:off x="685800" y="1219200"/>
            <a:ext cx="7772400" cy="5029200"/>
          </a:xfrm>
        </p:spPr>
        <p:txBody>
          <a:bodyPr/>
          <a:lstStyle/>
          <a:p>
            <a:pPr>
              <a:lnSpc>
                <a:spcPct val="80000"/>
              </a:lnSpc>
            </a:pPr>
            <a:r>
              <a:rPr lang="en-US" sz="2800" dirty="0" smtClean="0"/>
              <a:t>Some Bad Code Smells</a:t>
            </a:r>
          </a:p>
          <a:p>
            <a:pPr lvl="1">
              <a:lnSpc>
                <a:spcPct val="80000"/>
              </a:lnSpc>
            </a:pPr>
            <a:r>
              <a:rPr lang="en-US" sz="2400" dirty="0"/>
              <a:t>Explaining comments</a:t>
            </a:r>
          </a:p>
          <a:p>
            <a:pPr lvl="1">
              <a:lnSpc>
                <a:spcPct val="80000"/>
              </a:lnSpc>
            </a:pPr>
            <a:r>
              <a:rPr lang="en-US" sz="2400" dirty="0"/>
              <a:t>Public </a:t>
            </a:r>
            <a:r>
              <a:rPr lang="en-US" sz="2400" dirty="0" smtClean="0"/>
              <a:t>fields</a:t>
            </a:r>
            <a:br>
              <a:rPr lang="en-US" sz="2400" dirty="0" smtClean="0"/>
            </a:br>
            <a:endParaRPr lang="en-US" sz="2400" dirty="0" smtClean="0"/>
          </a:p>
          <a:p>
            <a:pPr>
              <a:lnSpc>
                <a:spcPct val="80000"/>
              </a:lnSpc>
            </a:pPr>
            <a:r>
              <a:rPr lang="en-US" sz="2800" dirty="0" smtClean="0"/>
              <a:t>Representative </a:t>
            </a:r>
            <a:r>
              <a:rPr lang="en-US" sz="2800" dirty="0" err="1" smtClean="0"/>
              <a:t>Refactorings</a:t>
            </a:r>
            <a:endParaRPr lang="en-US" sz="2800" dirty="0"/>
          </a:p>
          <a:p>
            <a:pPr lvl="1">
              <a:lnSpc>
                <a:spcPct val="80000"/>
              </a:lnSpc>
            </a:pPr>
            <a:r>
              <a:rPr lang="en-US" sz="2400" dirty="0"/>
              <a:t>Replace magic number with symbolic constant</a:t>
            </a:r>
          </a:p>
          <a:p>
            <a:pPr lvl="2">
              <a:lnSpc>
                <a:spcPct val="80000"/>
              </a:lnSpc>
            </a:pPr>
            <a:r>
              <a:rPr lang="en-US" sz="2000" dirty="0">
                <a:latin typeface="Courier"/>
                <a:cs typeface="Courier"/>
              </a:rPr>
              <a:t>Area = 3.14159265 * </a:t>
            </a:r>
            <a:r>
              <a:rPr lang="en-US" sz="2000" dirty="0" err="1">
                <a:latin typeface="Courier"/>
                <a:cs typeface="Courier"/>
              </a:rPr>
              <a:t>r</a:t>
            </a:r>
            <a:r>
              <a:rPr lang="en-US" sz="2000" dirty="0">
                <a:latin typeface="Courier"/>
                <a:cs typeface="Courier"/>
              </a:rPr>
              <a:t> * </a:t>
            </a:r>
            <a:r>
              <a:rPr lang="en-US" sz="2000" dirty="0" err="1">
                <a:latin typeface="Courier"/>
                <a:cs typeface="Courier"/>
              </a:rPr>
              <a:t>r</a:t>
            </a:r>
            <a:r>
              <a:rPr lang="en-US" sz="2000" dirty="0">
                <a:latin typeface="Courier"/>
                <a:cs typeface="Courier"/>
              </a:rPr>
              <a:t>; // </a:t>
            </a:r>
            <a:r>
              <a:rPr lang="en-US" sz="2000" dirty="0">
                <a:solidFill>
                  <a:srgbClr val="FF0000"/>
                </a:solidFill>
                <a:latin typeface="Courier"/>
                <a:cs typeface="Courier"/>
              </a:rPr>
              <a:t>bad</a:t>
            </a:r>
          </a:p>
          <a:p>
            <a:pPr lvl="2">
              <a:lnSpc>
                <a:spcPct val="80000"/>
              </a:lnSpc>
            </a:pPr>
            <a:r>
              <a:rPr lang="en-US" sz="2000" dirty="0">
                <a:latin typeface="Courier"/>
                <a:cs typeface="Courier"/>
              </a:rPr>
              <a:t>Static final </a:t>
            </a:r>
            <a:r>
              <a:rPr lang="en-US" sz="2000" dirty="0" err="1">
                <a:latin typeface="Courier"/>
                <a:cs typeface="Courier"/>
              </a:rPr>
              <a:t>int</a:t>
            </a:r>
            <a:r>
              <a:rPr lang="en-US" sz="2000" dirty="0">
                <a:latin typeface="Courier"/>
                <a:cs typeface="Courier"/>
              </a:rPr>
              <a:t> PI = 3.14159265;</a:t>
            </a:r>
          </a:p>
          <a:p>
            <a:pPr lvl="2">
              <a:lnSpc>
                <a:spcPct val="80000"/>
              </a:lnSpc>
            </a:pPr>
            <a:r>
              <a:rPr lang="en-US" sz="2000" dirty="0">
                <a:latin typeface="Courier"/>
                <a:cs typeface="Courier"/>
              </a:rPr>
              <a:t>Area = PI * </a:t>
            </a:r>
            <a:r>
              <a:rPr lang="en-US" sz="2000" dirty="0" err="1">
                <a:latin typeface="Courier"/>
                <a:cs typeface="Courier"/>
              </a:rPr>
              <a:t>r</a:t>
            </a:r>
            <a:r>
              <a:rPr lang="en-US" sz="2000" dirty="0">
                <a:latin typeface="Courier"/>
                <a:cs typeface="Courier"/>
              </a:rPr>
              <a:t> * </a:t>
            </a:r>
            <a:r>
              <a:rPr lang="en-US" sz="2000" dirty="0" err="1">
                <a:latin typeface="Courier"/>
                <a:cs typeface="Courier"/>
              </a:rPr>
              <a:t>r</a:t>
            </a:r>
            <a:r>
              <a:rPr lang="en-US" sz="2000" dirty="0">
                <a:latin typeface="Courier"/>
                <a:cs typeface="Courier"/>
              </a:rPr>
              <a:t>; // </a:t>
            </a:r>
            <a:r>
              <a:rPr lang="en-US" sz="2000" dirty="0">
                <a:solidFill>
                  <a:srgbClr val="008000"/>
                </a:solidFill>
                <a:latin typeface="Courier"/>
                <a:cs typeface="Courier"/>
              </a:rPr>
              <a:t>better</a:t>
            </a:r>
          </a:p>
          <a:p>
            <a:pPr lvl="1">
              <a:lnSpc>
                <a:spcPct val="80000"/>
              </a:lnSpc>
            </a:pPr>
            <a:r>
              <a:rPr lang="en-US" sz="2400" dirty="0"/>
              <a:t>Encapsulate field</a:t>
            </a:r>
          </a:p>
          <a:p>
            <a:pPr lvl="2">
              <a:lnSpc>
                <a:spcPct val="80000"/>
              </a:lnSpc>
            </a:pPr>
            <a:r>
              <a:rPr lang="en-US" sz="2000" dirty="0"/>
              <a:t>Public fields are </a:t>
            </a:r>
            <a:r>
              <a:rPr lang="en-US" sz="2000" dirty="0">
                <a:solidFill>
                  <a:srgbClr val="FF0000"/>
                </a:solidFill>
              </a:rPr>
              <a:t>bad</a:t>
            </a:r>
          </a:p>
          <a:p>
            <a:pPr lvl="2">
              <a:lnSpc>
                <a:spcPct val="80000"/>
              </a:lnSpc>
            </a:pPr>
            <a:r>
              <a:rPr lang="en-US" sz="2000" dirty="0"/>
              <a:t>Use private field</a:t>
            </a:r>
            <a:r>
              <a:rPr lang="en-US" sz="2000" dirty="0" smtClean="0"/>
              <a:t> &amp; </a:t>
            </a:r>
            <a:r>
              <a:rPr lang="en-US" sz="2000" dirty="0"/>
              <a:t>get / set </a:t>
            </a:r>
            <a:r>
              <a:rPr lang="en-US" sz="2000" dirty="0" smtClean="0"/>
              <a:t>methods</a:t>
            </a:r>
            <a:endParaRPr lang="en-US" sz="2000" dirty="0"/>
          </a:p>
        </p:txBody>
      </p:sp>
      <p:sp>
        <p:nvSpPr>
          <p:cNvPr id="7" name="TextBox 6"/>
          <p:cNvSpPr txBox="1"/>
          <p:nvPr/>
        </p:nvSpPr>
        <p:spPr>
          <a:xfrm>
            <a:off x="8566047" y="5943600"/>
            <a:ext cx="577953" cy="461665"/>
          </a:xfrm>
          <a:prstGeom prst="rect">
            <a:avLst/>
          </a:prstGeom>
          <a:noFill/>
        </p:spPr>
        <p:txBody>
          <a:bodyPr wrap="none" rtlCol="0">
            <a:spAutoFit/>
          </a:bodyPr>
          <a:lstStyle/>
          <a:p>
            <a:r>
              <a:rPr lang="en-US" b="1" dirty="0" smtClean="0">
                <a:solidFill>
                  <a:srgbClr val="0000FF"/>
                </a:solidFill>
              </a:rPr>
              <a:t>Q4</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43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43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435">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435">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43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76200"/>
            <a:ext cx="9144000" cy="533400"/>
          </a:xfrm>
        </p:spPr>
        <p:txBody>
          <a:bodyPr/>
          <a:lstStyle/>
          <a:p>
            <a:pPr algn="ctr" eaLnBrk="1" hangingPunct="1"/>
            <a:r>
              <a:rPr lang="en-US" sz="3000" i="1" dirty="0"/>
              <a:t>Replace Magic Number</a:t>
            </a:r>
            <a:r>
              <a:rPr lang="en-US" sz="3000" i="1" dirty="0" smtClean="0"/>
              <a:t> with </a:t>
            </a:r>
            <a:r>
              <a:rPr lang="en-US" sz="3000" i="1" dirty="0"/>
              <a:t>Symbolic Constant</a:t>
            </a:r>
          </a:p>
        </p:txBody>
      </p:sp>
      <p:sp>
        <p:nvSpPr>
          <p:cNvPr id="41987" name="Rectangle 3"/>
          <p:cNvSpPr>
            <a:spLocks noGrp="1" noChangeArrowheads="1"/>
          </p:cNvSpPr>
          <p:nvPr>
            <p:ph type="body" idx="1"/>
          </p:nvPr>
        </p:nvSpPr>
        <p:spPr>
          <a:xfrm>
            <a:off x="304800" y="1295400"/>
            <a:ext cx="8763000" cy="4953000"/>
          </a:xfrm>
        </p:spPr>
        <p:txBody>
          <a:bodyPr/>
          <a:lstStyle/>
          <a:p>
            <a:pPr eaLnBrk="1" hangingPunct="1">
              <a:lnSpc>
                <a:spcPct val="90000"/>
              </a:lnSpc>
            </a:pPr>
            <a:r>
              <a:rPr lang="en-US" dirty="0"/>
              <a:t>Motivation</a:t>
            </a:r>
          </a:p>
          <a:p>
            <a:pPr lvl="1" eaLnBrk="1" hangingPunct="1">
              <a:lnSpc>
                <a:spcPct val="90000"/>
              </a:lnSpc>
            </a:pPr>
            <a:r>
              <a:rPr lang="en-US" dirty="0"/>
              <a:t>Magic numbers are one of oldest ills in computing</a:t>
            </a:r>
            <a:endParaRPr lang="en-US" dirty="0" smtClean="0"/>
          </a:p>
          <a:p>
            <a:pPr lvl="1" eaLnBrk="1" hangingPunct="1">
              <a:lnSpc>
                <a:spcPct val="90000"/>
              </a:lnSpc>
            </a:pPr>
            <a:r>
              <a:rPr lang="en-US" dirty="0" smtClean="0"/>
              <a:t>Nasty </a:t>
            </a:r>
            <a:r>
              <a:rPr lang="en-US" dirty="0"/>
              <a:t>when you need to reference the same logical number in more than one place</a:t>
            </a:r>
            <a:endParaRPr lang="en-US" dirty="0" smtClean="0"/>
          </a:p>
          <a:p>
            <a:pPr lvl="2" eaLnBrk="1" hangingPunct="1">
              <a:lnSpc>
                <a:spcPct val="90000"/>
              </a:lnSpc>
            </a:pPr>
            <a:r>
              <a:rPr lang="en-US" sz="2000" dirty="0" smtClean="0"/>
              <a:t>Change </a:t>
            </a:r>
            <a:r>
              <a:rPr lang="en-US" sz="2000" dirty="0"/>
              <a:t>is a </a:t>
            </a:r>
            <a:r>
              <a:rPr lang="en-US" sz="2000" dirty="0" smtClean="0"/>
              <a:t>nightmare</a:t>
            </a:r>
          </a:p>
          <a:p>
            <a:pPr lvl="2" eaLnBrk="1" hangingPunct="1">
              <a:lnSpc>
                <a:spcPct val="90000"/>
              </a:lnSpc>
            </a:pPr>
            <a:r>
              <a:rPr lang="en-US" sz="2000" dirty="0" smtClean="0"/>
              <a:t>Difficult to understand in code</a:t>
            </a:r>
            <a:br>
              <a:rPr lang="en-US" sz="2000" dirty="0" smtClean="0"/>
            </a:br>
            <a:endParaRPr lang="en-US" sz="2000" dirty="0" smtClean="0"/>
          </a:p>
          <a:p>
            <a:pPr eaLnBrk="1" hangingPunct="1">
              <a:lnSpc>
                <a:spcPct val="90000"/>
              </a:lnSpc>
            </a:pPr>
            <a:r>
              <a:rPr lang="en-US" dirty="0" smtClean="0"/>
              <a:t>Most languages </a:t>
            </a:r>
            <a:r>
              <a:rPr lang="en-US" dirty="0"/>
              <a:t>allow you to declare a constant</a:t>
            </a:r>
            <a:endParaRPr lang="en-US" dirty="0" smtClean="0"/>
          </a:p>
          <a:p>
            <a:pPr lvl="1" eaLnBrk="1" hangingPunct="1">
              <a:lnSpc>
                <a:spcPct val="90000"/>
              </a:lnSpc>
            </a:pPr>
            <a:r>
              <a:rPr lang="en-US" dirty="0" smtClean="0"/>
              <a:t>No </a:t>
            </a:r>
            <a:r>
              <a:rPr lang="en-US" dirty="0"/>
              <a:t>cost in performance </a:t>
            </a:r>
            <a:endParaRPr lang="en-US" dirty="0" smtClean="0"/>
          </a:p>
          <a:p>
            <a:pPr lvl="1" eaLnBrk="1" hangingPunct="1">
              <a:lnSpc>
                <a:spcPct val="90000"/>
              </a:lnSpc>
            </a:pPr>
            <a:r>
              <a:rPr lang="en-US" dirty="0" smtClean="0"/>
              <a:t>Great </a:t>
            </a:r>
            <a:r>
              <a:rPr lang="en-US" dirty="0"/>
              <a:t>improvement in </a:t>
            </a:r>
            <a:r>
              <a:rPr lang="en-US" dirty="0" smtClean="0"/>
              <a:t>readability</a:t>
            </a:r>
            <a:endParaRPr lang="en-US" dirty="0"/>
          </a:p>
        </p:txBody>
      </p:sp>
      <p:pic>
        <p:nvPicPr>
          <p:cNvPr id="4" name="Picture 3"/>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7010400" y="4419600"/>
            <a:ext cx="1835150" cy="16579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9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9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98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98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19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lstStyle/>
          <a:p>
            <a:pPr algn="ctr"/>
            <a:r>
              <a:rPr lang="en-US" sz="3000" dirty="0" smtClean="0"/>
              <a:t>Replace Magic Number with Symbolic Constant</a:t>
            </a:r>
            <a:endParaRPr lang="en-US" sz="3000" dirty="0"/>
          </a:p>
        </p:txBody>
      </p:sp>
      <p:sp>
        <p:nvSpPr>
          <p:cNvPr id="3" name="Content Placeholder 2"/>
          <p:cNvSpPr>
            <a:spLocks noGrp="1"/>
          </p:cNvSpPr>
          <p:nvPr>
            <p:ph idx="1"/>
          </p:nvPr>
        </p:nvSpPr>
        <p:spPr>
          <a:xfrm>
            <a:off x="0" y="762000"/>
            <a:ext cx="9067800" cy="5638800"/>
          </a:xfrm>
        </p:spPr>
        <p:txBody>
          <a:bodyPr/>
          <a:lstStyle/>
          <a:p>
            <a:r>
              <a:rPr lang="en-US" dirty="0" smtClean="0">
                <a:solidFill>
                  <a:srgbClr val="FF0000"/>
                </a:solidFill>
              </a:rPr>
              <a:t>Situation:</a:t>
            </a:r>
            <a:r>
              <a:rPr lang="en-US" dirty="0" smtClean="0"/>
              <a:t> You have a literal number with a particular meaning</a:t>
            </a:r>
            <a:br>
              <a:rPr lang="en-US" dirty="0" smtClean="0"/>
            </a:br>
            <a:endParaRPr lang="en-US" dirty="0" smtClean="0"/>
          </a:p>
          <a:p>
            <a:r>
              <a:rPr lang="en-US" dirty="0" smtClean="0">
                <a:solidFill>
                  <a:srgbClr val="008000"/>
                </a:solidFill>
              </a:rPr>
              <a:t>Solution:</a:t>
            </a:r>
            <a:r>
              <a:rPr lang="en-US" dirty="0" smtClean="0"/>
              <a:t> Create a constant, name it after the meaning, and replace the number with it</a:t>
            </a:r>
          </a:p>
        </p:txBody>
      </p:sp>
      <p:sp>
        <p:nvSpPr>
          <p:cNvPr id="5" name="TextBox 4"/>
          <p:cNvSpPr txBox="1"/>
          <p:nvPr/>
        </p:nvSpPr>
        <p:spPr>
          <a:xfrm>
            <a:off x="262625" y="3411379"/>
            <a:ext cx="8576575" cy="841256"/>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double </a:t>
            </a:r>
            <a:r>
              <a:rPr lang="en-US" sz="2000" b="1" dirty="0" err="1" smtClean="0">
                <a:latin typeface="Courier New" charset="0"/>
              </a:rPr>
              <a:t>potentialEnergy(double</a:t>
            </a:r>
            <a:r>
              <a:rPr lang="en-US" sz="2000" b="1" dirty="0" smtClean="0">
                <a:latin typeface="Courier New" charset="0"/>
              </a:rPr>
              <a:t> mass, double height) {</a:t>
            </a:r>
          </a:p>
          <a:p>
            <a:pPr>
              <a:lnSpc>
                <a:spcPct val="80000"/>
              </a:lnSpc>
              <a:buNone/>
            </a:pPr>
            <a:r>
              <a:rPr lang="en-US" sz="2000" b="1" dirty="0" smtClean="0">
                <a:latin typeface="Courier New" charset="0"/>
              </a:rPr>
              <a:t>return mass * </a:t>
            </a:r>
            <a:r>
              <a:rPr lang="en-US" sz="2000" b="1" dirty="0" smtClean="0">
                <a:solidFill>
                  <a:srgbClr val="FFFF00"/>
                </a:solidFill>
                <a:latin typeface="Courier New" charset="0"/>
              </a:rPr>
              <a:t>9.81</a:t>
            </a:r>
            <a:r>
              <a:rPr lang="en-US" sz="2000" b="1" dirty="0" smtClean="0">
                <a:latin typeface="Courier New" charset="0"/>
              </a:rPr>
              <a:t> * height;</a:t>
            </a:r>
          </a:p>
          <a:p>
            <a:pPr>
              <a:lnSpc>
                <a:spcPct val="80000"/>
              </a:lnSpc>
              <a:buNone/>
            </a:pPr>
            <a:r>
              <a:rPr lang="en-US" sz="2000" b="1" dirty="0" smtClean="0">
                <a:latin typeface="Courier New" charset="0"/>
              </a:rPr>
              <a:t>}</a:t>
            </a:r>
          </a:p>
        </p:txBody>
      </p:sp>
      <p:grpSp>
        <p:nvGrpSpPr>
          <p:cNvPr id="9" name="Group 8"/>
          <p:cNvGrpSpPr/>
          <p:nvPr/>
        </p:nvGrpSpPr>
        <p:grpSpPr>
          <a:xfrm>
            <a:off x="228600" y="4349115"/>
            <a:ext cx="8610600" cy="1823085"/>
            <a:chOff x="228600" y="4349115"/>
            <a:chExt cx="8610600" cy="1823085"/>
          </a:xfrm>
        </p:grpSpPr>
        <p:sp>
          <p:nvSpPr>
            <p:cNvPr id="6" name="TextBox 5"/>
            <p:cNvSpPr txBox="1"/>
            <p:nvPr/>
          </p:nvSpPr>
          <p:spPr>
            <a:xfrm>
              <a:off x="228600" y="4838502"/>
              <a:ext cx="8610600" cy="1333698"/>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double </a:t>
              </a:r>
              <a:r>
                <a:rPr lang="en-US" sz="2000" b="1" dirty="0" err="1" smtClean="0">
                  <a:latin typeface="Courier New" charset="0"/>
                </a:rPr>
                <a:t>potentialEnergy(double</a:t>
              </a:r>
              <a:r>
                <a:rPr lang="en-US" sz="2000" b="1" dirty="0" smtClean="0">
                  <a:latin typeface="Courier New" charset="0"/>
                </a:rPr>
                <a:t> mass, double height) {</a:t>
              </a:r>
            </a:p>
            <a:p>
              <a:pPr>
                <a:lnSpc>
                  <a:spcPct val="80000"/>
                </a:lnSpc>
                <a:buNone/>
              </a:pPr>
              <a:r>
                <a:rPr lang="en-US" sz="2000" b="1" dirty="0" smtClean="0">
                  <a:latin typeface="Courier New" charset="0"/>
                </a:rPr>
                <a:t>return mass * </a:t>
              </a:r>
              <a:r>
                <a:rPr lang="en-US" sz="2000" b="1" dirty="0" smtClean="0">
                  <a:solidFill>
                    <a:srgbClr val="FFFF00"/>
                  </a:solidFill>
                  <a:latin typeface="Courier New" charset="0"/>
                </a:rPr>
                <a:t>GRAVITATIONAL_CONSTANT</a:t>
              </a:r>
              <a:r>
                <a:rPr lang="en-US" sz="2000" b="1" dirty="0" smtClean="0">
                  <a:latin typeface="Courier New" charset="0"/>
                </a:rPr>
                <a:t> * height;</a:t>
              </a:r>
            </a:p>
            <a:p>
              <a:pPr>
                <a:lnSpc>
                  <a:spcPct val="80000"/>
                </a:lnSpc>
                <a:buNone/>
              </a:pPr>
              <a:r>
                <a:rPr lang="en-US" sz="2000" b="1" dirty="0" smtClean="0">
                  <a:latin typeface="Courier New" charset="0"/>
                </a:rPr>
                <a:t>}</a:t>
              </a:r>
            </a:p>
            <a:p>
              <a:pPr>
                <a:lnSpc>
                  <a:spcPct val="80000"/>
                </a:lnSpc>
                <a:buNone/>
              </a:pPr>
              <a:endParaRPr lang="en-US" sz="2000" b="1" dirty="0" smtClean="0">
                <a:latin typeface="Courier New" charset="0"/>
              </a:endParaRPr>
            </a:p>
            <a:p>
              <a:pPr>
                <a:lnSpc>
                  <a:spcPct val="80000"/>
                </a:lnSpc>
                <a:buNone/>
              </a:pPr>
              <a:r>
                <a:rPr lang="en-US" sz="2000" b="1" dirty="0" smtClean="0">
                  <a:latin typeface="Courier New" charset="0"/>
                </a:rPr>
                <a:t>static final double </a:t>
              </a:r>
              <a:r>
                <a:rPr lang="en-US" sz="2000" b="1" dirty="0" smtClean="0">
                  <a:solidFill>
                    <a:srgbClr val="FFFF00"/>
                  </a:solidFill>
                  <a:latin typeface="Courier New" charset="0"/>
                </a:rPr>
                <a:t>GRAVITATIONAL_CONSTANT = 9.81</a:t>
              </a:r>
              <a:r>
                <a:rPr lang="en-US" sz="2000" b="1" dirty="0" smtClean="0">
                  <a:latin typeface="Courier New" charset="0"/>
                </a:rPr>
                <a:t>;</a:t>
              </a:r>
            </a:p>
          </p:txBody>
        </p:sp>
        <p:sp>
          <p:nvSpPr>
            <p:cNvPr id="7" name="Down Arrow 6"/>
            <p:cNvSpPr/>
            <p:nvPr/>
          </p:nvSpPr>
          <p:spPr bwMode="auto">
            <a:xfrm>
              <a:off x="4191000" y="4349115"/>
              <a:ext cx="762000" cy="381000"/>
            </a:xfrm>
            <a:prstGeom prst="downArrow">
              <a:avLst/>
            </a:prstGeom>
            <a:solidFill>
              <a:srgbClr val="333333"/>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
        <p:nvSpPr>
          <p:cNvPr id="8" name="TextBox 7"/>
          <p:cNvSpPr txBox="1"/>
          <p:nvPr/>
        </p:nvSpPr>
        <p:spPr>
          <a:xfrm>
            <a:off x="8566047" y="6096000"/>
            <a:ext cx="577953" cy="461665"/>
          </a:xfrm>
          <a:prstGeom prst="rect">
            <a:avLst/>
          </a:prstGeom>
          <a:noFill/>
        </p:spPr>
        <p:txBody>
          <a:bodyPr wrap="none" rtlCol="0">
            <a:spAutoFit/>
          </a:bodyPr>
          <a:lstStyle/>
          <a:p>
            <a:r>
              <a:rPr lang="en-US" b="1" dirty="0" smtClean="0">
                <a:solidFill>
                  <a:srgbClr val="0000FF"/>
                </a:solidFill>
              </a:rPr>
              <a:t>Q5</a:t>
            </a:r>
            <a:endParaRPr lang="en-US"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0"/>
            <a:ext cx="7772400" cy="533400"/>
          </a:xfrm>
        </p:spPr>
        <p:txBody>
          <a:bodyPr/>
          <a:lstStyle/>
          <a:p>
            <a:pPr eaLnBrk="1" hangingPunct="1"/>
            <a:r>
              <a:rPr lang="en-US" dirty="0"/>
              <a:t>Replace Magic Number</a:t>
            </a:r>
            <a:r>
              <a:rPr lang="en-US" dirty="0" smtClean="0"/>
              <a:t> … Mechanics </a:t>
            </a:r>
            <a:endParaRPr lang="en-US" dirty="0"/>
          </a:p>
        </p:txBody>
      </p:sp>
      <p:sp>
        <p:nvSpPr>
          <p:cNvPr id="43011" name="Rectangle 3"/>
          <p:cNvSpPr>
            <a:spLocks noGrp="1" noChangeArrowheads="1"/>
          </p:cNvSpPr>
          <p:nvPr>
            <p:ph type="body" idx="1"/>
          </p:nvPr>
        </p:nvSpPr>
        <p:spPr/>
        <p:txBody>
          <a:bodyPr/>
          <a:lstStyle/>
          <a:p>
            <a:pPr eaLnBrk="1" hangingPunct="1">
              <a:lnSpc>
                <a:spcPct val="90000"/>
              </a:lnSpc>
            </a:pPr>
            <a:r>
              <a:rPr lang="en-US" dirty="0"/>
              <a:t>Declare a constant and set it to the value of the magic number</a:t>
            </a:r>
          </a:p>
          <a:p>
            <a:pPr eaLnBrk="1" hangingPunct="1">
              <a:lnSpc>
                <a:spcPct val="90000"/>
              </a:lnSpc>
            </a:pPr>
            <a:r>
              <a:rPr lang="en-US" dirty="0"/>
              <a:t>Find all occurrences of the magic number</a:t>
            </a:r>
          </a:p>
          <a:p>
            <a:pPr eaLnBrk="1" hangingPunct="1">
              <a:lnSpc>
                <a:spcPct val="90000"/>
              </a:lnSpc>
            </a:pPr>
            <a:r>
              <a:rPr lang="en-US" dirty="0"/>
              <a:t>See whether the magic number matches the usage of the </a:t>
            </a:r>
            <a:r>
              <a:rPr lang="en-US" dirty="0" smtClean="0"/>
              <a:t>constant</a:t>
            </a:r>
          </a:p>
          <a:p>
            <a:pPr lvl="1" eaLnBrk="1" hangingPunct="1">
              <a:lnSpc>
                <a:spcPct val="90000"/>
              </a:lnSpc>
            </a:pPr>
            <a:r>
              <a:rPr lang="en-US" dirty="0" smtClean="0"/>
              <a:t>If </a:t>
            </a:r>
            <a:r>
              <a:rPr lang="en-US" dirty="0"/>
              <a:t>it does, change the magic number to use the constant</a:t>
            </a:r>
          </a:p>
          <a:p>
            <a:pPr eaLnBrk="1" hangingPunct="1">
              <a:lnSpc>
                <a:spcPct val="90000"/>
              </a:lnSpc>
            </a:pPr>
            <a:r>
              <a:rPr lang="en-US" dirty="0"/>
              <a:t>Compile</a:t>
            </a:r>
          </a:p>
          <a:p>
            <a:pPr eaLnBrk="1" hangingPunct="1">
              <a:lnSpc>
                <a:spcPct val="90000"/>
              </a:lnSpc>
            </a:pPr>
            <a:r>
              <a:rPr lang="en-US" dirty="0"/>
              <a:t>When all magic numbers are changed, compile and test</a:t>
            </a:r>
          </a:p>
          <a:p>
            <a:pPr eaLnBrk="1" hangingPunct="1">
              <a:lnSpc>
                <a:spcPct val="90000"/>
              </a:lnSpc>
            </a:pPr>
            <a:r>
              <a:rPr lang="en-US" dirty="0"/>
              <a:t>At this point all should work as if nothing has been changed</a:t>
            </a:r>
          </a:p>
          <a:p>
            <a:pPr lvl="1" eaLnBrk="1" hangingPunct="1">
              <a:lnSpc>
                <a:spcPct val="90000"/>
              </a:lnSpc>
            </a:pPr>
            <a:r>
              <a:rPr lang="en-US" i="1" dirty="0"/>
              <a:t>A good test is to see whether you can change the constant easily</a:t>
            </a:r>
          </a:p>
          <a:p>
            <a:pPr eaLnBrk="1" hangingPunct="1">
              <a:lnSpc>
                <a:spcPct val="90000"/>
              </a:lnSpc>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3011">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3011">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30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14194</TotalTime>
  <Words>1279</Words>
  <Application>Microsoft Office PowerPoint</Application>
  <PresentationFormat>On-screen Show (4:3)</PresentationFormat>
  <Paragraphs>239</Paragraphs>
  <Slides>18</Slides>
  <Notes>13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Blank Presentation</vt:lpstr>
      <vt:lpstr>CSSE 375 Organizing Data – Part 1</vt:lpstr>
      <vt:lpstr>A Basic Rule of Refactoring</vt:lpstr>
      <vt:lpstr>Recall: Composing Methods</vt:lpstr>
      <vt:lpstr>Recall: Moving Features Between Objects</vt:lpstr>
      <vt:lpstr>Organizing Data</vt:lpstr>
      <vt:lpstr>Organizing Data</vt:lpstr>
      <vt:lpstr>Replace Magic Number with Symbolic Constant</vt:lpstr>
      <vt:lpstr>Replace Magic Number with Symbolic Constant</vt:lpstr>
      <vt:lpstr>Replace Magic Number … Mechanics </vt:lpstr>
      <vt:lpstr>Change Unidirectional Association to Bidirectional</vt:lpstr>
      <vt:lpstr>Organize Data Exercise</vt:lpstr>
      <vt:lpstr>Add Field to Customer for Uniqueness</vt:lpstr>
      <vt:lpstr>Get “Order” to Take Charge</vt:lpstr>
      <vt:lpstr>Changed Bidirectional Association to Bidirectional </vt:lpstr>
      <vt:lpstr>Self Encapsulate Field</vt:lpstr>
      <vt:lpstr>Encapsulate Field</vt:lpstr>
      <vt:lpstr>Replace Data Value with Object</vt:lpstr>
      <vt:lpstr>Change Value to Reference</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Windows User</cp:lastModifiedBy>
  <cp:revision>67</cp:revision>
  <cp:lastPrinted>2010-03-30T14:31:26Z</cp:lastPrinted>
  <dcterms:created xsi:type="dcterms:W3CDTF">2010-03-30T04:49:48Z</dcterms:created>
  <dcterms:modified xsi:type="dcterms:W3CDTF">2014-03-22T15:07:07Z</dcterms:modified>
</cp:coreProperties>
</file>