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9" r:id="rId2"/>
    <p:sldId id="556" r:id="rId3"/>
    <p:sldId id="566" r:id="rId4"/>
    <p:sldId id="589" r:id="rId5"/>
    <p:sldId id="590" r:id="rId6"/>
    <p:sldId id="567" r:id="rId7"/>
    <p:sldId id="591" r:id="rId8"/>
    <p:sldId id="558" r:id="rId9"/>
    <p:sldId id="592" r:id="rId10"/>
    <p:sldId id="593" r:id="rId11"/>
    <p:sldId id="603" r:id="rId12"/>
    <p:sldId id="594" r:id="rId13"/>
    <p:sldId id="595" r:id="rId14"/>
    <p:sldId id="596" r:id="rId15"/>
    <p:sldId id="604" r:id="rId16"/>
    <p:sldId id="597" r:id="rId17"/>
    <p:sldId id="577" r:id="rId18"/>
    <p:sldId id="598" r:id="rId19"/>
    <p:sldId id="599" r:id="rId20"/>
    <p:sldId id="602" r:id="rId21"/>
    <p:sldId id="601" r:id="rId22"/>
  </p:sldIdLst>
  <p:sldSz cx="9144000" cy="6858000" type="screen4x3"/>
  <p:notesSz cx="7315200" cy="96012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3705" autoAdjust="0"/>
  </p:normalViewPr>
  <p:slideViewPr>
    <p:cSldViewPr>
      <p:cViewPr varScale="1">
        <p:scale>
          <a:sx n="60" d="100"/>
          <a:sy n="60" d="100"/>
        </p:scale>
        <p:origin x="-126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2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50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0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Above – A “moving feature” in action – the geomagnetic north pole. </a:t>
            </a:r>
            <a:r>
              <a:rPr lang="en-US" b="0" baseline="0" smtClean="0"/>
              <a:t>From http://www.ngdc.noaa.gov/geomag/GeomagneticPoles.shtml.</a:t>
            </a:r>
            <a:endParaRPr lang="en-US" b="1" baseline="0" dirty="0" smtClean="0"/>
          </a:p>
          <a:p>
            <a:r>
              <a:rPr lang="en-US" b="1" baseline="0" dirty="0" smtClean="0"/>
              <a:t>Q1: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Deciding where to put responsibilities when designing objects is often difficult the first time out. How does refactoring help this problem ? </a:t>
            </a: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Q5: What is the situation</a:t>
            </a:r>
            <a:r>
              <a:rPr lang="en-US" baseline="0" dirty="0" smtClean="0"/>
              <a:t> where Move Field refactoring would be applied?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Determine how to reference the target object from the source</a:t>
            </a:r>
          </a:p>
          <a:p>
            <a:r>
              <a:rPr lang="en-US" dirty="0" smtClean="0"/>
              <a:t>	An existing field or method may give you the target</a:t>
            </a:r>
          </a:p>
          <a:p>
            <a:r>
              <a:rPr lang="en-US" dirty="0" smtClean="0"/>
              <a:t>	If not, see whether you can easily create a method that will do so</a:t>
            </a:r>
          </a:p>
          <a:p>
            <a:r>
              <a:rPr lang="en-US" dirty="0" smtClean="0"/>
              <a:t>	If not, you may need to create a new field in the source that can store the target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Pair Share</a:t>
            </a:r>
          </a:p>
          <a:p>
            <a:r>
              <a:rPr lang="en-US" dirty="0" smtClean="0"/>
              <a:t>This is short</a:t>
            </a:r>
            <a:r>
              <a:rPr lang="en-US" baseline="0" dirty="0" smtClean="0"/>
              <a:t> so you don’t need to have code…</a:t>
            </a:r>
          </a:p>
          <a:p>
            <a:r>
              <a:rPr lang="en-US" baseline="0" dirty="0" smtClean="0"/>
              <a:t>Q6: In the exercise, what did you do to move the field interest rate?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Q7:</a:t>
            </a:r>
            <a:r>
              <a:rPr lang="en-US" baseline="0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When you have a class that is doing enough for multiple classes, what should you 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Q8:</a:t>
            </a:r>
            <a:r>
              <a:rPr lang="en-US" baseline="0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What is the opposite refactoring method of this Inline Class?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Q9:</a:t>
            </a:r>
            <a:r>
              <a:rPr lang="en-US" baseline="0" dirty="0" smtClean="0"/>
              <a:t> What is the solution that Introduce Foreign Method supplies?  Try to expand on the answer given on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lot of method’s information gets buried by their complex logic</a:t>
            </a:r>
          </a:p>
          <a:p>
            <a:r>
              <a:rPr lang="en-US" dirty="0" smtClean="0"/>
              <a:t>Q2: What</a:t>
            </a:r>
            <a:r>
              <a:rPr lang="en-US" baseline="0" dirty="0" smtClean="0"/>
              <a:t> does the Moving Features Between Objects refactoring category address in general?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“The bread and butter of refactoring.”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Think about doing this after you’ve moved some fields between classes. Warning: watch for polymorphism on the original class. That can make the move impossible.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Declare the method in the target class</a:t>
            </a:r>
          </a:p>
          <a:p>
            <a:r>
              <a:rPr lang="en-US" dirty="0" smtClean="0"/>
              <a:t>	May choose to rename it to one that makes more sense in the target class</a:t>
            </a:r>
          </a:p>
          <a:p>
            <a:r>
              <a:rPr lang="en-US" dirty="0" smtClean="0"/>
              <a:t>Copy the code from the source method to the target</a:t>
            </a:r>
          </a:p>
          <a:p>
            <a:r>
              <a:rPr lang="en-US" dirty="0" smtClean="0"/>
              <a:t>	Adjust method to make it work in its new home</a:t>
            </a:r>
          </a:p>
          <a:p>
            <a:r>
              <a:rPr lang="en-US" dirty="0" smtClean="0"/>
              <a:t>	If the method uses its source, you need to determine how to reference the source object from the target method</a:t>
            </a:r>
          </a:p>
          <a:p>
            <a:r>
              <a:rPr lang="en-US" dirty="0" smtClean="0"/>
              <a:t>		If there is no mechanism in the target class, pass the source object reference to the new method as a parameter</a:t>
            </a:r>
          </a:p>
          <a:p>
            <a:r>
              <a:rPr lang="en-US" dirty="0" smtClean="0"/>
              <a:t>Determine ho </a:t>
            </a:r>
            <a:r>
              <a:rPr lang="en-US" dirty="0" err="1" smtClean="0"/>
              <a:t>w</a:t>
            </a:r>
            <a:r>
              <a:rPr lang="en-US" dirty="0" smtClean="0"/>
              <a:t> to reference correct target object from source</a:t>
            </a:r>
          </a:p>
          <a:p>
            <a:r>
              <a:rPr lang="en-US" dirty="0" smtClean="0"/>
              <a:t>	There may be an existing field or method that will give you the target</a:t>
            </a:r>
          </a:p>
          <a:p>
            <a:r>
              <a:rPr lang="en-US" dirty="0" smtClean="0"/>
              <a:t>	If not, see whether you can easily create a method that will do so</a:t>
            </a:r>
          </a:p>
          <a:p>
            <a:r>
              <a:rPr lang="en-US" dirty="0" smtClean="0"/>
              <a:t>	If not, you need to create a new field in the source that can store the target</a:t>
            </a:r>
          </a:p>
          <a:p>
            <a:r>
              <a:rPr lang="en-US" dirty="0" smtClean="0"/>
              <a:t>	Turn the source method into a delegating method</a:t>
            </a:r>
          </a:p>
          <a:p>
            <a:r>
              <a:rPr lang="en-US" dirty="0" smtClean="0"/>
              <a:t>Determine how to reference correct target object from source</a:t>
            </a:r>
          </a:p>
          <a:p>
            <a:r>
              <a:rPr lang="en-US" dirty="0" smtClean="0"/>
              <a:t>	Existing field or method may give you the target</a:t>
            </a:r>
          </a:p>
          <a:p>
            <a:r>
              <a:rPr lang="en-US" dirty="0" smtClean="0"/>
              <a:t>	If not, see whether you can easily create a method that will do so</a:t>
            </a:r>
          </a:p>
          <a:p>
            <a:r>
              <a:rPr lang="en-US" dirty="0" smtClean="0"/>
              <a:t>	If not, you need to create a new field in the source that can store the target</a:t>
            </a:r>
          </a:p>
          <a:p>
            <a:r>
              <a:rPr lang="en-US" dirty="0" smtClean="0"/>
              <a:t>	Turn the source method into a delegating method</a:t>
            </a:r>
          </a:p>
          <a:p>
            <a:r>
              <a:rPr lang="en-US" dirty="0" smtClean="0"/>
              <a:t>Q3: When</a:t>
            </a:r>
            <a:r>
              <a:rPr lang="en-US" baseline="0" dirty="0" smtClean="0"/>
              <a:t> e</a:t>
            </a:r>
            <a:r>
              <a:rPr lang="en-US" dirty="0" smtClean="0"/>
              <a:t>xamining class attributes used by the source method in the source class,</a:t>
            </a:r>
            <a:r>
              <a:rPr lang="en-US" baseline="0" dirty="0" smtClean="0"/>
              <a:t> if the</a:t>
            </a:r>
            <a:r>
              <a:rPr lang="en-US" dirty="0" smtClean="0"/>
              <a:t> attribute is used only by the method being moved, what should you do?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If you remove the source method, replace all the references with references to the target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 smtClean="0"/>
              <a:t>You can compile and test after changing each reference, although it is usually easier to change all references with one search and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there are several new account types</a:t>
            </a:r>
            <a:r>
              <a:rPr lang="en-US" baseline="0" dirty="0" smtClean="0"/>
              <a:t> - </a:t>
            </a:r>
            <a:r>
              <a:rPr lang="en-US" dirty="0" smtClean="0"/>
              <a:t>Each has its own rule for computing the overdraft charge</a:t>
            </a:r>
          </a:p>
          <a:p>
            <a:r>
              <a:rPr lang="en-US" dirty="0" smtClean="0"/>
              <a:t>Hence, we need to move the </a:t>
            </a:r>
            <a:r>
              <a:rPr lang="en-US" dirty="0" err="1" smtClean="0"/>
              <a:t>overdraftCharge</a:t>
            </a:r>
            <a:r>
              <a:rPr lang="en-US" dirty="0" smtClean="0"/>
              <a:t> method over to the </a:t>
            </a:r>
            <a:r>
              <a:rPr lang="en-US" dirty="0" err="1" smtClean="0"/>
              <a:t>AccountType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Start by looking at the features that the </a:t>
            </a:r>
            <a:r>
              <a:rPr lang="en-US" dirty="0" err="1" smtClean="0"/>
              <a:t>overdraftCharge</a:t>
            </a:r>
            <a:r>
              <a:rPr lang="en-US" dirty="0" smtClean="0"/>
              <a:t> method uses and consider whether to move a batch of methods together</a:t>
            </a:r>
          </a:p>
          <a:p>
            <a:r>
              <a:rPr lang="en-US" dirty="0" smtClean="0"/>
              <a:t>We need the </a:t>
            </a:r>
            <a:r>
              <a:rPr lang="en-US" dirty="0" err="1" smtClean="0"/>
              <a:t>daysOverdrawn</a:t>
            </a:r>
            <a:r>
              <a:rPr lang="en-US" dirty="0" smtClean="0"/>
              <a:t> field to remain on the account class</a:t>
            </a:r>
          </a:p>
          <a:p>
            <a:r>
              <a:rPr lang="en-US" dirty="0" smtClean="0"/>
              <a:t>Will vary with individual accounts</a:t>
            </a:r>
          </a:p>
          <a:p>
            <a:endParaRPr lang="en-US" dirty="0" smtClean="0"/>
          </a:p>
          <a:p>
            <a:r>
              <a:rPr lang="en-US" dirty="0" smtClean="0"/>
              <a:t>Copy the method body over to the account type and get it to fit</a:t>
            </a:r>
          </a:p>
          <a:p>
            <a:endParaRPr lang="en-US" dirty="0" smtClean="0"/>
          </a:p>
          <a:p>
            <a:r>
              <a:rPr lang="en-US" dirty="0" smtClean="0"/>
              <a:t>What is</a:t>
            </a:r>
            <a:r>
              <a:rPr lang="en-US" baseline="0" dirty="0" smtClean="0"/>
              <a:t> wrong with this Class code fragment?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Q4: Which one of these 4 options on the slide is a</a:t>
            </a:r>
            <a:r>
              <a:rPr lang="en-US" baseline="0" dirty="0" smtClean="0"/>
              <a:t> good match for this case and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look</a:t>
            </a:r>
            <a:r>
              <a:rPr lang="en-US" baseline="0" dirty="0" smtClean="0"/>
              <a:t> at Account …</a:t>
            </a:r>
          </a:p>
          <a:p>
            <a:r>
              <a:rPr lang="en-US" dirty="0" smtClean="0"/>
              <a:t>Once we’ve replaced all the callers, we can remove the method declaration in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final form of </a:t>
            </a:r>
            <a:r>
              <a:rPr lang="en-US" dirty="0" err="1" smtClean="0"/>
              <a:t>AccountType</a:t>
            </a:r>
            <a:r>
              <a:rPr lang="en-US" dirty="0" smtClean="0"/>
              <a:t> is here. </a:t>
            </a:r>
          </a:p>
          <a:p>
            <a:r>
              <a:rPr lang="en-US" dirty="0" smtClean="0"/>
              <a:t>Note</a:t>
            </a:r>
            <a:r>
              <a:rPr lang="en-US" baseline="0" dirty="0" smtClean="0"/>
              <a:t> the </a:t>
            </a:r>
            <a:r>
              <a:rPr lang="en-US" baseline="0" dirty="0" err="1" smtClean="0"/>
              <a:t>isPremium</a:t>
            </a:r>
            <a:r>
              <a:rPr lang="en-US" baseline="0" dirty="0" smtClean="0"/>
              <a:t> is now in scope of the method.</a:t>
            </a:r>
          </a:p>
          <a:p>
            <a:r>
              <a:rPr lang="en-US" baseline="0" dirty="0" smtClean="0"/>
              <a:t>Note the </a:t>
            </a:r>
            <a:r>
              <a:rPr lang="en-US" baseline="0" dirty="0" err="1" smtClean="0"/>
              <a:t>account.getDaysOverdrawn</a:t>
            </a:r>
            <a:r>
              <a:rPr lang="en-US" baseline="0" dirty="0" smtClean="0"/>
              <a:t> is from account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72390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786280"/>
            <a:ext cx="3048000" cy="264272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Moving Features Between Objects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76200" y="4953000"/>
            <a:ext cx="4038600" cy="76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and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2051" y="5558135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Fowler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  <p:pic>
        <p:nvPicPr>
          <p:cNvPr id="1026" name="Picture 2" descr="http://www.ngdc.noaa.gov/geomag/image/north_dip_pole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9993"/>
            <a:ext cx="5972175" cy="591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Move Method: Example </a:t>
            </a:r>
            <a:r>
              <a:rPr lang="en-US" sz="2000" dirty="0" smtClean="0"/>
              <a:t>(4 of 5)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991600" cy="548640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class Account..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double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overdraftCharge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return 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_</a:t>
            </a:r>
            <a:r>
              <a:rPr lang="en-US" sz="2000" dirty="0" err="1" smtClean="0">
                <a:solidFill>
                  <a:srgbClr val="800000"/>
                </a:solidFill>
                <a:latin typeface="Courier New" charset="0"/>
              </a:rPr>
              <a:t>type.overdraftCharge(_daysOverdrawn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	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double </a:t>
            </a:r>
            <a:r>
              <a:rPr lang="en-US" sz="2000" dirty="0" err="1">
                <a:solidFill>
                  <a:srgbClr val="000090"/>
                </a:solidFill>
                <a:latin typeface="Courier New" charset="0"/>
              </a:rPr>
              <a:t>bankCharge</a:t>
            </a: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() {</a:t>
            </a:r>
          </a:p>
          <a:p>
            <a:pPr lvl="2"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double result = 4.5;</a:t>
            </a:r>
          </a:p>
          <a:p>
            <a:pPr lvl="2"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if (_</a:t>
            </a:r>
            <a:r>
              <a:rPr lang="en-US" sz="2000" dirty="0" err="1">
                <a:solidFill>
                  <a:srgbClr val="000090"/>
                </a:solidFill>
                <a:latin typeface="Courier New" charset="0"/>
              </a:rPr>
              <a:t>daysOverdrawn</a:t>
            </a: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 &gt; 0) </a:t>
            </a:r>
          </a:p>
          <a:p>
            <a:pPr lvl="3" eaLnBrk="1" hangingPunct="1"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result +=</a:t>
            </a:r>
            <a:r>
              <a:rPr lang="en-US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dirty="0" smtClean="0">
                <a:solidFill>
                  <a:srgbClr val="800000"/>
                </a:solidFill>
                <a:latin typeface="Courier New" charset="0"/>
              </a:rPr>
              <a:t>_</a:t>
            </a:r>
            <a:r>
              <a:rPr lang="en-US" b="1" dirty="0" err="1" smtClean="0">
                <a:solidFill>
                  <a:srgbClr val="800000"/>
                </a:solidFill>
                <a:latin typeface="Courier New" charset="0"/>
              </a:rPr>
              <a:t>type.overdraftCharge(_daysOverdrawn</a:t>
            </a:r>
            <a:r>
              <a:rPr lang="en-US" b="1" dirty="0">
                <a:solidFill>
                  <a:srgbClr val="800000"/>
                </a:solidFill>
                <a:latin typeface="Courier New" charset="0"/>
              </a:rPr>
              <a:t>)</a:t>
            </a:r>
            <a:r>
              <a:rPr lang="en-US" b="1" dirty="0">
                <a:solidFill>
                  <a:srgbClr val="000090"/>
                </a:solidFill>
                <a:latin typeface="Courier New" charset="0"/>
              </a:rPr>
              <a:t>;</a:t>
            </a:r>
          </a:p>
          <a:p>
            <a:pPr lvl="2"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return result;</a:t>
            </a:r>
          </a:p>
          <a:p>
            <a:pPr lvl="1"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}</a:t>
            </a:r>
          </a:p>
          <a:p>
            <a:pPr lvl="1" eaLnBrk="1" hangingPunct="1">
              <a:buNone/>
            </a:pPr>
            <a:r>
              <a:rPr lang="en-US" sz="2000" dirty="0">
                <a:solidFill>
                  <a:srgbClr val="800000"/>
                </a:solidFill>
                <a:latin typeface="Courier New" charset="0"/>
              </a:rPr>
              <a:t>private </a:t>
            </a:r>
            <a:r>
              <a:rPr lang="en-US" sz="2000" dirty="0" err="1">
                <a:solidFill>
                  <a:srgbClr val="800000"/>
                </a:solidFill>
                <a:latin typeface="Courier New" charset="0"/>
              </a:rPr>
              <a:t>AccountType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 _type</a:t>
            </a:r>
            <a:r>
              <a:rPr lang="en-US" sz="2000" dirty="0">
                <a:solidFill>
                  <a:srgbClr val="800000"/>
                </a:solidFill>
                <a:latin typeface="Courier New" charset="0"/>
              </a:rPr>
              <a:t>;</a:t>
            </a:r>
          </a:p>
          <a:p>
            <a:pPr lvl="1" eaLnBrk="1" hangingPunct="1">
              <a:buNone/>
            </a:pPr>
            <a:r>
              <a:rPr lang="en-US" sz="2000" dirty="0">
                <a:solidFill>
                  <a:srgbClr val="000090"/>
                </a:solidFill>
                <a:latin typeface="Courier New" charset="0"/>
              </a:rPr>
              <a:t>private </a:t>
            </a:r>
            <a:r>
              <a:rPr lang="en-US" sz="2000" dirty="0" err="1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_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daysOverdrawn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;</a:t>
            </a:r>
            <a:br>
              <a:rPr lang="en-US" sz="2000" dirty="0" smtClean="0">
                <a:solidFill>
                  <a:srgbClr val="000090"/>
                </a:solidFill>
                <a:latin typeface="Courier New" charset="0"/>
              </a:rPr>
            </a:b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800" dirty="0" smtClean="0"/>
              <a:t>	</a:t>
            </a:r>
          </a:p>
          <a:p>
            <a:pPr lvl="1" eaLnBrk="1" hangingPunct="1"/>
            <a:endParaRPr lang="en-US" sz="2400" dirty="0">
              <a:latin typeface="Courier New" charset="0"/>
            </a:endParaRPr>
          </a:p>
        </p:txBody>
      </p:sp>
      <p:sp>
        <p:nvSpPr>
          <p:cNvPr id="4" name="Left Arrow Callout 3"/>
          <p:cNvSpPr/>
          <p:nvPr/>
        </p:nvSpPr>
        <p:spPr bwMode="auto">
          <a:xfrm>
            <a:off x="5334000" y="1066800"/>
            <a:ext cx="33528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Simple delegation</a:t>
            </a:r>
            <a:endParaRPr lang="en-US" b="1" dirty="0">
              <a:latin typeface="+mj-lt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6172200" y="2362200"/>
            <a:ext cx="25908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Directing to </a:t>
            </a:r>
            <a:r>
              <a:rPr lang="en-US" b="1" dirty="0" err="1" smtClean="0">
                <a:latin typeface="+mj-lt"/>
              </a:rPr>
              <a:t>AccountType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91600" cy="52578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AccountType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...</a:t>
            </a:r>
            <a:b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</a:b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double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overdraftCharge(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Account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account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){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if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isPremium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double result = 10;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if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account.getDaysOverdrawn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&gt; 7)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result +=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account.getDaysOverdrawn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-7) * 0.85;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return result;}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else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return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account.getDaysOverdrawn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()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* 1.75;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} </a:t>
            </a:r>
            <a:endParaRPr lang="en-US" sz="2000" dirty="0">
              <a:solidFill>
                <a:srgbClr val="000090"/>
              </a:solidFill>
              <a:latin typeface="Courier"/>
              <a:cs typeface="Courier"/>
            </a:endParaRP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Move Method: Example </a:t>
            </a:r>
            <a:r>
              <a:rPr lang="en-US" sz="2000" dirty="0" smtClean="0"/>
              <a:t>(5 of 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Move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733800"/>
            <a:ext cx="8686800" cy="3124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field is, or will be, used by another class more than the class on which it is defined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new field in the target class, and change all its users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85800"/>
            <a:ext cx="749554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TextBox 6"/>
          <p:cNvSpPr txBox="1"/>
          <p:nvPr/>
        </p:nvSpPr>
        <p:spPr>
          <a:xfrm>
            <a:off x="8566047" y="59436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Move </a:t>
            </a:r>
            <a:r>
              <a:rPr lang="en-US" dirty="0" smtClean="0"/>
              <a:t>Field Mechanics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077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If field is public, </a:t>
            </a:r>
            <a:r>
              <a:rPr lang="en-US" dirty="0">
                <a:solidFill>
                  <a:srgbClr val="000090"/>
                </a:solidFill>
              </a:rPr>
              <a:t>make it private </a:t>
            </a:r>
            <a:r>
              <a:rPr lang="en-US" dirty="0"/>
              <a:t>and create a setter and a getter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90"/>
                </a:solidFill>
              </a:rPr>
              <a:t>Compile and test</a:t>
            </a:r>
          </a:p>
          <a:p>
            <a:pPr eaLnBrk="1" hangingPunct="1">
              <a:lnSpc>
                <a:spcPct val="80000"/>
              </a:lnSpc>
            </a:pP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/>
              <a:t>Create a </a:t>
            </a:r>
            <a:r>
              <a:rPr lang="en-US" dirty="0">
                <a:solidFill>
                  <a:srgbClr val="000090"/>
                </a:solidFill>
              </a:rPr>
              <a:t>field in the target class with a getter and setter methods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90"/>
                </a:solidFill>
              </a:rPr>
              <a:t>Compile the target class</a:t>
            </a:r>
          </a:p>
          <a:p>
            <a:pPr eaLnBrk="1" hangingPunct="1">
              <a:lnSpc>
                <a:spcPct val="80000"/>
              </a:lnSpc>
            </a:pPr>
            <a:endParaRPr lang="en-US" dirty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/>
              <a:t>Determine </a:t>
            </a:r>
            <a:r>
              <a:rPr lang="en-US" dirty="0">
                <a:solidFill>
                  <a:srgbClr val="000090"/>
                </a:solidFill>
              </a:rPr>
              <a:t>how to reference the target object from the </a:t>
            </a:r>
            <a:r>
              <a:rPr lang="en-US" dirty="0" smtClean="0">
                <a:solidFill>
                  <a:srgbClr val="000090"/>
                </a:solidFill>
              </a:rPr>
              <a:t>source</a:t>
            </a:r>
            <a:endParaRPr lang="en-US" dirty="0">
              <a:solidFill>
                <a:srgbClr val="00009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Exercise: Move Field</a:t>
            </a:r>
            <a:endParaRPr lang="en-US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class Account..</a:t>
            </a:r>
            <a:r>
              <a:rPr lang="en-US" sz="2000" dirty="0" smtClean="0">
                <a:latin typeface="Courier New" charset="0"/>
              </a:rPr>
              <a:t>.</a:t>
            </a:r>
            <a:br>
              <a:rPr lang="en-US" sz="2000" dirty="0" smtClean="0">
                <a:latin typeface="Courier New" charset="0"/>
              </a:rPr>
            </a:br>
            <a:endParaRPr lang="en-US" sz="2000" dirty="0" smtClean="0"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private </a:t>
            </a:r>
            <a:r>
              <a:rPr lang="en-US" sz="2000" dirty="0" err="1">
                <a:latin typeface="Courier New" charset="0"/>
              </a:rPr>
              <a:t>AccountType</a:t>
            </a:r>
            <a:r>
              <a:rPr lang="en-US" sz="2000" dirty="0">
                <a:latin typeface="Courier New" charset="0"/>
              </a:rPr>
              <a:t> type;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Courier New" charset="0"/>
              </a:rPr>
              <a:t>private double </a:t>
            </a:r>
            <a:r>
              <a:rPr lang="en-US" sz="2000" dirty="0" err="1">
                <a:solidFill>
                  <a:srgbClr val="0000FF"/>
                </a:solidFill>
                <a:latin typeface="Courier New" charset="0"/>
              </a:rPr>
              <a:t>interestRate</a:t>
            </a:r>
            <a:r>
              <a:rPr lang="en-US" sz="2000" dirty="0">
                <a:solidFill>
                  <a:srgbClr val="0000FF"/>
                </a:solidFill>
                <a:latin typeface="Courier New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double </a:t>
            </a:r>
            <a:r>
              <a:rPr lang="en-US" sz="2000" dirty="0" err="1">
                <a:latin typeface="Courier New" charset="0"/>
              </a:rPr>
              <a:t>interestForAmountDays(double</a:t>
            </a:r>
            <a:r>
              <a:rPr lang="en-US" sz="2000" dirty="0">
                <a:latin typeface="Courier New" charset="0"/>
              </a:rPr>
              <a:t> amount, </a:t>
            </a:r>
            <a:r>
              <a:rPr lang="en-US" sz="2000" dirty="0" err="1">
                <a:latin typeface="Courier New" charset="0"/>
              </a:rPr>
              <a:t>int</a:t>
            </a:r>
            <a:r>
              <a:rPr lang="en-US" sz="2000" dirty="0">
                <a:latin typeface="Courier New" charset="0"/>
              </a:rPr>
              <a:t> days) {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return </a:t>
            </a:r>
            <a:r>
              <a:rPr lang="en-US" sz="2000" dirty="0" err="1">
                <a:solidFill>
                  <a:srgbClr val="0000FF"/>
                </a:solidFill>
                <a:latin typeface="Courier New" charset="0"/>
              </a:rPr>
              <a:t>interestRate</a:t>
            </a:r>
            <a:r>
              <a:rPr lang="en-US" sz="2000" dirty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>
                <a:latin typeface="Courier New" charset="0"/>
              </a:rPr>
              <a:t>* amount * days / 365;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br>
              <a:rPr lang="en-US" sz="2000" dirty="0" smtClean="0">
                <a:latin typeface="Courier New" charset="0"/>
              </a:rPr>
            </a:br>
            <a:r>
              <a:rPr lang="en-US" sz="2000" dirty="0" smtClean="0">
                <a:latin typeface="Courier New" charset="0"/>
              </a:rPr>
              <a:t/>
            </a:r>
            <a:br>
              <a:rPr lang="en-US" sz="2000" dirty="0" smtClean="0">
                <a:latin typeface="Courier New" charset="0"/>
              </a:rPr>
            </a:br>
            <a:endParaRPr lang="en-US" sz="2000" dirty="0" smtClean="0">
              <a:latin typeface="Courier New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Move the interest rate field to the account </a:t>
            </a:r>
            <a:r>
              <a:rPr lang="en-US" sz="2400" dirty="0" smtClean="0"/>
              <a:t>type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Assume there are several methods with that reference, of which </a:t>
            </a:r>
            <a:r>
              <a:rPr lang="en-US" sz="2400" dirty="0" err="1">
                <a:latin typeface="Courier New" charset="0"/>
              </a:rPr>
              <a:t>interestForAmountDays</a:t>
            </a:r>
            <a:r>
              <a:rPr lang="en-US" sz="2400" dirty="0"/>
              <a:t> is one </a:t>
            </a:r>
            <a:r>
              <a:rPr lang="en-US" sz="2400" dirty="0" smtClean="0"/>
              <a:t>example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594360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Q6-1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Move </a:t>
            </a:r>
            <a:r>
              <a:rPr lang="en-US" dirty="0" smtClean="0"/>
              <a:t>Field: Example</a:t>
            </a:r>
            <a:endParaRPr lang="en-US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400" dirty="0" err="1">
                <a:solidFill>
                  <a:srgbClr val="000090"/>
                </a:solidFill>
                <a:latin typeface="Courier New" charset="0"/>
              </a:rPr>
              <a:t>AccountType</a:t>
            </a:r>
            <a:r>
              <a:rPr lang="en-US" sz="2400" dirty="0">
                <a:solidFill>
                  <a:srgbClr val="000090"/>
                </a:solidFill>
                <a:latin typeface="Courier New" charset="0"/>
              </a:rPr>
              <a:t>..</a:t>
            </a:r>
            <a:r>
              <a:rPr lang="en-US" sz="2400" dirty="0" smtClean="0">
                <a:solidFill>
                  <a:srgbClr val="000090"/>
                </a:solidFill>
                <a:latin typeface="Courier New" charset="0"/>
              </a:rPr>
              <a:t>.</a:t>
            </a:r>
            <a:br>
              <a:rPr lang="en-US" sz="2400" dirty="0" smtClean="0">
                <a:solidFill>
                  <a:srgbClr val="000090"/>
                </a:solidFill>
                <a:latin typeface="Courier New" charset="0"/>
              </a:rPr>
            </a:br>
            <a:endParaRPr lang="en-US" sz="2400" dirty="0" smtClean="0">
              <a:solidFill>
                <a:srgbClr val="000090"/>
              </a:solidFill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private double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interestRate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void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setInterestRate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 (double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arg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interestRate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 =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arg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000090"/>
                </a:solidFill>
                <a:latin typeface="Courier New" charset="0"/>
              </a:rPr>
              <a:t>}</a:t>
            </a:r>
            <a:br>
              <a:rPr lang="en-US" dirty="0" smtClean="0">
                <a:solidFill>
                  <a:srgbClr val="000090"/>
                </a:solidFill>
                <a:latin typeface="Courier New" charset="0"/>
              </a:rPr>
            </a:br>
            <a:endParaRPr lang="en-US" dirty="0" smtClean="0">
              <a:solidFill>
                <a:srgbClr val="000090"/>
              </a:solidFill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double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getInterestRate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 () {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return </a:t>
            </a:r>
            <a:r>
              <a:rPr lang="en-US" dirty="0" err="1">
                <a:solidFill>
                  <a:srgbClr val="000090"/>
                </a:solidFill>
                <a:latin typeface="Courier New" charset="0"/>
              </a:rPr>
              <a:t>interestRate</a:t>
            </a:r>
            <a:r>
              <a:rPr lang="en-US" dirty="0">
                <a:solidFill>
                  <a:srgbClr val="000090"/>
                </a:solidFill>
                <a:latin typeface="Courier New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000090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Move Field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	Redirect </a:t>
            </a:r>
            <a:r>
              <a:rPr lang="en-US" dirty="0"/>
              <a:t>the methods from the account class to use the account type and remove the interest rate field in the </a:t>
            </a:r>
            <a:r>
              <a:rPr lang="en-US" dirty="0" smtClean="0"/>
              <a:t>account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None/>
            </a:pPr>
            <a:r>
              <a:rPr lang="en-US" sz="2400" dirty="0">
                <a:latin typeface="Courier New" charset="0"/>
              </a:rPr>
              <a:t>private double </a:t>
            </a:r>
            <a:r>
              <a:rPr lang="en-US" sz="2400" dirty="0" err="1">
                <a:latin typeface="Courier New" charset="0"/>
              </a:rPr>
              <a:t>interestRate</a:t>
            </a:r>
            <a:r>
              <a:rPr lang="en-US" sz="2400" dirty="0">
                <a:latin typeface="Courier New" charset="0"/>
              </a:rPr>
              <a:t>;</a:t>
            </a:r>
          </a:p>
          <a:p>
            <a:pPr lvl="1" eaLnBrk="1" hangingPunct="1">
              <a:buNone/>
            </a:pPr>
            <a:r>
              <a:rPr lang="en-US" dirty="0">
                <a:latin typeface="Courier New" charset="0"/>
              </a:rPr>
              <a:t>double </a:t>
            </a:r>
            <a:r>
              <a:rPr lang="en-US" dirty="0" err="1">
                <a:latin typeface="Courier New" charset="0"/>
              </a:rPr>
              <a:t>interestForAmountDays</a:t>
            </a:r>
            <a:r>
              <a:rPr lang="en-US" dirty="0">
                <a:latin typeface="Courier New" charset="0"/>
              </a:rPr>
              <a:t> (double amount, </a:t>
            </a:r>
            <a:r>
              <a:rPr lang="en-US" dirty="0" err="1">
                <a:latin typeface="Courier New" charset="0"/>
              </a:rPr>
              <a:t>int</a:t>
            </a:r>
            <a:r>
              <a:rPr lang="en-US" dirty="0">
                <a:latin typeface="Courier New" charset="0"/>
              </a:rPr>
              <a:t> days)</a:t>
            </a:r>
            <a:r>
              <a:rPr lang="en-US" dirty="0" smtClean="0">
                <a:latin typeface="Courier New" charset="0"/>
              </a:rPr>
              <a:t>{</a:t>
            </a:r>
            <a:br>
              <a:rPr lang="en-US" dirty="0" smtClean="0">
                <a:latin typeface="Courier New" charset="0"/>
              </a:rPr>
            </a:br>
            <a:endParaRPr lang="en-US" dirty="0" smtClean="0">
              <a:latin typeface="Courier New" charset="0"/>
            </a:endParaRPr>
          </a:p>
          <a:p>
            <a:pPr lvl="2" eaLnBrk="1" hangingPunct="1">
              <a:buNone/>
            </a:pPr>
            <a:r>
              <a:rPr lang="en-US" dirty="0">
                <a:latin typeface="Courier New" charset="0"/>
              </a:rPr>
              <a:t>return </a:t>
            </a:r>
            <a:r>
              <a:rPr lang="en-US" b="1" dirty="0" err="1">
                <a:solidFill>
                  <a:srgbClr val="0000FF"/>
                </a:solidFill>
                <a:latin typeface="Courier New" charset="0"/>
              </a:rPr>
              <a:t>type.getInterestRate</a:t>
            </a:r>
            <a:r>
              <a:rPr lang="en-US" b="1" dirty="0">
                <a:solidFill>
                  <a:srgbClr val="0000FF"/>
                </a:solidFill>
                <a:latin typeface="Courier New" charset="0"/>
              </a:rPr>
              <a:t>()</a:t>
            </a:r>
            <a:r>
              <a:rPr lang="en-US" b="1" dirty="0">
                <a:latin typeface="Courier New" charset="0"/>
              </a:rPr>
              <a:t> </a:t>
            </a:r>
            <a:r>
              <a:rPr lang="en-US" dirty="0">
                <a:latin typeface="Courier New" charset="0"/>
              </a:rPr>
              <a:t>* amount * days / 365;</a:t>
            </a:r>
          </a:p>
          <a:p>
            <a:pPr lvl="1" eaLnBrk="1" hangingPunct="1">
              <a:buNone/>
            </a:pPr>
            <a:r>
              <a:rPr lang="en-US" dirty="0">
                <a:latin typeface="Courier New" charset="0"/>
              </a:rPr>
              <a:t>}</a:t>
            </a:r>
          </a:p>
          <a:p>
            <a:pPr eaLnBrk="1" hangingPunct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0" y="5943600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Q6-2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0"/>
            <a:ext cx="8458200" cy="3352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class doing the work that should be done by two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new class and move the relevant fields and methods from old class to new 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66047" y="5939135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054100"/>
            <a:ext cx="7924800" cy="1612900"/>
          </a:xfrm>
          <a:prstGeom prst="rect">
            <a:avLst/>
          </a:prstGeom>
          <a:solidFill>
            <a:srgbClr val="FFFFFF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Inline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0"/>
            <a:ext cx="8458200" cy="3352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class isn't doing very much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Move all its features into another class and delete 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66047" y="5939135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990600"/>
            <a:ext cx="8839942" cy="1892300"/>
          </a:xfrm>
          <a:prstGeom prst="rect">
            <a:avLst/>
          </a:prstGeom>
          <a:solidFill>
            <a:srgbClr val="FFFFFF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rcRect b="5791"/>
          <a:stretch>
            <a:fillRect/>
          </a:stretch>
        </p:blipFill>
        <p:spPr>
          <a:xfrm>
            <a:off x="1117600" y="609600"/>
            <a:ext cx="6654800" cy="3653907"/>
          </a:xfrm>
          <a:prstGeom prst="rect">
            <a:avLst/>
          </a:prstGeom>
          <a:solidFill>
            <a:srgbClr val="FFFFFF"/>
          </a:solidFill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Hide Delegate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267200"/>
            <a:ext cx="7848600" cy="2438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</a:t>
            </a:r>
            <a:r>
              <a:rPr lang="en-US" i="1" dirty="0" smtClean="0"/>
              <a:t>A client is calling a delegate class of an object</a:t>
            </a:r>
            <a:br>
              <a:rPr lang="en-US" i="1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methods on the server to hide the delegate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Moving Features Between Objects</a:t>
            </a:r>
            <a:endParaRPr lang="en-US" b="1" dirty="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One of the most fundamental decisions in object design is deciding where to put responsibilities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Can often resolve responsibility problems by moving the behaviors/features around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62000" y="3733800"/>
            <a:ext cx="7807680" cy="259080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Move Method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Move Field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Extract Class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Inline Class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Hide Delegate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Remove Middle Man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Introduce Foreign Method</a:t>
            </a:r>
          </a:p>
          <a:p>
            <a:pPr marL="342900" lvl="0" indent="-342900" eaLnBrk="1"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500" b="1" kern="0" dirty="0" smtClean="0">
                <a:solidFill>
                  <a:schemeClr val="tx1"/>
                </a:solidFill>
              </a:rPr>
              <a:t>Introduce Local Extension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66047" y="59436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Introduce Foreign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0678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server class you are using needs an additional method, but you can't modify the class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method in client class with an instance of the server class as its first argument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225" y="3276600"/>
            <a:ext cx="8957575" cy="59503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Date </a:t>
            </a:r>
            <a:r>
              <a:rPr lang="en-US" sz="2000" b="1" dirty="0" err="1" smtClean="0">
                <a:latin typeface="Courier New" charset="0"/>
              </a:rPr>
              <a:t>newStart</a:t>
            </a:r>
            <a:r>
              <a:rPr lang="en-US" sz="2000" b="1" dirty="0" smtClean="0">
                <a:latin typeface="Courier New" charset="0"/>
              </a:rPr>
              <a:t> = new Date (</a:t>
            </a:r>
            <a:r>
              <a:rPr lang="en-US" sz="2000" b="1" dirty="0" err="1" smtClean="0">
                <a:latin typeface="Courier New" charset="0"/>
              </a:rPr>
              <a:t>previousEnd.getYear</a:t>
            </a:r>
            <a:r>
              <a:rPr lang="en-US" sz="2000" b="1" dirty="0" smtClean="0">
                <a:latin typeface="Courier New" charset="0"/>
              </a:rPr>
              <a:t>(),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	</a:t>
            </a:r>
            <a:r>
              <a:rPr lang="en-US" sz="2000" b="1" dirty="0" err="1" smtClean="0">
                <a:latin typeface="Courier New" charset="0"/>
              </a:rPr>
              <a:t>previousEnd.getMonth</a:t>
            </a:r>
            <a:r>
              <a:rPr lang="en-US" sz="2000" b="1" dirty="0" smtClean="0">
                <a:latin typeface="Courier New" charset="0"/>
              </a:rPr>
              <a:t>(), </a:t>
            </a:r>
            <a:r>
              <a:rPr lang="en-US" sz="2000" b="1" dirty="0" err="1" smtClean="0">
                <a:latin typeface="Courier New" charset="0"/>
              </a:rPr>
              <a:t>previousEnd.getDate</a:t>
            </a:r>
            <a:r>
              <a:rPr lang="en-US" sz="2000" b="1" dirty="0" smtClean="0">
                <a:latin typeface="Courier New" charset="0"/>
              </a:rPr>
              <a:t>() + 1);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363680"/>
            <a:ext cx="8915400" cy="1579920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Date </a:t>
            </a:r>
            <a:r>
              <a:rPr lang="en-US" sz="2000" b="1" dirty="0" err="1" smtClean="0">
                <a:latin typeface="Courier New" charset="0"/>
              </a:rPr>
              <a:t>newStart</a:t>
            </a:r>
            <a:r>
              <a:rPr lang="en-US" sz="2000" b="1" dirty="0" smtClean="0">
                <a:latin typeface="Courier New" charset="0"/>
              </a:rPr>
              <a:t> = </a:t>
            </a:r>
            <a:r>
              <a:rPr lang="en-US" sz="2000" b="1" dirty="0" err="1" smtClean="0">
                <a:latin typeface="Courier New" charset="0"/>
              </a:rPr>
              <a:t>nextDay(previousEnd</a:t>
            </a:r>
            <a:r>
              <a:rPr lang="en-US" sz="2000" b="1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private static Date </a:t>
            </a:r>
            <a:r>
              <a:rPr lang="en-US" sz="2000" b="1" dirty="0" err="1" smtClean="0">
                <a:latin typeface="Courier New" charset="0"/>
              </a:rPr>
              <a:t>nextDay(Date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arg</a:t>
            </a:r>
            <a:r>
              <a:rPr lang="en-US" sz="20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	return new Date (</a:t>
            </a:r>
            <a:r>
              <a:rPr lang="en-US" sz="2000" b="1" dirty="0" err="1" smtClean="0">
                <a:latin typeface="Courier New" charset="0"/>
              </a:rPr>
              <a:t>arg.getYear(),arg.getMonth</a:t>
            </a:r>
            <a:r>
              <a:rPr lang="en-US" sz="2000" b="1" dirty="0" smtClean="0">
                <a:latin typeface="Courier New" charset="0"/>
              </a:rPr>
              <a:t>(), </a:t>
            </a:r>
            <a:br>
              <a:rPr lang="en-US" sz="2000" b="1" dirty="0" smtClean="0">
                <a:latin typeface="Courier New" charset="0"/>
              </a:rPr>
            </a:br>
            <a:r>
              <a:rPr lang="en-US" sz="2000" b="1" dirty="0" smtClean="0">
                <a:latin typeface="Courier New" charset="0"/>
              </a:rPr>
              <a:t>				</a:t>
            </a:r>
            <a:r>
              <a:rPr lang="en-US" sz="2000" b="1" dirty="0" err="1" smtClean="0">
                <a:latin typeface="Courier New" charset="0"/>
              </a:rPr>
              <a:t>arg.getDate</a:t>
            </a:r>
            <a:r>
              <a:rPr lang="en-US" sz="2000" b="1" dirty="0" smtClean="0">
                <a:latin typeface="Courier New" charset="0"/>
              </a:rPr>
              <a:t>() + 1);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191000" y="3985736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6047" y="60960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Q9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Introduce Local Extension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733800"/>
            <a:ext cx="8458200" cy="2438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</a:t>
            </a:r>
            <a:r>
              <a:rPr lang="en-US" i="1" dirty="0" smtClean="0"/>
              <a:t>A server class you are using needs several additional methods, but you can't modify the class</a:t>
            </a: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new class that contains these extra methods. Make this extension class a subclass or a wrapper of the original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0" y="609600"/>
            <a:ext cx="7340600" cy="3016528"/>
          </a:xfrm>
          <a:prstGeom prst="rect">
            <a:avLst/>
          </a:prstGeom>
          <a:solidFill>
            <a:srgbClr val="FFFFFF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458200" cy="365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is using more features or is used by more methods of another class than the class on which it is defined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Create a new method with a similar body in the class it uses most</a:t>
            </a:r>
          </a:p>
          <a:p>
            <a:pPr lvl="1"/>
            <a:r>
              <a:rPr lang="en-US" dirty="0" smtClean="0"/>
              <a:t>Either turn the old method into a simple delegation, or remove it altogether 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762000"/>
            <a:ext cx="75660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Move </a:t>
            </a:r>
            <a:r>
              <a:rPr lang="en-US" dirty="0" smtClean="0"/>
              <a:t>Method Mechanics </a:t>
            </a:r>
            <a:r>
              <a:rPr lang="en-US" sz="2000" dirty="0" smtClean="0"/>
              <a:t>(1 of 2)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4582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Examine all class attributes used by the source method that are defined on the source class and consider whether they also should be moved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</a:t>
            </a:r>
            <a:r>
              <a:rPr lang="en-US" sz="2000" dirty="0" smtClean="0"/>
              <a:t> attribute </a:t>
            </a:r>
            <a:r>
              <a:rPr lang="en-US" sz="2000" dirty="0" smtClean="0">
                <a:solidFill>
                  <a:srgbClr val="0033CC"/>
                </a:solidFill>
              </a:rPr>
              <a:t>used </a:t>
            </a:r>
            <a:r>
              <a:rPr lang="en-US" sz="2000" dirty="0">
                <a:solidFill>
                  <a:srgbClr val="0033CC"/>
                </a:solidFill>
              </a:rPr>
              <a:t>only by the method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being moved, move it too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</a:t>
            </a:r>
            <a:r>
              <a:rPr lang="en-US" sz="2000" dirty="0" smtClean="0"/>
              <a:t> attribute </a:t>
            </a:r>
            <a:r>
              <a:rPr lang="en-US" sz="2000" dirty="0" smtClean="0">
                <a:solidFill>
                  <a:srgbClr val="0033CC"/>
                </a:solidFill>
              </a:rPr>
              <a:t>used </a:t>
            </a:r>
            <a:r>
              <a:rPr lang="en-US" sz="2000" dirty="0">
                <a:solidFill>
                  <a:srgbClr val="0033CC"/>
                </a:solidFill>
              </a:rPr>
              <a:t>by other methods</a:t>
            </a:r>
            <a:r>
              <a:rPr lang="en-US" sz="2000" dirty="0"/>
              <a:t>, consider moving them</a:t>
            </a:r>
            <a:r>
              <a:rPr lang="en-US" sz="2000" dirty="0" smtClean="0"/>
              <a:t> too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sz="2000" i="1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Declare the method in the target class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Can rename it to </a:t>
            </a:r>
            <a:r>
              <a:rPr lang="en-US" sz="2000" dirty="0"/>
              <a:t>one that makes</a:t>
            </a:r>
            <a:r>
              <a:rPr lang="en-US" sz="2000" dirty="0" smtClean="0"/>
              <a:t> sense </a:t>
            </a:r>
            <a:r>
              <a:rPr lang="en-US" sz="2000" dirty="0"/>
              <a:t>in the target class</a:t>
            </a:r>
          </a:p>
          <a:p>
            <a:pPr lvl="1" eaLnBrk="1" hangingPunct="1">
              <a:lnSpc>
                <a:spcPct val="80000"/>
              </a:lnSpc>
            </a:pPr>
            <a:endParaRPr lang="en-US" sz="2000" i="1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Copy the code from the source method to the </a:t>
            </a:r>
            <a:r>
              <a:rPr lang="en-US" sz="2400" dirty="0" smtClean="0"/>
              <a:t>target</a:t>
            </a:r>
            <a:br>
              <a:rPr lang="en-US" sz="2400" dirty="0" smtClean="0"/>
            </a:br>
            <a:endParaRPr lang="en-US" sz="1800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Compile the target </a:t>
            </a:r>
            <a:r>
              <a:rPr lang="en-US" sz="2400" dirty="0" smtClean="0"/>
              <a:t>class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Determine how to reference correct target object from source</a:t>
            </a:r>
          </a:p>
          <a:p>
            <a:pPr lvl="2" eaLnBrk="1" hangingPunct="1">
              <a:lnSpc>
                <a:spcPct val="80000"/>
              </a:lnSpc>
            </a:pPr>
            <a:endParaRPr lang="en-US" sz="1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566047" y="59436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Move </a:t>
            </a:r>
            <a:r>
              <a:rPr lang="en-US" dirty="0" smtClean="0"/>
              <a:t>Method </a:t>
            </a:r>
            <a:r>
              <a:rPr lang="en-US" sz="2000" dirty="0" smtClean="0"/>
              <a:t>(2 of 2)</a:t>
            </a:r>
            <a:endParaRPr lang="en-US" sz="20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Compile </a:t>
            </a:r>
            <a:r>
              <a:rPr lang="en-US" sz="2400" dirty="0"/>
              <a:t>and </a:t>
            </a:r>
            <a:r>
              <a:rPr lang="en-US" sz="2400" dirty="0" smtClean="0"/>
              <a:t>test (1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time)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Decide whether to </a:t>
            </a:r>
            <a:r>
              <a:rPr lang="en-US" sz="2400" dirty="0">
                <a:solidFill>
                  <a:srgbClr val="0033CC"/>
                </a:solidFill>
              </a:rPr>
              <a:t>remove the source method</a:t>
            </a:r>
            <a:r>
              <a:rPr lang="en-US" sz="2400" dirty="0"/>
              <a:t> or </a:t>
            </a:r>
            <a:r>
              <a:rPr lang="en-US" sz="2400" dirty="0">
                <a:solidFill>
                  <a:srgbClr val="0033CC"/>
                </a:solidFill>
              </a:rPr>
              <a:t>retain it as a delegating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i="1" dirty="0"/>
              <a:t>Leaving the source as a delegating method is easier if you have many references</a:t>
            </a:r>
          </a:p>
          <a:p>
            <a:pPr lvl="1" eaLnBrk="1" hangingPunct="1">
              <a:lnSpc>
                <a:spcPct val="80000"/>
              </a:lnSpc>
            </a:pPr>
            <a:endParaRPr lang="en-US" sz="2000" i="1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If you remove the source method, </a:t>
            </a:r>
            <a:r>
              <a:rPr lang="en-US" sz="2400" dirty="0">
                <a:solidFill>
                  <a:srgbClr val="0033CC"/>
                </a:solidFill>
              </a:rPr>
              <a:t>replace all the references with references to the target </a:t>
            </a:r>
            <a:r>
              <a:rPr lang="en-US" sz="2400" dirty="0" smtClean="0">
                <a:solidFill>
                  <a:srgbClr val="0033CC"/>
                </a:solidFill>
              </a:rPr>
              <a:t>method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000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Compile and test (2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time)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r>
              <a:rPr lang="en-US" dirty="0" smtClean="0"/>
              <a:t>Move Method: Example </a:t>
            </a:r>
            <a:r>
              <a:rPr lang="en-US" sz="2000" dirty="0" smtClean="0"/>
              <a:t>(1 of 5)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4582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class Account...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double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overdraftCharge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if (_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type.isPremium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())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   double result = 10;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   if (_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daysOverdrawn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&gt; 7)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       result += (_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daysOverdrawn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- 7) * 0.85;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	     return result;}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 else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    return 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daysOverdrawn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* 1.75;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double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bankCharge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double result = 25;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   if (_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daysOverdrawn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&gt; 0)  result +=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overdraftCharge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();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  return result;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private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AccountType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_type;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	private 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 _</a:t>
            </a:r>
            <a:r>
              <a:rPr lang="en-US" sz="1800" dirty="0" err="1" smtClean="0">
                <a:solidFill>
                  <a:srgbClr val="000000"/>
                </a:solidFill>
                <a:latin typeface="Courier"/>
                <a:cs typeface="Courier"/>
              </a:rPr>
              <a:t>daysOverdrawn</a:t>
            </a: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6" name="Left Arrow Callout 5"/>
          <p:cNvSpPr/>
          <p:nvPr/>
        </p:nvSpPr>
        <p:spPr bwMode="auto">
          <a:xfrm>
            <a:off x="5334000" y="1066800"/>
            <a:ext cx="26670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Need to move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Move Method: Example </a:t>
            </a:r>
            <a:r>
              <a:rPr lang="en-US" sz="2000" dirty="0" smtClean="0"/>
              <a:t>(2 of 5)</a:t>
            </a:r>
            <a:endParaRPr lang="en-US" i="1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82296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Suppose there are several </a:t>
            </a:r>
            <a:r>
              <a:rPr lang="en-US" sz="2400" dirty="0"/>
              <a:t>new account types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Each has its own rule for computing the overdraft charge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Hence, </a:t>
            </a:r>
            <a:r>
              <a:rPr lang="en-US" sz="2400" dirty="0"/>
              <a:t>we need to move the </a:t>
            </a:r>
            <a:r>
              <a:rPr lang="en-US" sz="2400" dirty="0" err="1">
                <a:latin typeface="Courier New" charset="0"/>
              </a:rPr>
              <a:t>overdraftCharge</a:t>
            </a:r>
            <a:r>
              <a:rPr lang="en-US" sz="2400" dirty="0"/>
              <a:t> method over to the </a:t>
            </a:r>
            <a:r>
              <a:rPr lang="en-US" sz="2400" dirty="0" err="1">
                <a:latin typeface="Courier New" charset="0"/>
              </a:rPr>
              <a:t>AccountType</a:t>
            </a:r>
            <a:r>
              <a:rPr lang="en-US" sz="2400" dirty="0"/>
              <a:t> class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Start by looking at the features that the </a:t>
            </a:r>
            <a:r>
              <a:rPr lang="en-US" sz="2400" dirty="0" err="1">
                <a:latin typeface="Courier New" charset="0"/>
              </a:rPr>
              <a:t>overdraftCharge</a:t>
            </a:r>
            <a:r>
              <a:rPr lang="en-US" sz="2400" dirty="0"/>
              <a:t> method uses and consider whether to move a batch of methods together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We need the </a:t>
            </a:r>
            <a:r>
              <a:rPr lang="en-US" sz="2400" dirty="0" err="1">
                <a:latin typeface="Courier New" charset="0"/>
              </a:rPr>
              <a:t>daysOverdrawn</a:t>
            </a:r>
            <a:r>
              <a:rPr lang="en-US" dirty="0"/>
              <a:t> </a:t>
            </a:r>
            <a:r>
              <a:rPr lang="en-US" sz="2400" dirty="0"/>
              <a:t>field to remain on the account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Will vary with individual accounts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Copy the method body over to the account type and get it to fit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458200" cy="52578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AccountType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...</a:t>
            </a:r>
            <a:b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</a:b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double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overdraftCharge(int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daysOverdrawn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){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if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isPremium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double result = 10;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if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daysOverdrawn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&gt; 7)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result += (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daysOverdrawn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-7) * 0.85;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return result;}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else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   return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daysOverdrawn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* 1.75;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} </a:t>
            </a:r>
            <a:endParaRPr lang="en-US" sz="2000" dirty="0">
              <a:solidFill>
                <a:srgbClr val="000090"/>
              </a:solidFill>
              <a:latin typeface="Courier"/>
              <a:cs typeface="Courier"/>
            </a:endParaRP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Move Method: Example </a:t>
            </a:r>
            <a:r>
              <a:rPr lang="en-US" sz="2000" dirty="0" smtClean="0"/>
              <a:t>(2 of 5)</a:t>
            </a:r>
            <a:endParaRPr lang="en-US" dirty="0"/>
          </a:p>
        </p:txBody>
      </p:sp>
      <p:sp>
        <p:nvSpPr>
          <p:cNvPr id="4" name="Left Arrow Callout 3"/>
          <p:cNvSpPr/>
          <p:nvPr/>
        </p:nvSpPr>
        <p:spPr bwMode="auto">
          <a:xfrm>
            <a:off x="5334000" y="914400"/>
            <a:ext cx="26670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Moving to…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Move Method: Example </a:t>
            </a:r>
            <a:r>
              <a:rPr lang="en-US" sz="2000" dirty="0" smtClean="0"/>
              <a:t>(3 of 5)</a:t>
            </a:r>
            <a:endParaRPr lang="en-US" i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	When </a:t>
            </a:r>
            <a:r>
              <a:rPr lang="en-US" dirty="0"/>
              <a:t>we need to </a:t>
            </a:r>
            <a:r>
              <a:rPr lang="en-US" dirty="0">
                <a:solidFill>
                  <a:srgbClr val="000090"/>
                </a:solidFill>
              </a:rPr>
              <a:t>use a feature of the source class </a:t>
            </a:r>
            <a:r>
              <a:rPr lang="en-US" dirty="0"/>
              <a:t>we can do one of the following: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 smtClean="0"/>
              <a:t>Move </a:t>
            </a:r>
            <a:r>
              <a:rPr lang="en-US" dirty="0"/>
              <a:t>this feature to the target class as </a:t>
            </a:r>
            <a:r>
              <a:rPr lang="en-US" dirty="0" smtClean="0"/>
              <a:t>well 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 smtClean="0"/>
              <a:t>Create or use a reference from the target class to the source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 smtClean="0"/>
              <a:t>Pass </a:t>
            </a:r>
            <a:r>
              <a:rPr lang="en-US" dirty="0"/>
              <a:t>the source object as a parameter to the </a:t>
            </a:r>
            <a:r>
              <a:rPr lang="en-US" dirty="0" smtClean="0"/>
              <a:t>method</a:t>
            </a:r>
          </a:p>
          <a:p>
            <a:pPr marL="914400" lvl="1" indent="-457200" eaLnBrk="1" hangingPunct="1">
              <a:buFont typeface="+mj-lt"/>
              <a:buAutoNum type="arabicPeriod"/>
            </a:pPr>
            <a:r>
              <a:rPr lang="en-US" dirty="0" smtClean="0"/>
              <a:t>If the feature is a variable, pass it in as a parameter</a:t>
            </a:r>
          </a:p>
          <a:p>
            <a:pPr eaLnBrk="1" hangingPunct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66047" y="59436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13238</TotalTime>
  <Words>1008</Words>
  <Application>Microsoft Office PowerPoint</Application>
  <PresentationFormat>On-screen Show (4:3)</PresentationFormat>
  <Paragraphs>251</Paragraphs>
  <Slides>21</Slides>
  <Notes>18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CSSE 375  Moving Features Between Objects</vt:lpstr>
      <vt:lpstr>Moving Features Between Objects</vt:lpstr>
      <vt:lpstr>Move Method</vt:lpstr>
      <vt:lpstr>Move Method Mechanics (1 of 2)</vt:lpstr>
      <vt:lpstr>Move Method (2 of 2)</vt:lpstr>
      <vt:lpstr>Move Method: Example (1 of 5)</vt:lpstr>
      <vt:lpstr>Move Method: Example (2 of 5)</vt:lpstr>
      <vt:lpstr>Move Method: Example (2 of 5)</vt:lpstr>
      <vt:lpstr>Move Method: Example (3 of 5)</vt:lpstr>
      <vt:lpstr>Move Method: Example (4 of 5)</vt:lpstr>
      <vt:lpstr>Move Method: Example (5 of 5)</vt:lpstr>
      <vt:lpstr>Move Field</vt:lpstr>
      <vt:lpstr>Move Field Mechanics</vt:lpstr>
      <vt:lpstr>Exercise: Move Field</vt:lpstr>
      <vt:lpstr>Move Field: Example</vt:lpstr>
      <vt:lpstr>Move Field</vt:lpstr>
      <vt:lpstr>Extract Class</vt:lpstr>
      <vt:lpstr>Inline Class</vt:lpstr>
      <vt:lpstr>Hide Delegate</vt:lpstr>
      <vt:lpstr>Introduce Foreign Method</vt:lpstr>
      <vt:lpstr>Introduce Local Extension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58</cp:revision>
  <cp:lastPrinted>2010-03-29T14:37:38Z</cp:lastPrinted>
  <dcterms:created xsi:type="dcterms:W3CDTF">2010-03-28T22:04:57Z</dcterms:created>
  <dcterms:modified xsi:type="dcterms:W3CDTF">2014-03-25T15:23:53Z</dcterms:modified>
</cp:coreProperties>
</file>