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559" r:id="rId3"/>
    <p:sldId id="560" r:id="rId4"/>
    <p:sldId id="541" r:id="rId5"/>
    <p:sldId id="555" r:id="rId6"/>
    <p:sldId id="543" r:id="rId7"/>
    <p:sldId id="545" r:id="rId8"/>
    <p:sldId id="546" r:id="rId9"/>
    <p:sldId id="556" r:id="rId10"/>
    <p:sldId id="557" r:id="rId11"/>
    <p:sldId id="558" r:id="rId12"/>
    <p:sldId id="547" r:id="rId13"/>
    <p:sldId id="548" r:id="rId14"/>
    <p:sldId id="549" r:id="rId15"/>
    <p:sldId id="550" r:id="rId16"/>
    <p:sldId id="552" r:id="rId17"/>
    <p:sldId id="553" r:id="rId18"/>
    <p:sldId id="554" r:id="rId19"/>
  </p:sldIdLst>
  <p:sldSz cx="9144000" cy="6858000" type="screen4x3"/>
  <p:notesSz cx="7315200" cy="9601200"/>
  <p:custDataLst>
    <p:tags r:id="rId2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6699"/>
    <a:srgbClr val="FFFF00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4786" autoAdjust="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97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70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Remember homework 3 and milestone 3…</a:t>
            </a:r>
          </a:p>
          <a:p>
            <a:r>
              <a:rPr lang="en-US" b="1" baseline="0" dirty="0" smtClean="0"/>
              <a:t>Anonymous Feedback on </a:t>
            </a:r>
            <a:r>
              <a:rPr lang="en-US" b="1" baseline="0" dirty="0" err="1" smtClean="0"/>
              <a:t>Junit</a:t>
            </a:r>
            <a:r>
              <a:rPr lang="en-US" b="1" baseline="0" dirty="0" smtClean="0"/>
              <a:t>…</a:t>
            </a:r>
          </a:p>
          <a:p>
            <a:r>
              <a:rPr lang="en-US" b="1" baseline="0" dirty="0" smtClean="0"/>
              <a:t>Q1: What is the most prevalent bad smell on the stink parade (i.e., the bad smell that is most often encountered)?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“Data classes are like children.  They are OK as a starting point, but to participate as a grownup object, they need to take on some responsibility.”</a:t>
            </a:r>
          </a:p>
          <a:p>
            <a:r>
              <a:rPr lang="en-US" dirty="0" smtClean="0"/>
              <a:t>Q6: What</a:t>
            </a:r>
            <a:r>
              <a:rPr lang="en-US" baseline="0" dirty="0" smtClean="0"/>
              <a:t> is the solution to the Data Class problem?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 sense, this might be a good sign:</a:t>
            </a:r>
            <a:r>
              <a:rPr lang="en-US" baseline="0" dirty="0" smtClean="0"/>
              <a:t> </a:t>
            </a:r>
            <a:r>
              <a:rPr lang="en-US" dirty="0" smtClean="0"/>
              <a:t>The parent manages the commonalities and the child manages the differences.</a:t>
            </a:r>
          </a:p>
          <a:p>
            <a:r>
              <a:rPr lang="en-US" dirty="0" smtClean="0"/>
              <a:t>Might want to look at typical client use to see if clients think child is-a parent</a:t>
            </a:r>
          </a:p>
          <a:p>
            <a:r>
              <a:rPr lang="en-US" dirty="0" smtClean="0"/>
              <a:t>Q7: When is Refused</a:t>
            </a:r>
            <a:r>
              <a:rPr lang="en-US" baseline="0" dirty="0" smtClean="0"/>
              <a:t> Bequest </a:t>
            </a:r>
            <a:r>
              <a:rPr lang="en-US" dirty="0" smtClean="0"/>
              <a:t>needing to be addressed</a:t>
            </a:r>
            <a:r>
              <a:rPr lang="en-US" baseline="0" dirty="0" smtClean="0"/>
              <a:t>?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Agile methods discourage</a:t>
            </a:r>
            <a:r>
              <a:rPr lang="en-US" baseline="0" dirty="0" smtClean="0"/>
              <a:t> over use of comments.</a:t>
            </a:r>
            <a:endParaRPr lang="en-US" dirty="0" smtClean="0"/>
          </a:p>
          <a:p>
            <a:r>
              <a:rPr lang="en-US" dirty="0" smtClean="0"/>
              <a:t>Q8: What is the sign that comments are </a:t>
            </a:r>
            <a:r>
              <a:rPr lang="en-US" baseline="0" dirty="0" smtClean="0"/>
              <a:t>a bad smell?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Q9: What are the special</a:t>
            </a:r>
            <a:r>
              <a:rPr lang="en-US" baseline="0" dirty="0" smtClean="0"/>
              <a:t> purpose refactoring tools to make a challenging library class usable?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need to read Feathers’ </a:t>
            </a:r>
            <a:r>
              <a:rPr lang="en-US" dirty="0" err="1" smtClean="0"/>
              <a:t>Ch</a:t>
            </a:r>
            <a:r>
              <a:rPr lang="en-US" dirty="0" smtClean="0"/>
              <a:t> 21 example to get the answer to Q12…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54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to the left column</a:t>
            </a:r>
            <a:r>
              <a:rPr lang="en-US" baseline="0" dirty="0" smtClean="0"/>
              <a:t> today…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Q10:  Is there a pattern to help with this?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might need this one day…</a:t>
            </a:r>
          </a:p>
          <a:p>
            <a:r>
              <a:rPr lang="en-US" dirty="0" smtClean="0"/>
              <a:t>Q2: What</a:t>
            </a:r>
            <a:r>
              <a:rPr lang="en-US" baseline="0" dirty="0" smtClean="0"/>
              <a:t> is the problem that is represented by speculative generality?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Q3</a:t>
            </a:r>
            <a:r>
              <a:rPr lang="en-US" dirty="0" smtClean="0"/>
              <a:t>:</a:t>
            </a:r>
            <a:r>
              <a:rPr lang="en-US" baseline="0" dirty="0" smtClean="0"/>
              <a:t> What is the solution for dealing with Message Chains bad smell?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“All hard problems in software engineering can be solved by an extra level of indirection.”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DPs</a:t>
            </a:r>
            <a:r>
              <a:rPr lang="en-US" dirty="0" smtClean="0"/>
              <a:t> pretty well all boil down to this, albeit in quite clever and elegant ways.</a:t>
            </a:r>
          </a:p>
          <a:p>
            <a:r>
              <a:rPr lang="en-US" b="1" dirty="0" smtClean="0"/>
              <a:t>Q4</a:t>
            </a:r>
            <a:r>
              <a:rPr lang="en-US" dirty="0" smtClean="0"/>
              <a:t>:</a:t>
            </a:r>
            <a:r>
              <a:rPr lang="en-US" baseline="0" dirty="0" smtClean="0"/>
              <a:t> What is the problem with too much indirection?  </a:t>
            </a:r>
          </a:p>
          <a:p>
            <a:endParaRPr lang="en-US" dirty="0" smtClean="0"/>
          </a:p>
          <a:p>
            <a:r>
              <a:rPr lang="en-US" dirty="0" smtClean="0"/>
              <a:t>According to Wikipedia, this is a famous aphorism of David Wheeler (who was the first CS PhD in the world, 1951) that goes: "All problems in computer science can be solved by another level of indirection"; this is often deliberately misquoted with "abstraction layer" substituted for "level of indirection". Consultant </a:t>
            </a:r>
            <a:r>
              <a:rPr lang="en-US" dirty="0" err="1" smtClean="0"/>
              <a:t>Kevlin</a:t>
            </a:r>
            <a:r>
              <a:rPr lang="en-US" dirty="0" smtClean="0"/>
              <a:t> </a:t>
            </a:r>
            <a:r>
              <a:rPr lang="en-US" dirty="0" err="1" smtClean="0"/>
              <a:t>Henney's</a:t>
            </a:r>
            <a:r>
              <a:rPr lang="en-US" dirty="0" smtClean="0"/>
              <a:t> corollary to this is, "...except for the problem of too many layers of indirection."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Leads to data coupling, intimate knowledge of internal structures and implementation decisions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Makes clients brittle, hard to evolve, easy to break.</a:t>
            </a:r>
            <a:endParaRPr lang="en-US" b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Q5</a:t>
            </a:r>
            <a:r>
              <a:rPr lang="en-US" dirty="0" smtClean="0"/>
              <a:t>:</a:t>
            </a:r>
            <a:r>
              <a:rPr lang="en-US" baseline="0" dirty="0" smtClean="0"/>
              <a:t> What is the problem with inappropriate intimacy between classes and what does this situation lead to?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76200" y="6705600"/>
            <a:ext cx="4054475" cy="2143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>
              <a:lnSpc>
                <a:spcPts val="900"/>
              </a:lnSpc>
              <a:tabLst>
                <a:tab pos="457200" algn="l"/>
                <a:tab pos="914400" algn="l"/>
                <a:tab pos="1371600" algn="l"/>
              </a:tabLst>
            </a:pPr>
            <a:r>
              <a:rPr lang="en-US" sz="1000" b="1" dirty="0">
                <a:solidFill>
                  <a:schemeClr val="tx2"/>
                </a:solidFill>
                <a:latin typeface="Arial" charset="0"/>
              </a:rPr>
              <a:t>© </a:t>
            </a:r>
            <a:r>
              <a:rPr lang="en-US" sz="1000" b="1" dirty="0" smtClean="0">
                <a:solidFill>
                  <a:schemeClr val="tx2"/>
                </a:solidFill>
                <a:latin typeface="Arial" charset="0"/>
              </a:rPr>
              <a:t>2010 </a:t>
            </a:r>
            <a:r>
              <a:rPr lang="en-US" sz="1000" b="1" dirty="0">
                <a:solidFill>
                  <a:schemeClr val="tx2"/>
                </a:solidFill>
                <a:latin typeface="Arial" charset="0"/>
              </a:rPr>
              <a:t>Shawn A. Bohner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FA40B-D0E2-5746-A3D8-9149A00ED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69C24B-8AC4-4649-8C5D-C9ABF9BA8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A6DD52-B65D-2745-95FF-4AABEB51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D968FA-C622-B24E-90B1-AA1F68708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EFA5E4A-AD53-0843-A6C6-D4095C8CC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3A6690-49A6-7A4D-B2B1-26C8A70FB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87E393-2226-604C-AFDD-3DC991E19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32A153-4C1E-1849-AC61-B029892F4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5FF174-6D5E-474F-A735-6762711C5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FCEEE-9DC8-B543-AC3A-75A414BF23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" name="Rectangle 6"/>
          <p:cNvSpPr txBox="1">
            <a:spLocks noChangeArrowheads="1"/>
          </p:cNvSpPr>
          <p:nvPr userDrawn="1"/>
        </p:nvSpPr>
        <p:spPr bwMode="auto">
          <a:xfrm>
            <a:off x="2971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3.pd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alphaModFix amt="27000"/>
          </a:blip>
          <a:stretch>
            <a:fillRect/>
          </a:stretch>
        </p:blipFill>
        <p:spPr>
          <a:xfrm>
            <a:off x="0" y="180023"/>
            <a:ext cx="8458200" cy="6680651"/>
          </a:xfrm>
          <a:prstGeom prst="rect">
            <a:avLst/>
          </a:prstGeom>
        </p:spPr>
      </p:pic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Even more </a:t>
            </a:r>
            <a:b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Bad Smells in Code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4876800" cy="45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&amp; Steve</a:t>
            </a:r>
            <a:endParaRPr lang="en-US" sz="1400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5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24000" y="38862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ZapfDingbats" pitchFamily="82" charset="2"/>
              <a:buChar char="l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–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kern="0" smtClean="0"/>
              <a:t>Shawn &amp; Steve</a:t>
            </a:r>
            <a:endParaRPr lang="en-US" sz="1400" kern="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676400" y="40386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ZapfDingbats" pitchFamily="82" charset="2"/>
              <a:buChar char="l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–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kern="0" smtClean="0"/>
              <a:t>Shawn &amp; Steve</a:t>
            </a:r>
            <a:endParaRPr lang="en-US" sz="1400" kern="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828800" y="41910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ZapfDingbats" pitchFamily="82" charset="2"/>
              <a:buChar char="l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–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kern="0" smtClean="0"/>
              <a:t>Shawn &amp; Steve</a:t>
            </a:r>
            <a:endParaRPr lang="en-US" sz="1400" kern="0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981200" y="43434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ZapfDingbats" pitchFamily="82" charset="2"/>
              <a:buChar char="l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–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kern="0" smtClean="0"/>
              <a:t>Shawn &amp; Steve</a:t>
            </a:r>
            <a:endParaRPr lang="en-US" sz="1400" kern="0" dirty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133600" y="44958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ZapfDingbats" pitchFamily="82" charset="2"/>
              <a:buChar char="l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–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kern="0" smtClean="0"/>
              <a:t>Shawn &amp; Steve</a:t>
            </a:r>
            <a:endParaRPr lang="en-US" sz="1400" kern="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286000" y="46482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None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ZapfDingbats" pitchFamily="82" charset="2"/>
              <a:buChar char="l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–"/>
              <a:defRPr sz="2400" b="1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kern="0" smtClean="0"/>
              <a:t>Shawn &amp; Steve</a:t>
            </a:r>
            <a:endParaRPr lang="en-US" sz="1400" kern="0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 flipV="1">
            <a:off x="5791200" y="5029200"/>
            <a:ext cx="2639579" cy="838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 rot="977257">
            <a:off x="7010400" y="49530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Hint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943600" y="63201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Exercise: Improved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latin typeface="Trebuchet MS" charset="0"/>
              </a:rPr>
              <a:t>class Animal {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     String getSkin() { return "integument"; }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}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class Mammal extends Animal {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     String getSkin() { return "hair"; }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}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class Bird extends Animal {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     String getSkin() { return "feathers"; }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}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class Reptile extends Animal {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     String getSkin() { return "scales"; }</a:t>
            </a:r>
            <a:br>
              <a:rPr lang="en-US" sz="2800">
                <a:latin typeface="Trebuchet MS" charset="0"/>
              </a:rPr>
            </a:br>
            <a:r>
              <a:rPr lang="en-US" sz="2800">
                <a:latin typeface="Trebuchet MS" charset="0"/>
              </a:rPr>
              <a:t>}</a:t>
            </a:r>
            <a:br>
              <a:rPr lang="en-US" sz="2800">
                <a:latin typeface="Trebuchet MS" charset="0"/>
              </a:rPr>
            </a:br>
            <a:endParaRPr lang="en-US" sz="2800">
              <a:latin typeface="Trebuchet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is this an improvement?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Adding a new animal type, such as </a:t>
            </a:r>
            <a:r>
              <a:rPr lang="en-US" sz="2800">
                <a:latin typeface="Trebuchet MS" charset="0"/>
              </a:rPr>
              <a:t>Amphibian</a:t>
            </a:r>
            <a:r>
              <a:rPr lang="en-US" sz="2800"/>
              <a:t>, does not require revising and recompiling existing code</a:t>
            </a:r>
          </a:p>
          <a:p>
            <a:r>
              <a:rPr lang="en-US" sz="2800"/>
              <a:t>Mammals, birds, and reptiles are likely to differ in other ways, and we’ve already separated them out (so we won’t need more </a:t>
            </a:r>
            <a:r>
              <a:rPr lang="en-US" sz="2800">
                <a:latin typeface="Trebuchet MS" charset="0"/>
              </a:rPr>
              <a:t>switch</a:t>
            </a:r>
            <a:r>
              <a:rPr lang="en-US" sz="2800"/>
              <a:t> statements)</a:t>
            </a:r>
          </a:p>
          <a:p>
            <a:r>
              <a:rPr lang="en-US" sz="2800"/>
              <a:t>We’ve gotten rid of the flags we needed to tell one kind of animal from another</a:t>
            </a:r>
          </a:p>
          <a:p>
            <a:r>
              <a:rPr lang="en-US" sz="2800"/>
              <a:t>Basically, we’re now using Objects the way they were meant to be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Inappropriate Intimacy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2578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Sharing of secrets between classes, especially outside the sanctioned bounds of inheritance</a:t>
            </a:r>
          </a:p>
          <a:p>
            <a:pPr lvl="1"/>
            <a:r>
              <a:rPr lang="en-US" dirty="0" smtClean="0"/>
              <a:t>e.g., public variables, indiscriminate definitions of get/set methods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Rethink basic abstraction and introduce appropriate use of get/set methods. Merge classes when intimacy warranted. </a:t>
            </a:r>
            <a:br>
              <a:rPr lang="en-US" dirty="0" smtClean="0"/>
            </a:br>
            <a:r>
              <a:rPr lang="en-US" dirty="0" smtClean="0"/>
              <a:t>(Move/Extract Method/Field, Change Bidirectional Association to Unidirectional, Hide Delegate)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Q5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Classes/methods seem to implement the same or similar abstraction, yet are otherwise unrelated</a:t>
            </a:r>
          </a:p>
          <a:p>
            <a:pPr lvl="1"/>
            <a:r>
              <a:rPr lang="en-US" dirty="0" smtClean="0"/>
              <a:t>Not against overloading, just haphazard design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Move the classes “closer” together. Find a common interface. Find a common subpart and remove it.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Extract [</a:t>
            </a:r>
            <a:r>
              <a:rPr lang="en-US" i="1" dirty="0" err="1" smtClean="0"/>
              <a:t>Super]Class</a:t>
            </a:r>
            <a:r>
              <a:rPr lang="en-US" i="1" dirty="0" smtClean="0"/>
              <a:t>, Move Method, </a:t>
            </a:r>
            <a:br>
              <a:rPr lang="en-US" i="1" dirty="0" smtClean="0"/>
            </a:br>
            <a:r>
              <a:rPr lang="en-US" i="1" dirty="0" smtClean="0"/>
              <a:t>Rename Method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686800" cy="533400"/>
          </a:xfrm>
        </p:spPr>
        <p:txBody>
          <a:bodyPr/>
          <a:lstStyle/>
          <a:p>
            <a:r>
              <a:rPr lang="en-US" dirty="0" smtClean="0"/>
              <a:t>Alternative Classes with Different Interfaces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Class consists of (simple) data fields and simple </a:t>
            </a:r>
            <a:r>
              <a:rPr lang="en-US" dirty="0" err="1" smtClean="0"/>
              <a:t>accessor/mutator</a:t>
            </a:r>
            <a:r>
              <a:rPr lang="en-US" dirty="0" smtClean="0"/>
              <a:t> methods only</a:t>
            </a:r>
          </a:p>
          <a:p>
            <a:pPr lvl="1"/>
            <a:r>
              <a:rPr lang="en-US" dirty="0" smtClean="0"/>
              <a:t>Only dumb data holders</a:t>
            </a:r>
          </a:p>
          <a:p>
            <a:pPr lvl="1"/>
            <a:r>
              <a:rPr lang="en-US" dirty="0" smtClean="0"/>
              <a:t>Often, you find clients using only get/set methods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Examine client usage patterns and abstract some commonalities of usage into methods and move some behavior into data class.   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Encapsulate Field/Collection, Remove Setting Method, Extract/Move Method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Q6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Refused Bequest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Subclass inherits methods/data, but doesn’t seem to use some of them</a:t>
            </a:r>
          </a:p>
          <a:p>
            <a:pPr lvl="1"/>
            <a:r>
              <a:rPr lang="en-US" dirty="0" smtClean="0"/>
              <a:t>Fowler says this is not as bad a smell as others</a:t>
            </a:r>
          </a:p>
          <a:p>
            <a:pPr lvl="1"/>
            <a:r>
              <a:rPr lang="en-US" dirty="0" smtClean="0"/>
              <a:t>9 times out of 10, this smell is not worth cleaning</a:t>
            </a:r>
          </a:p>
          <a:p>
            <a:pPr lvl="1"/>
            <a:r>
              <a:rPr lang="en-US" dirty="0" smtClean="0"/>
              <a:t>Address it when there is confusion or problems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Create a new sibling class and push all the unused methods into the sibling – this way abstract parent contains commonality. Then use delegation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Push down Method/Field, Replace Inheritance with Delegation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Q7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Long comments are often a sign of opaque, complicated, inscrutable code</a:t>
            </a:r>
          </a:p>
          <a:p>
            <a:pPr lvl="1"/>
            <a:r>
              <a:rPr lang="en-US" dirty="0" smtClean="0"/>
              <a:t>If comments are not simply rationale, consider restructuring code to be more self-evident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Make methods short and use long identifiers. Ensure comments largely document rationale.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Extract Method, Rename Method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Q8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Temporary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An object in which an instance variable is set only in certain circumstances</a:t>
            </a:r>
          </a:p>
          <a:p>
            <a:pPr lvl="1"/>
            <a:r>
              <a:rPr lang="en-US" dirty="0" smtClean="0"/>
              <a:t>Such code is difficult to understand since you expect a class to need all it’s variables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Create a legitimate home for the orphan variables (</a:t>
            </a:r>
            <a:r>
              <a:rPr lang="en-US" i="1" dirty="0" smtClean="0"/>
              <a:t>Extract Class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Put all the code that concerns the variable into a component and eliminate conditional code</a:t>
            </a:r>
            <a:br>
              <a:rPr lang="en-US" dirty="0" smtClean="0"/>
            </a:br>
            <a:r>
              <a:rPr lang="en-US" dirty="0" smtClean="0"/>
              <a:t>(Introduce Null Object)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Incomplete Library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181600"/>
          </a:xfrm>
        </p:spPr>
        <p:txBody>
          <a:bodyPr/>
          <a:lstStyle/>
          <a:p>
            <a:pPr marL="342900" lvl="1" indent="-342900">
              <a:buFont typeface="Wingdings" charset="2"/>
              <a:buChar char="v"/>
            </a:pPr>
            <a:r>
              <a:rPr lang="en-US" sz="2800" dirty="0" smtClean="0">
                <a:solidFill>
                  <a:srgbClr val="800000"/>
                </a:solidFill>
              </a:rPr>
              <a:t>Situation:</a:t>
            </a:r>
            <a:r>
              <a:rPr lang="en-US" sz="2800" dirty="0" smtClean="0"/>
              <a:t> Library class doesn’t have the functions that you need and it is difficult to modify for your purpose</a:t>
            </a:r>
          </a:p>
          <a:p>
            <a:pPr lvl="1"/>
            <a:r>
              <a:rPr lang="en-US" dirty="0" smtClean="0"/>
              <a:t>Reuse touted as valuable – reuse ill-designed is troublesome…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Special purpose tools to make the class “usable” by introducing foreign methods and extension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Introduce Foreign Method, Introduce Local Extension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Q9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8077200" cy="533400"/>
          </a:xfrm>
        </p:spPr>
        <p:txBody>
          <a:bodyPr/>
          <a:lstStyle/>
          <a:p>
            <a:r>
              <a:rPr lang="en-US" dirty="0" smtClean="0"/>
              <a:t>Feathers’ approach – </a:t>
            </a:r>
            <a:r>
              <a:rPr lang="en-US" dirty="0" err="1" smtClean="0"/>
              <a:t>Ch</a:t>
            </a:r>
            <a:r>
              <a:rPr lang="en-US" dirty="0" smtClean="0"/>
              <a:t> 21, for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approaches “bad smells” from a higher level:</a:t>
            </a:r>
          </a:p>
          <a:p>
            <a:pPr lvl="1"/>
            <a:r>
              <a:rPr lang="en-US" dirty="0" smtClean="0"/>
              <a:t>Instead of just “what’s wrong with a code snippet,” more like,</a:t>
            </a:r>
          </a:p>
          <a:p>
            <a:pPr lvl="1"/>
            <a:r>
              <a:rPr lang="en-US" dirty="0" smtClean="0"/>
              <a:t>“What’s making life difficult for me in coding this system?”</a:t>
            </a:r>
          </a:p>
          <a:p>
            <a:pPr lvl="1"/>
            <a:r>
              <a:rPr lang="en-US" dirty="0" smtClean="0"/>
              <a:t>Fowler does this, too, some of the time.</a:t>
            </a:r>
          </a:p>
          <a:p>
            <a:pPr lvl="1"/>
            <a:r>
              <a:rPr lang="en-US" dirty="0" smtClean="0"/>
              <a:t>Feathers’ </a:t>
            </a:r>
            <a:r>
              <a:rPr lang="en-US" dirty="0" err="1" smtClean="0"/>
              <a:t>Ch</a:t>
            </a:r>
            <a:r>
              <a:rPr lang="en-US" dirty="0" smtClean="0"/>
              <a:t> 21 is ~ </a:t>
            </a:r>
            <a:r>
              <a:rPr lang="en-US" dirty="0" err="1" smtClean="0"/>
              <a:t>Folwer’s</a:t>
            </a:r>
            <a:r>
              <a:rPr lang="en-US" dirty="0" smtClean="0"/>
              <a:t> “Shotgun surgery.”</a:t>
            </a:r>
          </a:p>
          <a:p>
            <a:pPr lvl="1"/>
            <a:r>
              <a:rPr lang="en-US" dirty="0" smtClean="0"/>
              <a:t>Let’s look at this one, as an example…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2971800" y="6553200"/>
            <a:ext cx="1905000" cy="381000"/>
          </a:xfrm>
        </p:spPr>
        <p:txBody>
          <a:bodyPr/>
          <a:lstStyle/>
          <a:p>
            <a:fld id="{74B3A97D-E058-4347-98A3-25ACC5C2803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1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Feathers’ </a:t>
            </a:r>
            <a:r>
              <a:rPr lang="en-US" dirty="0" err="1" smtClean="0"/>
              <a:t>Ch</a:t>
            </a:r>
            <a:r>
              <a:rPr lang="en-US" dirty="0" smtClean="0"/>
              <a:t> 21,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Feathers recommends:</a:t>
            </a:r>
          </a:p>
          <a:p>
            <a:r>
              <a:rPr lang="en-US" dirty="0" smtClean="0"/>
              <a:t>When you see code duplication –</a:t>
            </a:r>
          </a:p>
          <a:p>
            <a:pPr lvl="1"/>
            <a:r>
              <a:rPr lang="en-US" dirty="0" smtClean="0"/>
              <a:t>Step back and consider the full scope of it.</a:t>
            </a:r>
          </a:p>
          <a:p>
            <a:pPr lvl="1"/>
            <a:r>
              <a:rPr lang="en-US" dirty="0" smtClean="0"/>
              <a:t>If you combined it, what would the resulting code look like?</a:t>
            </a:r>
          </a:p>
          <a:p>
            <a:r>
              <a:rPr lang="en-US" dirty="0" smtClean="0"/>
              <a:t>Then start small:</a:t>
            </a:r>
          </a:p>
          <a:p>
            <a:pPr lvl="1"/>
            <a:r>
              <a:rPr lang="en-US" dirty="0" smtClean="0"/>
              <a:t>See if you can remove small parts of the duplication.</a:t>
            </a:r>
          </a:p>
          <a:p>
            <a:pPr lvl="1"/>
            <a:r>
              <a:rPr lang="en-US" dirty="0" smtClean="0"/>
              <a:t>That will test your larger idea about this!</a:t>
            </a:r>
          </a:p>
          <a:p>
            <a:r>
              <a:rPr lang="en-US" dirty="0" smtClean="0"/>
              <a:t>There may be good alternatives!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2971800" y="6553200"/>
            <a:ext cx="1905000" cy="381000"/>
          </a:xfrm>
        </p:spPr>
        <p:txBody>
          <a:bodyPr/>
          <a:lstStyle/>
          <a:p>
            <a:fld id="{74B3A97D-E058-4347-98A3-25ACC5C2803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29600" y="5867400"/>
            <a:ext cx="910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Q12 !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11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2971800" y="6553200"/>
            <a:ext cx="1905000" cy="381000"/>
          </a:xfrm>
        </p:spPr>
        <p:txBody>
          <a:bodyPr/>
          <a:lstStyle/>
          <a:p>
            <a:fld id="{45710C6F-0584-BD48-9C66-04F2F9D556B9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8376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Back to Fowler: Refactoring </a:t>
            </a:r>
            <a:r>
              <a:rPr lang="en-US" dirty="0"/>
              <a:t>Indicators: </a:t>
            </a:r>
            <a:br>
              <a:rPr lang="en-US" dirty="0"/>
            </a:br>
            <a:r>
              <a:rPr lang="en-US" dirty="0"/>
              <a:t>Bad Smells in Code</a:t>
            </a:r>
          </a:p>
        </p:txBody>
      </p:sp>
      <p:sp>
        <p:nvSpPr>
          <p:cNvPr id="837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4114800" cy="52578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Duplicated Code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Long Method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Large Class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Long Parameter List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Divergent Change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Shotgun Surgery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Feature Envy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Data Clumps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Primitive Obsession</a:t>
            </a:r>
          </a:p>
          <a:p>
            <a:pPr>
              <a:spcBef>
                <a:spcPct val="0"/>
              </a:spcBef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Switch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Statements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Lazy Class</a:t>
            </a:r>
          </a:p>
        </p:txBody>
      </p:sp>
      <p:sp>
        <p:nvSpPr>
          <p:cNvPr id="837636" name="Text Box 1028"/>
          <p:cNvSpPr txBox="1">
            <a:spLocks noChangeArrowheads="1"/>
          </p:cNvSpPr>
          <p:nvPr/>
        </p:nvSpPr>
        <p:spPr bwMode="auto">
          <a:xfrm>
            <a:off x="4648200" y="2133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37637" name="Text Box 1029"/>
          <p:cNvSpPr txBox="1">
            <a:spLocks noChangeArrowheads="1"/>
          </p:cNvSpPr>
          <p:nvPr/>
        </p:nvSpPr>
        <p:spPr bwMode="auto">
          <a:xfrm>
            <a:off x="4343400" y="1066800"/>
            <a:ext cx="4800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Parallel Inheritance Hierarchies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Speculative </a:t>
            </a:r>
            <a:r>
              <a:rPr lang="en-US" sz="2800" b="1" dirty="0">
                <a:latin typeface="+mn-lt"/>
              </a:rPr>
              <a:t>Generality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Temporary </a:t>
            </a:r>
            <a:r>
              <a:rPr lang="en-US" sz="2800" b="1" dirty="0">
                <a:latin typeface="+mn-lt"/>
              </a:rPr>
              <a:t>Field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Message </a:t>
            </a:r>
            <a:r>
              <a:rPr lang="en-US" sz="2800" b="1" dirty="0">
                <a:latin typeface="+mn-lt"/>
              </a:rPr>
              <a:t>Chains 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Middle </a:t>
            </a:r>
            <a:r>
              <a:rPr lang="en-US" sz="2800" b="1" dirty="0">
                <a:latin typeface="+mn-lt"/>
              </a:rPr>
              <a:t>Man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Inappropriate </a:t>
            </a:r>
            <a:r>
              <a:rPr lang="en-US" sz="2800" b="1" dirty="0">
                <a:latin typeface="+mn-lt"/>
              </a:rPr>
              <a:t>Intimacy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Incomplete </a:t>
            </a:r>
            <a:r>
              <a:rPr lang="en-US" sz="2800" b="1" dirty="0">
                <a:latin typeface="+mn-lt"/>
              </a:rPr>
              <a:t>Library Class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Data </a:t>
            </a:r>
            <a:r>
              <a:rPr lang="en-US" sz="2800" b="1" dirty="0">
                <a:latin typeface="+mn-lt"/>
              </a:rPr>
              <a:t>Class</a:t>
            </a:r>
            <a:endParaRPr lang="en-US" sz="2800" b="1" dirty="0" smtClean="0"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Refused Bequest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Alternative Classes </a:t>
            </a:r>
            <a:r>
              <a:rPr lang="en-US" sz="2800" b="1" dirty="0" err="1" smtClean="0">
                <a:latin typeface="+mn-lt"/>
              </a:rPr>
              <a:t>w</a:t>
            </a:r>
            <a:r>
              <a:rPr lang="en-US" sz="2800" b="1" dirty="0" smtClean="0">
                <a:latin typeface="+mn-lt"/>
              </a:rPr>
              <a:t>/ varied interfaces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+mn-lt"/>
              </a:rPr>
              <a:t>Comments</a:t>
            </a:r>
            <a:endParaRPr lang="en-US" sz="2800" b="1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343400" y="1066800"/>
            <a:ext cx="4724400" cy="55626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18034" y="5791200"/>
            <a:ext cx="1249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Today!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657970" y="64770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637" grpId="0"/>
      <p:bldP spid="10" grpId="0" animBg="1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Inheritance Hierarchies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181600"/>
          </a:xfrm>
        </p:spPr>
        <p:txBody>
          <a:bodyPr/>
          <a:lstStyle/>
          <a:p>
            <a:pPr marL="342900" lvl="1" indent="-342900">
              <a:buFont typeface="Wingdings" charset="2"/>
              <a:buChar char="v"/>
            </a:pPr>
            <a:r>
              <a:rPr lang="en-US" sz="2800" dirty="0" smtClean="0">
                <a:solidFill>
                  <a:srgbClr val="800000"/>
                </a:solidFill>
              </a:rPr>
              <a:t>Situation:</a:t>
            </a:r>
            <a:r>
              <a:rPr lang="en-US" sz="2800" dirty="0" smtClean="0"/>
              <a:t> Every time a subclass of one class is made, another subclass must also be made</a:t>
            </a:r>
          </a:p>
          <a:p>
            <a:pPr lvl="1"/>
            <a:r>
              <a:rPr lang="en-US" dirty="0" smtClean="0"/>
              <a:t>Special case of Shotgun Surgery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General Strategy is to eliminate the duplication to ensure that instances of one hierarch refer to instances of the other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Move Method, Move Field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01000" y="5862935"/>
            <a:ext cx="1116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33CC"/>
                </a:solidFill>
              </a:rPr>
              <a:t>Q10 (!)</a:t>
            </a: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Speculative Generality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305800" cy="52578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Presence of hooks and special cases for things that are not required, but may have been anticipated.</a:t>
            </a:r>
          </a:p>
          <a:p>
            <a:pPr lvl="1"/>
            <a:r>
              <a:rPr lang="en-US" dirty="0" smtClean="0"/>
              <a:t>Extra classes and features add to complexity</a:t>
            </a:r>
          </a:p>
          <a:p>
            <a:pPr lvl="1"/>
            <a:r>
              <a:rPr lang="en-US" dirty="0" smtClean="0"/>
              <a:t>Spotted by when only users are test cases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Remove unused classes and methods. If you really do need it later, you can add it back in. </a:t>
            </a:r>
            <a:br>
              <a:rPr lang="en-US" dirty="0" smtClean="0"/>
            </a:br>
            <a:r>
              <a:rPr lang="en-US" dirty="0" smtClean="0"/>
              <a:t>(Collapse hierarchy, inline class, remove parameter)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2971800" y="6553200"/>
            <a:ext cx="1905000" cy="381000"/>
          </a:xfrm>
        </p:spPr>
        <p:txBody>
          <a:bodyPr/>
          <a:lstStyle/>
          <a:p>
            <a:fld id="{74B3A97D-E058-4347-98A3-25ACC5C2803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Chains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001000" cy="48768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Client asks for a sub-object, that asks for a sub-object, …</a:t>
            </a:r>
          </a:p>
          <a:p>
            <a:pPr lvl="1"/>
            <a:r>
              <a:rPr lang="en-US" dirty="0" smtClean="0"/>
              <a:t>Multi-layer “drill down” may result in sub-sub-sub-objects being passed back to requesting client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Rethink abstraction and examine why deeply nested subpart is surfacing</a:t>
            </a:r>
          </a:p>
          <a:p>
            <a:pPr lvl="1"/>
            <a:r>
              <a:rPr lang="en-US" dirty="0" smtClean="0"/>
              <a:t>Why is the subpart so simple that it’s useful far from home? </a:t>
            </a:r>
          </a:p>
          <a:p>
            <a:pPr lvl="1"/>
            <a:r>
              <a:rPr lang="en-US" dirty="0" smtClean="0"/>
              <a:t>Use </a:t>
            </a:r>
            <a:r>
              <a:rPr lang="en-US" i="1" dirty="0" smtClean="0"/>
              <a:t>Hide Delegate </a:t>
            </a:r>
            <a:r>
              <a:rPr lang="en-US" dirty="0" smtClean="0"/>
              <a:t>to resurface objects and remove unnecessary indirections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2971800" y="6553200"/>
            <a:ext cx="1905000" cy="381000"/>
          </a:xfrm>
        </p:spPr>
        <p:txBody>
          <a:bodyPr/>
          <a:lstStyle/>
          <a:p>
            <a:fld id="{74B3A97D-E058-4347-98A3-25ACC5C2803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Q3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6096000" cy="53340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Too many levels of indirection!</a:t>
            </a:r>
          </a:p>
          <a:p>
            <a:pPr lvl="1"/>
            <a:r>
              <a:rPr lang="en-US" dirty="0" smtClean="0"/>
              <a:t>If too many of a class’s methods beg services of delegate sub-objects, the basic abstraction is probably compromised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>
                <a:solidFill>
                  <a:srgbClr val="000000"/>
                </a:solidFill>
              </a:rPr>
              <a:t>Remove unnecessary levels of indirection using </a:t>
            </a:r>
            <a:r>
              <a:rPr lang="en-US" i="1" dirty="0" smtClean="0">
                <a:solidFill>
                  <a:srgbClr val="000000"/>
                </a:solidFill>
              </a:rPr>
              <a:t>Remove Middle Man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000000"/>
                </a:solidFill>
              </a:rPr>
              <a:t>Replace Delegation with Inheritance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2971800" y="6553200"/>
            <a:ext cx="1905000" cy="381000"/>
          </a:xfrm>
        </p:spPr>
        <p:txBody>
          <a:bodyPr/>
          <a:lstStyle/>
          <a:p>
            <a:fld id="{74B3A97D-E058-4347-98A3-25ACC5C2803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Q4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6230257" y="1066800"/>
            <a:ext cx="2837543" cy="2590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686800" y="6396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Exercise: Improved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800" dirty="0">
                <a:latin typeface="Trebuchet MS" charset="0"/>
              </a:rPr>
              <a:t>class Animal {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final </a:t>
            </a:r>
            <a:r>
              <a:rPr lang="en-US" sz="2800" dirty="0" err="1">
                <a:latin typeface="Trebuchet MS" charset="0"/>
              </a:rPr>
              <a:t>int</a:t>
            </a:r>
            <a:r>
              <a:rPr lang="en-US" sz="2800" dirty="0">
                <a:latin typeface="Trebuchet MS" charset="0"/>
              </a:rPr>
              <a:t> MAMMAL = 0, BIRD = 1, REPTILE = 2;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</a:t>
            </a:r>
            <a:r>
              <a:rPr lang="en-US" sz="2800" dirty="0" err="1">
                <a:latin typeface="Trebuchet MS" charset="0"/>
              </a:rPr>
              <a:t>int</a:t>
            </a:r>
            <a:r>
              <a:rPr lang="en-US" sz="2800" dirty="0">
                <a:latin typeface="Trebuchet MS" charset="0"/>
              </a:rPr>
              <a:t> </a:t>
            </a:r>
            <a:r>
              <a:rPr lang="en-US" sz="2800" dirty="0" err="1">
                <a:latin typeface="Trebuchet MS" charset="0"/>
              </a:rPr>
              <a:t>myKind</a:t>
            </a:r>
            <a:r>
              <a:rPr lang="en-US" sz="2800" dirty="0">
                <a:latin typeface="Trebuchet MS" charset="0"/>
              </a:rPr>
              <a:t>;  </a:t>
            </a:r>
            <a:r>
              <a:rPr lang="en-US" sz="2800" dirty="0">
                <a:solidFill>
                  <a:srgbClr val="007F00"/>
                </a:solidFill>
                <a:latin typeface="Trebuchet MS" charset="0"/>
              </a:rPr>
              <a:t>// set in constructor</a:t>
            </a:r>
            <a:r>
              <a:rPr lang="en-US" sz="2800" dirty="0">
                <a:latin typeface="Trebuchet MS" charset="0"/>
              </a:rPr>
              <a:t/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...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String </a:t>
            </a:r>
            <a:r>
              <a:rPr lang="en-US" sz="2800" dirty="0" err="1">
                <a:latin typeface="Trebuchet MS" charset="0"/>
              </a:rPr>
              <a:t>getSkin</a:t>
            </a:r>
            <a:r>
              <a:rPr lang="en-US" sz="2800" dirty="0">
                <a:latin typeface="Trebuchet MS" charset="0"/>
              </a:rPr>
              <a:t>() {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   switch (</a:t>
            </a:r>
            <a:r>
              <a:rPr lang="en-US" sz="2800" dirty="0" err="1">
                <a:latin typeface="Trebuchet MS" charset="0"/>
              </a:rPr>
              <a:t>myKind</a:t>
            </a:r>
            <a:r>
              <a:rPr lang="en-US" sz="2800" dirty="0">
                <a:latin typeface="Trebuchet MS" charset="0"/>
              </a:rPr>
              <a:t>) {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      case MAMMAL: return "hair";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      case BIRD: return "feathers";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      case REPTILE: return "scales";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      default: return "integument";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   }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   }</a:t>
            </a:r>
            <a:br>
              <a:rPr lang="en-US" sz="2800" dirty="0">
                <a:latin typeface="Trebuchet MS" charset="0"/>
              </a:rPr>
            </a:br>
            <a:r>
              <a:rPr lang="en-US" sz="2800" dirty="0">
                <a:latin typeface="Trebuchet MS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9006</TotalTime>
  <Words>1022</Words>
  <Application>Microsoft Office PowerPoint</Application>
  <PresentationFormat>On-screen Show (4:3)</PresentationFormat>
  <Paragraphs>186</Paragraphs>
  <Slides>18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Blank Presentation</vt:lpstr>
      <vt:lpstr>Software Construction  and Evolution - CSSE 375  Even more  Bad Smells in Code</vt:lpstr>
      <vt:lpstr>Feathers’ approach – Ch 21, for example</vt:lpstr>
      <vt:lpstr>Feathers’ Ch 21, cntd</vt:lpstr>
      <vt:lpstr>Back to Fowler: Refactoring Indicators:  Bad Smells in Code</vt:lpstr>
      <vt:lpstr>Parallel Inheritance Hierarchies</vt:lpstr>
      <vt:lpstr>Speculative Generality</vt:lpstr>
      <vt:lpstr>Message Chains</vt:lpstr>
      <vt:lpstr>Middle Man</vt:lpstr>
      <vt:lpstr>Class Exercise: Improved</vt:lpstr>
      <vt:lpstr>Class Exercise: Improved</vt:lpstr>
      <vt:lpstr>How is this an improvement?</vt:lpstr>
      <vt:lpstr>Inappropriate Intimacy</vt:lpstr>
      <vt:lpstr>Alternative Classes with Different Interfaces</vt:lpstr>
      <vt:lpstr>Data Class</vt:lpstr>
      <vt:lpstr>Refused Bequest</vt:lpstr>
      <vt:lpstr>Comments</vt:lpstr>
      <vt:lpstr>Temporary Field</vt:lpstr>
      <vt:lpstr>Incomplete Library Class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50</cp:revision>
  <cp:lastPrinted>2010-03-23T01:04:46Z</cp:lastPrinted>
  <dcterms:created xsi:type="dcterms:W3CDTF">2010-03-22T02:00:56Z</dcterms:created>
  <dcterms:modified xsi:type="dcterms:W3CDTF">2014-03-18T12:15:27Z</dcterms:modified>
</cp:coreProperties>
</file>