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9" r:id="rId2"/>
    <p:sldId id="555" r:id="rId3"/>
    <p:sldId id="542" r:id="rId4"/>
    <p:sldId id="541" r:id="rId5"/>
    <p:sldId id="543" r:id="rId6"/>
    <p:sldId id="544" r:id="rId7"/>
    <p:sldId id="545" r:id="rId8"/>
    <p:sldId id="546" r:id="rId9"/>
    <p:sldId id="547" r:id="rId10"/>
    <p:sldId id="548" r:id="rId11"/>
    <p:sldId id="549" r:id="rId12"/>
    <p:sldId id="550" r:id="rId13"/>
    <p:sldId id="551" r:id="rId14"/>
    <p:sldId id="552" r:id="rId15"/>
    <p:sldId id="553" r:id="rId16"/>
    <p:sldId id="554" r:id="rId17"/>
  </p:sldIdLst>
  <p:sldSz cx="9144000" cy="6858000" type="screen4x3"/>
  <p:notesSz cx="7315200" cy="9601200"/>
  <p:custDataLst>
    <p:tags r:id="rId2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FFFF00"/>
    <a:srgbClr val="0033CC"/>
    <a:srgbClr val="800000"/>
    <a:srgbClr val="990000"/>
    <a:srgbClr val="000066"/>
    <a:srgbClr val="CC3300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53" autoAdjust="0"/>
    <p:restoredTop sz="75129" autoAdjust="0"/>
  </p:normalViewPr>
  <p:slideViewPr>
    <p:cSldViewPr>
      <p:cViewPr varScale="1">
        <p:scale>
          <a:sx n="74" d="100"/>
          <a:sy n="74" d="100"/>
        </p:scale>
        <p:origin x="-7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018"/>
    </p:cViewPr>
  </p:sorterViewPr>
  <p:notesViewPr>
    <p:cSldViewPr>
      <p:cViewPr varScale="1">
        <p:scale>
          <a:sx n="59" d="100"/>
          <a:sy n="59" d="100"/>
        </p:scale>
        <p:origin x="-1542" y="-84"/>
      </p:cViewPr>
      <p:guideLst>
        <p:guide orient="horz" pos="3025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0838" y="0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t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endParaRPr lang="en-US"/>
          </a:p>
        </p:txBody>
      </p:sp>
      <p:sp>
        <p:nvSpPr>
          <p:cNvPr id="1761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82938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defTabSz="954088">
              <a:defRPr sz="1300"/>
            </a:lvl1pPr>
          </a:lstStyle>
          <a:p>
            <a:endParaRPr lang="en-US"/>
          </a:p>
        </p:txBody>
      </p:sp>
      <p:sp>
        <p:nvSpPr>
          <p:cNvPr id="1761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0838" y="9109075"/>
            <a:ext cx="3182937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381" tIns="47691" rIns="95381" bIns="47691" numCol="1" anchor="b" anchorCtr="0" compatLnSpc="1">
            <a:prstTxWarp prst="textNoShape">
              <a:avLst/>
            </a:prstTxWarp>
          </a:bodyPr>
          <a:lstStyle>
            <a:lvl1pPr algn="r" defTabSz="954088">
              <a:defRPr sz="1300"/>
            </a:lvl1pPr>
          </a:lstStyle>
          <a:p>
            <a:fld id="{BE7C2961-80AF-1046-8E90-A8097193FC6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5691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8600"/>
            <a:ext cx="3170238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defTabSz="973138">
              <a:defRPr sz="1300"/>
            </a:lvl1pPr>
          </a:lstStyle>
          <a:p>
            <a:endParaRPr lang="en-US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18600"/>
            <a:ext cx="3170237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187" tIns="48594" rIns="97187" bIns="48594" numCol="1" anchor="b" anchorCtr="0" compatLnSpc="1">
            <a:prstTxWarp prst="textNoShape">
              <a:avLst/>
            </a:prstTxWarp>
          </a:bodyPr>
          <a:lstStyle>
            <a:lvl1pPr algn="r" defTabSz="973138">
              <a:defRPr sz="1300"/>
            </a:lvl1pPr>
          </a:lstStyle>
          <a:p>
            <a:fld id="{1D48FDC5-0FF0-AA44-98DE-252E54AB5E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46036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1C3301-B4F8-9C4A-A4A6-B086B24BB786}" type="slidenum">
              <a:rPr lang="en-US"/>
              <a:pPr/>
              <a:t>1</a:t>
            </a:fld>
            <a:endParaRPr lang="en-US"/>
          </a:p>
        </p:txBody>
      </p:sp>
      <p:sp>
        <p:nvSpPr>
          <p:cNvPr id="382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 smtClean="0"/>
              <a:t>Image of PHP and Yoda from http://www.kingletas.com/2012/08/php-code-smells.html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Complex: Acquires subparts that rightly belong elsewhere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Feature envy is more of an issue when both A and B have interesting data</a:t>
            </a:r>
          </a:p>
          <a:p>
            <a:r>
              <a:rPr lang="en-US" dirty="0" smtClean="0"/>
              <a:t>Q8: </a:t>
            </a:r>
            <a:r>
              <a:rPr lang="en-US" dirty="0" smtClean="0"/>
              <a:t>What is the exception</a:t>
            </a:r>
            <a:r>
              <a:rPr lang="en-US" baseline="0" dirty="0" smtClean="0"/>
              <a:t> to dealing with Feature Envy?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Usually, this means that there’s a coherent </a:t>
            </a:r>
            <a:r>
              <a:rPr lang="en-US" dirty="0" err="1" smtClean="0"/>
              <a:t>subobject</a:t>
            </a:r>
            <a:r>
              <a:rPr lang="en-US" dirty="0" smtClean="0"/>
              <a:t> just waiting to be recognized and encapsulated</a:t>
            </a:r>
          </a:p>
          <a:p>
            <a:endParaRPr lang="en-US" dirty="0" smtClean="0"/>
          </a:p>
          <a:p>
            <a:r>
              <a:rPr lang="en-US" dirty="0" smtClean="0"/>
              <a:t>In the example, a Title class is dying to be born.</a:t>
            </a:r>
            <a:r>
              <a:rPr lang="en-US" baseline="0" dirty="0" smtClean="0"/>
              <a:t>  </a:t>
            </a:r>
            <a:r>
              <a:rPr lang="en-US" dirty="0" smtClean="0"/>
              <a:t>If a client knows how to change a title’s </a:t>
            </a:r>
            <a:r>
              <a:rPr lang="en-US" dirty="0" err="1" smtClean="0"/>
              <a:t>x</a:t>
            </a:r>
            <a:r>
              <a:rPr lang="en-US" dirty="0" smtClean="0"/>
              <a:t>, </a:t>
            </a:r>
            <a:r>
              <a:rPr lang="en-US" dirty="0" err="1" smtClean="0"/>
              <a:t>y</a:t>
            </a:r>
            <a:r>
              <a:rPr lang="en-US" dirty="0" smtClean="0"/>
              <a:t>, text, and color, then it knows enough to be able to “roll its own” Title objects.</a:t>
            </a:r>
          </a:p>
          <a:p>
            <a:r>
              <a:rPr lang="en-US" dirty="0" smtClean="0"/>
              <a:t>However, this means that the client now has to talk to another class.</a:t>
            </a:r>
          </a:p>
          <a:p>
            <a:r>
              <a:rPr lang="en-US" dirty="0" smtClean="0"/>
              <a:t>This will greatly shorten and simplify your parameter lists (which aids understanding) and makes your class conceptually simpler too.</a:t>
            </a:r>
          </a:p>
          <a:p>
            <a:r>
              <a:rPr lang="en-US" dirty="0" smtClean="0"/>
              <a:t>Moving the data may create feature envy initially</a:t>
            </a:r>
            <a:r>
              <a:rPr lang="en-US" baseline="0" dirty="0" smtClean="0"/>
              <a:t> -- </a:t>
            </a:r>
            <a:r>
              <a:rPr lang="en-US" dirty="0" smtClean="0"/>
              <a:t>May have to iterate on the design until it feels right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Q9: </a:t>
            </a:r>
            <a:r>
              <a:rPr lang="en-US" dirty="0" smtClean="0"/>
              <a:t>What is the solution for</a:t>
            </a:r>
            <a:r>
              <a:rPr lang="en-US" baseline="0" dirty="0" smtClean="0"/>
              <a:t> addressing the Primitive Obsession bad smell?</a:t>
            </a:r>
            <a:endParaRPr lang="en-US" dirty="0" smtClean="0"/>
          </a:p>
          <a:p>
            <a:r>
              <a:rPr lang="en-US" dirty="0" smtClean="0"/>
              <a:t>Often, these small objects have interesting and non-trivial constraints that can be modeled</a:t>
            </a:r>
          </a:p>
          <a:p>
            <a:r>
              <a:rPr lang="en-US" dirty="0" smtClean="0"/>
              <a:t>e.g., fixed number of digits/chars, check digits, special values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 </a:t>
            </a:r>
            <a:r>
              <a:rPr lang="en-US" dirty="0" err="1" smtClean="0"/>
              <a:t>Chapt</a:t>
            </a:r>
            <a:r>
              <a:rPr lang="en-US" dirty="0" smtClean="0"/>
              <a:t>. 1 example</a:t>
            </a:r>
            <a:r>
              <a:rPr lang="en-US" baseline="0" dirty="0" smtClean="0"/>
              <a:t> with switch that became a strategy/state pattern.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Q10: </a:t>
            </a:r>
            <a:r>
              <a:rPr lang="en-US" dirty="0" smtClean="0"/>
              <a:t>What is</a:t>
            </a:r>
            <a:r>
              <a:rPr lang="en-US" baseline="0" dirty="0" smtClean="0"/>
              <a:t> a Lazy Class and why is it a problem?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08249F7-010F-264F-BC39-8D2A6D669496}" type="slidenum">
              <a:rPr lang="en-US"/>
              <a:pPr/>
              <a:t>2</a:t>
            </a:fld>
            <a:endParaRPr lang="en-US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Q3: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Are Bad Code Smells certain/precise predictors of poor design ?</a:t>
            </a:r>
            <a:r>
              <a:rPr lang="en-US" dirty="0" smtClean="0">
                <a:effectLst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  <a:p>
            <a:pPr eaLnBrk="1" hangingPunct="1"/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Remember that Bad Smells –</a:t>
            </a:r>
            <a:r>
              <a:rPr lang="en-US" baseline="0" dirty="0" smtClean="0"/>
              <a:t> smell like money – money saved and money earned…</a:t>
            </a:r>
          </a:p>
          <a:p>
            <a:r>
              <a:rPr lang="en-US" baseline="0" dirty="0" smtClean="0"/>
              <a:t>Some of the </a:t>
            </a:r>
            <a:r>
              <a:rPr lang="en-US" baseline="0" dirty="0" err="1" smtClean="0"/>
              <a:t>refactorings</a:t>
            </a:r>
            <a:r>
              <a:rPr lang="en-US" baseline="0" dirty="0" smtClean="0"/>
              <a:t> will not make sense yet – to be covered later.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Q2</a:t>
            </a:r>
            <a:r>
              <a:rPr lang="en-US" dirty="0" smtClean="0"/>
              <a:t>: </a:t>
            </a:r>
            <a:r>
              <a:rPr lang="en-US" baseline="0" dirty="0" smtClean="0"/>
              <a:t>What </a:t>
            </a:r>
            <a:r>
              <a:rPr lang="en-US" baseline="0" dirty="0" smtClean="0"/>
              <a:t>is the relationship between bad smells and refactoring?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Talk to the left column</a:t>
            </a:r>
            <a:r>
              <a:rPr lang="en-US" baseline="0" dirty="0" smtClean="0"/>
              <a:t> today…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Q4: </a:t>
            </a:r>
            <a:r>
              <a:rPr lang="en-US" dirty="0" smtClean="0"/>
              <a:t>When</a:t>
            </a:r>
            <a:r>
              <a:rPr lang="en-US" baseline="0" dirty="0" smtClean="0"/>
              <a:t> the code is in two places, what is the solution to the duplicated code situation?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Q6: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Times New Roman" charset="0"/>
                <a:ea typeface="+mn-ea"/>
                <a:cs typeface="+mn-cs"/>
              </a:rPr>
              <a:t>What are some indicators that you may have a Long Method smell ?</a:t>
            </a:r>
            <a:r>
              <a:rPr lang="en-US" dirty="0" smtClean="0">
                <a:effectLst/>
              </a:rPr>
              <a:t> </a:t>
            </a:r>
            <a:endParaRPr lang="en-US" sz="1200" kern="1200" dirty="0" smtClean="0">
              <a:solidFill>
                <a:schemeClr val="tx1"/>
              </a:solidFill>
              <a:effectLst/>
              <a:latin typeface="Times New Roman" charset="0"/>
              <a:ea typeface="+mn-ea"/>
              <a:cs typeface="+mn-cs"/>
            </a:endParaRPr>
          </a:p>
          <a:p>
            <a:endParaRPr lang="en-US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Q5: What is the two step solution</a:t>
            </a:r>
            <a:r>
              <a:rPr lang="en-US" baseline="0" dirty="0" smtClean="0"/>
              <a:t> to Large Classes?</a:t>
            </a:r>
            <a:endParaRPr lang="en-US" dirty="0" smtClean="0"/>
          </a:p>
          <a:p>
            <a:r>
              <a:rPr lang="en-US" dirty="0" smtClean="0"/>
              <a:t>Library classes often have large, fat interfaces (many methods, many parameters, lots of overloading)</a:t>
            </a:r>
          </a:p>
          <a:p>
            <a:r>
              <a:rPr lang="en-US" dirty="0" smtClean="0"/>
              <a:t>If the many methods exist for the purpose of flexibility, that’s OK in a library class.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 smtClean="0"/>
              <a:t>Q7</a:t>
            </a:r>
            <a:r>
              <a:rPr lang="en-US" dirty="0" smtClean="0"/>
              <a:t>: </a:t>
            </a:r>
            <a:r>
              <a:rPr lang="en-US" dirty="0" smtClean="0"/>
              <a:t>What is the</a:t>
            </a:r>
            <a:r>
              <a:rPr lang="en-US" baseline="0" dirty="0" smtClean="0"/>
              <a:t> problem/situation that Long Parameter List is trying to address (more than a long parameters list in methods)? </a:t>
            </a:r>
            <a:endParaRPr lang="en-US" dirty="0" smtClean="0"/>
          </a:p>
          <a:p>
            <a:r>
              <a:rPr lang="en-US" dirty="0" smtClean="0"/>
              <a:t>Structured programming taught the use of parameterization as a cure for global variables.</a:t>
            </a:r>
          </a:p>
          <a:p>
            <a:r>
              <a:rPr lang="en-US" dirty="0" smtClean="0"/>
              <a:t>With modules/OOP, objects have mini-islands of state that can be reasonably treated as “global” to the methods (yet are still hidden from the rest of the program).</a:t>
            </a:r>
          </a:p>
          <a:p>
            <a:r>
              <a:rPr lang="en-US" dirty="0" smtClean="0"/>
              <a:t>i.e., You don’t need to pass a subpart of yourself as a parameter to one of your own methods.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God Complex: Acquires subparts that rightly belong elsewhere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48FDC5-0FF0-AA44-98DE-252E54AB5EC7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invGray">
          <a:xfrm>
            <a:off x="9190038" y="20638"/>
            <a:ext cx="563562" cy="6858000"/>
          </a:xfrm>
          <a:prstGeom prst="rect">
            <a:avLst/>
          </a:prstGeom>
          <a:gradFill rotWithShape="0">
            <a:gsLst>
              <a:gs pos="0">
                <a:srgbClr val="CC0000"/>
              </a:gs>
              <a:gs pos="100000">
                <a:schemeClr val="fol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7" name="Freeform 3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8" name="Freeform 4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49" name="Freeform 5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0" name="Freeform 6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1" name="Freeform 7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2" name="Freeform 8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3" name="Freeform 9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4" name="Freeform 10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C0C0C0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609600"/>
            <a:ext cx="7772400" cy="2819400"/>
          </a:xfrm>
        </p:spPr>
        <p:txBody>
          <a:bodyPr/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pic>
        <p:nvPicPr>
          <p:cNvPr id="16" name="Picture 31" descr="rose4"/>
          <p:cNvPicPr>
            <a:picLocks noChangeAspect="1" noChangeArrowheads="1"/>
          </p:cNvPicPr>
          <p:nvPr userDrawn="1"/>
        </p:nvPicPr>
        <p:blipFill>
          <a:blip r:embed="rId2"/>
          <a:srcRect l="12895" t="22858"/>
          <a:stretch>
            <a:fillRect/>
          </a:stretch>
        </p:blipFill>
        <p:spPr bwMode="auto">
          <a:xfrm>
            <a:off x="7162800" y="6477000"/>
            <a:ext cx="1981200" cy="3286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5"/>
                                            </p:cond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02FA40B-D0E2-5746-A3D8-9149A00ED7A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76200"/>
            <a:ext cx="1943100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76200"/>
            <a:ext cx="56769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AF69C24B-8AC4-4649-8C5D-C9ABF9BA833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6200"/>
            <a:ext cx="7772400" cy="533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162800" y="6553200"/>
            <a:ext cx="1905000" cy="381000"/>
          </a:xfrm>
        </p:spPr>
        <p:txBody>
          <a:bodyPr/>
          <a:lstStyle>
            <a:lvl1pPr>
              <a:defRPr smtClean="0"/>
            </a:lvl1pPr>
          </a:lstStyle>
          <a:p>
            <a:fld id="{D1C5598A-8974-3840-978B-2DD5197435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4B3A97D-E058-4347-98A3-25ACC5C2803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84A6DD52-B65D-2745-95FF-4AABEB5105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762000"/>
            <a:ext cx="38100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D968FA-C622-B24E-90B1-AA1F687089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5EFA5E4A-AD53-0843-A6C6-D4095C8CCF0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43A6690-49A6-7A4D-B2B1-26C8A70FBB9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B87E393-2226-604C-AFDD-3DC991E195F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7032A153-4C1E-1849-AC61-B029892F40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B5FF174-6D5E-474F-A735-6762711C564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6" name="Freeform 22"/>
          <p:cNvSpPr>
            <a:spLocks/>
          </p:cNvSpPr>
          <p:nvPr/>
        </p:nvSpPr>
        <p:spPr bwMode="white">
          <a:xfrm>
            <a:off x="0" y="4510088"/>
            <a:ext cx="5754688" cy="2347912"/>
          </a:xfrm>
          <a:custGeom>
            <a:avLst/>
            <a:gdLst/>
            <a:ahLst/>
            <a:cxnLst>
              <a:cxn ang="0">
                <a:pos x="0" y="1491"/>
              </a:cxn>
              <a:cxn ang="0">
                <a:pos x="0" y="0"/>
              </a:cxn>
              <a:cxn ang="0">
                <a:pos x="171" y="3"/>
              </a:cxn>
              <a:cxn ang="0">
                <a:pos x="355" y="9"/>
              </a:cxn>
              <a:cxn ang="0">
                <a:pos x="499" y="21"/>
              </a:cxn>
              <a:cxn ang="0">
                <a:pos x="650" y="36"/>
              </a:cxn>
              <a:cxn ang="0">
                <a:pos x="809" y="54"/>
              </a:cxn>
              <a:cxn ang="0">
                <a:pos x="957" y="78"/>
              </a:cxn>
              <a:cxn ang="0">
                <a:pos x="1119" y="105"/>
              </a:cxn>
              <a:cxn ang="0">
                <a:pos x="1261" y="133"/>
              </a:cxn>
              <a:cxn ang="0">
                <a:pos x="1441" y="175"/>
              </a:cxn>
              <a:cxn ang="0">
                <a:pos x="1598" y="217"/>
              </a:cxn>
              <a:cxn ang="0">
                <a:pos x="1763" y="269"/>
              </a:cxn>
              <a:cxn ang="0">
                <a:pos x="1887" y="308"/>
              </a:cxn>
              <a:cxn ang="0">
                <a:pos x="2085" y="384"/>
              </a:cxn>
              <a:cxn ang="0">
                <a:pos x="2230" y="444"/>
              </a:cxn>
              <a:cxn ang="0">
                <a:pos x="2456" y="547"/>
              </a:cxn>
              <a:cxn ang="0">
                <a:pos x="2666" y="662"/>
              </a:cxn>
              <a:cxn ang="0">
                <a:pos x="2859" y="786"/>
              </a:cxn>
              <a:cxn ang="0">
                <a:pos x="3046" y="920"/>
              </a:cxn>
              <a:cxn ang="0">
                <a:pos x="3193" y="1038"/>
              </a:cxn>
              <a:cxn ang="0">
                <a:pos x="3332" y="1168"/>
              </a:cxn>
              <a:cxn ang="0">
                <a:pos x="3440" y="1280"/>
              </a:cxn>
              <a:cxn ang="0">
                <a:pos x="3524" y="1380"/>
              </a:cxn>
              <a:cxn ang="0">
                <a:pos x="3624" y="1491"/>
              </a:cxn>
              <a:cxn ang="0">
                <a:pos x="3608" y="1491"/>
              </a:cxn>
              <a:cxn ang="0">
                <a:pos x="0" y="1491"/>
              </a:cxn>
            </a:cxnLst>
            <a:rect l="0" t="0" r="r" b="b"/>
            <a:pathLst>
              <a:path w="3625" h="1492">
                <a:moveTo>
                  <a:pt x="0" y="1491"/>
                </a:moveTo>
                <a:lnTo>
                  <a:pt x="0" y="0"/>
                </a:lnTo>
                <a:lnTo>
                  <a:pt x="171" y="3"/>
                </a:lnTo>
                <a:lnTo>
                  <a:pt x="355" y="9"/>
                </a:lnTo>
                <a:lnTo>
                  <a:pt x="499" y="21"/>
                </a:lnTo>
                <a:lnTo>
                  <a:pt x="650" y="36"/>
                </a:lnTo>
                <a:lnTo>
                  <a:pt x="809" y="54"/>
                </a:lnTo>
                <a:lnTo>
                  <a:pt x="957" y="78"/>
                </a:lnTo>
                <a:lnTo>
                  <a:pt x="1119" y="105"/>
                </a:lnTo>
                <a:lnTo>
                  <a:pt x="1261" y="133"/>
                </a:lnTo>
                <a:lnTo>
                  <a:pt x="1441" y="175"/>
                </a:lnTo>
                <a:lnTo>
                  <a:pt x="1598" y="217"/>
                </a:lnTo>
                <a:lnTo>
                  <a:pt x="1763" y="269"/>
                </a:lnTo>
                <a:lnTo>
                  <a:pt x="1887" y="308"/>
                </a:lnTo>
                <a:lnTo>
                  <a:pt x="2085" y="384"/>
                </a:lnTo>
                <a:lnTo>
                  <a:pt x="2230" y="444"/>
                </a:lnTo>
                <a:lnTo>
                  <a:pt x="2456" y="547"/>
                </a:lnTo>
                <a:lnTo>
                  <a:pt x="2666" y="662"/>
                </a:lnTo>
                <a:lnTo>
                  <a:pt x="2859" y="786"/>
                </a:lnTo>
                <a:lnTo>
                  <a:pt x="3046" y="920"/>
                </a:lnTo>
                <a:lnTo>
                  <a:pt x="3193" y="1038"/>
                </a:lnTo>
                <a:lnTo>
                  <a:pt x="3332" y="1168"/>
                </a:lnTo>
                <a:lnTo>
                  <a:pt x="3440" y="1280"/>
                </a:lnTo>
                <a:lnTo>
                  <a:pt x="3524" y="1380"/>
                </a:lnTo>
                <a:lnTo>
                  <a:pt x="3624" y="1491"/>
                </a:lnTo>
                <a:lnTo>
                  <a:pt x="3608" y="1491"/>
                </a:lnTo>
                <a:lnTo>
                  <a:pt x="0" y="1491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5400000" scaled="1"/>
          </a:gradFill>
          <a:ln w="9525" cap="flat" cmpd="sng">
            <a:noFill/>
            <a:prstDash val="solid"/>
            <a:miter lim="800000"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7" name="Freeform 23"/>
          <p:cNvSpPr>
            <a:spLocks/>
          </p:cNvSpPr>
          <p:nvPr/>
        </p:nvSpPr>
        <p:spPr bwMode="white">
          <a:xfrm>
            <a:off x="0" y="3838575"/>
            <a:ext cx="8164513" cy="3019425"/>
          </a:xfrm>
          <a:custGeom>
            <a:avLst/>
            <a:gdLst/>
            <a:ahLst/>
            <a:cxnLst>
              <a:cxn ang="0">
                <a:pos x="2718" y="405"/>
              </a:cxn>
              <a:cxn ang="0">
                <a:pos x="2466" y="333"/>
              </a:cxn>
              <a:cxn ang="0">
                <a:pos x="2202" y="261"/>
              </a:cxn>
              <a:cxn ang="0">
                <a:pos x="1929" y="198"/>
              </a:cxn>
              <a:cxn ang="0">
                <a:pos x="1695" y="153"/>
              </a:cxn>
              <a:cxn ang="0">
                <a:pos x="1434" y="111"/>
              </a:cxn>
              <a:cxn ang="0">
                <a:pos x="1188" y="75"/>
              </a:cxn>
              <a:cxn ang="0">
                <a:pos x="957" y="48"/>
              </a:cxn>
              <a:cxn ang="0">
                <a:pos x="747" y="30"/>
              </a:cxn>
              <a:cxn ang="0">
                <a:pos x="501" y="15"/>
              </a:cxn>
              <a:cxn ang="0">
                <a:pos x="246" y="3"/>
              </a:cxn>
              <a:cxn ang="0">
                <a:pos x="0" y="0"/>
              </a:cxn>
              <a:cxn ang="0">
                <a:pos x="0" y="275"/>
              </a:cxn>
              <a:cxn ang="0">
                <a:pos x="0" y="345"/>
              </a:cxn>
              <a:cxn ang="0">
                <a:pos x="0" y="275"/>
              </a:cxn>
              <a:cxn ang="0">
                <a:pos x="0" y="342"/>
              </a:cxn>
              <a:cxn ang="0">
                <a:pos x="339" y="351"/>
              </a:cxn>
              <a:cxn ang="0">
                <a:pos x="606" y="372"/>
              </a:cxn>
              <a:cxn ang="0">
                <a:pos x="852" y="399"/>
              </a:cxn>
              <a:cxn ang="0">
                <a:pos x="1068" y="435"/>
              </a:cxn>
              <a:cxn ang="0">
                <a:pos x="1275" y="474"/>
              </a:cxn>
              <a:cxn ang="0">
                <a:pos x="1545" y="540"/>
              </a:cxn>
              <a:cxn ang="0">
                <a:pos x="1761" y="603"/>
              </a:cxn>
              <a:cxn ang="0">
                <a:pos x="1971" y="678"/>
              </a:cxn>
              <a:cxn ang="0">
                <a:pos x="2166" y="747"/>
              </a:cxn>
              <a:cxn ang="0">
                <a:pos x="2397" y="852"/>
              </a:cxn>
              <a:cxn ang="0">
                <a:pos x="2613" y="960"/>
              </a:cxn>
              <a:cxn ang="0">
                <a:pos x="2832" y="1095"/>
              </a:cxn>
              <a:cxn ang="0">
                <a:pos x="3012" y="1212"/>
              </a:cxn>
              <a:cxn ang="0">
                <a:pos x="3186" y="1347"/>
              </a:cxn>
              <a:cxn ang="0">
                <a:pos x="3351" y="1497"/>
              </a:cxn>
              <a:cxn ang="0">
                <a:pos x="3480" y="1629"/>
              </a:cxn>
              <a:cxn ang="0">
                <a:pos x="3612" y="1785"/>
              </a:cxn>
              <a:cxn ang="0">
                <a:pos x="3699" y="1901"/>
              </a:cxn>
              <a:cxn ang="0">
                <a:pos x="5142" y="1901"/>
              </a:cxn>
              <a:cxn ang="0">
                <a:pos x="5076" y="1827"/>
              </a:cxn>
              <a:cxn ang="0">
                <a:pos x="4968" y="1707"/>
              </a:cxn>
              <a:cxn ang="0">
                <a:pos x="4797" y="1539"/>
              </a:cxn>
              <a:cxn ang="0">
                <a:pos x="4617" y="1383"/>
              </a:cxn>
              <a:cxn ang="0">
                <a:pos x="4410" y="1221"/>
              </a:cxn>
              <a:cxn ang="0">
                <a:pos x="4185" y="1071"/>
              </a:cxn>
              <a:cxn ang="0">
                <a:pos x="3960" y="939"/>
              </a:cxn>
              <a:cxn ang="0">
                <a:pos x="3708" y="801"/>
              </a:cxn>
              <a:cxn ang="0">
                <a:pos x="3492" y="702"/>
              </a:cxn>
              <a:cxn ang="0">
                <a:pos x="3231" y="588"/>
              </a:cxn>
              <a:cxn ang="0">
                <a:pos x="2964" y="489"/>
              </a:cxn>
              <a:cxn ang="0">
                <a:pos x="2718" y="405"/>
              </a:cxn>
            </a:cxnLst>
            <a:rect l="0" t="0" r="r" b="b"/>
            <a:pathLst>
              <a:path w="5143" h="1902">
                <a:moveTo>
                  <a:pt x="2718" y="405"/>
                </a:moveTo>
                <a:lnTo>
                  <a:pt x="2466" y="333"/>
                </a:lnTo>
                <a:lnTo>
                  <a:pt x="2202" y="261"/>
                </a:lnTo>
                <a:lnTo>
                  <a:pt x="1929" y="198"/>
                </a:lnTo>
                <a:lnTo>
                  <a:pt x="1695" y="153"/>
                </a:lnTo>
                <a:lnTo>
                  <a:pt x="1434" y="111"/>
                </a:lnTo>
                <a:lnTo>
                  <a:pt x="1188" y="75"/>
                </a:lnTo>
                <a:lnTo>
                  <a:pt x="957" y="48"/>
                </a:lnTo>
                <a:lnTo>
                  <a:pt x="747" y="30"/>
                </a:lnTo>
                <a:lnTo>
                  <a:pt x="501" y="15"/>
                </a:lnTo>
                <a:lnTo>
                  <a:pt x="246" y="3"/>
                </a:lnTo>
                <a:lnTo>
                  <a:pt x="0" y="0"/>
                </a:lnTo>
                <a:lnTo>
                  <a:pt x="0" y="275"/>
                </a:lnTo>
                <a:lnTo>
                  <a:pt x="0" y="345"/>
                </a:lnTo>
                <a:lnTo>
                  <a:pt x="0" y="275"/>
                </a:lnTo>
                <a:lnTo>
                  <a:pt x="0" y="342"/>
                </a:lnTo>
                <a:lnTo>
                  <a:pt x="339" y="351"/>
                </a:lnTo>
                <a:lnTo>
                  <a:pt x="606" y="372"/>
                </a:lnTo>
                <a:lnTo>
                  <a:pt x="852" y="399"/>
                </a:lnTo>
                <a:lnTo>
                  <a:pt x="1068" y="435"/>
                </a:lnTo>
                <a:lnTo>
                  <a:pt x="1275" y="474"/>
                </a:lnTo>
                <a:lnTo>
                  <a:pt x="1545" y="540"/>
                </a:lnTo>
                <a:lnTo>
                  <a:pt x="1761" y="603"/>
                </a:lnTo>
                <a:lnTo>
                  <a:pt x="1971" y="678"/>
                </a:lnTo>
                <a:lnTo>
                  <a:pt x="2166" y="747"/>
                </a:lnTo>
                <a:lnTo>
                  <a:pt x="2397" y="852"/>
                </a:lnTo>
                <a:lnTo>
                  <a:pt x="2613" y="960"/>
                </a:lnTo>
                <a:lnTo>
                  <a:pt x="2832" y="1095"/>
                </a:lnTo>
                <a:lnTo>
                  <a:pt x="3012" y="1212"/>
                </a:lnTo>
                <a:lnTo>
                  <a:pt x="3186" y="1347"/>
                </a:lnTo>
                <a:lnTo>
                  <a:pt x="3351" y="1497"/>
                </a:lnTo>
                <a:lnTo>
                  <a:pt x="3480" y="1629"/>
                </a:lnTo>
                <a:lnTo>
                  <a:pt x="3612" y="1785"/>
                </a:lnTo>
                <a:lnTo>
                  <a:pt x="3699" y="1901"/>
                </a:lnTo>
                <a:lnTo>
                  <a:pt x="5142" y="1901"/>
                </a:lnTo>
                <a:lnTo>
                  <a:pt x="5076" y="1827"/>
                </a:lnTo>
                <a:lnTo>
                  <a:pt x="4968" y="1707"/>
                </a:lnTo>
                <a:lnTo>
                  <a:pt x="4797" y="1539"/>
                </a:lnTo>
                <a:lnTo>
                  <a:pt x="4617" y="1383"/>
                </a:lnTo>
                <a:lnTo>
                  <a:pt x="4410" y="1221"/>
                </a:lnTo>
                <a:lnTo>
                  <a:pt x="4185" y="1071"/>
                </a:lnTo>
                <a:lnTo>
                  <a:pt x="3960" y="939"/>
                </a:lnTo>
                <a:lnTo>
                  <a:pt x="3708" y="801"/>
                </a:lnTo>
                <a:lnTo>
                  <a:pt x="3492" y="702"/>
                </a:lnTo>
                <a:lnTo>
                  <a:pt x="3231" y="588"/>
                </a:lnTo>
                <a:lnTo>
                  <a:pt x="2964" y="489"/>
                </a:lnTo>
                <a:lnTo>
                  <a:pt x="2718" y="405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8" name="Freeform 24"/>
          <p:cNvSpPr>
            <a:spLocks/>
          </p:cNvSpPr>
          <p:nvPr/>
        </p:nvSpPr>
        <p:spPr bwMode="white">
          <a:xfrm>
            <a:off x="0" y="3167063"/>
            <a:ext cx="9144000" cy="36909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558" y="357"/>
              </a:cxn>
              <a:cxn ang="0">
                <a:pos x="807" y="375"/>
              </a:cxn>
              <a:cxn ang="0">
                <a:pos x="1056" y="399"/>
              </a:cxn>
              <a:cxn ang="0">
                <a:pos x="1272" y="426"/>
              </a:cxn>
              <a:cxn ang="0">
                <a:pos x="1539" y="465"/>
              </a:cxn>
              <a:cxn ang="0">
                <a:pos x="1791" y="510"/>
              </a:cxn>
              <a:cxn ang="0">
                <a:pos x="2076" y="570"/>
              </a:cxn>
              <a:cxn ang="0">
                <a:pos x="2334" y="630"/>
              </a:cxn>
              <a:cxn ang="0">
                <a:pos x="2544" y="687"/>
              </a:cxn>
              <a:cxn ang="0">
                <a:pos x="2775" y="759"/>
              </a:cxn>
              <a:cxn ang="0">
                <a:pos x="3003" y="837"/>
              </a:cxn>
              <a:cxn ang="0">
                <a:pos x="3231" y="924"/>
              </a:cxn>
              <a:cxn ang="0">
                <a:pos x="3438" y="1005"/>
              </a:cxn>
              <a:cxn ang="0">
                <a:pos x="3663" y="1110"/>
              </a:cxn>
              <a:cxn ang="0">
                <a:pos x="3903" y="1233"/>
              </a:cxn>
              <a:cxn ang="0">
                <a:pos x="4149" y="1374"/>
              </a:cxn>
              <a:cxn ang="0">
                <a:pos x="4353" y="1506"/>
              </a:cxn>
              <a:cxn ang="0">
                <a:pos x="4491" y="1602"/>
              </a:cxn>
              <a:cxn ang="0">
                <a:pos x="4668" y="1740"/>
              </a:cxn>
              <a:cxn ang="0">
                <a:pos x="4824" y="1875"/>
              </a:cxn>
              <a:cxn ang="0">
                <a:pos x="4968" y="2016"/>
              </a:cxn>
              <a:cxn ang="0">
                <a:pos x="5100" y="2154"/>
              </a:cxn>
              <a:cxn ang="0">
                <a:pos x="5238" y="2324"/>
              </a:cxn>
              <a:cxn ang="0">
                <a:pos x="5759" y="2324"/>
              </a:cxn>
              <a:cxn ang="0">
                <a:pos x="5759" y="1245"/>
              </a:cxn>
              <a:cxn ang="0">
                <a:pos x="5580" y="1119"/>
              </a:cxn>
              <a:cxn ang="0">
                <a:pos x="5400" y="1020"/>
              </a:cxn>
              <a:cxn ang="0">
                <a:pos x="5205" y="918"/>
              </a:cxn>
              <a:cxn ang="0">
                <a:pos x="5031" y="837"/>
              </a:cxn>
              <a:cxn ang="0">
                <a:pos x="4866" y="771"/>
              </a:cxn>
              <a:cxn ang="0">
                <a:pos x="4710" y="711"/>
              </a:cxn>
              <a:cxn ang="0">
                <a:pos x="4545" y="651"/>
              </a:cxn>
              <a:cxn ang="0">
                <a:pos x="4386" y="600"/>
              </a:cxn>
              <a:cxn ang="0">
                <a:pos x="4248" y="552"/>
              </a:cxn>
              <a:cxn ang="0">
                <a:pos x="3993" y="483"/>
              </a:cxn>
              <a:cxn ang="0">
                <a:pos x="3777" y="423"/>
              </a:cxn>
              <a:cxn ang="0">
                <a:pos x="3564" y="375"/>
              </a:cxn>
              <a:cxn ang="0">
                <a:pos x="3282" y="312"/>
              </a:cxn>
              <a:cxn ang="0">
                <a:pos x="3003" y="261"/>
              </a:cxn>
              <a:cxn ang="0">
                <a:pos x="2733" y="213"/>
              </a:cxn>
              <a:cxn ang="0">
                <a:pos x="2451" y="171"/>
              </a:cxn>
              <a:cxn ang="0">
                <a:pos x="2211" y="138"/>
              </a:cxn>
              <a:cxn ang="0">
                <a:pos x="1974" y="108"/>
              </a:cxn>
              <a:cxn ang="0">
                <a:pos x="1665" y="81"/>
              </a:cxn>
              <a:cxn ang="0">
                <a:pos x="1437" y="60"/>
              </a:cxn>
              <a:cxn ang="0">
                <a:pos x="1125" y="36"/>
              </a:cxn>
              <a:cxn ang="0">
                <a:pos x="828" y="21"/>
              </a:cxn>
              <a:cxn ang="0">
                <a:pos x="558" y="12"/>
              </a:cxn>
              <a:cxn ang="0">
                <a:pos x="282" y="3"/>
              </a:cxn>
              <a:cxn ang="0">
                <a:pos x="0" y="0"/>
              </a:cxn>
            </a:cxnLst>
            <a:rect l="0" t="0" r="r" b="b"/>
            <a:pathLst>
              <a:path w="5760" h="2325">
                <a:moveTo>
                  <a:pt x="0" y="0"/>
                </a:moveTo>
                <a:lnTo>
                  <a:pt x="0" y="339"/>
                </a:lnTo>
                <a:lnTo>
                  <a:pt x="558" y="357"/>
                </a:lnTo>
                <a:lnTo>
                  <a:pt x="807" y="375"/>
                </a:lnTo>
                <a:lnTo>
                  <a:pt x="1056" y="399"/>
                </a:lnTo>
                <a:lnTo>
                  <a:pt x="1272" y="426"/>
                </a:lnTo>
                <a:lnTo>
                  <a:pt x="1539" y="465"/>
                </a:lnTo>
                <a:lnTo>
                  <a:pt x="1791" y="510"/>
                </a:lnTo>
                <a:lnTo>
                  <a:pt x="2076" y="570"/>
                </a:lnTo>
                <a:lnTo>
                  <a:pt x="2334" y="630"/>
                </a:lnTo>
                <a:lnTo>
                  <a:pt x="2544" y="687"/>
                </a:lnTo>
                <a:lnTo>
                  <a:pt x="2775" y="759"/>
                </a:lnTo>
                <a:lnTo>
                  <a:pt x="3003" y="837"/>
                </a:lnTo>
                <a:lnTo>
                  <a:pt x="3231" y="924"/>
                </a:lnTo>
                <a:lnTo>
                  <a:pt x="3438" y="1005"/>
                </a:lnTo>
                <a:lnTo>
                  <a:pt x="3663" y="1110"/>
                </a:lnTo>
                <a:lnTo>
                  <a:pt x="3903" y="1233"/>
                </a:lnTo>
                <a:lnTo>
                  <a:pt x="4149" y="1374"/>
                </a:lnTo>
                <a:lnTo>
                  <a:pt x="4353" y="1506"/>
                </a:lnTo>
                <a:lnTo>
                  <a:pt x="4491" y="1602"/>
                </a:lnTo>
                <a:lnTo>
                  <a:pt x="4668" y="1740"/>
                </a:lnTo>
                <a:lnTo>
                  <a:pt x="4824" y="1875"/>
                </a:lnTo>
                <a:lnTo>
                  <a:pt x="4968" y="2016"/>
                </a:lnTo>
                <a:lnTo>
                  <a:pt x="5100" y="2154"/>
                </a:lnTo>
                <a:lnTo>
                  <a:pt x="5238" y="2324"/>
                </a:lnTo>
                <a:lnTo>
                  <a:pt x="5759" y="2324"/>
                </a:lnTo>
                <a:lnTo>
                  <a:pt x="5759" y="1245"/>
                </a:lnTo>
                <a:lnTo>
                  <a:pt x="5580" y="1119"/>
                </a:lnTo>
                <a:lnTo>
                  <a:pt x="5400" y="1020"/>
                </a:lnTo>
                <a:lnTo>
                  <a:pt x="5205" y="918"/>
                </a:lnTo>
                <a:lnTo>
                  <a:pt x="5031" y="837"/>
                </a:lnTo>
                <a:lnTo>
                  <a:pt x="4866" y="771"/>
                </a:lnTo>
                <a:lnTo>
                  <a:pt x="4710" y="711"/>
                </a:lnTo>
                <a:lnTo>
                  <a:pt x="4545" y="651"/>
                </a:lnTo>
                <a:lnTo>
                  <a:pt x="4386" y="600"/>
                </a:lnTo>
                <a:lnTo>
                  <a:pt x="4248" y="552"/>
                </a:lnTo>
                <a:lnTo>
                  <a:pt x="3993" y="483"/>
                </a:lnTo>
                <a:lnTo>
                  <a:pt x="3777" y="423"/>
                </a:lnTo>
                <a:lnTo>
                  <a:pt x="3564" y="375"/>
                </a:lnTo>
                <a:lnTo>
                  <a:pt x="3282" y="312"/>
                </a:lnTo>
                <a:lnTo>
                  <a:pt x="3003" y="261"/>
                </a:lnTo>
                <a:lnTo>
                  <a:pt x="2733" y="213"/>
                </a:lnTo>
                <a:lnTo>
                  <a:pt x="2451" y="171"/>
                </a:lnTo>
                <a:lnTo>
                  <a:pt x="2211" y="138"/>
                </a:lnTo>
                <a:lnTo>
                  <a:pt x="1974" y="108"/>
                </a:lnTo>
                <a:lnTo>
                  <a:pt x="1665" y="81"/>
                </a:lnTo>
                <a:lnTo>
                  <a:pt x="1437" y="60"/>
                </a:lnTo>
                <a:lnTo>
                  <a:pt x="1125" y="36"/>
                </a:lnTo>
                <a:lnTo>
                  <a:pt x="828" y="21"/>
                </a:lnTo>
                <a:lnTo>
                  <a:pt x="558" y="12"/>
                </a:lnTo>
                <a:lnTo>
                  <a:pt x="282" y="3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9" name="Freeform 25"/>
          <p:cNvSpPr>
            <a:spLocks/>
          </p:cNvSpPr>
          <p:nvPr/>
        </p:nvSpPr>
        <p:spPr bwMode="white">
          <a:xfrm>
            <a:off x="0" y="2481263"/>
            <a:ext cx="9144000" cy="2497137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51"/>
              </a:cxn>
              <a:cxn ang="0">
                <a:pos x="282" y="357"/>
              </a:cxn>
              <a:cxn ang="0">
                <a:pos x="627" y="363"/>
              </a:cxn>
              <a:cxn ang="0">
                <a:pos x="960" y="375"/>
              </a:cxn>
              <a:cxn ang="0">
                <a:pos x="1218" y="393"/>
              </a:cxn>
              <a:cxn ang="0">
                <a:pos x="1470" y="411"/>
              </a:cxn>
              <a:cxn ang="0">
                <a:pos x="1746" y="435"/>
              </a:cxn>
              <a:cxn ang="0">
                <a:pos x="2022" y="462"/>
              </a:cxn>
              <a:cxn ang="0">
                <a:pos x="2340" y="504"/>
              </a:cxn>
              <a:cxn ang="0">
                <a:pos x="2664" y="549"/>
              </a:cxn>
              <a:cxn ang="0">
                <a:pos x="2952" y="597"/>
              </a:cxn>
              <a:cxn ang="0">
                <a:pos x="3225" y="648"/>
              </a:cxn>
              <a:cxn ang="0">
                <a:pos x="3513" y="708"/>
              </a:cxn>
              <a:cxn ang="0">
                <a:pos x="3693" y="750"/>
              </a:cxn>
              <a:cxn ang="0">
                <a:pos x="3936" y="810"/>
              </a:cxn>
              <a:cxn ang="0">
                <a:pos x="4095" y="855"/>
              </a:cxn>
              <a:cxn ang="0">
                <a:pos x="4281" y="909"/>
              </a:cxn>
              <a:cxn ang="0">
                <a:pos x="4503" y="981"/>
              </a:cxn>
              <a:cxn ang="0">
                <a:pos x="4704" y="1053"/>
              </a:cxn>
              <a:cxn ang="0">
                <a:pos x="4911" y="1131"/>
              </a:cxn>
              <a:cxn ang="0">
                <a:pos x="5073" y="1197"/>
              </a:cxn>
              <a:cxn ang="0">
                <a:pos x="5256" y="1281"/>
              </a:cxn>
              <a:cxn ang="0">
                <a:pos x="5475" y="1401"/>
              </a:cxn>
              <a:cxn ang="0">
                <a:pos x="5628" y="1482"/>
              </a:cxn>
              <a:cxn ang="0">
                <a:pos x="5759" y="1572"/>
              </a:cxn>
              <a:cxn ang="0">
                <a:pos x="5759" y="633"/>
              </a:cxn>
              <a:cxn ang="0">
                <a:pos x="5493" y="570"/>
              </a:cxn>
              <a:cxn ang="0">
                <a:pos x="5214" y="501"/>
              </a:cxn>
              <a:cxn ang="0">
                <a:pos x="4950" y="444"/>
              </a:cxn>
              <a:cxn ang="0">
                <a:pos x="4701" y="396"/>
              </a:cxn>
              <a:cxn ang="0">
                <a:pos x="4425" y="348"/>
              </a:cxn>
              <a:cxn ang="0">
                <a:pos x="4110" y="294"/>
              </a:cxn>
              <a:cxn ang="0">
                <a:pos x="3813" y="252"/>
              </a:cxn>
              <a:cxn ang="0">
                <a:pos x="3549" y="213"/>
              </a:cxn>
              <a:cxn ang="0">
                <a:pos x="3261" y="183"/>
              </a:cxn>
              <a:cxn ang="0">
                <a:pos x="3015" y="153"/>
              </a:cxn>
              <a:cxn ang="0">
                <a:pos x="2757" y="129"/>
              </a:cxn>
              <a:cxn ang="0">
                <a:pos x="2520" y="105"/>
              </a:cxn>
              <a:cxn ang="0">
                <a:pos x="2301" y="87"/>
              </a:cxn>
              <a:cxn ang="0">
                <a:pos x="2013" y="66"/>
              </a:cxn>
              <a:cxn ang="0">
                <a:pos x="1731" y="48"/>
              </a:cxn>
              <a:cxn ang="0">
                <a:pos x="1524" y="39"/>
              </a:cxn>
              <a:cxn ang="0">
                <a:pos x="1260" y="27"/>
              </a:cxn>
              <a:cxn ang="0">
                <a:pos x="966" y="15"/>
              </a:cxn>
              <a:cxn ang="0">
                <a:pos x="714" y="12"/>
              </a:cxn>
              <a:cxn ang="0">
                <a:pos x="510" y="6"/>
              </a:cxn>
              <a:cxn ang="0">
                <a:pos x="243" y="0"/>
              </a:cxn>
              <a:cxn ang="0">
                <a:pos x="0" y="0"/>
              </a:cxn>
            </a:cxnLst>
            <a:rect l="0" t="0" r="r" b="b"/>
            <a:pathLst>
              <a:path w="5760" h="1573">
                <a:moveTo>
                  <a:pt x="0" y="0"/>
                </a:moveTo>
                <a:lnTo>
                  <a:pt x="0" y="351"/>
                </a:lnTo>
                <a:lnTo>
                  <a:pt x="282" y="357"/>
                </a:lnTo>
                <a:lnTo>
                  <a:pt x="627" y="363"/>
                </a:lnTo>
                <a:lnTo>
                  <a:pt x="960" y="375"/>
                </a:lnTo>
                <a:lnTo>
                  <a:pt x="1218" y="393"/>
                </a:lnTo>
                <a:lnTo>
                  <a:pt x="1470" y="411"/>
                </a:lnTo>
                <a:lnTo>
                  <a:pt x="1746" y="435"/>
                </a:lnTo>
                <a:lnTo>
                  <a:pt x="2022" y="462"/>
                </a:lnTo>
                <a:lnTo>
                  <a:pt x="2340" y="504"/>
                </a:lnTo>
                <a:lnTo>
                  <a:pt x="2664" y="549"/>
                </a:lnTo>
                <a:lnTo>
                  <a:pt x="2952" y="597"/>
                </a:lnTo>
                <a:lnTo>
                  <a:pt x="3225" y="648"/>
                </a:lnTo>
                <a:lnTo>
                  <a:pt x="3513" y="708"/>
                </a:lnTo>
                <a:lnTo>
                  <a:pt x="3693" y="750"/>
                </a:lnTo>
                <a:lnTo>
                  <a:pt x="3936" y="810"/>
                </a:lnTo>
                <a:lnTo>
                  <a:pt x="4095" y="855"/>
                </a:lnTo>
                <a:lnTo>
                  <a:pt x="4281" y="909"/>
                </a:lnTo>
                <a:lnTo>
                  <a:pt x="4503" y="981"/>
                </a:lnTo>
                <a:lnTo>
                  <a:pt x="4704" y="1053"/>
                </a:lnTo>
                <a:lnTo>
                  <a:pt x="4911" y="1131"/>
                </a:lnTo>
                <a:lnTo>
                  <a:pt x="5073" y="1197"/>
                </a:lnTo>
                <a:lnTo>
                  <a:pt x="5256" y="1281"/>
                </a:lnTo>
                <a:lnTo>
                  <a:pt x="5475" y="1401"/>
                </a:lnTo>
                <a:lnTo>
                  <a:pt x="5628" y="1482"/>
                </a:lnTo>
                <a:lnTo>
                  <a:pt x="5759" y="1572"/>
                </a:lnTo>
                <a:lnTo>
                  <a:pt x="5759" y="633"/>
                </a:lnTo>
                <a:lnTo>
                  <a:pt x="5493" y="570"/>
                </a:lnTo>
                <a:lnTo>
                  <a:pt x="5214" y="501"/>
                </a:lnTo>
                <a:lnTo>
                  <a:pt x="4950" y="444"/>
                </a:lnTo>
                <a:lnTo>
                  <a:pt x="4701" y="396"/>
                </a:lnTo>
                <a:lnTo>
                  <a:pt x="4425" y="348"/>
                </a:lnTo>
                <a:lnTo>
                  <a:pt x="4110" y="294"/>
                </a:lnTo>
                <a:lnTo>
                  <a:pt x="3813" y="252"/>
                </a:lnTo>
                <a:lnTo>
                  <a:pt x="3549" y="213"/>
                </a:lnTo>
                <a:lnTo>
                  <a:pt x="3261" y="183"/>
                </a:lnTo>
                <a:lnTo>
                  <a:pt x="3015" y="153"/>
                </a:lnTo>
                <a:lnTo>
                  <a:pt x="2757" y="129"/>
                </a:lnTo>
                <a:lnTo>
                  <a:pt x="2520" y="105"/>
                </a:lnTo>
                <a:lnTo>
                  <a:pt x="2301" y="87"/>
                </a:lnTo>
                <a:lnTo>
                  <a:pt x="2013" y="66"/>
                </a:lnTo>
                <a:lnTo>
                  <a:pt x="1731" y="48"/>
                </a:lnTo>
                <a:lnTo>
                  <a:pt x="1524" y="39"/>
                </a:lnTo>
                <a:lnTo>
                  <a:pt x="1260" y="27"/>
                </a:lnTo>
                <a:lnTo>
                  <a:pt x="966" y="15"/>
                </a:lnTo>
                <a:lnTo>
                  <a:pt x="714" y="12"/>
                </a:lnTo>
                <a:lnTo>
                  <a:pt x="510" y="6"/>
                </a:lnTo>
                <a:lnTo>
                  <a:pt x="24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0" name="Freeform 26"/>
          <p:cNvSpPr>
            <a:spLocks/>
          </p:cNvSpPr>
          <p:nvPr/>
        </p:nvSpPr>
        <p:spPr bwMode="white">
          <a:xfrm>
            <a:off x="0" y="1814513"/>
            <a:ext cx="9144000" cy="153987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339"/>
              </a:cxn>
              <a:cxn ang="0">
                <a:pos x="318" y="342"/>
              </a:cxn>
              <a:cxn ang="0">
                <a:pos x="591" y="348"/>
              </a:cxn>
              <a:cxn ang="0">
                <a:pos x="846" y="354"/>
              </a:cxn>
              <a:cxn ang="0">
                <a:pos x="1074" y="360"/>
              </a:cxn>
              <a:cxn ang="0">
                <a:pos x="1314" y="366"/>
              </a:cxn>
              <a:cxn ang="0">
                <a:pos x="1599" y="381"/>
              </a:cxn>
              <a:cxn ang="0">
                <a:pos x="1911" y="399"/>
              </a:cxn>
              <a:cxn ang="0">
                <a:pos x="2241" y="420"/>
              </a:cxn>
              <a:cxn ang="0">
                <a:pos x="2619" y="453"/>
              </a:cxn>
              <a:cxn ang="0">
                <a:pos x="2889" y="477"/>
              </a:cxn>
              <a:cxn ang="0">
                <a:pos x="3177" y="507"/>
              </a:cxn>
              <a:cxn ang="0">
                <a:pos x="3498" y="543"/>
              </a:cxn>
              <a:cxn ang="0">
                <a:pos x="3813" y="585"/>
              </a:cxn>
              <a:cxn ang="0">
                <a:pos x="4044" y="618"/>
              </a:cxn>
              <a:cxn ang="0">
                <a:pos x="4365" y="669"/>
              </a:cxn>
              <a:cxn ang="0">
                <a:pos x="4683" y="726"/>
              </a:cxn>
              <a:cxn ang="0">
                <a:pos x="4980" y="786"/>
              </a:cxn>
              <a:cxn ang="0">
                <a:pos x="5268" y="846"/>
              </a:cxn>
              <a:cxn ang="0">
                <a:pos x="5646" y="942"/>
              </a:cxn>
              <a:cxn ang="0">
                <a:pos x="5759" y="969"/>
              </a:cxn>
              <a:cxn ang="0">
                <a:pos x="5759" y="0"/>
              </a:cxn>
              <a:cxn ang="0">
                <a:pos x="0" y="0"/>
              </a:cxn>
            </a:cxnLst>
            <a:rect l="0" t="0" r="r" b="b"/>
            <a:pathLst>
              <a:path w="5760" h="970">
                <a:moveTo>
                  <a:pt x="0" y="0"/>
                </a:moveTo>
                <a:lnTo>
                  <a:pt x="0" y="339"/>
                </a:lnTo>
                <a:lnTo>
                  <a:pt x="318" y="342"/>
                </a:lnTo>
                <a:lnTo>
                  <a:pt x="591" y="348"/>
                </a:lnTo>
                <a:lnTo>
                  <a:pt x="846" y="354"/>
                </a:lnTo>
                <a:lnTo>
                  <a:pt x="1074" y="360"/>
                </a:lnTo>
                <a:lnTo>
                  <a:pt x="1314" y="366"/>
                </a:lnTo>
                <a:lnTo>
                  <a:pt x="1599" y="381"/>
                </a:lnTo>
                <a:lnTo>
                  <a:pt x="1911" y="399"/>
                </a:lnTo>
                <a:lnTo>
                  <a:pt x="2241" y="420"/>
                </a:lnTo>
                <a:lnTo>
                  <a:pt x="2619" y="453"/>
                </a:lnTo>
                <a:lnTo>
                  <a:pt x="2889" y="477"/>
                </a:lnTo>
                <a:lnTo>
                  <a:pt x="3177" y="507"/>
                </a:lnTo>
                <a:lnTo>
                  <a:pt x="3498" y="543"/>
                </a:lnTo>
                <a:lnTo>
                  <a:pt x="3813" y="585"/>
                </a:lnTo>
                <a:lnTo>
                  <a:pt x="4044" y="618"/>
                </a:lnTo>
                <a:lnTo>
                  <a:pt x="4365" y="669"/>
                </a:lnTo>
                <a:lnTo>
                  <a:pt x="4683" y="726"/>
                </a:lnTo>
                <a:lnTo>
                  <a:pt x="4980" y="786"/>
                </a:lnTo>
                <a:lnTo>
                  <a:pt x="5268" y="846"/>
                </a:lnTo>
                <a:lnTo>
                  <a:pt x="5646" y="942"/>
                </a:lnTo>
                <a:lnTo>
                  <a:pt x="5759" y="969"/>
                </a:lnTo>
                <a:lnTo>
                  <a:pt x="5759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1" name="Freeform 27"/>
          <p:cNvSpPr>
            <a:spLocks/>
          </p:cNvSpPr>
          <p:nvPr/>
        </p:nvSpPr>
        <p:spPr bwMode="white">
          <a:xfrm>
            <a:off x="0" y="0"/>
            <a:ext cx="9144000" cy="1682750"/>
          </a:xfrm>
          <a:custGeom>
            <a:avLst/>
            <a:gdLst/>
            <a:ahLst/>
            <a:cxnLst>
              <a:cxn ang="0">
                <a:pos x="0" y="753"/>
              </a:cxn>
              <a:cxn ang="0">
                <a:pos x="0" y="1059"/>
              </a:cxn>
              <a:cxn ang="0">
                <a:pos x="5759" y="1059"/>
              </a:cxn>
              <a:cxn ang="0">
                <a:pos x="5759" y="0"/>
              </a:cxn>
              <a:cxn ang="0">
                <a:pos x="5430" y="0"/>
              </a:cxn>
              <a:cxn ang="0">
                <a:pos x="5298" y="84"/>
              </a:cxn>
              <a:cxn ang="0">
                <a:pos x="5136" y="159"/>
              </a:cxn>
              <a:cxn ang="0">
                <a:pos x="4968" y="222"/>
              </a:cxn>
              <a:cxn ang="0">
                <a:pos x="4812" y="267"/>
              </a:cxn>
              <a:cxn ang="0">
                <a:pos x="4626" y="324"/>
              </a:cxn>
              <a:cxn ang="0">
                <a:pos x="4440" y="366"/>
              </a:cxn>
              <a:cxn ang="0">
                <a:pos x="4230" y="414"/>
              </a:cxn>
              <a:cxn ang="0">
                <a:pos x="3939" y="468"/>
              </a:cxn>
              <a:cxn ang="0">
                <a:pos x="3711" y="504"/>
              </a:cxn>
              <a:cxn ang="0">
                <a:pos x="3441" y="543"/>
              </a:cxn>
              <a:cxn ang="0">
                <a:pos x="3189" y="579"/>
              </a:cxn>
              <a:cxn ang="0">
                <a:pos x="2925" y="606"/>
              </a:cxn>
              <a:cxn ang="0">
                <a:pos x="2679" y="633"/>
              </a:cxn>
              <a:cxn ang="0">
                <a:pos x="2418" y="654"/>
              </a:cxn>
              <a:cxn ang="0">
                <a:pos x="2142" y="675"/>
              </a:cxn>
              <a:cxn ang="0">
                <a:pos x="1896" y="693"/>
              </a:cxn>
              <a:cxn ang="0">
                <a:pos x="1647" y="708"/>
              </a:cxn>
              <a:cxn ang="0">
                <a:pos x="1404" y="720"/>
              </a:cxn>
              <a:cxn ang="0">
                <a:pos x="1170" y="732"/>
              </a:cxn>
              <a:cxn ang="0">
                <a:pos x="906" y="738"/>
              </a:cxn>
              <a:cxn ang="0">
                <a:pos x="534" y="747"/>
              </a:cxn>
              <a:cxn ang="0">
                <a:pos x="201" y="753"/>
              </a:cxn>
              <a:cxn ang="0">
                <a:pos x="0" y="753"/>
              </a:cxn>
            </a:cxnLst>
            <a:rect l="0" t="0" r="r" b="b"/>
            <a:pathLst>
              <a:path w="5760" h="1060">
                <a:moveTo>
                  <a:pt x="0" y="753"/>
                </a:moveTo>
                <a:lnTo>
                  <a:pt x="0" y="1059"/>
                </a:lnTo>
                <a:lnTo>
                  <a:pt x="5759" y="1059"/>
                </a:lnTo>
                <a:lnTo>
                  <a:pt x="5759" y="0"/>
                </a:lnTo>
                <a:lnTo>
                  <a:pt x="5430" y="0"/>
                </a:lnTo>
                <a:lnTo>
                  <a:pt x="5298" y="84"/>
                </a:lnTo>
                <a:lnTo>
                  <a:pt x="5136" y="159"/>
                </a:lnTo>
                <a:lnTo>
                  <a:pt x="4968" y="222"/>
                </a:lnTo>
                <a:lnTo>
                  <a:pt x="4812" y="267"/>
                </a:lnTo>
                <a:lnTo>
                  <a:pt x="4626" y="324"/>
                </a:lnTo>
                <a:lnTo>
                  <a:pt x="4440" y="366"/>
                </a:lnTo>
                <a:lnTo>
                  <a:pt x="4230" y="414"/>
                </a:lnTo>
                <a:lnTo>
                  <a:pt x="3939" y="468"/>
                </a:lnTo>
                <a:lnTo>
                  <a:pt x="3711" y="504"/>
                </a:lnTo>
                <a:lnTo>
                  <a:pt x="3441" y="543"/>
                </a:lnTo>
                <a:lnTo>
                  <a:pt x="3189" y="579"/>
                </a:lnTo>
                <a:lnTo>
                  <a:pt x="2925" y="606"/>
                </a:lnTo>
                <a:lnTo>
                  <a:pt x="2679" y="633"/>
                </a:lnTo>
                <a:lnTo>
                  <a:pt x="2418" y="654"/>
                </a:lnTo>
                <a:lnTo>
                  <a:pt x="2142" y="675"/>
                </a:lnTo>
                <a:lnTo>
                  <a:pt x="1896" y="693"/>
                </a:lnTo>
                <a:lnTo>
                  <a:pt x="1647" y="708"/>
                </a:lnTo>
                <a:lnTo>
                  <a:pt x="1404" y="720"/>
                </a:lnTo>
                <a:lnTo>
                  <a:pt x="1170" y="732"/>
                </a:lnTo>
                <a:lnTo>
                  <a:pt x="906" y="738"/>
                </a:lnTo>
                <a:lnTo>
                  <a:pt x="534" y="747"/>
                </a:lnTo>
                <a:lnTo>
                  <a:pt x="201" y="753"/>
                </a:lnTo>
                <a:lnTo>
                  <a:pt x="0" y="753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2" name="Freeform 28"/>
          <p:cNvSpPr>
            <a:spLocks/>
          </p:cNvSpPr>
          <p:nvPr/>
        </p:nvSpPr>
        <p:spPr bwMode="white">
          <a:xfrm>
            <a:off x="0" y="0"/>
            <a:ext cx="8388350" cy="1068388"/>
          </a:xfrm>
          <a:custGeom>
            <a:avLst/>
            <a:gdLst/>
            <a:ahLst/>
            <a:cxnLst>
              <a:cxn ang="0">
                <a:pos x="0" y="366"/>
              </a:cxn>
              <a:cxn ang="0">
                <a:pos x="0" y="672"/>
              </a:cxn>
              <a:cxn ang="0">
                <a:pos x="303" y="672"/>
              </a:cxn>
              <a:cxn ang="0">
                <a:pos x="723" y="663"/>
              </a:cxn>
              <a:cxn ang="0">
                <a:pos x="1020" y="654"/>
              </a:cxn>
              <a:cxn ang="0">
                <a:pos x="1302" y="642"/>
              </a:cxn>
              <a:cxn ang="0">
                <a:pos x="1554" y="630"/>
              </a:cxn>
              <a:cxn ang="0">
                <a:pos x="1779" y="615"/>
              </a:cxn>
              <a:cxn ang="0">
                <a:pos x="1962" y="606"/>
              </a:cxn>
              <a:cxn ang="0">
                <a:pos x="2193" y="588"/>
              </a:cxn>
              <a:cxn ang="0">
                <a:pos x="2448" y="570"/>
              </a:cxn>
              <a:cxn ang="0">
                <a:pos x="2700" y="546"/>
              </a:cxn>
              <a:cxn ang="0">
                <a:pos x="2904" y="528"/>
              </a:cxn>
              <a:cxn ang="0">
                <a:pos x="3138" y="498"/>
              </a:cxn>
              <a:cxn ang="0">
                <a:pos x="3324" y="474"/>
              </a:cxn>
              <a:cxn ang="0">
                <a:pos x="3534" y="447"/>
              </a:cxn>
              <a:cxn ang="0">
                <a:pos x="3735" y="420"/>
              </a:cxn>
              <a:cxn ang="0">
                <a:pos x="3933" y="384"/>
              </a:cxn>
              <a:cxn ang="0">
                <a:pos x="4116" y="351"/>
              </a:cxn>
              <a:cxn ang="0">
                <a:pos x="4266" y="318"/>
              </a:cxn>
              <a:cxn ang="0">
                <a:pos x="4446" y="279"/>
              </a:cxn>
              <a:cxn ang="0">
                <a:pos x="4620" y="237"/>
              </a:cxn>
              <a:cxn ang="0">
                <a:pos x="4779" y="192"/>
              </a:cxn>
              <a:cxn ang="0">
                <a:pos x="4920" y="147"/>
              </a:cxn>
              <a:cxn ang="0">
                <a:pos x="5085" y="90"/>
              </a:cxn>
              <a:cxn ang="0">
                <a:pos x="5193" y="42"/>
              </a:cxn>
              <a:cxn ang="0">
                <a:pos x="5283" y="0"/>
              </a:cxn>
              <a:cxn ang="0">
                <a:pos x="3201" y="0"/>
              </a:cxn>
              <a:cxn ang="0">
                <a:pos x="2982" y="57"/>
              </a:cxn>
              <a:cxn ang="0">
                <a:pos x="2775" y="108"/>
              </a:cxn>
              <a:cxn ang="0">
                <a:pos x="2562" y="150"/>
              </a:cxn>
              <a:cxn ang="0">
                <a:pos x="2397" y="183"/>
              </a:cxn>
              <a:cxn ang="0">
                <a:pos x="2205" y="213"/>
              </a:cxn>
              <a:cxn ang="0">
                <a:pos x="2001" y="243"/>
              </a:cxn>
              <a:cxn ang="0">
                <a:pos x="1776" y="273"/>
              </a:cxn>
              <a:cxn ang="0">
                <a:pos x="1536" y="297"/>
              </a:cxn>
              <a:cxn ang="0">
                <a:pos x="1344" y="312"/>
              </a:cxn>
              <a:cxn ang="0">
                <a:pos x="1134" y="330"/>
              </a:cxn>
              <a:cxn ang="0">
                <a:pos x="921" y="342"/>
              </a:cxn>
              <a:cxn ang="0">
                <a:pos x="696" y="354"/>
              </a:cxn>
              <a:cxn ang="0">
                <a:pos x="501" y="360"/>
              </a:cxn>
              <a:cxn ang="0">
                <a:pos x="279" y="366"/>
              </a:cxn>
              <a:cxn ang="0">
                <a:pos x="99" y="369"/>
              </a:cxn>
              <a:cxn ang="0">
                <a:pos x="0" y="366"/>
              </a:cxn>
            </a:cxnLst>
            <a:rect l="0" t="0" r="r" b="b"/>
            <a:pathLst>
              <a:path w="5284" h="673">
                <a:moveTo>
                  <a:pt x="0" y="366"/>
                </a:moveTo>
                <a:lnTo>
                  <a:pt x="0" y="672"/>
                </a:lnTo>
                <a:lnTo>
                  <a:pt x="303" y="672"/>
                </a:lnTo>
                <a:lnTo>
                  <a:pt x="723" y="663"/>
                </a:lnTo>
                <a:lnTo>
                  <a:pt x="1020" y="654"/>
                </a:lnTo>
                <a:lnTo>
                  <a:pt x="1302" y="642"/>
                </a:lnTo>
                <a:lnTo>
                  <a:pt x="1554" y="630"/>
                </a:lnTo>
                <a:lnTo>
                  <a:pt x="1779" y="615"/>
                </a:lnTo>
                <a:lnTo>
                  <a:pt x="1962" y="606"/>
                </a:lnTo>
                <a:lnTo>
                  <a:pt x="2193" y="588"/>
                </a:lnTo>
                <a:lnTo>
                  <a:pt x="2448" y="570"/>
                </a:lnTo>
                <a:lnTo>
                  <a:pt x="2700" y="546"/>
                </a:lnTo>
                <a:lnTo>
                  <a:pt x="2904" y="528"/>
                </a:lnTo>
                <a:lnTo>
                  <a:pt x="3138" y="498"/>
                </a:lnTo>
                <a:lnTo>
                  <a:pt x="3324" y="474"/>
                </a:lnTo>
                <a:lnTo>
                  <a:pt x="3534" y="447"/>
                </a:lnTo>
                <a:lnTo>
                  <a:pt x="3735" y="420"/>
                </a:lnTo>
                <a:lnTo>
                  <a:pt x="3933" y="384"/>
                </a:lnTo>
                <a:lnTo>
                  <a:pt x="4116" y="351"/>
                </a:lnTo>
                <a:lnTo>
                  <a:pt x="4266" y="318"/>
                </a:lnTo>
                <a:lnTo>
                  <a:pt x="4446" y="279"/>
                </a:lnTo>
                <a:lnTo>
                  <a:pt x="4620" y="237"/>
                </a:lnTo>
                <a:lnTo>
                  <a:pt x="4779" y="192"/>
                </a:lnTo>
                <a:lnTo>
                  <a:pt x="4920" y="147"/>
                </a:lnTo>
                <a:lnTo>
                  <a:pt x="5085" y="90"/>
                </a:lnTo>
                <a:lnTo>
                  <a:pt x="5193" y="42"/>
                </a:lnTo>
                <a:lnTo>
                  <a:pt x="5283" y="0"/>
                </a:lnTo>
                <a:lnTo>
                  <a:pt x="3201" y="0"/>
                </a:lnTo>
                <a:lnTo>
                  <a:pt x="2982" y="57"/>
                </a:lnTo>
                <a:lnTo>
                  <a:pt x="2775" y="108"/>
                </a:lnTo>
                <a:lnTo>
                  <a:pt x="2562" y="150"/>
                </a:lnTo>
                <a:lnTo>
                  <a:pt x="2397" y="183"/>
                </a:lnTo>
                <a:lnTo>
                  <a:pt x="2205" y="213"/>
                </a:lnTo>
                <a:lnTo>
                  <a:pt x="2001" y="243"/>
                </a:lnTo>
                <a:lnTo>
                  <a:pt x="1776" y="273"/>
                </a:lnTo>
                <a:lnTo>
                  <a:pt x="1536" y="297"/>
                </a:lnTo>
                <a:lnTo>
                  <a:pt x="1344" y="312"/>
                </a:lnTo>
                <a:lnTo>
                  <a:pt x="1134" y="330"/>
                </a:lnTo>
                <a:lnTo>
                  <a:pt x="921" y="342"/>
                </a:lnTo>
                <a:lnTo>
                  <a:pt x="696" y="354"/>
                </a:lnTo>
                <a:lnTo>
                  <a:pt x="501" y="360"/>
                </a:lnTo>
                <a:lnTo>
                  <a:pt x="279" y="366"/>
                </a:lnTo>
                <a:lnTo>
                  <a:pt x="99" y="369"/>
                </a:lnTo>
                <a:lnTo>
                  <a:pt x="0" y="366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 cap="flat" cmpd="sng">
            <a:noFill/>
            <a:prstDash val="solid"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3" name="Freeform 29"/>
          <p:cNvSpPr>
            <a:spLocks/>
          </p:cNvSpPr>
          <p:nvPr/>
        </p:nvSpPr>
        <p:spPr bwMode="white">
          <a:xfrm>
            <a:off x="0" y="0"/>
            <a:ext cx="4578350" cy="4540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0" y="285"/>
              </a:cxn>
              <a:cxn ang="0">
                <a:pos x="192" y="285"/>
              </a:cxn>
              <a:cxn ang="0">
                <a:pos x="384" y="282"/>
              </a:cxn>
              <a:cxn ang="0">
                <a:pos x="579" y="276"/>
              </a:cxn>
              <a:cxn ang="0">
                <a:pos x="789" y="267"/>
              </a:cxn>
              <a:cxn ang="0">
                <a:pos x="999" y="258"/>
              </a:cxn>
              <a:cxn ang="0">
                <a:pos x="1161" y="246"/>
              </a:cxn>
              <a:cxn ang="0">
                <a:pos x="1302" y="234"/>
              </a:cxn>
              <a:cxn ang="0">
                <a:pos x="1458" y="222"/>
              </a:cxn>
              <a:cxn ang="0">
                <a:pos x="1665" y="201"/>
              </a:cxn>
              <a:cxn ang="0">
                <a:pos x="1992" y="159"/>
              </a:cxn>
              <a:cxn ang="0">
                <a:pos x="2301" y="117"/>
              </a:cxn>
              <a:cxn ang="0">
                <a:pos x="2604" y="60"/>
              </a:cxn>
              <a:cxn ang="0">
                <a:pos x="2883" y="0"/>
              </a:cxn>
              <a:cxn ang="0">
                <a:pos x="0" y="0"/>
              </a:cxn>
            </a:cxnLst>
            <a:rect l="0" t="0" r="r" b="b"/>
            <a:pathLst>
              <a:path w="2884" h="286">
                <a:moveTo>
                  <a:pt x="0" y="0"/>
                </a:moveTo>
                <a:lnTo>
                  <a:pt x="0" y="285"/>
                </a:lnTo>
                <a:lnTo>
                  <a:pt x="192" y="285"/>
                </a:lnTo>
                <a:lnTo>
                  <a:pt x="384" y="282"/>
                </a:lnTo>
                <a:lnTo>
                  <a:pt x="579" y="276"/>
                </a:lnTo>
                <a:lnTo>
                  <a:pt x="789" y="267"/>
                </a:lnTo>
                <a:lnTo>
                  <a:pt x="999" y="258"/>
                </a:lnTo>
                <a:lnTo>
                  <a:pt x="1161" y="246"/>
                </a:lnTo>
                <a:lnTo>
                  <a:pt x="1302" y="234"/>
                </a:lnTo>
                <a:lnTo>
                  <a:pt x="1458" y="222"/>
                </a:lnTo>
                <a:lnTo>
                  <a:pt x="1665" y="201"/>
                </a:lnTo>
                <a:lnTo>
                  <a:pt x="1992" y="159"/>
                </a:lnTo>
                <a:lnTo>
                  <a:pt x="2301" y="117"/>
                </a:lnTo>
                <a:lnTo>
                  <a:pt x="2604" y="60"/>
                </a:lnTo>
                <a:lnTo>
                  <a:pt x="2883" y="0"/>
                </a:lnTo>
                <a:lnTo>
                  <a:pt x="0" y="0"/>
                </a:lnTo>
              </a:path>
            </a:pathLst>
          </a:custGeom>
          <a:gradFill rotWithShape="0">
            <a:gsLst>
              <a:gs pos="0">
                <a:srgbClr val="DDDDDD"/>
              </a:gs>
              <a:gs pos="100000">
                <a:schemeClr val="bg1"/>
              </a:gs>
            </a:gsLst>
            <a:lin ang="0" scaled="1"/>
          </a:gradFill>
          <a:ln w="9525">
            <a:noFill/>
            <a:round/>
            <a:headEnd type="none" w="sm" len="sm"/>
            <a:tailEnd type="none" w="sm" len="sm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"/>
            <a:ext cx="77724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762000"/>
            <a:ext cx="77724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971800" y="65532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74FCEEE-9DC8-B543-AC3A-75A414BF23B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7315200" y="6477000"/>
            <a:ext cx="1905000" cy="38100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 smtClean="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Times New Roman" charset="0"/>
                <a:ea typeface="+mn-ea"/>
                <a:cs typeface="+mn-cs"/>
              </a:defRPr>
            </a:lvl9pPr>
          </a:lstStyle>
          <a:p>
            <a:pPr algn="r"/>
            <a:fld id="{84A6DD52-B65D-2745-95FF-4AABEB51055F}" type="slidenum">
              <a:rPr lang="en-US" smtClean="0"/>
              <a:pPr algn="r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Wingdings" charset="2"/>
        <a:buChar char="v"/>
        <a:defRPr sz="28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SzPct val="70000"/>
        <a:buFont typeface="ZapfDingbats" pitchFamily="82" charset="2"/>
        <a:buChar char="l"/>
        <a:defRPr sz="2400" b="1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0000"/>
        </a:buClr>
        <a:buChar char="–"/>
        <a:defRPr sz="2400" b="1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304800"/>
            <a:ext cx="7772400" cy="2819400"/>
          </a:xfrm>
          <a:effectLst>
            <a:outerShdw blurRad="63500" dist="35921" dir="2700000" algn="ctr" rotWithShape="0">
              <a:schemeClr val="bg2">
                <a:alpha val="74998"/>
              </a:schemeClr>
            </a:outerShdw>
          </a:effectLst>
        </p:spPr>
        <p:txBody>
          <a:bodyPr/>
          <a:lstStyle/>
          <a:p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Software Construction </a:t>
            </a:r>
            <a:b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and Evolution - </a:t>
            </a: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CSSE 375</a:t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/>
            </a:r>
            <a:br>
              <a:rPr lang="en-US" sz="36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</a:br>
            <a:r>
              <a:rPr lang="en-US" sz="4400" i="1" dirty="0" smtClean="0">
                <a:effectLst>
                  <a:outerShdw blurRad="38100" dist="38100" dir="2700000" algn="tl">
                    <a:srgbClr val="DDDDDD"/>
                  </a:outerShdw>
                </a:effectLst>
              </a:rPr>
              <a:t>Bad Smells in Code</a:t>
            </a:r>
            <a:endParaRPr lang="en-US" sz="4400" i="1" dirty="0">
              <a:effectLst>
                <a:outerShdw blurRad="38100" dist="38100" dir="2700000" algn="tl">
                  <a:srgbClr val="DDDDDD"/>
                </a:outerShdw>
              </a:effectLst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733800"/>
            <a:ext cx="6400800" cy="2057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Shawn </a:t>
            </a:r>
            <a:r>
              <a:rPr lang="en-US" dirty="0" smtClean="0"/>
              <a:t>Bohner &amp; Steve Chenoweth</a:t>
            </a:r>
            <a:endParaRPr lang="en-US" dirty="0"/>
          </a:p>
        </p:txBody>
      </p:sp>
      <p:pic>
        <p:nvPicPr>
          <p:cNvPr id="8202" name="Picture 10" descr="rose4"/>
          <p:cNvPicPr>
            <a:picLocks noChangeAspect="1" noChangeArrowheads="1"/>
          </p:cNvPicPr>
          <p:nvPr/>
        </p:nvPicPr>
        <p:blipFill>
          <a:blip r:embed="rId4"/>
          <a:srcRect l="12895" t="22858"/>
          <a:stretch>
            <a:fillRect/>
          </a:stretch>
        </p:blipFill>
        <p:spPr bwMode="auto">
          <a:xfrm>
            <a:off x="6527800" y="6376988"/>
            <a:ext cx="2616200" cy="434975"/>
          </a:xfrm>
          <a:prstGeom prst="rect">
            <a:avLst/>
          </a:prstGeom>
          <a:noFill/>
        </p:spPr>
      </p:pic>
      <p:pic>
        <p:nvPicPr>
          <p:cNvPr id="1026" name="Picture 2" descr="http://css.kingletas.com/wp-content/uploads/2012/08/code_smells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4731268"/>
            <a:ext cx="2819400" cy="205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Divergent Change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Class is commonly changed in different ways for different reasons</a:t>
            </a:r>
          </a:p>
          <a:p>
            <a:pPr lvl="1"/>
            <a:r>
              <a:rPr lang="en-US" dirty="0" smtClean="0"/>
              <a:t>Class trying to do too much and contains too many unrelated subparts</a:t>
            </a:r>
          </a:p>
          <a:p>
            <a:pPr lvl="1"/>
            <a:r>
              <a:rPr lang="en-US" dirty="0" smtClean="0"/>
              <a:t>Over time, some classes develop a “God complex”</a:t>
            </a:r>
          </a:p>
          <a:p>
            <a:pPr lvl="1"/>
            <a:r>
              <a:rPr lang="en-US" dirty="0" smtClean="0"/>
              <a:t>Sign of </a:t>
            </a:r>
            <a:r>
              <a:rPr lang="en-US" i="1" dirty="0" smtClean="0"/>
              <a:t>poor cohesion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Break it up, reshuffle, reconsider relationships and responsibilities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Shotgun Surgery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Each time you want to make a single, seemingly coherent change, you have to change lots of classes in little ways</a:t>
            </a:r>
          </a:p>
          <a:p>
            <a:pPr lvl="1"/>
            <a:r>
              <a:rPr lang="en-US" dirty="0" smtClean="0"/>
              <a:t>Opposite of divergent change …</a:t>
            </a:r>
          </a:p>
          <a:p>
            <a:pPr lvl="1"/>
            <a:r>
              <a:rPr lang="en-US" dirty="0" smtClean="0"/>
              <a:t>But also a sign of </a:t>
            </a:r>
            <a:r>
              <a:rPr lang="en-US" i="1" dirty="0" smtClean="0"/>
              <a:t>poor cohesion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Look to do some gathering, either in a new or existing class    (</a:t>
            </a:r>
            <a:r>
              <a:rPr lang="en-US" i="1" dirty="0" smtClean="0"/>
              <a:t>Move method/field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2295" y="76200"/>
            <a:ext cx="3405505" cy="787400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 Envy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5344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A method seems more interested in another class than the one it’s defined in</a:t>
            </a:r>
          </a:p>
          <a:p>
            <a:pPr lvl="1"/>
            <a:r>
              <a:rPr lang="en-US" dirty="0" smtClean="0"/>
              <a:t>e.g., Method </a:t>
            </a:r>
            <a:r>
              <a:rPr lang="en-US" dirty="0" err="1" smtClean="0"/>
              <a:t>A::m</a:t>
            </a:r>
            <a:r>
              <a:rPr lang="en-US" dirty="0" smtClean="0"/>
              <a:t>() calls lots of get/set methods </a:t>
            </a:r>
            <a:br>
              <a:rPr lang="en-US" dirty="0" smtClean="0"/>
            </a:br>
            <a:r>
              <a:rPr lang="en-US" dirty="0" smtClean="0"/>
              <a:t>of Class B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Move </a:t>
            </a:r>
            <a:r>
              <a:rPr lang="en-US" dirty="0" err="1" smtClean="0"/>
              <a:t>A::m</a:t>
            </a:r>
            <a:r>
              <a:rPr lang="en-US" dirty="0" smtClean="0"/>
              <a:t>() (or part of it) into Class B!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Move Method/Field, Extract Method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Exception: Visitor/</a:t>
            </a:r>
            <a:r>
              <a:rPr lang="en-US" dirty="0" err="1" smtClean="0"/>
              <a:t>iterator</a:t>
            </a:r>
            <a:r>
              <a:rPr lang="en-US" dirty="0" smtClean="0"/>
              <a:t>/strategy design pattern where the whole point is to decouple the data from the algorithm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Q8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Clumps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286000"/>
            <a:ext cx="8534400" cy="39624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You see a set of variables that seem to “hang out” together</a:t>
            </a:r>
          </a:p>
          <a:p>
            <a:pPr lvl="1"/>
            <a:r>
              <a:rPr lang="en-US" dirty="0" smtClean="0"/>
              <a:t>e.g., passed as parameters, changed/accessed at the same time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err="1" smtClean="0">
                <a:solidFill>
                  <a:srgbClr val="008000"/>
                </a:solidFill>
              </a:rPr>
              <a:t>Solution(s</a:t>
            </a:r>
            <a:r>
              <a:rPr lang="en-US" dirty="0" smtClean="0">
                <a:solidFill>
                  <a:srgbClr val="008000"/>
                </a:solidFill>
              </a:rPr>
              <a:t>):</a:t>
            </a:r>
            <a:endParaRPr lang="en-US" dirty="0" smtClean="0"/>
          </a:p>
          <a:p>
            <a:pPr lvl="1"/>
            <a:r>
              <a:rPr lang="en-US" dirty="0" smtClean="0"/>
              <a:t>Find clumps that appear as fields and turn them into objects 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Slim down method signatures (Intro. </a:t>
            </a:r>
            <a:r>
              <a:rPr lang="en-US" dirty="0" err="1" smtClean="0"/>
              <a:t>Param</a:t>
            </a:r>
            <a:r>
              <a:rPr lang="en-US" dirty="0" smtClean="0"/>
              <a:t>. Object or Preserve Whole Object)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457200" y="914400"/>
            <a:ext cx="8305800" cy="1219200"/>
          </a:xfrm>
          <a:prstGeom prst="rect">
            <a:avLst/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void </a:t>
            </a:r>
            <a:r>
              <a:rPr lang="en-CA" sz="1600" b="1" dirty="0" err="1">
                <a:latin typeface="Courier New" charset="0"/>
              </a:rPr>
              <a:t>Scene::</a:t>
            </a:r>
            <a:r>
              <a:rPr lang="en-CA" sz="1600" b="1" dirty="0" err="1">
                <a:solidFill>
                  <a:srgbClr val="33CC33"/>
                </a:solidFill>
                <a:latin typeface="Courier New" charset="0"/>
              </a:rPr>
              <a:t>set</a:t>
            </a:r>
            <a:r>
              <a:rPr lang="en-CA" sz="1600" b="1" dirty="0" err="1">
                <a:latin typeface="Courier New" charset="0"/>
              </a:rPr>
              <a:t>Title</a:t>
            </a:r>
            <a:r>
              <a:rPr lang="en-CA" sz="1600" b="1" dirty="0">
                <a:latin typeface="Courier New" charset="0"/>
              </a:rPr>
              <a:t> (string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titleText</a:t>
            </a:r>
            <a:r>
              <a:rPr lang="en-CA" sz="1600" b="1" dirty="0">
                <a:latin typeface="Courier New" charset="0"/>
              </a:rPr>
              <a:t>,</a:t>
            </a:r>
            <a:r>
              <a:rPr lang="en-CA" sz="1600" b="1" dirty="0" smtClean="0">
                <a:latin typeface="Courier New" charset="0"/>
              </a:rPr>
              <a:t> </a:t>
            </a:r>
            <a:r>
              <a:rPr lang="en-CA" sz="1600" b="1" dirty="0" err="1" smtClean="0">
                <a:latin typeface="Courier New" charset="0"/>
              </a:rPr>
              <a:t>int</a:t>
            </a:r>
            <a:r>
              <a:rPr lang="en-CA" sz="1600" b="1" dirty="0" smtClean="0">
                <a:latin typeface="Courier New" charset="0"/>
              </a:rPr>
              <a:t>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titleX</a:t>
            </a:r>
            <a:r>
              <a:rPr lang="en-CA" sz="1600" b="1" dirty="0">
                <a:latin typeface="Courier New" charset="0"/>
              </a:rPr>
              <a:t>, </a:t>
            </a:r>
            <a:r>
              <a:rPr lang="en-CA" sz="1600" b="1" dirty="0" err="1">
                <a:latin typeface="Courier New" charset="0"/>
              </a:rPr>
              <a:t>int</a:t>
            </a:r>
            <a:r>
              <a:rPr lang="en-CA" sz="1600" b="1" dirty="0">
                <a:latin typeface="Courier New" charset="0"/>
              </a:rPr>
              <a:t>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titleY</a:t>
            </a:r>
            <a:r>
              <a:rPr lang="en-CA" sz="1600" b="1" dirty="0">
                <a:latin typeface="Courier New" charset="0"/>
              </a:rPr>
              <a:t>, </a:t>
            </a:r>
          </a:p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	Colour </a:t>
            </a:r>
            <a:r>
              <a:rPr lang="en-CA" sz="1600" b="1" dirty="0" err="1" smtClean="0">
                <a:solidFill>
                  <a:srgbClr val="FF0000"/>
                </a:solidFill>
                <a:latin typeface="Courier New" charset="0"/>
              </a:rPr>
              <a:t>titleColor</a:t>
            </a:r>
            <a:r>
              <a:rPr lang="en-CA" sz="1600" b="1" dirty="0">
                <a:latin typeface="Courier New" charset="0"/>
              </a:rPr>
              <a:t>){…</a:t>
            </a:r>
            <a:r>
              <a:rPr lang="en-CA" sz="1600" b="1" dirty="0" smtClean="0">
                <a:latin typeface="Courier New" charset="0"/>
              </a:rPr>
              <a:t>}</a:t>
            </a:r>
          </a:p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void </a:t>
            </a:r>
            <a:r>
              <a:rPr lang="en-CA" sz="1600" b="1" dirty="0" err="1">
                <a:latin typeface="Courier New" charset="0"/>
              </a:rPr>
              <a:t>Scene::</a:t>
            </a:r>
            <a:r>
              <a:rPr lang="en-CA" sz="1600" b="1" dirty="0" err="1">
                <a:solidFill>
                  <a:srgbClr val="33CC33"/>
                </a:solidFill>
                <a:latin typeface="Courier New" charset="0"/>
              </a:rPr>
              <a:t>get</a:t>
            </a:r>
            <a:r>
              <a:rPr lang="en-CA" sz="1600" b="1" dirty="0" err="1">
                <a:latin typeface="Courier New" charset="0"/>
              </a:rPr>
              <a:t>Title</a:t>
            </a:r>
            <a:r>
              <a:rPr lang="en-CA" sz="1600" b="1" dirty="0">
                <a:latin typeface="Courier New" charset="0"/>
              </a:rPr>
              <a:t> (string&amp;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titleText</a:t>
            </a:r>
            <a:r>
              <a:rPr lang="en-CA" sz="1600" b="1" dirty="0">
                <a:latin typeface="Courier New" charset="0"/>
              </a:rPr>
              <a:t>,</a:t>
            </a:r>
            <a:r>
              <a:rPr lang="en-CA" sz="1600" b="1" dirty="0" smtClean="0">
                <a:latin typeface="Courier New" charset="0"/>
              </a:rPr>
              <a:t> </a:t>
            </a:r>
            <a:r>
              <a:rPr lang="en-CA" sz="1600" b="1" dirty="0" err="1" smtClean="0">
                <a:latin typeface="Courier New" charset="0"/>
              </a:rPr>
              <a:t>int</a:t>
            </a:r>
            <a:r>
              <a:rPr lang="en-CA" sz="1600" b="1" dirty="0">
                <a:latin typeface="Courier New" charset="0"/>
              </a:rPr>
              <a:t>&amp;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titleX</a:t>
            </a:r>
            <a:r>
              <a:rPr lang="en-CA" sz="1600" b="1" dirty="0">
                <a:latin typeface="Courier New" charset="0"/>
              </a:rPr>
              <a:t>, </a:t>
            </a:r>
            <a:r>
              <a:rPr lang="en-CA" sz="1600" b="1" dirty="0" err="1">
                <a:latin typeface="Courier New" charset="0"/>
              </a:rPr>
              <a:t>int</a:t>
            </a:r>
            <a:r>
              <a:rPr lang="en-CA" sz="1600" b="1" dirty="0">
                <a:latin typeface="Courier New" charset="0"/>
              </a:rPr>
              <a:t>&amp; </a:t>
            </a:r>
            <a:r>
              <a:rPr lang="en-CA" sz="1600" b="1" dirty="0" err="1">
                <a:solidFill>
                  <a:srgbClr val="FF0000"/>
                </a:solidFill>
                <a:latin typeface="Courier New" charset="0"/>
              </a:rPr>
              <a:t>titleY</a:t>
            </a:r>
            <a:r>
              <a:rPr lang="en-CA" sz="1600" b="1" dirty="0">
                <a:latin typeface="Courier New" charset="0"/>
              </a:rPr>
              <a:t>, </a:t>
            </a:r>
          </a:p>
          <a:p>
            <a:pPr marL="0" lvl="2" algn="l">
              <a:lnSpc>
                <a:spcPct val="90000"/>
              </a:lnSpc>
              <a:spcBef>
                <a:spcPct val="20000"/>
              </a:spcBef>
            </a:pPr>
            <a:r>
              <a:rPr lang="en-CA" sz="1600" b="1" dirty="0">
                <a:latin typeface="Courier New" charset="0"/>
              </a:rPr>
              <a:t>	Colour&amp; </a:t>
            </a:r>
            <a:r>
              <a:rPr lang="en-CA" sz="1600" b="1" dirty="0" err="1" smtClean="0">
                <a:solidFill>
                  <a:srgbClr val="FF0000"/>
                </a:solidFill>
                <a:latin typeface="Courier New" charset="0"/>
              </a:rPr>
              <a:t>titleColor</a:t>
            </a:r>
            <a:r>
              <a:rPr lang="en-CA" sz="1600" b="1" dirty="0">
                <a:latin typeface="Courier New" charset="0"/>
              </a:rPr>
              <a:t>){…}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Obsession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058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All object subparts are instances of primitive types (</a:t>
            </a:r>
            <a:r>
              <a:rPr lang="en-US" dirty="0" err="1" smtClean="0"/>
              <a:t>int</a:t>
            </a:r>
            <a:r>
              <a:rPr lang="en-US" dirty="0" smtClean="0"/>
              <a:t>, string, </a:t>
            </a:r>
            <a:r>
              <a:rPr lang="en-US" dirty="0" err="1" smtClean="0"/>
              <a:t>bool</a:t>
            </a:r>
            <a:r>
              <a:rPr lang="en-US" dirty="0" smtClean="0"/>
              <a:t>, …)</a:t>
            </a:r>
          </a:p>
          <a:p>
            <a:pPr lvl="1"/>
            <a:r>
              <a:rPr lang="en-US" dirty="0" smtClean="0"/>
              <a:t>e.g., dates, currency, tel.#, ISBN, special string values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Create some “small classes” that can validate and enforce the constraints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Replace Data Value with Object, Extract Class, Introduce Parameter Object</a:t>
            </a:r>
            <a:r>
              <a:rPr lang="en-US" dirty="0" smtClean="0"/>
              <a:t>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Q9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Statements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763000" cy="51816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Switch statements indicate misused polymorphism and encapsulation, and results in duplicates of switch statements across code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Eliminate switches with redesigns using polymorphic methods </a:t>
            </a:r>
            <a:br>
              <a:rPr lang="en-US" dirty="0" smtClean="0"/>
            </a:br>
            <a:r>
              <a:rPr lang="en-US" dirty="0" smtClean="0"/>
              <a:t>(Replace conditional with polymorphism, replace type code with subclasses)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5181600"/>
          </a:xfrm>
        </p:spPr>
        <p:txBody>
          <a:bodyPr/>
          <a:lstStyle/>
          <a:p>
            <a:pPr marL="342900" lvl="1" indent="-342900">
              <a:buFont typeface="Wingdings" charset="2"/>
              <a:buChar char="v"/>
            </a:pPr>
            <a:r>
              <a:rPr lang="en-US" sz="2800" dirty="0" smtClean="0">
                <a:solidFill>
                  <a:srgbClr val="800000"/>
                </a:solidFill>
              </a:rPr>
              <a:t>Situation:</a:t>
            </a:r>
            <a:r>
              <a:rPr lang="en-US" sz="2800" dirty="0" smtClean="0"/>
              <a:t> Classes that don’t do much that’s different from other classes (distinct lack of diversity)</a:t>
            </a:r>
          </a:p>
          <a:p>
            <a:pPr lvl="1"/>
            <a:r>
              <a:rPr lang="en-US" dirty="0" smtClean="0"/>
              <a:t>Lazy classes are often results of ambitious design or refactoring that gutted a class of useful behavior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</a:t>
            </a:r>
            <a:endParaRPr lang="en-US" dirty="0" smtClean="0"/>
          </a:p>
          <a:p>
            <a:pPr lvl="1"/>
            <a:r>
              <a:rPr lang="en-US" dirty="0" smtClean="0"/>
              <a:t>When several sibling classes don’t exhibit polymorphic behavioral differences, consider just collapsing them back into the parent and add some parameters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Collapse Hierarchy, Inline Class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7312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Q10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Observations on Bad </a:t>
            </a:r>
            <a:r>
              <a:rPr lang="en-US" dirty="0"/>
              <a:t>Code Smells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066800"/>
            <a:ext cx="7772400" cy="5181600"/>
          </a:xfrm>
        </p:spPr>
        <p:txBody>
          <a:bodyPr/>
          <a:lstStyle/>
          <a:p>
            <a:pPr eaLnBrk="1" hangingPunct="1"/>
            <a:r>
              <a:rPr lang="en-US" dirty="0" smtClean="0"/>
              <a:t>Done with an </a:t>
            </a:r>
            <a:r>
              <a:rPr lang="en-US" dirty="0"/>
              <a:t>object-oriented </a:t>
            </a:r>
            <a:r>
              <a:rPr lang="en-US" dirty="0" smtClean="0"/>
              <a:t>design</a:t>
            </a:r>
          </a:p>
          <a:p>
            <a:pPr lvl="1" eaLnBrk="1" hangingPunct="1"/>
            <a:r>
              <a:rPr lang="en-US" dirty="0"/>
              <a:t>If</a:t>
            </a:r>
            <a:r>
              <a:rPr lang="en-US" dirty="0" smtClean="0"/>
              <a:t> design </a:t>
            </a:r>
            <a:r>
              <a:rPr lang="en-US" dirty="0"/>
              <a:t>is procedural, can’t </a:t>
            </a:r>
            <a:r>
              <a:rPr lang="en-US" dirty="0" smtClean="0"/>
              <a:t>even </a:t>
            </a:r>
            <a:r>
              <a:rPr lang="en-US" dirty="0"/>
              <a:t>do </a:t>
            </a:r>
            <a:r>
              <a:rPr lang="en-US" dirty="0" smtClean="0"/>
              <a:t>this</a:t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 smtClean="0"/>
              <a:t>A </a:t>
            </a:r>
            <a:r>
              <a:rPr lang="en-US" dirty="0"/>
              <a:t>characteristic of a design that is a strong indicator it has poor structure, and should be </a:t>
            </a:r>
            <a:r>
              <a:rPr lang="en-US" dirty="0" err="1" smtClean="0"/>
              <a:t>refactored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 eaLnBrk="1" hangingPunct="1"/>
            <a:r>
              <a:rPr lang="en-US" dirty="0"/>
              <a:t>Code smells are rules of thumb</a:t>
            </a:r>
            <a:endParaRPr lang="en-US" dirty="0" smtClean="0"/>
          </a:p>
          <a:p>
            <a:pPr lvl="1" eaLnBrk="1" hangingPunct="1"/>
            <a:r>
              <a:rPr lang="en-US" dirty="0" smtClean="0"/>
              <a:t>Not </a:t>
            </a:r>
            <a:r>
              <a:rPr lang="en-US" dirty="0"/>
              <a:t>always straightforward that a bad smell must lead to a </a:t>
            </a:r>
            <a:r>
              <a:rPr lang="en-US" dirty="0" smtClean="0"/>
              <a:t>refactoring – must use judgment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Q3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Refactoring Related to Bad Smells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41960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22 Bad Smells</a:t>
            </a:r>
          </a:p>
          <a:p>
            <a:pPr lvl="1"/>
            <a:r>
              <a:rPr lang="en-US" dirty="0" smtClean="0"/>
              <a:t>Situations to look out for</a:t>
            </a:r>
          </a:p>
          <a:p>
            <a:pPr lvl="1"/>
            <a:r>
              <a:rPr lang="en-US" dirty="0" smtClean="0"/>
              <a:t>“anti-patterns”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72 </a:t>
            </a:r>
            <a:r>
              <a:rPr lang="en-US" dirty="0" err="1" smtClean="0"/>
              <a:t>Refactorings</a:t>
            </a:r>
            <a:endParaRPr lang="en-US" dirty="0" smtClean="0"/>
          </a:p>
          <a:p>
            <a:pPr lvl="1"/>
            <a:r>
              <a:rPr lang="en-US" dirty="0" smtClean="0"/>
              <a:t>What to do when you find them</a:t>
            </a:r>
          </a:p>
          <a:p>
            <a:pPr lvl="1"/>
            <a:r>
              <a:rPr lang="en-US" dirty="0" smtClean="0"/>
              <a:t>Often have design implications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Q2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alphaModFix amt="27000"/>
          </a:blip>
          <a:stretch>
            <a:fillRect/>
          </a:stretch>
        </p:blipFill>
        <p:spPr>
          <a:xfrm>
            <a:off x="0" y="1143000"/>
            <a:ext cx="7239000" cy="5717674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10C6F-0584-BD48-9C66-04F2F9D556B9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837634" name="Rectangle 1026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533400"/>
          </a:xfrm>
        </p:spPr>
        <p:txBody>
          <a:bodyPr/>
          <a:lstStyle/>
          <a:p>
            <a:pPr algn="ctr"/>
            <a:r>
              <a:rPr lang="en-US" dirty="0"/>
              <a:t>Refactoring Indicators: </a:t>
            </a:r>
            <a:br>
              <a:rPr lang="en-US" dirty="0"/>
            </a:br>
            <a:r>
              <a:rPr lang="en-US" dirty="0"/>
              <a:t>Bad Smells in Code</a:t>
            </a:r>
          </a:p>
        </p:txBody>
      </p:sp>
      <p:sp>
        <p:nvSpPr>
          <p:cNvPr id="837635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228600" y="1066800"/>
            <a:ext cx="4114800" cy="5257800"/>
          </a:xfrm>
          <a:noFill/>
          <a:ln/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dirty="0"/>
              <a:t>Duplicated Code</a:t>
            </a:r>
          </a:p>
          <a:p>
            <a:pPr>
              <a:spcBef>
                <a:spcPct val="0"/>
              </a:spcBef>
            </a:pPr>
            <a:r>
              <a:rPr lang="en-US" dirty="0"/>
              <a:t>Long Method</a:t>
            </a:r>
          </a:p>
          <a:p>
            <a:pPr>
              <a:spcBef>
                <a:spcPct val="0"/>
              </a:spcBef>
            </a:pPr>
            <a:r>
              <a:rPr lang="en-US" dirty="0"/>
              <a:t>Large Class</a:t>
            </a:r>
          </a:p>
          <a:p>
            <a:pPr>
              <a:spcBef>
                <a:spcPct val="0"/>
              </a:spcBef>
            </a:pPr>
            <a:r>
              <a:rPr lang="en-US" dirty="0"/>
              <a:t>Long Parameter List</a:t>
            </a:r>
          </a:p>
          <a:p>
            <a:pPr>
              <a:spcBef>
                <a:spcPct val="0"/>
              </a:spcBef>
            </a:pPr>
            <a:r>
              <a:rPr lang="en-US" dirty="0"/>
              <a:t>Divergent Change</a:t>
            </a:r>
          </a:p>
          <a:p>
            <a:pPr>
              <a:spcBef>
                <a:spcPct val="0"/>
              </a:spcBef>
            </a:pPr>
            <a:r>
              <a:rPr lang="en-US" dirty="0"/>
              <a:t>Shotgun Surgery</a:t>
            </a:r>
          </a:p>
          <a:p>
            <a:pPr>
              <a:spcBef>
                <a:spcPct val="0"/>
              </a:spcBef>
            </a:pPr>
            <a:r>
              <a:rPr lang="en-US" dirty="0"/>
              <a:t>Feature Envy</a:t>
            </a:r>
          </a:p>
          <a:p>
            <a:pPr>
              <a:spcBef>
                <a:spcPct val="0"/>
              </a:spcBef>
            </a:pPr>
            <a:r>
              <a:rPr lang="en-US" dirty="0"/>
              <a:t>Data Clumps</a:t>
            </a:r>
          </a:p>
          <a:p>
            <a:pPr>
              <a:spcBef>
                <a:spcPct val="0"/>
              </a:spcBef>
            </a:pPr>
            <a:r>
              <a:rPr lang="en-US" dirty="0"/>
              <a:t>Primitive Obsession</a:t>
            </a:r>
          </a:p>
          <a:p>
            <a:pPr>
              <a:spcBef>
                <a:spcPct val="0"/>
              </a:spcBef>
            </a:pPr>
            <a:r>
              <a:rPr lang="en-US" dirty="0"/>
              <a:t>Switch </a:t>
            </a:r>
            <a:r>
              <a:rPr lang="en-US" dirty="0" smtClean="0"/>
              <a:t>Statements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Lazy Class</a:t>
            </a:r>
          </a:p>
        </p:txBody>
      </p:sp>
      <p:sp>
        <p:nvSpPr>
          <p:cNvPr id="837636" name="Text Box 1028"/>
          <p:cNvSpPr txBox="1">
            <a:spLocks noChangeArrowheads="1"/>
          </p:cNvSpPr>
          <p:nvPr/>
        </p:nvSpPr>
        <p:spPr bwMode="auto">
          <a:xfrm>
            <a:off x="4648200" y="2133600"/>
            <a:ext cx="419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837637" name="Text Box 1029"/>
          <p:cNvSpPr txBox="1">
            <a:spLocks noChangeArrowheads="1"/>
          </p:cNvSpPr>
          <p:nvPr/>
        </p:nvSpPr>
        <p:spPr bwMode="auto">
          <a:xfrm>
            <a:off x="4343400" y="1066800"/>
            <a:ext cx="4800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Parallel Interface  Hierarchies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Speculative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Generality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Temporary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Field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Message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Chains 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Middle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Man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Inappropriate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Intimacy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Incomplete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Library Class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Data </a:t>
            </a:r>
            <a:r>
              <a:rPr lang="en-US" sz="2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Class</a:t>
            </a:r>
            <a:endParaRPr lang="en-US" sz="28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Refused Bequest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Alternative Classes </a:t>
            </a:r>
            <a:r>
              <a:rPr lang="en-US" sz="2800" b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w</a:t>
            </a: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/ varied interfaces</a:t>
            </a:r>
          </a:p>
          <a:p>
            <a:pPr marL="342900" indent="-342900">
              <a:buClr>
                <a:srgbClr val="CC0000"/>
              </a:buClr>
              <a:buSzPct val="70000"/>
              <a:buFont typeface="Wingdings" charset="2"/>
              <a:buChar char="v"/>
            </a:pPr>
            <a:r>
              <a:rPr lang="en-US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rPr>
              <a:t>Comments</a:t>
            </a:r>
            <a:endParaRPr lang="en-US" sz="28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59774" y="1066800"/>
            <a:ext cx="4191000" cy="51054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17434" y="5648980"/>
            <a:ext cx="124976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Today!</a:t>
            </a:r>
            <a:endParaRPr 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8305800" cy="5486400"/>
          </a:xfrm>
        </p:spPr>
        <p:txBody>
          <a:bodyPr/>
          <a:lstStyle/>
          <a:p>
            <a:r>
              <a:rPr lang="en-US" dirty="0" smtClean="0"/>
              <a:t>#1 Bad Smell – happens all the time…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Situation 1:</a:t>
            </a:r>
            <a:r>
              <a:rPr lang="en-US" dirty="0" smtClean="0"/>
              <a:t> Same expression in two methods in </a:t>
            </a:r>
            <a:r>
              <a:rPr lang="en-US" u="sng" dirty="0" smtClean="0"/>
              <a:t>same class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 1: </a:t>
            </a:r>
            <a:r>
              <a:rPr lang="en-US" dirty="0" smtClean="0"/>
              <a:t>Make it a </a:t>
            </a:r>
            <a:r>
              <a:rPr lang="en-US" dirty="0" smtClean="0">
                <a:latin typeface="Courier"/>
                <a:cs typeface="Courier"/>
              </a:rPr>
              <a:t>private</a:t>
            </a:r>
            <a:r>
              <a:rPr lang="en-US" dirty="0" smtClean="0"/>
              <a:t> ancillary routine and parameterize it 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Extract Method</a:t>
            </a:r>
            <a:br>
              <a:rPr lang="en-US" i="1" dirty="0" smtClean="0"/>
            </a:br>
            <a:endParaRPr lang="en-US" i="1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Situation 2:</a:t>
            </a:r>
            <a:r>
              <a:rPr lang="en-US" dirty="0" smtClean="0"/>
              <a:t> Same code in two </a:t>
            </a:r>
            <a:r>
              <a:rPr lang="en-US" u="sng" dirty="0" smtClean="0"/>
              <a:t>related classes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Solution 2: </a:t>
            </a:r>
            <a:r>
              <a:rPr lang="en-US" dirty="0" smtClean="0"/>
              <a:t>Push commonalities into closest mutual ancestor and parameterize</a:t>
            </a:r>
          </a:p>
          <a:p>
            <a:pPr lvl="1"/>
            <a:r>
              <a:rPr lang="en-US" dirty="0" smtClean="0"/>
              <a:t>Use </a:t>
            </a:r>
            <a:r>
              <a:rPr lang="en-US" i="1" dirty="0" smtClean="0"/>
              <a:t>Form Template Method </a:t>
            </a:r>
            <a:r>
              <a:rPr lang="en-US" dirty="0" smtClean="0"/>
              <a:t>for variation in subtasks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Q4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Duplicated Code </a:t>
            </a:r>
            <a:r>
              <a:rPr lang="en-US" sz="2000" dirty="0" smtClean="0"/>
              <a:t>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763000" cy="54864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 3:</a:t>
            </a:r>
            <a:r>
              <a:rPr lang="en-US" dirty="0" smtClean="0"/>
              <a:t> Same code in two </a:t>
            </a:r>
            <a:r>
              <a:rPr lang="en-US" u="sng" dirty="0" smtClean="0"/>
              <a:t>unrelated </a:t>
            </a:r>
            <a:r>
              <a:rPr lang="en-US" dirty="0" smtClean="0"/>
              <a:t>classes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Solution(s</a:t>
            </a:r>
            <a:r>
              <a:rPr lang="en-US" dirty="0" smtClean="0">
                <a:solidFill>
                  <a:srgbClr val="008000"/>
                </a:solidFill>
              </a:rPr>
              <a:t>) for 3: </a:t>
            </a:r>
            <a:endParaRPr lang="en-US" dirty="0" smtClean="0"/>
          </a:p>
          <a:p>
            <a:pPr lvl="1"/>
            <a:r>
              <a:rPr lang="en-US" dirty="0" smtClean="0"/>
              <a:t>Should classes be related?</a:t>
            </a:r>
          </a:p>
          <a:p>
            <a:pPr lvl="2"/>
            <a:r>
              <a:rPr lang="en-US" dirty="0" smtClean="0"/>
              <a:t>Introduce abstract parent (</a:t>
            </a:r>
            <a:r>
              <a:rPr lang="en-US" i="1" dirty="0" smtClean="0"/>
              <a:t>Extract Class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Does code really belong to just one class?</a:t>
            </a:r>
          </a:p>
          <a:p>
            <a:pPr lvl="2"/>
            <a:r>
              <a:rPr lang="en-US" dirty="0" smtClean="0"/>
              <a:t>Make the other class into a client (</a:t>
            </a:r>
            <a:r>
              <a:rPr lang="en-US" i="1" dirty="0" smtClean="0"/>
              <a:t>Extract Method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Can commonalities be separated out into subpart or another function object? </a:t>
            </a:r>
          </a:p>
          <a:p>
            <a:pPr lvl="2"/>
            <a:r>
              <a:rPr lang="en-US" dirty="0" smtClean="0"/>
              <a:t>Make the method into a sub-object of both classes</a:t>
            </a:r>
          </a:p>
          <a:p>
            <a:pPr lvl="2"/>
            <a:r>
              <a:rPr lang="en-US" dirty="0" smtClean="0"/>
              <a:t>Use </a:t>
            </a:r>
            <a:r>
              <a:rPr lang="en-US" i="1" dirty="0" smtClean="0"/>
              <a:t>Strategy </a:t>
            </a:r>
            <a:r>
              <a:rPr lang="en-US" dirty="0" smtClean="0"/>
              <a:t>for polymorphic variation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Replace method with method object)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6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534400" cy="54864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Long Method in Class</a:t>
            </a:r>
          </a:p>
          <a:p>
            <a:pPr lvl="1"/>
            <a:r>
              <a:rPr lang="en-US" dirty="0" smtClean="0"/>
              <a:t>Trying to do too many things</a:t>
            </a:r>
          </a:p>
          <a:p>
            <a:pPr lvl="1"/>
            <a:r>
              <a:rPr lang="en-US" dirty="0" smtClean="0"/>
              <a:t>Poorly thought out abstractions and boundaries</a:t>
            </a:r>
          </a:p>
          <a:p>
            <a:pPr lvl="1"/>
            <a:r>
              <a:rPr lang="en-US" dirty="0" smtClean="0"/>
              <a:t>Micromanagement anti-pattern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Solution: </a:t>
            </a:r>
            <a:r>
              <a:rPr lang="en-US" dirty="0" smtClean="0"/>
              <a:t>Think carefully about major tasks and how they inter-relate. Aggressively:</a:t>
            </a:r>
          </a:p>
          <a:p>
            <a:pPr lvl="1"/>
            <a:r>
              <a:rPr lang="en-US" dirty="0" smtClean="0"/>
              <a:t>Break up into smaller private methods within the class using </a:t>
            </a:r>
            <a:r>
              <a:rPr lang="en-US" i="1" dirty="0" smtClean="0"/>
              <a:t>Extract Method</a:t>
            </a:r>
            <a:br>
              <a:rPr lang="en-US" i="1" dirty="0" smtClean="0"/>
            </a:br>
            <a:endParaRPr lang="en-US" i="1" dirty="0" smtClean="0"/>
          </a:p>
          <a:p>
            <a:pPr lvl="1"/>
            <a:r>
              <a:rPr lang="en-US" dirty="0" smtClean="0"/>
              <a:t>Delegate subtasks to </a:t>
            </a:r>
            <a:r>
              <a:rPr lang="en-US" dirty="0" err="1" smtClean="0"/>
              <a:t>subobjects</a:t>
            </a:r>
            <a:r>
              <a:rPr lang="en-US" dirty="0" smtClean="0"/>
              <a:t> that “know best” using Extract Class/Method </a:t>
            </a:r>
          </a:p>
          <a:p>
            <a:pPr lvl="2"/>
            <a:r>
              <a:rPr lang="en-US" dirty="0" smtClean="0"/>
              <a:t>Replace data value with object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Q6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762000"/>
            <a:ext cx="8458200" cy="54864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Large Classes with too many subparts and methods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Two Step </a:t>
            </a:r>
            <a:r>
              <a:rPr lang="en-US" dirty="0" smtClean="0">
                <a:solidFill>
                  <a:srgbClr val="008000"/>
                </a:solidFill>
              </a:rPr>
              <a:t>Solution: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Gather up the little pieces into aggregate subparts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Extract class, replace data value with object</a:t>
            </a:r>
            <a:r>
              <a:rPr lang="en-US" dirty="0" smtClean="0"/>
              <a:t>)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Delegate methods to the new subparts </a:t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i="1" dirty="0" smtClean="0"/>
              <a:t>Extract method</a:t>
            </a:r>
            <a:r>
              <a:rPr lang="en-US" dirty="0" smtClean="0"/>
              <a:t>)</a:t>
            </a:r>
            <a:br>
              <a:rPr lang="en-US" dirty="0" smtClean="0"/>
            </a:br>
            <a:endParaRPr lang="en-US" dirty="0" smtClean="0"/>
          </a:p>
          <a:p>
            <a:r>
              <a:rPr lang="en-US" dirty="0" smtClean="0"/>
              <a:t>May have some unnecessary subparts</a:t>
            </a:r>
          </a:p>
          <a:p>
            <a:pPr lvl="1"/>
            <a:r>
              <a:rPr lang="en-US" dirty="0" smtClean="0"/>
              <a:t>Resist the urge to micromanage them!</a:t>
            </a:r>
          </a:p>
          <a:p>
            <a:pPr lvl="1"/>
            <a:r>
              <a:rPr lang="en-US" dirty="0" smtClean="0"/>
              <a:t>Counter example: Library classes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A97D-E058-4347-98A3-25ACC5C2803F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Q5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Long Parameter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685800"/>
            <a:ext cx="8763000" cy="5486400"/>
          </a:xfrm>
        </p:spPr>
        <p:txBody>
          <a:bodyPr/>
          <a:lstStyle/>
          <a:p>
            <a:r>
              <a:rPr lang="en-US" dirty="0" smtClean="0">
                <a:solidFill>
                  <a:srgbClr val="800000"/>
                </a:solidFill>
              </a:rPr>
              <a:t>Situation:</a:t>
            </a:r>
            <a:r>
              <a:rPr lang="en-US" dirty="0" smtClean="0"/>
              <a:t> Long parameter list in methods, making them hard to understand</a:t>
            </a:r>
          </a:p>
          <a:p>
            <a:pPr lvl="1"/>
            <a:r>
              <a:rPr lang="en-US" dirty="0" smtClean="0"/>
              <a:t>Trying to do too much</a:t>
            </a:r>
          </a:p>
          <a:p>
            <a:pPr lvl="1"/>
            <a:r>
              <a:rPr lang="en-US" dirty="0" smtClean="0"/>
              <a:t>Too far from home</a:t>
            </a:r>
          </a:p>
          <a:p>
            <a:pPr lvl="1"/>
            <a:r>
              <a:rPr lang="en-US" dirty="0" smtClean="0"/>
              <a:t>Too many disparate subparts</a:t>
            </a:r>
          </a:p>
          <a:p>
            <a:r>
              <a:rPr lang="en-US" dirty="0" err="1" smtClean="0">
                <a:solidFill>
                  <a:srgbClr val="008000"/>
                </a:solidFill>
              </a:rPr>
              <a:t>Solution(s</a:t>
            </a:r>
            <a:r>
              <a:rPr lang="en-US" dirty="0" smtClean="0">
                <a:solidFill>
                  <a:srgbClr val="008000"/>
                </a:solidFill>
              </a:rPr>
              <a:t>):</a:t>
            </a:r>
            <a:endParaRPr lang="en-US" dirty="0" smtClean="0"/>
          </a:p>
          <a:p>
            <a:pPr lvl="1"/>
            <a:r>
              <a:rPr lang="en-US" dirty="0" smtClean="0"/>
              <a:t>Trying to do too much?</a:t>
            </a:r>
          </a:p>
          <a:p>
            <a:pPr lvl="2"/>
            <a:r>
              <a:rPr lang="en-US" dirty="0" smtClean="0"/>
              <a:t>Break up into subtasks (</a:t>
            </a:r>
            <a:r>
              <a:rPr lang="en-US" i="1" dirty="0" smtClean="0"/>
              <a:t>Replace </a:t>
            </a:r>
            <a:r>
              <a:rPr lang="en-US" i="1" dirty="0" err="1" smtClean="0"/>
              <a:t>Param</a:t>
            </a:r>
            <a:r>
              <a:rPr lang="en-US" i="1" dirty="0" smtClean="0"/>
              <a:t> </a:t>
            </a:r>
            <a:r>
              <a:rPr lang="en-US" i="1" dirty="0" err="1" smtClean="0"/>
              <a:t>w</a:t>
            </a:r>
            <a:r>
              <a:rPr lang="en-US" i="1" dirty="0" smtClean="0"/>
              <a:t>/Method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Too far from home?</a:t>
            </a:r>
          </a:p>
          <a:p>
            <a:pPr lvl="2"/>
            <a:r>
              <a:rPr lang="en-US" dirty="0" smtClean="0"/>
              <a:t>Localize passing of parameters (</a:t>
            </a:r>
            <a:r>
              <a:rPr lang="en-US" i="1" dirty="0" smtClean="0"/>
              <a:t>Preserve Whole Object, Introduce Parameter Object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Too many disparate subparts?</a:t>
            </a:r>
          </a:p>
          <a:p>
            <a:pPr lvl="2"/>
            <a:r>
              <a:rPr lang="en-US" dirty="0" smtClean="0"/>
              <a:t>Gather up parameters into aggregate sub-</a:t>
            </a:r>
            <a:r>
              <a:rPr lang="en-US" dirty="0" err="1" smtClean="0"/>
              <a:t>parts</a:t>
            </a:r>
            <a:r>
              <a:rPr lang="en-US" sz="2000" dirty="0" err="1" smtClean="0"/>
              <a:t>(Ditto</a:t>
            </a:r>
            <a:r>
              <a:rPr lang="en-US" sz="2000" dirty="0" smtClean="0"/>
              <a:t> -- </a:t>
            </a:r>
            <a:r>
              <a:rPr lang="en-US" sz="2000" i="1" dirty="0" smtClean="0"/>
              <a:t>Preserve and Introduce object</a:t>
            </a:r>
            <a:r>
              <a:rPr lang="en-US" sz="2000" dirty="0" smtClean="0"/>
              <a:t>)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alphaModFix amt="43000"/>
          </a:blip>
          <a:stretch>
            <a:fillRect/>
          </a:stretch>
        </p:blipFill>
        <p:spPr>
          <a:xfrm>
            <a:off x="0" y="0"/>
            <a:ext cx="770106" cy="7620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430779" y="5867400"/>
            <a:ext cx="5779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00FF"/>
                </a:solidFill>
              </a:rPr>
              <a:t>Q7</a:t>
            </a:r>
            <a:endParaRPr lang="en-US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THEME_BG_IMAGE" val=""/>
  <p:tag name="MMPROD_TAG_VCONFIG" val="PD94bWwgdmVyc2lvbj0iMS4wIiBlbmNvZGluZz0iVVRGLTgiPz4NCjxjb25maWd1cmF0aW9uPg0KCTxjb2xvcnM+DQoJCTx1aWNvbG9yIG5hbWU9InByaW1hcnkiIHZhbHVlPSIweDZGODQ4OCIvPg0KCQk8dWljb2xvciBuYW1lPSJnbG93IiB2YWx1ZT0iMHgzNUQzMzQiLz4NCgkJPHVpY29sb3IgbmFtZT0idGV4dCIgdmFsdWU9IjB4RkZGRkZGIi8+DQoJCTx1aWNvbG9yIG5hbWU9ImxpZ2h0IiB2YWx1ZT0iMHg0RTVENjAiLz4NCgkJPHVpY29sb3IgbmFtZT0ic2hhZG93IiB2YWx1ZT0iMHgwMDAwMDAiLz4NCgkJPHVpY29sb3IgbmFtZT0iYmFja2dyb3VuZCIgdmFsdWU9IjB4NzI3OTcx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hdHRhY2htZW50cyIgdmFsdWU9InRydWUiLz4NCgkJPHVpc2hvdyBuYW1lPSJ1dGlscyIgdmFsdWU9InRydWUiLz4NCgkJPHVpc2hvdyBuYW1lPSJ2b2x1bWUiIHZhbHVlPSJ0cnVlIi8+DQoJCTx1aXNob3cgbmFtZT0icGxheWJhciIgdmFsdWU9InRydWUiLz4NCgkJPHVpc2hvdyBuYW1lPSJ0YWxraW5naGVhZCIgdmFsdWU9InRydWUiLz4NCgkJPHVpc2hvdyBuYW1lPSJzaWRlYmFyb25yaWdodCIgdmFsdWU9InRydWUiLz4NCgkJPHVpc2hvdyBuYW1lPSJ2aWV3Y2hhbmdlIiB2YWx1ZT0idHJ1ZSIvPg0KCQk8dWlzaG93IG5hbWU9ImluaXRpYWxkaXNwbGF5bW9kZWlzbm9ybWFsIiB2YWx1ZT0idHJ1ZSIvPg0KCQk8dWlyZXBsYWNlIG5hbWU9ImxvZ28iIHZhbHVlPSIiLz4NCgkJPHVpcmVwbGFjZSBuYW1lPSJiZ2ltYWdlIiB2YWx1ZT0iIi8+DQoJCTx1aXJlcGxhY2UgbmFtZT0iaW5pdGlhbHRhYiIgdmFsdWU9Im91dGxpbmUiLz4NCgk8L2xheW91dD4NCgk8bGFuZ3VhZ2UgaWQ9ImVu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TbGlkZSAlbiIvPg0KCQk8IS0tIHN1YnN0aXR1dGlvbjogJW4gPT0gc2xpZGUgbnVtYmVyIC0tPg0KCQk8IS0tIHN1YnN0aXR1dGlvbjogJXQgPT0gdG90YWwgc2xpZGUgY291bnQgLS0+DQoJCTx1aXRleHQgbmFtZT0iU0NSVUJCQVJTVEFUVVNfU0xJREVJTkZPIiB2YWx1ZT0iU2xpZGUgJW4gLyAldCB8ICIvPg0KCQk8dWl0ZXh0IG5hbWU9IlNDUlVCQkFSU1RBVFVTX1NUT1BQRUQiIHZhbHVlPSJTdG9wcGVkIi8+DQoJCTx1aXRleHQgbmFtZT0iU0NSVUJCQVJTVEFUVVNfUExBWUlORyIgdmFsdWU9IlBsYXlpbmciLz4NCgkJPHVpdGV4dCBuYW1lPSJTQ1JVQkJBUlNUQVRVU19OT0FVRElPIiB2YWx1ZT0iTm8gQXVkaW8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0gc3Vic3RpdHV0aW9uOiAlcCA9PSBwcmVzZW50YXRpb24gdGl0bGUgLS0+DQoJCTwhLS0gc3Vic3RpdHV0aW9uOiAlcyA9PSBzbGlkZSB0aXRsZSAtLT4NCgkJPCEtLSBzdWJzdGl0dXRpb246ICVuID09IHNsaWRlIG51bWJlciAtLT4NCgkJPHVpdGV4dCBuYW1lPSJCT09LTUFSSyIgdmFsdWU9Ik1hY3JvbWVkaWEgQnJlZXplIC0gJXAiLz4NCgkJPCEtLSBzdWJzdGl0dXRpb246ICVwID09IHByZXNlbnRhdGlvbiB0aXRsZSAtLT4NCgkJPCEtLSBzdWJzdGl0dXRpb246ICVzID09IHNsaWRlIHRpdGxlIC0tPg0KCQk8IS0tIHN1YnN0aXR1dGlvbjogJW4gPT0gc2xpZGUgbnVtYmVyIC0tPg0KCQk8dWl0ZXh0IG5hbWU9IkJPT0tNQVJLU0xJREUiIHZhbHVlPSJNYWNyb21lZGlhIEJyZWV6ZSAtICVwICVzIi8+DQoJCTx1aXRleHQgbmFtZT0iU0hPV1NJREVCQVIiIHZhbHVlPSJTaG93IHNpZGViYXIgdG8gcGFydGljaXBhbnRz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UsZmFsc2UsZmFsc2UsdHJ1ZSIvPg0KCQk8dWlmb250IG5hbWU9IkZPTlRfUFJFU0VOVEVSTkFNRSIgdmFsdWU9IlZlcmRhbmEsMTUsZmFsc2UsZmFsc2UsdHJ1ZSIvPg0KCQk8dWlmb250IG5hbWU9IkZPTlRfUFJFU0VOVEVSVElUTEUiIHZhbHVlPSJWZXJkYW5hLDExLHRydWUsZmFsc2UsdHJ1ZSIvPg0KCQk8dWlmb250IG5hbWU9IkZPTlRfQklPQlROIiB2YWx1ZT0iVmVyZGFuYSw5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SB1aXRleHQgLS0+DQoJCTwhLS0gc3Vic3RpdHV0aW9uOiAlbiA9PSBzbGlkZSBudW1iZXIgLS0+DQoJCTx1aXRleHQgbmFtZT0iVU5OQU1FRFNMSURFVElUTEUiIHZhbHVlPSJGb2xpZSAlbiIvPg0KCQk8IS0tIHN1YnN0aXR1dGlvbjogJW4gPT0gc2xpZGUgbnVtYmVyIC0tPg0KCQk8IS0tIHN1YnN0aXR1dGlvbjogJXQgPT0gdG90YWwgc2xpZGUgY291bnQgLS0+DQoJCTx1aXRleHQgbmFtZT0iU0NSVUJCQVJTVEFUVVNfU0xJREVJTkZPIiB2YWx1ZT0iRm9saWUgJW4gLyAldCB8ICIvPg0KCQk8dWl0ZXh0IG5hbWU9IlNDUlVCQkFSU1RBVFVTX1NUT1BQRUQiIHZhbHVlPSJCZWVuZGV0Ii8+DQoJCTx1aXRleHQgbmFtZT0iU0NSVUJCQVJTVEFUVVNfUExBWUlORyIgdmFsdWU9IldpZWRlcmdhYmUiLz4NCgkJPHVpdGV4dCBuYW1lPSJTQ1JVQkJBUlNUQVRVU19OT0FVRElPIiB2YWx1ZT0iS2VpbiBBdWRpby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RGVuIFRlaWxuZWhtZXJuIGRpZSBTZWl0ZW5sZWlzdGUgYW56ZWlnZW4iLz4NCgk8L2xhbmd1YWdlPg0KCTxsYW5ndWFnZSBpZD0iZnI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SxmYWxzZSxmYWxzZSx0cnVlIi8+DQoJCTx1aWZvbnQgbmFtZT0iRk9OVF9QUkVTRU5URVJOQU1FIiB2YWx1ZT0iVmVyZGFuYSwxNSxmYWxzZSxmYWxzZSx0cnVlIi8+DQoJCTx1aWZvbnQgbmFtZT0iRk9OVF9QUkVTRU5URVJUSVRMRSIgdmFsdWU9IlZlcmRhbmEsMTEsdHJ1ZSxmYWxzZSx0cnVlIi8+DQoJCTx1aWZvbnQgbmFtZT0iRk9OVF9CSU9CVE4iIHZhbHVlPSJWZXJkYW5hLDk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IHVpdGV4dCAtLT4NCgkJPCEtLSBzdWJzdGl0dXRpb246ICVuID09IHNsaWRlIG51bWJlciAtLT4NCgkJPHVpdGV4dCBuYW1lPSJVTk5BTUVEU0xJREVUSVRMRSIgdmFsdWU9IkRpYXBvc2l0aXZlICVuIi8+DQoJCTwhLS0gc3Vic3RpdHV0aW9uOiAlbiA9PSBzbGlkZSBudW1iZXIgLS0+DQoJCTwhLS0gc3Vic3RpdHV0aW9uOiAldCA9PSB0b3RhbCBzbGlkZSBjb3VudCAtLT4NCgkJPHVpdGV4dCBuYW1lPSJTQ1JVQkJBUlNUQVRVU19TTElERUlORk8iIHZhbHVlPSJEaWFwb3NpdGl2ZSAlbiAvICV0IHwgIi8+DQoJCTx1aXRleHQgbmFtZT0iU0NSVUJCQVJTVEFUVVNfU1RPUFBFRCIgdmFsdWU9IkFycsOqdMOpZSIvPg0KCQk8dWl0ZXh0IG5hbWU9IlNDUlVCQkFSU1RBVFVTX1BMQVlJTkciIHZhbHVlPSJMZWN0dXJlIi8+DQoJCTx1aXRleHQgbmFtZT0iU0NSVUJCQVJTVEFUVVNfTk9BVURJTyIgdmFsdWU9IlBhcyBkZSBzb24iLz4NCgkJPHVpdGV4dCBuYW1lPSJTQ1JVQkJBUlNUQVRVU19MT0FESU5HIiB2YWx1ZT0iQ2hhcmdlbWVudCBlbiBjb3VycyIvPg0KCQk8dWl0ZXh0IG5hbWU9IlNDUlVCQkFSU1RBVFVTX0JVRkZFUklORyIgdmFsdWU9Ik1pc2UgZW4gbcOpbW9pcmUiLz4NCgkJPHVpdGV4dCBuYW1lPSJTQ1JVQkJBUlNUQVRVU19RVUVTVElPTiIgdmFsdWU9IlLDqXBvbmRyZSDDoCBsYSBxdWVzdGlvbiIvPg0KCQk8dWl0ZXh0IG5hbWU9IlNDUlVCQkFSU1RBVFVTX1JFVklFV1FVSVoiIHZhbHVlPSJSw6l2aXNpb24gZHUgcXVlc3Rpb25uYWlyZSIvPg0KCQk8IS0tIHN1YnN0aXR1dGlvbjogJW0gPT0gbWludXRlcyByZW1haW5pbmcgLS0+DQoJCTwhLS0gc3Vic3RpdHV0aW9uOiAlcyA9PSBzZWNvbmRzIHJlbWFpbmluZyAtLT4NCgkJPHVpdGV4dCBuYW1lPSJFTEFQU0VEIiB2YWx1ZT0iJW0gbWludXRlcyAlcyBzZWNvbmRlcyBSZXN0YW50ZXMiLz4NCgkJPHVpdGV4dCBuYW1lPSJOT1RGT1VORCIgdmFsdWU9IlJpZW4gdHJvdXbDqSIvPg0KCQk8dWl0ZXh0IG5hbWU9IkFUVEFDSE1FTlRTIiB2YWx1ZT0iUGnDqGNlcyBqb2ludGVzIi8+DQoJCTwhLS0gc3Vic3RpdHV0aW9uOiAlcCA9PSBjdXJyZW50IHNwZWFrZXIncyB0aXRsZSAtLT4NCgkJPHVpdGV4dCBuYW1lPSJCSU9XSU5fVElUTEUiIHZhbHVlPSJCaW8gOiAlcCIvPg0KCQk8dWl0ZXh0IG5hbWU9IkJJT0JUTl9USVRMRSIgdmFsdWU9IkJpbyA6Ii8+DQoJCTx1aXRleHQgbmFtZT0iRElWSURFUkJUTl9USVRMRSIgdmFsdWU9InwiLz4NCgkJPHVpdGV4dCBuYW1lPSJDT05UQUNUQlROX1RJVExFIiB2YWx1ZT0iQ29udGFjdCIvPg0KCQk8dWl0ZXh0IG5hbWU9IlRBQl9PVVRMSU5FIiB2YWx1ZT0iUGxhbiIvPg0KCQk8dWl0ZXh0IG5hbWU9IlRBQl9USFVNQiIgdmFsdWU9Ik1pbmlhdHVyZSIvPg0KCQk8dWl0ZXh0IG5hbWU9IlRBQl9OT1RFUyIgdmFsdWU9IkNvbW0uIi8+DQoJCTx1aXRleHQgbmFtZT0iVEFCX1NFQVJDSCIgdmFsdWU9IkNoZXJjaGUiLz4NCgkJPHVpdGV4dCBuYW1lPSJTTElERV9IRUFESU5HIiB2YWx1ZT0iVGl0cmUgZGUgbGEgZGlhcG9zaXRpdmUiLz4NCgkJPHVpdGV4dCBuYW1lPSJEVVJBVElPTl9IRUFESU5HIiB2YWx1ZT0iRHVyw6llIi8+DQoJCTx1aXRleHQgbmFtZT0iU0VBUkNIX0hFQURJTkciIHZhbHVlPSJDaGVyY2hlciBsZSB0ZXh0ZSA6Ii8+DQoJCTx1aXRleHQgbmFtZT0iVEhVTUJfSEVBRElORyIgdmFsdWU9IkRpYXBvc2l0aXZlIC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k1vbnRyZXIgbCdlbmNhZHLDqSBhdXggcGFydGljaXBhbnRzIi8+DQoJPC9sYW5ndWFnZT4NCgk8bGFuZ3VhZ2UgaWQ9Imph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A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44K544Op44Kk44OJIDogJW4iLz4NCgkJPCEtLSBzdWJzdGl0dXRpb246ICVuID09IHNsaWRlIG51bWJlciAtLT4NCgkJPCEtLSBzdWJzdGl0dXRpb246ICV0ID09IHRvdGFsIHNsaWRlIGNvdW50IC0tPg0KCQk8dWl0ZXh0IG5hbWU9IlNDUlVCQkFSU1RBVFVTX1NMSURFSU5GTyIgdmFsdWU9IuOCueODqeOCpOODiSA6ICVuIC8gJXQgfCAiLz4NCgkJPHVpdGV4dCBuYW1lPSJTQ1JVQkJBUlNUQVRVU19TVE9QUEVEIiB2YWx1ZT0i5YGc5q2iIi8+DQoJCTx1aXRleHQgbmFtZT0iU0NSVUJCQVJTVEFUVVNfUExBWUlORyIgdmFsdWU9IuWGjeeUn+S4rSIvPg0KCQk8dWl0ZXh0IG5hbWU9IlNDUlVCQkFSU1RBVFVTX05PQVVESU8iIHZhbHVlPSLpn7Plo7DjgarjgZciLz4NCgkJPHVpdGV4dCBuYW1lPSJTQ1JVQkJBUlNUQVRVU19MT0FESU5HIiB2YWx1ZT0i44Ot44O844OJ5LitIi8+DQoJCTx1aXRleHQgbmFtZT0iU0NSVUJCQVJTVEFUVVNfQlVGRkVSSU5HIiB2YWx1ZT0i44OQ44OD44OV44Kh5LitIi8+DQoJCTx1aXRleHQgbmFtZT0iU0NSVUJCQVJTVEFUVVNfUVVFU1RJT04iIHZhbHVlPSLos6rllY/jgavnrZTjgYjjgabkuIvjgZXjgYQiLz4NCgkJPHVpdGV4dCBuYW1lPSJTQ1JVQkJBUlNUQVRVU19SRVZJRVdRVUlaIiB2YWx1ZT0i44Kv44Kk44K644KS44Oq44OT44Ol44O844GX44Gm44GE44G+44GZIi8+DQoJCTwhLS0gc3Vic3RpdHV0aW9uOiAlbSA9PSBtaW51dGVzIHJlbWFpbmluZyAtLT4NCgkJPCEtLSBzdWJzdGl0dXRpb246ICVzID09IHNlY29uZHMgcmVtYWluaW5nIC0tPg0KCQk8dWl0ZXh0IG5hbWU9IkVMQVBTRUQiIHZhbHVlPSLmrovjgoogOiAlbSDliIYgJXMg56eSIi8+DQoJCTx1aXRleHQgbmFtZT0iTk9URk9VTkQiIHZhbHVlPSLkvZXjgoLopovjgaTjgYvjgorjgb7jgZvjgpMiLz4NCgkJPHVpdGV4dCBuYW1lPSJBVFRBQ0hNRU5UUyIgdmFsdWU9Iua3u+S7mCIvPg0KCQk8IS0tIHN1YnN0aXR1dGlvbjogJXAgPT0gY3VycmVudCBzcGVha2VyJ3MgdGl0bGUgLS0+DQoJCTx1aXRleHQgbmFtZT0iQklPV0lOX1RJVExFIiB2YWx1ZT0iQmlvIDogJXAiLz4NCgkJPHVpdGV4dCBuYW1lPSJCSU9CVE5fVElUTEUiIHZhbHVlPSJCaW8iLz4NCgkJPHVpdGV4dCBuYW1lPSJESVZJREVSQlROX1RJVExFIiB2YWx1ZT0ifCIvPg0KCQk8dWl0ZXh0IG5hbWU9IkNPTlRBQ1RCVE5fVElUTEUiIHZhbHVlPSLjgYrllY/jgYTlkIjjgo/jgZsiLz4NCgkJPHVpdGV4dCBuYW1lPSJUQUJfT1VUTElORSIgdmFsdWU9IuOCouOCpuODiOODqeOCpOODsyIvPg0KCQk8dWl0ZXh0IG5hbWU9IlRBQl9USFVNQiIgdmFsdWU9Iuizm+WQpiIvPg0KCQk8dWl0ZXh0IG5hbWU9IlRBQl9OT1RFUyIgdmFsdWU9IuODjuODvOODiCIvPg0KCQk8dWl0ZXh0IG5hbWU9IlRBQl9TRUFSQ0giIHZhbHVlPSLmpJzntKIiLz4NCgkJPHVpdGV4dCBuYW1lPSJTTElERV9IRUFESU5HIiB2YWx1ZT0i44K544Op44Kk44OJ44K/44Kk44OI44OrIi8+DQoJCTx1aXRleHQgbmFtZT0iRFVSQVRJT05fSEVBRElORyIgdmFsdWU9IumVt+OBlSIvPg0KCQk8dWl0ZXh0IG5hbWU9IlNFQVJDSF9IRUFESU5HIiB2YWx1ZT0i44OG44Kt44K544OI5qSc57SiIDogIi8+DQoJCTx1aXRleHQgbmFtZT0iVEhVTUJfSEVBRElORyIgdmFsdWU9IuOCueODqeOCpOODiSIvPg0KCQk8dWl0ZXh0IG5hbWU9IlRIVU1CX0lORk8iIHZhbHVlPSLjgrnjg6njgqTjg4njgr/jgqTjg4jjg6sgLyDplbfjgZUiLz4NCgkJPHVpdGV4dCBuYW1lPSJBVFRBQ0hOQU1FX0hFQURJTkciIHZhbHVlPSLjg5XjgqHjgqTjg6vlkI0iLz4NCgkJPHVpdGV4dCBuYW1lPSJBVFRBQ0hTSVpFX0hFQURJTkciIHZhbHVlPSLjgrXjgqTjgroiLz4NCgkJPHVpdGV4dCBuYW1lPSJTTElERV9OT1RFUyIgdmFsdWU9IuOCueODqeOCpOODieODjuODvOODiCIvPg0KCQk8IS0tIHN1YnN0aXR1dGlvbjogJXAgPT0gcHJlc2VudGF0aW9uIHRpdGxlIC0tPg0KCQk8IS0tIHN1YnN0aXR1dGlvbjogJXMgPT0gc2xpZGUgdGl0bGUgLS0+DQoJCTwhLS0gc3Vic3RpdHV0aW9uOiAlbiA9PSBzbGlkZSBudW1iZXIgLS0+DQoJCTx1aXRleHQgbmFtZT0iQk9PS01BUksiIHZhbHVlPSJNYWNyb21lZGlhIEJyZWV6ZSAtICVwIi8+DQoJCTwhLS0gc3Vic3RpdHV0aW9uOiAlcCA9PSBwcmVzZW50YXRpb24gdGl0bGUgLS0+DQoJCTwhLS0gc3Vic3RpdHV0aW9uOiAlcyA9PSBzbGlkZSB0aXRsZSAtLT4NCgkJPCEtLSBzdWJzdGl0dXRpb246ICVuID09IHNsaWRlIG51bWJlciAtLT4NCgkJPHVpdGV4dCBuYW1lPSJCT09LTUFSS1NMSURFIiB2YWx1ZT0iTWFjcm9tZWRpYSBCcmVlemUgLSAlcCAlcyIvPg0KCQk8dWl0ZXh0IG5hbWU9IlNIT1dTSURFQkFSIiB2YWx1ZT0i44K144Kk44OJ44OQ44O844KS5Y+C5Yqg6ICF44Gr6KaL44Gb44KL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GZhbHNlLGZhbHNlLHRydWUiLz4NCgkJPHVpZm9udCBuYW1lPSJGT05UX1BSRVNFTlRFUlRJVExFIiB2YWx1ZT0iVmVyZGFuYSwxMSx0cnVlLGZhbHNlLHRydWUiLz4NCgkJPHVpZm9udCBuYW1lPSJGT05UX0JJT0JUTiIgdmFsdWU9IlZlcmRhbmEsOS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0gdWl0ZXh0IC0tPg0KCQk8IS0tIHN1YnN0aXR1dGlvbjogJW4gPT0gc2xpZGUgbnVtYmVyIC0tPg0KCQk8dWl0ZXh0IG5hbWU9IlVOTkFNRURTTElERVRJVExFIiB2YWx1ZT0i7Iqs65287J2065OcICVuIi8+DQoJCTwhLS0gc3Vic3RpdHV0aW9uOiAlbiA9PSBzbGlkZSBudW1iZXIgLS0+DQoJCTwhLS0gc3Vic3RpdHV0aW9uOiAldCA9PSB0b3RhbCBzbGlkZSBjb3VudCAtLT4NCgkJPHVpdGV4dCBuYW1lPSJTQ1JVQkJBUlNUQVRVU19TTElERUlORk8iIHZhbHVlPSLsiqzrnbzsnbTrk5wgJW4gLyAldCB8ICIvPg0KCQk8dWl0ZXh0IG5hbWU9IlNDUlVCQkFSU1RBVFVTX1NUT1BQRUQiIHZhbHVlPSLspJHsp4DrkKgiLz4NCgkJPHVpdGV4dCBuYW1lPSJTQ1JVQkJBUlNUQVRVU19QTEFZSU5HIiB2YWx1ZT0i7J6s7IOdIi8+DQoJCTx1aXRleHQgbmFtZT0iU0NSVUJCQVJTVEFUVVNfTk9BVURJTyIgdmFsdWU9IuyYpOuUlOyYpCDsl4bsnYwiLz4NCgkJPHVpdGV4dCBuYW1lPSJTQ1JVQkJBUlNUQVRVU19MT0FESU5HIiB2YWx1ZT0i66Gc65SpIi8+DQoJCTx1aXRleHQgbmFtZT0iU0NSVUJCQVJTVEFUVVNfQlVGRkVSSU5HIiB2YWx1ZT0i67KE7Y2866eBIi8+DQoJCTx1aXRleHQgbmFtZT0iU0NSVUJCQVJTVEFUVVNfUVVFU1RJT04iIHZhbHVlPSLsp4jrrLjsl5Ag64u17ZWY6riwIi8+DQoJCTx1aXRleHQgbmFtZT0iU0NSVUJCQVJTVEFUVVNfUkVWSUVXUVVJWiIgdmFsdWU9IuyniOusuCDri6Tsi5zrs7TquLAiLz4NCgkJPCEtLSBzdWJzdGl0dXRpb246ICVtID09IG1pbnV0ZXMgcmVtYWluaW5nIC0tPg0KCQk8IS0tIHN1YnN0aXR1dGlvbjogJXMgPT0gc2Vjb25kcyByZW1haW5pbmcgLS0+DQoJCTx1aXRleHQgbmFtZT0iRUxBUFNFRCIgdmFsdWU9IiVt67aEICVz7LSIIOuCqOydjCIvPg0KCQk8dWl0ZXh0IG5hbWU9Ik5PVEZPVU5EIiB2YWx1ZT0i7JeG7J2MIi8+DQoJCTx1aXRleHQgbmFtZT0iQVRUQUNITUVOVFMiIHZhbHVlPSLssqjrtoAg7YyM7J28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7Jew65297LKY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SBzdWJzdGl0dXRpb246ICVwID09IHByZXNlbnRhdGlvbiB0aXRsZSAtLT4NCgkJPCEtLSBzdWJzdGl0dXRpb246ICVzID09IHNsaWRlIHRpdGxlIC0tPg0KCQk8IS0tIHN1YnN0aXR1dGlvbjogJW4gPT0gc2xpZGUgbnVtYmVyIC0tPg0KCQk8dWl0ZXh0IG5hbWU9IkJPT0tNQVJLIiB2YWx1ZT0iTWFjcm9tZWRpYSBCcmVlemUgLSAlcCIvPg0KCQk8IS0tIHN1YnN0aXR1dGlvbjogJXAgPT0gcHJlc2VudGF0aW9uIHRpdGxlIC0tPg0KCQk8IS0tIHN1YnN0aXR1dGlvbjogJXMgPT0gc2xpZGUgdGl0bGUgLS0+DQoJCTwhLS0gc3Vic3RpdHV0aW9uOiAlbiA9PSBzbGlkZSBudW1iZXIgLS0+DQoJCTx1aXRleHQgbmFtZT0iQk9PS01BUktTTElERSIgdmFsdWU9Ik1hY3JvbWVkaWEgQnJlZXplIC0gJXAgJXMiLz4NCgkJPHVpdGV4dCBuYW1lPSJTSE9XU0lERUJBUiIgdmFsdWU9IuywuOyXrOyekOyXkOqyjCDshLjroZwg66eJ64yAIOuztOydtOq4sCIvPg0KCTwvbGFuZ3VhZ2U+DQo8L2NvbmZpZ3VyYXRpb24+DQo="/>
  <p:tag name="MMPROD_UIDATA" val="&lt;database version=&quot;6.0&quot;&gt;&lt;object type=&quot;1&quot; unique_id=&quot;10001&quot;&gt;&lt;property id=&quot;20141&quot; value=&quot;CS5704-Week1-Introduction&quot;/&gt;&lt;property id=&quot;20142&quot; value=&quot;This file contains the introduction of the course and guidelines on how the course will be organized.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1&quot;/&gt;&lt;property id=&quot;20181&quot; value=&quot;1&quot;/&gt;&lt;property id=&quot;20191&quot; value=&quot;Breeze&quot;/&gt;&lt;property id=&quot;20192&quot; value=&quot;http://breeze.iddl.vt.edu&quot;/&gt;&lt;property id=&quot;20193&quot; value=&quot;0&quot;/&gt;&lt;property id=&quot;20224&quot; value=&quot;C:\Documents and Settings\Shawn Bohner\My Documents\CS5704\Fall2007\CS-5704-Week1&quot;/&gt;&lt;property id=&quot;20250&quot; value=&quot;0&quot;/&gt;&lt;property id=&quot;20251&quot; value=&quot;1&quot;/&gt;&lt;property id=&quot;20259&quot; value=&quot;0&quot;/&gt;&lt;object type=&quot;4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Software Engineering&amp;#x0D;&amp;#x0A;CS5704: First Week&amp;quot;&quot;/&gt;&lt;property id=&quot;20303&quot; value=&quot;-1&quot;/&gt;&lt;property id=&quot;20307&quot; value=&quot;259&quot;/&gt;&lt;property id=&quot;20309&quot; value=&quot;-1&quot;/&gt;&lt;/object&gt;&lt;object type=&quot;3&quot; unique_id=&quot;10005&quot;&gt;&lt;property id=&quot;20148&quot; value=&quot;5&quot;/&gt;&lt;property id=&quot;20300&quot; value=&quot;Slide 2 - &amp;quot;Agenda&amp;quot;&quot;/&gt;&lt;property id=&quot;20303&quot; value=&quot;-1&quot;/&gt;&lt;property id=&quot;20307&quot; value=&quot;358&quot;/&gt;&lt;property id=&quot;20309&quot; value=&quot;-1&quot;/&gt;&lt;/object&gt;&lt;object type=&quot;3&quot; unique_id=&quot;10006&quot;&gt;&lt;property id=&quot;20148&quot; value=&quot;5&quot;/&gt;&lt;property id=&quot;20300&quot; value=&quot;Slide 3 - &amp;quot;Tentative Fall Semester Timeline&amp;quot;&quot;/&gt;&lt;property id=&quot;20303&quot; value=&quot;-1&quot;/&gt;&lt;property id=&quot;20307&quot; value=&quot;393&quot;/&gt;&lt;property id=&quot;20309&quot; value=&quot;-1&quot;/&gt;&lt;/object&gt;&lt;object type=&quot;3&quot; unique_id=&quot;10007&quot;&gt;&lt;property id=&quot;20148&quot; value=&quot;5&quot;/&gt;&lt;property id=&quot;20300&quot; value=&quot;Slide 4 - &amp;quot;Tentative Structure of CS5704&amp;quot;&quot;/&gt;&lt;property id=&quot;20303&quot; value=&quot;-1&quot;/&gt;&lt;property id=&quot;20307&quot; value=&quot;395&quot;/&gt;&lt;property id=&quot;20309&quot; value=&quot;-1&quot;/&gt;&lt;/object&gt;&lt;object type=&quot;3&quot; unique_id=&quot;10008&quot;&gt;&lt;property id=&quot;20148&quot; value=&quot;5&quot;/&gt;&lt;property id=&quot;20300&quot; value=&quot;Slide 5 - &amp;quot;Guidelines and Expectations&amp;quot;&quot;/&gt;&lt;property id=&quot;20303&quot; value=&quot;-1&quot;/&gt;&lt;property id=&quot;20307&quot; value=&quot;414&quot;/&gt;&lt;property id=&quot;20309&quot; value=&quot;-1&quot;/&gt;&lt;/object&gt;&lt;object type=&quot;3&quot; unique_id=&quot;10009&quot;&gt;&lt;property id=&quot;20148&quot; value=&quot;5&quot;/&gt;&lt;property id=&quot;20300&quot; value=&quot;Slide 6 - &amp;quot;Grading and Evaluation&amp;quot;&quot;/&gt;&lt;property id=&quot;20303&quot; value=&quot;-1&quot;/&gt;&lt;property id=&quot;20307&quot; value=&quot;415&quot;/&gt;&lt;property id=&quot;20309&quot; value=&quot;-1&quot;/&gt;&lt;/object&gt;&lt;object type=&quot;3&quot; unique_id=&quot;10010&quot;&gt;&lt;property id=&quot;20148&quot; value=&quot;5&quot;/&gt;&lt;property id=&quot;20300&quot; value=&quot;Slide 7 - &amp;quot;Late Work&amp;quot;&quot;/&gt;&lt;property id=&quot;20303&quot; value=&quot;-1&quot;/&gt;&lt;property id=&quot;20307&quot; value=&quot;416&quot;/&gt;&lt;property id=&quot;20309&quot; value=&quot;-1&quot;/&gt;&lt;/object&gt;&lt;object type=&quot;3&quot; unique_id=&quot;10011&quot;&gt;&lt;property id=&quot;20148&quot; value=&quot;5&quot;/&gt;&lt;property id=&quot;20300&quot; value=&quot;Slide 8 - &amp;quot;Chapter 1 : Software and Software Engineering&amp;quot;&quot;/&gt;&lt;property id=&quot;20303&quot; value=&quot;-1&quot;/&gt;&lt;property id=&quot;20307&quot; value=&quot;362&quot;/&gt;&lt;property id=&quot;20309&quot; value=&quot;-1&quot;/&gt;&lt;/object&gt;&lt;object type=&quot;3&quot; unique_id=&quot;10012&quot;&gt;&lt;property id=&quot;20148&quot; value=&quot;5&quot;/&gt;&lt;property id=&quot;20300&quot; value=&quot;Slide 9 - &amp;quot;What is Software?&amp;quot;&quot;/&gt;&lt;property id=&quot;20303&quot; value=&quot;-1&quot;/&gt;&lt;property id=&quot;20307&quot; value=&quot;378&quot;/&gt;&lt;property id=&quot;20309&quot; value=&quot;-1&quot;/&gt;&lt;/object&gt;&lt;object type=&quot;3&quot; unique_id=&quot;10013&quot;&gt;&lt;property id=&quot;20148&quot; value=&quot;5&quot;/&gt;&lt;property id=&quot;20300&quot; value=&quot;Slide 10 - &amp;quot;So, What is Software?&amp;quot;&quot;/&gt;&lt;property id=&quot;20303&quot; value=&quot;-1&quot;/&gt;&lt;property id=&quot;20307&quot; value=&quot;337&quot;/&gt;&lt;property id=&quot;20309&quot; value=&quot;-1&quot;/&gt;&lt;/object&gt;&lt;object type=&quot;3&quot; unique_id=&quot;10014&quot;&gt;&lt;property id=&quot;20148&quot; value=&quot;5&quot;/&gt;&lt;property id=&quot;20300&quot; value=&quot;Slide 11 - &amp;quot;Software Doesn’t Wear Out&amp;quot;&quot;/&gt;&lt;property id=&quot;20303&quot; value=&quot;-1&quot;/&gt;&lt;property id=&quot;20307&quot; value=&quot;342&quot;/&gt;&lt;property id=&quot;20309&quot; value=&quot;-1&quot;/&gt;&lt;/object&gt;&lt;object type=&quot;3&quot; unique_id=&quot;10015&quot;&gt;&lt;property id=&quot;20148&quot; value=&quot;5&quot;/&gt;&lt;property id=&quot;20300&quot; value=&quot;Slide 12 - &amp;quot;Software Design Degradation&amp;quot;&quot;/&gt;&lt;property id=&quot;20303&quot; value=&quot;-1&quot;/&gt;&lt;property id=&quot;20307&quot; value=&quot;380&quot;/&gt;&lt;property id=&quot;20309&quot; value=&quot;-1&quot;/&gt;&lt;/object&gt;&lt;object type=&quot;3&quot; unique_id=&quot;10016&quot;&gt;&lt;property id=&quot;20148&quot; value=&quot;5&quot;/&gt;&lt;property id=&quot;20300&quot; value=&quot;Slide 13 - &amp;quot;Information Lose Due to Relentless Change&amp;quot;&quot;/&gt;&lt;property id=&quot;20303&quot; value=&quot;-1&quot;/&gt;&lt;property id=&quot;20307&quot; value=&quot;381&quot;/&gt;&lt;property id=&quot;20309&quot; value=&quot;-1&quot;/&gt;&lt;/object&gt;&lt;object type=&quot;3&quot; unique_id=&quot;10017&quot;&gt;&lt;property id=&quot;20148&quot; value=&quot;5&quot;/&gt;&lt;property id=&quot;20300&quot; value=&quot;Slide 14 - &amp;quot;Wear versus Deterioration&amp;quot;&quot;/&gt;&lt;property id=&quot;20303&quot; value=&quot;-1&quot;/&gt;&lt;property id=&quot;20307&quot; value=&quot;333&quot;/&gt;&lt;property id=&quot;20309&quot; value=&quot;-1&quot;/&gt;&lt;/object&gt;&lt;object type=&quot;3&quot; unique_id=&quot;10018&quot;&gt;&lt;property id=&quot;20148&quot; value=&quot;5&quot;/&gt;&lt;property id=&quot;20300&quot; value=&quot;Slide 15 - &amp;quot;The Cost of Change&amp;quot;&quot;/&gt;&lt;property id=&quot;20303&quot; value=&quot;-1&quot;/&gt;&lt;property id=&quot;20307&quot; value=&quot;334&quot;/&gt;&lt;property id=&quot;20309&quot; value=&quot;-1&quot;/&gt;&lt;/object&gt;&lt;object type=&quot;3&quot; unique_id=&quot;10019&quot;&gt;&lt;property id=&quot;20148&quot; value=&quot;5&quot;/&gt;&lt;property id=&quot;20300&quot; value=&quot;Slide 16 - &amp;quot;Software is Complex&amp;quot;&quot;/&gt;&lt;property id=&quot;20303&quot; value=&quot;-1&quot;/&gt;&lt;property id=&quot;20307&quot; value=&quot;394&quot;/&gt;&lt;property id=&quot;20309&quot; value=&quot;-1&quot;/&gt;&lt;/object&gt;&lt;object type=&quot;3&quot; unique_id=&quot;10020&quot;&gt;&lt;property id=&quot;20148&quot; value=&quot;5&quot;/&gt;&lt;property id=&quot;20300&quot; value=&quot;Slide 17 - &amp;quot;Software “Schizophrenia”&amp;quot;&quot;/&gt;&lt;property id=&quot;20303&quot; value=&quot;-1&quot;/&gt;&lt;property id=&quot;20307&quot; value=&quot;384&quot;/&gt;&lt;property id=&quot;20309&quot; value=&quot;-1&quot;/&gt;&lt;/object&gt;&lt;object type=&quot;3&quot; unique_id=&quot;10021&quot;&gt;&lt;property id=&quot;20148&quot; value=&quot;5&quot;/&gt;&lt;property id=&quot;20300&quot; value=&quot;Slide 18 - &amp;quot;Software—New Categories&amp;quot;&quot;/&gt;&lt;property id=&quot;20303&quot; value=&quot;-1&quot;/&gt;&lt;property id=&quot;20307&quot; value=&quot;396&quot;/&gt;&lt;property id=&quot;20309&quot; value=&quot;-1&quot;/&gt;&lt;/object&gt;&lt;object type=&quot;3&quot; unique_id=&quot;10022&quot;&gt;&lt;property id=&quot;20148&quot; value=&quot;5&quot;/&gt;&lt;property id=&quot;20300&quot; value=&quot;Slide 19 - &amp;quot;Software Evolution&amp;quot;&quot;/&gt;&lt;property id=&quot;20303&quot; value=&quot;-1&quot;/&gt;&lt;property id=&quot;20307&quot; value=&quot;398&quot;/&gt;&lt;property id=&quot;20309&quot; value=&quot;-1&quot;/&gt;&lt;/object&gt;&lt;object type=&quot;3&quot; unique_id=&quot;10023&quot;&gt;&lt;property id=&quot;20148&quot; value=&quot;5&quot;/&gt;&lt;property id=&quot;20300&quot; value=&quot;Slide 20 - &amp;quot;Software Evolution (continued)&amp;quot;&quot;/&gt;&lt;property id=&quot;20303&quot; value=&quot;-1&quot;/&gt;&lt;property id=&quot;20307&quot; value=&quot;418&quot;/&gt;&lt;property id=&quot;20309&quot; value=&quot;-1&quot;/&gt;&lt;/object&gt;&lt;object type=&quot;3&quot; unique_id=&quot;10024&quot;&gt;&lt;property id=&quot;20148&quot; value=&quot;5&quot;/&gt;&lt;property id=&quot;20300&quot; value=&quot;Slide 21 - &amp;quot;Chapter 2: Process—A Generic View&amp;quot;&quot;/&gt;&lt;property id=&quot;20303&quot; value=&quot;-1&quot;/&gt;&lt;property id=&quot;20307&quot; value=&quot;372&quot;/&gt;&lt;property id=&quot;20309&quot; value=&quot;-1&quot;/&gt;&lt;/object&gt;&lt;object type=&quot;3&quot; unique_id=&quot;10025&quot;&gt;&lt;property id=&quot;20148&quot; value=&quot;5&quot;/&gt;&lt;property id=&quot;20300&quot; value=&quot;Slide 22 - &amp;quot;Software Still Stuck in Construction&amp;quot;&quot;/&gt;&lt;property id=&quot;20303&quot; value=&quot;-1&quot;/&gt;&lt;property id=&quot;20307&quot; value=&quot;386&quot;/&gt;&lt;property id=&quot;20309&quot; value=&quot;-1&quot;/&gt;&lt;/object&gt;&lt;object type=&quot;3&quot; unique_id=&quot;10026&quot;&gt;&lt;property id=&quot;20148&quot; value=&quot;5&quot;/&gt;&lt;property id=&quot;20300&quot; value=&quot;Slide 23 - &amp;quot;A Layered Technology&amp;quot;&quot;/&gt;&lt;property id=&quot;20303&quot; value=&quot;-1&quot;/&gt;&lt;property id=&quot;20307&quot; value=&quot;346&quot;/&gt;&lt;property id=&quot;20309&quot; value=&quot;-1&quot;/&gt;&lt;/object&gt;&lt;object type=&quot;3&quot; unique_id=&quot;10027&quot;&gt;&lt;property id=&quot;20148&quot; value=&quot;5&quot;/&gt;&lt;property id=&quot;20300&quot; value=&quot;Slide 24 - &amp;quot;Umbrella Activities &amp;#x0D;&amp;#x0A;(AKA Cross-Life-Cycle Activities)&amp;quot;&quot;/&gt;&lt;property id=&quot;20303&quot; value=&quot;-1&quot;/&gt;&lt;property id=&quot;20307&quot; value=&quot;348&quot;/&gt;&lt;property id=&quot;20309&quot; value=&quot;-1&quot;/&gt;&lt;/object&gt;&lt;object type=&quot;3&quot; unique_id=&quot;10028&quot;&gt;&lt;property id=&quot;20148&quot; value=&quot;5&quot;/&gt;&lt;property id=&quot;20300&quot; value=&quot;Slide 25 - &amp;quot;SEI’s Software Process &amp;#x0D;&amp;#x0A;Capability Maturity Model&amp;quot;&quot;/&gt;&lt;property id=&quot;20303&quot; value=&quot;-1&quot;/&gt;&lt;property id=&quot;20307&quot; value=&quot;374&quot;/&gt;&lt;property id=&quot;20309&quot; value=&quot;-1&quot;/&gt;&lt;/object&gt;&lt;object type=&quot;3&quot; unique_id=&quot;10029&quot;&gt;&lt;property id=&quot;20148&quot; value=&quot;5&quot;/&gt;&lt;property id=&quot;20300&quot; value=&quot;Slide 26 - &amp;quot;Summary of the SEI/CMM Levels&amp;quot;&quot;/&gt;&lt;property id=&quot;20303&quot; value=&quot;-1&quot;/&gt;&lt;property id=&quot;20307&quot; value=&quot;375&quot;/&gt;&lt;property id=&quot;20309&quot; value=&quot;-1&quot;/&gt;&lt;/object&gt;&lt;object type=&quot;3&quot; unique_id=&quot;10030&quot;&gt;&lt;property id=&quot;20148&quot; value=&quot;5&quot;/&gt;&lt;property id=&quot;20300&quot; value=&quot;Slide 27 - &amp;quot;Process Improvement Maturity Levels&amp;quot;&quot;/&gt;&lt;property id=&quot;20303&quot; value=&quot;-1&quot;/&gt;&lt;property id=&quot;20307&quot; value=&quot;390&quot;/&gt;&lt;property id=&quot;20309&quot; value=&quot;-1&quot;/&gt;&lt;/object&gt;&lt;object type=&quot;3&quot; unique_id=&quot;10031&quot;&gt;&lt;property id=&quot;20148&quot; value=&quot;5&quot;/&gt;&lt;property id=&quot;20300&quot; value=&quot;Slide 28 - &amp;quot;More Traction at Upper levels...&amp;quot;&quot;/&gt;&lt;property id=&quot;20303&quot; value=&quot;-1&quot;/&gt;&lt;property id=&quot;20307&quot; value=&quot;391&quot;/&gt;&lt;property id=&quot;20309&quot; value=&quot;-1&quot;/&gt;&lt;/object&gt;&lt;object type=&quot;3&quot; unique_id=&quot;10032&quot;&gt;&lt;property id=&quot;20148&quot; value=&quot;5&quot;/&gt;&lt;property id=&quot;20300&quot; value=&quot;Slide 29 - &amp;quot;The Process Model: Adaptability&amp;quot;&quot;/&gt;&lt;property id=&quot;20303&quot; value=&quot;-1&quot;/&gt;&lt;property id=&quot;20307&quot; value=&quot;400&quot;/&gt;&lt;property id=&quot;20309&quot; value=&quot;-1&quot;/&gt;&lt;/object&gt;&lt;object type=&quot;3&quot; unique_id=&quot;10033&quot;&gt;&lt;property id=&quot;20148&quot; value=&quot;5&quot;/&gt;&lt;property id=&quot;20300&quot; value=&quot;Slide 30 - &amp;quot;The CMMI&amp;quot;&quot;/&gt;&lt;property id=&quot;20303&quot; value=&quot;-1&quot;/&gt;&lt;property id=&quot;20307&quot; value=&quot;401&quot;/&gt;&lt;property id=&quot;20309&quot; value=&quot;-1&quot;/&gt;&lt;/object&gt;&lt;object type=&quot;3&quot; unique_id=&quot;10034&quot;&gt;&lt;property id=&quot;20148&quot; value=&quot;5&quot;/&gt;&lt;property id=&quot;20300&quot; value=&quot;Slide 31 - &amp;quot;Process Patterns&amp;quot;&quot;/&gt;&lt;property id=&quot;20303&quot; value=&quot;-1&quot;/&gt;&lt;property id=&quot;20307&quot; value=&quot;402&quot;/&gt;&lt;property id=&quot;20309&quot; value=&quot;-1&quot;/&gt;&lt;/object&gt;&lt;object type=&quot;3&quot; unique_id=&quot;10035&quot;&gt;&lt;property id=&quot;20148&quot; value=&quot;5&quot;/&gt;&lt;property id=&quot;20300&quot; value=&quot;Slide 32 - &amp;quot;Process Assessment&amp;quot;&quot;/&gt;&lt;property id=&quot;20303&quot; value=&quot;-1&quot;/&gt;&lt;property id=&quot;20307&quot; value=&quot;403&quot;/&gt;&lt;property id=&quot;20309&quot; value=&quot;-1&quot;/&gt;&lt;/object&gt;&lt;object type=&quot;3&quot; unique_id=&quot;10036&quot;&gt;&lt;property id=&quot;20148&quot; value=&quot;5&quot;/&gt;&lt;property id=&quot;20300&quot; value=&quot;Slide 33 - &amp;quot;Assessment and Improvement&amp;quot;&quot;/&gt;&lt;property id=&quot;20303&quot; value=&quot;-1&quot;/&gt;&lt;property id=&quot;20307&quot; value=&quot;404&quot;/&gt;&lt;property id=&quot;20309&quot; value=&quot;-1&quot;/&gt;&lt;/object&gt;&lt;object type=&quot;3&quot; unique_id=&quot;10037&quot;&gt;&lt;property id=&quot;20148&quot; value=&quot;5&quot;/&gt;&lt;property id=&quot;20300&quot; value=&quot;Slide 34 - &amp;quot;Personal Software Process (PSP)&amp;quot;&quot;/&gt;&lt;property id=&quot;20303&quot; value=&quot;-1&quot;/&gt;&lt;property id=&quot;20307&quot; value=&quot;405&quot;/&gt;&lt;property id=&quot;20309&quot; value=&quot;-1&quot;/&gt;&lt;/object&gt;&lt;object type=&quot;3&quot; unique_id=&quot;10038&quot;&gt;&lt;property id=&quot;20148&quot; value=&quot;5&quot;/&gt;&lt;property id=&quot;20300&quot; value=&quot;Slide 35 - &amp;quot;Team Software Process (TSP)&amp;quot;&quot;/&gt;&lt;property id=&quot;20303&quot; value=&quot;-1&quot;/&gt;&lt;property id=&quot;20307&quot; value=&quot;406&quot;/&gt;&lt;property id=&quot;20309&quot; value=&quot;-1&quot;/&gt;&lt;/object&gt;&lt;object type=&quot;3&quot; unique_id=&quot;10039&quot;&gt;&lt;property id=&quot;20148&quot; value=&quot;5&quot;/&gt;&lt;property id=&quot;20300&quot; value=&quot;Slide 36 - &amp;quot;Chapter 3: Prescriptive Process Models&amp;quot;&quot;/&gt;&lt;property id=&quot;20303&quot; value=&quot;-1&quot;/&gt;&lt;property id=&quot;20307&quot; value=&quot;417&quot;/&gt;&lt;property id=&quot;20309&quot; value=&quot;-1&quot;/&gt;&lt;/object&gt;&lt;object type=&quot;3&quot; unique_id=&quot;10040&quot;&gt;&lt;property id=&quot;20148&quot; value=&quot;5&quot;/&gt;&lt;property id=&quot;20300&quot; value=&quot;Slide 37 - &amp;quot;Prescriptive Models&amp;quot;&quot;/&gt;&lt;property id=&quot;20303&quot; value=&quot;-1&quot;/&gt;&lt;property id=&quot;20307&quot; value=&quot;407&quot;/&gt;&lt;property id=&quot;20309&quot; value=&quot;-1&quot;/&gt;&lt;/object&gt;&lt;object type=&quot;3&quot; unique_id=&quot;10041&quot;&gt;&lt;property id=&quot;20148&quot; value=&quot;5&quot;/&gt;&lt;property id=&quot;20300&quot; value=&quot;Slide 38 - &amp;quot;The Linear Model&amp;quot;&quot;/&gt;&lt;property id=&quot;20303&quot; value=&quot;-1&quot;/&gt;&lt;property id=&quot;20307&quot; value=&quot;352&quot;/&gt;&lt;property id=&quot;20309&quot; value=&quot;-1&quot;/&gt;&lt;/object&gt;&lt;object type=&quot;3&quot; unique_id=&quot;10042&quot;&gt;&lt;property id=&quot;20148&quot; value=&quot;5&quot;/&gt;&lt;property id=&quot;20300&quot; value=&quot;Slide 39 - &amp;quot;Rational Unified Process&amp;quot;&quot;/&gt;&lt;property id=&quot;20303&quot; value=&quot;-1&quot;/&gt;&lt;property id=&quot;20307&quot; value=&quot;413&quot;/&gt;&lt;property id=&quot;20309&quot; value=&quot;-1&quot;/&gt;&lt;/object&gt;&lt;object type=&quot;3&quot; unique_id=&quot;10043&quot;&gt;&lt;property id=&quot;20148&quot; value=&quot;5&quot;/&gt;&lt;property id=&quot;20300&quot; value=&quot;Slide 40 - &amp;quot;Iterative Models&amp;quot;&quot;/&gt;&lt;property id=&quot;20303&quot; value=&quot;-1&quot;/&gt;&lt;property id=&quot;20307&quot; value=&quot;411&quot;/&gt;&lt;property id=&quot;20309&quot; value=&quot;-1&quot;/&gt;&lt;/object&gt;&lt;object type=&quot;3&quot; unique_id=&quot;10044&quot;&gt;&lt;property id=&quot;20148&quot; value=&quot;5&quot;/&gt;&lt;property id=&quot;20300&quot; value=&quot;Slide 41 - &amp;quot;The Incremental Model&amp;quot;&quot;/&gt;&lt;property id=&quot;20303&quot; value=&quot;-1&quot;/&gt;&lt;property id=&quot;20307&quot; value=&quot;412&quot;/&gt;&lt;property id=&quot;20309&quot; value=&quot;-1&quot;/&gt;&lt;/object&gt;&lt;object type=&quot;3&quot; unique_id=&quot;10045&quot;&gt;&lt;property id=&quot;20148&quot; value=&quot;5&quot;/&gt;&lt;property id=&quot;20300&quot; value=&quot;Slide 42 - &amp;quot;Iterative and Incremental Models&amp;quot;&quot;/&gt;&lt;property id=&quot;20303&quot; value=&quot;-1&quot;/&gt;&lt;property id=&quot;20307&quot; value=&quot;353&quot;/&gt;&lt;property id=&quot;20309&quot; value=&quot;-1&quot;/&gt;&lt;/object&gt;&lt;object type=&quot;3&quot; unique_id=&quot;10046&quot;&gt;&lt;property id=&quot;20148&quot; value=&quot;5&quot;/&gt;&lt;property id=&quot;20300&quot; value=&quot;Slide 43 - &amp;quot;Evolutionary Models: The Spiral&amp;quot;&quot;/&gt;&lt;property id=&quot;20303&quot; value=&quot;-1&quot;/&gt;&lt;property id=&quot;20307&quot; value=&quot;408&quot;/&gt;&lt;property id=&quot;20309&quot; value=&quot;-1&quot;/&gt;&lt;/object&gt;&lt;object type=&quot;3&quot; unique_id=&quot;10047&quot;&gt;&lt;property id=&quot;20148&quot; value=&quot;5&quot;/&gt;&lt;property id=&quot;20300&quot; value=&quot;Slide 44 - &amp;quot;Evolutionary Models: Concurrent&amp;quot;&quot;/&gt;&lt;property id=&quot;20303&quot; value=&quot;-1&quot;/&gt;&lt;property id=&quot;20307&quot; value=&quot;409&quot;/&gt;&lt;property id=&quot;20309&quot; value=&quot;-1&quot;/&gt;&lt;/object&gt;&lt;object type=&quot;3&quot; unique_id=&quot;10048&quot;&gt;&lt;property id=&quot;20148&quot; value=&quot;5&quot;/&gt;&lt;property id=&quot;20300&quot; value=&quot;Slide 45 - &amp;quot;Still Other Process Models&amp;quot;&quot;/&gt;&lt;property id=&quot;20303&quot; value=&quot;-1&quot;/&gt;&lt;property id=&quot;20307&quot; value=&quot;410&quot;/&gt;&lt;property id=&quot;20309&quot; value=&quot;-1&quot;/&gt;&lt;/object&gt;&lt;object type=&quot;3&quot; unique_id=&quot;10049&quot;&gt;&lt;property id=&quot;20148&quot; value=&quot;5&quot;/&gt;&lt;property id=&quot;20300&quot; value=&quot;Slide 46 - &amp;quot;Homework Assignment for 8/29/07&amp;quot;&quot;/&gt;&lt;property id=&quot;20303&quot; value=&quot;-1&quot;/&gt;&lt;property id=&quot;20307&quot; value=&quot;377&quot;/&gt;&lt;property id=&quot;20309&quot; value=&quot;-1&quot;/&gt;&lt;/object&gt;&lt;/object&gt;&lt;object type=&quot;8&quot; unique_id=&quot;10050&quot;&gt;&lt;/object&gt;&lt;/object&gt;&lt;/database&gt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1,2137399327,C:\Documents and Settings\Shawn Bohner\My Documents\CS5704\Fall2007\CS5704-Week1\CS5704-Week1.ppc"/>
</p:tagLst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8138</TotalTime>
  <Words>1069</Words>
  <Application>Microsoft Office PowerPoint</Application>
  <PresentationFormat>On-screen Show (4:3)</PresentationFormat>
  <Paragraphs>193</Paragraphs>
  <Slides>16</Slides>
  <Notes>15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Blank Presentation</vt:lpstr>
      <vt:lpstr>Software Construction  and Evolution - CSSE 375  Bad Smells in Code</vt:lpstr>
      <vt:lpstr>Observations on Bad Code Smells</vt:lpstr>
      <vt:lpstr>Refactoring Related to Bad Smells</vt:lpstr>
      <vt:lpstr>Refactoring Indicators:  Bad Smells in Code</vt:lpstr>
      <vt:lpstr>Duplicated Code</vt:lpstr>
      <vt:lpstr>Duplicated Code (continued)</vt:lpstr>
      <vt:lpstr>Long Method</vt:lpstr>
      <vt:lpstr>Large Class</vt:lpstr>
      <vt:lpstr>Long Parameter List</vt:lpstr>
      <vt:lpstr>Divergent Change</vt:lpstr>
      <vt:lpstr>Shotgun Surgery</vt:lpstr>
      <vt:lpstr>Feature Envy</vt:lpstr>
      <vt:lpstr>Data Clumps</vt:lpstr>
      <vt:lpstr>Primitive Obsession</vt:lpstr>
      <vt:lpstr>Switch Statements</vt:lpstr>
      <vt:lpstr>Lazy Class</vt:lpstr>
    </vt:vector>
  </TitlesOfParts>
  <Company>Virginia Tech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Construction and Evolution CS5704: First Class</dc:title>
  <dc:creator>Shawn Bohner</dc:creator>
  <cp:lastModifiedBy>Windows User</cp:lastModifiedBy>
  <cp:revision>37</cp:revision>
  <cp:lastPrinted>2010-03-22T14:42:29Z</cp:lastPrinted>
  <dcterms:created xsi:type="dcterms:W3CDTF">2010-03-22T02:00:56Z</dcterms:created>
  <dcterms:modified xsi:type="dcterms:W3CDTF">2014-03-12T19:20:35Z</dcterms:modified>
</cp:coreProperties>
</file>