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8" r:id="rId10"/>
    <p:sldId id="289" r:id="rId11"/>
    <p:sldId id="264" r:id="rId12"/>
    <p:sldId id="290" r:id="rId13"/>
    <p:sldId id="265" r:id="rId14"/>
    <p:sldId id="293" r:id="rId15"/>
    <p:sldId id="267" r:id="rId16"/>
    <p:sldId id="269" r:id="rId17"/>
    <p:sldId id="271" r:id="rId18"/>
    <p:sldId id="291" r:id="rId19"/>
    <p:sldId id="272" r:id="rId20"/>
    <p:sldId id="29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5170-87FD-43A4-9641-41714A3D7A8B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F319-588F-42BC-BD73-FB6CD824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http://www.mun.ca/biology/scarr/Progressive_Evolution.html.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F319-588F-42BC-BD73-FB6CD8240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officer from http://www.animationlibrary.com/sc/296/Police/?page=8.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F319-588F-42BC-BD73-FB6CD82401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something</a:t>
            </a:r>
            <a:r>
              <a:rPr lang="en-US" baseline="0" dirty="0" smtClean="0"/>
              <a:t> changes, what are the ripple-effects?</a:t>
            </a:r>
          </a:p>
          <a:p>
            <a:r>
              <a:rPr lang="en-US" baseline="0" dirty="0" smtClean="0"/>
              <a:t>How do we find them?</a:t>
            </a:r>
          </a:p>
          <a:p>
            <a:r>
              <a:rPr lang="en-US" baseline="0" dirty="0" smtClean="0"/>
              <a:t>What is the precision and recall?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Refactoring</a:t>
            </a:r>
            <a:r>
              <a:rPr lang="en-US" baseline="0" dirty="0" smtClean="0"/>
              <a:t> is a form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b="1" dirty="0">
                <a:latin typeface="Times New Roman" charset="0"/>
              </a:rPr>
              <a:t>Q6</a:t>
            </a:r>
            <a:r>
              <a:rPr lang="en-US" sz="1100" dirty="0">
                <a:latin typeface="Times New Roman" charset="0"/>
              </a:rPr>
              <a:t>: What </a:t>
            </a:r>
            <a:r>
              <a:rPr lang="en-US" sz="1100" b="1" dirty="0">
                <a:latin typeface="Times New Roman" charset="0"/>
              </a:rPr>
              <a:t>day</a:t>
            </a:r>
            <a:r>
              <a:rPr lang="en-US" sz="1100" dirty="0">
                <a:latin typeface="Times New Roman" charset="0"/>
              </a:rPr>
              <a:t> and </a:t>
            </a:r>
            <a:r>
              <a:rPr lang="en-US" sz="1100" b="1" dirty="0">
                <a:latin typeface="Times New Roman" charset="0"/>
              </a:rPr>
              <a:t>time</a:t>
            </a:r>
            <a:r>
              <a:rPr lang="en-US" sz="1100" dirty="0">
                <a:latin typeface="Times New Roman" charset="0"/>
              </a:rPr>
              <a:t> is the first homework in this course due?  March 16</a:t>
            </a:r>
            <a:r>
              <a:rPr lang="en-US" sz="1100" baseline="30000" dirty="0">
                <a:latin typeface="Times New Roman" charset="0"/>
              </a:rPr>
              <a:t>th</a:t>
            </a:r>
            <a:r>
              <a:rPr lang="en-US" sz="1100" dirty="0">
                <a:latin typeface="Times New Roman" charset="0"/>
              </a:rPr>
              <a:t> at 5pm</a:t>
            </a:r>
          </a:p>
          <a:p>
            <a:pPr lvl="0"/>
            <a:r>
              <a:rPr lang="en-US" sz="1100" b="1" dirty="0">
                <a:latin typeface="Times New Roman" charset="0"/>
              </a:rPr>
              <a:t>Q7</a:t>
            </a:r>
            <a:r>
              <a:rPr lang="en-US" sz="1100" dirty="0">
                <a:latin typeface="Times New Roman" charset="0"/>
              </a:rPr>
              <a:t>: What </a:t>
            </a:r>
            <a:r>
              <a:rPr lang="en-US" sz="1100" b="1" dirty="0">
                <a:latin typeface="Times New Roman" charset="0"/>
              </a:rPr>
              <a:t>day</a:t>
            </a:r>
            <a:r>
              <a:rPr lang="en-US" sz="1100" dirty="0">
                <a:latin typeface="Times New Roman" charset="0"/>
              </a:rPr>
              <a:t> and </a:t>
            </a:r>
            <a:r>
              <a:rPr lang="en-US" sz="1100" b="1" dirty="0">
                <a:latin typeface="Times New Roman" charset="0"/>
              </a:rPr>
              <a:t>time</a:t>
            </a:r>
            <a:r>
              <a:rPr lang="en-US" sz="1100" dirty="0">
                <a:latin typeface="Times New Roman" charset="0"/>
              </a:rPr>
              <a:t> is the first project milestone in this course due?  March 12</a:t>
            </a:r>
            <a:r>
              <a:rPr lang="en-US" sz="1100" baseline="30000" dirty="0">
                <a:latin typeface="Times New Roman" charset="0"/>
              </a:rPr>
              <a:t>th</a:t>
            </a:r>
            <a:r>
              <a:rPr lang="en-US" sz="1100" dirty="0">
                <a:latin typeface="Times New Roman" charset="0"/>
              </a:rPr>
              <a:t> at 11:59pm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4D392-80D0-E544-B103-E9EF29FF1D2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to cover today…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this space is evolving… like most software!</a:t>
            </a:r>
            <a:endParaRPr lang="en-US" dirty="0" smtClean="0"/>
          </a:p>
          <a:p>
            <a:r>
              <a:rPr lang="en-US" b="1" dirty="0" smtClean="0"/>
              <a:t>Q1: </a:t>
            </a:r>
            <a:r>
              <a:rPr lang="en-US" sz="1100" dirty="0">
                <a:latin typeface="Times New Roman" charset="0"/>
              </a:rPr>
              <a:t>What is the oldest system that someone in your class has worked on</a:t>
            </a:r>
            <a:r>
              <a:rPr lang="en-US" baseline="0" dirty="0" smtClean="0"/>
              <a:t>?</a:t>
            </a:r>
            <a:endParaRPr lang="en-US" dirty="0" smtClean="0"/>
          </a:p>
          <a:p>
            <a:r>
              <a:rPr lang="en-US" dirty="0" smtClean="0"/>
              <a:t>Let’s go around the room…   move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8E067-1CBC-484B-820C-7B1FABBC72A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F92C7-7C13-764B-880D-A1A95E56EBB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typically</a:t>
            </a:r>
            <a:r>
              <a:rPr lang="en-US" baseline="0" dirty="0" smtClean="0"/>
              <a:t> say the </a:t>
            </a:r>
            <a:r>
              <a:rPr lang="en-US" u="sng" baseline="0" dirty="0" smtClean="0"/>
              <a:t>code </a:t>
            </a:r>
            <a:r>
              <a:rPr lang="en-US" baseline="0" dirty="0" smtClean="0"/>
              <a:t>or the composite of the </a:t>
            </a:r>
            <a:r>
              <a:rPr lang="en-US" u="sng" baseline="0" dirty="0" smtClean="0"/>
              <a:t>software artifacts</a:t>
            </a:r>
            <a:r>
              <a:rPr lang="en-US" baseline="0" dirty="0" smtClean="0"/>
              <a:t>… but this is </a:t>
            </a:r>
            <a:r>
              <a:rPr lang="en-US" b="1" baseline="0" dirty="0" smtClean="0"/>
              <a:t>a narrow mindset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For maintenance and evolution we need something more… something that </a:t>
            </a:r>
            <a:r>
              <a:rPr lang="en-US" b="1" baseline="0" dirty="0" smtClean="0"/>
              <a:t>reflect change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Need a systematic engineering discipline to “</a:t>
            </a:r>
            <a:r>
              <a:rPr lang="en-US" b="1" baseline="0" dirty="0" smtClean="0"/>
              <a:t>ensure maintenance doesn’t eat your software</a:t>
            </a:r>
            <a:r>
              <a:rPr lang="en-US" baseline="0" dirty="0" smtClean="0"/>
              <a:t>”</a:t>
            </a:r>
          </a:p>
          <a:p>
            <a:r>
              <a:rPr lang="en-US" b="1" baseline="0" dirty="0" smtClean="0"/>
              <a:t>Q2: </a:t>
            </a:r>
            <a:r>
              <a:rPr lang="en-US" baseline="0" dirty="0" smtClean="0"/>
              <a:t>What are some aspects about software that make it hard to change?  [[intangibility,  Engineering it,  complexity]]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64444-6A2C-024A-A2BB-A750E98F2FC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231900"/>
            <a:ext cx="4235450" cy="3178175"/>
          </a:xfrm>
          <a:ln w="12700" cap="flat">
            <a:solidFill>
              <a:schemeClr val="tx1"/>
            </a:solidFill>
          </a:ln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844" y="4838095"/>
            <a:ext cx="5518547" cy="3176512"/>
          </a:xfrm>
          <a:ln/>
        </p:spPr>
        <p:txBody>
          <a:bodyPr lIns="92057" tIns="46028" rIns="92057" bIns="46028"/>
          <a:lstStyle/>
          <a:p>
            <a:r>
              <a:rPr lang="en-US" b="1" dirty="0" smtClean="0"/>
              <a:t>Q3: </a:t>
            </a:r>
            <a:r>
              <a:rPr lang="en-US" dirty="0" smtClean="0"/>
              <a:t>Why</a:t>
            </a:r>
            <a:r>
              <a:rPr lang="en-US" baseline="0" dirty="0" smtClean="0"/>
              <a:t> does software become obsolete (name two reasons)? </a:t>
            </a:r>
          </a:p>
          <a:p>
            <a:r>
              <a:rPr lang="en-US" baseline="0" dirty="0" smtClean="0"/>
              <a:t>[[New requirements are introduced… Competitors introduce new features… new technology]]</a:t>
            </a:r>
          </a:p>
          <a:p>
            <a:r>
              <a:rPr lang="en-US" baseline="0" dirty="0" smtClean="0"/>
              <a:t>Shoes from http://astoundedbysound.blogspot.com/2013/05/taylors-universe-worn-out.html.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FD2B8-E31D-5543-8E10-E3B649615C6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231900"/>
            <a:ext cx="4235450" cy="3178175"/>
          </a:xfrm>
          <a:ln w="12700" cap="flat">
            <a:solidFill>
              <a:schemeClr val="tx1"/>
            </a:solidFill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844" y="4838095"/>
            <a:ext cx="5518547" cy="3176512"/>
          </a:xfrm>
          <a:ln/>
        </p:spPr>
        <p:txBody>
          <a:bodyPr lIns="92057" tIns="46028" rIns="92057" bIns="46028"/>
          <a:lstStyle/>
          <a:p>
            <a:r>
              <a:rPr lang="en-US" dirty="0" smtClean="0"/>
              <a:t>Q4: What</a:t>
            </a:r>
            <a:r>
              <a:rPr lang="en-US" baseline="0" dirty="0" smtClean="0"/>
              <a:t> causes the software to deteriorate and degrade? Continuous changes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A7B03-F22E-9F46-8F36-CD17C9E1390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two things</a:t>
            </a:r>
            <a:r>
              <a:rPr lang="en-US" baseline="0" dirty="0" smtClean="0"/>
              <a:t> are lost as changes are made to the software system?  Structure and people…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6200" y="6705600"/>
            <a:ext cx="405447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en-US" sz="1000" b="1" dirty="0">
                <a:solidFill>
                  <a:srgbClr val="000000"/>
                </a:solidFill>
              </a:rPr>
              <a:t>© 2010 Shawn A. Bohner</a:t>
            </a:r>
          </a:p>
        </p:txBody>
      </p:sp>
    </p:spTree>
    <p:extLst>
      <p:ext uri="{BB962C8B-B14F-4D97-AF65-F5344CB8AC3E}">
        <p14:creationId xmlns:p14="http://schemas.microsoft.com/office/powerpoint/2010/main" val="34704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6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8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24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3921-E931-4DA9-9EA2-EF27E37DF6EE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4FCEEE-9DC8-B543-AC3A-75A414BF23B6}" type="slidenum">
              <a:rPr lang="en-US">
                <a:solidFill>
                  <a:srgbClr val="000000"/>
                </a:solidFill>
                <a:latin typeface="Times New Roman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55" name="Picture 31" descr="rose4"/>
          <p:cNvPicPr>
            <a:picLocks noChangeAspect="1" noChangeArrowheads="1"/>
          </p:cNvPicPr>
          <p:nvPr/>
        </p:nvPicPr>
        <p:blipFill>
          <a:blip r:embed="rId14"/>
          <a:srcRect l="12895" t="22858"/>
          <a:stretch>
            <a:fillRect/>
          </a:stretch>
        </p:blipFill>
        <p:spPr bwMode="auto">
          <a:xfrm>
            <a:off x="7162800" y="6483350"/>
            <a:ext cx="1981200" cy="328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3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3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762000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375: Course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Steve Chenoweth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Office: </a:t>
            </a:r>
            <a:r>
              <a:rPr lang="en-US" sz="2800" dirty="0" err="1" smtClean="0"/>
              <a:t>Meonch</a:t>
            </a:r>
            <a:r>
              <a:rPr lang="en-US" sz="2800" dirty="0" smtClean="0"/>
              <a:t> Room F220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Phone: (812) 877-8974</a:t>
            </a:r>
            <a:br>
              <a:rPr lang="en-US" sz="2800" dirty="0" smtClean="0"/>
            </a:br>
            <a:r>
              <a:rPr lang="en-US" sz="2800" dirty="0" smtClean="0"/>
              <a:t>Email: chenowet@rose-hulman.edu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4" name="Picture 10" descr="rose4"/>
          <p:cNvPicPr>
            <a:picLocks noChangeAspect="1" noChangeArrowheads="1"/>
          </p:cNvPicPr>
          <p:nvPr/>
        </p:nvPicPr>
        <p:blipFill>
          <a:blip r:embed="rId3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2050" name="Picture 2" descr="C:\Users\chenowet\RH\K - 2013-14 school year\spring\CSSE375withShawn\website\images\La_Tour_Eiffel_constructi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2912" y="2895600"/>
            <a:ext cx="335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is our stuff like this?  Or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9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1440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dirty="0" smtClean="0"/>
              <a:t>Smells, Refactor to Solve Problems</a:t>
            </a:r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828800"/>
            <a:ext cx="5029200" cy="3657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Select </a:t>
            </a:r>
            <a:r>
              <a:rPr lang="en-US" sz="3200" dirty="0" smtClean="0"/>
              <a:t>appropriate refactoring techniques to resolve design problems “smelt” in the code.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583179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3581400" cy="541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Students.jpg"/>
          <p:cNvPicPr>
            <a:picLocks noChangeAspect="1"/>
          </p:cNvPicPr>
          <p:nvPr/>
        </p:nvPicPr>
        <p:blipFill>
          <a:blip r:embed="rId4"/>
          <a:srcRect l="56250" r="4500"/>
          <a:stretch>
            <a:fillRect/>
          </a:stretch>
        </p:blipFill>
        <p:spPr>
          <a:xfrm>
            <a:off x="2895600" y="4343400"/>
            <a:ext cx="4466336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47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3: </a:t>
            </a:r>
            <a:r>
              <a:rPr lang="en-US" dirty="0" smtClean="0"/>
              <a:t>Program </a:t>
            </a:r>
            <a:r>
              <a:rPr lang="en-US" dirty="0"/>
              <a:t>understanding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Apply common construction and maintenance heuristics to enhance existing code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7600" r="17600"/>
          <a:stretch>
            <a:fillRect/>
          </a:stretch>
        </p:blipFill>
        <p:spPr>
          <a:xfrm>
            <a:off x="2971800" y="2819400"/>
            <a:ext cx="3703320" cy="3822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2336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4: </a:t>
            </a:r>
            <a:r>
              <a:rPr lang="en-US" dirty="0" smtClean="0"/>
              <a:t>Really Needed Documentation</a:t>
            </a:r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3326" y="1435100"/>
            <a:ext cx="4800600" cy="4051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Organize </a:t>
            </a:r>
            <a:r>
              <a:rPr lang="en-US" sz="3200" dirty="0" smtClean="0"/>
              <a:t>and </a:t>
            </a:r>
            <a:br>
              <a:rPr lang="en-US" sz="3200" dirty="0" smtClean="0"/>
            </a:br>
            <a:r>
              <a:rPr lang="en-US" sz="3200" dirty="0" smtClean="0"/>
              <a:t>develop software </a:t>
            </a:r>
            <a:r>
              <a:rPr lang="en-US" sz="3200" dirty="0" smtClean="0"/>
              <a:t>stakeholder </a:t>
            </a:r>
            <a:r>
              <a:rPr lang="en-US" sz="3200" dirty="0" smtClean="0"/>
              <a:t>documentation.</a:t>
            </a:r>
          </a:p>
          <a:p>
            <a:pPr>
              <a:lnSpc>
                <a:spcPct val="90000"/>
              </a:lnSpc>
              <a:buNone/>
            </a:pP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583179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pic>
        <p:nvPicPr>
          <p:cNvPr id="12" name="Picture 11" descr="JustANoteSno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57600"/>
            <a:ext cx="3700191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7526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are these guys,</a:t>
            </a:r>
          </a:p>
          <a:p>
            <a:r>
              <a:rPr lang="en-US" b="1" dirty="0" smtClean="0"/>
              <a:t>on your project, anyway?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764495" y="2398931"/>
            <a:ext cx="1350305" cy="191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21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Outcomes 5 : Basic principles </a:t>
            </a:r>
            <a:r>
              <a:rPr lang="en-US" dirty="0"/>
              <a:t>of software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</a:t>
            </a:r>
            <a:r>
              <a:rPr lang="en-US" dirty="0"/>
              <a:t>software so that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meets </a:t>
            </a:r>
            <a:r>
              <a:rPr lang="en-US" dirty="0"/>
              <a:t>delivery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deployment </a:t>
            </a:r>
            <a:r>
              <a:rPr lang="en-US" dirty="0"/>
              <a:t>objectives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specified </a:t>
            </a:r>
            <a:r>
              <a:rPr lang="en-US" dirty="0"/>
              <a:t>by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2600" y="54864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179" y="6015335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0135"/>
            <a:ext cx="2476500" cy="3269838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BMTExMSFhIXGSAaFhcYGRkcIRcWGh4iIiMdHx8hIiogHyEnHiAaLT0iJikrMy4yGx82ODMsNzQyLisBCgoKDg0OGxAQGywkICQ4MjYyNTQyLDQwNDYsNy0wLDYvNCw4Nyw1LCwsLCwsNCwsNDQsLCwtLC8sLDQsLCwtLP/AABEIAHAAaAMBEQACEQEDEQH/xAAcAAEAAwADAQEAAAAAAAAAAAAABQYHAwQIAgH/xAA8EAACAgEDAgQDBQUFCQAAAAABAgMRAAQSIQUxBhNBUQciYRQyQnGBFSORobFik7Kz0hYlMzQ1UmNzg//EABsBAQACAwEBAAAAAAAAAAAAAAADBAIFBgEH/8QAOhEAAgEDAQMJBgQFBQAAAAAAAAECAwQRIQUSMUFRYXGBobHB8BMUMpHR8QYiQuEVIzNSUyQ0crLC/9oADAMBAAIRAxEAPwDccArfi7rksJjg03l/aJLJZ7IiiHBkKj7x3EAKSL554OYzmoR3mTUKMqst1EN0nxpJHo531JSWePVfZoto8vznZYyoIttvL8kXQW6PbPVJSjvdGTydJxqezXUc3QfEGqbqKaeaSF1kheQqibfLZGUCvmJKkNXPqpP0GFKp7SLeMYJLi39jhZy2XfJCsdXqPUoYE3zSpGvPLMBdC+Pc16DAIvw/4w0mskeOCQs6CyCrLYurFgWL9vce+etAns8AwBgDAGAMAy/xpqZvtEmrWydHIpij3kKUj5kNbaDurOu6mpar1GROslVUHw+vAuQts0HU5fodnVanzOp6tgxZDFpynJraVc8ewN3+uQ3vCPb5FjZv6uzzK50affrp4gwqKeWZ1I9XigRGBrv8sw79j9c9qvFtHp/c9orN3N8xYfDXT3brpnH3I9EFJo8s8rUL7fhPGSWj/kY6fJEG0P6y6vqSHxE8eDQ/uIlvUtHvDMPkjUkgMebY2rUB7cn0M6RRMV6j1ibVy+ZK7yte3expEJ/CD91OB2HevU5nuPl06ByZNI+D0EazU8arqPKfY6tuEkbSKSSfSrjFUbAu/TItxqcpb2U8ac2F58TLeW6lg1vPTEYAwBgDAGAZ/wBUjQ6rVwk7gSrMp9FlQcfkSH/nlG6TjNSXrHpG4sJKVJwfrPplR8DLIuo1scrs7RGONWY2fLUPsBPr8tZJeyU4QkuXPkeWMNydSPNjzO54bYHW9RoV88d83Z2nn6flkVfPsqeeklt8e2qY6C1+Af8AnOo/nD/lnLVv/SXaa69/rPsOD4r9Hgmjgd2EUocBZyOAq22xzuXg81Z73XOSSm4xbSyQ0qaqS3W8EculkWArGY95NggbF2lvugfPQEdKO/YcVxmphuxaUs47/Li9TdRpShS3YNZ9eRy+BZIYH6k26GK1WRXXaB5ccQV2FfhWQNY9D3787WlJyppcq+uncai6jiq8cPXmT/ghp5UjnOqSfTtF3FkyTbvmblVKBSCgXmwoJ5u8mmtH69dRVSfOWvBkMAYAwBgGf9f0+zq0jANU2nRiT23ROy0p/JwSOe498rXmsF0Px+xsdmv80kdWLp6rPJMGa5FVWXivkuj2u6JHespObcFHmNmqaU3PnOWHSIru6qoZ63kfiI4F5i5NpJvgZKEU20uJ8eG+sx6bU9RLB3cmHbGgtmIiY/kBxW5iBZHOba1pynSSiuc53atzSoVHKrJJaHW8aeKNXLp5Il0cccTciaSVX2BfmBaMLtX5gOd7Be5sDLnusl8XA0lPbttOWKbbemNOOvJzvlxy8Dq9H8QGSItLC8bISH/EAB+OwBSEfiIA4PJrNTVsZwemqOttNp0K8U95J+u/o4kN1CMTzp9nliMjuNyp5deWPmLSbQXYDaO7Abip4NZYtqDqfy5LTtK21bynZUHdZ4Pgsat9/pvkLf07UazTRmOBtH5Q/wCHEYXUKSbY7hISSSWPI7n0zZ+46cTiV+KYylmdLHU/LCJDSeOJletVoXjQ9pIX88A/2l2q4s12Dd+aAvIZWs0bOjtuzq/rx16HLN47pmA0GuYAkBgIAGA9RcoNH6gHMfdqnMZ/xmx/yLv+hzP4/wBGCRcu6yoXy2tpACdg9N3B9fzrMJ05QWZFyhc0q8lGm8trPB8O0r8+v1ZKzSaueElr8mMRuos2EFxlmpeCRV0TxlB3T3mopY6fubxWEFFb7eeg6Gi8VdSkKmGZpwbKV0+VUlr0EpfYAardfrlvMuWGO1fQounSXCfcWD4hSGPU6CUsBEfNiazVvIEZQP7tv5e+R1ob9NolsZ7tXV8SP1fUESKSQ8hEZyB3IUXQv14zWxpSclHnNzOajFy5jl0UpeNHNWyhjXuReYyWG0eweYpkLL4Z8zUPPLqJixG1ViZoQsYNqp2ncxBLG7o7uwy1C8lThu01go19nUbiW9XSlzZSwji1ET6J0dZpJNOzqssczlygchd6ubage6mwb4rNjY385y3JnN7e/Dtu7eVWhHdlFcnR648flgr/AIl6KW6jp4hJHV7o9yg+TdmmX8YJQhRa+31O0lTy3j7Z8eHQc/YXkVY1KkoPPB4/VyaPkazl8efqtnS5jGkCiELHK1bt9ksUdyxFc3t975NgULpW+06NS4dtFPKz3cSHaGw68LR31Saa0wscj3VHx4cmOLzpJanXBJI49sjPKdqBEZrIBNWBQ4BPJHAPtmxnUjBZZo7SxrXTapYbXSl4n3qZnjKh9PqRuNAiJn/jsvaPqayNXNN8pclsK+im9zvQ+0f+Of8AuZv9OZ+2p/3Ir/wq8/xy+RT9H0fUzaiNYYJEcauWXdNHKqbP3nzE7RVhhQ9coV3CcHHPE7PZdKtRrxqSXCEV24WnZhlv6n4S1crIDHplNMBOJpCYdwFkKEUsT7bh90WRmshb7v6tObH7nTVL7f8A068+f2Lz0rQLBBFCn3I0CDtyFFWaAFnv2yy3koEd4w8PprtI8DHa/wB6JwaKSryrA1Y5716XnsXhgyaTrIi3afqCjTzgEOr3tkXtuQ9mU89vY5DOg08w1RuKV5TnHFTRnZg8RrGoTUSrFJVjeGQSJ6SIGF7W+li7Fmsinb65USWF3Tx+aSycus6vORF5SMYpXCLqXBEW5hYqhua+ACKUk1usEZJQs1N66FO/2rG2pSqQjvYWdPXJxJODohJUzTNLQ+ZSqBGYEENVE8EWBuP65t6VjSptPlPnV/8Aiq9uqcqWkYvm446/okQvWHDa8EDlXgjNgejh+D7U4/UHNnGK93nLpS719SK0TjZNPlU33Nf+Szabp6IxZbA52rxtQsbYqK/EeTlGFtShVlVivzS4vqNbW2jcVreFvUlmMdV9+jLJXwrGW10rEHbHCqqfTdIxLDvyaSP0FfW+K17LVROl/DNFKjOryt4+X3LllE6YYAwBgDAGAMAYBUfiUobT6Zdyhjq4SNxAvY24gX3NA8ZPbr+YiltKajaVW/7X36efyOjm3PmRRJ5S3UDHRMp1ClgPwomwhj7DywnPuR65P7WCt9z9Tfg8/LCXadPCKjZb+cR3XjreVhdO9ns6C7TTAD6/0yNR5znIwySPw6QEauYSB1kmAWjYUJEgNGyDyT+t5qLx5qs+h7Hp7lnBNYeufm/LBcMqmzGAMAYAwBgDAPiYNtbaQGo7SRYB9CQCLF+lj8xgHnnx51TXGU6fWbfPjV9rqD88DlW4AXkfut3mfKAFcEX2s0YKc0ly4MXwIhfETxJAdM8olAJ1LMA3muXJFnksB83PfawF+1unRrtycE3rjTXwKdxZW1eChUisLhyY6sHYg8ealXZ2jhaRgF3FSp2gkgcHtZP8c9lOdOeJxw+lYZr57BtpRUYykorXGU9X9kJ/EOp1jLHtRAvz0LFlSKJvvRrj9fTIdoVJxp4rRcU+hrPzLVhsujaz34Nt87xp1YL58NI9Q3UdyOywLGfPjZm2lm4Uot7d1qLb2WvXNTbNbjXNwNqzXMnPBgDAGAMAYAwBgGJ/HbW3rdLGFoxRiQNwbMshFbSK48n1u93bjm3Z0/aVo03wk0vLzMZPCyZ0o7/U2fzP8s+i2lpTtafs6fDxKkpNvLP3LGVnB4drpWpEcys1BTasT6A9v5gfxzlvxZbOpaxml8L8fXzwTUHiWDYfhHpg/wBq1Sm1crCpsURFZJqrHzOR35AGcZRg4U0n1ll8TRckPBgDAGAMAYAwBgHnf4t6xX6rMA+4qUTv93aoJUe1FiaHqxy/s5P3ml1x8TCfBlXz6UVCZ/2Zf9l/tKzs87yyvFeVezePUnzePTt6985GW1ZLafH8vw+unOvcT7n5CGzriA3L4K/9Nb/3P/Rc+e7d/wB/U7P+qLVL4UX7NQSDAGAMAYAwBgDAM6+NGijXp7yhFErywq7gC2VWNAn1qzl7Zz/1VL/kvFGM/hZiUpO07RbVwPc+gz6Jc1HSozqLkTfyRUSy8HpfQ9DT9mJom3GM6cQtu4baU2m6rmvyz5fKTlJyfFl084a7RNBNLA5BeJyjEepU1f0vvXpefRtlXXvFrGT4rR9n14lOccSNr+Cjj9nMLFiZrHtYWrzj9vJq+nno8EWKXwl/zTkgwBgDAGAMAYAwCh/Gkf7r/wDtH/XNlsiEZ3tNSeNfDVfNrBhU+FmLdI0xl1OnjUgF5Y1BPblxnabYk1ZVGubzRXp/Ej1LnzktmH/Gjonla5NUt7dQtP8ASWMAD19UrihWz1vOn/DVw1VlRfBrPy+/cQ1lpklfgTrhu1cFC/klBvkjlSAv0oc/2h+sX4ljL3mMuTHg39RR4Gt5zpMMAYAwBgDAGAMAyL4y+MNLJCdFGxkmEis5WiqbG5Vjf3u/AuvWst2b9lWhVlwTT+RjLVYM98HTA9Q0Xv8AaIv8a51V/tK3ubKpGD1wtHx4r1oQQg1JHp/OKLJnvxv0u7pyy7bMUyEt/wBivaE/qSo/XNhsusqN1CbeEvT7jCazEynwD4mXR9RimahEQYpSfSNyDfYnhlU/kCOM2O2L6neNKnH4eXn7Ob1gxpxceJ6VhlV1V1IZWAKsDYIPIIPqCM54lPvAGAMAYAwBgFL+LHUNXFodujjmaSV9jNErM0aUSSAoJF1V8Vd5nTSb1PGYJ03w3rJyqw6XUNZKg+WwUFbBBYgKKIIIJ7iu/GWHJLlPDZvAXwrTSOJ9UyzTijGoBCxMDdg3bNwOaFcjnvkM6mdEe4NJyI9I3xH0hNXpZtNJ92Rav2Ycqw+oYA/pnqeHkHmHr/QNRopfK1EZRuSp/C6g1uU+o+ncWLGW1JPVGJsPwG1UzaKWN1PkJJ+6Yk925ZQK7A82D3YiveCrxPUafkR6MAYAwD//2Q=="/>
          <p:cNvSpPr>
            <a:spLocks noChangeAspect="1" noChangeArrowheads="1"/>
          </p:cNvSpPr>
          <p:nvPr/>
        </p:nvSpPr>
        <p:spPr bwMode="auto">
          <a:xfrm>
            <a:off x="155575" y="-639763"/>
            <a:ext cx="1247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MTEBMTExMSFhIXGSAaFhcYGRkcIRcWGh4iIiMdHx8hIiogHyEnHiAaLT0iJikrMy4yGx82ODMsNzQyLisBCgoKDg0OGxAQGywkICQ4MjYyNTQyLDQwNDYsNy0wLDYvNCw4Nyw1LCwsLCwsNCwsNDQsLCwtLC8sLDQsLCwtLP/AABEIAHAAaAMBEQACEQEDEQH/xAAcAAEAAwADAQEAAAAAAAAAAAAABQYHAwQIAgH/xAA8EAACAgEDAgQDBQUFCQAAAAABAgMRAAQSIQUxBhNBUQciYRQyQnGBFSORobFik7Kz0hYlMzQ1UmNzg//EABsBAQACAwEBAAAAAAAAAAAAAAADBAIFBgEH/8QAOhEAAgEDAQMJBgQFBQAAAAAAAAECAwQRIQUSMUFRYXGBobHB8BMUMpHR8QYiQuEVIzNSUyQ0crLC/9oADAMBAAIRAxEAPwDccArfi7rksJjg03l/aJLJZ7IiiHBkKj7x3EAKSL554OYzmoR3mTUKMqst1EN0nxpJHo531JSWePVfZoto8vznZYyoIttvL8kXQW6PbPVJSjvdGTydJxqezXUc3QfEGqbqKaeaSF1kheQqibfLZGUCvmJKkNXPqpP0GFKp7SLeMYJLi39jhZy2XfJCsdXqPUoYE3zSpGvPLMBdC+Pc16DAIvw/4w0mskeOCQs6CyCrLYurFgWL9vce+etAns8AwBgDAGAMAy/xpqZvtEmrWydHIpij3kKUj5kNbaDurOu6mpar1GROslVUHw+vAuQts0HU5fodnVanzOp6tgxZDFpynJraVc8ewN3+uQ3vCPb5FjZv6uzzK50affrp4gwqKeWZ1I9XigRGBrv8sw79j9c9qvFtHp/c9orN3N8xYfDXT3brpnH3I9EFJo8s8rUL7fhPGSWj/kY6fJEG0P6y6vqSHxE8eDQ/uIlvUtHvDMPkjUkgMebY2rUB7cn0M6RRMV6j1ibVy+ZK7yte3expEJ/CD91OB2HevU5nuPl06ByZNI+D0EazU8arqPKfY6tuEkbSKSSfSrjFUbAu/TItxqcpb2U8ac2F58TLeW6lg1vPTEYAwBgDAGAZ/wBUjQ6rVwk7gSrMp9FlQcfkSH/nlG6TjNSXrHpG4sJKVJwfrPplR8DLIuo1scrs7RGONWY2fLUPsBPr8tZJeyU4QkuXPkeWMNydSPNjzO54bYHW9RoV88d83Z2nn6flkVfPsqeeklt8e2qY6C1+Af8AnOo/nD/lnLVv/SXaa69/rPsOD4r9Hgmjgd2EUocBZyOAq22xzuXg81Z73XOSSm4xbSyQ0qaqS3W8EculkWArGY95NggbF2lvugfPQEdKO/YcVxmphuxaUs47/Li9TdRpShS3YNZ9eRy+BZIYH6k26GK1WRXXaB5ccQV2FfhWQNY9D3787WlJyppcq+uncai6jiq8cPXmT/ghp5UjnOqSfTtF3FkyTbvmblVKBSCgXmwoJ5u8mmtH69dRVSfOWvBkMAYAwBgGf9f0+zq0jANU2nRiT23ROy0p/JwSOe498rXmsF0Px+xsdmv80kdWLp6rPJMGa5FVWXivkuj2u6JHespObcFHmNmqaU3PnOWHSIru6qoZ63kfiI4F5i5NpJvgZKEU20uJ8eG+sx6bU9RLB3cmHbGgtmIiY/kBxW5iBZHOba1pynSSiuc53atzSoVHKrJJaHW8aeKNXLp5Il0cccTciaSVX2BfmBaMLtX5gOd7Be5sDLnusl8XA0lPbttOWKbbemNOOvJzvlxy8Dq9H8QGSItLC8bISH/EAB+OwBSEfiIA4PJrNTVsZwemqOttNp0K8U95J+u/o4kN1CMTzp9nliMjuNyp5deWPmLSbQXYDaO7Abip4NZYtqDqfy5LTtK21bynZUHdZ4Pgsat9/pvkLf07UazTRmOBtH5Q/wCHEYXUKSbY7hISSSWPI7n0zZ+46cTiV+KYylmdLHU/LCJDSeOJletVoXjQ9pIX88A/2l2q4s12Dd+aAvIZWs0bOjtuzq/rx16HLN47pmA0GuYAkBgIAGA9RcoNH6gHMfdqnMZ/xmx/yLv+hzP4/wBGCRcu6yoXy2tpACdg9N3B9fzrMJ05QWZFyhc0q8lGm8trPB8O0r8+v1ZKzSaueElr8mMRuos2EFxlmpeCRV0TxlB3T3mopY6fubxWEFFb7eeg6Gi8VdSkKmGZpwbKV0+VUlr0EpfYAardfrlvMuWGO1fQounSXCfcWD4hSGPU6CUsBEfNiazVvIEZQP7tv5e+R1ob9NolsZ7tXV8SP1fUESKSQ8hEZyB3IUXQv14zWxpSclHnNzOajFy5jl0UpeNHNWyhjXuReYyWG0eweYpkLL4Z8zUPPLqJixG1ViZoQsYNqp2ncxBLG7o7uwy1C8lThu01go19nUbiW9XSlzZSwji1ET6J0dZpJNOzqssczlygchd6ubage6mwb4rNjY385y3JnN7e/Dtu7eVWhHdlFcnR648flgr/AIl6KW6jp4hJHV7o9yg+TdmmX8YJQhRa+31O0lTy3j7Z8eHQc/YXkVY1KkoPPB4/VyaPkazl8efqtnS5jGkCiELHK1bt9ksUdyxFc3t975NgULpW+06NS4dtFPKz3cSHaGw68LR31Saa0wscj3VHx4cmOLzpJanXBJI49sjPKdqBEZrIBNWBQ4BPJHAPtmxnUjBZZo7SxrXTapYbXSl4n3qZnjKh9PqRuNAiJn/jsvaPqayNXNN8pclsK+im9zvQ+0f+Of8AuZv9OZ+2p/3Ir/wq8/xy+RT9H0fUzaiNYYJEcauWXdNHKqbP3nzE7RVhhQ9coV3CcHHPE7PZdKtRrxqSXCEV24WnZhlv6n4S1crIDHplNMBOJpCYdwFkKEUsT7bh90WRmshb7v6tObH7nTVL7f8A068+f2Lz0rQLBBFCn3I0CDtyFFWaAFnv2yy3koEd4w8PprtI8DHa/wB6JwaKSryrA1Y5716XnsXhgyaTrIi3afqCjTzgEOr3tkXtuQ9mU89vY5DOg08w1RuKV5TnHFTRnZg8RrGoTUSrFJVjeGQSJ6SIGF7W+li7Fmsinb65USWF3Tx+aSycus6vORF5SMYpXCLqXBEW5hYqhua+ACKUk1usEZJQs1N66FO/2rG2pSqQjvYWdPXJxJODohJUzTNLQ+ZSqBGYEENVE8EWBuP65t6VjSptPlPnV/8Aiq9uqcqWkYvm446/okQvWHDa8EDlXgjNgejh+D7U4/UHNnGK93nLpS719SK0TjZNPlU33Nf+Szabp6IxZbA52rxtQsbYqK/EeTlGFtShVlVivzS4vqNbW2jcVreFvUlmMdV9+jLJXwrGW10rEHbHCqqfTdIxLDvyaSP0FfW+K17LVROl/DNFKjOryt4+X3LllE6YYAwBgDAGAMAYBUfiUobT6Zdyhjq4SNxAvY24gX3NA8ZPbr+YiltKajaVW/7X36efyOjm3PmRRJ5S3UDHRMp1ClgPwomwhj7DywnPuR65P7WCt9z9Tfg8/LCXadPCKjZb+cR3XjreVhdO9ns6C7TTAD6/0yNR5znIwySPw6QEauYSB1kmAWjYUJEgNGyDyT+t5qLx5qs+h7Hp7lnBNYeufm/LBcMqmzGAMAYAwBgDAPiYNtbaQGo7SRYB9CQCLF+lj8xgHnnx51TXGU6fWbfPjV9rqD88DlW4AXkfut3mfKAFcEX2s0YKc0ly4MXwIhfETxJAdM8olAJ1LMA3muXJFnksB83PfawF+1unRrtycE3rjTXwKdxZW1eChUisLhyY6sHYg8ealXZ2jhaRgF3FSp2gkgcHtZP8c9lOdOeJxw+lYZr57BtpRUYykorXGU9X9kJ/EOp1jLHtRAvz0LFlSKJvvRrj9fTIdoVJxp4rRcU+hrPzLVhsujaz34Nt87xp1YL58NI9Q3UdyOywLGfPjZm2lm4Uot7d1qLb2WvXNTbNbjXNwNqzXMnPBgDAGAMAYAwBgGJ/HbW3rdLGFoxRiQNwbMshFbSK48n1u93bjm3Z0/aVo03wk0vLzMZPCyZ0o7/U2fzP8s+i2lpTtafs6fDxKkpNvLP3LGVnB4drpWpEcys1BTasT6A9v5gfxzlvxZbOpaxml8L8fXzwTUHiWDYfhHpg/wBq1Sm1crCpsURFZJqrHzOR35AGcZRg4U0n1ll8TRckPBgDAGAMAYAwBgHnf4t6xX6rMA+4qUTv93aoJUe1FiaHqxy/s5P3ml1x8TCfBlXz6UVCZ/2Zf9l/tKzs87yyvFeVezePUnzePTt6985GW1ZLafH8vw+unOvcT7n5CGzriA3L4K/9Nb/3P/Rc+e7d/wB/U7P+qLVL4UX7NQSDAGAMAYAwBgDAM6+NGijXp7yhFErywq7gC2VWNAn1qzl7Zz/1VL/kvFGM/hZiUpO07RbVwPc+gz6Jc1HSozqLkTfyRUSy8HpfQ9DT9mJom3GM6cQtu4baU2m6rmvyz5fKTlJyfFl084a7RNBNLA5BeJyjEepU1f0vvXpefRtlXXvFrGT4rR9n14lOccSNr+Cjj9nMLFiZrHtYWrzj9vJq+nno8EWKXwl/zTkgwBgDAGAMAYAwCh/Gkf7r/wDtH/XNlsiEZ3tNSeNfDVfNrBhU+FmLdI0xl1OnjUgF5Y1BPblxnabYk1ZVGubzRXp/Ej1LnzktmH/Gjonla5NUt7dQtP8ASWMAD19UrihWz1vOn/DVw1VlRfBrPy+/cQ1lpklfgTrhu1cFC/klBvkjlSAv0oc/2h+sX4ljL3mMuTHg39RR4Gt5zpMMAYAwBgDAGAMAyL4y+MNLJCdFGxkmEis5WiqbG5Vjf3u/AuvWst2b9lWhVlwTT+RjLVYM98HTA9Q0Xv8AaIv8a51V/tK3ubKpGD1wtHx4r1oQQg1JHp/OKLJnvxv0u7pyy7bMUyEt/wBivaE/qSo/XNhsusqN1CbeEvT7jCazEynwD4mXR9RimahEQYpSfSNyDfYnhlU/kCOM2O2L6neNKnH4eXn7Ob1gxpxceJ6VhlV1V1IZWAKsDYIPIIPqCM54lPvAGAMAYAwBgFL+LHUNXFodujjmaSV9jNErM0aUSSAoJF1V8Vd5nTSb1PGYJ03w3rJyqw6XUNZKg+WwUFbBBYgKKIIIJ7iu/GWHJLlPDZvAXwrTSOJ9UyzTijGoBCxMDdg3bNwOaFcjnvkM6mdEe4NJyI9I3xH0hNXpZtNJ92Rav2Ycqw+oYA/pnqeHkHmHr/QNRopfK1EZRuSp/C6g1uU+o+ncWLGW1JPVGJsPwG1UzaKWN1PkJJ+6Yk925ZQK7A82D3YiveCrxPUafkR6MAYAwD//2Q=="/>
          <p:cNvSpPr>
            <a:spLocks noChangeAspect="1" noChangeArrowheads="1"/>
          </p:cNvSpPr>
          <p:nvPr/>
        </p:nvSpPr>
        <p:spPr bwMode="auto">
          <a:xfrm>
            <a:off x="307975" y="-487363"/>
            <a:ext cx="1247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TEBMTExMSFhIXGSAaFhcYGRkcIRcWGh4iIiMdHx8hIiogHyEnHiAaLT0iJikrMy4yGx82ODMsNzQyLisBCgoKDg0OGxAQGywkICQ4MjYyNTQyLDQwNDYsNy0wLDYvNCw4Nyw1LCwsLCwsNCwsNDQsLCwtLC8sLDQsLCwtLP/AABEIAHAAaAMBEQACEQEDEQH/xAAcAAEAAwADAQEAAAAAAAAAAAAABQYHAwQIAgH/xAA8EAACAgEDAgQDBQUFCQAAAAABAgMRAAQSIQUxBhNBUQciYRQyQnGBFSORobFik7Kz0hYlMzQ1UmNzg//EABsBAQACAwEBAAAAAAAAAAAAAAADBAIFBgEH/8QAOhEAAgEDAQMJBgQFBQAAAAAAAAECAwQRIQUSMUFRYXGBobHB8BMUMpHR8QYiQuEVIzNSUyQ0crLC/9oADAMBAAIRAxEAPwDccArfi7rksJjg03l/aJLJZ7IiiHBkKj7x3EAKSL554OYzmoR3mTUKMqst1EN0nxpJHo531JSWePVfZoto8vznZYyoIttvL8kXQW6PbPVJSjvdGTydJxqezXUc3QfEGqbqKaeaSF1kheQqibfLZGUCvmJKkNXPqpP0GFKp7SLeMYJLi39jhZy2XfJCsdXqPUoYE3zSpGvPLMBdC+Pc16DAIvw/4w0mskeOCQs6CyCrLYurFgWL9vce+etAns8AwBgDAGAMAy/xpqZvtEmrWydHIpij3kKUj5kNbaDurOu6mpar1GROslVUHw+vAuQts0HU5fodnVanzOp6tgxZDFpynJraVc8ewN3+uQ3vCPb5FjZv6uzzK50affrp4gwqKeWZ1I9XigRGBrv8sw79j9c9qvFtHp/c9orN3N8xYfDXT3brpnH3I9EFJo8s8rUL7fhPGSWj/kY6fJEG0P6y6vqSHxE8eDQ/uIlvUtHvDMPkjUkgMebY2rUB7cn0M6RRMV6j1ibVy+ZK7yte3expEJ/CD91OB2HevU5nuPl06ByZNI+D0EazU8arqPKfY6tuEkbSKSSfSrjFUbAu/TItxqcpb2U8ac2F58TLeW6lg1vPTEYAwBgDAGAZ/wBUjQ6rVwk7gSrMp9FlQcfkSH/nlG6TjNSXrHpG4sJKVJwfrPplR8DLIuo1scrs7RGONWY2fLUPsBPr8tZJeyU4QkuXPkeWMNydSPNjzO54bYHW9RoV88d83Z2nn6flkVfPsqeeklt8e2qY6C1+Af8AnOo/nD/lnLVv/SXaa69/rPsOD4r9Hgmjgd2EUocBZyOAq22xzuXg81Z73XOSSm4xbSyQ0qaqS3W8EculkWArGY95NggbF2lvugfPQEdKO/YcVxmphuxaUs47/Li9TdRpShS3YNZ9eRy+BZIYH6k26GK1WRXXaB5ccQV2FfhWQNY9D3787WlJyppcq+uncai6jiq8cPXmT/ghp5UjnOqSfTtF3FkyTbvmblVKBSCgXmwoJ5u8mmtH69dRVSfOWvBkMAYAwBgGf9f0+zq0jANU2nRiT23ROy0p/JwSOe498rXmsF0Px+xsdmv80kdWLp6rPJMGa5FVWXivkuj2u6JHespObcFHmNmqaU3PnOWHSIru6qoZ63kfiI4F5i5NpJvgZKEU20uJ8eG+sx6bU9RLB3cmHbGgtmIiY/kBxW5iBZHOba1pynSSiuc53atzSoVHKrJJaHW8aeKNXLp5Il0cccTciaSVX2BfmBaMLtX5gOd7Be5sDLnusl8XA0lPbttOWKbbemNOOvJzvlxy8Dq9H8QGSItLC8bISH/EAB+OwBSEfiIA4PJrNTVsZwemqOttNp0K8U95J+u/o4kN1CMTzp9nliMjuNyp5deWPmLSbQXYDaO7Abip4NZYtqDqfy5LTtK21bynZUHdZ4Pgsat9/pvkLf07UazTRmOBtH5Q/wCHEYXUKSbY7hISSSWPI7n0zZ+46cTiV+KYylmdLHU/LCJDSeOJletVoXjQ9pIX88A/2l2q4s12Dd+aAvIZWs0bOjtuzq/rx16HLN47pmA0GuYAkBgIAGA9RcoNH6gHMfdqnMZ/xmx/yLv+hzP4/wBGCRcu6yoXy2tpACdg9N3B9fzrMJ05QWZFyhc0q8lGm8trPB8O0r8+v1ZKzSaueElr8mMRuos2EFxlmpeCRV0TxlB3T3mopY6fubxWEFFb7eeg6Gi8VdSkKmGZpwbKV0+VUlr0EpfYAardfrlvMuWGO1fQounSXCfcWD4hSGPU6CUsBEfNiazVvIEZQP7tv5e+R1ob9NolsZ7tXV8SP1fUESKSQ8hEZyB3IUXQv14zWxpSclHnNzOajFy5jl0UpeNHNWyhjXuReYyWG0eweYpkLL4Z8zUPPLqJixG1ViZoQsYNqp2ncxBLG7o7uwy1C8lThu01go19nUbiW9XSlzZSwji1ET6J0dZpJNOzqssczlygchd6ubage6mwb4rNjY385y3JnN7e/Dtu7eVWhHdlFcnR648flgr/AIl6KW6jp4hJHV7o9yg+TdmmX8YJQhRa+31O0lTy3j7Z8eHQc/YXkVY1KkoPPB4/VyaPkazl8efqtnS5jGkCiELHK1bt9ksUdyxFc3t975NgULpW+06NS4dtFPKz3cSHaGw68LR31Saa0wscj3VHx4cmOLzpJanXBJI49sjPKdqBEZrIBNWBQ4BPJHAPtmxnUjBZZo7SxrXTapYbXSl4n3qZnjKh9PqRuNAiJn/jsvaPqayNXNN8pclsK+im9zvQ+0f+Of8AuZv9OZ+2p/3Ir/wq8/xy+RT9H0fUzaiNYYJEcauWXdNHKqbP3nzE7RVhhQ9coV3CcHHPE7PZdKtRrxqSXCEV24WnZhlv6n4S1crIDHplNMBOJpCYdwFkKEUsT7bh90WRmshb7v6tObH7nTVL7f8A068+f2Lz0rQLBBFCn3I0CDtyFFWaAFnv2yy3koEd4w8PprtI8DHa/wB6JwaKSryrA1Y5716XnsXhgyaTrIi3afqCjTzgEOr3tkXtuQ9mU89vY5DOg08w1RuKV5TnHFTRnZg8RrGoTUSrFJVjeGQSJ6SIGF7W+li7Fmsinb65USWF3Tx+aSycus6vORF5SMYpXCLqXBEW5hYqhua+ACKUk1usEZJQs1N66FO/2rG2pSqQjvYWdPXJxJODohJUzTNLQ+ZSqBGYEENVE8EWBuP65t6VjSptPlPnV/8Aiq9uqcqWkYvm446/okQvWHDa8EDlXgjNgejh+D7U4/UHNnGK93nLpS719SK0TjZNPlU33Nf+Szabp6IxZbA52rxtQsbYqK/EeTlGFtShVlVivzS4vqNbW2jcVreFvUlmMdV9+jLJXwrGW10rEHbHCqqfTdIxLDvyaSP0FfW+K17LVROl/DNFKjOryt4+X3LllE6YYAwBgDAGAMAYBUfiUobT6Zdyhjq4SNxAvY24gX3NA8ZPbr+YiltKajaVW/7X36efyOjm3PmRRJ5S3UDHRMp1ClgPwomwhj7DywnPuR65P7WCt9z9Tfg8/LCXadPCKjZb+cR3XjreVhdO9ns6C7TTAD6/0yNR5znIwySPw6QEauYSB1kmAWjYUJEgNGyDyT+t5qLx5qs+h7Hp7lnBNYeufm/LBcMqmzGAMAYAwBgDAPiYNtbaQGo7SRYB9CQCLF+lj8xgHnnx51TXGU6fWbfPjV9rqD88DlW4AXkfut3mfKAFcEX2s0YKc0ly4MXwIhfETxJAdM8olAJ1LMA3muXJFnksB83PfawF+1unRrtycE3rjTXwKdxZW1eChUisLhyY6sHYg8ealXZ2jhaRgF3FSp2gkgcHtZP8c9lOdOeJxw+lYZr57BtpRUYykorXGU9X9kJ/EOp1jLHtRAvz0LFlSKJvvRrj9fTIdoVJxp4rRcU+hrPzLVhsujaz34Nt87xp1YL58NI9Q3UdyOywLGfPjZm2lm4Uot7d1qLb2WvXNTbNbjXNwNqzXMnPBgDAGAMAYAwBgGJ/HbW3rdLGFoxRiQNwbMshFbSK48n1u93bjm3Z0/aVo03wk0vLzMZPCyZ0o7/U2fzP8s+i2lpTtafs6fDxKkpNvLP3LGVnB4drpWpEcys1BTasT6A9v5gfxzlvxZbOpaxml8L8fXzwTUHiWDYfhHpg/wBq1Sm1crCpsURFZJqrHzOR35AGcZRg4U0n1ll8TRckPBgDAGAMAYAwBgHnf4t6xX6rMA+4qUTv93aoJUe1FiaHqxy/s5P3ml1x8TCfBlXz6UVCZ/2Zf9l/tKzs87yyvFeVezePUnzePTt6985GW1ZLafH8vw+unOvcT7n5CGzriA3L4K/9Nb/3P/Rc+e7d/wB/U7P+qLVL4UX7NQSDAGAMAYAwBgDAM6+NGijXp7yhFErywq7gC2VWNAn1qzl7Zz/1VL/kvFGM/hZiUpO07RbVwPc+gz6Jc1HSozqLkTfyRUSy8HpfQ9DT9mJom3GM6cQtu4baU2m6rmvyz5fKTlJyfFl084a7RNBNLA5BeJyjEepU1f0vvXpefRtlXXvFrGT4rR9n14lOccSNr+Cjj9nMLFiZrHtYWrzj9vJq+nno8EWKXwl/zTkgwBgDAGAMAYAwCh/Gkf7r/wDtH/XNlsiEZ3tNSeNfDVfNrBhU+FmLdI0xl1OnjUgF5Y1BPblxnabYk1ZVGubzRXp/Ej1LnzktmH/Gjonla5NUt7dQtP8ASWMAD19UrihWz1vOn/DVw1VlRfBrPy+/cQ1lpklfgTrhu1cFC/klBvkjlSAv0oc/2h+sX4ljL3mMuTHg39RR4Gt5zpMMAYAwBgDAGAMAyL4y+MNLJCdFGxkmEis5WiqbG5Vjf3u/AuvWst2b9lWhVlwTT+RjLVYM98HTA9Q0Xv8AaIv8a51V/tK3ubKpGD1wtHx4r1oQQg1JHp/OKLJnvxv0u7pyy7bMUyEt/wBivaE/qSo/XNhsusqN1CbeEvT7jCazEynwD4mXR9RimahEQYpSfSNyDfYnhlU/kCOM2O2L6neNKnH4eXn7Ob1gxpxceJ6VhlV1V1IZWAKsDYIPIIPqCM54lPvAGAMAYAwBgFL+LHUNXFodujjmaSV9jNErM0aUSSAoJF1V8Vd5nTSb1PGYJ03w3rJyqw6XUNZKg+WwUFbBBYgKKIIIJ7iu/GWHJLlPDZvAXwrTSOJ9UyzTijGoBCxMDdg3bNwOaFcjnvkM6mdEe4NJyI9I3xH0hNXpZtNJ92Rav2Ycqw+oYA/pnqeHkHmHr/QNRopfK1EZRuSp/C6g1uU+o+ncWLGW1JPVGJsPwG1UzaKWN1PkJJ+6Yk925ZQK7A82D3YiveCrxPUafkR6MAYAwD//2Q=="/>
          <p:cNvSpPr>
            <a:spLocks noChangeAspect="1" noChangeArrowheads="1"/>
          </p:cNvSpPr>
          <p:nvPr/>
        </p:nvSpPr>
        <p:spPr bwMode="auto">
          <a:xfrm>
            <a:off x="460375" y="-334963"/>
            <a:ext cx="1247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3854"/>
            <a:ext cx="1835178" cy="197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 bwMode="auto">
          <a:xfrm>
            <a:off x="990600" y="3886200"/>
            <a:ext cx="3276600" cy="1219200"/>
          </a:xfrm>
          <a:prstGeom prst="wedgeEllipseCallout">
            <a:avLst>
              <a:gd name="adj1" fmla="val 53320"/>
              <a:gd name="adj2" fmla="val -5190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charset="0"/>
              </a:rPr>
              <a:t>Stop coding – here he comes!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chemeClr val="accent3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533400"/>
          </a:xfrm>
        </p:spPr>
        <p:txBody>
          <a:bodyPr/>
          <a:lstStyle/>
          <a:p>
            <a:pPr algn="r"/>
            <a:r>
              <a:rPr lang="en-US" dirty="0"/>
              <a:t>Learning </a:t>
            </a:r>
            <a:r>
              <a:rPr lang="en-US" dirty="0" smtClean="0"/>
              <a:t>Outcomes 6: Maintenance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 smtClean="0"/>
              <a:t>…and</a:t>
            </a:r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58900"/>
            <a:ext cx="4953000" cy="51181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Apply </a:t>
            </a:r>
            <a:r>
              <a:rPr lang="en-US" dirty="0"/>
              <a:t>impact analysis and other software source analysis to understanding existing software.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2632"/>
            <a:ext cx="4560306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5567" y="1828800"/>
            <a:ext cx="238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ducks to we have to line up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/>
            <a:r>
              <a:rPr lang="en-US" dirty="0"/>
              <a:t>Learning </a:t>
            </a:r>
            <a:r>
              <a:rPr lang="en-US" dirty="0" smtClean="0"/>
              <a:t>Outcomes 6: Maintenance Process</a:t>
            </a:r>
            <a:endParaRPr lang="en-US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71600"/>
            <a:ext cx="5181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Apply </a:t>
            </a:r>
            <a:r>
              <a:rPr lang="en-US" dirty="0"/>
              <a:t>the corrective, perfective, adaptive and preventive types of software changes and maintenance types.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04" y="1447800"/>
            <a:ext cx="2977896" cy="44557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020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– Footprints are supposed to be depressions?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144000" cy="533400"/>
          </a:xfrm>
        </p:spPr>
        <p:txBody>
          <a:bodyPr/>
          <a:lstStyle/>
          <a:p>
            <a:pPr algn="ctr"/>
            <a:r>
              <a:rPr lang="en-US" dirty="0"/>
              <a:t>Learning </a:t>
            </a:r>
            <a:r>
              <a:rPr lang="en-US" dirty="0" smtClean="0"/>
              <a:t>Outcome 7: Change Impacts</a:t>
            </a:r>
            <a:endParaRPr lang="en-US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50292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Apply impact analysis and other software source analysis to understanding existing software.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2609088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799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/>
              <a:t>Learning Outcome </a:t>
            </a:r>
            <a:r>
              <a:rPr lang="en-US" dirty="0" smtClean="0"/>
              <a:t>8: Exception </a:t>
            </a:r>
            <a:r>
              <a:rPr lang="en-US" dirty="0"/>
              <a:t>handling for fault </a:t>
            </a:r>
            <a:r>
              <a:rPr lang="en-US" dirty="0" smtClean="0"/>
              <a:t>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systematic exception handling and other techniques in promoting fault-tolerance.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24200"/>
            <a:ext cx="3657600" cy="2407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193268"/>
            <a:ext cx="301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 – what letter was I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9: Reengineering</a:t>
            </a:r>
            <a:endParaRPr lang="en-US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50292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Describe </a:t>
            </a:r>
            <a:r>
              <a:rPr lang="en-US" dirty="0"/>
              <a:t>software modernization approaches such as reverse engineering, reengineering, salvaging, and restructuring.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47800"/>
            <a:ext cx="2419350" cy="3656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4267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says here to connect it to the building across the street…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/>
              <a:t>Learning Outcome </a:t>
            </a:r>
            <a:r>
              <a:rPr lang="en-US" dirty="0" smtClean="0"/>
              <a:t>10: </a:t>
            </a:r>
            <a:r>
              <a:rPr lang="en-US" dirty="0"/>
              <a:t>Software configuration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the ways configuration management is used in production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02632"/>
            <a:ext cx="39624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1" y="37338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actually prove that rearranging these blocks is NP-hard.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Introductions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Software – A Problem of Change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Course Outcomes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Guidelines </a:t>
            </a:r>
            <a:r>
              <a:rPr lang="en-US" dirty="0"/>
              <a:t>and Expectations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Term </a:t>
            </a:r>
            <a:r>
              <a:rPr lang="en-US" dirty="0" smtClean="0"/>
              <a:t>Schedule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Homework Reminders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Taught in 3 Sections, Sec 1 (Shawn), Sec 2 &amp; 3 (Steve)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 most material:</a:t>
            </a:r>
            <a:br>
              <a:rPr lang="en-US" dirty="0" smtClean="0"/>
            </a:br>
            <a:r>
              <a:rPr lang="en-US" sz="2400" dirty="0" smtClean="0"/>
              <a:t>http://www.rose-hulman.edu/class/csse/csse375/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  <a:p>
            <a:r>
              <a:rPr lang="en-US" dirty="0" smtClean="0"/>
              <a:t>Grades and assignment drop boxes will be on </a:t>
            </a:r>
            <a:r>
              <a:rPr lang="en-US" dirty="0" smtClean="0"/>
              <a:t>Moodle</a:t>
            </a:r>
          </a:p>
          <a:p>
            <a:pPr lvl="1"/>
            <a:r>
              <a:rPr lang="en-US" dirty="0" smtClean="0"/>
              <a:t>Put Q 1 for today there, by the end of class.</a:t>
            </a:r>
          </a:p>
          <a:p>
            <a:r>
              <a:rPr lang="en-US" dirty="0" smtClean="0"/>
              <a:t>See syllabus and schedule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05800" y="59436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Q6,7</a:t>
            </a:r>
          </a:p>
        </p:txBody>
      </p:sp>
    </p:spTree>
    <p:extLst>
      <p:ext uri="{BB962C8B-B14F-4D97-AF65-F5344CB8AC3E}">
        <p14:creationId xmlns:p14="http://schemas.microsoft.com/office/powerpoint/2010/main" val="8092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1091468639_dbb6269dce"/>
          <p:cNvPicPr>
            <a:picLocks noChangeAspect="1" noChangeArrowheads="1"/>
          </p:cNvPicPr>
          <p:nvPr/>
        </p:nvPicPr>
        <p:blipFill>
          <a:blip r:embed="rId3">
            <a:alphaModFix amt="38000"/>
          </a:blip>
          <a:srcRect/>
          <a:stretch>
            <a:fillRect/>
          </a:stretch>
        </p:blipFill>
        <p:spPr bwMode="auto">
          <a:xfrm>
            <a:off x="762000" y="685800"/>
            <a:ext cx="7697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764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</a:rPr>
              <a:t>Candid shot from the Creation Museum, Hebron, KY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533400"/>
          </a:xfrm>
        </p:spPr>
        <p:txBody>
          <a:bodyPr/>
          <a:lstStyle/>
          <a:p>
            <a:r>
              <a:rPr lang="en-US" dirty="0" smtClean="0"/>
              <a:t>Introductions – Tell us About Yourself…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772400" cy="6400800"/>
          </a:xfrm>
        </p:spPr>
        <p:txBody>
          <a:bodyPr/>
          <a:lstStyle/>
          <a:p>
            <a:r>
              <a:rPr lang="en-US" dirty="0" smtClean="0"/>
              <a:t>Name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Major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System Maintenance Experience</a:t>
            </a:r>
          </a:p>
          <a:p>
            <a:pPr lvl="1"/>
            <a:r>
              <a:rPr lang="en-US" dirty="0" smtClean="0"/>
              <a:t>Oldest system you have made changes to</a:t>
            </a:r>
            <a:br>
              <a:rPr lang="en-US" dirty="0" smtClean="0"/>
            </a:br>
            <a:r>
              <a:rPr lang="en-US" dirty="0" smtClean="0"/>
              <a:t>(either individually or with a team)</a:t>
            </a:r>
          </a:p>
          <a:p>
            <a:pPr lvl="1"/>
            <a:r>
              <a:rPr lang="en-US" dirty="0" smtClean="0"/>
              <a:t>Weirdest Software Change </a:t>
            </a:r>
            <a:br>
              <a:rPr lang="en-US" dirty="0" smtClean="0"/>
            </a:br>
            <a:r>
              <a:rPr lang="en-US" dirty="0" smtClean="0"/>
              <a:t>or Change Request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3179" y="60198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3CC"/>
                </a:solidFill>
                <a:latin typeface="Times New Roman" charset="0"/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2637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Software?</a:t>
            </a: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153400" cy="48006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The source code and the software artifacts…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Software </a:t>
            </a:r>
            <a:r>
              <a:rPr lang="en-US" dirty="0"/>
              <a:t>is part of a computer system that is intended to </a:t>
            </a:r>
            <a:r>
              <a:rPr lang="en-US" dirty="0">
                <a:solidFill>
                  <a:srgbClr val="990000"/>
                </a:solidFill>
              </a:rPr>
              <a:t>change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Intangible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Engineered,</a:t>
            </a:r>
            <a:br>
              <a:rPr lang="en-US" dirty="0" smtClean="0"/>
            </a:br>
            <a:r>
              <a:rPr lang="en-US" dirty="0"/>
              <a:t>not manufactured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Complex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4648200" y="3163431"/>
            <a:ext cx="4302125" cy="224676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is suppose to change… </a:t>
            </a:r>
            <a:b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otherwise it would in the hardware!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3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2" grpId="0" build="p" autoUpdateAnimBg="0"/>
      <p:bldP spid="3266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533400"/>
          </a:xfrm>
          <a:noFill/>
          <a:ln/>
        </p:spPr>
        <p:txBody>
          <a:bodyPr lIns="95589" tIns="48577" rIns="95589" bIns="48577" anchor="b"/>
          <a:lstStyle/>
          <a:p>
            <a:pPr defTabSz="904875"/>
            <a:r>
              <a:rPr lang="en-US" dirty="0"/>
              <a:t>Software Doesn’t Wear Out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4953000"/>
          </a:xfrm>
          <a:noFill/>
          <a:ln/>
        </p:spPr>
        <p:txBody>
          <a:bodyPr lIns="48577" tIns="25072" rIns="48577" bIns="25072"/>
          <a:lstStyle/>
          <a:p>
            <a:pPr marL="482600" indent="-241300" defTabSz="904875">
              <a:spcAft>
                <a:spcPts val="2400"/>
              </a:spcAft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r>
              <a:rPr lang="en-US" dirty="0"/>
              <a:t>Software doesn’t change with 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“wear out” with use! </a:t>
            </a:r>
            <a:r>
              <a:rPr lang="en-US" dirty="0" smtClean="0"/>
              <a:t> </a:t>
            </a:r>
          </a:p>
          <a:p>
            <a:pPr marL="563563" indent="-241300" defTabSz="904875">
              <a:spcAft>
                <a:spcPts val="2400"/>
              </a:spcAft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r>
              <a:rPr lang="en-US" dirty="0"/>
              <a:t>Software “ages” or </a:t>
            </a:r>
            <a:br>
              <a:rPr lang="en-US" dirty="0"/>
            </a:br>
            <a:r>
              <a:rPr lang="en-US" dirty="0"/>
              <a:t>becomes “obsolete” </a:t>
            </a:r>
            <a:br>
              <a:rPr lang="en-US" dirty="0"/>
            </a:br>
            <a:r>
              <a:rPr lang="en-US" dirty="0"/>
              <a:t>with a changing </a:t>
            </a:r>
            <a:br>
              <a:rPr lang="en-US" dirty="0"/>
            </a:br>
            <a:r>
              <a:rPr lang="en-US" dirty="0"/>
              <a:t>environment</a:t>
            </a:r>
          </a:p>
          <a:p>
            <a:pPr marL="563563" indent="-241300" defTabSz="904875">
              <a:spcAft>
                <a:spcPts val="2400"/>
              </a:spcAft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r>
              <a:rPr lang="en-US" dirty="0"/>
              <a:t>Software deteriorates or </a:t>
            </a:r>
            <a:br>
              <a:rPr lang="en-US" dirty="0"/>
            </a:br>
            <a:r>
              <a:rPr lang="en-US" dirty="0"/>
              <a:t>“degrades” with </a:t>
            </a:r>
            <a:br>
              <a:rPr lang="en-US" dirty="0"/>
            </a:br>
            <a:r>
              <a:rPr lang="en-US" dirty="0"/>
              <a:t>continued changes</a:t>
            </a:r>
          </a:p>
          <a:p>
            <a:pPr marL="482600" indent="-241300" defTabSz="904875">
              <a:spcAft>
                <a:spcPts val="2400"/>
              </a:spcAft>
              <a:buFont typeface="Wingdings" charset="2"/>
              <a:buNone/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Q3</a:t>
            </a:r>
          </a:p>
        </p:txBody>
      </p:sp>
      <p:pic>
        <p:nvPicPr>
          <p:cNvPr id="1029" name="Picture 5" descr="http://1.bp.blogspot.com/-MkPdQYe1_jg/UY1G9jxVctI/AAAAAAAABHI/1rTVpt3C--E/s1600/Worn-Out-cardboardsleeve-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699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90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  <a:noFill/>
          <a:ln/>
        </p:spPr>
        <p:txBody>
          <a:bodyPr lIns="95589" tIns="48577" rIns="95589" bIns="48577" anchor="b"/>
          <a:lstStyle/>
          <a:p>
            <a:pPr defTabSz="904875"/>
            <a:r>
              <a:rPr lang="en-US" sz="3400" dirty="0" smtClean="0"/>
              <a:t>Problem:  Software Degradation</a:t>
            </a:r>
            <a:endParaRPr lang="en-US" sz="3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425" y="1038225"/>
            <a:ext cx="4073525" cy="5092700"/>
            <a:chOff x="222" y="654"/>
            <a:chExt cx="2566" cy="3208"/>
          </a:xfrm>
        </p:grpSpPr>
        <p:sp>
          <p:nvSpPr>
            <p:cNvPr id="329732" name="Rectangle 4"/>
            <p:cNvSpPr>
              <a:spLocks noChangeArrowheads="1"/>
            </p:cNvSpPr>
            <p:nvPr/>
          </p:nvSpPr>
          <p:spPr bwMode="auto">
            <a:xfrm>
              <a:off x="222" y="1691"/>
              <a:ext cx="2566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589" tIns="48577" rIns="95589" bIns="48577">
              <a:prstTxWarp prst="textNoShape">
                <a:avLst/>
              </a:prstTxWarp>
              <a:spAutoFit/>
            </a:bodyPr>
            <a:lstStyle/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3366"/>
                  </a:solidFill>
                </a:rPr>
                <a:t>The Original Software Design...</a:t>
              </a:r>
              <a:endParaRPr lang="en-US" sz="2000" b="1">
                <a:solidFill>
                  <a:srgbClr val="003366"/>
                </a:solidFill>
              </a:endParaRPr>
            </a:p>
            <a:p>
              <a:pPr algn="ctr"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3366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Easy to Understand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Components well isolated to facilitate change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Isolation supports change validation</a:t>
              </a:r>
            </a:p>
            <a:p>
              <a:pPr defTabSz="1003300" eaLnBrk="0" fontAlgn="base" hangingPunct="0">
                <a:lnSpc>
                  <a:spcPct val="6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auto">
            <a:xfrm>
              <a:off x="507" y="689"/>
              <a:ext cx="463" cy="9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8" y="360"/>
                </a:cxn>
                <a:cxn ang="0">
                  <a:pos x="468" y="913"/>
                </a:cxn>
                <a:cxn ang="0">
                  <a:pos x="468" y="913"/>
                </a:cxn>
              </a:cxnLst>
              <a:rect l="0" t="0" r="r" b="b"/>
              <a:pathLst>
                <a:path w="469" h="914">
                  <a:moveTo>
                    <a:pt x="0" y="0"/>
                  </a:moveTo>
                  <a:lnTo>
                    <a:pt x="468" y="360"/>
                  </a:lnTo>
                  <a:lnTo>
                    <a:pt x="468" y="913"/>
                  </a:lnTo>
                  <a:lnTo>
                    <a:pt x="468" y="913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auto">
            <a:xfrm>
              <a:off x="1869" y="689"/>
              <a:ext cx="462" cy="902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0" y="360"/>
                </a:cxn>
                <a:cxn ang="0">
                  <a:pos x="0" y="913"/>
                </a:cxn>
                <a:cxn ang="0">
                  <a:pos x="0" y="913"/>
                </a:cxn>
              </a:cxnLst>
              <a:rect l="0" t="0" r="r" b="b"/>
              <a:pathLst>
                <a:path w="468" h="914">
                  <a:moveTo>
                    <a:pt x="467" y="0"/>
                  </a:moveTo>
                  <a:lnTo>
                    <a:pt x="0" y="360"/>
                  </a:lnTo>
                  <a:lnTo>
                    <a:pt x="0" y="913"/>
                  </a:lnTo>
                  <a:lnTo>
                    <a:pt x="0" y="913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5" name="Freeform 7"/>
            <p:cNvSpPr>
              <a:spLocks/>
            </p:cNvSpPr>
            <p:nvPr/>
          </p:nvSpPr>
          <p:spPr bwMode="auto">
            <a:xfrm>
              <a:off x="806" y="677"/>
              <a:ext cx="314" cy="9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7" y="360"/>
                </a:cxn>
                <a:cxn ang="0">
                  <a:pos x="317" y="925"/>
                </a:cxn>
              </a:cxnLst>
              <a:rect l="0" t="0" r="r" b="b"/>
              <a:pathLst>
                <a:path w="318" h="926">
                  <a:moveTo>
                    <a:pt x="0" y="0"/>
                  </a:moveTo>
                  <a:lnTo>
                    <a:pt x="317" y="360"/>
                  </a:lnTo>
                  <a:lnTo>
                    <a:pt x="317" y="925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6" name="Freeform 8"/>
            <p:cNvSpPr>
              <a:spLocks/>
            </p:cNvSpPr>
            <p:nvPr/>
          </p:nvSpPr>
          <p:spPr bwMode="auto">
            <a:xfrm>
              <a:off x="1730" y="677"/>
              <a:ext cx="314" cy="914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360"/>
                </a:cxn>
                <a:cxn ang="0">
                  <a:pos x="0" y="925"/>
                </a:cxn>
              </a:cxnLst>
              <a:rect l="0" t="0" r="r" b="b"/>
              <a:pathLst>
                <a:path w="318" h="926">
                  <a:moveTo>
                    <a:pt x="317" y="0"/>
                  </a:moveTo>
                  <a:lnTo>
                    <a:pt x="0" y="360"/>
                  </a:lnTo>
                  <a:lnTo>
                    <a:pt x="0" y="925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7" name="Freeform 9"/>
            <p:cNvSpPr>
              <a:spLocks/>
            </p:cNvSpPr>
            <p:nvPr/>
          </p:nvSpPr>
          <p:spPr bwMode="auto">
            <a:xfrm>
              <a:off x="1119" y="654"/>
              <a:ext cx="163" cy="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" y="360"/>
                </a:cxn>
                <a:cxn ang="0">
                  <a:pos x="164" y="949"/>
                </a:cxn>
              </a:cxnLst>
              <a:rect l="0" t="0" r="r" b="b"/>
              <a:pathLst>
                <a:path w="165" h="950">
                  <a:moveTo>
                    <a:pt x="0" y="0"/>
                  </a:moveTo>
                  <a:lnTo>
                    <a:pt x="164" y="360"/>
                  </a:lnTo>
                  <a:lnTo>
                    <a:pt x="164" y="949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8" name="Freeform 10"/>
            <p:cNvSpPr>
              <a:spLocks/>
            </p:cNvSpPr>
            <p:nvPr/>
          </p:nvSpPr>
          <p:spPr bwMode="auto">
            <a:xfrm>
              <a:off x="1581" y="654"/>
              <a:ext cx="163" cy="93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360"/>
                </a:cxn>
                <a:cxn ang="0">
                  <a:pos x="0" y="949"/>
                </a:cxn>
              </a:cxnLst>
              <a:rect l="0" t="0" r="r" b="b"/>
              <a:pathLst>
                <a:path w="165" h="950">
                  <a:moveTo>
                    <a:pt x="164" y="0"/>
                  </a:moveTo>
                  <a:lnTo>
                    <a:pt x="0" y="360"/>
                  </a:lnTo>
                  <a:lnTo>
                    <a:pt x="0" y="949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9" name="Line 11"/>
            <p:cNvSpPr>
              <a:spLocks noChangeShapeType="1"/>
            </p:cNvSpPr>
            <p:nvPr/>
          </p:nvSpPr>
          <p:spPr bwMode="auto">
            <a:xfrm>
              <a:off x="1431" y="654"/>
              <a:ext cx="0" cy="936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52963" y="1000125"/>
            <a:ext cx="4430712" cy="5646738"/>
            <a:chOff x="2931" y="630"/>
            <a:chExt cx="2791" cy="3557"/>
          </a:xfrm>
        </p:grpSpPr>
        <p:sp>
          <p:nvSpPr>
            <p:cNvPr id="329741" name="Rectangle 13"/>
            <p:cNvSpPr>
              <a:spLocks noChangeArrowheads="1"/>
            </p:cNvSpPr>
            <p:nvPr/>
          </p:nvSpPr>
          <p:spPr bwMode="auto">
            <a:xfrm>
              <a:off x="2931" y="1632"/>
              <a:ext cx="2791" cy="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589" tIns="48577" rIns="95589" bIns="48577">
              <a:prstTxWarp prst="textNoShape">
                <a:avLst/>
              </a:prstTxWarp>
              <a:spAutoFit/>
            </a:bodyPr>
            <a:lstStyle/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3366"/>
                  </a:solidFill>
                </a:rPr>
                <a:t>...Plus a few “Changes”</a:t>
              </a:r>
              <a:endParaRPr lang="en-US" sz="2000" b="1">
                <a:solidFill>
                  <a:srgbClr val="003366"/>
                </a:solidFill>
              </a:endParaRPr>
            </a:p>
            <a:p>
              <a:pPr algn="ctr"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3366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Increased size and complexity</a:t>
              </a:r>
              <a:br>
                <a:rPr lang="en-US" sz="2000" b="1">
                  <a:solidFill>
                    <a:srgbClr val="000000"/>
                  </a:solidFill>
                </a:rPr>
              </a:br>
              <a:r>
                <a:rPr lang="en-US" sz="2000" b="1">
                  <a:solidFill>
                    <a:srgbClr val="000000"/>
                  </a:solidFill>
                </a:rPr>
                <a:t>...but it works (for awhile)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Reliability of system degrades, errors creep in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At some point, it’s unmaintainable ...effort to make the next change becomes prohibitive</a:t>
              </a:r>
            </a:p>
            <a:p>
              <a:pPr defTabSz="1003300" eaLnBrk="0" fontAlgn="base" hangingPunct="0">
                <a:lnSpc>
                  <a:spcPct val="6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354" y="642"/>
              <a:ext cx="1824" cy="938"/>
              <a:chOff x="3398" y="650"/>
              <a:chExt cx="1847" cy="950"/>
            </a:xfrm>
          </p:grpSpPr>
          <p:sp>
            <p:nvSpPr>
              <p:cNvPr id="329743" name="Freeform 15"/>
              <p:cNvSpPr>
                <a:spLocks/>
              </p:cNvSpPr>
              <p:nvPr/>
            </p:nvSpPr>
            <p:spPr bwMode="auto">
              <a:xfrm>
                <a:off x="3398" y="686"/>
                <a:ext cx="469" cy="9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8" y="360"/>
                  </a:cxn>
                  <a:cxn ang="0">
                    <a:pos x="468" y="913"/>
                  </a:cxn>
                  <a:cxn ang="0">
                    <a:pos x="468" y="913"/>
                  </a:cxn>
                </a:cxnLst>
                <a:rect l="0" t="0" r="r" b="b"/>
                <a:pathLst>
                  <a:path w="469" h="914">
                    <a:moveTo>
                      <a:pt x="0" y="0"/>
                    </a:moveTo>
                    <a:lnTo>
                      <a:pt x="468" y="360"/>
                    </a:lnTo>
                    <a:lnTo>
                      <a:pt x="468" y="913"/>
                    </a:lnTo>
                    <a:lnTo>
                      <a:pt x="468" y="913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4" name="Freeform 16"/>
              <p:cNvSpPr>
                <a:spLocks/>
              </p:cNvSpPr>
              <p:nvPr/>
            </p:nvSpPr>
            <p:spPr bwMode="auto">
              <a:xfrm>
                <a:off x="4776" y="686"/>
                <a:ext cx="469" cy="914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0" y="360"/>
                  </a:cxn>
                  <a:cxn ang="0">
                    <a:pos x="0" y="913"/>
                  </a:cxn>
                  <a:cxn ang="0">
                    <a:pos x="0" y="913"/>
                  </a:cxn>
                </a:cxnLst>
                <a:rect l="0" t="0" r="r" b="b"/>
                <a:pathLst>
                  <a:path w="469" h="914">
                    <a:moveTo>
                      <a:pt x="468" y="0"/>
                    </a:moveTo>
                    <a:lnTo>
                      <a:pt x="0" y="360"/>
                    </a:lnTo>
                    <a:lnTo>
                      <a:pt x="0" y="913"/>
                    </a:lnTo>
                    <a:lnTo>
                      <a:pt x="0" y="913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5" name="Freeform 17"/>
              <p:cNvSpPr>
                <a:spLocks/>
              </p:cNvSpPr>
              <p:nvPr/>
            </p:nvSpPr>
            <p:spPr bwMode="auto">
              <a:xfrm>
                <a:off x="3701" y="674"/>
                <a:ext cx="317" cy="9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6" y="360"/>
                  </a:cxn>
                  <a:cxn ang="0">
                    <a:pos x="316" y="925"/>
                  </a:cxn>
                </a:cxnLst>
                <a:rect l="0" t="0" r="r" b="b"/>
                <a:pathLst>
                  <a:path w="317" h="926">
                    <a:moveTo>
                      <a:pt x="0" y="0"/>
                    </a:moveTo>
                    <a:lnTo>
                      <a:pt x="316" y="360"/>
                    </a:lnTo>
                    <a:lnTo>
                      <a:pt x="316" y="925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6" name="Freeform 18"/>
              <p:cNvSpPr>
                <a:spLocks/>
              </p:cNvSpPr>
              <p:nvPr/>
            </p:nvSpPr>
            <p:spPr bwMode="auto">
              <a:xfrm>
                <a:off x="4637" y="674"/>
                <a:ext cx="317" cy="926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360"/>
                  </a:cxn>
                  <a:cxn ang="0">
                    <a:pos x="0" y="925"/>
                  </a:cxn>
                </a:cxnLst>
                <a:rect l="0" t="0" r="r" b="b"/>
                <a:pathLst>
                  <a:path w="317" h="926">
                    <a:moveTo>
                      <a:pt x="316" y="0"/>
                    </a:moveTo>
                    <a:lnTo>
                      <a:pt x="0" y="360"/>
                    </a:lnTo>
                    <a:lnTo>
                      <a:pt x="0" y="925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7" name="Freeform 19"/>
              <p:cNvSpPr>
                <a:spLocks/>
              </p:cNvSpPr>
              <p:nvPr/>
            </p:nvSpPr>
            <p:spPr bwMode="auto">
              <a:xfrm>
                <a:off x="4017" y="650"/>
                <a:ext cx="166" cy="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360"/>
                  </a:cxn>
                  <a:cxn ang="0">
                    <a:pos x="165" y="949"/>
                  </a:cxn>
                </a:cxnLst>
                <a:rect l="0" t="0" r="r" b="b"/>
                <a:pathLst>
                  <a:path w="166" h="950">
                    <a:moveTo>
                      <a:pt x="0" y="0"/>
                    </a:moveTo>
                    <a:lnTo>
                      <a:pt x="165" y="360"/>
                    </a:lnTo>
                    <a:lnTo>
                      <a:pt x="165" y="949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8" name="Freeform 20"/>
              <p:cNvSpPr>
                <a:spLocks/>
              </p:cNvSpPr>
              <p:nvPr/>
            </p:nvSpPr>
            <p:spPr bwMode="auto">
              <a:xfrm>
                <a:off x="4485" y="650"/>
                <a:ext cx="166" cy="95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360"/>
                  </a:cxn>
                  <a:cxn ang="0">
                    <a:pos x="0" y="949"/>
                  </a:cxn>
                </a:cxnLst>
                <a:rect l="0" t="0" r="r" b="b"/>
                <a:pathLst>
                  <a:path w="166" h="950">
                    <a:moveTo>
                      <a:pt x="165" y="0"/>
                    </a:moveTo>
                    <a:lnTo>
                      <a:pt x="0" y="360"/>
                    </a:lnTo>
                    <a:lnTo>
                      <a:pt x="0" y="949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9" name="Line 21"/>
              <p:cNvSpPr>
                <a:spLocks noChangeShapeType="1"/>
              </p:cNvSpPr>
              <p:nvPr/>
            </p:nvSpPr>
            <p:spPr bwMode="auto">
              <a:xfrm>
                <a:off x="4334" y="650"/>
                <a:ext cx="0" cy="949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29750" name="Line 22"/>
            <p:cNvSpPr>
              <a:spLocks noChangeShapeType="1"/>
            </p:cNvSpPr>
            <p:nvPr/>
          </p:nvSpPr>
          <p:spPr bwMode="auto">
            <a:xfrm flipH="1">
              <a:off x="3441" y="650"/>
              <a:ext cx="216" cy="359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1" name="Line 23"/>
            <p:cNvSpPr>
              <a:spLocks noChangeShapeType="1"/>
            </p:cNvSpPr>
            <p:nvPr/>
          </p:nvSpPr>
          <p:spPr bwMode="auto">
            <a:xfrm>
              <a:off x="3454" y="1009"/>
              <a:ext cx="0" cy="273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2" name="Line 24"/>
            <p:cNvSpPr>
              <a:spLocks noChangeShapeType="1"/>
            </p:cNvSpPr>
            <p:nvPr/>
          </p:nvSpPr>
          <p:spPr bwMode="auto">
            <a:xfrm>
              <a:off x="3454" y="1282"/>
              <a:ext cx="500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3" name="Line 25"/>
            <p:cNvSpPr>
              <a:spLocks noChangeShapeType="1"/>
            </p:cNvSpPr>
            <p:nvPr/>
          </p:nvSpPr>
          <p:spPr bwMode="auto">
            <a:xfrm flipH="1">
              <a:off x="3591" y="926"/>
              <a:ext cx="62" cy="345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4" name="Line 26"/>
            <p:cNvSpPr>
              <a:spLocks noChangeShapeType="1"/>
            </p:cNvSpPr>
            <p:nvPr/>
          </p:nvSpPr>
          <p:spPr bwMode="auto">
            <a:xfrm flipV="1">
              <a:off x="3965" y="644"/>
              <a:ext cx="4" cy="341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5" name="Line 27"/>
            <p:cNvSpPr>
              <a:spLocks noChangeShapeType="1"/>
            </p:cNvSpPr>
            <p:nvPr/>
          </p:nvSpPr>
          <p:spPr bwMode="auto">
            <a:xfrm>
              <a:off x="3965" y="1282"/>
              <a:ext cx="313" cy="297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6" name="Line 28"/>
            <p:cNvSpPr>
              <a:spLocks noChangeShapeType="1"/>
            </p:cNvSpPr>
            <p:nvPr/>
          </p:nvSpPr>
          <p:spPr bwMode="auto">
            <a:xfrm>
              <a:off x="5189" y="665"/>
              <a:ext cx="0" cy="44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7" name="Line 29"/>
            <p:cNvSpPr>
              <a:spLocks noChangeShapeType="1"/>
            </p:cNvSpPr>
            <p:nvPr/>
          </p:nvSpPr>
          <p:spPr bwMode="auto">
            <a:xfrm flipH="1">
              <a:off x="4727" y="1105"/>
              <a:ext cx="462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8" name="Line 30"/>
            <p:cNvSpPr>
              <a:spLocks noChangeShapeType="1"/>
            </p:cNvSpPr>
            <p:nvPr/>
          </p:nvSpPr>
          <p:spPr bwMode="auto">
            <a:xfrm flipH="1" flipV="1">
              <a:off x="4590" y="630"/>
              <a:ext cx="599" cy="463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9" name="Line 31"/>
            <p:cNvSpPr>
              <a:spLocks noChangeShapeType="1"/>
            </p:cNvSpPr>
            <p:nvPr/>
          </p:nvSpPr>
          <p:spPr bwMode="auto">
            <a:xfrm>
              <a:off x="4057" y="831"/>
              <a:ext cx="434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0" name="Line 32"/>
            <p:cNvSpPr>
              <a:spLocks noChangeShapeType="1"/>
            </p:cNvSpPr>
            <p:nvPr/>
          </p:nvSpPr>
          <p:spPr bwMode="auto">
            <a:xfrm>
              <a:off x="4262" y="831"/>
              <a:ext cx="465" cy="759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1" name="Line 33"/>
            <p:cNvSpPr>
              <a:spLocks noChangeShapeType="1"/>
            </p:cNvSpPr>
            <p:nvPr/>
          </p:nvSpPr>
          <p:spPr bwMode="auto">
            <a:xfrm>
              <a:off x="4719" y="1575"/>
              <a:ext cx="466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2" name="Line 34"/>
            <p:cNvSpPr>
              <a:spLocks noChangeShapeType="1"/>
            </p:cNvSpPr>
            <p:nvPr/>
          </p:nvSpPr>
          <p:spPr bwMode="auto">
            <a:xfrm>
              <a:off x="4919" y="1093"/>
              <a:ext cx="266" cy="482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3" name="Line 35"/>
            <p:cNvSpPr>
              <a:spLocks noChangeShapeType="1"/>
            </p:cNvSpPr>
            <p:nvPr/>
          </p:nvSpPr>
          <p:spPr bwMode="auto">
            <a:xfrm flipV="1">
              <a:off x="3811" y="1274"/>
              <a:ext cx="167" cy="301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4" name="Line 36"/>
            <p:cNvSpPr>
              <a:spLocks noChangeShapeType="1"/>
            </p:cNvSpPr>
            <p:nvPr/>
          </p:nvSpPr>
          <p:spPr bwMode="auto">
            <a:xfrm>
              <a:off x="3978" y="1140"/>
              <a:ext cx="291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5" name="Line 37"/>
            <p:cNvSpPr>
              <a:spLocks noChangeShapeType="1"/>
            </p:cNvSpPr>
            <p:nvPr/>
          </p:nvSpPr>
          <p:spPr bwMode="auto">
            <a:xfrm flipH="1" flipV="1">
              <a:off x="4119" y="1140"/>
              <a:ext cx="308" cy="435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583179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62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/>
              <a:t>Information Lose Due to Relentless Change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7350" y="998538"/>
            <a:ext cx="2528888" cy="5514975"/>
            <a:chOff x="244" y="629"/>
            <a:chExt cx="1593" cy="3474"/>
          </a:xfrm>
        </p:grpSpPr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941" y="979"/>
              <a:ext cx="560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781" name="Rectangle 5"/>
            <p:cNvSpPr>
              <a:spLocks noChangeArrowheads="1"/>
            </p:cNvSpPr>
            <p:nvPr/>
          </p:nvSpPr>
          <p:spPr bwMode="auto">
            <a:xfrm>
              <a:off x="941" y="2117"/>
              <a:ext cx="560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782" name="Rectangle 6"/>
            <p:cNvSpPr>
              <a:spLocks noChangeArrowheads="1"/>
            </p:cNvSpPr>
            <p:nvPr/>
          </p:nvSpPr>
          <p:spPr bwMode="auto">
            <a:xfrm>
              <a:off x="941" y="3254"/>
              <a:ext cx="560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53" y="1457"/>
              <a:ext cx="95" cy="229"/>
              <a:chOff x="1573" y="1476"/>
              <a:chExt cx="96" cy="232"/>
            </a:xfrm>
          </p:grpSpPr>
          <p:sp>
            <p:nvSpPr>
              <p:cNvPr id="331784" name="Line 8"/>
              <p:cNvSpPr>
                <a:spLocks noChangeShapeType="1"/>
              </p:cNvSpPr>
              <p:nvPr/>
            </p:nvSpPr>
            <p:spPr bwMode="auto">
              <a:xfrm>
                <a:off x="1621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5" name="Line 9"/>
              <p:cNvSpPr>
                <a:spLocks noChangeShapeType="1"/>
              </p:cNvSpPr>
              <p:nvPr/>
            </p:nvSpPr>
            <p:spPr bwMode="auto">
              <a:xfrm flipH="1">
                <a:off x="1573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6" name="Line 10"/>
              <p:cNvSpPr>
                <a:spLocks noChangeShapeType="1"/>
              </p:cNvSpPr>
              <p:nvPr/>
            </p:nvSpPr>
            <p:spPr bwMode="auto">
              <a:xfrm>
                <a:off x="16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7" name="Line 11"/>
              <p:cNvSpPr>
                <a:spLocks noChangeShapeType="1"/>
              </p:cNvSpPr>
              <p:nvPr/>
            </p:nvSpPr>
            <p:spPr bwMode="auto">
              <a:xfrm>
                <a:off x="1573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8" name="Oval 12"/>
              <p:cNvSpPr>
                <a:spLocks noChangeArrowheads="1"/>
              </p:cNvSpPr>
              <p:nvPr/>
            </p:nvSpPr>
            <p:spPr bwMode="auto">
              <a:xfrm>
                <a:off x="1581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600" y="1504"/>
              <a:ext cx="95" cy="230"/>
              <a:chOff x="1621" y="1524"/>
              <a:chExt cx="96" cy="232"/>
            </a:xfrm>
          </p:grpSpPr>
          <p:sp>
            <p:nvSpPr>
              <p:cNvPr id="331790" name="Line 14"/>
              <p:cNvSpPr>
                <a:spLocks noChangeShapeType="1"/>
              </p:cNvSpPr>
              <p:nvPr/>
            </p:nvSpPr>
            <p:spPr bwMode="auto">
              <a:xfrm>
                <a:off x="1669" y="16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1" name="Line 15"/>
              <p:cNvSpPr>
                <a:spLocks noChangeShapeType="1"/>
              </p:cNvSpPr>
              <p:nvPr/>
            </p:nvSpPr>
            <p:spPr bwMode="auto">
              <a:xfrm flipH="1">
                <a:off x="1621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>
                <a:off x="1669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3" name="Line 17"/>
              <p:cNvSpPr>
                <a:spLocks noChangeShapeType="1"/>
              </p:cNvSpPr>
              <p:nvPr/>
            </p:nvSpPr>
            <p:spPr bwMode="auto">
              <a:xfrm>
                <a:off x="1621" y="16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4" name="Oval 18"/>
              <p:cNvSpPr>
                <a:spLocks noChangeArrowheads="1"/>
              </p:cNvSpPr>
              <p:nvPr/>
            </p:nvSpPr>
            <p:spPr bwMode="auto">
              <a:xfrm>
                <a:off x="1629" y="15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648" y="1552"/>
              <a:ext cx="94" cy="229"/>
              <a:chOff x="1669" y="1572"/>
              <a:chExt cx="96" cy="232"/>
            </a:xfrm>
          </p:grpSpPr>
          <p:sp>
            <p:nvSpPr>
              <p:cNvPr id="331796" name="Line 20"/>
              <p:cNvSpPr>
                <a:spLocks noChangeShapeType="1"/>
              </p:cNvSpPr>
              <p:nvPr/>
            </p:nvSpPr>
            <p:spPr bwMode="auto">
              <a:xfrm>
                <a:off x="1717" y="16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7" name="Line 21"/>
              <p:cNvSpPr>
                <a:spLocks noChangeShapeType="1"/>
              </p:cNvSpPr>
              <p:nvPr/>
            </p:nvSpPr>
            <p:spPr bwMode="auto">
              <a:xfrm flipH="1">
                <a:off x="1669" y="17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8" name="Line 22"/>
              <p:cNvSpPr>
                <a:spLocks noChangeShapeType="1"/>
              </p:cNvSpPr>
              <p:nvPr/>
            </p:nvSpPr>
            <p:spPr bwMode="auto">
              <a:xfrm>
                <a:off x="1717" y="17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9" name="Line 23"/>
              <p:cNvSpPr>
                <a:spLocks noChangeShapeType="1"/>
              </p:cNvSpPr>
              <p:nvPr/>
            </p:nvSpPr>
            <p:spPr bwMode="auto">
              <a:xfrm>
                <a:off x="1669" y="170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0" name="Oval 24"/>
              <p:cNvSpPr>
                <a:spLocks noChangeArrowheads="1"/>
              </p:cNvSpPr>
              <p:nvPr/>
            </p:nvSpPr>
            <p:spPr bwMode="auto">
              <a:xfrm>
                <a:off x="1677" y="157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695" y="1599"/>
              <a:ext cx="95" cy="229"/>
              <a:chOff x="1717" y="1620"/>
              <a:chExt cx="96" cy="232"/>
            </a:xfrm>
          </p:grpSpPr>
          <p:sp>
            <p:nvSpPr>
              <p:cNvPr id="331802" name="Line 26"/>
              <p:cNvSpPr>
                <a:spLocks noChangeShapeType="1"/>
              </p:cNvSpPr>
              <p:nvPr/>
            </p:nvSpPr>
            <p:spPr bwMode="auto">
              <a:xfrm>
                <a:off x="1765" y="17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3" name="Line 27"/>
              <p:cNvSpPr>
                <a:spLocks noChangeShapeType="1"/>
              </p:cNvSpPr>
              <p:nvPr/>
            </p:nvSpPr>
            <p:spPr bwMode="auto">
              <a:xfrm flipH="1">
                <a:off x="1717" y="180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4" name="Line 28"/>
              <p:cNvSpPr>
                <a:spLocks noChangeShapeType="1"/>
              </p:cNvSpPr>
              <p:nvPr/>
            </p:nvSpPr>
            <p:spPr bwMode="auto">
              <a:xfrm>
                <a:off x="1765" y="180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5" name="Line 29"/>
              <p:cNvSpPr>
                <a:spLocks noChangeShapeType="1"/>
              </p:cNvSpPr>
              <p:nvPr/>
            </p:nvSpPr>
            <p:spPr bwMode="auto">
              <a:xfrm>
                <a:off x="1717" y="175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6" name="Oval 30"/>
              <p:cNvSpPr>
                <a:spLocks noChangeArrowheads="1"/>
              </p:cNvSpPr>
              <p:nvPr/>
            </p:nvSpPr>
            <p:spPr bwMode="auto">
              <a:xfrm>
                <a:off x="1725" y="162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505" y="1410"/>
              <a:ext cx="95" cy="229"/>
              <a:chOff x="1525" y="1428"/>
              <a:chExt cx="96" cy="232"/>
            </a:xfrm>
          </p:grpSpPr>
          <p:sp>
            <p:nvSpPr>
              <p:cNvPr id="331808" name="Line 32"/>
              <p:cNvSpPr>
                <a:spLocks noChangeShapeType="1"/>
              </p:cNvSpPr>
              <p:nvPr/>
            </p:nvSpPr>
            <p:spPr bwMode="auto">
              <a:xfrm>
                <a:off x="1573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9" name="Line 33"/>
              <p:cNvSpPr>
                <a:spLocks noChangeShapeType="1"/>
              </p:cNvSpPr>
              <p:nvPr/>
            </p:nvSpPr>
            <p:spPr bwMode="auto">
              <a:xfrm flipH="1">
                <a:off x="152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10" name="Line 34"/>
              <p:cNvSpPr>
                <a:spLocks noChangeShapeType="1"/>
              </p:cNvSpPr>
              <p:nvPr/>
            </p:nvSpPr>
            <p:spPr bwMode="auto">
              <a:xfrm>
                <a:off x="15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11" name="Line 35"/>
              <p:cNvSpPr>
                <a:spLocks noChangeShapeType="1"/>
              </p:cNvSpPr>
              <p:nvPr/>
            </p:nvSpPr>
            <p:spPr bwMode="auto">
              <a:xfrm>
                <a:off x="1525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12" name="Oval 36"/>
              <p:cNvSpPr>
                <a:spLocks noChangeArrowheads="1"/>
              </p:cNvSpPr>
              <p:nvPr/>
            </p:nvSpPr>
            <p:spPr bwMode="auto">
              <a:xfrm>
                <a:off x="1533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>
              <a:off x="1221" y="1591"/>
              <a:ext cx="0" cy="33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14" name="Line 38"/>
            <p:cNvSpPr>
              <a:spLocks noChangeShapeType="1"/>
            </p:cNvSpPr>
            <p:nvPr/>
          </p:nvSpPr>
          <p:spPr bwMode="auto">
            <a:xfrm>
              <a:off x="1221" y="2729"/>
              <a:ext cx="0" cy="3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15" name="Rectangle 39"/>
            <p:cNvSpPr>
              <a:spLocks noChangeArrowheads="1"/>
            </p:cNvSpPr>
            <p:nvPr/>
          </p:nvSpPr>
          <p:spPr bwMode="auto">
            <a:xfrm>
              <a:off x="311" y="1089"/>
              <a:ext cx="5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Code</a:t>
              </a:r>
            </a:p>
          </p:txBody>
        </p:sp>
        <p:sp>
          <p:nvSpPr>
            <p:cNvPr id="331816" name="Rectangle 40"/>
            <p:cNvSpPr>
              <a:spLocks noChangeArrowheads="1"/>
            </p:cNvSpPr>
            <p:nvPr/>
          </p:nvSpPr>
          <p:spPr bwMode="auto">
            <a:xfrm>
              <a:off x="244" y="2226"/>
              <a:ext cx="6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Design</a:t>
              </a:r>
            </a:p>
          </p:txBody>
        </p:sp>
        <p:sp>
          <p:nvSpPr>
            <p:cNvPr id="331817" name="Rectangle 41"/>
            <p:cNvSpPr>
              <a:spLocks noChangeArrowheads="1"/>
            </p:cNvSpPr>
            <p:nvPr/>
          </p:nvSpPr>
          <p:spPr bwMode="auto">
            <a:xfrm>
              <a:off x="254" y="3363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Spec’s</a:t>
              </a:r>
            </a:p>
          </p:txBody>
        </p:sp>
        <p:sp>
          <p:nvSpPr>
            <p:cNvPr id="331818" name="Rectangle 42"/>
            <p:cNvSpPr>
              <a:spLocks noChangeArrowheads="1"/>
            </p:cNvSpPr>
            <p:nvPr/>
          </p:nvSpPr>
          <p:spPr bwMode="auto">
            <a:xfrm>
              <a:off x="879" y="629"/>
              <a:ext cx="7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Baseline</a:t>
              </a:r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553" y="2594"/>
              <a:ext cx="95" cy="229"/>
              <a:chOff x="1573" y="2628"/>
              <a:chExt cx="96" cy="232"/>
            </a:xfrm>
          </p:grpSpPr>
          <p:sp>
            <p:nvSpPr>
              <p:cNvPr id="331820" name="Line 44"/>
              <p:cNvSpPr>
                <a:spLocks noChangeShapeType="1"/>
              </p:cNvSpPr>
              <p:nvPr/>
            </p:nvSpPr>
            <p:spPr bwMode="auto">
              <a:xfrm>
                <a:off x="1621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1" name="Line 45"/>
              <p:cNvSpPr>
                <a:spLocks noChangeShapeType="1"/>
              </p:cNvSpPr>
              <p:nvPr/>
            </p:nvSpPr>
            <p:spPr bwMode="auto">
              <a:xfrm flipH="1">
                <a:off x="1573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2" name="Line 46"/>
              <p:cNvSpPr>
                <a:spLocks noChangeShapeType="1"/>
              </p:cNvSpPr>
              <p:nvPr/>
            </p:nvSpPr>
            <p:spPr bwMode="auto">
              <a:xfrm>
                <a:off x="16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3" name="Line 47"/>
              <p:cNvSpPr>
                <a:spLocks noChangeShapeType="1"/>
              </p:cNvSpPr>
              <p:nvPr/>
            </p:nvSpPr>
            <p:spPr bwMode="auto">
              <a:xfrm>
                <a:off x="1573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4" name="Oval 48"/>
              <p:cNvSpPr>
                <a:spLocks noChangeArrowheads="1"/>
              </p:cNvSpPr>
              <p:nvPr/>
            </p:nvSpPr>
            <p:spPr bwMode="auto">
              <a:xfrm>
                <a:off x="1581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1600" y="2642"/>
              <a:ext cx="95" cy="229"/>
              <a:chOff x="1621" y="2676"/>
              <a:chExt cx="96" cy="232"/>
            </a:xfrm>
          </p:grpSpPr>
          <p:sp>
            <p:nvSpPr>
              <p:cNvPr id="331826" name="Line 50"/>
              <p:cNvSpPr>
                <a:spLocks noChangeShapeType="1"/>
              </p:cNvSpPr>
              <p:nvPr/>
            </p:nvSpPr>
            <p:spPr bwMode="auto">
              <a:xfrm>
                <a:off x="1669" y="27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7" name="Line 51"/>
              <p:cNvSpPr>
                <a:spLocks noChangeShapeType="1"/>
              </p:cNvSpPr>
              <p:nvPr/>
            </p:nvSpPr>
            <p:spPr bwMode="auto">
              <a:xfrm flipH="1">
                <a:off x="1621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8" name="Line 52"/>
              <p:cNvSpPr>
                <a:spLocks noChangeShapeType="1"/>
              </p:cNvSpPr>
              <p:nvPr/>
            </p:nvSpPr>
            <p:spPr bwMode="auto">
              <a:xfrm>
                <a:off x="1669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9" name="Line 53"/>
              <p:cNvSpPr>
                <a:spLocks noChangeShapeType="1"/>
              </p:cNvSpPr>
              <p:nvPr/>
            </p:nvSpPr>
            <p:spPr bwMode="auto">
              <a:xfrm>
                <a:off x="1621" y="28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0" name="Oval 54"/>
              <p:cNvSpPr>
                <a:spLocks noChangeArrowheads="1"/>
              </p:cNvSpPr>
              <p:nvPr/>
            </p:nvSpPr>
            <p:spPr bwMode="auto">
              <a:xfrm>
                <a:off x="1629" y="26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648" y="2689"/>
              <a:ext cx="94" cy="229"/>
              <a:chOff x="1669" y="2724"/>
              <a:chExt cx="96" cy="232"/>
            </a:xfrm>
          </p:grpSpPr>
          <p:sp>
            <p:nvSpPr>
              <p:cNvPr id="331832" name="Line 56"/>
              <p:cNvSpPr>
                <a:spLocks noChangeShapeType="1"/>
              </p:cNvSpPr>
              <p:nvPr/>
            </p:nvSpPr>
            <p:spPr bwMode="auto">
              <a:xfrm>
                <a:off x="1717" y="28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3" name="Line 57"/>
              <p:cNvSpPr>
                <a:spLocks noChangeShapeType="1"/>
              </p:cNvSpPr>
              <p:nvPr/>
            </p:nvSpPr>
            <p:spPr bwMode="auto">
              <a:xfrm flipH="1">
                <a:off x="1669" y="29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4" name="Line 58"/>
              <p:cNvSpPr>
                <a:spLocks noChangeShapeType="1"/>
              </p:cNvSpPr>
              <p:nvPr/>
            </p:nvSpPr>
            <p:spPr bwMode="auto">
              <a:xfrm>
                <a:off x="1717" y="29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5" name="Line 59"/>
              <p:cNvSpPr>
                <a:spLocks noChangeShapeType="1"/>
              </p:cNvSpPr>
              <p:nvPr/>
            </p:nvSpPr>
            <p:spPr bwMode="auto">
              <a:xfrm>
                <a:off x="1669" y="28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6" name="Oval 60"/>
              <p:cNvSpPr>
                <a:spLocks noChangeArrowheads="1"/>
              </p:cNvSpPr>
              <p:nvPr/>
            </p:nvSpPr>
            <p:spPr bwMode="auto">
              <a:xfrm>
                <a:off x="1677" y="27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1695" y="2737"/>
              <a:ext cx="95" cy="229"/>
              <a:chOff x="1717" y="2772"/>
              <a:chExt cx="96" cy="232"/>
            </a:xfrm>
          </p:grpSpPr>
          <p:sp>
            <p:nvSpPr>
              <p:cNvPr id="331838" name="Line 62"/>
              <p:cNvSpPr>
                <a:spLocks noChangeShapeType="1"/>
              </p:cNvSpPr>
              <p:nvPr/>
            </p:nvSpPr>
            <p:spPr bwMode="auto">
              <a:xfrm>
                <a:off x="1765" y="28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9" name="Line 63"/>
              <p:cNvSpPr>
                <a:spLocks noChangeShapeType="1"/>
              </p:cNvSpPr>
              <p:nvPr/>
            </p:nvSpPr>
            <p:spPr bwMode="auto">
              <a:xfrm flipH="1">
                <a:off x="1717" y="29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0" name="Line 64"/>
              <p:cNvSpPr>
                <a:spLocks noChangeShapeType="1"/>
              </p:cNvSpPr>
              <p:nvPr/>
            </p:nvSpPr>
            <p:spPr bwMode="auto">
              <a:xfrm>
                <a:off x="1765" y="29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1" name="Line 65"/>
              <p:cNvSpPr>
                <a:spLocks noChangeShapeType="1"/>
              </p:cNvSpPr>
              <p:nvPr/>
            </p:nvSpPr>
            <p:spPr bwMode="auto">
              <a:xfrm>
                <a:off x="1717" y="290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2" name="Oval 66"/>
              <p:cNvSpPr>
                <a:spLocks noChangeArrowheads="1"/>
              </p:cNvSpPr>
              <p:nvPr/>
            </p:nvSpPr>
            <p:spPr bwMode="auto">
              <a:xfrm>
                <a:off x="1725" y="277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1505" y="2547"/>
              <a:ext cx="95" cy="229"/>
              <a:chOff x="1525" y="2580"/>
              <a:chExt cx="96" cy="232"/>
            </a:xfrm>
          </p:grpSpPr>
          <p:sp>
            <p:nvSpPr>
              <p:cNvPr id="331844" name="Line 68"/>
              <p:cNvSpPr>
                <a:spLocks noChangeShapeType="1"/>
              </p:cNvSpPr>
              <p:nvPr/>
            </p:nvSpPr>
            <p:spPr bwMode="auto">
              <a:xfrm>
                <a:off x="1573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5" name="Line 69"/>
              <p:cNvSpPr>
                <a:spLocks noChangeShapeType="1"/>
              </p:cNvSpPr>
              <p:nvPr/>
            </p:nvSpPr>
            <p:spPr bwMode="auto">
              <a:xfrm flipH="1">
                <a:off x="1525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6" name="Line 70"/>
              <p:cNvSpPr>
                <a:spLocks noChangeShapeType="1"/>
              </p:cNvSpPr>
              <p:nvPr/>
            </p:nvSpPr>
            <p:spPr bwMode="auto">
              <a:xfrm>
                <a:off x="15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7" name="Line 71"/>
              <p:cNvSpPr>
                <a:spLocks noChangeShapeType="1"/>
              </p:cNvSpPr>
              <p:nvPr/>
            </p:nvSpPr>
            <p:spPr bwMode="auto">
              <a:xfrm>
                <a:off x="1525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8" name="Oval 72"/>
              <p:cNvSpPr>
                <a:spLocks noChangeArrowheads="1"/>
              </p:cNvSpPr>
              <p:nvPr/>
            </p:nvSpPr>
            <p:spPr bwMode="auto">
              <a:xfrm>
                <a:off x="1533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600" y="3732"/>
              <a:ext cx="95" cy="229"/>
              <a:chOff x="1621" y="3780"/>
              <a:chExt cx="96" cy="232"/>
            </a:xfrm>
          </p:grpSpPr>
          <p:sp>
            <p:nvSpPr>
              <p:cNvPr id="331850" name="Line 74"/>
              <p:cNvSpPr>
                <a:spLocks noChangeShapeType="1"/>
              </p:cNvSpPr>
              <p:nvPr/>
            </p:nvSpPr>
            <p:spPr bwMode="auto">
              <a:xfrm>
                <a:off x="1669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1" name="Line 75"/>
              <p:cNvSpPr>
                <a:spLocks noChangeShapeType="1"/>
              </p:cNvSpPr>
              <p:nvPr/>
            </p:nvSpPr>
            <p:spPr bwMode="auto">
              <a:xfrm flipH="1">
                <a:off x="16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2" name="Line 76"/>
              <p:cNvSpPr>
                <a:spLocks noChangeShapeType="1"/>
              </p:cNvSpPr>
              <p:nvPr/>
            </p:nvSpPr>
            <p:spPr bwMode="auto">
              <a:xfrm>
                <a:off x="1669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3" name="Line 77"/>
              <p:cNvSpPr>
                <a:spLocks noChangeShapeType="1"/>
              </p:cNvSpPr>
              <p:nvPr/>
            </p:nvSpPr>
            <p:spPr bwMode="auto">
              <a:xfrm>
                <a:off x="1621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4" name="Oval 78"/>
              <p:cNvSpPr>
                <a:spLocks noChangeArrowheads="1"/>
              </p:cNvSpPr>
              <p:nvPr/>
            </p:nvSpPr>
            <p:spPr bwMode="auto">
              <a:xfrm>
                <a:off x="1629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648" y="3779"/>
              <a:ext cx="94" cy="229"/>
              <a:chOff x="1669" y="3828"/>
              <a:chExt cx="96" cy="232"/>
            </a:xfrm>
          </p:grpSpPr>
          <p:sp>
            <p:nvSpPr>
              <p:cNvPr id="331856" name="Line 80"/>
              <p:cNvSpPr>
                <a:spLocks noChangeShapeType="1"/>
              </p:cNvSpPr>
              <p:nvPr/>
            </p:nvSpPr>
            <p:spPr bwMode="auto">
              <a:xfrm>
                <a:off x="1717" y="39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7" name="Line 81"/>
              <p:cNvSpPr>
                <a:spLocks noChangeShapeType="1"/>
              </p:cNvSpPr>
              <p:nvPr/>
            </p:nvSpPr>
            <p:spPr bwMode="auto">
              <a:xfrm flipH="1">
                <a:off x="1669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8" name="Line 82"/>
              <p:cNvSpPr>
                <a:spLocks noChangeShapeType="1"/>
              </p:cNvSpPr>
              <p:nvPr/>
            </p:nvSpPr>
            <p:spPr bwMode="auto">
              <a:xfrm>
                <a:off x="1717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9" name="Line 83"/>
              <p:cNvSpPr>
                <a:spLocks noChangeShapeType="1"/>
              </p:cNvSpPr>
              <p:nvPr/>
            </p:nvSpPr>
            <p:spPr bwMode="auto">
              <a:xfrm>
                <a:off x="1669" y="39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0" name="Oval 84"/>
              <p:cNvSpPr>
                <a:spLocks noChangeArrowheads="1"/>
              </p:cNvSpPr>
              <p:nvPr/>
            </p:nvSpPr>
            <p:spPr bwMode="auto">
              <a:xfrm>
                <a:off x="1677" y="38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5" name="Group 85"/>
            <p:cNvGrpSpPr>
              <a:grpSpLocks/>
            </p:cNvGrpSpPr>
            <p:nvPr/>
          </p:nvGrpSpPr>
          <p:grpSpPr bwMode="auto">
            <a:xfrm>
              <a:off x="1695" y="3826"/>
              <a:ext cx="95" cy="229"/>
              <a:chOff x="1717" y="3876"/>
              <a:chExt cx="96" cy="232"/>
            </a:xfrm>
          </p:grpSpPr>
          <p:sp>
            <p:nvSpPr>
              <p:cNvPr id="331862" name="Line 86"/>
              <p:cNvSpPr>
                <a:spLocks noChangeShapeType="1"/>
              </p:cNvSpPr>
              <p:nvPr/>
            </p:nvSpPr>
            <p:spPr bwMode="auto">
              <a:xfrm>
                <a:off x="1765" y="39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3" name="Line 87"/>
              <p:cNvSpPr>
                <a:spLocks noChangeShapeType="1"/>
              </p:cNvSpPr>
              <p:nvPr/>
            </p:nvSpPr>
            <p:spPr bwMode="auto">
              <a:xfrm flipH="1">
                <a:off x="1717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4" name="Line 88"/>
              <p:cNvSpPr>
                <a:spLocks noChangeShapeType="1"/>
              </p:cNvSpPr>
              <p:nvPr/>
            </p:nvSpPr>
            <p:spPr bwMode="auto">
              <a:xfrm>
                <a:off x="1765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5" name="Line 89"/>
              <p:cNvSpPr>
                <a:spLocks noChangeShapeType="1"/>
              </p:cNvSpPr>
              <p:nvPr/>
            </p:nvSpPr>
            <p:spPr bwMode="auto">
              <a:xfrm>
                <a:off x="1717" y="40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6" name="Oval 90"/>
              <p:cNvSpPr>
                <a:spLocks noChangeArrowheads="1"/>
              </p:cNvSpPr>
              <p:nvPr/>
            </p:nvSpPr>
            <p:spPr bwMode="auto">
              <a:xfrm>
                <a:off x="1725" y="38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742" y="3874"/>
              <a:ext cx="95" cy="229"/>
              <a:chOff x="1765" y="3924"/>
              <a:chExt cx="96" cy="232"/>
            </a:xfrm>
          </p:grpSpPr>
          <p:sp>
            <p:nvSpPr>
              <p:cNvPr id="331868" name="Line 92"/>
              <p:cNvSpPr>
                <a:spLocks noChangeShapeType="1"/>
              </p:cNvSpPr>
              <p:nvPr/>
            </p:nvSpPr>
            <p:spPr bwMode="auto">
              <a:xfrm>
                <a:off x="1813" y="40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9" name="Line 93"/>
              <p:cNvSpPr>
                <a:spLocks noChangeShapeType="1"/>
              </p:cNvSpPr>
              <p:nvPr/>
            </p:nvSpPr>
            <p:spPr bwMode="auto">
              <a:xfrm flipH="1">
                <a:off x="1765" y="41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0" name="Line 94"/>
              <p:cNvSpPr>
                <a:spLocks noChangeShapeType="1"/>
              </p:cNvSpPr>
              <p:nvPr/>
            </p:nvSpPr>
            <p:spPr bwMode="auto">
              <a:xfrm>
                <a:off x="1813" y="41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1" name="Line 95"/>
              <p:cNvSpPr>
                <a:spLocks noChangeShapeType="1"/>
              </p:cNvSpPr>
              <p:nvPr/>
            </p:nvSpPr>
            <p:spPr bwMode="auto">
              <a:xfrm>
                <a:off x="1765" y="40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2" name="Oval 96"/>
              <p:cNvSpPr>
                <a:spLocks noChangeArrowheads="1"/>
              </p:cNvSpPr>
              <p:nvPr/>
            </p:nvSpPr>
            <p:spPr bwMode="auto">
              <a:xfrm>
                <a:off x="1773" y="39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7" name="Group 97"/>
            <p:cNvGrpSpPr>
              <a:grpSpLocks/>
            </p:cNvGrpSpPr>
            <p:nvPr/>
          </p:nvGrpSpPr>
          <p:grpSpPr bwMode="auto">
            <a:xfrm>
              <a:off x="1553" y="3684"/>
              <a:ext cx="95" cy="229"/>
              <a:chOff x="1573" y="3732"/>
              <a:chExt cx="96" cy="232"/>
            </a:xfrm>
          </p:grpSpPr>
          <p:sp>
            <p:nvSpPr>
              <p:cNvPr id="331874" name="Line 98"/>
              <p:cNvSpPr>
                <a:spLocks noChangeShapeType="1"/>
              </p:cNvSpPr>
              <p:nvPr/>
            </p:nvSpPr>
            <p:spPr bwMode="auto">
              <a:xfrm>
                <a:off x="1621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5" name="Line 99"/>
              <p:cNvSpPr>
                <a:spLocks noChangeShapeType="1"/>
              </p:cNvSpPr>
              <p:nvPr/>
            </p:nvSpPr>
            <p:spPr bwMode="auto">
              <a:xfrm flipH="1">
                <a:off x="15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6" name="Line 100"/>
              <p:cNvSpPr>
                <a:spLocks noChangeShapeType="1"/>
              </p:cNvSpPr>
              <p:nvPr/>
            </p:nvSpPr>
            <p:spPr bwMode="auto">
              <a:xfrm>
                <a:off x="1621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7" name="Line 101"/>
              <p:cNvSpPr>
                <a:spLocks noChangeShapeType="1"/>
              </p:cNvSpPr>
              <p:nvPr/>
            </p:nvSpPr>
            <p:spPr bwMode="auto">
              <a:xfrm>
                <a:off x="1573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8" name="Oval 102"/>
              <p:cNvSpPr>
                <a:spLocks noChangeArrowheads="1"/>
              </p:cNvSpPr>
              <p:nvPr/>
            </p:nvSpPr>
            <p:spPr bwMode="auto">
              <a:xfrm>
                <a:off x="1581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540000" y="722448"/>
            <a:ext cx="2106613" cy="5514975"/>
            <a:chOff x="1600" y="581"/>
            <a:chExt cx="1327" cy="3474"/>
          </a:xfrm>
        </p:grpSpPr>
        <p:sp>
          <p:nvSpPr>
            <p:cNvPr id="331880" name="Rectangle 104"/>
            <p:cNvSpPr>
              <a:spLocks noChangeArrowheads="1"/>
            </p:cNvSpPr>
            <p:nvPr/>
          </p:nvSpPr>
          <p:spPr bwMode="auto">
            <a:xfrm>
              <a:off x="2078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1" name="Rectangle 105"/>
            <p:cNvSpPr>
              <a:spLocks noChangeArrowheads="1"/>
            </p:cNvSpPr>
            <p:nvPr/>
          </p:nvSpPr>
          <p:spPr bwMode="auto">
            <a:xfrm>
              <a:off x="2078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2" name="Rectangle 106"/>
            <p:cNvSpPr>
              <a:spLocks noChangeArrowheads="1"/>
            </p:cNvSpPr>
            <p:nvPr/>
          </p:nvSpPr>
          <p:spPr bwMode="auto">
            <a:xfrm>
              <a:off x="2078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3" name="Rectangle 107"/>
            <p:cNvSpPr>
              <a:spLocks noChangeArrowheads="1"/>
            </p:cNvSpPr>
            <p:nvPr/>
          </p:nvSpPr>
          <p:spPr bwMode="auto">
            <a:xfrm>
              <a:off x="2098" y="1260"/>
              <a:ext cx="521" cy="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4" name="Rectangle 108"/>
            <p:cNvSpPr>
              <a:spLocks noChangeArrowheads="1"/>
            </p:cNvSpPr>
            <p:nvPr/>
          </p:nvSpPr>
          <p:spPr bwMode="auto">
            <a:xfrm>
              <a:off x="2098" y="2444"/>
              <a:ext cx="521" cy="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5" name="Rectangle 109"/>
            <p:cNvSpPr>
              <a:spLocks noChangeArrowheads="1"/>
            </p:cNvSpPr>
            <p:nvPr/>
          </p:nvSpPr>
          <p:spPr bwMode="auto">
            <a:xfrm>
              <a:off x="2098" y="3582"/>
              <a:ext cx="521" cy="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6" name="Line 110"/>
            <p:cNvSpPr>
              <a:spLocks noChangeShapeType="1"/>
            </p:cNvSpPr>
            <p:nvPr/>
          </p:nvSpPr>
          <p:spPr bwMode="auto">
            <a:xfrm>
              <a:off x="2358" y="1591"/>
              <a:ext cx="0" cy="33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7" name="Line 111"/>
            <p:cNvSpPr>
              <a:spLocks noChangeShapeType="1"/>
            </p:cNvSpPr>
            <p:nvPr/>
          </p:nvSpPr>
          <p:spPr bwMode="auto">
            <a:xfrm>
              <a:off x="2358" y="2729"/>
              <a:ext cx="0" cy="33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8" name="Rectangle 112"/>
            <p:cNvSpPr>
              <a:spLocks noChangeArrowheads="1"/>
            </p:cNvSpPr>
            <p:nvPr/>
          </p:nvSpPr>
          <p:spPr bwMode="auto">
            <a:xfrm>
              <a:off x="2047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Change</a:t>
              </a:r>
            </a:p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Set 1</a:t>
              </a:r>
            </a:p>
          </p:txBody>
        </p:sp>
        <p:sp>
          <p:nvSpPr>
            <p:cNvPr id="331889" name="Line 113"/>
            <p:cNvSpPr>
              <a:spLocks noChangeShapeType="1"/>
            </p:cNvSpPr>
            <p:nvPr/>
          </p:nvSpPr>
          <p:spPr bwMode="auto">
            <a:xfrm>
              <a:off x="1600" y="1165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0" name="Line 114"/>
            <p:cNvSpPr>
              <a:spLocks noChangeShapeType="1"/>
            </p:cNvSpPr>
            <p:nvPr/>
          </p:nvSpPr>
          <p:spPr bwMode="auto">
            <a:xfrm>
              <a:off x="1600" y="2302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1" name="Line 115"/>
            <p:cNvSpPr>
              <a:spLocks noChangeShapeType="1"/>
            </p:cNvSpPr>
            <p:nvPr/>
          </p:nvSpPr>
          <p:spPr bwMode="auto">
            <a:xfrm>
              <a:off x="1600" y="3487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2" name="AutoShape 116"/>
            <p:cNvSpPr>
              <a:spLocks noChangeArrowheads="1"/>
            </p:cNvSpPr>
            <p:nvPr/>
          </p:nvSpPr>
          <p:spPr bwMode="auto">
            <a:xfrm>
              <a:off x="1746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3" name="AutoShape 117"/>
            <p:cNvSpPr>
              <a:spLocks noChangeArrowheads="1"/>
            </p:cNvSpPr>
            <p:nvPr/>
          </p:nvSpPr>
          <p:spPr bwMode="auto">
            <a:xfrm>
              <a:off x="1746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4" name="AutoShape 118"/>
            <p:cNvSpPr>
              <a:spLocks noChangeArrowheads="1"/>
            </p:cNvSpPr>
            <p:nvPr/>
          </p:nvSpPr>
          <p:spPr bwMode="auto">
            <a:xfrm>
              <a:off x="1746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>
              <a:off x="2737" y="1410"/>
              <a:ext cx="95" cy="229"/>
              <a:chOff x="2773" y="1428"/>
              <a:chExt cx="96" cy="232"/>
            </a:xfrm>
          </p:grpSpPr>
          <p:sp>
            <p:nvSpPr>
              <p:cNvPr id="331896" name="Line 120"/>
              <p:cNvSpPr>
                <a:spLocks noChangeShapeType="1"/>
              </p:cNvSpPr>
              <p:nvPr/>
            </p:nvSpPr>
            <p:spPr bwMode="auto">
              <a:xfrm>
                <a:off x="2821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97" name="Line 121"/>
              <p:cNvSpPr>
                <a:spLocks noChangeShapeType="1"/>
              </p:cNvSpPr>
              <p:nvPr/>
            </p:nvSpPr>
            <p:spPr bwMode="auto">
              <a:xfrm flipH="1">
                <a:off x="27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98" name="Line 122"/>
              <p:cNvSpPr>
                <a:spLocks noChangeShapeType="1"/>
              </p:cNvSpPr>
              <p:nvPr/>
            </p:nvSpPr>
            <p:spPr bwMode="auto">
              <a:xfrm>
                <a:off x="2821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99" name="Line 123"/>
              <p:cNvSpPr>
                <a:spLocks noChangeShapeType="1"/>
              </p:cNvSpPr>
              <p:nvPr/>
            </p:nvSpPr>
            <p:spPr bwMode="auto">
              <a:xfrm>
                <a:off x="2773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0" name="Oval 124"/>
              <p:cNvSpPr>
                <a:spLocks noChangeArrowheads="1"/>
              </p:cNvSpPr>
              <p:nvPr/>
            </p:nvSpPr>
            <p:spPr bwMode="auto">
              <a:xfrm>
                <a:off x="2781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0" name="Group 125"/>
            <p:cNvGrpSpPr>
              <a:grpSpLocks/>
            </p:cNvGrpSpPr>
            <p:nvPr/>
          </p:nvGrpSpPr>
          <p:grpSpPr bwMode="auto">
            <a:xfrm>
              <a:off x="2785" y="1457"/>
              <a:ext cx="95" cy="229"/>
              <a:chOff x="2821" y="1476"/>
              <a:chExt cx="96" cy="232"/>
            </a:xfrm>
          </p:grpSpPr>
          <p:sp>
            <p:nvSpPr>
              <p:cNvPr id="331902" name="Line 126"/>
              <p:cNvSpPr>
                <a:spLocks noChangeShapeType="1"/>
              </p:cNvSpPr>
              <p:nvPr/>
            </p:nvSpPr>
            <p:spPr bwMode="auto">
              <a:xfrm>
                <a:off x="2869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3" name="Line 127"/>
              <p:cNvSpPr>
                <a:spLocks noChangeShapeType="1"/>
              </p:cNvSpPr>
              <p:nvPr/>
            </p:nvSpPr>
            <p:spPr bwMode="auto">
              <a:xfrm flipH="1">
                <a:off x="28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4" name="Line 128"/>
              <p:cNvSpPr>
                <a:spLocks noChangeShapeType="1"/>
              </p:cNvSpPr>
              <p:nvPr/>
            </p:nvSpPr>
            <p:spPr bwMode="auto">
              <a:xfrm>
                <a:off x="2869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5" name="Line 129"/>
              <p:cNvSpPr>
                <a:spLocks noChangeShapeType="1"/>
              </p:cNvSpPr>
              <p:nvPr/>
            </p:nvSpPr>
            <p:spPr bwMode="auto">
              <a:xfrm>
                <a:off x="2821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6" name="Oval 130"/>
              <p:cNvSpPr>
                <a:spLocks noChangeArrowheads="1"/>
              </p:cNvSpPr>
              <p:nvPr/>
            </p:nvSpPr>
            <p:spPr bwMode="auto">
              <a:xfrm>
                <a:off x="2829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1" name="Group 131"/>
            <p:cNvGrpSpPr>
              <a:grpSpLocks/>
            </p:cNvGrpSpPr>
            <p:nvPr/>
          </p:nvGrpSpPr>
          <p:grpSpPr bwMode="auto">
            <a:xfrm>
              <a:off x="2832" y="1504"/>
              <a:ext cx="95" cy="230"/>
              <a:chOff x="2869" y="1524"/>
              <a:chExt cx="96" cy="232"/>
            </a:xfrm>
          </p:grpSpPr>
          <p:sp>
            <p:nvSpPr>
              <p:cNvPr id="331908" name="Line 132"/>
              <p:cNvSpPr>
                <a:spLocks noChangeShapeType="1"/>
              </p:cNvSpPr>
              <p:nvPr/>
            </p:nvSpPr>
            <p:spPr bwMode="auto">
              <a:xfrm>
                <a:off x="2917" y="16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9" name="Line 133"/>
              <p:cNvSpPr>
                <a:spLocks noChangeShapeType="1"/>
              </p:cNvSpPr>
              <p:nvPr/>
            </p:nvSpPr>
            <p:spPr bwMode="auto">
              <a:xfrm flipH="1">
                <a:off x="2869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0" name="Line 134"/>
              <p:cNvSpPr>
                <a:spLocks noChangeShapeType="1"/>
              </p:cNvSpPr>
              <p:nvPr/>
            </p:nvSpPr>
            <p:spPr bwMode="auto">
              <a:xfrm>
                <a:off x="2917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1" name="Line 135"/>
              <p:cNvSpPr>
                <a:spLocks noChangeShapeType="1"/>
              </p:cNvSpPr>
              <p:nvPr/>
            </p:nvSpPr>
            <p:spPr bwMode="auto">
              <a:xfrm>
                <a:off x="2869" y="16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2" name="Oval 136"/>
              <p:cNvSpPr>
                <a:spLocks noChangeArrowheads="1"/>
              </p:cNvSpPr>
              <p:nvPr/>
            </p:nvSpPr>
            <p:spPr bwMode="auto">
              <a:xfrm>
                <a:off x="2877" y="15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2" name="Group 137"/>
            <p:cNvGrpSpPr>
              <a:grpSpLocks/>
            </p:cNvGrpSpPr>
            <p:nvPr/>
          </p:nvGrpSpPr>
          <p:grpSpPr bwMode="auto">
            <a:xfrm>
              <a:off x="2690" y="1362"/>
              <a:ext cx="95" cy="229"/>
              <a:chOff x="2725" y="1380"/>
              <a:chExt cx="96" cy="232"/>
            </a:xfrm>
          </p:grpSpPr>
          <p:sp>
            <p:nvSpPr>
              <p:cNvPr id="331914" name="Line 138"/>
              <p:cNvSpPr>
                <a:spLocks noChangeShapeType="1"/>
              </p:cNvSpPr>
              <p:nvPr/>
            </p:nvSpPr>
            <p:spPr bwMode="auto">
              <a:xfrm>
                <a:off x="2773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5" name="Line 139"/>
              <p:cNvSpPr>
                <a:spLocks noChangeShapeType="1"/>
              </p:cNvSpPr>
              <p:nvPr/>
            </p:nvSpPr>
            <p:spPr bwMode="auto">
              <a:xfrm flipH="1">
                <a:off x="2725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6" name="Line 140"/>
              <p:cNvSpPr>
                <a:spLocks noChangeShapeType="1"/>
              </p:cNvSpPr>
              <p:nvPr/>
            </p:nvSpPr>
            <p:spPr bwMode="auto">
              <a:xfrm>
                <a:off x="2773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7" name="Line 141"/>
              <p:cNvSpPr>
                <a:spLocks noChangeShapeType="1"/>
              </p:cNvSpPr>
              <p:nvPr/>
            </p:nvSpPr>
            <p:spPr bwMode="auto">
              <a:xfrm>
                <a:off x="2725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8" name="Oval 142"/>
              <p:cNvSpPr>
                <a:spLocks noChangeArrowheads="1"/>
              </p:cNvSpPr>
              <p:nvPr/>
            </p:nvSpPr>
            <p:spPr bwMode="auto">
              <a:xfrm>
                <a:off x="2733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3" name="Group 143"/>
            <p:cNvGrpSpPr>
              <a:grpSpLocks/>
            </p:cNvGrpSpPr>
            <p:nvPr/>
          </p:nvGrpSpPr>
          <p:grpSpPr bwMode="auto">
            <a:xfrm>
              <a:off x="2737" y="2547"/>
              <a:ext cx="95" cy="229"/>
              <a:chOff x="2773" y="2580"/>
              <a:chExt cx="96" cy="232"/>
            </a:xfrm>
          </p:grpSpPr>
          <p:sp>
            <p:nvSpPr>
              <p:cNvPr id="331920" name="Line 144"/>
              <p:cNvSpPr>
                <a:spLocks noChangeShapeType="1"/>
              </p:cNvSpPr>
              <p:nvPr/>
            </p:nvSpPr>
            <p:spPr bwMode="auto">
              <a:xfrm>
                <a:off x="2821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1" name="Line 145"/>
              <p:cNvSpPr>
                <a:spLocks noChangeShapeType="1"/>
              </p:cNvSpPr>
              <p:nvPr/>
            </p:nvSpPr>
            <p:spPr bwMode="auto">
              <a:xfrm flipH="1">
                <a:off x="27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2" name="Line 146"/>
              <p:cNvSpPr>
                <a:spLocks noChangeShapeType="1"/>
              </p:cNvSpPr>
              <p:nvPr/>
            </p:nvSpPr>
            <p:spPr bwMode="auto">
              <a:xfrm>
                <a:off x="2821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3" name="Line 147"/>
              <p:cNvSpPr>
                <a:spLocks noChangeShapeType="1"/>
              </p:cNvSpPr>
              <p:nvPr/>
            </p:nvSpPr>
            <p:spPr bwMode="auto">
              <a:xfrm>
                <a:off x="2773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4" name="Oval 148"/>
              <p:cNvSpPr>
                <a:spLocks noChangeArrowheads="1"/>
              </p:cNvSpPr>
              <p:nvPr/>
            </p:nvSpPr>
            <p:spPr bwMode="auto">
              <a:xfrm>
                <a:off x="2781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4" name="Group 149"/>
            <p:cNvGrpSpPr>
              <a:grpSpLocks/>
            </p:cNvGrpSpPr>
            <p:nvPr/>
          </p:nvGrpSpPr>
          <p:grpSpPr bwMode="auto">
            <a:xfrm>
              <a:off x="2785" y="2594"/>
              <a:ext cx="95" cy="229"/>
              <a:chOff x="2821" y="2628"/>
              <a:chExt cx="96" cy="232"/>
            </a:xfrm>
          </p:grpSpPr>
          <p:sp>
            <p:nvSpPr>
              <p:cNvPr id="331926" name="Line 150"/>
              <p:cNvSpPr>
                <a:spLocks noChangeShapeType="1"/>
              </p:cNvSpPr>
              <p:nvPr/>
            </p:nvSpPr>
            <p:spPr bwMode="auto">
              <a:xfrm>
                <a:off x="2869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7" name="Line 151"/>
              <p:cNvSpPr>
                <a:spLocks noChangeShapeType="1"/>
              </p:cNvSpPr>
              <p:nvPr/>
            </p:nvSpPr>
            <p:spPr bwMode="auto">
              <a:xfrm flipH="1">
                <a:off x="28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8" name="Line 152"/>
              <p:cNvSpPr>
                <a:spLocks noChangeShapeType="1"/>
              </p:cNvSpPr>
              <p:nvPr/>
            </p:nvSpPr>
            <p:spPr bwMode="auto">
              <a:xfrm>
                <a:off x="2869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9" name="Line 153"/>
              <p:cNvSpPr>
                <a:spLocks noChangeShapeType="1"/>
              </p:cNvSpPr>
              <p:nvPr/>
            </p:nvSpPr>
            <p:spPr bwMode="auto">
              <a:xfrm>
                <a:off x="2821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0" name="Oval 154"/>
              <p:cNvSpPr>
                <a:spLocks noChangeArrowheads="1"/>
              </p:cNvSpPr>
              <p:nvPr/>
            </p:nvSpPr>
            <p:spPr bwMode="auto">
              <a:xfrm>
                <a:off x="2829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5" name="Group 155"/>
            <p:cNvGrpSpPr>
              <a:grpSpLocks/>
            </p:cNvGrpSpPr>
            <p:nvPr/>
          </p:nvGrpSpPr>
          <p:grpSpPr bwMode="auto">
            <a:xfrm>
              <a:off x="2832" y="2642"/>
              <a:ext cx="95" cy="229"/>
              <a:chOff x="2869" y="2676"/>
              <a:chExt cx="96" cy="232"/>
            </a:xfrm>
          </p:grpSpPr>
          <p:sp>
            <p:nvSpPr>
              <p:cNvPr id="331932" name="Line 156"/>
              <p:cNvSpPr>
                <a:spLocks noChangeShapeType="1"/>
              </p:cNvSpPr>
              <p:nvPr/>
            </p:nvSpPr>
            <p:spPr bwMode="auto">
              <a:xfrm>
                <a:off x="2917" y="27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3" name="Line 157"/>
              <p:cNvSpPr>
                <a:spLocks noChangeShapeType="1"/>
              </p:cNvSpPr>
              <p:nvPr/>
            </p:nvSpPr>
            <p:spPr bwMode="auto">
              <a:xfrm flipH="1">
                <a:off x="2869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4" name="Line 158"/>
              <p:cNvSpPr>
                <a:spLocks noChangeShapeType="1"/>
              </p:cNvSpPr>
              <p:nvPr/>
            </p:nvSpPr>
            <p:spPr bwMode="auto">
              <a:xfrm>
                <a:off x="2917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5" name="Line 159"/>
              <p:cNvSpPr>
                <a:spLocks noChangeShapeType="1"/>
              </p:cNvSpPr>
              <p:nvPr/>
            </p:nvSpPr>
            <p:spPr bwMode="auto">
              <a:xfrm>
                <a:off x="2869" y="28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6" name="Oval 160"/>
              <p:cNvSpPr>
                <a:spLocks noChangeArrowheads="1"/>
              </p:cNvSpPr>
              <p:nvPr/>
            </p:nvSpPr>
            <p:spPr bwMode="auto">
              <a:xfrm>
                <a:off x="2877" y="26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6" name="Group 161"/>
            <p:cNvGrpSpPr>
              <a:grpSpLocks/>
            </p:cNvGrpSpPr>
            <p:nvPr/>
          </p:nvGrpSpPr>
          <p:grpSpPr bwMode="auto">
            <a:xfrm>
              <a:off x="2690" y="2500"/>
              <a:ext cx="95" cy="229"/>
              <a:chOff x="2725" y="2532"/>
              <a:chExt cx="96" cy="232"/>
            </a:xfrm>
          </p:grpSpPr>
          <p:sp>
            <p:nvSpPr>
              <p:cNvPr id="331938" name="Line 162"/>
              <p:cNvSpPr>
                <a:spLocks noChangeShapeType="1"/>
              </p:cNvSpPr>
              <p:nvPr/>
            </p:nvSpPr>
            <p:spPr bwMode="auto">
              <a:xfrm>
                <a:off x="2773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9" name="Line 163"/>
              <p:cNvSpPr>
                <a:spLocks noChangeShapeType="1"/>
              </p:cNvSpPr>
              <p:nvPr/>
            </p:nvSpPr>
            <p:spPr bwMode="auto">
              <a:xfrm flipH="1">
                <a:off x="2725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0" name="Line 164"/>
              <p:cNvSpPr>
                <a:spLocks noChangeShapeType="1"/>
              </p:cNvSpPr>
              <p:nvPr/>
            </p:nvSpPr>
            <p:spPr bwMode="auto">
              <a:xfrm>
                <a:off x="2773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1" name="Line 165"/>
              <p:cNvSpPr>
                <a:spLocks noChangeShapeType="1"/>
              </p:cNvSpPr>
              <p:nvPr/>
            </p:nvSpPr>
            <p:spPr bwMode="auto">
              <a:xfrm>
                <a:off x="2725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2" name="Oval 166"/>
              <p:cNvSpPr>
                <a:spLocks noChangeArrowheads="1"/>
              </p:cNvSpPr>
              <p:nvPr/>
            </p:nvSpPr>
            <p:spPr bwMode="auto">
              <a:xfrm>
                <a:off x="2733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7" name="Group 167"/>
            <p:cNvGrpSpPr>
              <a:grpSpLocks/>
            </p:cNvGrpSpPr>
            <p:nvPr/>
          </p:nvGrpSpPr>
          <p:grpSpPr bwMode="auto">
            <a:xfrm>
              <a:off x="2737" y="3732"/>
              <a:ext cx="95" cy="229"/>
              <a:chOff x="2773" y="3780"/>
              <a:chExt cx="96" cy="232"/>
            </a:xfrm>
          </p:grpSpPr>
          <p:sp>
            <p:nvSpPr>
              <p:cNvPr id="331944" name="Line 168"/>
              <p:cNvSpPr>
                <a:spLocks noChangeShapeType="1"/>
              </p:cNvSpPr>
              <p:nvPr/>
            </p:nvSpPr>
            <p:spPr bwMode="auto">
              <a:xfrm>
                <a:off x="2821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5" name="Line 169"/>
              <p:cNvSpPr>
                <a:spLocks noChangeShapeType="1"/>
              </p:cNvSpPr>
              <p:nvPr/>
            </p:nvSpPr>
            <p:spPr bwMode="auto">
              <a:xfrm flipH="1">
                <a:off x="2773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6" name="Line 170"/>
              <p:cNvSpPr>
                <a:spLocks noChangeShapeType="1"/>
              </p:cNvSpPr>
              <p:nvPr/>
            </p:nvSpPr>
            <p:spPr bwMode="auto">
              <a:xfrm>
                <a:off x="28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7" name="Line 171"/>
              <p:cNvSpPr>
                <a:spLocks noChangeShapeType="1"/>
              </p:cNvSpPr>
              <p:nvPr/>
            </p:nvSpPr>
            <p:spPr bwMode="auto">
              <a:xfrm>
                <a:off x="2773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8" name="Oval 172"/>
              <p:cNvSpPr>
                <a:spLocks noChangeArrowheads="1"/>
              </p:cNvSpPr>
              <p:nvPr/>
            </p:nvSpPr>
            <p:spPr bwMode="auto">
              <a:xfrm>
                <a:off x="2781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8" name="Group 173"/>
            <p:cNvGrpSpPr>
              <a:grpSpLocks/>
            </p:cNvGrpSpPr>
            <p:nvPr/>
          </p:nvGrpSpPr>
          <p:grpSpPr bwMode="auto">
            <a:xfrm>
              <a:off x="2785" y="3779"/>
              <a:ext cx="95" cy="229"/>
              <a:chOff x="2821" y="3828"/>
              <a:chExt cx="96" cy="232"/>
            </a:xfrm>
          </p:grpSpPr>
          <p:sp>
            <p:nvSpPr>
              <p:cNvPr id="331950" name="Line 174"/>
              <p:cNvSpPr>
                <a:spLocks noChangeShapeType="1"/>
              </p:cNvSpPr>
              <p:nvPr/>
            </p:nvSpPr>
            <p:spPr bwMode="auto">
              <a:xfrm>
                <a:off x="2869" y="39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1" name="Line 175"/>
              <p:cNvSpPr>
                <a:spLocks noChangeShapeType="1"/>
              </p:cNvSpPr>
              <p:nvPr/>
            </p:nvSpPr>
            <p:spPr bwMode="auto">
              <a:xfrm flipH="1">
                <a:off x="2821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2" name="Line 176"/>
              <p:cNvSpPr>
                <a:spLocks noChangeShapeType="1"/>
              </p:cNvSpPr>
              <p:nvPr/>
            </p:nvSpPr>
            <p:spPr bwMode="auto">
              <a:xfrm>
                <a:off x="2869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3" name="Line 177"/>
              <p:cNvSpPr>
                <a:spLocks noChangeShapeType="1"/>
              </p:cNvSpPr>
              <p:nvPr/>
            </p:nvSpPr>
            <p:spPr bwMode="auto">
              <a:xfrm>
                <a:off x="2821" y="39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4" name="Oval 178"/>
              <p:cNvSpPr>
                <a:spLocks noChangeArrowheads="1"/>
              </p:cNvSpPr>
              <p:nvPr/>
            </p:nvSpPr>
            <p:spPr bwMode="auto">
              <a:xfrm>
                <a:off x="2829" y="38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9" name="Group 179"/>
            <p:cNvGrpSpPr>
              <a:grpSpLocks/>
            </p:cNvGrpSpPr>
            <p:nvPr/>
          </p:nvGrpSpPr>
          <p:grpSpPr bwMode="auto">
            <a:xfrm>
              <a:off x="2832" y="3826"/>
              <a:ext cx="95" cy="229"/>
              <a:chOff x="2869" y="3876"/>
              <a:chExt cx="96" cy="232"/>
            </a:xfrm>
          </p:grpSpPr>
          <p:sp>
            <p:nvSpPr>
              <p:cNvPr id="331956" name="Line 180"/>
              <p:cNvSpPr>
                <a:spLocks noChangeShapeType="1"/>
              </p:cNvSpPr>
              <p:nvPr/>
            </p:nvSpPr>
            <p:spPr bwMode="auto">
              <a:xfrm>
                <a:off x="2917" y="39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7" name="Line 181"/>
              <p:cNvSpPr>
                <a:spLocks noChangeShapeType="1"/>
              </p:cNvSpPr>
              <p:nvPr/>
            </p:nvSpPr>
            <p:spPr bwMode="auto">
              <a:xfrm flipH="1">
                <a:off x="2869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8" name="Line 182"/>
              <p:cNvSpPr>
                <a:spLocks noChangeShapeType="1"/>
              </p:cNvSpPr>
              <p:nvPr/>
            </p:nvSpPr>
            <p:spPr bwMode="auto">
              <a:xfrm>
                <a:off x="2917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9" name="Line 183"/>
              <p:cNvSpPr>
                <a:spLocks noChangeShapeType="1"/>
              </p:cNvSpPr>
              <p:nvPr/>
            </p:nvSpPr>
            <p:spPr bwMode="auto">
              <a:xfrm>
                <a:off x="2869" y="40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0" name="Oval 184"/>
              <p:cNvSpPr>
                <a:spLocks noChangeArrowheads="1"/>
              </p:cNvSpPr>
              <p:nvPr/>
            </p:nvSpPr>
            <p:spPr bwMode="auto">
              <a:xfrm>
                <a:off x="2877" y="38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0" name="Group 185"/>
            <p:cNvGrpSpPr>
              <a:grpSpLocks/>
            </p:cNvGrpSpPr>
            <p:nvPr/>
          </p:nvGrpSpPr>
          <p:grpSpPr bwMode="auto">
            <a:xfrm>
              <a:off x="2690" y="3684"/>
              <a:ext cx="95" cy="229"/>
              <a:chOff x="2725" y="3732"/>
              <a:chExt cx="96" cy="232"/>
            </a:xfrm>
          </p:grpSpPr>
          <p:sp>
            <p:nvSpPr>
              <p:cNvPr id="331962" name="Line 186"/>
              <p:cNvSpPr>
                <a:spLocks noChangeShapeType="1"/>
              </p:cNvSpPr>
              <p:nvPr/>
            </p:nvSpPr>
            <p:spPr bwMode="auto">
              <a:xfrm>
                <a:off x="2773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3" name="Line 187"/>
              <p:cNvSpPr>
                <a:spLocks noChangeShapeType="1"/>
              </p:cNvSpPr>
              <p:nvPr/>
            </p:nvSpPr>
            <p:spPr bwMode="auto">
              <a:xfrm flipH="1">
                <a:off x="2725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4" name="Line 188"/>
              <p:cNvSpPr>
                <a:spLocks noChangeShapeType="1"/>
              </p:cNvSpPr>
              <p:nvPr/>
            </p:nvSpPr>
            <p:spPr bwMode="auto">
              <a:xfrm>
                <a:off x="27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5" name="Line 189"/>
              <p:cNvSpPr>
                <a:spLocks noChangeShapeType="1"/>
              </p:cNvSpPr>
              <p:nvPr/>
            </p:nvSpPr>
            <p:spPr bwMode="auto">
              <a:xfrm>
                <a:off x="2725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6" name="Oval 190"/>
              <p:cNvSpPr>
                <a:spLocks noChangeArrowheads="1"/>
              </p:cNvSpPr>
              <p:nvPr/>
            </p:nvSpPr>
            <p:spPr bwMode="auto">
              <a:xfrm>
                <a:off x="2733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31" name="Group 191"/>
          <p:cNvGrpSpPr>
            <a:grpSpLocks/>
          </p:cNvGrpSpPr>
          <p:nvPr/>
        </p:nvGrpSpPr>
        <p:grpSpPr bwMode="auto">
          <a:xfrm>
            <a:off x="4344988" y="722448"/>
            <a:ext cx="2032000" cy="5365750"/>
            <a:chOff x="2737" y="581"/>
            <a:chExt cx="1280" cy="3380"/>
          </a:xfrm>
        </p:grpSpPr>
        <p:sp>
          <p:nvSpPr>
            <p:cNvPr id="331968" name="Rectangle 192"/>
            <p:cNvSpPr>
              <a:spLocks noChangeArrowheads="1"/>
            </p:cNvSpPr>
            <p:nvPr/>
          </p:nvSpPr>
          <p:spPr bwMode="auto">
            <a:xfrm>
              <a:off x="3215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69" name="Rectangle 193"/>
            <p:cNvSpPr>
              <a:spLocks noChangeArrowheads="1"/>
            </p:cNvSpPr>
            <p:nvPr/>
          </p:nvSpPr>
          <p:spPr bwMode="auto">
            <a:xfrm>
              <a:off x="3215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0" name="Rectangle 194"/>
            <p:cNvSpPr>
              <a:spLocks noChangeArrowheads="1"/>
            </p:cNvSpPr>
            <p:nvPr/>
          </p:nvSpPr>
          <p:spPr bwMode="auto">
            <a:xfrm>
              <a:off x="3215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1" name="Rectangle 195"/>
            <p:cNvSpPr>
              <a:spLocks noChangeArrowheads="1"/>
            </p:cNvSpPr>
            <p:nvPr/>
          </p:nvSpPr>
          <p:spPr bwMode="auto">
            <a:xfrm>
              <a:off x="3235" y="1212"/>
              <a:ext cx="521" cy="1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2" name="Rectangle 196"/>
            <p:cNvSpPr>
              <a:spLocks noChangeArrowheads="1"/>
            </p:cNvSpPr>
            <p:nvPr/>
          </p:nvSpPr>
          <p:spPr bwMode="auto">
            <a:xfrm>
              <a:off x="3235" y="2397"/>
              <a:ext cx="52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3" name="Rectangle 197"/>
            <p:cNvSpPr>
              <a:spLocks noChangeArrowheads="1"/>
            </p:cNvSpPr>
            <p:nvPr/>
          </p:nvSpPr>
          <p:spPr bwMode="auto">
            <a:xfrm>
              <a:off x="3235" y="3534"/>
              <a:ext cx="52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4" name="Line 198"/>
            <p:cNvSpPr>
              <a:spLocks noChangeShapeType="1"/>
            </p:cNvSpPr>
            <p:nvPr/>
          </p:nvSpPr>
          <p:spPr bwMode="auto">
            <a:xfrm>
              <a:off x="2737" y="1165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5" name="Line 199"/>
            <p:cNvSpPr>
              <a:spLocks noChangeShapeType="1"/>
            </p:cNvSpPr>
            <p:nvPr/>
          </p:nvSpPr>
          <p:spPr bwMode="auto">
            <a:xfrm>
              <a:off x="2737" y="3487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6" name="Line 200"/>
            <p:cNvSpPr>
              <a:spLocks noChangeShapeType="1"/>
            </p:cNvSpPr>
            <p:nvPr/>
          </p:nvSpPr>
          <p:spPr bwMode="auto">
            <a:xfrm>
              <a:off x="2737" y="2302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7" name="AutoShape 201"/>
            <p:cNvSpPr>
              <a:spLocks noChangeArrowheads="1"/>
            </p:cNvSpPr>
            <p:nvPr/>
          </p:nvSpPr>
          <p:spPr bwMode="auto">
            <a:xfrm>
              <a:off x="2883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8" name="AutoShape 202"/>
            <p:cNvSpPr>
              <a:spLocks noChangeArrowheads="1"/>
            </p:cNvSpPr>
            <p:nvPr/>
          </p:nvSpPr>
          <p:spPr bwMode="auto">
            <a:xfrm>
              <a:off x="2883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9" name="AutoShape 203"/>
            <p:cNvSpPr>
              <a:spLocks noChangeArrowheads="1"/>
            </p:cNvSpPr>
            <p:nvPr/>
          </p:nvSpPr>
          <p:spPr bwMode="auto">
            <a:xfrm>
              <a:off x="2883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80" name="Line 204"/>
            <p:cNvSpPr>
              <a:spLocks noChangeShapeType="1"/>
            </p:cNvSpPr>
            <p:nvPr/>
          </p:nvSpPr>
          <p:spPr bwMode="auto">
            <a:xfrm>
              <a:off x="3448" y="1591"/>
              <a:ext cx="0" cy="33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81" name="Line 205"/>
            <p:cNvSpPr>
              <a:spLocks noChangeShapeType="1"/>
            </p:cNvSpPr>
            <p:nvPr/>
          </p:nvSpPr>
          <p:spPr bwMode="auto">
            <a:xfrm>
              <a:off x="3448" y="2729"/>
              <a:ext cx="0" cy="3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82" name="Rectangle 206"/>
            <p:cNvSpPr>
              <a:spLocks noChangeArrowheads="1"/>
            </p:cNvSpPr>
            <p:nvPr/>
          </p:nvSpPr>
          <p:spPr bwMode="auto">
            <a:xfrm>
              <a:off x="3184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Change</a:t>
              </a:r>
            </a:p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Set 2</a:t>
              </a:r>
            </a:p>
          </p:txBody>
        </p:sp>
        <p:grpSp>
          <p:nvGrpSpPr>
            <p:cNvPr id="331937" name="Group 207"/>
            <p:cNvGrpSpPr>
              <a:grpSpLocks/>
            </p:cNvGrpSpPr>
            <p:nvPr/>
          </p:nvGrpSpPr>
          <p:grpSpPr bwMode="auto">
            <a:xfrm>
              <a:off x="3875" y="1410"/>
              <a:ext cx="94" cy="229"/>
              <a:chOff x="3925" y="1428"/>
              <a:chExt cx="96" cy="232"/>
            </a:xfrm>
          </p:grpSpPr>
          <p:sp>
            <p:nvSpPr>
              <p:cNvPr id="331984" name="Line 208"/>
              <p:cNvSpPr>
                <a:spLocks noChangeShapeType="1"/>
              </p:cNvSpPr>
              <p:nvPr/>
            </p:nvSpPr>
            <p:spPr bwMode="auto">
              <a:xfrm>
                <a:off x="3973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5" name="Line 209"/>
              <p:cNvSpPr>
                <a:spLocks noChangeShapeType="1"/>
              </p:cNvSpPr>
              <p:nvPr/>
            </p:nvSpPr>
            <p:spPr bwMode="auto">
              <a:xfrm flipH="1">
                <a:off x="392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6" name="Line 210"/>
              <p:cNvSpPr>
                <a:spLocks noChangeShapeType="1"/>
              </p:cNvSpPr>
              <p:nvPr/>
            </p:nvSpPr>
            <p:spPr bwMode="auto">
              <a:xfrm>
                <a:off x="39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7" name="Line 211"/>
              <p:cNvSpPr>
                <a:spLocks noChangeShapeType="1"/>
              </p:cNvSpPr>
              <p:nvPr/>
            </p:nvSpPr>
            <p:spPr bwMode="auto">
              <a:xfrm>
                <a:off x="3925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8" name="Oval 212"/>
              <p:cNvSpPr>
                <a:spLocks noChangeArrowheads="1"/>
              </p:cNvSpPr>
              <p:nvPr/>
            </p:nvSpPr>
            <p:spPr bwMode="auto">
              <a:xfrm>
                <a:off x="3933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43" name="Group 213"/>
            <p:cNvGrpSpPr>
              <a:grpSpLocks/>
            </p:cNvGrpSpPr>
            <p:nvPr/>
          </p:nvGrpSpPr>
          <p:grpSpPr bwMode="auto">
            <a:xfrm>
              <a:off x="3922" y="1457"/>
              <a:ext cx="95" cy="229"/>
              <a:chOff x="3973" y="1476"/>
              <a:chExt cx="96" cy="232"/>
            </a:xfrm>
          </p:grpSpPr>
          <p:sp>
            <p:nvSpPr>
              <p:cNvPr id="331990" name="Line 214"/>
              <p:cNvSpPr>
                <a:spLocks noChangeShapeType="1"/>
              </p:cNvSpPr>
              <p:nvPr/>
            </p:nvSpPr>
            <p:spPr bwMode="auto">
              <a:xfrm>
                <a:off x="4021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1" name="Line 215"/>
              <p:cNvSpPr>
                <a:spLocks noChangeShapeType="1"/>
              </p:cNvSpPr>
              <p:nvPr/>
            </p:nvSpPr>
            <p:spPr bwMode="auto">
              <a:xfrm flipH="1">
                <a:off x="3973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2" name="Line 216"/>
              <p:cNvSpPr>
                <a:spLocks noChangeShapeType="1"/>
              </p:cNvSpPr>
              <p:nvPr/>
            </p:nvSpPr>
            <p:spPr bwMode="auto">
              <a:xfrm>
                <a:off x="40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3" name="Line 217"/>
              <p:cNvSpPr>
                <a:spLocks noChangeShapeType="1"/>
              </p:cNvSpPr>
              <p:nvPr/>
            </p:nvSpPr>
            <p:spPr bwMode="auto">
              <a:xfrm>
                <a:off x="3973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4" name="Oval 218"/>
              <p:cNvSpPr>
                <a:spLocks noChangeArrowheads="1"/>
              </p:cNvSpPr>
              <p:nvPr/>
            </p:nvSpPr>
            <p:spPr bwMode="auto">
              <a:xfrm>
                <a:off x="3981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49" name="Group 219"/>
            <p:cNvGrpSpPr>
              <a:grpSpLocks/>
            </p:cNvGrpSpPr>
            <p:nvPr/>
          </p:nvGrpSpPr>
          <p:grpSpPr bwMode="auto">
            <a:xfrm>
              <a:off x="3827" y="1362"/>
              <a:ext cx="95" cy="229"/>
              <a:chOff x="3877" y="1380"/>
              <a:chExt cx="96" cy="232"/>
            </a:xfrm>
          </p:grpSpPr>
          <p:sp>
            <p:nvSpPr>
              <p:cNvPr id="331996" name="Line 220"/>
              <p:cNvSpPr>
                <a:spLocks noChangeShapeType="1"/>
              </p:cNvSpPr>
              <p:nvPr/>
            </p:nvSpPr>
            <p:spPr bwMode="auto">
              <a:xfrm>
                <a:off x="3925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7" name="Line 221"/>
              <p:cNvSpPr>
                <a:spLocks noChangeShapeType="1"/>
              </p:cNvSpPr>
              <p:nvPr/>
            </p:nvSpPr>
            <p:spPr bwMode="auto">
              <a:xfrm flipH="1">
                <a:off x="3877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8" name="Line 222"/>
              <p:cNvSpPr>
                <a:spLocks noChangeShapeType="1"/>
              </p:cNvSpPr>
              <p:nvPr/>
            </p:nvSpPr>
            <p:spPr bwMode="auto">
              <a:xfrm>
                <a:off x="3925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9" name="Line 223"/>
              <p:cNvSpPr>
                <a:spLocks noChangeShapeType="1"/>
              </p:cNvSpPr>
              <p:nvPr/>
            </p:nvSpPr>
            <p:spPr bwMode="auto">
              <a:xfrm>
                <a:off x="3877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0" name="Oval 224"/>
              <p:cNvSpPr>
                <a:spLocks noChangeArrowheads="1"/>
              </p:cNvSpPr>
              <p:nvPr/>
            </p:nvSpPr>
            <p:spPr bwMode="auto">
              <a:xfrm>
                <a:off x="3885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55" name="Group 225"/>
            <p:cNvGrpSpPr>
              <a:grpSpLocks/>
            </p:cNvGrpSpPr>
            <p:nvPr/>
          </p:nvGrpSpPr>
          <p:grpSpPr bwMode="auto">
            <a:xfrm>
              <a:off x="3875" y="2547"/>
              <a:ext cx="94" cy="229"/>
              <a:chOff x="3925" y="2580"/>
              <a:chExt cx="96" cy="232"/>
            </a:xfrm>
          </p:grpSpPr>
          <p:sp>
            <p:nvSpPr>
              <p:cNvPr id="332002" name="Line 226"/>
              <p:cNvSpPr>
                <a:spLocks noChangeShapeType="1"/>
              </p:cNvSpPr>
              <p:nvPr/>
            </p:nvSpPr>
            <p:spPr bwMode="auto">
              <a:xfrm>
                <a:off x="3973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3" name="Line 227"/>
              <p:cNvSpPr>
                <a:spLocks noChangeShapeType="1"/>
              </p:cNvSpPr>
              <p:nvPr/>
            </p:nvSpPr>
            <p:spPr bwMode="auto">
              <a:xfrm flipH="1">
                <a:off x="3925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4" name="Line 228"/>
              <p:cNvSpPr>
                <a:spLocks noChangeShapeType="1"/>
              </p:cNvSpPr>
              <p:nvPr/>
            </p:nvSpPr>
            <p:spPr bwMode="auto">
              <a:xfrm>
                <a:off x="39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5" name="Line 229"/>
              <p:cNvSpPr>
                <a:spLocks noChangeShapeType="1"/>
              </p:cNvSpPr>
              <p:nvPr/>
            </p:nvSpPr>
            <p:spPr bwMode="auto">
              <a:xfrm>
                <a:off x="3925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6" name="Oval 230"/>
              <p:cNvSpPr>
                <a:spLocks noChangeArrowheads="1"/>
              </p:cNvSpPr>
              <p:nvPr/>
            </p:nvSpPr>
            <p:spPr bwMode="auto">
              <a:xfrm>
                <a:off x="3933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61" name="Group 231"/>
            <p:cNvGrpSpPr>
              <a:grpSpLocks/>
            </p:cNvGrpSpPr>
            <p:nvPr/>
          </p:nvGrpSpPr>
          <p:grpSpPr bwMode="auto">
            <a:xfrm>
              <a:off x="3922" y="2594"/>
              <a:ext cx="95" cy="229"/>
              <a:chOff x="3973" y="2628"/>
              <a:chExt cx="96" cy="232"/>
            </a:xfrm>
          </p:grpSpPr>
          <p:sp>
            <p:nvSpPr>
              <p:cNvPr id="332008" name="Line 232"/>
              <p:cNvSpPr>
                <a:spLocks noChangeShapeType="1"/>
              </p:cNvSpPr>
              <p:nvPr/>
            </p:nvSpPr>
            <p:spPr bwMode="auto">
              <a:xfrm>
                <a:off x="4021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9" name="Line 233"/>
              <p:cNvSpPr>
                <a:spLocks noChangeShapeType="1"/>
              </p:cNvSpPr>
              <p:nvPr/>
            </p:nvSpPr>
            <p:spPr bwMode="auto">
              <a:xfrm flipH="1">
                <a:off x="3973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0" name="Line 234"/>
              <p:cNvSpPr>
                <a:spLocks noChangeShapeType="1"/>
              </p:cNvSpPr>
              <p:nvPr/>
            </p:nvSpPr>
            <p:spPr bwMode="auto">
              <a:xfrm>
                <a:off x="40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1" name="Line 235"/>
              <p:cNvSpPr>
                <a:spLocks noChangeShapeType="1"/>
              </p:cNvSpPr>
              <p:nvPr/>
            </p:nvSpPr>
            <p:spPr bwMode="auto">
              <a:xfrm>
                <a:off x="3973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2" name="Oval 236"/>
              <p:cNvSpPr>
                <a:spLocks noChangeArrowheads="1"/>
              </p:cNvSpPr>
              <p:nvPr/>
            </p:nvSpPr>
            <p:spPr bwMode="auto">
              <a:xfrm>
                <a:off x="3981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67" name="Group 237"/>
            <p:cNvGrpSpPr>
              <a:grpSpLocks/>
            </p:cNvGrpSpPr>
            <p:nvPr/>
          </p:nvGrpSpPr>
          <p:grpSpPr bwMode="auto">
            <a:xfrm>
              <a:off x="3827" y="2500"/>
              <a:ext cx="95" cy="229"/>
              <a:chOff x="3877" y="2532"/>
              <a:chExt cx="96" cy="232"/>
            </a:xfrm>
          </p:grpSpPr>
          <p:sp>
            <p:nvSpPr>
              <p:cNvPr id="332014" name="Line 238"/>
              <p:cNvSpPr>
                <a:spLocks noChangeShapeType="1"/>
              </p:cNvSpPr>
              <p:nvPr/>
            </p:nvSpPr>
            <p:spPr bwMode="auto">
              <a:xfrm>
                <a:off x="3925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5" name="Line 239"/>
              <p:cNvSpPr>
                <a:spLocks noChangeShapeType="1"/>
              </p:cNvSpPr>
              <p:nvPr/>
            </p:nvSpPr>
            <p:spPr bwMode="auto">
              <a:xfrm flipH="1">
                <a:off x="3877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6" name="Line 240"/>
              <p:cNvSpPr>
                <a:spLocks noChangeShapeType="1"/>
              </p:cNvSpPr>
              <p:nvPr/>
            </p:nvSpPr>
            <p:spPr bwMode="auto">
              <a:xfrm>
                <a:off x="3925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7" name="Line 241"/>
              <p:cNvSpPr>
                <a:spLocks noChangeShapeType="1"/>
              </p:cNvSpPr>
              <p:nvPr/>
            </p:nvSpPr>
            <p:spPr bwMode="auto">
              <a:xfrm>
                <a:off x="3877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8" name="Oval 242"/>
              <p:cNvSpPr>
                <a:spLocks noChangeArrowheads="1"/>
              </p:cNvSpPr>
              <p:nvPr/>
            </p:nvSpPr>
            <p:spPr bwMode="auto">
              <a:xfrm>
                <a:off x="3885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83" name="Group 243"/>
            <p:cNvGrpSpPr>
              <a:grpSpLocks/>
            </p:cNvGrpSpPr>
            <p:nvPr/>
          </p:nvGrpSpPr>
          <p:grpSpPr bwMode="auto">
            <a:xfrm>
              <a:off x="3875" y="3684"/>
              <a:ext cx="94" cy="229"/>
              <a:chOff x="3925" y="3732"/>
              <a:chExt cx="96" cy="232"/>
            </a:xfrm>
          </p:grpSpPr>
          <p:sp>
            <p:nvSpPr>
              <p:cNvPr id="332020" name="Line 244"/>
              <p:cNvSpPr>
                <a:spLocks noChangeShapeType="1"/>
              </p:cNvSpPr>
              <p:nvPr/>
            </p:nvSpPr>
            <p:spPr bwMode="auto">
              <a:xfrm>
                <a:off x="3973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1" name="Line 245"/>
              <p:cNvSpPr>
                <a:spLocks noChangeShapeType="1"/>
              </p:cNvSpPr>
              <p:nvPr/>
            </p:nvSpPr>
            <p:spPr bwMode="auto">
              <a:xfrm flipH="1">
                <a:off x="3925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2" name="Line 246"/>
              <p:cNvSpPr>
                <a:spLocks noChangeShapeType="1"/>
              </p:cNvSpPr>
              <p:nvPr/>
            </p:nvSpPr>
            <p:spPr bwMode="auto">
              <a:xfrm>
                <a:off x="39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3" name="Line 247"/>
              <p:cNvSpPr>
                <a:spLocks noChangeShapeType="1"/>
              </p:cNvSpPr>
              <p:nvPr/>
            </p:nvSpPr>
            <p:spPr bwMode="auto">
              <a:xfrm>
                <a:off x="3925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4" name="Oval 248"/>
              <p:cNvSpPr>
                <a:spLocks noChangeArrowheads="1"/>
              </p:cNvSpPr>
              <p:nvPr/>
            </p:nvSpPr>
            <p:spPr bwMode="auto">
              <a:xfrm>
                <a:off x="3933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89" name="Group 249"/>
            <p:cNvGrpSpPr>
              <a:grpSpLocks/>
            </p:cNvGrpSpPr>
            <p:nvPr/>
          </p:nvGrpSpPr>
          <p:grpSpPr bwMode="auto">
            <a:xfrm>
              <a:off x="3922" y="3732"/>
              <a:ext cx="95" cy="229"/>
              <a:chOff x="3973" y="3780"/>
              <a:chExt cx="96" cy="232"/>
            </a:xfrm>
          </p:grpSpPr>
          <p:sp>
            <p:nvSpPr>
              <p:cNvPr id="332026" name="Line 250"/>
              <p:cNvSpPr>
                <a:spLocks noChangeShapeType="1"/>
              </p:cNvSpPr>
              <p:nvPr/>
            </p:nvSpPr>
            <p:spPr bwMode="auto">
              <a:xfrm>
                <a:off x="4021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7" name="Line 251"/>
              <p:cNvSpPr>
                <a:spLocks noChangeShapeType="1"/>
              </p:cNvSpPr>
              <p:nvPr/>
            </p:nvSpPr>
            <p:spPr bwMode="auto">
              <a:xfrm flipH="1">
                <a:off x="3973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8" name="Line 252"/>
              <p:cNvSpPr>
                <a:spLocks noChangeShapeType="1"/>
              </p:cNvSpPr>
              <p:nvPr/>
            </p:nvSpPr>
            <p:spPr bwMode="auto">
              <a:xfrm>
                <a:off x="40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9" name="Line 253"/>
              <p:cNvSpPr>
                <a:spLocks noChangeShapeType="1"/>
              </p:cNvSpPr>
              <p:nvPr/>
            </p:nvSpPr>
            <p:spPr bwMode="auto">
              <a:xfrm>
                <a:off x="3973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0" name="Oval 254"/>
              <p:cNvSpPr>
                <a:spLocks noChangeArrowheads="1"/>
              </p:cNvSpPr>
              <p:nvPr/>
            </p:nvSpPr>
            <p:spPr bwMode="auto">
              <a:xfrm>
                <a:off x="3981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95" name="Group 255"/>
            <p:cNvGrpSpPr>
              <a:grpSpLocks/>
            </p:cNvGrpSpPr>
            <p:nvPr/>
          </p:nvGrpSpPr>
          <p:grpSpPr bwMode="auto">
            <a:xfrm>
              <a:off x="3827" y="3637"/>
              <a:ext cx="95" cy="229"/>
              <a:chOff x="3877" y="3684"/>
              <a:chExt cx="96" cy="232"/>
            </a:xfrm>
          </p:grpSpPr>
          <p:sp>
            <p:nvSpPr>
              <p:cNvPr id="332032" name="Line 256"/>
              <p:cNvSpPr>
                <a:spLocks noChangeShapeType="1"/>
              </p:cNvSpPr>
              <p:nvPr/>
            </p:nvSpPr>
            <p:spPr bwMode="auto">
              <a:xfrm>
                <a:off x="3925" y="37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3" name="Line 257"/>
              <p:cNvSpPr>
                <a:spLocks noChangeShapeType="1"/>
              </p:cNvSpPr>
              <p:nvPr/>
            </p:nvSpPr>
            <p:spPr bwMode="auto">
              <a:xfrm flipH="1">
                <a:off x="3877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4" name="Line 258"/>
              <p:cNvSpPr>
                <a:spLocks noChangeShapeType="1"/>
              </p:cNvSpPr>
              <p:nvPr/>
            </p:nvSpPr>
            <p:spPr bwMode="auto">
              <a:xfrm>
                <a:off x="3925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5" name="Line 259"/>
              <p:cNvSpPr>
                <a:spLocks noChangeShapeType="1"/>
              </p:cNvSpPr>
              <p:nvPr/>
            </p:nvSpPr>
            <p:spPr bwMode="auto">
              <a:xfrm>
                <a:off x="3877" y="38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6" name="Oval 260"/>
              <p:cNvSpPr>
                <a:spLocks noChangeArrowheads="1"/>
              </p:cNvSpPr>
              <p:nvPr/>
            </p:nvSpPr>
            <p:spPr bwMode="auto">
              <a:xfrm>
                <a:off x="3885" y="368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332001" name="Group 261"/>
          <p:cNvGrpSpPr>
            <a:grpSpLocks/>
          </p:cNvGrpSpPr>
          <p:nvPr/>
        </p:nvGrpSpPr>
        <p:grpSpPr bwMode="auto">
          <a:xfrm>
            <a:off x="6151563" y="922338"/>
            <a:ext cx="2330450" cy="5214937"/>
            <a:chOff x="3875" y="581"/>
            <a:chExt cx="1468" cy="3285"/>
          </a:xfrm>
        </p:grpSpPr>
        <p:sp>
          <p:nvSpPr>
            <p:cNvPr id="332038" name="Rectangle 262"/>
            <p:cNvSpPr>
              <a:spLocks noChangeArrowheads="1"/>
            </p:cNvSpPr>
            <p:nvPr/>
          </p:nvSpPr>
          <p:spPr bwMode="auto">
            <a:xfrm>
              <a:off x="4589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39" name="Rectangle 263"/>
            <p:cNvSpPr>
              <a:spLocks noChangeArrowheads="1"/>
            </p:cNvSpPr>
            <p:nvPr/>
          </p:nvSpPr>
          <p:spPr bwMode="auto">
            <a:xfrm>
              <a:off x="4589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0" name="Rectangle 264"/>
            <p:cNvSpPr>
              <a:spLocks noChangeArrowheads="1"/>
            </p:cNvSpPr>
            <p:nvPr/>
          </p:nvSpPr>
          <p:spPr bwMode="auto">
            <a:xfrm>
              <a:off x="4589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1" name="Rectangle 265"/>
            <p:cNvSpPr>
              <a:spLocks noChangeArrowheads="1"/>
            </p:cNvSpPr>
            <p:nvPr/>
          </p:nvSpPr>
          <p:spPr bwMode="auto">
            <a:xfrm>
              <a:off x="4609" y="1070"/>
              <a:ext cx="521" cy="284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2" name="Rectangle 266"/>
            <p:cNvSpPr>
              <a:spLocks noChangeArrowheads="1"/>
            </p:cNvSpPr>
            <p:nvPr/>
          </p:nvSpPr>
          <p:spPr bwMode="auto">
            <a:xfrm>
              <a:off x="4609" y="2302"/>
              <a:ext cx="521" cy="190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3" name="Rectangle 267"/>
            <p:cNvSpPr>
              <a:spLocks noChangeArrowheads="1"/>
            </p:cNvSpPr>
            <p:nvPr/>
          </p:nvSpPr>
          <p:spPr bwMode="auto">
            <a:xfrm>
              <a:off x="4609" y="3487"/>
              <a:ext cx="521" cy="142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4" name="Line 268"/>
            <p:cNvSpPr>
              <a:spLocks noChangeShapeType="1"/>
            </p:cNvSpPr>
            <p:nvPr/>
          </p:nvSpPr>
          <p:spPr bwMode="auto">
            <a:xfrm>
              <a:off x="3875" y="1165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5" name="Line 269"/>
            <p:cNvSpPr>
              <a:spLocks noChangeShapeType="1"/>
            </p:cNvSpPr>
            <p:nvPr/>
          </p:nvSpPr>
          <p:spPr bwMode="auto">
            <a:xfrm>
              <a:off x="3875" y="3487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6" name="Line 270"/>
            <p:cNvSpPr>
              <a:spLocks noChangeShapeType="1"/>
            </p:cNvSpPr>
            <p:nvPr/>
          </p:nvSpPr>
          <p:spPr bwMode="auto">
            <a:xfrm>
              <a:off x="3875" y="2302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7" name="AutoShape 271"/>
            <p:cNvSpPr>
              <a:spLocks noChangeArrowheads="1"/>
            </p:cNvSpPr>
            <p:nvPr/>
          </p:nvSpPr>
          <p:spPr bwMode="auto">
            <a:xfrm>
              <a:off x="4163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8" name="AutoShape 272"/>
            <p:cNvSpPr>
              <a:spLocks noChangeArrowheads="1"/>
            </p:cNvSpPr>
            <p:nvPr/>
          </p:nvSpPr>
          <p:spPr bwMode="auto">
            <a:xfrm>
              <a:off x="4163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9" name="AutoShape 273"/>
            <p:cNvSpPr>
              <a:spLocks noChangeArrowheads="1"/>
            </p:cNvSpPr>
            <p:nvPr/>
          </p:nvSpPr>
          <p:spPr bwMode="auto">
            <a:xfrm>
              <a:off x="4163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50" name="Line 274"/>
            <p:cNvSpPr>
              <a:spLocks noChangeShapeType="1"/>
            </p:cNvSpPr>
            <p:nvPr/>
          </p:nvSpPr>
          <p:spPr bwMode="auto">
            <a:xfrm>
              <a:off x="4870" y="1591"/>
              <a:ext cx="0" cy="3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51" name="Line 275"/>
            <p:cNvSpPr>
              <a:spLocks noChangeShapeType="1"/>
            </p:cNvSpPr>
            <p:nvPr/>
          </p:nvSpPr>
          <p:spPr bwMode="auto">
            <a:xfrm>
              <a:off x="4870" y="2729"/>
              <a:ext cx="0" cy="3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52" name="Rectangle 276"/>
            <p:cNvSpPr>
              <a:spLocks noChangeArrowheads="1"/>
            </p:cNvSpPr>
            <p:nvPr/>
          </p:nvSpPr>
          <p:spPr bwMode="auto">
            <a:xfrm>
              <a:off x="4559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Change</a:t>
              </a:r>
            </a:p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Set N</a:t>
              </a:r>
            </a:p>
          </p:txBody>
        </p:sp>
        <p:grpSp>
          <p:nvGrpSpPr>
            <p:cNvPr id="332007" name="Group 277"/>
            <p:cNvGrpSpPr>
              <a:grpSpLocks/>
            </p:cNvGrpSpPr>
            <p:nvPr/>
          </p:nvGrpSpPr>
          <p:grpSpPr bwMode="auto">
            <a:xfrm>
              <a:off x="5249" y="1410"/>
              <a:ext cx="94" cy="229"/>
              <a:chOff x="5317" y="1428"/>
              <a:chExt cx="96" cy="232"/>
            </a:xfrm>
          </p:grpSpPr>
          <p:sp>
            <p:nvSpPr>
              <p:cNvPr id="332054" name="Line 278"/>
              <p:cNvSpPr>
                <a:spLocks noChangeShapeType="1"/>
              </p:cNvSpPr>
              <p:nvPr/>
            </p:nvSpPr>
            <p:spPr bwMode="auto">
              <a:xfrm>
                <a:off x="5365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5" name="Line 279"/>
              <p:cNvSpPr>
                <a:spLocks noChangeShapeType="1"/>
              </p:cNvSpPr>
              <p:nvPr/>
            </p:nvSpPr>
            <p:spPr bwMode="auto">
              <a:xfrm flipH="1">
                <a:off x="5317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6" name="Line 280"/>
              <p:cNvSpPr>
                <a:spLocks noChangeShapeType="1"/>
              </p:cNvSpPr>
              <p:nvPr/>
            </p:nvSpPr>
            <p:spPr bwMode="auto">
              <a:xfrm>
                <a:off x="536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7" name="Line 281"/>
              <p:cNvSpPr>
                <a:spLocks noChangeShapeType="1"/>
              </p:cNvSpPr>
              <p:nvPr/>
            </p:nvSpPr>
            <p:spPr bwMode="auto">
              <a:xfrm>
                <a:off x="5317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8" name="Oval 282"/>
              <p:cNvSpPr>
                <a:spLocks noChangeArrowheads="1"/>
              </p:cNvSpPr>
              <p:nvPr/>
            </p:nvSpPr>
            <p:spPr bwMode="auto">
              <a:xfrm>
                <a:off x="5325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2013" name="Group 283"/>
            <p:cNvGrpSpPr>
              <a:grpSpLocks/>
            </p:cNvGrpSpPr>
            <p:nvPr/>
          </p:nvGrpSpPr>
          <p:grpSpPr bwMode="auto">
            <a:xfrm>
              <a:off x="5201" y="1362"/>
              <a:ext cx="95" cy="229"/>
              <a:chOff x="5269" y="1380"/>
              <a:chExt cx="96" cy="232"/>
            </a:xfrm>
          </p:grpSpPr>
          <p:sp>
            <p:nvSpPr>
              <p:cNvPr id="332060" name="Line 284"/>
              <p:cNvSpPr>
                <a:spLocks noChangeShapeType="1"/>
              </p:cNvSpPr>
              <p:nvPr/>
            </p:nvSpPr>
            <p:spPr bwMode="auto">
              <a:xfrm>
                <a:off x="5317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1" name="Line 285"/>
              <p:cNvSpPr>
                <a:spLocks noChangeShapeType="1"/>
              </p:cNvSpPr>
              <p:nvPr/>
            </p:nvSpPr>
            <p:spPr bwMode="auto">
              <a:xfrm flipH="1">
                <a:off x="5269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2" name="Line 286"/>
              <p:cNvSpPr>
                <a:spLocks noChangeShapeType="1"/>
              </p:cNvSpPr>
              <p:nvPr/>
            </p:nvSpPr>
            <p:spPr bwMode="auto">
              <a:xfrm>
                <a:off x="5317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3" name="Line 287"/>
              <p:cNvSpPr>
                <a:spLocks noChangeShapeType="1"/>
              </p:cNvSpPr>
              <p:nvPr/>
            </p:nvSpPr>
            <p:spPr bwMode="auto">
              <a:xfrm>
                <a:off x="5269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4" name="Oval 288"/>
              <p:cNvSpPr>
                <a:spLocks noChangeArrowheads="1"/>
              </p:cNvSpPr>
              <p:nvPr/>
            </p:nvSpPr>
            <p:spPr bwMode="auto">
              <a:xfrm>
                <a:off x="5277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2019" name="Group 289"/>
            <p:cNvGrpSpPr>
              <a:grpSpLocks/>
            </p:cNvGrpSpPr>
            <p:nvPr/>
          </p:nvGrpSpPr>
          <p:grpSpPr bwMode="auto">
            <a:xfrm>
              <a:off x="5201" y="2500"/>
              <a:ext cx="95" cy="229"/>
              <a:chOff x="5269" y="2532"/>
              <a:chExt cx="96" cy="232"/>
            </a:xfrm>
          </p:grpSpPr>
          <p:sp>
            <p:nvSpPr>
              <p:cNvPr id="332066" name="Line 290"/>
              <p:cNvSpPr>
                <a:spLocks noChangeShapeType="1"/>
              </p:cNvSpPr>
              <p:nvPr/>
            </p:nvSpPr>
            <p:spPr bwMode="auto">
              <a:xfrm>
                <a:off x="5317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7" name="Line 291"/>
              <p:cNvSpPr>
                <a:spLocks noChangeShapeType="1"/>
              </p:cNvSpPr>
              <p:nvPr/>
            </p:nvSpPr>
            <p:spPr bwMode="auto">
              <a:xfrm flipH="1">
                <a:off x="5269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8" name="Line 292"/>
              <p:cNvSpPr>
                <a:spLocks noChangeShapeType="1"/>
              </p:cNvSpPr>
              <p:nvPr/>
            </p:nvSpPr>
            <p:spPr bwMode="auto">
              <a:xfrm>
                <a:off x="5317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9" name="Line 293"/>
              <p:cNvSpPr>
                <a:spLocks noChangeShapeType="1"/>
              </p:cNvSpPr>
              <p:nvPr/>
            </p:nvSpPr>
            <p:spPr bwMode="auto">
              <a:xfrm>
                <a:off x="5269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0" name="Oval 294"/>
              <p:cNvSpPr>
                <a:spLocks noChangeArrowheads="1"/>
              </p:cNvSpPr>
              <p:nvPr/>
            </p:nvSpPr>
            <p:spPr bwMode="auto">
              <a:xfrm>
                <a:off x="5277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2025" name="Group 295"/>
            <p:cNvGrpSpPr>
              <a:grpSpLocks/>
            </p:cNvGrpSpPr>
            <p:nvPr/>
          </p:nvGrpSpPr>
          <p:grpSpPr bwMode="auto">
            <a:xfrm>
              <a:off x="5201" y="3637"/>
              <a:ext cx="95" cy="229"/>
              <a:chOff x="5269" y="3684"/>
              <a:chExt cx="96" cy="232"/>
            </a:xfrm>
          </p:grpSpPr>
          <p:sp>
            <p:nvSpPr>
              <p:cNvPr id="332072" name="Line 296"/>
              <p:cNvSpPr>
                <a:spLocks noChangeShapeType="1"/>
              </p:cNvSpPr>
              <p:nvPr/>
            </p:nvSpPr>
            <p:spPr bwMode="auto">
              <a:xfrm>
                <a:off x="5317" y="37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3" name="Line 297"/>
              <p:cNvSpPr>
                <a:spLocks noChangeShapeType="1"/>
              </p:cNvSpPr>
              <p:nvPr/>
            </p:nvSpPr>
            <p:spPr bwMode="auto">
              <a:xfrm flipH="1">
                <a:off x="5269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4" name="Line 298"/>
              <p:cNvSpPr>
                <a:spLocks noChangeShapeType="1"/>
              </p:cNvSpPr>
              <p:nvPr/>
            </p:nvSpPr>
            <p:spPr bwMode="auto">
              <a:xfrm>
                <a:off x="5317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5" name="Line 299"/>
              <p:cNvSpPr>
                <a:spLocks noChangeShapeType="1"/>
              </p:cNvSpPr>
              <p:nvPr/>
            </p:nvSpPr>
            <p:spPr bwMode="auto">
              <a:xfrm>
                <a:off x="5269" y="38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6" name="Oval 300"/>
              <p:cNvSpPr>
                <a:spLocks noChangeArrowheads="1"/>
              </p:cNvSpPr>
              <p:nvPr/>
            </p:nvSpPr>
            <p:spPr bwMode="auto">
              <a:xfrm>
                <a:off x="5277" y="368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4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/>
          <a:lstStyle/>
          <a:p>
            <a:r>
              <a:rPr lang="en-US" dirty="0" smtClean="0"/>
              <a:t>Course Theme – </a:t>
            </a:r>
            <a:r>
              <a:rPr lang="en-US" dirty="0" smtClean="0"/>
              <a:t>Art of avoiding </a:t>
            </a:r>
            <a:r>
              <a:rPr lang="en-US" dirty="0" smtClean="0"/>
              <a:t>That!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762000"/>
            <a:ext cx="8153400" cy="5486400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principles of software change</a:t>
            </a:r>
          </a:p>
          <a:p>
            <a:r>
              <a:rPr lang="en-US" dirty="0" smtClean="0"/>
              <a:t>Program </a:t>
            </a:r>
            <a:r>
              <a:rPr lang="en-US" dirty="0"/>
              <a:t>understanding and tools</a:t>
            </a:r>
          </a:p>
          <a:p>
            <a:r>
              <a:rPr lang="en-US" dirty="0" smtClean="0"/>
              <a:t>Detecting </a:t>
            </a:r>
            <a:r>
              <a:rPr lang="en-US" dirty="0"/>
              <a:t>bad smells</a:t>
            </a:r>
          </a:p>
          <a:p>
            <a:r>
              <a:rPr lang="en-US" dirty="0" smtClean="0"/>
              <a:t>Applying </a:t>
            </a:r>
            <a:r>
              <a:rPr lang="en-US" dirty="0"/>
              <a:t>software refactoring</a:t>
            </a:r>
          </a:p>
          <a:p>
            <a:r>
              <a:rPr lang="en-US" dirty="0" smtClean="0"/>
              <a:t>Exception </a:t>
            </a:r>
            <a:r>
              <a:rPr lang="en-US" dirty="0"/>
              <a:t>handling for fault tolerance</a:t>
            </a:r>
          </a:p>
          <a:p>
            <a:r>
              <a:rPr lang="en-US" dirty="0" smtClean="0"/>
              <a:t>Software </a:t>
            </a:r>
            <a:r>
              <a:rPr lang="en-US" dirty="0"/>
              <a:t>maintenance</a:t>
            </a:r>
          </a:p>
          <a:p>
            <a:r>
              <a:rPr lang="en-US" dirty="0" smtClean="0"/>
              <a:t>Software </a:t>
            </a:r>
            <a:r>
              <a:rPr lang="en-US" dirty="0"/>
              <a:t>modernization (reengineering)</a:t>
            </a:r>
          </a:p>
          <a:p>
            <a:r>
              <a:rPr lang="en-US" dirty="0" smtClean="0"/>
              <a:t>Software </a:t>
            </a:r>
            <a:r>
              <a:rPr lang="en-US" dirty="0"/>
              <a:t>configuration management</a:t>
            </a:r>
          </a:p>
          <a:p>
            <a:r>
              <a:rPr lang="en-US" dirty="0" smtClean="0"/>
              <a:t>Software </a:t>
            </a:r>
            <a:r>
              <a:rPr lang="en-US" dirty="0"/>
              <a:t>user and system documentation</a:t>
            </a:r>
          </a:p>
          <a:p>
            <a:r>
              <a:rPr lang="en-US" dirty="0" smtClean="0"/>
              <a:t>Adv</a:t>
            </a:r>
            <a:r>
              <a:rPr lang="en-US" dirty="0"/>
              <a:t>. Topics: Impact Analysis, code tuning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6690-49A6-7A4D-B2B1-26C8A70FBB9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79194"/>
            <a:ext cx="677108" cy="29072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Course Topics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</a:t>
            </a:r>
            <a:r>
              <a:rPr lang="en-US" dirty="0" smtClean="0"/>
              <a:t>1 : </a:t>
            </a:r>
            <a:br>
              <a:rPr lang="en-US" dirty="0" smtClean="0"/>
            </a:br>
            <a:r>
              <a:rPr lang="en-US" dirty="0" smtClean="0"/>
              <a:t>Practicing software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with your (“big”) junior project team to complete and deliver the junior project to the client. In doing so, demonstrate the ability to work within a </a:t>
            </a:r>
            <a:r>
              <a:rPr lang="en-US" dirty="0" smtClean="0"/>
              <a:t>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2600" y="54864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9847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charset="0"/>
              </a:rPr>
              <a:t>Q5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95935"/>
            <a:ext cx="2476500" cy="3269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57400" y="4376057"/>
            <a:ext cx="1676400" cy="18288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609600" y="3200400"/>
            <a:ext cx="1676400" cy="1219200"/>
          </a:xfrm>
          <a:prstGeom prst="wedgeEllipseCallout">
            <a:avLst>
              <a:gd name="adj1" fmla="val 44806"/>
              <a:gd name="adj2" fmla="val 62500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charset="0"/>
              </a:rPr>
              <a:t>Woah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charset="0"/>
              </a:rPr>
              <a:t>, client!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chemeClr val="accent3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137399327,C:\Documents and Settings\Shawn Bohner\My Documents\CS5704\Fall2007\CS5704-Week1\CS5704-Week1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7399327,C:\Documents and Settings\Shawn Bohner\My Documents\CS5704\Fall2007\CS5704-Week1\CS5704-Week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7399327,C:\Documents and Settings\Shawn Bohner\My Documents\CS5704\Fall2007\CS5704-Week1\CS5704-Week1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7399327,C:\Documents and Settings\Shawn Bohner\My Documents\CS5704\Fall2007\CS5704-Week1\CS5704-Week1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798</Words>
  <Application>Microsoft Office PowerPoint</Application>
  <PresentationFormat>On-screen Show (4:3)</PresentationFormat>
  <Paragraphs>168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Blank Presentation</vt:lpstr>
      <vt:lpstr>Software Construction  and Evolution CSSE 375: Course Introduction</vt:lpstr>
      <vt:lpstr>Agenda</vt:lpstr>
      <vt:lpstr>Introductions – Tell us About Yourself…</vt:lpstr>
      <vt:lpstr>What is Software?</vt:lpstr>
      <vt:lpstr>Software Doesn’t Wear Out</vt:lpstr>
      <vt:lpstr>Problem:  Software Degradation</vt:lpstr>
      <vt:lpstr>Information Lose Due to Relentless Change</vt:lpstr>
      <vt:lpstr>Course Theme – Art of avoiding That!</vt:lpstr>
      <vt:lpstr>Learning Outcome 1 :  Practicing software change</vt:lpstr>
      <vt:lpstr>Learning Outcome 2:  Smells, Refactor to Solve Problems</vt:lpstr>
      <vt:lpstr>Learning Outcome 3: Program understanding and tools</vt:lpstr>
      <vt:lpstr>Learning Outcome 4: Really Needed Documentation</vt:lpstr>
      <vt:lpstr>Learning Outcomes 5 : Basic principles of software change</vt:lpstr>
      <vt:lpstr>Learning Outcomes 6: Maintenance Planning …and</vt:lpstr>
      <vt:lpstr>Learning Outcomes 6: Maintenance Process</vt:lpstr>
      <vt:lpstr>Learning Outcome 7: Change Impacts</vt:lpstr>
      <vt:lpstr>Learning Outcome 8: Exception handling for fault tolerance</vt:lpstr>
      <vt:lpstr>Learning Outcome 9: Reengineering</vt:lpstr>
      <vt:lpstr>Learning Outcome 10: Software configuration management</vt:lpstr>
      <vt:lpstr>Course Mechanics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2014-03-02T18:26:54Z</dcterms:created>
  <dcterms:modified xsi:type="dcterms:W3CDTF">2014-03-10T02:01:24Z</dcterms:modified>
</cp:coreProperties>
</file>