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56" r:id="rId2"/>
    <p:sldId id="949" r:id="rId3"/>
    <p:sldId id="977" r:id="rId4"/>
    <p:sldId id="954" r:id="rId5"/>
    <p:sldId id="955" r:id="rId6"/>
    <p:sldId id="957" r:id="rId7"/>
    <p:sldId id="959" r:id="rId8"/>
    <p:sldId id="961" r:id="rId9"/>
    <p:sldId id="971" r:id="rId10"/>
    <p:sldId id="972" r:id="rId11"/>
    <p:sldId id="973" r:id="rId12"/>
    <p:sldId id="974" r:id="rId13"/>
    <p:sldId id="975" r:id="rId14"/>
    <p:sldId id="962" r:id="rId15"/>
    <p:sldId id="979" r:id="rId16"/>
    <p:sldId id="978" r:id="rId17"/>
    <p:sldId id="963" r:id="rId18"/>
    <p:sldId id="964" r:id="rId19"/>
    <p:sldId id="965" r:id="rId20"/>
    <p:sldId id="980" r:id="rId21"/>
    <p:sldId id="981" r:id="rId22"/>
    <p:sldId id="982" r:id="rId23"/>
    <p:sldId id="983" r:id="rId24"/>
    <p:sldId id="976" r:id="rId25"/>
    <p:sldId id="966" r:id="rId26"/>
    <p:sldId id="967" r:id="rId27"/>
    <p:sldId id="968" r:id="rId28"/>
  </p:sldIdLst>
  <p:sldSz cx="9144000" cy="6858000" type="screen4x3"/>
  <p:notesSz cx="7315200" cy="9601200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FFFFCC"/>
    <a:srgbClr val="000066"/>
    <a:srgbClr val="99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1497" autoAdjust="0"/>
  </p:normalViewPr>
  <p:slideViewPr>
    <p:cSldViewPr>
      <p:cViewPr varScale="1">
        <p:scale>
          <a:sx n="61" d="100"/>
          <a:sy n="61" d="100"/>
        </p:scale>
        <p:origin x="-636" y="-96"/>
      </p:cViewPr>
      <p:guideLst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0" y="21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A11A76-E010-E64A-9721-C3A22C2AE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1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98B7675-986A-4C4B-ADA0-FFB57BC6E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57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E6F02-F76E-7644-8FFB-71A03D022527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>
                <a:latin typeface="+mn-lt"/>
              </a:rPr>
              <a:t>Fisheye perspective from http://mathworld.wolfram.com/FisheyePerspective.html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73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2577D43-1B9E-FE43-B4FA-5AFBC6A11FCA}" type="slidenum">
              <a:rPr lang="en-US" sz="1300"/>
              <a:pPr/>
              <a:t>12</a:t>
            </a:fld>
            <a:endParaRPr lang="en-US" sz="13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Design patterns and the design principles go hand in hand to form a basis for predictable design solutions. </a:t>
            </a:r>
          </a:p>
          <a:p>
            <a:endParaRPr lang="en-US"/>
          </a:p>
          <a:p>
            <a:r>
              <a:rPr lang="en-US"/>
              <a:t>We examine GRASP and GoF patterns as they pertain to today</a:t>
            </a:r>
            <a:r>
              <a:rPr lang="ja-JP" altLang="en-US"/>
              <a:t>’</a:t>
            </a:r>
            <a:r>
              <a:rPr lang="en-US"/>
              <a:t>s software development.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73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EAAA2F6-E55E-A04B-9F2C-26A2E560CAF3}" type="slidenum">
              <a:rPr lang="en-US" sz="1300"/>
              <a:pPr/>
              <a:t>13</a:t>
            </a:fld>
            <a:endParaRPr lang="en-US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Selecting the right design constructs and communicating to key stakeholders in a development effort is central to effective design. </a:t>
            </a:r>
          </a:p>
          <a:p>
            <a:endParaRPr lang="en-US"/>
          </a:p>
          <a:p>
            <a:r>
              <a:rPr lang="en-US"/>
              <a:t>We examine canonical criteria that have served designers for generations as well as new one specific to software.</a:t>
            </a:r>
          </a:p>
          <a:p>
            <a:endParaRPr lang="en-US"/>
          </a:p>
          <a:p>
            <a:r>
              <a:rPr lang="en-US"/>
              <a:t>You may recognize some of the concepts from programming, as they apply equally well to software design.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has been my pleasure</a:t>
            </a:r>
            <a:r>
              <a:rPr lang="en-US" baseline="0" dirty="0" smtClean="0"/>
              <a:t> teaching this class. I learned a lot right along with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Picture of Claude Shannon from http://chronicle.com/blognetwork/castingoutnines/2008/02/17/an-end-to-course-evaluations/. </a:t>
            </a:r>
            <a:endParaRPr lang="en-US" sz="23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84C95-F1C8-D841-A00A-89AD2058F57D}" type="slidenum">
              <a:rPr lang="en-US"/>
              <a:pPr/>
              <a:t>18</a:t>
            </a:fld>
            <a:endParaRPr lang="en-US"/>
          </a:p>
        </p:txBody>
      </p:sp>
      <p:sp>
        <p:nvSpPr>
          <p:cNvPr id="191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2D8A0-3970-AE4C-8DF0-A49F676A9FBD}" type="slidenum">
              <a:rPr lang="en-US"/>
              <a:pPr/>
              <a:t>19</a:t>
            </a:fld>
            <a:endParaRPr lang="en-US"/>
          </a:p>
        </p:txBody>
      </p:sp>
      <p:sp>
        <p:nvSpPr>
          <p:cNvPr id="191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CA0B3-1F5B-2946-BCEE-79270031A3BA}" type="slidenum">
              <a:rPr lang="en-US"/>
              <a:pPr/>
              <a:t>25</a:t>
            </a:fld>
            <a:endParaRPr lang="en-US"/>
          </a:p>
        </p:txBody>
      </p:sp>
      <p:sp>
        <p:nvSpPr>
          <p:cNvPr id="191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B0151-AD55-F540-9DBB-3917749CBAB9}" type="slidenum">
              <a:rPr lang="en-US"/>
              <a:pPr/>
              <a:t>26</a:t>
            </a:fld>
            <a:endParaRPr lang="en-US"/>
          </a:p>
        </p:txBody>
      </p:sp>
      <p:sp>
        <p:nvSpPr>
          <p:cNvPr id="191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56E28-076F-9043-BD8E-1FD3DE909449}" type="slidenum">
              <a:rPr lang="en-US"/>
              <a:pPr/>
              <a:t>27</a:t>
            </a:fld>
            <a:endParaRPr lang="en-US"/>
          </a:p>
        </p:txBody>
      </p:sp>
      <p:sp>
        <p:nvSpPr>
          <p:cNvPr id="192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 venting – if that is a need come see me or use the anonymous</a:t>
            </a:r>
            <a:r>
              <a:rPr lang="en-US" baseline="0" dirty="0" smtClean="0"/>
              <a:t> feedback.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Quiz questions – we did not key these to the pages this time – You are on your own!</a:t>
            </a:r>
            <a:endParaRPr lang="en-US" sz="23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http://www.agilemodeling.com/artifacts/componentDiagram.htm.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16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Picture from </a:t>
            </a:r>
            <a:r>
              <a:rPr lang="en-US" sz="2300" baseline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“Sneaker Con 2011” in NYC, from http://solecollector.com/Sneakers/News/Recap--Sneaker-Con-2011-NYC-The-Setup/</a:t>
            </a:r>
            <a:endParaRPr lang="en-US" sz="23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Build in call-outs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A4F40-9588-7F4D-AEA0-69E8331CE51C}" type="slidenum">
              <a:rPr lang="en-US"/>
              <a:pPr/>
              <a:t>9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Arial" charset="0"/>
              </a:rPr>
              <a:t>Upon completing this course, a student should be able to: …</a:t>
            </a:r>
          </a:p>
          <a:p>
            <a:endParaRPr lang="en-US" dirty="0" smtClean="0"/>
          </a:p>
          <a:p>
            <a:r>
              <a:rPr lang="en-US" dirty="0" smtClean="0"/>
              <a:t>Software is a team sport! Few significant software designs are done by an individual – maybe led by an individual…</a:t>
            </a:r>
          </a:p>
          <a:p>
            <a:r>
              <a:rPr lang="en-US" dirty="0" smtClean="0"/>
              <a:t>Teams are now multi- and interdisciplinary to solve today</a:t>
            </a:r>
            <a:r>
              <a:rPr lang="ja-JP" altLang="en-US" dirty="0" smtClean="0"/>
              <a:t>’</a:t>
            </a:r>
            <a:r>
              <a:rPr lang="en-US" dirty="0" smtClean="0"/>
              <a:t>s problems </a:t>
            </a:r>
          </a:p>
          <a:p>
            <a:r>
              <a:rPr lang="en-US" dirty="0" smtClean="0"/>
              <a:t>The professional software system designer  is often called an architect today…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73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F31F47-BA5D-F741-ACD4-2222F85B0CC8}" type="slidenum">
              <a:rPr lang="en-US" sz="1300"/>
              <a:pPr/>
              <a:t>10</a:t>
            </a:fld>
            <a:endParaRPr lang="en-US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UML is used to convey key software design principles.</a:t>
            </a:r>
          </a:p>
          <a:p>
            <a:endParaRPr lang="en-US"/>
          </a:p>
          <a:p>
            <a:r>
              <a:rPr lang="en-US"/>
              <a:t>However, UML is only a medium to demonstrate the principles – design and architecture are the important bits!</a:t>
            </a:r>
          </a:p>
          <a:p>
            <a:endParaRPr lang="en-US"/>
          </a:p>
          <a:p>
            <a:r>
              <a:rPr lang="en-US"/>
              <a:t>UML is to design as good penmanship is to authoring a book…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73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BEE51B1-A246-174A-B6AF-2800BF06D0B9}" type="slidenum">
              <a:rPr lang="en-US" sz="1300"/>
              <a:pPr/>
              <a:t>11</a:t>
            </a:fld>
            <a:endParaRPr lang="en-US" sz="13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Design is often the demarcation point for transitioning from the problem space to the solution space.</a:t>
            </a:r>
          </a:p>
          <a:p>
            <a:endParaRPr lang="en-US"/>
          </a:p>
          <a:p>
            <a:r>
              <a:rPr lang="en-US"/>
              <a:t>Designs must reflect the solution to a problem and its domain. This is especially true with software since software changes.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</p:grp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28600" y="62484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9" name="Picture 31" descr="rose4"/>
          <p:cNvPicPr>
            <a:picLocks noChangeAspect="1" noChangeArrowheads="1"/>
          </p:cNvPicPr>
          <p:nvPr userDrawn="1"/>
        </p:nvPicPr>
        <p:blipFill>
          <a:blip r:embed="rId2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5A555-AB5D-AB47-9A04-8ECC014EE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3C5A2-3CDB-8D43-803E-A3728E607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58896-62B4-C440-B032-A29F26D1A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87EBC-9861-6140-A321-9ACAA360D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88F01-88A4-0A49-A992-66D74FFC0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E2931-4B0B-694B-995F-A2D88DDB8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D2B4-435D-E74A-8285-6CF81365F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1B28E-7595-6A4B-A957-C884F43E8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8E52-6334-C748-88D8-371D152AC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476CB-7739-B045-A5B0-808B29AD9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7C557-CAFD-FD46-99B7-D835B9966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D20F-AAD2-644F-85B5-CE4A69817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D98F137C-4BC3-5045-90E0-34A07F0E8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381000" y="304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381000" y="1143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33" name="Picture 31" descr="rose4"/>
          <p:cNvPicPr>
            <a:picLocks noChangeAspect="1" noChangeArrowheads="1"/>
          </p:cNvPicPr>
          <p:nvPr userDrawn="1"/>
        </p:nvPicPr>
        <p:blipFill>
          <a:blip r:embed="rId16"/>
          <a:srcRect l="12895" t="22858"/>
          <a:stretch>
            <a:fillRect/>
          </a:stretch>
        </p:blipFill>
        <p:spPr bwMode="auto">
          <a:xfrm>
            <a:off x="0" y="6529388"/>
            <a:ext cx="19812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8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0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hyperlink" Target="http://commons.wikimedia.org/wiki/File:Mount_Olympus-JP2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438400" y="1828800"/>
            <a:ext cx="6705600" cy="2209800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CSSE 374</a:t>
            </a:r>
            <a:r>
              <a:rPr lang="en-US" sz="3600" dirty="0" smtClean="0">
                <a:ea typeface="+mj-ea"/>
                <a:cs typeface="+mj-cs"/>
              </a:rPr>
              <a:t>:</a:t>
            </a:r>
            <a:br>
              <a:rPr lang="en-US" sz="3600" dirty="0" smtClean="0">
                <a:ea typeface="+mj-ea"/>
                <a:cs typeface="+mj-cs"/>
              </a:rPr>
            </a:br>
            <a:r>
              <a:rPr lang="en-US" sz="3600" dirty="0" smtClean="0">
                <a:ea typeface="+mj-ea"/>
                <a:cs typeface="+mj-cs"/>
              </a:rPr>
              <a:t>Final Perspectives on Software Architecture and Design</a:t>
            </a:r>
            <a:endParaRPr lang="en-US" sz="3600" dirty="0">
              <a:ea typeface="+mj-ea"/>
              <a:cs typeface="+mj-cs"/>
            </a:endParaRPr>
          </a:p>
        </p:txBody>
      </p:sp>
      <p:pic>
        <p:nvPicPr>
          <p:cNvPr id="9" name="Picture 4" descr="76ros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5132387"/>
            <a:ext cx="85587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06" y="0"/>
            <a:ext cx="937066" cy="934200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6200" y="6232525"/>
            <a:ext cx="571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/>
              <a:t>These slides </a:t>
            </a:r>
            <a:r>
              <a:rPr lang="en-US" sz="1800" dirty="0" smtClean="0"/>
              <a:t>derived </a:t>
            </a:r>
            <a:r>
              <a:rPr lang="en-US" sz="1800" dirty="0"/>
              <a:t>from Shawn </a:t>
            </a:r>
            <a:r>
              <a:rPr lang="en-US" sz="1800" dirty="0" err="1"/>
              <a:t>Bohner</a:t>
            </a:r>
            <a:r>
              <a:rPr lang="en-US" sz="1800" dirty="0"/>
              <a:t>, Curt Clifton, </a:t>
            </a:r>
            <a:r>
              <a:rPr lang="en-US" sz="1800" dirty="0" smtClean="0"/>
              <a:t>Alex Lo, and </a:t>
            </a:r>
            <a:r>
              <a:rPr lang="en-US" sz="1800" dirty="0"/>
              <a:t>others involved in delivering 374. </a:t>
            </a:r>
          </a:p>
        </p:txBody>
      </p:sp>
      <p:sp>
        <p:nvSpPr>
          <p:cNvPr id="8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19600"/>
            <a:ext cx="4876800" cy="1981200"/>
          </a:xfrm>
          <a:noFill/>
        </p:spPr>
        <p:txBody>
          <a:bodyPr/>
          <a:lstStyle/>
          <a:p>
            <a:pPr eaLnBrk="1" hangingPunct="1"/>
            <a:r>
              <a:rPr lang="en-US" sz="1600" dirty="0" smtClean="0"/>
              <a:t>Steve Chenoweth </a:t>
            </a:r>
          </a:p>
          <a:p>
            <a:pPr eaLnBrk="1" hangingPunct="1"/>
            <a:r>
              <a:rPr lang="en-US" sz="1600" dirty="0" smtClean="0"/>
              <a:t>Office: </a:t>
            </a:r>
            <a:r>
              <a:rPr lang="en-US" sz="1600" dirty="0" err="1" smtClean="0"/>
              <a:t>Moench</a:t>
            </a:r>
            <a:r>
              <a:rPr lang="en-US" sz="1600" dirty="0" smtClean="0"/>
              <a:t> Room F220</a:t>
            </a:r>
          </a:p>
          <a:p>
            <a:pPr eaLnBrk="1" hangingPunct="1"/>
            <a:r>
              <a:rPr lang="en-US" sz="1600" dirty="0" smtClean="0"/>
              <a:t>Phone: (812) 877-8974</a:t>
            </a:r>
            <a:br>
              <a:rPr lang="en-US" sz="1600" dirty="0" smtClean="0"/>
            </a:br>
            <a:r>
              <a:rPr lang="en-US" sz="1600" dirty="0" smtClean="0"/>
              <a:t>Email: chenowet@rose-hulman.edu</a:t>
            </a:r>
          </a:p>
        </p:txBody>
      </p:sp>
      <p:sp>
        <p:nvSpPr>
          <p:cNvPr id="10" name="Rectangle 37"/>
          <p:cNvSpPr txBox="1">
            <a:spLocks noChangeArrowheads="1"/>
          </p:cNvSpPr>
          <p:nvPr/>
        </p:nvSpPr>
        <p:spPr bwMode="auto">
          <a:xfrm>
            <a:off x="4572000" y="4419600"/>
            <a:ext cx="4876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None/>
              <a:defRPr sz="2800" b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¨"/>
              <a:defRPr sz="2400" b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¨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600" dirty="0" err="1"/>
              <a:t>Chandan</a:t>
            </a:r>
            <a:r>
              <a:rPr lang="en-US" sz="1600" dirty="0"/>
              <a:t> </a:t>
            </a:r>
            <a:r>
              <a:rPr lang="en-US" sz="1600" dirty="0" err="1"/>
              <a:t>Rupakheti</a:t>
            </a:r>
            <a:r>
              <a:rPr lang="en-US" sz="1600" dirty="0"/>
              <a:t> </a:t>
            </a:r>
          </a:p>
          <a:p>
            <a:r>
              <a:rPr lang="en-US" sz="1600" dirty="0"/>
              <a:t>Office: </a:t>
            </a:r>
            <a:r>
              <a:rPr lang="en-US" sz="1600" dirty="0" err="1"/>
              <a:t>Moench</a:t>
            </a:r>
            <a:r>
              <a:rPr lang="en-US" sz="1600" dirty="0"/>
              <a:t> Room F203</a:t>
            </a:r>
          </a:p>
          <a:p>
            <a:r>
              <a:rPr lang="en-US" sz="1600" dirty="0"/>
              <a:t>Phone: (812) 877-8390</a:t>
            </a:r>
            <a:br>
              <a:rPr lang="en-US" sz="1600" dirty="0"/>
            </a:br>
            <a:r>
              <a:rPr lang="en-US" sz="1600" dirty="0"/>
              <a:t>Email: rupakhet@rose-hulman.edu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200"/>
            <a:ext cx="1570875" cy="157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533400"/>
          </a:xfrm>
        </p:spPr>
        <p:txBody>
          <a:bodyPr/>
          <a:lstStyle/>
          <a:p>
            <a:pPr algn="ctr"/>
            <a:r>
              <a:rPr lang="en-US" sz="3200" dirty="0"/>
              <a:t>Learning Outcomes: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Object-Oriented </a:t>
            </a:r>
            <a:r>
              <a:rPr lang="en-US" sz="3200" dirty="0"/>
              <a:t>Design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63700"/>
            <a:ext cx="4800600" cy="51181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3200" dirty="0" smtClean="0">
                <a:latin typeface="Arial" charset="0"/>
              </a:rPr>
              <a:t>Demonstrate </a:t>
            </a:r>
            <a:r>
              <a:rPr lang="en-US" sz="3200" dirty="0">
                <a:latin typeface="Arial" charset="0"/>
              </a:rPr>
              <a:t>object-oriented design </a:t>
            </a:r>
            <a:r>
              <a:rPr lang="en-US" sz="3200" dirty="0" smtClean="0">
                <a:latin typeface="Arial" charset="0"/>
              </a:rPr>
              <a:t>basics –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32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Domain </a:t>
            </a:r>
            <a:r>
              <a:rPr lang="en-US" dirty="0" smtClean="0">
                <a:latin typeface="Arial" charset="0"/>
              </a:rPr>
              <a:t>models expanded, </a:t>
            </a:r>
            <a:endParaRPr lang="en-US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Class </a:t>
            </a:r>
            <a:r>
              <a:rPr lang="en-US" dirty="0">
                <a:latin typeface="Arial" charset="0"/>
              </a:rPr>
              <a:t>diagrams,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Interaction </a:t>
            </a:r>
            <a:r>
              <a:rPr lang="en-US" dirty="0">
                <a:latin typeface="Arial" charset="0"/>
              </a:rPr>
              <a:t>(sequence and communication) diagrams.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3200" dirty="0"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828800"/>
            <a:ext cx="3962400" cy="2971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1990" name="Rectangle 8"/>
          <p:cNvSpPr>
            <a:spLocks noChangeArrowheads="1"/>
          </p:cNvSpPr>
          <p:nvPr/>
        </p:nvSpPr>
        <p:spPr bwMode="auto">
          <a:xfrm>
            <a:off x="5410200" y="6477000"/>
            <a:ext cx="373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33CC"/>
                </a:solidFill>
              </a:rPr>
              <a:t>http://</a:t>
            </a:r>
            <a:r>
              <a:rPr lang="en-US" sz="1400" dirty="0" err="1">
                <a:solidFill>
                  <a:srgbClr val="0033CC"/>
                </a:solidFill>
              </a:rPr>
              <a:t>enterprisegeeks.com</a:t>
            </a:r>
            <a:r>
              <a:rPr lang="en-US" sz="1400" dirty="0">
                <a:solidFill>
                  <a:srgbClr val="0033CC"/>
                </a:solidFill>
              </a:rPr>
              <a:t>/blog/2009/07/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8464793" y="6381690"/>
            <a:ext cx="5268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+mn-lt"/>
              </a:rPr>
              <a:t>Q3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9171" y="64770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Course Recap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8645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533400"/>
          </a:xfrm>
        </p:spPr>
        <p:txBody>
          <a:bodyPr/>
          <a:lstStyle/>
          <a:p>
            <a:pPr algn="ctr"/>
            <a:r>
              <a:rPr lang="en-US" sz="3200" dirty="0"/>
              <a:t>Learning Outcomes: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Problems </a:t>
            </a:r>
            <a:r>
              <a:rPr lang="en-US" sz="3200" dirty="0"/>
              <a:t>and Solutions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2600"/>
            <a:ext cx="4495800" cy="47244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Recognize </a:t>
            </a:r>
            <a:r>
              <a:rPr lang="en-US" sz="3200" dirty="0"/>
              <a:t>the differences between problems and </a:t>
            </a:r>
            <a:r>
              <a:rPr lang="en-US" sz="3200" dirty="0" smtClean="0"/>
              <a:t>solutions, </a:t>
            </a:r>
            <a:r>
              <a:rPr lang="en-US" sz="3200" dirty="0"/>
              <a:t>and deal with their </a:t>
            </a:r>
            <a:r>
              <a:rPr lang="en-US" sz="3200" dirty="0" smtClean="0"/>
              <a:t>interactions:</a:t>
            </a:r>
            <a:br>
              <a:rPr lang="en-US" sz="3200" dirty="0" smtClean="0"/>
            </a:b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What can’t change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How to make up the rest!</a:t>
            </a:r>
            <a:endParaRPr lang="en-US" dirty="0"/>
          </a:p>
          <a:p>
            <a:pPr>
              <a:lnSpc>
                <a:spcPct val="90000"/>
              </a:lnSpc>
            </a:pPr>
            <a:endParaRPr lang="en-US" sz="3200" dirty="0">
              <a:latin typeface="Arial" charset="0"/>
            </a:endParaRPr>
          </a:p>
        </p:txBody>
      </p:sp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5715000" y="6334780"/>
            <a:ext cx="327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33CC"/>
                </a:solidFill>
              </a:rPr>
              <a:t>http://</a:t>
            </a:r>
            <a:r>
              <a:rPr lang="en-US" sz="1400" dirty="0" err="1">
                <a:solidFill>
                  <a:srgbClr val="0033CC"/>
                </a:solidFill>
              </a:rPr>
              <a:t>www.geekologie.com</a:t>
            </a:r>
            <a:r>
              <a:rPr lang="en-US" sz="1400" dirty="0">
                <a:solidFill>
                  <a:srgbClr val="0033CC"/>
                </a:solidFill>
              </a:rPr>
              <a:t>/2007/02/</a:t>
            </a:r>
            <a:r>
              <a:rPr lang="en-US" sz="1400" dirty="0" err="1">
                <a:solidFill>
                  <a:srgbClr val="0033CC"/>
                </a:solidFill>
              </a:rPr>
              <a:t>rubiks_cube_for_the_lazy_perso.php</a:t>
            </a:r>
            <a:endParaRPr lang="en-US" sz="1400" dirty="0">
              <a:solidFill>
                <a:srgbClr val="0033C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17600" r="17600"/>
          <a:stretch>
            <a:fillRect/>
          </a:stretch>
        </p:blipFill>
        <p:spPr>
          <a:xfrm>
            <a:off x="5105400" y="1816100"/>
            <a:ext cx="3703320" cy="38227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8464793" y="6381690"/>
            <a:ext cx="5268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+mn-lt"/>
              </a:rPr>
              <a:t>Q3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9171" y="64770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Course Recap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8307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533400"/>
          </a:xfrm>
        </p:spPr>
        <p:txBody>
          <a:bodyPr/>
          <a:lstStyle/>
          <a:p>
            <a:pPr algn="ctr"/>
            <a:r>
              <a:rPr lang="en-US" sz="3200" dirty="0"/>
              <a:t>Learning Outcomes: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Fundamental </a:t>
            </a:r>
            <a:r>
              <a:rPr lang="en-US" sz="3200" dirty="0"/>
              <a:t>Design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676400"/>
            <a:ext cx="5181600" cy="48006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dirty="0" smtClean="0">
                <a:latin typeface="Arial" charset="0"/>
              </a:rPr>
              <a:t>Use </a:t>
            </a:r>
            <a:r>
              <a:rPr lang="en-US" sz="3200" dirty="0">
                <a:latin typeface="Arial" charset="0"/>
              </a:rPr>
              <a:t>fundamental design principles, methods, patterns and strategies in the creation of a software system and its supporting documents.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11520" r="10080"/>
          <a:stretch>
            <a:fillRect/>
          </a:stretch>
        </p:blipFill>
        <p:spPr>
          <a:xfrm>
            <a:off x="5715000" y="1854200"/>
            <a:ext cx="2847655" cy="3632200"/>
          </a:xfrm>
          <a:prstGeom prst="rect">
            <a:avLst/>
          </a:prstGeom>
          <a:scene3d>
            <a:camera prst="isometricLeftUp">
              <a:rot lat="2100000" lon="2700000" rev="0"/>
            </a:camera>
            <a:lightRig rig="threePt" dir="t"/>
          </a:scene3d>
          <a:sp3d>
            <a:bevelT/>
          </a:sp3d>
        </p:spPr>
      </p:pic>
      <p:sp>
        <p:nvSpPr>
          <p:cNvPr id="48134" name="Rectangle 9"/>
          <p:cNvSpPr>
            <a:spLocks noChangeArrowheads="1"/>
          </p:cNvSpPr>
          <p:nvPr/>
        </p:nvSpPr>
        <p:spPr bwMode="auto">
          <a:xfrm>
            <a:off x="838200" y="6092825"/>
            <a:ext cx="830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33CC"/>
                </a:solidFill>
              </a:rPr>
              <a:t>http://</a:t>
            </a:r>
            <a:r>
              <a:rPr lang="en-US" sz="1400" dirty="0" err="1">
                <a:solidFill>
                  <a:srgbClr val="0033CC"/>
                </a:solidFill>
              </a:rPr>
              <a:t>www.amazon.com</a:t>
            </a:r>
            <a:r>
              <a:rPr lang="en-US" sz="1400" dirty="0">
                <a:solidFill>
                  <a:srgbClr val="0033CC"/>
                </a:solidFill>
              </a:rPr>
              <a:t>/Design-Patterns-Elements-Reusable-Object-Oriented/</a:t>
            </a:r>
            <a:r>
              <a:rPr lang="en-US" sz="1400" dirty="0" err="1">
                <a:solidFill>
                  <a:srgbClr val="0033CC"/>
                </a:solidFill>
              </a:rPr>
              <a:t>dp</a:t>
            </a:r>
            <a:r>
              <a:rPr lang="en-US" sz="1400" dirty="0">
                <a:solidFill>
                  <a:srgbClr val="0033CC"/>
                </a:solidFill>
              </a:rPr>
              <a:t>/0201633612 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464793" y="6381690"/>
            <a:ext cx="5268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+mn-lt"/>
              </a:rPr>
              <a:t>Q3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9171" y="64770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Course Recap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2921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533400"/>
          </a:xfrm>
        </p:spPr>
        <p:txBody>
          <a:bodyPr/>
          <a:lstStyle/>
          <a:p>
            <a:pPr algn="ctr"/>
            <a:r>
              <a:rPr lang="en-US" sz="3200" dirty="0"/>
              <a:t>Learning Outcomes: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Patterns, Tradeoffs</a:t>
            </a:r>
            <a:endParaRPr lang="en-US" sz="3200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600200"/>
            <a:ext cx="4495800" cy="51054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dirty="0" smtClean="0">
                <a:latin typeface="Arial" charset="0"/>
              </a:rPr>
              <a:t>Identify </a:t>
            </a:r>
            <a:r>
              <a:rPr lang="en-US" sz="3200" dirty="0">
                <a:latin typeface="Arial" charset="0"/>
              </a:rPr>
              <a:t>criteria for the design of a software system and select patterns, create frameworks, and partition software to satisfy the inherent trade-offs.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6000" t="14039" r="4500" b="6017"/>
          <a:stretch>
            <a:fillRect/>
          </a:stretch>
        </p:blipFill>
        <p:spPr>
          <a:xfrm>
            <a:off x="4353935" y="2286000"/>
            <a:ext cx="5018665" cy="3352800"/>
          </a:xfrm>
          <a:prstGeom prst="rect">
            <a:avLst/>
          </a:prstGeom>
          <a:scene3d>
            <a:camera prst="isometricLeftUp">
              <a:rot lat="2100000" lon="2700000" rev="0"/>
            </a:camera>
            <a:lightRig rig="threePt" dir="t"/>
          </a:scene3d>
          <a:sp3d>
            <a:bevelT/>
          </a:sp3d>
        </p:spPr>
      </p:pic>
      <p:sp>
        <p:nvSpPr>
          <p:cNvPr id="50182" name="Rectangle 8"/>
          <p:cNvSpPr>
            <a:spLocks noChangeArrowheads="1"/>
          </p:cNvSpPr>
          <p:nvPr/>
        </p:nvSpPr>
        <p:spPr bwMode="auto">
          <a:xfrm>
            <a:off x="6324600" y="6400800"/>
            <a:ext cx="266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33CC"/>
                </a:solidFill>
              </a:rPr>
              <a:t>http://</a:t>
            </a:r>
            <a:r>
              <a:rPr lang="en-US" sz="1400" dirty="0" err="1">
                <a:solidFill>
                  <a:srgbClr val="0033CC"/>
                </a:solidFill>
              </a:rPr>
              <a:t>www.autocult.com.au</a:t>
            </a:r>
            <a:r>
              <a:rPr lang="en-US" sz="1400" dirty="0">
                <a:solidFill>
                  <a:srgbClr val="0033CC"/>
                </a:solidFill>
              </a:rPr>
              <a:t>/</a:t>
            </a:r>
            <a:r>
              <a:rPr lang="en-US" sz="1400" dirty="0" err="1">
                <a:solidFill>
                  <a:srgbClr val="0033CC"/>
                </a:solidFill>
              </a:rPr>
              <a:t>NewsDetail.aspx?id</a:t>
            </a:r>
            <a:r>
              <a:rPr lang="en-US" sz="1400" dirty="0">
                <a:solidFill>
                  <a:srgbClr val="0033CC"/>
                </a:solidFill>
              </a:rPr>
              <a:t>=372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464793" y="6381690"/>
            <a:ext cx="5268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+mn-lt"/>
              </a:rPr>
              <a:t>Q3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9171" y="64770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Course Recap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7918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402431"/>
            <a:ext cx="8322469" cy="4321969"/>
            <a:chOff x="0" y="0"/>
            <a:chExt cx="7456" cy="3872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3"/>
            <a:srcRect t="12743" b="12779"/>
            <a:stretch>
              <a:fillRect/>
            </a:stretch>
          </p:blipFill>
          <p:spPr bwMode="auto">
            <a:xfrm>
              <a:off x="128" y="128"/>
              <a:ext cx="7200" cy="36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5843" name="Picture 3"/>
            <p:cNvPicPr>
              <a:picLocks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7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456" cy="387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4648200"/>
            <a:ext cx="7010400" cy="533400"/>
          </a:xfrm>
          <a:ln/>
        </p:spPr>
        <p:txBody>
          <a:bodyPr/>
          <a:lstStyle/>
          <a:p>
            <a:r>
              <a:rPr lang="en-US" sz="4000" dirty="0"/>
              <a:t>You’ve come a long way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5334000"/>
            <a:ext cx="7772400" cy="1066800"/>
          </a:xfrm>
          <a:ln/>
        </p:spPr>
        <p:txBody>
          <a:bodyPr/>
          <a:lstStyle/>
          <a:p>
            <a:pPr>
              <a:buNone/>
            </a:pPr>
            <a:r>
              <a:rPr lang="en-US" dirty="0" smtClean="0"/>
              <a:t>	You’re </a:t>
            </a:r>
            <a:r>
              <a:rPr lang="en-US" dirty="0"/>
              <a:t>beginning to talk</a:t>
            </a:r>
            <a:r>
              <a:rPr lang="en-US" dirty="0" smtClean="0"/>
              <a:t> and think like software designers and architects!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79171" y="64770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Course Recap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1089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back in the fall…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371 – You learned to understand problems:</a:t>
            </a:r>
          </a:p>
          <a:p>
            <a:pPr lvl="1"/>
            <a:r>
              <a:rPr lang="en-US" dirty="0" smtClean="0"/>
              <a:t>Figure out how to talk to strangers!</a:t>
            </a:r>
          </a:p>
          <a:p>
            <a:pPr lvl="2"/>
            <a:r>
              <a:rPr lang="en-US" dirty="0" smtClean="0"/>
              <a:t>We give you practice at this social confrontation</a:t>
            </a:r>
          </a:p>
          <a:p>
            <a:pPr lvl="1"/>
            <a:r>
              <a:rPr lang="en-US" dirty="0" smtClean="0"/>
              <a:t>Determine how to manage their requirements</a:t>
            </a:r>
          </a:p>
          <a:p>
            <a:pPr lvl="2"/>
            <a:r>
              <a:rPr lang="en-US" dirty="0" smtClean="0"/>
              <a:t>What happens when they change their mind?</a:t>
            </a:r>
          </a:p>
          <a:p>
            <a:pPr lvl="1"/>
            <a:r>
              <a:rPr lang="en-US" dirty="0" smtClean="0"/>
              <a:t>Turn that into a prototype &amp; test usability</a:t>
            </a:r>
          </a:p>
          <a:p>
            <a:r>
              <a:rPr lang="en-US" dirty="0" smtClean="0"/>
              <a:t>374 – You converted that to a solution:</a:t>
            </a:r>
          </a:p>
          <a:p>
            <a:pPr lvl="1"/>
            <a:r>
              <a:rPr lang="en-US" dirty="0" smtClean="0"/>
              <a:t>Solved a bigger problem that a 1-course project</a:t>
            </a:r>
          </a:p>
          <a:p>
            <a:pPr lvl="1"/>
            <a:r>
              <a:rPr lang="en-US" dirty="0" smtClean="0"/>
              <a:t>Learn the role design plays in that creation</a:t>
            </a:r>
          </a:p>
          <a:p>
            <a:pPr lvl="1"/>
            <a:r>
              <a:rPr lang="en-US" dirty="0" smtClean="0"/>
              <a:t>What are the ways people do software design?</a:t>
            </a:r>
          </a:p>
          <a:p>
            <a:pPr lvl="1"/>
            <a:r>
              <a:rPr lang="en-US" dirty="0" smtClean="0"/>
              <a:t>Partial solution, if you’re not yet delivering, or</a:t>
            </a:r>
          </a:p>
          <a:p>
            <a:pPr lvl="1"/>
            <a:r>
              <a:rPr lang="en-US" dirty="0" smtClean="0"/>
              <a:t>Complete solution, if this is 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5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is left to study, work 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CSSE375 – Software Construction &amp; Evolution – this spring</a:t>
            </a:r>
          </a:p>
          <a:p>
            <a:pPr lvl="1"/>
            <a:r>
              <a:rPr lang="en-US" sz="2000" dirty="0" smtClean="0"/>
              <a:t>Wrestling with evolving the current system</a:t>
            </a:r>
          </a:p>
          <a:p>
            <a:pPr lvl="1"/>
            <a:r>
              <a:rPr lang="en-US" sz="2000" dirty="0" smtClean="0"/>
              <a:t>Good practices for building systems in industry</a:t>
            </a:r>
          </a:p>
          <a:p>
            <a:r>
              <a:rPr lang="en-US" sz="2000" dirty="0" smtClean="0"/>
              <a:t>CSSE </a:t>
            </a:r>
            <a:r>
              <a:rPr lang="en-US" sz="2000" dirty="0" smtClean="0"/>
              <a:t>477 – Software Architecture – next fall</a:t>
            </a:r>
          </a:p>
          <a:p>
            <a:pPr lvl="1"/>
            <a:r>
              <a:rPr lang="en-US" sz="2000" dirty="0" smtClean="0"/>
              <a:t>A bigger picture</a:t>
            </a:r>
          </a:p>
          <a:p>
            <a:pPr lvl="1"/>
            <a:r>
              <a:rPr lang="en-US" sz="2000" dirty="0" smtClean="0"/>
              <a:t>Bigger patterns</a:t>
            </a:r>
          </a:p>
          <a:p>
            <a:pPr lvl="1"/>
            <a:r>
              <a:rPr lang="en-US" sz="2000" dirty="0" smtClean="0"/>
              <a:t>Bigger problems</a:t>
            </a:r>
          </a:p>
          <a:p>
            <a:r>
              <a:rPr lang="en-US" sz="2000" dirty="0" smtClean="0"/>
              <a:t>Senior Project – next year</a:t>
            </a:r>
          </a:p>
          <a:p>
            <a:pPr lvl="1"/>
            <a:r>
              <a:rPr lang="en-US" sz="2000" dirty="0" smtClean="0"/>
              <a:t>Try to build an even bigger system!</a:t>
            </a:r>
          </a:p>
          <a:p>
            <a:pPr lvl="1"/>
            <a:r>
              <a:rPr lang="en-US" sz="2000" dirty="0" smtClean="0"/>
              <a:t>Even “more real” customers</a:t>
            </a:r>
          </a:p>
          <a:p>
            <a:r>
              <a:rPr lang="en-US" sz="2000" dirty="0" smtClean="0"/>
              <a:t>Heading for industry</a:t>
            </a:r>
          </a:p>
          <a:p>
            <a:pPr lvl="1"/>
            <a:r>
              <a:rPr lang="en-US" sz="2000" dirty="0" smtClean="0"/>
              <a:t>Become change agents</a:t>
            </a:r>
          </a:p>
          <a:p>
            <a:pPr lvl="1"/>
            <a:r>
              <a:rPr lang="en-US" sz="2000" dirty="0" smtClean="0"/>
              <a:t>Convince customers your designs will work!</a:t>
            </a:r>
          </a:p>
          <a:p>
            <a:pPr lvl="1"/>
            <a:r>
              <a:rPr lang="en-US" sz="2000" dirty="0" smtClean="0"/>
              <a:t>Move into technical leadership roles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077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2667000"/>
            <a:ext cx="7772400" cy="533400"/>
          </a:xfrm>
          <a:ln/>
        </p:spPr>
        <p:txBody>
          <a:bodyPr/>
          <a:lstStyle/>
          <a:p>
            <a:r>
              <a:rPr lang="en-US" sz="4400" dirty="0"/>
              <a:t>Course </a:t>
            </a:r>
            <a:r>
              <a:rPr lang="en-US" sz="4400" dirty="0" smtClean="0"/>
              <a:t>Evaluations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dirty="0" smtClean="0"/>
              <a:t>A Mechanism for Improvement</a:t>
            </a:r>
            <a:endParaRPr 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95600"/>
            <a:ext cx="23526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48768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Claude Shannon:  “The goal of information is to reduce uncertainty.”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3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839200" cy="533400"/>
          </a:xfrm>
        </p:spPr>
        <p:txBody>
          <a:bodyPr/>
          <a:lstStyle/>
          <a:p>
            <a:r>
              <a:rPr lang="en-US" dirty="0" smtClean="0"/>
              <a:t>What are Course Evaluations used for?</a:t>
            </a:r>
            <a:endParaRPr lang="en-US" dirty="0"/>
          </a:p>
        </p:txBody>
      </p:sp>
      <p:sp>
        <p:nvSpPr>
          <p:cNvPr id="189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Improve Courses and Curriculum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Improve Your Learning Methods (&amp; Our Teaching Methods)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Rose Uses These as Input for Promotion</a:t>
            </a:r>
            <a:r>
              <a:rPr lang="en-US" dirty="0" smtClean="0">
                <a:ea typeface="ヒラギノ角ゴ ProN W3" charset="-128"/>
                <a:cs typeface="ヒラギノ角ゴ ProN W3" charset="-128"/>
              </a:rPr>
              <a:t> </a:t>
            </a:r>
            <a:r>
              <a:rPr lang="en-US" dirty="0"/>
              <a:t>and </a:t>
            </a:r>
            <a:r>
              <a:rPr lang="en-US" dirty="0" smtClean="0"/>
              <a:t>Tenure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79171" y="64770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Course </a:t>
            </a:r>
            <a:r>
              <a:rPr lang="en-US" sz="1800" dirty="0" err="1" smtClean="0"/>
              <a:t>Evals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3229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4800600" y="4957763"/>
            <a:ext cx="1269706" cy="761999"/>
          </a:xfrm>
          <a:prstGeom prst="line">
            <a:avLst/>
          </a:prstGeom>
          <a:noFill/>
          <a:ln w="50800">
            <a:solidFill>
              <a:srgbClr val="908F95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 flipH="1" flipV="1">
            <a:off x="2058689" y="2900362"/>
            <a:ext cx="608311" cy="1"/>
          </a:xfrm>
          <a:prstGeom prst="line">
            <a:avLst/>
          </a:prstGeom>
          <a:noFill/>
          <a:ln w="50800">
            <a:solidFill>
              <a:srgbClr val="908F95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894402" name="Line 2"/>
          <p:cNvSpPr>
            <a:spLocks noChangeShapeType="1"/>
          </p:cNvSpPr>
          <p:nvPr/>
        </p:nvSpPr>
        <p:spPr bwMode="auto">
          <a:xfrm flipH="1">
            <a:off x="3875087" y="1767382"/>
            <a:ext cx="547595" cy="539256"/>
          </a:xfrm>
          <a:prstGeom prst="line">
            <a:avLst/>
          </a:prstGeom>
          <a:noFill/>
          <a:ln w="50800">
            <a:solidFill>
              <a:srgbClr val="908F95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894403" name="Line 3"/>
          <p:cNvSpPr>
            <a:spLocks noChangeShapeType="1"/>
          </p:cNvSpPr>
          <p:nvPr/>
        </p:nvSpPr>
        <p:spPr bwMode="auto">
          <a:xfrm rot="10800000">
            <a:off x="5890915" y="1621103"/>
            <a:ext cx="890885" cy="593460"/>
          </a:xfrm>
          <a:prstGeom prst="line">
            <a:avLst/>
          </a:prstGeom>
          <a:noFill/>
          <a:ln w="50800">
            <a:solidFill>
              <a:srgbClr val="908F95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894404" name="Line 4"/>
          <p:cNvSpPr>
            <a:spLocks noChangeShapeType="1"/>
          </p:cNvSpPr>
          <p:nvPr/>
        </p:nvSpPr>
        <p:spPr bwMode="auto">
          <a:xfrm rot="10800000" flipH="1">
            <a:off x="6564313" y="2780486"/>
            <a:ext cx="476713" cy="1110477"/>
          </a:xfrm>
          <a:prstGeom prst="line">
            <a:avLst/>
          </a:prstGeom>
          <a:noFill/>
          <a:ln w="50800">
            <a:solidFill>
              <a:srgbClr val="908F95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894405" name="Line 5"/>
          <p:cNvSpPr>
            <a:spLocks noChangeShapeType="1"/>
          </p:cNvSpPr>
          <p:nvPr/>
        </p:nvSpPr>
        <p:spPr bwMode="auto">
          <a:xfrm flipV="1">
            <a:off x="4800600" y="4500563"/>
            <a:ext cx="1117306" cy="1"/>
          </a:xfrm>
          <a:prstGeom prst="line">
            <a:avLst/>
          </a:prstGeom>
          <a:noFill/>
          <a:ln w="50800">
            <a:solidFill>
              <a:srgbClr val="908F95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894406" name="Line 6"/>
          <p:cNvSpPr>
            <a:spLocks noChangeShapeType="1"/>
          </p:cNvSpPr>
          <p:nvPr/>
        </p:nvSpPr>
        <p:spPr bwMode="auto">
          <a:xfrm>
            <a:off x="3517901" y="3439396"/>
            <a:ext cx="586510" cy="1289767"/>
          </a:xfrm>
          <a:prstGeom prst="line">
            <a:avLst/>
          </a:prstGeom>
          <a:noFill/>
          <a:ln w="50800">
            <a:solidFill>
              <a:srgbClr val="908F95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894407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609600"/>
          </a:xfrm>
          <a:ln/>
        </p:spPr>
        <p:txBody>
          <a:bodyPr rIns="35717"/>
          <a:lstStyle/>
          <a:p>
            <a:pPr marL="407988">
              <a:lnSpc>
                <a:spcPct val="90000"/>
              </a:lnSpc>
            </a:pPr>
            <a:r>
              <a:rPr lang="en-US" sz="2800" dirty="0" smtClean="0"/>
              <a:t>1. Improve </a:t>
            </a:r>
            <a:r>
              <a:rPr lang="en-US" sz="2800" dirty="0"/>
              <a:t>Courses and Curriculum</a:t>
            </a:r>
            <a:endParaRPr lang="en-US" sz="2800" dirty="0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1894408" name="AutoShape 8"/>
          <p:cNvSpPr>
            <a:spLocks/>
          </p:cNvSpPr>
          <p:nvPr/>
        </p:nvSpPr>
        <p:spPr bwMode="auto">
          <a:xfrm>
            <a:off x="2643188" y="2352676"/>
            <a:ext cx="1423191" cy="1071562"/>
          </a:xfrm>
          <a:prstGeom prst="roundRect">
            <a:avLst>
              <a:gd name="adj" fmla="val 10944"/>
            </a:avLst>
          </a:prstGeom>
          <a:solidFill>
            <a:schemeClr val="accent2">
              <a:lumMod val="60000"/>
              <a:lumOff val="40000"/>
            </a:schemeClr>
          </a:solidFill>
          <a:ln w="25400">
            <a:noFill/>
            <a:round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642938" eaLnBrk="1" hangingPunct="1"/>
            <a:r>
              <a:rPr lang="en-US" sz="1800" b="1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Learning Outcomes</a:t>
            </a:r>
          </a:p>
        </p:txBody>
      </p:sp>
      <p:sp>
        <p:nvSpPr>
          <p:cNvPr id="1894409" name="AutoShape 9"/>
          <p:cNvSpPr>
            <a:spLocks/>
          </p:cNvSpPr>
          <p:nvPr/>
        </p:nvSpPr>
        <p:spPr bwMode="auto">
          <a:xfrm>
            <a:off x="4419600" y="1143000"/>
            <a:ext cx="1530208" cy="1071563"/>
          </a:xfrm>
          <a:prstGeom prst="roundRect">
            <a:avLst>
              <a:gd name="adj" fmla="val 10944"/>
            </a:avLst>
          </a:prstGeom>
          <a:solidFill>
            <a:schemeClr val="accent2">
              <a:lumMod val="60000"/>
              <a:lumOff val="40000"/>
            </a:schemeClr>
          </a:solidFill>
          <a:ln w="25400">
            <a:noFill/>
            <a:round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642938" eaLnBrk="1" hangingPunct="1"/>
            <a:r>
              <a:rPr lang="en-US" sz="1800" b="1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Course Assessment Plan</a:t>
            </a:r>
          </a:p>
        </p:txBody>
      </p:sp>
      <p:sp>
        <p:nvSpPr>
          <p:cNvPr id="1894410" name="AutoShape 10"/>
          <p:cNvSpPr>
            <a:spLocks/>
          </p:cNvSpPr>
          <p:nvPr/>
        </p:nvSpPr>
        <p:spPr bwMode="auto">
          <a:xfrm>
            <a:off x="6324600" y="2214563"/>
            <a:ext cx="1423191" cy="1071562"/>
          </a:xfrm>
          <a:prstGeom prst="roundRect">
            <a:avLst>
              <a:gd name="adj" fmla="val 10944"/>
            </a:avLst>
          </a:prstGeom>
          <a:solidFill>
            <a:srgbClr val="800000"/>
          </a:solidFill>
          <a:ln w="25400">
            <a:noFill/>
            <a:round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642938" eaLnBrk="1" hangingPunct="1"/>
            <a:r>
              <a:rPr lang="en-US" sz="1800" b="1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Course</a:t>
            </a:r>
          </a:p>
        </p:txBody>
      </p:sp>
      <p:sp>
        <p:nvSpPr>
          <p:cNvPr id="1894411" name="AutoShape 11"/>
          <p:cNvSpPr>
            <a:spLocks/>
          </p:cNvSpPr>
          <p:nvPr/>
        </p:nvSpPr>
        <p:spPr bwMode="auto">
          <a:xfrm>
            <a:off x="5599113" y="3886201"/>
            <a:ext cx="1423191" cy="1071562"/>
          </a:xfrm>
          <a:prstGeom prst="roundRect">
            <a:avLst>
              <a:gd name="adj" fmla="val 10944"/>
            </a:avLst>
          </a:prstGeom>
          <a:solidFill>
            <a:srgbClr val="800000"/>
          </a:solidFill>
          <a:ln w="25400">
            <a:noFill/>
            <a:round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642938" eaLnBrk="1" hangingPunct="1"/>
            <a:r>
              <a:rPr lang="en-US" sz="1800" b="1" dirty="0" smtClean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Your Course</a:t>
            </a:r>
            <a:endParaRPr lang="en-US" sz="1800" b="1" dirty="0">
              <a:solidFill>
                <a:srgbClr val="FFFFFF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ctr" defTabSz="642938" eaLnBrk="1" hangingPunct="1"/>
            <a:r>
              <a:rPr lang="en-US" sz="1800" b="1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Evaluations</a:t>
            </a:r>
          </a:p>
        </p:txBody>
      </p:sp>
      <p:sp>
        <p:nvSpPr>
          <p:cNvPr id="1894412" name="AutoShape 12"/>
          <p:cNvSpPr>
            <a:spLocks/>
          </p:cNvSpPr>
          <p:nvPr/>
        </p:nvSpPr>
        <p:spPr bwMode="auto">
          <a:xfrm>
            <a:off x="3281817" y="3890963"/>
            <a:ext cx="1569124" cy="1071562"/>
          </a:xfrm>
          <a:prstGeom prst="roundRect">
            <a:avLst>
              <a:gd name="adj" fmla="val 10944"/>
            </a:avLst>
          </a:prstGeom>
          <a:solidFill>
            <a:schemeClr val="accent2">
              <a:lumMod val="60000"/>
              <a:lumOff val="40000"/>
            </a:schemeClr>
          </a:solidFill>
          <a:ln w="25400">
            <a:noFill/>
            <a:round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642938" eaLnBrk="1" hangingPunct="1"/>
            <a:r>
              <a:rPr lang="en-US" sz="1800" b="1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Course Assessment Report</a:t>
            </a:r>
          </a:p>
        </p:txBody>
      </p:sp>
      <p:sp>
        <p:nvSpPr>
          <p:cNvPr id="16" name="AutoShape 9"/>
          <p:cNvSpPr>
            <a:spLocks/>
          </p:cNvSpPr>
          <p:nvPr/>
        </p:nvSpPr>
        <p:spPr bwMode="auto">
          <a:xfrm>
            <a:off x="527192" y="2362200"/>
            <a:ext cx="1530208" cy="1071563"/>
          </a:xfrm>
          <a:prstGeom prst="roundRect">
            <a:avLst>
              <a:gd name="adj" fmla="val 10944"/>
            </a:avLst>
          </a:prstGeom>
          <a:solidFill>
            <a:schemeClr val="accent2">
              <a:lumMod val="60000"/>
              <a:lumOff val="40000"/>
            </a:schemeClr>
          </a:solidFill>
          <a:ln w="25400">
            <a:noFill/>
            <a:round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642938" eaLnBrk="1" hangingPunct="1"/>
            <a:r>
              <a:rPr lang="en-US" sz="1800" b="1" dirty="0" smtClean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New Ideas &amp; People</a:t>
            </a:r>
            <a:endParaRPr lang="en-US" sz="1800" b="1" dirty="0">
              <a:solidFill>
                <a:srgbClr val="FFFFFF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4063801" y="4957764"/>
            <a:ext cx="2578" cy="636034"/>
          </a:xfrm>
          <a:prstGeom prst="line">
            <a:avLst/>
          </a:prstGeom>
          <a:noFill/>
          <a:ln w="50800">
            <a:solidFill>
              <a:srgbClr val="908F95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9" name="AutoShape 9"/>
          <p:cNvSpPr>
            <a:spLocks/>
          </p:cNvSpPr>
          <p:nvPr/>
        </p:nvSpPr>
        <p:spPr bwMode="auto">
          <a:xfrm>
            <a:off x="5943600" y="5200576"/>
            <a:ext cx="1530208" cy="1071563"/>
          </a:xfrm>
          <a:prstGeom prst="roundRect">
            <a:avLst>
              <a:gd name="adj" fmla="val 10944"/>
            </a:avLst>
          </a:prstGeom>
          <a:solidFill>
            <a:srgbClr val="800000"/>
          </a:solidFill>
          <a:ln w="25400">
            <a:noFill/>
            <a:round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642938" eaLnBrk="1" hangingPunct="1"/>
            <a:r>
              <a:rPr lang="en-US" sz="1800" b="1" dirty="0" smtClean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Your Success</a:t>
            </a:r>
            <a:endParaRPr lang="en-US" sz="1800" b="1" dirty="0">
              <a:solidFill>
                <a:srgbClr val="FFFFFF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 rot="10800000" flipH="1">
            <a:off x="7162800" y="3286124"/>
            <a:ext cx="116582" cy="1914451"/>
          </a:xfrm>
          <a:prstGeom prst="line">
            <a:avLst/>
          </a:prstGeom>
          <a:noFill/>
          <a:ln w="50800">
            <a:solidFill>
              <a:srgbClr val="908F95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2" name="AutoShape 9"/>
          <p:cNvSpPr>
            <a:spLocks/>
          </p:cNvSpPr>
          <p:nvPr/>
        </p:nvSpPr>
        <p:spPr bwMode="auto">
          <a:xfrm>
            <a:off x="3383780" y="5321559"/>
            <a:ext cx="1530208" cy="1071563"/>
          </a:xfrm>
          <a:prstGeom prst="roundRect">
            <a:avLst>
              <a:gd name="adj" fmla="val 10944"/>
            </a:avLst>
          </a:prstGeom>
          <a:solidFill>
            <a:schemeClr val="accent2">
              <a:lumMod val="60000"/>
              <a:lumOff val="40000"/>
            </a:schemeClr>
          </a:solidFill>
          <a:ln w="25400">
            <a:noFill/>
            <a:round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642938" eaLnBrk="1" hangingPunct="1"/>
            <a:r>
              <a:rPr lang="en-US" sz="1800" b="1" dirty="0" smtClean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Industry Standards</a:t>
            </a:r>
            <a:endParaRPr lang="en-US" sz="1800" b="1" dirty="0">
              <a:solidFill>
                <a:srgbClr val="FFFFFF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 flipV="1">
            <a:off x="4902494" y="5795962"/>
            <a:ext cx="1041106" cy="0"/>
          </a:xfrm>
          <a:prstGeom prst="line">
            <a:avLst/>
          </a:prstGeom>
          <a:noFill/>
          <a:ln w="50800">
            <a:solidFill>
              <a:srgbClr val="908F95"/>
            </a:solidFill>
            <a:prstDash val="dash"/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1600200" y="3439396"/>
            <a:ext cx="1828800" cy="2432767"/>
          </a:xfrm>
          <a:prstGeom prst="line">
            <a:avLst/>
          </a:prstGeom>
          <a:noFill/>
          <a:ln w="50800">
            <a:solidFill>
              <a:srgbClr val="908F95"/>
            </a:solidFill>
            <a:prstDash val="dash"/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046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Plan for Today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7772400" cy="4419600"/>
          </a:xfrm>
          <a:ln/>
        </p:spPr>
        <p:txBody>
          <a:bodyPr/>
          <a:lstStyle/>
          <a:p>
            <a:r>
              <a:rPr lang="en-US" sz="2400" dirty="0" smtClean="0"/>
              <a:t>We’ll </a:t>
            </a:r>
            <a:r>
              <a:rPr lang="en-US" sz="2400" dirty="0" smtClean="0"/>
              <a:t>gloss-over the last topic - UML Component Diagrams</a:t>
            </a:r>
          </a:p>
          <a:p>
            <a:endParaRPr lang="en-US" sz="2400" dirty="0" smtClean="0"/>
          </a:p>
          <a:p>
            <a:r>
              <a:rPr lang="en-US" sz="2400" dirty="0" smtClean="0"/>
              <a:t>Course Recap</a:t>
            </a:r>
          </a:p>
          <a:p>
            <a:endParaRPr lang="en-US" sz="2400" dirty="0"/>
          </a:p>
          <a:p>
            <a:r>
              <a:rPr lang="en-US" sz="2400" dirty="0" smtClean="0"/>
              <a:t>Go Over the One Document Together</a:t>
            </a:r>
          </a:p>
          <a:p>
            <a:endParaRPr lang="en-US" sz="2400" dirty="0"/>
          </a:p>
          <a:p>
            <a:r>
              <a:rPr lang="en-US" sz="2400" dirty="0" smtClean="0"/>
              <a:t>Rehearsal for Client Meeting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Course evaluations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5923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measure your success?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everyone did in the class</a:t>
            </a:r>
          </a:p>
          <a:p>
            <a:pPr lvl="1"/>
            <a:r>
              <a:rPr lang="en-US" dirty="0" smtClean="0"/>
              <a:t>We use “industry standards” for grading</a:t>
            </a:r>
          </a:p>
          <a:p>
            <a:pPr lvl="2"/>
            <a:r>
              <a:rPr lang="en-US" dirty="0" smtClean="0"/>
              <a:t>Try to predict if you can do things they want you to do</a:t>
            </a:r>
          </a:p>
          <a:p>
            <a:pPr lvl="1"/>
            <a:r>
              <a:rPr lang="en-US" dirty="0" smtClean="0"/>
              <a:t>We look at individual success and the whole group in the course</a:t>
            </a:r>
          </a:p>
          <a:p>
            <a:pPr lvl="1"/>
            <a:r>
              <a:rPr lang="en-US" dirty="0" smtClean="0"/>
              <a:t>We apply grading standards across instructors</a:t>
            </a:r>
          </a:p>
          <a:p>
            <a:pPr lvl="2"/>
            <a:r>
              <a:rPr lang="en-US" dirty="0" smtClean="0"/>
              <a:t>E.g., </a:t>
            </a:r>
            <a:r>
              <a:rPr lang="en-US" dirty="0" err="1" smtClean="0"/>
              <a:t>Chandan</a:t>
            </a:r>
            <a:r>
              <a:rPr lang="en-US" dirty="0" smtClean="0"/>
              <a:t> and I work together</a:t>
            </a:r>
          </a:p>
          <a:p>
            <a:pPr lvl="1"/>
            <a:r>
              <a:rPr lang="en-US" dirty="0" smtClean="0"/>
              <a:t>We consider how successful the projects were</a:t>
            </a:r>
          </a:p>
          <a:p>
            <a:pPr lvl="2"/>
            <a:r>
              <a:rPr lang="en-US" dirty="0" smtClean="0"/>
              <a:t>We also ask your clients, etc.</a:t>
            </a:r>
          </a:p>
          <a:p>
            <a:pPr lvl="1"/>
            <a:r>
              <a:rPr lang="en-US" dirty="0" smtClean="0"/>
              <a:t>We asked for your opinion on success!</a:t>
            </a:r>
          </a:p>
          <a:p>
            <a:pPr lvl="2"/>
            <a:r>
              <a:rPr lang="en-US" dirty="0" smtClean="0"/>
              <a:t>As promised, I’ve not looked at what anyone said</a:t>
            </a:r>
          </a:p>
          <a:p>
            <a:pPr lvl="2"/>
            <a:r>
              <a:rPr lang="en-US" dirty="0" smtClean="0"/>
              <a:t>I did have these averaged – see next page for your class results (Sec 1 &amp; 2)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you said on yesterday’s survey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Averages of 33 results, for sec 1 &amp; 2:</a:t>
            </a:r>
          </a:p>
          <a:p>
            <a:r>
              <a:rPr lang="en-US" sz="2400" dirty="0"/>
              <a:t>Teamwork: Work effectively with a team of software project stakeholders, including customers and members of the development team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Result – 1.55  Between choices 1 &amp; 2, where 1 = “I can work effectively with a diverse team…”</a:t>
            </a:r>
          </a:p>
          <a:p>
            <a:r>
              <a:rPr lang="en-US" sz="2400" dirty="0"/>
              <a:t>OO Design methods: Demonstrate object-oriented design basics like domain models, class diagrams, and interaction (sequence and communication) diagrams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Result – 1.62  Where 1 = “I can use the main UML figures to create a design that ends up with a software system…”</a:t>
            </a:r>
          </a:p>
        </p:txBody>
      </p:sp>
    </p:spTree>
    <p:extLst>
      <p:ext uri="{BB962C8B-B14F-4D97-AF65-F5344CB8AC3E}">
        <p14:creationId xmlns:p14="http://schemas.microsoft.com/office/powerpoint/2010/main" val="107896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609600"/>
          </a:xfrm>
        </p:spPr>
        <p:txBody>
          <a:bodyPr/>
          <a:lstStyle/>
          <a:p>
            <a:r>
              <a:rPr lang="en-US" sz="2800" dirty="0" smtClean="0"/>
              <a:t>What you said on yesterday’s survey, </a:t>
            </a:r>
            <a:r>
              <a:rPr lang="en-US" sz="2800" dirty="0" err="1" smtClean="0"/>
              <a:t>cntd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Requirements </a:t>
            </a:r>
            <a:r>
              <a:rPr lang="en-US" sz="2400" dirty="0" err="1"/>
              <a:t>vs</a:t>
            </a:r>
            <a:r>
              <a:rPr lang="en-US" sz="2400" dirty="0"/>
              <a:t> design: Recognize the differences between problems and solutions and deal with their interactions</a:t>
            </a:r>
            <a:r>
              <a:rPr lang="en-US" sz="2400" dirty="0" smtClean="0"/>
              <a:t>.</a:t>
            </a:r>
          </a:p>
          <a:p>
            <a:pPr lvl="1"/>
            <a:r>
              <a:rPr lang="en-US" sz="1800" dirty="0" smtClean="0"/>
              <a:t>Result – 1.59  Where 1 = “I have gotten good at analyzing what’s needed before jumping into solution mode.”</a:t>
            </a:r>
          </a:p>
          <a:p>
            <a:r>
              <a:rPr lang="en-US" sz="2400" dirty="0" err="1"/>
              <a:t>GoF</a:t>
            </a:r>
            <a:r>
              <a:rPr lang="en-US" sz="2400" dirty="0"/>
              <a:t> and GRASP: Use fundamental design principles, methods, patterns and strategies in the creation of a software system and its supporting documents</a:t>
            </a:r>
            <a:r>
              <a:rPr lang="en-US" sz="2400" dirty="0" smtClean="0"/>
              <a:t>.</a:t>
            </a:r>
          </a:p>
          <a:p>
            <a:pPr lvl="1"/>
            <a:r>
              <a:rPr lang="en-US" sz="1800" dirty="0" smtClean="0"/>
              <a:t>Result – 1.95  Where 1 = “I can use a majority of the GRASP patterns and many of the </a:t>
            </a:r>
            <a:r>
              <a:rPr lang="en-US" sz="1800" dirty="0" err="1" smtClean="0"/>
              <a:t>GoF</a:t>
            </a:r>
            <a:r>
              <a:rPr lang="en-US" sz="1800" dirty="0" smtClean="0"/>
              <a:t> patterns in developing software…”</a:t>
            </a:r>
          </a:p>
        </p:txBody>
      </p:sp>
    </p:spTree>
    <p:extLst>
      <p:ext uri="{BB962C8B-B14F-4D97-AF65-F5344CB8AC3E}">
        <p14:creationId xmlns:p14="http://schemas.microsoft.com/office/powerpoint/2010/main" val="323679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609600"/>
          </a:xfrm>
        </p:spPr>
        <p:txBody>
          <a:bodyPr/>
          <a:lstStyle/>
          <a:p>
            <a:r>
              <a:rPr lang="en-US" sz="2800" dirty="0" smtClean="0"/>
              <a:t>What you said on yesterday’s survey, </a:t>
            </a:r>
            <a:r>
              <a:rPr lang="en-US" sz="2800" dirty="0" err="1" smtClean="0"/>
              <a:t>cntd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Picking strategies: Identify criteria for the design of a software system and select patterns, create frameworks, and partition software to satisfy the inherent trade-offs</a:t>
            </a:r>
            <a:r>
              <a:rPr lang="en-US" sz="2400" dirty="0" smtClean="0"/>
              <a:t>.</a:t>
            </a:r>
          </a:p>
          <a:p>
            <a:pPr lvl="1"/>
            <a:r>
              <a:rPr lang="en-US" sz="1800" dirty="0" smtClean="0"/>
              <a:t>Result – 2.30  Where 1 = “I could go through a list of patterns and other strategies… and find some important things to use in a system I was building.”</a:t>
            </a:r>
            <a:endParaRPr lang="en-US" sz="1600" dirty="0" smtClean="0"/>
          </a:p>
          <a:p>
            <a:r>
              <a:rPr lang="en-US" sz="2400" dirty="0"/>
              <a:t>Design validation and SOLID:  Analyze and explain the feasibility and soundness of a software design.</a:t>
            </a:r>
            <a:endParaRPr lang="en-US" sz="2400" dirty="0" smtClean="0"/>
          </a:p>
          <a:p>
            <a:pPr lvl="1"/>
            <a:r>
              <a:rPr lang="en-US" sz="2000" dirty="0" smtClean="0"/>
              <a:t>Result – 1.74  Where 1 = “I can investigate code and test how a system runs, and find whether it has various kinds of design issues, like dependencies…”</a:t>
            </a:r>
          </a:p>
        </p:txBody>
      </p:sp>
    </p:spTree>
    <p:extLst>
      <p:ext uri="{BB962C8B-B14F-4D97-AF65-F5344CB8AC3E}">
        <p14:creationId xmlns:p14="http://schemas.microsoft.com/office/powerpoint/2010/main" val="9362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1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sz="2800" dirty="0" smtClean="0">
                <a:latin typeface="Arial Black" pitchFamily="34" charset="0"/>
              </a:rPr>
              <a:t>So, for example, with CSSE 374…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4102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 smtClean="0"/>
              <a:t>Where did the course we’re teaching come from?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It evolves – Who taught 374?</a:t>
            </a:r>
            <a:br>
              <a:rPr lang="en-US" sz="1600" dirty="0" smtClean="0"/>
            </a:br>
            <a:r>
              <a:rPr lang="en-US" sz="1400" dirty="0" smtClean="0"/>
              <a:t> 2003-4  2004-5      </a:t>
            </a:r>
            <a:r>
              <a:rPr lang="en-US" sz="1400" dirty="0"/>
              <a:t>2005-6    </a:t>
            </a:r>
            <a:r>
              <a:rPr lang="en-US" sz="1400" dirty="0" smtClean="0"/>
              <a:t>        2006-7                   2007-8 </a:t>
            </a:r>
            <a:r>
              <a:rPr lang="en-US" sz="1400" dirty="0"/>
              <a:t> </a:t>
            </a:r>
            <a:r>
              <a:rPr lang="en-US" sz="1400" dirty="0" smtClean="0"/>
              <a:t> 2008-9</a:t>
            </a:r>
            <a:br>
              <a:rPr lang="en-US" sz="1400" dirty="0" smtClean="0"/>
            </a:br>
            <a:r>
              <a:rPr lang="en-US" sz="1400" dirty="0" smtClean="0"/>
              <a:t>Steve – Steve – Mark </a:t>
            </a:r>
            <a:r>
              <a:rPr lang="en-US" sz="1400" dirty="0" err="1" smtClean="0"/>
              <a:t>Ardis</a:t>
            </a:r>
            <a:r>
              <a:rPr lang="en-US" sz="1400" dirty="0" smtClean="0"/>
              <a:t> – Lisa </a:t>
            </a:r>
            <a:r>
              <a:rPr lang="en-US" sz="1400" dirty="0" err="1" smtClean="0"/>
              <a:t>Kaczmarczyk</a:t>
            </a:r>
            <a:r>
              <a:rPr lang="en-US" sz="1400" dirty="0"/>
              <a:t> </a:t>
            </a:r>
            <a:r>
              <a:rPr lang="en-US" sz="1400" dirty="0" smtClean="0"/>
              <a:t>– Steve – Steve – </a:t>
            </a:r>
            <a:br>
              <a:rPr lang="en-US" sz="1400" dirty="0" smtClean="0"/>
            </a:br>
            <a:r>
              <a:rPr lang="en-US" sz="1400" dirty="0" smtClean="0"/>
              <a:t>    2009-10                   2010-11             2011-12              2012-13</a:t>
            </a:r>
            <a:br>
              <a:rPr lang="en-US" sz="1400" dirty="0" smtClean="0"/>
            </a:br>
            <a:r>
              <a:rPr lang="en-US" sz="1400" dirty="0" smtClean="0"/>
              <a:t>Shawn &amp; Curt – Shawn &amp; Steve  –  Alex &amp; Steve     </a:t>
            </a:r>
            <a:r>
              <a:rPr lang="en-US" sz="1400" dirty="0" err="1" smtClean="0"/>
              <a:t>Chandan</a:t>
            </a:r>
            <a:r>
              <a:rPr lang="en-US" sz="1400" dirty="0" smtClean="0"/>
              <a:t> &amp; Steve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Your feedback from each of these classes!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How well you did when we tried different projects, etc.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Shawn – taught a course like this at Virginia Tech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Curt – had a graduate course like this!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solidFill>
                  <a:schemeClr val="bg1"/>
                </a:solidFill>
              </a:rPr>
              <a:t>Larman</a:t>
            </a:r>
            <a:r>
              <a:rPr lang="en-US" sz="1600" dirty="0" smtClean="0">
                <a:solidFill>
                  <a:schemeClr val="bg1"/>
                </a:solidFill>
              </a:rPr>
              <a:t> – we picked a good OO book using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industry standard terminology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The above people all did all these things in industry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We model the teamwork we want you to learn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7515" y="6428601"/>
            <a:ext cx="390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Mount Olympus, from </a:t>
            </a:r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commons.wikimedia.org/</a:t>
            </a:r>
            <a:br>
              <a:rPr lang="en-US" sz="1200" dirty="0" smtClean="0">
                <a:hlinkClick r:id="rId4"/>
              </a:rPr>
            </a:br>
            <a:r>
              <a:rPr lang="en-US" sz="1200" dirty="0" smtClean="0">
                <a:hlinkClick r:id="rId4"/>
              </a:rPr>
              <a:t>wiki/File:Mount_Olympus-JP2.jpg</a:t>
            </a:r>
            <a:r>
              <a:rPr lang="en-US" sz="1200" dirty="0" smtClean="0"/>
              <a:t>. </a:t>
            </a:r>
            <a:endParaRPr lang="en-US" sz="1200" dirty="0"/>
          </a:p>
        </p:txBody>
      </p:sp>
      <p:sp>
        <p:nvSpPr>
          <p:cNvPr id="8" name="AutoShape 11"/>
          <p:cNvSpPr>
            <a:spLocks/>
          </p:cNvSpPr>
          <p:nvPr/>
        </p:nvSpPr>
        <p:spPr bwMode="auto">
          <a:xfrm>
            <a:off x="7111209" y="2377158"/>
            <a:ext cx="1194591" cy="899442"/>
          </a:xfrm>
          <a:prstGeom prst="roundRect">
            <a:avLst>
              <a:gd name="adj" fmla="val 10944"/>
            </a:avLst>
          </a:prstGeom>
          <a:solidFill>
            <a:srgbClr val="800000"/>
          </a:solidFill>
          <a:ln w="25400">
            <a:noFill/>
            <a:round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642938" eaLnBrk="1" hangingPunct="1"/>
            <a:r>
              <a:rPr lang="en-US" sz="1400" b="1" dirty="0" smtClean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Your Course</a:t>
            </a:r>
            <a:endParaRPr lang="en-US" sz="1400" b="1" dirty="0">
              <a:solidFill>
                <a:srgbClr val="FFFFFF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ctr" defTabSz="642938" eaLnBrk="1" hangingPunct="1"/>
            <a:r>
              <a:rPr lang="en-US" sz="1400" b="1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Evaluations</a:t>
            </a:r>
          </a:p>
        </p:txBody>
      </p:sp>
      <p:sp>
        <p:nvSpPr>
          <p:cNvPr id="9" name="AutoShape 9"/>
          <p:cNvSpPr>
            <a:spLocks/>
          </p:cNvSpPr>
          <p:nvPr/>
        </p:nvSpPr>
        <p:spPr bwMode="auto">
          <a:xfrm>
            <a:off x="7204780" y="3367757"/>
            <a:ext cx="1284418" cy="899443"/>
          </a:xfrm>
          <a:prstGeom prst="roundRect">
            <a:avLst>
              <a:gd name="adj" fmla="val 10944"/>
            </a:avLst>
          </a:prstGeom>
          <a:solidFill>
            <a:srgbClr val="800000"/>
          </a:solidFill>
          <a:ln w="25400">
            <a:noFill/>
            <a:round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642938" eaLnBrk="1" hangingPunct="1"/>
            <a:r>
              <a:rPr lang="en-US" sz="1400" b="1" dirty="0" smtClean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Your Success</a:t>
            </a:r>
            <a:endParaRPr lang="en-US" sz="1400" b="1" dirty="0">
              <a:solidFill>
                <a:srgbClr val="FFFFFF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>
            <a:off x="6553200" y="5181600"/>
            <a:ext cx="1284418" cy="899443"/>
          </a:xfrm>
          <a:prstGeom prst="roundRect">
            <a:avLst>
              <a:gd name="adj" fmla="val 10944"/>
            </a:avLst>
          </a:prstGeom>
          <a:solidFill>
            <a:schemeClr val="accent2">
              <a:lumMod val="60000"/>
              <a:lumOff val="40000"/>
            </a:schemeClr>
          </a:solidFill>
          <a:ln w="25400">
            <a:noFill/>
            <a:round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642938" eaLnBrk="1" hangingPunct="1"/>
            <a:r>
              <a:rPr lang="en-US" sz="1400" b="1" dirty="0" smtClean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Industry Standards</a:t>
            </a:r>
            <a:endParaRPr lang="en-US" sz="1400" b="1" dirty="0">
              <a:solidFill>
                <a:srgbClr val="FFFFFF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6487982" y="4191000"/>
            <a:ext cx="1284418" cy="899443"/>
          </a:xfrm>
          <a:prstGeom prst="roundRect">
            <a:avLst>
              <a:gd name="adj" fmla="val 10944"/>
            </a:avLst>
          </a:prstGeom>
          <a:solidFill>
            <a:schemeClr val="accent2">
              <a:lumMod val="60000"/>
              <a:lumOff val="40000"/>
            </a:schemeClr>
          </a:solidFill>
          <a:ln w="25400">
            <a:noFill/>
            <a:round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642938" eaLnBrk="1" hangingPunct="1"/>
            <a:r>
              <a:rPr lang="en-US" sz="1400" b="1" dirty="0" smtClean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New Ideas &amp; People</a:t>
            </a:r>
            <a:endParaRPr lang="en-US" sz="1400" b="1" dirty="0">
              <a:solidFill>
                <a:srgbClr val="FFFFFF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5296219" y="2971800"/>
            <a:ext cx="1821438" cy="183690"/>
          </a:xfrm>
          <a:prstGeom prst="line">
            <a:avLst/>
          </a:prstGeom>
          <a:noFill/>
          <a:ln w="50800">
            <a:solidFill>
              <a:srgbClr val="908F95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6137609" y="3581399"/>
            <a:ext cx="1057800" cy="1"/>
          </a:xfrm>
          <a:prstGeom prst="line">
            <a:avLst/>
          </a:prstGeom>
          <a:noFill/>
          <a:ln w="50800">
            <a:solidFill>
              <a:srgbClr val="908F95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5167515" y="4381499"/>
            <a:ext cx="1309485" cy="259221"/>
          </a:xfrm>
          <a:prstGeom prst="line">
            <a:avLst/>
          </a:prstGeom>
          <a:noFill/>
          <a:ln w="50800">
            <a:solidFill>
              <a:srgbClr val="908F95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5822257" y="4160379"/>
            <a:ext cx="668828" cy="259221"/>
          </a:xfrm>
          <a:prstGeom prst="line">
            <a:avLst/>
          </a:prstGeom>
          <a:noFill/>
          <a:ln w="50800">
            <a:solidFill>
              <a:srgbClr val="908F95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V="1">
            <a:off x="6324600" y="1828800"/>
            <a:ext cx="1117306" cy="152400"/>
          </a:xfrm>
          <a:prstGeom prst="line">
            <a:avLst/>
          </a:prstGeom>
          <a:noFill/>
          <a:ln w="50800">
            <a:solidFill>
              <a:srgbClr val="908F95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7" name="AutoShape 10"/>
          <p:cNvSpPr>
            <a:spLocks/>
          </p:cNvSpPr>
          <p:nvPr/>
        </p:nvSpPr>
        <p:spPr bwMode="auto">
          <a:xfrm>
            <a:off x="6911900" y="1379079"/>
            <a:ext cx="1194591" cy="899442"/>
          </a:xfrm>
          <a:prstGeom prst="roundRect">
            <a:avLst>
              <a:gd name="adj" fmla="val 10944"/>
            </a:avLst>
          </a:prstGeom>
          <a:solidFill>
            <a:srgbClr val="800000"/>
          </a:solidFill>
          <a:ln w="25400">
            <a:noFill/>
            <a:round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642938" eaLnBrk="1" hangingPunct="1"/>
            <a:r>
              <a:rPr lang="en-US" sz="1400" b="1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Course</a:t>
            </a: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5257800" y="4876800"/>
            <a:ext cx="1295400" cy="457200"/>
          </a:xfrm>
          <a:prstGeom prst="line">
            <a:avLst/>
          </a:prstGeom>
          <a:noFill/>
          <a:ln w="50800">
            <a:solidFill>
              <a:srgbClr val="908F95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5435894" y="5867400"/>
            <a:ext cx="1117306" cy="152400"/>
          </a:xfrm>
          <a:prstGeom prst="line">
            <a:avLst/>
          </a:prstGeom>
          <a:noFill/>
          <a:ln w="50800">
            <a:solidFill>
              <a:srgbClr val="908F95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V="1">
            <a:off x="6156671" y="5562600"/>
            <a:ext cx="396528" cy="0"/>
          </a:xfrm>
          <a:prstGeom prst="line">
            <a:avLst/>
          </a:prstGeom>
          <a:noFill/>
          <a:ln w="50800">
            <a:solidFill>
              <a:srgbClr val="908F95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84" y="0"/>
            <a:ext cx="1708375" cy="12954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79171" y="64770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Course </a:t>
            </a:r>
            <a:r>
              <a:rPr lang="en-US" sz="1800" dirty="0" err="1" smtClean="0"/>
              <a:t>Evals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2409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sz="2400" dirty="0" smtClean="0"/>
              <a:t>2. Improve Learning / Teaching Methods</a:t>
            </a:r>
            <a:endParaRPr lang="en-US" sz="2400" dirty="0"/>
          </a:p>
        </p:txBody>
      </p:sp>
      <p:sp>
        <p:nvSpPr>
          <p:cNvPr id="189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953000"/>
          </a:xfrm>
        </p:spPr>
        <p:txBody>
          <a:bodyPr/>
          <a:lstStyle/>
          <a:p>
            <a:r>
              <a:rPr lang="en-US" dirty="0" smtClean="0"/>
              <a:t>Framework – This course is ambitious…</a:t>
            </a:r>
          </a:p>
          <a:p>
            <a:pPr lvl="1"/>
            <a:r>
              <a:rPr lang="en-US" dirty="0" smtClean="0"/>
              <a:t>Most CS programs don’t have an undergrad course like this</a:t>
            </a:r>
          </a:p>
          <a:p>
            <a:pPr lvl="1"/>
            <a:r>
              <a:rPr lang="en-US" dirty="0" smtClean="0"/>
              <a:t>Only about 20 US schools have an undergrad SE program</a:t>
            </a:r>
          </a:p>
          <a:p>
            <a:pPr lvl="1"/>
            <a:r>
              <a:rPr lang="en-US" dirty="0" smtClean="0"/>
              <a:t>In very few undergrad software design courses, do you actually get to build a system!</a:t>
            </a:r>
          </a:p>
          <a:p>
            <a:pPr lvl="1"/>
            <a:r>
              <a:rPr lang="en-US" dirty="0" smtClean="0"/>
              <a:t>This year, we tried more stuff for the first time</a:t>
            </a:r>
          </a:p>
          <a:p>
            <a:r>
              <a:rPr lang="en-US" dirty="0" smtClean="0"/>
              <a:t>So, we’re open to ideas about how to do it even better…</a:t>
            </a:r>
            <a:endParaRPr lang="en-US" dirty="0"/>
          </a:p>
        </p:txBody>
      </p:sp>
      <p:sp>
        <p:nvSpPr>
          <p:cNvPr id="1899524" name="Footer Placeholder 4"/>
          <p:cNvSpPr txBox="1">
            <a:spLocks noGrp="1"/>
          </p:cNvSpPr>
          <p:nvPr/>
        </p:nvSpPr>
        <p:spPr bwMode="auto">
          <a:xfrm>
            <a:off x="7162800" y="6477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sz="1400" dirty="0"/>
              <a:t>Source: Curt Clifton             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84" y="0"/>
            <a:ext cx="1708375" cy="129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9171" y="64770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Course </a:t>
            </a:r>
            <a:r>
              <a:rPr lang="en-US" sz="1800" dirty="0" err="1" smtClean="0"/>
              <a:t>Evals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907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3. Promotion </a:t>
            </a:r>
            <a:r>
              <a:rPr lang="en-US" sz="2800" dirty="0"/>
              <a:t>and Tenure Input</a:t>
            </a:r>
          </a:p>
        </p:txBody>
      </p:sp>
      <p:sp>
        <p:nvSpPr>
          <p:cNvPr id="190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029200"/>
          </a:xfrm>
        </p:spPr>
        <p:txBody>
          <a:bodyPr/>
          <a:lstStyle/>
          <a:p>
            <a:r>
              <a:rPr lang="en-US" dirty="0"/>
              <a:t>Full set of course evaluations (and 200+ pages of supporting information) goes to </a:t>
            </a:r>
            <a:r>
              <a:rPr lang="en-US" dirty="0" smtClean="0"/>
              <a:t>Department, Dean </a:t>
            </a:r>
            <a:r>
              <a:rPr lang="en-US" dirty="0"/>
              <a:t>and </a:t>
            </a:r>
            <a:r>
              <a:rPr lang="en-US" dirty="0" smtClean="0"/>
              <a:t>to the Promotion &amp; Tenure Committee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Department, Dean </a:t>
            </a:r>
            <a:r>
              <a:rPr lang="en-US" dirty="0"/>
              <a:t>and </a:t>
            </a:r>
            <a:r>
              <a:rPr lang="en-US" dirty="0" smtClean="0"/>
              <a:t>Committee </a:t>
            </a:r>
            <a:r>
              <a:rPr lang="en-US" dirty="0"/>
              <a:t>make separate recommendations to President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President has final decision on</a:t>
            </a:r>
            <a:r>
              <a:rPr lang="en-US" dirty="0" smtClean="0"/>
              <a:t> promotion an tenure</a:t>
            </a:r>
            <a:endParaRPr lang="en-US" dirty="0"/>
          </a:p>
        </p:txBody>
      </p:sp>
      <p:sp>
        <p:nvSpPr>
          <p:cNvPr id="1900548" name="Footer Placeholder 4"/>
          <p:cNvSpPr txBox="1">
            <a:spLocks noGrp="1"/>
          </p:cNvSpPr>
          <p:nvPr/>
        </p:nvSpPr>
        <p:spPr bwMode="auto">
          <a:xfrm>
            <a:off x="7162800" y="6477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sz="1400" dirty="0"/>
              <a:t>Source: Curt Clifton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9171" y="64770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Course </a:t>
            </a:r>
            <a:r>
              <a:rPr lang="en-US" sz="1800" dirty="0" err="1" smtClean="0"/>
              <a:t>Evals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5885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609600"/>
          </a:xfrm>
        </p:spPr>
        <p:txBody>
          <a:bodyPr/>
          <a:lstStyle/>
          <a:p>
            <a:r>
              <a:rPr lang="en-US" sz="2800" dirty="0"/>
              <a:t>How You Can Be Most Helpful?</a:t>
            </a:r>
          </a:p>
        </p:txBody>
      </p:sp>
      <p:sp>
        <p:nvSpPr>
          <p:cNvPr id="1901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r>
              <a:rPr lang="en-US" sz="2400" dirty="0" smtClean="0"/>
              <a:t>Consider your audience</a:t>
            </a:r>
          </a:p>
          <a:p>
            <a:pPr lvl="1"/>
            <a:r>
              <a:rPr lang="en-US" sz="2000" dirty="0" smtClean="0"/>
              <a:t>Instructor (primary)</a:t>
            </a:r>
          </a:p>
          <a:p>
            <a:pPr lvl="1"/>
            <a:r>
              <a:rPr lang="en-US" sz="2000" dirty="0" smtClean="0"/>
              <a:t>Department head</a:t>
            </a:r>
          </a:p>
          <a:p>
            <a:pPr lvl="1"/>
            <a:r>
              <a:rPr lang="en-US" sz="2000" dirty="0" smtClean="0"/>
              <a:t>Dean</a:t>
            </a:r>
          </a:p>
          <a:p>
            <a:pPr lvl="1"/>
            <a:r>
              <a:rPr lang="en-US" sz="2000" dirty="0" smtClean="0"/>
              <a:t>PTR committee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Give </a:t>
            </a:r>
            <a:r>
              <a:rPr lang="en-US" sz="2400" dirty="0"/>
              <a:t>specific and constructive feedback</a:t>
            </a:r>
          </a:p>
          <a:p>
            <a:pPr lvl="1"/>
            <a:r>
              <a:rPr lang="en-US" sz="2000" dirty="0" smtClean="0"/>
              <a:t>New ideas for us!</a:t>
            </a:r>
          </a:p>
          <a:p>
            <a:pPr lvl="1"/>
            <a:r>
              <a:rPr lang="en-US" sz="2000" dirty="0" smtClean="0"/>
              <a:t>What </a:t>
            </a:r>
            <a:r>
              <a:rPr lang="en-US" sz="2000" dirty="0"/>
              <a:t>worked </a:t>
            </a:r>
            <a:r>
              <a:rPr lang="en-US" sz="2000" dirty="0" smtClean="0"/>
              <a:t>well, and why</a:t>
            </a:r>
            <a:endParaRPr lang="en-US" sz="2000" dirty="0"/>
          </a:p>
          <a:p>
            <a:pPr lvl="1"/>
            <a:r>
              <a:rPr lang="en-US" sz="2000" dirty="0"/>
              <a:t>What didn’t work, and how that could be </a:t>
            </a:r>
            <a:r>
              <a:rPr lang="en-US" sz="2000" dirty="0" smtClean="0"/>
              <a:t>fixed</a:t>
            </a:r>
          </a:p>
          <a:p>
            <a:pPr lvl="1"/>
            <a:r>
              <a:rPr lang="en-US" sz="2000" dirty="0" smtClean="0"/>
              <a:t>Make the feedback actionable</a:t>
            </a:r>
            <a:br>
              <a:rPr lang="en-US" sz="2000" dirty="0" smtClean="0"/>
            </a:br>
            <a:r>
              <a:rPr lang="en-US" sz="2000" dirty="0" smtClean="0"/>
              <a:t>– a few key, better than a long list</a:t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1901572" name="Rectangle 4"/>
          <p:cNvSpPr>
            <a:spLocks/>
          </p:cNvSpPr>
          <p:nvPr/>
        </p:nvSpPr>
        <p:spPr bwMode="auto">
          <a:xfrm>
            <a:off x="457200" y="1066800"/>
            <a:ext cx="87630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42938" eaLnBrk="1" hangingPunct="1"/>
            <a:r>
              <a:rPr lang="en-US" sz="2000" b="1" dirty="0" smtClean="0">
                <a:solidFill>
                  <a:srgbClr val="660000"/>
                </a:solidFill>
                <a:latin typeface="+mj-lt"/>
                <a:ea typeface="Helvetica Neue Bold Condensed" charset="0"/>
                <a:cs typeface="Helvetica Neue Bold Condensed" charset="0"/>
                <a:sym typeface="Helvetica Neue Bold Condensed" charset="0"/>
              </a:rPr>
              <a:t>TO </a:t>
            </a:r>
            <a:r>
              <a:rPr lang="en-US" sz="2000" b="1" dirty="0">
                <a:solidFill>
                  <a:srgbClr val="660000"/>
                </a:solidFill>
                <a:latin typeface="+mj-lt"/>
                <a:ea typeface="Helvetica Neue Bold Condensed" charset="0"/>
                <a:cs typeface="Helvetica Neue Bold Condensed" charset="0"/>
                <a:sym typeface="Helvetica Neue Bold Condensed" charset="0"/>
              </a:rPr>
              <a:t>ROSE-HULMAN,</a:t>
            </a:r>
            <a:r>
              <a:rPr lang="en-US" sz="2000" b="1" dirty="0" smtClean="0">
                <a:solidFill>
                  <a:srgbClr val="660000"/>
                </a:solidFill>
                <a:latin typeface="+mj-lt"/>
                <a:ea typeface="Helvetica Neue Bold Condensed" charset="0"/>
                <a:cs typeface="Helvetica Neue Bold Condensed" charset="0"/>
                <a:sym typeface="Helvetica Neue Bold Condensed" charset="0"/>
              </a:rPr>
              <a:t>   TO </a:t>
            </a:r>
            <a:r>
              <a:rPr lang="en-US" sz="2000" b="1" dirty="0">
                <a:solidFill>
                  <a:srgbClr val="660000"/>
                </a:solidFill>
                <a:latin typeface="+mj-lt"/>
                <a:ea typeface="Helvetica Neue Bold Condensed" charset="0"/>
                <a:cs typeface="Helvetica Neue Bold Condensed" charset="0"/>
                <a:sym typeface="Helvetica Neue Bold Condensed" charset="0"/>
              </a:rPr>
              <a:t>FUTURE STUDENTS, </a:t>
            </a:r>
            <a:r>
              <a:rPr lang="en-US" sz="2000" b="1" dirty="0" smtClean="0">
                <a:solidFill>
                  <a:srgbClr val="660000"/>
                </a:solidFill>
                <a:latin typeface="+mj-lt"/>
                <a:ea typeface="Helvetica Neue Bold Condensed" charset="0"/>
                <a:cs typeface="Helvetica Neue Bold Condensed" charset="0"/>
                <a:sym typeface="Helvetica Neue Bold Condensed" charset="0"/>
              </a:rPr>
              <a:t>  TO PROFS…</a:t>
            </a:r>
            <a:endParaRPr lang="en-US" sz="2000" b="1" dirty="0">
              <a:solidFill>
                <a:srgbClr val="660000"/>
              </a:solidFill>
              <a:latin typeface="+mj-lt"/>
              <a:ea typeface="Helvetica Neue Bold Condensed" charset="0"/>
              <a:cs typeface="Helvetica Neue Bold Condensed" charset="0"/>
              <a:sym typeface="Helvetica Neue Bold Condense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9171" y="64770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Course </a:t>
            </a:r>
            <a:r>
              <a:rPr lang="en-US" sz="1800" dirty="0" err="1" smtClean="0"/>
              <a:t>Evals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8905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600200"/>
            <a:ext cx="64389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UML diagram!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410200"/>
          </a:xfrm>
        </p:spPr>
        <p:txBody>
          <a:bodyPr/>
          <a:lstStyle/>
          <a:p>
            <a:r>
              <a:rPr lang="en-US" sz="2000" dirty="0" smtClean="0"/>
              <a:t>UML Component Diagrams</a:t>
            </a:r>
          </a:p>
          <a:p>
            <a:r>
              <a:rPr lang="en-US" sz="2000" dirty="0" smtClean="0"/>
              <a:t>Here’s an example: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Show high-level reliance on components in a way that guides development.</a:t>
            </a:r>
          </a:p>
          <a:p>
            <a:r>
              <a:rPr lang="en-US" sz="2000" dirty="0" smtClean="0"/>
              <a:t>Here, especially “Who has to have what connections to persistence.”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439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1905000"/>
            <a:ext cx="7772400" cy="533400"/>
          </a:xfrm>
          <a:ln/>
        </p:spPr>
        <p:txBody>
          <a:bodyPr/>
          <a:lstStyle/>
          <a:p>
            <a:r>
              <a:rPr lang="en-US" sz="4400" dirty="0"/>
              <a:t>Course Recap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495800" cy="298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1" y="41910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Or, what should the T-shirt say?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8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Course Themes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US" dirty="0"/>
              <a:t>Object-oriented design as</a:t>
            </a:r>
            <a:r>
              <a:rPr lang="en-US" dirty="0" smtClean="0"/>
              <a:t> </a:t>
            </a:r>
            <a:r>
              <a:rPr lang="en-US" b="1" dirty="0" smtClean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assignment </a:t>
            </a:r>
            <a:r>
              <a:rPr lang="en-US" b="1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of responsibilities</a:t>
            </a:r>
            <a:endParaRPr lang="en-US" dirty="0"/>
          </a:p>
          <a:p>
            <a:pPr>
              <a:spcAft>
                <a:spcPts val="3600"/>
              </a:spcAft>
            </a:pPr>
            <a:r>
              <a:rPr lang="en-US" dirty="0"/>
              <a:t>Using design principles and patterns to </a:t>
            </a:r>
            <a:br>
              <a:rPr lang="en-US" dirty="0"/>
            </a:br>
            <a:r>
              <a:rPr lang="en-US" b="1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think about object-oriented designs</a:t>
            </a:r>
            <a:endParaRPr lang="en-US" dirty="0"/>
          </a:p>
          <a:p>
            <a:pPr>
              <a:spcAft>
                <a:spcPts val="3600"/>
              </a:spcAft>
            </a:pPr>
            <a:r>
              <a:rPr lang="en-US" dirty="0"/>
              <a:t>Using design principles, patterns, and notations to </a:t>
            </a:r>
            <a:r>
              <a:rPr lang="en-US" b="1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communicate design ideas</a:t>
            </a:r>
            <a:endParaRPr lang="en-US" dirty="0"/>
          </a:p>
          <a:p>
            <a:pPr>
              <a:spcAft>
                <a:spcPts val="3600"/>
              </a:spcAft>
            </a:pPr>
            <a:r>
              <a:rPr lang="en-US" dirty="0"/>
              <a:t>Begin </a:t>
            </a:r>
            <a:r>
              <a:rPr lang="en-US" b="1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practicing the art and science</a:t>
            </a:r>
            <a:r>
              <a:rPr lang="en-US" dirty="0"/>
              <a:t> of</a:t>
            </a:r>
            <a:br>
              <a:rPr lang="en-US" dirty="0"/>
            </a:br>
            <a:r>
              <a:rPr lang="en-US" dirty="0"/>
              <a:t>object-oriented design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79171" y="64770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Course Recap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0265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Notations Used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410200"/>
          </a:xfrm>
          <a:ln/>
        </p:spPr>
        <p:txBody>
          <a:bodyPr/>
          <a:lstStyle/>
          <a:p>
            <a:r>
              <a:rPr lang="en-US" dirty="0"/>
              <a:t>Domain </a:t>
            </a:r>
            <a:r>
              <a:rPr lang="en-US" dirty="0" smtClean="0"/>
              <a:t>models (DM)</a:t>
            </a:r>
          </a:p>
          <a:p>
            <a:r>
              <a:rPr lang="en-US" dirty="0"/>
              <a:t>System sequence </a:t>
            </a:r>
            <a:r>
              <a:rPr lang="en-US" dirty="0" smtClean="0"/>
              <a:t>diagrams (SSD)</a:t>
            </a:r>
          </a:p>
          <a:p>
            <a:r>
              <a:rPr lang="en-US" dirty="0" smtClean="0"/>
              <a:t>Operation Contracts</a:t>
            </a:r>
          </a:p>
          <a:p>
            <a:r>
              <a:rPr lang="en-US" dirty="0"/>
              <a:t>Logical architecture </a:t>
            </a:r>
            <a:r>
              <a:rPr lang="en-US" dirty="0" smtClean="0"/>
              <a:t>diagrams</a:t>
            </a:r>
          </a:p>
          <a:p>
            <a:r>
              <a:rPr lang="en-US" dirty="0" smtClean="0"/>
              <a:t>Package diagrams</a:t>
            </a:r>
          </a:p>
          <a:p>
            <a:r>
              <a:rPr lang="en-US" dirty="0" smtClean="0"/>
              <a:t>Design </a:t>
            </a:r>
            <a:r>
              <a:rPr lang="en-US" dirty="0"/>
              <a:t>class </a:t>
            </a:r>
            <a:r>
              <a:rPr lang="en-US" dirty="0" smtClean="0"/>
              <a:t>diagrams (DCD)</a:t>
            </a:r>
          </a:p>
          <a:p>
            <a:r>
              <a:rPr lang="en-US" dirty="0"/>
              <a:t>Interaction </a:t>
            </a:r>
            <a:r>
              <a:rPr lang="en-US" dirty="0" smtClean="0"/>
              <a:t>diagrams (ID)</a:t>
            </a:r>
          </a:p>
          <a:p>
            <a:pPr marL="598268" lvl="1"/>
            <a:r>
              <a:rPr lang="en-US" dirty="0" smtClean="0"/>
              <a:t>Sequence diagrams (SD)</a:t>
            </a:r>
          </a:p>
          <a:p>
            <a:pPr marL="598268" lvl="1"/>
            <a:r>
              <a:rPr lang="en-US" dirty="0" smtClean="0"/>
              <a:t>Communication diagrams (CD)</a:t>
            </a:r>
          </a:p>
          <a:p>
            <a:r>
              <a:rPr lang="en-US" dirty="0" smtClean="0"/>
              <a:t>Activity diagrams</a:t>
            </a:r>
          </a:p>
          <a:p>
            <a:r>
              <a:rPr lang="en-US" dirty="0" smtClean="0"/>
              <a:t>Deployment </a:t>
            </a:r>
            <a:r>
              <a:rPr lang="en-US" dirty="0"/>
              <a:t>diagrams</a:t>
            </a: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641152" y="228600"/>
            <a:ext cx="6597923" cy="2133079"/>
            <a:chOff x="-40" y="0"/>
            <a:chExt cx="5911" cy="1911"/>
          </a:xfrm>
        </p:grpSpPr>
        <p:pic>
          <p:nvPicPr>
            <p:cNvPr id="21" name="Picture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0" y="544"/>
              <a:ext cx="5911" cy="1367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22" name="AutoShape 5"/>
            <p:cNvSpPr>
              <a:spLocks/>
            </p:cNvSpPr>
            <p:nvPr/>
          </p:nvSpPr>
          <p:spPr bwMode="auto">
            <a:xfrm>
              <a:off x="3088" y="0"/>
              <a:ext cx="1349" cy="496"/>
            </a:xfrm>
            <a:custGeom>
              <a:avLst/>
              <a:gdLst>
                <a:gd name="T0" fmla="+- 0 10800 2678"/>
                <a:gd name="T1" fmla="*/ T0 w 18922"/>
                <a:gd name="T2" fmla="*/ 10800 h 17413"/>
              </a:gdLst>
              <a:ahLst/>
              <a:cxnLst>
                <a:cxn ang="0">
                  <a:pos x="T1" y="T2"/>
                </a:cxn>
              </a:cxnLst>
              <a:rect l="0" t="0" r="r" b="b"/>
              <a:pathLst>
                <a:path w="18922" h="17413">
                  <a:moveTo>
                    <a:pt x="2002" y="0"/>
                  </a:moveTo>
                  <a:cubicBezTo>
                    <a:pt x="897" y="0"/>
                    <a:pt x="0" y="2515"/>
                    <a:pt x="0" y="5617"/>
                  </a:cubicBezTo>
                  <a:lnTo>
                    <a:pt x="0" y="11796"/>
                  </a:lnTo>
                  <a:cubicBezTo>
                    <a:pt x="0" y="11916"/>
                    <a:pt x="10" y="12029"/>
                    <a:pt x="13" y="12147"/>
                  </a:cubicBezTo>
                  <a:lnTo>
                    <a:pt x="-2678" y="21600"/>
                  </a:lnTo>
                  <a:lnTo>
                    <a:pt x="1311" y="17054"/>
                  </a:lnTo>
                  <a:cubicBezTo>
                    <a:pt x="1527" y="17278"/>
                    <a:pt x="1758" y="17413"/>
                    <a:pt x="2002" y="17413"/>
                  </a:cubicBezTo>
                  <a:lnTo>
                    <a:pt x="16920" y="17413"/>
                  </a:lnTo>
                  <a:cubicBezTo>
                    <a:pt x="18026" y="17413"/>
                    <a:pt x="18922" y="14898"/>
                    <a:pt x="18922" y="11796"/>
                  </a:cubicBezTo>
                  <a:lnTo>
                    <a:pt x="18922" y="5617"/>
                  </a:lnTo>
                  <a:cubicBezTo>
                    <a:pt x="18922" y="2515"/>
                    <a:pt x="18026" y="0"/>
                    <a:pt x="16920" y="0"/>
                  </a:cubicBezTo>
                  <a:lnTo>
                    <a:pt x="2002" y="0"/>
                  </a:lnTo>
                  <a:close/>
                  <a:moveTo>
                    <a:pt x="2002" y="0"/>
                  </a:moveTo>
                </a:path>
              </a:pathLst>
            </a:custGeom>
            <a:gradFill rotWithShape="0">
              <a:gsLst>
                <a:gs pos="0">
                  <a:srgbClr val="0082E5">
                    <a:alpha val="75000"/>
                  </a:srgbClr>
                </a:gs>
                <a:gs pos="100000">
                  <a:srgbClr val="0057E5">
                    <a:alpha val="64999"/>
                  </a:srgbClr>
                </a:gs>
              </a:gsLst>
              <a:lin ang="5400000" scaled="1"/>
            </a:gra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Helvetica Neue Light" charset="0"/>
                  <a:cs typeface="Helvetica Neue Light" charset="0"/>
                </a:rPr>
                <a:t>Analysis</a:t>
              </a:r>
            </a:p>
          </p:txBody>
        </p:sp>
      </p:grp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641077" y="2133526"/>
            <a:ext cx="7969746" cy="1295921"/>
            <a:chOff x="-40" y="273"/>
            <a:chExt cx="7140" cy="1161"/>
          </a:xfrm>
        </p:grpSpPr>
        <p:pic>
          <p:nvPicPr>
            <p:cNvPr id="24" name="Picture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0" y="544"/>
              <a:ext cx="5228" cy="89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25" name="AutoShape 5"/>
            <p:cNvSpPr>
              <a:spLocks/>
            </p:cNvSpPr>
            <p:nvPr/>
          </p:nvSpPr>
          <p:spPr bwMode="auto">
            <a:xfrm>
              <a:off x="5393" y="273"/>
              <a:ext cx="1707" cy="496"/>
            </a:xfrm>
            <a:custGeom>
              <a:avLst/>
              <a:gdLst>
                <a:gd name="T0" fmla="+- 0 10800 2678"/>
                <a:gd name="T1" fmla="*/ T0 w 18922"/>
                <a:gd name="T2" fmla="*/ 10800 h 17413"/>
              </a:gdLst>
              <a:ahLst/>
              <a:cxnLst>
                <a:cxn ang="0">
                  <a:pos x="T1" y="T2"/>
                </a:cxn>
              </a:cxnLst>
              <a:rect l="0" t="0" r="r" b="b"/>
              <a:pathLst>
                <a:path w="18922" h="17413">
                  <a:moveTo>
                    <a:pt x="2002" y="0"/>
                  </a:moveTo>
                  <a:cubicBezTo>
                    <a:pt x="897" y="0"/>
                    <a:pt x="0" y="2515"/>
                    <a:pt x="0" y="5617"/>
                  </a:cubicBezTo>
                  <a:lnTo>
                    <a:pt x="0" y="11796"/>
                  </a:lnTo>
                  <a:cubicBezTo>
                    <a:pt x="0" y="11916"/>
                    <a:pt x="10" y="12029"/>
                    <a:pt x="13" y="12147"/>
                  </a:cubicBezTo>
                  <a:lnTo>
                    <a:pt x="-2678" y="21600"/>
                  </a:lnTo>
                  <a:lnTo>
                    <a:pt x="1311" y="17054"/>
                  </a:lnTo>
                  <a:cubicBezTo>
                    <a:pt x="1527" y="17278"/>
                    <a:pt x="1758" y="17413"/>
                    <a:pt x="2002" y="17413"/>
                  </a:cubicBezTo>
                  <a:lnTo>
                    <a:pt x="16920" y="17413"/>
                  </a:lnTo>
                  <a:cubicBezTo>
                    <a:pt x="18026" y="17413"/>
                    <a:pt x="18922" y="14898"/>
                    <a:pt x="18922" y="11796"/>
                  </a:cubicBezTo>
                  <a:lnTo>
                    <a:pt x="18922" y="5617"/>
                  </a:lnTo>
                  <a:cubicBezTo>
                    <a:pt x="18922" y="2515"/>
                    <a:pt x="18026" y="0"/>
                    <a:pt x="16920" y="0"/>
                  </a:cubicBezTo>
                  <a:lnTo>
                    <a:pt x="2002" y="0"/>
                  </a:lnTo>
                  <a:close/>
                  <a:moveTo>
                    <a:pt x="2002" y="0"/>
                  </a:moveTo>
                </a:path>
              </a:pathLst>
            </a:custGeom>
            <a:gradFill rotWithShape="0">
              <a:gsLst>
                <a:gs pos="0">
                  <a:srgbClr val="0082E5">
                    <a:alpha val="75000"/>
                  </a:srgbClr>
                </a:gs>
                <a:gs pos="100000">
                  <a:srgbClr val="0057E5">
                    <a:alpha val="64999"/>
                  </a:srgbClr>
                </a:gs>
              </a:gsLst>
              <a:lin ang="5400000" scaled="1"/>
            </a:gra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Helvetica Neue Light" charset="0"/>
                  <a:cs typeface="Helvetica Neue Light" charset="0"/>
                </a:rPr>
                <a:t>Architecture</a:t>
              </a:r>
              <a:endPara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Helvetica Neue Light" charset="0"/>
                <a:cs typeface="Helvetica Neue Light" charset="0"/>
              </a:endParaRPr>
            </a:p>
          </p:txBody>
        </p:sp>
      </p:grpSp>
      <p:grpSp>
        <p:nvGrpSpPr>
          <p:cNvPr id="26" name="Group 3"/>
          <p:cNvGrpSpPr>
            <a:grpSpLocks/>
          </p:cNvGrpSpPr>
          <p:nvPr/>
        </p:nvGrpSpPr>
        <p:grpSpPr bwMode="auto">
          <a:xfrm>
            <a:off x="640854" y="3124498"/>
            <a:ext cx="8503295" cy="2208981"/>
            <a:chOff x="-40" y="273"/>
            <a:chExt cx="7618" cy="1979"/>
          </a:xfrm>
        </p:grpSpPr>
        <p:pic>
          <p:nvPicPr>
            <p:cNvPr id="27" name="Picture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0" y="544"/>
              <a:ext cx="5228" cy="170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28" name="AutoShape 5"/>
            <p:cNvSpPr>
              <a:spLocks/>
            </p:cNvSpPr>
            <p:nvPr/>
          </p:nvSpPr>
          <p:spPr bwMode="auto">
            <a:xfrm>
              <a:off x="5393" y="273"/>
              <a:ext cx="2185" cy="496"/>
            </a:xfrm>
            <a:custGeom>
              <a:avLst/>
              <a:gdLst>
                <a:gd name="T0" fmla="+- 0 10800 2678"/>
                <a:gd name="T1" fmla="*/ T0 w 18922"/>
                <a:gd name="T2" fmla="*/ 10800 h 17413"/>
              </a:gdLst>
              <a:ahLst/>
              <a:cxnLst>
                <a:cxn ang="0">
                  <a:pos x="T1" y="T2"/>
                </a:cxn>
              </a:cxnLst>
              <a:rect l="0" t="0" r="r" b="b"/>
              <a:pathLst>
                <a:path w="18922" h="17413">
                  <a:moveTo>
                    <a:pt x="2002" y="0"/>
                  </a:moveTo>
                  <a:cubicBezTo>
                    <a:pt x="897" y="0"/>
                    <a:pt x="0" y="2515"/>
                    <a:pt x="0" y="5617"/>
                  </a:cubicBezTo>
                  <a:lnTo>
                    <a:pt x="0" y="11796"/>
                  </a:lnTo>
                  <a:cubicBezTo>
                    <a:pt x="0" y="11916"/>
                    <a:pt x="10" y="12029"/>
                    <a:pt x="13" y="12147"/>
                  </a:cubicBezTo>
                  <a:lnTo>
                    <a:pt x="-2678" y="21600"/>
                  </a:lnTo>
                  <a:lnTo>
                    <a:pt x="1311" y="17054"/>
                  </a:lnTo>
                  <a:cubicBezTo>
                    <a:pt x="1527" y="17278"/>
                    <a:pt x="1758" y="17413"/>
                    <a:pt x="2002" y="17413"/>
                  </a:cubicBezTo>
                  <a:lnTo>
                    <a:pt x="16920" y="17413"/>
                  </a:lnTo>
                  <a:cubicBezTo>
                    <a:pt x="18026" y="17413"/>
                    <a:pt x="18922" y="14898"/>
                    <a:pt x="18922" y="11796"/>
                  </a:cubicBezTo>
                  <a:lnTo>
                    <a:pt x="18922" y="5617"/>
                  </a:lnTo>
                  <a:cubicBezTo>
                    <a:pt x="18922" y="2515"/>
                    <a:pt x="18026" y="0"/>
                    <a:pt x="16920" y="0"/>
                  </a:cubicBezTo>
                  <a:lnTo>
                    <a:pt x="2002" y="0"/>
                  </a:lnTo>
                  <a:close/>
                  <a:moveTo>
                    <a:pt x="2002" y="0"/>
                  </a:moveTo>
                </a:path>
              </a:pathLst>
            </a:custGeom>
            <a:gradFill rotWithShape="0">
              <a:gsLst>
                <a:gs pos="0">
                  <a:srgbClr val="0082E5">
                    <a:alpha val="75000"/>
                  </a:srgbClr>
                </a:gs>
                <a:gs pos="100000">
                  <a:srgbClr val="0057E5">
                    <a:alpha val="64999"/>
                  </a:srgbClr>
                </a:gs>
              </a:gsLst>
              <a:lin ang="5400000" scaled="1"/>
            </a:gra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Helvetica Neue Light" charset="0"/>
                  <a:cs typeface="Helvetica Neue Light" charset="0"/>
                </a:rPr>
                <a:t>Logical Design</a:t>
              </a:r>
            </a:p>
          </p:txBody>
        </p:sp>
      </p:grpSp>
      <p:grpSp>
        <p:nvGrpSpPr>
          <p:cNvPr id="29" name="Group 3"/>
          <p:cNvGrpSpPr>
            <a:grpSpLocks/>
          </p:cNvGrpSpPr>
          <p:nvPr/>
        </p:nvGrpSpPr>
        <p:grpSpPr bwMode="auto">
          <a:xfrm>
            <a:off x="685800" y="5029199"/>
            <a:ext cx="8457530" cy="838274"/>
            <a:chOff x="-40" y="273"/>
            <a:chExt cx="7577" cy="751"/>
          </a:xfrm>
        </p:grpSpPr>
        <p:pic>
          <p:nvPicPr>
            <p:cNvPr id="30" name="Picture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0" y="544"/>
              <a:ext cx="3686" cy="4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31" name="AutoShape 5"/>
            <p:cNvSpPr>
              <a:spLocks/>
            </p:cNvSpPr>
            <p:nvPr/>
          </p:nvSpPr>
          <p:spPr bwMode="auto">
            <a:xfrm>
              <a:off x="4124" y="273"/>
              <a:ext cx="3413" cy="496"/>
            </a:xfrm>
            <a:custGeom>
              <a:avLst/>
              <a:gdLst>
                <a:gd name="T0" fmla="+- 0 10800 2678"/>
                <a:gd name="T1" fmla="*/ T0 w 18922"/>
                <a:gd name="T2" fmla="*/ 10800 h 17413"/>
              </a:gdLst>
              <a:ahLst/>
              <a:cxnLst>
                <a:cxn ang="0">
                  <a:pos x="T1" y="T2"/>
                </a:cxn>
              </a:cxnLst>
              <a:rect l="0" t="0" r="r" b="b"/>
              <a:pathLst>
                <a:path w="18922" h="17413">
                  <a:moveTo>
                    <a:pt x="2002" y="0"/>
                  </a:moveTo>
                  <a:cubicBezTo>
                    <a:pt x="897" y="0"/>
                    <a:pt x="0" y="2515"/>
                    <a:pt x="0" y="5617"/>
                  </a:cubicBezTo>
                  <a:lnTo>
                    <a:pt x="0" y="11796"/>
                  </a:lnTo>
                  <a:cubicBezTo>
                    <a:pt x="0" y="11916"/>
                    <a:pt x="10" y="12029"/>
                    <a:pt x="13" y="12147"/>
                  </a:cubicBezTo>
                  <a:lnTo>
                    <a:pt x="-2678" y="21600"/>
                  </a:lnTo>
                  <a:lnTo>
                    <a:pt x="1311" y="17054"/>
                  </a:lnTo>
                  <a:cubicBezTo>
                    <a:pt x="1527" y="17278"/>
                    <a:pt x="1758" y="17413"/>
                    <a:pt x="2002" y="17413"/>
                  </a:cubicBezTo>
                  <a:lnTo>
                    <a:pt x="16920" y="17413"/>
                  </a:lnTo>
                  <a:cubicBezTo>
                    <a:pt x="18026" y="17413"/>
                    <a:pt x="18922" y="14898"/>
                    <a:pt x="18922" y="11796"/>
                  </a:cubicBezTo>
                  <a:lnTo>
                    <a:pt x="18922" y="5617"/>
                  </a:lnTo>
                  <a:cubicBezTo>
                    <a:pt x="18922" y="2515"/>
                    <a:pt x="18026" y="0"/>
                    <a:pt x="16920" y="0"/>
                  </a:cubicBezTo>
                  <a:lnTo>
                    <a:pt x="2002" y="0"/>
                  </a:lnTo>
                  <a:close/>
                  <a:moveTo>
                    <a:pt x="2002" y="0"/>
                  </a:moveTo>
                </a:path>
              </a:pathLst>
            </a:custGeom>
            <a:gradFill rotWithShape="0">
              <a:gsLst>
                <a:gs pos="0">
                  <a:srgbClr val="0082E5">
                    <a:alpha val="75000"/>
                  </a:srgbClr>
                </a:gs>
                <a:gs pos="100000">
                  <a:srgbClr val="0057E5">
                    <a:alpha val="64999"/>
                  </a:srgbClr>
                </a:gs>
              </a:gsLst>
              <a:lin ang="5400000" scaled="1"/>
            </a:gra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Helvetica Neue Light" charset="0"/>
                  <a:cs typeface="Helvetica Neue Light" charset="0"/>
                </a:rPr>
                <a:t> Bus. Process Modeling</a:t>
              </a:r>
              <a:endPara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Helvetica Neue Light" charset="0"/>
                <a:cs typeface="Helvetica Neue Light" charset="0"/>
              </a:endParaRPr>
            </a:p>
          </p:txBody>
        </p:sp>
      </p:grpSp>
      <p:grpSp>
        <p:nvGrpSpPr>
          <p:cNvPr id="32" name="Group 3"/>
          <p:cNvGrpSpPr>
            <a:grpSpLocks/>
          </p:cNvGrpSpPr>
          <p:nvPr/>
        </p:nvGrpSpPr>
        <p:grpSpPr bwMode="auto">
          <a:xfrm>
            <a:off x="685800" y="5618410"/>
            <a:ext cx="7849195" cy="782463"/>
            <a:chOff x="-40" y="323"/>
            <a:chExt cx="7032" cy="701"/>
          </a:xfrm>
        </p:grpSpPr>
        <p:pic>
          <p:nvPicPr>
            <p:cNvPr id="33" name="Picture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0" y="544"/>
              <a:ext cx="4301" cy="4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34" name="AutoShape 5"/>
            <p:cNvSpPr>
              <a:spLocks/>
            </p:cNvSpPr>
            <p:nvPr/>
          </p:nvSpPr>
          <p:spPr bwMode="auto">
            <a:xfrm>
              <a:off x="4534" y="323"/>
              <a:ext cx="2458" cy="496"/>
            </a:xfrm>
            <a:custGeom>
              <a:avLst/>
              <a:gdLst>
                <a:gd name="T0" fmla="+- 0 10800 2678"/>
                <a:gd name="T1" fmla="*/ T0 w 18922"/>
                <a:gd name="T2" fmla="*/ 10800 h 17413"/>
              </a:gdLst>
              <a:ahLst/>
              <a:cxnLst>
                <a:cxn ang="0">
                  <a:pos x="T1" y="T2"/>
                </a:cxn>
              </a:cxnLst>
              <a:rect l="0" t="0" r="r" b="b"/>
              <a:pathLst>
                <a:path w="18922" h="17413">
                  <a:moveTo>
                    <a:pt x="2002" y="0"/>
                  </a:moveTo>
                  <a:cubicBezTo>
                    <a:pt x="897" y="0"/>
                    <a:pt x="0" y="2515"/>
                    <a:pt x="0" y="5617"/>
                  </a:cubicBezTo>
                  <a:lnTo>
                    <a:pt x="0" y="11796"/>
                  </a:lnTo>
                  <a:cubicBezTo>
                    <a:pt x="0" y="11916"/>
                    <a:pt x="10" y="12029"/>
                    <a:pt x="13" y="12147"/>
                  </a:cubicBezTo>
                  <a:lnTo>
                    <a:pt x="-2678" y="21600"/>
                  </a:lnTo>
                  <a:lnTo>
                    <a:pt x="1311" y="17054"/>
                  </a:lnTo>
                  <a:cubicBezTo>
                    <a:pt x="1527" y="17278"/>
                    <a:pt x="1758" y="17413"/>
                    <a:pt x="2002" y="17413"/>
                  </a:cubicBezTo>
                  <a:lnTo>
                    <a:pt x="16920" y="17413"/>
                  </a:lnTo>
                  <a:cubicBezTo>
                    <a:pt x="18026" y="17413"/>
                    <a:pt x="18922" y="14898"/>
                    <a:pt x="18922" y="11796"/>
                  </a:cubicBezTo>
                  <a:lnTo>
                    <a:pt x="18922" y="5617"/>
                  </a:lnTo>
                  <a:cubicBezTo>
                    <a:pt x="18922" y="2515"/>
                    <a:pt x="18026" y="0"/>
                    <a:pt x="16920" y="0"/>
                  </a:cubicBezTo>
                  <a:lnTo>
                    <a:pt x="2002" y="0"/>
                  </a:lnTo>
                  <a:close/>
                  <a:moveTo>
                    <a:pt x="2002" y="0"/>
                  </a:moveTo>
                </a:path>
              </a:pathLst>
            </a:custGeom>
            <a:gradFill rotWithShape="0">
              <a:gsLst>
                <a:gs pos="0">
                  <a:srgbClr val="0082E5">
                    <a:alpha val="75000"/>
                  </a:srgbClr>
                </a:gs>
                <a:gs pos="100000">
                  <a:srgbClr val="0057E5">
                    <a:alpha val="64999"/>
                  </a:srgbClr>
                </a:gs>
              </a:gsLst>
              <a:lin ang="5400000" scaled="1"/>
            </a:gra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Helvetica Neue Light" charset="0"/>
                  <a:cs typeface="Helvetica Neue Light" charset="0"/>
                </a:rPr>
                <a:t> Physical Design</a:t>
              </a:r>
              <a:endPara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Helvetica Neue Light" charset="0"/>
                <a:cs typeface="Helvetica Neue Light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379171" y="64770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Course Recap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1329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GRASP Principles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Low Coupling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High Cohesion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Information Expert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Creator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Controller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Polymorphism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Pure Fabrication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Indirection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Protected Variations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0" y="1143000"/>
            <a:ext cx="4127500" cy="3848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9171" y="64770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Course Recap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0294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Gang of </a:t>
            </a:r>
            <a:r>
              <a:rPr lang="en-US" dirty="0" smtClean="0"/>
              <a:t>Four (</a:t>
            </a:r>
            <a:r>
              <a:rPr lang="en-US" dirty="0" err="1" smtClean="0"/>
              <a:t>GoF</a:t>
            </a:r>
            <a:r>
              <a:rPr lang="en-US" dirty="0" smtClean="0"/>
              <a:t>) Design </a:t>
            </a:r>
            <a:r>
              <a:rPr lang="en-US" dirty="0"/>
              <a:t>Patterns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3962400" cy="5486400"/>
          </a:xfr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u="sng" dirty="0"/>
              <a:t>Behavioral</a:t>
            </a:r>
          </a:p>
          <a:p>
            <a:pPr marL="598268" lvl="1">
              <a:spcBef>
                <a:spcPts val="914"/>
              </a:spcBef>
            </a:pPr>
            <a:r>
              <a:rPr lang="en-US" dirty="0"/>
              <a:t>Strategy</a:t>
            </a:r>
          </a:p>
          <a:p>
            <a:pPr marL="598268" lvl="1">
              <a:spcBef>
                <a:spcPts val="914"/>
              </a:spcBef>
            </a:pPr>
            <a:r>
              <a:rPr lang="en-US" dirty="0"/>
              <a:t>Observer</a:t>
            </a:r>
          </a:p>
          <a:p>
            <a:pPr marL="598268" lvl="1">
              <a:spcBef>
                <a:spcPts val="914"/>
              </a:spcBef>
            </a:pPr>
            <a:r>
              <a:rPr lang="en-US" dirty="0"/>
              <a:t>Template Method</a:t>
            </a:r>
          </a:p>
          <a:p>
            <a:pPr marL="598268" lvl="1">
              <a:spcBef>
                <a:spcPts val="914"/>
              </a:spcBef>
            </a:pPr>
            <a:r>
              <a:rPr lang="en-US" dirty="0"/>
              <a:t>State</a:t>
            </a:r>
          </a:p>
          <a:p>
            <a:pPr marL="598268" lvl="1">
              <a:spcBef>
                <a:spcPts val="914"/>
              </a:spcBef>
            </a:pPr>
            <a:r>
              <a:rPr lang="en-US" dirty="0"/>
              <a:t>Command</a:t>
            </a:r>
          </a:p>
          <a:p>
            <a:pPr>
              <a:spcBef>
                <a:spcPts val="914"/>
              </a:spcBef>
            </a:pPr>
            <a:r>
              <a:rPr lang="en-US" sz="2400" u="sng" dirty="0"/>
              <a:t>Creational</a:t>
            </a:r>
          </a:p>
          <a:p>
            <a:pPr marL="598268" lvl="1">
              <a:spcBef>
                <a:spcPts val="914"/>
              </a:spcBef>
            </a:pPr>
            <a:r>
              <a:rPr lang="en-US" dirty="0"/>
              <a:t>Factory Method</a:t>
            </a:r>
          </a:p>
          <a:p>
            <a:pPr marL="598268" lvl="1">
              <a:spcBef>
                <a:spcPts val="914"/>
              </a:spcBef>
            </a:pPr>
            <a:r>
              <a:rPr lang="en-US" dirty="0"/>
              <a:t>Abstract Factory</a:t>
            </a:r>
          </a:p>
          <a:p>
            <a:pPr marL="598268" lvl="1">
              <a:spcBef>
                <a:spcPts val="914"/>
              </a:spcBef>
            </a:pPr>
            <a:r>
              <a:rPr lang="en-US" dirty="0" smtClean="0"/>
              <a:t>Singleton</a:t>
            </a:r>
            <a:endParaRPr lang="en-US" dirty="0"/>
          </a:p>
        </p:txBody>
      </p:sp>
      <p:sp>
        <p:nvSpPr>
          <p:cNvPr id="34819" name="AutoShape 3"/>
          <p:cNvSpPr>
            <a:spLocks/>
          </p:cNvSpPr>
          <p:nvPr/>
        </p:nvSpPr>
        <p:spPr bwMode="auto">
          <a:xfrm>
            <a:off x="5562600" y="3048000"/>
            <a:ext cx="3505200" cy="3276600"/>
          </a:xfrm>
          <a:prstGeom prst="roundRect">
            <a:avLst>
              <a:gd name="adj" fmla="val 18750"/>
            </a:avLst>
          </a:prstGeom>
          <a:solidFill>
            <a:srgbClr val="0000FF">
              <a:alpha val="49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Helvetica Neue Light" charset="0"/>
                <a:cs typeface="Helvetica Neue Light" charset="0"/>
              </a:rPr>
              <a:t>Others</a:t>
            </a:r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Helvetica Neue Light" charset="0"/>
                <a:cs typeface="Helvetica Neue Light" charset="0"/>
              </a:rPr>
              <a:t>: Interpreter, Chain of Responsibility, Iterator, Mediator, Memento, Visitor, Builder</a:t>
            </a:r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Helvetica Neue Light" charset="0"/>
                <a:cs typeface="Helvetica Neue Light" charset="0"/>
              </a:rPr>
              <a:t>, Bridge,  Prototype, Flyweight, Decorator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Helvetica Neue Light" charset="0"/>
              <a:cs typeface="Helvetica Neue Light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86200" y="1066800"/>
            <a:ext cx="396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Clr>
                <a:schemeClr val="accent1"/>
              </a:buClr>
              <a:buSzPct val="75000"/>
              <a:buFont typeface="Wingdings" charset="2"/>
              <a:buChar char="n"/>
              <a:defRPr b="1" u="sng">
                <a:latin typeface="+mn-lt"/>
              </a:defRPr>
            </a:lvl1pPr>
            <a:lvl2pPr marL="598268" lvl="1" indent="-285750">
              <a:spcBef>
                <a:spcPts val="914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b="1">
                <a:latin typeface="+mn-lt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000" b="1"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b="1"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b="1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latin typeface="+mn-lt"/>
              </a:defRPr>
            </a:lvl9pPr>
          </a:lstStyle>
          <a:p>
            <a:r>
              <a:rPr lang="en-US" dirty="0"/>
              <a:t>Structural</a:t>
            </a:r>
          </a:p>
          <a:p>
            <a:pPr lvl="1"/>
            <a:r>
              <a:rPr lang="en-US" dirty="0"/>
              <a:t>Adapter</a:t>
            </a:r>
          </a:p>
          <a:p>
            <a:pPr lvl="1"/>
            <a:r>
              <a:rPr lang="en-US" dirty="0"/>
              <a:t>Composite</a:t>
            </a:r>
          </a:p>
          <a:p>
            <a:pPr lvl="1"/>
            <a:r>
              <a:rPr lang="en-US" dirty="0"/>
              <a:t>Façade</a:t>
            </a:r>
          </a:p>
          <a:p>
            <a:pPr lvl="1"/>
            <a:r>
              <a:rPr lang="en-US" dirty="0" smtClean="0"/>
              <a:t>Proxy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79171" y="64770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Course Recap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4412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  <p:bldP spid="34819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533400"/>
          </a:xfrm>
        </p:spPr>
        <p:txBody>
          <a:bodyPr/>
          <a:lstStyle/>
          <a:p>
            <a:pPr algn="ctr"/>
            <a:r>
              <a:rPr lang="en-US" sz="3200" dirty="0"/>
              <a:t>Learning </a:t>
            </a:r>
            <a:r>
              <a:rPr lang="en-US" sz="3200" dirty="0" smtClean="0"/>
              <a:t>Outcomes: </a:t>
            </a:r>
            <a:br>
              <a:rPr lang="en-US" sz="3200" dirty="0" smtClean="0"/>
            </a:br>
            <a:r>
              <a:rPr lang="en-US" sz="3200" dirty="0" smtClean="0"/>
              <a:t>Teamwork</a:t>
            </a:r>
            <a:endParaRPr lang="en-US" sz="3200" dirty="0"/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35100"/>
            <a:ext cx="5257800" cy="48133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Work </a:t>
            </a:r>
            <a:r>
              <a:rPr lang="en-US" dirty="0"/>
              <a:t>effectively with a team of software project stakeholders, including customers and members of </a:t>
            </a:r>
            <a:r>
              <a:rPr lang="en-US" dirty="0" smtClean="0"/>
              <a:t>your </a:t>
            </a:r>
            <a:r>
              <a:rPr lang="en-US" dirty="0"/>
              <a:t>development </a:t>
            </a:r>
            <a:r>
              <a:rPr lang="en-US" dirty="0" smtClean="0"/>
              <a:t>team: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Customer communications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Delivery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Team </a:t>
            </a:r>
            <a:r>
              <a:rPr lang="en-US" sz="2400" dirty="0" smtClean="0"/>
              <a:t>responsibilities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Coordinating with other teams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528415"/>
            <a:ext cx="2971800" cy="44913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8464793" y="6381690"/>
            <a:ext cx="5268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+mn-lt"/>
              </a:rPr>
              <a:t>Q3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9171" y="64770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Course Recap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14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2007FairfaxShowcaseSE-Slides-Bohner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80000A"/>
      </a:accent1>
      <a:accent2>
        <a:srgbClr val="81460A"/>
      </a:accent2>
      <a:accent3>
        <a:srgbClr val="FFFFFF"/>
      </a:accent3>
      <a:accent4>
        <a:srgbClr val="000000"/>
      </a:accent4>
      <a:accent5>
        <a:srgbClr val="C0AAAA"/>
      </a:accent5>
      <a:accent6>
        <a:srgbClr val="743F08"/>
      </a:accent6>
      <a:hlink>
        <a:srgbClr val="805255"/>
      </a:hlink>
      <a:folHlink>
        <a:srgbClr val="B2B2B2"/>
      </a:folHlink>
    </a:clrScheme>
    <a:fontScheme name="2007FairfaxShowcaseSE-Slides-Bohn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2007FairfaxShowcaseSE-Slides-Bohner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2007FairfaxShowcaseSE-Slides-Bohner</Template>
  <TotalTime>61016</TotalTime>
  <Words>1637</Words>
  <Application>Microsoft Office PowerPoint</Application>
  <PresentationFormat>On-screen Show (4:3)</PresentationFormat>
  <Paragraphs>285</Paragraphs>
  <Slides>27</Slides>
  <Notes>18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2007FairfaxShowcaseSE-Slides-Bohner</vt:lpstr>
      <vt:lpstr>CSSE 374: Final Perspectives on Software Architecture and Design</vt:lpstr>
      <vt:lpstr>Plan for Today</vt:lpstr>
      <vt:lpstr>One more UML diagram!</vt:lpstr>
      <vt:lpstr>Course Recap</vt:lpstr>
      <vt:lpstr>Course Themes</vt:lpstr>
      <vt:lpstr>Notations Used</vt:lpstr>
      <vt:lpstr>GRASP Principles</vt:lpstr>
      <vt:lpstr>Gang of Four (GoF) Design Patterns</vt:lpstr>
      <vt:lpstr>Learning Outcomes:  Teamwork</vt:lpstr>
      <vt:lpstr>Learning Outcomes:  Object-Oriented Design</vt:lpstr>
      <vt:lpstr>Learning Outcomes:  Problems and Solutions</vt:lpstr>
      <vt:lpstr>Learning Outcomes:  Fundamental Design</vt:lpstr>
      <vt:lpstr>Learning Outcomes:  Patterns, Tradeoffs</vt:lpstr>
      <vt:lpstr>You’ve come a long way</vt:lpstr>
      <vt:lpstr>Starting back in the fall…</vt:lpstr>
      <vt:lpstr>What else is left to study, work on?</vt:lpstr>
      <vt:lpstr>Course Evaluations  A Mechanism for Improvement</vt:lpstr>
      <vt:lpstr>What are Course Evaluations used for?</vt:lpstr>
      <vt:lpstr>1. Improve Courses and Curriculum</vt:lpstr>
      <vt:lpstr>How do we measure your success?</vt:lpstr>
      <vt:lpstr>What you said on yesterday’s survey</vt:lpstr>
      <vt:lpstr>What you said on yesterday’s survey, cntd</vt:lpstr>
      <vt:lpstr>What you said on yesterday’s survey, cntd</vt:lpstr>
      <vt:lpstr>So, for example, with CSSE 374…</vt:lpstr>
      <vt:lpstr>2. Improve Learning / Teaching Methods</vt:lpstr>
      <vt:lpstr>3. Promotion and Tenure Input</vt:lpstr>
      <vt:lpstr>How You Can Be Most Helpful?</vt:lpstr>
    </vt:vector>
  </TitlesOfParts>
  <Company>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Engineering</dc:title>
  <dc:creator>Shawn Bohner</dc:creator>
  <cp:lastModifiedBy>Windows User</cp:lastModifiedBy>
  <cp:revision>616</cp:revision>
  <cp:lastPrinted>2011-02-15T09:18:31Z</cp:lastPrinted>
  <dcterms:created xsi:type="dcterms:W3CDTF">2010-09-02T02:24:37Z</dcterms:created>
  <dcterms:modified xsi:type="dcterms:W3CDTF">2014-02-17T19:45:43Z</dcterms:modified>
</cp:coreProperties>
</file>