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256" r:id="rId2"/>
    <p:sldId id="899" r:id="rId3"/>
    <p:sldId id="926" r:id="rId4"/>
    <p:sldId id="928" r:id="rId5"/>
    <p:sldId id="955" r:id="rId6"/>
    <p:sldId id="930" r:id="rId7"/>
    <p:sldId id="956" r:id="rId8"/>
    <p:sldId id="957" r:id="rId9"/>
    <p:sldId id="958" r:id="rId10"/>
    <p:sldId id="959" r:id="rId11"/>
    <p:sldId id="960" r:id="rId12"/>
    <p:sldId id="961" r:id="rId13"/>
    <p:sldId id="962" r:id="rId14"/>
    <p:sldId id="963" r:id="rId15"/>
    <p:sldId id="964" r:id="rId16"/>
    <p:sldId id="965" r:id="rId17"/>
    <p:sldId id="966" r:id="rId18"/>
    <p:sldId id="967" r:id="rId19"/>
    <p:sldId id="968" r:id="rId20"/>
    <p:sldId id="969" r:id="rId21"/>
    <p:sldId id="970" r:id="rId22"/>
    <p:sldId id="971" r:id="rId23"/>
  </p:sldIdLst>
  <p:sldSz cx="9144000" cy="6858000" type="screen4x3"/>
  <p:notesSz cx="7010400" cy="92964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FFFFCC"/>
    <a:srgbClr val="000066"/>
    <a:srgbClr val="99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82853" autoAdjust="0"/>
  </p:normalViewPr>
  <p:slideViewPr>
    <p:cSldViewPr>
      <p:cViewPr varScale="1">
        <p:scale>
          <a:sx n="97" d="100"/>
          <a:sy n="97" d="100"/>
        </p:scale>
        <p:origin x="-1950" y="-42"/>
      </p:cViewPr>
      <p:guideLst>
        <p:guide orient="horz" pos="2160"/>
        <p:guide pos="3600"/>
      </p:guideLst>
    </p:cSldViewPr>
  </p:slideViewPr>
  <p:outlineViewPr>
    <p:cViewPr>
      <p:scale>
        <a:sx n="33" d="100"/>
        <a:sy n="33" d="100"/>
      </p:scale>
      <p:origin x="0" y="21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4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DA11A76-E010-E64A-9721-C3A22C2AE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11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87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1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87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112" y="4416099"/>
            <a:ext cx="5142177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195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87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5"/>
            <a:ext cx="3038144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87">
              <a:defRPr sz="1300"/>
            </a:lvl1pPr>
          </a:lstStyle>
          <a:p>
            <a:pPr>
              <a:defRPr/>
            </a:pPr>
            <a:fld id="{498B7675-986A-4C4B-ADA0-FFB57BC6E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57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AE6F02-F76E-7644-8FFB-71A03D022527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aseline="0" dirty="0" smtClean="0">
                <a:latin typeface="+mn-lt"/>
              </a:rPr>
              <a:t>Q1 is a book reading question!</a:t>
            </a:r>
          </a:p>
          <a:p>
            <a:endParaRPr lang="en-US" baseline="0" dirty="0" smtClean="0">
              <a:latin typeface="+mn-lt"/>
            </a:endParaRPr>
          </a:p>
          <a:p>
            <a:r>
              <a:rPr lang="en-US" baseline="0" dirty="0" smtClean="0">
                <a:latin typeface="+mn-lt"/>
              </a:rPr>
              <a:t>Iteration 3 – that would be what’s leftover for next term, if anything!  We’ll discuss that part </a:t>
            </a:r>
            <a:r>
              <a:rPr lang="en-US" baseline="0" smtClean="0">
                <a:latin typeface="+mn-lt"/>
              </a:rPr>
              <a:t>in class.</a:t>
            </a:r>
            <a:endParaRPr lang="en-US" baseline="0" dirty="0" smtClean="0">
              <a:latin typeface="+mn-l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1390">
              <a:defRPr/>
            </a:pPr>
            <a:r>
              <a:rPr lang="en-US" b="1" dirty="0" smtClean="0">
                <a:latin typeface="+mn-lt"/>
              </a:rPr>
              <a:t>Q4</a:t>
            </a:r>
            <a:r>
              <a:rPr lang="en-US" dirty="0" smtClean="0">
                <a:latin typeface="+mn-lt"/>
              </a:rPr>
              <a:t>: </a:t>
            </a:r>
            <a:r>
              <a:rPr lang="en-US" dirty="0">
                <a:latin typeface="+mn-lt"/>
              </a:rPr>
              <a:t>The first guideline for showing composition in a domain model is, “If in doubt, __[[leave it out]]__.”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697845"/>
            <a:ext cx="4600575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Walk through how Sale total is calculated from </a:t>
            </a:r>
            <a:r>
              <a:rPr lang="en-US" dirty="0" err="1">
                <a:latin typeface="+mn-lt"/>
                <a:ea typeface="Lucida Grande" charset="0"/>
                <a:cs typeface="Lucida Grande" charset="0"/>
                <a:sym typeface="Lucida Grande" charset="0"/>
              </a:rPr>
              <a:t>SalesLineItems</a:t>
            </a:r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 and their references to </a:t>
            </a:r>
            <a:r>
              <a:rPr lang="en-US" dirty="0" err="1">
                <a:latin typeface="+mn-lt"/>
                <a:ea typeface="Lucida Grande" charset="0"/>
                <a:cs typeface="Lucida Grande" charset="0"/>
                <a:sym typeface="Lucida Grande" charset="0"/>
              </a:rPr>
              <a:t>ProductDescriptions</a:t>
            </a:r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697845"/>
            <a:ext cx="4600575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err="1">
                <a:latin typeface="+mn-lt"/>
                <a:ea typeface="Lucida Grande" charset="0"/>
                <a:cs typeface="Lucida Grande" charset="0"/>
                <a:sym typeface="Lucida Grande" charset="0"/>
              </a:rPr>
              <a:t>ProductPrice</a:t>
            </a:r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 with </a:t>
            </a:r>
            <a:r>
              <a:rPr lang="en-US" dirty="0" err="1">
                <a:latin typeface="+mn-lt"/>
                <a:ea typeface="Lucida Grande" charset="0"/>
                <a:cs typeface="Lucida Grande" charset="0"/>
                <a:sym typeface="Lucida Grande" charset="0"/>
              </a:rPr>
              <a:t>activeInterval</a:t>
            </a:r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 lets us set future pricing as well!</a:t>
            </a:r>
          </a:p>
          <a:p>
            <a:endParaRPr lang="en-US" dirty="0">
              <a:latin typeface="+mn-lt"/>
              <a:ea typeface="Lucida Grande" charset="0"/>
              <a:cs typeface="Lucida Grande" charset="0"/>
              <a:sym typeface="Lucida Grande" charset="0"/>
            </a:endParaRPr>
          </a:p>
          <a:p>
            <a:pPr defTabSz="881390">
              <a:defRPr/>
            </a:pPr>
            <a:r>
              <a:rPr lang="en-US" b="1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Q5</a:t>
            </a:r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: </a:t>
            </a:r>
            <a:r>
              <a:rPr lang="en-US" dirty="0">
                <a:latin typeface="+mn-lt"/>
              </a:rPr>
              <a:t>How can we solve the problem of prices changing over time for things like returns? </a:t>
            </a:r>
            <a:endParaRPr lang="en-US" dirty="0">
              <a:latin typeface="+mn-lt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Icing has taken on a whole new</a:t>
            </a:r>
            <a:r>
              <a:rPr lang="en-US" baseline="0" dirty="0" smtClean="0"/>
              <a:t> meaning to me with “</a:t>
            </a:r>
            <a:r>
              <a:rPr lang="en-US" baseline="0" dirty="0" err="1" smtClean="0"/>
              <a:t>Icepocalypes</a:t>
            </a:r>
            <a:r>
              <a:rPr lang="en-US" baseline="0" dirty="0" smtClean="0"/>
              <a:t> 2011!!!”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34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697845"/>
            <a:ext cx="4600575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Roles as associations: person can change roles</a:t>
            </a:r>
          </a:p>
          <a:p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Roles as concepts: separate attributes and associations</a:t>
            </a:r>
          </a:p>
          <a:p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Better: Why not have separate </a:t>
            </a:r>
            <a:r>
              <a:rPr lang="en-US" dirty="0" err="1">
                <a:latin typeface="+mn-lt"/>
                <a:ea typeface="Lucida Grande" charset="0"/>
                <a:cs typeface="Lucida Grande" charset="0"/>
                <a:sym typeface="Lucida Grande" charset="0"/>
              </a:rPr>
              <a:t>ManagerRole</a:t>
            </a:r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 and </a:t>
            </a:r>
            <a:r>
              <a:rPr lang="en-US" dirty="0" err="1">
                <a:latin typeface="+mn-lt"/>
                <a:ea typeface="Lucida Grande" charset="0"/>
                <a:cs typeface="Lucida Grande" charset="0"/>
                <a:sym typeface="Lucida Grande" charset="0"/>
              </a:rPr>
              <a:t>CashierRole</a:t>
            </a:r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 classes, each associated with a Person fulfilling the role.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Q6</a:t>
            </a:r>
            <a:r>
              <a:rPr lang="en-US" dirty="0" smtClean="0">
                <a:latin typeface="+mn-lt"/>
              </a:rPr>
              <a:t>: </a:t>
            </a:r>
            <a:r>
              <a:rPr lang="en-US" dirty="0">
                <a:latin typeface="+mn-lt"/>
              </a:rPr>
              <a:t>In our Video Store example from the homework, suppose the </a:t>
            </a:r>
            <a:r>
              <a:rPr lang="en-US" dirty="0" err="1">
                <a:latin typeface="+mn-lt"/>
              </a:rPr>
              <a:t>VideoStore</a:t>
            </a:r>
            <a:r>
              <a:rPr lang="en-US" dirty="0">
                <a:latin typeface="+mn-lt"/>
              </a:rPr>
              <a:t> tracks Videos by barcodes on their cases.  Redraw this portion of the domain model to use a </a:t>
            </a:r>
            <a:r>
              <a:rPr lang="en-US" i="1" dirty="0">
                <a:latin typeface="+mn-lt"/>
              </a:rPr>
              <a:t>qualified association</a:t>
            </a:r>
            <a:r>
              <a:rPr lang="en-US" dirty="0">
                <a:latin typeface="+mn-lt"/>
              </a:rPr>
              <a:t>.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Q7</a:t>
            </a:r>
            <a:r>
              <a:rPr lang="en-US" dirty="0" smtClean="0">
                <a:latin typeface="+mn-lt"/>
              </a:rPr>
              <a:t>:</a:t>
            </a:r>
            <a:r>
              <a:rPr lang="en-US" baseline="0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In the indicated conceptual class, what does the “Core Elements::” portion of the label indicate</a:t>
            </a:r>
            <a:r>
              <a:rPr lang="en-US" dirty="0" smtClean="0">
                <a:latin typeface="+mn-lt"/>
              </a:rPr>
              <a:t>?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Q8: </a:t>
            </a:r>
            <a:r>
              <a:rPr lang="en-US" dirty="0" smtClean="0"/>
              <a:t>If Domain is big enough to partition into packages, Group conceptual Classes that</a:t>
            </a:r>
            <a:r>
              <a:rPr lang="en-US" baseline="0" dirty="0" smtClean="0"/>
              <a:t> are in the same subject area, are in the same class hierarchy, are strongly ________________, and/or participate in the same ________________.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00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6562390" indent="-36121695" defTabSz="938008"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069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8139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220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6278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F31F47-BA5D-F741-ACD4-2222F85B0CC8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UML </a:t>
            </a:r>
            <a:r>
              <a:rPr lang="en-US" dirty="0"/>
              <a:t>is to design as good penmanship is to authoring a book…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is from http://conferences.embarcadero.com/article/32095.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B7675-986A-4C4B-ADA0-FFB57BC6EE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3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Doesn’t make sense to have a draft email</a:t>
            </a:r>
            <a:r>
              <a:rPr lang="en-US" baseline="0" dirty="0" smtClean="0"/>
              <a:t> and a sent email as two types of email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• red X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697845"/>
            <a:ext cx="4600575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>
                <a:latin typeface="+mn-lt"/>
                <a:ea typeface="Lucida Grande" charset="0"/>
                <a:cs typeface="Lucida Grande" charset="0"/>
                <a:sym typeface="Lucida Grande" charset="0"/>
              </a:rPr>
              <a:t>This is a typical design problem about how to represent some complication in an otherwise straightforward part of the structure.  </a:t>
            </a:r>
            <a:r>
              <a:rPr lang="en-US" dirty="0">
                <a:latin typeface="+mn-lt"/>
                <a:ea typeface="Lucida Grande" charset="0"/>
                <a:cs typeface="Lucida Grande" charset="0"/>
                <a:sym typeface="Lucida Grande" charset="0"/>
              </a:rPr>
              <a:t>Some possibilities are in Figures 31.14–31.16. </a:t>
            </a:r>
            <a:r>
              <a:rPr lang="en-US" dirty="0" smtClean="0">
                <a:latin typeface="+mn-lt"/>
                <a:ea typeface="Lucida Grande" charset="0"/>
                <a:cs typeface="Lucida Grande" charset="0"/>
                <a:sym typeface="Lucida Grande" charset="0"/>
              </a:rPr>
              <a:t>[See the book]</a:t>
            </a:r>
            <a:endParaRPr lang="en-US" dirty="0">
              <a:latin typeface="+mn-lt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>
                <a:latin typeface="+mn-lt"/>
              </a:rPr>
              <a:t>Q2</a:t>
            </a:r>
            <a:r>
              <a:rPr lang="en-US" dirty="0" smtClean="0">
                <a:latin typeface="+mn-lt"/>
              </a:rPr>
              <a:t>: </a:t>
            </a:r>
            <a:r>
              <a:rPr lang="en-US" dirty="0">
                <a:latin typeface="+mn-lt"/>
              </a:rPr>
              <a:t>Which of these are reasons for creating an association class (check all that apply</a:t>
            </a:r>
            <a:r>
              <a:rPr lang="en-US" dirty="0" smtClean="0">
                <a:latin typeface="+mn-lt"/>
              </a:rPr>
              <a:t>):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1390">
              <a:defRPr/>
            </a:pPr>
            <a:r>
              <a:rPr lang="en-US" dirty="0" err="1" smtClean="0">
                <a:latin typeface="+mn-lt"/>
              </a:rPr>
              <a:t>ServiceContract</a:t>
            </a:r>
            <a:r>
              <a:rPr lang="en-US" dirty="0" smtClean="0">
                <a:latin typeface="+mn-lt"/>
              </a:rPr>
              <a:t> may be modeled as an association class related to the association between Store and </a:t>
            </a:r>
            <a:r>
              <a:rPr lang="en-US" dirty="0" err="1" smtClean="0">
                <a:latin typeface="+mn-lt"/>
              </a:rPr>
              <a:t>AuthorizationSerice</a:t>
            </a:r>
            <a:r>
              <a:rPr lang="en-US" dirty="0" smtClean="0">
                <a:latin typeface="+mn-lt"/>
              </a:rPr>
              <a:t>.</a:t>
            </a:r>
          </a:p>
          <a:p>
            <a:pPr defTabSz="881390">
              <a:defRPr/>
            </a:pPr>
            <a:r>
              <a:rPr lang="en-US" dirty="0" smtClean="0">
                <a:latin typeface="+mn-lt"/>
              </a:rPr>
              <a:t>In the </a:t>
            </a:r>
            <a:r>
              <a:rPr lang="en-US" dirty="0" err="1" smtClean="0">
                <a:latin typeface="+mn-lt"/>
              </a:rPr>
              <a:t>UML,this</a:t>
            </a:r>
            <a:r>
              <a:rPr lang="en-US" dirty="0" smtClean="0">
                <a:latin typeface="+mn-lt"/>
              </a:rPr>
              <a:t> is illustrated with a dashed line from the association to the association class.</a:t>
            </a:r>
          </a:p>
          <a:p>
            <a:pPr defTabSz="881390">
              <a:defRPr/>
            </a:pPr>
            <a:r>
              <a:rPr lang="en-US" dirty="0" smtClean="0">
                <a:latin typeface="+mn-lt"/>
              </a:rPr>
              <a:t>Visually communicates that a </a:t>
            </a:r>
            <a:r>
              <a:rPr lang="en-US" dirty="0" err="1" smtClean="0">
                <a:latin typeface="+mn-lt"/>
              </a:rPr>
              <a:t>ServiceContract</a:t>
            </a:r>
            <a:r>
              <a:rPr lang="en-US" dirty="0" smtClean="0">
                <a:latin typeface="+mn-lt"/>
              </a:rPr>
              <a:t> and its attributes are related to the association between Store and </a:t>
            </a:r>
            <a:r>
              <a:rPr lang="en-US" dirty="0" err="1" smtClean="0">
                <a:latin typeface="+mn-lt"/>
              </a:rPr>
              <a:t>AuthorizationService</a:t>
            </a:r>
            <a:r>
              <a:rPr lang="en-US" dirty="0" smtClean="0">
                <a:latin typeface="+mn-lt"/>
              </a:rPr>
              <a:t>, and that the lifetime of the </a:t>
            </a:r>
            <a:r>
              <a:rPr lang="en-US" dirty="0" err="1" smtClean="0">
                <a:latin typeface="+mn-lt"/>
              </a:rPr>
              <a:t>ServiceContract</a:t>
            </a:r>
            <a:r>
              <a:rPr lang="en-US" dirty="0" smtClean="0">
                <a:latin typeface="+mn-lt"/>
              </a:rPr>
              <a:t> is dependent on the relationship.</a:t>
            </a:r>
          </a:p>
          <a:p>
            <a:pPr defTabSz="881390">
              <a:defRPr/>
            </a:pPr>
            <a:endParaRPr lang="en-US" dirty="0" smtClean="0">
              <a:latin typeface="+mn-lt"/>
            </a:endParaRPr>
          </a:p>
          <a:p>
            <a:pPr defTabSz="881390">
              <a:defRPr/>
            </a:pPr>
            <a:r>
              <a:rPr lang="en-US" b="1" dirty="0" smtClean="0">
                <a:latin typeface="+mn-lt"/>
              </a:rPr>
              <a:t>Q3: </a:t>
            </a:r>
            <a:r>
              <a:rPr lang="en-US" dirty="0">
                <a:latin typeface="+mn-lt"/>
              </a:rPr>
              <a:t>Sketch how we could use an association class to show that a </a:t>
            </a:r>
            <a:r>
              <a:rPr lang="en-US" i="1" dirty="0">
                <a:latin typeface="+mn-lt"/>
              </a:rPr>
              <a:t>Person</a:t>
            </a:r>
            <a:r>
              <a:rPr lang="en-US" dirty="0">
                <a:latin typeface="+mn-lt"/>
              </a:rPr>
              <a:t> is employed by a </a:t>
            </a:r>
            <a:r>
              <a:rPr lang="en-US" i="1" dirty="0">
                <a:latin typeface="+mn-lt"/>
              </a:rPr>
              <a:t>Company</a:t>
            </a:r>
            <a:r>
              <a:rPr lang="en-US" dirty="0">
                <a:latin typeface="+mn-lt"/>
              </a:rPr>
              <a:t> for a particular </a:t>
            </a:r>
            <a:r>
              <a:rPr lang="en-US" i="1" dirty="0" smtClean="0">
                <a:latin typeface="+mn-lt"/>
              </a:rPr>
              <a:t>salary.</a:t>
            </a:r>
            <a:endParaRPr lang="en-US" dirty="0">
              <a:latin typeface="+mn-lt"/>
            </a:endParaRPr>
          </a:p>
          <a:p>
            <a:pPr defTabSz="881390">
              <a:defRPr/>
            </a:pP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Aggregation is a kind of association used to model whole-part relationships between things (e.g., bag of marbles)</a:t>
            </a:r>
          </a:p>
          <a:p>
            <a:r>
              <a:rPr lang="en-US" dirty="0" smtClean="0"/>
              <a:t>2 types Composition</a:t>
            </a:r>
            <a:r>
              <a:rPr lang="en-US" baseline="0" dirty="0" smtClean="0"/>
              <a:t> and Shared</a:t>
            </a:r>
            <a:endParaRPr lang="en-US" dirty="0" smtClean="0"/>
          </a:p>
          <a:p>
            <a:r>
              <a:rPr lang="en-US" b="1" dirty="0" smtClean="0"/>
              <a:t>Composition is a strong form of aggregation</a:t>
            </a:r>
            <a:r>
              <a:rPr lang="en-US" dirty="0" smtClean="0"/>
              <a:t>…(e.g., fingers in a hand – can’t detach</a:t>
            </a:r>
            <a:r>
              <a:rPr lang="en-US" baseline="0" dirty="0" smtClean="0"/>
              <a:t> a finger and put it on another hand</a:t>
            </a:r>
            <a:r>
              <a:rPr lang="en-US" dirty="0" smtClean="0"/>
              <a:t>)</a:t>
            </a:r>
          </a:p>
          <a:p>
            <a:r>
              <a:rPr lang="en-US" dirty="0" smtClean="0"/>
              <a:t>	- solid diamond on composite end</a:t>
            </a:r>
          </a:p>
          <a:p>
            <a:r>
              <a:rPr lang="en-US" dirty="0" smtClean="0"/>
              <a:t>“Shared” aggregation depicted</a:t>
            </a:r>
            <a:r>
              <a:rPr lang="en-US" baseline="0" dirty="0" smtClean="0"/>
              <a:t> by hollow diamond, m</a:t>
            </a:r>
            <a:r>
              <a:rPr lang="en-US" dirty="0" smtClean="0"/>
              <a:t>eans that the multiplicity at the composite end may be more than one</a:t>
            </a:r>
          </a:p>
          <a:p>
            <a:r>
              <a:rPr lang="en-US" dirty="0" smtClean="0"/>
              <a:t>	- Implies that the part may be simultaneously in many composite instances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CB88E9-65C7-B546-AF03-1B27CAF8A3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 userDrawn="1"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</p:grp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228600" y="6400800"/>
            <a:ext cx="8686800" cy="0"/>
          </a:xfrm>
          <a:prstGeom prst="line">
            <a:avLst/>
          </a:prstGeom>
          <a:noFill/>
          <a:ln w="38100">
            <a:solidFill>
              <a:srgbClr val="A13214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9" name="Picture 31" descr="rose4"/>
          <p:cNvPicPr>
            <a:picLocks noChangeAspect="1" noChangeArrowheads="1"/>
          </p:cNvPicPr>
          <p:nvPr userDrawn="1"/>
        </p:nvPicPr>
        <p:blipFill>
          <a:blip r:embed="rId2">
            <a:alphaModFix/>
          </a:blip>
          <a:srcRect l="12895" t="22858"/>
          <a:stretch>
            <a:fillRect/>
          </a:stretch>
        </p:blipFill>
        <p:spPr bwMode="auto">
          <a:xfrm>
            <a:off x="5784576" y="6300787"/>
            <a:ext cx="3359424" cy="557213"/>
          </a:xfrm>
          <a:prstGeom prst="rect">
            <a:avLst/>
          </a:prstGeom>
          <a:noFill/>
        </p:spPr>
      </p:pic>
      <p:sp>
        <p:nvSpPr>
          <p:cNvPr id="41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chemeClr val="tx2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A555-AB5D-AB47-9A04-8ECC014EE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3C5A2-3CDB-8D43-803E-A3728E607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58896-62B4-C440-B032-A29F26D1A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76400"/>
            <a:ext cx="4038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87EBC-9861-6140-A321-9ACAA360D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906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90600"/>
            <a:ext cx="3810000" cy="5105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553200"/>
            <a:ext cx="1905000" cy="381000"/>
          </a:xfrm>
        </p:spPr>
        <p:txBody>
          <a:bodyPr/>
          <a:lstStyle>
            <a:lvl1pPr>
              <a:defRPr smtClean="0"/>
            </a:lvl1pPr>
          </a:lstStyle>
          <a:p>
            <a:fld id="{6BFBB817-3540-2943-B8DF-59439D03E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5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88F01-88A4-0A49-A992-66D74FFC0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E2931-4B0B-694B-995F-A2D88DDB8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6D2B4-435D-E74A-8285-6CF81365F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1B28E-7595-6A4B-A957-C884F43E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48E52-6334-C748-88D8-371D152A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476CB-7739-B045-A5B0-808B29AD9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7C557-CAFD-FD46-99B7-D835B9966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8D20F-AAD2-644F-85B5-CE4A69817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hlin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30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defRPr/>
              </a:pPr>
              <a:endParaRPr 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D98F137C-4BC3-5045-90E0-34A07F0E8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381000" y="3048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381000" y="11430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228600" y="6400800"/>
            <a:ext cx="8686800" cy="0"/>
          </a:xfrm>
          <a:prstGeom prst="line">
            <a:avLst/>
          </a:prstGeom>
          <a:noFill/>
          <a:ln w="38100">
            <a:solidFill>
              <a:srgbClr val="A13214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33" name="Picture 31" descr="rose4"/>
          <p:cNvPicPr>
            <a:picLocks noChangeAspect="1" noChangeArrowheads="1"/>
          </p:cNvPicPr>
          <p:nvPr userDrawn="1"/>
        </p:nvPicPr>
        <p:blipFill>
          <a:blip r:embed="rId17"/>
          <a:srcRect l="12895" t="22858"/>
          <a:stretch>
            <a:fillRect/>
          </a:stretch>
        </p:blipFill>
        <p:spPr bwMode="auto">
          <a:xfrm>
            <a:off x="0" y="6529388"/>
            <a:ext cx="19812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n"/>
        <a:defRPr sz="28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¨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¨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438400" y="1828800"/>
            <a:ext cx="6705600" cy="22098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smtClean="0"/>
              <a:t>CSSE 374</a:t>
            </a:r>
            <a:r>
              <a:rPr lang="en-US" sz="3600" dirty="0" smtClean="0">
                <a:ea typeface="+mj-ea"/>
                <a:cs typeface="+mj-cs"/>
              </a:rPr>
              <a:t>:</a:t>
            </a:r>
            <a:br>
              <a:rPr lang="en-US" sz="3600" dirty="0" smtClean="0">
                <a:ea typeface="+mj-ea"/>
                <a:cs typeface="+mj-cs"/>
              </a:rPr>
            </a:br>
            <a:r>
              <a:rPr lang="en-US" sz="3600" dirty="0">
                <a:ea typeface="+mj-ea"/>
                <a:cs typeface="+mj-cs"/>
              </a:rPr>
              <a:t>Domain Model Refinements and </a:t>
            </a:r>
            <a:r>
              <a:rPr lang="en-US" sz="3600" dirty="0" smtClean="0">
                <a:ea typeface="+mj-ea"/>
                <a:cs typeface="+mj-cs"/>
              </a:rPr>
              <a:t>Iteration </a:t>
            </a:r>
            <a:r>
              <a:rPr lang="en-US" sz="3600" dirty="0">
                <a:ea typeface="+mj-ea"/>
                <a:cs typeface="+mj-cs"/>
              </a:rPr>
              <a:t>3 </a:t>
            </a:r>
            <a:r>
              <a:rPr lang="en-US" sz="3600" dirty="0" smtClean="0">
                <a:ea typeface="+mj-ea"/>
                <a:cs typeface="+mj-cs"/>
              </a:rPr>
              <a:t>Preparations</a:t>
            </a:r>
            <a:endParaRPr lang="en-US" sz="3600" dirty="0">
              <a:ea typeface="+mj-ea"/>
              <a:cs typeface="+mj-cs"/>
            </a:endParaRPr>
          </a:p>
        </p:txBody>
      </p:sp>
      <p:pic>
        <p:nvPicPr>
          <p:cNvPr id="9" name="Picture 4" descr="76ros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132387"/>
            <a:ext cx="855872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/>
          </p:cNvSpPr>
          <p:nvPr/>
        </p:nvSpPr>
        <p:spPr bwMode="auto">
          <a:xfrm>
            <a:off x="5415045" y="6400800"/>
            <a:ext cx="376155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34" y="-19800"/>
            <a:ext cx="937066" cy="934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6410980"/>
            <a:ext cx="534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These slides and others derived from Shawn Bohner, Curt Clifton, </a:t>
            </a:r>
            <a:r>
              <a:rPr lang="en-US" sz="1400" smtClean="0"/>
              <a:t>Alex Lo, and </a:t>
            </a:r>
            <a:r>
              <a:rPr lang="en-US" sz="1400" dirty="0" smtClean="0"/>
              <a:t>others involved in delivering 374.</a:t>
            </a:r>
            <a:endParaRPr lang="en-US" sz="1400" dirty="0"/>
          </a:p>
        </p:txBody>
      </p:sp>
      <p:sp>
        <p:nvSpPr>
          <p:cNvPr id="11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419600"/>
            <a:ext cx="4876800" cy="1981200"/>
          </a:xfrm>
          <a:noFill/>
        </p:spPr>
        <p:txBody>
          <a:bodyPr/>
          <a:lstStyle/>
          <a:p>
            <a:pPr eaLnBrk="1" hangingPunct="1"/>
            <a:r>
              <a:rPr lang="en-US" sz="1800" dirty="0" smtClean="0"/>
              <a:t>Steve Chenoweth </a:t>
            </a:r>
          </a:p>
          <a:p>
            <a:pPr eaLnBrk="1" hangingPunct="1"/>
            <a:r>
              <a:rPr lang="en-US" sz="1800" dirty="0" smtClean="0"/>
              <a:t>Office: </a:t>
            </a:r>
            <a:r>
              <a:rPr lang="en-US" sz="1800" dirty="0" err="1" smtClean="0"/>
              <a:t>Moench</a:t>
            </a:r>
            <a:r>
              <a:rPr lang="en-US" sz="1800" dirty="0" smtClean="0"/>
              <a:t> Room F220</a:t>
            </a:r>
          </a:p>
          <a:p>
            <a:pPr eaLnBrk="1" hangingPunct="1"/>
            <a:r>
              <a:rPr lang="en-US" sz="1800" dirty="0" smtClean="0"/>
              <a:t>Phone: (812) 877-8974</a:t>
            </a:r>
            <a:br>
              <a:rPr lang="en-US" sz="1800" dirty="0" smtClean="0"/>
            </a:br>
            <a:r>
              <a:rPr lang="en-US" sz="1800" dirty="0" smtClean="0"/>
              <a:t>Email: chenowet@rose-hulman.edu</a:t>
            </a:r>
          </a:p>
        </p:txBody>
      </p:sp>
      <p:sp>
        <p:nvSpPr>
          <p:cNvPr id="12" name="Rectangle 37"/>
          <p:cNvSpPr txBox="1">
            <a:spLocks noChangeArrowheads="1"/>
          </p:cNvSpPr>
          <p:nvPr/>
        </p:nvSpPr>
        <p:spPr bwMode="auto">
          <a:xfrm>
            <a:off x="4267200" y="4419600"/>
            <a:ext cx="4876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None/>
              <a:defRPr sz="28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¨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sz="1800" dirty="0"/>
              <a:t>Chandan Rupakheti </a:t>
            </a:r>
          </a:p>
          <a:p>
            <a:pPr eaLnBrk="1" hangingPunct="1"/>
            <a:r>
              <a:rPr lang="en-US" sz="1800" dirty="0"/>
              <a:t>Office: </a:t>
            </a:r>
            <a:r>
              <a:rPr lang="en-US" sz="1800" dirty="0" err="1"/>
              <a:t>Moench</a:t>
            </a:r>
            <a:r>
              <a:rPr lang="en-US" sz="1800" dirty="0"/>
              <a:t> Room F203</a:t>
            </a:r>
          </a:p>
          <a:p>
            <a:pPr eaLnBrk="1" hangingPunct="1"/>
            <a:r>
              <a:rPr lang="en-US" sz="1800" dirty="0"/>
              <a:t>Phone: (812) 877-8390</a:t>
            </a:r>
            <a:br>
              <a:rPr lang="en-US" sz="1800" dirty="0"/>
            </a:br>
            <a:r>
              <a:rPr lang="en-US" sz="1800" dirty="0"/>
              <a:t>Email: rupakhet@rose-hulman.edu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Association Class Examples</a:t>
            </a:r>
            <a:endParaRPr lang="en-U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0"/>
            <a:ext cx="8779768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8539245" y="6400800"/>
            <a:ext cx="376155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Q3</a:t>
            </a:r>
          </a:p>
        </p:txBody>
      </p:sp>
      <p:pic>
        <p:nvPicPr>
          <p:cNvPr id="6" name="Picture 4" descr="fig 27"/>
          <p:cNvPicPr>
            <a:picLocks noChangeAspect="1" noChangeArrowheads="1"/>
          </p:cNvPicPr>
          <p:nvPr/>
        </p:nvPicPr>
        <p:blipFill>
          <a:blip r:embed="rId4">
            <a:lum bright="-36000" contrast="60000"/>
          </a:blip>
          <a:srcRect l="14888" t="38695" r="3722" b="33005"/>
          <a:stretch>
            <a:fillRect/>
          </a:stretch>
        </p:blipFill>
        <p:spPr bwMode="auto">
          <a:xfrm>
            <a:off x="381000" y="4036058"/>
            <a:ext cx="8508506" cy="2059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92354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609600"/>
          </a:xfrm>
          <a:ln/>
        </p:spPr>
        <p:txBody>
          <a:bodyPr/>
          <a:lstStyle/>
          <a:p>
            <a:r>
              <a:rPr lang="en-US" dirty="0"/>
              <a:t>Recall, Composition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876800"/>
          </a:xfrm>
          <a:ln/>
        </p:spPr>
        <p:txBody>
          <a:bodyPr anchor="t"/>
          <a:lstStyle/>
          <a:p>
            <a:pPr>
              <a:buNone/>
            </a:pPr>
            <a:r>
              <a:rPr lang="en-US" dirty="0"/>
              <a:t>A </a:t>
            </a:r>
            <a:r>
              <a:rPr lang="en-US" dirty="0">
                <a:solidFill>
                  <a:srgbClr val="800000"/>
                </a:solidFill>
              </a:rPr>
              <a:t>composition</a:t>
            </a:r>
            <a:r>
              <a:rPr lang="en-US" dirty="0"/>
              <a:t> relationship implies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  <a:p>
            <a:pPr marL="598268" lvl="1"/>
            <a:r>
              <a:rPr lang="en-US" dirty="0"/>
              <a:t>An instance of the part belongs to only</a:t>
            </a:r>
            <a:r>
              <a:rPr lang="en-US" dirty="0" smtClean="0"/>
              <a:t> </a:t>
            </a:r>
            <a:r>
              <a:rPr lang="en-US" i="1" dirty="0" smtClean="0"/>
              <a:t>one</a:t>
            </a:r>
            <a:r>
              <a:rPr lang="en-US" dirty="0" smtClean="0"/>
              <a:t> </a:t>
            </a:r>
            <a:r>
              <a:rPr lang="en-US" dirty="0"/>
              <a:t>composite instance at a </a:t>
            </a:r>
            <a:r>
              <a:rPr lang="en-US" dirty="0" smtClean="0"/>
              <a:t>time</a:t>
            </a:r>
            <a:br>
              <a:rPr lang="en-US" dirty="0" smtClean="0"/>
            </a:br>
            <a:endParaRPr lang="en-US" dirty="0" smtClean="0"/>
          </a:p>
          <a:p>
            <a:pPr marL="598268" lvl="1"/>
            <a:r>
              <a:rPr lang="en-US" dirty="0"/>
              <a:t>The part must </a:t>
            </a:r>
            <a:r>
              <a:rPr lang="en-US" i="1" dirty="0"/>
              <a:t>always belong </a:t>
            </a:r>
            <a:r>
              <a:rPr lang="en-US" dirty="0"/>
              <a:t>to a </a:t>
            </a:r>
            <a:r>
              <a:rPr lang="en-US" dirty="0" smtClean="0"/>
              <a:t>composite</a:t>
            </a:r>
            <a:br>
              <a:rPr lang="en-US" dirty="0" smtClean="0"/>
            </a:br>
            <a:endParaRPr lang="en-US" dirty="0" smtClean="0"/>
          </a:p>
          <a:p>
            <a:pPr marL="598268" lvl="1"/>
            <a:r>
              <a:rPr lang="en-US" dirty="0"/>
              <a:t>The composite is responsible for creating/deleting the parts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648200"/>
            <a:ext cx="5403577" cy="1446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8" name="AutoShape 4"/>
          <p:cNvSpPr>
            <a:spLocks/>
          </p:cNvSpPr>
          <p:nvPr/>
        </p:nvSpPr>
        <p:spPr bwMode="auto">
          <a:xfrm>
            <a:off x="304800" y="4953000"/>
            <a:ext cx="2438400" cy="1371600"/>
          </a:xfrm>
          <a:prstGeom prst="roundRect">
            <a:avLst>
              <a:gd name="adj" fmla="val 8333"/>
            </a:avLst>
          </a:prstGeom>
          <a:solidFill>
            <a:srgbClr val="800000">
              <a:alpha val="50000"/>
            </a:srgb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Not to be confused with the composite pattern, which is similar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. </a:t>
            </a:r>
            <a:r>
              <a:rPr lang="en-U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(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sigh)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ea typeface="Helvetica Neue Light" charset="0"/>
              <a:cs typeface="Helvetica Neue Light" charset="0"/>
            </a:endParaRPr>
          </a:p>
        </p:txBody>
      </p:sp>
      <p:pic>
        <p:nvPicPr>
          <p:cNvPr id="7" name="Content Placeholder 3" descr="BU00949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" t="1747" r="1299" b="1473"/>
          <a:stretch/>
        </p:blipFill>
        <p:spPr bwMode="auto">
          <a:xfrm>
            <a:off x="7157369" y="431470"/>
            <a:ext cx="1986631" cy="193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280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 bldLvl="2"/>
      <p:bldP spid="317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Composition </a:t>
            </a:r>
            <a:r>
              <a:rPr lang="en-US" dirty="0" smtClean="0"/>
              <a:t>in Domain </a:t>
            </a:r>
            <a:r>
              <a:rPr lang="en-US" dirty="0"/>
              <a:t>Models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391400" cy="5029200"/>
          </a:xfrm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/>
              <a:t>Guideline: </a:t>
            </a:r>
            <a:r>
              <a:rPr lang="en-US" b="1" i="1" dirty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If in doubt, leave it out</a:t>
            </a:r>
            <a:r>
              <a:rPr lang="en-US" b="1" i="1" dirty="0" smtClean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.</a:t>
            </a:r>
            <a:br>
              <a:rPr lang="en-US" b="1" i="1" dirty="0" smtClean="0">
                <a:solidFill>
                  <a:srgbClr val="8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</a:br>
            <a:endParaRPr lang="en-US" i="1" dirty="0" smtClean="0">
              <a:solidFill>
                <a:srgbClr val="800000"/>
              </a:solidFill>
            </a:endParaRPr>
          </a:p>
          <a:p>
            <a:pPr>
              <a:spcBef>
                <a:spcPts val="1266"/>
              </a:spcBef>
            </a:pPr>
            <a:r>
              <a:rPr lang="en-US" dirty="0"/>
              <a:t>But, consider showing composition when:</a:t>
            </a:r>
            <a:endParaRPr lang="en-US" dirty="0" smtClean="0"/>
          </a:p>
          <a:p>
            <a:pPr marL="598268" lvl="1">
              <a:spcBef>
                <a:spcPts val="1266"/>
              </a:spcBef>
            </a:pPr>
            <a:r>
              <a:rPr lang="en-US" dirty="0" smtClean="0"/>
              <a:t>Lifetime </a:t>
            </a:r>
            <a:r>
              <a:rPr lang="en-US" dirty="0"/>
              <a:t>of</a:t>
            </a:r>
            <a:r>
              <a:rPr lang="en-US" dirty="0" smtClean="0"/>
              <a:t> part </a:t>
            </a:r>
            <a:r>
              <a:rPr lang="en-US" dirty="0"/>
              <a:t>is bounded within</a:t>
            </a:r>
            <a:r>
              <a:rPr lang="en-US" dirty="0" smtClean="0"/>
              <a:t> lifetime </a:t>
            </a:r>
            <a:r>
              <a:rPr lang="en-US" dirty="0"/>
              <a:t>of</a:t>
            </a:r>
            <a:r>
              <a:rPr lang="en-US" dirty="0" smtClean="0"/>
              <a:t> composite</a:t>
            </a:r>
          </a:p>
          <a:p>
            <a:pPr marL="598268" lvl="1">
              <a:spcBef>
                <a:spcPts val="1266"/>
              </a:spcBef>
            </a:pPr>
            <a:r>
              <a:rPr lang="en-US" dirty="0" smtClean="0"/>
              <a:t>An </a:t>
            </a:r>
            <a:r>
              <a:rPr lang="en-US" dirty="0"/>
              <a:t>obvious whole-part physical </a:t>
            </a:r>
            <a:r>
              <a:rPr lang="en-US" dirty="0" smtClean="0"/>
              <a:t>assembly exists</a:t>
            </a:r>
          </a:p>
          <a:p>
            <a:pPr marL="598268" lvl="1">
              <a:spcBef>
                <a:spcPts val="1266"/>
              </a:spcBef>
            </a:pPr>
            <a:r>
              <a:rPr lang="en-US" dirty="0" smtClean="0"/>
              <a:t>Composite properties propagate </a:t>
            </a:r>
            <a:r>
              <a:rPr lang="en-US" dirty="0"/>
              <a:t>to the parts</a:t>
            </a:r>
            <a:endParaRPr lang="en-US" dirty="0" smtClean="0"/>
          </a:p>
          <a:p>
            <a:pPr marL="598268" lvl="1">
              <a:spcBef>
                <a:spcPts val="1266"/>
              </a:spcBef>
            </a:pPr>
            <a:r>
              <a:rPr lang="en-US" dirty="0" smtClean="0"/>
              <a:t>Composite operations propagate </a:t>
            </a:r>
            <a:r>
              <a:rPr lang="en-US" dirty="0"/>
              <a:t>to the parts</a:t>
            </a:r>
          </a:p>
        </p:txBody>
      </p:sp>
      <p:sp>
        <p:nvSpPr>
          <p:cNvPr id="32771" name="Rectangle 3"/>
          <p:cNvSpPr>
            <a:spLocks/>
          </p:cNvSpPr>
          <p:nvPr/>
        </p:nvSpPr>
        <p:spPr bwMode="auto">
          <a:xfrm>
            <a:off x="8458200" y="6400800"/>
            <a:ext cx="376155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Q4</a:t>
            </a:r>
          </a:p>
        </p:txBody>
      </p:sp>
      <p:pic>
        <p:nvPicPr>
          <p:cNvPr id="2" name="Picture 1" descr="BU0094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54" y="1024040"/>
            <a:ext cx="2218145" cy="187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15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153400" cy="533400"/>
          </a:xfrm>
          <a:ln/>
        </p:spPr>
        <p:txBody>
          <a:bodyPr/>
          <a:lstStyle/>
          <a:p>
            <a:r>
              <a:rPr lang="en-US" dirty="0" smtClean="0"/>
              <a:t>Examples of Composition </a:t>
            </a:r>
            <a:r>
              <a:rPr lang="en-US" dirty="0"/>
              <a:t>in </a:t>
            </a:r>
            <a:r>
              <a:rPr lang="en-US" dirty="0" err="1"/>
              <a:t>NextGen</a:t>
            </a:r>
            <a:r>
              <a:rPr lang="en-US" dirty="0"/>
              <a:t> </a:t>
            </a:r>
            <a:r>
              <a:rPr lang="en-US" dirty="0" smtClean="0"/>
              <a:t>Domain Model</a:t>
            </a:r>
            <a:endParaRPr lang="en-US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99" y="2971800"/>
            <a:ext cx="7613569" cy="281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Content Placeholder 3" descr="BU00949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" t="1747" r="1299" b="1473"/>
          <a:stretch/>
        </p:blipFill>
        <p:spPr bwMode="auto">
          <a:xfrm>
            <a:off x="6934200" y="660070"/>
            <a:ext cx="1986631" cy="193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96742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610600" cy="533400"/>
          </a:xfrm>
          <a:ln/>
        </p:spPr>
        <p:txBody>
          <a:bodyPr/>
          <a:lstStyle/>
          <a:p>
            <a:r>
              <a:rPr lang="en-US" dirty="0" smtClean="0"/>
              <a:t>Problem: What happens to old Sales when a product’s price changes?</a:t>
            </a:r>
            <a:endParaRPr lang="en-US" dirty="0"/>
          </a:p>
        </p:txBody>
      </p:sp>
      <p:sp>
        <p:nvSpPr>
          <p:cNvPr id="34820" name="AutoShape 4"/>
          <p:cNvSpPr>
            <a:spLocks/>
          </p:cNvSpPr>
          <p:nvPr/>
        </p:nvSpPr>
        <p:spPr bwMode="auto">
          <a:xfrm>
            <a:off x="6781800" y="3048000"/>
            <a:ext cx="2209800" cy="676870"/>
          </a:xfrm>
          <a:prstGeom prst="roundRect">
            <a:avLst>
              <a:gd name="adj" fmla="val 15000"/>
            </a:avLst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12700">
            <a:noFill/>
            <a:round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 Light" charset="0"/>
                <a:cs typeface="Helvetica Neue Light" charset="0"/>
              </a:rPr>
              <a:t>Solutions</a:t>
            </a:r>
            <a:r>
              <a:rPr lang="en-US" sz="28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 Light" charset="0"/>
                <a:cs typeface="Helvetica Neue Light" charset="0"/>
              </a:rPr>
              <a:t>?</a:t>
            </a:r>
            <a:endParaRPr lang="en-US" sz="28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Helvetica Neue Light" charset="0"/>
              <a:cs typeface="Helvetica Neue Light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10957"/>
            <a:ext cx="6386735" cy="49422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15053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Time Intervals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506" y="1981200"/>
            <a:ext cx="8731094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/>
          </p:cNvSpPr>
          <p:nvPr/>
        </p:nvSpPr>
        <p:spPr bwMode="auto">
          <a:xfrm>
            <a:off x="8534400" y="6412468"/>
            <a:ext cx="376155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Q5</a:t>
            </a:r>
          </a:p>
        </p:txBody>
      </p:sp>
      <p:pic>
        <p:nvPicPr>
          <p:cNvPr id="2" name="Picture 1" descr="574372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06" y="685800"/>
            <a:ext cx="1419170" cy="223125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7010400" y="2362200"/>
            <a:ext cx="914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924800" y="4572000"/>
            <a:ext cx="914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817796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Rolls</a:t>
            </a:r>
            <a:r>
              <a:rPr lang="en-US" dirty="0" smtClean="0"/>
              <a:t>… I’m HHUUUNNNNGRY!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064" y="1143000"/>
            <a:ext cx="7412756" cy="4958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85058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609600"/>
          </a:xfrm>
          <a:ln/>
        </p:spPr>
        <p:txBody>
          <a:bodyPr/>
          <a:lstStyle/>
          <a:p>
            <a:r>
              <a:rPr lang="en-US" dirty="0" err="1"/>
              <a:t>Er</a:t>
            </a:r>
            <a:r>
              <a:rPr lang="en-US" dirty="0"/>
              <a:t>, Roles…</a:t>
            </a:r>
          </a:p>
        </p:txBody>
      </p:sp>
      <p:sp>
        <p:nvSpPr>
          <p:cNvPr id="39940" name="AutoShape 4"/>
          <p:cNvSpPr>
            <a:spLocks/>
          </p:cNvSpPr>
          <p:nvPr/>
        </p:nvSpPr>
        <p:spPr bwMode="auto">
          <a:xfrm>
            <a:off x="5867400" y="838200"/>
            <a:ext cx="3103960" cy="476250"/>
          </a:xfrm>
          <a:prstGeom prst="roundRect">
            <a:avLst>
              <a:gd name="adj" fmla="val 18519"/>
            </a:avLst>
          </a:prstGeom>
          <a:gradFill flip="none" rotWithShape="0">
            <a:gsLst>
              <a:gs pos="0">
                <a:srgbClr val="0082E5">
                  <a:alpha val="43000"/>
                </a:srgbClr>
              </a:gs>
              <a:gs pos="100000">
                <a:srgbClr val="0057E5">
                  <a:alpha val="43000"/>
                </a:srgbClr>
              </a:gs>
            </a:gsLst>
            <a:lin ang="5400000" scaled="1"/>
            <a:tileRect/>
          </a:gradFill>
          <a:ln w="12700">
            <a:noFill/>
            <a:round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 Light" charset="0"/>
                <a:cs typeface="Helvetica Neue Light" charset="0"/>
              </a:rPr>
              <a:t>Pros and cons?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1000" y="990600"/>
            <a:ext cx="8729483" cy="2944368"/>
            <a:chOff x="381000" y="990600"/>
            <a:chExt cx="8729483" cy="294436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/>
            <a:srcRect t="-4" b="45581"/>
            <a:stretch/>
          </p:blipFill>
          <p:spPr bwMode="auto">
            <a:xfrm>
              <a:off x="381000" y="990600"/>
              <a:ext cx="8729483" cy="2944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3" name="Straight Connector 2"/>
            <p:cNvCxnSpPr/>
            <p:nvPr/>
          </p:nvCxnSpPr>
          <p:spPr bwMode="auto">
            <a:xfrm>
              <a:off x="3200400" y="137160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304800" y="3989832"/>
            <a:ext cx="8729483" cy="2029968"/>
            <a:chOff x="304800" y="3989832"/>
            <a:chExt cx="8729483" cy="2029968"/>
          </a:xfrm>
        </p:grpSpPr>
        <p:pic>
          <p:nvPicPr>
            <p:cNvPr id="39939" name="Picture 3"/>
            <p:cNvPicPr>
              <a:picLocks noChangeAspect="1" noChangeArrowheads="1"/>
            </p:cNvPicPr>
            <p:nvPr/>
          </p:nvPicPr>
          <p:blipFill rotWithShape="1">
            <a:blip r:embed="rId3"/>
            <a:srcRect t="54552" b="3720"/>
            <a:stretch/>
          </p:blipFill>
          <p:spPr bwMode="auto">
            <a:xfrm>
              <a:off x="304800" y="3989832"/>
              <a:ext cx="8729483" cy="20299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3276600" y="4343400"/>
              <a:ext cx="152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005358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Qualified Associations</a:t>
            </a:r>
          </a:p>
        </p:txBody>
      </p:sp>
      <p:sp>
        <p:nvSpPr>
          <p:cNvPr id="41988" name="AutoShape 4"/>
          <p:cNvSpPr>
            <a:spLocks/>
          </p:cNvSpPr>
          <p:nvPr/>
        </p:nvSpPr>
        <p:spPr bwMode="auto">
          <a:xfrm>
            <a:off x="5715000" y="5650111"/>
            <a:ext cx="3207544" cy="598289"/>
          </a:xfrm>
          <a:prstGeom prst="roundRect">
            <a:avLst>
              <a:gd name="adj" fmla="val 22384"/>
            </a:avLst>
          </a:prstGeom>
          <a:gradFill flip="none" rotWithShape="0">
            <a:gsLst>
              <a:gs pos="0">
                <a:srgbClr val="0082E5">
                  <a:alpha val="43000"/>
                </a:srgbClr>
              </a:gs>
              <a:gs pos="100000">
                <a:srgbClr val="0057E5">
                  <a:alpha val="43000"/>
                </a:srgbClr>
              </a:gs>
            </a:gsLst>
            <a:lin ang="5400000" scaled="1"/>
            <a:tileRect/>
          </a:gradFill>
          <a:ln w="12700">
            <a:noFill/>
            <a:round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5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 Light" charset="0"/>
                <a:cs typeface="Helvetica Neue Light" charset="0"/>
              </a:rPr>
              <a:t>Don’t </a:t>
            </a:r>
            <a:r>
              <a:rPr lang="en-US" sz="25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Helvetica Neue Light" charset="0"/>
                <a:cs typeface="Helvetica Neue Light" charset="0"/>
              </a:rPr>
              <a:t>overdo it…</a:t>
            </a:r>
            <a:endParaRPr lang="en-US" sz="25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Helvetica Neue Light" charset="0"/>
              <a:cs typeface="Helvetica Neue Light" charset="0"/>
            </a:endParaRPr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8534400" y="6400800"/>
            <a:ext cx="376155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0" y="2743200"/>
            <a:ext cx="8915400" cy="2590800"/>
            <a:chOff x="152400" y="2743200"/>
            <a:chExt cx="8915400" cy="2590800"/>
          </a:xfrm>
        </p:grpSpPr>
        <p:pic>
          <p:nvPicPr>
            <p:cNvPr id="41987" name="Picture 3"/>
            <p:cNvPicPr>
              <a:picLocks noChangeAspect="1" noChangeArrowheads="1"/>
            </p:cNvPicPr>
            <p:nvPr/>
          </p:nvPicPr>
          <p:blipFill rotWithShape="1">
            <a:blip r:embed="rId3"/>
            <a:srcRect l="11250" t="41552" b="-2291"/>
            <a:stretch/>
          </p:blipFill>
          <p:spPr bwMode="auto">
            <a:xfrm>
              <a:off x="457200" y="3066288"/>
              <a:ext cx="8523124" cy="2267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152400" y="2743200"/>
              <a:ext cx="89154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333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Oval 8"/>
          <p:cNvSpPr/>
          <p:nvPr/>
        </p:nvSpPr>
        <p:spPr bwMode="auto">
          <a:xfrm>
            <a:off x="6248400" y="1828800"/>
            <a:ext cx="533400" cy="457200"/>
          </a:xfrm>
          <a:prstGeom prst="ellipse">
            <a:avLst/>
          </a:prstGeom>
          <a:noFill/>
          <a:ln w="28575" cap="flat" cmpd="sng" algn="ctr">
            <a:solidFill>
              <a:srgbClr val="FF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/>
          <a:srcRect l="11250" t="-46" b="63771"/>
          <a:stretch/>
        </p:blipFill>
        <p:spPr bwMode="auto">
          <a:xfrm>
            <a:off x="457200" y="1219200"/>
            <a:ext cx="8523124" cy="1353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54166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066800" y="3048000"/>
            <a:ext cx="7010400" cy="2819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953000"/>
          </a:xfrm>
          <a:ln/>
        </p:spPr>
        <p:txBody>
          <a:bodyPr anchor="t"/>
          <a:lstStyle/>
          <a:p>
            <a:r>
              <a:rPr lang="en-US" dirty="0"/>
              <a:t>Supports parallel analysis work</a:t>
            </a:r>
          </a:p>
          <a:p>
            <a:r>
              <a:rPr lang="en-US" dirty="0" err="1"/>
              <a:t>NextGen</a:t>
            </a:r>
            <a:r>
              <a:rPr lang="en-US" dirty="0"/>
              <a:t> POS example: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686800" cy="609600"/>
          </a:xfrm>
          <a:ln/>
        </p:spPr>
        <p:txBody>
          <a:bodyPr/>
          <a:lstStyle/>
          <a:p>
            <a:r>
              <a:rPr lang="en-US" dirty="0"/>
              <a:t>Splitting Domain Model into Packages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546790"/>
            <a:ext cx="7162800" cy="33968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39797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533400"/>
          </a:xfrm>
        </p:spPr>
        <p:txBody>
          <a:bodyPr/>
          <a:lstStyle/>
          <a:p>
            <a:pPr algn="ctr"/>
            <a:r>
              <a:rPr lang="en-US" sz="3200" dirty="0"/>
              <a:t>Learning Outcomes: </a:t>
            </a:r>
            <a:r>
              <a:rPr lang="en-US" sz="3200" dirty="0" smtClean="0"/>
              <a:t>O-O Design</a:t>
            </a:r>
            <a:endParaRPr lang="en-US" sz="3200" dirty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8534400" cy="495300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Demonstrate object-oriented </a:t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design basics like </a:t>
            </a:r>
            <a:r>
              <a:rPr lang="en-US" dirty="0">
                <a:solidFill>
                  <a:srgbClr val="000090"/>
                </a:solidFill>
                <a:latin typeface="Arial" charset="0"/>
              </a:rPr>
              <a:t>domain 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models</a:t>
            </a:r>
            <a:r>
              <a:rPr lang="en-US" dirty="0">
                <a:solidFill>
                  <a:srgbClr val="000090"/>
                </a:solidFill>
                <a:latin typeface="Arial" charset="0"/>
              </a:rPr>
              <a:t>, class diagrams, 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and </a:t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interaction </a:t>
            </a:r>
            <a:r>
              <a:rPr lang="en-US" dirty="0">
                <a:solidFill>
                  <a:srgbClr val="000090"/>
                </a:solidFill>
                <a:latin typeface="Arial" charset="0"/>
              </a:rPr>
              <a:t>(sequence 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and </a:t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communication</a:t>
            </a:r>
            <a:r>
              <a:rPr lang="en-US" dirty="0">
                <a:solidFill>
                  <a:srgbClr val="000090"/>
                </a:solidFill>
                <a:latin typeface="Arial" charset="0"/>
              </a:rPr>
              <a:t>) diagrams. 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Arial" charset="0"/>
              </a:rPr>
            </a:br>
            <a:endParaRPr lang="en-US" dirty="0" smtClean="0">
              <a:solidFill>
                <a:srgbClr val="00009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Final </a:t>
            </a:r>
            <a:r>
              <a:rPr lang="en-US" dirty="0" smtClean="0">
                <a:latin typeface="Arial" charset="0"/>
              </a:rPr>
              <a:t>Exam - Thoughts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Domain Model Refinement</a:t>
            </a: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</a:rPr>
              <a:t>Conceptual Classes - review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295400"/>
            <a:ext cx="3657600" cy="2743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1990" name="Rectangle 8"/>
          <p:cNvSpPr>
            <a:spLocks noChangeArrowheads="1"/>
          </p:cNvSpPr>
          <p:nvPr/>
        </p:nvSpPr>
        <p:spPr bwMode="auto">
          <a:xfrm>
            <a:off x="5410200" y="3962400"/>
            <a:ext cx="350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33CC"/>
                </a:solidFill>
              </a:rPr>
              <a:t>http://</a:t>
            </a:r>
            <a:r>
              <a:rPr lang="en-US" sz="1400" dirty="0" err="1">
                <a:solidFill>
                  <a:srgbClr val="0033CC"/>
                </a:solidFill>
              </a:rPr>
              <a:t>enterprisegeeks.com</a:t>
            </a:r>
            <a:r>
              <a:rPr lang="en-US" sz="1400" dirty="0">
                <a:solidFill>
                  <a:srgbClr val="0033CC"/>
                </a:solidFill>
              </a:rPr>
              <a:t>/blog/2009/07/</a:t>
            </a:r>
          </a:p>
        </p:txBody>
      </p:sp>
    </p:spTree>
    <p:extLst>
      <p:ext uri="{BB962C8B-B14F-4D97-AF65-F5344CB8AC3E}">
        <p14:creationId xmlns:p14="http://schemas.microsoft.com/office/powerpoint/2010/main" val="41907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57200" y="1981200"/>
            <a:ext cx="8382000" cy="2057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/>
              <a:t>NextGen</a:t>
            </a:r>
            <a:r>
              <a:rPr lang="en-US" dirty="0"/>
              <a:t> </a:t>
            </a:r>
            <a:r>
              <a:rPr lang="en-US" dirty="0" smtClean="0"/>
              <a:t>POS Core </a:t>
            </a:r>
            <a:r>
              <a:rPr lang="en-US" dirty="0"/>
              <a:t>Package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9" y="1600200"/>
            <a:ext cx="8468035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50544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7772400" cy="533400"/>
          </a:xfrm>
          <a:ln/>
        </p:spPr>
        <p:txBody>
          <a:bodyPr/>
          <a:lstStyle/>
          <a:p>
            <a:r>
              <a:rPr lang="en-US" dirty="0" err="1"/>
              <a:t>NextGen</a:t>
            </a:r>
            <a:r>
              <a:rPr lang="en-US" dirty="0"/>
              <a:t> </a:t>
            </a:r>
            <a:r>
              <a:rPr lang="en-US" dirty="0" smtClean="0"/>
              <a:t>POS Sales Package with </a:t>
            </a:r>
            <a:r>
              <a:rPr lang="en-US" dirty="0" err="1" smtClean="0"/>
              <a:t>Assocations</a:t>
            </a:r>
            <a:r>
              <a:rPr lang="en-US" dirty="0" smtClean="0"/>
              <a:t> from Core Package</a:t>
            </a:r>
            <a:endParaRPr lang="en-US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371600"/>
            <a:ext cx="8813720" cy="373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3657600" y="4543946"/>
            <a:ext cx="5486401" cy="1780654"/>
            <a:chOff x="3657600" y="4543946"/>
            <a:chExt cx="5486401" cy="1780654"/>
          </a:xfrm>
        </p:grpSpPr>
        <p:sp>
          <p:nvSpPr>
            <p:cNvPr id="45060" name="AutoShape 4"/>
            <p:cNvSpPr>
              <a:spLocks/>
            </p:cNvSpPr>
            <p:nvPr/>
          </p:nvSpPr>
          <p:spPr bwMode="auto">
            <a:xfrm>
              <a:off x="3657600" y="5105400"/>
              <a:ext cx="5486401" cy="1219200"/>
            </a:xfrm>
            <a:prstGeom prst="roundRect">
              <a:avLst>
                <a:gd name="adj" fmla="val 8019"/>
              </a:avLst>
            </a:prstGeom>
            <a:gradFill flip="none" rotWithShape="0">
              <a:gsLst>
                <a:gs pos="0">
                  <a:srgbClr val="0082E5">
                    <a:alpha val="46000"/>
                  </a:srgbClr>
                </a:gs>
                <a:gs pos="100000">
                  <a:srgbClr val="0057E5">
                    <a:alpha val="46000"/>
                  </a:srgbClr>
                </a:gs>
              </a:gsLst>
              <a:lin ang="5400000" scaled="1"/>
              <a:tileRect/>
            </a:gradFill>
            <a:ln w="12700">
              <a:noFill/>
              <a:round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Helvetica Neue Light" charset="0"/>
                  <a:cs typeface="Helvetica Neue Light" charset="0"/>
                </a:rPr>
                <a:t>Store is </a:t>
              </a:r>
              <a:r>
                <a:rPr lang="en-US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Helvetica Neue Light" charset="0"/>
                  <a:cs typeface="Helvetica Neue Light" charset="0"/>
                </a:rPr>
                <a:t>“owned” by Core package, but also shown here to illustrate associations</a:t>
              </a:r>
            </a:p>
          </p:txBody>
        </p:sp>
        <p:sp>
          <p:nvSpPr>
            <p:cNvPr id="45061" name="Line 5"/>
            <p:cNvSpPr>
              <a:spLocks noChangeShapeType="1"/>
            </p:cNvSpPr>
            <p:nvPr/>
          </p:nvSpPr>
          <p:spPr bwMode="auto">
            <a:xfrm rot="10800000" flipH="1" flipV="1">
              <a:off x="6477000" y="4543946"/>
              <a:ext cx="381000" cy="561454"/>
            </a:xfrm>
            <a:prstGeom prst="line">
              <a:avLst/>
            </a:prstGeom>
            <a:noFill/>
            <a:ln w="50800">
              <a:solidFill>
                <a:srgbClr val="0044FE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 lIns="64291" tIns="32146" rIns="64291" bIns="32146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2" name="Rectangle 6"/>
          <p:cNvSpPr>
            <a:spLocks/>
          </p:cNvSpPr>
          <p:nvPr/>
        </p:nvSpPr>
        <p:spPr bwMode="auto">
          <a:xfrm>
            <a:off x="8534400" y="6475968"/>
            <a:ext cx="376155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Q7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791200" y="1981200"/>
            <a:ext cx="762000" cy="304800"/>
          </a:xfrm>
          <a:prstGeom prst="ellipse">
            <a:avLst/>
          </a:prstGeom>
          <a:noFill/>
          <a:ln w="28575" cap="flat" cmpd="sng" algn="ctr">
            <a:solidFill>
              <a:srgbClr val="FF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715000" y="4343400"/>
            <a:ext cx="762000" cy="304800"/>
          </a:xfrm>
          <a:prstGeom prst="ellipse">
            <a:avLst/>
          </a:prstGeom>
          <a:noFill/>
          <a:ln w="28575" cap="flat" cmpd="sng" algn="ctr">
            <a:solidFill>
              <a:srgbClr val="FF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574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610600" cy="762000"/>
          </a:xfrm>
          <a:ln/>
        </p:spPr>
        <p:txBody>
          <a:bodyPr/>
          <a:lstStyle/>
          <a:p>
            <a:r>
              <a:rPr lang="en-US" dirty="0"/>
              <a:t>If Domain is big enough to partition into </a:t>
            </a:r>
            <a:r>
              <a:rPr lang="en-US" dirty="0" smtClean="0"/>
              <a:t>packages, Group conceptual Classes that:</a:t>
            </a:r>
            <a:endParaRPr lang="en-US" dirty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7772400" cy="4191000"/>
          </a:xfrm>
          <a:ln/>
        </p:spPr>
        <p:txBody>
          <a:bodyPr/>
          <a:lstStyle/>
          <a:p>
            <a:pPr marL="198218"/>
            <a:r>
              <a:rPr lang="en-US" dirty="0" smtClean="0"/>
              <a:t>Are </a:t>
            </a:r>
            <a:r>
              <a:rPr lang="en-US" dirty="0"/>
              <a:t>in the same subject </a:t>
            </a:r>
            <a:r>
              <a:rPr lang="en-US" dirty="0" smtClean="0"/>
              <a:t>area</a:t>
            </a:r>
            <a:br>
              <a:rPr lang="en-US" dirty="0" smtClean="0"/>
            </a:br>
            <a:endParaRPr lang="en-US" dirty="0" smtClean="0"/>
          </a:p>
          <a:p>
            <a:pPr marL="198218"/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in the same class </a:t>
            </a:r>
            <a:r>
              <a:rPr lang="en-US" dirty="0" smtClean="0"/>
              <a:t>hierarchy</a:t>
            </a:r>
            <a:br>
              <a:rPr lang="en-US" dirty="0" smtClean="0"/>
            </a:br>
            <a:endParaRPr lang="en-US" dirty="0" smtClean="0"/>
          </a:p>
          <a:p>
            <a:pPr marL="198218"/>
            <a:r>
              <a:rPr lang="en-US" dirty="0"/>
              <a:t>P</a:t>
            </a:r>
            <a:r>
              <a:rPr lang="en-US" dirty="0" smtClean="0"/>
              <a:t>articipate </a:t>
            </a:r>
            <a:r>
              <a:rPr lang="en-US" dirty="0"/>
              <a:t>in the same use </a:t>
            </a:r>
            <a:r>
              <a:rPr lang="en-US" dirty="0" smtClean="0"/>
              <a:t>cases</a:t>
            </a:r>
            <a:br>
              <a:rPr lang="en-US" dirty="0" smtClean="0"/>
            </a:br>
            <a:endParaRPr lang="en-US" dirty="0" smtClean="0"/>
          </a:p>
          <a:p>
            <a:pPr marL="198218"/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strongly associated</a:t>
            </a:r>
          </a:p>
        </p:txBody>
      </p:sp>
      <p:sp>
        <p:nvSpPr>
          <p:cNvPr id="46083" name="Rectangle 3"/>
          <p:cNvSpPr>
            <a:spLocks/>
          </p:cNvSpPr>
          <p:nvPr/>
        </p:nvSpPr>
        <p:spPr bwMode="auto">
          <a:xfrm>
            <a:off x="8534400" y="6400800"/>
            <a:ext cx="376155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Q8</a:t>
            </a:r>
          </a:p>
        </p:txBody>
      </p:sp>
    </p:spTree>
    <p:extLst>
      <p:ext uri="{BB962C8B-B14F-4D97-AF65-F5344CB8AC3E}">
        <p14:creationId xmlns:p14="http://schemas.microsoft.com/office/powerpoint/2010/main" val="38418131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2800" dirty="0" smtClean="0"/>
              <a:t>Additional Design </a:t>
            </a:r>
            <a:r>
              <a:rPr lang="en-US" sz="2800" dirty="0"/>
              <a:t>Studio </a:t>
            </a:r>
            <a:r>
              <a:rPr lang="en-US" sz="2800" dirty="0" smtClean="0"/>
              <a:t>Topic Ideas</a:t>
            </a:r>
            <a:endParaRPr lang="en-US" sz="2800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10200"/>
          </a:xfrm>
          <a:ln/>
        </p:spPr>
        <p:txBody>
          <a:bodyPr/>
          <a:lstStyle/>
          <a:p>
            <a:r>
              <a:rPr lang="en-US" sz="2400" dirty="0"/>
              <a:t>Look for problems where there are lots of “which class should be responsible for X” </a:t>
            </a:r>
            <a:r>
              <a:rPr lang="en-US" sz="2400" dirty="0" smtClean="0"/>
              <a:t>questions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/>
              <a:t>Challenging design problems you’ve already faced and how you solved </a:t>
            </a:r>
            <a:r>
              <a:rPr lang="en-US" sz="2400" dirty="0" smtClean="0"/>
              <a:t>them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/>
              <a:t>Current design problems that you haven't solved </a:t>
            </a:r>
            <a:r>
              <a:rPr lang="en-US" sz="2400" dirty="0" smtClean="0"/>
              <a:t>yet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/>
              <a:t>Future extensions that will need to be considered</a:t>
            </a:r>
          </a:p>
        </p:txBody>
      </p:sp>
    </p:spTree>
    <p:extLst>
      <p:ext uri="{BB962C8B-B14F-4D97-AF65-F5344CB8AC3E}">
        <p14:creationId xmlns:p14="http://schemas.microsoft.com/office/powerpoint/2010/main" val="16830863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895600"/>
            <a:ext cx="3124200" cy="533400"/>
          </a:xfrm>
          <a:ln/>
        </p:spPr>
        <p:txBody>
          <a:bodyPr/>
          <a:lstStyle/>
          <a:p>
            <a:r>
              <a:rPr lang="en-US" sz="4400" dirty="0"/>
              <a:t>More on Domain Modeling</a:t>
            </a:r>
          </a:p>
        </p:txBody>
      </p:sp>
      <p:pic>
        <p:nvPicPr>
          <p:cNvPr id="1026" name="Picture 2" descr="http://conferences.embarcadero.com/article/images/32095/1670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548640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6388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Above</a:t>
            </a:r>
            <a:r>
              <a:rPr lang="en-US" sz="1800" dirty="0" smtClean="0"/>
              <a:t> – New ideas for system modeling are proposed frequently.  This figure illustrates an idea for doing domain models in color, used by Peter </a:t>
            </a:r>
            <a:r>
              <a:rPr lang="en-US" sz="1800" dirty="0" err="1" smtClean="0"/>
              <a:t>Coads</a:t>
            </a:r>
            <a:r>
              <a:rPr lang="en-US" sz="1800" dirty="0" smtClean="0"/>
              <a:t> in 1999.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67283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Modeling Changing States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6248400" cy="5181600"/>
          </a:xfrm>
          <a:ln/>
        </p:spPr>
        <p:txBody>
          <a:bodyPr/>
          <a:lstStyle/>
          <a:p>
            <a:r>
              <a:rPr lang="en-US" dirty="0"/>
              <a:t>Suppose a concept X has multiple states</a:t>
            </a:r>
            <a:endParaRPr lang="en-US" dirty="0" smtClean="0"/>
          </a:p>
          <a:p>
            <a:pPr marL="598268" lvl="1"/>
            <a:r>
              <a:rPr lang="en-US" dirty="0" smtClean="0"/>
              <a:t>Draft </a:t>
            </a:r>
            <a:r>
              <a:rPr lang="en-US" dirty="0"/>
              <a:t>vs. Sent </a:t>
            </a:r>
            <a:r>
              <a:rPr lang="en-US" dirty="0" smtClean="0"/>
              <a:t>Email  </a:t>
            </a:r>
          </a:p>
          <a:p>
            <a:pPr marL="598268" lvl="1"/>
            <a:r>
              <a:rPr lang="en-US" dirty="0" smtClean="0"/>
              <a:t>Purchase Request vs. Order</a:t>
            </a:r>
          </a:p>
          <a:p>
            <a:r>
              <a:rPr lang="en-US" dirty="0"/>
              <a:t>Do not model the states as subclasses of X</a:t>
            </a:r>
            <a:r>
              <a:rPr lang="en-US" dirty="0" smtClean="0"/>
              <a:t>!</a:t>
            </a:r>
          </a:p>
          <a:p>
            <a:r>
              <a:rPr lang="en-US" dirty="0"/>
              <a:t>Instead:</a:t>
            </a:r>
          </a:p>
          <a:p>
            <a:pPr marL="598268" lvl="1"/>
            <a:r>
              <a:rPr lang="en-US" dirty="0"/>
              <a:t>Define a State hierarchy and associate X with </a:t>
            </a:r>
            <a:r>
              <a:rPr lang="en-US" dirty="0" smtClean="0"/>
              <a:t>State</a:t>
            </a:r>
            <a:br>
              <a:rPr lang="en-US" dirty="0" smtClean="0"/>
            </a:br>
            <a:r>
              <a:rPr lang="en-US" dirty="0" smtClean="0"/>
              <a:t>or</a:t>
            </a:r>
            <a:r>
              <a:rPr lang="en-US" dirty="0"/>
              <a:t>,</a:t>
            </a:r>
            <a:r>
              <a:rPr lang="en-US" dirty="0" smtClean="0"/>
              <a:t> </a:t>
            </a:r>
          </a:p>
          <a:p>
            <a:pPr marL="598268" lvl="1"/>
            <a:r>
              <a:rPr lang="en-US" dirty="0" smtClean="0"/>
              <a:t>Ignore showing the </a:t>
            </a:r>
            <a:r>
              <a:rPr lang="en-US" dirty="0"/>
              <a:t>states in the domain model</a:t>
            </a:r>
          </a:p>
        </p:txBody>
      </p:sp>
      <p:pic>
        <p:nvPicPr>
          <p:cNvPr id="4" name="Picture 3" descr="AA01597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85800"/>
            <a:ext cx="3051150" cy="2676233"/>
          </a:xfrm>
          <a:prstGeom prst="rect">
            <a:avLst/>
          </a:prstGeom>
        </p:spPr>
      </p:pic>
      <p:pic>
        <p:nvPicPr>
          <p:cNvPr id="5" name="Picture 4" descr="AA01597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54" y="3594561"/>
            <a:ext cx="3298046" cy="28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38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State Example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707" y="1447800"/>
            <a:ext cx="8451693" cy="4489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9154" y="1600200"/>
            <a:ext cx="3886646" cy="1651992"/>
            <a:chOff x="0" y="0"/>
            <a:chExt cx="3481" cy="1480"/>
          </a:xfrm>
        </p:grpSpPr>
        <p:sp>
          <p:nvSpPr>
            <p:cNvPr id="24581" name="Line 5"/>
            <p:cNvSpPr>
              <a:spLocks noChangeShapeType="1"/>
            </p:cNvSpPr>
            <p:nvPr/>
          </p:nvSpPr>
          <p:spPr bwMode="auto">
            <a:xfrm>
              <a:off x="0" y="0"/>
              <a:ext cx="3481" cy="1480"/>
            </a:xfrm>
            <a:prstGeom prst="line">
              <a:avLst/>
            </a:prstGeom>
            <a:noFill/>
            <a:ln w="50800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 rot="10800000" flipH="1">
              <a:off x="9" y="0"/>
              <a:ext cx="3342" cy="1480"/>
            </a:xfrm>
            <a:prstGeom prst="line">
              <a:avLst/>
            </a:prstGeom>
            <a:noFill/>
            <a:ln w="50800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48666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Association </a:t>
            </a:r>
            <a:r>
              <a:rPr lang="en-US" dirty="0" smtClean="0"/>
              <a:t>Classes: Consider</a:t>
            </a:r>
            <a:r>
              <a:rPr lang="en-US" dirty="0"/>
              <a:t>…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257800" cy="5029200"/>
          </a:xfrm>
          <a:ln/>
        </p:spPr>
        <p:txBody>
          <a:bodyPr/>
          <a:lstStyle/>
          <a:p>
            <a:pPr>
              <a:spcBef>
                <a:spcPts val="1872"/>
              </a:spcBef>
              <a:buNone/>
            </a:pPr>
            <a:r>
              <a:rPr lang="en-US" dirty="0"/>
              <a:t>In </a:t>
            </a:r>
            <a:r>
              <a:rPr lang="en-US" dirty="0" err="1"/>
              <a:t>NextGen</a:t>
            </a:r>
            <a:r>
              <a:rPr lang="en-US" dirty="0"/>
              <a:t> POS:</a:t>
            </a:r>
          </a:p>
          <a:p>
            <a:pPr marL="598268" lvl="1">
              <a:spcBef>
                <a:spcPts val="1872"/>
              </a:spcBef>
            </a:pPr>
            <a:r>
              <a:rPr lang="en-US" dirty="0"/>
              <a:t>Authorization</a:t>
            </a:r>
            <a:r>
              <a:rPr lang="en-US" dirty="0" smtClean="0"/>
              <a:t> Services </a:t>
            </a:r>
            <a:r>
              <a:rPr lang="en-US" dirty="0"/>
              <a:t>assign a </a:t>
            </a:r>
            <a:r>
              <a:rPr lang="en-US" i="1" dirty="0"/>
              <a:t>merchant ID</a:t>
            </a:r>
            <a:r>
              <a:rPr lang="en-US" dirty="0"/>
              <a:t> to each store</a:t>
            </a:r>
          </a:p>
          <a:p>
            <a:pPr marL="598268" lvl="1">
              <a:spcBef>
                <a:spcPts val="1872"/>
              </a:spcBef>
            </a:pPr>
            <a:r>
              <a:rPr lang="en-US" dirty="0"/>
              <a:t>Payment</a:t>
            </a:r>
            <a:r>
              <a:rPr lang="en-US" dirty="0" smtClean="0"/>
              <a:t> Authorization Request </a:t>
            </a:r>
            <a:r>
              <a:rPr lang="en-US" dirty="0"/>
              <a:t>from store to service must use the </a:t>
            </a:r>
            <a:r>
              <a:rPr lang="en-US" i="1" dirty="0"/>
              <a:t>merchant ID</a:t>
            </a:r>
          </a:p>
          <a:p>
            <a:pPr marL="598268" lvl="1">
              <a:spcBef>
                <a:spcPts val="1872"/>
              </a:spcBef>
            </a:pPr>
            <a:r>
              <a:rPr lang="en-US" dirty="0"/>
              <a:t>A store has a different </a:t>
            </a:r>
            <a:r>
              <a:rPr lang="en-US" i="1" dirty="0"/>
              <a:t>merchant ID</a:t>
            </a:r>
            <a:r>
              <a:rPr lang="en-US" dirty="0"/>
              <a:t> for each service</a:t>
            </a:r>
          </a:p>
        </p:txBody>
      </p:sp>
      <p:sp>
        <p:nvSpPr>
          <p:cNvPr id="26627" name="AutoShape 3"/>
          <p:cNvSpPr>
            <a:spLocks/>
          </p:cNvSpPr>
          <p:nvPr/>
        </p:nvSpPr>
        <p:spPr bwMode="auto">
          <a:xfrm>
            <a:off x="3505200" y="5181600"/>
            <a:ext cx="5295305" cy="892969"/>
          </a:xfrm>
          <a:prstGeom prst="roundRect">
            <a:avLst>
              <a:gd name="adj" fmla="val 1500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Where should the </a:t>
            </a: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merchant ID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 appear in the domain model?</a:t>
            </a:r>
          </a:p>
        </p:txBody>
      </p:sp>
      <p:pic>
        <p:nvPicPr>
          <p:cNvPr id="3" name="Picture 2" descr="200415231-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81200"/>
            <a:ext cx="3456547" cy="2203778"/>
          </a:xfrm>
          <a:prstGeom prst="rect">
            <a:avLst/>
          </a:prstGeom>
        </p:spPr>
      </p:pic>
      <p:pic>
        <p:nvPicPr>
          <p:cNvPr id="4" name="Picture 3" descr="200235995-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971800"/>
            <a:ext cx="1065328" cy="10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730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Guideline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105400"/>
          </a:xfrm>
          <a:ln/>
        </p:spPr>
        <p:txBody>
          <a:bodyPr anchor="t"/>
          <a:lstStyle/>
          <a:p>
            <a:pPr>
              <a:buNone/>
            </a:pPr>
            <a:r>
              <a:rPr lang="en-US" i="1" dirty="0" smtClean="0">
                <a:solidFill>
                  <a:srgbClr val="000090"/>
                </a:solidFill>
              </a:rPr>
              <a:t>	If </a:t>
            </a:r>
            <a:r>
              <a:rPr lang="en-US" i="1" dirty="0">
                <a:solidFill>
                  <a:srgbClr val="000090"/>
                </a:solidFill>
              </a:rPr>
              <a:t>a class C can simultaneously have many values for the same attribute A, put A in another class associated with </a:t>
            </a:r>
            <a:r>
              <a:rPr lang="en-US" i="1" dirty="0" smtClean="0">
                <a:solidFill>
                  <a:srgbClr val="000090"/>
                </a:solidFill>
              </a:rPr>
              <a:t>C</a:t>
            </a:r>
            <a:endParaRPr lang="en-US" i="1" dirty="0">
              <a:solidFill>
                <a:srgbClr val="000090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402212"/>
            <a:ext cx="8493373" cy="25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 descr="AA00967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352800"/>
            <a:ext cx="990930" cy="640621"/>
          </a:xfrm>
          <a:prstGeom prst="rect">
            <a:avLst/>
          </a:prstGeom>
        </p:spPr>
      </p:pic>
      <p:pic>
        <p:nvPicPr>
          <p:cNvPr id="5" name="Picture 4" descr="745909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90800"/>
            <a:ext cx="995205" cy="167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5829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Association Class Guideline</a:t>
            </a:r>
            <a:endParaRPr lang="en-US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6781800" cy="5257800"/>
          </a:xfrm>
          <a:ln/>
        </p:spPr>
        <p:txBody>
          <a:bodyPr/>
          <a:lstStyle/>
          <a:p>
            <a:pPr>
              <a:buNone/>
            </a:pPr>
            <a:r>
              <a:rPr lang="en-US" i="1" dirty="0" smtClean="0"/>
              <a:t>	Association </a:t>
            </a:r>
            <a:r>
              <a:rPr lang="en-US" i="1" dirty="0"/>
              <a:t>class might be useful in a domain model if</a:t>
            </a:r>
            <a:r>
              <a:rPr lang="en-US" i="1" dirty="0" smtClean="0"/>
              <a:t>:</a:t>
            </a:r>
            <a:br>
              <a:rPr lang="en-US" i="1" dirty="0" smtClean="0"/>
            </a:br>
            <a:endParaRPr lang="en-US" i="1" dirty="0" smtClean="0"/>
          </a:p>
          <a:p>
            <a:pPr marL="598268" lvl="1"/>
            <a:r>
              <a:rPr lang="en-US" dirty="0"/>
              <a:t>The association has a </a:t>
            </a:r>
            <a:r>
              <a:rPr lang="en-US" dirty="0">
                <a:solidFill>
                  <a:srgbClr val="800000"/>
                </a:solidFill>
              </a:rPr>
              <a:t>related </a:t>
            </a:r>
            <a:r>
              <a:rPr lang="en-US" dirty="0" smtClean="0">
                <a:solidFill>
                  <a:srgbClr val="800000"/>
                </a:solidFill>
              </a:rPr>
              <a:t>attribute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98268" lvl="1"/>
            <a:r>
              <a:rPr lang="en-US" dirty="0"/>
              <a:t>Instances of the association class can only </a:t>
            </a:r>
            <a:r>
              <a:rPr lang="en-US" dirty="0">
                <a:solidFill>
                  <a:srgbClr val="800000"/>
                </a:solidFill>
              </a:rPr>
              <a:t>last as long as the association </a:t>
            </a:r>
            <a:r>
              <a:rPr lang="en-US" dirty="0" smtClean="0">
                <a:solidFill>
                  <a:srgbClr val="800000"/>
                </a:solidFill>
              </a:rPr>
              <a:t>does</a:t>
            </a:r>
            <a:br>
              <a:rPr lang="en-US" dirty="0" smtClean="0">
                <a:solidFill>
                  <a:srgbClr val="800000"/>
                </a:solidFill>
              </a:rPr>
            </a:br>
            <a:endParaRPr lang="en-US" dirty="0" smtClean="0">
              <a:solidFill>
                <a:srgbClr val="800000"/>
              </a:solidFill>
            </a:endParaRPr>
          </a:p>
          <a:p>
            <a:pPr marL="598268" lvl="1"/>
            <a:r>
              <a:rPr lang="en-US" dirty="0"/>
              <a:t>There is a </a:t>
            </a:r>
            <a:r>
              <a:rPr lang="en-US" dirty="0">
                <a:solidFill>
                  <a:srgbClr val="800000"/>
                </a:solidFill>
              </a:rPr>
              <a:t>many-to-many association </a:t>
            </a:r>
            <a:r>
              <a:rPr lang="en-US" dirty="0"/>
              <a:t>between two concepts and information is needed to distinguish the pairs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8458200" y="64008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Q2</a:t>
            </a:r>
          </a:p>
        </p:txBody>
      </p:sp>
      <p:pic>
        <p:nvPicPr>
          <p:cNvPr id="2" name="Picture 1" descr="BU0094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4" y="1600200"/>
            <a:ext cx="288995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130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2007FairfaxShowcaseSE-Slides-Bohner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80000A"/>
      </a:accent1>
      <a:accent2>
        <a:srgbClr val="81460A"/>
      </a:accent2>
      <a:accent3>
        <a:srgbClr val="FFFFFF"/>
      </a:accent3>
      <a:accent4>
        <a:srgbClr val="000000"/>
      </a:accent4>
      <a:accent5>
        <a:srgbClr val="C0AAAA"/>
      </a:accent5>
      <a:accent6>
        <a:srgbClr val="743F08"/>
      </a:accent6>
      <a:hlink>
        <a:srgbClr val="805255"/>
      </a:hlink>
      <a:folHlink>
        <a:srgbClr val="B2B2B2"/>
      </a:folHlink>
    </a:clrScheme>
    <a:fontScheme name="2007FairfaxShowcaseSE-Slides-Bohn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2007FairfaxShowcaseSE-Slides-Bohner 1">
        <a:dk1>
          <a:srgbClr val="666699"/>
        </a:dk1>
        <a:lt1>
          <a:srgbClr val="FFFFFF"/>
        </a:lt1>
        <a:dk2>
          <a:srgbClr val="000066"/>
        </a:dk2>
        <a:lt2>
          <a:srgbClr val="FFFFFF"/>
        </a:lt2>
        <a:accent1>
          <a:srgbClr val="0066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2DE7"/>
        </a:accent6>
        <a:hlink>
          <a:srgbClr val="00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2">
        <a:dk1>
          <a:srgbClr val="000000"/>
        </a:dk1>
        <a:lt1>
          <a:srgbClr val="FFFFFF"/>
        </a:lt1>
        <a:dk2>
          <a:srgbClr val="334B49"/>
        </a:dk2>
        <a:lt2>
          <a:srgbClr val="FFFFFF"/>
        </a:lt2>
        <a:accent1>
          <a:srgbClr val="009999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ACACA"/>
        </a:accent5>
        <a:accent6>
          <a:srgbClr val="007373"/>
        </a:accent6>
        <a:hlink>
          <a:srgbClr val="00666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9900"/>
        </a:accent1>
        <a:accent2>
          <a:srgbClr val="FCB138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4A032"/>
        </a:accent6>
        <a:hlink>
          <a:srgbClr val="FCC66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440044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B0AAB0"/>
        </a:accent5>
        <a:accent6>
          <a:srgbClr val="6D0466"/>
        </a:accent6>
        <a:hlink>
          <a:srgbClr val="9F839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5">
        <a:dk1>
          <a:srgbClr val="000000"/>
        </a:dk1>
        <a:lt1>
          <a:srgbClr val="FFFFFF"/>
        </a:lt1>
        <a:dk2>
          <a:srgbClr val="FFFFFF"/>
        </a:dk2>
        <a:lt2>
          <a:srgbClr val="666699"/>
        </a:lt2>
        <a:accent1>
          <a:srgbClr val="779F92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BDCDC7"/>
        </a:accent5>
        <a:accent6>
          <a:srgbClr val="8EB0C3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6">
        <a:dk1>
          <a:srgbClr val="6A0000"/>
        </a:dk1>
        <a:lt1>
          <a:srgbClr val="FFFFFF"/>
        </a:lt1>
        <a:dk2>
          <a:srgbClr val="FFFFFF"/>
        </a:dk2>
        <a:lt2>
          <a:srgbClr val="666699"/>
        </a:lt2>
        <a:accent1>
          <a:srgbClr val="CC3300"/>
        </a:accent1>
        <a:accent2>
          <a:srgbClr val="CC6600"/>
        </a:accent2>
        <a:accent3>
          <a:srgbClr val="FFFFFF"/>
        </a:accent3>
        <a:accent4>
          <a:srgbClr val="590000"/>
        </a:accent4>
        <a:accent5>
          <a:srgbClr val="E2ADAA"/>
        </a:accent5>
        <a:accent6>
          <a:srgbClr val="B95C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7">
        <a:dk1>
          <a:srgbClr val="4F4F77"/>
        </a:dk1>
        <a:lt1>
          <a:srgbClr val="FFFFFF"/>
        </a:lt1>
        <a:dk2>
          <a:srgbClr val="4A7911"/>
        </a:dk2>
        <a:lt2>
          <a:srgbClr val="FFFFFF"/>
        </a:lt2>
        <a:accent1>
          <a:srgbClr val="336600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8">
        <a:dk1>
          <a:srgbClr val="003300"/>
        </a:dk1>
        <a:lt1>
          <a:srgbClr val="FFFFFF"/>
        </a:lt1>
        <a:dk2>
          <a:srgbClr val="FFFFFF"/>
        </a:dk2>
        <a:lt2>
          <a:srgbClr val="4F4F77"/>
        </a:lt2>
        <a:accent1>
          <a:srgbClr val="3366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FairfaxShowcaseSE-Slides-Bohner 9">
        <a:dk1>
          <a:srgbClr val="8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8080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0C0"/>
        </a:accent5>
        <a:accent6>
          <a:srgbClr val="008A8A"/>
        </a:accent6>
        <a:hlink>
          <a:srgbClr val="70CAC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10">
        <a:dk1>
          <a:srgbClr val="4F4F77"/>
        </a:dk1>
        <a:lt1>
          <a:srgbClr val="FFFFFF"/>
        </a:lt1>
        <a:dk2>
          <a:srgbClr val="330000"/>
        </a:dk2>
        <a:lt2>
          <a:srgbClr val="FFFFFF"/>
        </a:lt2>
        <a:accent1>
          <a:srgbClr val="822504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C1ACAA"/>
        </a:accent5>
        <a:accent6>
          <a:srgbClr val="8F2505"/>
        </a:accent6>
        <a:hlink>
          <a:srgbClr val="7C0704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11">
        <a:dk1>
          <a:srgbClr val="333333"/>
        </a:dk1>
        <a:lt1>
          <a:srgbClr val="FFFFFF"/>
        </a:lt1>
        <a:dk2>
          <a:srgbClr val="333399"/>
        </a:dk2>
        <a:lt2>
          <a:srgbClr val="FFFFFF"/>
        </a:lt2>
        <a:accent1>
          <a:srgbClr val="006699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B8CA"/>
        </a:accent5>
        <a:accent6>
          <a:srgbClr val="02799E"/>
        </a:accent6>
        <a:hlink>
          <a:srgbClr val="6699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FairfaxShowcaseSE-Slides-Bohner 1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0080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AAAC0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2007FairfaxShowcaseSE-Slides-Bohner</Template>
  <TotalTime>56212</TotalTime>
  <Words>860</Words>
  <Application>Microsoft Office PowerPoint</Application>
  <PresentationFormat>On-screen Show (4:3)</PresentationFormat>
  <Paragraphs>130</Paragraphs>
  <Slides>22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2007FairfaxShowcaseSE-Slides-Bohner</vt:lpstr>
      <vt:lpstr>CSSE 374: Domain Model Refinements and Iteration 3 Preparations</vt:lpstr>
      <vt:lpstr>Learning Outcomes: O-O Design</vt:lpstr>
      <vt:lpstr>Additional Design Studio Topic Ideas</vt:lpstr>
      <vt:lpstr>More on Domain Modeling</vt:lpstr>
      <vt:lpstr>Modeling Changing States</vt:lpstr>
      <vt:lpstr>State Example</vt:lpstr>
      <vt:lpstr>Association Classes: Consider…</vt:lpstr>
      <vt:lpstr>Guideline</vt:lpstr>
      <vt:lpstr>Association Class Guideline</vt:lpstr>
      <vt:lpstr>Association Class Examples</vt:lpstr>
      <vt:lpstr>Recall, Composition</vt:lpstr>
      <vt:lpstr>Composition in Domain Models</vt:lpstr>
      <vt:lpstr>Examples of Composition in NextGen Domain Model</vt:lpstr>
      <vt:lpstr>Problem: What happens to old Sales when a product’s price changes?</vt:lpstr>
      <vt:lpstr>Time Intervals</vt:lpstr>
      <vt:lpstr>Rolls… I’m HHUUUNNNNGRY!</vt:lpstr>
      <vt:lpstr>Er, Roles…</vt:lpstr>
      <vt:lpstr>Qualified Associations</vt:lpstr>
      <vt:lpstr>Splitting Domain Model into Packages</vt:lpstr>
      <vt:lpstr>NextGen POS Core Package</vt:lpstr>
      <vt:lpstr>NextGen POS Sales Package with Assocations from Core Package</vt:lpstr>
      <vt:lpstr>If Domain is big enough to partition into packages, Group conceptual Classes that:</vt:lpstr>
    </vt:vector>
  </TitlesOfParts>
  <Company>Computer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Engineering</dc:title>
  <dc:creator>Shawn Bohner</dc:creator>
  <cp:lastModifiedBy>Windows User</cp:lastModifiedBy>
  <cp:revision>566</cp:revision>
  <cp:lastPrinted>2011-02-01T14:04:55Z</cp:lastPrinted>
  <dcterms:created xsi:type="dcterms:W3CDTF">2010-09-02T02:24:37Z</dcterms:created>
  <dcterms:modified xsi:type="dcterms:W3CDTF">2014-02-11T21:08:35Z</dcterms:modified>
</cp:coreProperties>
</file>