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835" r:id="rId3"/>
    <p:sldId id="886" r:id="rId4"/>
    <p:sldId id="887" r:id="rId5"/>
    <p:sldId id="889" r:id="rId6"/>
    <p:sldId id="890" r:id="rId7"/>
    <p:sldId id="891" r:id="rId8"/>
    <p:sldId id="892" r:id="rId9"/>
    <p:sldId id="888" r:id="rId10"/>
    <p:sldId id="893" r:id="rId11"/>
    <p:sldId id="894" r:id="rId12"/>
    <p:sldId id="895" r:id="rId13"/>
    <p:sldId id="897" r:id="rId14"/>
    <p:sldId id="896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2188" autoAdjust="0"/>
  </p:normalViewPr>
  <p:slideViewPr>
    <p:cSldViewPr>
      <p:cViewPr varScale="1">
        <p:scale>
          <a:sx n="47" d="100"/>
          <a:sy n="47" d="100"/>
        </p:scale>
        <p:origin x="-1056" y="1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latin typeface="+mn-lt"/>
              </a:rPr>
              <a:t>Cyclist image from http://health.usnews.com/health-news/family-health/brain-and-behavior/slideshows/protect-against-alzheimers/2.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Key concepts: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Time signal highlight (hourglass)</a:t>
            </a:r>
            <a:r>
              <a:rPr lang="en-US" sz="1200" baseline="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vs. Send Signal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Accept signal highlight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Q4: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Bring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this to class, and we’ll discuss it in a class exercise: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Sketch an activity diagram for creating an account, with username and password, on a website. Be sure to include swim lanes for the User, the System, and an external CAPTCHA Service. Your diagram should include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rPr>
              <a:t>a check that the password is valid,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rPr>
              <a:t>a check that the username has not already been used, and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rPr>
              <a:t>a check that the user entered the CAPTCHA text correctly.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last two checks should be done in parallel, the first by the System and the second by the CAPTCHA Service.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Here’s an example of a CAPTCHA, or Completely Automated Public Turing test to tell Computers and Humans Apart:</a:t>
            </a:r>
            <a:b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Sketch an activity diagram for creating an account, with username and password, on a website. Be sure to include swim lanes for the User, the System, and an external CAPTCHA Service. Your diagram should include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rPr>
              <a:t>a check that the password is valid,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rPr>
              <a:t>a check that the username has not already been used, and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rPr>
              <a:t>a check that the user entered the CAPTCHA text correctly.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last two checks should be done in parallel, the first by the System and the second by the CAPTCHA Service.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Here’s an example of a CAPTCHA, or Completely Automated Public Turing test to tell Computers and Humans Apart:</a:t>
            </a:r>
            <a:b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731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AAA2F6-E55E-A04B-9F2C-26A2E560CAF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advancement is showing parallel activities</a:t>
            </a:r>
          </a:p>
          <a:p>
            <a:r>
              <a:rPr lang="en-US" dirty="0" smtClean="0"/>
              <a:t>Underutilized UML model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Q1: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Label the parts on the UML activity diagram below:</a:t>
            </a:r>
            <a:endParaRPr lang="en-US" sz="12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Walk through diagram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Start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End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Action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Transition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Fork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Join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Partitions</a:t>
            </a:r>
          </a:p>
          <a:p>
            <a:r>
              <a:rPr lang="en-US" sz="12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Object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DFDs</a:t>
            </a:r>
            <a:r>
              <a:rPr lang="en-US" dirty="0" smtClean="0"/>
              <a:t> NOT a part of UML, and largely obsolete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Walk through noting the objects being sent around (not necessarily software objects).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Point out </a:t>
            </a:r>
            <a:r>
              <a:rPr lang="en-US" sz="2300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datastore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nodes.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Q2: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a UML activity diagram, what does this symbol,&lt;the RAKE&gt; , represent?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Q3: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What is the difference in meaning between the following two symbols: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Fork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Decision?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B88E9-65C7-B546-AF03-1B27CAF8A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• 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Note the “secondary punch line”.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6BFBB817-3540-2943-B8DF-59439D03E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1" descr="rose4"/>
          <p:cNvPicPr>
            <a:picLocks noChangeAspect="1" noChangeArrowheads="1"/>
          </p:cNvPicPr>
          <p:nvPr userDrawn="1"/>
        </p:nvPicPr>
        <p:blipFill>
          <a:blip r:embed="rId17"/>
          <a:srcRect l="12895" t="22858"/>
          <a:stretch>
            <a:fillRect/>
          </a:stretch>
        </p:blipFill>
        <p:spPr bwMode="auto">
          <a:xfrm>
            <a:off x="0" y="6529388"/>
            <a:ext cx="19812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34" y="-19800"/>
            <a:ext cx="937066" cy="934200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38400" y="2057400"/>
            <a:ext cx="67056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UML Activity Diagrams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1515" y="632460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Bohner, Curt Clifton, Alex </a:t>
            </a:r>
            <a:r>
              <a:rPr lang="en-US" sz="1400" smtClean="0"/>
              <a:t>Lo, and </a:t>
            </a:r>
            <a:r>
              <a:rPr lang="en-US" sz="1400" dirty="0" smtClean="0"/>
              <a:t>others involved in delivering 374.</a:t>
            </a:r>
            <a:endParaRPr lang="en-US" sz="1400" dirty="0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Steve Chenoweth </a:t>
            </a:r>
          </a:p>
          <a:p>
            <a:pPr eaLnBrk="1" hangingPunct="1"/>
            <a:r>
              <a:rPr lang="en-US" sz="1800" dirty="0" smtClean="0"/>
              <a:t>Office: </a:t>
            </a:r>
            <a:r>
              <a:rPr lang="en-US" sz="1800" dirty="0" err="1" smtClean="0"/>
              <a:t>Moench</a:t>
            </a:r>
            <a:r>
              <a:rPr lang="en-US" sz="1800" dirty="0" smtClean="0"/>
              <a:t> Room F220</a:t>
            </a:r>
          </a:p>
          <a:p>
            <a:pPr eaLnBrk="1" hangingPunct="1"/>
            <a:r>
              <a:rPr lang="en-US" sz="1800" dirty="0" smtClean="0"/>
              <a:t>Phone: (812) 877-8974</a:t>
            </a:r>
            <a:br>
              <a:rPr lang="en-US" sz="1800" dirty="0" smtClean="0"/>
            </a:br>
            <a:r>
              <a:rPr lang="en-US" sz="1800" dirty="0" smtClean="0"/>
              <a:t>Email: chenowet@rose-hulman.edu</a:t>
            </a:r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 bwMode="auto">
          <a:xfrm>
            <a:off x="42672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Chandan Rupakheti </a:t>
            </a:r>
          </a:p>
          <a:p>
            <a:pPr eaLnBrk="1" hangingPunct="1"/>
            <a:r>
              <a:rPr lang="en-US" sz="1800" dirty="0"/>
              <a:t>Office: </a:t>
            </a:r>
            <a:r>
              <a:rPr lang="en-US" sz="1800" dirty="0" err="1"/>
              <a:t>Moench</a:t>
            </a:r>
            <a:r>
              <a:rPr lang="en-US" sz="1800" dirty="0"/>
              <a:t> Room F203</a:t>
            </a:r>
          </a:p>
          <a:p>
            <a:pPr eaLnBrk="1" hangingPunct="1"/>
            <a:r>
              <a:rPr lang="en-US" sz="1800" dirty="0"/>
              <a:t>Phone: (812) 877-8390</a:t>
            </a:r>
            <a:br>
              <a:rPr lang="en-US" sz="1800" dirty="0"/>
            </a:br>
            <a:r>
              <a:rPr lang="en-US" sz="1800" dirty="0"/>
              <a:t>Email: rupakhet@rose-hulman.edu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3195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76200"/>
            <a:ext cx="4205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Left </a:t>
            </a:r>
            <a:r>
              <a:rPr lang="en-US" sz="2000" dirty="0" smtClean="0"/>
              <a:t>- The system has to DO things.</a:t>
            </a:r>
          </a:p>
          <a:p>
            <a:r>
              <a:rPr lang="en-US" sz="2000" dirty="0" smtClean="0"/>
              <a:t>How do you show, at a high level,</a:t>
            </a:r>
          </a:p>
          <a:p>
            <a:r>
              <a:rPr lang="en-US" sz="2000" dirty="0" smtClean="0"/>
              <a:t>What it does?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533400"/>
          </a:xfrm>
        </p:spPr>
        <p:txBody>
          <a:bodyPr/>
          <a:lstStyle/>
          <a:p>
            <a:r>
              <a:rPr lang="en-US" dirty="0"/>
              <a:t>Signal </a:t>
            </a:r>
            <a:r>
              <a:rPr lang="en-US" dirty="0" smtClean="0"/>
              <a:t>Notation</a:t>
            </a:r>
            <a:endParaRPr lang="en-US" dirty="0"/>
          </a:p>
        </p:txBody>
      </p:sp>
      <p:graphicFrame>
        <p:nvGraphicFramePr>
          <p:cNvPr id="8376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762000"/>
          <a:ext cx="8001000" cy="578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Visio" r:id="rId4" imgW="4677208" imgH="3744439" progId="Visio.Drawing.11">
                  <p:embed/>
                </p:oleObj>
              </mc:Choice>
              <mc:Fallback>
                <p:oleObj name="Visio" r:id="rId4" imgW="4677208" imgH="3744439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8001000" cy="578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7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"/>
            <a:ext cx="8382000" cy="533400"/>
          </a:xfrm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NextGen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POS: </a:t>
            </a:r>
            <a:r>
              <a:rPr lang="en-US" sz="2800" dirty="0"/>
              <a:t>Reducing Complexity</a:t>
            </a:r>
          </a:p>
        </p:txBody>
      </p:sp>
      <p:graphicFrame>
        <p:nvGraphicFramePr>
          <p:cNvPr id="8386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95754"/>
              </p:ext>
            </p:extLst>
          </p:nvPr>
        </p:nvGraphicFramePr>
        <p:xfrm>
          <a:off x="914400" y="304800"/>
          <a:ext cx="6781800" cy="58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Visio" r:id="rId3" imgW="6726960" imgH="6332760" progId="Visio.Drawing.11">
                  <p:embed/>
                </p:oleObj>
              </mc:Choice>
              <mc:Fallback>
                <p:oleObj name="Visio" r:id="rId3" imgW="6726960" imgH="633276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664"/>
                      <a:stretch>
                        <a:fillRect/>
                      </a:stretch>
                    </p:blipFill>
                    <p:spPr bwMode="auto">
                      <a:xfrm>
                        <a:off x="914400" y="304800"/>
                        <a:ext cx="6781800" cy="583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05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 err="1">
                <a:latin typeface="Arial" charset="0"/>
              </a:rPr>
              <a:t>NextGen</a:t>
            </a:r>
            <a:r>
              <a:rPr lang="en-US" sz="1800" dirty="0">
                <a:latin typeface="Arial" charset="0"/>
              </a:rPr>
              <a:t> Process Sale UC benefits from activity diagram due to its complexity</a:t>
            </a:r>
          </a:p>
        </p:txBody>
      </p:sp>
    </p:spTree>
    <p:extLst>
      <p:ext uri="{BB962C8B-B14F-4D97-AF65-F5344CB8AC3E}">
        <p14:creationId xmlns:p14="http://schemas.microsoft.com/office/powerpoint/2010/main" val="3075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0" y="1397000"/>
            <a:ext cx="4406900" cy="4394200"/>
          </a:xfrm>
          <a:prstGeom prst="rect">
            <a:avLst/>
          </a:prstGeom>
        </p:spPr>
      </p:pic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533400"/>
          </a:xfrm>
          <a:noFill/>
        </p:spPr>
        <p:txBody>
          <a:bodyPr/>
          <a:lstStyle/>
          <a:p>
            <a:r>
              <a:rPr lang="en-US" dirty="0"/>
              <a:t>Activity Diagram</a:t>
            </a:r>
            <a:r>
              <a:rPr lang="en-US" dirty="0" smtClean="0"/>
              <a:t> Guidelines</a:t>
            </a:r>
            <a:endParaRPr lang="en-US" dirty="0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5334000" cy="5105400"/>
          </a:xfrm>
        </p:spPr>
        <p:txBody>
          <a:bodyPr/>
          <a:lstStyle/>
          <a:p>
            <a:r>
              <a:rPr lang="en-US" dirty="0">
                <a:latin typeface="a_Futurica" pitchFamily="34" charset="0"/>
              </a:rPr>
              <a:t>Use</a:t>
            </a:r>
            <a:r>
              <a:rPr lang="en-US" dirty="0" smtClean="0">
                <a:latin typeface="a_Futurica" pitchFamily="34" charset="0"/>
              </a:rPr>
              <a:t> when need </a:t>
            </a:r>
            <a:r>
              <a:rPr lang="en-US" dirty="0">
                <a:latin typeface="a_Futurica" pitchFamily="34" charset="0"/>
              </a:rPr>
              <a:t>to depict processes with complex flow</a:t>
            </a:r>
          </a:p>
          <a:p>
            <a:pPr lvl="1"/>
            <a:r>
              <a:rPr lang="en-US" dirty="0">
                <a:latin typeface="a_Futurica" pitchFamily="34" charset="0"/>
              </a:rPr>
              <a:t>Conditional or </a:t>
            </a:r>
            <a:r>
              <a:rPr lang="en-US" dirty="0" smtClean="0">
                <a:latin typeface="a_Futurica" pitchFamily="34" charset="0"/>
              </a:rPr>
              <a:t>iterative</a:t>
            </a:r>
            <a:br>
              <a:rPr lang="en-US" dirty="0" smtClean="0">
                <a:latin typeface="a_Futurica" pitchFamily="34" charset="0"/>
              </a:rPr>
            </a:br>
            <a:endParaRPr lang="en-US" dirty="0" smtClean="0">
              <a:latin typeface="a_Futurica" pitchFamily="34" charset="0"/>
            </a:endParaRPr>
          </a:p>
          <a:p>
            <a:r>
              <a:rPr lang="en-US" dirty="0">
                <a:latin typeface="a_Futurica" pitchFamily="34" charset="0"/>
              </a:rPr>
              <a:t>Use rake notation for sub-activity </a:t>
            </a:r>
            <a:r>
              <a:rPr lang="en-US" dirty="0" smtClean="0">
                <a:latin typeface="a_Futurica" pitchFamily="34" charset="0"/>
              </a:rPr>
              <a:t>diagrams</a:t>
            </a:r>
          </a:p>
          <a:p>
            <a:pPr lvl="1"/>
            <a:r>
              <a:rPr lang="en-US" dirty="0" smtClean="0">
                <a:latin typeface="a_Futurica" pitchFamily="34" charset="0"/>
              </a:rPr>
              <a:t>Keeps </a:t>
            </a:r>
            <a:r>
              <a:rPr lang="en-US" dirty="0">
                <a:latin typeface="a_Futurica" pitchFamily="34" charset="0"/>
              </a:rPr>
              <a:t>parent diagram </a:t>
            </a:r>
            <a:r>
              <a:rPr lang="en-US" dirty="0" smtClean="0">
                <a:latin typeface="a_Futurica" pitchFamily="34" charset="0"/>
              </a:rPr>
              <a:t>simple</a:t>
            </a:r>
            <a:br>
              <a:rPr lang="en-US" dirty="0" smtClean="0">
                <a:latin typeface="a_Futurica" pitchFamily="34" charset="0"/>
              </a:rPr>
            </a:br>
            <a:endParaRPr lang="en-US" dirty="0" smtClean="0">
              <a:latin typeface="a_Futurica" pitchFamily="34" charset="0"/>
            </a:endParaRPr>
          </a:p>
          <a:p>
            <a:r>
              <a:rPr lang="en-US" dirty="0">
                <a:latin typeface="a_Futurica" pitchFamily="34" charset="0"/>
              </a:rPr>
              <a:t>Maintain a consistent level of abstraction within a diagram</a:t>
            </a:r>
          </a:p>
        </p:txBody>
      </p:sp>
    </p:spTree>
    <p:extLst>
      <p:ext uri="{BB962C8B-B14F-4D97-AF65-F5344CB8AC3E}">
        <p14:creationId xmlns:p14="http://schemas.microsoft.com/office/powerpoint/2010/main" val="13325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33" y="990600"/>
            <a:ext cx="3124200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Exercise on </a:t>
            </a:r>
            <a:r>
              <a:rPr lang="en-US" dirty="0" smtClean="0"/>
              <a:t>Activity Diagrams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029200"/>
          </a:xfrm>
        </p:spPr>
        <p:txBody>
          <a:bodyPr/>
          <a:lstStyle/>
          <a:p>
            <a:r>
              <a:rPr lang="en-US" sz="2000" dirty="0" smtClean="0"/>
              <a:t>We’ll do in class –</a:t>
            </a:r>
          </a:p>
          <a:p>
            <a:r>
              <a:rPr lang="en-US" sz="2000" dirty="0" smtClean="0"/>
              <a:t>Break up into your teams</a:t>
            </a:r>
            <a:br>
              <a:rPr lang="en-US" sz="2000" dirty="0" smtClean="0"/>
            </a:br>
            <a:endParaRPr lang="en-US" sz="1000" dirty="0" smtClean="0"/>
          </a:p>
          <a:p>
            <a:r>
              <a:rPr lang="en-US" sz="2000" dirty="0"/>
              <a:t>Sketch an activity diagram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creating </a:t>
            </a:r>
            <a:r>
              <a:rPr lang="en-US" sz="2000" dirty="0"/>
              <a:t>an account, with </a:t>
            </a:r>
            <a:r>
              <a:rPr lang="en-US" sz="2000" dirty="0" smtClean="0"/>
              <a:t>username</a:t>
            </a:r>
            <a:br>
              <a:rPr lang="en-US" sz="2000" dirty="0" smtClean="0"/>
            </a:br>
            <a:r>
              <a:rPr lang="en-US" sz="2000" dirty="0" smtClean="0"/>
              <a:t>&amp; password</a:t>
            </a:r>
            <a:r>
              <a:rPr lang="en-US" sz="2000" dirty="0"/>
              <a:t>, on </a:t>
            </a:r>
            <a:r>
              <a:rPr lang="en-US" sz="2000" dirty="0" smtClean="0"/>
              <a:t>a </a:t>
            </a:r>
            <a:r>
              <a:rPr lang="en-US" sz="2000" dirty="0"/>
              <a:t>website. </a:t>
            </a:r>
            <a:endParaRPr lang="en-US" sz="2000" dirty="0" smtClean="0"/>
          </a:p>
          <a:p>
            <a:r>
              <a:rPr lang="en-US" sz="2000" dirty="0" smtClean="0"/>
              <a:t>Be </a:t>
            </a:r>
            <a:r>
              <a:rPr lang="en-US" sz="2000" dirty="0"/>
              <a:t>sure </a:t>
            </a:r>
            <a:r>
              <a:rPr lang="en-US" sz="2000" dirty="0" smtClean="0"/>
              <a:t>to </a:t>
            </a:r>
            <a:r>
              <a:rPr lang="en-US" sz="2000" dirty="0"/>
              <a:t>include </a:t>
            </a:r>
            <a:r>
              <a:rPr lang="en-US" sz="2000" dirty="0" smtClean="0"/>
              <a:t>swim </a:t>
            </a:r>
            <a:r>
              <a:rPr lang="en-US" sz="2000" dirty="0"/>
              <a:t>lanes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User, </a:t>
            </a:r>
            <a:r>
              <a:rPr lang="en-US" sz="2000" dirty="0" smtClean="0"/>
              <a:t>the System</a:t>
            </a:r>
            <a:r>
              <a:rPr lang="en-US" sz="2000" dirty="0"/>
              <a:t>, and 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external CAPTCHA </a:t>
            </a:r>
            <a:r>
              <a:rPr lang="en-US" sz="2000" dirty="0"/>
              <a:t>Service. </a:t>
            </a:r>
            <a:endParaRPr lang="en-US" sz="2000" dirty="0" smtClean="0"/>
          </a:p>
          <a:p>
            <a:r>
              <a:rPr lang="en-US" sz="2000" dirty="0" smtClean="0"/>
              <a:t>Your </a:t>
            </a:r>
            <a:r>
              <a:rPr lang="en-US" sz="2000" dirty="0"/>
              <a:t>diagram </a:t>
            </a:r>
            <a:r>
              <a:rPr lang="en-US" sz="2000" dirty="0" smtClean="0"/>
              <a:t>should include:</a:t>
            </a:r>
          </a:p>
          <a:p>
            <a:pPr lvl="1"/>
            <a:r>
              <a:rPr lang="en-US" sz="1600" dirty="0"/>
              <a:t>a check that the password is valid,</a:t>
            </a:r>
          </a:p>
          <a:p>
            <a:pPr lvl="1"/>
            <a:r>
              <a:rPr lang="en-US" sz="1600" dirty="0"/>
              <a:t>a check that the username has not already been </a:t>
            </a:r>
            <a:r>
              <a:rPr lang="en-US" sz="1600" dirty="0" smtClean="0"/>
              <a:t>used </a:t>
            </a:r>
            <a:endParaRPr lang="en-US" sz="1600" dirty="0"/>
          </a:p>
          <a:p>
            <a:pPr lvl="1"/>
            <a:r>
              <a:rPr lang="en-US" sz="1600" dirty="0"/>
              <a:t>a check that </a:t>
            </a:r>
            <a:r>
              <a:rPr lang="en-US" sz="1600" dirty="0" smtClean="0"/>
              <a:t>user </a:t>
            </a:r>
            <a:r>
              <a:rPr lang="en-US" sz="1600" dirty="0"/>
              <a:t>entered </a:t>
            </a:r>
            <a:r>
              <a:rPr lang="en-US" sz="1600" dirty="0" smtClean="0"/>
              <a:t>CAPTCHA </a:t>
            </a:r>
            <a:r>
              <a:rPr lang="en-US" sz="1600" dirty="0"/>
              <a:t>text </a:t>
            </a:r>
            <a:r>
              <a:rPr lang="en-US" sz="1600" dirty="0" smtClean="0"/>
              <a:t>correctly</a:t>
            </a:r>
            <a:endParaRPr lang="en-US" sz="1600" dirty="0"/>
          </a:p>
          <a:p>
            <a:r>
              <a:rPr lang="en-US" sz="2000" dirty="0" smtClean="0"/>
              <a:t>Decide what order these </a:t>
            </a:r>
            <a:r>
              <a:rPr lang="en-US" sz="2000" dirty="0"/>
              <a:t>checks should be done </a:t>
            </a:r>
            <a:r>
              <a:rPr lang="en-US" sz="2000" dirty="0" smtClean="0"/>
              <a:t>in, and do those in parallel that make sense!</a:t>
            </a:r>
          </a:p>
        </p:txBody>
      </p:sp>
    </p:spTree>
    <p:extLst>
      <p:ext uri="{BB962C8B-B14F-4D97-AF65-F5344CB8AC3E}">
        <p14:creationId xmlns:p14="http://schemas.microsoft.com/office/powerpoint/2010/main" val="22354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Go for it…</a:t>
            </a:r>
            <a:endParaRPr lang="en-US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8316828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74066" cy="144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88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Outcomes: </a:t>
            </a:r>
            <a:r>
              <a:rPr lang="en-US" sz="3200" dirty="0" smtClean="0"/>
              <a:t>Patterns, Tradeoffs</a:t>
            </a:r>
            <a:endParaRPr lang="en-US" sz="32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6248400" cy="51054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Identify </a:t>
            </a:r>
            <a:r>
              <a:rPr lang="en-US" sz="2400" dirty="0">
                <a:solidFill>
                  <a:srgbClr val="000090"/>
                </a:solidFill>
                <a:latin typeface="Arial" charset="0"/>
              </a:rPr>
              <a:t>criteria for the design of a software system and select patterns, create frameworks, and partition software to satisfy the inherent trade-offs.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000090"/>
                </a:solidFill>
                <a:latin typeface="Arial" charset="0"/>
              </a:rPr>
            </a:b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Examine the use of UML Activity Diagrams</a:t>
            </a:r>
          </a:p>
          <a:p>
            <a:pPr lvl="1"/>
            <a:r>
              <a:rPr lang="en-US" sz="2000" dirty="0" smtClean="0">
                <a:latin typeface="Arial" charset="0"/>
              </a:rPr>
              <a:t>This will </a:t>
            </a:r>
            <a:r>
              <a:rPr lang="en-US" sz="2000" dirty="0" smtClean="0">
                <a:latin typeface="Arial" charset="0"/>
              </a:rPr>
              <a:t> not be </a:t>
            </a:r>
            <a:r>
              <a:rPr lang="en-US" sz="2000" dirty="0" smtClean="0">
                <a:latin typeface="Arial" charset="0"/>
              </a:rPr>
              <a:t>a part of </a:t>
            </a:r>
            <a:r>
              <a:rPr lang="en-US" sz="2000" dirty="0" smtClean="0">
                <a:latin typeface="Arial" charset="0"/>
              </a:rPr>
              <a:t>any HW or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documentation for Milestone 5.</a:t>
            </a:r>
          </a:p>
          <a:p>
            <a:pPr lvl="1"/>
            <a:r>
              <a:rPr lang="en-US" sz="2000" dirty="0" smtClean="0">
                <a:latin typeface="Arial" charset="0"/>
              </a:rPr>
              <a:t>Likely a question on final exam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793" y="6381690"/>
            <a:ext cx="52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8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  <a:noFill/>
        </p:spPr>
        <p:txBody>
          <a:bodyPr/>
          <a:lstStyle/>
          <a:p>
            <a:r>
              <a:rPr lang="en-US" dirty="0" smtClean="0"/>
              <a:t>UML Activity </a:t>
            </a:r>
            <a:r>
              <a:rPr lang="en-US" dirty="0"/>
              <a:t>Diagrams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95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Essentially Modern Version of Flowcharts and/or Data Flow Diagrams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Easy to understand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_Futuric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Used </a:t>
            </a:r>
            <a:r>
              <a:rPr lang="en-US" dirty="0">
                <a:latin typeface="a_Futurica" pitchFamily="34" charset="0"/>
              </a:rPr>
              <a:t>to </a:t>
            </a:r>
            <a:r>
              <a:rPr lang="en-US" dirty="0" smtClean="0">
                <a:latin typeface="a_Futurica" pitchFamily="34" charset="0"/>
              </a:rPr>
              <a:t>model: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Business processes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Workflows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Data Flows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_Futurica" pitchFamily="34" charset="0"/>
              </a:rPr>
              <a:t>Complex algorithms/</a:t>
            </a:r>
            <a:r>
              <a:rPr lang="en-US" dirty="0" err="1" smtClean="0">
                <a:latin typeface="a_Futurica" pitchFamily="34" charset="0"/>
              </a:rPr>
              <a:t>UCs</a:t>
            </a:r>
            <a:endParaRPr lang="en-US" dirty="0" smtClean="0">
              <a:latin typeface="a_Futurica" pitchFamily="34" charset="0"/>
            </a:endParaRPr>
          </a:p>
        </p:txBody>
      </p:sp>
      <p:pic>
        <p:nvPicPr>
          <p:cNvPr id="831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82578"/>
            <a:ext cx="3657600" cy="53420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58000" y="57150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533400"/>
          </a:xfrm>
        </p:spPr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Diagram UML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Syntax</a:t>
            </a:r>
            <a:endParaRPr lang="en-US" dirty="0"/>
          </a:p>
        </p:txBody>
      </p:sp>
      <p:graphicFrame>
        <p:nvGraphicFramePr>
          <p:cNvPr id="8325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80707"/>
              </p:ext>
            </p:extLst>
          </p:nvPr>
        </p:nvGraphicFramePr>
        <p:xfrm>
          <a:off x="1524000" y="609600"/>
          <a:ext cx="7315200" cy="623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Visio" r:id="rId4" imgW="6190920" imgH="6629400" progId="Visio.Drawing.11">
                  <p:embed/>
                </p:oleObj>
              </mc:Choice>
              <mc:Fallback>
                <p:oleObj name="Visio" r:id="rId4" imgW="6190920" imgH="662940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035"/>
                      <a:stretch>
                        <a:fillRect/>
                      </a:stretch>
                    </p:blipFill>
                    <p:spPr bwMode="auto">
                      <a:xfrm>
                        <a:off x="1524000" y="609600"/>
                        <a:ext cx="7315200" cy="6234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6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7"/>
            <a:ext cx="8229600" cy="563563"/>
          </a:xfrm>
        </p:spPr>
        <p:txBody>
          <a:bodyPr/>
          <a:lstStyle/>
          <a:p>
            <a:r>
              <a:rPr lang="en-US" dirty="0" smtClean="0"/>
              <a:t>Old Data </a:t>
            </a:r>
            <a:r>
              <a:rPr lang="en-US" dirty="0"/>
              <a:t>Flow </a:t>
            </a:r>
            <a:r>
              <a:rPr lang="en-US" dirty="0" smtClean="0"/>
              <a:t>Diagrams… </a:t>
            </a:r>
            <a:endParaRPr lang="en-US" dirty="0"/>
          </a:p>
        </p:txBody>
      </p:sp>
      <p:graphicFrame>
        <p:nvGraphicFramePr>
          <p:cNvPr id="8335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973957"/>
              </p:ext>
            </p:extLst>
          </p:nvPr>
        </p:nvGraphicFramePr>
        <p:xfrm>
          <a:off x="228600" y="1198176"/>
          <a:ext cx="8763000" cy="375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Visio" r:id="rId4" imgW="6385680" imgH="2737080" progId="Visio.Drawing.11">
                  <p:embed/>
                </p:oleObj>
              </mc:Choice>
              <mc:Fallback>
                <p:oleObj name="Visio" r:id="rId4" imgW="6385680" imgH="27370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98176"/>
                        <a:ext cx="8763000" cy="3754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3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533400"/>
          </a:xfrm>
          <a:ln/>
        </p:spPr>
        <p:txBody>
          <a:bodyPr/>
          <a:lstStyle/>
          <a:p>
            <a:r>
              <a:rPr lang="en-US" dirty="0" smtClean="0"/>
              <a:t>Now done as Activity Diagrams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6096000" cy="5638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14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9437"/>
            <a:ext cx="8229600" cy="639763"/>
          </a:xfrm>
        </p:spPr>
        <p:txBody>
          <a:bodyPr/>
          <a:lstStyle/>
          <a:p>
            <a:r>
              <a:rPr lang="en-US" dirty="0"/>
              <a:t>Hierarchy Representation: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Rake </a:t>
            </a:r>
            <a:r>
              <a:rPr lang="en-US" dirty="0"/>
              <a:t>Symbol</a:t>
            </a:r>
          </a:p>
        </p:txBody>
      </p:sp>
      <p:graphicFrame>
        <p:nvGraphicFramePr>
          <p:cNvPr id="8355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44673"/>
              </p:ext>
            </p:extLst>
          </p:nvPr>
        </p:nvGraphicFramePr>
        <p:xfrm>
          <a:off x="914400" y="1992313"/>
          <a:ext cx="71628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Visio" r:id="rId4" imgW="3027600" imgH="1327680" progId="Visio.Drawing.11">
                  <p:embed/>
                </p:oleObj>
              </mc:Choice>
              <mc:Fallback>
                <p:oleObj name="Visio" r:id="rId4" imgW="3027600" imgH="13276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92313"/>
                        <a:ext cx="716280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5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9437"/>
            <a:ext cx="8686800" cy="639763"/>
          </a:xfrm>
        </p:spPr>
        <p:txBody>
          <a:bodyPr/>
          <a:lstStyle/>
          <a:p>
            <a:r>
              <a:rPr lang="en-US" dirty="0"/>
              <a:t>Expanded Delivery Order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 </a:t>
            </a:r>
            <a:r>
              <a:rPr lang="en-US" dirty="0"/>
              <a:t>Diagram</a:t>
            </a:r>
          </a:p>
        </p:txBody>
      </p:sp>
      <p:graphicFrame>
        <p:nvGraphicFramePr>
          <p:cNvPr id="8366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439153"/>
              </p:ext>
            </p:extLst>
          </p:nvPr>
        </p:nvGraphicFramePr>
        <p:xfrm>
          <a:off x="152400" y="1582738"/>
          <a:ext cx="8763000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Visio" r:id="rId4" imgW="4984920" imgH="2481840" progId="Visio.Drawing.11">
                  <p:embed/>
                </p:oleObj>
              </mc:Choice>
              <mc:Fallback>
                <p:oleObj name="Visio" r:id="rId4" imgW="4984920" imgH="248184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82738"/>
                        <a:ext cx="8763000" cy="390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Post Office Showdown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73626"/>
            <a:ext cx="5339953" cy="431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5908774" y="2234133"/>
            <a:ext cx="3036094" cy="24288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500" dirty="0" smtClean="0">
                <a:ea typeface="Helvetica Neue Light" charset="0"/>
                <a:cs typeface="Helvetica Neue Light" charset="0"/>
              </a:rPr>
              <a:t>Think that he might be watching too many martial arts films?</a:t>
            </a:r>
            <a:endParaRPr lang="en-US" sz="25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962400" y="3657600"/>
            <a:ext cx="304800" cy="304800"/>
          </a:xfrm>
          <a:prstGeom prst="ellipse">
            <a:avLst/>
          </a:prstGeom>
          <a:solidFill>
            <a:schemeClr val="accent1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225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57064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54516</TotalTime>
  <Words>614</Words>
  <Application>Microsoft Office PowerPoint</Application>
  <PresentationFormat>On-screen Show (4:3)</PresentationFormat>
  <Paragraphs>98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2007FairfaxShowcaseSE-Slides-Bohner</vt:lpstr>
      <vt:lpstr>Visio</vt:lpstr>
      <vt:lpstr>CSSE 374: UML Activity Diagrams</vt:lpstr>
      <vt:lpstr>Learning Outcomes: Patterns, Tradeoffs</vt:lpstr>
      <vt:lpstr>UML Activity Diagrams</vt:lpstr>
      <vt:lpstr>Activity Diagram UML  Syntax</vt:lpstr>
      <vt:lpstr>Old Data Flow Diagrams… </vt:lpstr>
      <vt:lpstr>Now done as Activity Diagrams</vt:lpstr>
      <vt:lpstr>Hierarchy Representation:  Rake Symbol</vt:lpstr>
      <vt:lpstr>Expanded Delivery Order  Activity Diagram</vt:lpstr>
      <vt:lpstr>Post Office Showdown</vt:lpstr>
      <vt:lpstr>Signal Notation</vt:lpstr>
      <vt:lpstr>NextGen POS: Reducing Complexity</vt:lpstr>
      <vt:lpstr>Activity Diagram Guidelines</vt:lpstr>
      <vt:lpstr>Exercise on Activity Diagrams</vt:lpstr>
      <vt:lpstr>Go for it…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529</cp:revision>
  <cp:lastPrinted>2011-01-25T07:31:05Z</cp:lastPrinted>
  <dcterms:created xsi:type="dcterms:W3CDTF">2010-09-02T02:24:37Z</dcterms:created>
  <dcterms:modified xsi:type="dcterms:W3CDTF">2014-02-12T21:15:59Z</dcterms:modified>
</cp:coreProperties>
</file>