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4.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21"/>
  </p:notesMasterIdLst>
  <p:handoutMasterIdLst>
    <p:handoutMasterId r:id="rId22"/>
  </p:handoutMasterIdLst>
  <p:sldIdLst>
    <p:sldId id="256" r:id="rId2"/>
    <p:sldId id="715" r:id="rId3"/>
    <p:sldId id="751" r:id="rId4"/>
    <p:sldId id="752" r:id="rId5"/>
    <p:sldId id="753" r:id="rId6"/>
    <p:sldId id="754" r:id="rId7"/>
    <p:sldId id="757" r:id="rId8"/>
    <p:sldId id="755" r:id="rId9"/>
    <p:sldId id="756" r:id="rId10"/>
    <p:sldId id="758" r:id="rId11"/>
    <p:sldId id="736" r:id="rId12"/>
    <p:sldId id="737" r:id="rId13"/>
    <p:sldId id="738" r:id="rId14"/>
    <p:sldId id="747" r:id="rId15"/>
    <p:sldId id="748" r:id="rId16"/>
    <p:sldId id="740" r:id="rId17"/>
    <p:sldId id="741" r:id="rId18"/>
    <p:sldId id="742" r:id="rId19"/>
    <p:sldId id="633" r:id="rId20"/>
  </p:sldIdLst>
  <p:sldSz cx="9144000" cy="6858000" type="screen4x3"/>
  <p:notesSz cx="7315200" cy="9601200"/>
  <p:custDataLst>
    <p:tags r:id="rId23"/>
  </p:custDataLst>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FF0000"/>
    <a:srgbClr val="FFFFCC"/>
    <a:srgbClr val="000066"/>
    <a:srgbClr val="9999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16" autoAdjust="0"/>
    <p:restoredTop sz="77246" autoAdjust="0"/>
  </p:normalViewPr>
  <p:slideViewPr>
    <p:cSldViewPr>
      <p:cViewPr varScale="1">
        <p:scale>
          <a:sx n="51" d="100"/>
          <a:sy n="51" d="100"/>
        </p:scale>
        <p:origin x="-1230" y="-84"/>
      </p:cViewPr>
      <p:guideLst>
        <p:guide orient="horz" pos="2160"/>
        <p:guide pos="3600"/>
      </p:guideLst>
    </p:cSldViewPr>
  </p:slideViewPr>
  <p:outlineViewPr>
    <p:cViewPr>
      <p:scale>
        <a:sx n="33" d="100"/>
        <a:sy n="33" d="100"/>
      </p:scale>
      <p:origin x="0" y="2192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8706"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28707"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28708"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28709"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EDA11A76-E010-E64A-9721-C3A22C2AE169}" type="slidenum">
              <a:rPr lang="en-US"/>
              <a:pPr>
                <a:defRPr/>
              </a:pPr>
              <a:t>‹#›</a:t>
            </a:fld>
            <a:endParaRPr lang="en-US"/>
          </a:p>
        </p:txBody>
      </p:sp>
    </p:spTree>
    <p:extLst>
      <p:ext uri="{BB962C8B-B14F-4D97-AF65-F5344CB8AC3E}">
        <p14:creationId xmlns:p14="http://schemas.microsoft.com/office/powerpoint/2010/main" val="483911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a:defRPr sz="1300"/>
            </a:lvl1pPr>
          </a:lstStyle>
          <a:p>
            <a:pPr>
              <a:defRPr/>
            </a:pPr>
            <a:endParaRPr lang="en-US"/>
          </a:p>
        </p:txBody>
      </p:sp>
      <p:sp>
        <p:nvSpPr>
          <p:cNvPr id="7171" name="Rectangle 3"/>
          <p:cNvSpPr>
            <a:spLocks noGrp="1" noChangeArrowheads="1"/>
          </p:cNvSpPr>
          <p:nvPr>
            <p:ph type="dt" idx="1"/>
          </p:nvPr>
        </p:nvSpPr>
        <p:spPr bwMode="auto">
          <a:xfrm>
            <a:off x="4144963" y="0"/>
            <a:ext cx="3170237"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a:defRPr sz="1300"/>
            </a:lvl1pPr>
          </a:lstStyle>
          <a:p>
            <a:pPr>
              <a:defRPr/>
            </a:pPr>
            <a:endParaRPr lang="en-US"/>
          </a:p>
        </p:txBody>
      </p:sp>
      <p:sp>
        <p:nvSpPr>
          <p:cNvPr id="1536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a:defRPr sz="1300"/>
            </a:lvl1pPr>
          </a:lstStyle>
          <a:p>
            <a:pPr>
              <a:defRPr/>
            </a:pPr>
            <a:endParaRPr lang="en-US"/>
          </a:p>
        </p:txBody>
      </p:sp>
      <p:sp>
        <p:nvSpPr>
          <p:cNvPr id="7175"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a:defRPr sz="1300"/>
            </a:lvl1pPr>
          </a:lstStyle>
          <a:p>
            <a:pPr>
              <a:defRPr/>
            </a:pPr>
            <a:fld id="{498B7675-986A-4C4B-ADA0-FFB57BC6EEDE}" type="slidenum">
              <a:rPr lang="en-US"/>
              <a:pPr>
                <a:defRPr/>
              </a:pPr>
              <a:t>‹#›</a:t>
            </a:fld>
            <a:endParaRPr lang="en-US"/>
          </a:p>
        </p:txBody>
      </p:sp>
    </p:spTree>
    <p:extLst>
      <p:ext uri="{BB962C8B-B14F-4D97-AF65-F5344CB8AC3E}">
        <p14:creationId xmlns:p14="http://schemas.microsoft.com/office/powerpoint/2010/main" val="14832576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6FAE6F02-F76E-7644-8FFB-71A03D022527}" type="slidenum">
              <a:rPr lang="en-US"/>
              <a:pPr/>
              <a:t>1</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r>
              <a:rPr lang="en-US" b="1" dirty="0" smtClean="0"/>
              <a:t>Q1 – 4 </a:t>
            </a:r>
            <a:r>
              <a:rPr lang="en-US" dirty="0" smtClean="0"/>
              <a:t>on the quiz are questions from </a:t>
            </a:r>
            <a:r>
              <a:rPr lang="en-US" dirty="0" err="1" smtClean="0"/>
              <a:t>Ch</a:t>
            </a:r>
            <a:r>
              <a:rPr lang="en-US" dirty="0" smtClean="0"/>
              <a:t> 19 of the book.</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is potential confusion between the notion of an assignment as set by an instructor and a student's work, which is sometimes also ambiguously referred to as their "assignment". To minimize this confusion, we use Assignment to refer to the description of the work assigned by the instructor. Submission refers to the work turned in by a student to fulfill the Assignment.</a:t>
            </a:r>
          </a:p>
          <a:p>
            <a:endParaRPr lang="en-US" dirty="0" smtClean="0"/>
          </a:p>
          <a:p>
            <a:r>
              <a:rPr lang="en-US" dirty="0" smtClean="0"/>
              <a:t>A Rubric provides a more detailed description of the evaluation criteria for an assignment. A </a:t>
            </a:r>
            <a:r>
              <a:rPr lang="en-US" dirty="0" err="1" smtClean="0"/>
              <a:t>FeedbackItem</a:t>
            </a:r>
            <a:r>
              <a:rPr lang="en-US" dirty="0" smtClean="0"/>
              <a:t> is an annotation calling out a particular mistake or point of excellence. It can be attached to one or more submissions during the grading process. A </a:t>
            </a:r>
            <a:r>
              <a:rPr lang="en-US" dirty="0" err="1" smtClean="0"/>
              <a:t>FeedbackItem</a:t>
            </a:r>
            <a:r>
              <a:rPr lang="en-US" dirty="0" smtClean="0"/>
              <a:t> that is attached to multiple systems allows a Grader to edit the feedback on multiple graded submissions at once, for example, to reduce the number of points deducted for a particular mistake.</a:t>
            </a:r>
            <a:endParaRPr lang="en-US" dirty="0"/>
          </a:p>
        </p:txBody>
      </p:sp>
      <p:sp>
        <p:nvSpPr>
          <p:cNvPr id="4" name="Slide Number Placeholder 3"/>
          <p:cNvSpPr>
            <a:spLocks noGrp="1"/>
          </p:cNvSpPr>
          <p:nvPr>
            <p:ph type="sldNum" sz="quarter" idx="10"/>
          </p:nvPr>
        </p:nvSpPr>
        <p:spPr/>
        <p:txBody>
          <a:bodyPr/>
          <a:lstStyle/>
          <a:p>
            <a:pPr>
              <a:defRPr/>
            </a:pPr>
            <a:fld id="{498B7675-986A-4C4B-ADA0-FFB57BC6EEDE}" type="slidenum">
              <a:rPr lang="en-US" smtClean="0"/>
              <a:pPr>
                <a:defRPr/>
              </a:pPr>
              <a:t>14</a:t>
            </a:fld>
            <a:endParaRPr lang="en-US"/>
          </a:p>
        </p:txBody>
      </p:sp>
    </p:spTree>
    <p:extLst>
      <p:ext uri="{BB962C8B-B14F-4D97-AF65-F5344CB8AC3E}">
        <p14:creationId xmlns:p14="http://schemas.microsoft.com/office/powerpoint/2010/main" val="3264327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29698"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r>
              <a:rPr lang="en-US" sz="2300" dirty="0">
                <a:latin typeface="Lucida Grande" charset="0"/>
                <a:ea typeface="Lucida Grande" charset="0"/>
                <a:cs typeface="Lucida Grande" charset="0"/>
                <a:sym typeface="Lucida Grande" charset="0"/>
              </a:rPr>
              <a:t>Sketch communication diagram for the found message on one side of the board.  Begin sketching the design class diagram on the other.</a:t>
            </a:r>
          </a:p>
          <a:p>
            <a:endParaRPr lang="en-US" sz="2300" dirty="0">
              <a:latin typeface="Lucida Grande" charset="0"/>
              <a:ea typeface="Lucida Grande" charset="0"/>
              <a:cs typeface="Lucida Grande" charset="0"/>
              <a:sym typeface="Lucida Grande" charset="0"/>
            </a:endParaRPr>
          </a:p>
          <a:p>
            <a:r>
              <a:rPr lang="en-US" sz="2300" dirty="0">
                <a:latin typeface="Lucida Grande" charset="0"/>
                <a:ea typeface="Lucida Grande" charset="0"/>
                <a:cs typeface="Lucida Grande" charset="0"/>
                <a:sym typeface="Lucida Grande" charset="0"/>
              </a:rPr>
              <a:t>Keep in mind:</a:t>
            </a:r>
          </a:p>
          <a:p>
            <a:r>
              <a:rPr lang="en-US" sz="2300" dirty="0">
                <a:latin typeface="Lucida Grande" charset="0"/>
                <a:ea typeface="Lucida Grande" charset="0"/>
                <a:cs typeface="Lucida Grande" charset="0"/>
                <a:sym typeface="Lucida Grande" charset="0"/>
              </a:rPr>
              <a:t>- Don’t rush!  </a:t>
            </a:r>
          </a:p>
          <a:p>
            <a:r>
              <a:rPr lang="en-US" sz="2300" dirty="0">
                <a:latin typeface="Lucida Grande" charset="0"/>
                <a:ea typeface="Lucida Grande" charset="0"/>
                <a:cs typeface="Lucida Grande" charset="0"/>
                <a:sym typeface="Lucida Grande" charset="0"/>
              </a:rPr>
              <a:t>- Get them to suggest what to do next.  </a:t>
            </a:r>
          </a:p>
          <a:p>
            <a:r>
              <a:rPr lang="en-US" sz="2300" dirty="0">
                <a:latin typeface="Lucida Grande" charset="0"/>
                <a:ea typeface="Lucida Grande" charset="0"/>
                <a:cs typeface="Lucida Grande" charset="0"/>
                <a:sym typeface="Lucida Grande" charset="0"/>
              </a:rPr>
              <a:t>- Keep asking about GRASP patterns.  </a:t>
            </a:r>
          </a:p>
          <a:p>
            <a:r>
              <a:rPr lang="en-US" sz="2300" dirty="0">
                <a:latin typeface="Lucida Grande" charset="0"/>
                <a:ea typeface="Lucida Grande" charset="0"/>
                <a:cs typeface="Lucida Grande" charset="0"/>
                <a:sym typeface="Lucida Grande" charset="0"/>
              </a:rPr>
              <a:t>- Briefly discuss notions of visibility when they arise.  </a:t>
            </a:r>
          </a:p>
          <a:p>
            <a:r>
              <a:rPr lang="en-US" sz="2300" dirty="0">
                <a:latin typeface="Lucida Grande" charset="0"/>
                <a:ea typeface="Lucida Grande" charset="0"/>
                <a:cs typeface="Lucida Grande" charset="0"/>
                <a:sym typeface="Lucida Grande" charset="0"/>
              </a:rPr>
              <a:t>- Ask about cohesion and coupling in each design, either during or after sketching</a:t>
            </a:r>
            <a:endParaRPr lang="en-US" sz="2300" dirty="0" smtClean="0">
              <a:latin typeface="Lucida Grande" charset="0"/>
              <a:ea typeface="Lucida Grande" charset="0"/>
              <a:cs typeface="Lucida Grande" charset="0"/>
              <a:sym typeface="Lucida Grande" charset="0"/>
            </a:endParaRPr>
          </a:p>
          <a:p>
            <a:pPr>
              <a:buFontTx/>
              <a:buChar char="-"/>
            </a:pPr>
            <a:r>
              <a:rPr lang="en-US" sz="2300" dirty="0" smtClean="0">
                <a:latin typeface="Lucida Grande" charset="0"/>
                <a:ea typeface="Lucida Grande" charset="0"/>
                <a:cs typeface="Lucida Grande" charset="0"/>
                <a:sym typeface="Lucida Grande" charset="0"/>
              </a:rPr>
              <a:t>Give </a:t>
            </a:r>
            <a:r>
              <a:rPr lang="en-US" sz="2300" dirty="0">
                <a:latin typeface="Lucida Grande" charset="0"/>
                <a:ea typeface="Lucida Grande" charset="0"/>
                <a:cs typeface="Lucida Grande" charset="0"/>
                <a:sym typeface="Lucida Grande" charset="0"/>
              </a:rPr>
              <a:t>them time to draw</a:t>
            </a:r>
            <a:r>
              <a:rPr lang="en-US" sz="2300" dirty="0" smtClean="0">
                <a:latin typeface="Lucida Grande" charset="0"/>
                <a:ea typeface="Lucida Grande" charset="0"/>
                <a:cs typeface="Lucida Grande" charset="0"/>
                <a:sym typeface="Lucida Grande" charset="0"/>
              </a:rPr>
              <a:t>.</a:t>
            </a:r>
          </a:p>
          <a:p>
            <a:pPr>
              <a:buFontTx/>
              <a:buNone/>
            </a:pPr>
            <a:endParaRPr lang="en-US" sz="2300" dirty="0" smtClean="0">
              <a:latin typeface="Lucida Grande" charset="0"/>
              <a:ea typeface="Lucida Grande" charset="0"/>
              <a:cs typeface="Lucida Grande" charset="0"/>
              <a:sym typeface="Lucida Grande" charset="0"/>
            </a:endParaRPr>
          </a:p>
          <a:p>
            <a:pPr>
              <a:buFontTx/>
              <a:buNone/>
            </a:pPr>
            <a:r>
              <a:rPr lang="en-US" sz="2300" dirty="0" smtClean="0">
                <a:latin typeface="Lucida Grande" charset="0"/>
                <a:ea typeface="Lucida Grande" charset="0"/>
                <a:cs typeface="Lucida Grande" charset="0"/>
                <a:sym typeface="Lucida Grande" charset="0"/>
              </a:rPr>
              <a:t>Q5: </a:t>
            </a:r>
            <a:r>
              <a:rPr lang="en-US" sz="1200" kern="1200" dirty="0" smtClean="0">
                <a:solidFill>
                  <a:schemeClr val="tx1"/>
                </a:solidFill>
                <a:latin typeface="Times New Roman" charset="0"/>
                <a:ea typeface="ＭＳ Ｐゴシック" charset="-128"/>
                <a:cs typeface="ＭＳ Ｐゴシック" charset="-128"/>
              </a:rPr>
              <a:t>Sketch a communication diagram for the found message, </a:t>
            </a:r>
            <a:r>
              <a:rPr lang="en-US" sz="1200" i="1" kern="1200" dirty="0" err="1" smtClean="0">
                <a:solidFill>
                  <a:schemeClr val="tx1"/>
                </a:solidFill>
                <a:latin typeface="Times New Roman" charset="0"/>
                <a:ea typeface="ＭＳ Ｐゴシック" charset="-128"/>
                <a:cs typeface="ＭＳ Ｐゴシック" charset="-128"/>
              </a:rPr>
              <a:t>createNewAssignment</a:t>
            </a:r>
            <a:r>
              <a:rPr lang="en-US" sz="1200" i="1" kern="1200" dirty="0" smtClean="0">
                <a:solidFill>
                  <a:schemeClr val="tx1"/>
                </a:solidFill>
                <a:latin typeface="Times New Roman" charset="0"/>
                <a:ea typeface="ＭＳ Ｐゴシック" charset="-128"/>
                <a:cs typeface="ＭＳ Ｐゴシック" charset="-128"/>
              </a:rPr>
              <a:t>(title, description, </a:t>
            </a:r>
            <a:r>
              <a:rPr lang="en-US" sz="1200" i="1" kern="1200" dirty="0" err="1" smtClean="0">
                <a:solidFill>
                  <a:schemeClr val="tx1"/>
                </a:solidFill>
                <a:latin typeface="Times New Roman" charset="0"/>
                <a:ea typeface="ＭＳ Ｐゴシック" charset="-128"/>
                <a:cs typeface="ＭＳ Ｐゴシック" charset="-128"/>
              </a:rPr>
              <a:t>dueDate</a:t>
            </a:r>
            <a:r>
              <a:rPr lang="en-US" sz="1200" i="1" kern="1200" dirty="0" smtClean="0">
                <a:solidFill>
                  <a:schemeClr val="tx1"/>
                </a:solidFill>
                <a:latin typeface="Times New Roman" charset="0"/>
                <a:ea typeface="ＭＳ Ｐゴシック" charset="-128"/>
                <a:cs typeface="ＭＳ Ｐゴシック" charset="-128"/>
              </a:rPr>
              <a:t>, authors)</a:t>
            </a:r>
            <a:r>
              <a:rPr lang="en-US" sz="1200" kern="1200" dirty="0" smtClean="0">
                <a:solidFill>
                  <a:schemeClr val="tx1"/>
                </a:solidFill>
                <a:latin typeface="Times New Roman" charset="0"/>
                <a:ea typeface="ＭＳ Ｐゴシック" charset="-128"/>
                <a:cs typeface="ＭＳ Ｐゴシック" charset="-128"/>
              </a:rPr>
              <a:t>. Label each message with the GRASP </a:t>
            </a:r>
            <a:r>
              <a:rPr lang="en-US" sz="1200" kern="1200" dirty="0" err="1" smtClean="0">
                <a:solidFill>
                  <a:schemeClr val="tx1"/>
                </a:solidFill>
                <a:latin typeface="Times New Roman" charset="0"/>
                <a:ea typeface="ＭＳ Ｐゴシック" charset="-128"/>
                <a:cs typeface="ＭＳ Ｐゴシック" charset="-128"/>
              </a:rPr>
              <a:t>pattern(s</a:t>
            </a:r>
            <a:r>
              <a:rPr lang="en-US" sz="1200" kern="1200" dirty="0" smtClean="0">
                <a:solidFill>
                  <a:schemeClr val="tx1"/>
                </a:solidFill>
                <a:latin typeface="Times New Roman" charset="0"/>
                <a:ea typeface="ＭＳ Ｐゴシック" charset="-128"/>
                <a:cs typeface="ＭＳ Ｐゴシック" charset="-128"/>
              </a:rPr>
              <a:t>) that </a:t>
            </a:r>
            <a:r>
              <a:rPr lang="en-US" sz="1200" kern="1200" dirty="0" err="1" smtClean="0">
                <a:solidFill>
                  <a:schemeClr val="tx1"/>
                </a:solidFill>
                <a:latin typeface="Times New Roman" charset="0"/>
                <a:ea typeface="ＭＳ Ｐゴシック" charset="-128"/>
                <a:cs typeface="ＭＳ Ｐゴシック" charset="-128"/>
              </a:rPr>
              <a:t>support(s</a:t>
            </a:r>
            <a:r>
              <a:rPr lang="en-US" sz="1200" kern="1200" dirty="0" smtClean="0">
                <a:solidFill>
                  <a:schemeClr val="tx1"/>
                </a:solidFill>
                <a:latin typeface="Times New Roman" charset="0"/>
                <a:ea typeface="ＭＳ Ｐゴシック" charset="-128"/>
                <a:cs typeface="ＭＳ Ｐゴシック" charset="-128"/>
              </a:rPr>
              <a:t>) that assignment of responsibility.  Update your design class diagram on the back as needed.</a:t>
            </a:r>
            <a:r>
              <a:rPr lang="en-US" sz="2400" dirty="0" smtClean="0"/>
              <a:t> </a:t>
            </a:r>
          </a:p>
          <a:p>
            <a:pPr>
              <a:buFontTx/>
              <a:buNone/>
            </a:pPr>
            <a:endParaRPr lang="en-US" sz="2400" dirty="0" smtClean="0">
              <a:latin typeface="Lucida Grande" charset="0"/>
              <a:ea typeface="Lucida Grande" charset="0"/>
              <a:cs typeface="Lucida Grande" charset="0"/>
              <a:sym typeface="Lucida Grande" charset="0"/>
            </a:endParaRPr>
          </a:p>
          <a:p>
            <a:pPr>
              <a:buFontTx/>
              <a:buNone/>
            </a:pPr>
            <a:r>
              <a:rPr lang="en-US" sz="2400" dirty="0" smtClean="0">
                <a:latin typeface="Lucida Grande" charset="0"/>
                <a:ea typeface="Lucida Grande" charset="0"/>
                <a:cs typeface="Lucida Grande" charset="0"/>
                <a:sym typeface="Lucida Grande" charset="0"/>
              </a:rPr>
              <a:t>Q6: </a:t>
            </a:r>
            <a:r>
              <a:rPr lang="en-US" sz="1200" kern="1200" dirty="0" smtClean="0">
                <a:solidFill>
                  <a:schemeClr val="tx1"/>
                </a:solidFill>
                <a:latin typeface="Times New Roman" charset="0"/>
                <a:ea typeface="ＭＳ Ｐゴシック" charset="-128"/>
                <a:cs typeface="ＭＳ Ｐゴシック" charset="-128"/>
              </a:rPr>
              <a:t>Sketch a (partial) design class diagram for the grading system, based on the interaction diagrams you drew above (and any others that we drew together in class).</a:t>
            </a:r>
            <a:r>
              <a:rPr lang="en-US" sz="2400" dirty="0" smtClean="0"/>
              <a:t> </a:t>
            </a:r>
            <a:endParaRPr lang="en-US" sz="23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31746"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r>
              <a:rPr lang="en-US" sz="2300" dirty="0">
                <a:latin typeface="Lucida Grande" charset="0"/>
                <a:ea typeface="Lucida Grande" charset="0"/>
                <a:cs typeface="Lucida Grande" charset="0"/>
                <a:sym typeface="Lucida Grande" charset="0"/>
              </a:rPr>
              <a:t>Sketch communication diagram for the found message on one side of the board.  Continue sketching the design class diagram on the other.</a:t>
            </a:r>
          </a:p>
          <a:p>
            <a:endParaRPr lang="en-US" sz="2300" dirty="0">
              <a:latin typeface="Lucida Grande" charset="0"/>
              <a:ea typeface="Lucida Grande" charset="0"/>
              <a:cs typeface="Lucida Grande" charset="0"/>
              <a:sym typeface="Lucida Grande" charset="0"/>
            </a:endParaRPr>
          </a:p>
          <a:p>
            <a:r>
              <a:rPr lang="en-US" sz="2300" dirty="0" smtClean="0">
                <a:latin typeface="Lucida Grande" charset="0"/>
                <a:ea typeface="Lucida Grande" charset="0"/>
                <a:cs typeface="Lucida Grande" charset="0"/>
                <a:sym typeface="Lucida Grande" charset="0"/>
              </a:rPr>
              <a:t>Q6, to try before class: </a:t>
            </a:r>
            <a:r>
              <a:rPr lang="en-US" sz="1200" kern="1200" dirty="0" smtClean="0">
                <a:solidFill>
                  <a:schemeClr val="tx1"/>
                </a:solidFill>
                <a:latin typeface="Times New Roman" charset="0"/>
                <a:ea typeface="ＭＳ Ｐゴシック" charset="-128"/>
                <a:cs typeface="ＭＳ Ｐゴシック" charset="-128"/>
              </a:rPr>
              <a:t>Sketch a (partial) design class diagram for the grading system, based on the interaction diagrams you drew above (and any others that we drew together in class).</a:t>
            </a:r>
            <a:r>
              <a:rPr lang="en-US" sz="2400" dirty="0" smtClean="0"/>
              <a:t>   Any tool that works is ok to do this!</a:t>
            </a:r>
            <a:endParaRPr lang="en-US" sz="23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33794"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r>
              <a:rPr lang="en-US" sz="2300" dirty="0">
                <a:latin typeface="Lucida Grande" charset="0"/>
                <a:ea typeface="Lucida Grande" charset="0"/>
                <a:cs typeface="Lucida Grande" charset="0"/>
                <a:sym typeface="Lucida Grande" charset="0"/>
              </a:rPr>
              <a:t>Sketch communication diagram for the found message on one side of the board.  Continue sketching the design class diagram on the other.</a:t>
            </a:r>
          </a:p>
          <a:p>
            <a:endParaRPr lang="en-US" sz="2300" dirty="0">
              <a:latin typeface="Lucida Grande" charset="0"/>
              <a:ea typeface="Lucida Grande" charset="0"/>
              <a:cs typeface="Lucida Grande" charset="0"/>
              <a:sym typeface="Lucida Grande" charset="0"/>
            </a:endParaRPr>
          </a:p>
          <a:p>
            <a:r>
              <a:rPr lang="en-US" sz="2300" dirty="0" smtClean="0">
                <a:latin typeface="Lucida Grande" charset="0"/>
                <a:ea typeface="Lucida Grande" charset="0"/>
                <a:cs typeface="Lucida Grande" charset="0"/>
                <a:sym typeface="Lucida Grande" charset="0"/>
              </a:rPr>
              <a:t>Q6, to try before class: </a:t>
            </a:r>
            <a:r>
              <a:rPr lang="en-US" sz="1200" kern="1200" dirty="0" smtClean="0">
                <a:solidFill>
                  <a:schemeClr val="tx1"/>
                </a:solidFill>
                <a:latin typeface="Times New Roman" charset="0"/>
                <a:ea typeface="ＭＳ Ｐゴシック" charset="-128"/>
                <a:cs typeface="ＭＳ Ｐゴシック" charset="-128"/>
              </a:rPr>
              <a:t>Sketch a (partial) design class diagram for the grading system, based on the interaction diagrams you drew above (and any others that we drew together in class).</a:t>
            </a:r>
            <a:r>
              <a:rPr lang="en-US" sz="2400" dirty="0" smtClean="0"/>
              <a:t> </a:t>
            </a:r>
            <a:endParaRPr lang="en-US" sz="23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latin typeface="Lucida Grande" charset="0"/>
                <a:ea typeface="Lucida Grande" charset="0"/>
                <a:cs typeface="Lucida Grande" charset="0"/>
                <a:sym typeface="Lucida Grande" charset="0"/>
              </a:rPr>
              <a:t>We’ll extend what</a:t>
            </a:r>
            <a:r>
              <a:rPr lang="en-US" sz="1200" baseline="0" dirty="0" smtClean="0">
                <a:latin typeface="Lucida Grande" charset="0"/>
                <a:ea typeface="Lucida Grande" charset="0"/>
                <a:cs typeface="Lucida Grande" charset="0"/>
                <a:sym typeface="Lucida Grande" charset="0"/>
              </a:rPr>
              <a:t> you did on your own, </a:t>
            </a:r>
            <a:r>
              <a:rPr lang="en-US" sz="1200" baseline="0" smtClean="0">
                <a:latin typeface="Lucida Grande" charset="0"/>
                <a:ea typeface="Lucida Grande" charset="0"/>
                <a:cs typeface="Lucida Grande" charset="0"/>
                <a:sym typeface="Lucida Grande" charset="0"/>
              </a:rPr>
              <a:t>in class.</a:t>
            </a:r>
            <a:endParaRPr lang="en-US" sz="1200" dirty="0">
              <a:latin typeface="Lucida Grande" charset="0"/>
              <a:ea typeface="Lucida Grande" charset="0"/>
              <a:cs typeface="Lucida Grande" charset="0"/>
              <a:sym typeface="Lucida Grande" charset="0"/>
            </a:endParaRPr>
          </a:p>
        </p:txBody>
      </p:sp>
      <p:sp>
        <p:nvSpPr>
          <p:cNvPr id="4" name="Slide Number Placeholder 3"/>
          <p:cNvSpPr>
            <a:spLocks noGrp="1"/>
          </p:cNvSpPr>
          <p:nvPr>
            <p:ph type="sldNum" sz="quarter" idx="10"/>
          </p:nvPr>
        </p:nvSpPr>
        <p:spPr/>
        <p:txBody>
          <a:bodyPr/>
          <a:lstStyle/>
          <a:p>
            <a:pPr>
              <a:defRPr/>
            </a:pPr>
            <a:fld id="{498B7675-986A-4C4B-ADA0-FFB57BC6EEDE}" type="slidenum">
              <a:rPr lang="en-US" smtClean="0"/>
              <a:pPr>
                <a:defRPr/>
              </a:pPr>
              <a:t>19</a:t>
            </a:fld>
            <a:endParaRPr lang="en-US"/>
          </a:p>
        </p:txBody>
      </p:sp>
    </p:spTree>
    <p:extLst>
      <p:ext uri="{BB962C8B-B14F-4D97-AF65-F5344CB8AC3E}">
        <p14:creationId xmlns:p14="http://schemas.microsoft.com/office/powerpoint/2010/main" val="3937125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2400">
                <a:solidFill>
                  <a:schemeClr val="tx1"/>
                </a:solidFill>
                <a:latin typeface="Times New Roman" charset="0"/>
                <a:ea typeface="ＭＳ Ｐゴシック" charset="0"/>
                <a:cs typeface="ＭＳ Ｐゴシック" charset="0"/>
              </a:defRPr>
            </a:lvl1pPr>
            <a:lvl2pPr marL="37931725" indent="-37474525" defTabSz="973138" eaLnBrk="0" hangingPunct="0">
              <a:defRPr sz="2400">
                <a:solidFill>
                  <a:schemeClr val="tx1"/>
                </a:solidFill>
                <a:latin typeface="Times New Roman" charset="0"/>
                <a:ea typeface="ＭＳ Ｐゴシック" charset="0"/>
              </a:defRPr>
            </a:lvl2pPr>
            <a:lvl3pPr eaLnBrk="0" hangingPunct="0">
              <a:defRPr sz="2400">
                <a:solidFill>
                  <a:schemeClr val="tx1"/>
                </a:solidFill>
                <a:latin typeface="Times New Roman" charset="0"/>
                <a:ea typeface="ＭＳ Ｐゴシック" charset="0"/>
              </a:defRPr>
            </a:lvl3pPr>
            <a:lvl4pPr eaLnBrk="0" hangingPunct="0">
              <a:defRPr sz="2400">
                <a:solidFill>
                  <a:schemeClr val="tx1"/>
                </a:solidFill>
                <a:latin typeface="Times New Roman" charset="0"/>
                <a:ea typeface="ＭＳ Ｐゴシック" charset="0"/>
              </a:defRPr>
            </a:lvl4pPr>
            <a:lvl5pPr eaLnBrk="0" hangingPunct="0">
              <a:defRPr sz="2400">
                <a:solidFill>
                  <a:schemeClr val="tx1"/>
                </a:solidFill>
                <a:latin typeface="Times New Roman" charset="0"/>
                <a:ea typeface="ＭＳ Ｐゴシック" charset="0"/>
              </a:defRPr>
            </a:lvl5pPr>
            <a:lvl6pPr marL="457200" eaLnBrk="0" fontAlgn="base" hangingPunct="0">
              <a:spcBef>
                <a:spcPct val="0"/>
              </a:spcBef>
              <a:spcAft>
                <a:spcPct val="0"/>
              </a:spcAft>
              <a:defRPr sz="2400">
                <a:solidFill>
                  <a:schemeClr val="tx1"/>
                </a:solidFill>
                <a:latin typeface="Times New Roman" charset="0"/>
                <a:ea typeface="ＭＳ Ｐゴシック" charset="0"/>
              </a:defRPr>
            </a:lvl6pPr>
            <a:lvl7pPr marL="914400" eaLnBrk="0" fontAlgn="base" hangingPunct="0">
              <a:spcBef>
                <a:spcPct val="0"/>
              </a:spcBef>
              <a:spcAft>
                <a:spcPct val="0"/>
              </a:spcAft>
              <a:defRPr sz="2400">
                <a:solidFill>
                  <a:schemeClr val="tx1"/>
                </a:solidFill>
                <a:latin typeface="Times New Roman" charset="0"/>
                <a:ea typeface="ＭＳ Ｐゴシック" charset="0"/>
              </a:defRPr>
            </a:lvl7pPr>
            <a:lvl8pPr marL="1371600" eaLnBrk="0" fontAlgn="base" hangingPunct="0">
              <a:spcBef>
                <a:spcPct val="0"/>
              </a:spcBef>
              <a:spcAft>
                <a:spcPct val="0"/>
              </a:spcAft>
              <a:defRPr sz="2400">
                <a:solidFill>
                  <a:schemeClr val="tx1"/>
                </a:solidFill>
                <a:latin typeface="Times New Roman" charset="0"/>
                <a:ea typeface="ＭＳ Ｐゴシック" charset="0"/>
              </a:defRPr>
            </a:lvl8pPr>
            <a:lvl9pPr marL="1828800" eaLnBrk="0" fontAlgn="base" hangingPunct="0">
              <a:spcBef>
                <a:spcPct val="0"/>
              </a:spcBef>
              <a:spcAft>
                <a:spcPct val="0"/>
              </a:spcAft>
              <a:defRPr sz="2400">
                <a:solidFill>
                  <a:schemeClr val="tx1"/>
                </a:solidFill>
                <a:latin typeface="Times New Roman" charset="0"/>
                <a:ea typeface="ＭＳ Ｐゴシック" charset="0"/>
              </a:defRPr>
            </a:lvl9pPr>
          </a:lstStyle>
          <a:p>
            <a:fld id="{7EAAA2F6-E55E-A04B-9F2C-26A2E560CAF3}" type="slidenum">
              <a:rPr lang="en-US" sz="1300"/>
              <a:pPr/>
              <a:t>2</a:t>
            </a:fld>
            <a:endParaRPr lang="en-US" sz="130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20482"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endParaRPr lang="en-US" sz="23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22530"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2400" dirty="0" smtClean="0"/>
              <a:t>Register needs visibility to </a:t>
            </a:r>
            <a:r>
              <a:rPr lang="en-US" sz="2400" dirty="0" err="1" smtClean="0"/>
              <a:t>ProductCatalog</a:t>
            </a:r>
            <a:r>
              <a:rPr lang="en-US" sz="2400" dirty="0" smtClean="0"/>
              <a:t>   (Attribute visibility:  Relatively long-term visibility)</a:t>
            </a:r>
          </a:p>
          <a:p>
            <a:endParaRPr lang="en-US" sz="2300" dirty="0" smtClean="0">
              <a:latin typeface="Lucida Grande" charset="0"/>
              <a:ea typeface="Lucida Grande" charset="0"/>
              <a:cs typeface="Lucida Grande" charset="0"/>
              <a:sym typeface="Lucida Grande"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2300" b="1" dirty="0" smtClean="0">
                <a:latin typeface="Lucida Grande" charset="0"/>
                <a:ea typeface="Lucida Grande" charset="0"/>
                <a:cs typeface="Lucida Grande" charset="0"/>
                <a:sym typeface="Lucida Grande" charset="0"/>
              </a:rPr>
              <a:t>Q2: </a:t>
            </a:r>
            <a:r>
              <a:rPr lang="en-US" sz="2400" kern="1200" dirty="0" smtClean="0">
                <a:solidFill>
                  <a:schemeClr val="tx1"/>
                </a:solidFill>
                <a:effectLst/>
                <a:latin typeface="Arial" charset="0"/>
                <a:ea typeface="ＭＳ Ｐゴシック" charset="-128"/>
                <a:cs typeface="ＭＳ Ｐゴシック" charset="-128"/>
              </a:rPr>
              <a:t>Object A has attribute visibility to object B if</a:t>
            </a:r>
            <a:r>
              <a:rPr lang="en-US" sz="2400" kern="1200" baseline="0" dirty="0" smtClean="0">
                <a:solidFill>
                  <a:schemeClr val="tx1"/>
                </a:solidFill>
                <a:effectLst/>
                <a:latin typeface="Arial" charset="0"/>
                <a:ea typeface="ＭＳ Ｐゴシック" charset="-128"/>
                <a:cs typeface="ＭＳ Ｐゴシック" charset="-128"/>
              </a:rPr>
              <a:t> object </a:t>
            </a:r>
            <a:r>
              <a:rPr lang="en-US" sz="2400" kern="1200" dirty="0" smtClean="0">
                <a:solidFill>
                  <a:schemeClr val="tx1"/>
                </a:solidFill>
                <a:effectLst/>
                <a:latin typeface="Arial" charset="0"/>
                <a:ea typeface="ＭＳ Ｐゴシック" charset="-128"/>
                <a:cs typeface="ＭＳ Ｐゴシック" charset="-128"/>
              </a:rPr>
              <a:t> A has a(n)</a:t>
            </a:r>
            <a:r>
              <a:rPr lang="en-US" sz="2400" kern="1200" baseline="0" dirty="0" smtClean="0">
                <a:solidFill>
                  <a:schemeClr val="tx1"/>
                </a:solidFill>
                <a:effectLst/>
                <a:latin typeface="Arial" charset="0"/>
                <a:ea typeface="ＭＳ Ｐゴシック" charset="-128"/>
                <a:cs typeface="ＭＳ Ｐゴシック" charset="-128"/>
              </a:rPr>
              <a:t> </a:t>
            </a:r>
            <a:r>
              <a:rPr lang="en-US" sz="2400" kern="1200" dirty="0" smtClean="0">
                <a:solidFill>
                  <a:schemeClr val="tx1"/>
                </a:solidFill>
                <a:effectLst/>
                <a:latin typeface="Arial" charset="0"/>
                <a:ea typeface="ＭＳ Ｐゴシック" charset="-128"/>
                <a:cs typeface="ＭＳ Ｐゴシック" charset="-128"/>
              </a:rPr>
              <a:t> ________________________________that stores B .</a:t>
            </a:r>
          </a:p>
          <a:p>
            <a:endParaRPr lang="en-US" sz="2300" dirty="0" smtClean="0">
              <a:latin typeface="Lucida Grande" charset="0"/>
              <a:ea typeface="Lucida Grande" charset="0"/>
              <a:cs typeface="Lucida Grande" charset="0"/>
              <a:sym typeface="Lucida Grande"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2300" dirty="0" smtClean="0">
                <a:latin typeface="Lucida Grande" charset="0"/>
                <a:ea typeface="Lucida Grande" charset="0"/>
                <a:cs typeface="Lucida Grande" charset="0"/>
                <a:sym typeface="Lucida Grande" charset="0"/>
              </a:rPr>
              <a:t>Here’s one if no one comes through:</a:t>
            </a:r>
          </a:p>
          <a:p>
            <a:r>
              <a:rPr lang="en-US" sz="2300" dirty="0" smtClean="0">
                <a:latin typeface="Lucida Grande" charset="0"/>
                <a:ea typeface="Lucida Grande" charset="0"/>
                <a:cs typeface="Lucida Grande" charset="0"/>
                <a:sym typeface="Lucida Grande" charset="0"/>
              </a:rPr>
              <a:t>public </a:t>
            </a:r>
            <a:r>
              <a:rPr lang="en-US" sz="2300" dirty="0">
                <a:latin typeface="Lucida Grande" charset="0"/>
                <a:ea typeface="Lucida Grande" charset="0"/>
                <a:cs typeface="Lucida Grande" charset="0"/>
                <a:sym typeface="Lucida Grande" charset="0"/>
              </a:rPr>
              <a:t>class Register {</a:t>
            </a:r>
          </a:p>
          <a:p>
            <a:r>
              <a:rPr lang="en-US" sz="2300" dirty="0">
                <a:latin typeface="Lucida Grande" charset="0"/>
                <a:ea typeface="Lucida Grande" charset="0"/>
                <a:cs typeface="Lucida Grande" charset="0"/>
                <a:sym typeface="Lucida Grande" charset="0"/>
              </a:rPr>
              <a:t>  private </a:t>
            </a:r>
            <a:r>
              <a:rPr lang="en-US" sz="2300" dirty="0" err="1">
                <a:latin typeface="Lucida Grande" charset="0"/>
                <a:ea typeface="Lucida Grande" charset="0"/>
                <a:cs typeface="Lucida Grande" charset="0"/>
                <a:sym typeface="Lucida Grande" charset="0"/>
              </a:rPr>
              <a:t>ProductCatalog</a:t>
            </a:r>
            <a:r>
              <a:rPr lang="en-US" sz="2300" dirty="0">
                <a:latin typeface="Lucida Grande" charset="0"/>
                <a:ea typeface="Lucida Grande" charset="0"/>
                <a:cs typeface="Lucida Grande" charset="0"/>
                <a:sym typeface="Lucida Grande" charset="0"/>
              </a:rPr>
              <a:t> catalog;</a:t>
            </a:r>
          </a:p>
          <a:p>
            <a:r>
              <a:rPr lang="en-US" sz="2300" dirty="0">
                <a:latin typeface="Lucida Grande" charset="0"/>
                <a:ea typeface="Lucida Grande" charset="0"/>
                <a:cs typeface="Lucida Grande" charset="0"/>
                <a:sym typeface="Lucida Grande" charset="0"/>
              </a:rPr>
              <a:t>  …</a:t>
            </a:r>
          </a:p>
          <a:p>
            <a:r>
              <a:rPr lang="en-US" sz="2300" dirty="0">
                <a:latin typeface="Lucida Grande" charset="0"/>
                <a:ea typeface="Lucida Grande" charset="0"/>
                <a:cs typeface="Lucida Grande" charset="0"/>
                <a:sym typeface="Lucida Grande" charset="0"/>
              </a:rPr>
              <a:t>}</a:t>
            </a:r>
          </a:p>
          <a:p>
            <a:endParaRPr lang="en-US" sz="2300" dirty="0" smtClean="0">
              <a:latin typeface="Lucida Grande" charset="0"/>
              <a:ea typeface="Lucida Grande" charset="0"/>
              <a:cs typeface="Lucida Grande" charset="0"/>
              <a:sym typeface="Lucida Grande"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24578"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r>
              <a:rPr lang="en-US" sz="2400" dirty="0" smtClean="0"/>
              <a:t>Parameter visibility: Relatively short-term</a:t>
            </a:r>
          </a:p>
          <a:p>
            <a:r>
              <a:rPr lang="en-US" sz="2400" dirty="0" smtClean="0"/>
              <a:t>Exists only within scope of method</a:t>
            </a:r>
          </a:p>
          <a:p>
            <a:r>
              <a:rPr lang="en-US" sz="2400" dirty="0" smtClean="0"/>
              <a:t>Parameters used to ‘pass around’ visibility to objects needing it</a:t>
            </a:r>
          </a:p>
          <a:p>
            <a:r>
              <a:rPr lang="en-US" sz="2400" dirty="0" smtClean="0"/>
              <a:t>Commonly converted to attribute visibility by message receiver (method)</a:t>
            </a:r>
          </a:p>
          <a:p>
            <a:r>
              <a:rPr lang="en-US" sz="2400" dirty="0" err="1" smtClean="0"/>
              <a:t>ProductDescription</a:t>
            </a:r>
            <a:r>
              <a:rPr lang="en-US" sz="2400" dirty="0" smtClean="0"/>
              <a:t> parameter becomes an attribute of </a:t>
            </a:r>
            <a:r>
              <a:rPr lang="en-US" sz="2400" dirty="0" err="1" smtClean="0"/>
              <a:t>SalesLineItem</a:t>
            </a:r>
            <a:endParaRPr lang="en-US" sz="2400" dirty="0" smtClean="0"/>
          </a:p>
          <a:p>
            <a:endParaRPr lang="en-US" sz="2300" dirty="0" smtClean="0">
              <a:latin typeface="Lucida Grande" charset="0"/>
              <a:ea typeface="Lucida Grande" charset="0"/>
              <a:cs typeface="Lucida Grande" charset="0"/>
              <a:sym typeface="Lucida Grande" charset="0"/>
            </a:endParaRPr>
          </a:p>
          <a:p>
            <a:pPr lvl="0"/>
            <a:r>
              <a:rPr lang="en-US" sz="1200" b="1" kern="1200" dirty="0" smtClean="0">
                <a:solidFill>
                  <a:schemeClr val="tx1"/>
                </a:solidFill>
                <a:effectLst/>
                <a:latin typeface="Arial" charset="0"/>
                <a:ea typeface="ＭＳ Ｐゴシック" charset="-128"/>
                <a:cs typeface="ＭＳ Ｐゴシック" charset="-128"/>
              </a:rPr>
              <a:t>Q3: </a:t>
            </a:r>
            <a:r>
              <a:rPr lang="en-US" sz="1200" kern="1200" dirty="0" smtClean="0">
                <a:solidFill>
                  <a:schemeClr val="tx1"/>
                </a:solidFill>
                <a:effectLst/>
                <a:latin typeface="Arial" charset="0"/>
                <a:ea typeface="ＭＳ Ｐゴシック" charset="-128"/>
                <a:cs typeface="ＭＳ Ｐゴシック" charset="-128"/>
              </a:rPr>
              <a:t>Object A has parameter visibility to object B if object B is passed in as a(n) _____________________ to a method of A .</a:t>
            </a:r>
          </a:p>
          <a:p>
            <a:endParaRPr lang="en-US" sz="2300" dirty="0" smtClean="0">
              <a:latin typeface="Lucida Grande" charset="0"/>
              <a:ea typeface="Lucida Grande" charset="0"/>
              <a:cs typeface="Lucida Grande" charset="0"/>
              <a:sym typeface="Lucida Grande" charset="0"/>
            </a:endParaRPr>
          </a:p>
          <a:p>
            <a:r>
              <a:rPr lang="en-US" sz="2300" dirty="0" smtClean="0">
                <a:latin typeface="Lucida Grande" charset="0"/>
                <a:ea typeface="Lucida Grande" charset="0"/>
                <a:cs typeface="Lucida Grande" charset="0"/>
                <a:sym typeface="Lucida Grande" charset="0"/>
              </a:rPr>
              <a:t> </a:t>
            </a:r>
            <a:r>
              <a:rPr lang="en-US" sz="2300" dirty="0">
                <a:latin typeface="Lucida Grande" charset="0"/>
                <a:ea typeface="Lucida Grande" charset="0"/>
                <a:cs typeface="Lucida Grande" charset="0"/>
                <a:sym typeface="Lucida Grande" charset="0"/>
              </a:rPr>
              <a:t>Here’s one if no one comes through:</a:t>
            </a:r>
          </a:p>
          <a:p>
            <a:r>
              <a:rPr lang="en-US" sz="2300" dirty="0">
                <a:latin typeface="Lucida Grande" charset="0"/>
                <a:ea typeface="Lucida Grande" charset="0"/>
                <a:cs typeface="Lucida Grande" charset="0"/>
                <a:sym typeface="Lucida Grande" charset="0"/>
              </a:rPr>
              <a:t>public class Sale {</a:t>
            </a:r>
          </a:p>
          <a:p>
            <a:r>
              <a:rPr lang="en-US" sz="2300" dirty="0">
                <a:latin typeface="Lucida Grande" charset="0"/>
                <a:ea typeface="Lucida Grande" charset="0"/>
                <a:cs typeface="Lucida Grande" charset="0"/>
                <a:sym typeface="Lucida Grande" charset="0"/>
              </a:rPr>
              <a:t>  …</a:t>
            </a:r>
          </a:p>
          <a:p>
            <a:r>
              <a:rPr lang="en-US" sz="2300" dirty="0">
                <a:latin typeface="Lucida Grande" charset="0"/>
                <a:ea typeface="Lucida Grande" charset="0"/>
                <a:cs typeface="Lucida Grande" charset="0"/>
                <a:sym typeface="Lucida Grande" charset="0"/>
              </a:rPr>
              <a:t>  void </a:t>
            </a:r>
            <a:r>
              <a:rPr lang="en-US" sz="2300" dirty="0" err="1">
                <a:latin typeface="Lucida Grande" charset="0"/>
                <a:ea typeface="Lucida Grande" charset="0"/>
                <a:cs typeface="Lucida Grande" charset="0"/>
                <a:sym typeface="Lucida Grande" charset="0"/>
              </a:rPr>
              <a:t>makeLineItem(ProductDescription</a:t>
            </a:r>
            <a:r>
              <a:rPr lang="en-US" sz="2300" dirty="0">
                <a:latin typeface="Lucida Grande" charset="0"/>
                <a:ea typeface="Lucida Grande" charset="0"/>
                <a:cs typeface="Lucida Grande" charset="0"/>
                <a:sym typeface="Lucida Grande" charset="0"/>
              </a:rPr>
              <a:t> </a:t>
            </a:r>
            <a:r>
              <a:rPr lang="en-US" sz="2300" dirty="0" err="1">
                <a:latin typeface="Lucida Grande" charset="0"/>
                <a:ea typeface="Lucida Grande" charset="0"/>
                <a:cs typeface="Lucida Grande" charset="0"/>
                <a:sym typeface="Lucida Grande" charset="0"/>
              </a:rPr>
              <a:t>desc</a:t>
            </a:r>
            <a:r>
              <a:rPr lang="en-US" sz="2300" dirty="0">
                <a:latin typeface="Lucida Grande" charset="0"/>
                <a:ea typeface="Lucida Grande" charset="0"/>
                <a:cs typeface="Lucida Grande" charset="0"/>
                <a:sym typeface="Lucida Grande" charset="0"/>
              </a:rPr>
              <a:t>, </a:t>
            </a:r>
            <a:r>
              <a:rPr lang="en-US" sz="2300" dirty="0" err="1">
                <a:latin typeface="Lucida Grande" charset="0"/>
                <a:ea typeface="Lucida Grande" charset="0"/>
                <a:cs typeface="Lucida Grande" charset="0"/>
                <a:sym typeface="Lucida Grande" charset="0"/>
              </a:rPr>
              <a:t>int</a:t>
            </a:r>
            <a:r>
              <a:rPr lang="en-US" sz="2300" dirty="0">
                <a:latin typeface="Lucida Grande" charset="0"/>
                <a:ea typeface="Lucida Grande" charset="0"/>
                <a:cs typeface="Lucida Grande" charset="0"/>
                <a:sym typeface="Lucida Grande" charset="0"/>
              </a:rPr>
              <a:t> quantity) {…}</a:t>
            </a:r>
          </a:p>
          <a:p>
            <a:r>
              <a:rPr lang="en-US" sz="2300" dirty="0">
                <a:latin typeface="Lucida Grande" charset="0"/>
                <a:ea typeface="Lucida Grande" charset="0"/>
                <a:cs typeface="Lucida Grande" charset="0"/>
                <a:sym typeface="Lucida Grande" charset="0"/>
              </a:rPr>
              <a:t>}</a:t>
            </a:r>
          </a:p>
          <a:p>
            <a:r>
              <a:rPr lang="en-US" sz="2300" dirty="0">
                <a:latin typeface="Lucida Grande" charset="0"/>
                <a:ea typeface="Lucida Grande" charset="0"/>
                <a:cs typeface="Lucida Grande" charset="0"/>
                <a:sym typeface="Lucida Grande" charset="0"/>
              </a:rPr>
              <a:t>Sketch a UML communication diagram.</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26626"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r>
              <a:rPr lang="en-US" sz="2300" b="1" dirty="0" smtClean="0">
                <a:latin typeface="Lucida Grande" charset="0"/>
                <a:ea typeface="Lucida Grande" charset="0"/>
                <a:cs typeface="Lucida Grande" charset="0"/>
                <a:sym typeface="Lucida Grande" charset="0"/>
              </a:rPr>
              <a:t>Q4:</a:t>
            </a:r>
            <a:r>
              <a:rPr lang="en-US" sz="1200" kern="1200" baseline="0" dirty="0" smtClean="0">
                <a:solidFill>
                  <a:schemeClr val="tx1"/>
                </a:solidFill>
                <a:latin typeface="Times New Roman" charset="0"/>
                <a:ea typeface="ＭＳ Ｐゴシック" charset="-128"/>
                <a:cs typeface="ＭＳ Ｐゴシック" charset="-128"/>
                <a:sym typeface="Lucida Grande" charset="0"/>
              </a:rPr>
              <a:t> Please l</a:t>
            </a:r>
            <a:r>
              <a:rPr lang="en-US" sz="1200" kern="1200" dirty="0" smtClean="0">
                <a:solidFill>
                  <a:schemeClr val="tx1"/>
                </a:solidFill>
                <a:latin typeface="Times New Roman" charset="0"/>
                <a:ea typeface="ＭＳ Ｐゴシック" charset="-128"/>
                <a:cs typeface="ＭＳ Ｐゴシック" charset="-128"/>
              </a:rPr>
              <a:t>ist two common ways to establish local visibility</a:t>
            </a:r>
            <a:r>
              <a:rPr lang="en-US" sz="2400" kern="1200" dirty="0" smtClean="0">
                <a:solidFill>
                  <a:schemeClr val="tx1"/>
                </a:solidFill>
                <a:latin typeface="Arial" charset="0"/>
                <a:ea typeface="ＭＳ Ｐゴシック" charset="-128"/>
                <a:cs typeface="ＭＳ Ｐゴシック" charset="-128"/>
              </a:rPr>
              <a:t>.</a:t>
            </a:r>
            <a:r>
              <a:rPr lang="en-US" sz="2400" kern="1200" baseline="0" dirty="0" smtClean="0">
                <a:solidFill>
                  <a:schemeClr val="tx1"/>
                </a:solidFill>
                <a:latin typeface="Arial" charset="0"/>
                <a:ea typeface="ＭＳ Ｐゴシック" charset="-128"/>
                <a:cs typeface="ＭＳ Ｐゴシック" charset="-128"/>
              </a:rPr>
              <a:t> </a:t>
            </a:r>
            <a:endParaRPr lang="en-US" sz="2400" dirty="0" smtClean="0"/>
          </a:p>
          <a:p>
            <a:endParaRPr lang="en-US" sz="2300" dirty="0">
              <a:latin typeface="Lucida Grande" charset="0"/>
              <a:ea typeface="Lucida Grande" charset="0"/>
              <a:cs typeface="Lucida Grande" charset="0"/>
              <a:sym typeface="Lucida Grande" charset="0"/>
            </a:endParaRPr>
          </a:p>
          <a:p>
            <a:endParaRPr lang="en-US" sz="23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28674"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r>
              <a:rPr lang="en-US" sz="2300" b="1" dirty="0" smtClean="0">
                <a:latin typeface="Lucida Grande" charset="0"/>
                <a:ea typeface="Lucida Grande" charset="0"/>
                <a:cs typeface="Lucida Grande" charset="0"/>
                <a:sym typeface="Lucida Grande" charset="0"/>
              </a:rPr>
              <a:t>Q5</a:t>
            </a:r>
            <a:r>
              <a:rPr lang="en-US" sz="2300" dirty="0" smtClean="0">
                <a:latin typeface="Lucida Grande" charset="0"/>
                <a:ea typeface="Lucida Grande" charset="0"/>
                <a:cs typeface="Lucida Grande" charset="0"/>
                <a:sym typeface="Lucida Grande" charset="0"/>
              </a:rPr>
              <a:t>: </a:t>
            </a:r>
            <a:r>
              <a:rPr lang="en-US" sz="1200" kern="1200" dirty="0" smtClean="0">
                <a:solidFill>
                  <a:schemeClr val="tx1"/>
                </a:solidFill>
                <a:latin typeface="Times New Roman" charset="0"/>
                <a:ea typeface="ＭＳ Ｐゴシック" charset="-128"/>
                <a:cs typeface="ＭＳ Ｐゴシック" charset="-128"/>
              </a:rPr>
              <a:t>Rank the four types of visibility below from most common (1) to least common (4).</a:t>
            </a:r>
          </a:p>
          <a:p>
            <a:endParaRPr lang="en-US" sz="1200" kern="1200" dirty="0" smtClean="0">
              <a:solidFill>
                <a:schemeClr val="tx1"/>
              </a:solidFill>
              <a:latin typeface="Times New Roman" charset="0"/>
              <a:ea typeface="ＭＳ Ｐゴシック" charset="-128"/>
              <a:cs typeface="Lucida Grande" charset="0"/>
              <a:sym typeface="Lucida Grande" charset="0"/>
            </a:endParaRPr>
          </a:p>
          <a:p>
            <a:r>
              <a:rPr lang="en-US" sz="1200" kern="1200" dirty="0" smtClean="0">
                <a:solidFill>
                  <a:schemeClr val="tx1"/>
                </a:solidFill>
                <a:latin typeface="Times New Roman" charset="0"/>
                <a:ea typeface="ＭＳ Ｐゴシック" charset="-128"/>
                <a:cs typeface="Lucida Grande" charset="0"/>
                <a:sym typeface="Lucida Grande" charset="0"/>
              </a:rPr>
              <a:t>Example:</a:t>
            </a:r>
            <a:endParaRPr lang="en-US" sz="2300" dirty="0" smtClean="0">
              <a:latin typeface="Lucida Grande" charset="0"/>
              <a:ea typeface="Lucida Grande" charset="0"/>
              <a:cs typeface="Lucida Grande" charset="0"/>
              <a:sym typeface="Lucida Grande" charset="0"/>
            </a:endParaRPr>
          </a:p>
          <a:p>
            <a:r>
              <a:rPr lang="en-US" sz="2300" dirty="0" smtClean="0">
                <a:latin typeface="Lucida Grande" charset="0"/>
                <a:ea typeface="Lucida Grande" charset="0"/>
                <a:cs typeface="Lucida Grande" charset="0"/>
                <a:sym typeface="Lucida Grande" charset="0"/>
              </a:rPr>
              <a:t>public </a:t>
            </a:r>
            <a:r>
              <a:rPr lang="en-US" sz="2300" dirty="0">
                <a:latin typeface="Lucida Grande" charset="0"/>
                <a:ea typeface="Lucida Grande" charset="0"/>
                <a:cs typeface="Lucida Grande" charset="0"/>
                <a:sym typeface="Lucida Grande" charset="0"/>
              </a:rPr>
              <a:t>class </a:t>
            </a:r>
            <a:r>
              <a:rPr lang="en-US" sz="2300" dirty="0" err="1">
                <a:latin typeface="Lucida Grande" charset="0"/>
                <a:ea typeface="Lucida Grande" charset="0"/>
                <a:cs typeface="Lucida Grande" charset="0"/>
                <a:sym typeface="Lucida Grande" charset="0"/>
              </a:rPr>
              <a:t>ProductCatalog</a:t>
            </a:r>
            <a:r>
              <a:rPr lang="en-US" sz="2300" dirty="0">
                <a:latin typeface="Lucida Grande" charset="0"/>
                <a:ea typeface="Lucida Grande" charset="0"/>
                <a:cs typeface="Lucida Grande" charset="0"/>
                <a:sym typeface="Lucida Grande" charset="0"/>
              </a:rPr>
              <a:t> {</a:t>
            </a:r>
          </a:p>
          <a:p>
            <a:r>
              <a:rPr lang="en-US" sz="2300" dirty="0">
                <a:latin typeface="Lucida Grande" charset="0"/>
                <a:ea typeface="Lucida Grande" charset="0"/>
                <a:cs typeface="Lucida Grande" charset="0"/>
                <a:sym typeface="Lucida Grande" charset="0"/>
              </a:rPr>
              <a:t>  public static final </a:t>
            </a:r>
            <a:r>
              <a:rPr lang="en-US" sz="2300" dirty="0" err="1">
                <a:latin typeface="Lucida Grande" charset="0"/>
                <a:ea typeface="Lucida Grande" charset="0"/>
                <a:cs typeface="Lucida Grande" charset="0"/>
                <a:sym typeface="Lucida Grande" charset="0"/>
              </a:rPr>
              <a:t>ProductCatalog</a:t>
            </a:r>
            <a:r>
              <a:rPr lang="en-US" sz="2300" dirty="0">
                <a:latin typeface="Lucida Grande" charset="0"/>
                <a:ea typeface="Lucida Grande" charset="0"/>
                <a:cs typeface="Lucida Grande" charset="0"/>
                <a:sym typeface="Lucida Grande" charset="0"/>
              </a:rPr>
              <a:t> catalog = new </a:t>
            </a:r>
            <a:r>
              <a:rPr lang="en-US" sz="2300" dirty="0" err="1">
                <a:latin typeface="Lucida Grande" charset="0"/>
                <a:ea typeface="Lucida Grande" charset="0"/>
                <a:cs typeface="Lucida Grande" charset="0"/>
                <a:sym typeface="Lucida Grande" charset="0"/>
              </a:rPr>
              <a:t>ProductCatalog</a:t>
            </a:r>
            <a:r>
              <a:rPr lang="en-US" sz="2300" dirty="0">
                <a:latin typeface="Lucida Grande" charset="0"/>
                <a:ea typeface="Lucida Grande" charset="0"/>
                <a:cs typeface="Lucida Grande" charset="0"/>
                <a:sym typeface="Lucida Grande" charset="0"/>
              </a:rPr>
              <a:t>();</a:t>
            </a:r>
          </a:p>
          <a:p>
            <a:r>
              <a:rPr lang="en-US" sz="2300" dirty="0">
                <a:latin typeface="Lucida Grande" charset="0"/>
                <a:ea typeface="Lucida Grande" charset="0"/>
                <a:cs typeface="Lucida Grande" charset="0"/>
                <a:sym typeface="Lucida Grande" charset="0"/>
              </a:rPr>
              <a:t>  private </a:t>
            </a:r>
            <a:r>
              <a:rPr lang="en-US" sz="2300" dirty="0" err="1">
                <a:latin typeface="Lucida Grande" charset="0"/>
                <a:ea typeface="Lucida Grande" charset="0"/>
                <a:cs typeface="Lucida Grande" charset="0"/>
                <a:sym typeface="Lucida Grande" charset="0"/>
              </a:rPr>
              <a:t>ProductCatalog</a:t>
            </a:r>
            <a:r>
              <a:rPr lang="en-US" sz="2300" dirty="0">
                <a:latin typeface="Lucida Grande" charset="0"/>
                <a:ea typeface="Lucida Grande" charset="0"/>
                <a:cs typeface="Lucida Grande" charset="0"/>
                <a:sym typeface="Lucida Grande" charset="0"/>
              </a:rPr>
              <a:t>() {…}</a:t>
            </a:r>
          </a:p>
          <a:p>
            <a:r>
              <a:rPr lang="en-US" sz="2300" dirty="0">
                <a:latin typeface="Lucida Grande" charset="0"/>
                <a:ea typeface="Lucida Grande" charset="0"/>
                <a:cs typeface="Lucida Grande" charset="0"/>
                <a:sym typeface="Lucida Grande" charset="0"/>
              </a:rPr>
              <a:t>}</a:t>
            </a:r>
          </a:p>
          <a:p>
            <a:r>
              <a:rPr lang="en-US" sz="2300" dirty="0">
                <a:latin typeface="Lucida Grande" charset="0"/>
                <a:ea typeface="Lucida Grande" charset="0"/>
                <a:cs typeface="Lucida Grande" charset="0"/>
                <a:sym typeface="Lucida Grande" charset="0"/>
              </a:rPr>
              <a:t>Show on a Design Class Diagram</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22530"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r>
              <a:rPr lang="en-US" sz="2300" dirty="0">
                <a:latin typeface="Lucida Grande" charset="0"/>
                <a:ea typeface="Lucida Grande" charset="0"/>
                <a:cs typeface="Lucida Grande" charset="0"/>
                <a:sym typeface="Lucida Grande" charset="0"/>
              </a:rPr>
              <a:t>Note that we </a:t>
            </a:r>
            <a:r>
              <a:rPr lang="en-US" sz="2300" dirty="0" smtClean="0">
                <a:latin typeface="Lucida Grande" charset="0"/>
                <a:ea typeface="Lucida Grande" charset="0"/>
                <a:cs typeface="Lucida Grande" charset="0"/>
                <a:sym typeface="Lucida Grande" charset="0"/>
              </a:rPr>
              <a:t>will spend more class </a:t>
            </a:r>
            <a:r>
              <a:rPr lang="en-US" sz="2300" dirty="0">
                <a:latin typeface="Lucida Grande" charset="0"/>
                <a:ea typeface="Lucida Grande" charset="0"/>
                <a:cs typeface="Lucida Grande" charset="0"/>
                <a:sym typeface="Lucida Grande" charset="0"/>
              </a:rPr>
              <a:t>time to work </a:t>
            </a:r>
            <a:r>
              <a:rPr lang="en-US" sz="2300" dirty="0" smtClean="0">
                <a:latin typeface="Lucida Grande" charset="0"/>
                <a:ea typeface="Lucida Grande" charset="0"/>
                <a:cs typeface="Lucida Grande" charset="0"/>
                <a:sym typeface="Lucida Grande" charset="0"/>
              </a:rPr>
              <a:t>out </a:t>
            </a:r>
            <a:r>
              <a:rPr lang="en-US" sz="2300" dirty="0">
                <a:latin typeface="Lucida Grande" charset="0"/>
                <a:ea typeface="Lucida Grande" charset="0"/>
                <a:cs typeface="Lucida Grande" charset="0"/>
                <a:sym typeface="Lucida Grande" charset="0"/>
              </a:rPr>
              <a:t>the </a:t>
            </a:r>
            <a:r>
              <a:rPr lang="en-US" sz="2300" dirty="0" smtClean="0">
                <a:latin typeface="Lucida Grande" charset="0"/>
                <a:ea typeface="Lucida Grande" charset="0"/>
                <a:cs typeface="Lucida Grande" charset="0"/>
                <a:sym typeface="Lucida Grande" charset="0"/>
              </a:rPr>
              <a:t>examples.</a:t>
            </a:r>
            <a:endParaRPr lang="en-US" sz="2300" dirty="0">
              <a:latin typeface="Lucida Grande" charset="0"/>
              <a:ea typeface="Lucida Grande" charset="0"/>
              <a:cs typeface="Lucida Grande" charset="0"/>
              <a:sym typeface="Lucida Grande"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24578" name="Rectangle 2"/>
          <p:cNvSpPr>
            <a:spLocks noGrp="1" noChangeArrowheads="1"/>
          </p:cNvSpPr>
          <p:nvPr>
            <p:ph type="body" idx="1"/>
          </p:nvPr>
        </p:nvSpPr>
        <p:spPr bwMode="auto">
          <a:xfrm>
            <a:off x="731520" y="4560570"/>
            <a:ext cx="5852160" cy="4320540"/>
          </a:xfrm>
          <a:prstGeom prst="rect">
            <a:avLst/>
          </a:prstGeom>
          <a:noFill/>
          <a:ln>
            <a:miter lim="800000"/>
            <a:headEnd/>
            <a:tailEnd/>
          </a:ln>
        </p:spPr>
        <p:txBody>
          <a:bodyPr>
            <a:prstTxWarp prst="textNoShape">
              <a:avLst/>
            </a:prstTxWarp>
          </a:bodyPr>
          <a:lstStyle/>
          <a:p>
            <a:endParaRPr lang="en-US" sz="2300" dirty="0">
              <a:latin typeface="Lucida Grande" charset="0"/>
              <a:ea typeface="Lucida Grande" charset="0"/>
              <a:cs typeface="Lucida Grande" charset="0"/>
              <a:sym typeface="Lucida Grande"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pPr algn="ctr" eaLnBrk="1" hangingPunct="1">
                <a:defRPr/>
              </a:pPr>
              <a:endParaRPr lang="en-US">
                <a:latin typeface="Times New Roman" charset="0"/>
              </a:endParaRPr>
            </a:p>
          </p:txBody>
        </p:sp>
        <p:sp>
          <p:nvSpPr>
            <p:cNvPr id="6" name="Rectangle 4"/>
            <p:cNvSpPr>
              <a:spLocks noChangeArrowheads="1"/>
            </p:cNvSpPr>
            <p:nvPr/>
          </p:nvSpPr>
          <p:spPr bwMode="hidden">
            <a:xfrm>
              <a:off x="1081" y="1065"/>
              <a:ext cx="4679" cy="1596"/>
            </a:xfrm>
            <a:prstGeom prst="rect">
              <a:avLst/>
            </a:prstGeom>
            <a:solidFill>
              <a:schemeClr val="accent1"/>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grpSp>
          <p:nvGrpSpPr>
            <p:cNvPr id="7" name="Group 5"/>
            <p:cNvGrpSpPr>
              <a:grpSpLocks/>
            </p:cNvGrpSpPr>
            <p:nvPr userDrawn="1"/>
          </p:nvGrpSpPr>
          <p:grpSpPr bwMode="auto">
            <a:xfrm>
              <a:off x="0" y="672"/>
              <a:ext cx="1806" cy="1989"/>
              <a:chOff x="0" y="672"/>
              <a:chExt cx="1806" cy="1989"/>
            </a:xfrm>
          </p:grpSpPr>
          <p:sp>
            <p:nvSpPr>
              <p:cNvPr id="8" name="Rectangle 6"/>
              <p:cNvSpPr>
                <a:spLocks noChangeArrowheads="1"/>
              </p:cNvSpPr>
              <p:nvPr/>
            </p:nvSpPr>
            <p:spPr bwMode="auto">
              <a:xfrm>
                <a:off x="361" y="2257"/>
                <a:ext cx="363" cy="404"/>
              </a:xfrm>
              <a:prstGeom prst="rect">
                <a:avLst/>
              </a:prstGeom>
              <a:solidFill>
                <a:schemeClr val="accent2"/>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9" name="Rectangle 7"/>
              <p:cNvSpPr>
                <a:spLocks noChangeArrowheads="1"/>
              </p:cNvSpPr>
              <p:nvPr/>
            </p:nvSpPr>
            <p:spPr bwMode="auto">
              <a:xfrm>
                <a:off x="1081" y="1065"/>
                <a:ext cx="362" cy="405"/>
              </a:xfrm>
              <a:prstGeom prst="rect">
                <a:avLst/>
              </a:prstGeom>
              <a:solidFill>
                <a:schemeClr val="hlink"/>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10" name="Rectangle 8"/>
              <p:cNvSpPr>
                <a:spLocks noChangeArrowheads="1"/>
              </p:cNvSpPr>
              <p:nvPr/>
            </p:nvSpPr>
            <p:spPr bwMode="auto">
              <a:xfrm>
                <a:off x="1437" y="672"/>
                <a:ext cx="369" cy="400"/>
              </a:xfrm>
              <a:prstGeom prst="rect">
                <a:avLst/>
              </a:prstGeom>
              <a:solidFill>
                <a:schemeClr val="hlink"/>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11" name="Rectangle 9"/>
              <p:cNvSpPr>
                <a:spLocks noChangeArrowheads="1"/>
              </p:cNvSpPr>
              <p:nvPr/>
            </p:nvSpPr>
            <p:spPr bwMode="auto">
              <a:xfrm>
                <a:off x="719" y="2257"/>
                <a:ext cx="368" cy="404"/>
              </a:xfrm>
              <a:prstGeom prst="rect">
                <a:avLst/>
              </a:prstGeom>
              <a:solidFill>
                <a:schemeClr val="accent1"/>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12" name="Rectangle 10"/>
              <p:cNvSpPr>
                <a:spLocks noChangeArrowheads="1"/>
              </p:cNvSpPr>
              <p:nvPr/>
            </p:nvSpPr>
            <p:spPr bwMode="auto">
              <a:xfrm>
                <a:off x="1437" y="1065"/>
                <a:ext cx="369" cy="405"/>
              </a:xfrm>
              <a:prstGeom prst="rect">
                <a:avLst/>
              </a:prstGeom>
              <a:solidFill>
                <a:schemeClr val="accent2"/>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13" name="Rectangle 11"/>
              <p:cNvSpPr>
                <a:spLocks noChangeArrowheads="1"/>
              </p:cNvSpPr>
              <p:nvPr/>
            </p:nvSpPr>
            <p:spPr bwMode="auto">
              <a:xfrm>
                <a:off x="719" y="1464"/>
                <a:ext cx="368" cy="399"/>
              </a:xfrm>
              <a:prstGeom prst="rect">
                <a:avLst/>
              </a:prstGeom>
              <a:solidFill>
                <a:schemeClr val="hlink"/>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14" name="Rectangle 12"/>
              <p:cNvSpPr>
                <a:spLocks noChangeArrowheads="1"/>
              </p:cNvSpPr>
              <p:nvPr/>
            </p:nvSpPr>
            <p:spPr bwMode="auto">
              <a:xfrm>
                <a:off x="0" y="1464"/>
                <a:ext cx="367" cy="399"/>
              </a:xfrm>
              <a:prstGeom prst="rect">
                <a:avLst/>
              </a:prstGeom>
              <a:solidFill>
                <a:schemeClr val="accent1"/>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15" name="Rectangle 13"/>
              <p:cNvSpPr>
                <a:spLocks noChangeArrowheads="1"/>
              </p:cNvSpPr>
              <p:nvPr/>
            </p:nvSpPr>
            <p:spPr bwMode="auto">
              <a:xfrm>
                <a:off x="1081" y="1464"/>
                <a:ext cx="362" cy="399"/>
              </a:xfrm>
              <a:prstGeom prst="rect">
                <a:avLst/>
              </a:prstGeom>
              <a:solidFill>
                <a:schemeClr val="accent2"/>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16" name="Rectangle 14"/>
              <p:cNvSpPr>
                <a:spLocks noChangeArrowheads="1"/>
              </p:cNvSpPr>
              <p:nvPr/>
            </p:nvSpPr>
            <p:spPr bwMode="auto">
              <a:xfrm>
                <a:off x="361" y="1857"/>
                <a:ext cx="363" cy="406"/>
              </a:xfrm>
              <a:prstGeom prst="rect">
                <a:avLst/>
              </a:prstGeom>
              <a:solidFill>
                <a:schemeClr val="hlink"/>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17" name="Rectangle 15"/>
              <p:cNvSpPr>
                <a:spLocks noChangeArrowheads="1"/>
              </p:cNvSpPr>
              <p:nvPr/>
            </p:nvSpPr>
            <p:spPr bwMode="auto">
              <a:xfrm>
                <a:off x="719" y="1857"/>
                <a:ext cx="368" cy="406"/>
              </a:xfrm>
              <a:prstGeom prst="rect">
                <a:avLst/>
              </a:prstGeom>
              <a:solidFill>
                <a:schemeClr val="accent2"/>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grpSp>
      </p:grpSp>
      <p:sp>
        <p:nvSpPr>
          <p:cNvPr id="18" name="Line 21"/>
          <p:cNvSpPr>
            <a:spLocks noChangeShapeType="1"/>
          </p:cNvSpPr>
          <p:nvPr/>
        </p:nvSpPr>
        <p:spPr bwMode="auto">
          <a:xfrm>
            <a:off x="228600" y="6248400"/>
            <a:ext cx="8686800" cy="0"/>
          </a:xfrm>
          <a:prstGeom prst="line">
            <a:avLst/>
          </a:prstGeom>
          <a:noFill/>
          <a:ln w="38100">
            <a:solidFill>
              <a:srgbClr val="A13214"/>
            </a:solidFill>
            <a:round/>
            <a:headEnd/>
            <a:tailEnd/>
          </a:ln>
          <a:effectLst/>
        </p:spPr>
        <p:txBody>
          <a:bodyPr>
            <a:prstTxWarp prst="textNoShape">
              <a:avLst/>
            </a:prstTxWarp>
          </a:bodyPr>
          <a:lstStyle/>
          <a:p>
            <a:pPr>
              <a:defRPr/>
            </a:pPr>
            <a:endParaRPr lang="en-US"/>
          </a:p>
        </p:txBody>
      </p:sp>
      <p:pic>
        <p:nvPicPr>
          <p:cNvPr id="19" name="Picture 31" descr="rose4"/>
          <p:cNvPicPr>
            <a:picLocks noChangeAspect="1" noChangeArrowheads="1"/>
          </p:cNvPicPr>
          <p:nvPr userDrawn="1"/>
        </p:nvPicPr>
        <p:blipFill>
          <a:blip r:embed="rId2">
            <a:alphaModFix/>
          </a:blip>
          <a:srcRect l="12895" t="22858"/>
          <a:stretch>
            <a:fillRect/>
          </a:stretch>
        </p:blipFill>
        <p:spPr bwMode="auto">
          <a:xfrm>
            <a:off x="5784576" y="6300787"/>
            <a:ext cx="3359424" cy="557213"/>
          </a:xfrm>
          <a:prstGeom prst="rect">
            <a:avLst/>
          </a:prstGeom>
          <a:noFill/>
        </p:spPr>
      </p:pic>
      <p:sp>
        <p:nvSpPr>
          <p:cNvPr id="4115" name="Rectangle 19"/>
          <p:cNvSpPr>
            <a:spLocks noGrp="1" noChangeArrowheads="1"/>
          </p:cNvSpPr>
          <p:nvPr>
            <p:ph type="ctrTitle"/>
          </p:nvPr>
        </p:nvSpPr>
        <p:spPr>
          <a:xfrm>
            <a:off x="2971800" y="1828800"/>
            <a:ext cx="6019800" cy="2209800"/>
          </a:xfrm>
        </p:spPr>
        <p:txBody>
          <a:bodyPr/>
          <a:lstStyle>
            <a:lvl1pPr>
              <a:defRPr sz="4200">
                <a:solidFill>
                  <a:schemeClr val="tx2"/>
                </a:solidFill>
                <a:effectLst>
                  <a:outerShdw blurRad="50800" dist="38100" dir="2700000" algn="br">
                    <a:srgbClr val="000000">
                      <a:alpha val="43000"/>
                    </a:srgbClr>
                  </a:outerShdw>
                </a:effectLst>
              </a:defRPr>
            </a:lvl1pPr>
          </a:lstStyle>
          <a:p>
            <a:r>
              <a:rPr lang="en-US" dirty="0"/>
              <a:t>Click to edit Master title style</a:t>
            </a:r>
          </a:p>
        </p:txBody>
      </p:sp>
      <p:sp>
        <p:nvSpPr>
          <p:cNvPr id="4116" name="Rectangle 20"/>
          <p:cNvSpPr>
            <a:spLocks noGrp="1" noChangeArrowheads="1"/>
          </p:cNvSpPr>
          <p:nvPr>
            <p:ph type="subTitle" idx="1"/>
          </p:nvPr>
        </p:nvSpPr>
        <p:spPr>
          <a:xfrm>
            <a:off x="2971800" y="4267200"/>
            <a:ext cx="6019800" cy="1752600"/>
          </a:xfrm>
        </p:spPr>
        <p:txBody>
          <a:bodyPr/>
          <a:lstStyle>
            <a:lvl1pPr marL="0" indent="0">
              <a:buFont typeface="Wingdings" charset="2"/>
              <a:buNone/>
              <a:defRPr sz="2800"/>
            </a:lvl1pPr>
          </a:lstStyle>
          <a:p>
            <a:r>
              <a:rPr lang="en-US"/>
              <a:t>Click to edit Master subtitle style</a:t>
            </a:r>
          </a:p>
        </p:txBody>
      </p:sp>
      <p:sp>
        <p:nvSpPr>
          <p:cNvPr id="20"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a:p>
        </p:txBody>
      </p:sp>
      <p:sp>
        <p:nvSpPr>
          <p:cNvPr id="21" name="Rectangle 17"/>
          <p:cNvSpPr>
            <a:spLocks noGrp="1" noChangeArrowheads="1"/>
          </p:cNvSpPr>
          <p:nvPr>
            <p:ph type="ftr" sz="quarter" idx="11"/>
          </p:nvPr>
        </p:nvSpPr>
        <p:spPr/>
        <p:txBody>
          <a:bodyPr/>
          <a:lstStyle>
            <a:lvl1pPr>
              <a:defRPr/>
            </a:lvl1pPr>
          </a:lstStyle>
          <a:p>
            <a:pPr>
              <a:defRPr/>
            </a:pPr>
            <a:endParaRPr lang="en-US" dirty="0"/>
          </a:p>
        </p:txBody>
      </p:sp>
      <p:sp>
        <p:nvSpPr>
          <p:cNvPr id="22" name="Rectangle 18"/>
          <p:cNvSpPr>
            <a:spLocks noGrp="1" noChangeArrowheads="1"/>
          </p:cNvSpPr>
          <p:nvPr>
            <p:ph type="sldNum" sz="quarter" idx="12"/>
          </p:nvPr>
        </p:nvSpPr>
        <p:spPr/>
        <p:txBody>
          <a:bodyPr/>
          <a:lstStyle>
            <a:lvl1pPr>
              <a:defRPr/>
            </a:lvl1pPr>
          </a:lstStyle>
          <a:p>
            <a:pPr>
              <a:defRPr/>
            </a:pPr>
            <a:fld id="{A655A555-AB5D-AB47-9A04-8ECC014EEA59}" type="slidenum">
              <a:rPr lang="en-US"/>
              <a:pPr>
                <a:defRPr/>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BD83C5A2-3CDB-8D43-803E-A3728E607B30}"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2EA58896-62B4-C440-B032-A29F26D1A7E0}"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764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76400"/>
            <a:ext cx="4038600" cy="4495800"/>
          </a:xfrm>
        </p:spPr>
        <p:txBody>
          <a:bodyPr/>
          <a:lstStyle/>
          <a:p>
            <a:pPr lvl="0"/>
            <a:endParaRPr lang="en-US" noProof="0" smtClean="0"/>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E1B87EBC-9861-6140-A321-9ACAA360D569}"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990600"/>
            <a:ext cx="8229600" cy="5410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E5C88F01-88A4-0A49-A992-66D74FFC0B59}"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CDFE2931-4B0B-694B-995F-A2D88DDB819C}" type="slidenum">
              <a:rPr lang="en-US"/>
              <a:pPr>
                <a:defRPr/>
              </a:pPr>
              <a:t>‹#›</a:t>
            </a:fld>
            <a:endParaRPr lang="en-US"/>
          </a:p>
        </p:txBody>
      </p:sp>
      <p:sp>
        <p:nvSpPr>
          <p:cNvPr id="6"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5334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533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066800"/>
            <a:ext cx="4038600" cy="533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37F6D2B4-435D-E74A-8285-6CF81365FB58}"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2"/>
          <p:cNvSpPr>
            <a:spLocks noGrp="1" noChangeArrowheads="1"/>
          </p:cNvSpPr>
          <p:nvPr>
            <p:ph type="ftr" sz="quarter"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A451B28E-7595-6A4B-A957-C884F43E84C0}" type="slidenum">
              <a:rPr lang="en-US"/>
              <a:pPr>
                <a:defRPr/>
              </a:pPr>
              <a:t>‹#›</a:t>
            </a:fld>
            <a:endParaRPr lang="en-US"/>
          </a:p>
        </p:txBody>
      </p:sp>
      <p:sp>
        <p:nvSpPr>
          <p:cNvPr id="9"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40048E52-6334-C748-88D8-371D152ACCC2}" type="slidenum">
              <a:rPr lang="en-US"/>
              <a:pPr>
                <a:defRPr/>
              </a:pPr>
              <a:t>‹#›</a:t>
            </a:fld>
            <a:endParaRPr lang="en-US"/>
          </a:p>
        </p:txBody>
      </p:sp>
      <p:sp>
        <p:nvSpPr>
          <p:cNvPr id="5"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E9B476CB-7739-B045-A5B0-808B29AD9314}" type="slidenum">
              <a:rPr lang="en-US"/>
              <a:pPr>
                <a:defRPr/>
              </a:pPr>
              <a:t>‹#›</a:t>
            </a:fld>
            <a:endParaRPr lang="en-US"/>
          </a:p>
        </p:txBody>
      </p:sp>
      <p:sp>
        <p:nvSpPr>
          <p:cNvPr id="4"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3B57C557-CAFD-FD46-99B7-D835B996629E}"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9DA8D20F-AAD2-644F-85B5-CE4A69817113}" type="slidenum">
              <a:rPr lang="en-US"/>
              <a:pPr>
                <a:defRPr/>
              </a:pPr>
              <a:t>‹#›</a:t>
            </a:fld>
            <a:endParaRPr lang="en-US"/>
          </a:p>
        </p:txBody>
      </p:sp>
      <p:sp>
        <p:nvSpPr>
          <p:cNvPr id="7" name="Rectangle 16"/>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4"/>
          <p:cNvGrpSpPr>
            <a:grpSpLocks/>
          </p:cNvGrpSpPr>
          <p:nvPr/>
        </p:nvGrpSpPr>
        <p:grpSpPr bwMode="auto">
          <a:xfrm>
            <a:off x="0" y="0"/>
            <a:ext cx="9144000" cy="546100"/>
            <a:chOff x="0" y="0"/>
            <a:chExt cx="5760" cy="344"/>
          </a:xfrm>
        </p:grpSpPr>
        <p:sp>
          <p:nvSpPr>
            <p:cNvPr id="3077" name="Rectangle 5"/>
            <p:cNvSpPr>
              <a:spLocks noChangeArrowheads="1"/>
            </p:cNvSpPr>
            <p:nvPr/>
          </p:nvSpPr>
          <p:spPr bwMode="auto">
            <a:xfrm>
              <a:off x="0" y="0"/>
              <a:ext cx="180" cy="336"/>
            </a:xfrm>
            <a:prstGeom prst="rect">
              <a:avLst/>
            </a:prstGeom>
            <a:gradFill rotWithShape="0">
              <a:gsLst>
                <a:gs pos="0">
                  <a:schemeClr val="hlink"/>
                </a:gs>
                <a:gs pos="100000">
                  <a:schemeClr val="bg1"/>
                </a:gs>
              </a:gsLst>
              <a:lin ang="0" scaled="1"/>
            </a:gradFill>
            <a:ln w="9525">
              <a:noFill/>
              <a:miter lim="800000"/>
              <a:headEnd/>
              <a:tailEnd/>
            </a:ln>
            <a:effectLst/>
          </p:spPr>
          <p:txBody>
            <a:bodyPr wrap="none" anchor="ctr">
              <a:prstTxWarp prst="textNoShape">
                <a:avLst/>
              </a:prstTxWarp>
            </a:bodyPr>
            <a:lstStyle/>
            <a:p>
              <a:pPr algn="ctr" eaLnBrk="1" hangingPunct="1">
                <a:defRPr/>
              </a:pPr>
              <a:endParaRPr lang="en-US">
                <a:latin typeface="Times New Roman" charset="0"/>
              </a:endParaRPr>
            </a:p>
          </p:txBody>
        </p:sp>
        <p:sp>
          <p:nvSpPr>
            <p:cNvPr id="3078" name="Rectangle 6"/>
            <p:cNvSpPr>
              <a:spLocks noChangeArrowheads="1"/>
            </p:cNvSpPr>
            <p:nvPr/>
          </p:nvSpPr>
          <p:spPr bwMode="auto">
            <a:xfrm>
              <a:off x="260" y="85"/>
              <a:ext cx="5500" cy="173"/>
            </a:xfrm>
            <a:prstGeom prst="rect">
              <a:avLst/>
            </a:prstGeom>
            <a:gradFill rotWithShape="0">
              <a:gsLst>
                <a:gs pos="0">
                  <a:schemeClr val="accent1"/>
                </a:gs>
                <a:gs pos="100000">
                  <a:schemeClr val="bg1"/>
                </a:gs>
              </a:gsLst>
              <a:lin ang="0" scaled="1"/>
            </a:gra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3079" name="Rectangle 7"/>
            <p:cNvSpPr>
              <a:spLocks noChangeArrowheads="1"/>
            </p:cNvSpPr>
            <p:nvPr/>
          </p:nvSpPr>
          <p:spPr bwMode="auto">
            <a:xfrm>
              <a:off x="258" y="85"/>
              <a:ext cx="87" cy="89"/>
            </a:xfrm>
            <a:prstGeom prst="rect">
              <a:avLst/>
            </a:prstGeom>
            <a:solidFill>
              <a:schemeClr val="hlink"/>
            </a:solidFill>
            <a:ln w="9525">
              <a:noFill/>
              <a:miter lim="800000"/>
              <a:headEnd/>
              <a:tailEnd/>
            </a:ln>
          </p:spPr>
          <p:txBody>
            <a:bodyPr>
              <a:prstTxWarp prst="textNoShape">
                <a:avLst/>
              </a:prstTxWarp>
            </a:bodyPr>
            <a:lstStyle/>
            <a:p>
              <a:pPr eaLnBrk="1" hangingPunct="1">
                <a:defRPr/>
              </a:pPr>
              <a:endParaRPr lang="en-US" sz="1800">
                <a:solidFill>
                  <a:schemeClr val="hlink"/>
                </a:solidFill>
              </a:endParaRPr>
            </a:p>
          </p:txBody>
        </p:sp>
        <p:sp>
          <p:nvSpPr>
            <p:cNvPr id="3080" name="Rectangle 8"/>
            <p:cNvSpPr>
              <a:spLocks noChangeArrowheads="1"/>
            </p:cNvSpPr>
            <p:nvPr/>
          </p:nvSpPr>
          <p:spPr bwMode="auto">
            <a:xfrm>
              <a:off x="345" y="0"/>
              <a:ext cx="88" cy="87"/>
            </a:xfrm>
            <a:prstGeom prst="rect">
              <a:avLst/>
            </a:prstGeom>
            <a:solidFill>
              <a:schemeClr val="hlink"/>
            </a:solidFill>
            <a:ln w="9525">
              <a:noFill/>
              <a:miter lim="800000"/>
              <a:headEnd/>
              <a:tailEnd/>
            </a:ln>
          </p:spPr>
          <p:txBody>
            <a:bodyPr>
              <a:prstTxWarp prst="textNoShape">
                <a:avLst/>
              </a:prstTxWarp>
            </a:bodyPr>
            <a:lstStyle/>
            <a:p>
              <a:pPr eaLnBrk="1" hangingPunct="1">
                <a:defRPr/>
              </a:pPr>
              <a:endParaRPr lang="en-US" sz="1800">
                <a:solidFill>
                  <a:schemeClr val="hlink"/>
                </a:solidFill>
              </a:endParaRPr>
            </a:p>
          </p:txBody>
        </p:sp>
        <p:sp>
          <p:nvSpPr>
            <p:cNvPr id="308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prstTxWarp prst="textNoShape">
                <a:avLst/>
              </a:prstTxWarp>
            </a:bodyPr>
            <a:lstStyle/>
            <a:p>
              <a:pPr eaLnBrk="1" hangingPunct="1">
                <a:defRPr/>
              </a:pPr>
              <a:endParaRPr lang="en-US" sz="1800">
                <a:solidFill>
                  <a:schemeClr val="accent2"/>
                </a:solidFill>
              </a:endParaRPr>
            </a:p>
          </p:txBody>
        </p:sp>
        <p:sp>
          <p:nvSpPr>
            <p:cNvPr id="3082" name="Rectangle 10"/>
            <p:cNvSpPr>
              <a:spLocks noChangeArrowheads="1"/>
            </p:cNvSpPr>
            <p:nvPr/>
          </p:nvSpPr>
          <p:spPr bwMode="auto">
            <a:xfrm>
              <a:off x="173" y="173"/>
              <a:ext cx="86" cy="87"/>
            </a:xfrm>
            <a:prstGeom prst="rect">
              <a:avLst/>
            </a:prstGeom>
            <a:solidFill>
              <a:schemeClr val="hlink"/>
            </a:solidFill>
            <a:ln w="9525">
              <a:noFill/>
              <a:miter lim="800000"/>
              <a:headEnd/>
              <a:tailEnd/>
            </a:ln>
          </p:spPr>
          <p:txBody>
            <a:bodyPr>
              <a:prstTxWarp prst="textNoShape">
                <a:avLst/>
              </a:prstTxWarp>
            </a:bodyPr>
            <a:lstStyle/>
            <a:p>
              <a:pPr eaLnBrk="1" hangingPunct="1">
                <a:defRPr/>
              </a:pPr>
              <a:endParaRPr lang="en-US" sz="1800">
                <a:solidFill>
                  <a:schemeClr val="hlink"/>
                </a:solidFill>
              </a:endParaRPr>
            </a:p>
          </p:txBody>
        </p:sp>
        <p:sp>
          <p:nvSpPr>
            <p:cNvPr id="3083" name="Rectangle 11"/>
            <p:cNvSpPr>
              <a:spLocks noChangeArrowheads="1"/>
            </p:cNvSpPr>
            <p:nvPr/>
          </p:nvSpPr>
          <p:spPr bwMode="auto">
            <a:xfrm>
              <a:off x="83" y="86"/>
              <a:ext cx="89" cy="87"/>
            </a:xfrm>
            <a:prstGeom prst="rect">
              <a:avLst/>
            </a:prstGeom>
            <a:solidFill>
              <a:schemeClr val="accent1"/>
            </a:solidFill>
            <a:ln w="9525">
              <a:noFill/>
              <a:miter lim="800000"/>
              <a:headEnd/>
              <a:tailEnd/>
            </a:ln>
          </p:spPr>
          <p:txBody>
            <a:bodyPr>
              <a:prstTxWarp prst="textNoShape">
                <a:avLst/>
              </a:prstTxWarp>
            </a:bodyPr>
            <a:lstStyle/>
            <a:p>
              <a:pPr eaLnBrk="1" hangingPunct="1">
                <a:defRPr/>
              </a:pPr>
              <a:endParaRPr lang="en-US">
                <a:latin typeface="Times New Roman" charset="0"/>
              </a:endParaRPr>
            </a:p>
          </p:txBody>
        </p:sp>
        <p:sp>
          <p:nvSpPr>
            <p:cNvPr id="308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prstTxWarp prst="textNoShape">
                <a:avLst/>
              </a:prstTxWarp>
            </a:bodyPr>
            <a:lstStyle/>
            <a:p>
              <a:pPr eaLnBrk="1" hangingPunct="1">
                <a:defRPr/>
              </a:pPr>
              <a:endParaRPr lang="en-US" sz="1800">
                <a:solidFill>
                  <a:schemeClr val="accent2"/>
                </a:solidFill>
              </a:endParaRPr>
            </a:p>
          </p:txBody>
        </p:sp>
        <p:sp>
          <p:nvSpPr>
            <p:cNvPr id="308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prstTxWarp prst="textNoShape">
                <a:avLst/>
              </a:prstTxWarp>
            </a:bodyPr>
            <a:lstStyle/>
            <a:p>
              <a:pPr eaLnBrk="1" hangingPunct="1">
                <a:defRPr/>
              </a:pPr>
              <a:endParaRPr lang="en-US" sz="1800">
                <a:solidFill>
                  <a:schemeClr val="accent2"/>
                </a:solidFill>
              </a:endParaRPr>
            </a:p>
          </p:txBody>
        </p:sp>
      </p:grpSp>
      <p:sp>
        <p:nvSpPr>
          <p:cNvPr id="3074"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p>
        </p:txBody>
      </p:sp>
      <p:sp>
        <p:nvSpPr>
          <p:cNvPr id="3075"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mj-lt"/>
              </a:defRPr>
            </a:lvl1pPr>
          </a:lstStyle>
          <a:p>
            <a:pPr>
              <a:defRPr/>
            </a:pPr>
            <a:fld id="{D98F137C-4BC3-5045-90E0-34A07F0E8B7F}" type="slidenum">
              <a:rPr lang="en-US"/>
              <a:pPr>
                <a:defRPr/>
              </a:pPr>
              <a:t>‹#›</a:t>
            </a:fld>
            <a:endParaRPr lang="en-US"/>
          </a:p>
        </p:txBody>
      </p:sp>
      <p:sp>
        <p:nvSpPr>
          <p:cNvPr id="1029" name="Rectangle 14"/>
          <p:cNvSpPr>
            <a:spLocks noGrp="1" noChangeArrowheads="1"/>
          </p:cNvSpPr>
          <p:nvPr>
            <p:ph type="title"/>
            <p:custDataLst>
              <p:tags r:id="rId14"/>
            </p:custDataLst>
          </p:nvPr>
        </p:nvSpPr>
        <p:spPr bwMode="auto">
          <a:xfrm>
            <a:off x="381000" y="304800"/>
            <a:ext cx="82296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0" name="Rectangle 15"/>
          <p:cNvSpPr>
            <a:spLocks noGrp="1" noChangeArrowheads="1"/>
          </p:cNvSpPr>
          <p:nvPr>
            <p:ph type="body" idx="1"/>
            <p:custDataLst>
              <p:tags r:id="rId15"/>
            </p:custDataLst>
          </p:nvPr>
        </p:nvSpPr>
        <p:spPr bwMode="auto">
          <a:xfrm>
            <a:off x="381000" y="1143000"/>
            <a:ext cx="8229600" cy="502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088"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3089" name="Line 17"/>
          <p:cNvSpPr>
            <a:spLocks noChangeShapeType="1"/>
          </p:cNvSpPr>
          <p:nvPr/>
        </p:nvSpPr>
        <p:spPr bwMode="auto">
          <a:xfrm>
            <a:off x="228600" y="6400800"/>
            <a:ext cx="8686800" cy="0"/>
          </a:xfrm>
          <a:prstGeom prst="line">
            <a:avLst/>
          </a:prstGeom>
          <a:noFill/>
          <a:ln w="38100">
            <a:solidFill>
              <a:srgbClr val="A13214"/>
            </a:solidFill>
            <a:round/>
            <a:headEnd/>
            <a:tailEnd/>
          </a:ln>
          <a:effectLst/>
        </p:spPr>
        <p:txBody>
          <a:bodyPr>
            <a:prstTxWarp prst="textNoShape">
              <a:avLst/>
            </a:prstTxWarp>
          </a:bodyPr>
          <a:lstStyle/>
          <a:p>
            <a:pPr>
              <a:defRPr/>
            </a:pPr>
            <a:endParaRPr lang="en-US"/>
          </a:p>
        </p:txBody>
      </p:sp>
      <p:pic>
        <p:nvPicPr>
          <p:cNvPr id="1033" name="Picture 31" descr="rose4"/>
          <p:cNvPicPr>
            <a:picLocks noChangeAspect="1" noChangeArrowheads="1"/>
          </p:cNvPicPr>
          <p:nvPr userDrawn="1"/>
        </p:nvPicPr>
        <p:blipFill>
          <a:blip r:embed="rId16"/>
          <a:srcRect l="12895" t="22858"/>
          <a:stretch>
            <a:fillRect/>
          </a:stretch>
        </p:blipFill>
        <p:spPr bwMode="auto">
          <a:xfrm>
            <a:off x="0" y="6529388"/>
            <a:ext cx="1981200" cy="3286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4"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txStyles>
    <p:titleStyle>
      <a:lvl1pPr algn="l" rtl="0" eaLnBrk="0" fontAlgn="base" hangingPunct="0">
        <a:spcBef>
          <a:spcPct val="0"/>
        </a:spcBef>
        <a:spcAft>
          <a:spcPct val="0"/>
        </a:spcAft>
        <a:defRPr sz="3200">
          <a:solidFill>
            <a:schemeClr val="tx1"/>
          </a:solidFill>
          <a:latin typeface="+mj-lt"/>
          <a:ea typeface="ＭＳ Ｐゴシック" charset="-128"/>
          <a:cs typeface="ＭＳ Ｐゴシック" charset="-128"/>
        </a:defRPr>
      </a:lvl1pPr>
      <a:lvl2pPr algn="l" rtl="0" eaLnBrk="0" fontAlgn="base" hangingPunct="0">
        <a:spcBef>
          <a:spcPct val="0"/>
        </a:spcBef>
        <a:spcAft>
          <a:spcPct val="0"/>
        </a:spcAft>
        <a:defRPr sz="3600">
          <a:solidFill>
            <a:schemeClr val="tx1"/>
          </a:solidFill>
          <a:latin typeface="Arial Black" charset="0"/>
          <a:ea typeface="ＭＳ Ｐゴシック" charset="-128"/>
          <a:cs typeface="ＭＳ Ｐゴシック" charset="-128"/>
        </a:defRPr>
      </a:lvl2pPr>
      <a:lvl3pPr algn="l" rtl="0" eaLnBrk="0" fontAlgn="base" hangingPunct="0">
        <a:spcBef>
          <a:spcPct val="0"/>
        </a:spcBef>
        <a:spcAft>
          <a:spcPct val="0"/>
        </a:spcAft>
        <a:defRPr sz="3600">
          <a:solidFill>
            <a:schemeClr val="tx1"/>
          </a:solidFill>
          <a:latin typeface="Arial Black" charset="0"/>
          <a:ea typeface="ＭＳ Ｐゴシック" charset="-128"/>
          <a:cs typeface="ＭＳ Ｐゴシック" charset="-128"/>
        </a:defRPr>
      </a:lvl3pPr>
      <a:lvl4pPr algn="l" rtl="0" eaLnBrk="0" fontAlgn="base" hangingPunct="0">
        <a:spcBef>
          <a:spcPct val="0"/>
        </a:spcBef>
        <a:spcAft>
          <a:spcPct val="0"/>
        </a:spcAft>
        <a:defRPr sz="3600">
          <a:solidFill>
            <a:schemeClr val="tx1"/>
          </a:solidFill>
          <a:latin typeface="Arial Black" charset="0"/>
          <a:ea typeface="ＭＳ Ｐゴシック" charset="-128"/>
          <a:cs typeface="ＭＳ Ｐゴシック" charset="-128"/>
        </a:defRPr>
      </a:lvl4pPr>
      <a:lvl5pPr algn="l" rtl="0" eaLnBrk="0" fontAlgn="base" hangingPunct="0">
        <a:spcBef>
          <a:spcPct val="0"/>
        </a:spcBef>
        <a:spcAft>
          <a:spcPct val="0"/>
        </a:spcAft>
        <a:defRPr sz="3600">
          <a:solidFill>
            <a:schemeClr val="tx1"/>
          </a:solidFill>
          <a:latin typeface="Arial Black" charset="0"/>
          <a:ea typeface="ＭＳ Ｐゴシック" charset="-128"/>
          <a:cs typeface="ＭＳ Ｐゴシック" charset="-128"/>
        </a:defRPr>
      </a:lvl5pPr>
      <a:lvl6pPr marL="457200" algn="l" rtl="0" fontAlgn="base">
        <a:spcBef>
          <a:spcPct val="0"/>
        </a:spcBef>
        <a:spcAft>
          <a:spcPct val="0"/>
        </a:spcAft>
        <a:defRPr sz="3600">
          <a:solidFill>
            <a:schemeClr val="tx1"/>
          </a:solidFill>
          <a:latin typeface="Arial Black" charset="0"/>
        </a:defRPr>
      </a:lvl6pPr>
      <a:lvl7pPr marL="914400" algn="l" rtl="0" fontAlgn="base">
        <a:spcBef>
          <a:spcPct val="0"/>
        </a:spcBef>
        <a:spcAft>
          <a:spcPct val="0"/>
        </a:spcAft>
        <a:defRPr sz="3600">
          <a:solidFill>
            <a:schemeClr val="tx1"/>
          </a:solidFill>
          <a:latin typeface="Arial Black" charset="0"/>
        </a:defRPr>
      </a:lvl7pPr>
      <a:lvl8pPr marL="1371600" algn="l" rtl="0" fontAlgn="base">
        <a:spcBef>
          <a:spcPct val="0"/>
        </a:spcBef>
        <a:spcAft>
          <a:spcPct val="0"/>
        </a:spcAft>
        <a:defRPr sz="3600">
          <a:solidFill>
            <a:schemeClr val="tx1"/>
          </a:solidFill>
          <a:latin typeface="Arial Black" charset="0"/>
        </a:defRPr>
      </a:lvl8pPr>
      <a:lvl9pPr marL="1828800" algn="l" rtl="0" fontAlgn="base">
        <a:spcBef>
          <a:spcPct val="0"/>
        </a:spcBef>
        <a:spcAft>
          <a:spcPct val="0"/>
        </a:spcAft>
        <a:defRPr sz="3600">
          <a:solidFill>
            <a:schemeClr val="tx1"/>
          </a:solidFill>
          <a:latin typeface="Arial Black" charset="0"/>
        </a:defRPr>
      </a:lvl9pPr>
    </p:titleStyle>
    <p:bodyStyle>
      <a:lvl1pPr marL="342900" indent="-342900" algn="l" rtl="0" eaLnBrk="0" fontAlgn="base" hangingPunct="0">
        <a:spcBef>
          <a:spcPct val="20000"/>
        </a:spcBef>
        <a:spcAft>
          <a:spcPct val="0"/>
        </a:spcAft>
        <a:buClr>
          <a:schemeClr val="accent1"/>
        </a:buClr>
        <a:buSzPct val="75000"/>
        <a:buFont typeface="Wingdings" charset="2"/>
        <a:buChar char="n"/>
        <a:defRPr sz="2800" b="1">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2"/>
        </a:buClr>
        <a:buSzPct val="80000"/>
        <a:buFont typeface="Wingdings" charset="2"/>
        <a:buChar char="¨"/>
        <a:defRPr sz="2400" b="1">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accent1"/>
        </a:buClr>
        <a:buSzPct val="65000"/>
        <a:buFont typeface="Wingdings" charset="2"/>
        <a:buChar char="n"/>
        <a:defRPr sz="2000" b="1">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accent2"/>
        </a:buClr>
        <a:buSzPct val="70000"/>
        <a:buFont typeface="Wingdings" charset="2"/>
        <a:buChar char="¨"/>
        <a:defRPr b="1">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accent1"/>
        </a:buClr>
        <a:buFont typeface="Wingdings" charset="2"/>
        <a:buChar char="§"/>
        <a:defRPr b="1">
          <a:solidFill>
            <a:schemeClr val="tx1"/>
          </a:solidFill>
          <a:latin typeface="+mn-lt"/>
          <a:ea typeface="ＭＳ Ｐゴシック" charset="-128"/>
        </a:defRPr>
      </a:lvl5pPr>
      <a:lvl6pPr marL="2514600" indent="-228600" algn="l" rtl="0" fontAlgn="base">
        <a:spcBef>
          <a:spcPct val="20000"/>
        </a:spcBef>
        <a:spcAft>
          <a:spcPct val="0"/>
        </a:spcAft>
        <a:buClr>
          <a:schemeClr val="accent1"/>
        </a:buClr>
        <a:buFont typeface="Wingdings" charset="2"/>
        <a:buChar char="§"/>
        <a:defRPr b="1">
          <a:solidFill>
            <a:schemeClr val="tx1"/>
          </a:solidFill>
          <a:latin typeface="+mn-lt"/>
          <a:ea typeface="ＭＳ Ｐゴシック" charset="-128"/>
        </a:defRPr>
      </a:lvl6pPr>
      <a:lvl7pPr marL="2971800" indent="-228600" algn="l" rtl="0" fontAlgn="base">
        <a:spcBef>
          <a:spcPct val="20000"/>
        </a:spcBef>
        <a:spcAft>
          <a:spcPct val="0"/>
        </a:spcAft>
        <a:buClr>
          <a:schemeClr val="accent1"/>
        </a:buClr>
        <a:buFont typeface="Wingdings" charset="2"/>
        <a:buChar char="§"/>
        <a:defRPr b="1">
          <a:solidFill>
            <a:schemeClr val="tx1"/>
          </a:solidFill>
          <a:latin typeface="+mn-lt"/>
          <a:ea typeface="ＭＳ Ｐゴシック" charset="-128"/>
        </a:defRPr>
      </a:lvl7pPr>
      <a:lvl8pPr marL="3429000" indent="-228600" algn="l" rtl="0" fontAlgn="base">
        <a:spcBef>
          <a:spcPct val="20000"/>
        </a:spcBef>
        <a:spcAft>
          <a:spcPct val="0"/>
        </a:spcAft>
        <a:buClr>
          <a:schemeClr val="accent1"/>
        </a:buClr>
        <a:buFont typeface="Wingdings" charset="2"/>
        <a:buChar char="§"/>
        <a:defRPr b="1">
          <a:solidFill>
            <a:schemeClr val="tx1"/>
          </a:solidFill>
          <a:latin typeface="+mn-lt"/>
          <a:ea typeface="ＭＳ Ｐゴシック" charset="-128"/>
        </a:defRPr>
      </a:lvl8pPr>
      <a:lvl9pPr marL="3886200" indent="-228600" algn="l" rtl="0" fontAlgn="base">
        <a:spcBef>
          <a:spcPct val="20000"/>
        </a:spcBef>
        <a:spcAft>
          <a:spcPct val="0"/>
        </a:spcAft>
        <a:buClr>
          <a:schemeClr val="accent1"/>
        </a:buClr>
        <a:buFont typeface="Wingdings" charset="2"/>
        <a:buChar char="§"/>
        <a:defRPr b="1">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4.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ctrTitle"/>
            <p:custDataLst>
              <p:tags r:id="rId1"/>
            </p:custDataLst>
          </p:nvPr>
        </p:nvSpPr>
        <p:spPr>
          <a:xfrm>
            <a:off x="2667000" y="1828800"/>
            <a:ext cx="6477000" cy="2209800"/>
          </a:xfrm>
          <a:effectLst>
            <a:outerShdw blurRad="50800" dist="38100" dir="2700000" algn="br">
              <a:srgbClr val="000000">
                <a:alpha val="43000"/>
              </a:srgbClr>
            </a:outerShdw>
          </a:effectLst>
        </p:spPr>
        <p:txBody>
          <a:bodyPr/>
          <a:lstStyle/>
          <a:p>
            <a:pPr algn="ctr" eaLnBrk="1" hangingPunct="1">
              <a:defRPr/>
            </a:pPr>
            <a:r>
              <a:rPr lang="en-US" sz="3600" dirty="0" smtClean="0"/>
              <a:t>CSSE 374</a:t>
            </a:r>
            <a:r>
              <a:rPr lang="en-US" sz="3600" dirty="0" smtClean="0">
                <a:ea typeface="+mj-ea"/>
                <a:cs typeface="+mj-cs"/>
              </a:rPr>
              <a:t>:</a:t>
            </a:r>
            <a:br>
              <a:rPr lang="en-US" sz="3600" dirty="0" smtClean="0">
                <a:ea typeface="+mj-ea"/>
                <a:cs typeface="+mj-cs"/>
              </a:rPr>
            </a:br>
            <a:r>
              <a:rPr lang="en-US" sz="3600" dirty="0" smtClean="0">
                <a:ea typeface="+mj-ea"/>
                <a:cs typeface="+mj-cs"/>
              </a:rPr>
              <a:t>Object-Oriented Design Exercise</a:t>
            </a:r>
            <a:endParaRPr lang="en-US" sz="3600" dirty="0">
              <a:ea typeface="+mj-ea"/>
              <a:cs typeface="+mj-cs"/>
            </a:endParaRPr>
          </a:p>
        </p:txBody>
      </p:sp>
      <p:pic>
        <p:nvPicPr>
          <p:cNvPr id="9" name="Picture 4" descr="76rosie"/>
          <p:cNvPicPr>
            <a:picLocks noChangeAspect="1" noChangeArrowheads="1"/>
          </p:cNvPicPr>
          <p:nvPr/>
        </p:nvPicPr>
        <p:blipFill>
          <a:blip r:embed="rId4"/>
          <a:srcRect/>
          <a:stretch>
            <a:fillRect/>
          </a:stretch>
        </p:blipFill>
        <p:spPr bwMode="auto">
          <a:xfrm>
            <a:off x="8153400" y="5132387"/>
            <a:ext cx="855872" cy="1116013"/>
          </a:xfrm>
          <a:prstGeom prst="rect">
            <a:avLst/>
          </a:prstGeom>
          <a:noFill/>
          <a:ln w="9525">
            <a:noFill/>
            <a:miter lim="800000"/>
            <a:headEnd/>
            <a:tailEnd/>
          </a:ln>
        </p:spPr>
      </p:pic>
      <p:sp>
        <p:nvSpPr>
          <p:cNvPr id="7" name="Rectangle 37"/>
          <p:cNvSpPr>
            <a:spLocks noGrp="1" noChangeArrowheads="1"/>
          </p:cNvSpPr>
          <p:nvPr>
            <p:ph type="subTitle" idx="1"/>
          </p:nvPr>
        </p:nvSpPr>
        <p:spPr>
          <a:xfrm>
            <a:off x="228600" y="4419600"/>
            <a:ext cx="4876800" cy="1981200"/>
          </a:xfrm>
          <a:noFill/>
        </p:spPr>
        <p:txBody>
          <a:bodyPr/>
          <a:lstStyle/>
          <a:p>
            <a:pPr eaLnBrk="1" hangingPunct="1"/>
            <a:r>
              <a:rPr lang="en-US" sz="1800" dirty="0" smtClean="0"/>
              <a:t>Steve Chenoweth </a:t>
            </a:r>
          </a:p>
          <a:p>
            <a:pPr eaLnBrk="1" hangingPunct="1"/>
            <a:r>
              <a:rPr lang="en-US" sz="1800" dirty="0" smtClean="0"/>
              <a:t>Office: </a:t>
            </a:r>
            <a:r>
              <a:rPr lang="en-US" sz="1800" dirty="0" err="1" smtClean="0"/>
              <a:t>Moench</a:t>
            </a:r>
            <a:r>
              <a:rPr lang="en-US" sz="1800" dirty="0" smtClean="0"/>
              <a:t> Room F220</a:t>
            </a:r>
          </a:p>
          <a:p>
            <a:pPr eaLnBrk="1" hangingPunct="1"/>
            <a:r>
              <a:rPr lang="en-US" sz="1800" dirty="0" smtClean="0"/>
              <a:t>Phone: (812) 877-8974</a:t>
            </a:r>
            <a:br>
              <a:rPr lang="en-US" sz="1800" dirty="0" smtClean="0"/>
            </a:br>
            <a:r>
              <a:rPr lang="en-US" sz="1800" dirty="0" smtClean="0"/>
              <a:t>Email: chenowet@rose-hulman.edu</a:t>
            </a:r>
          </a:p>
        </p:txBody>
      </p:sp>
      <p:sp>
        <p:nvSpPr>
          <p:cNvPr id="8" name="TextBox 7"/>
          <p:cNvSpPr txBox="1"/>
          <p:nvPr/>
        </p:nvSpPr>
        <p:spPr>
          <a:xfrm>
            <a:off x="141515" y="6324600"/>
            <a:ext cx="5344885" cy="523220"/>
          </a:xfrm>
          <a:prstGeom prst="rect">
            <a:avLst/>
          </a:prstGeom>
          <a:noFill/>
        </p:spPr>
        <p:txBody>
          <a:bodyPr wrap="square" rtlCol="0">
            <a:spAutoFit/>
          </a:bodyPr>
          <a:lstStyle/>
          <a:p>
            <a:r>
              <a:rPr lang="en-US" sz="1400" dirty="0" smtClean="0"/>
              <a:t>These slides and others derived from Shawn Bohner, Curt Clifton, Alex </a:t>
            </a:r>
            <a:r>
              <a:rPr lang="en-US" sz="1400" smtClean="0"/>
              <a:t>Lo, and </a:t>
            </a:r>
            <a:r>
              <a:rPr lang="en-US" sz="1400" dirty="0" smtClean="0"/>
              <a:t>others involved in delivering 374.</a:t>
            </a:r>
            <a:endParaRPr lang="en-US" sz="1400" dirty="0"/>
          </a:p>
        </p:txBody>
      </p:sp>
      <p:sp>
        <p:nvSpPr>
          <p:cNvPr id="10" name="Rectangle 37"/>
          <p:cNvSpPr txBox="1">
            <a:spLocks noChangeArrowheads="1"/>
          </p:cNvSpPr>
          <p:nvPr/>
        </p:nvSpPr>
        <p:spPr bwMode="auto">
          <a:xfrm>
            <a:off x="4295335" y="4419600"/>
            <a:ext cx="4876800" cy="1981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Clr>
                <a:schemeClr val="accent1"/>
              </a:buClr>
              <a:buSzPct val="75000"/>
              <a:buFont typeface="Wingdings" charset="2"/>
              <a:buNone/>
              <a:defRPr sz="2800" b="1">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accent2"/>
              </a:buClr>
              <a:buSzPct val="80000"/>
              <a:buFont typeface="Wingdings" charset="2"/>
              <a:buChar char="¨"/>
              <a:defRPr sz="2400" b="1">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accent1"/>
              </a:buClr>
              <a:buSzPct val="65000"/>
              <a:buFont typeface="Wingdings" charset="2"/>
              <a:buChar char="n"/>
              <a:defRPr sz="2000" b="1">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accent2"/>
              </a:buClr>
              <a:buSzPct val="70000"/>
              <a:buFont typeface="Wingdings" charset="2"/>
              <a:buChar char="¨"/>
              <a:defRPr b="1">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accent1"/>
              </a:buClr>
              <a:buFont typeface="Wingdings" charset="2"/>
              <a:buChar char="§"/>
              <a:defRPr b="1">
                <a:solidFill>
                  <a:schemeClr val="tx1"/>
                </a:solidFill>
                <a:latin typeface="+mn-lt"/>
                <a:ea typeface="ＭＳ Ｐゴシック" charset="-128"/>
              </a:defRPr>
            </a:lvl5pPr>
            <a:lvl6pPr marL="2514600" indent="-228600" algn="l" rtl="0" fontAlgn="base">
              <a:spcBef>
                <a:spcPct val="20000"/>
              </a:spcBef>
              <a:spcAft>
                <a:spcPct val="0"/>
              </a:spcAft>
              <a:buClr>
                <a:schemeClr val="accent1"/>
              </a:buClr>
              <a:buFont typeface="Wingdings" charset="2"/>
              <a:buChar char="§"/>
              <a:defRPr b="1">
                <a:solidFill>
                  <a:schemeClr val="tx1"/>
                </a:solidFill>
                <a:latin typeface="+mn-lt"/>
                <a:ea typeface="ＭＳ Ｐゴシック" charset="-128"/>
              </a:defRPr>
            </a:lvl6pPr>
            <a:lvl7pPr marL="2971800" indent="-228600" algn="l" rtl="0" fontAlgn="base">
              <a:spcBef>
                <a:spcPct val="20000"/>
              </a:spcBef>
              <a:spcAft>
                <a:spcPct val="0"/>
              </a:spcAft>
              <a:buClr>
                <a:schemeClr val="accent1"/>
              </a:buClr>
              <a:buFont typeface="Wingdings" charset="2"/>
              <a:buChar char="§"/>
              <a:defRPr b="1">
                <a:solidFill>
                  <a:schemeClr val="tx1"/>
                </a:solidFill>
                <a:latin typeface="+mn-lt"/>
                <a:ea typeface="ＭＳ Ｐゴシック" charset="-128"/>
              </a:defRPr>
            </a:lvl7pPr>
            <a:lvl8pPr marL="3429000" indent="-228600" algn="l" rtl="0" fontAlgn="base">
              <a:spcBef>
                <a:spcPct val="20000"/>
              </a:spcBef>
              <a:spcAft>
                <a:spcPct val="0"/>
              </a:spcAft>
              <a:buClr>
                <a:schemeClr val="accent1"/>
              </a:buClr>
              <a:buFont typeface="Wingdings" charset="2"/>
              <a:buChar char="§"/>
              <a:defRPr b="1">
                <a:solidFill>
                  <a:schemeClr val="tx1"/>
                </a:solidFill>
                <a:latin typeface="+mn-lt"/>
                <a:ea typeface="ＭＳ Ｐゴシック" charset="-128"/>
              </a:defRPr>
            </a:lvl8pPr>
            <a:lvl9pPr marL="3886200" indent="-228600" algn="l" rtl="0" fontAlgn="base">
              <a:spcBef>
                <a:spcPct val="20000"/>
              </a:spcBef>
              <a:spcAft>
                <a:spcPct val="0"/>
              </a:spcAft>
              <a:buClr>
                <a:schemeClr val="accent1"/>
              </a:buClr>
              <a:buFont typeface="Wingdings" charset="2"/>
              <a:buChar char="§"/>
              <a:defRPr b="1">
                <a:solidFill>
                  <a:schemeClr val="tx1"/>
                </a:solidFill>
                <a:latin typeface="+mn-lt"/>
                <a:ea typeface="ＭＳ Ｐゴシック" charset="-128"/>
              </a:defRPr>
            </a:lvl9pPr>
          </a:lstStyle>
          <a:p>
            <a:pPr eaLnBrk="1" hangingPunct="1"/>
            <a:r>
              <a:rPr lang="en-US" sz="1800" dirty="0"/>
              <a:t>Chandan Rupakheti </a:t>
            </a:r>
          </a:p>
          <a:p>
            <a:pPr eaLnBrk="1" hangingPunct="1"/>
            <a:r>
              <a:rPr lang="en-US" sz="1800" dirty="0"/>
              <a:t>Office: </a:t>
            </a:r>
            <a:r>
              <a:rPr lang="en-US" sz="1800" dirty="0" err="1"/>
              <a:t>Moench</a:t>
            </a:r>
            <a:r>
              <a:rPr lang="en-US" sz="1800" dirty="0"/>
              <a:t> Room F203</a:t>
            </a:r>
          </a:p>
          <a:p>
            <a:pPr eaLnBrk="1" hangingPunct="1"/>
            <a:r>
              <a:rPr lang="en-US" sz="1800" dirty="0"/>
              <a:t>Phone: (812) 877-8390</a:t>
            </a:r>
            <a:br>
              <a:rPr lang="en-US" sz="1800" dirty="0"/>
            </a:br>
            <a:r>
              <a:rPr lang="en-US" sz="1800" dirty="0"/>
              <a:t>Email: rupakhet@rose-hulman.edu</a:t>
            </a:r>
          </a:p>
        </p:txBody>
      </p:sp>
    </p:spTree>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Grp="1" noChangeArrowheads="1"/>
          </p:cNvSpPr>
          <p:nvPr>
            <p:ph type="title"/>
          </p:nvPr>
        </p:nvSpPr>
        <p:spPr>
          <a:ln/>
        </p:spPr>
        <p:txBody>
          <a:bodyPr/>
          <a:lstStyle/>
          <a:p>
            <a:r>
              <a:rPr lang="en-US"/>
              <a:t>Students</a:t>
            </a:r>
          </a:p>
        </p:txBody>
      </p:sp>
      <p:pic>
        <p:nvPicPr>
          <p:cNvPr id="34819" name="Picture 3"/>
          <p:cNvPicPr>
            <a:picLocks noChangeAspect="1" noChangeArrowheads="1"/>
          </p:cNvPicPr>
          <p:nvPr/>
        </p:nvPicPr>
        <p:blipFill>
          <a:blip r:embed="rId2"/>
          <a:srcRect/>
          <a:stretch>
            <a:fillRect/>
          </a:stretch>
        </p:blipFill>
        <p:spPr bwMode="auto">
          <a:xfrm>
            <a:off x="11574" y="1438617"/>
            <a:ext cx="9065665" cy="3209583"/>
          </a:xfrm>
          <a:prstGeom prst="rect">
            <a:avLst/>
          </a:prstGeom>
          <a:noFill/>
          <a:ln w="12700">
            <a:noFill/>
            <a:miter lim="800000"/>
            <a:headEnd/>
            <a:tailEnd/>
          </a:ln>
        </p:spPr>
      </p:pic>
      <p:sp>
        <p:nvSpPr>
          <p:cNvPr id="5" name="TextBox 4"/>
          <p:cNvSpPr txBox="1"/>
          <p:nvPr/>
        </p:nvSpPr>
        <p:spPr>
          <a:xfrm>
            <a:off x="2932443" y="2527012"/>
            <a:ext cx="953757" cy="292388"/>
          </a:xfrm>
          <a:prstGeom prst="rect">
            <a:avLst/>
          </a:prstGeom>
          <a:solidFill>
            <a:schemeClr val="bg1"/>
          </a:solidFill>
        </p:spPr>
        <p:txBody>
          <a:bodyPr wrap="none" rtlCol="0">
            <a:spAutoFit/>
          </a:bodyPr>
          <a:lstStyle/>
          <a:p>
            <a:r>
              <a:rPr lang="en-US" sz="1300" dirty="0" smtClean="0">
                <a:solidFill>
                  <a:srgbClr val="000000"/>
                </a:solidFill>
                <a:latin typeface="Chalkboard"/>
                <a:cs typeface="Chalkboard"/>
              </a:rPr>
              <a:t>YIKES!!!!!!!</a:t>
            </a:r>
            <a:endParaRPr lang="en-US" sz="1300" dirty="0">
              <a:solidFill>
                <a:srgbClr val="000000"/>
              </a:solidFill>
              <a:latin typeface="Chalkboard"/>
              <a:cs typeface="Chalkboard"/>
            </a:endParaRPr>
          </a:p>
        </p:txBody>
      </p:sp>
      <p:sp>
        <p:nvSpPr>
          <p:cNvPr id="6" name="TextBox 5"/>
          <p:cNvSpPr txBox="1"/>
          <p:nvPr/>
        </p:nvSpPr>
        <p:spPr>
          <a:xfrm>
            <a:off x="6209043" y="2819400"/>
            <a:ext cx="806203" cy="292388"/>
          </a:xfrm>
          <a:prstGeom prst="rect">
            <a:avLst/>
          </a:prstGeom>
          <a:solidFill>
            <a:schemeClr val="bg1"/>
          </a:solidFill>
        </p:spPr>
        <p:txBody>
          <a:bodyPr wrap="none" rtlCol="0">
            <a:spAutoFit/>
          </a:bodyPr>
          <a:lstStyle/>
          <a:p>
            <a:r>
              <a:rPr lang="en-US" sz="1300" dirty="0" smtClean="0">
                <a:solidFill>
                  <a:srgbClr val="FFFFFF">
                    <a:lumMod val="65000"/>
                  </a:srgbClr>
                </a:solidFill>
                <a:latin typeface="Chalkboard"/>
                <a:cs typeface="Chalkboard"/>
              </a:rPr>
              <a:t>HECK IS</a:t>
            </a:r>
            <a:endParaRPr lang="en-US" sz="1300" dirty="0">
              <a:solidFill>
                <a:srgbClr val="FFFFFF">
                  <a:lumMod val="65000"/>
                </a:srgbClr>
              </a:solidFill>
              <a:latin typeface="Chalkboard"/>
              <a:cs typeface="Chalkboard"/>
            </a:endParaRPr>
          </a:p>
        </p:txBody>
      </p:sp>
    </p:spTree>
    <p:extLst>
      <p:ext uri="{BB962C8B-B14F-4D97-AF65-F5344CB8AC3E}">
        <p14:creationId xmlns:p14="http://schemas.microsoft.com/office/powerpoint/2010/main" val="1791710479"/>
      </p:ext>
    </p:extLst>
  </p:cSld>
  <p:clrMapOvr>
    <a:masterClrMapping/>
  </p:clrMapOvr>
  <p:transition spd="slow">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nvPr>
        </p:nvSpPr>
        <p:spPr>
          <a:xfrm>
            <a:off x="1219200" y="1905000"/>
            <a:ext cx="7239000" cy="2133600"/>
          </a:xfrm>
          <a:ln/>
        </p:spPr>
        <p:txBody>
          <a:bodyPr/>
          <a:lstStyle/>
          <a:p>
            <a:r>
              <a:rPr lang="en-US" sz="4000" dirty="0"/>
              <a:t>Extended Example:</a:t>
            </a:r>
            <a:br>
              <a:rPr lang="en-US" sz="4000" dirty="0"/>
            </a:br>
            <a:r>
              <a:rPr lang="en-US" sz="4000" dirty="0"/>
              <a:t>Grading System</a:t>
            </a:r>
          </a:p>
        </p:txBody>
      </p:sp>
    </p:spTree>
    <p:extLst>
      <p:ext uri="{BB962C8B-B14F-4D97-AF65-F5344CB8AC3E}">
        <p14:creationId xmlns:p14="http://schemas.microsoft.com/office/powerpoint/2010/main" val="397006392"/>
      </p:ext>
    </p:extLst>
  </p:cSld>
  <p:clrMapOvr>
    <a:masterClrMapping/>
  </p:clrMapOvr>
  <p:transition spd="slow">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381000" y="381000"/>
            <a:ext cx="8229600" cy="609600"/>
          </a:xfrm>
          <a:ln/>
        </p:spPr>
        <p:txBody>
          <a:bodyPr/>
          <a:lstStyle/>
          <a:p>
            <a:r>
              <a:rPr lang="en-US" dirty="0"/>
              <a:t>Problem Statement</a:t>
            </a:r>
          </a:p>
        </p:txBody>
      </p:sp>
      <p:sp>
        <p:nvSpPr>
          <p:cNvPr id="23554" name="Rectangle 2"/>
          <p:cNvSpPr>
            <a:spLocks/>
          </p:cNvSpPr>
          <p:nvPr/>
        </p:nvSpPr>
        <p:spPr bwMode="auto">
          <a:xfrm>
            <a:off x="304800" y="914400"/>
            <a:ext cx="8686800" cy="5622131"/>
          </a:xfrm>
          <a:prstGeom prst="rect">
            <a:avLst/>
          </a:prstGeom>
          <a:noFill/>
          <a:ln w="12700">
            <a:noFill/>
            <a:miter lim="800000"/>
            <a:headEnd type="none" w="med" len="med"/>
            <a:tailEnd type="none" w="med" len="med"/>
          </a:ln>
        </p:spPr>
        <p:txBody>
          <a:bodyPr lIns="0" tIns="0" rIns="0" bIns="0" anchor="ctr">
            <a:prstTxWarp prst="textNoShape">
              <a:avLst/>
            </a:prstTxWarp>
          </a:bodyPr>
          <a:lstStyle/>
          <a:p>
            <a:pPr algn="l"/>
            <a:r>
              <a:rPr lang="en-US" sz="1800" dirty="0"/>
              <a:t>The system will help instructors and teaching assistants provide thorough, timely feedback to students on assignments.  The system will make grading more efficient, allowing students to more quickly receive feedback and course staff to devote more time to improving instruction. </a:t>
            </a:r>
          </a:p>
          <a:p>
            <a:pPr algn="l"/>
            <a:endParaRPr lang="en-US" sz="1800" dirty="0"/>
          </a:p>
          <a:p>
            <a:pPr algn="l"/>
            <a:r>
              <a:rPr lang="en-US" sz="1800" dirty="0"/>
              <a:t>The system will take a collection of student solutions to an assignment as PDF files or some other convenient, open standard.  It will allow the grader to “write” feedback on student submissions.  It will keep track of the grader's place in each assignment so that he or she can grade every student's answer to question 1, then question 2, and so on.  Finally the application will create new PDF files including comments for return to the students. </a:t>
            </a:r>
          </a:p>
          <a:p>
            <a:pPr algn="l"/>
            <a:endParaRPr lang="en-US" sz="1800" dirty="0"/>
          </a:p>
          <a:p>
            <a:pPr algn="l"/>
            <a:r>
              <a:rPr lang="en-US" sz="1800" dirty="0"/>
              <a:t>Besides feedback, the system will help with calculating grades.  The grader can associate points with each piece of feedback, so that the application can calculate points earned on the assignment.  The grader will be able to drag remarks from a “well” of previous feedback to give the same feedback to multiple students (and deduct or add the same number of points).  The points associated with a particular piece of feedback can be edited, causing the system to update the score calculations for every student that received that feedback.</a:t>
            </a:r>
          </a:p>
        </p:txBody>
      </p:sp>
    </p:spTree>
    <p:extLst>
      <p:ext uri="{BB962C8B-B14F-4D97-AF65-F5344CB8AC3E}">
        <p14:creationId xmlns:p14="http://schemas.microsoft.com/office/powerpoint/2010/main" val="4033061741"/>
      </p:ext>
    </p:extLst>
  </p:cSld>
  <p:clrMapOvr>
    <a:masterClrMapping/>
  </p:clrMapOvr>
  <p:transition spd="slow">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ln/>
        </p:spPr>
        <p:txBody>
          <a:bodyPr/>
          <a:lstStyle/>
          <a:p>
            <a:r>
              <a:rPr lang="en-US" dirty="0"/>
              <a:t>A Sampling of Use Cases</a:t>
            </a:r>
          </a:p>
        </p:txBody>
      </p:sp>
      <p:sp>
        <p:nvSpPr>
          <p:cNvPr id="25602" name="Rectangle 2"/>
          <p:cNvSpPr>
            <a:spLocks noGrp="1" noChangeArrowheads="1"/>
          </p:cNvSpPr>
          <p:nvPr>
            <p:ph type="body" idx="1"/>
          </p:nvPr>
        </p:nvSpPr>
        <p:spPr>
          <a:xfrm>
            <a:off x="685800" y="1295400"/>
            <a:ext cx="7772400" cy="4953000"/>
          </a:xfrm>
          <a:ln/>
        </p:spPr>
        <p:txBody>
          <a:bodyPr/>
          <a:lstStyle/>
          <a:p>
            <a:pPr>
              <a:spcBef>
                <a:spcPts val="1872"/>
              </a:spcBef>
            </a:pPr>
            <a:r>
              <a:rPr lang="en-US" dirty="0"/>
              <a:t>Create assignment</a:t>
            </a:r>
          </a:p>
          <a:p>
            <a:pPr>
              <a:spcBef>
                <a:spcPts val="1872"/>
              </a:spcBef>
            </a:pPr>
            <a:r>
              <a:rPr lang="en-US" dirty="0"/>
              <a:t>Import student submissions</a:t>
            </a:r>
          </a:p>
          <a:p>
            <a:pPr>
              <a:spcBef>
                <a:spcPts val="1872"/>
              </a:spcBef>
            </a:pPr>
            <a:r>
              <a:rPr lang="en-US" dirty="0"/>
              <a:t>Create feedback item</a:t>
            </a:r>
          </a:p>
          <a:p>
            <a:pPr>
              <a:spcBef>
                <a:spcPts val="1872"/>
              </a:spcBef>
            </a:pPr>
            <a:r>
              <a:rPr lang="en-US" dirty="0"/>
              <a:t>Edit feedback item</a:t>
            </a:r>
          </a:p>
          <a:p>
            <a:pPr>
              <a:spcBef>
                <a:spcPts val="1872"/>
              </a:spcBef>
            </a:pPr>
            <a:r>
              <a:rPr lang="en-US" dirty="0"/>
              <a:t>Add feedback to a submission</a:t>
            </a:r>
          </a:p>
          <a:p>
            <a:pPr>
              <a:spcBef>
                <a:spcPts val="1872"/>
              </a:spcBef>
            </a:pPr>
            <a:r>
              <a:rPr lang="en-US" dirty="0"/>
              <a:t>Export graded student submissions</a:t>
            </a:r>
          </a:p>
        </p:txBody>
      </p:sp>
    </p:spTree>
    <p:extLst>
      <p:ext uri="{BB962C8B-B14F-4D97-AF65-F5344CB8AC3E}">
        <p14:creationId xmlns:p14="http://schemas.microsoft.com/office/powerpoint/2010/main" val="1154441086"/>
      </p:ext>
    </p:extLst>
  </p:cSld>
  <p:clrMapOvr>
    <a:masterClrMapping/>
  </p:clrMapOvr>
  <p:transition spd="slow">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 for Grading System</a:t>
            </a:r>
            <a:endParaRPr lang="en-US" dirty="0"/>
          </a:p>
        </p:txBody>
      </p:sp>
      <p:pic>
        <p:nvPicPr>
          <p:cNvPr id="6" name="Picture 5"/>
          <p:cNvPicPr/>
          <p:nvPr/>
        </p:nvPicPr>
        <p:blipFill>
          <a:blip r:embed="rId3"/>
          <a:srcRect/>
          <a:stretch>
            <a:fillRect/>
          </a:stretch>
        </p:blipFill>
        <p:spPr bwMode="auto">
          <a:xfrm>
            <a:off x="762000" y="1066800"/>
            <a:ext cx="7848600" cy="5292725"/>
          </a:xfrm>
          <a:prstGeom prst="rect">
            <a:avLst/>
          </a:prstGeom>
          <a:noFill/>
          <a:ln w="9525">
            <a:noFill/>
            <a:miter lim="800000"/>
            <a:headEnd/>
            <a:tailEnd/>
          </a:ln>
        </p:spPr>
      </p:pic>
    </p:spTree>
    <p:extLst>
      <p:ext uri="{BB962C8B-B14F-4D97-AF65-F5344CB8AC3E}">
        <p14:creationId xmlns:p14="http://schemas.microsoft.com/office/powerpoint/2010/main" val="65411269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Assignment Scenario SSD</a:t>
            </a:r>
            <a:endParaRPr lang="en-US" dirty="0"/>
          </a:p>
        </p:txBody>
      </p:sp>
      <p:pic>
        <p:nvPicPr>
          <p:cNvPr id="5" name="Picture 4"/>
          <p:cNvPicPr>
            <a:picLocks noChangeAspect="1"/>
          </p:cNvPicPr>
          <p:nvPr/>
        </p:nvPicPr>
        <p:blipFill>
          <a:blip r:embed="rId2"/>
          <a:stretch>
            <a:fillRect/>
          </a:stretch>
        </p:blipFill>
        <p:spPr>
          <a:xfrm>
            <a:off x="152400" y="1078331"/>
            <a:ext cx="8685716" cy="5200001"/>
          </a:xfrm>
          <a:prstGeom prst="rect">
            <a:avLst/>
          </a:prstGeom>
        </p:spPr>
      </p:pic>
    </p:spTree>
    <p:extLst>
      <p:ext uri="{BB962C8B-B14F-4D97-AF65-F5344CB8AC3E}">
        <p14:creationId xmlns:p14="http://schemas.microsoft.com/office/powerpoint/2010/main" val="395769069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ln/>
        </p:spPr>
        <p:txBody>
          <a:bodyPr/>
          <a:lstStyle/>
          <a:p>
            <a:r>
              <a:rPr lang="en-US" dirty="0"/>
              <a:t>Create New Assignment</a:t>
            </a:r>
          </a:p>
        </p:txBody>
      </p:sp>
      <p:sp>
        <p:nvSpPr>
          <p:cNvPr id="28674" name="Rectangle 2"/>
          <p:cNvSpPr>
            <a:spLocks/>
          </p:cNvSpPr>
          <p:nvPr/>
        </p:nvSpPr>
        <p:spPr bwMode="auto">
          <a:xfrm>
            <a:off x="8232213" y="6400800"/>
            <a:ext cx="666849" cy="369332"/>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r>
              <a:rPr lang="en-US" dirty="0" smtClean="0">
                <a:solidFill>
                  <a:srgbClr val="0000FF"/>
                </a:solidFill>
                <a:effectLst>
                  <a:outerShdw blurRad="38100" dist="38100" dir="2700000" algn="tl">
                    <a:srgbClr val="000000"/>
                  </a:outerShdw>
                </a:effectLst>
                <a:ea typeface="Helvetica Neue Light" charset="0"/>
                <a:cs typeface="Helvetica Neue Light" charset="0"/>
              </a:rPr>
              <a:t>Q5,6</a:t>
            </a:r>
            <a:endParaRPr lang="en-US" dirty="0">
              <a:solidFill>
                <a:srgbClr val="0000FF"/>
              </a:solidFill>
              <a:effectLst>
                <a:outerShdw blurRad="38100" dist="38100" dir="2700000" algn="tl">
                  <a:srgbClr val="000000"/>
                </a:outerShdw>
              </a:effectLst>
              <a:ea typeface="Helvetica Neue Light" charset="0"/>
              <a:cs typeface="Helvetica Neue Light" charset="0"/>
            </a:endParaRPr>
          </a:p>
        </p:txBody>
      </p:sp>
      <p:graphicFrame>
        <p:nvGraphicFramePr>
          <p:cNvPr id="28675" name="Group 3"/>
          <p:cNvGraphicFramePr>
            <a:graphicFrameLocks noGrp="1"/>
          </p:cNvGraphicFramePr>
          <p:nvPr>
            <p:extLst>
              <p:ext uri="{D42A27DB-BD31-4B8C-83A1-F6EECF244321}">
                <p14:modId xmlns:p14="http://schemas.microsoft.com/office/powerpoint/2010/main" val="3071567829"/>
              </p:ext>
            </p:extLst>
          </p:nvPr>
        </p:nvGraphicFramePr>
        <p:xfrm>
          <a:off x="498797" y="1066800"/>
          <a:ext cx="8264203" cy="5066662"/>
        </p:xfrm>
        <a:graphic>
          <a:graphicData uri="http://schemas.openxmlformats.org/drawingml/2006/table">
            <a:tbl>
              <a:tblPr/>
              <a:tblGrid>
                <a:gridCol w="2092003"/>
                <a:gridCol w="6172200"/>
              </a:tblGrid>
              <a:tr h="462111">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Operation</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cap="flat">
                      <a:noFill/>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0057E5">
                        <a:alpha val="59999"/>
                      </a:srgbClr>
                    </a:solidFill>
                  </a:tcPr>
                </a:tc>
                <a:tc>
                  <a:txBody>
                    <a:bodyPr/>
                    <a:lstStyle/>
                    <a:p>
                      <a:pPr marL="0" marR="0" lvl="0" indent="0" algn="l" defTabSz="914400" rtl="0" eaLnBrk="1" fontAlgn="base" latinLnBrk="0" hangingPunct="1">
                        <a:lnSpc>
                          <a:spcPct val="100000"/>
                        </a:lnSpc>
                        <a:spcBef>
                          <a:spcPct val="0"/>
                        </a:spcBef>
                        <a:spcAft>
                          <a:spcPct val="0"/>
                        </a:spcAft>
                        <a:buClrTx/>
                        <a:buSzPct val="46000"/>
                        <a:buFontTx/>
                        <a:buNone/>
                        <a:tabLst>
                          <a:tab pos="1168400" algn="l"/>
                        </a:tabLst>
                      </a:pPr>
                      <a:r>
                        <a:rPr kumimoji="0" lang="en-US" sz="2000" b="1" i="1" u="none" strike="noStrike" cap="none" normalizeH="0" baseline="0" dirty="0" err="1">
                          <a:ln>
                            <a:noFill/>
                          </a:ln>
                          <a:solidFill>
                            <a:schemeClr val="tx1"/>
                          </a:solidFill>
                          <a:effectLst/>
                          <a:latin typeface="+mn-lt"/>
                          <a:ea typeface="ヒラギノ角ゴ ProN W3" charset="-128"/>
                          <a:cs typeface="ヒラギノ角ゴ ProN W3" charset="-128"/>
                          <a:sym typeface="Helvetica Neue Light" charset="0"/>
                        </a:rPr>
                        <a:t>createNewAssignment</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(title, description, </a:t>
                      </a:r>
                      <a:r>
                        <a:rPr kumimoji="0" lang="en-US" sz="2000" b="1" i="1" u="none" strike="noStrike" cap="none" normalizeH="0" baseline="0" dirty="0" err="1">
                          <a:ln>
                            <a:noFill/>
                          </a:ln>
                          <a:solidFill>
                            <a:schemeClr val="tx1"/>
                          </a:solidFill>
                          <a:effectLst/>
                          <a:latin typeface="+mn-lt"/>
                          <a:ea typeface="ヒラギノ角ゴ ProN W3" charset="-128"/>
                          <a:cs typeface="ヒラギノ角ゴ ProN W3" charset="-128"/>
                          <a:sym typeface="Helvetica Neue Light" charset="0"/>
                        </a:rPr>
                        <a:t>dueDate</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authors)</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cap="flat">
                      <a:noFill/>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544E51">
                        <a:alpha val="35686"/>
                      </a:srgbClr>
                    </a:solidFill>
                  </a:tcPr>
                </a:tc>
              </a:tr>
              <a:tr h="463228">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400" b="0" i="0"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Cross References</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0057E5">
                        <a:alpha val="59999"/>
                      </a:srgbClr>
                    </a:solidFill>
                  </a:tcPr>
                </a:tc>
                <a:tc>
                  <a:txBody>
                    <a:bodyPr/>
                    <a:lstStyle/>
                    <a:p>
                      <a:pPr marL="0" marR="0" lvl="0" indent="0" algn="l" defTabSz="914400" rtl="0" eaLnBrk="1" fontAlgn="base" latinLnBrk="0" hangingPunct="1">
                        <a:lnSpc>
                          <a:spcPct val="100000"/>
                        </a:lnSpc>
                        <a:spcBef>
                          <a:spcPct val="0"/>
                        </a:spcBef>
                        <a:spcAft>
                          <a:spcPct val="0"/>
                        </a:spcAft>
                        <a:buClrTx/>
                        <a:buSzPct val="46000"/>
                        <a:buFontTx/>
                        <a:buNone/>
                        <a:tabLst>
                          <a:tab pos="1168400" algn="l"/>
                        </a:tabLst>
                      </a:pP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Use Case: Create Assignment</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544E51">
                        <a:alpha val="35686"/>
                      </a:srgbClr>
                    </a:solidFill>
                  </a:tcPr>
                </a:tc>
              </a:tr>
              <a:tr h="463228">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400" b="0" i="0" u="none" strike="noStrike" cap="none" normalizeH="0" baseline="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Preconditions</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0057E5">
                        <a:alpha val="59999"/>
                      </a:srgbClr>
                    </a:solidFill>
                  </a:tcPr>
                </a:tc>
                <a:tc>
                  <a:txBody>
                    <a:bodyPr/>
                    <a:lstStyle/>
                    <a:p>
                      <a:pPr marL="0" marR="0" lvl="0" indent="0" algn="l" defTabSz="914400" rtl="0" eaLnBrk="1" fontAlgn="base" latinLnBrk="0" hangingPunct="1">
                        <a:lnSpc>
                          <a:spcPct val="100000"/>
                        </a:lnSpc>
                        <a:spcBef>
                          <a:spcPct val="0"/>
                        </a:spcBef>
                        <a:spcAft>
                          <a:spcPct val="0"/>
                        </a:spcAft>
                        <a:buClrTx/>
                        <a:buSzPct val="46000"/>
                        <a:buFontTx/>
                        <a:buNone/>
                        <a:tabLst>
                          <a:tab pos="1168400" algn="l"/>
                        </a:tabLst>
                      </a:pP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none</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544E51">
                        <a:alpha val="35686"/>
                      </a:srgbClr>
                    </a:solidFill>
                  </a:tcPr>
                </a:tc>
              </a:tr>
              <a:tr h="2844105">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400" b="0" i="0" u="none" strike="noStrike" cap="none" normalizeH="0" baseline="0" dirty="0" err="1">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Postconditions</a:t>
                      </a:r>
                      <a:endParaRPr kumimoji="0" lang="en-US" sz="2400" b="0" i="0"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endParaRP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cap="flat">
                      <a:noFill/>
                    </a:lnB>
                    <a:lnTlToBr>
                      <a:noFill/>
                    </a:lnTlToBr>
                    <a:lnBlToTr>
                      <a:noFill/>
                    </a:lnBlToTr>
                    <a:cell3D prstMaterial="dkEdge">
                      <a:bevel/>
                      <a:lightRig rig="flood" dir="t"/>
                    </a:cell3D>
                    <a:solidFill>
                      <a:srgbClr val="0057E5">
                        <a:alpha val="59999"/>
                      </a:srgbClr>
                    </a:solidFill>
                  </a:tcPr>
                </a:tc>
                <a:tc>
                  <a:txBody>
                    <a:bodyPr/>
                    <a:lstStyle/>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Lst>
                      </a:pP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an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Assignment</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instance,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assignment</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was created</a:t>
                      </a:r>
                    </a:p>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Lst>
                      </a:pP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the attributes of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assignment</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were set from the corresponding arguments</a:t>
                      </a:r>
                    </a:p>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Lst>
                      </a:pP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 list,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instructors</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of new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Instructor</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instances were created for each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author</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in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authors</a:t>
                      </a:r>
                      <a:endPar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endParaRPr>
                    </a:p>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Lst>
                      </a:pP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for each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instructor</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in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instructors</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a:t>
                      </a:r>
                      <a:r>
                        <a:rPr kumimoji="0" lang="en-US" sz="2000" b="1" i="1" u="none" strike="noStrike" cap="none" normalizeH="0" baseline="0" dirty="0" err="1">
                          <a:ln>
                            <a:noFill/>
                          </a:ln>
                          <a:solidFill>
                            <a:schemeClr val="tx1"/>
                          </a:solidFill>
                          <a:effectLst/>
                          <a:latin typeface="+mn-lt"/>
                          <a:ea typeface="ヒラギノ角ゴ ProN W3" charset="-128"/>
                          <a:cs typeface="ヒラギノ角ゴ ProN W3" charset="-128"/>
                          <a:sym typeface="Helvetica Neue Light" charset="0"/>
                        </a:rPr>
                        <a:t>instructor.name</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was set to the corresponding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author</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in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authors</a:t>
                      </a:r>
                      <a:endPar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endParaRPr>
                    </a:p>
                    <a:p>
                      <a:pPr marL="304800" marR="0" lvl="0" indent="-304800" algn="l" defTabSz="914400" rtl="0" eaLnBrk="1" fontAlgn="base" latinLnBrk="0" hangingPunct="1">
                        <a:lnSpc>
                          <a:spcPct val="100000"/>
                        </a:lnSpc>
                        <a:spcBef>
                          <a:spcPct val="0"/>
                        </a:spcBef>
                        <a:spcAft>
                          <a:spcPct val="0"/>
                        </a:spcAft>
                        <a:buClrTx/>
                        <a:buSzPct val="62000"/>
                        <a:buFontTx/>
                        <a:buChar char="•"/>
                        <a:tabLst>
                          <a:tab pos="1168400" algn="l"/>
                          <a:tab pos="1168400" algn="l"/>
                          <a:tab pos="1168400" algn="l"/>
                          <a:tab pos="1168400" algn="l"/>
                          <a:tab pos="1168400" algn="l"/>
                        </a:tabLst>
                      </a:pP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assignment</a:t>
                      </a:r>
                      <a:r>
                        <a:rPr kumimoji="0" lang="en-US" sz="2000" b="1" i="0"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 was associated with </a:t>
                      </a:r>
                      <a:r>
                        <a:rPr kumimoji="0" lang="en-US" sz="2000" b="1" i="1" u="none" strike="noStrike" cap="none" normalizeH="0" baseline="0" dirty="0">
                          <a:ln>
                            <a:noFill/>
                          </a:ln>
                          <a:solidFill>
                            <a:schemeClr val="tx1"/>
                          </a:solidFill>
                          <a:effectLst/>
                          <a:latin typeface="+mn-lt"/>
                          <a:ea typeface="ヒラギノ角ゴ ProN W3" charset="-128"/>
                          <a:cs typeface="ヒラギノ角ゴ ProN W3" charset="-128"/>
                          <a:sym typeface="Helvetica Neue Light" charset="0"/>
                        </a:rPr>
                        <a:t>instructors</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cell3D prstMaterial="dkEdge">
                      <a:bevel/>
                      <a:lightRig rig="flood" dir="t"/>
                    </a:cell3D>
                    <a:solidFill>
                      <a:srgbClr val="544E51">
                        <a:alpha val="35686"/>
                      </a:srgbClr>
                    </a:solidFill>
                  </a:tcPr>
                </a:tc>
              </a:tr>
            </a:tbl>
          </a:graphicData>
        </a:graphic>
      </p:graphicFrame>
    </p:spTree>
    <p:extLst>
      <p:ext uri="{BB962C8B-B14F-4D97-AF65-F5344CB8AC3E}">
        <p14:creationId xmlns:p14="http://schemas.microsoft.com/office/powerpoint/2010/main" val="3776507456"/>
      </p:ext>
    </p:extLst>
  </p:cSld>
  <p:clrMapOvr>
    <a:masterClrMapping/>
  </p:clrMapOvr>
  <p:transition spd="slow">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ln/>
        </p:spPr>
        <p:txBody>
          <a:bodyPr/>
          <a:lstStyle/>
          <a:p>
            <a:r>
              <a:rPr lang="en-US"/>
              <a:t>Create New Rubric</a:t>
            </a:r>
          </a:p>
        </p:txBody>
      </p:sp>
      <p:sp>
        <p:nvSpPr>
          <p:cNvPr id="30722" name="Rectangle 2"/>
          <p:cNvSpPr>
            <a:spLocks/>
          </p:cNvSpPr>
          <p:nvPr/>
        </p:nvSpPr>
        <p:spPr bwMode="auto">
          <a:xfrm>
            <a:off x="7746358" y="6400800"/>
            <a:ext cx="1162178" cy="369332"/>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pPr algn="r"/>
            <a:r>
              <a:rPr lang="en-US" dirty="0" smtClean="0">
                <a:solidFill>
                  <a:srgbClr val="0000FF"/>
                </a:solidFill>
                <a:effectLst>
                  <a:outerShdw blurRad="38100" dist="38100" dir="2700000" algn="tl">
                    <a:srgbClr val="000000"/>
                  </a:outerShdw>
                </a:effectLst>
                <a:ea typeface="Helvetica Neue Light" charset="0"/>
                <a:cs typeface="Helvetica Neue Light" charset="0"/>
              </a:rPr>
              <a:t>Q6 </a:t>
            </a:r>
            <a:r>
              <a:rPr lang="en-US" dirty="0">
                <a:solidFill>
                  <a:srgbClr val="0000FF"/>
                </a:solidFill>
                <a:effectLst>
                  <a:outerShdw blurRad="38100" dist="38100" dir="2700000" algn="tl">
                    <a:srgbClr val="000000"/>
                  </a:outerShdw>
                </a:effectLst>
                <a:ea typeface="Helvetica Neue Light" charset="0"/>
                <a:cs typeface="Helvetica Neue Light" charset="0"/>
              </a:rPr>
              <a:t>cont.</a:t>
            </a:r>
          </a:p>
        </p:txBody>
      </p:sp>
      <p:graphicFrame>
        <p:nvGraphicFramePr>
          <p:cNvPr id="30723" name="Group 3"/>
          <p:cNvGraphicFramePr>
            <a:graphicFrameLocks noGrp="1"/>
          </p:cNvGraphicFramePr>
          <p:nvPr>
            <p:extLst>
              <p:ext uri="{D42A27DB-BD31-4B8C-83A1-F6EECF244321}">
                <p14:modId xmlns:p14="http://schemas.microsoft.com/office/powerpoint/2010/main" val="1244009541"/>
              </p:ext>
            </p:extLst>
          </p:nvPr>
        </p:nvGraphicFramePr>
        <p:xfrm>
          <a:off x="457200" y="914400"/>
          <a:ext cx="8340403" cy="5406392"/>
        </p:xfrm>
        <a:graphic>
          <a:graphicData uri="http://schemas.openxmlformats.org/drawingml/2006/table">
            <a:tbl>
              <a:tblPr/>
              <a:tblGrid>
                <a:gridCol w="2555081"/>
                <a:gridCol w="5785322"/>
              </a:tblGrid>
              <a:tr h="625078">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Operation</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cap="flat">
                      <a:noFill/>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0057E5">
                        <a:alpha val="59999"/>
                      </a:srgbClr>
                    </a:solidFill>
                  </a:tcPr>
                </a:tc>
                <a:tc>
                  <a:txBody>
                    <a:bodyPr/>
                    <a:lstStyle/>
                    <a:p>
                      <a:pPr marL="0" marR="0" lvl="0" indent="0" algn="l" defTabSz="914400" rtl="0" eaLnBrk="1" fontAlgn="base" latinLnBrk="0" hangingPunct="1">
                        <a:lnSpc>
                          <a:spcPct val="100000"/>
                        </a:lnSpc>
                        <a:spcBef>
                          <a:spcPct val="0"/>
                        </a:spcBef>
                        <a:spcAft>
                          <a:spcPct val="0"/>
                        </a:spcAft>
                        <a:buClrTx/>
                        <a:buSzPct val="46000"/>
                        <a:buFontTx/>
                        <a:buNone/>
                        <a:tabLst>
                          <a:tab pos="1168400" algn="l"/>
                        </a:tabLst>
                      </a:pPr>
                      <a:r>
                        <a:rPr kumimoji="0" lang="en-US" sz="2000" b="0" i="1" u="none" strike="noStrike" cap="none" normalizeH="0" baseline="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createNewRubric(assignment, pointsAvailable, initialRequirements, authors)</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cap="flat">
                      <a:noFill/>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544E51">
                        <a:alpha val="35686"/>
                      </a:srgbClr>
                    </a:solidFill>
                  </a:tcPr>
                </a:tc>
              </a:tr>
              <a:tr h="446484">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Cross References</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0057E5">
                        <a:alpha val="59999"/>
                      </a:srgbClr>
                    </a:solidFill>
                  </a:tcPr>
                </a:tc>
                <a:tc>
                  <a:txBody>
                    <a:bodyPr/>
                    <a:lstStyle/>
                    <a:p>
                      <a:pPr marL="0" marR="0" lvl="0" indent="0" algn="l" defTabSz="914400" rtl="0" eaLnBrk="1" fontAlgn="base" latinLnBrk="0" hangingPunct="1">
                        <a:lnSpc>
                          <a:spcPct val="100000"/>
                        </a:lnSpc>
                        <a:spcBef>
                          <a:spcPct val="0"/>
                        </a:spcBef>
                        <a:spcAft>
                          <a:spcPct val="0"/>
                        </a:spcAft>
                        <a:buClrTx/>
                        <a:buSzPct val="46000"/>
                        <a:buFontTx/>
                        <a:buNone/>
                        <a:tabLst>
                          <a:tab pos="1168400" algn="l"/>
                        </a:tabLst>
                      </a:pPr>
                      <a:r>
                        <a:rPr kumimoji="0" lang="en-US" sz="2000" b="0" i="0" u="none" strike="noStrike" cap="none" normalizeH="0" baseline="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Use Case: Create Assignment</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544E51">
                        <a:alpha val="35686"/>
                      </a:srgbClr>
                    </a:solidFill>
                  </a:tcPr>
                </a:tc>
              </a:tr>
              <a:tr h="464344">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Preconditions</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0057E5">
                        <a:alpha val="59999"/>
                      </a:srgbClr>
                    </a:solidFill>
                  </a:tcPr>
                </a:tc>
                <a:tc>
                  <a:txBody>
                    <a:bodyPr/>
                    <a:lstStyle/>
                    <a:p>
                      <a:pPr marL="0" marR="0" lvl="0" indent="0" algn="l" defTabSz="914400" rtl="0" eaLnBrk="1" fontAlgn="base" latinLnBrk="0" hangingPunct="1">
                        <a:lnSpc>
                          <a:spcPct val="100000"/>
                        </a:lnSpc>
                        <a:spcBef>
                          <a:spcPct val="0"/>
                        </a:spcBef>
                        <a:spcAft>
                          <a:spcPct val="0"/>
                        </a:spcAft>
                        <a:buClrTx/>
                        <a:buSzPct val="46000"/>
                        <a:buFontTx/>
                        <a:buNone/>
                        <a:tabLst>
                          <a:tab pos="1168400" algn="l"/>
                        </a:tabLst>
                      </a:pP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assignment</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is an existing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Assignment</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in the system</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544E51">
                        <a:alpha val="35686"/>
                      </a:srgbClr>
                    </a:solidFill>
                  </a:tcPr>
                </a:tc>
              </a:tr>
              <a:tr h="2696766">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Postconditions</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cap="flat">
                      <a:noFill/>
                    </a:lnB>
                    <a:lnTlToBr>
                      <a:noFill/>
                    </a:lnTlToBr>
                    <a:lnBlToTr>
                      <a:noFill/>
                    </a:lnBlToTr>
                    <a:cell3D prstMaterial="dkEdge">
                      <a:bevel/>
                      <a:lightRig rig="flood" dir="t"/>
                    </a:cell3D>
                    <a:solidFill>
                      <a:srgbClr val="0057E5">
                        <a:alpha val="59999"/>
                      </a:srgbClr>
                    </a:solidFill>
                  </a:tcPr>
                </a:tc>
                <a:tc>
                  <a:txBody>
                    <a:bodyPr/>
                    <a:lstStyle/>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 pos="1168400" algn="l"/>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Rubric</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instance,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rubric</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was </a:t>
                      </a: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created</a:t>
                      </a:r>
                    </a:p>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 pos="1168400" algn="l"/>
                        </a:tabLst>
                      </a:pP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the </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attributes of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rubric</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were set from the corresponding </a:t>
                      </a: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arguments</a:t>
                      </a:r>
                    </a:p>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 pos="1168400" algn="l"/>
                        </a:tabLst>
                      </a:pP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 </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list,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instructors</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of new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Instructor</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instances was created for each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author</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in </a:t>
                      </a:r>
                      <a:r>
                        <a:rPr kumimoji="0" lang="en-US" sz="2000" b="0" i="1"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authors</a:t>
                      </a:r>
                    </a:p>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 pos="1168400" algn="l"/>
                        </a:tabLst>
                      </a:pP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for </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each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instructor</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in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instructors</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instructor.name</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was set to the corresponding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author</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in </a:t>
                      </a:r>
                      <a:r>
                        <a:rPr kumimoji="0" lang="en-US" sz="2000" b="0" i="1"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authors</a:t>
                      </a:r>
                    </a:p>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 pos="1168400" algn="l"/>
                        </a:tabLst>
                      </a:pPr>
                      <a:r>
                        <a:rPr kumimoji="0" lang="en-US" sz="2000" b="0" i="1"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rubric</a:t>
                      </a: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was associated with </a:t>
                      </a:r>
                      <a:r>
                        <a:rPr kumimoji="0" lang="en-US" sz="2000" b="0" i="1"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instructors</a:t>
                      </a:r>
                    </a:p>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 pos="1168400" algn="l"/>
                          <a:tab pos="1168400" algn="l"/>
                          <a:tab pos="1168400" algn="l"/>
                          <a:tab pos="1168400" algn="l"/>
                          <a:tab pos="1168400" algn="l"/>
                        </a:tabLst>
                      </a:pPr>
                      <a:r>
                        <a:rPr kumimoji="0" lang="en-US" sz="2000" b="0" i="1"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rubric</a:t>
                      </a:r>
                      <a:r>
                        <a:rPr kumimoji="0" lang="en-US" sz="2000" b="0" i="0" u="none" strike="noStrike" cap="none" normalizeH="0" baseline="0" dirty="0" smtClean="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 </a:t>
                      </a:r>
                      <a:r>
                        <a:rPr kumimoji="0" lang="en-US" sz="2000" b="0" i="0"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was associated with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Helvetica Neue Light" charset="0"/>
                          <a:ea typeface="ヒラギノ角ゴ ProN W3" charset="-128"/>
                          <a:cs typeface="ヒラギノ角ゴ ProN W3" charset="-128"/>
                          <a:sym typeface="Helvetica Neue Light" charset="0"/>
                        </a:rPr>
                        <a:t>assignment</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cell3D prstMaterial="dkEdge">
                      <a:bevel/>
                      <a:lightRig rig="flood" dir="t"/>
                    </a:cell3D>
                    <a:solidFill>
                      <a:srgbClr val="544E51">
                        <a:alpha val="35686"/>
                      </a:srgbClr>
                    </a:solidFill>
                  </a:tcPr>
                </a:tc>
              </a:tr>
            </a:tbl>
          </a:graphicData>
        </a:graphic>
      </p:graphicFrame>
    </p:spTree>
    <p:extLst>
      <p:ext uri="{BB962C8B-B14F-4D97-AF65-F5344CB8AC3E}">
        <p14:creationId xmlns:p14="http://schemas.microsoft.com/office/powerpoint/2010/main" val="2562307534"/>
      </p:ext>
    </p:extLst>
  </p:cSld>
  <p:clrMapOvr>
    <a:masterClrMapping/>
  </p:clrMapOvr>
  <p:transition spd="slow">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ln/>
        </p:spPr>
        <p:txBody>
          <a:bodyPr/>
          <a:lstStyle/>
          <a:p>
            <a:r>
              <a:rPr lang="en-US"/>
              <a:t>Add Requirement</a:t>
            </a:r>
          </a:p>
        </p:txBody>
      </p:sp>
      <p:sp>
        <p:nvSpPr>
          <p:cNvPr id="32770" name="Rectangle 2"/>
          <p:cNvSpPr>
            <a:spLocks/>
          </p:cNvSpPr>
          <p:nvPr/>
        </p:nvSpPr>
        <p:spPr bwMode="auto">
          <a:xfrm>
            <a:off x="7753222" y="6455404"/>
            <a:ext cx="1162178" cy="369332"/>
          </a:xfrm>
          <a:prstGeom prst="rect">
            <a:avLst/>
          </a:prstGeom>
          <a:noFill/>
          <a:ln w="12700">
            <a:noFill/>
            <a:miter lim="800000"/>
            <a:headEnd type="none" w="med" len="med"/>
            <a:tailEnd type="none" w="med" len="med"/>
          </a:ln>
        </p:spPr>
        <p:txBody>
          <a:bodyPr wrap="none" lIns="0" tIns="0" rIns="0" bIns="0" anchor="ctr">
            <a:prstTxWarp prst="textNoShape">
              <a:avLst/>
            </a:prstTxWarp>
            <a:spAutoFit/>
          </a:bodyPr>
          <a:lstStyle/>
          <a:p>
            <a:pPr algn="r"/>
            <a:r>
              <a:rPr lang="en-US" dirty="0" smtClean="0">
                <a:solidFill>
                  <a:srgbClr val="0000FF"/>
                </a:solidFill>
                <a:effectLst>
                  <a:outerShdw blurRad="38100" dist="38100" dir="2700000" algn="tl">
                    <a:srgbClr val="000000"/>
                  </a:outerShdw>
                </a:effectLst>
                <a:ea typeface="Helvetica Neue Light" charset="0"/>
                <a:cs typeface="Helvetica Neue Light" charset="0"/>
              </a:rPr>
              <a:t>Q6 </a:t>
            </a:r>
            <a:r>
              <a:rPr lang="en-US" dirty="0">
                <a:solidFill>
                  <a:srgbClr val="0000FF"/>
                </a:solidFill>
                <a:effectLst>
                  <a:outerShdw blurRad="38100" dist="38100" dir="2700000" algn="tl">
                    <a:srgbClr val="000000"/>
                  </a:outerShdw>
                </a:effectLst>
                <a:ea typeface="Helvetica Neue Light" charset="0"/>
                <a:cs typeface="Helvetica Neue Light" charset="0"/>
              </a:rPr>
              <a:t>cont.</a:t>
            </a:r>
          </a:p>
        </p:txBody>
      </p:sp>
      <p:graphicFrame>
        <p:nvGraphicFramePr>
          <p:cNvPr id="32771" name="Group 3"/>
          <p:cNvGraphicFramePr>
            <a:graphicFrameLocks noGrp="1"/>
          </p:cNvGraphicFramePr>
          <p:nvPr>
            <p:extLst>
              <p:ext uri="{D42A27DB-BD31-4B8C-83A1-F6EECF244321}">
                <p14:modId xmlns:p14="http://schemas.microsoft.com/office/powerpoint/2010/main" val="4213646532"/>
              </p:ext>
            </p:extLst>
          </p:nvPr>
        </p:nvGraphicFramePr>
        <p:xfrm>
          <a:off x="422597" y="1295400"/>
          <a:ext cx="8340403" cy="4744880"/>
        </p:xfrm>
        <a:graphic>
          <a:graphicData uri="http://schemas.openxmlformats.org/drawingml/2006/table">
            <a:tbl>
              <a:tblPr/>
              <a:tblGrid>
                <a:gridCol w="2555081"/>
                <a:gridCol w="5785322"/>
              </a:tblGrid>
              <a:tr h="625078">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Operation</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cap="flat">
                      <a:noFill/>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0057E5">
                        <a:alpha val="59999"/>
                      </a:srgbClr>
                    </a:solidFill>
                  </a:tcPr>
                </a:tc>
                <a:tc>
                  <a:txBody>
                    <a:bodyPr/>
                    <a:lstStyle/>
                    <a:p>
                      <a:pPr marL="0" marR="0" lvl="0" indent="0" algn="l" defTabSz="914400" rtl="0" eaLnBrk="1" fontAlgn="base" latinLnBrk="0" hangingPunct="1">
                        <a:lnSpc>
                          <a:spcPct val="100000"/>
                        </a:lnSpc>
                        <a:spcBef>
                          <a:spcPct val="0"/>
                        </a:spcBef>
                        <a:spcAft>
                          <a:spcPct val="0"/>
                        </a:spcAft>
                        <a:buClrTx/>
                        <a:buSzPct val="46000"/>
                        <a:buFontTx/>
                        <a:buNone/>
                        <a:tabLst>
                          <a:tab pos="1168400" algn="l"/>
                        </a:tabLst>
                      </a:pPr>
                      <a:r>
                        <a:rPr kumimoji="0" lang="en-US" sz="2000" b="0" i="1" u="none" strike="noStrike" cap="none" normalizeH="0" baseline="0" dirty="0" err="1">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addRequirement(rubric</a:t>
                      </a:r>
                      <a:r>
                        <a:rPr kumimoji="0" lang="en-US" sz="2000" b="0" i="1"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 requirement)</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cap="flat">
                      <a:noFill/>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544E51">
                        <a:alpha val="35686"/>
                      </a:srgbClr>
                    </a:solidFill>
                  </a:tcPr>
                </a:tc>
              </a:tr>
              <a:tr h="446484">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800" b="0" i="0"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Cross References</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0057E5">
                        <a:alpha val="59999"/>
                      </a:srgbClr>
                    </a:solidFill>
                  </a:tcPr>
                </a:tc>
                <a:tc>
                  <a:txBody>
                    <a:bodyPr/>
                    <a:lstStyle/>
                    <a:p>
                      <a:pPr marL="0" marR="0" lvl="0" indent="0" algn="l" defTabSz="914400" rtl="0" eaLnBrk="1" fontAlgn="base" latinLnBrk="0" hangingPunct="1">
                        <a:lnSpc>
                          <a:spcPct val="100000"/>
                        </a:lnSpc>
                        <a:spcBef>
                          <a:spcPct val="0"/>
                        </a:spcBef>
                        <a:spcAft>
                          <a:spcPct val="0"/>
                        </a:spcAft>
                        <a:buClrTx/>
                        <a:buSzPct val="46000"/>
                        <a:buFontTx/>
                        <a:buNone/>
                        <a:tabLst>
                          <a:tab pos="1168400" algn="l"/>
                        </a:tabLst>
                      </a:pPr>
                      <a:r>
                        <a:rPr kumimoji="0" lang="en-US" sz="2000" b="0" i="0"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Use Case: Create Assignment</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544E51">
                        <a:alpha val="35686"/>
                      </a:srgbClr>
                    </a:solidFill>
                  </a:tcPr>
                </a:tc>
              </a:tr>
              <a:tr h="464344">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Preconditions</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0057E5">
                        <a:alpha val="59999"/>
                      </a:srgbClr>
                    </a:solidFill>
                  </a:tcPr>
                </a:tc>
                <a:tc>
                  <a:txBody>
                    <a:bodyPr/>
                    <a:lstStyle/>
                    <a:p>
                      <a:pPr marL="0" marR="0" lvl="0" indent="0" algn="l" defTabSz="914400" rtl="0" eaLnBrk="1" fontAlgn="base" latinLnBrk="0" hangingPunct="1">
                        <a:lnSpc>
                          <a:spcPct val="100000"/>
                        </a:lnSpc>
                        <a:spcBef>
                          <a:spcPct val="0"/>
                        </a:spcBef>
                        <a:spcAft>
                          <a:spcPct val="0"/>
                        </a:spcAft>
                        <a:buClrTx/>
                        <a:buSzPct val="46000"/>
                        <a:buFontTx/>
                        <a:buNone/>
                        <a:tabLst>
                          <a:tab pos="1168400" algn="l"/>
                        </a:tabLst>
                      </a:pPr>
                      <a:r>
                        <a:rPr kumimoji="0" lang="en-US" sz="2000" b="0" i="1"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rubric</a:t>
                      </a:r>
                      <a:r>
                        <a:rPr kumimoji="0" lang="en-US" sz="2000" b="0" i="0"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 is an existing </a:t>
                      </a:r>
                      <a:r>
                        <a:rPr kumimoji="0" lang="en-US" sz="2000" b="0" i="1"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Rubric</a:t>
                      </a:r>
                      <a:r>
                        <a:rPr kumimoji="0" lang="en-US" sz="2000" b="0" i="0"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 in the system</a:t>
                      </a: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cell3D prstMaterial="dkEdge">
                      <a:bevel/>
                      <a:lightRig rig="flood" dir="t"/>
                    </a:cell3D>
                    <a:solidFill>
                      <a:srgbClr val="544E51">
                        <a:alpha val="35686"/>
                      </a:srgbClr>
                    </a:solidFill>
                  </a:tcPr>
                </a:tc>
              </a:tr>
              <a:tr h="2696766">
                <a:tc>
                  <a:txBody>
                    <a:bodyPr/>
                    <a:lstStyle/>
                    <a:p>
                      <a:pPr marL="0" marR="0" lvl="0" indent="0" algn="ctr" defTabSz="914400" rtl="0" eaLnBrk="1" fontAlgn="base" latinLnBrk="0" hangingPunct="1">
                        <a:lnSpc>
                          <a:spcPct val="100000"/>
                        </a:lnSpc>
                        <a:spcBef>
                          <a:spcPct val="0"/>
                        </a:spcBef>
                        <a:spcAft>
                          <a:spcPct val="0"/>
                        </a:spcAft>
                        <a:buClrTx/>
                        <a:buSzPct val="46000"/>
                        <a:buFontTx/>
                        <a:buNone/>
                        <a:tabLst>
                          <a:tab pos="1168400" algn="l"/>
                        </a:tabLst>
                      </a:pPr>
                      <a:r>
                        <a:rPr kumimoji="0" lang="en-US" sz="2800" b="0" i="0" u="none" strike="noStrike" cap="none" normalizeH="0" baseline="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Postconditions</a:t>
                      </a:r>
                    </a:p>
                  </a:txBody>
                  <a:tcPr marL="35719" marR="35719" marT="35719" marB="35719" anchor="ctr" horzOverflow="overflow">
                    <a:lnL cap="flat">
                      <a:noFill/>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cap="flat">
                      <a:noFill/>
                    </a:lnB>
                    <a:lnTlToBr>
                      <a:noFill/>
                    </a:lnTlToBr>
                    <a:lnBlToTr>
                      <a:noFill/>
                    </a:lnBlToTr>
                    <a:cell3D prstMaterial="dkEdge">
                      <a:bevel/>
                      <a:lightRig rig="flood" dir="t"/>
                    </a:cell3D>
                    <a:solidFill>
                      <a:srgbClr val="0057E5">
                        <a:alpha val="59999"/>
                      </a:srgbClr>
                    </a:solidFill>
                  </a:tcPr>
                </a:tc>
                <a:tc>
                  <a:txBody>
                    <a:bodyPr/>
                    <a:lstStyle/>
                    <a:p>
                      <a:pPr marL="304800" marR="0" lvl="0" indent="-304800" algn="l" defTabSz="914400" rtl="0" eaLnBrk="1" fontAlgn="base" latinLnBrk="0" hangingPunct="1">
                        <a:lnSpc>
                          <a:spcPct val="100000"/>
                        </a:lnSpc>
                        <a:spcBef>
                          <a:spcPct val="0"/>
                        </a:spcBef>
                        <a:spcAft>
                          <a:spcPct val="0"/>
                        </a:spcAft>
                        <a:buClrTx/>
                        <a:buSzPct val="62000"/>
                        <a:buFont typeface="Wingdings" charset="2"/>
                        <a:buChar char="§"/>
                        <a:tabLst>
                          <a:tab pos="1168400" algn="l"/>
                        </a:tabLst>
                      </a:pPr>
                      <a:r>
                        <a:rPr kumimoji="0" lang="en-US" sz="2000" b="0" i="1"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requirement</a:t>
                      </a:r>
                      <a:r>
                        <a:rPr kumimoji="0" lang="en-US" sz="2000" b="0" i="0"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 was appended to </a:t>
                      </a:r>
                      <a:r>
                        <a:rPr kumimoji="0" lang="en-US" sz="2000" b="0" i="1" u="none" strike="noStrike" cap="none" normalizeH="0" baseline="0" dirty="0" err="1">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rPr>
                        <a:t>rubric.requirements</a:t>
                      </a:r>
                      <a:endParaRPr kumimoji="0" lang="en-US" sz="2000" b="0" i="1" u="none" strike="noStrike" cap="none" normalizeH="0" baseline="0" dirty="0">
                        <a:ln>
                          <a:noFill/>
                        </a:ln>
                        <a:solidFill>
                          <a:schemeClr val="tx1"/>
                        </a:solidFill>
                        <a:effectLst>
                          <a:outerShdw blurRad="38100" dist="38100" dir="2700000" algn="tl">
                            <a:srgbClr val="000000"/>
                          </a:outerShdw>
                        </a:effectLst>
                        <a:latin typeface="+mn-lt"/>
                        <a:ea typeface="ヒラギノ角ゴ ProN W3" charset="-128"/>
                        <a:cs typeface="ヒラギノ角ゴ ProN W3" charset="-128"/>
                        <a:sym typeface="Helvetica Neue Light" charset="0"/>
                      </a:endParaRPr>
                    </a:p>
                  </a:txBody>
                  <a:tcPr marL="35719" marR="35719" marT="35719" marB="35719" anchor="ctr" horzOverflow="overflow">
                    <a:lnL w="25400" cap="flat" cmpd="sng" algn="ctr">
                      <a:solidFill>
                        <a:srgbClr val="000000"/>
                      </a:solidFill>
                      <a:prstDash val="solid"/>
                      <a:round/>
                      <a:headEnd type="none" w="med" len="med"/>
                      <a:tailEnd type="none" w="med" len="med"/>
                    </a:lnL>
                    <a:lnR cap="flat">
                      <a:noFill/>
                    </a:lnR>
                    <a:lnT w="25400" cap="flat" cmpd="sng" algn="ctr">
                      <a:solidFill>
                        <a:srgbClr val="000000"/>
                      </a:solidFill>
                      <a:prstDash val="solid"/>
                      <a:round/>
                      <a:headEnd type="none" w="med" len="med"/>
                      <a:tailEnd type="none" w="med" len="med"/>
                    </a:lnT>
                    <a:lnB cap="flat">
                      <a:noFill/>
                    </a:lnB>
                    <a:lnTlToBr>
                      <a:noFill/>
                    </a:lnTlToBr>
                    <a:lnBlToTr>
                      <a:noFill/>
                    </a:lnBlToTr>
                    <a:cell3D prstMaterial="dkEdge">
                      <a:bevel/>
                      <a:lightRig rig="flood" dir="t"/>
                    </a:cell3D>
                    <a:solidFill>
                      <a:srgbClr val="544E51">
                        <a:alpha val="35686"/>
                      </a:srgbClr>
                    </a:solidFill>
                  </a:tcPr>
                </a:tc>
              </a:tr>
            </a:tbl>
          </a:graphicData>
        </a:graphic>
      </p:graphicFrame>
    </p:spTree>
    <p:extLst>
      <p:ext uri="{BB962C8B-B14F-4D97-AF65-F5344CB8AC3E}">
        <p14:creationId xmlns:p14="http://schemas.microsoft.com/office/powerpoint/2010/main" val="2160497668"/>
      </p:ext>
    </p:extLst>
  </p:cSld>
  <p:clrMapOvr>
    <a:masterClrMapping/>
  </p:clrMapOvr>
  <p:transition spd="slow">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5715000" y="1524000"/>
            <a:ext cx="3124200" cy="3124200"/>
          </a:xfrm>
          <a:prstGeom prst="rect">
            <a:avLst/>
          </a:prstGeom>
          <a:effectLst>
            <a:reflection blurRad="6350" stA="52000" endA="300" endPos="35000" dir="5400000" sy="-100000" algn="bl" rotWithShape="0"/>
          </a:effectLst>
        </p:spPr>
      </p:pic>
      <p:sp>
        <p:nvSpPr>
          <p:cNvPr id="2" name="Title 1"/>
          <p:cNvSpPr>
            <a:spLocks noGrp="1"/>
          </p:cNvSpPr>
          <p:nvPr>
            <p:ph type="title"/>
          </p:nvPr>
        </p:nvSpPr>
        <p:spPr/>
        <p:txBody>
          <a:bodyPr/>
          <a:lstStyle/>
          <a:p>
            <a:r>
              <a:rPr lang="en-US" sz="3200" dirty="0" smtClean="0"/>
              <a:t>Exercise on </a:t>
            </a:r>
            <a:r>
              <a:rPr lang="en-US" dirty="0" smtClean="0"/>
              <a:t>Design Examples</a:t>
            </a:r>
            <a:endParaRPr lang="en-US" sz="3200" dirty="0"/>
          </a:p>
        </p:txBody>
      </p:sp>
      <p:sp>
        <p:nvSpPr>
          <p:cNvPr id="3" name="Content Placeholder 2"/>
          <p:cNvSpPr>
            <a:spLocks noGrp="1"/>
          </p:cNvSpPr>
          <p:nvPr>
            <p:ph idx="1"/>
          </p:nvPr>
        </p:nvSpPr>
        <p:spPr>
          <a:xfrm>
            <a:off x="381000" y="1600200"/>
            <a:ext cx="5334000" cy="4419600"/>
          </a:xfrm>
        </p:spPr>
        <p:txBody>
          <a:bodyPr/>
          <a:lstStyle/>
          <a:p>
            <a:r>
              <a:rPr lang="en-US" dirty="0" smtClean="0"/>
              <a:t>Break up into your </a:t>
            </a:r>
            <a:br>
              <a:rPr lang="en-US" dirty="0" smtClean="0"/>
            </a:br>
            <a:r>
              <a:rPr lang="en-US" dirty="0" smtClean="0"/>
              <a:t>project teams</a:t>
            </a:r>
            <a:br>
              <a:rPr lang="en-US" dirty="0" smtClean="0"/>
            </a:br>
            <a:endParaRPr lang="en-US" sz="1100" dirty="0" smtClean="0"/>
          </a:p>
          <a:p>
            <a:r>
              <a:rPr lang="en-US" dirty="0" smtClean="0"/>
              <a:t>Given the following:</a:t>
            </a:r>
          </a:p>
          <a:p>
            <a:pPr lvl="1"/>
            <a:r>
              <a:rPr lang="en-US" dirty="0" smtClean="0"/>
              <a:t>The interaction diagrams you drew above, etc.</a:t>
            </a:r>
            <a:endParaRPr lang="en-US" sz="1100" dirty="0" smtClean="0"/>
          </a:p>
          <a:p>
            <a:r>
              <a:rPr lang="en-US" dirty="0" smtClean="0"/>
              <a:t>Draw a partial Design Class</a:t>
            </a:r>
            <a:br>
              <a:rPr lang="en-US" dirty="0" smtClean="0"/>
            </a:br>
            <a:r>
              <a:rPr lang="en-US" dirty="0" smtClean="0"/>
              <a:t>Diagram to represent </a:t>
            </a:r>
            <a:r>
              <a:rPr lang="en-US" dirty="0" err="1" smtClean="0"/>
              <a:t>createNewAssignment</a:t>
            </a:r>
            <a:r>
              <a:rPr lang="en-US" dirty="0" smtClean="0"/>
              <a:t>, </a:t>
            </a:r>
            <a:r>
              <a:rPr lang="en-US" dirty="0" err="1" smtClean="0"/>
              <a:t>AddSubmission</a:t>
            </a:r>
            <a:r>
              <a:rPr lang="en-US" dirty="0" smtClean="0"/>
              <a:t>, etc.</a:t>
            </a:r>
          </a:p>
        </p:txBody>
      </p:sp>
    </p:spTree>
    <p:extLst>
      <p:ext uri="{BB962C8B-B14F-4D97-AF65-F5344CB8AC3E}">
        <p14:creationId xmlns:p14="http://schemas.microsoft.com/office/powerpoint/2010/main" val="3745034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ChangeArrowheads="1"/>
          </p:cNvSpPr>
          <p:nvPr>
            <p:ph type="title"/>
          </p:nvPr>
        </p:nvSpPr>
        <p:spPr>
          <a:xfrm>
            <a:off x="0" y="533400"/>
            <a:ext cx="9144000" cy="533400"/>
          </a:xfrm>
        </p:spPr>
        <p:txBody>
          <a:bodyPr/>
          <a:lstStyle/>
          <a:p>
            <a:pPr algn="ctr"/>
            <a:r>
              <a:rPr lang="en-US" sz="3200" dirty="0"/>
              <a:t>Learning Outcomes: </a:t>
            </a:r>
            <a:r>
              <a:rPr lang="en-US" sz="3200" dirty="0" smtClean="0"/>
              <a:t>Patterns, Tradeoffs</a:t>
            </a:r>
            <a:endParaRPr lang="en-US" sz="3200" dirty="0"/>
          </a:p>
        </p:txBody>
      </p:sp>
      <p:sp>
        <p:nvSpPr>
          <p:cNvPr id="50180" name="Rectangle 4"/>
          <p:cNvSpPr>
            <a:spLocks noGrp="1" noChangeArrowheads="1"/>
          </p:cNvSpPr>
          <p:nvPr>
            <p:ph type="body" sz="half" idx="2"/>
          </p:nvPr>
        </p:nvSpPr>
        <p:spPr>
          <a:xfrm>
            <a:off x="228600" y="1219200"/>
            <a:ext cx="6248400" cy="5105400"/>
          </a:xfrm>
        </p:spPr>
        <p:txBody>
          <a:bodyPr/>
          <a:lstStyle/>
          <a:p>
            <a:pPr marL="0" indent="0">
              <a:buFont typeface="Wingdings" charset="0"/>
              <a:buNone/>
            </a:pPr>
            <a:r>
              <a:rPr lang="en-US" sz="2400" dirty="0" smtClean="0">
                <a:solidFill>
                  <a:srgbClr val="000090"/>
                </a:solidFill>
                <a:latin typeface="Arial" charset="0"/>
              </a:rPr>
              <a:t>Identify </a:t>
            </a:r>
            <a:r>
              <a:rPr lang="en-US" sz="2400" dirty="0">
                <a:solidFill>
                  <a:srgbClr val="000090"/>
                </a:solidFill>
                <a:latin typeface="Arial" charset="0"/>
              </a:rPr>
              <a:t>criteria for the design of a software system and select patterns, create frameworks, and partition software to satisfy the inherent trade-offs. </a:t>
            </a:r>
            <a:r>
              <a:rPr lang="en-US" sz="2400" dirty="0" smtClean="0">
                <a:solidFill>
                  <a:srgbClr val="000090"/>
                </a:solidFill>
                <a:latin typeface="Arial" charset="0"/>
              </a:rPr>
              <a:t/>
            </a:r>
            <a:br>
              <a:rPr lang="en-US" sz="2400" dirty="0" smtClean="0">
                <a:solidFill>
                  <a:srgbClr val="000090"/>
                </a:solidFill>
                <a:latin typeface="Arial" charset="0"/>
              </a:rPr>
            </a:br>
            <a:endParaRPr lang="en-US" sz="2400" dirty="0" smtClean="0">
              <a:solidFill>
                <a:srgbClr val="000090"/>
              </a:solidFill>
              <a:latin typeface="Arial" charset="0"/>
            </a:endParaRPr>
          </a:p>
          <a:p>
            <a:r>
              <a:rPr lang="en-US" sz="2400" dirty="0" smtClean="0">
                <a:latin typeface="Arial" charset="0"/>
              </a:rPr>
              <a:t>Object visibility</a:t>
            </a:r>
          </a:p>
          <a:p>
            <a:r>
              <a:rPr lang="en-US" sz="2400" dirty="0" smtClean="0">
                <a:latin typeface="Arial" charset="0"/>
              </a:rPr>
              <a:t>Apply OOD to an Extended Example</a:t>
            </a:r>
          </a:p>
          <a:p>
            <a:r>
              <a:rPr lang="en-US" sz="2400" dirty="0" smtClean="0">
                <a:latin typeface="Arial" charset="0"/>
              </a:rPr>
              <a:t>Experience OOD on some aspect</a:t>
            </a:r>
            <a:br>
              <a:rPr lang="en-US" sz="2400" dirty="0" smtClean="0">
                <a:latin typeface="Arial" charset="0"/>
              </a:rPr>
            </a:br>
            <a:r>
              <a:rPr lang="en-US" sz="2400" dirty="0" smtClean="0">
                <a:latin typeface="Arial" charset="0"/>
              </a:rPr>
              <a:t>of Extended Example</a:t>
            </a:r>
            <a:r>
              <a:rPr lang="en-US" dirty="0" smtClean="0">
                <a:latin typeface="Arial" charset="0"/>
              </a:rPr>
              <a:t/>
            </a:r>
            <a:br>
              <a:rPr lang="en-US" dirty="0" smtClean="0">
                <a:latin typeface="Arial" charset="0"/>
              </a:rPr>
            </a:br>
            <a:endParaRPr lang="en-US" dirty="0" smtClean="0">
              <a:latin typeface="Arial" charset="0"/>
            </a:endParaRPr>
          </a:p>
        </p:txBody>
      </p:sp>
      <p:pic>
        <p:nvPicPr>
          <p:cNvPr id="7" name="Picture 6"/>
          <p:cNvPicPr>
            <a:picLocks noChangeAspect="1"/>
          </p:cNvPicPr>
          <p:nvPr/>
        </p:nvPicPr>
        <p:blipFill>
          <a:blip r:embed="rId3"/>
          <a:stretch>
            <a:fillRect/>
          </a:stretch>
        </p:blipFill>
        <p:spPr>
          <a:xfrm>
            <a:off x="5562600" y="1752600"/>
            <a:ext cx="4038600" cy="4038600"/>
          </a:xfrm>
          <a:prstGeom prst="rect">
            <a:avLst/>
          </a:prstGeom>
          <a:scene3d>
            <a:camera prst="isometricRightUp"/>
            <a:lightRig rig="threePt" dir="t"/>
          </a:scene3d>
          <a:sp3d>
            <a:bevelT/>
          </a:sp3d>
        </p:spPr>
      </p:pic>
    </p:spTree>
    <p:extLst>
      <p:ext uri="{BB962C8B-B14F-4D97-AF65-F5344CB8AC3E}">
        <p14:creationId xmlns:p14="http://schemas.microsoft.com/office/powerpoint/2010/main" val="379942942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Grp="1" noChangeArrowheads="1"/>
          </p:cNvSpPr>
          <p:nvPr>
            <p:ph type="title"/>
          </p:nvPr>
        </p:nvSpPr>
        <p:spPr>
          <a:ln/>
        </p:spPr>
        <p:txBody>
          <a:bodyPr/>
          <a:lstStyle/>
          <a:p>
            <a:r>
              <a:rPr lang="en-US" dirty="0" smtClean="0"/>
              <a:t>Object Visibility</a:t>
            </a:r>
            <a:endParaRPr lang="en-US" dirty="0"/>
          </a:p>
        </p:txBody>
      </p:sp>
      <p:sp>
        <p:nvSpPr>
          <p:cNvPr id="19458" name="Rectangle 2"/>
          <p:cNvSpPr>
            <a:spLocks noGrp="1" noChangeArrowheads="1"/>
          </p:cNvSpPr>
          <p:nvPr>
            <p:ph type="body" idx="1"/>
          </p:nvPr>
        </p:nvSpPr>
        <p:spPr>
          <a:xfrm>
            <a:off x="1066800" y="1219200"/>
            <a:ext cx="7086600" cy="5257800"/>
          </a:xfrm>
          <a:ln/>
        </p:spPr>
        <p:txBody>
          <a:bodyPr/>
          <a:lstStyle/>
          <a:p>
            <a:r>
              <a:rPr lang="en-US" dirty="0"/>
              <a:t>An object </a:t>
            </a:r>
            <a:r>
              <a:rPr lang="en-US" i="1" dirty="0"/>
              <a:t>B</a:t>
            </a:r>
            <a:r>
              <a:rPr lang="en-US" dirty="0"/>
              <a:t> is </a:t>
            </a:r>
            <a:r>
              <a:rPr lang="en-US" b="1" dirty="0">
                <a:latin typeface="Helvetica Neue" charset="0"/>
                <a:ea typeface="Helvetica Neue" charset="0"/>
                <a:cs typeface="Helvetica Neue" charset="0"/>
                <a:sym typeface="Helvetica Neue" charset="0"/>
              </a:rPr>
              <a:t>visible</a:t>
            </a:r>
            <a:r>
              <a:rPr lang="en-US" dirty="0"/>
              <a:t> to an object </a:t>
            </a:r>
            <a:r>
              <a:rPr lang="en-US" i="1" dirty="0" smtClean="0"/>
              <a:t>A …</a:t>
            </a:r>
            <a:r>
              <a:rPr lang="en-US" dirty="0" smtClean="0"/>
              <a:t> </a:t>
            </a:r>
            <a:r>
              <a:rPr lang="en-US" dirty="0"/>
              <a:t>if </a:t>
            </a:r>
            <a:r>
              <a:rPr lang="en-US" i="1" dirty="0"/>
              <a:t>A</a:t>
            </a:r>
            <a:r>
              <a:rPr lang="en-US" dirty="0"/>
              <a:t> can send a message to </a:t>
            </a:r>
            <a:r>
              <a:rPr lang="en-US" i="1" dirty="0" smtClean="0"/>
              <a:t>B</a:t>
            </a:r>
            <a:br>
              <a:rPr lang="en-US" i="1" dirty="0" smtClean="0"/>
            </a:br>
            <a:endParaRPr lang="en-US" dirty="0" smtClean="0"/>
          </a:p>
          <a:p>
            <a:r>
              <a:rPr lang="en-US" dirty="0"/>
              <a:t>Related to, but not the same as:</a:t>
            </a:r>
          </a:p>
          <a:p>
            <a:pPr marL="598268" lvl="1"/>
            <a:r>
              <a:rPr lang="en-US" dirty="0"/>
              <a:t>Scope</a:t>
            </a:r>
          </a:p>
          <a:p>
            <a:pPr marL="598268" lvl="1"/>
            <a:r>
              <a:rPr lang="en-US" dirty="0"/>
              <a:t>Access restrictions (</a:t>
            </a:r>
            <a:r>
              <a:rPr lang="en-US" i="1" dirty="0"/>
              <a:t>public</a:t>
            </a:r>
            <a:r>
              <a:rPr lang="en-US" dirty="0"/>
              <a:t>, </a:t>
            </a:r>
            <a:r>
              <a:rPr lang="en-US" i="1" dirty="0"/>
              <a:t>private</a:t>
            </a:r>
            <a:r>
              <a:rPr lang="en-US" dirty="0"/>
              <a:t>, etc.</a:t>
            </a:r>
            <a:r>
              <a:rPr lang="en-US" dirty="0" smtClean="0"/>
              <a:t>)</a:t>
            </a:r>
            <a:br>
              <a:rPr lang="en-US" dirty="0" smtClean="0"/>
            </a:br>
            <a:endParaRPr lang="en-US" dirty="0" smtClean="0"/>
          </a:p>
          <a:p>
            <a:r>
              <a:rPr lang="en-US" dirty="0" smtClean="0"/>
              <a:t>There are four </a:t>
            </a:r>
            <a:r>
              <a:rPr lang="en-US" dirty="0"/>
              <a:t>common ways that </a:t>
            </a:r>
            <a:br>
              <a:rPr lang="en-US" dirty="0"/>
            </a:br>
            <a:r>
              <a:rPr lang="en-US" i="1" dirty="0"/>
              <a:t>B</a:t>
            </a:r>
            <a:r>
              <a:rPr lang="en-US" dirty="0"/>
              <a:t> can be visible to </a:t>
            </a:r>
            <a:r>
              <a:rPr lang="en-US" i="1" dirty="0" smtClean="0"/>
              <a:t>A</a:t>
            </a:r>
            <a:endParaRPr lang="en-US" dirty="0"/>
          </a:p>
        </p:txBody>
      </p:sp>
    </p:spTree>
    <p:extLst>
      <p:ext uri="{BB962C8B-B14F-4D97-AF65-F5344CB8AC3E}">
        <p14:creationId xmlns:p14="http://schemas.microsoft.com/office/powerpoint/2010/main" val="412869220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19458">
                                            <p:txEl>
                                              <p:pRg st="1" end="1"/>
                                            </p:txEl>
                                          </p:spTgt>
                                        </p:tgtEl>
                                        <p:attrNameLst>
                                          <p:attrName>style.visibility</p:attrName>
                                        </p:attrNameLst>
                                      </p:cBhvr>
                                      <p:to>
                                        <p:strVal val="visible"/>
                                      </p:to>
                                    </p:set>
                                    <p:anim calcmode="lin" valueType="num">
                                      <p:cBhvr additive="base">
                                        <p:cTn id="7" dur="500" fill="hold"/>
                                        <p:tgtEl>
                                          <p:spTgt spid="19458">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58">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8" accel="50000" decel="50000" fill="hold" grpId="0" nodeType="withEffect">
                                  <p:stCondLst>
                                    <p:cond delay="0"/>
                                  </p:stCondLst>
                                  <p:childTnLst>
                                    <p:set>
                                      <p:cBhvr>
                                        <p:cTn id="10" dur="1" fill="hold">
                                          <p:stCondLst>
                                            <p:cond delay="0"/>
                                          </p:stCondLst>
                                        </p:cTn>
                                        <p:tgtEl>
                                          <p:spTgt spid="19458">
                                            <p:txEl>
                                              <p:pRg st="2" end="2"/>
                                            </p:txEl>
                                          </p:spTgt>
                                        </p:tgtEl>
                                        <p:attrNameLst>
                                          <p:attrName>style.visibility</p:attrName>
                                        </p:attrNameLst>
                                      </p:cBhvr>
                                      <p:to>
                                        <p:strVal val="visible"/>
                                      </p:to>
                                    </p:set>
                                    <p:anim calcmode="lin" valueType="num">
                                      <p:cBhvr additive="base">
                                        <p:cTn id="11" dur="500" fill="hold"/>
                                        <p:tgtEl>
                                          <p:spTgt spid="19458">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9458">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8" accel="50000" decel="50000" fill="hold" grpId="0" nodeType="withEffect">
                                  <p:stCondLst>
                                    <p:cond delay="0"/>
                                  </p:stCondLst>
                                  <p:childTnLst>
                                    <p:set>
                                      <p:cBhvr>
                                        <p:cTn id="14" dur="1" fill="hold">
                                          <p:stCondLst>
                                            <p:cond delay="0"/>
                                          </p:stCondLst>
                                        </p:cTn>
                                        <p:tgtEl>
                                          <p:spTgt spid="19458">
                                            <p:txEl>
                                              <p:pRg st="3" end="3"/>
                                            </p:txEl>
                                          </p:spTgt>
                                        </p:tgtEl>
                                        <p:attrNameLst>
                                          <p:attrName>style.visibility</p:attrName>
                                        </p:attrNameLst>
                                      </p:cBhvr>
                                      <p:to>
                                        <p:strVal val="visible"/>
                                      </p:to>
                                    </p:set>
                                    <p:anim calcmode="lin" valueType="num">
                                      <p:cBhvr additive="base">
                                        <p:cTn id="15" dur="500" fill="hold"/>
                                        <p:tgtEl>
                                          <p:spTgt spid="19458">
                                            <p:txEl>
                                              <p:pRg st="3" end="3"/>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1945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accel="50000" decel="50000" fill="hold" grpId="0" nodeType="clickEffect">
                                  <p:stCondLst>
                                    <p:cond delay="0"/>
                                  </p:stCondLst>
                                  <p:childTnLst>
                                    <p:set>
                                      <p:cBhvr>
                                        <p:cTn id="20" dur="1" fill="hold">
                                          <p:stCondLst>
                                            <p:cond delay="0"/>
                                          </p:stCondLst>
                                        </p:cTn>
                                        <p:tgtEl>
                                          <p:spTgt spid="19458">
                                            <p:txEl>
                                              <p:pRg st="4" end="4"/>
                                            </p:txEl>
                                          </p:spTgt>
                                        </p:tgtEl>
                                        <p:attrNameLst>
                                          <p:attrName>style.visibility</p:attrName>
                                        </p:attrNameLst>
                                      </p:cBhvr>
                                      <p:to>
                                        <p:strVal val="visible"/>
                                      </p:to>
                                    </p:set>
                                    <p:anim calcmode="lin" valueType="num">
                                      <p:cBhvr additive="base">
                                        <p:cTn id="21" dur="500" fill="hold"/>
                                        <p:tgtEl>
                                          <p:spTgt spid="19458">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19458">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2338" name="Object 2"/>
          <p:cNvGraphicFramePr>
            <a:graphicFrameLocks noGrp="1" noChangeAspect="1"/>
          </p:cNvGraphicFramePr>
          <p:nvPr>
            <p:extLst>
              <p:ext uri="{D42A27DB-BD31-4B8C-83A1-F6EECF244321}">
                <p14:modId xmlns:p14="http://schemas.microsoft.com/office/powerpoint/2010/main" val="1120536391"/>
              </p:ext>
            </p:extLst>
          </p:nvPr>
        </p:nvGraphicFramePr>
        <p:xfrm>
          <a:off x="1329917" y="1524000"/>
          <a:ext cx="7750158" cy="5334000"/>
        </p:xfrm>
        <a:graphic>
          <a:graphicData uri="http://schemas.openxmlformats.org/presentationml/2006/ole">
            <mc:AlternateContent xmlns:mc="http://schemas.openxmlformats.org/markup-compatibility/2006">
              <mc:Choice xmlns:v="urn:schemas-microsoft-com:vml" Requires="v">
                <p:oleObj spid="_x0000_s1040" name="Visio" r:id="rId4" imgW="4426200" imgH="3405240" progId="Visio.Drawing.11">
                  <p:embed/>
                </p:oleObj>
              </mc:Choice>
              <mc:Fallback>
                <p:oleObj name="Visio" r:id="rId4" imgW="4426200" imgH="3405240" progId="Visio.Drawing.11">
                  <p:embed/>
                  <p:pic>
                    <p:nvPicPr>
                      <p:cNvPr id="0" name=""/>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29917" y="1524000"/>
                        <a:ext cx="7750158" cy="5334000"/>
                      </a:xfrm>
                      <a:prstGeom prst="rect">
                        <a:avLst/>
                      </a:prstGeom>
                      <a:noFill/>
                      <a:ln>
                        <a:noFill/>
                      </a:ln>
                      <a:effectLst/>
                      <a:extLst/>
                    </p:spPr>
                  </p:pic>
                </p:oleObj>
              </mc:Fallback>
            </mc:AlternateContent>
          </a:graphicData>
        </a:graphic>
      </p:graphicFrame>
      <p:sp>
        <p:nvSpPr>
          <p:cNvPr id="21505" name="Rectangle 1"/>
          <p:cNvSpPr>
            <a:spLocks noGrp="1" noChangeArrowheads="1"/>
          </p:cNvSpPr>
          <p:nvPr>
            <p:ph type="title"/>
          </p:nvPr>
        </p:nvSpPr>
        <p:spPr>
          <a:xfrm>
            <a:off x="381000" y="304800"/>
            <a:ext cx="8229600" cy="609600"/>
          </a:xfrm>
          <a:ln/>
        </p:spPr>
        <p:txBody>
          <a:bodyPr/>
          <a:lstStyle/>
          <a:p>
            <a:r>
              <a:rPr lang="en-US" dirty="0"/>
              <a:t>Attribute Visibility</a:t>
            </a:r>
          </a:p>
        </p:txBody>
      </p:sp>
      <p:sp>
        <p:nvSpPr>
          <p:cNvPr id="21506" name="Rectangle 2"/>
          <p:cNvSpPr>
            <a:spLocks noGrp="1" noChangeArrowheads="1"/>
          </p:cNvSpPr>
          <p:nvPr>
            <p:ph type="body" idx="1"/>
          </p:nvPr>
        </p:nvSpPr>
        <p:spPr>
          <a:xfrm>
            <a:off x="152400" y="838200"/>
            <a:ext cx="8382000" cy="4876800"/>
          </a:xfrm>
          <a:ln/>
        </p:spPr>
        <p:txBody>
          <a:bodyPr/>
          <a:lstStyle/>
          <a:p>
            <a:r>
              <a:rPr lang="en-US" dirty="0"/>
              <a:t>Object </a:t>
            </a:r>
            <a:r>
              <a:rPr lang="en-US" i="1" dirty="0"/>
              <a:t>A</a:t>
            </a:r>
            <a:r>
              <a:rPr lang="en-US" dirty="0"/>
              <a:t> has </a:t>
            </a:r>
            <a:r>
              <a:rPr lang="en-US" b="1" dirty="0">
                <a:latin typeface="Helvetica Neue" charset="0"/>
                <a:ea typeface="Helvetica Neue" charset="0"/>
                <a:cs typeface="Helvetica Neue" charset="0"/>
                <a:sym typeface="Helvetica Neue" charset="0"/>
              </a:rPr>
              <a:t>attribute visibility</a:t>
            </a:r>
            <a:r>
              <a:rPr lang="en-US" dirty="0"/>
              <a:t> to object </a:t>
            </a:r>
            <a:r>
              <a:rPr lang="en-US" i="1" dirty="0"/>
              <a:t>B</a:t>
            </a:r>
            <a:r>
              <a:rPr lang="en-US" dirty="0"/>
              <a:t> </a:t>
            </a:r>
            <a:r>
              <a:rPr lang="en-US" dirty="0" smtClean="0"/>
              <a:t>if…  </a:t>
            </a:r>
            <a:r>
              <a:rPr lang="en-US" i="1" dirty="0" smtClean="0"/>
              <a:t>A</a:t>
            </a:r>
            <a:r>
              <a:rPr lang="en-US" dirty="0" smtClean="0"/>
              <a:t> </a:t>
            </a:r>
            <a:r>
              <a:rPr lang="en-US" dirty="0"/>
              <a:t>has an attribute that stores </a:t>
            </a:r>
            <a:r>
              <a:rPr lang="en-US" i="1" dirty="0" smtClean="0"/>
              <a:t>B</a:t>
            </a:r>
            <a:br>
              <a:rPr lang="en-US" i="1" dirty="0" smtClean="0"/>
            </a:br>
            <a:endParaRPr lang="en-US" i="1" dirty="0" smtClean="0"/>
          </a:p>
          <a:p>
            <a:r>
              <a:rPr lang="en-US" dirty="0"/>
              <a:t>Quite </a:t>
            </a:r>
            <a:r>
              <a:rPr lang="en-US" dirty="0" smtClean="0"/>
              <a:t>permanent</a:t>
            </a:r>
            <a:br>
              <a:rPr lang="en-US" dirty="0" smtClean="0"/>
            </a:br>
            <a:endParaRPr lang="en-US" dirty="0" smtClean="0"/>
          </a:p>
          <a:p>
            <a:r>
              <a:rPr lang="en-US" dirty="0"/>
              <a:t>Most common</a:t>
            </a:r>
          </a:p>
        </p:txBody>
      </p:sp>
    </p:spTree>
    <p:extLst>
      <p:ext uri="{BB962C8B-B14F-4D97-AF65-F5344CB8AC3E}">
        <p14:creationId xmlns:p14="http://schemas.microsoft.com/office/powerpoint/2010/main" val="266030162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21506">
                                            <p:txEl>
                                              <p:pRg st="1" end="1"/>
                                            </p:txEl>
                                          </p:spTgt>
                                        </p:tgtEl>
                                        <p:attrNameLst>
                                          <p:attrName>style.visibility</p:attrName>
                                        </p:attrNameLst>
                                      </p:cBhvr>
                                      <p:to>
                                        <p:strVal val="visible"/>
                                      </p:to>
                                    </p:set>
                                    <p:anim calcmode="lin" valueType="num">
                                      <p:cBhvr additive="base">
                                        <p:cTn id="7" dur="500" fill="hold"/>
                                        <p:tgtEl>
                                          <p:spTgt spid="215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0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accel="50000" decel="50000" fill="hold" grpId="0" nodeType="clickEffect">
                                  <p:stCondLst>
                                    <p:cond delay="0"/>
                                  </p:stCondLst>
                                  <p:childTnLst>
                                    <p:set>
                                      <p:cBhvr>
                                        <p:cTn id="12" dur="1" fill="hold">
                                          <p:stCondLst>
                                            <p:cond delay="0"/>
                                          </p:stCondLst>
                                        </p:cTn>
                                        <p:tgtEl>
                                          <p:spTgt spid="21506">
                                            <p:txEl>
                                              <p:pRg st="2" end="2"/>
                                            </p:txEl>
                                          </p:spTgt>
                                        </p:tgtEl>
                                        <p:attrNameLst>
                                          <p:attrName>style.visibility</p:attrName>
                                        </p:attrNameLst>
                                      </p:cBhvr>
                                      <p:to>
                                        <p:strVal val="visible"/>
                                      </p:to>
                                    </p:set>
                                    <p:anim calcmode="lin" valueType="num">
                                      <p:cBhvr additive="base">
                                        <p:cTn id="13" dur="500" fill="hold"/>
                                        <p:tgtEl>
                                          <p:spTgt spid="21506">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50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23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3"/>
          <p:cNvGraphicFramePr>
            <a:graphicFrameLocks noGrp="1" noChangeAspect="1"/>
          </p:cNvGraphicFramePr>
          <p:nvPr>
            <p:extLst>
              <p:ext uri="{D42A27DB-BD31-4B8C-83A1-F6EECF244321}">
                <p14:modId xmlns:p14="http://schemas.microsoft.com/office/powerpoint/2010/main" val="1597209255"/>
              </p:ext>
            </p:extLst>
          </p:nvPr>
        </p:nvGraphicFramePr>
        <p:xfrm>
          <a:off x="435377" y="2963863"/>
          <a:ext cx="8715375" cy="3894137"/>
        </p:xfrm>
        <a:graphic>
          <a:graphicData uri="http://schemas.openxmlformats.org/presentationml/2006/ole">
            <mc:AlternateContent xmlns:mc="http://schemas.openxmlformats.org/markup-compatibility/2006">
              <mc:Choice xmlns:v="urn:schemas-microsoft-com:vml" Requires="v">
                <p:oleObj spid="_x0000_s2064" name="Visio" r:id="rId4" imgW="5260682" imgH="2111675" progId="Visio.Drawing.11">
                  <p:embed/>
                </p:oleObj>
              </mc:Choice>
              <mc:Fallback>
                <p:oleObj name="Visio" r:id="rId4" imgW="5260682" imgH="2111675" progId="Visio.Drawing.11">
                  <p:embed/>
                  <p:pic>
                    <p:nvPicPr>
                      <p:cNvPr id="0" name=""/>
                      <p:cNvPicPr>
                        <a:picLocks noGrp="1" noChangeAspect="1" noChangeArrowheads="1"/>
                      </p:cNvPicPr>
                      <p:nvPr/>
                    </p:nvPicPr>
                    <p:blipFill>
                      <a:blip r:embed="rId5"/>
                      <a:srcRect l="5779"/>
                      <a:stretch>
                        <a:fillRect/>
                      </a:stretch>
                    </p:blipFill>
                    <p:spPr bwMode="auto">
                      <a:xfrm>
                        <a:off x="435377" y="2963863"/>
                        <a:ext cx="8715375" cy="389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553" name="Rectangle 1"/>
          <p:cNvSpPr>
            <a:spLocks noGrp="1" noChangeArrowheads="1"/>
          </p:cNvSpPr>
          <p:nvPr>
            <p:ph type="title"/>
          </p:nvPr>
        </p:nvSpPr>
        <p:spPr>
          <a:xfrm>
            <a:off x="381000" y="304800"/>
            <a:ext cx="8229600" cy="609600"/>
          </a:xfrm>
          <a:ln/>
        </p:spPr>
        <p:txBody>
          <a:bodyPr/>
          <a:lstStyle/>
          <a:p>
            <a:r>
              <a:rPr lang="en-US" dirty="0"/>
              <a:t>Parameter Visibility</a:t>
            </a:r>
          </a:p>
        </p:txBody>
      </p:sp>
      <p:sp>
        <p:nvSpPr>
          <p:cNvPr id="23554" name="Rectangle 2"/>
          <p:cNvSpPr>
            <a:spLocks noGrp="1" noChangeArrowheads="1"/>
          </p:cNvSpPr>
          <p:nvPr>
            <p:ph type="body" idx="1"/>
          </p:nvPr>
        </p:nvSpPr>
        <p:spPr>
          <a:xfrm>
            <a:off x="76200" y="838200"/>
            <a:ext cx="8991600" cy="3124200"/>
          </a:xfrm>
          <a:ln/>
        </p:spPr>
        <p:txBody>
          <a:bodyPr/>
          <a:lstStyle/>
          <a:p>
            <a:pPr>
              <a:buNone/>
            </a:pPr>
            <a:r>
              <a:rPr lang="en-US" sz="2400" dirty="0" smtClean="0"/>
              <a:t>	</a:t>
            </a:r>
            <a:r>
              <a:rPr lang="en-US" sz="2400" dirty="0" smtClean="0">
                <a:solidFill>
                  <a:srgbClr val="000090"/>
                </a:solidFill>
              </a:rPr>
              <a:t>Object </a:t>
            </a:r>
            <a:r>
              <a:rPr lang="en-US" sz="2400" i="1" dirty="0">
                <a:solidFill>
                  <a:srgbClr val="000090"/>
                </a:solidFill>
              </a:rPr>
              <a:t>A</a:t>
            </a:r>
            <a:r>
              <a:rPr lang="en-US" sz="2400" dirty="0">
                <a:solidFill>
                  <a:srgbClr val="000090"/>
                </a:solidFill>
              </a:rPr>
              <a:t> has </a:t>
            </a:r>
            <a:r>
              <a:rPr lang="en-US" sz="2400" b="1" dirty="0">
                <a:solidFill>
                  <a:srgbClr val="000090"/>
                </a:solidFill>
                <a:latin typeface="Helvetica Neue" charset="0"/>
                <a:ea typeface="Helvetica Neue" charset="0"/>
                <a:cs typeface="Helvetica Neue" charset="0"/>
                <a:sym typeface="Helvetica Neue" charset="0"/>
              </a:rPr>
              <a:t>parameter visibility</a:t>
            </a:r>
            <a:r>
              <a:rPr lang="en-US" sz="2400" dirty="0">
                <a:solidFill>
                  <a:srgbClr val="000090"/>
                </a:solidFill>
              </a:rPr>
              <a:t> to object </a:t>
            </a:r>
            <a:r>
              <a:rPr lang="en-US" sz="2400" i="1" dirty="0">
                <a:solidFill>
                  <a:srgbClr val="000090"/>
                </a:solidFill>
              </a:rPr>
              <a:t>B</a:t>
            </a:r>
            <a:r>
              <a:rPr lang="en-US" sz="2400" dirty="0">
                <a:solidFill>
                  <a:srgbClr val="000090"/>
                </a:solidFill>
              </a:rPr>
              <a:t> if </a:t>
            </a:r>
            <a:r>
              <a:rPr lang="en-US" sz="2400" dirty="0" smtClean="0">
                <a:solidFill>
                  <a:srgbClr val="000090"/>
                </a:solidFill>
              </a:rPr>
              <a:t>…  </a:t>
            </a:r>
            <a:br>
              <a:rPr lang="en-US" sz="2400" dirty="0" smtClean="0">
                <a:solidFill>
                  <a:srgbClr val="000090"/>
                </a:solidFill>
              </a:rPr>
            </a:br>
            <a:r>
              <a:rPr lang="en-US" sz="2400" i="1" dirty="0" smtClean="0">
                <a:solidFill>
                  <a:srgbClr val="000090"/>
                </a:solidFill>
              </a:rPr>
              <a:t>B</a:t>
            </a:r>
            <a:r>
              <a:rPr lang="en-US" sz="2400" dirty="0" smtClean="0">
                <a:solidFill>
                  <a:srgbClr val="000090"/>
                </a:solidFill>
              </a:rPr>
              <a:t> </a:t>
            </a:r>
            <a:r>
              <a:rPr lang="en-US" sz="2400" dirty="0">
                <a:solidFill>
                  <a:srgbClr val="000090"/>
                </a:solidFill>
              </a:rPr>
              <a:t>is passed in as an argument to a method of </a:t>
            </a:r>
            <a:r>
              <a:rPr lang="en-US" sz="2400" i="1" dirty="0" smtClean="0">
                <a:solidFill>
                  <a:srgbClr val="000090"/>
                </a:solidFill>
              </a:rPr>
              <a:t>A</a:t>
            </a:r>
          </a:p>
          <a:p>
            <a:pPr lvl="1"/>
            <a:r>
              <a:rPr lang="en-US" sz="2000" dirty="0"/>
              <a:t>Not permanent, disappears when method </a:t>
            </a:r>
            <a:r>
              <a:rPr lang="en-US" sz="2000" dirty="0" smtClean="0"/>
              <a:t>ends</a:t>
            </a:r>
          </a:p>
          <a:p>
            <a:pPr lvl="1"/>
            <a:r>
              <a:rPr lang="en-US" sz="2000" dirty="0"/>
              <a:t>Second most </a:t>
            </a:r>
            <a:r>
              <a:rPr lang="en-US" sz="2000" dirty="0" smtClean="0"/>
              <a:t>common</a:t>
            </a:r>
          </a:p>
          <a:p>
            <a:pPr lvl="1"/>
            <a:r>
              <a:rPr lang="en-US" sz="2000" dirty="0"/>
              <a:t>Methods often convert parameter visibility to attribute visibility</a:t>
            </a:r>
          </a:p>
        </p:txBody>
      </p:sp>
      <p:sp>
        <p:nvSpPr>
          <p:cNvPr id="6" name="Text Box 5"/>
          <p:cNvSpPr txBox="1">
            <a:spLocks noChangeArrowheads="1"/>
          </p:cNvSpPr>
          <p:nvPr/>
        </p:nvSpPr>
        <p:spPr bwMode="auto">
          <a:xfrm>
            <a:off x="0" y="4432300"/>
            <a:ext cx="2262188" cy="825500"/>
          </a:xfrm>
          <a:prstGeom prst="rect">
            <a:avLst/>
          </a:prstGeom>
          <a:noFill/>
          <a:ln w="9525">
            <a:noFill/>
            <a:miter lim="800000"/>
            <a:headEnd/>
            <a:tailEnd/>
          </a:ln>
          <a:effectLst/>
        </p:spPr>
        <p:txBody>
          <a:bodyPr wrap="none">
            <a:prstTxWarp prst="textNoShape">
              <a:avLst/>
            </a:prstTxWarp>
            <a:spAutoFit/>
          </a:bodyPr>
          <a:lstStyle/>
          <a:p>
            <a:pPr eaLnBrk="1" hangingPunct="1"/>
            <a:r>
              <a:rPr lang="en-US" sz="1600" b="1" dirty="0">
                <a:solidFill>
                  <a:srgbClr val="800000"/>
                </a:solidFill>
              </a:rPr>
              <a:t>Register has method-</a:t>
            </a:r>
          </a:p>
          <a:p>
            <a:pPr eaLnBrk="1" hangingPunct="1"/>
            <a:r>
              <a:rPr lang="en-US" sz="1600" b="1" dirty="0">
                <a:solidFill>
                  <a:srgbClr val="800000"/>
                </a:solidFill>
              </a:rPr>
              <a:t>return visibility to</a:t>
            </a:r>
          </a:p>
          <a:p>
            <a:pPr eaLnBrk="1" hangingPunct="1"/>
            <a:r>
              <a:rPr lang="en-US" sz="1600" b="1" dirty="0" err="1">
                <a:solidFill>
                  <a:srgbClr val="800000"/>
                </a:solidFill>
              </a:rPr>
              <a:t>ProductDescription</a:t>
            </a:r>
            <a:endParaRPr lang="en-US" sz="1600" b="1" dirty="0">
              <a:solidFill>
                <a:srgbClr val="800000"/>
              </a:solidFill>
            </a:endParaRPr>
          </a:p>
        </p:txBody>
      </p:sp>
    </p:spTree>
    <p:extLst>
      <p:ext uri="{BB962C8B-B14F-4D97-AF65-F5344CB8AC3E}">
        <p14:creationId xmlns:p14="http://schemas.microsoft.com/office/powerpoint/2010/main" val="331357579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 presetClass="entr" presetSubtype="16"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ox(in)">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nvPr>
        </p:nvSpPr>
        <p:spPr>
          <a:ln/>
        </p:spPr>
        <p:txBody>
          <a:bodyPr/>
          <a:lstStyle/>
          <a:p>
            <a:r>
              <a:rPr lang="en-US"/>
              <a:t>Local Visibility</a:t>
            </a:r>
          </a:p>
        </p:txBody>
      </p:sp>
      <p:sp>
        <p:nvSpPr>
          <p:cNvPr id="25602" name="Rectangle 2"/>
          <p:cNvSpPr>
            <a:spLocks noGrp="1" noChangeArrowheads="1"/>
          </p:cNvSpPr>
          <p:nvPr>
            <p:ph type="body" idx="1"/>
          </p:nvPr>
        </p:nvSpPr>
        <p:spPr>
          <a:xfrm>
            <a:off x="685800" y="1066800"/>
            <a:ext cx="7772400" cy="5181600"/>
          </a:xfrm>
          <a:ln/>
        </p:spPr>
        <p:txBody>
          <a:bodyPr/>
          <a:lstStyle/>
          <a:p>
            <a:r>
              <a:rPr lang="en-US" dirty="0"/>
              <a:t>Object </a:t>
            </a:r>
            <a:r>
              <a:rPr lang="en-US" i="1" dirty="0"/>
              <a:t>A</a:t>
            </a:r>
            <a:r>
              <a:rPr lang="en-US" dirty="0"/>
              <a:t> has </a:t>
            </a:r>
            <a:r>
              <a:rPr lang="en-US" b="1" dirty="0">
                <a:latin typeface="Helvetica Neue" charset="0"/>
                <a:ea typeface="Helvetica Neue" charset="0"/>
                <a:cs typeface="Helvetica Neue" charset="0"/>
                <a:sym typeface="Helvetica Neue" charset="0"/>
              </a:rPr>
              <a:t>local visibility</a:t>
            </a:r>
            <a:r>
              <a:rPr lang="en-US" dirty="0"/>
              <a:t> to object </a:t>
            </a:r>
            <a:r>
              <a:rPr lang="en-US" i="1" dirty="0"/>
              <a:t>B</a:t>
            </a:r>
            <a:r>
              <a:rPr lang="en-US" dirty="0"/>
              <a:t> if </a:t>
            </a:r>
            <a:r>
              <a:rPr lang="en-US" dirty="0" smtClean="0"/>
              <a:t>…</a:t>
            </a:r>
            <a:r>
              <a:rPr lang="en-US" i="1" dirty="0" smtClean="0"/>
              <a:t>B</a:t>
            </a:r>
            <a:r>
              <a:rPr lang="en-US" dirty="0" smtClean="0"/>
              <a:t> </a:t>
            </a:r>
            <a:r>
              <a:rPr lang="en-US" dirty="0"/>
              <a:t>is referenced by a local variable in a method of </a:t>
            </a:r>
            <a:r>
              <a:rPr lang="en-US" i="1" dirty="0" smtClean="0"/>
              <a:t>A</a:t>
            </a:r>
            <a:br>
              <a:rPr lang="en-US" i="1" dirty="0" smtClean="0"/>
            </a:br>
            <a:endParaRPr lang="en-US" i="1" dirty="0" smtClean="0"/>
          </a:p>
          <a:p>
            <a:r>
              <a:rPr lang="en-US" dirty="0"/>
              <a:t>Not permanent, disappears when leaving variable’s </a:t>
            </a:r>
            <a:r>
              <a:rPr lang="en-US" dirty="0" smtClean="0"/>
              <a:t>scope</a:t>
            </a:r>
            <a:br>
              <a:rPr lang="en-US" dirty="0" smtClean="0"/>
            </a:br>
            <a:endParaRPr lang="en-US" dirty="0" smtClean="0"/>
          </a:p>
          <a:p>
            <a:r>
              <a:rPr lang="en-US" dirty="0"/>
              <a:t>Third most </a:t>
            </a:r>
            <a:r>
              <a:rPr lang="en-US" dirty="0" smtClean="0"/>
              <a:t>common</a:t>
            </a:r>
            <a:br>
              <a:rPr lang="en-US" dirty="0" smtClean="0"/>
            </a:br>
            <a:endParaRPr lang="en-US" dirty="0" smtClean="0"/>
          </a:p>
          <a:p>
            <a:r>
              <a:rPr lang="en-US" dirty="0"/>
              <a:t>Methods often convert local visibility to attribute visibility</a:t>
            </a:r>
          </a:p>
        </p:txBody>
      </p:sp>
    </p:spTree>
    <p:extLst>
      <p:ext uri="{BB962C8B-B14F-4D97-AF65-F5344CB8AC3E}">
        <p14:creationId xmlns:p14="http://schemas.microsoft.com/office/powerpoint/2010/main" val="179404932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25602">
                                            <p:txEl>
                                              <p:pRg st="1" end="1"/>
                                            </p:txEl>
                                          </p:spTgt>
                                        </p:tgtEl>
                                        <p:attrNameLst>
                                          <p:attrName>style.visibility</p:attrName>
                                        </p:attrNameLst>
                                      </p:cBhvr>
                                      <p:to>
                                        <p:strVal val="visible"/>
                                      </p:to>
                                    </p:set>
                                    <p:anim calcmode="lin" valueType="num">
                                      <p:cBhvr additive="base">
                                        <p:cTn id="7" dur="500" fill="hold"/>
                                        <p:tgtEl>
                                          <p:spTgt spid="2560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60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accel="50000" decel="50000" fill="hold" grpId="0" nodeType="clickEffect">
                                  <p:stCondLst>
                                    <p:cond delay="0"/>
                                  </p:stCondLst>
                                  <p:childTnLst>
                                    <p:set>
                                      <p:cBhvr>
                                        <p:cTn id="12" dur="1" fill="hold">
                                          <p:stCondLst>
                                            <p:cond delay="0"/>
                                          </p:stCondLst>
                                        </p:cTn>
                                        <p:tgtEl>
                                          <p:spTgt spid="25602">
                                            <p:txEl>
                                              <p:pRg st="2" end="2"/>
                                            </p:txEl>
                                          </p:spTgt>
                                        </p:tgtEl>
                                        <p:attrNameLst>
                                          <p:attrName>style.visibility</p:attrName>
                                        </p:attrNameLst>
                                      </p:cBhvr>
                                      <p:to>
                                        <p:strVal val="visible"/>
                                      </p:to>
                                    </p:set>
                                    <p:anim calcmode="lin" valueType="num">
                                      <p:cBhvr additive="base">
                                        <p:cTn id="13" dur="500" fill="hold"/>
                                        <p:tgtEl>
                                          <p:spTgt spid="2560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60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accel="50000" decel="50000" fill="hold" grpId="0" nodeType="clickEffect">
                                  <p:stCondLst>
                                    <p:cond delay="0"/>
                                  </p:stCondLst>
                                  <p:childTnLst>
                                    <p:set>
                                      <p:cBhvr>
                                        <p:cTn id="18" dur="1" fill="hold">
                                          <p:stCondLst>
                                            <p:cond delay="0"/>
                                          </p:stCondLst>
                                        </p:cTn>
                                        <p:tgtEl>
                                          <p:spTgt spid="25602">
                                            <p:txEl>
                                              <p:pRg st="3" end="3"/>
                                            </p:txEl>
                                          </p:spTgt>
                                        </p:tgtEl>
                                        <p:attrNameLst>
                                          <p:attrName>style.visibility</p:attrName>
                                        </p:attrNameLst>
                                      </p:cBhvr>
                                      <p:to>
                                        <p:strVal val="visible"/>
                                      </p:to>
                                    </p:set>
                                    <p:anim calcmode="lin" valueType="num">
                                      <p:cBhvr additive="base">
                                        <p:cTn id="19" dur="500" fill="hold"/>
                                        <p:tgtEl>
                                          <p:spTgt spid="2560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560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Visibility Examples</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latin typeface="Lucida Grande" charset="0"/>
                <a:ea typeface="Lucida Grande" charset="0"/>
                <a:cs typeface="Lucida Grande" charset="0"/>
                <a:sym typeface="Lucida Grande" charset="0"/>
              </a:rPr>
              <a:t>Call a constructor and store new object in local </a:t>
            </a:r>
            <a:r>
              <a:rPr lang="en-US" dirty="0" err="1" smtClean="0">
                <a:latin typeface="Lucida Grande" charset="0"/>
                <a:ea typeface="Lucida Grande" charset="0"/>
                <a:cs typeface="Lucida Grande" charset="0"/>
                <a:sym typeface="Lucida Grande" charset="0"/>
              </a:rPr>
              <a:t>var</a:t>
            </a:r>
            <a:endParaRPr lang="en-US" dirty="0" smtClean="0">
              <a:latin typeface="Lucida Grande" charset="0"/>
              <a:ea typeface="Lucida Grande" charset="0"/>
              <a:cs typeface="Lucida Grande" charset="0"/>
              <a:sym typeface="Lucida Grande" charset="0"/>
            </a:endParaRPr>
          </a:p>
          <a:p>
            <a:pPr marL="457200" lvl="1" indent="0">
              <a:buNone/>
            </a:pPr>
            <a:r>
              <a:rPr lang="en-US" dirty="0" err="1" smtClean="0">
                <a:latin typeface="Lucida Grande" charset="0"/>
                <a:ea typeface="Lucida Grande" charset="0"/>
                <a:cs typeface="Lucida Grande" charset="0"/>
                <a:sym typeface="Lucida Grande" charset="0"/>
              </a:rPr>
              <a:t>InterestCalculator</a:t>
            </a:r>
            <a:r>
              <a:rPr lang="en-US" dirty="0" smtClean="0">
                <a:latin typeface="Lucida Grande" charset="0"/>
                <a:ea typeface="Lucida Grande" charset="0"/>
                <a:cs typeface="Lucida Grande" charset="0"/>
                <a:sym typeface="Lucida Grande" charset="0"/>
              </a:rPr>
              <a:t> </a:t>
            </a:r>
            <a:r>
              <a:rPr lang="en-US" dirty="0" err="1" smtClean="0">
                <a:latin typeface="Lucida Grande" charset="0"/>
                <a:ea typeface="Lucida Grande" charset="0"/>
                <a:cs typeface="Lucida Grande" charset="0"/>
                <a:sym typeface="Lucida Grande" charset="0"/>
              </a:rPr>
              <a:t>calc</a:t>
            </a:r>
            <a:r>
              <a:rPr lang="en-US" dirty="0" smtClean="0">
                <a:latin typeface="Lucida Grande" charset="0"/>
                <a:ea typeface="Lucida Grande" charset="0"/>
                <a:cs typeface="Lucida Grande" charset="0"/>
                <a:sym typeface="Lucida Grande" charset="0"/>
              </a:rPr>
              <a:t> = new </a:t>
            </a:r>
            <a:r>
              <a:rPr lang="en-US" dirty="0" err="1" smtClean="0">
                <a:latin typeface="Lucida Grande" charset="0"/>
                <a:ea typeface="Lucida Grande" charset="0"/>
                <a:cs typeface="Lucida Grande" charset="0"/>
                <a:sym typeface="Lucida Grande" charset="0"/>
              </a:rPr>
              <a:t>InterestCalculator</a:t>
            </a:r>
            <a:r>
              <a:rPr lang="en-US" dirty="0" smtClean="0">
                <a:latin typeface="Lucida Grande" charset="0"/>
                <a:ea typeface="Lucida Grande" charset="0"/>
                <a:cs typeface="Lucida Grande" charset="0"/>
                <a:sym typeface="Lucida Grande" charset="0"/>
              </a:rPr>
              <a:t>()</a:t>
            </a:r>
          </a:p>
          <a:p>
            <a:pPr marL="457200" lvl="1" indent="0">
              <a:buNone/>
            </a:pPr>
            <a:r>
              <a:rPr lang="en-US" dirty="0" err="1" smtClean="0">
                <a:latin typeface="Lucida Grande" charset="0"/>
                <a:ea typeface="Lucida Grande" charset="0"/>
                <a:cs typeface="Lucida Grande" charset="0"/>
                <a:sym typeface="Lucida Grande" charset="0"/>
              </a:rPr>
              <a:t>calc.getInterest</a:t>
            </a:r>
            <a:r>
              <a:rPr lang="en-US" dirty="0" smtClean="0">
                <a:latin typeface="Lucida Grande" charset="0"/>
                <a:ea typeface="Lucida Grande" charset="0"/>
                <a:cs typeface="Lucida Grande" charset="0"/>
                <a:sym typeface="Lucida Grande" charset="0"/>
              </a:rPr>
              <a:t>(...)</a:t>
            </a:r>
            <a:endParaRPr lang="en-US" dirty="0">
              <a:latin typeface="Lucida Grande" charset="0"/>
              <a:ea typeface="Lucida Grande" charset="0"/>
              <a:cs typeface="Lucida Grande" charset="0"/>
              <a:sym typeface="Lucida Grande" charset="0"/>
            </a:endParaRPr>
          </a:p>
          <a:p>
            <a:pPr marL="514350" indent="-514350">
              <a:buFont typeface="+mj-lt"/>
              <a:buAutoNum type="arabicPeriod"/>
            </a:pPr>
            <a:r>
              <a:rPr lang="en-US" dirty="0">
                <a:latin typeface="Lucida Grande" charset="0"/>
                <a:ea typeface="Lucida Grande" charset="0"/>
                <a:cs typeface="Lucida Grande" charset="0"/>
                <a:sym typeface="Lucida Grande" charset="0"/>
              </a:rPr>
              <a:t>C</a:t>
            </a:r>
            <a:r>
              <a:rPr lang="en-US" dirty="0" smtClean="0">
                <a:latin typeface="Lucida Grande" charset="0"/>
                <a:ea typeface="Lucida Grande" charset="0"/>
                <a:cs typeface="Lucida Grande" charset="0"/>
                <a:sym typeface="Lucida Grande" charset="0"/>
              </a:rPr>
              <a:t>all </a:t>
            </a:r>
            <a:r>
              <a:rPr lang="en-US" dirty="0">
                <a:latin typeface="Lucida Grande" charset="0"/>
                <a:ea typeface="Lucida Grande" charset="0"/>
                <a:cs typeface="Lucida Grande" charset="0"/>
                <a:sym typeface="Lucida Grande" charset="0"/>
              </a:rPr>
              <a:t>a method and store returned object in local </a:t>
            </a:r>
            <a:r>
              <a:rPr lang="en-US" dirty="0" err="1" smtClean="0">
                <a:latin typeface="Lucida Grande" charset="0"/>
                <a:ea typeface="Lucida Grande" charset="0"/>
                <a:cs typeface="Lucida Grande" charset="0"/>
                <a:sym typeface="Lucida Grande" charset="0"/>
              </a:rPr>
              <a:t>var</a:t>
            </a:r>
            <a:endParaRPr lang="en-US" dirty="0" smtClean="0">
              <a:latin typeface="Lucida Grande" charset="0"/>
              <a:ea typeface="Lucida Grande" charset="0"/>
              <a:cs typeface="Lucida Grande" charset="0"/>
              <a:sym typeface="Lucida Grande" charset="0"/>
            </a:endParaRPr>
          </a:p>
          <a:p>
            <a:pPr marL="457200" lvl="1" indent="0">
              <a:buNone/>
            </a:pPr>
            <a:r>
              <a:rPr lang="en-US" dirty="0" err="1">
                <a:latin typeface="Lucida Grande" charset="0"/>
                <a:ea typeface="Lucida Grande" charset="0"/>
                <a:cs typeface="Lucida Grande" charset="0"/>
                <a:sym typeface="Lucida Grande" charset="0"/>
              </a:rPr>
              <a:t>ItemDescription</a:t>
            </a:r>
            <a:r>
              <a:rPr lang="en-US" dirty="0">
                <a:latin typeface="Lucida Grande" charset="0"/>
                <a:ea typeface="Lucida Grande" charset="0"/>
                <a:cs typeface="Lucida Grande" charset="0"/>
                <a:sym typeface="Lucida Grande" charset="0"/>
              </a:rPr>
              <a:t> </a:t>
            </a:r>
            <a:r>
              <a:rPr lang="en-US" dirty="0" smtClean="0">
                <a:latin typeface="Lucida Grande" charset="0"/>
                <a:ea typeface="Lucida Grande" charset="0"/>
                <a:cs typeface="Lucida Grande" charset="0"/>
                <a:sym typeface="Lucida Grande" charset="0"/>
              </a:rPr>
              <a:t>id = </a:t>
            </a:r>
            <a:r>
              <a:rPr lang="en-US" dirty="0" err="1" smtClean="0">
                <a:latin typeface="Lucida Grande" charset="0"/>
                <a:ea typeface="Lucida Grande" charset="0"/>
                <a:cs typeface="Lucida Grande" charset="0"/>
                <a:sym typeface="Lucida Grande" charset="0"/>
              </a:rPr>
              <a:t>productCatalog.getItem</a:t>
            </a:r>
            <a:r>
              <a:rPr lang="en-US" dirty="0" smtClean="0">
                <a:latin typeface="Lucida Grande" charset="0"/>
                <a:ea typeface="Lucida Grande" charset="0"/>
                <a:cs typeface="Lucida Grande" charset="0"/>
                <a:sym typeface="Lucida Grande" charset="0"/>
              </a:rPr>
              <a:t>(</a:t>
            </a:r>
            <a:r>
              <a:rPr lang="en-US" dirty="0" err="1" smtClean="0">
                <a:latin typeface="Lucida Grande" charset="0"/>
                <a:ea typeface="Lucida Grande" charset="0"/>
                <a:cs typeface="Lucida Grande" charset="0"/>
                <a:sym typeface="Lucida Grande" charset="0"/>
              </a:rPr>
              <a:t>itemID</a:t>
            </a:r>
            <a:r>
              <a:rPr lang="en-US" dirty="0" smtClean="0">
                <a:latin typeface="Lucida Grande" charset="0"/>
                <a:ea typeface="Lucida Grande" charset="0"/>
                <a:cs typeface="Lucida Grande" charset="0"/>
                <a:sym typeface="Lucida Grande" charset="0"/>
              </a:rPr>
              <a:t>)</a:t>
            </a:r>
          </a:p>
          <a:p>
            <a:pPr marL="457200" lvl="1" indent="0">
              <a:buNone/>
            </a:pPr>
            <a:r>
              <a:rPr lang="en-US" dirty="0" smtClean="0">
                <a:latin typeface="Lucida Grande" charset="0"/>
                <a:ea typeface="Lucida Grande" charset="0"/>
                <a:cs typeface="Lucida Grande" charset="0"/>
                <a:sym typeface="Lucida Grande" charset="0"/>
              </a:rPr>
              <a:t>price = </a:t>
            </a:r>
            <a:r>
              <a:rPr lang="en-US" dirty="0" err="1" smtClean="0">
                <a:latin typeface="Lucida Grande" charset="0"/>
                <a:ea typeface="Lucida Grande" charset="0"/>
                <a:cs typeface="Lucida Grande" charset="0"/>
                <a:sym typeface="Lucida Grande" charset="0"/>
              </a:rPr>
              <a:t>id.getPrice</a:t>
            </a:r>
            <a:r>
              <a:rPr lang="en-US" dirty="0" smtClean="0">
                <a:latin typeface="Lucida Grande" charset="0"/>
                <a:ea typeface="Lucida Grande" charset="0"/>
                <a:cs typeface="Lucida Grande" charset="0"/>
                <a:sym typeface="Lucida Grande" charset="0"/>
              </a:rPr>
              <a:t>()</a:t>
            </a:r>
            <a:endParaRPr lang="en-US" dirty="0">
              <a:latin typeface="Lucida Grande" charset="0"/>
              <a:ea typeface="Lucida Grande" charset="0"/>
              <a:cs typeface="Lucida Grande" charset="0"/>
              <a:sym typeface="Lucida Grande" charset="0"/>
            </a:endParaRPr>
          </a:p>
          <a:p>
            <a:pPr marL="514350" indent="-514350">
              <a:buFont typeface="+mj-lt"/>
              <a:buAutoNum type="arabicPeriod"/>
            </a:pPr>
            <a:r>
              <a:rPr lang="en-US" dirty="0">
                <a:latin typeface="Lucida Grande" charset="0"/>
                <a:ea typeface="Lucida Grande" charset="0"/>
                <a:cs typeface="Lucida Grande" charset="0"/>
                <a:sym typeface="Lucida Grande" charset="0"/>
              </a:rPr>
              <a:t>C</a:t>
            </a:r>
            <a:r>
              <a:rPr lang="en-US" dirty="0" smtClean="0">
                <a:latin typeface="Lucida Grande" charset="0"/>
                <a:ea typeface="Lucida Grande" charset="0"/>
                <a:cs typeface="Lucida Grande" charset="0"/>
                <a:sym typeface="Lucida Grande" charset="0"/>
              </a:rPr>
              <a:t>hained </a:t>
            </a:r>
            <a:r>
              <a:rPr lang="en-US" dirty="0">
                <a:latin typeface="Lucida Grande" charset="0"/>
                <a:ea typeface="Lucida Grande" charset="0"/>
                <a:cs typeface="Lucida Grande" charset="0"/>
                <a:sym typeface="Lucida Grande" charset="0"/>
              </a:rPr>
              <a:t>method </a:t>
            </a:r>
            <a:r>
              <a:rPr lang="en-US" dirty="0" smtClean="0">
                <a:latin typeface="Lucida Grande" charset="0"/>
                <a:ea typeface="Lucida Grande" charset="0"/>
                <a:cs typeface="Lucida Grande" charset="0"/>
                <a:sym typeface="Lucida Grande" charset="0"/>
              </a:rPr>
              <a:t>calls</a:t>
            </a:r>
            <a:endParaRPr lang="en-US" dirty="0">
              <a:latin typeface="Lucida Grande" charset="0"/>
              <a:ea typeface="Lucida Grande" charset="0"/>
              <a:cs typeface="Lucida Grande" charset="0"/>
              <a:sym typeface="Lucida Grande" charset="0"/>
            </a:endParaRPr>
          </a:p>
          <a:p>
            <a:pPr marL="457200" lvl="1" indent="0">
              <a:buNone/>
            </a:pPr>
            <a:r>
              <a:rPr lang="en-US" dirty="0" err="1" smtClean="0">
                <a:latin typeface="Lucida Grande" charset="0"/>
                <a:ea typeface="Lucida Grande" charset="0"/>
                <a:cs typeface="Lucida Grande" charset="0"/>
                <a:sym typeface="Lucida Grande" charset="0"/>
              </a:rPr>
              <a:t>productCatalog.getItem</a:t>
            </a:r>
            <a:r>
              <a:rPr lang="en-US" dirty="0" smtClean="0">
                <a:latin typeface="Lucida Grande" charset="0"/>
                <a:ea typeface="Lucida Grande" charset="0"/>
                <a:cs typeface="Lucida Grande" charset="0"/>
                <a:sym typeface="Lucida Grande" charset="0"/>
              </a:rPr>
              <a:t>(</a:t>
            </a:r>
            <a:r>
              <a:rPr lang="en-US" dirty="0" err="1" smtClean="0">
                <a:latin typeface="Lucida Grande" charset="0"/>
                <a:ea typeface="Lucida Grande" charset="0"/>
                <a:cs typeface="Lucida Grande" charset="0"/>
                <a:sym typeface="Lucida Grande" charset="0"/>
              </a:rPr>
              <a:t>itemID</a:t>
            </a:r>
            <a:r>
              <a:rPr lang="en-US" dirty="0">
                <a:latin typeface="Lucida Grande" charset="0"/>
                <a:ea typeface="Lucida Grande" charset="0"/>
                <a:cs typeface="Lucida Grande" charset="0"/>
                <a:sym typeface="Lucida Grande" charset="0"/>
              </a:rPr>
              <a:t>).</a:t>
            </a:r>
            <a:r>
              <a:rPr lang="en-US" dirty="0" err="1">
                <a:latin typeface="Lucida Grande" charset="0"/>
                <a:ea typeface="Lucida Grande" charset="0"/>
                <a:cs typeface="Lucida Grande" charset="0"/>
                <a:sym typeface="Lucida Grande" charset="0"/>
              </a:rPr>
              <a:t>getPrice</a:t>
            </a:r>
            <a:r>
              <a:rPr lang="en-US" dirty="0">
                <a:latin typeface="Lucida Grande" charset="0"/>
                <a:ea typeface="Lucida Grande" charset="0"/>
                <a:cs typeface="Lucida Grande" charset="0"/>
                <a:sym typeface="Lucida Grande" charset="0"/>
              </a:rPr>
              <a:t>() </a:t>
            </a:r>
            <a:endParaRPr lang="en-US" dirty="0" smtClean="0">
              <a:latin typeface="Lucida Grande" charset="0"/>
              <a:ea typeface="Lucida Grande" charset="0"/>
              <a:cs typeface="Lucida Grande" charset="0"/>
              <a:sym typeface="Lucida Grande" charset="0"/>
            </a:endParaRPr>
          </a:p>
          <a:p>
            <a:pPr lvl="1"/>
            <a:r>
              <a:rPr lang="en-US" dirty="0" smtClean="0">
                <a:latin typeface="Lucida Grande" charset="0"/>
                <a:ea typeface="Lucida Grande" charset="0"/>
                <a:cs typeface="Lucida Grande" charset="0"/>
                <a:sym typeface="Lucida Grande" charset="0"/>
              </a:rPr>
              <a:t>very </a:t>
            </a:r>
            <a:r>
              <a:rPr lang="en-US" dirty="0">
                <a:latin typeface="Lucida Grande" charset="0"/>
                <a:ea typeface="Lucida Grande" charset="0"/>
                <a:cs typeface="Lucida Grande" charset="0"/>
                <a:sym typeface="Lucida Grande" charset="0"/>
              </a:rPr>
              <a:t>transient visibility to the </a:t>
            </a:r>
            <a:r>
              <a:rPr lang="en-US" dirty="0" err="1">
                <a:latin typeface="Lucida Grande" charset="0"/>
                <a:ea typeface="Lucida Grande" charset="0"/>
                <a:cs typeface="Lucida Grande" charset="0"/>
                <a:sym typeface="Lucida Grande" charset="0"/>
              </a:rPr>
              <a:t>ItemDescription</a:t>
            </a:r>
            <a:r>
              <a:rPr lang="en-US" dirty="0">
                <a:latin typeface="Lucida Grande" charset="0"/>
                <a:ea typeface="Lucida Grande" charset="0"/>
                <a:cs typeface="Lucida Grande" charset="0"/>
                <a:sym typeface="Lucida Grande" charset="0"/>
              </a:rPr>
              <a:t> returned by </a:t>
            </a:r>
            <a:r>
              <a:rPr lang="en-US" dirty="0" err="1">
                <a:latin typeface="Lucida Grande" charset="0"/>
                <a:ea typeface="Lucida Grande" charset="0"/>
                <a:cs typeface="Lucida Grande" charset="0"/>
                <a:sym typeface="Lucida Grande" charset="0"/>
              </a:rPr>
              <a:t>getItem</a:t>
            </a:r>
            <a:r>
              <a:rPr lang="en-US" dirty="0" smtClean="0">
                <a:latin typeface="Lucida Grande" charset="0"/>
                <a:ea typeface="Lucida Grande" charset="0"/>
                <a:cs typeface="Lucida Grande" charset="0"/>
                <a:sym typeface="Lucida Grande" charset="0"/>
              </a:rPr>
              <a:t>.  Essentially same as #2.</a:t>
            </a:r>
            <a:endParaRPr lang="en-US" dirty="0">
              <a:latin typeface="Lucida Grande" charset="0"/>
              <a:ea typeface="Lucida Grande" charset="0"/>
              <a:cs typeface="Lucida Grande" charset="0"/>
              <a:sym typeface="Lucida Grande" charset="0"/>
            </a:endParaRPr>
          </a:p>
          <a:p>
            <a:endParaRPr lang="en-US" dirty="0"/>
          </a:p>
        </p:txBody>
      </p:sp>
    </p:spTree>
    <p:extLst>
      <p:ext uri="{BB962C8B-B14F-4D97-AF65-F5344CB8AC3E}">
        <p14:creationId xmlns:p14="http://schemas.microsoft.com/office/powerpoint/2010/main" val="405542708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ln/>
        </p:spPr>
        <p:txBody>
          <a:bodyPr/>
          <a:lstStyle/>
          <a:p>
            <a:r>
              <a:rPr lang="en-US" dirty="0"/>
              <a:t>Global Visibility</a:t>
            </a:r>
          </a:p>
        </p:txBody>
      </p:sp>
      <p:sp>
        <p:nvSpPr>
          <p:cNvPr id="27650" name="Rectangle 2"/>
          <p:cNvSpPr>
            <a:spLocks noGrp="1" noChangeArrowheads="1"/>
          </p:cNvSpPr>
          <p:nvPr>
            <p:ph type="body" idx="1"/>
          </p:nvPr>
        </p:nvSpPr>
        <p:spPr>
          <a:xfrm>
            <a:off x="533400" y="1447800"/>
            <a:ext cx="8458200" cy="4800600"/>
          </a:xfrm>
          <a:ln/>
        </p:spPr>
        <p:txBody>
          <a:bodyPr/>
          <a:lstStyle/>
          <a:p>
            <a:r>
              <a:rPr lang="en-US" dirty="0"/>
              <a:t>Object </a:t>
            </a:r>
            <a:r>
              <a:rPr lang="en-US" i="1" dirty="0"/>
              <a:t>A</a:t>
            </a:r>
            <a:r>
              <a:rPr lang="en-US" dirty="0"/>
              <a:t> has </a:t>
            </a:r>
            <a:r>
              <a:rPr lang="en-US" b="1" dirty="0">
                <a:latin typeface="Helvetica Neue" charset="0"/>
                <a:ea typeface="Helvetica Neue" charset="0"/>
                <a:cs typeface="Helvetica Neue" charset="0"/>
                <a:sym typeface="Helvetica Neue" charset="0"/>
              </a:rPr>
              <a:t>global visibility</a:t>
            </a:r>
            <a:r>
              <a:rPr lang="en-US" dirty="0"/>
              <a:t> to object </a:t>
            </a:r>
            <a:r>
              <a:rPr lang="en-US" i="1" dirty="0"/>
              <a:t>B</a:t>
            </a:r>
            <a:r>
              <a:rPr lang="en-US" dirty="0"/>
              <a:t> if </a:t>
            </a:r>
            <a:r>
              <a:rPr lang="en-US" dirty="0" smtClean="0"/>
              <a:t>…</a:t>
            </a:r>
            <a:br>
              <a:rPr lang="en-US" dirty="0" smtClean="0"/>
            </a:br>
            <a:r>
              <a:rPr lang="en-US" i="1" dirty="0" smtClean="0"/>
              <a:t>B</a:t>
            </a:r>
            <a:r>
              <a:rPr lang="en-US" dirty="0" smtClean="0"/>
              <a:t> </a:t>
            </a:r>
            <a:r>
              <a:rPr lang="en-US" dirty="0"/>
              <a:t>is stored in a global variable accessible </a:t>
            </a:r>
            <a:r>
              <a:rPr lang="en-US" dirty="0" smtClean="0"/>
              <a:t/>
            </a:r>
            <a:br>
              <a:rPr lang="en-US" dirty="0" smtClean="0"/>
            </a:br>
            <a:r>
              <a:rPr lang="en-US" dirty="0" smtClean="0"/>
              <a:t>from </a:t>
            </a:r>
            <a:r>
              <a:rPr lang="en-US" i="1" dirty="0" smtClean="0"/>
              <a:t>A</a:t>
            </a:r>
            <a:br>
              <a:rPr lang="en-US" i="1" dirty="0" smtClean="0"/>
            </a:br>
            <a:endParaRPr lang="en-US" i="1" dirty="0" smtClean="0"/>
          </a:p>
          <a:p>
            <a:r>
              <a:rPr lang="en-US" dirty="0"/>
              <a:t>Very </a:t>
            </a:r>
            <a:r>
              <a:rPr lang="en-US" dirty="0" smtClean="0"/>
              <a:t>permanent</a:t>
            </a:r>
            <a:br>
              <a:rPr lang="en-US" dirty="0" smtClean="0"/>
            </a:br>
            <a:endParaRPr lang="en-US" dirty="0" smtClean="0"/>
          </a:p>
          <a:p>
            <a:r>
              <a:rPr lang="en-US" dirty="0"/>
              <a:t>Least common (but highest coupling risk)</a:t>
            </a:r>
          </a:p>
        </p:txBody>
      </p:sp>
    </p:spTree>
    <p:extLst>
      <p:ext uri="{BB962C8B-B14F-4D97-AF65-F5344CB8AC3E}">
        <p14:creationId xmlns:p14="http://schemas.microsoft.com/office/powerpoint/2010/main" val="372816443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27650">
                                            <p:txEl>
                                              <p:pRg st="1" end="1"/>
                                            </p:txEl>
                                          </p:spTgt>
                                        </p:tgtEl>
                                        <p:attrNameLst>
                                          <p:attrName>style.visibility</p:attrName>
                                        </p:attrNameLst>
                                      </p:cBhvr>
                                      <p:to>
                                        <p:strVal val="visible"/>
                                      </p:to>
                                    </p:set>
                                    <p:anim calcmode="lin" valueType="num">
                                      <p:cBhvr additive="base">
                                        <p:cTn id="7" dur="500" fill="hold"/>
                                        <p:tgtEl>
                                          <p:spTgt spid="27650">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765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accel="50000" decel="50000" fill="hold" grpId="0" nodeType="clickEffect">
                                  <p:stCondLst>
                                    <p:cond delay="0"/>
                                  </p:stCondLst>
                                  <p:childTnLst>
                                    <p:set>
                                      <p:cBhvr>
                                        <p:cTn id="12" dur="1" fill="hold">
                                          <p:stCondLst>
                                            <p:cond delay="0"/>
                                          </p:stCondLst>
                                        </p:cTn>
                                        <p:tgtEl>
                                          <p:spTgt spid="27650">
                                            <p:txEl>
                                              <p:pRg st="2" end="2"/>
                                            </p:txEl>
                                          </p:spTgt>
                                        </p:tgtEl>
                                        <p:attrNameLst>
                                          <p:attrName>style.visibility</p:attrName>
                                        </p:attrNameLst>
                                      </p:cBhvr>
                                      <p:to>
                                        <p:strVal val="visible"/>
                                      </p:to>
                                    </p:set>
                                    <p:anim calcmode="lin" valueType="num">
                                      <p:cBhvr additive="base">
                                        <p:cTn id="13" dur="500" fill="hold"/>
                                        <p:tgtEl>
                                          <p:spTgt spid="27650">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765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Visibility Review</a:t>
            </a:r>
            <a:endParaRPr lang="en-US" dirty="0"/>
          </a:p>
        </p:txBody>
      </p:sp>
      <p:sp>
        <p:nvSpPr>
          <p:cNvPr id="3" name="Content Placeholder 2"/>
          <p:cNvSpPr>
            <a:spLocks noGrp="1"/>
          </p:cNvSpPr>
          <p:nvPr>
            <p:ph idx="1"/>
          </p:nvPr>
        </p:nvSpPr>
        <p:spPr/>
        <p:txBody>
          <a:bodyPr/>
          <a:lstStyle/>
          <a:p>
            <a:r>
              <a:rPr lang="en-US" dirty="0">
                <a:latin typeface="a_Futurica" pitchFamily="34" charset="0"/>
              </a:rPr>
              <a:t>Attribute </a:t>
            </a:r>
            <a:r>
              <a:rPr lang="en-US" dirty="0" smtClean="0">
                <a:latin typeface="a_Futurica" pitchFamily="34" charset="0"/>
              </a:rPr>
              <a:t>Visibility(</a:t>
            </a:r>
            <a:r>
              <a:rPr lang="en-US" dirty="0" smtClean="0">
                <a:solidFill>
                  <a:srgbClr val="0033CC"/>
                </a:solidFill>
                <a:latin typeface="a_Futurica" pitchFamily="34" charset="0"/>
              </a:rPr>
              <a:t>Association/Aggregation</a:t>
            </a:r>
            <a:r>
              <a:rPr lang="en-US" dirty="0" smtClean="0">
                <a:latin typeface="a_Futurica" pitchFamily="34" charset="0"/>
              </a:rPr>
              <a:t>)  </a:t>
            </a:r>
          </a:p>
          <a:p>
            <a:pPr marL="0" indent="0">
              <a:buNone/>
            </a:pPr>
            <a:r>
              <a:rPr lang="en-US" dirty="0" smtClean="0">
                <a:latin typeface="a_Futurica" pitchFamily="34" charset="0"/>
              </a:rPr>
              <a:t>B </a:t>
            </a:r>
            <a:r>
              <a:rPr lang="en-US" dirty="0">
                <a:latin typeface="a_Futurica" pitchFamily="34" charset="0"/>
              </a:rPr>
              <a:t>is an attribute of A</a:t>
            </a:r>
          </a:p>
          <a:p>
            <a:r>
              <a:rPr lang="en-US" sz="3200" dirty="0">
                <a:latin typeface="a_Futurica" pitchFamily="34" charset="0"/>
              </a:rPr>
              <a:t>Parameter visibility (</a:t>
            </a:r>
            <a:r>
              <a:rPr lang="en-US" sz="3200" dirty="0">
                <a:solidFill>
                  <a:srgbClr val="0033CC"/>
                </a:solidFill>
                <a:latin typeface="a_Futurica" pitchFamily="34" charset="0"/>
              </a:rPr>
              <a:t>Dependency</a:t>
            </a:r>
            <a:r>
              <a:rPr lang="en-US" sz="3200" dirty="0">
                <a:latin typeface="a_Futurica" pitchFamily="34" charset="0"/>
              </a:rPr>
              <a:t>) </a:t>
            </a:r>
            <a:endParaRPr lang="en-US" sz="3200" dirty="0" smtClean="0">
              <a:latin typeface="a_Futurica" pitchFamily="34" charset="0"/>
            </a:endParaRPr>
          </a:p>
          <a:p>
            <a:pPr marL="0" indent="0">
              <a:buNone/>
            </a:pPr>
            <a:r>
              <a:rPr lang="en-US" dirty="0" smtClean="0">
                <a:latin typeface="a_Futurica" pitchFamily="34" charset="0"/>
              </a:rPr>
              <a:t>B </a:t>
            </a:r>
            <a:r>
              <a:rPr lang="en-US" dirty="0">
                <a:latin typeface="a_Futurica" pitchFamily="34" charset="0"/>
              </a:rPr>
              <a:t>is a parameter of a method of A</a:t>
            </a:r>
          </a:p>
          <a:p>
            <a:r>
              <a:rPr lang="en-US" sz="3200" dirty="0">
                <a:latin typeface="a_Futurica" pitchFamily="34" charset="0"/>
              </a:rPr>
              <a:t>Local visibility (</a:t>
            </a:r>
            <a:r>
              <a:rPr lang="en-US" sz="3200" dirty="0">
                <a:solidFill>
                  <a:srgbClr val="0033CC"/>
                </a:solidFill>
                <a:latin typeface="a_Futurica" pitchFamily="34" charset="0"/>
              </a:rPr>
              <a:t>Dependency</a:t>
            </a:r>
            <a:r>
              <a:rPr lang="en-US" sz="3200" dirty="0">
                <a:latin typeface="a_Futurica" pitchFamily="34" charset="0"/>
              </a:rPr>
              <a:t>)  </a:t>
            </a:r>
            <a:endParaRPr lang="en-US" sz="3200" dirty="0" smtClean="0">
              <a:latin typeface="a_Futurica" pitchFamily="34" charset="0"/>
            </a:endParaRPr>
          </a:p>
          <a:p>
            <a:pPr marL="0" indent="0">
              <a:buNone/>
            </a:pPr>
            <a:r>
              <a:rPr lang="en-US" dirty="0" smtClean="0">
                <a:latin typeface="a_Futurica" pitchFamily="34" charset="0"/>
              </a:rPr>
              <a:t>B </a:t>
            </a:r>
            <a:r>
              <a:rPr lang="en-US" dirty="0">
                <a:latin typeface="a_Futurica" pitchFamily="34" charset="0"/>
              </a:rPr>
              <a:t>is a local object in a method of A</a:t>
            </a:r>
          </a:p>
          <a:p>
            <a:r>
              <a:rPr lang="en-US" sz="3200" dirty="0">
                <a:latin typeface="a_Futurica" pitchFamily="34" charset="0"/>
              </a:rPr>
              <a:t>Global visibility (</a:t>
            </a:r>
            <a:r>
              <a:rPr lang="en-US" sz="3200" dirty="0">
                <a:solidFill>
                  <a:srgbClr val="0033CC"/>
                </a:solidFill>
                <a:latin typeface="a_Futurica" pitchFamily="34" charset="0"/>
              </a:rPr>
              <a:t>Dependency</a:t>
            </a:r>
            <a:r>
              <a:rPr lang="en-US" sz="3200" dirty="0">
                <a:latin typeface="a_Futurica" pitchFamily="34" charset="0"/>
              </a:rPr>
              <a:t>)  </a:t>
            </a:r>
            <a:endParaRPr lang="en-US" sz="3200" dirty="0" smtClean="0">
              <a:latin typeface="a_Futurica" pitchFamily="34" charset="0"/>
            </a:endParaRPr>
          </a:p>
          <a:p>
            <a:pPr marL="0" indent="0">
              <a:buNone/>
            </a:pPr>
            <a:r>
              <a:rPr lang="en-US" dirty="0" smtClean="0">
                <a:latin typeface="a_Futurica" pitchFamily="34" charset="0"/>
              </a:rPr>
              <a:t>B </a:t>
            </a:r>
            <a:r>
              <a:rPr lang="en-US" dirty="0">
                <a:latin typeface="a_Futurica" pitchFamily="34" charset="0"/>
              </a:rPr>
              <a:t>is globally </a:t>
            </a:r>
            <a:r>
              <a:rPr lang="en-US" dirty="0" smtClean="0">
                <a:latin typeface="a_Futurica" pitchFamily="34" charset="0"/>
              </a:rPr>
              <a:t>visible</a:t>
            </a:r>
            <a:endParaRPr lang="en-US" dirty="0">
              <a:latin typeface="a_Futurica" pitchFamily="34" charset="0"/>
            </a:endParaRPr>
          </a:p>
        </p:txBody>
      </p:sp>
    </p:spTree>
    <p:extLst>
      <p:ext uri="{BB962C8B-B14F-4D97-AF65-F5344CB8AC3E}">
        <p14:creationId xmlns:p14="http://schemas.microsoft.com/office/powerpoint/2010/main" val="281213474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xmlns:p14="http://schemas.microsoft.com/office/powerpoint/2010/mai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2007FairfaxShowcaseSE-Slides-Bohner">
  <a:themeElements>
    <a:clrScheme name="">
      <a:dk1>
        <a:srgbClr val="000000"/>
      </a:dk1>
      <a:lt1>
        <a:srgbClr val="FFFFFF"/>
      </a:lt1>
      <a:dk2>
        <a:srgbClr val="FFFFFF"/>
      </a:dk2>
      <a:lt2>
        <a:srgbClr val="808080"/>
      </a:lt2>
      <a:accent1>
        <a:srgbClr val="80000A"/>
      </a:accent1>
      <a:accent2>
        <a:srgbClr val="81460A"/>
      </a:accent2>
      <a:accent3>
        <a:srgbClr val="FFFFFF"/>
      </a:accent3>
      <a:accent4>
        <a:srgbClr val="000000"/>
      </a:accent4>
      <a:accent5>
        <a:srgbClr val="C0AAAA"/>
      </a:accent5>
      <a:accent6>
        <a:srgbClr val="743F08"/>
      </a:accent6>
      <a:hlink>
        <a:srgbClr val="805255"/>
      </a:hlink>
      <a:folHlink>
        <a:srgbClr val="B2B2B2"/>
      </a:folHlink>
    </a:clrScheme>
    <a:fontScheme name="2007FairfaxShowcaseSE-Slides-Bohner">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2007FairfaxShowcaseSE-Slides-Bohner 1">
        <a:dk1>
          <a:srgbClr val="666699"/>
        </a:dk1>
        <a:lt1>
          <a:srgbClr val="FFFFFF"/>
        </a:lt1>
        <a:dk2>
          <a:srgbClr val="000066"/>
        </a:dk2>
        <a:lt2>
          <a:srgbClr val="FFFFFF"/>
        </a:lt2>
        <a:accent1>
          <a:srgbClr val="0066FF"/>
        </a:accent1>
        <a:accent2>
          <a:srgbClr val="3333FF"/>
        </a:accent2>
        <a:accent3>
          <a:srgbClr val="AAAAB8"/>
        </a:accent3>
        <a:accent4>
          <a:srgbClr val="DADADA"/>
        </a:accent4>
        <a:accent5>
          <a:srgbClr val="AAB8FF"/>
        </a:accent5>
        <a:accent6>
          <a:srgbClr val="2D2DE7"/>
        </a:accent6>
        <a:hlink>
          <a:srgbClr val="0000CC"/>
        </a:hlink>
        <a:folHlink>
          <a:srgbClr val="B2B2B2"/>
        </a:folHlink>
      </a:clrScheme>
      <a:clrMap bg1="dk2" tx1="lt1" bg2="dk1" tx2="lt2" accent1="accent1" accent2="accent2" accent3="accent3" accent4="accent4" accent5="accent5" accent6="accent6" hlink="hlink" folHlink="folHlink"/>
    </a:extraClrScheme>
    <a:extraClrScheme>
      <a:clrScheme name="2007FairfaxShowcaseSE-Slides-Bohner 2">
        <a:dk1>
          <a:srgbClr val="000000"/>
        </a:dk1>
        <a:lt1>
          <a:srgbClr val="FFFFFF"/>
        </a:lt1>
        <a:dk2>
          <a:srgbClr val="334B49"/>
        </a:dk2>
        <a:lt2>
          <a:srgbClr val="FFFFFF"/>
        </a:lt2>
        <a:accent1>
          <a:srgbClr val="009999"/>
        </a:accent1>
        <a:accent2>
          <a:srgbClr val="008080"/>
        </a:accent2>
        <a:accent3>
          <a:srgbClr val="ADB1B1"/>
        </a:accent3>
        <a:accent4>
          <a:srgbClr val="DADADA"/>
        </a:accent4>
        <a:accent5>
          <a:srgbClr val="AACACA"/>
        </a:accent5>
        <a:accent6>
          <a:srgbClr val="007373"/>
        </a:accent6>
        <a:hlink>
          <a:srgbClr val="006666"/>
        </a:hlink>
        <a:folHlink>
          <a:srgbClr val="B2B2B2"/>
        </a:folHlink>
      </a:clrScheme>
      <a:clrMap bg1="dk2" tx1="lt1" bg2="dk1" tx2="lt2" accent1="accent1" accent2="accent2" accent3="accent3" accent4="accent4" accent5="accent5" accent6="accent6" hlink="hlink" folHlink="folHlink"/>
    </a:extraClrScheme>
    <a:extraClrScheme>
      <a:clrScheme name="2007FairfaxShowcaseSE-Slides-Bohner 3">
        <a:dk1>
          <a:srgbClr val="000000"/>
        </a:dk1>
        <a:lt1>
          <a:srgbClr val="FFFFFF"/>
        </a:lt1>
        <a:dk2>
          <a:srgbClr val="FFFFFF"/>
        </a:dk2>
        <a:lt2>
          <a:srgbClr val="808080"/>
        </a:lt2>
        <a:accent1>
          <a:srgbClr val="FF9900"/>
        </a:accent1>
        <a:accent2>
          <a:srgbClr val="FCB138"/>
        </a:accent2>
        <a:accent3>
          <a:srgbClr val="FFFFFF"/>
        </a:accent3>
        <a:accent4>
          <a:srgbClr val="000000"/>
        </a:accent4>
        <a:accent5>
          <a:srgbClr val="FFCAAA"/>
        </a:accent5>
        <a:accent6>
          <a:srgbClr val="E4A032"/>
        </a:accent6>
        <a:hlink>
          <a:srgbClr val="FCC66E"/>
        </a:hlink>
        <a:folHlink>
          <a:srgbClr val="B2B2B2"/>
        </a:folHlink>
      </a:clrScheme>
      <a:clrMap bg1="lt1" tx1="dk1" bg2="lt2" tx2="dk2" accent1="accent1" accent2="accent2" accent3="accent3" accent4="accent4" accent5="accent5" accent6="accent6" hlink="hlink" folHlink="folHlink"/>
    </a:extraClrScheme>
    <a:extraClrScheme>
      <a:clrScheme name="2007FairfaxShowcaseSE-Slides-Bohner 4">
        <a:dk1>
          <a:srgbClr val="000000"/>
        </a:dk1>
        <a:lt1>
          <a:srgbClr val="FFFFFF"/>
        </a:lt1>
        <a:dk2>
          <a:srgbClr val="FFFFFF"/>
        </a:dk2>
        <a:lt2>
          <a:srgbClr val="808080"/>
        </a:lt2>
        <a:accent1>
          <a:srgbClr val="440044"/>
        </a:accent1>
        <a:accent2>
          <a:srgbClr val="790571"/>
        </a:accent2>
        <a:accent3>
          <a:srgbClr val="FFFFFF"/>
        </a:accent3>
        <a:accent4>
          <a:srgbClr val="000000"/>
        </a:accent4>
        <a:accent5>
          <a:srgbClr val="B0AAB0"/>
        </a:accent5>
        <a:accent6>
          <a:srgbClr val="6D0466"/>
        </a:accent6>
        <a:hlink>
          <a:srgbClr val="9F839F"/>
        </a:hlink>
        <a:folHlink>
          <a:srgbClr val="B2B2B2"/>
        </a:folHlink>
      </a:clrScheme>
      <a:clrMap bg1="lt1" tx1="dk1" bg2="lt2" tx2="dk2" accent1="accent1" accent2="accent2" accent3="accent3" accent4="accent4" accent5="accent5" accent6="accent6" hlink="hlink" folHlink="folHlink"/>
    </a:extraClrScheme>
    <a:extraClrScheme>
      <a:clrScheme name="2007FairfaxShowcaseSE-Slides-Bohner 5">
        <a:dk1>
          <a:srgbClr val="000000"/>
        </a:dk1>
        <a:lt1>
          <a:srgbClr val="FFFFFF"/>
        </a:lt1>
        <a:dk2>
          <a:srgbClr val="FFFFFF"/>
        </a:dk2>
        <a:lt2>
          <a:srgbClr val="666699"/>
        </a:lt2>
        <a:accent1>
          <a:srgbClr val="779F92"/>
        </a:accent1>
        <a:accent2>
          <a:srgbClr val="9DC2D7"/>
        </a:accent2>
        <a:accent3>
          <a:srgbClr val="FFFFFF"/>
        </a:accent3>
        <a:accent4>
          <a:srgbClr val="000000"/>
        </a:accent4>
        <a:accent5>
          <a:srgbClr val="BDCDC7"/>
        </a:accent5>
        <a:accent6>
          <a:srgbClr val="8EB0C3"/>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007FairfaxShowcaseSE-Slides-Bohner 6">
        <a:dk1>
          <a:srgbClr val="6A0000"/>
        </a:dk1>
        <a:lt1>
          <a:srgbClr val="FFFFFF"/>
        </a:lt1>
        <a:dk2>
          <a:srgbClr val="FFFFFF"/>
        </a:dk2>
        <a:lt2>
          <a:srgbClr val="666699"/>
        </a:lt2>
        <a:accent1>
          <a:srgbClr val="CC3300"/>
        </a:accent1>
        <a:accent2>
          <a:srgbClr val="CC6600"/>
        </a:accent2>
        <a:accent3>
          <a:srgbClr val="FFFFFF"/>
        </a:accent3>
        <a:accent4>
          <a:srgbClr val="590000"/>
        </a:accent4>
        <a:accent5>
          <a:srgbClr val="E2ADAA"/>
        </a:accent5>
        <a:accent6>
          <a:srgbClr val="B95C00"/>
        </a:accent6>
        <a:hlink>
          <a:srgbClr val="CC9900"/>
        </a:hlink>
        <a:folHlink>
          <a:srgbClr val="B2B2B2"/>
        </a:folHlink>
      </a:clrScheme>
      <a:clrMap bg1="lt1" tx1="dk1" bg2="lt2" tx2="dk2" accent1="accent1" accent2="accent2" accent3="accent3" accent4="accent4" accent5="accent5" accent6="accent6" hlink="hlink" folHlink="folHlink"/>
    </a:extraClrScheme>
    <a:extraClrScheme>
      <a:clrScheme name="2007FairfaxShowcaseSE-Slides-Bohner 7">
        <a:dk1>
          <a:srgbClr val="4F4F77"/>
        </a:dk1>
        <a:lt1>
          <a:srgbClr val="FFFFFF"/>
        </a:lt1>
        <a:dk2>
          <a:srgbClr val="4A7911"/>
        </a:dk2>
        <a:lt2>
          <a:srgbClr val="FFFFFF"/>
        </a:lt2>
        <a:accent1>
          <a:srgbClr val="336600"/>
        </a:accent1>
        <a:accent2>
          <a:srgbClr val="669900"/>
        </a:accent2>
        <a:accent3>
          <a:srgbClr val="B1BEAA"/>
        </a:accent3>
        <a:accent4>
          <a:srgbClr val="DADADA"/>
        </a:accent4>
        <a:accent5>
          <a:srgbClr val="ADB8AA"/>
        </a:accent5>
        <a:accent6>
          <a:srgbClr val="5C8A00"/>
        </a:accent6>
        <a:hlink>
          <a:srgbClr val="99CC00"/>
        </a:hlink>
        <a:folHlink>
          <a:srgbClr val="B2B2B2"/>
        </a:folHlink>
      </a:clrScheme>
      <a:clrMap bg1="dk2" tx1="lt1" bg2="dk1" tx2="lt2" accent1="accent1" accent2="accent2" accent3="accent3" accent4="accent4" accent5="accent5" accent6="accent6" hlink="hlink" folHlink="folHlink"/>
    </a:extraClrScheme>
    <a:extraClrScheme>
      <a:clrScheme name="2007FairfaxShowcaseSE-Slides-Bohner 8">
        <a:dk1>
          <a:srgbClr val="003300"/>
        </a:dk1>
        <a:lt1>
          <a:srgbClr val="FFFFFF"/>
        </a:lt1>
        <a:dk2>
          <a:srgbClr val="FFFFFF"/>
        </a:dk2>
        <a:lt2>
          <a:srgbClr val="4F4F77"/>
        </a:lt2>
        <a:accent1>
          <a:srgbClr val="336600"/>
        </a:accent1>
        <a:accent2>
          <a:srgbClr val="669900"/>
        </a:accent2>
        <a:accent3>
          <a:srgbClr val="FFFFFF"/>
        </a:accent3>
        <a:accent4>
          <a:srgbClr val="002A00"/>
        </a:accent4>
        <a:accent5>
          <a:srgbClr val="ADB8AA"/>
        </a:accent5>
        <a:accent6>
          <a:srgbClr val="5C8A00"/>
        </a:accent6>
        <a:hlink>
          <a:srgbClr val="99CC00"/>
        </a:hlink>
        <a:folHlink>
          <a:srgbClr val="B2B2B2"/>
        </a:folHlink>
      </a:clrScheme>
      <a:clrMap bg1="lt1" tx1="dk1" bg2="lt2" tx2="dk2" accent1="accent1" accent2="accent2" accent3="accent3" accent4="accent4" accent5="accent5" accent6="accent6" hlink="hlink" folHlink="folHlink"/>
    </a:extraClrScheme>
    <a:extraClrScheme>
      <a:clrScheme name="2007FairfaxShowcaseSE-Slides-Bohner 9">
        <a:dk1>
          <a:srgbClr val="808080"/>
        </a:dk1>
        <a:lt1>
          <a:srgbClr val="FFFFFF"/>
        </a:lt1>
        <a:dk2>
          <a:srgbClr val="2F978D"/>
        </a:dk2>
        <a:lt2>
          <a:srgbClr val="FFFFFF"/>
        </a:lt2>
        <a:accent1>
          <a:srgbClr val="008080"/>
        </a:accent1>
        <a:accent2>
          <a:srgbClr val="009999"/>
        </a:accent2>
        <a:accent3>
          <a:srgbClr val="ADC9C5"/>
        </a:accent3>
        <a:accent4>
          <a:srgbClr val="DADADA"/>
        </a:accent4>
        <a:accent5>
          <a:srgbClr val="AAC0C0"/>
        </a:accent5>
        <a:accent6>
          <a:srgbClr val="008A8A"/>
        </a:accent6>
        <a:hlink>
          <a:srgbClr val="70CAC6"/>
        </a:hlink>
        <a:folHlink>
          <a:srgbClr val="B2B2B2"/>
        </a:folHlink>
      </a:clrScheme>
      <a:clrMap bg1="dk2" tx1="lt1" bg2="dk1" tx2="lt2" accent1="accent1" accent2="accent2" accent3="accent3" accent4="accent4" accent5="accent5" accent6="accent6" hlink="hlink" folHlink="folHlink"/>
    </a:extraClrScheme>
    <a:extraClrScheme>
      <a:clrScheme name="2007FairfaxShowcaseSE-Slides-Bohner 10">
        <a:dk1>
          <a:srgbClr val="4F4F77"/>
        </a:dk1>
        <a:lt1>
          <a:srgbClr val="FFFFFF"/>
        </a:lt1>
        <a:dk2>
          <a:srgbClr val="330000"/>
        </a:dk2>
        <a:lt2>
          <a:srgbClr val="FFFFFF"/>
        </a:lt2>
        <a:accent1>
          <a:srgbClr val="822504"/>
        </a:accent1>
        <a:accent2>
          <a:srgbClr val="9E2A06"/>
        </a:accent2>
        <a:accent3>
          <a:srgbClr val="ADAAAA"/>
        </a:accent3>
        <a:accent4>
          <a:srgbClr val="DADADA"/>
        </a:accent4>
        <a:accent5>
          <a:srgbClr val="C1ACAA"/>
        </a:accent5>
        <a:accent6>
          <a:srgbClr val="8F2505"/>
        </a:accent6>
        <a:hlink>
          <a:srgbClr val="7C0704"/>
        </a:hlink>
        <a:folHlink>
          <a:srgbClr val="B2B2B2"/>
        </a:folHlink>
      </a:clrScheme>
      <a:clrMap bg1="dk2" tx1="lt1" bg2="dk1" tx2="lt2" accent1="accent1" accent2="accent2" accent3="accent3" accent4="accent4" accent5="accent5" accent6="accent6" hlink="hlink" folHlink="folHlink"/>
    </a:extraClrScheme>
    <a:extraClrScheme>
      <a:clrScheme name="2007FairfaxShowcaseSE-Slides-Bohner 11">
        <a:dk1>
          <a:srgbClr val="333333"/>
        </a:dk1>
        <a:lt1>
          <a:srgbClr val="FFFFFF"/>
        </a:lt1>
        <a:dk2>
          <a:srgbClr val="333399"/>
        </a:dk2>
        <a:lt2>
          <a:srgbClr val="FFFFFF"/>
        </a:lt2>
        <a:accent1>
          <a:srgbClr val="006699"/>
        </a:accent1>
        <a:accent2>
          <a:srgbClr val="0386AF"/>
        </a:accent2>
        <a:accent3>
          <a:srgbClr val="ADADCA"/>
        </a:accent3>
        <a:accent4>
          <a:srgbClr val="DADADA"/>
        </a:accent4>
        <a:accent5>
          <a:srgbClr val="AAB8CA"/>
        </a:accent5>
        <a:accent6>
          <a:srgbClr val="02799E"/>
        </a:accent6>
        <a:hlink>
          <a:srgbClr val="6699FF"/>
        </a:hlink>
        <a:folHlink>
          <a:srgbClr val="B2B2B2"/>
        </a:folHlink>
      </a:clrScheme>
      <a:clrMap bg1="dk2" tx1="lt1" bg2="dk1" tx2="lt2" accent1="accent1" accent2="accent2" accent3="accent3" accent4="accent4" accent5="accent5" accent6="accent6" hlink="hlink" folHlink="folHlink"/>
    </a:extraClrScheme>
    <a:extraClrScheme>
      <a:clrScheme name="2007FairfaxShowcaseSE-Slides-Bohner 12">
        <a:dk1>
          <a:srgbClr val="000000"/>
        </a:dk1>
        <a:lt1>
          <a:srgbClr val="FFFFFF"/>
        </a:lt1>
        <a:dk2>
          <a:srgbClr val="FFFFFF"/>
        </a:dk2>
        <a:lt2>
          <a:srgbClr val="808080"/>
        </a:lt2>
        <a:accent1>
          <a:srgbClr val="000080"/>
        </a:accent1>
        <a:accent2>
          <a:srgbClr val="9999CC"/>
        </a:accent2>
        <a:accent3>
          <a:srgbClr val="FFFFFF"/>
        </a:accent3>
        <a:accent4>
          <a:srgbClr val="000000"/>
        </a:accent4>
        <a:accent5>
          <a:srgbClr val="AAAAC0"/>
        </a:accent5>
        <a:accent6>
          <a:srgbClr val="8A8AB9"/>
        </a:accent6>
        <a:hlink>
          <a:srgbClr val="CCCCE6"/>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2007FairfaxShowcaseSE-Slides-Bohner</Template>
  <TotalTime>39237</TotalTime>
  <Words>1408</Words>
  <Application>Microsoft Office PowerPoint</Application>
  <PresentationFormat>On-screen Show (4:3)</PresentationFormat>
  <Paragraphs>183</Paragraphs>
  <Slides>19</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2007FairfaxShowcaseSE-Slides-Bohner</vt:lpstr>
      <vt:lpstr>Visio</vt:lpstr>
      <vt:lpstr>CSSE 374: Object-Oriented Design Exercise</vt:lpstr>
      <vt:lpstr>Learning Outcomes: Patterns, Tradeoffs</vt:lpstr>
      <vt:lpstr>Object Visibility</vt:lpstr>
      <vt:lpstr>Attribute Visibility</vt:lpstr>
      <vt:lpstr>Parameter Visibility</vt:lpstr>
      <vt:lpstr>Local Visibility</vt:lpstr>
      <vt:lpstr>Local Visibility Examples</vt:lpstr>
      <vt:lpstr>Global Visibility</vt:lpstr>
      <vt:lpstr>Visibility Review</vt:lpstr>
      <vt:lpstr>Students</vt:lpstr>
      <vt:lpstr>Extended Example: Grading System</vt:lpstr>
      <vt:lpstr>Problem Statement</vt:lpstr>
      <vt:lpstr>A Sampling of Use Cases</vt:lpstr>
      <vt:lpstr>Domain Model for Grading System</vt:lpstr>
      <vt:lpstr>Create Assignment Scenario SSD</vt:lpstr>
      <vt:lpstr>Create New Assignment</vt:lpstr>
      <vt:lpstr>Create New Rubric</vt:lpstr>
      <vt:lpstr>Add Requirement</vt:lpstr>
      <vt:lpstr>Exercise on Design Examples</vt:lpstr>
    </vt:vector>
  </TitlesOfParts>
  <Company>Computer Science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dc:title>
  <dc:creator>Shawn Bohner</dc:creator>
  <cp:lastModifiedBy>Windows User</cp:lastModifiedBy>
  <cp:revision>356</cp:revision>
  <cp:lastPrinted>2011-01-06T08:27:43Z</cp:lastPrinted>
  <dcterms:created xsi:type="dcterms:W3CDTF">2010-09-02T02:24:37Z</dcterms:created>
  <dcterms:modified xsi:type="dcterms:W3CDTF">2014-01-22T20:20:12Z</dcterms:modified>
</cp:coreProperties>
</file>