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4"/>
  </p:notesMasterIdLst>
  <p:handoutMasterIdLst>
    <p:handoutMasterId r:id="rId25"/>
  </p:handoutMasterIdLst>
  <p:sldIdLst>
    <p:sldId id="256" r:id="rId2"/>
    <p:sldId id="686" r:id="rId3"/>
    <p:sldId id="666" r:id="rId4"/>
    <p:sldId id="683" r:id="rId5"/>
    <p:sldId id="667" r:id="rId6"/>
    <p:sldId id="668" r:id="rId7"/>
    <p:sldId id="669" r:id="rId8"/>
    <p:sldId id="670" r:id="rId9"/>
    <p:sldId id="671" r:id="rId10"/>
    <p:sldId id="672" r:id="rId11"/>
    <p:sldId id="673" r:id="rId12"/>
    <p:sldId id="674" r:id="rId13"/>
    <p:sldId id="675" r:id="rId14"/>
    <p:sldId id="682" r:id="rId15"/>
    <p:sldId id="678" r:id="rId16"/>
    <p:sldId id="679" r:id="rId17"/>
    <p:sldId id="680" r:id="rId18"/>
    <p:sldId id="681" r:id="rId19"/>
    <p:sldId id="633" r:id="rId20"/>
    <p:sldId id="635" r:id="rId21"/>
    <p:sldId id="684" r:id="rId22"/>
    <p:sldId id="685" r:id="rId23"/>
  </p:sldIdLst>
  <p:sldSz cx="9144000" cy="6858000" type="screen4x3"/>
  <p:notesSz cx="7315200" cy="9601200"/>
  <p:custDataLst>
    <p:tags r:id="rId26"/>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FFFFCC"/>
    <a:srgbClr val="000066"/>
    <a:srgbClr val="99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75532" autoAdjust="0"/>
  </p:normalViewPr>
  <p:slideViewPr>
    <p:cSldViewPr>
      <p:cViewPr varScale="1">
        <p:scale>
          <a:sx n="49" d="100"/>
          <a:sy n="49" d="100"/>
        </p:scale>
        <p:origin x="-1278" y="-102"/>
      </p:cViewPr>
      <p:guideLst>
        <p:guide orient="horz" pos="2160"/>
        <p:guide pos="3600"/>
      </p:guideLst>
    </p:cSldViewPr>
  </p:slideViewPr>
  <p:outlineViewPr>
    <p:cViewPr>
      <p:scale>
        <a:sx n="33" d="100"/>
        <a:sy n="33" d="100"/>
      </p:scale>
      <p:origin x="0" y="219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87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87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87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DA11A76-E010-E64A-9721-C3A22C2AE169}" type="slidenum">
              <a:rPr lang="en-US"/>
              <a:pPr>
                <a:defRPr/>
              </a:pPr>
              <a:t>‹#›</a:t>
            </a:fld>
            <a:endParaRPr lang="en-US"/>
          </a:p>
        </p:txBody>
      </p:sp>
    </p:spTree>
    <p:extLst>
      <p:ext uri="{BB962C8B-B14F-4D97-AF65-F5344CB8AC3E}">
        <p14:creationId xmlns:p14="http://schemas.microsoft.com/office/powerpoint/2010/main" val="483911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98B7675-986A-4C4B-ADA0-FFB57BC6EEDE}" type="slidenum">
              <a:rPr lang="en-US"/>
              <a:pPr>
                <a:defRPr/>
              </a:pPr>
              <a:t>‹#›</a:t>
            </a:fld>
            <a:endParaRPr lang="en-US"/>
          </a:p>
        </p:txBody>
      </p:sp>
    </p:spTree>
    <p:extLst>
      <p:ext uri="{BB962C8B-B14F-4D97-AF65-F5344CB8AC3E}">
        <p14:creationId xmlns:p14="http://schemas.microsoft.com/office/powerpoint/2010/main" val="1483257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FAE6F02-F76E-7644-8FFB-71A03D022527}"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b="0" baseline="0" dirty="0" smtClean="0"/>
              <a:t>GRASP is Craig </a:t>
            </a:r>
            <a:r>
              <a:rPr lang="en-US" b="0" baseline="0" dirty="0" err="1" smtClean="0"/>
              <a:t>Larman’s</a:t>
            </a:r>
            <a:r>
              <a:rPr lang="en-US" b="0" baseline="0" dirty="0" smtClean="0"/>
              <a:t> group of the “most basic patterns” that are useful in OO.</a:t>
            </a:r>
          </a:p>
          <a:p>
            <a:endParaRPr lang="en-US" b="1" baseline="0" dirty="0" smtClean="0"/>
          </a:p>
          <a:p>
            <a:r>
              <a:rPr lang="en-US" b="1" baseline="0" dirty="0" smtClean="0"/>
              <a:t>Q1: </a:t>
            </a:r>
            <a:r>
              <a:rPr lang="en-US" sz="1200" kern="1200" dirty="0" smtClean="0">
                <a:solidFill>
                  <a:schemeClr val="tx1"/>
                </a:solidFill>
                <a:latin typeface="Times New Roman" charset="0"/>
                <a:ea typeface="ＭＳ Ｐゴシック" charset="-128"/>
                <a:cs typeface="ＭＳ Ｐゴシック" charset="-128"/>
              </a:rPr>
              <a:t>What UML diagram types have we studied so far? (Write down as many as you can remember; we’ll discuss them briefly.)</a:t>
            </a:r>
            <a:endParaRPr lang="en-US" dirty="0" smtClean="0"/>
          </a:p>
          <a:p>
            <a:r>
              <a:rPr lang="en-US" dirty="0" smtClean="0"/>
              <a:t>Image from</a:t>
            </a:r>
            <a:r>
              <a:rPr lang="en-US" baseline="0" dirty="0" smtClean="0"/>
              <a:t> http://chuparustam.blogspot.com/2007/07/not-my-job.html.</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GRASP: General Responsibility Assignment Software Patterns (or Principles)</a:t>
            </a:r>
          </a:p>
          <a:p>
            <a:r>
              <a:rPr lang="en-US" dirty="0" smtClean="0"/>
              <a:t>	Fundamental techniques for effective Responsibility Driven Design (RDD)</a:t>
            </a:r>
          </a:p>
          <a:p>
            <a:r>
              <a:rPr lang="en-US" dirty="0" smtClean="0"/>
              <a:t>What is a Pattern?</a:t>
            </a:r>
            <a:r>
              <a:rPr lang="en-US" baseline="0" dirty="0" smtClean="0"/>
              <a:t>    </a:t>
            </a:r>
            <a:r>
              <a:rPr lang="en-US" dirty="0" smtClean="0"/>
              <a:t>A named solution to a commonly occurring problem</a:t>
            </a:r>
          </a:p>
          <a:p>
            <a:r>
              <a:rPr lang="en-US" dirty="0" smtClean="0"/>
              <a:t>	Effectiveness confirmed by prior experience</a:t>
            </a:r>
          </a:p>
          <a:p>
            <a:r>
              <a:rPr lang="en-US" dirty="0" smtClean="0"/>
              <a:t>	Eliminates ‘reinvention of the wheel’</a:t>
            </a:r>
          </a:p>
          <a:p>
            <a:r>
              <a:rPr lang="en-US" dirty="0" smtClean="0"/>
              <a:t>	Facilitates communication</a:t>
            </a:r>
          </a:p>
          <a:p>
            <a:r>
              <a:rPr lang="en-US" dirty="0" smtClean="0"/>
              <a:t>	Indicates limitations &amp; trade-offs</a:t>
            </a:r>
          </a:p>
          <a:p>
            <a:r>
              <a:rPr lang="en-US" dirty="0" smtClean="0"/>
              <a:t>5 </a:t>
            </a:r>
            <a:r>
              <a:rPr lang="en-US" dirty="0" err="1" smtClean="0"/>
              <a:t>GRASPs</a:t>
            </a:r>
            <a:r>
              <a:rPr lang="en-US" dirty="0" smtClean="0"/>
              <a:t> discussed in this chapter – another 4 covered in Chapter 25</a:t>
            </a:r>
          </a:p>
          <a:p>
            <a:r>
              <a:rPr lang="en-US" dirty="0" smtClean="0"/>
              <a:t>Creator		Information Expert</a:t>
            </a:r>
          </a:p>
          <a:p>
            <a:r>
              <a:rPr lang="en-US" dirty="0" smtClean="0"/>
              <a:t>Low Coupling	Controller</a:t>
            </a:r>
          </a:p>
          <a:p>
            <a:r>
              <a:rPr lang="en-US" dirty="0" smtClean="0"/>
              <a:t>High Cohesion</a:t>
            </a:r>
          </a:p>
          <a:p>
            <a:endParaRPr lang="en-US" dirty="0"/>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Fundamental techniques for effective Responsibility Driven Design (RDD)</a:t>
            </a:r>
          </a:p>
          <a:p>
            <a:r>
              <a:rPr lang="en-US" dirty="0" smtClean="0"/>
              <a:t>What is a Pattern?</a:t>
            </a:r>
            <a:r>
              <a:rPr lang="en-US" baseline="0" dirty="0" smtClean="0"/>
              <a:t>    </a:t>
            </a:r>
            <a:r>
              <a:rPr lang="en-US" dirty="0" smtClean="0"/>
              <a:t>A named solution to a commonly occurring problem</a:t>
            </a:r>
          </a:p>
          <a:p>
            <a:r>
              <a:rPr lang="en-US" dirty="0" smtClean="0"/>
              <a:t>	Effectiveness confirmed by prior experience</a:t>
            </a:r>
          </a:p>
          <a:p>
            <a:r>
              <a:rPr lang="en-US" dirty="0" smtClean="0"/>
              <a:t>	Eliminates ‘reinvention of the wheel’</a:t>
            </a:r>
          </a:p>
          <a:p>
            <a:r>
              <a:rPr lang="en-US" dirty="0" smtClean="0"/>
              <a:t>	Facilitates communication</a:t>
            </a:r>
          </a:p>
          <a:p>
            <a:r>
              <a:rPr lang="en-US" dirty="0" smtClean="0"/>
              <a:t>	Indicates limitations &amp; trade-offs</a:t>
            </a:r>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710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300" dirty="0">
                <a:latin typeface="Lucida Grande" charset="0"/>
                <a:ea typeface="Lucida Grande" charset="0"/>
                <a:cs typeface="Lucida Grande" charset="0"/>
                <a:sym typeface="Lucida Grande" charset="0"/>
              </a:rPr>
              <a:t>• </a:t>
            </a:r>
            <a:r>
              <a:rPr lang="en-US" sz="2300" dirty="0" smtClean="0">
                <a:latin typeface="Lucida Grande" charset="0"/>
                <a:ea typeface="Lucida Grande" charset="0"/>
                <a:cs typeface="Lucida Grande" charset="0"/>
                <a:sym typeface="Lucida Grande" charset="0"/>
              </a:rPr>
              <a:t>the </a:t>
            </a:r>
            <a:r>
              <a:rPr lang="en-US" sz="2300" dirty="0" err="1" smtClean="0">
                <a:latin typeface="Lucida Grande" charset="0"/>
                <a:ea typeface="Lucida Grande" charset="0"/>
                <a:cs typeface="Lucida Grande" charset="0"/>
                <a:sym typeface="Lucida Grande" charset="0"/>
              </a:rPr>
              <a:t>punchline</a:t>
            </a:r>
            <a:r>
              <a:rPr lang="en-US" sz="2300" dirty="0" smtClean="0">
                <a:latin typeface="Lucida Grande" charset="0"/>
                <a:ea typeface="Lucida Grande" charset="0"/>
                <a:cs typeface="Lucida Grande" charset="0"/>
                <a:sym typeface="Lucida Grande" charset="0"/>
              </a:rPr>
              <a:t> perhaps relates to the OCD we all experienced</a:t>
            </a:r>
            <a:r>
              <a:rPr lang="en-US" sz="2300" baseline="0" dirty="0" smtClean="0">
                <a:latin typeface="Lucida Grande" charset="0"/>
                <a:ea typeface="Lucida Grande" charset="0"/>
                <a:cs typeface="Lucida Grande" charset="0"/>
                <a:sym typeface="Lucida Grande" charset="0"/>
              </a:rPr>
              <a:t> when we are about 10 years old!</a:t>
            </a:r>
            <a:endParaRPr lang="en-US" sz="23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20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dirty="0">
                <a:latin typeface="Lucida Grande" charset="0"/>
                <a:ea typeface="Lucida Grande" charset="0"/>
                <a:cs typeface="Lucida Grande" charset="0"/>
                <a:sym typeface="Lucida Grande" charset="0"/>
              </a:rPr>
              <a:t>Yes, this is trivial.  We’ll add much more interesting patterns to our repertoire. </a:t>
            </a:r>
          </a:p>
          <a:p>
            <a:r>
              <a:rPr lang="en-US" sz="1200" dirty="0">
                <a:latin typeface="Lucida Grande" charset="0"/>
                <a:ea typeface="Lucida Grande" charset="0"/>
                <a:cs typeface="Lucida Grande" charset="0"/>
                <a:sym typeface="Lucida Grande" charset="0"/>
              </a:rPr>
              <a:t>• Names matter: support “chunking” for memorizing, facilitate communication</a:t>
            </a:r>
          </a:p>
          <a:p>
            <a:r>
              <a:rPr lang="en-US" sz="1200" dirty="0">
                <a:latin typeface="Lucida Grande" charset="0"/>
                <a:ea typeface="Lucida Grande" charset="0"/>
                <a:cs typeface="Lucida Grande" charset="0"/>
                <a:sym typeface="Lucida Grande" charset="0"/>
              </a:rPr>
              <a:t>• New pattern: patterns codify/describe long standing </a:t>
            </a:r>
            <a:r>
              <a:rPr lang="en-US" sz="1200" dirty="0" smtClean="0">
                <a:latin typeface="Lucida Grande" charset="0"/>
                <a:ea typeface="Lucida Grande" charset="0"/>
                <a:cs typeface="Lucida Grande" charset="0"/>
                <a:sym typeface="Lucida Grande" charset="0"/>
              </a:rPr>
              <a:t>practice</a:t>
            </a:r>
          </a:p>
          <a:p>
            <a:endParaRPr lang="en-US" sz="1200" dirty="0" smtClean="0">
              <a:latin typeface="Lucida Grande" charset="0"/>
              <a:ea typeface="Lucida Grande" charset="0"/>
              <a:cs typeface="Lucida Grande" charset="0"/>
              <a:sym typeface="Lucida Grande" charset="0"/>
            </a:endParaRPr>
          </a:p>
          <a:p>
            <a:r>
              <a:rPr lang="en-US" sz="1200" b="1" dirty="0" smtClean="0">
                <a:latin typeface="Lucida Grande" charset="0"/>
                <a:ea typeface="Lucida Grande" charset="0"/>
                <a:cs typeface="Lucida Grande" charset="0"/>
                <a:sym typeface="Lucida Grande" charset="0"/>
              </a:rPr>
              <a:t>Q5:</a:t>
            </a:r>
            <a:r>
              <a:rPr lang="en-US" sz="1200" b="1" baseline="0" dirty="0" smtClean="0">
                <a:latin typeface="Lucida Grande" charset="0"/>
                <a:ea typeface="Lucida Grande" charset="0"/>
                <a:cs typeface="Lucida Grande" charset="0"/>
                <a:sym typeface="Lucida Grande" charset="0"/>
              </a:rPr>
              <a:t> </a:t>
            </a:r>
            <a:r>
              <a:rPr lang="en-US" sz="1200" dirty="0" smtClean="0">
                <a:latin typeface="Lucida Grande" charset="0"/>
                <a:ea typeface="Lucida Grande" charset="0"/>
                <a:cs typeface="Lucida Grande" charset="0"/>
                <a:sym typeface="Lucida Grande" charset="0"/>
              </a:rPr>
              <a:t>Low-coupling and high-cohesion are key principles in developing maintainable code. How does Information Expert support Low-Coupling in design for more maintainable systems? </a:t>
            </a:r>
          </a:p>
          <a:p>
            <a:r>
              <a:rPr lang="en-US" sz="1200" b="1" dirty="0" smtClean="0">
                <a:latin typeface="Lucida Grande" charset="0"/>
                <a:ea typeface="Lucida Grande" charset="0"/>
                <a:cs typeface="Lucida Grande" charset="0"/>
                <a:sym typeface="Lucida Grande" charset="0"/>
              </a:rPr>
              <a:t>Q6:</a:t>
            </a:r>
            <a:r>
              <a:rPr lang="en-US" sz="1200" b="1" baseline="0" dirty="0" smtClean="0">
                <a:latin typeface="Lucida Grande" charset="0"/>
                <a:ea typeface="Lucida Grande" charset="0"/>
                <a:cs typeface="Lucida Grande" charset="0"/>
                <a:sym typeface="Lucida Grande" charset="0"/>
              </a:rPr>
              <a:t> </a:t>
            </a:r>
            <a:r>
              <a:rPr lang="en-US" sz="1200" dirty="0" smtClean="0">
                <a:latin typeface="Lucida Grande" charset="0"/>
                <a:ea typeface="Lucida Grande" charset="0"/>
                <a:cs typeface="Lucida Grande" charset="0"/>
                <a:sym typeface="Lucida Grande" charset="0"/>
              </a:rPr>
              <a:t>Why do the names of patterns matter? </a:t>
            </a:r>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Q7: An</a:t>
            </a:r>
            <a:r>
              <a:rPr lang="en-US" baseline="0" dirty="0" smtClean="0"/>
              <a:t> object can be created by another if the other object does what? </a:t>
            </a:r>
          </a:p>
          <a:p>
            <a:r>
              <a:rPr lang="en-US" baseline="0" dirty="0" smtClean="0"/>
              <a:t/>
            </a:r>
            <a:br>
              <a:rPr lang="en-US" baseline="0"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15</a:t>
            </a:fld>
            <a:endParaRPr lang="en-US"/>
          </a:p>
        </p:txBody>
      </p:sp>
    </p:spTree>
    <p:extLst>
      <p:ext uri="{BB962C8B-B14F-4D97-AF65-F5344CB8AC3E}">
        <p14:creationId xmlns:p14="http://schemas.microsoft.com/office/powerpoint/2010/main" val="1466735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Board has a composition relationship with a set of squares</a:t>
            </a:r>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18</a:t>
            </a:fld>
            <a:endParaRPr lang="en-US"/>
          </a:p>
        </p:txBody>
      </p:sp>
    </p:spTree>
    <p:extLst>
      <p:ext uri="{BB962C8B-B14F-4D97-AF65-F5344CB8AC3E}">
        <p14:creationId xmlns:p14="http://schemas.microsoft.com/office/powerpoint/2010/main" val="392086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Lucida Grande" charset="0"/>
                <a:ea typeface="Lucida Grande" charset="0"/>
                <a:cs typeface="Lucida Grande" charset="0"/>
                <a:sym typeface="Lucida Grande" charset="0"/>
              </a:rPr>
              <a:t>Q8: What are some </a:t>
            </a:r>
            <a:r>
              <a:rPr lang="en-US" sz="1200" baseline="0" dirty="0" smtClean="0">
                <a:latin typeface="Lucida Grande" charset="0"/>
                <a:ea typeface="Lucida Grande" charset="0"/>
                <a:cs typeface="Lucida Grande" charset="0"/>
                <a:sym typeface="Lucida Grande" charset="0"/>
              </a:rPr>
              <a:t>Creator pattern examples in the BBVS Domain Model?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Lucida Grande" charset="0"/>
              <a:ea typeface="Lucida Grande" charset="0"/>
              <a:cs typeface="Lucida Grande" charset="0"/>
              <a:sym typeface="Lucida Grande"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Lucida Grande" charset="0"/>
                <a:ea typeface="Lucida Grande" charset="0"/>
                <a:cs typeface="Lucida Grande" charset="0"/>
                <a:sym typeface="Lucida Grande" charset="0"/>
              </a:rPr>
              <a:t>We’ll do this exercise in class, as </a:t>
            </a:r>
            <a:r>
              <a:rPr lang="en-US" sz="1200" baseline="0" smtClean="0">
                <a:latin typeface="Lucida Grande" charset="0"/>
                <a:ea typeface="Lucida Grande" charset="0"/>
                <a:cs typeface="Lucida Grande" charset="0"/>
                <a:sym typeface="Lucida Grande" charset="0"/>
              </a:rPr>
              <a:t>a team.</a:t>
            </a:r>
            <a:endParaRPr lang="en-US" sz="1200" dirty="0">
              <a:latin typeface="Lucida Grande" charset="0"/>
              <a:ea typeface="Lucida Grande" charset="0"/>
              <a:cs typeface="Lucida Grande" charset="0"/>
              <a:sym typeface="Lucida Grande" charset="0"/>
            </a:endParaRPr>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19</a:t>
            </a:fld>
            <a:endParaRPr lang="en-US"/>
          </a:p>
        </p:txBody>
      </p:sp>
    </p:spTree>
    <p:extLst>
      <p:ext uri="{BB962C8B-B14F-4D97-AF65-F5344CB8AC3E}">
        <p14:creationId xmlns:p14="http://schemas.microsoft.com/office/powerpoint/2010/main" val="3937125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shot at a part</a:t>
            </a:r>
            <a:r>
              <a:rPr lang="en-US" baseline="0" dirty="0" smtClean="0"/>
              <a:t> of the</a:t>
            </a:r>
            <a:r>
              <a:rPr lang="en-US" dirty="0" smtClean="0"/>
              <a:t> Homework</a:t>
            </a:r>
            <a:r>
              <a:rPr lang="en-US" baseline="0" dirty="0" smtClean="0"/>
              <a:t> 1 Domain Model for </a:t>
            </a:r>
            <a:r>
              <a:rPr lang="en-US" baseline="0" dirty="0" err="1" smtClean="0"/>
              <a:t>BrickBusters</a:t>
            </a:r>
            <a:r>
              <a:rPr lang="en-US" baseline="0" dirty="0" smtClean="0"/>
              <a:t> Video Store…</a:t>
            </a:r>
          </a:p>
          <a:p>
            <a:r>
              <a:rPr lang="en-US" baseline="0" dirty="0" smtClean="0"/>
              <a:t>Notice that not everything is covered: no video return, no shopping class, …</a:t>
            </a:r>
          </a:p>
          <a:p>
            <a:r>
              <a:rPr lang="en-US" baseline="0" dirty="0" smtClean="0"/>
              <a:t>Many models would satisfy … this is only one</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20</a:t>
            </a:fld>
            <a:endParaRPr lang="en-US"/>
          </a:p>
        </p:txBody>
      </p:sp>
    </p:spTree>
    <p:extLst>
      <p:ext uri="{BB962C8B-B14F-4D97-AF65-F5344CB8AC3E}">
        <p14:creationId xmlns:p14="http://schemas.microsoft.com/office/powerpoint/2010/main" val="3845488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http://laputan.org/dfc/discussion.html.</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22</a:t>
            </a:fld>
            <a:endParaRPr lang="en-US"/>
          </a:p>
        </p:txBody>
      </p:sp>
    </p:spTree>
    <p:extLst>
      <p:ext uri="{BB962C8B-B14F-4D97-AF65-F5344CB8AC3E}">
        <p14:creationId xmlns:p14="http://schemas.microsoft.com/office/powerpoint/2010/main" val="129788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a:t>
            </a:r>
            <a:r>
              <a:rPr lang="en-US" baseline="0" dirty="0" smtClean="0"/>
              <a:t> by Rafael </a:t>
            </a:r>
            <a:r>
              <a:rPr lang="en-US" baseline="0" dirty="0" err="1" smtClean="0"/>
              <a:t>Malach</a:t>
            </a:r>
            <a:r>
              <a:rPr lang="en-US" baseline="0" dirty="0" smtClean="0"/>
              <a:t> et al (at the Weizmann Institute in Israel) shed that, when subjects are absorbed in an experience, the parts of the brain associated with self-consciousness are actually shut down by the rest of the brain.  The “self” disappears.  Which is why, after such an experience, you have trouble remembering what you did, even though it was totally intense at the time.</a:t>
            </a:r>
          </a:p>
          <a:p>
            <a:endParaRPr lang="en-US" baseline="0" dirty="0" smtClean="0"/>
          </a:p>
          <a:p>
            <a:r>
              <a:rPr lang="en-US" baseline="0" dirty="0" smtClean="0"/>
              <a:t>Image from http://parentingbeyondbelief.com/blog/?p=2449.</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a:t>
            </a:fld>
            <a:endParaRPr lang="en-US"/>
          </a:p>
        </p:txBody>
      </p:sp>
    </p:spTree>
    <p:extLst>
      <p:ext uri="{BB962C8B-B14F-4D97-AF65-F5344CB8AC3E}">
        <p14:creationId xmlns:p14="http://schemas.microsoft.com/office/powerpoint/2010/main" val="243270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dirty="0">
                <a:latin typeface="Lucida Grande" charset="0"/>
                <a:ea typeface="Lucida Grande" charset="0"/>
                <a:cs typeface="Lucida Grande" charset="0"/>
                <a:sym typeface="Lucida Grande" charset="0"/>
              </a:rPr>
              <a:t>• “</a:t>
            </a:r>
            <a:r>
              <a:rPr lang="en-US" sz="1200" dirty="0" err="1">
                <a:latin typeface="Lucida Grande" charset="0"/>
                <a:ea typeface="Lucida Grande" charset="0"/>
                <a:cs typeface="Lucida Grande" charset="0"/>
                <a:sym typeface="Lucida Grande" charset="0"/>
              </a:rPr>
              <a:t>Blech</a:t>
            </a:r>
            <a:r>
              <a:rPr lang="en-US" sz="1200" dirty="0">
                <a:latin typeface="Lucida Grande" charset="0"/>
                <a:ea typeface="Lucida Grande" charset="0"/>
                <a:cs typeface="Lucida Grande" charset="0"/>
                <a:sym typeface="Lucida Grande" charset="0"/>
              </a:rPr>
              <a:t>! I like technology because it’s rigorous and doesn’t involve rote memorization!” </a:t>
            </a:r>
            <a:endParaRPr lang="en-US" sz="1200" dirty="0" smtClean="0">
              <a:latin typeface="Lucida Grande" charset="0"/>
              <a:ea typeface="Lucida Grande" charset="0"/>
              <a:cs typeface="Lucida Grande" charset="0"/>
              <a:sym typeface="Lucida Grande" charset="0"/>
            </a:endParaRPr>
          </a:p>
          <a:p>
            <a:r>
              <a:rPr lang="en-US" sz="1200" b="1" dirty="0" smtClean="0">
                <a:latin typeface="Lucida Grande" charset="0"/>
                <a:ea typeface="Lucida Grande" charset="0"/>
                <a:cs typeface="Lucida Grande" charset="0"/>
                <a:sym typeface="Lucida Grande" charset="0"/>
              </a:rPr>
              <a:t>Q2</a:t>
            </a:r>
            <a:r>
              <a:rPr lang="en-US" sz="1200" b="1" dirty="0">
                <a:latin typeface="Lucida Grande" charset="0"/>
                <a:ea typeface="Lucida Grande" charset="0"/>
                <a:cs typeface="Lucida Grande" charset="0"/>
                <a:sym typeface="Lucida Grande" charset="0"/>
              </a:rPr>
              <a:t>:</a:t>
            </a:r>
            <a:r>
              <a:rPr lang="en-US" sz="1200" b="1" dirty="0" smtClean="0">
                <a:latin typeface="Lucida Grande" charset="0"/>
                <a:ea typeface="Lucida Grande" charset="0"/>
                <a:cs typeface="Lucida Grande" charset="0"/>
                <a:sym typeface="Lucida Grande" charset="0"/>
              </a:rPr>
              <a:t> </a:t>
            </a:r>
            <a:r>
              <a:rPr lang="en-US" sz="1200" dirty="0" smtClean="0">
                <a:latin typeface="Lucida Grande" charset="0"/>
                <a:ea typeface="Lucida Grande" charset="0"/>
                <a:cs typeface="Lucida Grande" charset="0"/>
                <a:sym typeface="Lucida Grande" charset="0"/>
              </a:rPr>
              <a:t>List three things that can help us develop object-oriented design mastery:</a:t>
            </a:r>
          </a:p>
          <a:p>
            <a:r>
              <a:rPr lang="en-US" sz="1200" dirty="0">
                <a:latin typeface="Lucida Grande" charset="0"/>
                <a:ea typeface="Lucida Grande" charset="0"/>
                <a:cs typeface="Lucida Grande" charset="0"/>
                <a:sym typeface="Lucida Grande" charset="0"/>
              </a:rPr>
              <a:t>• </a:t>
            </a:r>
            <a:r>
              <a:rPr lang="en-US" sz="1200" dirty="0" smtClean="0">
                <a:latin typeface="Lucida Grande" charset="0"/>
                <a:ea typeface="Lucida Grande" charset="0"/>
                <a:cs typeface="Lucida Grande" charset="0"/>
                <a:sym typeface="Lucida Grande" charset="0"/>
              </a:rPr>
              <a:t>call-out on this slide:</a:t>
            </a:r>
            <a:endParaRPr lang="en-US" sz="1200" dirty="0">
              <a:latin typeface="Lucida Grande" charset="0"/>
              <a:ea typeface="Lucida Grande" charset="0"/>
              <a:cs typeface="Lucida Grande" charset="0"/>
              <a:sym typeface="Lucida Grande" charset="0"/>
            </a:endParaRPr>
          </a:p>
          <a:p>
            <a:r>
              <a:rPr lang="en-US" sz="1200" dirty="0">
                <a:latin typeface="Lucida Grande" charset="0"/>
                <a:ea typeface="Lucida Grande" charset="0"/>
                <a:cs typeface="Lucida Grande" charset="0"/>
                <a:sym typeface="Lucida Grande" charset="0"/>
              </a:rPr>
              <a:t>	- You won’t be a master when you finish the course—after </a:t>
            </a:r>
            <a:r>
              <a:rPr lang="en-US" sz="1200" dirty="0" smtClean="0">
                <a:latin typeface="Lucida Grande" charset="0"/>
                <a:ea typeface="Lucida Grande" charset="0"/>
                <a:cs typeface="Lucida Grande" charset="0"/>
                <a:sym typeface="Lucida Grande" charset="0"/>
              </a:rPr>
              <a:t>many</a:t>
            </a:r>
            <a:r>
              <a:rPr lang="en-US" sz="1200" baseline="0" dirty="0" smtClean="0">
                <a:latin typeface="Lucida Grande" charset="0"/>
                <a:ea typeface="Lucida Grande" charset="0"/>
                <a:cs typeface="Lucida Grande" charset="0"/>
                <a:sym typeface="Lucida Grande" charset="0"/>
              </a:rPr>
              <a:t> </a:t>
            </a:r>
            <a:r>
              <a:rPr lang="en-US" sz="1200" dirty="0" smtClean="0">
                <a:latin typeface="Lucida Grande" charset="0"/>
                <a:ea typeface="Lucida Grande" charset="0"/>
                <a:cs typeface="Lucida Grande" charset="0"/>
                <a:sym typeface="Lucida Grande" charset="0"/>
              </a:rPr>
              <a:t>years </a:t>
            </a:r>
            <a:r>
              <a:rPr lang="en-US" sz="1200" dirty="0">
                <a:latin typeface="Lucida Grande" charset="0"/>
                <a:ea typeface="Lucida Grande" charset="0"/>
                <a:cs typeface="Lucida Grande" charset="0"/>
                <a:sym typeface="Lucida Grande" charset="0"/>
              </a:rPr>
              <a:t>I’m not a master—but you’ll be positioned </a:t>
            </a:r>
            <a:r>
              <a:rPr lang="en-US" sz="1200" dirty="0" smtClean="0">
                <a:latin typeface="Lucida Grande" charset="0"/>
                <a:ea typeface="Lucida Grande" charset="0"/>
                <a:cs typeface="Lucida Grande" charset="0"/>
                <a:sym typeface="Lucida Grande" charset="0"/>
              </a:rPr>
              <a:t>to</a:t>
            </a:r>
            <a:r>
              <a:rPr lang="en-US" sz="1200" baseline="0" dirty="0" smtClean="0">
                <a:latin typeface="Lucida Grande" charset="0"/>
                <a:ea typeface="Lucida Grande" charset="0"/>
                <a:cs typeface="Lucida Grande" charset="0"/>
                <a:sym typeface="Lucida Grande" charset="0"/>
              </a:rPr>
              <a:t> practice</a:t>
            </a:r>
            <a:r>
              <a:rPr lang="en-US" sz="1200" dirty="0" smtClean="0">
                <a:latin typeface="Lucida Grande" charset="0"/>
                <a:ea typeface="Lucida Grande" charset="0"/>
                <a:cs typeface="Lucida Grande" charset="0"/>
                <a:sym typeface="Lucida Grande" charset="0"/>
              </a:rPr>
              <a:t>.</a:t>
            </a:r>
            <a:endParaRPr lang="en-US" sz="1200" dirty="0">
              <a:latin typeface="Lucida Grande" charset="0"/>
              <a:ea typeface="Lucida Grande" charset="0"/>
              <a:cs typeface="Lucida Grande" charset="0"/>
              <a:sym typeface="Lucida Grande" charset="0"/>
            </a:endParaRPr>
          </a:p>
          <a:p>
            <a:r>
              <a:rPr lang="en-US" sz="1200" dirty="0">
                <a:latin typeface="Lucida Grande" charset="0"/>
                <a:ea typeface="Lucida Grande" charset="0"/>
                <a:cs typeface="Lucida Grande" charset="0"/>
                <a:sym typeface="Lucida Grande" charset="0"/>
              </a:rPr>
              <a:t>	- You’ll be conversant in OO design, so you can work with others and learn together</a:t>
            </a:r>
            <a:r>
              <a:rPr lang="en-US" sz="1200" dirty="0" smtClean="0">
                <a:latin typeface="Lucida Grande" charset="0"/>
                <a:ea typeface="Lucida Grande" charset="0"/>
                <a:cs typeface="Lucida Grande" charset="0"/>
                <a:sym typeface="Lucida Grande" charset="0"/>
              </a:rPr>
              <a:t>.</a:t>
            </a:r>
          </a:p>
          <a:p>
            <a:endParaRPr lang="en-US" sz="1200" dirty="0" smtClean="0">
              <a:latin typeface="Lucida Grande" charset="0"/>
              <a:ea typeface="Lucida Grande" charset="0"/>
              <a:cs typeface="Lucida Grande" charset="0"/>
              <a:sym typeface="Lucida Grande"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err="1" smtClean="0">
                <a:latin typeface="Lucida Grande" charset="0"/>
                <a:ea typeface="Lucida Grande" charset="0"/>
                <a:cs typeface="Lucida Grande" charset="0"/>
                <a:sym typeface="Lucida Grande" charset="0"/>
              </a:rPr>
              <a:t>Dr</a:t>
            </a:r>
            <a:r>
              <a:rPr lang="en-US" sz="1200" dirty="0" smtClean="0">
                <a:latin typeface="Lucida Grande" charset="0"/>
                <a:ea typeface="Lucida Grande" charset="0"/>
                <a:cs typeface="Lucida Grande" charset="0"/>
                <a:sym typeface="Lucida Grande" charset="0"/>
              </a:rPr>
              <a:t> </a:t>
            </a:r>
            <a:r>
              <a:rPr lang="en-US" sz="1200" dirty="0" err="1" smtClean="0">
                <a:latin typeface="Lucida Grande" charset="0"/>
                <a:ea typeface="Lucida Grande" charset="0"/>
                <a:cs typeface="Lucida Grande" charset="0"/>
                <a:sym typeface="Lucida Grande" charset="0"/>
              </a:rPr>
              <a:t>Bohner</a:t>
            </a:r>
            <a:r>
              <a:rPr lang="en-US" sz="1200" dirty="0" smtClean="0">
                <a:latin typeface="Lucida Grande" charset="0"/>
                <a:ea typeface="Lucida Grande" charset="0"/>
                <a:cs typeface="Lucida Grande" charset="0"/>
                <a:sym typeface="Lucida Grande" charset="0"/>
              </a:rPr>
              <a:t> says there’s a good Merlin Mann’s story of the new butcher and the experienced butcher, embedded in the rant video here: http://www.43folders.com/2009/10/22/who-you-are</a:t>
            </a:r>
          </a:p>
          <a:p>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 Martin</a:t>
            </a:r>
            <a:r>
              <a:rPr lang="en-US" baseline="0" dirty="0" smtClean="0"/>
              <a:t> talks about SRP as the “S” in “SOLID” – his basic methods for handling dependency management.  His </a:t>
            </a:r>
            <a:r>
              <a:rPr lang="en-US" dirty="0" smtClean="0"/>
              <a:t>description of SRP can be found at http://butunclebob.com/ArticleS.UncleBob.PrinciplesOfOod. </a:t>
            </a:r>
          </a:p>
          <a:p>
            <a:endParaRPr lang="en-US" dirty="0" smtClean="0"/>
          </a:p>
          <a:p>
            <a:r>
              <a:rPr lang="en-US" dirty="0" smtClean="0"/>
              <a:t>SRP =</a:t>
            </a:r>
            <a:r>
              <a:rPr lang="en-US" baseline="0" dirty="0" smtClean="0"/>
              <a:t> “Single Responsibility Principle” – Due originally to Tom </a:t>
            </a:r>
            <a:r>
              <a:rPr lang="en-US" baseline="0" dirty="0" err="1" smtClean="0"/>
              <a:t>DeMarco</a:t>
            </a:r>
            <a:r>
              <a:rPr lang="en-US" baseline="0" dirty="0" smtClean="0"/>
              <a:t> and </a:t>
            </a:r>
            <a:r>
              <a:rPr lang="en-US" baseline="0" dirty="0" err="1" smtClean="0"/>
              <a:t>Meilir</a:t>
            </a:r>
            <a:r>
              <a:rPr lang="en-US" baseline="0" dirty="0" smtClean="0"/>
              <a:t> Page-Jones.</a:t>
            </a:r>
          </a:p>
          <a:p>
            <a:endParaRPr lang="en-US" baseline="0" dirty="0" smtClean="0"/>
          </a:p>
          <a:p>
            <a:r>
              <a:rPr lang="en-US" baseline="0" dirty="0" smtClean="0"/>
              <a:t>From http://www.oodesign.com/single-responsibility-principle.html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Motivation</a:t>
            </a:r>
          </a:p>
          <a:p>
            <a:r>
              <a:rPr lang="en-US" dirty="0" smtClean="0"/>
              <a:t>In this context a responsibility is considered to be one reason to change. This principle states that if we have 2 reasons to change for a class, we have to split the functionality in two classes. Each class will handle only one responsibility and on future if we need to make one change we are going to make it in the class which handle it. When we need to make a change in a class having more responsibilities the change might affect the other functionality of the classes.</a:t>
            </a:r>
          </a:p>
          <a:p>
            <a:r>
              <a:rPr lang="en-US" b="1" dirty="0" smtClean="0"/>
              <a:t>The Single Responsibility Principle</a:t>
            </a:r>
            <a:r>
              <a:rPr lang="en-US" dirty="0" smtClean="0"/>
              <a:t> is a simple and intuitive principle, but in practice it is sometimes hard to get it right.</a:t>
            </a:r>
          </a:p>
          <a:p>
            <a:endParaRPr lang="en-US" b="1" dirty="0" smtClean="0"/>
          </a:p>
          <a:p>
            <a:r>
              <a:rPr lang="en-US" b="1" dirty="0" smtClean="0"/>
              <a:t>Intent</a:t>
            </a:r>
          </a:p>
          <a:p>
            <a:r>
              <a:rPr lang="en-US" dirty="0" smtClean="0"/>
              <a:t>A class should have only one reason to change.</a:t>
            </a:r>
          </a:p>
          <a:p>
            <a:endParaRPr lang="en-US" dirty="0" smtClean="0"/>
          </a:p>
          <a:p>
            <a:r>
              <a:rPr lang="en-US" dirty="0" smtClean="0"/>
              <a:t>Bob Martin pic from http://skillsmatter.com/go/agile-expert-series.</a:t>
            </a:r>
          </a:p>
          <a:p>
            <a:r>
              <a:rPr lang="en-US" dirty="0" smtClean="0"/>
              <a:t>Craig </a:t>
            </a:r>
            <a:r>
              <a:rPr lang="en-US" dirty="0" err="1" smtClean="0"/>
              <a:t>Larman</a:t>
            </a:r>
            <a:r>
              <a:rPr lang="en-US" dirty="0" smtClean="0"/>
              <a:t> pic from http://www.technologytransfer.eu/speaker/12/Craig_Larman.html.</a:t>
            </a:r>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4</a:t>
            </a:fld>
            <a:endParaRPr lang="en-US"/>
          </a:p>
        </p:txBody>
      </p:sp>
    </p:spTree>
    <p:extLst>
      <p:ext uri="{BB962C8B-B14F-4D97-AF65-F5344CB8AC3E}">
        <p14:creationId xmlns:p14="http://schemas.microsoft.com/office/powerpoint/2010/main" val="234037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Object-Oriented Design (OOD) is a Complex Activity </a:t>
            </a:r>
          </a:p>
          <a:p>
            <a:r>
              <a:rPr lang="en-US" dirty="0" smtClean="0"/>
              <a:t>	Experience is the real teacher</a:t>
            </a:r>
            <a:r>
              <a:rPr lang="en-US" baseline="0" dirty="0" smtClean="0"/>
              <a:t> -- </a:t>
            </a:r>
            <a:r>
              <a:rPr lang="en-US" dirty="0" smtClean="0"/>
              <a:t>Using patterns, we can learn from experience </a:t>
            </a:r>
          </a:p>
          <a:p>
            <a:r>
              <a:rPr lang="en-US" dirty="0" smtClean="0"/>
              <a:t>	Must understand proven design principles for effective OOD</a:t>
            </a:r>
            <a:br>
              <a:rPr lang="en-US" dirty="0" smtClean="0"/>
            </a:br>
            <a:endParaRPr lang="en-US" dirty="0" smtClean="0"/>
          </a:p>
          <a:p>
            <a:r>
              <a:rPr lang="en-US" dirty="0" smtClean="0"/>
              <a:t>Picture of </a:t>
            </a:r>
            <a:r>
              <a:rPr lang="en-US" dirty="0" err="1" smtClean="0"/>
              <a:t>Wirfs</a:t>
            </a:r>
            <a:r>
              <a:rPr lang="en-US" dirty="0" smtClean="0"/>
              <a:t>-Brock from http://www.oopsla.org/oopsla2008/program-overview/invited-speakers.html. </a:t>
            </a:r>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891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dirty="0" smtClean="0">
                <a:latin typeface="Lucida Grande" charset="0"/>
                <a:ea typeface="Lucida Grande" charset="0"/>
                <a:cs typeface="Lucida Grande" charset="0"/>
                <a:sym typeface="Lucida Grande" charset="0"/>
              </a:rPr>
              <a:t>The “doing” is done by a class’s methods.  And the “knowing” is done by its attributes.</a:t>
            </a:r>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Lucida Grande" charset="0"/>
                <a:ea typeface="Lucida Grande" charset="0"/>
                <a:cs typeface="Lucida Grande" charset="0"/>
                <a:sym typeface="Lucida Grande" charset="0"/>
              </a:rPr>
              <a:t>Q3: </a:t>
            </a:r>
            <a:r>
              <a:rPr lang="en-US" sz="1200" dirty="0" smtClean="0">
                <a:latin typeface="Lucida Grande" charset="0"/>
                <a:ea typeface="Lucida Grande" charset="0"/>
                <a:cs typeface="Lucida Grande" charset="0"/>
                <a:sym typeface="Lucida Grande" charset="0"/>
              </a:rPr>
              <a:t>What are some things an object might be responsible to </a:t>
            </a:r>
            <a:r>
              <a:rPr lang="en-US" sz="1200" b="1" dirty="0" smtClean="0">
                <a:latin typeface="Lucida Grande" charset="0"/>
                <a:ea typeface="Lucida Grande" charset="0"/>
                <a:cs typeface="Lucida Grande" charset="0"/>
                <a:sym typeface="Lucida Grande" charset="0"/>
              </a:rPr>
              <a:t>do</a:t>
            </a:r>
            <a:r>
              <a:rPr lang="en-US" sz="1200" dirty="0" smtClean="0">
                <a:latin typeface="Lucida Grande" charset="0"/>
                <a:ea typeface="Lucida Grande" charset="0"/>
                <a:cs typeface="Lucida Grande" charset="0"/>
                <a:sym typeface="Lucida Grande" charset="0"/>
              </a:rPr>
              <a:t>?  </a:t>
            </a:r>
          </a:p>
          <a:p>
            <a:r>
              <a:rPr lang="en-US" sz="1200" b="1" dirty="0" smtClean="0">
                <a:latin typeface="Lucida Grande" charset="0"/>
                <a:ea typeface="Lucida Grande" charset="0"/>
                <a:cs typeface="Lucida Grande" charset="0"/>
                <a:sym typeface="Lucida Grande" charset="0"/>
              </a:rPr>
              <a:t>Q4: </a:t>
            </a:r>
            <a:r>
              <a:rPr lang="en-US" sz="1200" dirty="0" smtClean="0">
                <a:latin typeface="Lucida Grande" charset="0"/>
                <a:ea typeface="Lucida Grande" charset="0"/>
                <a:cs typeface="Lucida Grande" charset="0"/>
                <a:sym typeface="Lucida Grande" charset="0"/>
              </a:rPr>
              <a:t>What are some things an object might be responsible to </a:t>
            </a:r>
            <a:r>
              <a:rPr lang="en-US" sz="1200" b="1" dirty="0" smtClean="0">
                <a:latin typeface="Lucida Grande" charset="0"/>
                <a:ea typeface="Lucida Grande" charset="0"/>
                <a:cs typeface="Lucida Grande" charset="0"/>
                <a:sym typeface="Lucida Grande" charset="0"/>
              </a:rPr>
              <a:t>know</a:t>
            </a:r>
            <a:r>
              <a:rPr lang="en-US" sz="1200" dirty="0" smtClean="0">
                <a:latin typeface="Lucida Grande" charset="0"/>
                <a:ea typeface="Lucida Grande" charset="0"/>
                <a:cs typeface="Lucida Grande" charset="0"/>
                <a:sym typeface="Lucida Grande" charset="0"/>
              </a:rPr>
              <a:t>?  </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7</a:t>
            </a:fld>
            <a:endParaRPr lang="en-US"/>
          </a:p>
        </p:txBody>
      </p:sp>
    </p:spTree>
    <p:extLst>
      <p:ext uri="{BB962C8B-B14F-4D97-AF65-F5344CB8AC3E}">
        <p14:creationId xmlns:p14="http://schemas.microsoft.com/office/powerpoint/2010/main" val="106623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 scale: A single object fulfills the responsibility</a:t>
            </a:r>
            <a:br>
              <a:rPr lang="en-US" dirty="0" smtClean="0"/>
            </a:br>
            <a:endParaRPr lang="en-US" dirty="0" smtClean="0"/>
          </a:p>
          <a:p>
            <a:r>
              <a:rPr lang="en-US" dirty="0" smtClean="0"/>
              <a:t>Medium scale: A group of objects collaborate </a:t>
            </a:r>
            <a:br>
              <a:rPr lang="en-US" dirty="0" smtClean="0"/>
            </a:br>
            <a:endParaRPr lang="en-US" dirty="0" smtClean="0"/>
          </a:p>
          <a:p>
            <a:r>
              <a:rPr lang="en-US" dirty="0" smtClean="0"/>
              <a:t>Large scale: An entire system or sub-system required</a:t>
            </a:r>
          </a:p>
          <a:p>
            <a:endParaRPr lang="en-US" dirty="0"/>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403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Lucida Grande" charset="0"/>
                <a:ea typeface="Lucida Grande" charset="0"/>
                <a:cs typeface="Lucida Grande" charset="0"/>
                <a:sym typeface="Lucida Grande" charset="0"/>
              </a:rPr>
              <a:t>• figure: What responsibility decisions were made when this seq. diagram was drawn?</a:t>
            </a:r>
          </a:p>
          <a:p>
            <a:r>
              <a:rPr lang="en-US" sz="1200" dirty="0" smtClean="0">
                <a:latin typeface="Lucida Grande" charset="0"/>
                <a:ea typeface="Lucida Grande" charset="0"/>
                <a:cs typeface="Lucida Grande" charset="0"/>
                <a:sym typeface="Lucida Grande" charset="0"/>
              </a:rPr>
              <a:t>Someone sends Sale a message telling it to make a payment</a:t>
            </a:r>
          </a:p>
          <a:p>
            <a:r>
              <a:rPr lang="en-US" sz="1200" dirty="0" smtClean="0">
                <a:latin typeface="Lucida Grande" charset="0"/>
                <a:ea typeface="Lucida Grande" charset="0"/>
                <a:cs typeface="Lucida Grande" charset="0"/>
                <a:sym typeface="Lucida Grande" charset="0"/>
              </a:rPr>
              <a:t>Implies Sale has the responsibility to create a Payment object</a:t>
            </a:r>
          </a:p>
          <a:p>
            <a:r>
              <a:rPr lang="en-US" sz="1200" dirty="0" smtClean="0">
                <a:latin typeface="Lucida Grande" charset="0"/>
                <a:ea typeface="Lucida Grande" charset="0"/>
                <a:cs typeface="Lucida Grande" charset="0"/>
                <a:sym typeface="Lucida Grande" charset="0"/>
              </a:rPr>
              <a:t>Doesn’t necessarily mean Sales creates Payment directly …</a:t>
            </a:r>
          </a:p>
          <a:p>
            <a:endParaRPr lang="en-US" sz="1200" dirty="0" smtClean="0">
              <a:latin typeface="Lucida Grande" charset="0"/>
              <a:ea typeface="Lucida Grande" charset="0"/>
              <a:cs typeface="Lucida Grande" charset="0"/>
              <a:sym typeface="Lucida Grande" charset="0"/>
            </a:endParaRPr>
          </a:p>
          <a:p>
            <a:r>
              <a:rPr lang="en-US" sz="1200" dirty="0" smtClean="0">
                <a:latin typeface="Lucida Grande" charset="0"/>
                <a:ea typeface="Lucida Grande" charset="0"/>
                <a:cs typeface="Lucida Grande" charset="0"/>
                <a:sym typeface="Lucida Grande" charset="0"/>
              </a:rPr>
              <a:t>- </a:t>
            </a:r>
            <a:r>
              <a:rPr lang="en-US" sz="1200" dirty="0">
                <a:latin typeface="Lucida Grande" charset="0"/>
                <a:ea typeface="Lucida Grande" charset="0"/>
                <a:cs typeface="Lucida Grande" charset="0"/>
                <a:sym typeface="Lucida Grande" charset="0"/>
              </a:rPr>
              <a:t>Sale objects are responsible for creating Payment objects</a:t>
            </a:r>
          </a:p>
          <a:p>
            <a:r>
              <a:rPr lang="en-US" sz="1200" dirty="0">
                <a:latin typeface="Lucida Grande" charset="0"/>
                <a:ea typeface="Lucida Grande" charset="0"/>
                <a:cs typeface="Lucida Grande" charset="0"/>
                <a:sym typeface="Lucida Grande" charset="0"/>
              </a:rPr>
              <a:t> - Implicit in that, Sale objects collaborate with Payment objects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nvGrpSpPr>
            <p:cNvPr id="7" name="Group 5"/>
            <p:cNvGrpSpPr>
              <a:grpSpLocks/>
            </p:cNvGrpSpPr>
            <p:nvPr userDrawn="1"/>
          </p:nvGrpSpPr>
          <p:grpSpPr bwMode="auto">
            <a:xfrm>
              <a:off x="0" y="672"/>
              <a:ext cx="1806" cy="1989"/>
              <a:chOff x="0" y="672"/>
              <a:chExt cx="1806" cy="1989"/>
            </a:xfrm>
          </p:grpSpPr>
          <p:sp>
            <p:nvSpPr>
              <p:cNvPr id="8"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9" name="Rectangle 7"/>
              <p:cNvSpPr>
                <a:spLocks noChangeArrowheads="1"/>
              </p:cNvSpPr>
              <p:nvPr/>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0" name="Rectangle 8"/>
              <p:cNvSpPr>
                <a:spLocks noChangeArrowheads="1"/>
              </p:cNvSpPr>
              <p:nvPr/>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1" name="Rectangle 9"/>
              <p:cNvSpPr>
                <a:spLocks noChangeArrowheads="1"/>
              </p:cNvSpPr>
              <p:nvPr/>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2"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3" name="Rectangle 11"/>
              <p:cNvSpPr>
                <a:spLocks noChangeArrowheads="1"/>
              </p:cNvSpPr>
              <p:nvPr/>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4" name="Rectangle 12"/>
              <p:cNvSpPr>
                <a:spLocks noChangeArrowheads="1"/>
              </p:cNvSpPr>
              <p:nvPr/>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5"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6" name="Rectangle 14"/>
              <p:cNvSpPr>
                <a:spLocks noChangeArrowheads="1"/>
              </p:cNvSpPr>
              <p:nvPr/>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7"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grpSp>
      <p:sp>
        <p:nvSpPr>
          <p:cNvPr id="18" name="Line 21"/>
          <p:cNvSpPr>
            <a:spLocks noChangeShapeType="1"/>
          </p:cNvSpPr>
          <p:nvPr/>
        </p:nvSpPr>
        <p:spPr bwMode="auto">
          <a:xfrm>
            <a:off x="228600" y="62484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9" name="Picture 31" descr="rose4"/>
          <p:cNvPicPr>
            <a:picLocks noChangeAspect="1" noChangeArrowheads="1"/>
          </p:cNvPicPr>
          <p:nvPr userDrawn="1"/>
        </p:nvPicPr>
        <p:blipFill>
          <a:blip r:embed="rId2">
            <a:alphaModFix/>
          </a:blip>
          <a:srcRect l="12895" t="22858"/>
          <a:stretch>
            <a:fillRect/>
          </a:stretch>
        </p:blipFill>
        <p:spPr bwMode="auto">
          <a:xfrm>
            <a:off x="5784576" y="6300787"/>
            <a:ext cx="3359424" cy="557213"/>
          </a:xfrm>
          <a:prstGeom prst="rect">
            <a:avLst/>
          </a:prstGeom>
          <a:noFill/>
        </p:spPr>
      </p:pic>
      <p:sp>
        <p:nvSpPr>
          <p:cNvPr id="4115" name="Rectangle 19"/>
          <p:cNvSpPr>
            <a:spLocks noGrp="1" noChangeArrowheads="1"/>
          </p:cNvSpPr>
          <p:nvPr>
            <p:ph type="ctrTitle"/>
          </p:nvPr>
        </p:nvSpPr>
        <p:spPr>
          <a:xfrm>
            <a:off x="2971800" y="1828800"/>
            <a:ext cx="6019800" cy="2209800"/>
          </a:xfrm>
        </p:spPr>
        <p:txBody>
          <a:bodyPr/>
          <a:lstStyle>
            <a:lvl1pPr>
              <a:defRPr sz="4200">
                <a:solidFill>
                  <a:schemeClr val="tx2"/>
                </a:solidFill>
                <a:effectLst>
                  <a:outerShdw blurRad="50800" dist="38100" dir="2700000" algn="br">
                    <a:srgbClr val="000000">
                      <a:alpha val="43000"/>
                    </a:srgbClr>
                  </a:outerShdw>
                </a:effectLst>
              </a:defRPr>
            </a:lvl1pPr>
          </a:lstStyle>
          <a:p>
            <a:r>
              <a:rPr lang="en-US" dirty="0"/>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2800"/>
            </a:lvl1pPr>
          </a:lstStyle>
          <a:p>
            <a:r>
              <a:rPr lang="en-US"/>
              <a:t>Click to edit Master subtitle style</a:t>
            </a:r>
          </a:p>
        </p:txBody>
      </p:sp>
      <p:sp>
        <p:nvSpPr>
          <p:cNvPr id="20"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17"/>
          <p:cNvSpPr>
            <a:spLocks noGrp="1" noChangeArrowheads="1"/>
          </p:cNvSpPr>
          <p:nvPr>
            <p:ph type="ftr" sz="quarter" idx="11"/>
          </p:nvPr>
        </p:nvSpPr>
        <p:spPr/>
        <p:txBody>
          <a:bodyPr/>
          <a:lstStyle>
            <a:lvl1pPr>
              <a:defRPr/>
            </a:lvl1pPr>
          </a:lstStyle>
          <a:p>
            <a:pPr>
              <a:defRPr/>
            </a:pPr>
            <a:endParaRPr lang="en-US" dirty="0"/>
          </a:p>
        </p:txBody>
      </p:sp>
      <p:sp>
        <p:nvSpPr>
          <p:cNvPr id="22" name="Rectangle 18"/>
          <p:cNvSpPr>
            <a:spLocks noGrp="1" noChangeArrowheads="1"/>
          </p:cNvSpPr>
          <p:nvPr>
            <p:ph type="sldNum" sz="quarter" idx="12"/>
          </p:nvPr>
        </p:nvSpPr>
        <p:spPr/>
        <p:txBody>
          <a:bodyPr/>
          <a:lstStyle>
            <a:lvl1pPr>
              <a:defRPr/>
            </a:lvl1pPr>
          </a:lstStyle>
          <a:p>
            <a:pPr>
              <a:defRPr/>
            </a:pPr>
            <a:fld id="{A655A555-AB5D-AB47-9A04-8ECC014EEA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D83C5A2-3CDB-8D43-803E-A3728E607B3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A58896-62B4-C440-B032-A29F26D1A7E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038600" cy="44958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B87EBC-9861-6140-A321-9ACAA360D56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C88F01-88A4-0A49-A992-66D74FFC0B5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DFE2931-4B0B-694B-995F-A2D88DDB819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7F6D2B4-435D-E74A-8285-6CF81365FB5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451B28E-7595-6A4B-A957-C884F43E84C0}"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0048E52-6334-C748-88D8-371D152ACCC2}"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9B476CB-7739-B045-A5B0-808B29AD9314}"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B57C557-CAFD-FD46-99B7-D835B996629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DA8D20F-AAD2-644F-85B5-CE4A6981711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7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grpSp>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D98F137C-4BC3-5045-90E0-34A07F0E8B7F}" type="slidenum">
              <a:rPr lang="en-US"/>
              <a:pPr>
                <a:defRPr/>
              </a:pPr>
              <a:t>‹#›</a:t>
            </a:fld>
            <a:endParaRPr lang="en-US"/>
          </a:p>
        </p:txBody>
      </p:sp>
      <p:sp>
        <p:nvSpPr>
          <p:cNvPr id="1029" name="Rectangle 14"/>
          <p:cNvSpPr>
            <a:spLocks noGrp="1" noChangeArrowheads="1"/>
          </p:cNvSpPr>
          <p:nvPr>
            <p:ph type="title"/>
            <p:custDataLst>
              <p:tags r:id="rId14"/>
            </p:custDataLst>
          </p:nvPr>
        </p:nvSpPr>
        <p:spPr bwMode="auto">
          <a:xfrm>
            <a:off x="381000" y="304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custDataLst>
              <p:tags r:id="rId15"/>
            </p:custDataLst>
          </p:nvPr>
        </p:nvSpPr>
        <p:spPr bwMode="auto">
          <a:xfrm>
            <a:off x="381000" y="11430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89" name="Line 17"/>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033" name="Picture 31" descr="rose4"/>
          <p:cNvPicPr>
            <a:picLocks noChangeAspect="1" noChangeArrowheads="1"/>
          </p:cNvPicPr>
          <p:nvPr userDrawn="1"/>
        </p:nvPicPr>
        <p:blipFill>
          <a:blip r:embed="rId16"/>
          <a:srcRect l="12895" t="22858"/>
          <a:stretch>
            <a:fillRect/>
          </a:stretch>
        </p:blipFill>
        <p:spPr bwMode="auto">
          <a:xfrm>
            <a:off x="0" y="6529388"/>
            <a:ext cx="1981200" cy="328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2pPr>
      <a:lvl3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3pPr>
      <a:lvl4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4pPr>
      <a:lvl5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5pPr>
      <a:lvl6pPr marL="457200" algn="l" rtl="0" fontAlgn="base">
        <a:spcBef>
          <a:spcPct val="0"/>
        </a:spcBef>
        <a:spcAft>
          <a:spcPct val="0"/>
        </a:spcAft>
        <a:defRPr sz="3600">
          <a:solidFill>
            <a:schemeClr val="tx1"/>
          </a:solidFill>
          <a:latin typeface="Arial Black" charset="0"/>
        </a:defRPr>
      </a:lvl6pPr>
      <a:lvl7pPr marL="914400" algn="l" rtl="0" fontAlgn="base">
        <a:spcBef>
          <a:spcPct val="0"/>
        </a:spcBef>
        <a:spcAft>
          <a:spcPct val="0"/>
        </a:spcAft>
        <a:defRPr sz="3600">
          <a:solidFill>
            <a:schemeClr val="tx1"/>
          </a:solidFill>
          <a:latin typeface="Arial Black" charset="0"/>
        </a:defRPr>
      </a:lvl7pPr>
      <a:lvl8pPr marL="1371600" algn="l" rtl="0" fontAlgn="base">
        <a:spcBef>
          <a:spcPct val="0"/>
        </a:spcBef>
        <a:spcAft>
          <a:spcPct val="0"/>
        </a:spcAft>
        <a:defRPr sz="3600">
          <a:solidFill>
            <a:schemeClr val="tx1"/>
          </a:solidFill>
          <a:latin typeface="Arial Black" charset="0"/>
        </a:defRPr>
      </a:lvl8pPr>
      <a:lvl9pPr marL="1828800" algn="l" rtl="0" fontAlgn="base">
        <a:spcBef>
          <a:spcPct val="0"/>
        </a:spcBef>
        <a:spcAft>
          <a:spcPct val="0"/>
        </a:spcAft>
        <a:defRPr sz="3600">
          <a:solidFill>
            <a:schemeClr val="tx1"/>
          </a:solidFill>
          <a:latin typeface="Arial Black" charset="0"/>
        </a:defRPr>
      </a:lvl9pPr>
    </p:titleStyle>
    <p:bodyStyle>
      <a:lvl1pPr marL="342900" indent="-342900" algn="l" rtl="0" eaLnBrk="0" fontAlgn="base" hangingPunct="0">
        <a:spcBef>
          <a:spcPct val="20000"/>
        </a:spcBef>
        <a:spcAft>
          <a:spcPct val="0"/>
        </a:spcAft>
        <a:buClr>
          <a:schemeClr val="accent1"/>
        </a:buClr>
        <a:buSzPct val="75000"/>
        <a:buFont typeface="Wingdings" charset="2"/>
        <a:buChar char="n"/>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7"/>
          <p:cNvSpPr txBox="1">
            <a:spLocks noChangeArrowheads="1"/>
          </p:cNvSpPr>
          <p:nvPr/>
        </p:nvSpPr>
        <p:spPr bwMode="auto">
          <a:xfrm>
            <a:off x="4267200" y="4426527"/>
            <a:ext cx="48768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75000"/>
              <a:buFont typeface="Wingdings" charset="2"/>
              <a:buNone/>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a:lstStyle>
          <a:p>
            <a:pPr eaLnBrk="1" hangingPunct="1"/>
            <a:r>
              <a:rPr lang="en-US" sz="1800" dirty="0"/>
              <a:t>Chandan Rupakheti </a:t>
            </a:r>
          </a:p>
          <a:p>
            <a:pPr eaLnBrk="1" hangingPunct="1"/>
            <a:r>
              <a:rPr lang="en-US" sz="1800" dirty="0"/>
              <a:t>Office: </a:t>
            </a:r>
            <a:r>
              <a:rPr lang="en-US" sz="1800" dirty="0" err="1"/>
              <a:t>Moench</a:t>
            </a:r>
            <a:r>
              <a:rPr lang="en-US" sz="1800" dirty="0"/>
              <a:t> Room F203</a:t>
            </a:r>
          </a:p>
          <a:p>
            <a:pPr eaLnBrk="1" hangingPunct="1"/>
            <a:r>
              <a:rPr lang="en-US" sz="1800" dirty="0"/>
              <a:t>Phone: (812) 877-8390</a:t>
            </a:r>
            <a:br>
              <a:rPr lang="en-US" sz="1800" dirty="0"/>
            </a:br>
            <a:r>
              <a:rPr lang="en-US" sz="1800" dirty="0"/>
              <a:t>Email: rupakhet@rose-hulman.edu</a:t>
            </a:r>
          </a:p>
        </p:txBody>
      </p:sp>
      <p:sp>
        <p:nvSpPr>
          <p:cNvPr id="3" name="Rectangle 2"/>
          <p:cNvSpPr/>
          <p:nvPr/>
        </p:nvSpPr>
        <p:spPr bwMode="auto">
          <a:xfrm>
            <a:off x="0" y="0"/>
            <a:ext cx="4084760" cy="3276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TextBox 9"/>
          <p:cNvSpPr txBox="1"/>
          <p:nvPr/>
        </p:nvSpPr>
        <p:spPr>
          <a:xfrm>
            <a:off x="141515" y="6324600"/>
            <a:ext cx="5344885" cy="523220"/>
          </a:xfrm>
          <a:prstGeom prst="rect">
            <a:avLst/>
          </a:prstGeom>
          <a:noFill/>
        </p:spPr>
        <p:txBody>
          <a:bodyPr wrap="square" rtlCol="0">
            <a:spAutoFit/>
          </a:bodyPr>
          <a:lstStyle/>
          <a:p>
            <a:r>
              <a:rPr lang="en-US" sz="1400" dirty="0" smtClean="0"/>
              <a:t>These slides and others derived from Shawn Bohner, Curt Clifton, Alex Lo, and others involved in delivering 374.</a:t>
            </a:r>
            <a:endParaRPr lang="en-US" sz="1400" dirty="0"/>
          </a:p>
        </p:txBody>
      </p:sp>
      <p:sp>
        <p:nvSpPr>
          <p:cNvPr id="193538" name="Rectangle 2"/>
          <p:cNvSpPr>
            <a:spLocks noGrp="1" noChangeArrowheads="1"/>
          </p:cNvSpPr>
          <p:nvPr>
            <p:ph type="ctrTitle"/>
            <p:custDataLst>
              <p:tags r:id="rId1"/>
            </p:custDataLst>
          </p:nvPr>
        </p:nvSpPr>
        <p:spPr>
          <a:xfrm>
            <a:off x="4267200" y="1828800"/>
            <a:ext cx="4876800" cy="2209800"/>
          </a:xfrm>
          <a:effectLst>
            <a:outerShdw blurRad="50800" dist="38100" dir="2700000" algn="br">
              <a:srgbClr val="000000">
                <a:alpha val="43000"/>
              </a:srgbClr>
            </a:outerShdw>
          </a:effectLst>
        </p:spPr>
        <p:txBody>
          <a:bodyPr/>
          <a:lstStyle/>
          <a:p>
            <a:pPr algn="ctr" eaLnBrk="1" hangingPunct="1">
              <a:defRPr/>
            </a:pPr>
            <a:r>
              <a:rPr lang="en-US" sz="3600" dirty="0" smtClean="0"/>
              <a:t>CSSE 374</a:t>
            </a:r>
            <a:r>
              <a:rPr lang="en-US" sz="3600" dirty="0" smtClean="0">
                <a:ea typeface="+mj-ea"/>
                <a:cs typeface="+mj-cs"/>
              </a:rPr>
              <a:t>:</a:t>
            </a:r>
            <a:br>
              <a:rPr lang="en-US" sz="3600" dirty="0" smtClean="0">
                <a:ea typeface="+mj-ea"/>
                <a:cs typeface="+mj-cs"/>
              </a:rPr>
            </a:br>
            <a:r>
              <a:rPr lang="en-US" sz="3600" dirty="0" smtClean="0"/>
              <a:t>Getting a Grasp on GRASP</a:t>
            </a:r>
            <a:endParaRPr lang="en-US" sz="3600" dirty="0">
              <a:ea typeface="+mj-ea"/>
              <a:cs typeface="+mj-cs"/>
            </a:endParaRPr>
          </a:p>
        </p:txBody>
      </p:sp>
      <p:pic>
        <p:nvPicPr>
          <p:cNvPr id="9" name="Picture 4" descr="76rosie"/>
          <p:cNvPicPr>
            <a:picLocks noChangeAspect="1" noChangeArrowheads="1"/>
          </p:cNvPicPr>
          <p:nvPr/>
        </p:nvPicPr>
        <p:blipFill>
          <a:blip r:embed="rId4"/>
          <a:srcRect/>
          <a:stretch>
            <a:fillRect/>
          </a:stretch>
        </p:blipFill>
        <p:spPr bwMode="auto">
          <a:xfrm>
            <a:off x="8153400" y="5132387"/>
            <a:ext cx="855872" cy="1116013"/>
          </a:xfrm>
          <a:prstGeom prst="rect">
            <a:avLst/>
          </a:prstGeom>
          <a:noFill/>
          <a:ln w="9525">
            <a:noFill/>
            <a:miter lim="800000"/>
            <a:headEnd/>
            <a:tailEnd/>
          </a:ln>
        </p:spPr>
      </p:pic>
      <p:sp>
        <p:nvSpPr>
          <p:cNvPr id="6" name="Rectangle 4"/>
          <p:cNvSpPr>
            <a:spLocks/>
          </p:cNvSpPr>
          <p:nvPr/>
        </p:nvSpPr>
        <p:spPr bwMode="auto">
          <a:xfrm>
            <a:off x="5410200" y="6550223"/>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Q1</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
        <p:nvSpPr>
          <p:cNvPr id="8" name="Rectangle 37"/>
          <p:cNvSpPr>
            <a:spLocks noGrp="1" noChangeArrowheads="1"/>
          </p:cNvSpPr>
          <p:nvPr>
            <p:ph type="subTitle" idx="1"/>
          </p:nvPr>
        </p:nvSpPr>
        <p:spPr>
          <a:xfrm>
            <a:off x="228600" y="4419600"/>
            <a:ext cx="4876800" cy="1981200"/>
          </a:xfrm>
          <a:noFill/>
        </p:spPr>
        <p:txBody>
          <a:bodyPr/>
          <a:lstStyle/>
          <a:p>
            <a:pPr eaLnBrk="1" hangingPunct="1"/>
            <a:r>
              <a:rPr lang="en-US" sz="1800" dirty="0" smtClean="0"/>
              <a:t>Steve Chenoweth </a:t>
            </a:r>
          </a:p>
          <a:p>
            <a:pPr eaLnBrk="1" hangingPunct="1"/>
            <a:r>
              <a:rPr lang="en-US" sz="1800" dirty="0" smtClean="0"/>
              <a:t>Office: </a:t>
            </a:r>
            <a:r>
              <a:rPr lang="en-US" sz="1800" dirty="0" err="1" smtClean="0"/>
              <a:t>Moench</a:t>
            </a:r>
            <a:r>
              <a:rPr lang="en-US" sz="1800" dirty="0" smtClean="0"/>
              <a:t> Room F220</a:t>
            </a:r>
          </a:p>
          <a:p>
            <a:pPr eaLnBrk="1" hangingPunct="1"/>
            <a:r>
              <a:rPr lang="en-US" sz="1800" dirty="0" smtClean="0"/>
              <a:t>Phone: (812) 877-8974</a:t>
            </a:r>
            <a:br>
              <a:rPr lang="en-US" sz="1800" dirty="0" smtClean="0"/>
            </a:br>
            <a:r>
              <a:rPr lang="en-US" sz="1800" dirty="0" smtClean="0"/>
              <a:t>Email: chenowet@rose-hulman.edu</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359752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67200" y="76200"/>
            <a:ext cx="5029200" cy="646331"/>
          </a:xfrm>
          <a:prstGeom prst="rect">
            <a:avLst/>
          </a:prstGeom>
          <a:noFill/>
        </p:spPr>
        <p:txBody>
          <a:bodyPr wrap="square" rtlCol="0">
            <a:spAutoFit/>
          </a:bodyPr>
          <a:lstStyle/>
          <a:p>
            <a:r>
              <a:rPr lang="en-US" sz="1800" i="1" dirty="0" smtClean="0"/>
              <a:t>Left </a:t>
            </a:r>
            <a:r>
              <a:rPr lang="en-US" sz="1800" dirty="0" smtClean="0"/>
              <a:t>– Whose responsibility is it?  Always a tough question, and the results vary!</a:t>
            </a:r>
            <a:endParaRPr lang="en-US" sz="1800" dirty="0"/>
          </a:p>
        </p:txBody>
      </p:sp>
      <p:sp>
        <p:nvSpPr>
          <p:cNvPr id="4" name="TextBox 3"/>
          <p:cNvSpPr txBox="1"/>
          <p:nvPr/>
        </p:nvSpPr>
        <p:spPr>
          <a:xfrm>
            <a:off x="152400" y="5791200"/>
            <a:ext cx="486030" cy="461665"/>
          </a:xfrm>
          <a:prstGeom prst="rect">
            <a:avLst/>
          </a:prstGeom>
          <a:noFill/>
        </p:spPr>
        <p:txBody>
          <a:bodyPr wrap="none" rtlCol="0">
            <a:spAutoFit/>
          </a:bodyPr>
          <a:lstStyle/>
          <a:p>
            <a:r>
              <a:rPr lang="en-US" dirty="0" smtClean="0">
                <a:sym typeface="Wingdings" pitchFamily="2" charset="2"/>
              </a:rPr>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08027" y="2336800"/>
            <a:ext cx="2921000" cy="3530600"/>
          </a:xfrm>
          <a:prstGeom prst="rect">
            <a:avLst/>
          </a:prstGeom>
        </p:spPr>
      </p:pic>
      <p:sp>
        <p:nvSpPr>
          <p:cNvPr id="616450" name="Rectangle 2"/>
          <p:cNvSpPr>
            <a:spLocks noGrp="1" noChangeArrowheads="1"/>
          </p:cNvSpPr>
          <p:nvPr>
            <p:ph type="title"/>
          </p:nvPr>
        </p:nvSpPr>
        <p:spPr>
          <a:xfrm>
            <a:off x="381000" y="685800"/>
            <a:ext cx="8229600" cy="609600"/>
          </a:xfrm>
          <a:noFill/>
        </p:spPr>
        <p:txBody>
          <a:bodyPr/>
          <a:lstStyle/>
          <a:p>
            <a:r>
              <a:rPr lang="en-US" dirty="0"/>
              <a:t>General Responsibility Assignment Software </a:t>
            </a:r>
            <a:r>
              <a:rPr lang="en-US" dirty="0" smtClean="0"/>
              <a:t>Patterns (GRASP)  </a:t>
            </a:r>
            <a:r>
              <a:rPr lang="en-US" sz="2400" dirty="0" smtClean="0">
                <a:solidFill>
                  <a:srgbClr val="800000"/>
                </a:solidFill>
              </a:rPr>
              <a:t>1/</a:t>
            </a:r>
            <a:r>
              <a:rPr lang="en-US" sz="2400" dirty="0">
                <a:solidFill>
                  <a:srgbClr val="800000"/>
                </a:solidFill>
              </a:rPr>
              <a:t>2</a:t>
            </a:r>
            <a:r>
              <a:rPr lang="en-US" dirty="0" smtClean="0"/>
              <a:t> </a:t>
            </a:r>
            <a:endParaRPr lang="en-US" dirty="0"/>
          </a:p>
        </p:txBody>
      </p:sp>
      <p:sp>
        <p:nvSpPr>
          <p:cNvPr id="616451" name="Rectangle 3"/>
          <p:cNvSpPr>
            <a:spLocks noGrp="1" noChangeArrowheads="1"/>
          </p:cNvSpPr>
          <p:nvPr>
            <p:ph type="body" idx="1"/>
          </p:nvPr>
        </p:nvSpPr>
        <p:spPr>
          <a:xfrm>
            <a:off x="355600" y="1676400"/>
            <a:ext cx="8788400" cy="5410200"/>
          </a:xfrm>
        </p:spPr>
        <p:txBody>
          <a:bodyPr/>
          <a:lstStyle/>
          <a:p>
            <a:pPr>
              <a:lnSpc>
                <a:spcPct val="90000"/>
              </a:lnSpc>
            </a:pPr>
            <a:r>
              <a:rPr lang="en-US" dirty="0" smtClean="0">
                <a:latin typeface="a_Futurica" pitchFamily="34" charset="0"/>
              </a:rPr>
              <a:t>General </a:t>
            </a:r>
            <a:r>
              <a:rPr lang="en-US" dirty="0">
                <a:latin typeface="a_Futurica" pitchFamily="34" charset="0"/>
              </a:rPr>
              <a:t>Responsibility Assignment Software Patterns (or Principles</a:t>
            </a:r>
            <a:r>
              <a:rPr lang="en-US" dirty="0" smtClean="0">
                <a:latin typeface="a_Futurica" pitchFamily="34" charset="0"/>
              </a:rPr>
              <a:t>)</a:t>
            </a:r>
          </a:p>
          <a:p>
            <a:pPr lvl="1">
              <a:lnSpc>
                <a:spcPct val="90000"/>
              </a:lnSpc>
            </a:pPr>
            <a:r>
              <a:rPr lang="en-US" dirty="0" smtClean="0">
                <a:latin typeface="a_Futurica" pitchFamily="34" charset="0"/>
              </a:rPr>
              <a:t>A set of patterns for assigning </a:t>
            </a:r>
            <a:br>
              <a:rPr lang="en-US" dirty="0" smtClean="0">
                <a:latin typeface="a_Futurica" pitchFamily="34" charset="0"/>
              </a:rPr>
            </a:br>
            <a:r>
              <a:rPr lang="en-US" dirty="0" smtClean="0">
                <a:latin typeface="a_Futurica" pitchFamily="34" charset="0"/>
              </a:rPr>
              <a:t>responsibilities to software objects</a:t>
            </a:r>
            <a:br>
              <a:rPr lang="en-US" dirty="0" smtClean="0">
                <a:latin typeface="a_Futurica" pitchFamily="34" charset="0"/>
              </a:rPr>
            </a:br>
            <a:r>
              <a:rPr lang="en-US" dirty="0" smtClean="0">
                <a:latin typeface="a_Futurica" pitchFamily="34" charset="0"/>
              </a:rPr>
              <a:t/>
            </a:r>
            <a:br>
              <a:rPr lang="en-US" dirty="0" smtClean="0">
                <a:latin typeface="a_Futurica" pitchFamily="34" charset="0"/>
              </a:rPr>
            </a:br>
            <a:endParaRPr lang="en-US" dirty="0" smtClean="0">
              <a:latin typeface="a_Futurica" pitchFamily="34" charset="0"/>
            </a:endParaRPr>
          </a:p>
          <a:p>
            <a:pPr>
              <a:lnSpc>
                <a:spcPct val="90000"/>
              </a:lnSpc>
            </a:pPr>
            <a:r>
              <a:rPr lang="en-US" dirty="0" smtClean="0">
                <a:latin typeface="a_Futurica" pitchFamily="34" charset="0"/>
              </a:rPr>
              <a:t>What </a:t>
            </a:r>
            <a:r>
              <a:rPr lang="en-US" dirty="0">
                <a:latin typeface="a_Futurica" pitchFamily="34" charset="0"/>
              </a:rPr>
              <a:t>is a Pattern?</a:t>
            </a:r>
            <a:endParaRPr lang="en-US" dirty="0" smtClean="0">
              <a:latin typeface="a_Futurica" pitchFamily="34" charset="0"/>
            </a:endParaRPr>
          </a:p>
          <a:p>
            <a:pPr lvl="1">
              <a:lnSpc>
                <a:spcPct val="90000"/>
              </a:lnSpc>
            </a:pPr>
            <a:r>
              <a:rPr lang="en-US" dirty="0" smtClean="0">
                <a:latin typeface="a_Futurica" pitchFamily="34" charset="0"/>
              </a:rPr>
              <a:t>A pattern is a </a:t>
            </a:r>
            <a:r>
              <a:rPr lang="en-US" dirty="0" smtClean="0">
                <a:solidFill>
                  <a:srgbClr val="800000"/>
                </a:solidFill>
                <a:latin typeface="a_Futurica" pitchFamily="34" charset="0"/>
              </a:rPr>
              <a:t>named </a:t>
            </a:r>
            <a:r>
              <a:rPr lang="en-US" dirty="0" smtClean="0">
                <a:latin typeface="a_Futurica" pitchFamily="34" charset="0"/>
              </a:rPr>
              <a:t>and </a:t>
            </a:r>
            <a:br>
              <a:rPr lang="en-US" dirty="0" smtClean="0">
                <a:latin typeface="a_Futurica" pitchFamily="34" charset="0"/>
              </a:rPr>
            </a:br>
            <a:r>
              <a:rPr lang="en-US" dirty="0" smtClean="0">
                <a:solidFill>
                  <a:srgbClr val="800000"/>
                </a:solidFill>
                <a:latin typeface="a_Futurica" pitchFamily="34" charset="0"/>
              </a:rPr>
              <a:t>well-known problem-solution pair</a:t>
            </a:r>
            <a:r>
              <a:rPr lang="en-US" dirty="0" smtClean="0">
                <a:latin typeface="a_Futurica" pitchFamily="34" charset="0"/>
              </a:rPr>
              <a:t> </a:t>
            </a:r>
            <a:br>
              <a:rPr lang="en-US" dirty="0" smtClean="0">
                <a:latin typeface="a_Futurica" pitchFamily="34" charset="0"/>
              </a:rPr>
            </a:br>
            <a:r>
              <a:rPr lang="en-US" dirty="0" smtClean="0">
                <a:latin typeface="a_Futurica" pitchFamily="34" charset="0"/>
              </a:rPr>
              <a:t>that can be applied in a new context</a:t>
            </a:r>
            <a:br>
              <a:rPr lang="en-US" dirty="0" smtClean="0">
                <a:latin typeface="a_Futurica" pitchFamily="34" charset="0"/>
              </a:rPr>
            </a:br>
            <a:endParaRPr lang="en-US" dirty="0" smtClean="0">
              <a:latin typeface="a_Futurica" pitchFamily="34" charset="0"/>
            </a:endParaRPr>
          </a:p>
        </p:txBody>
      </p:sp>
      <p:sp>
        <p:nvSpPr>
          <p:cNvPr id="5" name="TextBox 4"/>
          <p:cNvSpPr txBox="1"/>
          <p:nvPr/>
        </p:nvSpPr>
        <p:spPr>
          <a:xfrm>
            <a:off x="2209800" y="6472535"/>
            <a:ext cx="486030" cy="461665"/>
          </a:xfrm>
          <a:prstGeom prst="rect">
            <a:avLst/>
          </a:prstGeom>
          <a:noFill/>
        </p:spPr>
        <p:txBody>
          <a:bodyPr wrap="none" rtlCol="0">
            <a:spAutoFit/>
          </a:bodyPr>
          <a:lstStyle/>
          <a:p>
            <a:r>
              <a:rPr lang="en-US" dirty="0" smtClean="0">
                <a:sym typeface="Wingdings" pitchFamily="2" charset="2"/>
              </a:rPr>
              <a:t></a:t>
            </a:r>
            <a:endParaRPr lang="en-US" dirty="0"/>
          </a:p>
        </p:txBody>
      </p:sp>
    </p:spTree>
    <p:extLst>
      <p:ext uri="{BB962C8B-B14F-4D97-AF65-F5344CB8AC3E}">
        <p14:creationId xmlns:p14="http://schemas.microsoft.com/office/powerpoint/2010/main" val="23815347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6451">
                                            <p:txEl>
                                              <p:pRg st="2" end="2"/>
                                            </p:txEl>
                                          </p:spTgt>
                                        </p:tgtEl>
                                        <p:attrNameLst>
                                          <p:attrName>style.visibility</p:attrName>
                                        </p:attrNameLst>
                                      </p:cBhvr>
                                      <p:to>
                                        <p:strVal val="visible"/>
                                      </p:to>
                                    </p:set>
                                    <p:anim calcmode="lin" valueType="num">
                                      <p:cBhvr additive="base">
                                        <p:cTn id="7" dur="500" fill="hold"/>
                                        <p:tgtEl>
                                          <p:spTgt spid="6164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645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6451">
                                            <p:txEl>
                                              <p:pRg st="3" end="3"/>
                                            </p:txEl>
                                          </p:spTgt>
                                        </p:tgtEl>
                                        <p:attrNameLst>
                                          <p:attrName>style.visibility</p:attrName>
                                        </p:attrNameLst>
                                      </p:cBhvr>
                                      <p:to>
                                        <p:strVal val="visible"/>
                                      </p:to>
                                    </p:set>
                                    <p:anim calcmode="lin" valueType="num">
                                      <p:cBhvr additive="base">
                                        <p:cTn id="11" dur="500" fill="hold"/>
                                        <p:tgtEl>
                                          <p:spTgt spid="61645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64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1"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xfrm>
            <a:off x="381000" y="685800"/>
            <a:ext cx="8229600" cy="609600"/>
          </a:xfrm>
          <a:noFill/>
        </p:spPr>
        <p:txBody>
          <a:bodyPr/>
          <a:lstStyle/>
          <a:p>
            <a:r>
              <a:rPr lang="en-US" dirty="0"/>
              <a:t>General Responsibility Assignment Software Patterns (GRASP</a:t>
            </a:r>
            <a:r>
              <a:rPr lang="en-US" dirty="0" smtClean="0"/>
              <a:t>)   </a:t>
            </a:r>
            <a:r>
              <a:rPr lang="en-US" sz="2400" dirty="0" smtClean="0">
                <a:solidFill>
                  <a:srgbClr val="800000"/>
                </a:solidFill>
              </a:rPr>
              <a:t>2/2</a:t>
            </a:r>
            <a:endParaRPr lang="en-US" dirty="0">
              <a:solidFill>
                <a:srgbClr val="800000"/>
              </a:solidFill>
            </a:endParaRPr>
          </a:p>
        </p:txBody>
      </p:sp>
      <p:sp>
        <p:nvSpPr>
          <p:cNvPr id="616451" name="Rectangle 3"/>
          <p:cNvSpPr>
            <a:spLocks noGrp="1" noChangeArrowheads="1"/>
          </p:cNvSpPr>
          <p:nvPr>
            <p:ph type="body" idx="1"/>
          </p:nvPr>
        </p:nvSpPr>
        <p:spPr>
          <a:xfrm>
            <a:off x="355600" y="1752600"/>
            <a:ext cx="8788400" cy="4572000"/>
          </a:xfrm>
        </p:spPr>
        <p:txBody>
          <a:bodyPr/>
          <a:lstStyle/>
          <a:p>
            <a:pPr>
              <a:lnSpc>
                <a:spcPct val="90000"/>
              </a:lnSpc>
            </a:pPr>
            <a:r>
              <a:rPr lang="en-US" dirty="0" smtClean="0">
                <a:latin typeface="a_Futurica" pitchFamily="34" charset="0"/>
              </a:rPr>
              <a:t>Five Covered In Chapter 17</a:t>
            </a:r>
          </a:p>
          <a:p>
            <a:pPr marL="914400" lvl="1" indent="-457200">
              <a:lnSpc>
                <a:spcPct val="90000"/>
              </a:lnSpc>
              <a:buFont typeface="+mj-lt"/>
              <a:buAutoNum type="arabicPeriod"/>
            </a:pPr>
            <a:r>
              <a:rPr lang="en-US" dirty="0" smtClean="0">
                <a:latin typeface="a_Futurica" pitchFamily="34" charset="0"/>
              </a:rPr>
              <a:t>Creator</a:t>
            </a:r>
            <a:r>
              <a:rPr lang="en-US" dirty="0">
                <a:latin typeface="a_Futurica" pitchFamily="34" charset="0"/>
              </a:rPr>
              <a:t>	</a:t>
            </a:r>
            <a:r>
              <a:rPr lang="en-US" dirty="0" smtClean="0">
                <a:latin typeface="a_Futurica" pitchFamily="34" charset="0"/>
              </a:rPr>
              <a:t>	</a:t>
            </a:r>
          </a:p>
          <a:p>
            <a:pPr marL="914400" lvl="1" indent="-457200">
              <a:lnSpc>
                <a:spcPct val="90000"/>
              </a:lnSpc>
              <a:buFont typeface="+mj-lt"/>
              <a:buAutoNum type="arabicPeriod"/>
            </a:pPr>
            <a:r>
              <a:rPr lang="en-US" dirty="0" smtClean="0">
                <a:latin typeface="a_Futurica" pitchFamily="34" charset="0"/>
              </a:rPr>
              <a:t>Information Expert</a:t>
            </a:r>
          </a:p>
          <a:p>
            <a:pPr marL="914400" lvl="1" indent="-457200">
              <a:lnSpc>
                <a:spcPct val="90000"/>
              </a:lnSpc>
              <a:buFont typeface="+mj-lt"/>
              <a:buAutoNum type="arabicPeriod"/>
            </a:pPr>
            <a:r>
              <a:rPr lang="en-US" dirty="0" smtClean="0">
                <a:latin typeface="a_Futurica" pitchFamily="34" charset="0"/>
              </a:rPr>
              <a:t>Controller</a:t>
            </a:r>
          </a:p>
          <a:p>
            <a:pPr marL="914400" lvl="1" indent="-457200">
              <a:lnSpc>
                <a:spcPct val="90000"/>
              </a:lnSpc>
              <a:buFont typeface="+mj-lt"/>
              <a:buAutoNum type="arabicPeriod"/>
            </a:pPr>
            <a:r>
              <a:rPr lang="en-US" dirty="0" smtClean="0">
                <a:latin typeface="a_Futurica" pitchFamily="34" charset="0"/>
              </a:rPr>
              <a:t>Low </a:t>
            </a:r>
            <a:r>
              <a:rPr lang="en-US" dirty="0">
                <a:latin typeface="a_Futurica" pitchFamily="34" charset="0"/>
              </a:rPr>
              <a:t>Coupling</a:t>
            </a:r>
            <a:r>
              <a:rPr lang="en-US" dirty="0" smtClean="0">
                <a:latin typeface="a_Futurica" pitchFamily="34" charset="0"/>
              </a:rPr>
              <a:t>	</a:t>
            </a:r>
          </a:p>
          <a:p>
            <a:pPr marL="914400" lvl="1" indent="-457200">
              <a:lnSpc>
                <a:spcPct val="90000"/>
              </a:lnSpc>
              <a:buFont typeface="+mj-lt"/>
              <a:buAutoNum type="arabicPeriod"/>
            </a:pPr>
            <a:r>
              <a:rPr lang="en-US" dirty="0" smtClean="0">
                <a:latin typeface="a_Futurica" pitchFamily="34" charset="0"/>
              </a:rPr>
              <a:t>High Cohesion</a:t>
            </a:r>
            <a:br>
              <a:rPr lang="en-US" dirty="0" smtClean="0">
                <a:latin typeface="a_Futurica" pitchFamily="34" charset="0"/>
              </a:rPr>
            </a:br>
            <a:r>
              <a:rPr lang="en-US" dirty="0" smtClean="0">
                <a:latin typeface="a_Futurica" pitchFamily="34" charset="0"/>
              </a:rPr>
              <a:t>	</a:t>
            </a:r>
          </a:p>
          <a:p>
            <a:pPr>
              <a:lnSpc>
                <a:spcPct val="90000"/>
              </a:lnSpc>
            </a:pPr>
            <a:r>
              <a:rPr lang="en-US" dirty="0" smtClean="0">
                <a:latin typeface="a_Futurica" pitchFamily="34" charset="0"/>
              </a:rPr>
              <a:t>Four Later In Chapter 25</a:t>
            </a:r>
          </a:p>
          <a:p>
            <a:pPr lvl="1">
              <a:lnSpc>
                <a:spcPct val="90000"/>
              </a:lnSpc>
            </a:pPr>
            <a:r>
              <a:rPr lang="en-US" dirty="0" smtClean="0">
                <a:latin typeface="a_Futurica" pitchFamily="34" charset="0"/>
              </a:rPr>
              <a:t>Polymorphism	Pure Fabrication</a:t>
            </a:r>
            <a:br>
              <a:rPr lang="en-US" dirty="0" smtClean="0">
                <a:latin typeface="a_Futurica" pitchFamily="34" charset="0"/>
              </a:rPr>
            </a:br>
            <a:r>
              <a:rPr lang="en-US" dirty="0" smtClean="0">
                <a:latin typeface="a_Futurica" pitchFamily="34" charset="0"/>
              </a:rPr>
              <a:t>Indirection		Protected Variations</a:t>
            </a:r>
            <a:endParaRPr lang="en-US" dirty="0">
              <a:latin typeface="a_Futurica" pitchFamily="34" charset="0"/>
            </a:endParaRPr>
          </a:p>
        </p:txBody>
      </p:sp>
      <p:sp>
        <p:nvSpPr>
          <p:cNvPr id="4" name="TextBox 3"/>
          <p:cNvSpPr txBox="1"/>
          <p:nvPr/>
        </p:nvSpPr>
        <p:spPr>
          <a:xfrm>
            <a:off x="2209800" y="6472535"/>
            <a:ext cx="486030" cy="461665"/>
          </a:xfrm>
          <a:prstGeom prst="rect">
            <a:avLst/>
          </a:prstGeom>
          <a:noFill/>
        </p:spPr>
        <p:txBody>
          <a:bodyPr wrap="none" rtlCol="0">
            <a:spAutoFit/>
          </a:bodyPr>
          <a:lstStyle/>
          <a:p>
            <a:r>
              <a:rPr lang="en-US" dirty="0" smtClean="0">
                <a:sym typeface="Wingdings" pitchFamily="2" charset="2"/>
              </a:rPr>
              <a:t></a:t>
            </a:r>
            <a:endParaRPr lang="en-US" dirty="0"/>
          </a:p>
        </p:txBody>
      </p:sp>
    </p:spTree>
    <p:extLst>
      <p:ext uri="{BB962C8B-B14F-4D97-AF65-F5344CB8AC3E}">
        <p14:creationId xmlns:p14="http://schemas.microsoft.com/office/powerpoint/2010/main" val="20853704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6451">
                                            <p:txEl>
                                              <p:pRg st="6" end="6"/>
                                            </p:txEl>
                                          </p:spTgt>
                                        </p:tgtEl>
                                        <p:attrNameLst>
                                          <p:attrName>style.visibility</p:attrName>
                                        </p:attrNameLst>
                                      </p:cBhvr>
                                      <p:to>
                                        <p:strVal val="visible"/>
                                      </p:to>
                                    </p:set>
                                    <p:anim calcmode="lin" valueType="num">
                                      <p:cBhvr additive="base">
                                        <p:cTn id="7" dur="500" fill="hold"/>
                                        <p:tgtEl>
                                          <p:spTgt spid="616451">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6451">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6451">
                                            <p:txEl>
                                              <p:pRg st="7" end="7"/>
                                            </p:txEl>
                                          </p:spTgt>
                                        </p:tgtEl>
                                        <p:attrNameLst>
                                          <p:attrName>style.visibility</p:attrName>
                                        </p:attrNameLst>
                                      </p:cBhvr>
                                      <p:to>
                                        <p:strVal val="visible"/>
                                      </p:to>
                                    </p:set>
                                    <p:anim calcmode="lin" valueType="num">
                                      <p:cBhvr additive="base">
                                        <p:cTn id="11" dur="500" fill="hold"/>
                                        <p:tgtEl>
                                          <p:spTgt spid="616451">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64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1"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457200" y="457200"/>
            <a:ext cx="8229600" cy="609600"/>
          </a:xfrm>
          <a:ln/>
        </p:spPr>
        <p:txBody>
          <a:bodyPr/>
          <a:lstStyle/>
          <a:p>
            <a:r>
              <a:rPr lang="en-US" dirty="0" smtClean="0"/>
              <a:t>Design: Floor </a:t>
            </a:r>
            <a:r>
              <a:rPr lang="en-US" dirty="0"/>
              <a:t>Tiles</a:t>
            </a:r>
          </a:p>
        </p:txBody>
      </p:sp>
      <p:sp>
        <p:nvSpPr>
          <p:cNvPr id="46082" name="Rectangle 2"/>
          <p:cNvSpPr>
            <a:spLocks/>
          </p:cNvSpPr>
          <p:nvPr/>
        </p:nvSpPr>
        <p:spPr bwMode="auto">
          <a:xfrm>
            <a:off x="1017985" y="4701480"/>
            <a:ext cx="7108031" cy="973336"/>
          </a:xfrm>
          <a:prstGeom prst="rect">
            <a:avLst/>
          </a:prstGeom>
          <a:noFill/>
          <a:ln w="12700">
            <a:noFill/>
            <a:miter lim="800000"/>
            <a:headEnd type="none" w="med" len="med"/>
            <a:tailEnd type="none" w="med" len="med"/>
          </a:ln>
        </p:spPr>
        <p:txBody>
          <a:bodyPr lIns="0" tIns="0" rIns="0" bIns="0" anchor="ctr">
            <a:prstTxWarp prst="textNoShape">
              <a:avLst/>
            </a:prstTxWarp>
          </a:bodyPr>
          <a:lstStyle/>
          <a:p>
            <a:r>
              <a:rPr lang="en-US">
                <a:solidFill>
                  <a:schemeClr val="tx1"/>
                </a:solidFill>
                <a:effectLst>
                  <a:outerShdw blurRad="38100" dist="38100" dir="2700000" algn="tl">
                    <a:srgbClr val="000000"/>
                  </a:outerShdw>
                </a:effectLst>
                <a:ea typeface="Helvetica Neue Light" charset="0"/>
                <a:cs typeface="Helvetica Neue Light" charset="0"/>
              </a:rPr>
              <a:t>The worst part is when sidewalk cracks are out-of-sync with your natural stride.</a:t>
            </a:r>
          </a:p>
        </p:txBody>
      </p:sp>
      <p:pic>
        <p:nvPicPr>
          <p:cNvPr id="46083" name="Picture 3"/>
          <p:cNvPicPr>
            <a:picLocks noChangeAspect="1" noChangeArrowheads="1"/>
          </p:cNvPicPr>
          <p:nvPr/>
        </p:nvPicPr>
        <p:blipFill>
          <a:blip r:embed="rId3"/>
          <a:srcRect/>
          <a:stretch>
            <a:fillRect/>
          </a:stretch>
        </p:blipFill>
        <p:spPr bwMode="auto">
          <a:xfrm>
            <a:off x="553641" y="1893094"/>
            <a:ext cx="8036719" cy="2085082"/>
          </a:xfrm>
          <a:prstGeom prst="rect">
            <a:avLst/>
          </a:prstGeom>
          <a:noFill/>
          <a:ln w="12700">
            <a:noFill/>
            <a:miter lim="800000"/>
            <a:headEnd/>
            <a:tailEnd/>
          </a:ln>
        </p:spPr>
      </p:pic>
      <p:sp>
        <p:nvSpPr>
          <p:cNvPr id="5" name="TextBox 4"/>
          <p:cNvSpPr txBox="1"/>
          <p:nvPr/>
        </p:nvSpPr>
        <p:spPr>
          <a:xfrm>
            <a:off x="2209800" y="6472535"/>
            <a:ext cx="486030" cy="461665"/>
          </a:xfrm>
          <a:prstGeom prst="rect">
            <a:avLst/>
          </a:prstGeom>
          <a:noFill/>
        </p:spPr>
        <p:txBody>
          <a:bodyPr wrap="none" rtlCol="0">
            <a:spAutoFit/>
          </a:bodyPr>
          <a:lstStyle/>
          <a:p>
            <a:r>
              <a:rPr lang="en-US" dirty="0" smtClean="0">
                <a:sym typeface="Wingdings" pitchFamily="2" charset="2"/>
              </a:rPr>
              <a:t></a:t>
            </a:r>
            <a:endParaRPr lang="en-US" dirty="0"/>
          </a:p>
        </p:txBody>
      </p:sp>
    </p:spTree>
    <p:extLst>
      <p:ext uri="{BB962C8B-B14F-4D97-AF65-F5344CB8AC3E}">
        <p14:creationId xmlns:p14="http://schemas.microsoft.com/office/powerpoint/2010/main" val="18919867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ipe(left)">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457200" y="457200"/>
            <a:ext cx="8229600" cy="609600"/>
          </a:xfrm>
          <a:ln/>
        </p:spPr>
        <p:txBody>
          <a:bodyPr/>
          <a:lstStyle/>
          <a:p>
            <a:r>
              <a:rPr lang="en-US" dirty="0" smtClean="0"/>
              <a:t>Information Expert Pattern</a:t>
            </a:r>
            <a:endParaRPr lang="en-US" dirty="0"/>
          </a:p>
        </p:txBody>
      </p:sp>
      <p:graphicFrame>
        <p:nvGraphicFramePr>
          <p:cNvPr id="50178" name="Group 2"/>
          <p:cNvGraphicFramePr>
            <a:graphicFrameLocks noGrp="1"/>
          </p:cNvGraphicFramePr>
          <p:nvPr>
            <p:extLst>
              <p:ext uri="{D42A27DB-BD31-4B8C-83A1-F6EECF244321}">
                <p14:modId xmlns:p14="http://schemas.microsoft.com/office/powerpoint/2010/main" val="2109980957"/>
              </p:ext>
            </p:extLst>
          </p:nvPr>
        </p:nvGraphicFramePr>
        <p:xfrm>
          <a:off x="553641" y="2043111"/>
          <a:ext cx="8036719" cy="3214689"/>
        </p:xfrm>
        <a:graphic>
          <a:graphicData uri="http://schemas.openxmlformats.org/drawingml/2006/table">
            <a:tbl>
              <a:tblPr/>
              <a:tblGrid>
                <a:gridCol w="2394273"/>
                <a:gridCol w="5642446"/>
              </a:tblGrid>
              <a:tr h="1071563">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lang="en-US" sz="2400" b="1" dirty="0">
                          <a:solidFill>
                            <a:schemeClr val="tx1"/>
                          </a:solidFill>
                          <a:sym typeface="Helvetica Neue Light" charset="0"/>
                        </a:rPr>
                        <a:t>Pattern Name</a:t>
                      </a:r>
                    </a:p>
                  </a:txBody>
                  <a:tcPr marL="35719" marR="35719" marT="35719" marB="35719" anchor="ctr" horzOverflow="overflow">
                    <a:lnL cap="flat">
                      <a:noFill/>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57E5">
                        <a:alpha val="59999"/>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lang="en-US" sz="4000" b="1" i="1" dirty="0">
                          <a:solidFill>
                            <a:srgbClr val="000090"/>
                          </a:solidFill>
                          <a:sym typeface="Helvetica Neue Light" charset="0"/>
                        </a:rPr>
                        <a:t>Information Expert</a:t>
                      </a:r>
                    </a:p>
                  </a:txBody>
                  <a:tcPr marL="35719" marR="35719" marT="35719" marB="35719" anchor="ctr" horzOverflow="overflow">
                    <a:lnL w="25400" cap="flat" cmpd="sng" algn="ctr">
                      <a:solidFill>
                        <a:srgbClr val="000000"/>
                      </a:solidFill>
                      <a:prstDash val="solid"/>
                      <a:round/>
                      <a:headEnd type="none" w="med" len="med"/>
                      <a:tailEnd type="none" w="med" len="med"/>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544E51">
                        <a:alpha val="35686"/>
                      </a:srgbClr>
                    </a:solidFill>
                  </a:tcPr>
                </a:tc>
              </a:tr>
              <a:tr h="1071563">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lang="en-US" sz="2400" b="1" dirty="0">
                          <a:solidFill>
                            <a:srgbClr val="CC0000"/>
                          </a:solidFill>
                          <a:sym typeface="Helvetica Neue Light" charset="0"/>
                        </a:rPr>
                        <a:t>Problem</a:t>
                      </a:r>
                    </a:p>
                  </a:txBody>
                  <a:tcPr marL="35719" marR="35719" marT="35719" marB="35719" anchor="ctr" horzOverflow="overflow">
                    <a:lnL cap="flat">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57E5">
                        <a:alpha val="59999"/>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lang="en-US" sz="2400" dirty="0">
                          <a:sym typeface="Helvetica Neue Light" charset="0"/>
                        </a:rPr>
                        <a:t>What is a basic principle by which to assign responsibilities to objects?</a:t>
                      </a:r>
                    </a:p>
                  </a:txBody>
                  <a:tcPr marL="35719" marR="35719" marT="35719" marB="35719" anchor="ctr" horzOverflow="overflow">
                    <a:lnL w="25400" cap="flat" cmpd="sng" algn="ctr">
                      <a:solidFill>
                        <a:srgbClr val="000000"/>
                      </a:solidFill>
                      <a:prstDash val="solid"/>
                      <a:round/>
                      <a:headEnd type="none" w="med" len="med"/>
                      <a:tailEnd type="none" w="med" len="med"/>
                    </a:lnL>
                    <a:lnR cap="flat">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44E51">
                        <a:alpha val="35686"/>
                      </a:srgbClr>
                    </a:solidFill>
                  </a:tcPr>
                </a:tc>
              </a:tr>
              <a:tr h="1071563">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lang="en-US" sz="2400" b="1" dirty="0">
                          <a:solidFill>
                            <a:srgbClr val="008000"/>
                          </a:solidFill>
                          <a:sym typeface="Helvetica Neue Light" charset="0"/>
                        </a:rPr>
                        <a:t>Solution</a:t>
                      </a:r>
                      <a:endParaRPr kumimoji="0" lang="en-US" sz="2300" b="1" i="0" u="none" strike="noStrike" cap="none" normalizeH="0" baseline="0" dirty="0">
                        <a:ln>
                          <a:noFill/>
                        </a:ln>
                        <a:solidFill>
                          <a:srgbClr val="008000"/>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endParaRPr>
                    </a:p>
                  </a:txBody>
                  <a:tcPr marL="35719" marR="35719" marT="35719" marB="35719" anchor="ctr" horzOverflow="overflow">
                    <a:lnL cap="flat">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0057E5">
                        <a:alpha val="59999"/>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lang="en-US" sz="2400" dirty="0">
                          <a:sym typeface="Helvetica Neue Light" charset="0"/>
                        </a:rPr>
                        <a:t>Assign a responsibility to the class that has the information needed to fulfill it.</a:t>
                      </a:r>
                    </a:p>
                  </a:txBody>
                  <a:tcPr marL="35719" marR="35719" marT="35719" marB="35719" anchor="ctr" horzOverflow="overflow">
                    <a:lnL w="25400" cap="flat" cmpd="sng" algn="ctr">
                      <a:solidFill>
                        <a:srgbClr val="000000"/>
                      </a:solidFill>
                      <a:prstDash val="solid"/>
                      <a:round/>
                      <a:headEnd type="none" w="med" len="med"/>
                      <a:tailEnd type="none" w="med" len="med"/>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44E51">
                        <a:alpha val="35686"/>
                      </a:srgbClr>
                    </a:solidFill>
                  </a:tcPr>
                </a:tc>
              </a:tr>
            </a:tbl>
          </a:graphicData>
        </a:graphic>
      </p:graphicFrame>
      <p:sp>
        <p:nvSpPr>
          <p:cNvPr id="50202" name="AutoShape 26"/>
          <p:cNvSpPr>
            <a:spLocks/>
          </p:cNvSpPr>
          <p:nvPr/>
        </p:nvSpPr>
        <p:spPr bwMode="auto">
          <a:xfrm>
            <a:off x="6021586" y="1012031"/>
            <a:ext cx="2741414" cy="892969"/>
          </a:xfrm>
          <a:prstGeom prst="roundRect">
            <a:avLst>
              <a:gd name="adj" fmla="val 1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r>
              <a:rPr lang="en-US" sz="2800" b="1" dirty="0">
                <a:effectLst>
                  <a:outerShdw blurRad="38100" dist="38100" dir="2700000" algn="tl">
                    <a:srgbClr val="000000"/>
                  </a:outerShdw>
                </a:effectLst>
                <a:ea typeface="Helvetica Neue Light" charset="0"/>
                <a:cs typeface="Helvetica Neue Light" charset="0"/>
              </a:rPr>
              <a:t>Names Matter!</a:t>
            </a:r>
          </a:p>
        </p:txBody>
      </p:sp>
      <p:sp>
        <p:nvSpPr>
          <p:cNvPr id="50203" name="AutoShape 27"/>
          <p:cNvSpPr>
            <a:spLocks/>
          </p:cNvSpPr>
          <p:nvPr/>
        </p:nvSpPr>
        <p:spPr bwMode="auto">
          <a:xfrm>
            <a:off x="544711" y="5410200"/>
            <a:ext cx="4848820" cy="892969"/>
          </a:xfrm>
          <a:prstGeom prst="roundRect">
            <a:avLst>
              <a:gd name="adj" fmla="val 15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nchor="ctr">
            <a:prstTxWarp prst="textNoShape">
              <a:avLst/>
            </a:prstTxWarp>
          </a:bodyPr>
          <a:lstStyle/>
          <a:p>
            <a:r>
              <a:rPr lang="en-US" sz="2500" b="1" dirty="0">
                <a:effectLst>
                  <a:outerShdw blurRad="38100" dist="38100" dir="2700000" algn="tl">
                    <a:srgbClr val="000000"/>
                  </a:outerShdw>
                </a:effectLst>
                <a:ea typeface="Helvetica Neue Light" charset="0"/>
                <a:cs typeface="Helvetica Neue Light" charset="0"/>
              </a:rPr>
              <a:t>“New pattern” is an oxymoron!</a:t>
            </a:r>
          </a:p>
        </p:txBody>
      </p:sp>
      <p:sp>
        <p:nvSpPr>
          <p:cNvPr id="50204" name="Rectangle 28"/>
          <p:cNvSpPr>
            <a:spLocks/>
          </p:cNvSpPr>
          <p:nvPr/>
        </p:nvSpPr>
        <p:spPr bwMode="auto">
          <a:xfrm>
            <a:off x="8358978" y="6431577"/>
            <a:ext cx="556042"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Q5,6</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
        <p:nvSpPr>
          <p:cNvPr id="7" name="TextBox 6"/>
          <p:cNvSpPr txBox="1"/>
          <p:nvPr/>
        </p:nvSpPr>
        <p:spPr>
          <a:xfrm>
            <a:off x="2209800" y="6472535"/>
            <a:ext cx="486030" cy="461665"/>
          </a:xfrm>
          <a:prstGeom prst="rect">
            <a:avLst/>
          </a:prstGeom>
          <a:noFill/>
        </p:spPr>
        <p:txBody>
          <a:bodyPr wrap="none" rtlCol="0">
            <a:spAutoFit/>
          </a:bodyPr>
          <a:lstStyle/>
          <a:p>
            <a:r>
              <a:rPr lang="en-US" dirty="0" smtClean="0">
                <a:sym typeface="Wingdings" pitchFamily="2" charset="2"/>
              </a:rPr>
              <a:t></a:t>
            </a:r>
            <a:endParaRPr lang="en-US" dirty="0"/>
          </a:p>
        </p:txBody>
      </p:sp>
    </p:spTree>
    <p:extLst>
      <p:ext uri="{BB962C8B-B14F-4D97-AF65-F5344CB8AC3E}">
        <p14:creationId xmlns:p14="http://schemas.microsoft.com/office/powerpoint/2010/main" val="24102425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2" grpId="0" animBg="1"/>
      <p:bldP spid="50203"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572" name="Picture 4" descr="sqd-getsquare-board"/>
          <p:cNvPicPr>
            <a:picLocks noChangeAspect="1" noChangeArrowheads="1"/>
          </p:cNvPicPr>
          <p:nvPr/>
        </p:nvPicPr>
        <p:blipFill>
          <a:blip r:embed="rId2"/>
          <a:srcRect b="19440"/>
          <a:stretch>
            <a:fillRect/>
          </a:stretch>
        </p:blipFill>
        <p:spPr bwMode="auto">
          <a:xfrm>
            <a:off x="457200" y="3901084"/>
            <a:ext cx="8172450" cy="2465387"/>
          </a:xfrm>
          <a:prstGeom prst="rect">
            <a:avLst/>
          </a:prstGeom>
          <a:noFill/>
          <a:ln w="9525">
            <a:noFill/>
            <a:miter lim="800000"/>
            <a:headEnd/>
            <a:tailEnd/>
          </a:ln>
        </p:spPr>
      </p:pic>
      <p:sp>
        <p:nvSpPr>
          <p:cNvPr id="621570" name="Rectangle 2"/>
          <p:cNvSpPr>
            <a:spLocks noGrp="1" noChangeArrowheads="1"/>
          </p:cNvSpPr>
          <p:nvPr>
            <p:ph type="title"/>
          </p:nvPr>
        </p:nvSpPr>
        <p:spPr>
          <a:xfrm>
            <a:off x="381000" y="325172"/>
            <a:ext cx="8229600" cy="609600"/>
          </a:xfrm>
          <a:noFill/>
        </p:spPr>
        <p:txBody>
          <a:bodyPr/>
          <a:lstStyle/>
          <a:p>
            <a:r>
              <a:rPr lang="en-US" dirty="0" smtClean="0"/>
              <a:t>Information Expert </a:t>
            </a:r>
            <a:r>
              <a:rPr lang="en-US" dirty="0"/>
              <a:t>and </a:t>
            </a:r>
            <a:r>
              <a:rPr lang="en-US" dirty="0" smtClean="0"/>
              <a:t>Unique IDs</a:t>
            </a:r>
            <a:endParaRPr lang="en-US" dirty="0"/>
          </a:p>
        </p:txBody>
      </p:sp>
      <p:sp>
        <p:nvSpPr>
          <p:cNvPr id="621571" name="Rectangle 3"/>
          <p:cNvSpPr>
            <a:spLocks noGrp="1" noChangeArrowheads="1"/>
          </p:cNvSpPr>
          <p:nvPr>
            <p:ph type="body" idx="1"/>
          </p:nvPr>
        </p:nvSpPr>
        <p:spPr>
          <a:xfrm>
            <a:off x="381000" y="1066800"/>
            <a:ext cx="8610600" cy="5486400"/>
          </a:xfrm>
        </p:spPr>
        <p:txBody>
          <a:bodyPr/>
          <a:lstStyle/>
          <a:p>
            <a:r>
              <a:rPr lang="en-US" dirty="0">
                <a:latin typeface="a_Futurica" pitchFamily="34" charset="0"/>
              </a:rPr>
              <a:t>B</a:t>
            </a:r>
            <a:r>
              <a:rPr lang="en-US" dirty="0" smtClean="0">
                <a:latin typeface="a_Futurica" pitchFamily="34" charset="0"/>
              </a:rPr>
              <a:t>asic </a:t>
            </a:r>
            <a:r>
              <a:rPr lang="en-US" dirty="0">
                <a:latin typeface="a_Futurica" pitchFamily="34" charset="0"/>
              </a:rPr>
              <a:t>principle of </a:t>
            </a:r>
            <a:r>
              <a:rPr lang="en-US" dirty="0" smtClean="0">
                <a:latin typeface="a_Futurica" pitchFamily="34" charset="0"/>
              </a:rPr>
              <a:t>RDD: Assign </a:t>
            </a:r>
            <a:r>
              <a:rPr lang="en-US" dirty="0">
                <a:latin typeface="a_Futurica" pitchFamily="34" charset="0"/>
              </a:rPr>
              <a:t>responsibility to the object that has the required information </a:t>
            </a:r>
          </a:p>
          <a:p>
            <a:pPr lvl="1"/>
            <a:r>
              <a:rPr lang="en-US" dirty="0">
                <a:latin typeface="a_Futurica" pitchFamily="34" charset="0"/>
              </a:rPr>
              <a:t>“Tell the expert to do it!</a:t>
            </a:r>
            <a:r>
              <a:rPr lang="en-US" dirty="0" smtClean="0">
                <a:latin typeface="a_Futurica" pitchFamily="34" charset="0"/>
              </a:rPr>
              <a:t>”</a:t>
            </a:r>
            <a:br>
              <a:rPr lang="en-US" dirty="0" smtClean="0">
                <a:latin typeface="a_Futurica" pitchFamily="34" charset="0"/>
              </a:rPr>
            </a:br>
            <a:endParaRPr lang="en-US" dirty="0">
              <a:latin typeface="a_Futurica" pitchFamily="34" charset="0"/>
            </a:endParaRPr>
          </a:p>
          <a:p>
            <a:r>
              <a:rPr lang="en-US" dirty="0">
                <a:latin typeface="a_Futurica" pitchFamily="34" charset="0"/>
              </a:rPr>
              <a:t>Who should get a square given a unique ID?</a:t>
            </a:r>
          </a:p>
          <a:p>
            <a:pPr lvl="1"/>
            <a:r>
              <a:rPr lang="en-US" dirty="0">
                <a:latin typeface="a_Futurica" pitchFamily="34" charset="0"/>
              </a:rPr>
              <a:t>Let the Board do it because it knows about the squares</a:t>
            </a:r>
          </a:p>
        </p:txBody>
      </p:sp>
      <p:sp>
        <p:nvSpPr>
          <p:cNvPr id="5" name="TextBox 4"/>
          <p:cNvSpPr txBox="1"/>
          <p:nvPr/>
        </p:nvSpPr>
        <p:spPr>
          <a:xfrm>
            <a:off x="2209800" y="6472535"/>
            <a:ext cx="486030" cy="461665"/>
          </a:xfrm>
          <a:prstGeom prst="rect">
            <a:avLst/>
          </a:prstGeom>
          <a:noFill/>
        </p:spPr>
        <p:txBody>
          <a:bodyPr wrap="none" rtlCol="0">
            <a:spAutoFit/>
          </a:bodyPr>
          <a:lstStyle/>
          <a:p>
            <a:r>
              <a:rPr lang="en-US" dirty="0" smtClean="0">
                <a:sym typeface="Wingdings" pitchFamily="2" charset="2"/>
              </a:rPr>
              <a:t></a:t>
            </a:r>
            <a:endParaRPr lang="en-US" dirty="0"/>
          </a:p>
        </p:txBody>
      </p:sp>
    </p:spTree>
    <p:extLst>
      <p:ext uri="{BB962C8B-B14F-4D97-AF65-F5344CB8AC3E}">
        <p14:creationId xmlns:p14="http://schemas.microsoft.com/office/powerpoint/2010/main" val="18146881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1571">
                                            <p:txEl>
                                              <p:pRg st="2" end="2"/>
                                            </p:txEl>
                                          </p:spTgt>
                                        </p:tgtEl>
                                        <p:attrNameLst>
                                          <p:attrName>style.visibility</p:attrName>
                                        </p:attrNameLst>
                                      </p:cBhvr>
                                      <p:to>
                                        <p:strVal val="visible"/>
                                      </p:to>
                                    </p:set>
                                    <p:anim calcmode="lin" valueType="num">
                                      <p:cBhvr additive="base">
                                        <p:cTn id="7" dur="500" fill="hold"/>
                                        <p:tgtEl>
                                          <p:spTgt spid="6215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15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1571">
                                            <p:txEl>
                                              <p:pRg st="3" end="3"/>
                                            </p:txEl>
                                          </p:spTgt>
                                        </p:tgtEl>
                                        <p:attrNameLst>
                                          <p:attrName>style.visibility</p:attrName>
                                        </p:attrNameLst>
                                      </p:cBhvr>
                                      <p:to>
                                        <p:strVal val="visible"/>
                                      </p:to>
                                    </p:set>
                                    <p:anim calcmode="lin" valueType="num">
                                      <p:cBhvr additive="base">
                                        <p:cTn id="11" dur="500" fill="hold"/>
                                        <p:tgtEl>
                                          <p:spTgt spid="62157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215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21572"/>
                                        </p:tgtEl>
                                        <p:attrNameLst>
                                          <p:attrName>style.visibility</p:attrName>
                                        </p:attrNameLst>
                                      </p:cBhvr>
                                      <p:to>
                                        <p:strVal val="visible"/>
                                      </p:to>
                                    </p:set>
                                    <p:animEffect transition="in" filter="box(in)">
                                      <p:cBhvr>
                                        <p:cTn id="17" dur="500"/>
                                        <p:tgtEl>
                                          <p:spTgt spid="62157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noFill/>
        </p:spPr>
        <p:txBody>
          <a:bodyPr/>
          <a:lstStyle/>
          <a:p>
            <a:r>
              <a:rPr lang="en-US" dirty="0"/>
              <a:t>Creator Pattern</a:t>
            </a:r>
          </a:p>
        </p:txBody>
      </p:sp>
      <p:sp>
        <p:nvSpPr>
          <p:cNvPr id="617475" name="Rectangle 3"/>
          <p:cNvSpPr>
            <a:spLocks noGrp="1" noChangeArrowheads="1"/>
          </p:cNvSpPr>
          <p:nvPr>
            <p:ph type="body" idx="1"/>
          </p:nvPr>
        </p:nvSpPr>
        <p:spPr>
          <a:xfrm>
            <a:off x="406400" y="1066800"/>
            <a:ext cx="8585200" cy="5486400"/>
          </a:xfrm>
        </p:spPr>
        <p:txBody>
          <a:bodyPr/>
          <a:lstStyle/>
          <a:p>
            <a:r>
              <a:rPr lang="en-US" dirty="0" smtClean="0"/>
              <a:t>Who </a:t>
            </a:r>
            <a:r>
              <a:rPr lang="en-US" dirty="0"/>
              <a:t>should create object A</a:t>
            </a:r>
            <a:r>
              <a:rPr lang="en-US" dirty="0" smtClean="0"/>
              <a:t>?</a:t>
            </a:r>
          </a:p>
          <a:p>
            <a:pPr marL="0" indent="0">
              <a:buNone/>
            </a:pPr>
            <a:r>
              <a:rPr lang="en-US" dirty="0" smtClean="0">
                <a:solidFill>
                  <a:srgbClr val="008000"/>
                </a:solidFill>
              </a:rPr>
              <a:t>	Solution</a:t>
            </a:r>
            <a:r>
              <a:rPr lang="en-US" dirty="0" smtClean="0"/>
              <a:t> </a:t>
            </a:r>
            <a:r>
              <a:rPr lang="en-US" dirty="0"/>
              <a:t>(advice):</a:t>
            </a:r>
          </a:p>
          <a:p>
            <a:pPr marL="914400" lvl="2" indent="0">
              <a:buNone/>
            </a:pPr>
            <a:r>
              <a:rPr lang="en-US" sz="2800" dirty="0"/>
              <a:t>Let B do it if:</a:t>
            </a:r>
          </a:p>
          <a:p>
            <a:pPr lvl="3"/>
            <a:r>
              <a:rPr lang="en-US" sz="2400" dirty="0"/>
              <a:t>B contains or aggregates A</a:t>
            </a:r>
          </a:p>
          <a:p>
            <a:pPr lvl="3"/>
            <a:r>
              <a:rPr lang="en-US" sz="2400" dirty="0"/>
              <a:t>B records A</a:t>
            </a:r>
          </a:p>
          <a:p>
            <a:pPr lvl="3"/>
            <a:r>
              <a:rPr lang="en-US" sz="2400" dirty="0"/>
              <a:t>B closely uses A</a:t>
            </a:r>
          </a:p>
          <a:p>
            <a:pPr lvl="3"/>
            <a:r>
              <a:rPr lang="en-US" sz="2400" dirty="0"/>
              <a:t>B has the initializing data for </a:t>
            </a:r>
            <a:r>
              <a:rPr lang="en-US" sz="2400" dirty="0" smtClean="0"/>
              <a:t>A</a:t>
            </a:r>
            <a:br>
              <a:rPr lang="en-US" sz="2400" dirty="0" smtClean="0"/>
            </a:br>
            <a:endParaRPr lang="en-US" dirty="0"/>
          </a:p>
          <a:p>
            <a:r>
              <a:rPr lang="en-US" dirty="0"/>
              <a:t>Monopoly Board Example</a:t>
            </a:r>
          </a:p>
          <a:p>
            <a:pPr lvl="1"/>
            <a:r>
              <a:rPr lang="en-US" dirty="0"/>
              <a:t>When you start a game, who creates the squares for the board?</a:t>
            </a:r>
          </a:p>
          <a:p>
            <a:pPr lvl="1"/>
            <a:r>
              <a:rPr lang="en-US" dirty="0"/>
              <a:t>Let Board create them since it </a:t>
            </a:r>
            <a:r>
              <a:rPr lang="en-US" i="1" dirty="0"/>
              <a:t>contains</a:t>
            </a:r>
            <a:r>
              <a:rPr lang="en-US" dirty="0"/>
              <a:t> the squares</a:t>
            </a:r>
          </a:p>
        </p:txBody>
      </p:sp>
      <p:pic>
        <p:nvPicPr>
          <p:cNvPr id="617476" name="Picture 4" descr="j0406190"/>
          <p:cNvPicPr>
            <a:picLocks noChangeAspect="1" noChangeArrowheads="1"/>
          </p:cNvPicPr>
          <p:nvPr/>
        </p:nvPicPr>
        <p:blipFill>
          <a:blip r:embed="rId3"/>
          <a:srcRect/>
          <a:stretch>
            <a:fillRect/>
          </a:stretch>
        </p:blipFill>
        <p:spPr bwMode="auto">
          <a:xfrm>
            <a:off x="6400799" y="1447800"/>
            <a:ext cx="2541437" cy="1936750"/>
          </a:xfrm>
          <a:prstGeom prst="rect">
            <a:avLst/>
          </a:prstGeom>
          <a:noFill/>
          <a:scene3d>
            <a:camera prst="orthographicFront"/>
            <a:lightRig rig="threePt" dir="t"/>
          </a:scene3d>
          <a:sp3d>
            <a:bevelT/>
          </a:sp3d>
        </p:spPr>
      </p:pic>
      <p:sp>
        <p:nvSpPr>
          <p:cNvPr id="6" name="Rectangle 28"/>
          <p:cNvSpPr>
            <a:spLocks/>
          </p:cNvSpPr>
          <p:nvPr/>
        </p:nvSpPr>
        <p:spPr bwMode="auto">
          <a:xfrm>
            <a:off x="8572879"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Q7</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
        <p:nvSpPr>
          <p:cNvPr id="7" name="TextBox 6"/>
          <p:cNvSpPr txBox="1"/>
          <p:nvPr/>
        </p:nvSpPr>
        <p:spPr>
          <a:xfrm>
            <a:off x="2209800" y="6472535"/>
            <a:ext cx="486030" cy="461665"/>
          </a:xfrm>
          <a:prstGeom prst="rect">
            <a:avLst/>
          </a:prstGeom>
          <a:noFill/>
        </p:spPr>
        <p:txBody>
          <a:bodyPr wrap="none" rtlCol="0">
            <a:spAutoFit/>
          </a:bodyPr>
          <a:lstStyle/>
          <a:p>
            <a:r>
              <a:rPr lang="en-US" dirty="0" smtClean="0">
                <a:sym typeface="Wingdings" pitchFamily="2" charset="2"/>
              </a:rPr>
              <a:t></a:t>
            </a:r>
            <a:endParaRPr lang="en-US" dirty="0"/>
          </a:p>
        </p:txBody>
      </p:sp>
    </p:spTree>
    <p:extLst>
      <p:ext uri="{BB962C8B-B14F-4D97-AF65-F5344CB8AC3E}">
        <p14:creationId xmlns:p14="http://schemas.microsoft.com/office/powerpoint/2010/main" val="24129787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7475">
                                            <p:txEl>
                                              <p:pRg st="1" end="1"/>
                                            </p:txEl>
                                          </p:spTgt>
                                        </p:tgtEl>
                                        <p:attrNameLst>
                                          <p:attrName>style.visibility</p:attrName>
                                        </p:attrNameLst>
                                      </p:cBhvr>
                                      <p:to>
                                        <p:strVal val="visible"/>
                                      </p:to>
                                    </p:set>
                                    <p:anim calcmode="lin" valueType="num">
                                      <p:cBhvr additive="base">
                                        <p:cTn id="7" dur="500" fill="hold"/>
                                        <p:tgtEl>
                                          <p:spTgt spid="6174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74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7475">
                                            <p:txEl>
                                              <p:pRg st="2" end="2"/>
                                            </p:txEl>
                                          </p:spTgt>
                                        </p:tgtEl>
                                        <p:attrNameLst>
                                          <p:attrName>style.visibility</p:attrName>
                                        </p:attrNameLst>
                                      </p:cBhvr>
                                      <p:to>
                                        <p:strVal val="visible"/>
                                      </p:to>
                                    </p:set>
                                    <p:anim calcmode="lin" valueType="num">
                                      <p:cBhvr additive="base">
                                        <p:cTn id="11" dur="500" fill="hold"/>
                                        <p:tgtEl>
                                          <p:spTgt spid="6174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747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7475">
                                            <p:txEl>
                                              <p:pRg st="3" end="3"/>
                                            </p:txEl>
                                          </p:spTgt>
                                        </p:tgtEl>
                                        <p:attrNameLst>
                                          <p:attrName>style.visibility</p:attrName>
                                        </p:attrNameLst>
                                      </p:cBhvr>
                                      <p:to>
                                        <p:strVal val="visible"/>
                                      </p:to>
                                    </p:set>
                                    <p:anim calcmode="lin" valueType="num">
                                      <p:cBhvr additive="base">
                                        <p:cTn id="15" dur="500" fill="hold"/>
                                        <p:tgtEl>
                                          <p:spTgt spid="61747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747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7475">
                                            <p:txEl>
                                              <p:pRg st="4" end="4"/>
                                            </p:txEl>
                                          </p:spTgt>
                                        </p:tgtEl>
                                        <p:attrNameLst>
                                          <p:attrName>style.visibility</p:attrName>
                                        </p:attrNameLst>
                                      </p:cBhvr>
                                      <p:to>
                                        <p:strVal val="visible"/>
                                      </p:to>
                                    </p:set>
                                    <p:anim calcmode="lin" valueType="num">
                                      <p:cBhvr additive="base">
                                        <p:cTn id="19" dur="500" fill="hold"/>
                                        <p:tgtEl>
                                          <p:spTgt spid="6174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747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7475">
                                            <p:txEl>
                                              <p:pRg st="5" end="5"/>
                                            </p:txEl>
                                          </p:spTgt>
                                        </p:tgtEl>
                                        <p:attrNameLst>
                                          <p:attrName>style.visibility</p:attrName>
                                        </p:attrNameLst>
                                      </p:cBhvr>
                                      <p:to>
                                        <p:strVal val="visible"/>
                                      </p:to>
                                    </p:set>
                                    <p:anim calcmode="lin" valueType="num">
                                      <p:cBhvr additive="base">
                                        <p:cTn id="23" dur="500" fill="hold"/>
                                        <p:tgtEl>
                                          <p:spTgt spid="61747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747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17475">
                                            <p:txEl>
                                              <p:pRg st="6" end="6"/>
                                            </p:txEl>
                                          </p:spTgt>
                                        </p:tgtEl>
                                        <p:attrNameLst>
                                          <p:attrName>style.visibility</p:attrName>
                                        </p:attrNameLst>
                                      </p:cBhvr>
                                      <p:to>
                                        <p:strVal val="visible"/>
                                      </p:to>
                                    </p:set>
                                    <p:anim calcmode="lin" valueType="num">
                                      <p:cBhvr additive="base">
                                        <p:cTn id="27" dur="500" fill="hold"/>
                                        <p:tgtEl>
                                          <p:spTgt spid="61747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74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17475">
                                            <p:txEl>
                                              <p:pRg st="7" end="7"/>
                                            </p:txEl>
                                          </p:spTgt>
                                        </p:tgtEl>
                                        <p:attrNameLst>
                                          <p:attrName>style.visibility</p:attrName>
                                        </p:attrNameLst>
                                      </p:cBhvr>
                                      <p:to>
                                        <p:strVal val="visible"/>
                                      </p:to>
                                    </p:set>
                                    <p:anim calcmode="lin" valueType="num">
                                      <p:cBhvr additive="base">
                                        <p:cTn id="33" dur="500" fill="hold"/>
                                        <p:tgtEl>
                                          <p:spTgt spid="61747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1747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17475">
                                            <p:txEl>
                                              <p:pRg st="8" end="8"/>
                                            </p:txEl>
                                          </p:spTgt>
                                        </p:tgtEl>
                                        <p:attrNameLst>
                                          <p:attrName>style.visibility</p:attrName>
                                        </p:attrNameLst>
                                      </p:cBhvr>
                                      <p:to>
                                        <p:strVal val="visible"/>
                                      </p:to>
                                    </p:set>
                                    <p:anim calcmode="lin" valueType="num">
                                      <p:cBhvr additive="base">
                                        <p:cTn id="37" dur="500" fill="hold"/>
                                        <p:tgtEl>
                                          <p:spTgt spid="61747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7475">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17475">
                                            <p:txEl>
                                              <p:pRg st="9" end="9"/>
                                            </p:txEl>
                                          </p:spTgt>
                                        </p:tgtEl>
                                        <p:attrNameLst>
                                          <p:attrName>style.visibility</p:attrName>
                                        </p:attrNameLst>
                                      </p:cBhvr>
                                      <p:to>
                                        <p:strVal val="visible"/>
                                      </p:to>
                                    </p:set>
                                    <p:anim calcmode="lin" valueType="num">
                                      <p:cBhvr additive="base">
                                        <p:cTn id="41" dur="500" fill="hold"/>
                                        <p:tgtEl>
                                          <p:spTgt spid="61747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1747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algn="ctr"/>
            <a:r>
              <a:rPr lang="en-US"/>
              <a:t>Monopoly Example</a:t>
            </a:r>
          </a:p>
        </p:txBody>
      </p:sp>
      <p:pic>
        <p:nvPicPr>
          <p:cNvPr id="618500" name="Picture 4" descr="DM-mono"/>
          <p:cNvPicPr>
            <a:picLocks noChangeAspect="1" noChangeArrowheads="1"/>
          </p:cNvPicPr>
          <p:nvPr/>
        </p:nvPicPr>
        <p:blipFill>
          <a:blip r:embed="rId2"/>
          <a:srcRect/>
          <a:stretch>
            <a:fillRect/>
          </a:stretch>
        </p:blipFill>
        <p:spPr bwMode="auto">
          <a:xfrm>
            <a:off x="685800" y="1079500"/>
            <a:ext cx="7696200" cy="5048250"/>
          </a:xfrm>
          <a:prstGeom prst="rect">
            <a:avLst/>
          </a:prstGeom>
          <a:noFill/>
        </p:spPr>
      </p:pic>
      <p:sp>
        <p:nvSpPr>
          <p:cNvPr id="4" name="TextBox 3"/>
          <p:cNvSpPr txBox="1"/>
          <p:nvPr/>
        </p:nvSpPr>
        <p:spPr>
          <a:xfrm>
            <a:off x="2057400" y="6477000"/>
            <a:ext cx="370614" cy="461665"/>
          </a:xfrm>
          <a:prstGeom prst="rect">
            <a:avLst/>
          </a:prstGeom>
          <a:noFill/>
        </p:spPr>
        <p:txBody>
          <a:bodyPr wrap="none" rtlCol="0">
            <a:spAutoFit/>
          </a:bodyPr>
          <a:lstStyle/>
          <a:p>
            <a:r>
              <a:rPr lang="en-US" dirty="0" smtClean="0">
                <a:sym typeface="Symbol"/>
              </a:rPr>
              <a:t></a:t>
            </a:r>
            <a:endParaRPr lang="en-US" dirty="0"/>
          </a:p>
        </p:txBody>
      </p:sp>
    </p:spTree>
    <p:extLst>
      <p:ext uri="{BB962C8B-B14F-4D97-AF65-F5344CB8AC3E}">
        <p14:creationId xmlns:p14="http://schemas.microsoft.com/office/powerpoint/2010/main" val="40893937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pPr algn="ctr"/>
            <a:r>
              <a:rPr lang="en-US" dirty="0"/>
              <a:t>Create </a:t>
            </a:r>
            <a:r>
              <a:rPr lang="en-US" dirty="0" smtClean="0"/>
              <a:t>“in Action”</a:t>
            </a:r>
            <a:endParaRPr lang="en-US" dirty="0"/>
          </a:p>
        </p:txBody>
      </p:sp>
      <p:pic>
        <p:nvPicPr>
          <p:cNvPr id="619524" name="Picture 4" descr="sqd-board-create"/>
          <p:cNvPicPr>
            <a:picLocks noChangeAspect="1" noChangeArrowheads="1"/>
          </p:cNvPicPr>
          <p:nvPr/>
        </p:nvPicPr>
        <p:blipFill>
          <a:blip r:embed="rId2"/>
          <a:srcRect/>
          <a:stretch>
            <a:fillRect/>
          </a:stretch>
        </p:blipFill>
        <p:spPr bwMode="auto">
          <a:xfrm>
            <a:off x="381000" y="914400"/>
            <a:ext cx="8229600" cy="4291013"/>
          </a:xfrm>
          <a:prstGeom prst="rect">
            <a:avLst/>
          </a:prstGeom>
          <a:noFill/>
        </p:spPr>
      </p:pic>
      <p:sp>
        <p:nvSpPr>
          <p:cNvPr id="4" name="TextBox 3"/>
          <p:cNvSpPr txBox="1"/>
          <p:nvPr/>
        </p:nvSpPr>
        <p:spPr>
          <a:xfrm>
            <a:off x="2057400" y="6477000"/>
            <a:ext cx="370614" cy="461665"/>
          </a:xfrm>
          <a:prstGeom prst="rect">
            <a:avLst/>
          </a:prstGeom>
          <a:noFill/>
        </p:spPr>
        <p:txBody>
          <a:bodyPr wrap="none" rtlCol="0">
            <a:spAutoFit/>
          </a:bodyPr>
          <a:lstStyle/>
          <a:p>
            <a:r>
              <a:rPr lang="en-US" dirty="0" smtClean="0">
                <a:sym typeface="Symbol"/>
              </a:rPr>
              <a:t></a:t>
            </a:r>
            <a:endParaRPr lang="en-US" dirty="0"/>
          </a:p>
        </p:txBody>
      </p:sp>
    </p:spTree>
    <p:extLst>
      <p:ext uri="{BB962C8B-B14F-4D97-AF65-F5344CB8AC3E}">
        <p14:creationId xmlns:p14="http://schemas.microsoft.com/office/powerpoint/2010/main" val="35131305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pPr algn="ctr"/>
            <a:r>
              <a:rPr lang="en-US"/>
              <a:t>Composition</a:t>
            </a:r>
          </a:p>
        </p:txBody>
      </p:sp>
      <p:pic>
        <p:nvPicPr>
          <p:cNvPr id="620548" name="Picture 4" descr="dcd-board"/>
          <p:cNvPicPr>
            <a:picLocks noChangeAspect="1" noChangeArrowheads="1"/>
          </p:cNvPicPr>
          <p:nvPr/>
        </p:nvPicPr>
        <p:blipFill>
          <a:blip r:embed="rId3"/>
          <a:srcRect/>
          <a:stretch>
            <a:fillRect/>
          </a:stretch>
        </p:blipFill>
        <p:spPr bwMode="auto">
          <a:xfrm>
            <a:off x="457200" y="1668462"/>
            <a:ext cx="8229600" cy="2827338"/>
          </a:xfrm>
          <a:prstGeom prst="rect">
            <a:avLst/>
          </a:prstGeom>
          <a:noFill/>
        </p:spPr>
      </p:pic>
      <p:sp>
        <p:nvSpPr>
          <p:cNvPr id="4" name="TextBox 3"/>
          <p:cNvSpPr txBox="1"/>
          <p:nvPr/>
        </p:nvSpPr>
        <p:spPr>
          <a:xfrm>
            <a:off x="2057400" y="6477000"/>
            <a:ext cx="370614" cy="461665"/>
          </a:xfrm>
          <a:prstGeom prst="rect">
            <a:avLst/>
          </a:prstGeom>
          <a:noFill/>
        </p:spPr>
        <p:txBody>
          <a:bodyPr wrap="none" rtlCol="0">
            <a:spAutoFit/>
          </a:bodyPr>
          <a:lstStyle/>
          <a:p>
            <a:r>
              <a:rPr lang="en-US" dirty="0" smtClean="0">
                <a:sym typeface="Symbol"/>
              </a:rPr>
              <a:t></a:t>
            </a:r>
            <a:endParaRPr lang="en-US" dirty="0"/>
          </a:p>
        </p:txBody>
      </p:sp>
    </p:spTree>
    <p:extLst>
      <p:ext uri="{BB962C8B-B14F-4D97-AF65-F5344CB8AC3E}">
        <p14:creationId xmlns:p14="http://schemas.microsoft.com/office/powerpoint/2010/main" val="34617180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15000" y="1219200"/>
            <a:ext cx="3124200" cy="3124200"/>
          </a:xfrm>
          <a:prstGeom prst="rect">
            <a:avLst/>
          </a:prstGeom>
          <a:effectLst>
            <a:reflection blurRad="6350" stA="52000" endA="300" endPos="35000" dir="5400000" sy="-100000" algn="bl" rotWithShape="0"/>
          </a:effectLst>
        </p:spPr>
      </p:pic>
      <p:sp>
        <p:nvSpPr>
          <p:cNvPr id="2" name="Title 1"/>
          <p:cNvSpPr>
            <a:spLocks noGrp="1"/>
          </p:cNvSpPr>
          <p:nvPr>
            <p:ph type="title"/>
          </p:nvPr>
        </p:nvSpPr>
        <p:spPr/>
        <p:txBody>
          <a:bodyPr/>
          <a:lstStyle/>
          <a:p>
            <a:r>
              <a:rPr lang="en-US" sz="3200" dirty="0" smtClean="0"/>
              <a:t>Exercise on </a:t>
            </a:r>
            <a:r>
              <a:rPr lang="en-US" dirty="0" smtClean="0"/>
              <a:t>Creator Examples</a:t>
            </a:r>
            <a:endParaRPr lang="en-US" sz="3200" dirty="0"/>
          </a:p>
        </p:txBody>
      </p:sp>
      <p:sp>
        <p:nvSpPr>
          <p:cNvPr id="3" name="Content Placeholder 2"/>
          <p:cNvSpPr>
            <a:spLocks noGrp="1"/>
          </p:cNvSpPr>
          <p:nvPr>
            <p:ph idx="1"/>
          </p:nvPr>
        </p:nvSpPr>
        <p:spPr>
          <a:xfrm>
            <a:off x="457200" y="1066800"/>
            <a:ext cx="8382000" cy="5105400"/>
          </a:xfrm>
        </p:spPr>
        <p:txBody>
          <a:bodyPr/>
          <a:lstStyle/>
          <a:p>
            <a:r>
              <a:rPr lang="en-US" dirty="0" smtClean="0"/>
              <a:t>Break up into your </a:t>
            </a:r>
            <a:br>
              <a:rPr lang="en-US" dirty="0" smtClean="0"/>
            </a:br>
            <a:r>
              <a:rPr lang="en-US" dirty="0" smtClean="0"/>
              <a:t>project teams</a:t>
            </a:r>
            <a:br>
              <a:rPr lang="en-US" dirty="0" smtClean="0"/>
            </a:br>
            <a:endParaRPr lang="en-US" sz="1100" dirty="0" smtClean="0"/>
          </a:p>
          <a:p>
            <a:r>
              <a:rPr lang="en-US" dirty="0" smtClean="0"/>
              <a:t>Given the following:</a:t>
            </a:r>
          </a:p>
          <a:p>
            <a:pPr lvl="1"/>
            <a:r>
              <a:rPr lang="en-US" dirty="0" smtClean="0"/>
              <a:t>Domain Model for BBVS </a:t>
            </a:r>
            <a:br>
              <a:rPr lang="en-US" dirty="0" smtClean="0"/>
            </a:br>
            <a:endParaRPr lang="en-US" sz="1100" dirty="0" smtClean="0"/>
          </a:p>
          <a:p>
            <a:r>
              <a:rPr lang="en-US" dirty="0" smtClean="0"/>
              <a:t>Identify Creator pattern </a:t>
            </a:r>
            <a:br>
              <a:rPr lang="en-US" dirty="0" smtClean="0"/>
            </a:br>
            <a:r>
              <a:rPr lang="en-US" dirty="0" smtClean="0"/>
              <a:t>examples </a:t>
            </a:r>
            <a:br>
              <a:rPr lang="en-US" dirty="0" smtClean="0"/>
            </a:br>
            <a:r>
              <a:rPr lang="en-US" dirty="0" smtClean="0"/>
              <a:t>(hint)</a:t>
            </a:r>
          </a:p>
          <a:p>
            <a:pPr lvl="1"/>
            <a:r>
              <a:rPr lang="en-US" sz="2000" dirty="0"/>
              <a:t>B contains or aggregates A</a:t>
            </a:r>
          </a:p>
          <a:p>
            <a:pPr lvl="1"/>
            <a:r>
              <a:rPr lang="en-US" sz="2000" dirty="0"/>
              <a:t>B records A</a:t>
            </a:r>
          </a:p>
          <a:p>
            <a:pPr lvl="1"/>
            <a:r>
              <a:rPr lang="en-US" sz="2000" dirty="0"/>
              <a:t>B closely uses A</a:t>
            </a:r>
          </a:p>
          <a:p>
            <a:pPr lvl="1"/>
            <a:r>
              <a:rPr lang="en-US" sz="2000" dirty="0"/>
              <a:t>B has the initializing data for A</a:t>
            </a:r>
            <a:br>
              <a:rPr lang="en-US" sz="2000" dirty="0"/>
            </a:br>
            <a:endParaRPr lang="en-US" sz="1600" dirty="0"/>
          </a:p>
          <a:p>
            <a:pPr lvl="1"/>
            <a:endParaRPr lang="en-US" dirty="0" smtClean="0"/>
          </a:p>
        </p:txBody>
      </p:sp>
      <p:sp>
        <p:nvSpPr>
          <p:cNvPr id="6" name="Rectangle 2"/>
          <p:cNvSpPr>
            <a:spLocks/>
          </p:cNvSpPr>
          <p:nvPr/>
        </p:nvSpPr>
        <p:spPr bwMode="auto">
          <a:xfrm>
            <a:off x="8572134"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Q8</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
        <p:nvSpPr>
          <p:cNvPr id="7" name="TextBox 6"/>
          <p:cNvSpPr txBox="1"/>
          <p:nvPr/>
        </p:nvSpPr>
        <p:spPr>
          <a:xfrm>
            <a:off x="2057400" y="6477000"/>
            <a:ext cx="370614" cy="461665"/>
          </a:xfrm>
          <a:prstGeom prst="rect">
            <a:avLst/>
          </a:prstGeom>
          <a:noFill/>
        </p:spPr>
        <p:txBody>
          <a:bodyPr wrap="none" rtlCol="0">
            <a:spAutoFit/>
          </a:bodyPr>
          <a:lstStyle/>
          <a:p>
            <a:r>
              <a:rPr lang="en-US" dirty="0" smtClean="0">
                <a:sym typeface="Symbol"/>
              </a:rPr>
              <a:t></a:t>
            </a:r>
            <a:endParaRPr lang="en-US" dirty="0"/>
          </a:p>
        </p:txBody>
      </p:sp>
    </p:spTree>
    <p:extLst>
      <p:ext uri="{BB962C8B-B14F-4D97-AF65-F5344CB8AC3E}">
        <p14:creationId xmlns:p14="http://schemas.microsoft.com/office/powerpoint/2010/main" val="374503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flow of programming…</a:t>
            </a:r>
            <a:endParaRPr lang="en-US" dirty="0"/>
          </a:p>
        </p:txBody>
      </p:sp>
      <p:sp>
        <p:nvSpPr>
          <p:cNvPr id="3" name="Content Placeholder 2"/>
          <p:cNvSpPr>
            <a:spLocks noGrp="1"/>
          </p:cNvSpPr>
          <p:nvPr>
            <p:ph idx="1"/>
          </p:nvPr>
        </p:nvSpPr>
        <p:spPr>
          <a:xfrm>
            <a:off x="457200" y="1524000"/>
            <a:ext cx="8229600" cy="5410200"/>
          </a:xfrm>
        </p:spPr>
        <p:txBody>
          <a:bodyPr/>
          <a:lstStyle/>
          <a:p>
            <a:r>
              <a:rPr lang="en-US" sz="2000" dirty="0" smtClean="0"/>
              <a:t>It’s a lot like playing music – </a:t>
            </a:r>
          </a:p>
          <a:p>
            <a:pPr lvl="1"/>
            <a:r>
              <a:rPr lang="en-US" sz="1800" dirty="0" smtClean="0"/>
              <a:t>Combines effortless logic </a:t>
            </a:r>
          </a:p>
          <a:p>
            <a:pPr lvl="1"/>
            <a:r>
              <a:rPr lang="en-US" sz="1800" dirty="0" smtClean="0"/>
              <a:t>With intuition</a:t>
            </a:r>
          </a:p>
          <a:p>
            <a:pPr lvl="1"/>
            <a:r>
              <a:rPr lang="en-US" sz="1800" dirty="0" smtClean="0"/>
              <a:t>And “it” loves for us to do it!</a:t>
            </a:r>
          </a:p>
          <a:p>
            <a:r>
              <a:rPr lang="en-US" sz="2000" dirty="0" smtClean="0"/>
              <a:t>But…</a:t>
            </a:r>
          </a:p>
          <a:p>
            <a:pPr lvl="1"/>
            <a:r>
              <a:rPr lang="en-US" sz="1800" dirty="0" smtClean="0"/>
              <a:t>“The flow” suppresses self-</a:t>
            </a:r>
            <a:br>
              <a:rPr lang="en-US" sz="1800" dirty="0" smtClean="0"/>
            </a:br>
            <a:r>
              <a:rPr lang="en-US" sz="1800" dirty="0" smtClean="0"/>
              <a:t>consciousness</a:t>
            </a:r>
          </a:p>
          <a:p>
            <a:pPr lvl="1"/>
            <a:r>
              <a:rPr lang="en-US" sz="1800" dirty="0" smtClean="0"/>
              <a:t>Which is the part of the brain </a:t>
            </a:r>
            <a:br>
              <a:rPr lang="en-US" sz="1800" dirty="0" smtClean="0"/>
            </a:br>
            <a:r>
              <a:rPr lang="en-US" sz="1800" dirty="0" smtClean="0"/>
              <a:t>that’s supposed to remember </a:t>
            </a:r>
            <a:br>
              <a:rPr lang="en-US" sz="1800" dirty="0" smtClean="0"/>
            </a:br>
            <a:r>
              <a:rPr lang="en-US" sz="1800" dirty="0" smtClean="0"/>
              <a:t>what you did!</a:t>
            </a:r>
          </a:p>
          <a:p>
            <a:r>
              <a:rPr lang="en-US" sz="2000" dirty="0" smtClean="0"/>
              <a:t>So, when you come back to your own code –</a:t>
            </a:r>
          </a:p>
          <a:p>
            <a:pPr lvl="1"/>
            <a:r>
              <a:rPr lang="en-US" sz="1800" dirty="0" smtClean="0"/>
              <a:t>You need to rely on its being logical, conceptual, and coherent!</a:t>
            </a:r>
          </a:p>
          <a:p>
            <a:pPr lvl="1"/>
            <a:r>
              <a:rPr lang="en-US" sz="1800" dirty="0" smtClean="0"/>
              <a:t>Thus – OO… and Patterns!</a:t>
            </a:r>
          </a:p>
          <a:p>
            <a:r>
              <a:rPr lang="en-US" sz="2000" dirty="0" smtClean="0"/>
              <a:t>And anyone else reading it surely needs this, too!</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53646"/>
            <a:ext cx="3886200" cy="268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7400" y="6477000"/>
            <a:ext cx="370614" cy="461665"/>
          </a:xfrm>
          <a:prstGeom prst="rect">
            <a:avLst/>
          </a:prstGeom>
          <a:noFill/>
        </p:spPr>
        <p:txBody>
          <a:bodyPr wrap="none" rtlCol="0">
            <a:spAutoFit/>
          </a:bodyPr>
          <a:lstStyle/>
          <a:p>
            <a:r>
              <a:rPr lang="en-US" dirty="0" smtClean="0">
                <a:sym typeface="Symbol"/>
              </a:rPr>
              <a:t></a:t>
            </a:r>
            <a:endParaRPr lang="en-US" dirty="0"/>
          </a:p>
        </p:txBody>
      </p:sp>
    </p:spTree>
    <p:extLst>
      <p:ext uri="{BB962C8B-B14F-4D97-AF65-F5344CB8AC3E}">
        <p14:creationId xmlns:p14="http://schemas.microsoft.com/office/powerpoint/2010/main" val="7086374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64885" y="2491921"/>
            <a:ext cx="901249" cy="717826"/>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Store</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Address</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Phone#</a:t>
            </a:r>
            <a:endParaRPr kumimoji="0" lang="en-US" sz="1400" i="0" u="none" strike="noStrike" cap="none" normalizeH="0" baseline="0" dirty="0">
              <a:ln>
                <a:noFill/>
              </a:ln>
              <a:solidFill>
                <a:schemeClr val="tx1"/>
              </a:solidFill>
              <a:effectLst/>
            </a:endParaRPr>
          </a:p>
        </p:txBody>
      </p:sp>
      <p:sp>
        <p:nvSpPr>
          <p:cNvPr id="5" name="Rectangle 4"/>
          <p:cNvSpPr/>
          <p:nvPr/>
        </p:nvSpPr>
        <p:spPr bwMode="auto">
          <a:xfrm>
            <a:off x="1219200" y="2397124"/>
            <a:ext cx="1205430" cy="938696"/>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Customer</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name</a:t>
            </a:r>
          </a:p>
          <a:p>
            <a:pPr marL="0" marR="0" indent="0"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address</a:t>
            </a:r>
          </a:p>
          <a:p>
            <a:pPr marL="0" marR="0" indent="0"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phone#</a:t>
            </a:r>
            <a:endParaRPr kumimoji="0" lang="en-US" sz="1400" i="0" u="none" strike="noStrike" cap="none" normalizeH="0" baseline="0" dirty="0">
              <a:ln>
                <a:noFill/>
              </a:ln>
              <a:solidFill>
                <a:schemeClr val="tx1"/>
              </a:solidFill>
              <a:effectLst/>
            </a:endParaRPr>
          </a:p>
        </p:txBody>
      </p:sp>
      <p:sp>
        <p:nvSpPr>
          <p:cNvPr id="6" name="Rectangle 5"/>
          <p:cNvSpPr/>
          <p:nvPr/>
        </p:nvSpPr>
        <p:spPr bwMode="auto">
          <a:xfrm>
            <a:off x="6926613" y="2572671"/>
            <a:ext cx="898756" cy="552174"/>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Video</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ID</a:t>
            </a:r>
            <a:endParaRPr kumimoji="0" lang="en-US" sz="1400" i="0" u="none" strike="noStrike" cap="none" normalizeH="0" baseline="0" dirty="0">
              <a:ln>
                <a:noFill/>
              </a:ln>
              <a:solidFill>
                <a:schemeClr val="tx1"/>
              </a:solidFill>
              <a:effectLst/>
            </a:endParaRPr>
          </a:p>
        </p:txBody>
      </p:sp>
      <p:sp>
        <p:nvSpPr>
          <p:cNvPr id="7" name="Rectangle 6"/>
          <p:cNvSpPr/>
          <p:nvPr/>
        </p:nvSpPr>
        <p:spPr bwMode="auto">
          <a:xfrm>
            <a:off x="4120134" y="5441122"/>
            <a:ext cx="1207482"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smtClean="0"/>
              <a:t>Transaction</a:t>
            </a:r>
            <a:br>
              <a:rPr lang="en-US" sz="1400" b="1" dirty="0" smtClean="0"/>
            </a:br>
            <a:r>
              <a:rPr lang="en-US" sz="1400" dirty="0" smtClean="0"/>
              <a:t>date</a:t>
            </a:r>
            <a:endParaRPr kumimoji="0" lang="en-US" sz="1400" i="0" u="none" strike="noStrike" cap="none" normalizeH="0" baseline="0" dirty="0">
              <a:ln>
                <a:noFill/>
              </a:ln>
              <a:solidFill>
                <a:schemeClr val="tx1"/>
              </a:solidFill>
              <a:effectLst/>
            </a:endParaRPr>
          </a:p>
        </p:txBody>
      </p:sp>
      <p:sp>
        <p:nvSpPr>
          <p:cNvPr id="8" name="Rectangle 7"/>
          <p:cNvSpPr/>
          <p:nvPr/>
        </p:nvSpPr>
        <p:spPr bwMode="auto">
          <a:xfrm>
            <a:off x="1339388" y="5330687"/>
            <a:ext cx="1601129" cy="99391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Payment</a:t>
            </a:r>
            <a:br>
              <a:rPr kumimoji="0" lang="en-US" sz="1400" b="1" i="0" u="none" strike="noStrike" cap="none" normalizeH="0" baseline="0" dirty="0" smtClean="0">
                <a:ln>
                  <a:noFill/>
                </a:ln>
                <a:solidFill>
                  <a:schemeClr val="tx1"/>
                </a:solidFill>
                <a:effectLst/>
              </a:rPr>
            </a:br>
            <a:r>
              <a:rPr kumimoji="0" lang="en-US" sz="1400" i="0" u="none" strike="noStrike" cap="none" normalizeH="0" baseline="0" dirty="0" smtClean="0">
                <a:ln>
                  <a:noFill/>
                </a:ln>
                <a:solidFill>
                  <a:schemeClr val="tx1"/>
                </a:solidFill>
                <a:effectLst/>
              </a:rPr>
              <a:t>/amount:</a:t>
            </a:r>
            <a:r>
              <a:rPr kumimoji="0" lang="en-US" sz="1400" i="0" u="none" strike="noStrike" cap="none" normalizeH="0" dirty="0" smtClean="0">
                <a:ln>
                  <a:noFill/>
                </a:ln>
                <a:solidFill>
                  <a:schemeClr val="tx1"/>
                </a:solidFill>
                <a:effectLst/>
              </a:rPr>
              <a:t> Money</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type</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authorization</a:t>
            </a:r>
            <a:endParaRPr kumimoji="0" lang="en-US" sz="1400" i="0" u="none" strike="noStrike" cap="none" normalizeH="0" baseline="0" dirty="0">
              <a:ln>
                <a:noFill/>
              </a:ln>
              <a:solidFill>
                <a:schemeClr val="tx1"/>
              </a:solidFill>
              <a:effectLst/>
            </a:endParaRPr>
          </a:p>
        </p:txBody>
      </p:sp>
      <p:cxnSp>
        <p:nvCxnSpPr>
          <p:cNvPr id="10" name="Straight Connector 9"/>
          <p:cNvCxnSpPr>
            <a:stCxn id="5" idx="3"/>
            <a:endCxn id="4" idx="1"/>
          </p:cNvCxnSpPr>
          <p:nvPr/>
        </p:nvCxnSpPr>
        <p:spPr bwMode="auto">
          <a:xfrm flipV="1">
            <a:off x="2424630" y="2850834"/>
            <a:ext cx="2140255" cy="156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4" idx="3"/>
            <a:endCxn id="6" idx="1"/>
          </p:cNvCxnSpPr>
          <p:nvPr/>
        </p:nvCxnSpPr>
        <p:spPr bwMode="auto">
          <a:xfrm flipV="1">
            <a:off x="5466135" y="2848758"/>
            <a:ext cx="1460478" cy="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a:stCxn id="8" idx="3"/>
            <a:endCxn id="7" idx="1"/>
          </p:cNvCxnSpPr>
          <p:nvPr/>
        </p:nvCxnSpPr>
        <p:spPr bwMode="auto">
          <a:xfrm>
            <a:off x="2940517" y="5827643"/>
            <a:ext cx="11796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a:stCxn id="7" idx="3"/>
            <a:endCxn id="9" idx="1"/>
          </p:cNvCxnSpPr>
          <p:nvPr/>
        </p:nvCxnSpPr>
        <p:spPr bwMode="auto">
          <a:xfrm flipV="1">
            <a:off x="5327616" y="5825568"/>
            <a:ext cx="1505138" cy="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2772000" y="4918883"/>
            <a:ext cx="1123040" cy="223027"/>
          </a:xfrm>
          <a:prstGeom prst="rect">
            <a:avLst/>
          </a:prstGeom>
          <a:noFill/>
        </p:spPr>
        <p:txBody>
          <a:bodyPr wrap="square" rtlCol="0">
            <a:spAutoFit/>
          </a:bodyPr>
          <a:lstStyle/>
          <a:p>
            <a:pPr algn="ctr"/>
            <a:r>
              <a:rPr lang="en-US" sz="1400" dirty="0" smtClean="0"/>
              <a:t>Initiates </a:t>
            </a:r>
            <a:r>
              <a:rPr lang="en-US" sz="1400" dirty="0" smtClean="0">
                <a:latin typeface="Wingdings"/>
                <a:ea typeface="Wingdings"/>
                <a:cs typeface="Wingdings"/>
                <a:sym typeface="Wingdings"/>
              </a:rPr>
              <a:t></a:t>
            </a:r>
            <a:endParaRPr lang="en-US" sz="1400" dirty="0"/>
          </a:p>
        </p:txBody>
      </p:sp>
      <p:sp>
        <p:nvSpPr>
          <p:cNvPr id="15" name="TextBox 14"/>
          <p:cNvSpPr txBox="1"/>
          <p:nvPr/>
        </p:nvSpPr>
        <p:spPr>
          <a:xfrm>
            <a:off x="6808256" y="4595336"/>
            <a:ext cx="914400" cy="738664"/>
          </a:xfrm>
          <a:prstGeom prst="rect">
            <a:avLst/>
          </a:prstGeom>
          <a:noFill/>
        </p:spPr>
        <p:txBody>
          <a:bodyPr wrap="square" rtlCol="0">
            <a:spAutoFit/>
          </a:bodyPr>
          <a:lstStyle/>
          <a:p>
            <a:pPr algn="r"/>
            <a:r>
              <a:rPr lang="en-US" sz="1400" dirty="0">
                <a:latin typeface="Wingdings"/>
                <a:ea typeface="Wingdings"/>
                <a:cs typeface="Wingdings"/>
                <a:sym typeface="Wingdings"/>
              </a:rPr>
              <a:t></a:t>
            </a:r>
            <a:endParaRPr lang="en-US" sz="1400" dirty="0"/>
          </a:p>
          <a:p>
            <a:pPr algn="ctr"/>
            <a:r>
              <a:rPr lang="en-US" sz="1400" dirty="0" smtClean="0"/>
              <a:t>Records-</a:t>
            </a:r>
            <a:br>
              <a:rPr lang="en-US" sz="1400" dirty="0" smtClean="0"/>
            </a:br>
            <a:r>
              <a:rPr lang="en-US" sz="1400" dirty="0" smtClean="0"/>
              <a:t>rental-of</a:t>
            </a:r>
            <a:endParaRPr lang="en-US" sz="1400" dirty="0"/>
          </a:p>
        </p:txBody>
      </p:sp>
      <p:cxnSp>
        <p:nvCxnSpPr>
          <p:cNvPr id="16" name="Straight Connector 15"/>
          <p:cNvCxnSpPr/>
          <p:nvPr/>
        </p:nvCxnSpPr>
        <p:spPr bwMode="auto">
          <a:xfrm>
            <a:off x="7693571" y="3124845"/>
            <a:ext cx="9400" cy="22313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Elbow Connector 16"/>
          <p:cNvCxnSpPr>
            <a:stCxn id="5" idx="2"/>
            <a:endCxn id="7" idx="0"/>
          </p:cNvCxnSpPr>
          <p:nvPr/>
        </p:nvCxnSpPr>
        <p:spPr bwMode="auto">
          <a:xfrm rot="16200000" flipH="1">
            <a:off x="2220244" y="2937491"/>
            <a:ext cx="2105302" cy="2901960"/>
          </a:xfrm>
          <a:prstGeom prst="bentConnector3">
            <a:avLst>
              <a:gd name="adj1" fmla="val 88333"/>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Box 17"/>
          <p:cNvSpPr txBox="1"/>
          <p:nvPr/>
        </p:nvSpPr>
        <p:spPr>
          <a:xfrm>
            <a:off x="3158433" y="5551557"/>
            <a:ext cx="628883" cy="379145"/>
          </a:xfrm>
          <a:prstGeom prst="rect">
            <a:avLst/>
          </a:prstGeom>
          <a:noFill/>
        </p:spPr>
        <p:txBody>
          <a:bodyPr wrap="none" rtlCol="0">
            <a:spAutoFit/>
          </a:bodyPr>
          <a:lstStyle/>
          <a:p>
            <a:pPr algn="ctr"/>
            <a:r>
              <a:rPr lang="en-US" sz="1400" dirty="0" smtClean="0"/>
              <a:t>Pays-for</a:t>
            </a:r>
            <a:br>
              <a:rPr lang="en-US" sz="1400" dirty="0" smtClean="0"/>
            </a:br>
            <a:r>
              <a:rPr lang="en-US" sz="1400" dirty="0" smtClean="0">
                <a:latin typeface="Wingdings"/>
                <a:ea typeface="Wingdings"/>
                <a:cs typeface="Wingdings"/>
                <a:sym typeface="Wingdings"/>
              </a:rPr>
              <a:t></a:t>
            </a:r>
            <a:endParaRPr lang="en-US" sz="1400" dirty="0"/>
          </a:p>
        </p:txBody>
      </p:sp>
      <p:sp>
        <p:nvSpPr>
          <p:cNvPr id="19" name="TextBox 18"/>
          <p:cNvSpPr txBox="1"/>
          <p:nvPr/>
        </p:nvSpPr>
        <p:spPr>
          <a:xfrm>
            <a:off x="5613464" y="5535552"/>
            <a:ext cx="966192" cy="523220"/>
          </a:xfrm>
          <a:prstGeom prst="rect">
            <a:avLst/>
          </a:prstGeom>
          <a:noFill/>
        </p:spPr>
        <p:txBody>
          <a:bodyPr wrap="none" rtlCol="0">
            <a:spAutoFit/>
          </a:bodyPr>
          <a:lstStyle/>
          <a:p>
            <a:pPr algn="ctr"/>
            <a:r>
              <a:rPr lang="en-US" sz="1400" dirty="0" smtClean="0"/>
              <a:t>Transacts</a:t>
            </a:r>
            <a:br>
              <a:rPr lang="en-US" sz="1400" dirty="0" smtClean="0"/>
            </a:br>
            <a:r>
              <a:rPr lang="en-US" sz="1400" dirty="0" smtClean="0">
                <a:latin typeface="Wingdings"/>
                <a:ea typeface="Wingdings"/>
                <a:cs typeface="Wingdings"/>
                <a:sym typeface="Wingdings"/>
              </a:rPr>
              <a:t></a:t>
            </a:r>
            <a:endParaRPr lang="en-US" sz="1400" dirty="0"/>
          </a:p>
        </p:txBody>
      </p:sp>
      <p:sp>
        <p:nvSpPr>
          <p:cNvPr id="20" name="TextBox 19"/>
          <p:cNvSpPr txBox="1"/>
          <p:nvPr/>
        </p:nvSpPr>
        <p:spPr>
          <a:xfrm>
            <a:off x="2801036" y="2369907"/>
            <a:ext cx="1122410" cy="738664"/>
          </a:xfrm>
          <a:prstGeom prst="rect">
            <a:avLst/>
          </a:prstGeom>
          <a:noFill/>
        </p:spPr>
        <p:txBody>
          <a:bodyPr wrap="none" rtlCol="0">
            <a:spAutoFit/>
          </a:bodyPr>
          <a:lstStyle/>
          <a:p>
            <a:pPr algn="ctr"/>
            <a:r>
              <a:rPr lang="en-US" sz="1400" dirty="0" smtClean="0"/>
              <a:t>Rents-from,</a:t>
            </a:r>
            <a:br>
              <a:rPr lang="en-US" sz="1400" dirty="0" smtClean="0"/>
            </a:br>
            <a:r>
              <a:rPr lang="en-US" sz="1400" dirty="0" smtClean="0"/>
              <a:t>Buys-from</a:t>
            </a:r>
            <a:br>
              <a:rPr lang="en-US" sz="1400" dirty="0" smtClean="0"/>
            </a:br>
            <a:r>
              <a:rPr lang="en-US" sz="1400" dirty="0" smtClean="0">
                <a:latin typeface="Wingdings"/>
                <a:ea typeface="Wingdings"/>
                <a:cs typeface="Wingdings"/>
                <a:sym typeface="Wingdings"/>
              </a:rPr>
              <a:t></a:t>
            </a:r>
            <a:endParaRPr lang="en-US" sz="1400" dirty="0"/>
          </a:p>
        </p:txBody>
      </p:sp>
      <p:sp>
        <p:nvSpPr>
          <p:cNvPr id="21" name="TextBox 20"/>
          <p:cNvSpPr txBox="1"/>
          <p:nvPr/>
        </p:nvSpPr>
        <p:spPr>
          <a:xfrm>
            <a:off x="5940170" y="2585424"/>
            <a:ext cx="533304" cy="379145"/>
          </a:xfrm>
          <a:prstGeom prst="rect">
            <a:avLst/>
          </a:prstGeom>
          <a:noFill/>
        </p:spPr>
        <p:txBody>
          <a:bodyPr wrap="none" rtlCol="0">
            <a:spAutoFit/>
          </a:bodyPr>
          <a:lstStyle/>
          <a:p>
            <a:pPr algn="ctr"/>
            <a:r>
              <a:rPr lang="en-US" sz="1400" dirty="0" smtClean="0"/>
              <a:t>Stocks</a:t>
            </a:r>
            <a:br>
              <a:rPr lang="en-US" sz="1400" dirty="0" smtClean="0"/>
            </a:br>
            <a:r>
              <a:rPr lang="en-US" sz="1400" dirty="0" smtClean="0">
                <a:latin typeface="Wingdings"/>
                <a:ea typeface="Wingdings"/>
                <a:cs typeface="Wingdings"/>
                <a:sym typeface="Wingdings"/>
              </a:rPr>
              <a:t></a:t>
            </a:r>
            <a:endParaRPr lang="en-US" sz="1400" dirty="0"/>
          </a:p>
        </p:txBody>
      </p:sp>
      <p:cxnSp>
        <p:nvCxnSpPr>
          <p:cNvPr id="22" name="Elbow Connector 21"/>
          <p:cNvCxnSpPr/>
          <p:nvPr/>
        </p:nvCxnSpPr>
        <p:spPr bwMode="auto">
          <a:xfrm rot="16200000" flipH="1">
            <a:off x="4560047" y="32268"/>
            <a:ext cx="175547" cy="4930470"/>
          </a:xfrm>
          <a:prstGeom prst="bentConnector3">
            <a:avLst>
              <a:gd name="adj1" fmla="val -130222"/>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Box 22"/>
          <p:cNvSpPr txBox="1"/>
          <p:nvPr/>
        </p:nvSpPr>
        <p:spPr>
          <a:xfrm>
            <a:off x="3410899" y="1899477"/>
            <a:ext cx="1014934" cy="307777"/>
          </a:xfrm>
          <a:prstGeom prst="rect">
            <a:avLst/>
          </a:prstGeom>
          <a:noFill/>
        </p:spPr>
        <p:txBody>
          <a:bodyPr wrap="none" rtlCol="0">
            <a:spAutoFit/>
          </a:bodyPr>
          <a:lstStyle/>
          <a:p>
            <a:pPr algn="ctr"/>
            <a:r>
              <a:rPr lang="en-US" sz="1400" dirty="0" smtClean="0"/>
              <a:t>Selects</a:t>
            </a:r>
            <a:r>
              <a:rPr lang="en-US" sz="1400" dirty="0"/>
              <a:t> </a:t>
            </a:r>
            <a:r>
              <a:rPr lang="en-US" sz="1400" dirty="0" smtClean="0">
                <a:latin typeface="Wingdings"/>
                <a:ea typeface="Wingdings"/>
                <a:cs typeface="Wingdings"/>
                <a:sym typeface="Wingdings"/>
              </a:rPr>
              <a:t></a:t>
            </a:r>
            <a:endParaRPr lang="en-US" sz="1400" dirty="0"/>
          </a:p>
        </p:txBody>
      </p:sp>
      <p:sp>
        <p:nvSpPr>
          <p:cNvPr id="24" name="TextBox 23"/>
          <p:cNvSpPr txBox="1"/>
          <p:nvPr/>
        </p:nvSpPr>
        <p:spPr>
          <a:xfrm>
            <a:off x="2464856" y="2834910"/>
            <a:ext cx="187634" cy="223027"/>
          </a:xfrm>
          <a:prstGeom prst="rect">
            <a:avLst/>
          </a:prstGeom>
          <a:noFill/>
        </p:spPr>
        <p:txBody>
          <a:bodyPr wrap="none" rtlCol="0">
            <a:spAutoFit/>
          </a:bodyPr>
          <a:lstStyle/>
          <a:p>
            <a:pPr algn="ctr"/>
            <a:r>
              <a:rPr lang="en-US" sz="1400" dirty="0" smtClean="0"/>
              <a:t>*</a:t>
            </a:r>
            <a:endParaRPr lang="en-US" sz="1400" dirty="0"/>
          </a:p>
        </p:txBody>
      </p:sp>
      <p:sp>
        <p:nvSpPr>
          <p:cNvPr id="25" name="TextBox 24"/>
          <p:cNvSpPr txBox="1"/>
          <p:nvPr/>
        </p:nvSpPr>
        <p:spPr>
          <a:xfrm>
            <a:off x="4358463" y="283491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6" name="TextBox 25"/>
          <p:cNvSpPr txBox="1"/>
          <p:nvPr/>
        </p:nvSpPr>
        <p:spPr>
          <a:xfrm>
            <a:off x="5481907" y="2793541"/>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7" name="TextBox 26"/>
          <p:cNvSpPr txBox="1"/>
          <p:nvPr/>
        </p:nvSpPr>
        <p:spPr>
          <a:xfrm>
            <a:off x="6727941" y="2848758"/>
            <a:ext cx="187634" cy="223027"/>
          </a:xfrm>
          <a:prstGeom prst="rect">
            <a:avLst/>
          </a:prstGeom>
          <a:noFill/>
        </p:spPr>
        <p:txBody>
          <a:bodyPr wrap="none" rtlCol="0">
            <a:spAutoFit/>
          </a:bodyPr>
          <a:lstStyle/>
          <a:p>
            <a:pPr algn="ctr"/>
            <a:r>
              <a:rPr lang="en-US" sz="1400" dirty="0" smtClean="0"/>
              <a:t>*</a:t>
            </a:r>
            <a:endParaRPr lang="en-US" sz="1400" dirty="0"/>
          </a:p>
        </p:txBody>
      </p:sp>
      <p:sp>
        <p:nvSpPr>
          <p:cNvPr id="28" name="TextBox 27"/>
          <p:cNvSpPr txBox="1"/>
          <p:nvPr/>
        </p:nvSpPr>
        <p:spPr>
          <a:xfrm>
            <a:off x="6908266" y="2309814"/>
            <a:ext cx="254534" cy="307777"/>
          </a:xfrm>
          <a:prstGeom prst="rect">
            <a:avLst/>
          </a:prstGeom>
          <a:noFill/>
        </p:spPr>
        <p:txBody>
          <a:bodyPr wrap="none" rtlCol="0">
            <a:spAutoFit/>
          </a:bodyPr>
          <a:lstStyle/>
          <a:p>
            <a:pPr algn="ctr"/>
            <a:r>
              <a:rPr lang="en-US" sz="1400" dirty="0" smtClean="0"/>
              <a:t>*</a:t>
            </a:r>
            <a:endParaRPr lang="en-US" sz="1400" dirty="0"/>
          </a:p>
        </p:txBody>
      </p:sp>
      <p:sp>
        <p:nvSpPr>
          <p:cNvPr id="29" name="TextBox 28"/>
          <p:cNvSpPr txBox="1"/>
          <p:nvPr/>
        </p:nvSpPr>
        <p:spPr>
          <a:xfrm>
            <a:off x="1626656" y="327665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30" name="TextBox 29"/>
          <p:cNvSpPr txBox="1"/>
          <p:nvPr/>
        </p:nvSpPr>
        <p:spPr>
          <a:xfrm>
            <a:off x="4524375" y="5165035"/>
            <a:ext cx="187634" cy="223027"/>
          </a:xfrm>
          <a:prstGeom prst="rect">
            <a:avLst/>
          </a:prstGeom>
          <a:noFill/>
        </p:spPr>
        <p:txBody>
          <a:bodyPr wrap="none" rtlCol="0">
            <a:spAutoFit/>
          </a:bodyPr>
          <a:lstStyle/>
          <a:p>
            <a:pPr algn="ctr"/>
            <a:r>
              <a:rPr lang="en-US" sz="1400" dirty="0" smtClean="0"/>
              <a:t>*</a:t>
            </a:r>
            <a:endParaRPr lang="en-US" sz="1400" dirty="0"/>
          </a:p>
        </p:txBody>
      </p:sp>
      <p:sp>
        <p:nvSpPr>
          <p:cNvPr id="31" name="TextBox 30"/>
          <p:cNvSpPr txBox="1"/>
          <p:nvPr/>
        </p:nvSpPr>
        <p:spPr>
          <a:xfrm>
            <a:off x="6406684" y="5772426"/>
            <a:ext cx="334782" cy="223027"/>
          </a:xfrm>
          <a:prstGeom prst="rect">
            <a:avLst/>
          </a:prstGeom>
          <a:noFill/>
        </p:spPr>
        <p:txBody>
          <a:bodyPr wrap="none" rtlCol="0">
            <a:spAutoFit/>
          </a:bodyPr>
          <a:lstStyle/>
          <a:p>
            <a:pPr algn="ctr"/>
            <a:r>
              <a:rPr lang="en-US" sz="1400" dirty="0" smtClean="0"/>
              <a:t>1..*</a:t>
            </a:r>
            <a:endParaRPr lang="en-US" sz="1400" dirty="0"/>
          </a:p>
        </p:txBody>
      </p:sp>
      <p:sp>
        <p:nvSpPr>
          <p:cNvPr id="32" name="TextBox 31"/>
          <p:cNvSpPr txBox="1"/>
          <p:nvPr/>
        </p:nvSpPr>
        <p:spPr>
          <a:xfrm>
            <a:off x="5313030" y="5772426"/>
            <a:ext cx="209735" cy="223027"/>
          </a:xfrm>
          <a:prstGeom prst="rect">
            <a:avLst/>
          </a:prstGeom>
          <a:noFill/>
        </p:spPr>
        <p:txBody>
          <a:bodyPr wrap="none" rtlCol="0">
            <a:spAutoFit/>
          </a:bodyPr>
          <a:lstStyle/>
          <a:p>
            <a:pPr algn="ctr"/>
            <a:r>
              <a:rPr lang="en-US" sz="1400" dirty="0" smtClean="0"/>
              <a:t>1</a:t>
            </a:r>
            <a:endParaRPr lang="en-US" sz="1400" dirty="0"/>
          </a:p>
        </p:txBody>
      </p:sp>
      <p:sp>
        <p:nvSpPr>
          <p:cNvPr id="33" name="TextBox 32"/>
          <p:cNvSpPr txBox="1"/>
          <p:nvPr/>
        </p:nvSpPr>
        <p:spPr>
          <a:xfrm>
            <a:off x="2939697" y="5772426"/>
            <a:ext cx="209735" cy="223027"/>
          </a:xfrm>
          <a:prstGeom prst="rect">
            <a:avLst/>
          </a:prstGeom>
          <a:noFill/>
        </p:spPr>
        <p:txBody>
          <a:bodyPr wrap="none" rtlCol="0">
            <a:spAutoFit/>
          </a:bodyPr>
          <a:lstStyle/>
          <a:p>
            <a:pPr algn="ctr"/>
            <a:r>
              <a:rPr lang="en-US" sz="1400" dirty="0" smtClean="0"/>
              <a:t>1</a:t>
            </a:r>
            <a:endParaRPr lang="en-US" sz="1400" dirty="0"/>
          </a:p>
        </p:txBody>
      </p:sp>
      <p:sp>
        <p:nvSpPr>
          <p:cNvPr id="34" name="TextBox 33"/>
          <p:cNvSpPr txBox="1"/>
          <p:nvPr/>
        </p:nvSpPr>
        <p:spPr>
          <a:xfrm>
            <a:off x="3894625" y="5772426"/>
            <a:ext cx="209735" cy="223027"/>
          </a:xfrm>
          <a:prstGeom prst="rect">
            <a:avLst/>
          </a:prstGeom>
          <a:noFill/>
        </p:spPr>
        <p:txBody>
          <a:bodyPr wrap="none" rtlCol="0">
            <a:spAutoFit/>
          </a:bodyPr>
          <a:lstStyle/>
          <a:p>
            <a:pPr algn="ctr"/>
            <a:r>
              <a:rPr lang="en-US" sz="1400" dirty="0" smtClean="0"/>
              <a:t>1</a:t>
            </a:r>
            <a:endParaRPr lang="en-US" sz="1400" dirty="0"/>
          </a:p>
        </p:txBody>
      </p:sp>
      <p:sp>
        <p:nvSpPr>
          <p:cNvPr id="35" name="TextBox 34"/>
          <p:cNvSpPr txBox="1"/>
          <p:nvPr/>
        </p:nvSpPr>
        <p:spPr>
          <a:xfrm>
            <a:off x="7731989" y="5034773"/>
            <a:ext cx="334782" cy="223027"/>
          </a:xfrm>
          <a:prstGeom prst="rect">
            <a:avLst/>
          </a:prstGeom>
          <a:noFill/>
        </p:spPr>
        <p:txBody>
          <a:bodyPr wrap="none" rtlCol="0">
            <a:spAutoFit/>
          </a:bodyPr>
          <a:lstStyle/>
          <a:p>
            <a:pPr algn="ctr"/>
            <a:r>
              <a:rPr lang="en-US" sz="1400" dirty="0" smtClean="0"/>
              <a:t>0..*</a:t>
            </a:r>
            <a:endParaRPr lang="en-US" sz="1400" dirty="0"/>
          </a:p>
        </p:txBody>
      </p:sp>
      <p:sp>
        <p:nvSpPr>
          <p:cNvPr id="36" name="TextBox 35"/>
          <p:cNvSpPr txBox="1"/>
          <p:nvPr/>
        </p:nvSpPr>
        <p:spPr>
          <a:xfrm>
            <a:off x="7696200" y="3103313"/>
            <a:ext cx="209735" cy="223027"/>
          </a:xfrm>
          <a:prstGeom prst="rect">
            <a:avLst/>
          </a:prstGeom>
          <a:noFill/>
        </p:spPr>
        <p:txBody>
          <a:bodyPr wrap="none" rtlCol="0">
            <a:spAutoFit/>
          </a:bodyPr>
          <a:lstStyle/>
          <a:p>
            <a:pPr algn="ctr"/>
            <a:r>
              <a:rPr lang="en-US" sz="1400" dirty="0" smtClean="0"/>
              <a:t>1</a:t>
            </a:r>
            <a:endParaRPr lang="en-US" sz="1400" dirty="0"/>
          </a:p>
        </p:txBody>
      </p:sp>
      <p:cxnSp>
        <p:nvCxnSpPr>
          <p:cNvPr id="37" name="Elbow Connector 36"/>
          <p:cNvCxnSpPr>
            <a:stCxn id="5" idx="1"/>
            <a:endCxn id="8" idx="1"/>
          </p:cNvCxnSpPr>
          <p:nvPr/>
        </p:nvCxnSpPr>
        <p:spPr bwMode="auto">
          <a:xfrm rot="10800000" flipH="1" flipV="1">
            <a:off x="1219200" y="2866472"/>
            <a:ext cx="120188" cy="2961172"/>
          </a:xfrm>
          <a:prstGeom prst="bentConnector3">
            <a:avLst>
              <a:gd name="adj1" fmla="val -267246"/>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838200" y="3962400"/>
            <a:ext cx="1032905" cy="738664"/>
          </a:xfrm>
          <a:prstGeom prst="rect">
            <a:avLst/>
          </a:prstGeom>
          <a:noFill/>
        </p:spPr>
        <p:txBody>
          <a:bodyPr wrap="none" rtlCol="0">
            <a:spAutoFit/>
          </a:bodyPr>
          <a:lstStyle/>
          <a:p>
            <a:r>
              <a:rPr lang="en-US" sz="1400" dirty="0" smtClean="0"/>
              <a:t>Makes-</a:t>
            </a:r>
            <a:br>
              <a:rPr lang="en-US" sz="1400" dirty="0" smtClean="0"/>
            </a:br>
            <a:r>
              <a:rPr lang="en-US" sz="1400" dirty="0" smtClean="0"/>
              <a:t>Authorizes</a:t>
            </a:r>
          </a:p>
          <a:p>
            <a:pPr algn="ctr"/>
            <a:r>
              <a:rPr lang="en-US" sz="1400" dirty="0" smtClean="0">
                <a:latin typeface="Wingdings"/>
                <a:ea typeface="Wingdings"/>
                <a:cs typeface="Wingdings"/>
                <a:sym typeface="Wingdings"/>
              </a:rPr>
              <a:t></a:t>
            </a:r>
            <a:endParaRPr lang="en-US" sz="1400" dirty="0"/>
          </a:p>
        </p:txBody>
      </p:sp>
      <p:sp>
        <p:nvSpPr>
          <p:cNvPr id="39" name="TextBox 38"/>
          <p:cNvSpPr txBox="1"/>
          <p:nvPr/>
        </p:nvSpPr>
        <p:spPr>
          <a:xfrm>
            <a:off x="1017056" y="2572671"/>
            <a:ext cx="209735" cy="223027"/>
          </a:xfrm>
          <a:prstGeom prst="rect">
            <a:avLst/>
          </a:prstGeom>
          <a:noFill/>
        </p:spPr>
        <p:txBody>
          <a:bodyPr wrap="none" rtlCol="0">
            <a:spAutoFit/>
          </a:bodyPr>
          <a:lstStyle/>
          <a:p>
            <a:pPr algn="ctr"/>
            <a:r>
              <a:rPr lang="en-US" sz="1400" dirty="0" smtClean="0"/>
              <a:t>1</a:t>
            </a:r>
            <a:endParaRPr lang="en-US" sz="1400" dirty="0"/>
          </a:p>
        </p:txBody>
      </p:sp>
      <p:sp>
        <p:nvSpPr>
          <p:cNvPr id="40" name="TextBox 39"/>
          <p:cNvSpPr txBox="1"/>
          <p:nvPr/>
        </p:nvSpPr>
        <p:spPr>
          <a:xfrm>
            <a:off x="1017056" y="5813796"/>
            <a:ext cx="334782" cy="223027"/>
          </a:xfrm>
          <a:prstGeom prst="rect">
            <a:avLst/>
          </a:prstGeom>
          <a:noFill/>
        </p:spPr>
        <p:txBody>
          <a:bodyPr wrap="none" rtlCol="0">
            <a:spAutoFit/>
          </a:bodyPr>
          <a:lstStyle/>
          <a:p>
            <a:pPr algn="ctr"/>
            <a:r>
              <a:rPr lang="en-US" sz="1400" dirty="0" smtClean="0"/>
              <a:t>1..*</a:t>
            </a:r>
            <a:endParaRPr lang="en-US" sz="1400" dirty="0"/>
          </a:p>
        </p:txBody>
      </p:sp>
      <p:cxnSp>
        <p:nvCxnSpPr>
          <p:cNvPr id="41" name="Straight Connector 40"/>
          <p:cNvCxnSpPr/>
          <p:nvPr/>
        </p:nvCxnSpPr>
        <p:spPr bwMode="auto">
          <a:xfrm>
            <a:off x="1367695" y="5606774"/>
            <a:ext cx="157282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V="1">
            <a:off x="4120134" y="5711467"/>
            <a:ext cx="1209815" cy="57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H="1">
            <a:off x="6926613" y="2828968"/>
            <a:ext cx="8987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1" name="Group 130"/>
          <p:cNvGrpSpPr/>
          <p:nvPr/>
        </p:nvGrpSpPr>
        <p:grpSpPr>
          <a:xfrm>
            <a:off x="6832754" y="5356220"/>
            <a:ext cx="1105274" cy="938696"/>
            <a:chOff x="6209927" y="5356220"/>
            <a:chExt cx="1105274" cy="938696"/>
          </a:xfrm>
        </p:grpSpPr>
        <p:sp>
          <p:nvSpPr>
            <p:cNvPr id="9" name="Rectangle 8"/>
            <p:cNvSpPr/>
            <p:nvPr/>
          </p:nvSpPr>
          <p:spPr bwMode="auto">
            <a:xfrm>
              <a:off x="6209927" y="5356220"/>
              <a:ext cx="1105274" cy="938696"/>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Rental</a:t>
              </a:r>
            </a:p>
            <a:p>
              <a:pPr marL="0" marR="0" indent="0" defTabSz="914400" rtl="0" eaLnBrk="0" fontAlgn="base" latinLnBrk="0" hangingPunct="0">
                <a:lnSpc>
                  <a:spcPct val="100000"/>
                </a:lnSpc>
                <a:spcBef>
                  <a:spcPct val="0"/>
                </a:spcBef>
                <a:spcAft>
                  <a:spcPct val="0"/>
                </a:spcAft>
                <a:buClrTx/>
                <a:buSzTx/>
                <a:buFontTx/>
                <a:buNone/>
                <a:tabLst/>
              </a:pPr>
              <a:r>
                <a:rPr lang="en-US" sz="1400" dirty="0" err="1" smtClean="0"/>
                <a:t>dueDate</a:t>
              </a:r>
              <a:endParaRPr lang="en-US" sz="1400" dirty="0" smtClean="0"/>
            </a:p>
            <a:p>
              <a:pPr marL="0" marR="0" indent="0"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err="1" smtClean="0">
                  <a:ln>
                    <a:noFill/>
                  </a:ln>
                  <a:solidFill>
                    <a:schemeClr val="tx1"/>
                  </a:solidFill>
                  <a:effectLst/>
                </a:rPr>
                <a:t>ReturnDate</a:t>
              </a:r>
              <a:endParaRPr kumimoji="0" lang="en-US" sz="1400" i="0" u="none" strike="noStrike" cap="none" normalizeH="0" baseline="0" dirty="0" smtClean="0">
                <a:ln>
                  <a:noFill/>
                </a:ln>
                <a:solidFill>
                  <a:schemeClr val="tx1"/>
                </a:solidFill>
                <a:effectLst/>
              </a:endParaRPr>
            </a:p>
            <a:p>
              <a:pPr marL="0" marR="0" indent="0" defTabSz="914400" rtl="0" eaLnBrk="0" fontAlgn="base" latinLnBrk="0" hangingPunct="0">
                <a:lnSpc>
                  <a:spcPct val="100000"/>
                </a:lnSpc>
                <a:spcBef>
                  <a:spcPct val="0"/>
                </a:spcBef>
                <a:spcAft>
                  <a:spcPct val="0"/>
                </a:spcAft>
                <a:buClrTx/>
                <a:buSzTx/>
                <a:buFontTx/>
                <a:buNone/>
                <a:tabLst/>
              </a:pPr>
              <a:r>
                <a:rPr lang="en-US" sz="1400" dirty="0" err="1" smtClean="0"/>
                <a:t>ReturnTime</a:t>
              </a:r>
              <a:endParaRPr kumimoji="0" lang="en-US" sz="1400" i="0" u="none" strike="noStrike" cap="none" normalizeH="0" baseline="0" dirty="0">
                <a:ln>
                  <a:noFill/>
                </a:ln>
                <a:solidFill>
                  <a:schemeClr val="tx1"/>
                </a:solidFill>
                <a:effectLst/>
              </a:endParaRPr>
            </a:p>
          </p:txBody>
        </p:sp>
        <p:cxnSp>
          <p:nvCxnSpPr>
            <p:cNvPr id="44" name="Straight Connector 43"/>
            <p:cNvCxnSpPr/>
            <p:nvPr/>
          </p:nvCxnSpPr>
          <p:spPr bwMode="auto">
            <a:xfrm>
              <a:off x="6209927" y="5625570"/>
              <a:ext cx="1105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45" name="Straight Connector 44"/>
          <p:cNvCxnSpPr/>
          <p:nvPr/>
        </p:nvCxnSpPr>
        <p:spPr bwMode="auto">
          <a:xfrm>
            <a:off x="4567379" y="2763856"/>
            <a:ext cx="8987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1228510" y="2683106"/>
            <a:ext cx="11796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2" name="Group 71"/>
          <p:cNvGrpSpPr/>
          <p:nvPr/>
        </p:nvGrpSpPr>
        <p:grpSpPr>
          <a:xfrm>
            <a:off x="4446056" y="533400"/>
            <a:ext cx="1676400" cy="773043"/>
            <a:chOff x="6781800" y="533400"/>
            <a:chExt cx="1676400" cy="773043"/>
          </a:xfrm>
        </p:grpSpPr>
        <p:sp>
          <p:nvSpPr>
            <p:cNvPr id="48" name="Rectangle 47"/>
            <p:cNvSpPr/>
            <p:nvPr/>
          </p:nvSpPr>
          <p:spPr bwMode="auto">
            <a:xfrm>
              <a:off x="6781800" y="533400"/>
              <a:ext cx="1676400"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err="1" smtClean="0"/>
                <a:t>VideoDescription</a:t>
              </a:r>
              <a:r>
                <a:rPr lang="en-US" sz="1400" b="1" dirty="0" smtClean="0"/>
                <a:t/>
              </a:r>
              <a:br>
                <a:rPr lang="en-US" sz="1400" b="1" dirty="0" smtClean="0"/>
              </a:br>
              <a:r>
                <a:rPr lang="en-US" sz="1400" dirty="0" smtClean="0"/>
                <a:t>title</a:t>
              </a:r>
              <a:br>
                <a:rPr lang="en-US" sz="1400" dirty="0" smtClean="0"/>
              </a:br>
              <a:r>
                <a:rPr lang="en-US" sz="1400" dirty="0" err="1" smtClean="0"/>
                <a:t>subjectCategory</a:t>
              </a:r>
              <a:endParaRPr kumimoji="0" lang="en-US" sz="1400" i="0" u="none" strike="noStrike" cap="none" normalizeH="0" baseline="0" dirty="0">
                <a:ln>
                  <a:noFill/>
                </a:ln>
                <a:solidFill>
                  <a:schemeClr val="tx1"/>
                </a:solidFill>
                <a:effectLst/>
              </a:endParaRPr>
            </a:p>
          </p:txBody>
        </p:sp>
        <p:cxnSp>
          <p:nvCxnSpPr>
            <p:cNvPr id="49" name="Straight Connector 48"/>
            <p:cNvCxnSpPr/>
            <p:nvPr/>
          </p:nvCxnSpPr>
          <p:spPr bwMode="auto">
            <a:xfrm>
              <a:off x="6781800" y="801690"/>
              <a:ext cx="1676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6" name="Group 55"/>
          <p:cNvGrpSpPr/>
          <p:nvPr/>
        </p:nvGrpSpPr>
        <p:grpSpPr>
          <a:xfrm>
            <a:off x="6274856" y="533400"/>
            <a:ext cx="1447800" cy="990600"/>
            <a:chOff x="6781800" y="533400"/>
            <a:chExt cx="1676400" cy="990600"/>
          </a:xfrm>
        </p:grpSpPr>
        <p:sp>
          <p:nvSpPr>
            <p:cNvPr id="57" name="Rectangle 56"/>
            <p:cNvSpPr/>
            <p:nvPr/>
          </p:nvSpPr>
          <p:spPr bwMode="auto">
            <a:xfrm>
              <a:off x="6781800" y="533400"/>
              <a:ext cx="1676400" cy="9906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err="1" smtClean="0"/>
                <a:t>VideoSupplier</a:t>
              </a:r>
              <a:r>
                <a:rPr lang="en-US" sz="1400" b="1" dirty="0" smtClean="0"/>
                <a:t/>
              </a:r>
              <a:br>
                <a:rPr lang="en-US" sz="1400" b="1" dirty="0" smtClean="0"/>
              </a:br>
              <a:r>
                <a:rPr lang="en-US" sz="1400" dirty="0" smtClean="0"/>
                <a:t>address</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name</a:t>
              </a:r>
              <a:br>
                <a:rPr lang="en-US" sz="1400" dirty="0" smtClean="0"/>
              </a:br>
              <a:r>
                <a:rPr lang="en-US" sz="1400" dirty="0" err="1" smtClean="0"/>
                <a:t>newVideos</a:t>
              </a:r>
              <a:endParaRPr kumimoji="0" lang="en-US" sz="1400" i="0" u="none" strike="noStrike" cap="none" normalizeH="0" baseline="0" dirty="0">
                <a:ln>
                  <a:noFill/>
                </a:ln>
                <a:solidFill>
                  <a:schemeClr val="tx1"/>
                </a:solidFill>
                <a:effectLst/>
              </a:endParaRPr>
            </a:p>
          </p:txBody>
        </p:sp>
        <p:cxnSp>
          <p:nvCxnSpPr>
            <p:cNvPr id="58" name="Straight Connector 57"/>
            <p:cNvCxnSpPr/>
            <p:nvPr/>
          </p:nvCxnSpPr>
          <p:spPr bwMode="auto">
            <a:xfrm>
              <a:off x="6781800" y="801690"/>
              <a:ext cx="1676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59" name="Rectangle 58"/>
          <p:cNvSpPr/>
          <p:nvPr/>
        </p:nvSpPr>
        <p:spPr bwMode="auto">
          <a:xfrm>
            <a:off x="2312456" y="1371600"/>
            <a:ext cx="762000" cy="3810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200" b="1" dirty="0" smtClean="0"/>
              <a:t>Basket</a:t>
            </a:r>
            <a:endParaRPr kumimoji="0" lang="en-US" sz="1200" i="0" u="none" strike="noStrike" cap="none" normalizeH="0" baseline="0" dirty="0">
              <a:ln>
                <a:noFill/>
              </a:ln>
              <a:solidFill>
                <a:schemeClr val="tx1"/>
              </a:solidFill>
              <a:effectLst/>
            </a:endParaRPr>
          </a:p>
        </p:txBody>
      </p:sp>
      <p:grpSp>
        <p:nvGrpSpPr>
          <p:cNvPr id="64" name="Group 63"/>
          <p:cNvGrpSpPr/>
          <p:nvPr/>
        </p:nvGrpSpPr>
        <p:grpSpPr>
          <a:xfrm>
            <a:off x="5741456" y="3276600"/>
            <a:ext cx="838200" cy="773043"/>
            <a:chOff x="1600200" y="685800"/>
            <a:chExt cx="838200" cy="773043"/>
          </a:xfrm>
        </p:grpSpPr>
        <p:sp>
          <p:nvSpPr>
            <p:cNvPr id="61" name="Rectangle 60"/>
            <p:cNvSpPr/>
            <p:nvPr/>
          </p:nvSpPr>
          <p:spPr bwMode="auto">
            <a:xfrm>
              <a:off x="1600200" y="685800"/>
              <a:ext cx="838200"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smtClean="0"/>
                <a:t>Shelf</a:t>
              </a:r>
              <a:br>
                <a:rPr lang="en-US" sz="1400" b="1" dirty="0" smtClean="0"/>
              </a:br>
              <a:r>
                <a:rPr lang="en-US" sz="1400" dirty="0" smtClean="0"/>
                <a:t>location</a:t>
              </a:r>
              <a:br>
                <a:rPr lang="en-US" sz="1400" dirty="0" smtClean="0"/>
              </a:br>
              <a:r>
                <a:rPr lang="en-US" sz="1400" dirty="0" smtClean="0"/>
                <a:t>stock</a:t>
              </a:r>
              <a:endParaRPr kumimoji="0" lang="en-US" sz="1400" i="0" u="none" strike="noStrike" cap="none" normalizeH="0" baseline="0" dirty="0">
                <a:ln>
                  <a:noFill/>
                </a:ln>
                <a:solidFill>
                  <a:schemeClr val="tx1"/>
                </a:solidFill>
                <a:effectLst/>
              </a:endParaRPr>
            </a:p>
          </p:txBody>
        </p:sp>
        <p:cxnSp>
          <p:nvCxnSpPr>
            <p:cNvPr id="62" name="Straight Connector 61"/>
            <p:cNvCxnSpPr/>
            <p:nvPr/>
          </p:nvCxnSpPr>
          <p:spPr bwMode="auto">
            <a:xfrm>
              <a:off x="1600200" y="954090"/>
              <a:ext cx="83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6" name="Group 65"/>
          <p:cNvGrpSpPr/>
          <p:nvPr/>
        </p:nvGrpSpPr>
        <p:grpSpPr>
          <a:xfrm>
            <a:off x="2693456" y="3265557"/>
            <a:ext cx="1295400" cy="773043"/>
            <a:chOff x="1600200" y="685800"/>
            <a:chExt cx="838200" cy="773043"/>
          </a:xfrm>
        </p:grpSpPr>
        <p:sp>
          <p:nvSpPr>
            <p:cNvPr id="67" name="Rectangle 66"/>
            <p:cNvSpPr/>
            <p:nvPr/>
          </p:nvSpPr>
          <p:spPr bwMode="auto">
            <a:xfrm>
              <a:off x="1600200" y="685800"/>
              <a:ext cx="838200"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smtClean="0"/>
                <a:t>Membership</a:t>
              </a:r>
              <a:br>
                <a:rPr lang="en-US" sz="1400" b="1" dirty="0" smtClean="0"/>
              </a:br>
              <a:r>
                <a:rPr lang="en-US" sz="1400" dirty="0" smtClean="0"/>
                <a:t>ID</a:t>
              </a:r>
              <a:br>
                <a:rPr lang="en-US" sz="1400" dirty="0" smtClean="0"/>
              </a:br>
              <a:r>
                <a:rPr lang="en-US" sz="1400" dirty="0" err="1" smtClean="0"/>
                <a:t>startDate</a:t>
              </a:r>
              <a:endParaRPr kumimoji="0" lang="en-US" sz="1400" i="0" u="none" strike="noStrike" cap="none" normalizeH="0" baseline="0" dirty="0">
                <a:ln>
                  <a:noFill/>
                </a:ln>
                <a:solidFill>
                  <a:schemeClr val="tx1"/>
                </a:solidFill>
                <a:effectLst/>
              </a:endParaRPr>
            </a:p>
          </p:txBody>
        </p:sp>
        <p:cxnSp>
          <p:nvCxnSpPr>
            <p:cNvPr id="68" name="Straight Connector 67"/>
            <p:cNvCxnSpPr/>
            <p:nvPr/>
          </p:nvCxnSpPr>
          <p:spPr bwMode="auto">
            <a:xfrm>
              <a:off x="1600200" y="954090"/>
              <a:ext cx="83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9" name="Group 68"/>
          <p:cNvGrpSpPr/>
          <p:nvPr/>
        </p:nvGrpSpPr>
        <p:grpSpPr>
          <a:xfrm>
            <a:off x="4065056" y="4332357"/>
            <a:ext cx="1905000" cy="773043"/>
            <a:chOff x="1600200" y="685800"/>
            <a:chExt cx="838200" cy="773043"/>
          </a:xfrm>
        </p:grpSpPr>
        <p:sp>
          <p:nvSpPr>
            <p:cNvPr id="70" name="Rectangle 69"/>
            <p:cNvSpPr/>
            <p:nvPr/>
          </p:nvSpPr>
          <p:spPr bwMode="auto">
            <a:xfrm>
              <a:off x="1600200" y="685800"/>
              <a:ext cx="838200"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err="1" smtClean="0"/>
                <a:t>PricingPolicy</a:t>
              </a:r>
              <a:r>
                <a:rPr lang="en-US" sz="1400" b="1" dirty="0" smtClean="0"/>
                <a:t/>
              </a:r>
              <a:br>
                <a:rPr lang="en-US" sz="1400" b="1" dirty="0" smtClean="0"/>
              </a:br>
              <a:r>
                <a:rPr lang="en-US" sz="1400" dirty="0" err="1" smtClean="0"/>
                <a:t>perDayRentalCharge</a:t>
              </a:r>
              <a:r>
                <a:rPr lang="en-US" sz="1400" dirty="0" smtClean="0"/>
                <a:t/>
              </a:r>
              <a:br>
                <a:rPr lang="en-US" sz="1400" dirty="0" smtClean="0"/>
              </a:br>
              <a:r>
                <a:rPr lang="en-US" sz="1400" dirty="0" err="1" smtClean="0"/>
                <a:t>perDayLateCharge</a:t>
              </a:r>
              <a:endParaRPr kumimoji="0" lang="en-US" sz="1400" i="0" u="none" strike="noStrike" cap="none" normalizeH="0" baseline="0" dirty="0">
                <a:ln>
                  <a:noFill/>
                </a:ln>
                <a:solidFill>
                  <a:schemeClr val="tx1"/>
                </a:solidFill>
                <a:effectLst/>
              </a:endParaRPr>
            </a:p>
          </p:txBody>
        </p:sp>
        <p:cxnSp>
          <p:nvCxnSpPr>
            <p:cNvPr id="71" name="Straight Connector 70"/>
            <p:cNvCxnSpPr/>
            <p:nvPr/>
          </p:nvCxnSpPr>
          <p:spPr bwMode="auto">
            <a:xfrm>
              <a:off x="1600200" y="954090"/>
              <a:ext cx="83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3" name="TextBox 72"/>
          <p:cNvSpPr txBox="1"/>
          <p:nvPr/>
        </p:nvSpPr>
        <p:spPr>
          <a:xfrm>
            <a:off x="1950321" y="2133600"/>
            <a:ext cx="209735" cy="223027"/>
          </a:xfrm>
          <a:prstGeom prst="rect">
            <a:avLst/>
          </a:prstGeom>
          <a:noFill/>
        </p:spPr>
        <p:txBody>
          <a:bodyPr wrap="none" rtlCol="0">
            <a:spAutoFit/>
          </a:bodyPr>
          <a:lstStyle/>
          <a:p>
            <a:pPr algn="ctr"/>
            <a:r>
              <a:rPr lang="en-US" sz="1400" dirty="0" smtClean="0"/>
              <a:t>1</a:t>
            </a:r>
            <a:endParaRPr lang="en-US" sz="1400" dirty="0"/>
          </a:p>
        </p:txBody>
      </p:sp>
      <p:cxnSp>
        <p:nvCxnSpPr>
          <p:cNvPr id="75" name="Elbow Connector 74"/>
          <p:cNvCxnSpPr>
            <a:stCxn id="61" idx="1"/>
          </p:cNvCxnSpPr>
          <p:nvPr/>
        </p:nvCxnSpPr>
        <p:spPr bwMode="auto">
          <a:xfrm rot="10800000">
            <a:off x="5284256" y="3200400"/>
            <a:ext cx="457200" cy="462722"/>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Elbow Connector 78"/>
          <p:cNvCxnSpPr>
            <a:stCxn id="59" idx="3"/>
            <a:endCxn id="4" idx="0"/>
          </p:cNvCxnSpPr>
          <p:nvPr/>
        </p:nvCxnSpPr>
        <p:spPr bwMode="auto">
          <a:xfrm>
            <a:off x="3074456" y="1562100"/>
            <a:ext cx="1941054" cy="929821"/>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Elbow Connector 85"/>
          <p:cNvCxnSpPr>
            <a:stCxn id="5" idx="0"/>
            <a:endCxn id="59" idx="1"/>
          </p:cNvCxnSpPr>
          <p:nvPr/>
        </p:nvCxnSpPr>
        <p:spPr bwMode="auto">
          <a:xfrm rot="5400000" flipH="1" flipV="1">
            <a:off x="1649673" y="1734342"/>
            <a:ext cx="835024" cy="490541"/>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Elbow Connector 95"/>
          <p:cNvCxnSpPr>
            <a:stCxn id="48" idx="2"/>
            <a:endCxn id="6" idx="0"/>
          </p:cNvCxnSpPr>
          <p:nvPr/>
        </p:nvCxnSpPr>
        <p:spPr bwMode="auto">
          <a:xfrm rot="16200000" flipH="1">
            <a:off x="5697009" y="893689"/>
            <a:ext cx="1266228" cy="2091735"/>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Elbow Connector 137"/>
          <p:cNvCxnSpPr>
            <a:stCxn id="61" idx="3"/>
          </p:cNvCxnSpPr>
          <p:nvPr/>
        </p:nvCxnSpPr>
        <p:spPr bwMode="auto">
          <a:xfrm flipV="1">
            <a:off x="6579656" y="3124200"/>
            <a:ext cx="457200" cy="538922"/>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Elbow Connector 140"/>
          <p:cNvCxnSpPr>
            <a:stCxn id="57" idx="3"/>
            <a:endCxn id="6" idx="3"/>
          </p:cNvCxnSpPr>
          <p:nvPr/>
        </p:nvCxnSpPr>
        <p:spPr bwMode="auto">
          <a:xfrm>
            <a:off x="7722656" y="1028700"/>
            <a:ext cx="102713" cy="1820058"/>
          </a:xfrm>
          <a:prstGeom prst="bentConnector3">
            <a:avLst>
              <a:gd name="adj1" fmla="val 399834"/>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Elbow Connector 144"/>
          <p:cNvCxnSpPr>
            <a:stCxn id="59" idx="0"/>
            <a:endCxn id="48" idx="1"/>
          </p:cNvCxnSpPr>
          <p:nvPr/>
        </p:nvCxnSpPr>
        <p:spPr bwMode="auto">
          <a:xfrm rot="5400000" flipH="1" flipV="1">
            <a:off x="3343917" y="269461"/>
            <a:ext cx="451678" cy="1752600"/>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51" name="Elbow Connector 150"/>
          <p:cNvCxnSpPr>
            <a:stCxn id="70" idx="3"/>
            <a:endCxn id="6" idx="2"/>
          </p:cNvCxnSpPr>
          <p:nvPr/>
        </p:nvCxnSpPr>
        <p:spPr bwMode="auto">
          <a:xfrm flipV="1">
            <a:off x="5970056" y="3124845"/>
            <a:ext cx="1405935" cy="1594034"/>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56" name="Elbow Connector 155"/>
          <p:cNvCxnSpPr>
            <a:stCxn id="4" idx="2"/>
            <a:endCxn id="70" idx="0"/>
          </p:cNvCxnSpPr>
          <p:nvPr/>
        </p:nvCxnSpPr>
        <p:spPr bwMode="auto">
          <a:xfrm rot="16200000" flipH="1">
            <a:off x="4455228" y="3770029"/>
            <a:ext cx="1122610" cy="2046"/>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sp>
        <p:nvSpPr>
          <p:cNvPr id="158" name="TextBox 157"/>
          <p:cNvSpPr txBox="1"/>
          <p:nvPr/>
        </p:nvSpPr>
        <p:spPr>
          <a:xfrm>
            <a:off x="1779056" y="3581400"/>
            <a:ext cx="995034" cy="307777"/>
          </a:xfrm>
          <a:prstGeom prst="rect">
            <a:avLst/>
          </a:prstGeom>
          <a:noFill/>
        </p:spPr>
        <p:txBody>
          <a:bodyPr wrap="none" rtlCol="0">
            <a:spAutoFit/>
          </a:bodyPr>
          <a:lstStyle/>
          <a:p>
            <a:r>
              <a:rPr lang="en-US" sz="1400" dirty="0" smtClean="0"/>
              <a:t>Obtains</a:t>
            </a:r>
            <a:r>
              <a:rPr lang="en-US" sz="1400" dirty="0" smtClean="0">
                <a:latin typeface="Wingdings"/>
                <a:ea typeface="Wingdings"/>
                <a:cs typeface="Wingdings"/>
                <a:sym typeface="Wingdings"/>
              </a:rPr>
              <a:t></a:t>
            </a:r>
            <a:endParaRPr lang="en-US" sz="1400" dirty="0" smtClean="0"/>
          </a:p>
        </p:txBody>
      </p:sp>
      <p:sp>
        <p:nvSpPr>
          <p:cNvPr id="159" name="TextBox 158"/>
          <p:cNvSpPr txBox="1"/>
          <p:nvPr/>
        </p:nvSpPr>
        <p:spPr>
          <a:xfrm>
            <a:off x="2464856" y="335280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60" name="TextBox 159"/>
          <p:cNvSpPr txBox="1"/>
          <p:nvPr/>
        </p:nvSpPr>
        <p:spPr>
          <a:xfrm>
            <a:off x="2236256" y="3282173"/>
            <a:ext cx="209735" cy="223027"/>
          </a:xfrm>
          <a:prstGeom prst="rect">
            <a:avLst/>
          </a:prstGeom>
          <a:noFill/>
        </p:spPr>
        <p:txBody>
          <a:bodyPr wrap="none" rtlCol="0">
            <a:spAutoFit/>
          </a:bodyPr>
          <a:lstStyle/>
          <a:p>
            <a:pPr algn="ctr"/>
            <a:r>
              <a:rPr lang="en-US" sz="1400" dirty="0" smtClean="0"/>
              <a:t>1</a:t>
            </a:r>
            <a:endParaRPr lang="en-US" sz="1400" dirty="0"/>
          </a:p>
        </p:txBody>
      </p:sp>
      <p:cxnSp>
        <p:nvCxnSpPr>
          <p:cNvPr id="162" name="Elbow Connector 161"/>
          <p:cNvCxnSpPr>
            <a:stCxn id="67" idx="3"/>
          </p:cNvCxnSpPr>
          <p:nvPr/>
        </p:nvCxnSpPr>
        <p:spPr bwMode="auto">
          <a:xfrm flipV="1">
            <a:off x="3988856" y="3200400"/>
            <a:ext cx="762000" cy="451679"/>
          </a:xfrm>
          <a:prstGeom prst="bentConnector3">
            <a:avLst>
              <a:gd name="adj1" fmla="val 102080"/>
            </a:avLst>
          </a:prstGeom>
          <a:solidFill>
            <a:schemeClr val="accent1"/>
          </a:solidFill>
          <a:ln w="9525" cap="flat" cmpd="sng" algn="ctr">
            <a:solidFill>
              <a:schemeClr val="tx1"/>
            </a:solidFill>
            <a:prstDash val="solid"/>
            <a:round/>
            <a:headEnd type="none" w="med" len="med"/>
            <a:tailEnd type="none" w="med" len="med"/>
          </a:ln>
          <a:effectLst/>
        </p:spPr>
      </p:cxnSp>
      <p:cxnSp>
        <p:nvCxnSpPr>
          <p:cNvPr id="165" name="Elbow Connector 164"/>
          <p:cNvCxnSpPr>
            <a:stCxn id="67" idx="1"/>
          </p:cNvCxnSpPr>
          <p:nvPr/>
        </p:nvCxnSpPr>
        <p:spPr bwMode="auto">
          <a:xfrm rot="10800000">
            <a:off x="2236256" y="3352801"/>
            <a:ext cx="457200" cy="299279"/>
          </a:xfrm>
          <a:prstGeom prst="bentConnector3">
            <a:avLst>
              <a:gd name="adj1" fmla="val 99186"/>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p:cNvSpPr txBox="1"/>
          <p:nvPr/>
        </p:nvSpPr>
        <p:spPr>
          <a:xfrm>
            <a:off x="3912656" y="3389310"/>
            <a:ext cx="953043" cy="523220"/>
          </a:xfrm>
          <a:prstGeom prst="rect">
            <a:avLst/>
          </a:prstGeom>
          <a:noFill/>
        </p:spPr>
        <p:txBody>
          <a:bodyPr wrap="none" rtlCol="0">
            <a:spAutoFit/>
          </a:bodyPr>
          <a:lstStyle/>
          <a:p>
            <a:pPr algn="r"/>
            <a:r>
              <a:rPr lang="en-US" sz="1400" dirty="0" smtClean="0">
                <a:latin typeface="Wingdings"/>
                <a:ea typeface="Wingdings"/>
                <a:cs typeface="Wingdings"/>
                <a:sym typeface="Wingdings"/>
              </a:rPr>
              <a:t></a:t>
            </a:r>
            <a:r>
              <a:rPr lang="en-US" sz="1400" dirty="0">
                <a:sym typeface="Wingdings"/>
              </a:rPr>
              <a:t/>
            </a:r>
            <a:br>
              <a:rPr lang="en-US" sz="1400" dirty="0">
                <a:sym typeface="Wingdings"/>
              </a:rPr>
            </a:br>
            <a:r>
              <a:rPr lang="en-US" sz="1400" dirty="0" smtClean="0"/>
              <a:t>Maintains</a:t>
            </a:r>
          </a:p>
        </p:txBody>
      </p:sp>
      <p:sp>
        <p:nvSpPr>
          <p:cNvPr id="177" name="TextBox 176"/>
          <p:cNvSpPr txBox="1"/>
          <p:nvPr/>
        </p:nvSpPr>
        <p:spPr>
          <a:xfrm>
            <a:off x="4541121" y="317951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78" name="TextBox 177"/>
          <p:cNvSpPr txBox="1"/>
          <p:nvPr/>
        </p:nvSpPr>
        <p:spPr>
          <a:xfrm>
            <a:off x="4003366" y="3437753"/>
            <a:ext cx="187634" cy="223027"/>
          </a:xfrm>
          <a:prstGeom prst="rect">
            <a:avLst/>
          </a:prstGeom>
          <a:noFill/>
        </p:spPr>
        <p:txBody>
          <a:bodyPr wrap="none" rtlCol="0">
            <a:spAutoFit/>
          </a:bodyPr>
          <a:lstStyle/>
          <a:p>
            <a:pPr algn="ctr"/>
            <a:r>
              <a:rPr lang="en-US" sz="1400" dirty="0" smtClean="0"/>
              <a:t>*</a:t>
            </a:r>
            <a:endParaRPr lang="en-US" sz="1400" dirty="0"/>
          </a:p>
        </p:txBody>
      </p:sp>
      <p:sp>
        <p:nvSpPr>
          <p:cNvPr id="179" name="TextBox 178"/>
          <p:cNvSpPr txBox="1"/>
          <p:nvPr/>
        </p:nvSpPr>
        <p:spPr>
          <a:xfrm>
            <a:off x="6122456" y="4214336"/>
            <a:ext cx="1242510" cy="738664"/>
          </a:xfrm>
          <a:prstGeom prst="rect">
            <a:avLst/>
          </a:prstGeom>
          <a:noFill/>
        </p:spPr>
        <p:txBody>
          <a:bodyPr wrap="none" rtlCol="0">
            <a:spAutoFit/>
          </a:bodyPr>
          <a:lstStyle/>
          <a:p>
            <a:pPr algn="ctr"/>
            <a:r>
              <a:rPr lang="en-US" sz="1400" dirty="0" smtClean="0"/>
              <a:t>Determines-</a:t>
            </a:r>
            <a:br>
              <a:rPr lang="en-US" sz="1400" dirty="0" smtClean="0"/>
            </a:br>
            <a:r>
              <a:rPr lang="en-US" sz="1400" dirty="0" smtClean="0"/>
              <a:t>rental-charge</a:t>
            </a:r>
            <a:br>
              <a:rPr lang="en-US" sz="1400" dirty="0" smtClean="0"/>
            </a:br>
            <a:r>
              <a:rPr lang="en-US" sz="1400" dirty="0" smtClean="0">
                <a:latin typeface="Wingdings"/>
                <a:ea typeface="Wingdings"/>
                <a:cs typeface="Wingdings"/>
                <a:sym typeface="Wingdings"/>
              </a:rPr>
              <a:t></a:t>
            </a:r>
            <a:endParaRPr lang="en-US" sz="1400" dirty="0"/>
          </a:p>
        </p:txBody>
      </p:sp>
      <p:sp>
        <p:nvSpPr>
          <p:cNvPr id="180" name="TextBox 179"/>
          <p:cNvSpPr txBox="1"/>
          <p:nvPr/>
        </p:nvSpPr>
        <p:spPr>
          <a:xfrm>
            <a:off x="4998321" y="316628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81" name="TextBox 180"/>
          <p:cNvSpPr txBox="1"/>
          <p:nvPr/>
        </p:nvSpPr>
        <p:spPr>
          <a:xfrm>
            <a:off x="5007194" y="4044173"/>
            <a:ext cx="187634" cy="223027"/>
          </a:xfrm>
          <a:prstGeom prst="rect">
            <a:avLst/>
          </a:prstGeom>
          <a:noFill/>
        </p:spPr>
        <p:txBody>
          <a:bodyPr wrap="none" rtlCol="0">
            <a:spAutoFit/>
          </a:bodyPr>
          <a:lstStyle/>
          <a:p>
            <a:pPr algn="ctr"/>
            <a:r>
              <a:rPr lang="en-US" sz="1400" dirty="0" smtClean="0"/>
              <a:t>*</a:t>
            </a:r>
            <a:endParaRPr lang="en-US" sz="1400" dirty="0"/>
          </a:p>
        </p:txBody>
      </p:sp>
      <p:sp>
        <p:nvSpPr>
          <p:cNvPr id="182" name="TextBox 181"/>
          <p:cNvSpPr txBox="1"/>
          <p:nvPr/>
        </p:nvSpPr>
        <p:spPr>
          <a:xfrm>
            <a:off x="6499022" y="3429000"/>
            <a:ext cx="893256" cy="523220"/>
          </a:xfrm>
          <a:prstGeom prst="rect">
            <a:avLst/>
          </a:prstGeom>
          <a:noFill/>
        </p:spPr>
        <p:txBody>
          <a:bodyPr wrap="none" rtlCol="0">
            <a:spAutoFit/>
          </a:bodyPr>
          <a:lstStyle/>
          <a:p>
            <a:pPr algn="r"/>
            <a:r>
              <a:rPr lang="en-US" sz="1400" dirty="0" smtClean="0">
                <a:latin typeface="Wingdings"/>
                <a:ea typeface="Wingdings"/>
                <a:cs typeface="Wingdings"/>
                <a:sym typeface="Wingdings"/>
              </a:rPr>
              <a:t></a:t>
            </a:r>
            <a:r>
              <a:rPr lang="en-US" sz="1400" dirty="0">
                <a:sym typeface="Wingdings"/>
              </a:rPr>
              <a:t/>
            </a:r>
            <a:br>
              <a:rPr lang="en-US" sz="1400" dirty="0">
                <a:sym typeface="Wingdings"/>
              </a:rPr>
            </a:br>
            <a:r>
              <a:rPr lang="en-US" sz="1400" dirty="0" smtClean="0"/>
              <a:t>Contains</a:t>
            </a:r>
          </a:p>
        </p:txBody>
      </p:sp>
      <p:sp>
        <p:nvSpPr>
          <p:cNvPr id="183" name="TextBox 182"/>
          <p:cNvSpPr txBox="1"/>
          <p:nvPr/>
        </p:nvSpPr>
        <p:spPr>
          <a:xfrm>
            <a:off x="6558837" y="337926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84" name="TextBox 183"/>
          <p:cNvSpPr txBox="1"/>
          <p:nvPr/>
        </p:nvSpPr>
        <p:spPr>
          <a:xfrm>
            <a:off x="6880341" y="3129773"/>
            <a:ext cx="187634" cy="223027"/>
          </a:xfrm>
          <a:prstGeom prst="rect">
            <a:avLst/>
          </a:prstGeom>
          <a:noFill/>
        </p:spPr>
        <p:txBody>
          <a:bodyPr wrap="none" rtlCol="0">
            <a:spAutoFit/>
          </a:bodyPr>
          <a:lstStyle/>
          <a:p>
            <a:pPr algn="ctr"/>
            <a:r>
              <a:rPr lang="en-US" sz="1400" dirty="0" smtClean="0"/>
              <a:t>*</a:t>
            </a:r>
            <a:endParaRPr lang="en-US" sz="1400" dirty="0"/>
          </a:p>
        </p:txBody>
      </p:sp>
      <p:sp>
        <p:nvSpPr>
          <p:cNvPr id="186" name="TextBox 185"/>
          <p:cNvSpPr txBox="1"/>
          <p:nvPr/>
        </p:nvSpPr>
        <p:spPr>
          <a:xfrm>
            <a:off x="5553822" y="3429000"/>
            <a:ext cx="187634" cy="223027"/>
          </a:xfrm>
          <a:prstGeom prst="rect">
            <a:avLst/>
          </a:prstGeom>
          <a:noFill/>
        </p:spPr>
        <p:txBody>
          <a:bodyPr wrap="none" rtlCol="0">
            <a:spAutoFit/>
          </a:bodyPr>
          <a:lstStyle/>
          <a:p>
            <a:pPr algn="ctr"/>
            <a:r>
              <a:rPr lang="en-US" sz="1400" dirty="0" smtClean="0"/>
              <a:t>*</a:t>
            </a:r>
            <a:endParaRPr lang="en-US" sz="1400" dirty="0"/>
          </a:p>
        </p:txBody>
      </p:sp>
      <p:sp>
        <p:nvSpPr>
          <p:cNvPr id="187" name="TextBox 186"/>
          <p:cNvSpPr txBox="1"/>
          <p:nvPr/>
        </p:nvSpPr>
        <p:spPr>
          <a:xfrm>
            <a:off x="5289893" y="316071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88" name="TextBox 187"/>
          <p:cNvSpPr txBox="1"/>
          <p:nvPr/>
        </p:nvSpPr>
        <p:spPr>
          <a:xfrm>
            <a:off x="4966228" y="3352800"/>
            <a:ext cx="912918" cy="738664"/>
          </a:xfrm>
          <a:prstGeom prst="rect">
            <a:avLst/>
          </a:prstGeom>
          <a:noFill/>
        </p:spPr>
        <p:txBody>
          <a:bodyPr wrap="none" rtlCol="0">
            <a:spAutoFit/>
          </a:bodyPr>
          <a:lstStyle/>
          <a:p>
            <a:r>
              <a:rPr lang="en-US" sz="1400" dirty="0" smtClean="0">
                <a:latin typeface="Wingdings"/>
                <a:ea typeface="Wingdings"/>
                <a:cs typeface="Wingdings"/>
                <a:sym typeface="Wingdings"/>
              </a:rPr>
              <a:t></a:t>
            </a:r>
            <a:r>
              <a:rPr lang="en-US" sz="1400" dirty="0">
                <a:sym typeface="Wingdings"/>
              </a:rPr>
              <a:t/>
            </a:r>
            <a:br>
              <a:rPr lang="en-US" sz="1400" dirty="0">
                <a:sym typeface="Wingdings"/>
              </a:rPr>
            </a:br>
            <a:r>
              <a:rPr lang="en-US" sz="1400" dirty="0" smtClean="0"/>
              <a:t>Stores-</a:t>
            </a:r>
          </a:p>
          <a:p>
            <a:r>
              <a:rPr lang="en-US" sz="1400" dirty="0" smtClean="0"/>
              <a:t>video-on</a:t>
            </a:r>
          </a:p>
        </p:txBody>
      </p:sp>
      <p:sp>
        <p:nvSpPr>
          <p:cNvPr id="195" name="TextBox 194"/>
          <p:cNvSpPr txBox="1"/>
          <p:nvPr/>
        </p:nvSpPr>
        <p:spPr>
          <a:xfrm>
            <a:off x="4275478" y="3810000"/>
            <a:ext cx="793406" cy="523220"/>
          </a:xfrm>
          <a:prstGeom prst="rect">
            <a:avLst/>
          </a:prstGeom>
          <a:noFill/>
        </p:spPr>
        <p:txBody>
          <a:bodyPr wrap="none" rtlCol="0">
            <a:spAutoFit/>
          </a:bodyPr>
          <a:lstStyle/>
          <a:p>
            <a:pPr algn="r"/>
            <a:r>
              <a:rPr lang="en-US" sz="1400" dirty="0" smtClean="0">
                <a:latin typeface="Wingdings"/>
                <a:ea typeface="Wingdings"/>
                <a:cs typeface="Wingdings"/>
                <a:sym typeface="Wingdings"/>
              </a:rPr>
              <a:t></a:t>
            </a:r>
            <a:endParaRPr lang="en-US" sz="1400" dirty="0" smtClean="0"/>
          </a:p>
          <a:p>
            <a:r>
              <a:rPr lang="en-US" sz="1400" dirty="0" smtClean="0"/>
              <a:t>Defines</a:t>
            </a:r>
          </a:p>
        </p:txBody>
      </p:sp>
      <p:sp>
        <p:nvSpPr>
          <p:cNvPr id="196" name="TextBox 195"/>
          <p:cNvSpPr txBox="1"/>
          <p:nvPr/>
        </p:nvSpPr>
        <p:spPr>
          <a:xfrm>
            <a:off x="5970056" y="442517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97" name="TextBox 196"/>
          <p:cNvSpPr txBox="1"/>
          <p:nvPr/>
        </p:nvSpPr>
        <p:spPr>
          <a:xfrm>
            <a:off x="7166856" y="3124200"/>
            <a:ext cx="254534" cy="307777"/>
          </a:xfrm>
          <a:prstGeom prst="rect">
            <a:avLst/>
          </a:prstGeom>
          <a:noFill/>
        </p:spPr>
        <p:txBody>
          <a:bodyPr wrap="none" rtlCol="0">
            <a:spAutoFit/>
          </a:bodyPr>
          <a:lstStyle/>
          <a:p>
            <a:pPr algn="ctr"/>
            <a:r>
              <a:rPr lang="en-US" sz="1400" dirty="0"/>
              <a:t>*</a:t>
            </a:r>
          </a:p>
        </p:txBody>
      </p:sp>
      <p:sp>
        <p:nvSpPr>
          <p:cNvPr id="198" name="TextBox 197"/>
          <p:cNvSpPr txBox="1"/>
          <p:nvPr/>
        </p:nvSpPr>
        <p:spPr>
          <a:xfrm>
            <a:off x="7305140" y="1371600"/>
            <a:ext cx="883262" cy="523220"/>
          </a:xfrm>
          <a:prstGeom prst="rect">
            <a:avLst/>
          </a:prstGeom>
          <a:noFill/>
        </p:spPr>
        <p:txBody>
          <a:bodyPr wrap="none" rtlCol="0">
            <a:spAutoFit/>
          </a:bodyPr>
          <a:lstStyle/>
          <a:p>
            <a:pPr algn="r"/>
            <a:r>
              <a:rPr lang="en-US" sz="1400" dirty="0">
                <a:latin typeface="Wingdings"/>
                <a:ea typeface="Wingdings"/>
                <a:cs typeface="Wingdings"/>
                <a:sym typeface="Wingdings"/>
              </a:rPr>
              <a:t></a:t>
            </a:r>
            <a:endParaRPr lang="en-US" sz="1400" dirty="0"/>
          </a:p>
          <a:p>
            <a:pPr algn="ctr"/>
            <a:r>
              <a:rPr lang="en-US" sz="1400" dirty="0" smtClean="0"/>
              <a:t>Provides</a:t>
            </a:r>
            <a:endParaRPr lang="en-US" sz="1400" dirty="0"/>
          </a:p>
        </p:txBody>
      </p:sp>
      <p:sp>
        <p:nvSpPr>
          <p:cNvPr id="201" name="TextBox 200"/>
          <p:cNvSpPr txBox="1"/>
          <p:nvPr/>
        </p:nvSpPr>
        <p:spPr>
          <a:xfrm>
            <a:off x="5284256" y="129540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02" name="TextBox 201"/>
          <p:cNvSpPr txBox="1"/>
          <p:nvPr/>
        </p:nvSpPr>
        <p:spPr>
          <a:xfrm>
            <a:off x="7798856" y="2816423"/>
            <a:ext cx="254534" cy="307777"/>
          </a:xfrm>
          <a:prstGeom prst="rect">
            <a:avLst/>
          </a:prstGeom>
          <a:noFill/>
        </p:spPr>
        <p:txBody>
          <a:bodyPr wrap="none" rtlCol="0">
            <a:spAutoFit/>
          </a:bodyPr>
          <a:lstStyle/>
          <a:p>
            <a:pPr algn="ctr"/>
            <a:r>
              <a:rPr lang="en-US" sz="1400" dirty="0" smtClean="0"/>
              <a:t>*</a:t>
            </a:r>
            <a:endParaRPr lang="en-US" sz="1400" dirty="0"/>
          </a:p>
        </p:txBody>
      </p:sp>
      <p:sp>
        <p:nvSpPr>
          <p:cNvPr id="205" name="TextBox 204"/>
          <p:cNvSpPr txBox="1"/>
          <p:nvPr/>
        </p:nvSpPr>
        <p:spPr>
          <a:xfrm>
            <a:off x="7365466" y="2338920"/>
            <a:ext cx="254534" cy="307777"/>
          </a:xfrm>
          <a:prstGeom prst="rect">
            <a:avLst/>
          </a:prstGeom>
          <a:noFill/>
        </p:spPr>
        <p:txBody>
          <a:bodyPr wrap="none" rtlCol="0">
            <a:spAutoFit/>
          </a:bodyPr>
          <a:lstStyle/>
          <a:p>
            <a:pPr algn="ctr"/>
            <a:r>
              <a:rPr lang="en-US" sz="1400" dirty="0" smtClean="0"/>
              <a:t>*</a:t>
            </a:r>
            <a:endParaRPr lang="en-US" sz="1400" dirty="0"/>
          </a:p>
        </p:txBody>
      </p:sp>
      <p:sp>
        <p:nvSpPr>
          <p:cNvPr id="206" name="TextBox 205"/>
          <p:cNvSpPr txBox="1"/>
          <p:nvPr/>
        </p:nvSpPr>
        <p:spPr>
          <a:xfrm>
            <a:off x="5889422" y="1676400"/>
            <a:ext cx="1174483" cy="307777"/>
          </a:xfrm>
          <a:prstGeom prst="rect">
            <a:avLst/>
          </a:prstGeom>
          <a:noFill/>
        </p:spPr>
        <p:txBody>
          <a:bodyPr wrap="none" rtlCol="0">
            <a:spAutoFit/>
          </a:bodyPr>
          <a:lstStyle/>
          <a:p>
            <a:r>
              <a:rPr lang="en-US" sz="1400" dirty="0" smtClean="0"/>
              <a:t>Describes</a:t>
            </a:r>
            <a:r>
              <a:rPr lang="en-US" sz="1400" dirty="0" smtClean="0">
                <a:latin typeface="Wingdings"/>
                <a:ea typeface="Wingdings"/>
                <a:cs typeface="Wingdings"/>
                <a:sym typeface="Wingdings"/>
              </a:rPr>
              <a:t></a:t>
            </a:r>
            <a:endParaRPr lang="en-US" sz="1400" dirty="0" smtClean="0"/>
          </a:p>
        </p:txBody>
      </p:sp>
      <p:sp>
        <p:nvSpPr>
          <p:cNvPr id="207" name="TextBox 206"/>
          <p:cNvSpPr txBox="1"/>
          <p:nvPr/>
        </p:nvSpPr>
        <p:spPr>
          <a:xfrm>
            <a:off x="2922056" y="609600"/>
            <a:ext cx="1084890" cy="307777"/>
          </a:xfrm>
          <a:prstGeom prst="rect">
            <a:avLst/>
          </a:prstGeom>
          <a:noFill/>
        </p:spPr>
        <p:txBody>
          <a:bodyPr wrap="none" rtlCol="0">
            <a:spAutoFit/>
          </a:bodyPr>
          <a:lstStyle/>
          <a:p>
            <a:r>
              <a:rPr lang="en-US" sz="1400" dirty="0" smtClean="0"/>
              <a:t>Contains</a:t>
            </a:r>
            <a:r>
              <a:rPr lang="en-US" sz="1400" dirty="0" smtClean="0">
                <a:latin typeface="Wingdings"/>
                <a:ea typeface="Wingdings"/>
                <a:cs typeface="Wingdings"/>
                <a:sym typeface="Wingdings"/>
              </a:rPr>
              <a:t></a:t>
            </a:r>
            <a:endParaRPr lang="en-US" sz="1400" dirty="0" smtClean="0"/>
          </a:p>
        </p:txBody>
      </p:sp>
      <p:sp>
        <p:nvSpPr>
          <p:cNvPr id="208" name="TextBox 207"/>
          <p:cNvSpPr txBox="1"/>
          <p:nvPr/>
        </p:nvSpPr>
        <p:spPr>
          <a:xfrm>
            <a:off x="2447205" y="112211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09" name="TextBox 208"/>
          <p:cNvSpPr txBox="1"/>
          <p:nvPr/>
        </p:nvSpPr>
        <p:spPr>
          <a:xfrm>
            <a:off x="4065056" y="609600"/>
            <a:ext cx="334782" cy="223027"/>
          </a:xfrm>
          <a:prstGeom prst="rect">
            <a:avLst/>
          </a:prstGeom>
          <a:noFill/>
        </p:spPr>
        <p:txBody>
          <a:bodyPr wrap="none" rtlCol="0">
            <a:spAutoFit/>
          </a:bodyPr>
          <a:lstStyle/>
          <a:p>
            <a:pPr algn="ctr"/>
            <a:r>
              <a:rPr lang="en-US" sz="1400" dirty="0" smtClean="0"/>
              <a:t>0..*</a:t>
            </a:r>
            <a:endParaRPr lang="en-US" sz="1400" dirty="0"/>
          </a:p>
        </p:txBody>
      </p:sp>
      <p:sp>
        <p:nvSpPr>
          <p:cNvPr id="210" name="TextBox 209"/>
          <p:cNvSpPr txBox="1"/>
          <p:nvPr/>
        </p:nvSpPr>
        <p:spPr>
          <a:xfrm>
            <a:off x="3607856" y="1295400"/>
            <a:ext cx="1074808" cy="307777"/>
          </a:xfrm>
          <a:prstGeom prst="rect">
            <a:avLst/>
          </a:prstGeom>
          <a:noFill/>
        </p:spPr>
        <p:txBody>
          <a:bodyPr wrap="none" rtlCol="0">
            <a:spAutoFit/>
          </a:bodyPr>
          <a:lstStyle/>
          <a:p>
            <a:r>
              <a:rPr lang="en-US" sz="1400" dirty="0" smtClean="0">
                <a:latin typeface="Wingdings"/>
                <a:ea typeface="Wingdings"/>
                <a:cs typeface="Wingdings"/>
                <a:sym typeface="Wingdings"/>
              </a:rPr>
              <a:t></a:t>
            </a:r>
            <a:r>
              <a:rPr lang="en-US" sz="1400" dirty="0" smtClean="0"/>
              <a:t>Provides</a:t>
            </a:r>
          </a:p>
        </p:txBody>
      </p:sp>
      <p:sp>
        <p:nvSpPr>
          <p:cNvPr id="211" name="TextBox 210"/>
          <p:cNvSpPr txBox="1"/>
          <p:nvPr/>
        </p:nvSpPr>
        <p:spPr>
          <a:xfrm>
            <a:off x="5055656" y="220980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16" name="TextBox 215"/>
          <p:cNvSpPr txBox="1"/>
          <p:nvPr/>
        </p:nvSpPr>
        <p:spPr>
          <a:xfrm>
            <a:off x="3074456" y="1300973"/>
            <a:ext cx="334782" cy="223027"/>
          </a:xfrm>
          <a:prstGeom prst="rect">
            <a:avLst/>
          </a:prstGeom>
          <a:noFill/>
        </p:spPr>
        <p:txBody>
          <a:bodyPr wrap="none" rtlCol="0">
            <a:spAutoFit/>
          </a:bodyPr>
          <a:lstStyle/>
          <a:p>
            <a:pPr algn="ctr"/>
            <a:r>
              <a:rPr lang="en-US" sz="1400" dirty="0" smtClean="0"/>
              <a:t>0..*</a:t>
            </a:r>
            <a:endParaRPr lang="en-US" sz="1400" dirty="0"/>
          </a:p>
        </p:txBody>
      </p:sp>
      <p:sp>
        <p:nvSpPr>
          <p:cNvPr id="217" name="TextBox 216"/>
          <p:cNvSpPr txBox="1"/>
          <p:nvPr/>
        </p:nvSpPr>
        <p:spPr>
          <a:xfrm>
            <a:off x="1645521" y="213360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18" name="TextBox 217"/>
          <p:cNvSpPr txBox="1"/>
          <p:nvPr/>
        </p:nvSpPr>
        <p:spPr>
          <a:xfrm>
            <a:off x="2107144" y="130097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19" name="TextBox 218"/>
          <p:cNvSpPr txBox="1"/>
          <p:nvPr/>
        </p:nvSpPr>
        <p:spPr>
          <a:xfrm>
            <a:off x="963003" y="1447800"/>
            <a:ext cx="934558" cy="738664"/>
          </a:xfrm>
          <a:prstGeom prst="rect">
            <a:avLst/>
          </a:prstGeom>
          <a:noFill/>
        </p:spPr>
        <p:txBody>
          <a:bodyPr wrap="none" rtlCol="0">
            <a:spAutoFit/>
          </a:bodyPr>
          <a:lstStyle/>
          <a:p>
            <a:pPr algn="r"/>
            <a:r>
              <a:rPr lang="en-US" sz="1400" dirty="0" smtClean="0">
                <a:latin typeface="Wingdings"/>
                <a:ea typeface="Wingdings"/>
                <a:cs typeface="Wingdings"/>
                <a:sym typeface="Wingdings"/>
              </a:rPr>
              <a:t></a:t>
            </a:r>
            <a:endParaRPr lang="en-US" sz="1400" dirty="0" smtClean="0"/>
          </a:p>
          <a:p>
            <a:pPr algn="r"/>
            <a:r>
              <a:rPr lang="en-US" sz="1400" dirty="0" smtClean="0"/>
              <a:t>Holds-</a:t>
            </a:r>
            <a:br>
              <a:rPr lang="en-US" sz="1400" dirty="0" smtClean="0"/>
            </a:br>
            <a:r>
              <a:rPr lang="en-US" sz="1400" dirty="0" smtClean="0"/>
              <a:t>videos-in</a:t>
            </a:r>
            <a:endParaRPr lang="en-US" sz="1400" dirty="0"/>
          </a:p>
        </p:txBody>
      </p:sp>
      <p:sp>
        <p:nvSpPr>
          <p:cNvPr id="220" name="TextBox 219"/>
          <p:cNvSpPr txBox="1"/>
          <p:nvPr/>
        </p:nvSpPr>
        <p:spPr>
          <a:xfrm>
            <a:off x="7722656" y="76200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07" name="TextBox 106"/>
          <p:cNvSpPr txBox="1"/>
          <p:nvPr/>
        </p:nvSpPr>
        <p:spPr>
          <a:xfrm>
            <a:off x="2057400" y="6477000"/>
            <a:ext cx="370614" cy="461665"/>
          </a:xfrm>
          <a:prstGeom prst="rect">
            <a:avLst/>
          </a:prstGeom>
          <a:noFill/>
        </p:spPr>
        <p:txBody>
          <a:bodyPr wrap="none" rtlCol="0">
            <a:spAutoFit/>
          </a:bodyPr>
          <a:lstStyle/>
          <a:p>
            <a:r>
              <a:rPr lang="en-US" dirty="0" smtClean="0">
                <a:sym typeface="Symbol"/>
              </a:rPr>
              <a:t></a:t>
            </a:r>
            <a:endParaRPr lang="en-US" dirty="0"/>
          </a:p>
        </p:txBody>
      </p:sp>
    </p:spTree>
    <p:extLst>
      <p:ext uri="{BB962C8B-B14F-4D97-AF65-F5344CB8AC3E}">
        <p14:creationId xmlns:p14="http://schemas.microsoft.com/office/powerpoint/2010/main" val="15347803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1524000" y="2758296"/>
            <a:ext cx="6400800"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2" name="Title 1"/>
          <p:cNvSpPr>
            <a:spLocks noGrp="1"/>
          </p:cNvSpPr>
          <p:nvPr>
            <p:ph type="title"/>
          </p:nvPr>
        </p:nvSpPr>
        <p:spPr>
          <a:xfrm>
            <a:off x="457200" y="685800"/>
            <a:ext cx="8229600" cy="609600"/>
          </a:xfrm>
        </p:spPr>
        <p:txBody>
          <a:bodyPr/>
          <a:lstStyle/>
          <a:p>
            <a:r>
              <a:rPr lang="en-US" dirty="0" smtClean="0"/>
              <a:t>GRASP Fits in with the Goals of Software Design</a:t>
            </a:r>
            <a:endParaRPr lang="en-US" dirty="0"/>
          </a:p>
        </p:txBody>
      </p:sp>
      <p:sp>
        <p:nvSpPr>
          <p:cNvPr id="3" name="Content Placeholder 2"/>
          <p:cNvSpPr>
            <a:spLocks noGrp="1"/>
          </p:cNvSpPr>
          <p:nvPr>
            <p:ph idx="1"/>
          </p:nvPr>
        </p:nvSpPr>
        <p:spPr>
          <a:xfrm>
            <a:off x="533400" y="1524000"/>
            <a:ext cx="8229600" cy="4572000"/>
          </a:xfrm>
        </p:spPr>
        <p:txBody>
          <a:bodyPr/>
          <a:lstStyle/>
          <a:p>
            <a:r>
              <a:rPr lang="en-US" dirty="0" smtClean="0"/>
              <a:t>In many areas of engineering:</a:t>
            </a:r>
          </a:p>
          <a:p>
            <a:endParaRPr lang="en-US" dirty="0"/>
          </a:p>
          <a:p>
            <a:endParaRPr lang="en-US" dirty="0" smtClean="0"/>
          </a:p>
          <a:p>
            <a:endParaRPr lang="en-US" dirty="0"/>
          </a:p>
          <a:p>
            <a:r>
              <a:rPr lang="en-US" dirty="0" smtClean="0"/>
              <a:t>In </a:t>
            </a:r>
            <a:r>
              <a:rPr lang="en-US" dirty="0"/>
              <a:t>s</a:t>
            </a:r>
            <a:r>
              <a:rPr lang="en-US" dirty="0" smtClean="0"/>
              <a:t>oftware:</a:t>
            </a:r>
            <a:endParaRPr lang="en-US" dirty="0"/>
          </a:p>
        </p:txBody>
      </p:sp>
      <p:sp>
        <p:nvSpPr>
          <p:cNvPr id="4" name="Rectangle 3"/>
          <p:cNvSpPr/>
          <p:nvPr/>
        </p:nvSpPr>
        <p:spPr bwMode="auto">
          <a:xfrm>
            <a:off x="609600" y="2286000"/>
            <a:ext cx="1828800" cy="9906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Gather</a:t>
            </a:r>
            <a:r>
              <a:rPr kumimoji="0" lang="en-US" sz="2000" b="0" i="0" u="none" strike="noStrike" cap="none" normalizeH="0" dirty="0" smtClean="0">
                <a:ln>
                  <a:noFill/>
                </a:ln>
                <a:solidFill>
                  <a:schemeClr val="tx1"/>
                </a:solidFill>
                <a:effectLst/>
                <a:latin typeface="Arial" charset="0"/>
                <a:ea typeface="ＭＳ Ｐゴシック" charset="-128"/>
                <a:cs typeface="ＭＳ Ｐゴシック" charset="-128"/>
              </a:rPr>
              <a:t> Requirements</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Rectangle 4"/>
          <p:cNvSpPr/>
          <p:nvPr/>
        </p:nvSpPr>
        <p:spPr bwMode="auto">
          <a:xfrm>
            <a:off x="2694317" y="2262996"/>
            <a:ext cx="1828800" cy="9906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Design for Production</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 name="Rectangle 5"/>
          <p:cNvSpPr/>
          <p:nvPr/>
        </p:nvSpPr>
        <p:spPr bwMode="auto">
          <a:xfrm>
            <a:off x="4800600" y="2285281"/>
            <a:ext cx="1828800" cy="9906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Build &amp; Sell </a:t>
            </a:r>
            <a:br>
              <a:rPr lang="en-US" sz="2000" dirty="0" smtClean="0"/>
            </a:br>
            <a:r>
              <a:rPr lang="en-US" sz="2000" dirty="0" smtClean="0"/>
              <a:t>It / Them</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7" name="Rectangle 6"/>
          <p:cNvSpPr/>
          <p:nvPr/>
        </p:nvSpPr>
        <p:spPr bwMode="auto">
          <a:xfrm>
            <a:off x="7010400" y="2262996"/>
            <a:ext cx="1828800" cy="9906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Decide What to Do Next</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cxnSp>
        <p:nvCxnSpPr>
          <p:cNvPr id="10" name="Straight Connector 9"/>
          <p:cNvCxnSpPr/>
          <p:nvPr/>
        </p:nvCxnSpPr>
        <p:spPr bwMode="auto">
          <a:xfrm>
            <a:off x="1524000" y="4838700"/>
            <a:ext cx="6400800"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11" name="Rectangle 10"/>
          <p:cNvSpPr/>
          <p:nvPr/>
        </p:nvSpPr>
        <p:spPr bwMode="auto">
          <a:xfrm>
            <a:off x="228600" y="4366404"/>
            <a:ext cx="1828800" cy="9906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Gather</a:t>
            </a:r>
            <a:r>
              <a:rPr kumimoji="0" lang="en-US" sz="2000" b="0" i="0" u="none" strike="noStrike" cap="none" normalizeH="0" dirty="0" smtClean="0">
                <a:ln>
                  <a:noFill/>
                </a:ln>
                <a:solidFill>
                  <a:schemeClr val="tx1"/>
                </a:solidFill>
                <a:effectLst/>
                <a:latin typeface="Arial" charset="0"/>
                <a:ea typeface="ＭＳ Ｐゴシック" charset="-128"/>
                <a:cs typeface="ＭＳ Ｐゴシック" charset="-128"/>
              </a:rPr>
              <a:t> Requirements</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2" name="Rectangle 11"/>
          <p:cNvSpPr/>
          <p:nvPr/>
        </p:nvSpPr>
        <p:spPr bwMode="auto">
          <a:xfrm>
            <a:off x="2313317" y="4343400"/>
            <a:ext cx="1828800" cy="9906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Design &amp; Deliver </a:t>
            </a:r>
            <a:r>
              <a:rPr kumimoji="0" lang="en-US" sz="2000" b="0" i="0" u="none" strike="noStrike" cap="none" normalizeH="0" baseline="0" dirty="0" err="1" smtClean="0">
                <a:ln>
                  <a:noFill/>
                </a:ln>
                <a:solidFill>
                  <a:schemeClr val="tx1"/>
                </a:solidFill>
                <a:effectLst/>
                <a:latin typeface="Arial" charset="0"/>
                <a:ea typeface="ＭＳ Ｐゴシック" charset="-128"/>
                <a:cs typeface="ＭＳ Ｐゴシック" charset="-128"/>
              </a:rPr>
              <a:t>Rel</a:t>
            </a: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 1</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3" name="Rectangle 12"/>
          <p:cNvSpPr/>
          <p:nvPr/>
        </p:nvSpPr>
        <p:spPr bwMode="auto">
          <a:xfrm>
            <a:off x="4800600" y="4365685"/>
            <a:ext cx="1828800" cy="9906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Design &amp; Deliver </a:t>
            </a:r>
            <a:r>
              <a:rPr lang="en-US" sz="2000" dirty="0" err="1" smtClean="0"/>
              <a:t>Rel</a:t>
            </a:r>
            <a:r>
              <a:rPr lang="en-US" sz="2000" dirty="0" smtClean="0"/>
              <a:t> 10</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4" name="Rectangle 13"/>
          <p:cNvSpPr/>
          <p:nvPr/>
        </p:nvSpPr>
        <p:spPr bwMode="auto">
          <a:xfrm>
            <a:off x="7010400" y="4343400"/>
            <a:ext cx="1828800" cy="9906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Decide What to Do Next</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5" name="TextBox 14"/>
          <p:cNvSpPr txBox="1"/>
          <p:nvPr/>
        </p:nvSpPr>
        <p:spPr>
          <a:xfrm>
            <a:off x="4231957" y="4343400"/>
            <a:ext cx="492443" cy="461665"/>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4231957" y="3352800"/>
            <a:ext cx="3490058" cy="461665"/>
          </a:xfrm>
          <a:prstGeom prst="rect">
            <a:avLst/>
          </a:prstGeom>
          <a:noFill/>
        </p:spPr>
        <p:txBody>
          <a:bodyPr wrap="none" rtlCol="0">
            <a:spAutoFit/>
          </a:bodyPr>
          <a:lstStyle/>
          <a:p>
            <a:r>
              <a:rPr lang="en-US" dirty="0" smtClean="0"/>
              <a:t>Short engineering cycle.</a:t>
            </a:r>
            <a:endParaRPr lang="en-US" dirty="0"/>
          </a:p>
        </p:txBody>
      </p:sp>
      <p:sp>
        <p:nvSpPr>
          <p:cNvPr id="17" name="TextBox 16"/>
          <p:cNvSpPr txBox="1"/>
          <p:nvPr/>
        </p:nvSpPr>
        <p:spPr>
          <a:xfrm>
            <a:off x="2133600" y="5481935"/>
            <a:ext cx="6739345" cy="830997"/>
          </a:xfrm>
          <a:prstGeom prst="rect">
            <a:avLst/>
          </a:prstGeom>
          <a:noFill/>
        </p:spPr>
        <p:txBody>
          <a:bodyPr wrap="none" rtlCol="0">
            <a:spAutoFit/>
          </a:bodyPr>
          <a:lstStyle/>
          <a:p>
            <a:r>
              <a:rPr lang="en-US" dirty="0" smtClean="0"/>
              <a:t>Maintenance is most of the engineering cycle.</a:t>
            </a:r>
          </a:p>
          <a:p>
            <a:r>
              <a:rPr lang="en-US" dirty="0" smtClean="0"/>
              <a:t>So, we need to keep coming back to the design.</a:t>
            </a:r>
            <a:endParaRPr lang="en-US" dirty="0"/>
          </a:p>
        </p:txBody>
      </p:sp>
      <p:sp>
        <p:nvSpPr>
          <p:cNvPr id="18" name="TextBox 17"/>
          <p:cNvSpPr txBox="1"/>
          <p:nvPr/>
        </p:nvSpPr>
        <p:spPr>
          <a:xfrm>
            <a:off x="2057400" y="6477000"/>
            <a:ext cx="370614" cy="461665"/>
          </a:xfrm>
          <a:prstGeom prst="rect">
            <a:avLst/>
          </a:prstGeom>
          <a:noFill/>
        </p:spPr>
        <p:txBody>
          <a:bodyPr wrap="none" rtlCol="0">
            <a:spAutoFit/>
          </a:bodyPr>
          <a:lstStyle/>
          <a:p>
            <a:r>
              <a:rPr lang="en-US" dirty="0" smtClean="0">
                <a:sym typeface="Symbol"/>
              </a:rPr>
              <a:t></a:t>
            </a:r>
            <a:endParaRPr lang="en-US" dirty="0"/>
          </a:p>
        </p:txBody>
      </p:sp>
    </p:spTree>
    <p:extLst>
      <p:ext uri="{BB962C8B-B14F-4D97-AF65-F5344CB8AC3E}">
        <p14:creationId xmlns:p14="http://schemas.microsoft.com/office/powerpoint/2010/main" val="16860039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438400"/>
            <a:ext cx="50101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85800"/>
            <a:ext cx="8229600" cy="609600"/>
          </a:xfrm>
        </p:spPr>
        <p:txBody>
          <a:bodyPr/>
          <a:lstStyle/>
          <a:p>
            <a:r>
              <a:rPr lang="en-US" dirty="0" smtClean="0"/>
              <a:t>GRASP Fits in with Systems Engineering Principles</a:t>
            </a:r>
            <a:endParaRPr lang="en-US" dirty="0"/>
          </a:p>
        </p:txBody>
      </p:sp>
      <p:sp>
        <p:nvSpPr>
          <p:cNvPr id="3" name="Content Placeholder 2"/>
          <p:cNvSpPr>
            <a:spLocks noGrp="1"/>
          </p:cNvSpPr>
          <p:nvPr>
            <p:ph idx="1"/>
          </p:nvPr>
        </p:nvSpPr>
        <p:spPr>
          <a:xfrm>
            <a:off x="457200" y="1828800"/>
            <a:ext cx="8229600" cy="4800600"/>
          </a:xfrm>
        </p:spPr>
        <p:txBody>
          <a:bodyPr/>
          <a:lstStyle/>
          <a:p>
            <a:r>
              <a:rPr lang="en-US" sz="2400" dirty="0" smtClean="0"/>
              <a:t>Like top-down design that minimizes interface complexity:</a:t>
            </a:r>
          </a:p>
          <a:p>
            <a:endParaRPr lang="en-US" sz="2400" dirty="0"/>
          </a:p>
          <a:p>
            <a:endParaRPr lang="en-US" sz="2400" dirty="0" smtClean="0"/>
          </a:p>
          <a:p>
            <a:endParaRPr lang="en-US" sz="2400" dirty="0" smtClean="0"/>
          </a:p>
          <a:p>
            <a:endParaRPr lang="en-US" sz="2400" dirty="0"/>
          </a:p>
          <a:p>
            <a:endParaRPr lang="en-US" sz="2400" dirty="0"/>
          </a:p>
          <a:p>
            <a:endParaRPr lang="en-US" sz="2400" dirty="0" smtClean="0"/>
          </a:p>
          <a:p>
            <a:r>
              <a:rPr lang="en-US" sz="2400" dirty="0" smtClean="0"/>
              <a:t>And having an understandable “design” to build the pieces into.</a:t>
            </a:r>
            <a:endParaRPr lang="en-US" sz="2400" dirty="0"/>
          </a:p>
        </p:txBody>
      </p:sp>
      <p:sp>
        <p:nvSpPr>
          <p:cNvPr id="5" name="TextBox 4"/>
          <p:cNvSpPr txBox="1"/>
          <p:nvPr/>
        </p:nvSpPr>
        <p:spPr>
          <a:xfrm>
            <a:off x="2057400" y="6477000"/>
            <a:ext cx="370614" cy="461665"/>
          </a:xfrm>
          <a:prstGeom prst="rect">
            <a:avLst/>
          </a:prstGeom>
          <a:noFill/>
        </p:spPr>
        <p:txBody>
          <a:bodyPr wrap="none" rtlCol="0">
            <a:spAutoFit/>
          </a:bodyPr>
          <a:lstStyle/>
          <a:p>
            <a:r>
              <a:rPr lang="en-US" dirty="0" smtClean="0">
                <a:sym typeface="Symbol"/>
              </a:rPr>
              <a:t></a:t>
            </a:r>
            <a:endParaRPr lang="en-US" dirty="0"/>
          </a:p>
        </p:txBody>
      </p:sp>
    </p:spTree>
    <p:extLst>
      <p:ext uri="{BB962C8B-B14F-4D97-AF65-F5344CB8AC3E}">
        <p14:creationId xmlns:p14="http://schemas.microsoft.com/office/powerpoint/2010/main" val="26684055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ln/>
        </p:spPr>
        <p:txBody>
          <a:bodyPr/>
          <a:lstStyle/>
          <a:p>
            <a:r>
              <a:rPr lang="en-US" dirty="0" smtClean="0"/>
              <a:t>Mastering Object</a:t>
            </a:r>
            <a:r>
              <a:rPr lang="en-US" dirty="0"/>
              <a:t>-Oriented Design</a:t>
            </a:r>
          </a:p>
        </p:txBody>
      </p:sp>
      <p:sp>
        <p:nvSpPr>
          <p:cNvPr id="34818" name="Rectangle 2"/>
          <p:cNvSpPr>
            <a:spLocks noGrp="1" noChangeArrowheads="1"/>
          </p:cNvSpPr>
          <p:nvPr>
            <p:ph type="body" idx="1"/>
          </p:nvPr>
        </p:nvSpPr>
        <p:spPr>
          <a:xfrm>
            <a:off x="685800" y="1524000"/>
            <a:ext cx="7772400" cy="4724400"/>
          </a:xfrm>
          <a:ln/>
        </p:spPr>
        <p:txBody>
          <a:bodyPr/>
          <a:lstStyle/>
          <a:p>
            <a:r>
              <a:rPr lang="en-US" dirty="0"/>
              <a:t>A </a:t>
            </a:r>
            <a:r>
              <a:rPr lang="en-US" b="1" dirty="0">
                <a:ea typeface="Helvetica Neue" charset="0"/>
                <a:cs typeface="Helvetica Neue" charset="0"/>
                <a:sym typeface="Helvetica Neue" charset="0"/>
              </a:rPr>
              <a:t>large set</a:t>
            </a:r>
            <a:r>
              <a:rPr lang="en-US" dirty="0"/>
              <a:t> of </a:t>
            </a:r>
            <a:r>
              <a:rPr lang="en-US" b="1" dirty="0">
                <a:solidFill>
                  <a:srgbClr val="000090"/>
                </a:solidFill>
                <a:latin typeface="Comic Sans MS"/>
                <a:ea typeface="Helvetica Neue" charset="0"/>
                <a:cs typeface="Comic Sans MS"/>
                <a:sym typeface="Helvetica Neue" charset="0"/>
              </a:rPr>
              <a:t>soft</a:t>
            </a:r>
            <a:r>
              <a:rPr lang="en-US" b="1" dirty="0">
                <a:ea typeface="Helvetica Neue" charset="0"/>
                <a:cs typeface="Helvetica Neue" charset="0"/>
                <a:sym typeface="Helvetica Neue" charset="0"/>
              </a:rPr>
              <a:t> </a:t>
            </a:r>
            <a:r>
              <a:rPr lang="en-US" b="1" dirty="0" smtClean="0">
                <a:ea typeface="Helvetica Neue" charset="0"/>
                <a:cs typeface="Helvetica Neue" charset="0"/>
                <a:sym typeface="Helvetica Neue" charset="0"/>
              </a:rPr>
              <a:t>principles</a:t>
            </a:r>
            <a:br>
              <a:rPr lang="en-US" b="1" dirty="0" smtClean="0">
                <a:ea typeface="Helvetica Neue" charset="0"/>
                <a:cs typeface="Helvetica Neue" charset="0"/>
                <a:sym typeface="Helvetica Neue" charset="0"/>
              </a:rPr>
            </a:br>
            <a:endParaRPr lang="en-US" b="1" dirty="0">
              <a:ea typeface="ヒラギノ角ゴ ProN W6" charset="-128"/>
              <a:cs typeface="ヒラギノ角ゴ ProN W6" charset="-128"/>
              <a:sym typeface="Helvetica Neue" charset="0"/>
            </a:endParaRPr>
          </a:p>
          <a:p>
            <a:r>
              <a:rPr lang="en-US" dirty="0"/>
              <a:t>It isn’t magic.  We learn it with:</a:t>
            </a:r>
          </a:p>
          <a:p>
            <a:pPr marL="598268" lvl="1"/>
            <a:r>
              <a:rPr lang="en-US" dirty="0"/>
              <a:t>Patterns (named, explained, and applied)</a:t>
            </a:r>
          </a:p>
          <a:p>
            <a:pPr marL="598268" lvl="1"/>
            <a:r>
              <a:rPr lang="en-US" dirty="0"/>
              <a:t>Examples</a:t>
            </a:r>
          </a:p>
          <a:p>
            <a:pPr marL="598268" lvl="1"/>
            <a:r>
              <a:rPr lang="en-US" dirty="0"/>
              <a:t>Practice</a:t>
            </a:r>
          </a:p>
        </p:txBody>
      </p:sp>
      <p:sp>
        <p:nvSpPr>
          <p:cNvPr id="34819" name="AutoShape 3"/>
          <p:cNvSpPr>
            <a:spLocks/>
          </p:cNvSpPr>
          <p:nvPr/>
        </p:nvSpPr>
        <p:spPr bwMode="auto">
          <a:xfrm>
            <a:off x="3545086" y="4607719"/>
            <a:ext cx="5370314" cy="1357313"/>
          </a:xfrm>
          <a:prstGeom prst="roundRect">
            <a:avLst>
              <a:gd name="adj" fmla="val 9866"/>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0" tIns="0" rIns="0" bIns="0" anchor="ctr">
            <a:prstTxWarp prst="textNoShape">
              <a:avLst/>
            </a:prstTxWarp>
          </a:bodyPr>
          <a:lstStyle/>
          <a:p>
            <a:r>
              <a:rPr lang="en-US" sz="2500" dirty="0">
                <a:effectLst>
                  <a:outerShdw blurRad="38100" dist="38100" dir="2700000" algn="tl">
                    <a:srgbClr val="000000"/>
                  </a:outerShdw>
                </a:effectLst>
                <a:ea typeface="Helvetica Neue Light" charset="0"/>
                <a:cs typeface="Helvetica Neue Light" charset="0"/>
              </a:rPr>
              <a:t>“The critical design tool for software development is a </a:t>
            </a:r>
            <a:r>
              <a:rPr lang="en-US" sz="2500" b="1" dirty="0">
                <a:effectLst>
                  <a:outerShdw blurRad="38100" dist="38100" dir="2700000" algn="tl">
                    <a:srgbClr val="000000"/>
                  </a:outerShdw>
                </a:effectLst>
                <a:ea typeface="Helvetica Neue Light" charset="0"/>
                <a:cs typeface="Helvetica Neue Light" charset="0"/>
              </a:rPr>
              <a:t>mind </a:t>
            </a:r>
            <a:r>
              <a:rPr lang="en-US" sz="2500" b="1" dirty="0" smtClean="0">
                <a:effectLst>
                  <a:outerShdw blurRad="38100" dist="38100" dir="2700000" algn="tl">
                    <a:srgbClr val="000000"/>
                  </a:outerShdw>
                </a:effectLst>
                <a:ea typeface="Helvetica Neue Light" charset="0"/>
                <a:cs typeface="Helvetica Neue Light" charset="0"/>
              </a:rPr>
              <a:t>well-educated </a:t>
            </a:r>
            <a:r>
              <a:rPr lang="en-US" sz="2500" b="1" dirty="0">
                <a:effectLst>
                  <a:outerShdw blurRad="38100" dist="38100" dir="2700000" algn="tl">
                    <a:srgbClr val="000000"/>
                  </a:outerShdw>
                </a:effectLst>
                <a:ea typeface="Helvetica Neue Light" charset="0"/>
                <a:cs typeface="Helvetica Neue Light" charset="0"/>
              </a:rPr>
              <a:t>in design principles</a:t>
            </a:r>
            <a:r>
              <a:rPr lang="en-US" sz="2500" dirty="0">
                <a:effectLst>
                  <a:outerShdw blurRad="38100" dist="38100" dir="2700000" algn="tl">
                    <a:srgbClr val="000000"/>
                  </a:outerShdw>
                </a:effectLst>
                <a:ea typeface="Helvetica Neue Light" charset="0"/>
                <a:cs typeface="Helvetica Neue Light" charset="0"/>
              </a:rPr>
              <a:t>.”</a:t>
            </a:r>
          </a:p>
        </p:txBody>
      </p:sp>
      <p:sp>
        <p:nvSpPr>
          <p:cNvPr id="34820" name="Rectangle 4"/>
          <p:cNvSpPr>
            <a:spLocks/>
          </p:cNvSpPr>
          <p:nvPr/>
        </p:nvSpPr>
        <p:spPr bwMode="auto">
          <a:xfrm>
            <a:off x="8568414" y="6443245"/>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a:solidFill>
                  <a:srgbClr val="0000FF"/>
                </a:solidFill>
                <a:effectLst>
                  <a:outerShdw blurRad="38100" dist="38100" dir="2700000" algn="tl">
                    <a:srgbClr val="000000"/>
                  </a:outerShdw>
                </a:effectLst>
                <a:ea typeface="Helvetica Neue Light" charset="0"/>
                <a:cs typeface="Helvetica Neue Light" charset="0"/>
              </a:rPr>
              <a:t>Q2</a:t>
            </a:r>
          </a:p>
        </p:txBody>
      </p:sp>
      <p:sp>
        <p:nvSpPr>
          <p:cNvPr id="6" name="TextBox 5"/>
          <p:cNvSpPr txBox="1"/>
          <p:nvPr/>
        </p:nvSpPr>
        <p:spPr>
          <a:xfrm>
            <a:off x="2209800" y="6472535"/>
            <a:ext cx="486030" cy="461665"/>
          </a:xfrm>
          <a:prstGeom prst="rect">
            <a:avLst/>
          </a:prstGeom>
          <a:noFill/>
        </p:spPr>
        <p:txBody>
          <a:bodyPr wrap="none" rtlCol="0">
            <a:spAutoFit/>
          </a:bodyPr>
          <a:lstStyle/>
          <a:p>
            <a:r>
              <a:rPr lang="en-US" dirty="0" smtClean="0">
                <a:sym typeface="Wingdings" pitchFamily="2" charset="2"/>
              </a:rPr>
              <a:t></a:t>
            </a:r>
            <a:endParaRPr lang="en-US" dirty="0"/>
          </a:p>
        </p:txBody>
      </p:sp>
    </p:spTree>
    <p:extLst>
      <p:ext uri="{BB962C8B-B14F-4D97-AF65-F5344CB8AC3E}">
        <p14:creationId xmlns:p14="http://schemas.microsoft.com/office/powerpoint/2010/main" val="34150375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34818">
                                            <p:txEl>
                                              <p:pRg st="1" end="1"/>
                                            </p:txEl>
                                          </p:spTgt>
                                        </p:tgtEl>
                                        <p:attrNameLst>
                                          <p:attrName>style.visibility</p:attrName>
                                        </p:attrNameLst>
                                      </p:cBhvr>
                                      <p:to>
                                        <p:strVal val="visible"/>
                                      </p:to>
                                    </p:set>
                                  </p:childTnLst>
                                </p:cTn>
                              </p:par>
                              <p:par>
                                <p:cTn id="7" presetID="0" presetClass="entr" presetSubtype="0" fill="hold" grpId="0" nodeType="withEffect">
                                  <p:stCondLst>
                                    <p:cond delay="0"/>
                                  </p:stCondLst>
                                  <p:childTnLst>
                                    <p:set>
                                      <p:cBhvr>
                                        <p:cTn id="8" dur="1" fill="hold">
                                          <p:stCondLst>
                                            <p:cond delay="499"/>
                                          </p:stCondLst>
                                        </p:cTn>
                                        <p:tgtEl>
                                          <p:spTgt spid="34818">
                                            <p:txEl>
                                              <p:pRg st="2" end="2"/>
                                            </p:txEl>
                                          </p:spTgt>
                                        </p:tgtEl>
                                        <p:attrNameLst>
                                          <p:attrName>style.visibility</p:attrName>
                                        </p:attrNameLst>
                                      </p:cBhvr>
                                      <p:to>
                                        <p:strVal val="visible"/>
                                      </p:to>
                                    </p:set>
                                  </p:childTnLst>
                                </p:cTn>
                              </p:par>
                              <p:par>
                                <p:cTn id="9" presetID="0" presetClass="entr" presetSubtype="0" fill="hold" grpId="0" nodeType="withEffect">
                                  <p:stCondLst>
                                    <p:cond delay="0"/>
                                  </p:stCondLst>
                                  <p:childTnLst>
                                    <p:set>
                                      <p:cBhvr>
                                        <p:cTn id="10" dur="1" fill="hold">
                                          <p:stCondLst>
                                            <p:cond delay="499"/>
                                          </p:stCondLst>
                                        </p:cTn>
                                        <p:tgtEl>
                                          <p:spTgt spid="34818">
                                            <p:txEl>
                                              <p:pRg st="3" end="3"/>
                                            </p:txEl>
                                          </p:spTgt>
                                        </p:tgtEl>
                                        <p:attrNameLst>
                                          <p:attrName>style.visibility</p:attrName>
                                        </p:attrNameLst>
                                      </p:cBhvr>
                                      <p:to>
                                        <p:strVal val="visible"/>
                                      </p:to>
                                    </p:set>
                                  </p:childTnLst>
                                </p:cTn>
                              </p:par>
                              <p:par>
                                <p:cTn id="11" presetID="0" presetClass="entr" presetSubtype="0" fill="hold" grpId="0" nodeType="withEffect">
                                  <p:stCondLst>
                                    <p:cond delay="0"/>
                                  </p:stCondLst>
                                  <p:childTnLst>
                                    <p:set>
                                      <p:cBhvr>
                                        <p:cTn id="12" dur="1" fill="hold">
                                          <p:stCondLst>
                                            <p:cond delay="499"/>
                                          </p:stCondLst>
                                        </p:cTn>
                                        <p:tgtEl>
                                          <p:spTgt spid="3481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499"/>
                                          </p:stCondLst>
                                        </p:cTn>
                                        <p:tgtEl>
                                          <p:spTgt spid="348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P spid="34819" grpId="0" animBg="1" autoUpdateAnimBg="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Today </a:t>
            </a:r>
            <a:r>
              <a:rPr lang="en-US" smtClean="0"/>
              <a:t>SOLID </a:t>
            </a:r>
            <a:r>
              <a:rPr lang="en-US" dirty="0" smtClean="0">
                <a:sym typeface="Wingdings" pitchFamily="2" charset="2"/>
              </a:rPr>
              <a:t> GRASP</a:t>
            </a:r>
            <a:endParaRPr lang="en-US" dirty="0"/>
          </a:p>
        </p:txBody>
      </p:sp>
      <p:sp>
        <p:nvSpPr>
          <p:cNvPr id="3" name="Content Placeholder 2"/>
          <p:cNvSpPr>
            <a:spLocks noGrp="1"/>
          </p:cNvSpPr>
          <p:nvPr>
            <p:ph idx="1"/>
          </p:nvPr>
        </p:nvSpPr>
        <p:spPr>
          <a:xfrm>
            <a:off x="457200" y="914400"/>
            <a:ext cx="8229600" cy="5410200"/>
          </a:xfrm>
        </p:spPr>
        <p:txBody>
          <a:bodyPr/>
          <a:lstStyle/>
          <a:p>
            <a:r>
              <a:rPr lang="en-US" dirty="0" smtClean="0"/>
              <a:t>(From Uncle Bob back to </a:t>
            </a:r>
            <a:r>
              <a:rPr lang="en-US" dirty="0" err="1" smtClean="0"/>
              <a:t>Larman</a:t>
            </a:r>
            <a:r>
              <a:rPr lang="en-US" dirty="0" smtClean="0"/>
              <a:t>)</a:t>
            </a:r>
          </a:p>
          <a:p>
            <a:pPr>
              <a:spcBef>
                <a:spcPts val="0"/>
              </a:spcBef>
            </a:pPr>
            <a:endParaRPr lang="en-US" dirty="0"/>
          </a:p>
          <a:p>
            <a:pPr>
              <a:spcBef>
                <a:spcPts val="0"/>
              </a:spcBef>
            </a:pPr>
            <a:endParaRPr lang="en-US" dirty="0" smtClean="0"/>
          </a:p>
          <a:p>
            <a:pPr>
              <a:spcBef>
                <a:spcPts val="0"/>
              </a:spcBef>
            </a:pPr>
            <a:endParaRPr lang="en-US" dirty="0"/>
          </a:p>
          <a:p>
            <a:pPr>
              <a:spcBef>
                <a:spcPts val="0"/>
              </a:spcBef>
            </a:pPr>
            <a:endParaRPr lang="en-US" dirty="0" smtClean="0"/>
          </a:p>
          <a:p>
            <a:endParaRPr lang="en-US" dirty="0" smtClean="0"/>
          </a:p>
          <a:p>
            <a:endParaRPr lang="en-US" dirty="0" smtClean="0"/>
          </a:p>
          <a:p>
            <a:r>
              <a:rPr lang="en-US" dirty="0" smtClean="0"/>
              <a:t>SRP specifically – The basis for the Cohesion pattern, that we’ll study today</a:t>
            </a:r>
          </a:p>
          <a:p>
            <a:r>
              <a:rPr lang="en-US" dirty="0" smtClean="0"/>
              <a:t>SRP more generally – basis for today’s “Responsibility Driven Design” ideas </a:t>
            </a:r>
            <a:r>
              <a:rPr lang="en-US" dirty="0" smtClean="0">
                <a:sym typeface="Wingdings" pitchFamily="2" charset="2"/>
              </a:rPr>
              <a:t></a:t>
            </a:r>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38300"/>
            <a:ext cx="16002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455" y="1600200"/>
            <a:ext cx="178196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57400" y="6477000"/>
            <a:ext cx="370614" cy="461665"/>
          </a:xfrm>
          <a:prstGeom prst="rect">
            <a:avLst/>
          </a:prstGeom>
          <a:noFill/>
        </p:spPr>
        <p:txBody>
          <a:bodyPr wrap="none" rtlCol="0">
            <a:spAutoFit/>
          </a:bodyPr>
          <a:lstStyle/>
          <a:p>
            <a:r>
              <a:rPr lang="en-US" dirty="0" smtClean="0">
                <a:sym typeface="Symbol"/>
              </a:rPr>
              <a:t></a:t>
            </a:r>
            <a:endParaRPr lang="en-US" dirty="0"/>
          </a:p>
        </p:txBody>
      </p:sp>
      <p:sp>
        <p:nvSpPr>
          <p:cNvPr id="4" name="TextBox 3"/>
          <p:cNvSpPr txBox="1"/>
          <p:nvPr/>
        </p:nvSpPr>
        <p:spPr>
          <a:xfrm>
            <a:off x="1905000" y="3505200"/>
            <a:ext cx="1941557" cy="646331"/>
          </a:xfrm>
          <a:prstGeom prst="rect">
            <a:avLst/>
          </a:prstGeom>
          <a:noFill/>
        </p:spPr>
        <p:txBody>
          <a:bodyPr wrap="none" rtlCol="0">
            <a:spAutoFit/>
          </a:bodyPr>
          <a:lstStyle/>
          <a:p>
            <a:pPr algn="ctr"/>
            <a:r>
              <a:rPr lang="en-US" sz="1800" dirty="0" smtClean="0"/>
              <a:t>Bob Martin – </a:t>
            </a:r>
          </a:p>
          <a:p>
            <a:pPr algn="ctr"/>
            <a:r>
              <a:rPr lang="en-US" sz="1800" dirty="0" smtClean="0"/>
              <a:t>Popularized SRP</a:t>
            </a:r>
            <a:endParaRPr lang="en-US" sz="1800" dirty="0"/>
          </a:p>
        </p:txBody>
      </p:sp>
      <p:sp>
        <p:nvSpPr>
          <p:cNvPr id="8" name="TextBox 7"/>
          <p:cNvSpPr txBox="1"/>
          <p:nvPr/>
        </p:nvSpPr>
        <p:spPr>
          <a:xfrm>
            <a:off x="4743871" y="3505200"/>
            <a:ext cx="2134303" cy="646331"/>
          </a:xfrm>
          <a:prstGeom prst="rect">
            <a:avLst/>
          </a:prstGeom>
          <a:noFill/>
        </p:spPr>
        <p:txBody>
          <a:bodyPr wrap="none" rtlCol="0">
            <a:spAutoFit/>
          </a:bodyPr>
          <a:lstStyle/>
          <a:p>
            <a:pPr algn="ctr"/>
            <a:r>
              <a:rPr lang="en-US" sz="1800" dirty="0" smtClean="0"/>
              <a:t>Craig </a:t>
            </a:r>
            <a:r>
              <a:rPr lang="en-US" sz="1800" dirty="0" err="1" smtClean="0"/>
              <a:t>Larman</a:t>
            </a:r>
            <a:r>
              <a:rPr lang="en-US" sz="1800" dirty="0" smtClean="0"/>
              <a:t> – </a:t>
            </a:r>
          </a:p>
          <a:p>
            <a:pPr algn="ctr"/>
            <a:r>
              <a:rPr lang="en-US" sz="1800" dirty="0" smtClean="0"/>
              <a:t>Your Book’s Author</a:t>
            </a:r>
            <a:endParaRPr lang="en-US" sz="1800" dirty="0"/>
          </a:p>
        </p:txBody>
      </p:sp>
    </p:spTree>
    <p:extLst>
      <p:ext uri="{BB962C8B-B14F-4D97-AF65-F5344CB8AC3E}">
        <p14:creationId xmlns:p14="http://schemas.microsoft.com/office/powerpoint/2010/main" val="26778482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381000" y="381000"/>
            <a:ext cx="8458200" cy="533400"/>
          </a:xfrm>
          <a:noFill/>
        </p:spPr>
        <p:txBody>
          <a:bodyPr/>
          <a:lstStyle/>
          <a:p>
            <a:r>
              <a:rPr lang="en-US" dirty="0" smtClean="0"/>
              <a:t>Responsibility-Driven Design</a:t>
            </a:r>
            <a:endParaRPr lang="en-US" dirty="0"/>
          </a:p>
        </p:txBody>
      </p:sp>
      <p:sp>
        <p:nvSpPr>
          <p:cNvPr id="613379" name="Rectangle 3"/>
          <p:cNvSpPr>
            <a:spLocks noGrp="1" noChangeArrowheads="1"/>
          </p:cNvSpPr>
          <p:nvPr>
            <p:ph type="body" idx="1"/>
          </p:nvPr>
        </p:nvSpPr>
        <p:spPr>
          <a:xfrm>
            <a:off x="457200" y="1219200"/>
            <a:ext cx="8153400" cy="5105400"/>
          </a:xfrm>
        </p:spPr>
        <p:txBody>
          <a:bodyPr/>
          <a:lstStyle/>
          <a:p>
            <a:pPr>
              <a:lnSpc>
                <a:spcPct val="90000"/>
              </a:lnSpc>
            </a:pPr>
            <a:r>
              <a:rPr lang="en-US" dirty="0" smtClean="0"/>
              <a:t>Responsibility </a:t>
            </a:r>
            <a:r>
              <a:rPr lang="en-US" dirty="0"/>
              <a:t>Driven Design (RDD)</a:t>
            </a:r>
          </a:p>
          <a:p>
            <a:pPr lvl="1">
              <a:lnSpc>
                <a:spcPct val="90000"/>
              </a:lnSpc>
            </a:pPr>
            <a:r>
              <a:rPr lang="en-US" dirty="0"/>
              <a:t>Pioneered by </a:t>
            </a:r>
            <a:r>
              <a:rPr lang="en-US" dirty="0" smtClean="0"/>
              <a:t>Rebecca </a:t>
            </a:r>
            <a:r>
              <a:rPr lang="en-US" dirty="0" err="1" smtClean="0"/>
              <a:t>Wirfs</a:t>
            </a:r>
            <a:r>
              <a:rPr lang="en-US" dirty="0" smtClean="0"/>
              <a:t>-Brock </a:t>
            </a:r>
            <a:r>
              <a:rPr lang="en-US" dirty="0"/>
              <a:t>in early </a:t>
            </a:r>
            <a:r>
              <a:rPr lang="en-US" dirty="0" smtClean="0"/>
              <a:t>1990s</a:t>
            </a:r>
            <a:br>
              <a:rPr lang="en-US" dirty="0" smtClean="0"/>
            </a:br>
            <a:endParaRPr lang="en-US" dirty="0" smtClean="0"/>
          </a:p>
          <a:p>
            <a:pPr>
              <a:lnSpc>
                <a:spcPct val="90000"/>
              </a:lnSpc>
            </a:pPr>
            <a:r>
              <a:rPr lang="en-US" dirty="0"/>
              <a:t>Think of objects in terms </a:t>
            </a:r>
            <a:r>
              <a:rPr lang="en-US" dirty="0" smtClean="0"/>
              <a:t>of:</a:t>
            </a:r>
          </a:p>
          <a:p>
            <a:pPr lvl="1">
              <a:lnSpc>
                <a:spcPct val="90000"/>
              </a:lnSpc>
            </a:pPr>
            <a:r>
              <a:rPr lang="en-US" dirty="0" smtClean="0"/>
              <a:t>What </a:t>
            </a:r>
            <a:r>
              <a:rPr lang="en-US" dirty="0"/>
              <a:t>they </a:t>
            </a:r>
            <a:r>
              <a:rPr lang="en-US" dirty="0">
                <a:solidFill>
                  <a:schemeClr val="accent1"/>
                </a:solidFill>
              </a:rPr>
              <a:t>do</a:t>
            </a:r>
            <a:r>
              <a:rPr lang="en-US" dirty="0"/>
              <a:t> </a:t>
            </a:r>
            <a:r>
              <a:rPr lang="en-US" dirty="0" smtClean="0"/>
              <a:t/>
            </a:r>
            <a:br>
              <a:rPr lang="en-US" dirty="0" smtClean="0"/>
            </a:br>
            <a:r>
              <a:rPr lang="en-US" dirty="0" smtClean="0"/>
              <a:t>or </a:t>
            </a:r>
            <a:br>
              <a:rPr lang="en-US" dirty="0" smtClean="0"/>
            </a:br>
            <a:r>
              <a:rPr lang="en-US" dirty="0" smtClean="0"/>
              <a:t>What they </a:t>
            </a:r>
            <a:r>
              <a:rPr lang="en-US" dirty="0" smtClean="0">
                <a:solidFill>
                  <a:srgbClr val="008000"/>
                </a:solidFill>
              </a:rPr>
              <a:t>know</a:t>
            </a:r>
            <a:r>
              <a:rPr lang="en-US" dirty="0" smtClean="0"/>
              <a:t> </a:t>
            </a:r>
            <a:br>
              <a:rPr lang="en-US" dirty="0" smtClean="0"/>
            </a:br>
            <a:endParaRPr lang="en-US" dirty="0" smtClean="0"/>
          </a:p>
          <a:p>
            <a:pPr marL="457200" lvl="1" indent="0">
              <a:lnSpc>
                <a:spcPct val="90000"/>
              </a:lnSpc>
              <a:buNone/>
            </a:pPr>
            <a:r>
              <a:rPr lang="en-US" dirty="0" smtClean="0"/>
              <a:t>…the </a:t>
            </a:r>
            <a:r>
              <a:rPr lang="en-US" dirty="0">
                <a:solidFill>
                  <a:srgbClr val="CC0000"/>
                </a:solidFill>
              </a:rPr>
              <a:t>human worker metaphor</a:t>
            </a:r>
            <a:r>
              <a:rPr lang="en-US" dirty="0" smtClean="0"/>
              <a:t>!</a:t>
            </a:r>
            <a:br>
              <a:rPr lang="en-US" dirty="0" smtClean="0"/>
            </a:br>
            <a:endParaRPr lang="en-US" dirty="0" smtClean="0"/>
          </a:p>
          <a:p>
            <a:pPr>
              <a:lnSpc>
                <a:spcPct val="90000"/>
              </a:lnSpc>
            </a:pPr>
            <a:r>
              <a:rPr lang="en-US" dirty="0"/>
              <a:t>An object’s obligation or contract that it offers to other objects</a:t>
            </a:r>
          </a:p>
        </p:txBody>
      </p:sp>
      <p:sp>
        <p:nvSpPr>
          <p:cNvPr id="5" name="TextBox 4"/>
          <p:cNvSpPr txBox="1"/>
          <p:nvPr/>
        </p:nvSpPr>
        <p:spPr>
          <a:xfrm>
            <a:off x="2209800" y="6472535"/>
            <a:ext cx="486030" cy="461665"/>
          </a:xfrm>
          <a:prstGeom prst="rect">
            <a:avLst/>
          </a:prstGeom>
          <a:noFill/>
        </p:spPr>
        <p:txBody>
          <a:bodyPr wrap="none" rtlCol="0">
            <a:spAutoFit/>
          </a:bodyPr>
          <a:lstStyle/>
          <a:p>
            <a:r>
              <a:rPr lang="en-US" dirty="0" smtClean="0">
                <a:sym typeface="Wingdings" pitchFamily="2" charset="2"/>
              </a:rPr>
              <a:t></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2428875"/>
            <a:ext cx="21526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875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3379">
                                            <p:txEl>
                                              <p:pRg st="2" end="2"/>
                                            </p:txEl>
                                          </p:spTgt>
                                        </p:tgtEl>
                                        <p:attrNameLst>
                                          <p:attrName>style.visibility</p:attrName>
                                        </p:attrNameLst>
                                      </p:cBhvr>
                                      <p:to>
                                        <p:strVal val="visible"/>
                                      </p:to>
                                    </p:set>
                                    <p:anim calcmode="lin" valueType="num">
                                      <p:cBhvr additive="base">
                                        <p:cTn id="7" dur="500" fill="hold"/>
                                        <p:tgtEl>
                                          <p:spTgt spid="61337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337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3379">
                                            <p:txEl>
                                              <p:pRg st="3" end="3"/>
                                            </p:txEl>
                                          </p:spTgt>
                                        </p:tgtEl>
                                        <p:attrNameLst>
                                          <p:attrName>style.visibility</p:attrName>
                                        </p:attrNameLst>
                                      </p:cBhvr>
                                      <p:to>
                                        <p:strVal val="visible"/>
                                      </p:to>
                                    </p:set>
                                    <p:anim calcmode="lin" valueType="num">
                                      <p:cBhvr additive="base">
                                        <p:cTn id="11" dur="500" fill="hold"/>
                                        <p:tgtEl>
                                          <p:spTgt spid="61337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337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3379">
                                            <p:txEl>
                                              <p:pRg st="4" end="4"/>
                                            </p:txEl>
                                          </p:spTgt>
                                        </p:tgtEl>
                                        <p:attrNameLst>
                                          <p:attrName>style.visibility</p:attrName>
                                        </p:attrNameLst>
                                      </p:cBhvr>
                                      <p:to>
                                        <p:strVal val="visible"/>
                                      </p:to>
                                    </p:set>
                                    <p:anim calcmode="lin" valueType="num">
                                      <p:cBhvr additive="base">
                                        <p:cTn id="15" dur="500" fill="hold"/>
                                        <p:tgtEl>
                                          <p:spTgt spid="61337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33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3379">
                                            <p:txEl>
                                              <p:pRg st="5" end="5"/>
                                            </p:txEl>
                                          </p:spTgt>
                                        </p:tgtEl>
                                        <p:attrNameLst>
                                          <p:attrName>style.visibility</p:attrName>
                                        </p:attrNameLst>
                                      </p:cBhvr>
                                      <p:to>
                                        <p:strVal val="visible"/>
                                      </p:to>
                                    </p:set>
                                    <p:anim calcmode="lin" valueType="num">
                                      <p:cBhvr additive="base">
                                        <p:cTn id="21" dur="500" fill="hold"/>
                                        <p:tgtEl>
                                          <p:spTgt spid="61337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33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57800" y="1676400"/>
            <a:ext cx="3886200" cy="3886200"/>
          </a:xfrm>
          <a:prstGeom prst="rect">
            <a:avLst/>
          </a:prstGeom>
        </p:spPr>
      </p:pic>
      <p:sp>
        <p:nvSpPr>
          <p:cNvPr id="37889" name="Rectangle 1"/>
          <p:cNvSpPr>
            <a:spLocks noGrp="1" noChangeArrowheads="1"/>
          </p:cNvSpPr>
          <p:nvPr>
            <p:ph type="title"/>
          </p:nvPr>
        </p:nvSpPr>
        <p:spPr>
          <a:ln/>
        </p:spPr>
        <p:txBody>
          <a:bodyPr/>
          <a:lstStyle/>
          <a:p>
            <a:r>
              <a:rPr lang="en-US"/>
              <a:t>Responsibilities for an Object</a:t>
            </a:r>
          </a:p>
        </p:txBody>
      </p:sp>
      <p:sp>
        <p:nvSpPr>
          <p:cNvPr id="37890" name="Rectangle 2"/>
          <p:cNvSpPr>
            <a:spLocks noGrp="1" noChangeArrowheads="1"/>
          </p:cNvSpPr>
          <p:nvPr>
            <p:ph type="body" idx="1"/>
          </p:nvPr>
        </p:nvSpPr>
        <p:spPr>
          <a:xfrm>
            <a:off x="685800" y="1371600"/>
            <a:ext cx="5715000" cy="4876800"/>
          </a:xfrm>
          <a:ln/>
        </p:spPr>
        <p:txBody>
          <a:bodyPr/>
          <a:lstStyle/>
          <a:p>
            <a:r>
              <a:rPr lang="en-US" dirty="0"/>
              <a:t>Doing</a:t>
            </a:r>
          </a:p>
          <a:p>
            <a:pPr marL="598268" lvl="1"/>
            <a:r>
              <a:rPr lang="en-US" dirty="0"/>
              <a:t>a </a:t>
            </a:r>
            <a:r>
              <a:rPr lang="en-US" i="1" dirty="0"/>
              <a:t>Sale</a:t>
            </a:r>
            <a:r>
              <a:rPr lang="en-US" dirty="0"/>
              <a:t> is responsible for creating instances of </a:t>
            </a:r>
            <a:r>
              <a:rPr lang="en-US" i="1" dirty="0" err="1" smtClean="0"/>
              <a:t>SalesLineItem</a:t>
            </a:r>
            <a:r>
              <a:rPr lang="en-US" i="1" dirty="0" smtClean="0"/>
              <a:t/>
            </a:r>
            <a:br>
              <a:rPr lang="en-US" i="1" dirty="0" smtClean="0"/>
            </a:br>
            <a:endParaRPr lang="en-US" dirty="0" smtClean="0"/>
          </a:p>
          <a:p>
            <a:r>
              <a:rPr lang="en-US" dirty="0" smtClean="0"/>
              <a:t>Knowing</a:t>
            </a:r>
          </a:p>
          <a:p>
            <a:pPr marL="598268" lvl="1"/>
            <a:r>
              <a:rPr lang="en-US" dirty="0" smtClean="0"/>
              <a:t>a </a:t>
            </a:r>
            <a:r>
              <a:rPr lang="en-US" i="1" dirty="0"/>
              <a:t>Sale</a:t>
            </a:r>
            <a:r>
              <a:rPr lang="en-US" dirty="0"/>
              <a:t> is responsible </a:t>
            </a:r>
            <a:r>
              <a:rPr lang="en-US" dirty="0" smtClean="0"/>
              <a:t>for</a:t>
            </a:r>
            <a:br>
              <a:rPr lang="en-US" dirty="0" smtClean="0"/>
            </a:br>
            <a:r>
              <a:rPr lang="en-US" dirty="0" smtClean="0"/>
              <a:t> </a:t>
            </a:r>
            <a:r>
              <a:rPr lang="en-US" dirty="0"/>
              <a:t>knowing its </a:t>
            </a:r>
            <a:r>
              <a:rPr lang="en-US" i="1" dirty="0"/>
              <a:t>total</a:t>
            </a:r>
            <a:r>
              <a:rPr lang="en-US" dirty="0"/>
              <a:t> </a:t>
            </a:r>
            <a:r>
              <a:rPr lang="en-US" dirty="0" smtClean="0"/>
              <a:t>cost</a:t>
            </a:r>
          </a:p>
          <a:p>
            <a:pPr marL="198218"/>
            <a:endParaRPr lang="en-US" dirty="0"/>
          </a:p>
        </p:txBody>
      </p:sp>
      <p:sp>
        <p:nvSpPr>
          <p:cNvPr id="5" name="TextBox 4"/>
          <p:cNvSpPr txBox="1"/>
          <p:nvPr/>
        </p:nvSpPr>
        <p:spPr>
          <a:xfrm>
            <a:off x="2209800" y="6472535"/>
            <a:ext cx="486030" cy="461665"/>
          </a:xfrm>
          <a:prstGeom prst="rect">
            <a:avLst/>
          </a:prstGeom>
          <a:noFill/>
        </p:spPr>
        <p:txBody>
          <a:bodyPr wrap="none" rtlCol="0">
            <a:spAutoFit/>
          </a:bodyPr>
          <a:lstStyle/>
          <a:p>
            <a:r>
              <a:rPr lang="en-US" dirty="0" smtClean="0">
                <a:sym typeface="Wingdings" pitchFamily="2" charset="2"/>
              </a:rPr>
              <a:t></a:t>
            </a:r>
            <a:endParaRPr lang="en-US" dirty="0"/>
          </a:p>
        </p:txBody>
      </p:sp>
    </p:spTree>
    <p:extLst>
      <p:ext uri="{BB962C8B-B14F-4D97-AF65-F5344CB8AC3E}">
        <p14:creationId xmlns:p14="http://schemas.microsoft.com/office/powerpoint/2010/main" val="9944865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16500" y="1143000"/>
            <a:ext cx="4127500" cy="3848100"/>
          </a:xfrm>
          <a:prstGeom prst="rect">
            <a:avLst/>
          </a:prstGeom>
        </p:spPr>
      </p:pic>
      <p:sp>
        <p:nvSpPr>
          <p:cNvPr id="614402" name="Rectangle 2"/>
          <p:cNvSpPr>
            <a:spLocks noGrp="1" noChangeArrowheads="1"/>
          </p:cNvSpPr>
          <p:nvPr>
            <p:ph type="title"/>
          </p:nvPr>
        </p:nvSpPr>
        <p:spPr>
          <a:xfrm>
            <a:off x="457200" y="381000"/>
            <a:ext cx="8229600" cy="609600"/>
          </a:xfrm>
          <a:noFill/>
        </p:spPr>
        <p:txBody>
          <a:bodyPr/>
          <a:lstStyle/>
          <a:p>
            <a:r>
              <a:rPr lang="en-US" dirty="0" smtClean="0"/>
              <a:t>Knowing and Doing Responsibilities</a:t>
            </a:r>
            <a:endParaRPr lang="en-US" sz="2400" dirty="0"/>
          </a:p>
        </p:txBody>
      </p:sp>
      <p:sp>
        <p:nvSpPr>
          <p:cNvPr id="614403" name="Rectangle 3"/>
          <p:cNvSpPr>
            <a:spLocks noGrp="1" noChangeArrowheads="1"/>
          </p:cNvSpPr>
          <p:nvPr>
            <p:ph type="body" idx="1"/>
          </p:nvPr>
        </p:nvSpPr>
        <p:spPr>
          <a:xfrm>
            <a:off x="457200" y="1219200"/>
            <a:ext cx="8534400" cy="5410200"/>
          </a:xfrm>
        </p:spPr>
        <p:txBody>
          <a:bodyPr/>
          <a:lstStyle/>
          <a:p>
            <a:pPr>
              <a:lnSpc>
                <a:spcPct val="90000"/>
              </a:lnSpc>
            </a:pPr>
            <a:r>
              <a:rPr lang="en-US" dirty="0">
                <a:latin typeface="a_Futurica" pitchFamily="34" charset="0"/>
              </a:rPr>
              <a:t>“Doing” Responsibilities</a:t>
            </a:r>
          </a:p>
          <a:p>
            <a:pPr lvl="1">
              <a:lnSpc>
                <a:spcPct val="90000"/>
              </a:lnSpc>
            </a:pPr>
            <a:r>
              <a:rPr lang="en-US" dirty="0">
                <a:solidFill>
                  <a:srgbClr val="800000"/>
                </a:solidFill>
                <a:latin typeface="a_Futurica" pitchFamily="34" charset="0"/>
              </a:rPr>
              <a:t>Create </a:t>
            </a:r>
            <a:r>
              <a:rPr lang="en-US" dirty="0">
                <a:latin typeface="a_Futurica" pitchFamily="34" charset="0"/>
              </a:rPr>
              <a:t>another object</a:t>
            </a:r>
          </a:p>
          <a:p>
            <a:pPr lvl="1">
              <a:lnSpc>
                <a:spcPct val="90000"/>
              </a:lnSpc>
            </a:pPr>
            <a:r>
              <a:rPr lang="en-US" dirty="0">
                <a:solidFill>
                  <a:srgbClr val="800000"/>
                </a:solidFill>
                <a:latin typeface="a_Futurica" pitchFamily="34" charset="0"/>
              </a:rPr>
              <a:t>Perform </a:t>
            </a:r>
            <a:r>
              <a:rPr lang="en-US" dirty="0">
                <a:latin typeface="a_Futurica" pitchFamily="34" charset="0"/>
              </a:rPr>
              <a:t>a calculation</a:t>
            </a:r>
          </a:p>
          <a:p>
            <a:pPr lvl="1">
              <a:lnSpc>
                <a:spcPct val="90000"/>
              </a:lnSpc>
            </a:pPr>
            <a:r>
              <a:rPr lang="en-US" dirty="0">
                <a:solidFill>
                  <a:srgbClr val="800000"/>
                </a:solidFill>
                <a:latin typeface="a_Futurica" pitchFamily="34" charset="0"/>
              </a:rPr>
              <a:t>Initiate </a:t>
            </a:r>
            <a:r>
              <a:rPr lang="en-US" dirty="0">
                <a:latin typeface="a_Futurica" pitchFamily="34" charset="0"/>
              </a:rPr>
              <a:t>an action in an object</a:t>
            </a:r>
          </a:p>
          <a:p>
            <a:pPr lvl="1">
              <a:lnSpc>
                <a:spcPct val="90000"/>
              </a:lnSpc>
            </a:pPr>
            <a:r>
              <a:rPr lang="en-US" dirty="0">
                <a:solidFill>
                  <a:srgbClr val="800000"/>
                </a:solidFill>
                <a:latin typeface="a_Futurica" pitchFamily="34" charset="0"/>
              </a:rPr>
              <a:t>Control/coordinate </a:t>
            </a:r>
            <a:r>
              <a:rPr lang="en-US" dirty="0">
                <a:latin typeface="a_Futurica" pitchFamily="34" charset="0"/>
              </a:rPr>
              <a:t>activities </a:t>
            </a:r>
            <a:r>
              <a:rPr lang="en-US" dirty="0" smtClean="0">
                <a:latin typeface="a_Futurica" pitchFamily="34" charset="0"/>
              </a:rPr>
              <a:t/>
            </a:r>
            <a:br>
              <a:rPr lang="en-US" dirty="0" smtClean="0">
                <a:latin typeface="a_Futurica" pitchFamily="34" charset="0"/>
              </a:rPr>
            </a:br>
            <a:r>
              <a:rPr lang="en-US" dirty="0" smtClean="0">
                <a:latin typeface="a_Futurica" pitchFamily="34" charset="0"/>
              </a:rPr>
              <a:t>of objects</a:t>
            </a:r>
            <a:br>
              <a:rPr lang="en-US" dirty="0" smtClean="0">
                <a:latin typeface="a_Futurica" pitchFamily="34" charset="0"/>
              </a:rPr>
            </a:br>
            <a:endParaRPr lang="en-US" dirty="0" smtClean="0">
              <a:latin typeface="a_Futurica" pitchFamily="34" charset="0"/>
            </a:endParaRPr>
          </a:p>
          <a:p>
            <a:pPr>
              <a:lnSpc>
                <a:spcPct val="90000"/>
              </a:lnSpc>
            </a:pPr>
            <a:r>
              <a:rPr lang="en-US" dirty="0">
                <a:latin typeface="a_Futurica" pitchFamily="34" charset="0"/>
              </a:rPr>
              <a:t>“Knowing” Responsibilities</a:t>
            </a:r>
          </a:p>
          <a:p>
            <a:pPr lvl="1">
              <a:lnSpc>
                <a:spcPct val="90000"/>
              </a:lnSpc>
            </a:pPr>
            <a:r>
              <a:rPr lang="en-US" dirty="0">
                <a:latin typeface="a_Futurica" pitchFamily="34" charset="0"/>
              </a:rPr>
              <a:t>Knowing it’s </a:t>
            </a:r>
            <a:r>
              <a:rPr lang="en-US" dirty="0">
                <a:solidFill>
                  <a:srgbClr val="800000"/>
                </a:solidFill>
                <a:latin typeface="a_Futurica" pitchFamily="34" charset="0"/>
              </a:rPr>
              <a:t>own encapsulated data</a:t>
            </a:r>
          </a:p>
          <a:p>
            <a:pPr lvl="1">
              <a:lnSpc>
                <a:spcPct val="90000"/>
              </a:lnSpc>
            </a:pPr>
            <a:r>
              <a:rPr lang="en-US" dirty="0">
                <a:latin typeface="a_Futurica" pitchFamily="34" charset="0"/>
              </a:rPr>
              <a:t>Knowing about </a:t>
            </a:r>
            <a:r>
              <a:rPr lang="en-US" dirty="0">
                <a:solidFill>
                  <a:srgbClr val="800000"/>
                </a:solidFill>
                <a:latin typeface="a_Futurica" pitchFamily="34" charset="0"/>
              </a:rPr>
              <a:t>other objects</a:t>
            </a:r>
          </a:p>
          <a:p>
            <a:pPr lvl="1">
              <a:lnSpc>
                <a:spcPct val="90000"/>
              </a:lnSpc>
            </a:pPr>
            <a:r>
              <a:rPr lang="en-US" dirty="0">
                <a:latin typeface="a_Futurica" pitchFamily="34" charset="0"/>
              </a:rPr>
              <a:t>Knowing things it can </a:t>
            </a:r>
            <a:r>
              <a:rPr lang="en-US" dirty="0">
                <a:solidFill>
                  <a:srgbClr val="800000"/>
                </a:solidFill>
                <a:latin typeface="a_Futurica" pitchFamily="34" charset="0"/>
              </a:rPr>
              <a:t>derive or </a:t>
            </a:r>
            <a:r>
              <a:rPr lang="en-US" dirty="0" smtClean="0">
                <a:solidFill>
                  <a:srgbClr val="800000"/>
                </a:solidFill>
                <a:latin typeface="a_Futurica" pitchFamily="34" charset="0"/>
              </a:rPr>
              <a:t>calculate</a:t>
            </a:r>
            <a:endParaRPr lang="en-US" dirty="0">
              <a:solidFill>
                <a:srgbClr val="800000"/>
              </a:solidFill>
              <a:latin typeface="a_Futurica" pitchFamily="34" charset="0"/>
            </a:endParaRPr>
          </a:p>
        </p:txBody>
      </p:sp>
      <p:sp>
        <p:nvSpPr>
          <p:cNvPr id="8" name="Rectangle 3"/>
          <p:cNvSpPr>
            <a:spLocks/>
          </p:cNvSpPr>
          <p:nvPr/>
        </p:nvSpPr>
        <p:spPr bwMode="auto">
          <a:xfrm>
            <a:off x="8432945" y="6431577"/>
            <a:ext cx="556042"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a:solidFill>
                  <a:srgbClr val="0000FF"/>
                </a:solidFill>
                <a:effectLst>
                  <a:outerShdw blurRad="38100" dist="38100" dir="2700000" algn="tl">
                    <a:srgbClr val="000000"/>
                  </a:outerShdw>
                </a:effectLst>
                <a:ea typeface="Helvetica Neue Light" charset="0"/>
                <a:cs typeface="Helvetica Neue Light" charset="0"/>
              </a:rPr>
              <a:t>Q3,4</a:t>
            </a:r>
          </a:p>
        </p:txBody>
      </p:sp>
      <p:sp>
        <p:nvSpPr>
          <p:cNvPr id="6" name="TextBox 5"/>
          <p:cNvSpPr txBox="1"/>
          <p:nvPr/>
        </p:nvSpPr>
        <p:spPr>
          <a:xfrm>
            <a:off x="2209800" y="6472535"/>
            <a:ext cx="486030" cy="461665"/>
          </a:xfrm>
          <a:prstGeom prst="rect">
            <a:avLst/>
          </a:prstGeom>
          <a:noFill/>
        </p:spPr>
        <p:txBody>
          <a:bodyPr wrap="none" rtlCol="0">
            <a:spAutoFit/>
          </a:bodyPr>
          <a:lstStyle/>
          <a:p>
            <a:r>
              <a:rPr lang="en-US" dirty="0" smtClean="0">
                <a:sym typeface="Wingdings" pitchFamily="2" charset="2"/>
              </a:rPr>
              <a:t></a:t>
            </a:r>
            <a:endParaRPr lang="en-US" dirty="0"/>
          </a:p>
        </p:txBody>
      </p:sp>
    </p:spTree>
    <p:extLst>
      <p:ext uri="{BB962C8B-B14F-4D97-AF65-F5344CB8AC3E}">
        <p14:creationId xmlns:p14="http://schemas.microsoft.com/office/powerpoint/2010/main" val="1113568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03">
                                            <p:txEl>
                                              <p:pRg st="5" end="5"/>
                                            </p:txEl>
                                          </p:spTgt>
                                        </p:tgtEl>
                                        <p:attrNameLst>
                                          <p:attrName>style.visibility</p:attrName>
                                        </p:attrNameLst>
                                      </p:cBhvr>
                                      <p:to>
                                        <p:strVal val="visible"/>
                                      </p:to>
                                    </p:set>
                                    <p:anim calcmode="lin" valueType="num">
                                      <p:cBhvr additive="base">
                                        <p:cTn id="7" dur="500" fill="hold"/>
                                        <p:tgtEl>
                                          <p:spTgt spid="61440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0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403">
                                            <p:txEl>
                                              <p:pRg st="6" end="6"/>
                                            </p:txEl>
                                          </p:spTgt>
                                        </p:tgtEl>
                                        <p:attrNameLst>
                                          <p:attrName>style.visibility</p:attrName>
                                        </p:attrNameLst>
                                      </p:cBhvr>
                                      <p:to>
                                        <p:strVal val="visible"/>
                                      </p:to>
                                    </p:set>
                                    <p:anim calcmode="lin" valueType="num">
                                      <p:cBhvr additive="base">
                                        <p:cTn id="11" dur="500" fill="hold"/>
                                        <p:tgtEl>
                                          <p:spTgt spid="61440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40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4403">
                                            <p:txEl>
                                              <p:pRg st="7" end="7"/>
                                            </p:txEl>
                                          </p:spTgt>
                                        </p:tgtEl>
                                        <p:attrNameLst>
                                          <p:attrName>style.visibility</p:attrName>
                                        </p:attrNameLst>
                                      </p:cBhvr>
                                      <p:to>
                                        <p:strVal val="visible"/>
                                      </p:to>
                                    </p:set>
                                    <p:anim calcmode="lin" valueType="num">
                                      <p:cBhvr additive="base">
                                        <p:cTn id="15" dur="500" fill="hold"/>
                                        <p:tgtEl>
                                          <p:spTgt spid="61440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40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4403">
                                            <p:txEl>
                                              <p:pRg st="8" end="8"/>
                                            </p:txEl>
                                          </p:spTgt>
                                        </p:tgtEl>
                                        <p:attrNameLst>
                                          <p:attrName>style.visibility</p:attrName>
                                        </p:attrNameLst>
                                      </p:cBhvr>
                                      <p:to>
                                        <p:strVal val="visible"/>
                                      </p:to>
                                    </p:set>
                                    <p:anim calcmode="lin" valueType="num">
                                      <p:cBhvr additive="base">
                                        <p:cTn id="19" dur="500" fill="hold"/>
                                        <p:tgtEl>
                                          <p:spTgt spid="61440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ln/>
        </p:spPr>
        <p:txBody>
          <a:bodyPr/>
          <a:lstStyle/>
          <a:p>
            <a:r>
              <a:rPr lang="en-US" dirty="0"/>
              <a:t>Responsibilities Come in</a:t>
            </a:r>
            <a:r>
              <a:rPr lang="en-US" dirty="0" smtClean="0"/>
              <a:t> All </a:t>
            </a:r>
            <a:r>
              <a:rPr lang="en-US" dirty="0"/>
              <a:t>Sizes</a:t>
            </a:r>
          </a:p>
        </p:txBody>
      </p:sp>
      <p:sp>
        <p:nvSpPr>
          <p:cNvPr id="39938" name="Rectangle 2"/>
          <p:cNvSpPr>
            <a:spLocks noGrp="1" noChangeArrowheads="1"/>
          </p:cNvSpPr>
          <p:nvPr>
            <p:ph type="body" idx="1"/>
          </p:nvPr>
        </p:nvSpPr>
        <p:spPr>
          <a:xfrm>
            <a:off x="685800" y="1905000"/>
            <a:ext cx="8153400" cy="4343400"/>
          </a:xfrm>
          <a:ln/>
        </p:spPr>
        <p:txBody>
          <a:bodyPr/>
          <a:lstStyle/>
          <a:p>
            <a:r>
              <a:rPr lang="en-US" dirty="0" smtClean="0">
                <a:latin typeface="+mj-lt"/>
              </a:rPr>
              <a:t>BIG</a:t>
            </a:r>
            <a:r>
              <a:rPr lang="en-US" dirty="0" smtClean="0"/>
              <a:t>: </a:t>
            </a:r>
            <a:r>
              <a:rPr lang="en-US" dirty="0"/>
              <a:t>provide access to a relational </a:t>
            </a:r>
            <a:r>
              <a:rPr lang="en-US" dirty="0" smtClean="0"/>
              <a:t>database</a:t>
            </a:r>
            <a:br>
              <a:rPr lang="en-US" dirty="0" smtClean="0"/>
            </a:br>
            <a:r>
              <a:rPr lang="en-US" dirty="0" smtClean="0"/>
              <a:t/>
            </a:r>
            <a:br>
              <a:rPr lang="en-US" dirty="0" smtClean="0"/>
            </a:br>
            <a:endParaRPr lang="en-US" dirty="0"/>
          </a:p>
          <a:p>
            <a:r>
              <a:rPr lang="en-US" b="0" dirty="0"/>
              <a:t>s</a:t>
            </a:r>
            <a:r>
              <a:rPr lang="en-US" b="0" dirty="0" smtClean="0"/>
              <a:t>mall</a:t>
            </a:r>
            <a:r>
              <a:rPr lang="en-US" dirty="0"/>
              <a:t>: create a Sale</a:t>
            </a:r>
          </a:p>
        </p:txBody>
      </p:sp>
      <p:sp>
        <p:nvSpPr>
          <p:cNvPr id="39939" name="AutoShape 3"/>
          <p:cNvSpPr>
            <a:spLocks/>
          </p:cNvSpPr>
          <p:nvPr/>
        </p:nvSpPr>
        <p:spPr bwMode="auto">
          <a:xfrm>
            <a:off x="4038601" y="4724400"/>
            <a:ext cx="4572000" cy="892969"/>
          </a:xfrm>
          <a:prstGeom prst="roundRect">
            <a:avLst>
              <a:gd name="adj" fmla="val 1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r>
              <a:rPr lang="en-US" sz="2800" dirty="0">
                <a:effectLst>
                  <a:outerShdw blurRad="38100" dist="38100" dir="2700000" algn="tl">
                    <a:srgbClr val="000000"/>
                  </a:outerShdw>
                </a:effectLst>
                <a:ea typeface="Helvetica Neue Light" charset="0"/>
                <a:cs typeface="Helvetica Neue Light" charset="0"/>
              </a:rPr>
              <a:t>A </a:t>
            </a:r>
            <a:r>
              <a:rPr lang="en-US" sz="2800" b="1" dirty="0">
                <a:effectLst>
                  <a:outerShdw blurRad="38100" dist="38100" dir="2700000" algn="tl">
                    <a:srgbClr val="000000"/>
                  </a:outerShdw>
                </a:effectLst>
                <a:ea typeface="Helvetica Neue Light" charset="0"/>
                <a:cs typeface="Helvetica Neue Light" charset="0"/>
              </a:rPr>
              <a:t>responsibility</a:t>
            </a:r>
            <a:r>
              <a:rPr lang="en-US" sz="2800" dirty="0">
                <a:effectLst>
                  <a:outerShdw blurRad="38100" dist="38100" dir="2700000" algn="tl">
                    <a:srgbClr val="000000"/>
                  </a:outerShdw>
                </a:effectLst>
                <a:ea typeface="Helvetica Neue Light" charset="0"/>
                <a:cs typeface="Helvetica Neue Light" charset="0"/>
              </a:rPr>
              <a:t> is </a:t>
            </a:r>
            <a:r>
              <a:rPr lang="en-US" sz="2800" b="1" dirty="0">
                <a:effectLst>
                  <a:outerShdw blurRad="38100" dist="38100" dir="2700000" algn="tl">
                    <a:srgbClr val="000000"/>
                  </a:outerShdw>
                </a:effectLst>
                <a:latin typeface="Helvetica Neue" charset="0"/>
                <a:ea typeface="Helvetica Neue" charset="0"/>
                <a:cs typeface="Helvetica Neue" charset="0"/>
                <a:sym typeface="Helvetica Neue" charset="0"/>
              </a:rPr>
              <a:t>not</a:t>
            </a:r>
            <a:r>
              <a:rPr lang="en-US" sz="2800" dirty="0">
                <a:effectLst>
                  <a:outerShdw blurRad="38100" dist="38100" dir="2700000" algn="tl">
                    <a:srgbClr val="000000"/>
                  </a:outerShdw>
                </a:effectLst>
                <a:ea typeface="Helvetica Neue Light" charset="0"/>
                <a:cs typeface="Helvetica Neue Light" charset="0"/>
              </a:rPr>
              <a:t> the same thing as a </a:t>
            </a:r>
            <a:r>
              <a:rPr lang="en-US" sz="2800" b="1" dirty="0">
                <a:effectLst>
                  <a:outerShdw blurRad="38100" dist="38100" dir="2700000" algn="tl">
                    <a:srgbClr val="000000"/>
                  </a:outerShdw>
                </a:effectLst>
                <a:ea typeface="Helvetica Neue Light" charset="0"/>
                <a:cs typeface="Helvetica Neue Light" charset="0"/>
              </a:rPr>
              <a:t>method</a:t>
            </a:r>
          </a:p>
        </p:txBody>
      </p:sp>
      <p:sp>
        <p:nvSpPr>
          <p:cNvPr id="2" name="TextBox 1"/>
          <p:cNvSpPr txBox="1"/>
          <p:nvPr/>
        </p:nvSpPr>
        <p:spPr>
          <a:xfrm>
            <a:off x="2057400" y="6477000"/>
            <a:ext cx="370614" cy="461665"/>
          </a:xfrm>
          <a:prstGeom prst="rect">
            <a:avLst/>
          </a:prstGeom>
          <a:noFill/>
        </p:spPr>
        <p:txBody>
          <a:bodyPr wrap="none" rtlCol="0">
            <a:spAutoFit/>
          </a:bodyPr>
          <a:lstStyle/>
          <a:p>
            <a:r>
              <a:rPr lang="en-US" dirty="0" smtClean="0">
                <a:sym typeface="Symbol"/>
              </a:rPr>
              <a:t></a:t>
            </a:r>
            <a:endParaRPr lang="en-US" dirty="0"/>
          </a:p>
        </p:txBody>
      </p:sp>
    </p:spTree>
    <p:extLst>
      <p:ext uri="{BB962C8B-B14F-4D97-AF65-F5344CB8AC3E}">
        <p14:creationId xmlns:p14="http://schemas.microsoft.com/office/powerpoint/2010/main" val="1813842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381000" y="381000"/>
            <a:ext cx="8534400" cy="609600"/>
          </a:xfrm>
          <a:ln/>
        </p:spPr>
        <p:txBody>
          <a:bodyPr/>
          <a:lstStyle/>
          <a:p>
            <a:r>
              <a:rPr lang="en-US" dirty="0"/>
              <a:t>When Do We </a:t>
            </a:r>
            <a:r>
              <a:rPr lang="en-US" dirty="0" smtClean="0"/>
              <a:t>Assign Responsibilities</a:t>
            </a:r>
            <a:r>
              <a:rPr lang="en-US" dirty="0"/>
              <a:t>?</a:t>
            </a:r>
          </a:p>
        </p:txBody>
      </p:sp>
      <p:sp>
        <p:nvSpPr>
          <p:cNvPr id="43010" name="Rectangle 2"/>
          <p:cNvSpPr>
            <a:spLocks noGrp="1" noChangeArrowheads="1"/>
          </p:cNvSpPr>
          <p:nvPr>
            <p:ph type="body" idx="1"/>
          </p:nvPr>
        </p:nvSpPr>
        <p:spPr>
          <a:xfrm>
            <a:off x="457200" y="1143000"/>
            <a:ext cx="8458200" cy="5257800"/>
          </a:xfrm>
          <a:ln/>
        </p:spPr>
        <p:txBody>
          <a:bodyPr anchor="t"/>
          <a:lstStyle/>
          <a:p>
            <a:r>
              <a:rPr lang="en-US" dirty="0"/>
              <a:t>While coding</a:t>
            </a:r>
          </a:p>
          <a:p>
            <a:r>
              <a:rPr lang="en-US" dirty="0"/>
              <a:t>While modeling</a:t>
            </a:r>
          </a:p>
          <a:p>
            <a:pPr marL="598268" lvl="1"/>
            <a:r>
              <a:rPr lang="en-US" dirty="0"/>
              <a:t>UML is a low-cost modeling tool</a:t>
            </a:r>
          </a:p>
          <a:p>
            <a:pPr marL="598268" lvl="1"/>
            <a:r>
              <a:rPr lang="en-US" dirty="0"/>
              <a:t>Can assign responsibilities with minimal investment</a:t>
            </a:r>
          </a:p>
        </p:txBody>
      </p:sp>
      <p:grpSp>
        <p:nvGrpSpPr>
          <p:cNvPr id="2" name="Group 3"/>
          <p:cNvGrpSpPr>
            <a:grpSpLocks/>
          </p:cNvGrpSpPr>
          <p:nvPr/>
        </p:nvGrpSpPr>
        <p:grpSpPr bwMode="auto">
          <a:xfrm>
            <a:off x="685800" y="3366492"/>
            <a:ext cx="7848600" cy="2958108"/>
            <a:chOff x="0" y="0"/>
            <a:chExt cx="6493" cy="2104"/>
          </a:xfrm>
        </p:grpSpPr>
        <p:sp>
          <p:nvSpPr>
            <p:cNvPr id="43012" name="AutoShape 4"/>
            <p:cNvSpPr>
              <a:spLocks/>
            </p:cNvSpPr>
            <p:nvPr/>
          </p:nvSpPr>
          <p:spPr bwMode="auto">
            <a:xfrm>
              <a:off x="0" y="0"/>
              <a:ext cx="6493" cy="2103"/>
            </a:xfrm>
            <a:prstGeom prst="roundRect">
              <a:avLst>
                <a:gd name="adj" fmla="val 5699"/>
              </a:avLst>
            </a:prstGeom>
            <a:gradFill rotWithShape="0">
              <a:gsLst>
                <a:gs pos="0">
                  <a:srgbClr val="FFFFFF"/>
                </a:gs>
                <a:gs pos="100000">
                  <a:srgbClr val="E6E6E6"/>
                </a:gs>
              </a:gsLst>
              <a:lin ang="5400000" scaled="1"/>
            </a:gradFill>
            <a:ln w="12700">
              <a:noFill/>
              <a:round/>
              <a:headEnd type="none" w="med" len="med"/>
              <a:tailEnd type="none" w="med" len="med"/>
            </a:ln>
            <a:effectLst>
              <a:outerShdw blurRad="101600" algn="ctr" rotWithShape="0">
                <a:schemeClr val="bg2">
                  <a:alpha val="50000"/>
                </a:schemeClr>
              </a:outerShdw>
            </a:effectLst>
          </p:spPr>
          <p:txBody>
            <a:bodyPr lIns="0" tIns="0" rIns="0" bIns="0">
              <a:prstTxWarp prst="textNoShape">
                <a:avLst/>
              </a:prstTxWarp>
            </a:bodyPr>
            <a:lstStyle/>
            <a:p>
              <a:endParaRPr lang="en-US"/>
            </a:p>
          </p:txBody>
        </p:sp>
        <p:pic>
          <p:nvPicPr>
            <p:cNvPr id="43013" name="Picture 5"/>
            <p:cNvPicPr>
              <a:picLocks noChangeAspect="1" noChangeArrowheads="1"/>
            </p:cNvPicPr>
            <p:nvPr/>
          </p:nvPicPr>
          <p:blipFill>
            <a:blip r:embed="rId3"/>
            <a:srcRect l="11574" b="40431"/>
            <a:stretch>
              <a:fillRect/>
            </a:stretch>
          </p:blipFill>
          <p:spPr bwMode="auto">
            <a:xfrm>
              <a:off x="192" y="42"/>
              <a:ext cx="6120" cy="2062"/>
            </a:xfrm>
            <a:prstGeom prst="rect">
              <a:avLst/>
            </a:prstGeom>
            <a:noFill/>
            <a:ln w="12700">
              <a:noFill/>
              <a:miter lim="800000"/>
              <a:headEnd/>
              <a:tailEnd/>
            </a:ln>
          </p:spPr>
        </p:pic>
      </p:grpSp>
      <p:sp>
        <p:nvSpPr>
          <p:cNvPr id="7" name="TextBox 6"/>
          <p:cNvSpPr txBox="1"/>
          <p:nvPr/>
        </p:nvSpPr>
        <p:spPr>
          <a:xfrm>
            <a:off x="2209800" y="6472535"/>
            <a:ext cx="486030" cy="461665"/>
          </a:xfrm>
          <a:prstGeom prst="rect">
            <a:avLst/>
          </a:prstGeom>
          <a:noFill/>
        </p:spPr>
        <p:txBody>
          <a:bodyPr wrap="none" rtlCol="0">
            <a:spAutoFit/>
          </a:bodyPr>
          <a:lstStyle/>
          <a:p>
            <a:r>
              <a:rPr lang="en-US" dirty="0" smtClean="0">
                <a:sym typeface="Wingdings" pitchFamily="2" charset="2"/>
              </a:rPr>
              <a:t></a:t>
            </a:r>
            <a:endParaRPr lang="en-US" dirty="0"/>
          </a:p>
        </p:txBody>
      </p:sp>
    </p:spTree>
    <p:extLst>
      <p:ext uri="{BB962C8B-B14F-4D97-AF65-F5344CB8AC3E}">
        <p14:creationId xmlns:p14="http://schemas.microsoft.com/office/powerpoint/2010/main" val="30212868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2007FairfaxShowcaseSE-Slides-Bohner">
  <a:themeElements>
    <a:clrScheme name="">
      <a:dk1>
        <a:srgbClr val="000000"/>
      </a:dk1>
      <a:lt1>
        <a:srgbClr val="FFFFFF"/>
      </a:lt1>
      <a:dk2>
        <a:srgbClr val="FFFFFF"/>
      </a:dk2>
      <a:lt2>
        <a:srgbClr val="808080"/>
      </a:lt2>
      <a:accent1>
        <a:srgbClr val="80000A"/>
      </a:accent1>
      <a:accent2>
        <a:srgbClr val="81460A"/>
      </a:accent2>
      <a:accent3>
        <a:srgbClr val="FFFFFF"/>
      </a:accent3>
      <a:accent4>
        <a:srgbClr val="000000"/>
      </a:accent4>
      <a:accent5>
        <a:srgbClr val="C0AAAA"/>
      </a:accent5>
      <a:accent6>
        <a:srgbClr val="743F08"/>
      </a:accent6>
      <a:hlink>
        <a:srgbClr val="805255"/>
      </a:hlink>
      <a:folHlink>
        <a:srgbClr val="B2B2B2"/>
      </a:folHlink>
    </a:clrScheme>
    <a:fontScheme name="2007FairfaxShowcaseSE-Slides-Boh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007FairfaxShowcaseSE-Slides-Bohner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2007FairfaxShowcaseSE-Slides-Bohner</Template>
  <TotalTime>34319</TotalTime>
  <Words>1405</Words>
  <Application>Microsoft Office PowerPoint</Application>
  <PresentationFormat>On-screen Show (4:3)</PresentationFormat>
  <Paragraphs>361</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2007FairfaxShowcaseSE-Slides-Bohner</vt:lpstr>
      <vt:lpstr>CSSE 374: Getting a Grasp on GRASP</vt:lpstr>
      <vt:lpstr>In the flow of programming…</vt:lpstr>
      <vt:lpstr>Mastering Object-Oriented Design</vt:lpstr>
      <vt:lpstr>Today SOLID  GRASP</vt:lpstr>
      <vt:lpstr>Responsibility-Driven Design</vt:lpstr>
      <vt:lpstr>Responsibilities for an Object</vt:lpstr>
      <vt:lpstr>Knowing and Doing Responsibilities</vt:lpstr>
      <vt:lpstr>Responsibilities Come in All Sizes</vt:lpstr>
      <vt:lpstr>When Do We Assign Responsibilities?</vt:lpstr>
      <vt:lpstr>General Responsibility Assignment Software Patterns (GRASP)  1/2 </vt:lpstr>
      <vt:lpstr>General Responsibility Assignment Software Patterns (GRASP)   2/2</vt:lpstr>
      <vt:lpstr>Design: Floor Tiles</vt:lpstr>
      <vt:lpstr>Information Expert Pattern</vt:lpstr>
      <vt:lpstr>Information Expert and Unique IDs</vt:lpstr>
      <vt:lpstr>Creator Pattern</vt:lpstr>
      <vt:lpstr>Monopoly Example</vt:lpstr>
      <vt:lpstr>Create “in Action”</vt:lpstr>
      <vt:lpstr>Composition</vt:lpstr>
      <vt:lpstr>Exercise on Creator Examples</vt:lpstr>
      <vt:lpstr>PowerPoint Presentation</vt:lpstr>
      <vt:lpstr>GRASP Fits in with the Goals of Software Design</vt:lpstr>
      <vt:lpstr>GRASP Fits in with Systems Engineering Principles</vt:lpstr>
    </vt:vector>
  </TitlesOfParts>
  <Company>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creator>Shawn Bohner</dc:creator>
  <cp:lastModifiedBy>Windows User</cp:lastModifiedBy>
  <cp:revision>346</cp:revision>
  <cp:lastPrinted>2011-01-03T07:09:19Z</cp:lastPrinted>
  <dcterms:created xsi:type="dcterms:W3CDTF">2010-09-02T02:24:37Z</dcterms:created>
  <dcterms:modified xsi:type="dcterms:W3CDTF">2014-01-22T20:17:36Z</dcterms:modified>
</cp:coreProperties>
</file>