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6"/>
  </p:notesMasterIdLst>
  <p:handoutMasterIdLst>
    <p:handoutMasterId r:id="rId37"/>
  </p:handoutMasterIdLst>
  <p:sldIdLst>
    <p:sldId id="256" r:id="rId2"/>
    <p:sldId id="715" r:id="rId3"/>
    <p:sldId id="723" r:id="rId4"/>
    <p:sldId id="704" r:id="rId5"/>
    <p:sldId id="722" r:id="rId6"/>
    <p:sldId id="706" r:id="rId7"/>
    <p:sldId id="699" r:id="rId8"/>
    <p:sldId id="702" r:id="rId9"/>
    <p:sldId id="708" r:id="rId10"/>
    <p:sldId id="685" r:id="rId11"/>
    <p:sldId id="686" r:id="rId12"/>
    <p:sldId id="709" r:id="rId13"/>
    <p:sldId id="710" r:id="rId14"/>
    <p:sldId id="711" r:id="rId15"/>
    <p:sldId id="703" r:id="rId16"/>
    <p:sldId id="689" r:id="rId17"/>
    <p:sldId id="694" r:id="rId18"/>
    <p:sldId id="716" r:id="rId19"/>
    <p:sldId id="690" r:id="rId20"/>
    <p:sldId id="693" r:id="rId21"/>
    <p:sldId id="718" r:id="rId22"/>
    <p:sldId id="720" r:id="rId23"/>
    <p:sldId id="695" r:id="rId24"/>
    <p:sldId id="719" r:id="rId25"/>
    <p:sldId id="696" r:id="rId26"/>
    <p:sldId id="717" r:id="rId27"/>
    <p:sldId id="697" r:id="rId28"/>
    <p:sldId id="688" r:id="rId29"/>
    <p:sldId id="698" r:id="rId30"/>
    <p:sldId id="721" r:id="rId31"/>
    <p:sldId id="633" r:id="rId32"/>
    <p:sldId id="635" r:id="rId33"/>
    <p:sldId id="724" r:id="rId34"/>
    <p:sldId id="725" r:id="rId35"/>
  </p:sldIdLst>
  <p:sldSz cx="9144000" cy="6858000" type="screen4x3"/>
  <p:notesSz cx="7315200" cy="9601200"/>
  <p:custDataLst>
    <p:tags r:id="rId38"/>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FFFFCC"/>
    <a:srgbClr val="000066"/>
    <a:srgbClr val="99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78293" autoAdjust="0"/>
  </p:normalViewPr>
  <p:slideViewPr>
    <p:cSldViewPr>
      <p:cViewPr varScale="1">
        <p:scale>
          <a:sx n="51" d="100"/>
          <a:sy n="51" d="100"/>
        </p:scale>
        <p:origin x="-1218" y="-102"/>
      </p:cViewPr>
      <p:guideLst>
        <p:guide orient="horz" pos="2160"/>
        <p:guide pos="3600"/>
      </p:guideLst>
    </p:cSldViewPr>
  </p:slideViewPr>
  <p:outlineViewPr>
    <p:cViewPr>
      <p:scale>
        <a:sx n="33" d="100"/>
        <a:sy n="33" d="100"/>
      </p:scale>
      <p:origin x="0" y="21920"/>
    </p:cViewPr>
  </p:outlineViewPr>
  <p:notesTextViewPr>
    <p:cViewPr>
      <p:scale>
        <a:sx n="100" d="100"/>
        <a:sy n="100" d="100"/>
      </p:scale>
      <p:origin x="0" y="0"/>
    </p:cViewPr>
  </p:notesTextViewPr>
  <p:sorterViewPr>
    <p:cViewPr>
      <p:scale>
        <a:sx n="66" d="100"/>
        <a:sy n="66" d="100"/>
      </p:scale>
      <p:origin x="0" y="16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87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87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87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DA11A76-E010-E64A-9721-C3A22C2AE169}" type="slidenum">
              <a:rPr lang="en-US"/>
              <a:pPr>
                <a:defRPr/>
              </a:pPr>
              <a:t>‹#›</a:t>
            </a:fld>
            <a:endParaRPr lang="en-US"/>
          </a:p>
        </p:txBody>
      </p:sp>
    </p:spTree>
    <p:extLst>
      <p:ext uri="{BB962C8B-B14F-4D97-AF65-F5344CB8AC3E}">
        <p14:creationId xmlns:p14="http://schemas.microsoft.com/office/powerpoint/2010/main" val="483911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98B7675-986A-4C4B-ADA0-FFB57BC6EEDE}" type="slidenum">
              <a:rPr lang="en-US"/>
              <a:pPr>
                <a:defRPr/>
              </a:pPr>
              <a:t>‹#›</a:t>
            </a:fld>
            <a:endParaRPr lang="en-US"/>
          </a:p>
        </p:txBody>
      </p:sp>
    </p:spTree>
    <p:extLst>
      <p:ext uri="{BB962C8B-B14F-4D97-AF65-F5344CB8AC3E}">
        <p14:creationId xmlns:p14="http://schemas.microsoft.com/office/powerpoint/2010/main" val="1483257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FAE6F02-F76E-7644-8FFB-71A03D022527}"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translate UI event into system operation…</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10</a:t>
            </a:fld>
            <a:endParaRPr lang="en-US"/>
          </a:p>
        </p:txBody>
      </p:sp>
    </p:spTree>
    <p:extLst>
      <p:ext uri="{BB962C8B-B14F-4D97-AF65-F5344CB8AC3E}">
        <p14:creationId xmlns:p14="http://schemas.microsoft.com/office/powerpoint/2010/main" val="120597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represents the system and there aren’t many system operations!</a:t>
            </a:r>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11</a:t>
            </a:fld>
            <a:endParaRPr lang="en-US"/>
          </a:p>
        </p:txBody>
      </p:sp>
    </p:spTree>
    <p:extLst>
      <p:ext uri="{BB962C8B-B14F-4D97-AF65-F5344CB8AC3E}">
        <p14:creationId xmlns:p14="http://schemas.microsoft.com/office/powerpoint/2010/main" val="4143575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60418"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300" dirty="0">
                <a:latin typeface="Lucida Grande" charset="0"/>
                <a:ea typeface="Lucida Grande" charset="0"/>
                <a:cs typeface="Lucida Grande" charset="0"/>
                <a:sym typeface="Lucida Grande" charset="0"/>
              </a:rPr>
              <a:t>Facade says: Register, </a:t>
            </a:r>
            <a:r>
              <a:rPr lang="en-US" sz="2300" dirty="0" smtClean="0">
                <a:latin typeface="Lucida Grande" charset="0"/>
                <a:ea typeface="Lucida Grande" charset="0"/>
                <a:cs typeface="Lucida Grande" charset="0"/>
                <a:sym typeface="Lucida Grande" charset="0"/>
              </a:rPr>
              <a:t>POS System</a:t>
            </a:r>
            <a:endParaRPr lang="en-US" sz="2300" dirty="0">
              <a:latin typeface="Lucida Grande" charset="0"/>
              <a:ea typeface="Lucida Grande" charset="0"/>
              <a:cs typeface="Lucida Grande" charset="0"/>
              <a:sym typeface="Lucida Grande" charset="0"/>
            </a:endParaRPr>
          </a:p>
          <a:p>
            <a:r>
              <a:rPr lang="en-US" sz="2300" dirty="0">
                <a:latin typeface="Lucida Grande" charset="0"/>
                <a:ea typeface="Lucida Grande" charset="0"/>
                <a:cs typeface="Lucida Grande" charset="0"/>
                <a:sym typeface="Lucida Grande" charset="0"/>
              </a:rPr>
              <a:t>Use case controller says: </a:t>
            </a:r>
            <a:r>
              <a:rPr lang="en-US" sz="2300" dirty="0" err="1">
                <a:latin typeface="Lucida Grande" charset="0"/>
                <a:ea typeface="Lucida Grande" charset="0"/>
                <a:cs typeface="Lucida Grande" charset="0"/>
                <a:sym typeface="Lucida Grande" charset="0"/>
              </a:rPr>
              <a:t>ProcessSaleHandler</a:t>
            </a:r>
            <a:r>
              <a:rPr lang="en-US" sz="2300" dirty="0">
                <a:latin typeface="Lucida Grande" charset="0"/>
                <a:ea typeface="Lucida Grande" charset="0"/>
                <a:cs typeface="Lucida Grande" charset="0"/>
                <a:sym typeface="Lucida Grande" charset="0"/>
              </a:rPr>
              <a:t> or </a:t>
            </a:r>
            <a:r>
              <a:rPr lang="en-US" sz="2300" dirty="0" err="1">
                <a:latin typeface="Lucida Grande" charset="0"/>
                <a:ea typeface="Lucida Grande" charset="0"/>
                <a:cs typeface="Lucida Grande" charset="0"/>
                <a:sym typeface="Lucida Grande" charset="0"/>
              </a:rPr>
              <a:t>ProcessSaleSession</a:t>
            </a:r>
            <a:endParaRPr lang="en-US" sz="23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Q5</a:t>
            </a:r>
            <a:r>
              <a:rPr lang="en-US" dirty="0" smtClean="0"/>
              <a:t>: When should you consider a </a:t>
            </a:r>
            <a:r>
              <a:rPr lang="en-US" dirty="0" err="1" smtClean="0"/>
              <a:t>fa</a:t>
            </a:r>
            <a:r>
              <a:rPr lang="pt-BR" dirty="0" err="1" smtClean="0"/>
              <a:t>ç</a:t>
            </a:r>
            <a:r>
              <a:rPr lang="en-US" dirty="0" err="1" smtClean="0"/>
              <a:t>ade</a:t>
            </a:r>
            <a:r>
              <a:rPr lang="en-US" dirty="0" smtClean="0"/>
              <a:t> controller?</a:t>
            </a:r>
            <a:r>
              <a:rPr lang="en-US" baseline="0" dirty="0" smtClean="0"/>
              <a:t>  </a:t>
            </a:r>
            <a:br>
              <a:rPr lang="en-US" baseline="0"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13</a:t>
            </a:fld>
            <a:endParaRPr lang="en-US"/>
          </a:p>
        </p:txBody>
      </p:sp>
    </p:spTree>
    <p:extLst>
      <p:ext uri="{BB962C8B-B14F-4D97-AF65-F5344CB8AC3E}">
        <p14:creationId xmlns:p14="http://schemas.microsoft.com/office/powerpoint/2010/main" val="3222329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b="1" kern="1200" dirty="0" smtClean="0">
                <a:solidFill>
                  <a:schemeClr val="tx1"/>
                </a:solidFill>
                <a:latin typeface="+mn-lt"/>
                <a:ea typeface="ＭＳ Ｐゴシック" charset="-128"/>
                <a:cs typeface="ＭＳ Ｐゴシック" charset="-128"/>
              </a:rPr>
              <a:t>Q6</a:t>
            </a:r>
            <a:r>
              <a:rPr lang="en-US" sz="1200" kern="1200" dirty="0" smtClean="0">
                <a:solidFill>
                  <a:schemeClr val="tx1"/>
                </a:solidFill>
                <a:latin typeface="+mn-lt"/>
                <a:ea typeface="ＭＳ Ｐゴシック" charset="-128"/>
                <a:cs typeface="ＭＳ Ｐゴシック" charset="-128"/>
              </a:rPr>
              <a:t>: Please</a:t>
            </a:r>
            <a:r>
              <a:rPr lang="en-US" sz="1200" kern="1200" baseline="0" dirty="0" smtClean="0">
                <a:solidFill>
                  <a:schemeClr val="tx1"/>
                </a:solidFill>
                <a:latin typeface="+mn-lt"/>
                <a:ea typeface="ＭＳ Ｐゴシック" charset="-128"/>
                <a:cs typeface="ＭＳ Ｐゴシック" charset="-128"/>
              </a:rPr>
              <a:t> l</a:t>
            </a:r>
            <a:r>
              <a:rPr lang="en-US" sz="1200" kern="1200" dirty="0" smtClean="0">
                <a:solidFill>
                  <a:schemeClr val="tx1"/>
                </a:solidFill>
                <a:latin typeface="+mn-lt"/>
                <a:ea typeface="ＭＳ Ｐゴシック" charset="-128"/>
                <a:cs typeface="ＭＳ Ｐゴシック" charset="-128"/>
              </a:rPr>
              <a:t>ist some problems that arise when a class is strongly coupled to many other classes.</a:t>
            </a:r>
            <a:r>
              <a:rPr lang="en-US" sz="1200" kern="1200" baseline="0" dirty="0" smtClean="0">
                <a:solidFill>
                  <a:schemeClr val="tx1"/>
                </a:solidFill>
                <a:latin typeface="+mn-lt"/>
                <a:ea typeface="ＭＳ Ｐゴシック" charset="-128"/>
                <a:cs typeface="ＭＳ Ｐゴシック" charset="-128"/>
              </a:rPr>
              <a:t> </a:t>
            </a:r>
          </a:p>
          <a:p>
            <a:endParaRPr lang="en-US" sz="1200" dirty="0" smtClean="0">
              <a:latin typeface="+mn-lt"/>
              <a:ea typeface="Lucida Grande" charset="0"/>
              <a:cs typeface="Lucida Grande" charset="0"/>
              <a:sym typeface="Lucida Grande" charset="0"/>
            </a:endParaRPr>
          </a:p>
          <a:p>
            <a:r>
              <a:rPr lang="en-US" sz="1200" dirty="0" smtClean="0">
                <a:latin typeface="+mn-lt"/>
                <a:ea typeface="Lucida Grande" charset="0"/>
                <a:cs typeface="Lucida Grande" charset="0"/>
                <a:sym typeface="Lucida Grande" charset="0"/>
              </a:rPr>
              <a:t>We want low dependency, low impact change, and high potential</a:t>
            </a:r>
            <a:r>
              <a:rPr lang="en-US" sz="1200" baseline="0" dirty="0" smtClean="0">
                <a:latin typeface="+mn-lt"/>
                <a:ea typeface="Lucida Grande" charset="0"/>
                <a:cs typeface="Lucida Grande" charset="0"/>
                <a:sym typeface="Lucida Grande" charset="0"/>
              </a:rPr>
              <a:t> for reuse…</a:t>
            </a:r>
            <a:endParaRPr lang="en-US" sz="1200" dirty="0" smtClean="0">
              <a:latin typeface="+mn-lt"/>
              <a:ea typeface="Lucida Grande" charset="0"/>
              <a:cs typeface="Lucida Grande" charset="0"/>
              <a:sym typeface="Lucida Grande" charset="0"/>
            </a:endParaRPr>
          </a:p>
          <a:p>
            <a:pPr>
              <a:buFontTx/>
              <a:buChar char="-"/>
            </a:pPr>
            <a:r>
              <a:rPr lang="en-US" sz="1200" dirty="0" smtClean="0">
                <a:latin typeface="+mn-lt"/>
                <a:ea typeface="Lucida Grande" charset="0"/>
                <a:cs typeface="Lucida Grande" charset="0"/>
                <a:sym typeface="Lucida Grande" charset="0"/>
              </a:rPr>
              <a:t>What is a design Equivalent of</a:t>
            </a:r>
            <a:r>
              <a:rPr lang="en-US" sz="1200" baseline="0" dirty="0" smtClean="0">
                <a:latin typeface="+mn-lt"/>
                <a:ea typeface="Lucida Grande" charset="0"/>
                <a:cs typeface="Lucida Grande" charset="0"/>
                <a:sym typeface="Lucida Grande" charset="0"/>
              </a:rPr>
              <a:t> a Global Variable  - the </a:t>
            </a:r>
            <a:r>
              <a:rPr lang="en-US" sz="1200" baseline="0" dirty="0" err="1" smtClean="0">
                <a:latin typeface="+mn-lt"/>
                <a:ea typeface="Lucida Grande" charset="0"/>
                <a:cs typeface="Lucida Grande" charset="0"/>
                <a:sym typeface="Lucida Grande" charset="0"/>
              </a:rPr>
              <a:t>uber</a:t>
            </a:r>
            <a:r>
              <a:rPr lang="en-US" sz="1200" baseline="0" dirty="0" smtClean="0">
                <a:latin typeface="+mn-lt"/>
                <a:ea typeface="Lucida Grande" charset="0"/>
                <a:cs typeface="Lucida Grande" charset="0"/>
                <a:sym typeface="Lucida Grande" charset="0"/>
              </a:rPr>
              <a:t> class?</a:t>
            </a:r>
          </a:p>
          <a:p>
            <a:pPr>
              <a:buFontTx/>
              <a:buChar char="-"/>
            </a:pPr>
            <a:endParaRPr lang="en-US" sz="1200" dirty="0" smtClean="0">
              <a:latin typeface="+mn-lt"/>
              <a:ea typeface="Lucida Grande" charset="0"/>
              <a:cs typeface="Lucida Grande" charset="0"/>
              <a:sym typeface="Lucida Grande" charset="0"/>
            </a:endParaRPr>
          </a:p>
          <a:p>
            <a:r>
              <a:rPr lang="en-US" sz="1200" dirty="0" smtClean="0">
                <a:latin typeface="+mn-lt"/>
                <a:ea typeface="Lucida Grande" charset="0"/>
                <a:cs typeface="Lucida Grande" charset="0"/>
                <a:sym typeface="Lucida Grande" charset="0"/>
              </a:rPr>
              <a:t>- </a:t>
            </a:r>
            <a:r>
              <a:rPr lang="en-US" sz="1200" dirty="0">
                <a:latin typeface="+mn-lt"/>
                <a:ea typeface="Lucida Grande" charset="0"/>
                <a:cs typeface="Lucida Grande" charset="0"/>
                <a:sym typeface="Lucida Grande" charset="0"/>
              </a:rPr>
              <a:t>Changes to coupled class force local changes</a:t>
            </a:r>
          </a:p>
          <a:p>
            <a:r>
              <a:rPr lang="en-US" sz="1200" dirty="0">
                <a:latin typeface="+mn-lt"/>
                <a:ea typeface="Lucida Grande" charset="0"/>
                <a:cs typeface="Lucida Grande" charset="0"/>
                <a:sym typeface="Lucida Grande" charset="0"/>
              </a:rPr>
              <a:t>- Local class is harder to understand in isolation</a:t>
            </a:r>
            <a:endParaRPr lang="en-US" sz="1200" dirty="0" smtClean="0">
              <a:latin typeface="+mn-lt"/>
              <a:ea typeface="Lucida Grande" charset="0"/>
              <a:cs typeface="Lucida Grande" charset="0"/>
              <a:sym typeface="Lucida Grande" charset="0"/>
            </a:endParaRPr>
          </a:p>
          <a:p>
            <a:pPr>
              <a:buFontTx/>
              <a:buChar char="-"/>
            </a:pPr>
            <a:r>
              <a:rPr lang="en-US" sz="1200" dirty="0" smtClean="0">
                <a:latin typeface="+mn-lt"/>
                <a:ea typeface="Lucida Grande" charset="0"/>
                <a:cs typeface="Lucida Grande" charset="0"/>
                <a:sym typeface="Lucida Grande" charset="0"/>
              </a:rPr>
              <a:t>Local </a:t>
            </a:r>
            <a:r>
              <a:rPr lang="en-US" sz="1200" dirty="0">
                <a:latin typeface="+mn-lt"/>
                <a:ea typeface="Lucida Grande" charset="0"/>
                <a:cs typeface="Lucida Grande" charset="0"/>
                <a:sym typeface="Lucida Grande" charset="0"/>
              </a:rPr>
              <a:t>class is harder to reuse (must cart along coupled classes</a:t>
            </a:r>
            <a:r>
              <a:rPr lang="en-US" sz="1200" dirty="0" smtClean="0">
                <a:latin typeface="+mn-lt"/>
                <a:ea typeface="Lucida Grande" charset="0"/>
                <a:cs typeface="Lucida Grande" charset="0"/>
                <a:sym typeface="Lucida Grande" charset="0"/>
              </a:rPr>
              <a:t>)</a:t>
            </a:r>
          </a:p>
          <a:p>
            <a:pPr>
              <a:buFontTx/>
              <a:buChar char="-"/>
            </a:pPr>
            <a:endParaRPr lang="en-US" sz="1200" dirty="0" smtClean="0">
              <a:latin typeface="+mn-lt"/>
              <a:ea typeface="Lucida Grande" charset="0"/>
              <a:cs typeface="Lucida Grande" charset="0"/>
              <a:sym typeface="Lucida Grand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dirty="0" smtClean="0">
                <a:latin typeface="Lucida Grande" charset="0"/>
                <a:ea typeface="Lucida Grande" charset="0"/>
                <a:cs typeface="Lucida Grande" charset="0"/>
                <a:sym typeface="Lucida Grande" charset="0"/>
              </a:rPr>
              <a:t>Note </a:t>
            </a:r>
            <a:r>
              <a:rPr lang="en-US" sz="1200" dirty="0">
                <a:latin typeface="Lucida Grande" charset="0"/>
                <a:ea typeface="Lucida Grande" charset="0"/>
                <a:cs typeface="Lucida Grande" charset="0"/>
                <a:sym typeface="Lucida Grande" charset="0"/>
              </a:rPr>
              <a:t>that these are all represented as arrows on a design class diagram</a:t>
            </a:r>
            <a:r>
              <a:rPr lang="en-US" sz="1200" dirty="0" smtClean="0">
                <a:latin typeface="Lucida Grande" charset="0"/>
                <a:ea typeface="Lucida Grande" charset="0"/>
                <a:cs typeface="Lucida Grande" charset="0"/>
                <a:sym typeface="Lucida Grande"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Lucida Grande" charset="0"/>
                <a:ea typeface="Lucida Grande" charset="0"/>
                <a:cs typeface="Lucida Grande" charset="0"/>
                <a:sym typeface="Lucida Grande" charset="0"/>
              </a:rPr>
              <a:t>Q7</a:t>
            </a:r>
            <a:r>
              <a:rPr lang="en-US" sz="1200" dirty="0" smtClean="0">
                <a:latin typeface="Lucida Grande" charset="0"/>
                <a:ea typeface="Lucida Grande" charset="0"/>
                <a:cs typeface="Lucida Grande" charset="0"/>
                <a:sym typeface="Lucida Grande" charset="0"/>
              </a:rPr>
              <a:t>:</a:t>
            </a:r>
            <a:r>
              <a:rPr lang="en-US" sz="1200" baseline="0" dirty="0" smtClean="0">
                <a:latin typeface="Lucida Grande" charset="0"/>
                <a:ea typeface="Lucida Grande" charset="0"/>
                <a:cs typeface="Lucida Grande" charset="0"/>
                <a:sym typeface="Lucida Grande" charset="0"/>
              </a:rPr>
              <a:t> What is an example of a very strong coupling between Classes?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Lucida Grande" charset="0"/>
              <a:ea typeface="Lucida Grande" charset="0"/>
              <a:cs typeface="Lucida Grande" charset="0"/>
              <a:sym typeface="Lucida Grande" charset="0"/>
            </a:endParaRPr>
          </a:p>
          <a:p>
            <a:r>
              <a:rPr lang="en-US" sz="1200" dirty="0">
                <a:latin typeface="Lucida Grande" charset="0"/>
                <a:ea typeface="Lucida Grande" charset="0"/>
                <a:cs typeface="Lucida Grande" charset="0"/>
                <a:sym typeface="Lucida Grande" charset="0"/>
              </a:rPr>
              <a:t>• call-out: consider example of implementing persistence by </a:t>
            </a:r>
            <a:r>
              <a:rPr lang="en-US" sz="1200" dirty="0" err="1">
                <a:latin typeface="Lucida Grande" charset="0"/>
                <a:ea typeface="Lucida Grande" charset="0"/>
                <a:cs typeface="Lucida Grande" charset="0"/>
                <a:sym typeface="Lucida Grande" charset="0"/>
              </a:rPr>
              <a:t>subclassing</a:t>
            </a:r>
            <a:r>
              <a:rPr lang="en-US" sz="1200" dirty="0">
                <a:latin typeface="Lucida Grande" charset="0"/>
                <a:ea typeface="Lucida Grande" charset="0"/>
                <a:cs typeface="Lucida Grande" charset="0"/>
                <a:sym typeface="Lucida Grande" charset="0"/>
              </a:rPr>
              <a:t> a </a:t>
            </a:r>
            <a:r>
              <a:rPr lang="en-US" sz="1200" dirty="0" err="1">
                <a:latin typeface="Lucida Grande" charset="0"/>
                <a:ea typeface="Lucida Grande" charset="0"/>
                <a:cs typeface="Lucida Grande" charset="0"/>
                <a:sym typeface="Lucida Grande" charset="0"/>
              </a:rPr>
              <a:t>PersistentObject</a:t>
            </a:r>
            <a:r>
              <a:rPr lang="en-US" sz="1200" dirty="0">
                <a:latin typeface="Lucida Grande" charset="0"/>
                <a:ea typeface="Lucida Grande" charset="0"/>
                <a:cs typeface="Lucida Grande" charset="0"/>
                <a:sym typeface="Lucida Grande" charset="0"/>
              </a:rPr>
              <a:t> method, tightly couples many classes in domain layer to a particular technical service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Degree of Isolation from</a:t>
            </a:r>
            <a:r>
              <a:rPr lang="en-US" baseline="0" dirty="0" smtClean="0"/>
              <a:t> other object’s changes</a:t>
            </a:r>
            <a:endParaRPr lang="en-US" dirty="0"/>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dirty="0">
                <a:latin typeface="Lucida Grande" charset="0"/>
                <a:ea typeface="Lucida Grande" charset="0"/>
                <a:cs typeface="Lucida Grande" charset="0"/>
                <a:sym typeface="Lucida Grande" charset="0"/>
              </a:rPr>
              <a:t>Which has lower coupling?  Neither?</a:t>
            </a:r>
          </a:p>
          <a:p>
            <a:endParaRPr lang="en-US" sz="1200" dirty="0">
              <a:latin typeface="Lucida Grande" charset="0"/>
              <a:ea typeface="Lucida Grande" charset="0"/>
              <a:cs typeface="Lucida Grande" charset="0"/>
              <a:sym typeface="Lucida Grande" charset="0"/>
            </a:endParaRPr>
          </a:p>
          <a:p>
            <a:r>
              <a:rPr lang="en-US" sz="1200" dirty="0">
                <a:latin typeface="Lucida Grande" charset="0"/>
                <a:ea typeface="Lucida Grande" charset="0"/>
                <a:cs typeface="Lucida Grande" charset="0"/>
                <a:sym typeface="Lucida Grande" charset="0"/>
              </a:rPr>
              <a:t>Bottom one is lower.  Register must know the concept of a Payment, but isn’t coupled to the Payment class.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b="1" dirty="0" smtClean="0">
                <a:latin typeface="+mn-lt"/>
                <a:ea typeface="Lucida Grande" charset="0"/>
                <a:cs typeface="Lucida Grande" charset="0"/>
                <a:sym typeface="Lucida Grande" charset="0"/>
              </a:rPr>
              <a:t>Q8</a:t>
            </a:r>
            <a:r>
              <a:rPr lang="en-US" sz="1200" dirty="0" smtClean="0">
                <a:latin typeface="+mn-lt"/>
                <a:ea typeface="Lucida Grande" charset="0"/>
                <a:cs typeface="Lucida Grande" charset="0"/>
                <a:sym typeface="Lucida Grande" charset="0"/>
              </a:rPr>
              <a:t>: What is</a:t>
            </a:r>
            <a:r>
              <a:rPr lang="en-US" sz="1200" baseline="0" dirty="0" smtClean="0">
                <a:latin typeface="+mn-lt"/>
                <a:ea typeface="Lucida Grande" charset="0"/>
                <a:cs typeface="Lucida Grande" charset="0"/>
                <a:sym typeface="Lucida Grande" charset="0"/>
              </a:rPr>
              <a:t> the primary goal of the Low Coupling GRASP? </a:t>
            </a:r>
            <a:endParaRPr lang="en-US" sz="1200" dirty="0">
              <a:latin typeface="+mn-lt"/>
              <a:ea typeface="Lucida Grande" charset="0"/>
              <a:cs typeface="Lucida Grande" charset="0"/>
              <a:sym typeface="Lucida Grande"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dirty="0" smtClean="0">
                <a:latin typeface="Lucida Grande" charset="0"/>
                <a:ea typeface="Lucida Grande" charset="0"/>
                <a:cs typeface="Lucida Grande" charset="0"/>
                <a:sym typeface="Lucida Grande" charset="0"/>
              </a:rPr>
              <a:t>Note </a:t>
            </a:r>
            <a:r>
              <a:rPr lang="en-US" sz="1200" dirty="0">
                <a:latin typeface="Lucida Grande" charset="0"/>
                <a:ea typeface="Lucida Grande" charset="0"/>
                <a:cs typeface="Lucida Grande" charset="0"/>
                <a:sym typeface="Lucida Grande" charset="0"/>
              </a:rPr>
              <a:t>that these are all represented as arrows on a design class diagram</a:t>
            </a:r>
            <a:r>
              <a:rPr lang="en-US" sz="1200" dirty="0" smtClean="0">
                <a:latin typeface="Lucida Grande" charset="0"/>
                <a:ea typeface="Lucida Grande" charset="0"/>
                <a:cs typeface="Lucida Grande" charset="0"/>
                <a:sym typeface="Lucida Grande"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Lucida Grande" charset="0"/>
                <a:ea typeface="Lucida Grande" charset="0"/>
                <a:cs typeface="Lucida Grande" charset="0"/>
                <a:sym typeface="Lucida Grande" charset="0"/>
              </a:rPr>
              <a:t>Q7</a:t>
            </a:r>
            <a:r>
              <a:rPr lang="en-US" sz="1200" dirty="0" smtClean="0">
                <a:latin typeface="Lucida Grande" charset="0"/>
                <a:ea typeface="Lucida Grande" charset="0"/>
                <a:cs typeface="Lucida Grande" charset="0"/>
                <a:sym typeface="Lucida Grande" charset="0"/>
              </a:rPr>
              <a:t>:</a:t>
            </a:r>
            <a:r>
              <a:rPr lang="en-US" sz="1200" baseline="0" dirty="0" smtClean="0">
                <a:latin typeface="Lucida Grande" charset="0"/>
                <a:ea typeface="Lucida Grande" charset="0"/>
                <a:cs typeface="Lucida Grande" charset="0"/>
                <a:sym typeface="Lucida Grande" charset="0"/>
              </a:rPr>
              <a:t> What is an example of a very strong coupling between Classes?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Lucida Grande" charset="0"/>
              <a:ea typeface="Lucida Grande" charset="0"/>
              <a:cs typeface="Lucida Grande" charset="0"/>
              <a:sym typeface="Lucida Grande" charset="0"/>
            </a:endParaRPr>
          </a:p>
          <a:p>
            <a:r>
              <a:rPr lang="en-US" sz="1200" dirty="0">
                <a:latin typeface="Lucida Grande" charset="0"/>
                <a:ea typeface="Lucida Grande" charset="0"/>
                <a:cs typeface="Lucida Grande" charset="0"/>
                <a:sym typeface="Lucida Grande" charset="0"/>
              </a:rPr>
              <a:t>• call-out: consider example of implementing persistence by </a:t>
            </a:r>
            <a:r>
              <a:rPr lang="en-US" sz="1200" dirty="0" err="1">
                <a:latin typeface="Lucida Grande" charset="0"/>
                <a:ea typeface="Lucida Grande" charset="0"/>
                <a:cs typeface="Lucida Grande" charset="0"/>
                <a:sym typeface="Lucida Grande" charset="0"/>
              </a:rPr>
              <a:t>subclassing</a:t>
            </a:r>
            <a:r>
              <a:rPr lang="en-US" sz="1200" dirty="0">
                <a:latin typeface="Lucida Grande" charset="0"/>
                <a:ea typeface="Lucida Grande" charset="0"/>
                <a:cs typeface="Lucida Grande" charset="0"/>
                <a:sym typeface="Lucida Grande" charset="0"/>
              </a:rPr>
              <a:t> a </a:t>
            </a:r>
            <a:r>
              <a:rPr lang="en-US" sz="1200" dirty="0" err="1">
                <a:latin typeface="Lucida Grande" charset="0"/>
                <a:ea typeface="Lucida Grande" charset="0"/>
                <a:cs typeface="Lucida Grande" charset="0"/>
                <a:sym typeface="Lucida Grande" charset="0"/>
              </a:rPr>
              <a:t>PersistentObject</a:t>
            </a:r>
            <a:r>
              <a:rPr lang="en-US" sz="1200" dirty="0">
                <a:latin typeface="Lucida Grande" charset="0"/>
                <a:ea typeface="Lucida Grande" charset="0"/>
                <a:cs typeface="Lucida Grande" charset="0"/>
                <a:sym typeface="Lucida Grande" charset="0"/>
              </a:rPr>
              <a:t> method, tightly couples many classes in domain layer to a particular technical service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a:solidFill>
                  <a:schemeClr val="tx1"/>
                </a:solidFill>
                <a:latin typeface="Times New Roman" charset="0"/>
                <a:ea typeface="ＭＳ Ｐゴシック" charset="0"/>
                <a:cs typeface="ＭＳ Ｐゴシック" charset="0"/>
              </a:defRPr>
            </a:lvl1pPr>
            <a:lvl2pPr marL="37931725" indent="-37474525" defTabSz="97313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7EAAA2F6-E55E-A04B-9F2C-26A2E560CAF3}" type="slidenum">
              <a:rPr lang="en-US" sz="1300"/>
              <a:pPr/>
              <a:t>2</a:t>
            </a:fld>
            <a:endParaRPr lang="en-US"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277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Q9: </a:t>
            </a:r>
            <a:r>
              <a:rPr lang="en-US" sz="1200" b="0" kern="1200" dirty="0" smtClean="0">
                <a:solidFill>
                  <a:schemeClr val="tx1"/>
                </a:solidFill>
                <a:latin typeface="+mn-lt"/>
                <a:ea typeface="ＭＳ Ｐゴシック" charset="-128"/>
                <a:cs typeface="ＭＳ Ｐゴシック" charset="-128"/>
              </a:rPr>
              <a:t>Please</a:t>
            </a:r>
            <a:r>
              <a:rPr lang="en-US" sz="1200" b="0" kern="1200" baseline="0" dirty="0" smtClean="0">
                <a:solidFill>
                  <a:schemeClr val="tx1"/>
                </a:solidFill>
                <a:latin typeface="+mn-lt"/>
                <a:ea typeface="ＭＳ Ｐゴシック" charset="-128"/>
                <a:cs typeface="ＭＳ Ｐゴシック" charset="-128"/>
              </a:rPr>
              <a:t> l</a:t>
            </a:r>
            <a:r>
              <a:rPr lang="en-US" sz="1200" kern="1200" dirty="0" smtClean="0">
                <a:solidFill>
                  <a:schemeClr val="tx1"/>
                </a:solidFill>
                <a:latin typeface="+mn-lt"/>
                <a:ea typeface="ＭＳ Ｐゴシック" charset="-128"/>
                <a:cs typeface="ＭＳ Ｐゴシック" charset="-128"/>
              </a:rPr>
              <a:t>ist some problems that arise when a class has low cohesion.</a:t>
            </a:r>
            <a:r>
              <a:rPr lang="en-US" sz="1200" kern="1200" baseline="0" dirty="0" smtClean="0">
                <a:solidFill>
                  <a:schemeClr val="tx1"/>
                </a:solidFill>
                <a:latin typeface="+mn-lt"/>
                <a:ea typeface="ＭＳ Ｐゴシック" charset="-128"/>
                <a:cs typeface="ＭＳ Ｐゴシック" charset="-128"/>
              </a:rPr>
              <a:t>  </a:t>
            </a:r>
            <a:endParaRPr lang="en-US" sz="1200" kern="1200" dirty="0" smtClean="0">
              <a:solidFill>
                <a:schemeClr val="tx1"/>
              </a:solidFill>
              <a:latin typeface="+mn-lt"/>
              <a:ea typeface="ＭＳ Ｐゴシック" charset="-128"/>
              <a:cs typeface="ＭＳ Ｐゴシック" charset="-128"/>
            </a:endParaRPr>
          </a:p>
          <a:p>
            <a:endParaRPr lang="en-US" sz="1200" dirty="0" smtClean="0">
              <a:latin typeface="+mn-lt"/>
              <a:ea typeface="Lucida Grande" charset="0"/>
              <a:cs typeface="Lucida Grande" charset="0"/>
              <a:sym typeface="Lucida Grande" charset="0"/>
            </a:endParaRPr>
          </a:p>
          <a:p>
            <a:pPr marL="0" indent="0">
              <a:buFontTx/>
              <a:buNone/>
            </a:pPr>
            <a:endParaRPr lang="en-US" sz="1200" dirty="0">
              <a:latin typeface="+mn-lt"/>
              <a:ea typeface="Lucida Grande" charset="0"/>
              <a:cs typeface="Lucida Grande" charset="0"/>
              <a:sym typeface="Lucida Grande"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Degree of Isolation from</a:t>
            </a:r>
            <a:r>
              <a:rPr lang="en-US" baseline="0" dirty="0" smtClean="0"/>
              <a:t> other object’s changes</a:t>
            </a:r>
            <a:endParaRPr lang="en-US" dirty="0"/>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300" dirty="0">
                <a:latin typeface="Lucida Grande" charset="0"/>
                <a:ea typeface="Lucida Grande" charset="0"/>
                <a:cs typeface="Lucida Grande" charset="0"/>
                <a:sym typeface="Lucida Grande" charset="0"/>
              </a:rPr>
              <a:t>Which leads to higher cohesion?  Neither?</a:t>
            </a:r>
          </a:p>
          <a:p>
            <a:endParaRPr lang="en-US" sz="2300" dirty="0">
              <a:latin typeface="Lucida Grande" charset="0"/>
              <a:ea typeface="Lucida Grande" charset="0"/>
              <a:cs typeface="Lucida Grande" charset="0"/>
              <a:sym typeface="Lucida Grande" charset="0"/>
            </a:endParaRPr>
          </a:p>
          <a:p>
            <a:r>
              <a:rPr lang="en-US" sz="2300" dirty="0">
                <a:latin typeface="Lucida Grande" charset="0"/>
                <a:ea typeface="Lucida Grande" charset="0"/>
                <a:cs typeface="Lucida Grande" charset="0"/>
                <a:sym typeface="Lucida Grande" charset="0"/>
              </a:rPr>
              <a:t>Bottom one is higher.  Register just delegates payments.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686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300" dirty="0">
                <a:latin typeface="Lucida Grande" charset="0"/>
                <a:ea typeface="Lucida Grande" charset="0"/>
                <a:cs typeface="Lucida Grande" charset="0"/>
                <a:sym typeface="Lucida Grande" charset="0"/>
              </a:rPr>
              <a:t>- one metric for cohesion is the number of methods per class.  If it goes up, cohesion is probably going down.</a:t>
            </a:r>
          </a:p>
          <a:p>
            <a:r>
              <a:rPr lang="en-US" sz="2300" dirty="0">
                <a:latin typeface="Lucida Grande" charset="0"/>
                <a:ea typeface="Lucida Grande" charset="0"/>
                <a:cs typeface="Lucida Grande" charset="0"/>
                <a:sym typeface="Lucida Grande" charset="0"/>
              </a:rPr>
              <a:t>- real-world analogy: experts typically excel at a limited number of things (think Michael Jordan’s baseball career)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Lucida Grande" charset="0"/>
                <a:ea typeface="Lucida Grande" charset="0"/>
                <a:cs typeface="Lucida Grande" charset="0"/>
                <a:sym typeface="Lucida Grande" charset="0"/>
              </a:rPr>
              <a:t>We’ll also do this as a team</a:t>
            </a:r>
            <a:r>
              <a:rPr lang="en-US" sz="1200" baseline="0" dirty="0" smtClean="0">
                <a:latin typeface="Lucida Grande" charset="0"/>
                <a:ea typeface="Lucida Grande" charset="0"/>
                <a:cs typeface="Lucida Grande" charset="0"/>
                <a:sym typeface="Lucida Grande" charset="0"/>
              </a:rPr>
              <a:t> exercise in class.</a:t>
            </a:r>
            <a:endParaRPr lang="en-US" sz="1200" dirty="0" smtClean="0">
              <a:latin typeface="Lucida Grande" charset="0"/>
              <a:ea typeface="Lucida Grande" charset="0"/>
              <a:cs typeface="Lucida Grande" charset="0"/>
              <a:sym typeface="Lucida Grande"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Lucida Grande" charset="0"/>
              <a:ea typeface="Lucida Grande" charset="0"/>
              <a:cs typeface="Lucida Grande" charset="0"/>
              <a:sym typeface="Lucida Grande"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Lucida Grande" charset="0"/>
                <a:ea typeface="Lucida Grande" charset="0"/>
                <a:cs typeface="Lucida Grande" charset="0"/>
                <a:sym typeface="Lucida Grande" charset="0"/>
              </a:rPr>
              <a:t>Q10: What are some </a:t>
            </a:r>
            <a:r>
              <a:rPr lang="en-US" sz="1200" baseline="0" dirty="0" smtClean="0">
                <a:latin typeface="Lucida Grande" charset="0"/>
                <a:ea typeface="Lucida Grande" charset="0"/>
                <a:cs typeface="Lucida Grande" charset="0"/>
                <a:sym typeface="Lucida Grande" charset="0"/>
              </a:rPr>
              <a:t>Creator pattern examples in the BBVS Domain Model?  </a:t>
            </a:r>
            <a:endParaRPr lang="en-US" sz="1200" dirty="0" smtClean="0">
              <a:latin typeface="Lucida Grande" charset="0"/>
              <a:ea typeface="Lucida Grande" charset="0"/>
              <a:cs typeface="Lucida Grande" charset="0"/>
              <a:sym typeface="Lucida Grande"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Lucida Grande" charset="0"/>
              <a:ea typeface="Lucida Grande" charset="0"/>
              <a:cs typeface="Lucida Grande" charset="0"/>
              <a:sym typeface="Lucida Grande" charset="0"/>
            </a:endParaRPr>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31</a:t>
            </a:fld>
            <a:endParaRPr lang="en-US"/>
          </a:p>
        </p:txBody>
      </p:sp>
    </p:spTree>
    <p:extLst>
      <p:ext uri="{BB962C8B-B14F-4D97-AF65-F5344CB8AC3E}">
        <p14:creationId xmlns:p14="http://schemas.microsoft.com/office/powerpoint/2010/main" val="3937125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shot at the Homework</a:t>
            </a:r>
            <a:r>
              <a:rPr lang="en-US" baseline="0" dirty="0" smtClean="0"/>
              <a:t> 1 Domain Model for </a:t>
            </a:r>
            <a:r>
              <a:rPr lang="en-US" baseline="0" dirty="0" err="1" smtClean="0"/>
              <a:t>BrickBusters</a:t>
            </a:r>
            <a:r>
              <a:rPr lang="en-US" baseline="0" dirty="0" smtClean="0"/>
              <a:t> Video Store…</a:t>
            </a:r>
          </a:p>
          <a:p>
            <a:r>
              <a:rPr lang="en-US" baseline="0" dirty="0" smtClean="0"/>
              <a:t>Notice that not everything is covered: no video return, no shopping class, …</a:t>
            </a:r>
          </a:p>
          <a:p>
            <a:r>
              <a:rPr lang="en-US" baseline="0" dirty="0" smtClean="0"/>
              <a:t>Many models would satisfy … this is only one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Lucida Grande" charset="0"/>
                <a:ea typeface="Lucida Grande" charset="0"/>
                <a:cs typeface="Lucida Grande" charset="0"/>
                <a:sym typeface="Lucida Grande" charset="0"/>
              </a:rPr>
              <a:t>Q10: What are some </a:t>
            </a:r>
            <a:r>
              <a:rPr lang="en-US" sz="1200" baseline="0" dirty="0" smtClean="0">
                <a:latin typeface="Lucida Grande" charset="0"/>
                <a:ea typeface="Lucida Grande" charset="0"/>
                <a:cs typeface="Lucida Grande" charset="0"/>
                <a:sym typeface="Lucida Grande" charset="0"/>
              </a:rPr>
              <a:t>Creator pattern examples in the BBVS Domain Model?</a:t>
            </a:r>
            <a:endParaRPr lang="en-US" sz="1200" dirty="0" smtClean="0">
              <a:latin typeface="Lucida Grande" charset="0"/>
              <a:ea typeface="Lucida Grande" charset="0"/>
              <a:cs typeface="Lucida Grande" charset="0"/>
              <a:sym typeface="Lucida Grande" charset="0"/>
            </a:endParaRPr>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32</a:t>
            </a:fld>
            <a:endParaRPr lang="en-US"/>
          </a:p>
        </p:txBody>
      </p:sp>
    </p:spTree>
    <p:extLst>
      <p:ext uri="{BB962C8B-B14F-4D97-AF65-F5344CB8AC3E}">
        <p14:creationId xmlns:p14="http://schemas.microsoft.com/office/powerpoint/2010/main" val="3845488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one to do in class!~</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33</a:t>
            </a:fld>
            <a:endParaRPr lang="en-US"/>
          </a:p>
        </p:txBody>
      </p:sp>
    </p:spTree>
    <p:extLst>
      <p:ext uri="{BB962C8B-B14F-4D97-AF65-F5344CB8AC3E}">
        <p14:creationId xmlns:p14="http://schemas.microsoft.com/office/powerpoint/2010/main" val="62908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3</a:t>
            </a:fld>
            <a:endParaRPr lang="en-US"/>
          </a:p>
        </p:txBody>
      </p:sp>
    </p:spTree>
    <p:extLst>
      <p:ext uri="{BB962C8B-B14F-4D97-AF65-F5344CB8AC3E}">
        <p14:creationId xmlns:p14="http://schemas.microsoft.com/office/powerpoint/2010/main" val="134164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915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endParaRPr lang="en-US" sz="23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5</a:t>
            </a:fld>
            <a:endParaRPr lang="en-US"/>
          </a:p>
        </p:txBody>
      </p:sp>
    </p:spTree>
    <p:extLst>
      <p:ext uri="{BB962C8B-B14F-4D97-AF65-F5344CB8AC3E}">
        <p14:creationId xmlns:p14="http://schemas.microsoft.com/office/powerpoint/2010/main" val="506809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325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2400" dirty="0" smtClean="0">
                <a:effectLst/>
              </a:rPr>
              <a:t>Contraindication:</a:t>
            </a:r>
            <a:r>
              <a:rPr lang="en-US" sz="2400" baseline="0" dirty="0" smtClean="0">
                <a:effectLst/>
              </a:rPr>
              <a:t> </a:t>
            </a:r>
            <a:r>
              <a:rPr lang="en-US" sz="2400" dirty="0" smtClean="0">
                <a:effectLst/>
              </a:rPr>
              <a:t>A factor that renders the carrying out of a (medical) procedure inadvisable</a:t>
            </a:r>
          </a:p>
          <a:p>
            <a:r>
              <a:rPr lang="en-US" sz="2400" dirty="0" smtClean="0">
                <a:effectLst/>
                <a:latin typeface="Lucida Grande" charset="0"/>
                <a:ea typeface="Lucida Grande" charset="0"/>
                <a:cs typeface="Lucida Grande" charset="0"/>
                <a:sym typeface="Lucida Grande" charset="0"/>
              </a:rPr>
              <a:t>This simply</a:t>
            </a:r>
            <a:r>
              <a:rPr lang="en-US" sz="2400" baseline="0" dirty="0" smtClean="0">
                <a:effectLst/>
                <a:latin typeface="Lucida Grande" charset="0"/>
                <a:ea typeface="Lucida Grande" charset="0"/>
                <a:cs typeface="Lucida Grande" charset="0"/>
                <a:sym typeface="Lucida Grande" charset="0"/>
              </a:rPr>
              <a:t> means that the heuristics don’t apply</a:t>
            </a:r>
            <a:endParaRPr lang="en-US" sz="2300" dirty="0" smtClean="0">
              <a:latin typeface="Lucida Grande" charset="0"/>
              <a:ea typeface="Lucida Grande" charset="0"/>
              <a:cs typeface="Lucida Grande" charset="0"/>
              <a:sym typeface="Lucida Grande"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latin typeface="Times New Roman"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charset="0"/>
                <a:ea typeface="ＭＳ Ｐゴシック" charset="-128"/>
                <a:cs typeface="ＭＳ Ｐゴシック" charset="-128"/>
              </a:rPr>
              <a:t>Q1</a:t>
            </a:r>
            <a:r>
              <a:rPr lang="en-US" sz="1200" kern="1200" dirty="0" smtClean="0">
                <a:solidFill>
                  <a:schemeClr val="tx1"/>
                </a:solidFill>
                <a:latin typeface="Times New Roman" charset="0"/>
                <a:ea typeface="ＭＳ Ｐゴシック" charset="-128"/>
                <a:cs typeface="ＭＳ Ｐゴシック" charset="-128"/>
              </a:rPr>
              <a:t>: What is a </a:t>
            </a:r>
            <a:r>
              <a:rPr lang="en-US" sz="1200" b="1" kern="1200" dirty="0" smtClean="0">
                <a:solidFill>
                  <a:schemeClr val="tx1"/>
                </a:solidFill>
                <a:latin typeface="Times New Roman" charset="0"/>
                <a:ea typeface="ＭＳ Ｐゴシック" charset="-128"/>
                <a:cs typeface="ＭＳ Ｐゴシック" charset="-128"/>
              </a:rPr>
              <a:t>contraindication </a:t>
            </a:r>
            <a:r>
              <a:rPr lang="en-US" sz="1200" kern="1200" dirty="0" smtClean="0">
                <a:solidFill>
                  <a:schemeClr val="tx1"/>
                </a:solidFill>
                <a:latin typeface="Times New Roman" charset="0"/>
                <a:ea typeface="ＭＳ Ｐゴシック" charset="-128"/>
                <a:cs typeface="ＭＳ Ｐゴシック" charset="-128"/>
              </a:rPr>
              <a:t>for the Creator pattern?</a:t>
            </a:r>
            <a:endParaRPr lang="en-US" sz="23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charset="0"/>
                <a:ea typeface="ＭＳ Ｐゴシック" charset="-128"/>
                <a:cs typeface="ＭＳ Ｐゴシック" charset="-128"/>
              </a:rPr>
              <a:t>Q2: Briefly</a:t>
            </a:r>
            <a:r>
              <a:rPr lang="en-US" sz="1200" kern="1200" dirty="0" smtClean="0">
                <a:solidFill>
                  <a:schemeClr val="tx1"/>
                </a:solidFill>
                <a:latin typeface="Times New Roman" charset="0"/>
                <a:ea typeface="ＭＳ Ｐゴシック" charset="-128"/>
                <a:cs typeface="ＭＳ Ｐゴシック" charset="-128"/>
              </a:rPr>
              <a:t>, what solution does the Information Expert pattern suggest?</a:t>
            </a:r>
            <a:r>
              <a:rPr lang="en-US" dirty="0" smtClean="0"/>
              <a:t> </a:t>
            </a:r>
          </a:p>
        </p:txBody>
      </p:sp>
      <p:sp>
        <p:nvSpPr>
          <p:cNvPr id="4" name="Slide Number Placeholder 3"/>
          <p:cNvSpPr>
            <a:spLocks noGrp="1"/>
          </p:cNvSpPr>
          <p:nvPr>
            <p:ph type="sldNum" sz="quarter" idx="10"/>
          </p:nvPr>
        </p:nvSpPr>
        <p:spPr/>
        <p:txBody>
          <a:bodyPr/>
          <a:lstStyle/>
          <a:p>
            <a:pPr>
              <a:defRPr/>
            </a:pPr>
            <a:fld id="{99CB88E9-65C7-B546-AF03-1B27CAF8A37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5058"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300" b="1" dirty="0" smtClean="0">
                <a:latin typeface="Lucida Grande" charset="0"/>
                <a:ea typeface="Lucida Grande" charset="0"/>
                <a:cs typeface="Lucida Grande" charset="0"/>
                <a:sym typeface="Lucida Grande" charset="0"/>
              </a:rPr>
              <a:t>Q3: </a:t>
            </a:r>
            <a:r>
              <a:rPr lang="en-US" sz="1200" kern="1200" dirty="0" smtClean="0">
                <a:solidFill>
                  <a:schemeClr val="tx1"/>
                </a:solidFill>
                <a:latin typeface="Times New Roman" charset="0"/>
                <a:ea typeface="ＭＳ Ｐゴシック" charset="-128"/>
                <a:cs typeface="ＭＳ Ｐゴシック" charset="-128"/>
              </a:rPr>
              <a:t>What is a contraindication for the Information Expert pattern?  </a:t>
            </a:r>
          </a:p>
          <a:p>
            <a:endParaRPr lang="en-US" sz="2300" dirty="0" smtClean="0">
              <a:latin typeface="Lucida Grande" charset="0"/>
              <a:ea typeface="Lucida Grande" charset="0"/>
              <a:cs typeface="Lucida Grande" charset="0"/>
              <a:sym typeface="Lucida Grande" charset="0"/>
            </a:endParaRPr>
          </a:p>
          <a:p>
            <a:endParaRPr lang="en-US" sz="23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837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prstTxWarp prst="textNoShape">
              <a:avLst/>
            </a:prstTxWarp>
          </a:bodyPr>
          <a:lstStyle/>
          <a:p>
            <a:r>
              <a:rPr lang="en-US" sz="1200" b="1" kern="1200" dirty="0" smtClean="0">
                <a:solidFill>
                  <a:schemeClr val="tx1"/>
                </a:solidFill>
                <a:latin typeface="Times New Roman" charset="0"/>
                <a:ea typeface="ＭＳ Ｐゴシック" charset="-128"/>
                <a:cs typeface="ＭＳ Ｐゴシック" charset="-128"/>
              </a:rPr>
              <a:t>Q4:  Briefly</a:t>
            </a:r>
            <a:r>
              <a:rPr lang="en-US" sz="1200" kern="1200" dirty="0" smtClean="0">
                <a:solidFill>
                  <a:schemeClr val="tx1"/>
                </a:solidFill>
                <a:latin typeface="Times New Roman" charset="0"/>
                <a:ea typeface="ＭＳ Ｐゴシック" charset="-128"/>
                <a:cs typeface="ＭＳ Ｐゴシック" charset="-128"/>
              </a:rPr>
              <a:t>, what solution does the Controller pattern suggest?</a:t>
            </a:r>
            <a:r>
              <a:rPr lang="en-US" sz="2400" dirty="0" smtClean="0"/>
              <a:t> </a:t>
            </a:r>
          </a:p>
          <a:p>
            <a:endParaRPr lang="en-US" sz="2300" dirty="0" smtClean="0">
              <a:latin typeface="Lucida Grande" charset="0"/>
              <a:ea typeface="Lucida Grande" charset="0"/>
              <a:cs typeface="Lucida Grande" charset="0"/>
              <a:sym typeface="Lucida Grande" charset="0"/>
            </a:endParaRPr>
          </a:p>
          <a:p>
            <a:r>
              <a:rPr lang="en-US" sz="2300" dirty="0" smtClean="0">
                <a:latin typeface="Lucida Grande" charset="0"/>
                <a:ea typeface="Lucida Grande" charset="0"/>
                <a:cs typeface="Lucida Grande" charset="0"/>
                <a:sym typeface="Lucida Grande" charset="0"/>
              </a:rPr>
              <a:t>- </a:t>
            </a:r>
            <a:r>
              <a:rPr lang="en-US" sz="2300" dirty="0">
                <a:latin typeface="Lucida Grande" charset="0"/>
                <a:ea typeface="Lucida Grande" charset="0"/>
                <a:cs typeface="Lucida Grande" charset="0"/>
                <a:sym typeface="Lucida Grande" charset="0"/>
              </a:rPr>
              <a:t>What’s a system operation again?</a:t>
            </a:r>
          </a:p>
          <a:p>
            <a:r>
              <a:rPr lang="en-US" sz="2300" dirty="0">
                <a:latin typeface="Lucida Grande" charset="0"/>
                <a:ea typeface="Lucida Grande" charset="0"/>
                <a:cs typeface="Lucida Grande" charset="0"/>
                <a:sym typeface="Lucida Grande" charset="0"/>
              </a:rPr>
              <a:t>- On-board: “Model-View separation”</a:t>
            </a:r>
          </a:p>
          <a:p>
            <a:endParaRPr lang="en-US" sz="2300" dirty="0">
              <a:latin typeface="Lucida Grande" charset="0"/>
              <a:ea typeface="Lucida Grande" charset="0"/>
              <a:cs typeface="Lucida Grande" charset="0"/>
              <a:sym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nvGrpSpPr>
            <p:cNvPr id="7" name="Group 5"/>
            <p:cNvGrpSpPr>
              <a:grpSpLocks/>
            </p:cNvGrpSpPr>
            <p:nvPr userDrawn="1"/>
          </p:nvGrpSpPr>
          <p:grpSpPr bwMode="auto">
            <a:xfrm>
              <a:off x="0" y="672"/>
              <a:ext cx="1806" cy="1989"/>
              <a:chOff x="0" y="672"/>
              <a:chExt cx="1806" cy="1989"/>
            </a:xfrm>
          </p:grpSpPr>
          <p:sp>
            <p:nvSpPr>
              <p:cNvPr id="8"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9" name="Rectangle 7"/>
              <p:cNvSpPr>
                <a:spLocks noChangeArrowheads="1"/>
              </p:cNvSpPr>
              <p:nvPr/>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0" name="Rectangle 8"/>
              <p:cNvSpPr>
                <a:spLocks noChangeArrowheads="1"/>
              </p:cNvSpPr>
              <p:nvPr/>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1" name="Rectangle 9"/>
              <p:cNvSpPr>
                <a:spLocks noChangeArrowheads="1"/>
              </p:cNvSpPr>
              <p:nvPr/>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2"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3" name="Rectangle 11"/>
              <p:cNvSpPr>
                <a:spLocks noChangeArrowheads="1"/>
              </p:cNvSpPr>
              <p:nvPr/>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4" name="Rectangle 12"/>
              <p:cNvSpPr>
                <a:spLocks noChangeArrowheads="1"/>
              </p:cNvSpPr>
              <p:nvPr/>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5"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6" name="Rectangle 14"/>
              <p:cNvSpPr>
                <a:spLocks noChangeArrowheads="1"/>
              </p:cNvSpPr>
              <p:nvPr/>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7"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grpSp>
      <p:sp>
        <p:nvSpPr>
          <p:cNvPr id="18" name="Line 21"/>
          <p:cNvSpPr>
            <a:spLocks noChangeShapeType="1"/>
          </p:cNvSpPr>
          <p:nvPr/>
        </p:nvSpPr>
        <p:spPr bwMode="auto">
          <a:xfrm>
            <a:off x="228600" y="62484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9" name="Picture 31" descr="rose4"/>
          <p:cNvPicPr>
            <a:picLocks noChangeAspect="1" noChangeArrowheads="1"/>
          </p:cNvPicPr>
          <p:nvPr userDrawn="1"/>
        </p:nvPicPr>
        <p:blipFill>
          <a:blip r:embed="rId2">
            <a:alphaModFix/>
          </a:blip>
          <a:srcRect l="12895" t="22858"/>
          <a:stretch>
            <a:fillRect/>
          </a:stretch>
        </p:blipFill>
        <p:spPr bwMode="auto">
          <a:xfrm>
            <a:off x="5784576" y="6300787"/>
            <a:ext cx="3359424" cy="557213"/>
          </a:xfrm>
          <a:prstGeom prst="rect">
            <a:avLst/>
          </a:prstGeom>
          <a:noFill/>
        </p:spPr>
      </p:pic>
      <p:sp>
        <p:nvSpPr>
          <p:cNvPr id="4115" name="Rectangle 19"/>
          <p:cNvSpPr>
            <a:spLocks noGrp="1" noChangeArrowheads="1"/>
          </p:cNvSpPr>
          <p:nvPr>
            <p:ph type="ctrTitle"/>
          </p:nvPr>
        </p:nvSpPr>
        <p:spPr>
          <a:xfrm>
            <a:off x="2971800" y="1828800"/>
            <a:ext cx="6019800" cy="2209800"/>
          </a:xfrm>
        </p:spPr>
        <p:txBody>
          <a:bodyPr/>
          <a:lstStyle>
            <a:lvl1pPr>
              <a:defRPr sz="4200">
                <a:solidFill>
                  <a:schemeClr val="tx2"/>
                </a:solidFill>
                <a:effectLst>
                  <a:outerShdw blurRad="50800" dist="38100" dir="2700000" algn="br">
                    <a:srgbClr val="000000">
                      <a:alpha val="43000"/>
                    </a:srgbClr>
                  </a:outerShdw>
                </a:effectLst>
              </a:defRPr>
            </a:lvl1pPr>
          </a:lstStyle>
          <a:p>
            <a:r>
              <a:rPr lang="en-US" dirty="0"/>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2800"/>
            </a:lvl1pPr>
          </a:lstStyle>
          <a:p>
            <a:r>
              <a:rPr lang="en-US"/>
              <a:t>Click to edit Master subtitle style</a:t>
            </a:r>
          </a:p>
        </p:txBody>
      </p:sp>
      <p:sp>
        <p:nvSpPr>
          <p:cNvPr id="20"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17"/>
          <p:cNvSpPr>
            <a:spLocks noGrp="1" noChangeArrowheads="1"/>
          </p:cNvSpPr>
          <p:nvPr>
            <p:ph type="ftr" sz="quarter" idx="11"/>
          </p:nvPr>
        </p:nvSpPr>
        <p:spPr/>
        <p:txBody>
          <a:bodyPr/>
          <a:lstStyle>
            <a:lvl1pPr>
              <a:defRPr/>
            </a:lvl1pPr>
          </a:lstStyle>
          <a:p>
            <a:pPr>
              <a:defRPr/>
            </a:pPr>
            <a:endParaRPr lang="en-US" dirty="0"/>
          </a:p>
        </p:txBody>
      </p:sp>
      <p:sp>
        <p:nvSpPr>
          <p:cNvPr id="22" name="Rectangle 18"/>
          <p:cNvSpPr>
            <a:spLocks noGrp="1" noChangeArrowheads="1"/>
          </p:cNvSpPr>
          <p:nvPr>
            <p:ph type="sldNum" sz="quarter" idx="12"/>
          </p:nvPr>
        </p:nvSpPr>
        <p:spPr/>
        <p:txBody>
          <a:bodyPr/>
          <a:lstStyle>
            <a:lvl1pPr>
              <a:defRPr/>
            </a:lvl1pPr>
          </a:lstStyle>
          <a:p>
            <a:pPr>
              <a:defRPr/>
            </a:pPr>
            <a:fld id="{A655A555-AB5D-AB47-9A04-8ECC014EEA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D83C5A2-3CDB-8D43-803E-A3728E607B3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A58896-62B4-C440-B032-A29F26D1A7E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038600" cy="44958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B87EBC-9861-6140-A321-9ACAA360D56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C88F01-88A4-0A49-A992-66D74FFC0B5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DFE2931-4B0B-694B-995F-A2D88DDB819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7F6D2B4-435D-E74A-8285-6CF81365FB5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451B28E-7595-6A4B-A957-C884F43E84C0}"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0048E52-6334-C748-88D8-371D152ACCC2}"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9B476CB-7739-B045-A5B0-808B29AD9314}"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B57C557-CAFD-FD46-99B7-D835B996629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DA8D20F-AAD2-644F-85B5-CE4A6981711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7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grpSp>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D98F137C-4BC3-5045-90E0-34A07F0E8B7F}" type="slidenum">
              <a:rPr lang="en-US"/>
              <a:pPr>
                <a:defRPr/>
              </a:pPr>
              <a:t>‹#›</a:t>
            </a:fld>
            <a:endParaRPr lang="en-US"/>
          </a:p>
        </p:txBody>
      </p:sp>
      <p:sp>
        <p:nvSpPr>
          <p:cNvPr id="1029" name="Rectangle 14"/>
          <p:cNvSpPr>
            <a:spLocks noGrp="1" noChangeArrowheads="1"/>
          </p:cNvSpPr>
          <p:nvPr>
            <p:ph type="title"/>
            <p:custDataLst>
              <p:tags r:id="rId14"/>
            </p:custDataLst>
          </p:nvPr>
        </p:nvSpPr>
        <p:spPr bwMode="auto">
          <a:xfrm>
            <a:off x="381000" y="304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custDataLst>
              <p:tags r:id="rId15"/>
            </p:custDataLst>
          </p:nvPr>
        </p:nvSpPr>
        <p:spPr bwMode="auto">
          <a:xfrm>
            <a:off x="381000" y="11430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89" name="Line 17"/>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033" name="Picture 31" descr="rose4"/>
          <p:cNvPicPr>
            <a:picLocks noChangeAspect="1" noChangeArrowheads="1"/>
          </p:cNvPicPr>
          <p:nvPr userDrawn="1"/>
        </p:nvPicPr>
        <p:blipFill>
          <a:blip r:embed="rId16"/>
          <a:srcRect l="12895" t="22858"/>
          <a:stretch>
            <a:fillRect/>
          </a:stretch>
        </p:blipFill>
        <p:spPr bwMode="auto">
          <a:xfrm>
            <a:off x="0" y="6529388"/>
            <a:ext cx="1981200" cy="328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2pPr>
      <a:lvl3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3pPr>
      <a:lvl4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4pPr>
      <a:lvl5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5pPr>
      <a:lvl6pPr marL="457200" algn="l" rtl="0" fontAlgn="base">
        <a:spcBef>
          <a:spcPct val="0"/>
        </a:spcBef>
        <a:spcAft>
          <a:spcPct val="0"/>
        </a:spcAft>
        <a:defRPr sz="3600">
          <a:solidFill>
            <a:schemeClr val="tx1"/>
          </a:solidFill>
          <a:latin typeface="Arial Black" charset="0"/>
        </a:defRPr>
      </a:lvl6pPr>
      <a:lvl7pPr marL="914400" algn="l" rtl="0" fontAlgn="base">
        <a:spcBef>
          <a:spcPct val="0"/>
        </a:spcBef>
        <a:spcAft>
          <a:spcPct val="0"/>
        </a:spcAft>
        <a:defRPr sz="3600">
          <a:solidFill>
            <a:schemeClr val="tx1"/>
          </a:solidFill>
          <a:latin typeface="Arial Black" charset="0"/>
        </a:defRPr>
      </a:lvl7pPr>
      <a:lvl8pPr marL="1371600" algn="l" rtl="0" fontAlgn="base">
        <a:spcBef>
          <a:spcPct val="0"/>
        </a:spcBef>
        <a:spcAft>
          <a:spcPct val="0"/>
        </a:spcAft>
        <a:defRPr sz="3600">
          <a:solidFill>
            <a:schemeClr val="tx1"/>
          </a:solidFill>
          <a:latin typeface="Arial Black" charset="0"/>
        </a:defRPr>
      </a:lvl8pPr>
      <a:lvl9pPr marL="1828800" algn="l" rtl="0" fontAlgn="base">
        <a:spcBef>
          <a:spcPct val="0"/>
        </a:spcBef>
        <a:spcAft>
          <a:spcPct val="0"/>
        </a:spcAft>
        <a:defRPr sz="3600">
          <a:solidFill>
            <a:schemeClr val="tx1"/>
          </a:solidFill>
          <a:latin typeface="Arial Black" charset="0"/>
        </a:defRPr>
      </a:lvl9pPr>
    </p:titleStyle>
    <p:bodyStyle>
      <a:lvl1pPr marL="342900" indent="-342900" algn="l" rtl="0" eaLnBrk="0" fontAlgn="base" hangingPunct="0">
        <a:spcBef>
          <a:spcPct val="20000"/>
        </a:spcBef>
        <a:spcAft>
          <a:spcPct val="0"/>
        </a:spcAft>
        <a:buClr>
          <a:schemeClr val="accent1"/>
        </a:buClr>
        <a:buSzPct val="75000"/>
        <a:buFont typeface="Wingdings" charset="2"/>
        <a:buChar char="n"/>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n.wikipedia.org/wiki/Deconstruc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alfredo-haeberli.com/products/pattern/1.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lottabruhn.typepad.com/lotta_bruhn_illustration/patter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custDataLst>
              <p:tags r:id="rId1"/>
            </p:custDataLst>
          </p:nvPr>
        </p:nvSpPr>
        <p:spPr>
          <a:xfrm>
            <a:off x="2667000" y="1828800"/>
            <a:ext cx="6477000" cy="2209800"/>
          </a:xfrm>
          <a:effectLst>
            <a:outerShdw blurRad="50800" dist="38100" dir="2700000" algn="br">
              <a:srgbClr val="000000">
                <a:alpha val="43000"/>
              </a:srgbClr>
            </a:outerShdw>
          </a:effectLst>
        </p:spPr>
        <p:txBody>
          <a:bodyPr/>
          <a:lstStyle/>
          <a:p>
            <a:pPr algn="ctr" eaLnBrk="1" hangingPunct="1">
              <a:defRPr/>
            </a:pPr>
            <a:r>
              <a:rPr lang="en-US" sz="3600" dirty="0" smtClean="0"/>
              <a:t>CSSE 374</a:t>
            </a:r>
            <a:r>
              <a:rPr lang="en-US" sz="3600" dirty="0" smtClean="0">
                <a:ea typeface="+mj-ea"/>
                <a:cs typeface="+mj-cs"/>
              </a:rPr>
              <a:t>:</a:t>
            </a:r>
            <a:br>
              <a:rPr lang="en-US" sz="3600" dirty="0" smtClean="0">
                <a:ea typeface="+mj-ea"/>
                <a:cs typeface="+mj-cs"/>
              </a:rPr>
            </a:br>
            <a:r>
              <a:rPr lang="en-US" sz="3600" dirty="0" err="1" smtClean="0"/>
              <a:t>GRASP’ing</a:t>
            </a:r>
            <a:r>
              <a:rPr lang="en-US" sz="3600" dirty="0" smtClean="0"/>
              <a:t> at the First Five Patterns Principles</a:t>
            </a:r>
            <a:endParaRPr lang="en-US" sz="3600" dirty="0">
              <a:ea typeface="+mj-ea"/>
              <a:cs typeface="+mj-cs"/>
            </a:endParaRPr>
          </a:p>
        </p:txBody>
      </p:sp>
      <p:pic>
        <p:nvPicPr>
          <p:cNvPr id="9" name="Picture 4" descr="76rosie"/>
          <p:cNvPicPr>
            <a:picLocks noChangeAspect="1" noChangeArrowheads="1"/>
          </p:cNvPicPr>
          <p:nvPr/>
        </p:nvPicPr>
        <p:blipFill>
          <a:blip r:embed="rId4"/>
          <a:srcRect/>
          <a:stretch>
            <a:fillRect/>
          </a:stretch>
        </p:blipFill>
        <p:spPr bwMode="auto">
          <a:xfrm>
            <a:off x="8153400" y="5132387"/>
            <a:ext cx="855872" cy="1116013"/>
          </a:xfrm>
          <a:prstGeom prst="rect">
            <a:avLst/>
          </a:prstGeom>
          <a:noFill/>
          <a:ln w="9525">
            <a:noFill/>
            <a:miter lim="800000"/>
            <a:headEnd/>
            <a:tailEnd/>
          </a:ln>
        </p:spPr>
      </p:pic>
      <p:cxnSp>
        <p:nvCxnSpPr>
          <p:cNvPr id="7" name="Straight Connector 6"/>
          <p:cNvCxnSpPr/>
          <p:nvPr/>
        </p:nvCxnSpPr>
        <p:spPr bwMode="auto">
          <a:xfrm>
            <a:off x="3886200" y="3276600"/>
            <a:ext cx="2514600" cy="60960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rot="10800000" flipV="1">
            <a:off x="3886200" y="3352800"/>
            <a:ext cx="2438400" cy="457200"/>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
        <p:nvSpPr>
          <p:cNvPr id="11" name="Rectangle 37"/>
          <p:cNvSpPr>
            <a:spLocks noGrp="1" noChangeArrowheads="1"/>
          </p:cNvSpPr>
          <p:nvPr>
            <p:ph type="subTitle" idx="1"/>
          </p:nvPr>
        </p:nvSpPr>
        <p:spPr>
          <a:xfrm>
            <a:off x="228600" y="4419600"/>
            <a:ext cx="4876800" cy="1981200"/>
          </a:xfrm>
          <a:noFill/>
        </p:spPr>
        <p:txBody>
          <a:bodyPr/>
          <a:lstStyle/>
          <a:p>
            <a:pPr eaLnBrk="1" hangingPunct="1"/>
            <a:r>
              <a:rPr lang="en-US" sz="1800" dirty="0" smtClean="0"/>
              <a:t>Steve Chenoweth </a:t>
            </a:r>
          </a:p>
          <a:p>
            <a:pPr eaLnBrk="1" hangingPunct="1"/>
            <a:r>
              <a:rPr lang="en-US" sz="1800" dirty="0" smtClean="0"/>
              <a:t>Office: </a:t>
            </a:r>
            <a:r>
              <a:rPr lang="en-US" sz="1800" dirty="0" err="1" smtClean="0"/>
              <a:t>Moench</a:t>
            </a:r>
            <a:r>
              <a:rPr lang="en-US" sz="1800" dirty="0" smtClean="0"/>
              <a:t> Room F220</a:t>
            </a:r>
          </a:p>
          <a:p>
            <a:pPr eaLnBrk="1" hangingPunct="1"/>
            <a:r>
              <a:rPr lang="en-US" sz="1800" dirty="0" smtClean="0"/>
              <a:t>Phone: (812) 877-8974</a:t>
            </a:r>
            <a:br>
              <a:rPr lang="en-US" sz="1800" dirty="0" smtClean="0"/>
            </a:br>
            <a:r>
              <a:rPr lang="en-US" sz="1800" dirty="0" smtClean="0"/>
              <a:t>Email: chenowet@rose-hulman.edu</a:t>
            </a:r>
          </a:p>
        </p:txBody>
      </p:sp>
      <p:sp>
        <p:nvSpPr>
          <p:cNvPr id="12" name="TextBox 11"/>
          <p:cNvSpPr txBox="1"/>
          <p:nvPr/>
        </p:nvSpPr>
        <p:spPr>
          <a:xfrm>
            <a:off x="141515" y="6324600"/>
            <a:ext cx="5344885" cy="523220"/>
          </a:xfrm>
          <a:prstGeom prst="rect">
            <a:avLst/>
          </a:prstGeom>
          <a:noFill/>
        </p:spPr>
        <p:txBody>
          <a:bodyPr wrap="square" rtlCol="0">
            <a:spAutoFit/>
          </a:bodyPr>
          <a:lstStyle/>
          <a:p>
            <a:r>
              <a:rPr lang="en-US" sz="1400" dirty="0" smtClean="0"/>
              <a:t>These slides and others derived from Shawn Bohner, Curt Clifton, </a:t>
            </a:r>
            <a:r>
              <a:rPr lang="en-US" sz="1400" smtClean="0"/>
              <a:t>Alex Lo, and </a:t>
            </a:r>
            <a:r>
              <a:rPr lang="en-US" sz="1400" dirty="0" smtClean="0"/>
              <a:t>others involved in delivering 374.</a:t>
            </a:r>
            <a:endParaRPr lang="en-US" sz="1400" dirty="0"/>
          </a:p>
        </p:txBody>
      </p:sp>
      <p:sp>
        <p:nvSpPr>
          <p:cNvPr id="13" name="Rectangle 37"/>
          <p:cNvSpPr txBox="1">
            <a:spLocks noChangeArrowheads="1"/>
          </p:cNvSpPr>
          <p:nvPr/>
        </p:nvSpPr>
        <p:spPr bwMode="auto">
          <a:xfrm>
            <a:off x="4282698" y="4419600"/>
            <a:ext cx="48768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75000"/>
              <a:buFont typeface="Wingdings" charset="2"/>
              <a:buNone/>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a:lstStyle>
          <a:p>
            <a:pPr eaLnBrk="1" hangingPunct="1"/>
            <a:r>
              <a:rPr lang="en-US" sz="1800" dirty="0"/>
              <a:t>Chandan Rupakheti </a:t>
            </a:r>
          </a:p>
          <a:p>
            <a:pPr eaLnBrk="1" hangingPunct="1"/>
            <a:r>
              <a:rPr lang="en-US" sz="1800" dirty="0"/>
              <a:t>Office: </a:t>
            </a:r>
            <a:r>
              <a:rPr lang="en-US" sz="1800" dirty="0" err="1"/>
              <a:t>Moench</a:t>
            </a:r>
            <a:r>
              <a:rPr lang="en-US" sz="1800" dirty="0"/>
              <a:t> Room F203</a:t>
            </a:r>
          </a:p>
          <a:p>
            <a:pPr eaLnBrk="1" hangingPunct="1"/>
            <a:r>
              <a:rPr lang="en-US" sz="1800" dirty="0"/>
              <a:t>Phone: (812) 877-8390</a:t>
            </a:r>
            <a:br>
              <a:rPr lang="en-US" sz="1800" dirty="0"/>
            </a:br>
            <a:r>
              <a:rPr lang="en-US" sz="1800" dirty="0"/>
              <a:t>Email: rupakhet@rose-hulman.edu</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457200" y="381000"/>
            <a:ext cx="8458200" cy="533400"/>
          </a:xfrm>
        </p:spPr>
        <p:txBody>
          <a:bodyPr/>
          <a:lstStyle/>
          <a:p>
            <a:r>
              <a:rPr lang="en-US" dirty="0"/>
              <a:t>Layered view of Monopoly Game </a:t>
            </a:r>
          </a:p>
        </p:txBody>
      </p:sp>
      <p:pic>
        <p:nvPicPr>
          <p:cNvPr id="624644" name="Picture 4" descr="controller-monopoly"/>
          <p:cNvPicPr>
            <a:picLocks noChangeAspect="1" noChangeArrowheads="1"/>
          </p:cNvPicPr>
          <p:nvPr/>
        </p:nvPicPr>
        <p:blipFill>
          <a:blip r:embed="rId3"/>
          <a:srcRect/>
          <a:stretch>
            <a:fillRect/>
          </a:stretch>
        </p:blipFill>
        <p:spPr bwMode="auto">
          <a:xfrm>
            <a:off x="152400" y="1463972"/>
            <a:ext cx="8686800" cy="3938588"/>
          </a:xfrm>
          <a:prstGeom prst="rect">
            <a:avLst/>
          </a:prstGeom>
          <a:noFill/>
        </p:spPr>
      </p:pic>
      <p:sp>
        <p:nvSpPr>
          <p:cNvPr id="624645" name="Text Box 5"/>
          <p:cNvSpPr txBox="1">
            <a:spLocks noChangeArrowheads="1"/>
          </p:cNvSpPr>
          <p:nvPr/>
        </p:nvSpPr>
        <p:spPr bwMode="auto">
          <a:xfrm>
            <a:off x="533400" y="5496580"/>
            <a:ext cx="8125992" cy="523220"/>
          </a:xfrm>
          <a:prstGeom prst="rect">
            <a:avLst/>
          </a:prstGeom>
          <a:noFill/>
          <a:ln w="9525">
            <a:noFill/>
            <a:miter lim="800000"/>
            <a:headEnd/>
            <a:tailEnd/>
          </a:ln>
          <a:effectLst/>
        </p:spPr>
        <p:txBody>
          <a:bodyPr wrap="none">
            <a:prstTxWarp prst="textNoShape">
              <a:avLst/>
            </a:prstTxWarp>
            <a:spAutoFit/>
          </a:bodyPr>
          <a:lstStyle/>
          <a:p>
            <a:pPr eaLnBrk="1" hangingPunct="1">
              <a:buClr>
                <a:srgbClr val="CC0000"/>
              </a:buClr>
            </a:pPr>
            <a:r>
              <a:rPr lang="en-US" sz="2800" b="1" dirty="0" smtClean="0">
                <a:solidFill>
                  <a:srgbClr val="000066"/>
                </a:solidFill>
                <a:latin typeface="Arial" charset="0"/>
              </a:rPr>
              <a:t>Who </a:t>
            </a:r>
            <a:r>
              <a:rPr lang="en-US" sz="2800" b="1" dirty="0">
                <a:solidFill>
                  <a:srgbClr val="000066"/>
                </a:solidFill>
                <a:latin typeface="Arial" charset="0"/>
              </a:rPr>
              <a:t>mediates between UI and Domain layers? </a:t>
            </a:r>
          </a:p>
        </p:txBody>
      </p:sp>
    </p:spTree>
    <p:extLst>
      <p:ext uri="{BB962C8B-B14F-4D97-AF65-F5344CB8AC3E}">
        <p14:creationId xmlns:p14="http://schemas.microsoft.com/office/powerpoint/2010/main" val="21988943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5668" name="Picture 4" descr="sqd-playgame-game"/>
          <p:cNvPicPr>
            <a:picLocks noChangeAspect="1" noChangeArrowheads="1"/>
          </p:cNvPicPr>
          <p:nvPr/>
        </p:nvPicPr>
        <p:blipFill>
          <a:blip r:embed="rId3"/>
          <a:srcRect/>
          <a:stretch>
            <a:fillRect/>
          </a:stretch>
        </p:blipFill>
        <p:spPr bwMode="auto">
          <a:xfrm>
            <a:off x="228600" y="1228725"/>
            <a:ext cx="8686800" cy="4105275"/>
          </a:xfrm>
          <a:prstGeom prst="rect">
            <a:avLst/>
          </a:prstGeom>
          <a:noFill/>
        </p:spPr>
      </p:pic>
      <p:sp>
        <p:nvSpPr>
          <p:cNvPr id="625669" name="Text Box 5"/>
          <p:cNvSpPr txBox="1">
            <a:spLocks noChangeArrowheads="1"/>
          </p:cNvSpPr>
          <p:nvPr/>
        </p:nvSpPr>
        <p:spPr bwMode="auto">
          <a:xfrm>
            <a:off x="1036801" y="5420380"/>
            <a:ext cx="6887999" cy="523220"/>
          </a:xfrm>
          <a:prstGeom prst="rect">
            <a:avLst/>
          </a:prstGeom>
          <a:noFill/>
          <a:ln w="9525">
            <a:noFill/>
            <a:miter lim="800000"/>
            <a:headEnd/>
            <a:tailEnd/>
          </a:ln>
          <a:effectLst/>
        </p:spPr>
        <p:txBody>
          <a:bodyPr wrap="none">
            <a:prstTxWarp prst="textNoShape">
              <a:avLst/>
            </a:prstTxWarp>
            <a:spAutoFit/>
          </a:bodyPr>
          <a:lstStyle/>
          <a:p>
            <a:pPr eaLnBrk="1" hangingPunct="1">
              <a:buClr>
                <a:srgbClr val="CC0000"/>
              </a:buClr>
            </a:pPr>
            <a:r>
              <a:rPr lang="en-US" sz="2800" b="1" dirty="0">
                <a:solidFill>
                  <a:srgbClr val="000066"/>
                </a:solidFill>
                <a:latin typeface="Arial" charset="0"/>
              </a:rPr>
              <a:t>Let </a:t>
            </a:r>
            <a:r>
              <a:rPr lang="en-US" sz="2800" b="1" dirty="0" err="1">
                <a:solidFill>
                  <a:srgbClr val="000066"/>
                </a:solidFill>
                <a:latin typeface="Arial" charset="0"/>
              </a:rPr>
              <a:t>MonopolyGame</a:t>
            </a:r>
            <a:r>
              <a:rPr lang="en-US" sz="2800" b="1" dirty="0">
                <a:solidFill>
                  <a:srgbClr val="000066"/>
                </a:solidFill>
                <a:latin typeface="Arial" charset="0"/>
              </a:rPr>
              <a:t> be </a:t>
            </a:r>
            <a:r>
              <a:rPr lang="en-US" sz="2800" b="1" dirty="0" smtClean="0">
                <a:solidFill>
                  <a:srgbClr val="000066"/>
                </a:solidFill>
                <a:latin typeface="Arial" charset="0"/>
              </a:rPr>
              <a:t>the controller …</a:t>
            </a:r>
            <a:endParaRPr lang="en-US" sz="2800" b="1" dirty="0">
              <a:solidFill>
                <a:srgbClr val="000066"/>
              </a:solidFill>
              <a:latin typeface="Arial" charset="0"/>
            </a:endParaRPr>
          </a:p>
        </p:txBody>
      </p:sp>
      <p:sp>
        <p:nvSpPr>
          <p:cNvPr id="625666" name="Rectangle 2"/>
          <p:cNvSpPr>
            <a:spLocks noGrp="1" noChangeArrowheads="1"/>
          </p:cNvSpPr>
          <p:nvPr>
            <p:ph type="title"/>
          </p:nvPr>
        </p:nvSpPr>
        <p:spPr/>
        <p:txBody>
          <a:bodyPr/>
          <a:lstStyle/>
          <a:p>
            <a:r>
              <a:rPr lang="en-US" dirty="0"/>
              <a:t>More on Monopoly</a:t>
            </a:r>
          </a:p>
        </p:txBody>
      </p:sp>
    </p:spTree>
    <p:extLst>
      <p:ext uri="{BB962C8B-B14F-4D97-AF65-F5344CB8AC3E}">
        <p14:creationId xmlns:p14="http://schemas.microsoft.com/office/powerpoint/2010/main" val="30941094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ln/>
        </p:spPr>
        <p:txBody>
          <a:bodyPr/>
          <a:lstStyle/>
          <a:p>
            <a:r>
              <a:rPr lang="en-US" dirty="0" smtClean="0"/>
              <a:t>Controller Example</a:t>
            </a:r>
            <a:endParaRPr lang="en-US" dirty="0"/>
          </a:p>
        </p:txBody>
      </p:sp>
      <p:pic>
        <p:nvPicPr>
          <p:cNvPr id="59396" name="Picture 4"/>
          <p:cNvPicPr>
            <a:picLocks noChangeAspect="1" noChangeArrowheads="1"/>
          </p:cNvPicPr>
          <p:nvPr/>
        </p:nvPicPr>
        <p:blipFill>
          <a:blip r:embed="rId3"/>
          <a:srcRect r="37863" b="4999"/>
          <a:stretch>
            <a:fillRect/>
          </a:stretch>
        </p:blipFill>
        <p:spPr bwMode="auto">
          <a:xfrm>
            <a:off x="3338586" y="658616"/>
            <a:ext cx="5271865" cy="5218127"/>
          </a:xfrm>
          <a:prstGeom prst="rect">
            <a:avLst/>
          </a:prstGeom>
          <a:noFill/>
          <a:ln w="12700">
            <a:noFill/>
            <a:miter lim="800000"/>
            <a:headEnd/>
            <a:tailEnd/>
          </a:ln>
        </p:spPr>
      </p:pic>
      <p:sp>
        <p:nvSpPr>
          <p:cNvPr id="59397" name="Rectangle 5"/>
          <p:cNvSpPr>
            <a:spLocks noGrp="1" noChangeArrowheads="1"/>
          </p:cNvSpPr>
          <p:nvPr>
            <p:ph type="body" idx="1"/>
          </p:nvPr>
        </p:nvSpPr>
        <p:spPr>
          <a:xfrm>
            <a:off x="304800" y="3449241"/>
            <a:ext cx="3429000" cy="2494359"/>
          </a:xfrm>
          <a:ln/>
        </p:spPr>
        <p:txBody>
          <a:bodyPr/>
          <a:lstStyle/>
          <a:p>
            <a:pPr marL="0" indent="0">
              <a:buNone/>
            </a:pPr>
            <a:r>
              <a:rPr lang="en-US" dirty="0">
                <a:solidFill>
                  <a:srgbClr val="000090"/>
                </a:solidFill>
              </a:rPr>
              <a:t>What </a:t>
            </a:r>
            <a:r>
              <a:rPr lang="en-US" dirty="0" smtClean="0">
                <a:solidFill>
                  <a:srgbClr val="000090"/>
                </a:solidFill>
              </a:rPr>
              <a:t>Domain Layer </a:t>
            </a:r>
            <a:r>
              <a:rPr lang="en-US" dirty="0">
                <a:solidFill>
                  <a:srgbClr val="000090"/>
                </a:solidFill>
              </a:rPr>
              <a:t>class should own handling of the </a:t>
            </a:r>
            <a:r>
              <a:rPr lang="en-US" i="1" dirty="0" err="1">
                <a:solidFill>
                  <a:srgbClr val="000090"/>
                </a:solidFill>
              </a:rPr>
              <a:t>enterItem</a:t>
            </a:r>
            <a:r>
              <a:rPr lang="en-US" dirty="0">
                <a:solidFill>
                  <a:srgbClr val="000090"/>
                </a:solidFill>
              </a:rPr>
              <a:t> system operation?</a:t>
            </a:r>
          </a:p>
        </p:txBody>
      </p:sp>
      <p:sp>
        <p:nvSpPr>
          <p:cNvPr id="3" name="Rectangle 2"/>
          <p:cNvSpPr/>
          <p:nvPr/>
        </p:nvSpPr>
        <p:spPr bwMode="auto">
          <a:xfrm>
            <a:off x="7086600" y="3657600"/>
            <a:ext cx="1524000" cy="22860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Rectangle 8"/>
          <p:cNvSpPr/>
          <p:nvPr/>
        </p:nvSpPr>
        <p:spPr bwMode="auto">
          <a:xfrm>
            <a:off x="6248400" y="4876800"/>
            <a:ext cx="914400" cy="6858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Rectangle 4"/>
          <p:cNvSpPr/>
          <p:nvPr/>
        </p:nvSpPr>
        <p:spPr bwMode="auto">
          <a:xfrm>
            <a:off x="4752310" y="4828514"/>
            <a:ext cx="1371600" cy="381000"/>
          </a:xfrm>
          <a:prstGeom prst="rect">
            <a:avLst/>
          </a:prstGeom>
          <a:noFill/>
          <a:ln w="28575"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4249670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ln/>
        </p:spPr>
        <p:txBody>
          <a:bodyPr/>
          <a:lstStyle/>
          <a:p>
            <a:r>
              <a:rPr lang="en-US"/>
              <a:t>Guidelines</a:t>
            </a:r>
          </a:p>
        </p:txBody>
      </p:sp>
      <p:sp>
        <p:nvSpPr>
          <p:cNvPr id="61442" name="Rectangle 2"/>
          <p:cNvSpPr>
            <a:spLocks noGrp="1" noChangeArrowheads="1"/>
          </p:cNvSpPr>
          <p:nvPr>
            <p:ph type="body" idx="1"/>
          </p:nvPr>
        </p:nvSpPr>
        <p:spPr>
          <a:xfrm>
            <a:off x="457200" y="1143000"/>
            <a:ext cx="8229600" cy="5257800"/>
          </a:xfrm>
          <a:ln/>
        </p:spPr>
        <p:txBody>
          <a:bodyPr/>
          <a:lstStyle/>
          <a:p>
            <a:r>
              <a:rPr lang="en-US" dirty="0"/>
              <a:t>Controller should </a:t>
            </a:r>
            <a:r>
              <a:rPr lang="en-US" b="1" dirty="0">
                <a:solidFill>
                  <a:srgbClr val="800000"/>
                </a:solidFill>
                <a:latin typeface="Helvetica Neue" charset="0"/>
                <a:ea typeface="Helvetica Neue" charset="0"/>
                <a:cs typeface="Helvetica Neue" charset="0"/>
                <a:sym typeface="Helvetica Neue" charset="0"/>
              </a:rPr>
              <a:t>delegate</a:t>
            </a:r>
            <a:r>
              <a:rPr lang="en-US" dirty="0">
                <a:solidFill>
                  <a:srgbClr val="800000"/>
                </a:solidFill>
              </a:rPr>
              <a:t> </a:t>
            </a:r>
            <a:r>
              <a:rPr lang="en-US" dirty="0"/>
              <a:t>to other domain layer </a:t>
            </a:r>
            <a:r>
              <a:rPr lang="en-US" dirty="0" smtClean="0"/>
              <a:t>objects</a:t>
            </a:r>
            <a:br>
              <a:rPr lang="en-US" dirty="0" smtClean="0"/>
            </a:br>
            <a:endParaRPr lang="en-US" dirty="0" smtClean="0"/>
          </a:p>
          <a:p>
            <a:r>
              <a:rPr lang="en-US" dirty="0"/>
              <a:t>Use </a:t>
            </a:r>
            <a:r>
              <a:rPr lang="en-US" dirty="0">
                <a:solidFill>
                  <a:srgbClr val="000090"/>
                </a:solidFill>
              </a:rPr>
              <a:t>façade</a:t>
            </a:r>
            <a:r>
              <a:rPr lang="en-US" dirty="0"/>
              <a:t> controller when…</a:t>
            </a:r>
          </a:p>
          <a:p>
            <a:pPr marL="598268" lvl="1"/>
            <a:r>
              <a:rPr lang="en-US" dirty="0"/>
              <a:t>There are a </a:t>
            </a:r>
            <a:r>
              <a:rPr lang="en-US" dirty="0">
                <a:solidFill>
                  <a:srgbClr val="000090"/>
                </a:solidFill>
              </a:rPr>
              <a:t>limited</a:t>
            </a:r>
            <a:r>
              <a:rPr lang="en-US" dirty="0"/>
              <a:t> number of system </a:t>
            </a:r>
            <a:r>
              <a:rPr lang="en-US" dirty="0">
                <a:solidFill>
                  <a:srgbClr val="000090"/>
                </a:solidFill>
              </a:rPr>
              <a:t>operations</a:t>
            </a:r>
            <a:r>
              <a:rPr lang="en-US" dirty="0"/>
              <a:t>, or</a:t>
            </a:r>
          </a:p>
          <a:p>
            <a:pPr marL="598268" lvl="1"/>
            <a:r>
              <a:rPr lang="en-US" dirty="0"/>
              <a:t>When operations are coming in </a:t>
            </a:r>
            <a:r>
              <a:rPr lang="en-US" dirty="0">
                <a:solidFill>
                  <a:srgbClr val="000090"/>
                </a:solidFill>
              </a:rPr>
              <a:t>over a single “pipe</a:t>
            </a:r>
            <a:r>
              <a:rPr lang="en-US" dirty="0" smtClean="0">
                <a:solidFill>
                  <a:srgbClr val="000090"/>
                </a:solidFill>
              </a:rPr>
              <a:t>”</a:t>
            </a:r>
            <a:br>
              <a:rPr lang="en-US" dirty="0" smtClean="0">
                <a:solidFill>
                  <a:srgbClr val="000090"/>
                </a:solidFill>
              </a:rPr>
            </a:br>
            <a:endParaRPr lang="en-US" dirty="0" smtClean="0">
              <a:solidFill>
                <a:srgbClr val="000090"/>
              </a:solidFill>
            </a:endParaRPr>
          </a:p>
          <a:p>
            <a:r>
              <a:rPr lang="en-US" dirty="0"/>
              <a:t>Use </a:t>
            </a:r>
            <a:r>
              <a:rPr lang="en-US" dirty="0">
                <a:solidFill>
                  <a:srgbClr val="800000"/>
                </a:solidFill>
              </a:rPr>
              <a:t>use case </a:t>
            </a:r>
            <a:r>
              <a:rPr lang="en-US" dirty="0"/>
              <a:t>controller when a façade would be bloated (low cohesion!)</a:t>
            </a:r>
          </a:p>
        </p:txBody>
      </p:sp>
      <p:sp>
        <p:nvSpPr>
          <p:cNvPr id="4" name="Rectangle 5"/>
          <p:cNvSpPr>
            <a:spLocks/>
          </p:cNvSpPr>
          <p:nvPr/>
        </p:nvSpPr>
        <p:spPr bwMode="auto">
          <a:xfrm>
            <a:off x="8573623"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Q5</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Tree>
    <p:extLst>
      <p:ext uri="{BB962C8B-B14F-4D97-AF65-F5344CB8AC3E}">
        <p14:creationId xmlns:p14="http://schemas.microsoft.com/office/powerpoint/2010/main" val="1110084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381000" y="381000"/>
            <a:ext cx="8229600" cy="609600"/>
          </a:xfrm>
          <a:ln/>
        </p:spPr>
        <p:txBody>
          <a:bodyPr/>
          <a:lstStyle/>
          <a:p>
            <a:r>
              <a:rPr lang="en-US" dirty="0"/>
              <a:t>Controller </a:t>
            </a:r>
            <a:r>
              <a:rPr lang="en-US" dirty="0" smtClean="0"/>
              <a:t>Benefits and Issues</a:t>
            </a:r>
            <a:endParaRPr lang="en-US" dirty="0"/>
          </a:p>
        </p:txBody>
      </p:sp>
      <p:sp>
        <p:nvSpPr>
          <p:cNvPr id="62466" name="Rectangle 2"/>
          <p:cNvSpPr>
            <a:spLocks noGrp="1" noChangeArrowheads="1"/>
          </p:cNvSpPr>
          <p:nvPr>
            <p:ph type="body" idx="1"/>
          </p:nvPr>
        </p:nvSpPr>
        <p:spPr>
          <a:xfrm>
            <a:off x="457200" y="1143000"/>
            <a:ext cx="7772400" cy="4953000"/>
          </a:xfrm>
          <a:ln/>
        </p:spPr>
        <p:txBody>
          <a:bodyPr/>
          <a:lstStyle/>
          <a:p>
            <a:r>
              <a:rPr lang="en-US" dirty="0" smtClean="0"/>
              <a:t>Benefits:</a:t>
            </a:r>
          </a:p>
          <a:p>
            <a:pPr lvl="1"/>
            <a:r>
              <a:rPr lang="en-US" dirty="0" smtClean="0"/>
              <a:t>Increased </a:t>
            </a:r>
            <a:r>
              <a:rPr lang="en-US" dirty="0"/>
              <a:t>potential for </a:t>
            </a:r>
            <a:r>
              <a:rPr lang="en-US" dirty="0" smtClean="0"/>
              <a:t>reuse</a:t>
            </a:r>
            <a:br>
              <a:rPr lang="en-US" dirty="0" smtClean="0"/>
            </a:br>
            <a:endParaRPr lang="en-US" dirty="0" smtClean="0"/>
          </a:p>
          <a:p>
            <a:pPr lvl="1"/>
            <a:r>
              <a:rPr lang="en-US" dirty="0"/>
              <a:t>Can reason/control the state of a use case</a:t>
            </a:r>
            <a:endParaRPr lang="en-US" dirty="0" smtClean="0"/>
          </a:p>
          <a:p>
            <a:pPr marL="998318" lvl="2"/>
            <a:r>
              <a:rPr lang="en-US" dirty="0" smtClean="0"/>
              <a:t>e.g</a:t>
            </a:r>
            <a:r>
              <a:rPr lang="en-US" dirty="0"/>
              <a:t>., don’t close sale until payment is </a:t>
            </a:r>
            <a:r>
              <a:rPr lang="en-US" dirty="0" smtClean="0"/>
              <a:t>accepted</a:t>
            </a:r>
            <a:br>
              <a:rPr lang="en-US" dirty="0" smtClean="0"/>
            </a:br>
            <a:endParaRPr lang="en-US" dirty="0" smtClean="0"/>
          </a:p>
          <a:p>
            <a:r>
              <a:rPr lang="en-US" dirty="0" smtClean="0"/>
              <a:t>Issues:</a:t>
            </a:r>
          </a:p>
          <a:p>
            <a:pPr lvl="1"/>
            <a:r>
              <a:rPr lang="en-US" dirty="0" smtClean="0"/>
              <a:t>Controller </a:t>
            </a:r>
            <a:r>
              <a:rPr lang="en-US" dirty="0"/>
              <a:t>bloat—too many system operations</a:t>
            </a:r>
            <a:br>
              <a:rPr lang="en-US" dirty="0"/>
            </a:br>
            <a:endParaRPr lang="en-US" dirty="0"/>
          </a:p>
          <a:p>
            <a:pPr lvl="1"/>
            <a:r>
              <a:rPr lang="en-US" dirty="0"/>
              <a:t>Controller fails to delegate </a:t>
            </a:r>
            <a:r>
              <a:rPr lang="en-US" dirty="0" smtClean="0"/>
              <a:t>tasks</a:t>
            </a:r>
            <a:br>
              <a:rPr lang="en-US" dirty="0" smtClean="0"/>
            </a:br>
            <a:endParaRPr lang="en-US" dirty="0"/>
          </a:p>
          <a:p>
            <a:pPr lvl="1"/>
            <a:r>
              <a:rPr lang="en-US" dirty="0"/>
              <a:t>Controller has many attributes</a:t>
            </a:r>
          </a:p>
          <a:p>
            <a:pPr marL="198218"/>
            <a:endParaRPr lang="en-US" dirty="0"/>
          </a:p>
        </p:txBody>
      </p:sp>
      <p:grpSp>
        <p:nvGrpSpPr>
          <p:cNvPr id="4" name="Group 3"/>
          <p:cNvGrpSpPr>
            <a:grpSpLocks/>
          </p:cNvGrpSpPr>
          <p:nvPr/>
        </p:nvGrpSpPr>
        <p:grpSpPr bwMode="auto">
          <a:xfrm>
            <a:off x="7162726" y="914179"/>
            <a:ext cx="1905373" cy="3277193"/>
            <a:chOff x="1273" y="-1229"/>
            <a:chExt cx="1707" cy="2936"/>
          </a:xfrm>
        </p:grpSpPr>
        <p:sp>
          <p:nvSpPr>
            <p:cNvPr id="5" name="AutoShape 4"/>
            <p:cNvSpPr>
              <a:spLocks/>
            </p:cNvSpPr>
            <p:nvPr/>
          </p:nvSpPr>
          <p:spPr bwMode="auto">
            <a:xfrm>
              <a:off x="1342" y="-1229"/>
              <a:ext cx="1638" cy="1434"/>
            </a:xfrm>
            <a:prstGeom prst="roundRect">
              <a:avLst>
                <a:gd name="adj" fmla="val 1119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r>
                <a:rPr lang="en-US" sz="2500" dirty="0">
                  <a:effectLst>
                    <a:outerShdw blurRad="38100" dist="38100" dir="2700000" algn="tl">
                      <a:srgbClr val="000000"/>
                    </a:outerShdw>
                  </a:effectLst>
                  <a:ea typeface="Helvetica Neue Light" charset="0"/>
                  <a:cs typeface="Helvetica Neue Light" charset="0"/>
                </a:rPr>
                <a:t>Switch from </a:t>
              </a:r>
              <a:r>
                <a:rPr lang="en-US" sz="2500" dirty="0" smtClean="0">
                  <a:effectLst>
                    <a:outerShdw blurRad="38100" dist="38100" dir="2700000" algn="tl">
                      <a:srgbClr val="000000"/>
                    </a:outerShdw>
                  </a:effectLst>
                  <a:ea typeface="Helvetica Neue Light" charset="0"/>
                  <a:cs typeface="Helvetica Neue Light" charset="0"/>
                </a:rPr>
                <a:t/>
              </a:r>
              <a:br>
                <a:rPr lang="en-US" sz="2500" dirty="0" smtClean="0">
                  <a:effectLst>
                    <a:outerShdw blurRad="38100" dist="38100" dir="2700000" algn="tl">
                      <a:srgbClr val="000000"/>
                    </a:outerShdw>
                  </a:effectLst>
                  <a:ea typeface="Helvetica Neue Light" charset="0"/>
                  <a:cs typeface="Helvetica Neue Light" charset="0"/>
                </a:rPr>
              </a:br>
              <a:r>
                <a:rPr lang="en-US" sz="2500" b="1" dirty="0" smtClean="0">
                  <a:effectLst>
                    <a:outerShdw blurRad="38100" dist="38100" dir="2700000" algn="tl">
                      <a:srgbClr val="000000"/>
                    </a:outerShdw>
                  </a:effectLst>
                  <a:ea typeface="Helvetica Neue Light" charset="0"/>
                  <a:cs typeface="Helvetica Neue Light" charset="0"/>
                </a:rPr>
                <a:t>façade</a:t>
              </a:r>
              <a:r>
                <a:rPr lang="en-US" sz="2500" dirty="0" smtClean="0">
                  <a:effectLst>
                    <a:outerShdw blurRad="38100" dist="38100" dir="2700000" algn="tl">
                      <a:srgbClr val="000000"/>
                    </a:outerShdw>
                  </a:effectLst>
                  <a:ea typeface="Helvetica Neue Light" charset="0"/>
                  <a:cs typeface="Helvetica Neue Light" charset="0"/>
                </a:rPr>
                <a:t> </a:t>
              </a:r>
              <a:r>
                <a:rPr lang="en-US" sz="2500" dirty="0">
                  <a:effectLst>
                    <a:outerShdw blurRad="38100" dist="38100" dir="2700000" algn="tl">
                      <a:srgbClr val="000000"/>
                    </a:outerShdw>
                  </a:effectLst>
                  <a:ea typeface="Helvetica Neue Light" charset="0"/>
                  <a:cs typeface="Helvetica Neue Light" charset="0"/>
                </a:rPr>
                <a:t>to </a:t>
              </a:r>
              <a:r>
                <a:rPr lang="en-US" sz="2500" b="1" dirty="0">
                  <a:effectLst>
                    <a:outerShdw blurRad="38100" dist="38100" dir="2700000" algn="tl">
                      <a:srgbClr val="000000"/>
                    </a:outerShdw>
                  </a:effectLst>
                  <a:ea typeface="Helvetica Neue Light" charset="0"/>
                  <a:cs typeface="Helvetica Neue Light" charset="0"/>
                </a:rPr>
                <a:t>use </a:t>
              </a:r>
              <a:r>
                <a:rPr lang="en-US" sz="2500" b="1" dirty="0" smtClean="0">
                  <a:effectLst>
                    <a:outerShdw blurRad="38100" dist="38100" dir="2700000" algn="tl">
                      <a:srgbClr val="000000"/>
                    </a:outerShdw>
                  </a:effectLst>
                  <a:ea typeface="Helvetica Neue Light" charset="0"/>
                  <a:cs typeface="Helvetica Neue Light" charset="0"/>
                </a:rPr>
                <a:t>case </a:t>
              </a:r>
              <a:r>
                <a:rPr lang="en-US" sz="2500" dirty="0">
                  <a:effectLst>
                    <a:outerShdw blurRad="38100" dist="38100" dir="2700000" algn="tl">
                      <a:srgbClr val="000000"/>
                    </a:outerShdw>
                  </a:effectLst>
                  <a:ea typeface="Helvetica Neue Light" charset="0"/>
                  <a:cs typeface="Helvetica Neue Light" charset="0"/>
                </a:rPr>
                <a:t>controllers</a:t>
              </a:r>
            </a:p>
          </p:txBody>
        </p:sp>
        <p:sp>
          <p:nvSpPr>
            <p:cNvPr id="6" name="Line 5"/>
            <p:cNvSpPr>
              <a:spLocks noChangeShapeType="1"/>
            </p:cNvSpPr>
            <p:nvPr/>
          </p:nvSpPr>
          <p:spPr bwMode="auto">
            <a:xfrm rot="10800000" flipH="1">
              <a:off x="1273" y="273"/>
              <a:ext cx="751" cy="1434"/>
            </a:xfrm>
            <a:prstGeom prst="line">
              <a:avLst/>
            </a:prstGeom>
            <a:noFill/>
            <a:ln w="50800">
              <a:solidFill>
                <a:schemeClr val="tx1"/>
              </a:solidFill>
              <a:prstDash val="solid"/>
              <a:round/>
              <a:headEnd type="stealth" w="med" len="med"/>
              <a:tailEnd type="none" w="med" len="med"/>
            </a:ln>
          </p:spPr>
          <p:txBody>
            <a:bodyPr>
              <a:prstTxWarp prst="textNoShape">
                <a:avLst/>
              </a:prstTxWarp>
            </a:bodyPr>
            <a:lstStyle/>
            <a:p>
              <a:endParaRPr lang="en-US"/>
            </a:p>
          </p:txBody>
        </p:sp>
      </p:grpSp>
      <p:grpSp>
        <p:nvGrpSpPr>
          <p:cNvPr id="7" name="Group 6"/>
          <p:cNvGrpSpPr>
            <a:grpSpLocks/>
          </p:cNvGrpSpPr>
          <p:nvPr/>
        </p:nvGrpSpPr>
        <p:grpSpPr bwMode="auto">
          <a:xfrm>
            <a:off x="5790665" y="5271302"/>
            <a:ext cx="2743414" cy="1434298"/>
            <a:chOff x="169" y="39"/>
            <a:chExt cx="2457" cy="1284"/>
          </a:xfrm>
        </p:grpSpPr>
        <p:sp>
          <p:nvSpPr>
            <p:cNvPr id="8" name="AutoShape 7"/>
            <p:cNvSpPr>
              <a:spLocks/>
            </p:cNvSpPr>
            <p:nvPr/>
          </p:nvSpPr>
          <p:spPr bwMode="auto">
            <a:xfrm>
              <a:off x="984" y="675"/>
              <a:ext cx="1642" cy="648"/>
            </a:xfrm>
            <a:prstGeom prst="roundRect">
              <a:avLst>
                <a:gd name="adj" fmla="val 18519"/>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0" tIns="0" rIns="0" bIns="0" anchor="ctr">
              <a:prstTxWarp prst="textNoShape">
                <a:avLst/>
              </a:prstTxWarp>
            </a:bodyPr>
            <a:lstStyle/>
            <a:p>
              <a:r>
                <a:rPr lang="en-US" sz="2800" b="1" dirty="0">
                  <a:effectLst>
                    <a:outerShdw blurRad="38100" dist="38100" dir="2700000" algn="tl">
                      <a:srgbClr val="000000"/>
                    </a:outerShdw>
                  </a:effectLst>
                  <a:ea typeface="Helvetica Neue Light" charset="0"/>
                  <a:cs typeface="Helvetica Neue Light" charset="0"/>
                </a:rPr>
                <a:t>Delegate!</a:t>
              </a:r>
            </a:p>
          </p:txBody>
        </p:sp>
        <p:sp>
          <p:nvSpPr>
            <p:cNvPr id="9" name="Line 8"/>
            <p:cNvSpPr>
              <a:spLocks noChangeShapeType="1"/>
            </p:cNvSpPr>
            <p:nvPr/>
          </p:nvSpPr>
          <p:spPr bwMode="auto">
            <a:xfrm>
              <a:off x="238" y="39"/>
              <a:ext cx="737" cy="670"/>
            </a:xfrm>
            <a:prstGeom prst="line">
              <a:avLst/>
            </a:prstGeom>
            <a:ln w="38100" cmpd="sng">
              <a:headEnd type="stealth" w="lg" len="lg"/>
              <a:tailEnd type="none" w="med" len="med"/>
            </a:ln>
          </p:spPr>
          <p:style>
            <a:lnRef idx="1">
              <a:schemeClr val="accent4"/>
            </a:lnRef>
            <a:fillRef idx="3">
              <a:schemeClr val="accent4"/>
            </a:fillRef>
            <a:effectRef idx="2">
              <a:schemeClr val="accent4"/>
            </a:effectRef>
            <a:fontRef idx="minor">
              <a:schemeClr val="lt1"/>
            </a:fontRef>
          </p:style>
          <p:txBody>
            <a:bodyPr>
              <a:prstTxWarp prst="textNoShape">
                <a:avLst/>
              </a:prstTxWarp>
            </a:bodyPr>
            <a:lstStyle/>
            <a:p>
              <a:endParaRPr lang="en-US"/>
            </a:p>
          </p:txBody>
        </p:sp>
        <p:sp>
          <p:nvSpPr>
            <p:cNvPr id="10" name="Line 9"/>
            <p:cNvSpPr>
              <a:spLocks noChangeShapeType="1"/>
            </p:cNvSpPr>
            <p:nvPr/>
          </p:nvSpPr>
          <p:spPr bwMode="auto">
            <a:xfrm>
              <a:off x="169" y="641"/>
              <a:ext cx="819" cy="174"/>
            </a:xfrm>
            <a:prstGeom prst="line">
              <a:avLst/>
            </a:prstGeom>
            <a:ln w="38100" cmpd="sng">
              <a:headEnd type="stealth" w="lg" len="lg"/>
              <a:tailEnd type="none" w="med" len="med"/>
            </a:ln>
          </p:spPr>
          <p:style>
            <a:lnRef idx="1">
              <a:schemeClr val="accent4"/>
            </a:lnRef>
            <a:fillRef idx="3">
              <a:schemeClr val="accent4"/>
            </a:fillRef>
            <a:effectRef idx="2">
              <a:schemeClr val="accent4"/>
            </a:effectRef>
            <a:fontRef idx="minor">
              <a:schemeClr val="lt1"/>
            </a:fontRef>
          </p:style>
          <p:txBody>
            <a:bodyPr>
              <a:prstTxWarp prst="textNoShape">
                <a:avLst/>
              </a:prstTxWarp>
            </a:bodyPr>
            <a:lstStyle/>
            <a:p>
              <a:endParaRPr lang="en-US"/>
            </a:p>
          </p:txBody>
        </p:sp>
      </p:grpSp>
    </p:spTree>
    <p:extLst>
      <p:ext uri="{BB962C8B-B14F-4D97-AF65-F5344CB8AC3E}">
        <p14:creationId xmlns:p14="http://schemas.microsoft.com/office/powerpoint/2010/main" val="28843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p:cNvSpPr>
          <p:nvPr/>
        </p:nvSpPr>
        <p:spPr bwMode="auto">
          <a:xfrm>
            <a:off x="419695" y="5105400"/>
            <a:ext cx="8295680" cy="973336"/>
          </a:xfrm>
          <a:prstGeom prst="rect">
            <a:avLst/>
          </a:prstGeom>
          <a:noFill/>
          <a:ln w="12700">
            <a:noFill/>
            <a:miter lim="800000"/>
            <a:headEnd type="none" w="med" len="med"/>
            <a:tailEnd type="none" w="med" len="med"/>
          </a:ln>
        </p:spPr>
        <p:txBody>
          <a:bodyPr lIns="0" tIns="0" rIns="0" bIns="0" anchor="ctr">
            <a:prstTxWarp prst="textNoShape">
              <a:avLst/>
            </a:prstTxWarp>
          </a:bodyPr>
          <a:lstStyle/>
          <a:p>
            <a:r>
              <a:rPr lang="en-US" sz="2000" dirty="0" smtClean="0">
                <a:solidFill>
                  <a:schemeClr val="tx1"/>
                </a:solidFill>
                <a:effectLst>
                  <a:outerShdw blurRad="38100" dist="38100" dir="2700000" algn="tl">
                    <a:srgbClr val="000000"/>
                  </a:outerShdw>
                </a:effectLst>
                <a:ea typeface="Helvetica Neue Light" charset="0"/>
                <a:cs typeface="Helvetica Neue Light" charset="0"/>
              </a:rPr>
              <a:t>The problem is that, if you are willin</a:t>
            </a:r>
            <a:r>
              <a:rPr lang="en-US" sz="2000" dirty="0" smtClean="0">
                <a:effectLst>
                  <a:outerShdw blurRad="38100" dist="38100" dir="2700000" algn="tl">
                    <a:srgbClr val="000000"/>
                  </a:outerShdw>
                </a:effectLst>
                <a:ea typeface="Helvetica Neue Light" charset="0"/>
                <a:cs typeface="Helvetica Neue Light" charset="0"/>
              </a:rPr>
              <a:t>g to see things in new ways, almost anything sounds good at first.  Need to test out these ideas!  (</a:t>
            </a:r>
            <a:r>
              <a:rPr lang="en-US" sz="2000" dirty="0" smtClean="0">
                <a:solidFill>
                  <a:schemeClr val="tx1"/>
                </a:solidFill>
                <a:effectLst>
                  <a:outerShdw blurRad="38100" dist="38100" dir="2700000" algn="tl">
                    <a:srgbClr val="000000"/>
                  </a:outerShdw>
                </a:effectLst>
                <a:ea typeface="Helvetica Neue Light" charset="0"/>
                <a:cs typeface="Helvetica Neue Light" charset="0"/>
              </a:rPr>
              <a:t>See </a:t>
            </a:r>
            <a:r>
              <a:rPr lang="en-US" sz="2000" dirty="0">
                <a:effectLst>
                  <a:outerShdw blurRad="38100" dist="38100" dir="2700000" algn="tl">
                    <a:srgbClr val="000000"/>
                  </a:outerShdw>
                </a:effectLst>
                <a:ea typeface="Helvetica Neue Light" charset="0"/>
                <a:cs typeface="Helvetica Neue Light" charset="0"/>
              </a:rPr>
              <a:t>for example, </a:t>
            </a:r>
            <a:r>
              <a:rPr lang="en-US" sz="2000" dirty="0">
                <a:effectLst>
                  <a:outerShdw blurRad="38100" dist="38100" dir="2700000" algn="tl">
                    <a:srgbClr val="000000"/>
                  </a:outerShdw>
                </a:effectLst>
                <a:ea typeface="Helvetica Neue Light" charset="0"/>
                <a:cs typeface="Helvetica Neue Light" charset="0"/>
                <a:hlinkClick r:id="rId2"/>
              </a:rPr>
              <a:t>http://</a:t>
            </a:r>
            <a:r>
              <a:rPr lang="en-US" sz="2000" dirty="0" smtClean="0">
                <a:effectLst>
                  <a:outerShdw blurRad="38100" dist="38100" dir="2700000" algn="tl">
                    <a:srgbClr val="000000"/>
                  </a:outerShdw>
                </a:effectLst>
                <a:ea typeface="Helvetica Neue Light" charset="0"/>
                <a:cs typeface="Helvetica Neue Light" charset="0"/>
                <a:hlinkClick r:id="rId2"/>
              </a:rPr>
              <a:t>en.wikipedia.org/wiki/Deconstruction</a:t>
            </a:r>
            <a:r>
              <a:rPr lang="en-US" sz="2000" dirty="0" smtClean="0">
                <a:effectLst>
                  <a:outerShdw blurRad="38100" dist="38100" dir="2700000" algn="tl">
                    <a:srgbClr val="000000"/>
                  </a:outerShdw>
                </a:effectLst>
                <a:ea typeface="Helvetica Neue Light" charset="0"/>
                <a:cs typeface="Helvetica Neue Light" charset="0"/>
              </a:rPr>
              <a:t> for different thoughts on Derrida, et al.) </a:t>
            </a:r>
            <a:endParaRPr lang="en-US" sz="2000" dirty="0">
              <a:solidFill>
                <a:schemeClr val="tx1"/>
              </a:solidFill>
              <a:effectLst>
                <a:outerShdw blurRad="38100" dist="38100" dir="2700000" algn="tl">
                  <a:srgbClr val="000000"/>
                </a:outerShdw>
              </a:effectLst>
              <a:ea typeface="Helvetica Neue Light" charset="0"/>
              <a:cs typeface="Helvetica Neue Light" charset="0"/>
            </a:endParaRPr>
          </a:p>
        </p:txBody>
      </p:sp>
      <p:pic>
        <p:nvPicPr>
          <p:cNvPr id="46082" name="Picture 2"/>
          <p:cNvPicPr>
            <a:picLocks noChangeAspect="1" noChangeArrowheads="1"/>
          </p:cNvPicPr>
          <p:nvPr/>
        </p:nvPicPr>
        <p:blipFill>
          <a:blip r:embed="rId3"/>
          <a:srcRect/>
          <a:stretch>
            <a:fillRect/>
          </a:stretch>
        </p:blipFill>
        <p:spPr bwMode="auto">
          <a:xfrm>
            <a:off x="145108" y="1066800"/>
            <a:ext cx="8852669" cy="3732609"/>
          </a:xfrm>
          <a:prstGeom prst="rect">
            <a:avLst/>
          </a:prstGeom>
          <a:noFill/>
          <a:ln w="12700">
            <a:noFill/>
            <a:miter lim="800000"/>
            <a:headEnd/>
            <a:tailEnd/>
          </a:ln>
        </p:spPr>
      </p:pic>
      <p:sp>
        <p:nvSpPr>
          <p:cNvPr id="46083" name="Rectangle 3"/>
          <p:cNvSpPr>
            <a:spLocks noGrp="1" noChangeArrowheads="1"/>
          </p:cNvSpPr>
          <p:nvPr>
            <p:ph type="title"/>
          </p:nvPr>
        </p:nvSpPr>
        <p:spPr>
          <a:ln/>
        </p:spPr>
        <p:txBody>
          <a:bodyPr/>
          <a:lstStyle/>
          <a:p>
            <a:r>
              <a:rPr lang="en-US"/>
              <a:t>Imposter</a:t>
            </a:r>
          </a:p>
        </p:txBody>
      </p:sp>
    </p:spTree>
    <p:extLst>
      <p:ext uri="{BB962C8B-B14F-4D97-AF65-F5344CB8AC3E}">
        <p14:creationId xmlns:p14="http://schemas.microsoft.com/office/powerpoint/2010/main" val="16681101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ln/>
        </p:spPr>
        <p:txBody>
          <a:bodyPr/>
          <a:lstStyle/>
          <a:p>
            <a:r>
              <a:rPr lang="en-US"/>
              <a:t>Coupling</a:t>
            </a:r>
          </a:p>
        </p:txBody>
      </p:sp>
      <p:sp>
        <p:nvSpPr>
          <p:cNvPr id="16386" name="Rectangle 2"/>
          <p:cNvSpPr>
            <a:spLocks noGrp="1" noChangeArrowheads="1"/>
          </p:cNvSpPr>
          <p:nvPr>
            <p:ph type="body" idx="1"/>
          </p:nvPr>
        </p:nvSpPr>
        <p:spPr>
          <a:xfrm>
            <a:off x="457200" y="1295400"/>
            <a:ext cx="8458200" cy="4953000"/>
          </a:xfrm>
          <a:ln/>
        </p:spPr>
        <p:txBody>
          <a:bodyPr/>
          <a:lstStyle/>
          <a:p>
            <a:r>
              <a:rPr lang="en-US" dirty="0"/>
              <a:t>A measure of how strongly </a:t>
            </a:r>
            <a:r>
              <a:rPr lang="en-US" dirty="0" smtClean="0"/>
              <a:t/>
            </a:r>
            <a:br>
              <a:rPr lang="en-US" dirty="0" smtClean="0"/>
            </a:br>
            <a:r>
              <a:rPr lang="en-US" dirty="0" smtClean="0"/>
              <a:t>one element:</a:t>
            </a:r>
          </a:p>
          <a:p>
            <a:pPr lvl="1"/>
            <a:r>
              <a:rPr lang="en-US" dirty="0" smtClean="0"/>
              <a:t>is </a:t>
            </a:r>
            <a:r>
              <a:rPr lang="en-US" dirty="0"/>
              <a:t>connected to,</a:t>
            </a:r>
            <a:r>
              <a:rPr lang="en-US" dirty="0" smtClean="0"/>
              <a:t> </a:t>
            </a:r>
          </a:p>
          <a:p>
            <a:pPr lvl="1"/>
            <a:r>
              <a:rPr lang="en-US" dirty="0" smtClean="0"/>
              <a:t>has </a:t>
            </a:r>
            <a:r>
              <a:rPr lang="en-US" dirty="0"/>
              <a:t>knowledge of, or</a:t>
            </a:r>
            <a:r>
              <a:rPr lang="en-US" dirty="0" smtClean="0"/>
              <a:t> </a:t>
            </a:r>
          </a:p>
          <a:p>
            <a:pPr lvl="1"/>
            <a:r>
              <a:rPr lang="en-US" dirty="0" smtClean="0"/>
              <a:t>relies </a:t>
            </a:r>
            <a:r>
              <a:rPr lang="en-US" dirty="0"/>
              <a:t>on other </a:t>
            </a:r>
            <a:r>
              <a:rPr lang="en-US" dirty="0" smtClean="0"/>
              <a:t>elements</a:t>
            </a:r>
            <a:br>
              <a:rPr lang="en-US" dirty="0" smtClean="0"/>
            </a:br>
            <a:endParaRPr lang="en-US" dirty="0"/>
          </a:p>
          <a:p>
            <a:r>
              <a:rPr lang="en-US" dirty="0" smtClean="0"/>
              <a:t>Goal: </a:t>
            </a:r>
            <a:r>
              <a:rPr lang="en-US" dirty="0" smtClean="0">
                <a:solidFill>
                  <a:srgbClr val="008000"/>
                </a:solidFill>
              </a:rPr>
              <a:t>Low </a:t>
            </a:r>
            <a:r>
              <a:rPr lang="en-US" dirty="0">
                <a:solidFill>
                  <a:srgbClr val="008000"/>
                </a:solidFill>
              </a:rPr>
              <a:t>(or weak) </a:t>
            </a:r>
            <a:r>
              <a:rPr lang="en-US" dirty="0" smtClean="0"/>
              <a:t>coupling</a:t>
            </a:r>
            <a:br>
              <a:rPr lang="en-US" dirty="0" smtClean="0"/>
            </a:br>
            <a:endParaRPr lang="en-US" dirty="0" smtClean="0"/>
          </a:p>
          <a:p>
            <a:r>
              <a:rPr lang="en-US" dirty="0" smtClean="0"/>
              <a:t>What are some problems with high coupling?</a:t>
            </a:r>
            <a:endParaRPr lang="en-US" dirty="0"/>
          </a:p>
        </p:txBody>
      </p:sp>
      <p:sp>
        <p:nvSpPr>
          <p:cNvPr id="16387" name="AutoShape 3"/>
          <p:cNvSpPr>
            <a:spLocks/>
          </p:cNvSpPr>
          <p:nvPr/>
        </p:nvSpPr>
        <p:spPr bwMode="auto">
          <a:xfrm rot="1016956">
            <a:off x="5907466" y="175393"/>
            <a:ext cx="2868400" cy="2294930"/>
          </a:xfrm>
          <a:custGeom>
            <a:avLst/>
            <a:gdLst/>
            <a:ahLst/>
            <a:cxnLst/>
            <a:rect l="0" t="0" r="r" b="b"/>
            <a:pathLst>
              <a:path w="21822" h="22047">
                <a:moveTo>
                  <a:pt x="10911" y="0"/>
                </a:moveTo>
                <a:lnTo>
                  <a:pt x="13248" y="2983"/>
                </a:lnTo>
                <a:lnTo>
                  <a:pt x="16810" y="1750"/>
                </a:lnTo>
                <a:lnTo>
                  <a:pt x="17180" y="5535"/>
                </a:lnTo>
                <a:lnTo>
                  <a:pt x="20836" y="6444"/>
                </a:lnTo>
                <a:lnTo>
                  <a:pt x="19121" y="9831"/>
                </a:lnTo>
                <a:lnTo>
                  <a:pt x="21711" y="12592"/>
                </a:lnTo>
                <a:lnTo>
                  <a:pt x="18456" y="14505"/>
                </a:lnTo>
                <a:lnTo>
                  <a:pt x="19157" y="18242"/>
                </a:lnTo>
                <a:lnTo>
                  <a:pt x="15396" y="18073"/>
                </a:lnTo>
                <a:lnTo>
                  <a:pt x="13985" y="21600"/>
                </a:lnTo>
                <a:lnTo>
                  <a:pt x="10911" y="19403"/>
                </a:lnTo>
                <a:lnTo>
                  <a:pt x="7837" y="21600"/>
                </a:lnTo>
                <a:lnTo>
                  <a:pt x="6426" y="18073"/>
                </a:lnTo>
                <a:lnTo>
                  <a:pt x="2665" y="18242"/>
                </a:lnTo>
                <a:lnTo>
                  <a:pt x="3366" y="14505"/>
                </a:lnTo>
                <a:lnTo>
                  <a:pt x="111" y="12592"/>
                </a:lnTo>
                <a:lnTo>
                  <a:pt x="2701" y="9831"/>
                </a:lnTo>
                <a:lnTo>
                  <a:pt x="986" y="6444"/>
                </a:lnTo>
                <a:lnTo>
                  <a:pt x="4642" y="5535"/>
                </a:lnTo>
                <a:lnTo>
                  <a:pt x="5012" y="1750"/>
                </a:lnTo>
                <a:lnTo>
                  <a:pt x="8574" y="2983"/>
                </a:lnTo>
                <a:lnTo>
                  <a:pt x="10911" y="0"/>
                </a:lnTo>
                <a:close/>
                <a:moveTo>
                  <a:pt x="10911" y="0"/>
                </a:moveTo>
              </a:path>
            </a:pathLst>
          </a:custGeom>
          <a:gradFill flip="none" rotWithShape="1">
            <a:gsLst>
              <a:gs pos="45000">
                <a:srgbClr val="800000"/>
              </a:gs>
              <a:gs pos="100000">
                <a:srgbClr val="FFFFFF"/>
              </a:gs>
            </a:gsLst>
            <a:path path="circle">
              <a:fillToRect t="100000" r="100000"/>
            </a:path>
            <a:tileRect l="-100000" b="-100000"/>
          </a:gra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a:r>
              <a:rPr lang="en-US" sz="2800" b="1" dirty="0">
                <a:effectLst>
                  <a:outerShdw blurRad="38100" dist="38100" dir="2700000" algn="tl">
                    <a:srgbClr val="000000"/>
                  </a:outerShdw>
                </a:effectLst>
                <a:ea typeface="Helvetica Neue Light" charset="0"/>
                <a:cs typeface="Helvetica Neue Light" charset="0"/>
              </a:rPr>
              <a:t>An</a:t>
            </a:r>
            <a:r>
              <a:rPr lang="en-US" sz="2800" b="1" dirty="0" smtClean="0">
                <a:effectLst>
                  <a:outerShdw blurRad="38100" dist="38100" dir="2700000" algn="tl">
                    <a:srgbClr val="000000"/>
                  </a:outerShdw>
                </a:effectLst>
                <a:ea typeface="Helvetica Neue Light" charset="0"/>
                <a:cs typeface="Helvetica Neue Light" charset="0"/>
              </a:rPr>
              <a:t> </a:t>
            </a:r>
            <a:br>
              <a:rPr lang="en-US" sz="2800" b="1" dirty="0" smtClean="0">
                <a:effectLst>
                  <a:outerShdw blurRad="38100" dist="38100" dir="2700000" algn="tl">
                    <a:srgbClr val="000000"/>
                  </a:outerShdw>
                </a:effectLst>
                <a:ea typeface="Helvetica Neue Light" charset="0"/>
                <a:cs typeface="Helvetica Neue Light" charset="0"/>
              </a:rPr>
            </a:br>
            <a:r>
              <a:rPr lang="en-US" sz="2800" b="1" dirty="0" smtClean="0">
                <a:effectLst>
                  <a:outerShdw blurRad="38100" dist="38100" dir="2700000" algn="tl">
                    <a:srgbClr val="000000"/>
                  </a:outerShdw>
                </a:effectLst>
                <a:ea typeface="Helvetica Neue Light" charset="0"/>
                <a:cs typeface="Helvetica Neue Light" charset="0"/>
              </a:rPr>
              <a:t>Evaluative Principle</a:t>
            </a:r>
            <a:endParaRPr lang="en-US" sz="2800" b="1" dirty="0">
              <a:effectLst>
                <a:outerShdw blurRad="38100" dist="38100" dir="2700000" algn="tl">
                  <a:srgbClr val="000000"/>
                </a:outerShdw>
              </a:effectLst>
              <a:ea typeface="Helvetica Neue Light" charset="0"/>
              <a:cs typeface="Helvetica Neue Light" charset="0"/>
            </a:endParaRPr>
          </a:p>
        </p:txBody>
      </p:sp>
      <p:sp>
        <p:nvSpPr>
          <p:cNvPr id="7" name="Rectangle 3"/>
          <p:cNvSpPr>
            <a:spLocks/>
          </p:cNvSpPr>
          <p:nvPr/>
        </p:nvSpPr>
        <p:spPr bwMode="auto">
          <a:xfrm>
            <a:off x="8573259" y="6474023"/>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Q6</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Tree>
    <p:extLst>
      <p:ext uri="{BB962C8B-B14F-4D97-AF65-F5344CB8AC3E}">
        <p14:creationId xmlns:p14="http://schemas.microsoft.com/office/powerpoint/2010/main" val="29149863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ln/>
        </p:spPr>
        <p:txBody>
          <a:bodyPr/>
          <a:lstStyle/>
          <a:p>
            <a:r>
              <a:rPr lang="en-US" dirty="0"/>
              <a:t>Common Couplings</a:t>
            </a:r>
          </a:p>
        </p:txBody>
      </p:sp>
      <p:sp>
        <p:nvSpPr>
          <p:cNvPr id="26626" name="Rectangle 2"/>
          <p:cNvSpPr>
            <a:spLocks noGrp="1" noChangeArrowheads="1"/>
          </p:cNvSpPr>
          <p:nvPr>
            <p:ph type="body" idx="1"/>
          </p:nvPr>
        </p:nvSpPr>
        <p:spPr>
          <a:xfrm>
            <a:off x="457200" y="1676400"/>
            <a:ext cx="8229600" cy="4724400"/>
          </a:xfrm>
          <a:ln/>
        </p:spPr>
        <p:txBody>
          <a:bodyPr/>
          <a:lstStyle/>
          <a:p>
            <a:pPr>
              <a:spcBef>
                <a:spcPts val="1872"/>
              </a:spcBef>
            </a:pPr>
            <a:r>
              <a:rPr lang="en-US" i="1" dirty="0" smtClean="0"/>
              <a:t>A</a:t>
            </a:r>
            <a:r>
              <a:rPr lang="en-US" dirty="0" smtClean="0"/>
              <a:t> is a subclass of </a:t>
            </a:r>
            <a:r>
              <a:rPr lang="en-US" i="1" dirty="0" smtClean="0"/>
              <a:t>B</a:t>
            </a:r>
          </a:p>
          <a:p>
            <a:pPr>
              <a:spcBef>
                <a:spcPts val="1872"/>
              </a:spcBef>
            </a:pPr>
            <a:r>
              <a:rPr lang="en-US" i="1" dirty="0" smtClean="0"/>
              <a:t>A</a:t>
            </a:r>
            <a:r>
              <a:rPr lang="en-US" dirty="0" smtClean="0"/>
              <a:t> implements an interface </a:t>
            </a:r>
            <a:r>
              <a:rPr lang="en-US" i="1" dirty="0" smtClean="0"/>
              <a:t>B</a:t>
            </a:r>
            <a:endParaRPr lang="en-US" dirty="0" smtClean="0"/>
          </a:p>
          <a:p>
            <a:pPr>
              <a:spcBef>
                <a:spcPts val="1872"/>
              </a:spcBef>
            </a:pPr>
            <a:r>
              <a:rPr lang="en-US" i="1" dirty="0" smtClean="0"/>
              <a:t>A</a:t>
            </a:r>
            <a:r>
              <a:rPr lang="en-US" dirty="0" smtClean="0"/>
              <a:t> has a method with a parameter </a:t>
            </a:r>
            <a:br>
              <a:rPr lang="en-US" dirty="0" smtClean="0"/>
            </a:br>
            <a:r>
              <a:rPr lang="en-US" dirty="0" smtClean="0"/>
              <a:t>or variable of type </a:t>
            </a:r>
            <a:r>
              <a:rPr lang="en-US" i="1" dirty="0" smtClean="0"/>
              <a:t>B</a:t>
            </a:r>
            <a:endParaRPr lang="en-US" dirty="0" smtClean="0"/>
          </a:p>
          <a:p>
            <a:pPr>
              <a:spcBef>
                <a:spcPts val="1872"/>
              </a:spcBef>
            </a:pPr>
            <a:r>
              <a:rPr lang="en-US" i="1" dirty="0" smtClean="0"/>
              <a:t>A</a:t>
            </a:r>
            <a:r>
              <a:rPr lang="en-US" dirty="0" smtClean="0"/>
              <a:t> calls a static method of </a:t>
            </a:r>
            <a:r>
              <a:rPr lang="en-US" i="1" dirty="0" smtClean="0"/>
              <a:t>B</a:t>
            </a:r>
            <a:endParaRPr lang="en-US" dirty="0" smtClean="0"/>
          </a:p>
          <a:p>
            <a:pPr>
              <a:spcBef>
                <a:spcPts val="1872"/>
              </a:spcBef>
            </a:pPr>
            <a:r>
              <a:rPr lang="en-US" i="1" dirty="0" smtClean="0"/>
              <a:t>A</a:t>
            </a:r>
            <a:r>
              <a:rPr lang="en-US" dirty="0" smtClean="0"/>
              <a:t> </a:t>
            </a:r>
            <a:r>
              <a:rPr lang="en-US" dirty="0"/>
              <a:t>has an </a:t>
            </a:r>
            <a:r>
              <a:rPr lang="en-US" dirty="0" smtClean="0"/>
              <a:t>attribute </a:t>
            </a:r>
            <a:r>
              <a:rPr lang="en-US" dirty="0"/>
              <a:t>of type </a:t>
            </a:r>
            <a:r>
              <a:rPr lang="en-US" i="1" dirty="0" smtClean="0"/>
              <a:t>B</a:t>
            </a:r>
          </a:p>
          <a:p>
            <a:pPr marL="0" indent="0">
              <a:spcBef>
                <a:spcPts val="1872"/>
              </a:spcBef>
              <a:buNone/>
            </a:pPr>
            <a:r>
              <a:rPr lang="en-US" i="1" dirty="0" smtClean="0"/>
              <a:t>(List in order from high to low coupling)</a:t>
            </a:r>
            <a:endParaRPr lang="en-US" i="1" dirty="0"/>
          </a:p>
        </p:txBody>
      </p:sp>
      <p:grpSp>
        <p:nvGrpSpPr>
          <p:cNvPr id="2" name="Group 3"/>
          <p:cNvGrpSpPr>
            <a:grpSpLocks/>
          </p:cNvGrpSpPr>
          <p:nvPr/>
        </p:nvGrpSpPr>
        <p:grpSpPr bwMode="auto">
          <a:xfrm>
            <a:off x="3886481" y="1078781"/>
            <a:ext cx="4191314" cy="664145"/>
            <a:chOff x="205" y="205"/>
            <a:chExt cx="3754" cy="595"/>
          </a:xfrm>
        </p:grpSpPr>
        <p:sp>
          <p:nvSpPr>
            <p:cNvPr id="26628" name="AutoShape 4"/>
            <p:cNvSpPr>
              <a:spLocks/>
            </p:cNvSpPr>
            <p:nvPr/>
          </p:nvSpPr>
          <p:spPr bwMode="auto">
            <a:xfrm>
              <a:off x="895" y="205"/>
              <a:ext cx="3064" cy="595"/>
            </a:xfrm>
            <a:prstGeom prst="roundRect">
              <a:avLst>
                <a:gd name="adj" fmla="val 1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r>
                <a:rPr lang="en-US" sz="2500" b="1" dirty="0">
                  <a:effectLst>
                    <a:outerShdw blurRad="38100" dist="38100" dir="2700000" algn="tl">
                      <a:srgbClr val="000000"/>
                    </a:outerShdw>
                  </a:effectLst>
                  <a:ea typeface="Helvetica Neue Light" charset="0"/>
                  <a:cs typeface="Helvetica Neue Light" charset="0"/>
                </a:rPr>
                <a:t>Very strong </a:t>
              </a:r>
              <a:r>
                <a:rPr lang="en-US" sz="2500" b="1" dirty="0" smtClean="0">
                  <a:effectLst>
                    <a:outerShdw blurRad="38100" dist="38100" dir="2700000" algn="tl">
                      <a:srgbClr val="000000"/>
                    </a:outerShdw>
                  </a:effectLst>
                  <a:ea typeface="Helvetica Neue Light" charset="0"/>
                  <a:cs typeface="Helvetica Neue Light" charset="0"/>
                </a:rPr>
                <a:t>coupling</a:t>
              </a:r>
              <a:endParaRPr lang="en-US" sz="2500" b="1" dirty="0">
                <a:effectLst>
                  <a:outerShdw blurRad="38100" dist="38100" dir="2700000" algn="tl">
                    <a:srgbClr val="000000"/>
                  </a:outerShdw>
                </a:effectLst>
                <a:ea typeface="Helvetica Neue Light" charset="0"/>
                <a:cs typeface="Helvetica Neue Light" charset="0"/>
              </a:endParaRPr>
            </a:p>
          </p:txBody>
        </p:sp>
        <p:sp>
          <p:nvSpPr>
            <p:cNvPr id="26629" name="Line 5"/>
            <p:cNvSpPr>
              <a:spLocks noChangeShapeType="1"/>
            </p:cNvSpPr>
            <p:nvPr/>
          </p:nvSpPr>
          <p:spPr bwMode="auto">
            <a:xfrm flipV="1">
              <a:off x="205" y="402"/>
              <a:ext cx="650" cy="338"/>
            </a:xfrm>
            <a:prstGeom prst="line">
              <a:avLst/>
            </a:prstGeom>
            <a:ln w="38100" cap="flat" cmpd="sng" algn="ctr">
              <a:solidFill>
                <a:schemeClr val="accent2">
                  <a:shade val="95000"/>
                  <a:satMod val="105000"/>
                </a:schemeClr>
              </a:solidFill>
              <a:prstDash val="solid"/>
              <a:round/>
              <a:headEnd type="stealth"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endParaRPr lang="en-US" b="1"/>
            </a:p>
          </p:txBody>
        </p:sp>
      </p:grpSp>
      <p:sp>
        <p:nvSpPr>
          <p:cNvPr id="9" name="Rectangle 5"/>
          <p:cNvSpPr>
            <a:spLocks/>
          </p:cNvSpPr>
          <p:nvPr/>
        </p:nvSpPr>
        <p:spPr bwMode="auto">
          <a:xfrm>
            <a:off x="8573623"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Q7</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Tree>
    <p:extLst>
      <p:ext uri="{BB962C8B-B14F-4D97-AF65-F5344CB8AC3E}">
        <p14:creationId xmlns:p14="http://schemas.microsoft.com/office/powerpoint/2010/main" val="15966789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ln/>
        </p:spPr>
        <p:txBody>
          <a:bodyPr/>
          <a:lstStyle/>
          <a:p>
            <a:r>
              <a:rPr lang="en-US" dirty="0"/>
              <a:t>GRASP: Low </a:t>
            </a:r>
            <a:r>
              <a:rPr lang="en-US" dirty="0" smtClean="0"/>
              <a:t>Coupling</a:t>
            </a:r>
            <a:endParaRPr lang="en-US" dirty="0"/>
          </a:p>
        </p:txBody>
      </p:sp>
      <p:sp>
        <p:nvSpPr>
          <p:cNvPr id="39938" name="Rectangle 2"/>
          <p:cNvSpPr>
            <a:spLocks noGrp="1" noChangeArrowheads="1"/>
          </p:cNvSpPr>
          <p:nvPr>
            <p:ph type="body" idx="1"/>
          </p:nvPr>
        </p:nvSpPr>
        <p:spPr>
          <a:xfrm>
            <a:off x="457200" y="1600200"/>
            <a:ext cx="5791200" cy="4572000"/>
          </a:xfrm>
          <a:ln/>
        </p:spPr>
        <p:txBody>
          <a:bodyPr/>
          <a:lstStyle/>
          <a:p>
            <a:pPr marL="0" indent="0">
              <a:buNone/>
            </a:pPr>
            <a:r>
              <a:rPr lang="en-US" b="1" dirty="0">
                <a:solidFill>
                  <a:srgbClr val="CC0000"/>
                </a:solidFill>
                <a:latin typeface="Helvetica Neue" charset="0"/>
                <a:ea typeface="Helvetica Neue" charset="0"/>
                <a:cs typeface="Helvetica Neue" charset="0"/>
                <a:sym typeface="Helvetica Neue" charset="0"/>
              </a:rPr>
              <a:t>Problem</a:t>
            </a:r>
            <a:r>
              <a:rPr lang="en-US" dirty="0"/>
              <a:t>: </a:t>
            </a:r>
            <a:r>
              <a:rPr lang="en-US" dirty="0" smtClean="0"/>
              <a:t>How do you support low dependency, low change impact, and increased reuse?</a:t>
            </a:r>
            <a:br>
              <a:rPr lang="en-US" dirty="0" smtClean="0"/>
            </a:br>
            <a:endParaRPr lang="en-US" dirty="0" smtClean="0"/>
          </a:p>
          <a:p>
            <a:pPr marL="0" indent="0">
              <a:buNone/>
            </a:pPr>
            <a:r>
              <a:rPr lang="en-US" b="1" dirty="0">
                <a:solidFill>
                  <a:srgbClr val="008000"/>
                </a:solidFill>
                <a:latin typeface="Helvetica Neue" charset="0"/>
                <a:ea typeface="Helvetica Neue" charset="0"/>
                <a:cs typeface="Helvetica Neue" charset="0"/>
                <a:sym typeface="Helvetica Neue" charset="0"/>
              </a:rPr>
              <a:t>Solution</a:t>
            </a:r>
            <a:r>
              <a:rPr lang="en-US" dirty="0"/>
              <a:t>: Assign a responsibility </a:t>
            </a:r>
            <a:r>
              <a:rPr lang="en-US" dirty="0" smtClean="0"/>
              <a:t>so that coupling remains low. Use this principle to evaluate alternatives.</a:t>
            </a:r>
            <a:endParaRPr lang="en-US" dirty="0"/>
          </a:p>
        </p:txBody>
      </p:sp>
      <p:pic>
        <p:nvPicPr>
          <p:cNvPr id="2" name="Picture 1"/>
          <p:cNvPicPr>
            <a:picLocks noChangeAspect="1"/>
          </p:cNvPicPr>
          <p:nvPr/>
        </p:nvPicPr>
        <p:blipFill rotWithShape="1">
          <a:blip r:embed="rId3"/>
          <a:srcRect l="10841" t="6000" r="13394" b="6000"/>
          <a:stretch/>
        </p:blipFill>
        <p:spPr>
          <a:xfrm>
            <a:off x="6248400" y="2057400"/>
            <a:ext cx="2743200" cy="2443336"/>
          </a:xfrm>
          <a:prstGeom prst="rect">
            <a:avLst/>
          </a:prstGeom>
        </p:spPr>
      </p:pic>
    </p:spTree>
    <p:extLst>
      <p:ext uri="{BB962C8B-B14F-4D97-AF65-F5344CB8AC3E}">
        <p14:creationId xmlns:p14="http://schemas.microsoft.com/office/powerpoint/2010/main" val="7871874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a:lstStyle/>
          <a:p>
            <a:r>
              <a:rPr lang="en-US" dirty="0" smtClean="0"/>
              <a:t>Low Coupling Example</a:t>
            </a:r>
            <a:endParaRPr lang="en-US" dirty="0"/>
          </a:p>
        </p:txBody>
      </p:sp>
      <p:sp>
        <p:nvSpPr>
          <p:cNvPr id="19458" name="Rectangle 2"/>
          <p:cNvSpPr>
            <a:spLocks noGrp="1" noChangeArrowheads="1"/>
          </p:cNvSpPr>
          <p:nvPr>
            <p:ph type="body" idx="1"/>
          </p:nvPr>
        </p:nvSpPr>
        <p:spPr>
          <a:xfrm>
            <a:off x="533400" y="1447800"/>
            <a:ext cx="4648200" cy="4800600"/>
          </a:xfrm>
          <a:ln/>
        </p:spPr>
        <p:txBody>
          <a:bodyPr/>
          <a:lstStyle/>
          <a:p>
            <a:r>
              <a:rPr lang="en-US" dirty="0"/>
              <a:t>Suppose we need to create a </a:t>
            </a:r>
            <a:r>
              <a:rPr lang="en-US" i="1" dirty="0"/>
              <a:t>Payment</a:t>
            </a:r>
            <a:r>
              <a:rPr lang="en-US" dirty="0"/>
              <a:t> instance and associate it with a </a:t>
            </a:r>
            <a:r>
              <a:rPr lang="en-US" i="1" dirty="0" smtClean="0"/>
              <a:t>Sale</a:t>
            </a:r>
            <a:br>
              <a:rPr lang="en-US" i="1" dirty="0" smtClean="0"/>
            </a:br>
            <a:endParaRPr lang="en-US" dirty="0"/>
          </a:p>
          <a:p>
            <a:r>
              <a:rPr lang="en-US" dirty="0"/>
              <a:t>Who should be responsible?</a:t>
            </a:r>
          </a:p>
        </p:txBody>
      </p:sp>
      <p:pic>
        <p:nvPicPr>
          <p:cNvPr id="19459" name="Picture 3"/>
          <p:cNvPicPr>
            <a:picLocks noChangeAspect="1" noChangeArrowheads="1"/>
          </p:cNvPicPr>
          <p:nvPr/>
        </p:nvPicPr>
        <p:blipFill>
          <a:blip r:embed="rId2"/>
          <a:srcRect/>
          <a:stretch>
            <a:fillRect/>
          </a:stretch>
        </p:blipFill>
        <p:spPr bwMode="auto">
          <a:xfrm>
            <a:off x="5452170" y="923772"/>
            <a:ext cx="3158430" cy="5130556"/>
          </a:xfrm>
          <a:prstGeom prst="rect">
            <a:avLst/>
          </a:prstGeom>
          <a:noFill/>
          <a:ln w="12700">
            <a:noFill/>
            <a:miter lim="800000"/>
            <a:headEnd/>
            <a:tailEnd/>
          </a:ln>
        </p:spPr>
      </p:pic>
    </p:spTree>
    <p:extLst>
      <p:ext uri="{BB962C8B-B14F-4D97-AF65-F5344CB8AC3E}">
        <p14:creationId xmlns:p14="http://schemas.microsoft.com/office/powerpoint/2010/main" val="2515193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0" y="533400"/>
            <a:ext cx="9144000" cy="533400"/>
          </a:xfrm>
        </p:spPr>
        <p:txBody>
          <a:bodyPr/>
          <a:lstStyle/>
          <a:p>
            <a:pPr algn="ctr"/>
            <a:r>
              <a:rPr lang="en-US" sz="3200" dirty="0"/>
              <a:t>Learning Outcomes: </a:t>
            </a:r>
            <a:r>
              <a:rPr lang="en-US" sz="3200" dirty="0" smtClean="0"/>
              <a:t>Patterns, Tradeoffs</a:t>
            </a:r>
            <a:endParaRPr lang="en-US" sz="3200" dirty="0"/>
          </a:p>
        </p:txBody>
      </p:sp>
      <p:sp>
        <p:nvSpPr>
          <p:cNvPr id="50180" name="Rectangle 4"/>
          <p:cNvSpPr>
            <a:spLocks noGrp="1" noChangeArrowheads="1"/>
          </p:cNvSpPr>
          <p:nvPr>
            <p:ph type="body" sz="half" idx="2"/>
          </p:nvPr>
        </p:nvSpPr>
        <p:spPr>
          <a:xfrm>
            <a:off x="228600" y="1219200"/>
            <a:ext cx="6248400" cy="5105400"/>
          </a:xfrm>
        </p:spPr>
        <p:txBody>
          <a:bodyPr/>
          <a:lstStyle/>
          <a:p>
            <a:pPr marL="0" indent="0">
              <a:buFont typeface="Wingdings" charset="0"/>
              <a:buNone/>
            </a:pPr>
            <a:r>
              <a:rPr lang="en-US" sz="2400" dirty="0" smtClean="0">
                <a:solidFill>
                  <a:srgbClr val="000090"/>
                </a:solidFill>
                <a:latin typeface="Arial" charset="0"/>
              </a:rPr>
              <a:t>Identify </a:t>
            </a:r>
            <a:r>
              <a:rPr lang="en-US" sz="2400" dirty="0">
                <a:solidFill>
                  <a:srgbClr val="000090"/>
                </a:solidFill>
                <a:latin typeface="Arial" charset="0"/>
              </a:rPr>
              <a:t>criteria for the design of a software system and select patterns, create frameworks, and partition software to satisfy the inherent trade-offs. </a:t>
            </a:r>
            <a:r>
              <a:rPr lang="en-US" sz="2400" dirty="0" smtClean="0">
                <a:solidFill>
                  <a:srgbClr val="000090"/>
                </a:solidFill>
                <a:latin typeface="Arial" charset="0"/>
              </a:rPr>
              <a:t/>
            </a:r>
            <a:br>
              <a:rPr lang="en-US" sz="2400" dirty="0" smtClean="0">
                <a:solidFill>
                  <a:srgbClr val="000090"/>
                </a:solidFill>
                <a:latin typeface="Arial" charset="0"/>
              </a:rPr>
            </a:br>
            <a:endParaRPr lang="en-US" sz="2400" dirty="0" smtClean="0">
              <a:solidFill>
                <a:srgbClr val="000090"/>
              </a:solidFill>
              <a:latin typeface="Arial" charset="0"/>
            </a:endParaRPr>
          </a:p>
          <a:p>
            <a:pPr marL="0" indent="0">
              <a:buNone/>
            </a:pPr>
            <a:r>
              <a:rPr lang="en-US" sz="2400" dirty="0" smtClean="0">
                <a:latin typeface="Arial" charset="0"/>
              </a:rPr>
              <a:t>Examine GRASP Patterns: </a:t>
            </a:r>
          </a:p>
          <a:p>
            <a:r>
              <a:rPr lang="en-US" dirty="0" smtClean="0">
                <a:latin typeface="Arial" charset="0"/>
              </a:rPr>
              <a:t>Creator</a:t>
            </a:r>
            <a:r>
              <a:rPr lang="en-US" dirty="0">
                <a:latin typeface="Arial" charset="0"/>
              </a:rPr>
              <a:t>		</a:t>
            </a:r>
          </a:p>
          <a:p>
            <a:r>
              <a:rPr lang="en-US" dirty="0">
                <a:latin typeface="Arial" charset="0"/>
              </a:rPr>
              <a:t>Information Expert</a:t>
            </a:r>
          </a:p>
          <a:p>
            <a:r>
              <a:rPr lang="en-US" dirty="0">
                <a:latin typeface="Arial" charset="0"/>
              </a:rPr>
              <a:t>Controller</a:t>
            </a:r>
          </a:p>
          <a:p>
            <a:r>
              <a:rPr lang="en-US" dirty="0">
                <a:latin typeface="Arial" charset="0"/>
              </a:rPr>
              <a:t>Low Coupling	</a:t>
            </a:r>
          </a:p>
          <a:p>
            <a:r>
              <a:rPr lang="en-US" dirty="0">
                <a:latin typeface="Arial" charset="0"/>
              </a:rPr>
              <a:t>High </a:t>
            </a:r>
            <a:r>
              <a:rPr lang="en-US" dirty="0" smtClean="0">
                <a:latin typeface="Arial" charset="0"/>
              </a:rPr>
              <a:t>Cohesion</a:t>
            </a:r>
            <a:br>
              <a:rPr lang="en-US" dirty="0" smtClean="0">
                <a:latin typeface="Arial" charset="0"/>
              </a:rPr>
            </a:br>
            <a:endParaRPr lang="en-US" dirty="0" smtClean="0">
              <a:latin typeface="Arial" charset="0"/>
            </a:endParaRPr>
          </a:p>
        </p:txBody>
      </p:sp>
      <p:sp>
        <p:nvSpPr>
          <p:cNvPr id="9" name="TextBox 8"/>
          <p:cNvSpPr txBox="1">
            <a:spLocks noChangeArrowheads="1"/>
          </p:cNvSpPr>
          <p:nvPr/>
        </p:nvSpPr>
        <p:spPr bwMode="auto">
          <a:xfrm>
            <a:off x="8464793" y="6381690"/>
            <a:ext cx="5268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dirty="0">
                <a:solidFill>
                  <a:srgbClr val="FFFFFF"/>
                </a:solidFill>
                <a:latin typeface="+mn-lt"/>
              </a:rPr>
              <a:t>Q3</a:t>
            </a:r>
          </a:p>
        </p:txBody>
      </p:sp>
      <p:pic>
        <p:nvPicPr>
          <p:cNvPr id="7" name="Picture 6"/>
          <p:cNvPicPr>
            <a:picLocks noChangeAspect="1"/>
          </p:cNvPicPr>
          <p:nvPr/>
        </p:nvPicPr>
        <p:blipFill>
          <a:blip r:embed="rId3"/>
          <a:stretch>
            <a:fillRect/>
          </a:stretch>
        </p:blipFill>
        <p:spPr>
          <a:xfrm>
            <a:off x="5410200" y="1752600"/>
            <a:ext cx="4038600" cy="4038600"/>
          </a:xfrm>
          <a:prstGeom prst="rect">
            <a:avLst/>
          </a:prstGeom>
          <a:scene3d>
            <a:camera prst="isometricRightUp"/>
            <a:lightRig rig="threePt" dir="t"/>
          </a:scene3d>
          <a:sp3d>
            <a:bevelT/>
          </a:sp3d>
        </p:spPr>
      </p:pic>
      <p:sp>
        <p:nvSpPr>
          <p:cNvPr id="2" name="TextBox 1"/>
          <p:cNvSpPr txBox="1"/>
          <p:nvPr/>
        </p:nvSpPr>
        <p:spPr>
          <a:xfrm>
            <a:off x="2057400" y="6477000"/>
            <a:ext cx="6779164" cy="307777"/>
          </a:xfrm>
          <a:prstGeom prst="rect">
            <a:avLst/>
          </a:prstGeom>
          <a:noFill/>
        </p:spPr>
        <p:txBody>
          <a:bodyPr wrap="none" rtlCol="0">
            <a:spAutoFit/>
          </a:bodyPr>
          <a:lstStyle/>
          <a:p>
            <a:r>
              <a:rPr lang="en-US" sz="1400" dirty="0" smtClean="0"/>
              <a:t>Pattern – math style.  </a:t>
            </a:r>
            <a:r>
              <a:rPr lang="en-US" sz="1400" dirty="0"/>
              <a:t>See </a:t>
            </a:r>
            <a:r>
              <a:rPr lang="en-US" sz="1400" dirty="0">
                <a:hlinkClick r:id="rId4"/>
              </a:rPr>
              <a:t>http://</a:t>
            </a:r>
            <a:r>
              <a:rPr lang="en-US" sz="1400" dirty="0" smtClean="0">
                <a:hlinkClick r:id="rId4"/>
              </a:rPr>
              <a:t>www.alfredo-haeberli.com/products/pattern/1.html</a:t>
            </a:r>
            <a:r>
              <a:rPr lang="en-US" sz="1400" dirty="0" smtClean="0"/>
              <a:t>. </a:t>
            </a:r>
            <a:endParaRPr lang="en-US" sz="1400" dirty="0"/>
          </a:p>
        </p:txBody>
      </p:sp>
    </p:spTree>
    <p:extLst>
      <p:ext uri="{BB962C8B-B14F-4D97-AF65-F5344CB8AC3E}">
        <p14:creationId xmlns:p14="http://schemas.microsoft.com/office/powerpoint/2010/main" val="37994294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p:spPr>
        <p:txBody>
          <a:bodyPr/>
          <a:lstStyle/>
          <a:p>
            <a:r>
              <a:rPr lang="en-US" dirty="0" smtClean="0"/>
              <a:t>Which option has Lower </a:t>
            </a:r>
            <a:r>
              <a:rPr lang="en-US" dirty="0"/>
              <a:t>Coupling?</a:t>
            </a:r>
          </a:p>
        </p:txBody>
      </p:sp>
      <p:pic>
        <p:nvPicPr>
          <p:cNvPr id="24580" name="Picture 4"/>
          <p:cNvPicPr>
            <a:picLocks noChangeAspect="1" noChangeArrowheads="1"/>
          </p:cNvPicPr>
          <p:nvPr/>
        </p:nvPicPr>
        <p:blipFill>
          <a:blip r:embed="rId3"/>
          <a:srcRect/>
          <a:stretch>
            <a:fillRect/>
          </a:stretch>
        </p:blipFill>
        <p:spPr bwMode="auto">
          <a:xfrm>
            <a:off x="453409" y="3811785"/>
            <a:ext cx="8055749" cy="2436615"/>
          </a:xfrm>
          <a:prstGeom prst="rect">
            <a:avLst/>
          </a:prstGeom>
          <a:noFill/>
          <a:ln w="12700">
            <a:solidFill>
              <a:srgbClr val="FFFFFF"/>
            </a:solidFill>
            <a:miter lim="800000"/>
            <a:headEnd/>
            <a:tailEnd/>
          </a:ln>
        </p:spPr>
      </p:pic>
      <p:pic>
        <p:nvPicPr>
          <p:cNvPr id="24581" name="Picture 5"/>
          <p:cNvPicPr>
            <a:picLocks noChangeAspect="1" noChangeArrowheads="1"/>
          </p:cNvPicPr>
          <p:nvPr/>
        </p:nvPicPr>
        <p:blipFill>
          <a:blip r:embed="rId4"/>
          <a:srcRect/>
          <a:stretch>
            <a:fillRect/>
          </a:stretch>
        </p:blipFill>
        <p:spPr bwMode="auto">
          <a:xfrm>
            <a:off x="510539" y="1220985"/>
            <a:ext cx="8023861" cy="1981200"/>
          </a:xfrm>
          <a:prstGeom prst="rect">
            <a:avLst/>
          </a:prstGeom>
          <a:noFill/>
          <a:ln w="12700">
            <a:noFill/>
            <a:miter lim="800000"/>
            <a:headEnd/>
            <a:tailEnd/>
          </a:ln>
        </p:spPr>
      </p:pic>
      <p:grpSp>
        <p:nvGrpSpPr>
          <p:cNvPr id="2" name="Group 1"/>
          <p:cNvGrpSpPr/>
          <p:nvPr/>
        </p:nvGrpSpPr>
        <p:grpSpPr>
          <a:xfrm>
            <a:off x="5334000" y="1524000"/>
            <a:ext cx="1981200" cy="1447800"/>
            <a:chOff x="5334000" y="1524000"/>
            <a:chExt cx="1981200" cy="1447800"/>
          </a:xfrm>
        </p:grpSpPr>
        <p:sp>
          <p:nvSpPr>
            <p:cNvPr id="5" name="Oval 4"/>
            <p:cNvSpPr/>
            <p:nvPr/>
          </p:nvSpPr>
          <p:spPr bwMode="auto">
            <a:xfrm>
              <a:off x="5334000" y="2590800"/>
              <a:ext cx="381000" cy="381000"/>
            </a:xfrm>
            <a:prstGeom prst="ellipse">
              <a:avLst/>
            </a:prstGeom>
            <a:noFill/>
            <a:ln w="28575"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Oval 5"/>
            <p:cNvSpPr/>
            <p:nvPr/>
          </p:nvSpPr>
          <p:spPr bwMode="auto">
            <a:xfrm>
              <a:off x="6934200" y="1524000"/>
              <a:ext cx="381000" cy="381000"/>
            </a:xfrm>
            <a:prstGeom prst="ellipse">
              <a:avLst/>
            </a:prstGeom>
            <a:noFill/>
            <a:ln w="28575"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Tree>
    <p:extLst>
      <p:ext uri="{BB962C8B-B14F-4D97-AF65-F5344CB8AC3E}">
        <p14:creationId xmlns:p14="http://schemas.microsoft.com/office/powerpoint/2010/main" val="27121627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see it from different angles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24000"/>
            <a:ext cx="3633268" cy="2803525"/>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4419600"/>
            <a:ext cx="3429000" cy="1631216"/>
          </a:xfrm>
          <a:prstGeom prst="rect">
            <a:avLst/>
          </a:prstGeom>
          <a:noFill/>
        </p:spPr>
        <p:txBody>
          <a:bodyPr wrap="square" rtlCol="0">
            <a:spAutoFit/>
          </a:bodyPr>
          <a:lstStyle/>
          <a:p>
            <a:r>
              <a:rPr lang="en-US" sz="2000" dirty="0" smtClean="0"/>
              <a:t>Self-serve checkout:  Usually you pick the type of payment on the main screen, then interact mostly with other attached gadgets.</a:t>
            </a:r>
            <a:endParaRPr lang="en-US" sz="2000" dirty="0"/>
          </a:p>
        </p:txBody>
      </p:sp>
      <p:sp>
        <p:nvSpPr>
          <p:cNvPr id="7" name="TextBox 6"/>
          <p:cNvSpPr txBox="1"/>
          <p:nvPr/>
        </p:nvSpPr>
        <p:spPr>
          <a:xfrm>
            <a:off x="4724400" y="4419600"/>
            <a:ext cx="3810000" cy="1938992"/>
          </a:xfrm>
          <a:prstGeom prst="rect">
            <a:avLst/>
          </a:prstGeom>
          <a:noFill/>
        </p:spPr>
        <p:txBody>
          <a:bodyPr wrap="square" rtlCol="0">
            <a:spAutoFit/>
          </a:bodyPr>
          <a:lstStyle/>
          <a:p>
            <a:r>
              <a:rPr lang="en-US" sz="2000" dirty="0" smtClean="0"/>
              <a:t>Cashier checkout:  Credit is separate, but the cashier handles cash on the register.</a:t>
            </a:r>
          </a:p>
          <a:p>
            <a:endParaRPr lang="en-US" sz="2000" dirty="0"/>
          </a:p>
          <a:p>
            <a:r>
              <a:rPr lang="en-US" sz="2000" b="1" dirty="0" smtClean="0"/>
              <a:t>So – should “Sale” drive “Payment” in the OO model?</a:t>
            </a:r>
            <a:endParaRPr lang="en-US" sz="2000" b="1" dirty="0"/>
          </a:p>
        </p:txBody>
      </p:sp>
    </p:spTree>
    <p:extLst>
      <p:ext uri="{BB962C8B-B14F-4D97-AF65-F5344CB8AC3E}">
        <p14:creationId xmlns:p14="http://schemas.microsoft.com/office/powerpoint/2010/main" val="712627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real coupling no-no’s</a:t>
            </a:r>
            <a:endParaRPr lang="en-US" dirty="0"/>
          </a:p>
        </p:txBody>
      </p:sp>
      <p:sp>
        <p:nvSpPr>
          <p:cNvPr id="3" name="Content Placeholder 2"/>
          <p:cNvSpPr>
            <a:spLocks noGrp="1"/>
          </p:cNvSpPr>
          <p:nvPr>
            <p:ph idx="1"/>
          </p:nvPr>
        </p:nvSpPr>
        <p:spPr/>
        <p:txBody>
          <a:bodyPr/>
          <a:lstStyle/>
          <a:p>
            <a:r>
              <a:rPr lang="en-US" dirty="0" smtClean="0"/>
              <a:t>“Coordinating coupling” – </a:t>
            </a:r>
            <a:r>
              <a:rPr lang="en-US" i="1" dirty="0" smtClean="0"/>
              <a:t>A</a:t>
            </a:r>
            <a:r>
              <a:rPr lang="en-US" dirty="0" smtClean="0"/>
              <a:t> passes a parameter to </a:t>
            </a:r>
            <a:r>
              <a:rPr lang="en-US" i="1" dirty="0" smtClean="0"/>
              <a:t>B</a:t>
            </a:r>
            <a:r>
              <a:rPr lang="en-US" dirty="0" smtClean="0"/>
              <a:t> that is used in </a:t>
            </a:r>
            <a:r>
              <a:rPr lang="en-US" i="1" dirty="0" smtClean="0"/>
              <a:t>B</a:t>
            </a:r>
            <a:r>
              <a:rPr lang="en-US" dirty="0" smtClean="0"/>
              <a:t> to determine the actions of </a:t>
            </a:r>
            <a:r>
              <a:rPr lang="en-US" i="1" dirty="0" smtClean="0"/>
              <a:t>B</a:t>
            </a:r>
            <a:r>
              <a:rPr lang="en-US" dirty="0" smtClean="0"/>
              <a:t> (like “flag passing”)</a:t>
            </a:r>
          </a:p>
          <a:p>
            <a:r>
              <a:rPr lang="en-US" dirty="0" smtClean="0"/>
              <a:t>“Common environment coupling” – </a:t>
            </a:r>
            <a:r>
              <a:rPr lang="en-US" i="1" dirty="0" smtClean="0"/>
              <a:t>A </a:t>
            </a:r>
            <a:r>
              <a:rPr lang="en-US" dirty="0" smtClean="0"/>
              <a:t>and </a:t>
            </a:r>
            <a:r>
              <a:rPr lang="en-US" i="1" dirty="0" smtClean="0"/>
              <a:t>B </a:t>
            </a:r>
            <a:r>
              <a:rPr lang="en-US" dirty="0" smtClean="0"/>
              <a:t>contain references to some shared data area that incorporates knowledge about its structure and organization.  Any change to the format of the block requires that all the modules using it must also be modified.</a:t>
            </a:r>
          </a:p>
          <a:p>
            <a:endParaRPr lang="en-US" dirty="0"/>
          </a:p>
          <a:p>
            <a:pPr marL="0" indent="0">
              <a:buNone/>
            </a:pPr>
            <a:r>
              <a:rPr lang="en-US" sz="2000" dirty="0" smtClean="0"/>
              <a:t>From </a:t>
            </a:r>
            <a:r>
              <a:rPr lang="en-US" sz="2000" i="1" dirty="0" smtClean="0"/>
              <a:t>Software Design</a:t>
            </a:r>
            <a:r>
              <a:rPr lang="en-US" sz="2000" dirty="0" smtClean="0"/>
              <a:t>, by David </a:t>
            </a:r>
            <a:r>
              <a:rPr lang="en-US" sz="2000" dirty="0" err="1" smtClean="0"/>
              <a:t>Budgen</a:t>
            </a:r>
            <a:r>
              <a:rPr lang="en-US" sz="2000" dirty="0" smtClean="0"/>
              <a:t>, 2</a:t>
            </a:r>
            <a:r>
              <a:rPr lang="en-US" sz="2000" baseline="30000" dirty="0" smtClean="0"/>
              <a:t>nd</a:t>
            </a:r>
            <a:r>
              <a:rPr lang="en-US" sz="2000" dirty="0" smtClean="0"/>
              <a:t> </a:t>
            </a:r>
            <a:r>
              <a:rPr lang="en-US" sz="2000" dirty="0" err="1" smtClean="0"/>
              <a:t>ed</a:t>
            </a:r>
            <a:r>
              <a:rPr lang="en-US" sz="2000" dirty="0" smtClean="0"/>
              <a:t>, 2003, p. 77.</a:t>
            </a:r>
            <a:endParaRPr lang="en-US" sz="2000" dirty="0"/>
          </a:p>
        </p:txBody>
      </p:sp>
    </p:spTree>
    <p:extLst>
      <p:ext uri="{BB962C8B-B14F-4D97-AF65-F5344CB8AC3E}">
        <p14:creationId xmlns:p14="http://schemas.microsoft.com/office/powerpoint/2010/main" val="118389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381000" y="381000"/>
            <a:ext cx="8229600" cy="609600"/>
          </a:xfrm>
          <a:ln/>
        </p:spPr>
        <p:txBody>
          <a:bodyPr/>
          <a:lstStyle/>
          <a:p>
            <a:r>
              <a:rPr lang="en-US" dirty="0" smtClean="0"/>
              <a:t>Advice: Pick </a:t>
            </a:r>
            <a:r>
              <a:rPr lang="en-US" dirty="0"/>
              <a:t>Your Battles</a:t>
            </a:r>
          </a:p>
        </p:txBody>
      </p:sp>
      <p:sp>
        <p:nvSpPr>
          <p:cNvPr id="28674" name="Rectangle 2"/>
          <p:cNvSpPr>
            <a:spLocks noGrp="1" noChangeArrowheads="1"/>
          </p:cNvSpPr>
          <p:nvPr>
            <p:ph type="body" idx="1"/>
          </p:nvPr>
        </p:nvSpPr>
        <p:spPr>
          <a:xfrm>
            <a:off x="228600" y="1066800"/>
            <a:ext cx="5181600" cy="5029200"/>
          </a:xfrm>
          <a:ln/>
        </p:spPr>
        <p:txBody>
          <a:bodyPr/>
          <a:lstStyle/>
          <a:p>
            <a:r>
              <a:rPr lang="en-US" dirty="0"/>
              <a:t>Coupling to stable, pervasive elements</a:t>
            </a:r>
            <a:r>
              <a:rPr lang="en-US" dirty="0" smtClean="0"/>
              <a:t> </a:t>
            </a:r>
            <a:br>
              <a:rPr lang="en-US" dirty="0" smtClean="0"/>
            </a:br>
            <a:r>
              <a:rPr lang="en-US" dirty="0" smtClean="0"/>
              <a:t>isn’t </a:t>
            </a:r>
            <a:r>
              <a:rPr lang="en-US" dirty="0"/>
              <a:t>a problem</a:t>
            </a:r>
            <a:endParaRPr lang="en-US" dirty="0" smtClean="0"/>
          </a:p>
          <a:p>
            <a:pPr marL="598268" lvl="1"/>
            <a:r>
              <a:rPr lang="en-US" dirty="0" smtClean="0"/>
              <a:t>e.g</a:t>
            </a:r>
            <a:r>
              <a:rPr lang="en-US" dirty="0"/>
              <a:t>., </a:t>
            </a:r>
            <a:r>
              <a:rPr lang="en-US" i="1" dirty="0" err="1" smtClean="0"/>
              <a:t>java.util.ArrayList</a:t>
            </a:r>
            <a:r>
              <a:rPr lang="en-US" i="1" dirty="0" smtClean="0"/>
              <a:t/>
            </a:r>
            <a:br>
              <a:rPr lang="en-US" i="1" dirty="0" smtClean="0"/>
            </a:br>
            <a:endParaRPr lang="en-US" i="1" dirty="0" smtClean="0"/>
          </a:p>
          <a:p>
            <a:r>
              <a:rPr lang="en-US" dirty="0"/>
              <a:t>Coupling to unstable elements can be a problem</a:t>
            </a:r>
          </a:p>
          <a:p>
            <a:pPr marL="598268" lvl="1"/>
            <a:r>
              <a:rPr lang="en-US" dirty="0"/>
              <a:t>Unstable interface, implementation, or </a:t>
            </a:r>
            <a:r>
              <a:rPr lang="en-US" dirty="0" smtClean="0"/>
              <a:t>presence</a:t>
            </a:r>
            <a:br>
              <a:rPr lang="en-US" dirty="0" smtClean="0"/>
            </a:br>
            <a:endParaRPr lang="en-US" dirty="0" smtClean="0"/>
          </a:p>
          <a:p>
            <a:r>
              <a:rPr lang="en-US" dirty="0"/>
              <a:t>Clearly can’t eliminate coupling completely!</a:t>
            </a:r>
          </a:p>
        </p:txBody>
      </p:sp>
      <p:pic>
        <p:nvPicPr>
          <p:cNvPr id="4" name="Picture 3"/>
          <p:cNvPicPr>
            <a:picLocks noChangeAspect="1"/>
          </p:cNvPicPr>
          <p:nvPr/>
        </p:nvPicPr>
        <p:blipFill>
          <a:blip r:embed="rId3"/>
          <a:stretch>
            <a:fillRect/>
          </a:stretch>
        </p:blipFill>
        <p:spPr>
          <a:xfrm>
            <a:off x="5349240" y="1447800"/>
            <a:ext cx="3718560" cy="4648200"/>
          </a:xfrm>
          <a:prstGeom prst="rect">
            <a:avLst/>
          </a:prstGeom>
        </p:spPr>
      </p:pic>
      <p:sp>
        <p:nvSpPr>
          <p:cNvPr id="6" name="Rectangle 3"/>
          <p:cNvSpPr>
            <a:spLocks/>
          </p:cNvSpPr>
          <p:nvPr/>
        </p:nvSpPr>
        <p:spPr bwMode="auto">
          <a:xfrm>
            <a:off x="8568414"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Q8</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Tree>
    <p:extLst>
      <p:ext uri="{BB962C8B-B14F-4D97-AF65-F5344CB8AC3E}">
        <p14:creationId xmlns:p14="http://schemas.microsoft.com/office/powerpoint/2010/main" val="1398854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ln/>
        </p:spPr>
        <p:txBody>
          <a:bodyPr/>
          <a:lstStyle/>
          <a:p>
            <a:r>
              <a:rPr lang="en-US" dirty="0"/>
              <a:t>Common </a:t>
            </a:r>
            <a:r>
              <a:rPr lang="en-US" dirty="0" smtClean="0"/>
              <a:t>Couplings … Revisited</a:t>
            </a:r>
            <a:endParaRPr lang="en-US" dirty="0"/>
          </a:p>
        </p:txBody>
      </p:sp>
      <p:sp>
        <p:nvSpPr>
          <p:cNvPr id="26626" name="Rectangle 2"/>
          <p:cNvSpPr>
            <a:spLocks noGrp="1" noChangeArrowheads="1"/>
          </p:cNvSpPr>
          <p:nvPr>
            <p:ph type="body" idx="1"/>
          </p:nvPr>
        </p:nvSpPr>
        <p:spPr>
          <a:xfrm>
            <a:off x="457200" y="1676400"/>
            <a:ext cx="5410200" cy="4724400"/>
          </a:xfrm>
          <a:ln/>
        </p:spPr>
        <p:txBody>
          <a:bodyPr/>
          <a:lstStyle/>
          <a:p>
            <a:pPr>
              <a:spcBef>
                <a:spcPts val="1872"/>
              </a:spcBef>
            </a:pPr>
            <a:r>
              <a:rPr lang="en-US" i="1" dirty="0" smtClean="0"/>
              <a:t>A</a:t>
            </a:r>
            <a:r>
              <a:rPr lang="en-US" dirty="0" smtClean="0"/>
              <a:t> is a subclass of </a:t>
            </a:r>
            <a:r>
              <a:rPr lang="en-US" i="1" dirty="0" smtClean="0"/>
              <a:t>B</a:t>
            </a:r>
          </a:p>
          <a:p>
            <a:pPr>
              <a:spcBef>
                <a:spcPts val="1872"/>
              </a:spcBef>
            </a:pPr>
            <a:r>
              <a:rPr lang="en-US" i="1" dirty="0" smtClean="0"/>
              <a:t>We might want to use </a:t>
            </a:r>
            <a:r>
              <a:rPr lang="en-US" i="1" dirty="0" err="1" smtClean="0"/>
              <a:t>subclassing</a:t>
            </a:r>
            <a:r>
              <a:rPr lang="en-US" i="1" dirty="0" smtClean="0"/>
              <a:t> in OO design, so this warning means “pick your parent classes carefully.”  They may change, but these changes shouldn’t require rewriting the child classes!</a:t>
            </a:r>
            <a:endParaRPr lang="en-US" i="1" dirty="0"/>
          </a:p>
        </p:txBody>
      </p:sp>
      <p:grpSp>
        <p:nvGrpSpPr>
          <p:cNvPr id="2" name="Group 3"/>
          <p:cNvGrpSpPr>
            <a:grpSpLocks/>
          </p:cNvGrpSpPr>
          <p:nvPr/>
        </p:nvGrpSpPr>
        <p:grpSpPr bwMode="auto">
          <a:xfrm>
            <a:off x="3886481" y="1078781"/>
            <a:ext cx="4191314" cy="664145"/>
            <a:chOff x="205" y="205"/>
            <a:chExt cx="3754" cy="595"/>
          </a:xfrm>
        </p:grpSpPr>
        <p:sp>
          <p:nvSpPr>
            <p:cNvPr id="26628" name="AutoShape 4"/>
            <p:cNvSpPr>
              <a:spLocks/>
            </p:cNvSpPr>
            <p:nvPr/>
          </p:nvSpPr>
          <p:spPr bwMode="auto">
            <a:xfrm>
              <a:off x="895" y="205"/>
              <a:ext cx="3064" cy="595"/>
            </a:xfrm>
            <a:prstGeom prst="roundRect">
              <a:avLst>
                <a:gd name="adj" fmla="val 1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0" rIns="0" bIns="0" anchor="ctr">
              <a:prstTxWarp prst="textNoShape">
                <a:avLst/>
              </a:prstTxWarp>
            </a:bodyPr>
            <a:lstStyle/>
            <a:p>
              <a:r>
                <a:rPr lang="en-US" sz="2500" b="1" dirty="0">
                  <a:effectLst>
                    <a:outerShdw blurRad="38100" dist="38100" dir="2700000" algn="tl">
                      <a:srgbClr val="000000"/>
                    </a:outerShdw>
                  </a:effectLst>
                  <a:ea typeface="Helvetica Neue Light" charset="0"/>
                  <a:cs typeface="Helvetica Neue Light" charset="0"/>
                </a:rPr>
                <a:t>Very strong </a:t>
              </a:r>
              <a:r>
                <a:rPr lang="en-US" sz="2500" b="1" dirty="0" smtClean="0">
                  <a:effectLst>
                    <a:outerShdw blurRad="38100" dist="38100" dir="2700000" algn="tl">
                      <a:srgbClr val="000000"/>
                    </a:outerShdw>
                  </a:effectLst>
                  <a:ea typeface="Helvetica Neue Light" charset="0"/>
                  <a:cs typeface="Helvetica Neue Light" charset="0"/>
                </a:rPr>
                <a:t>coupling</a:t>
              </a:r>
              <a:endParaRPr lang="en-US" sz="2500" b="1" dirty="0">
                <a:effectLst>
                  <a:outerShdw blurRad="38100" dist="38100" dir="2700000" algn="tl">
                    <a:srgbClr val="000000"/>
                  </a:outerShdw>
                </a:effectLst>
                <a:ea typeface="Helvetica Neue Light" charset="0"/>
                <a:cs typeface="Helvetica Neue Light" charset="0"/>
              </a:endParaRPr>
            </a:p>
          </p:txBody>
        </p:sp>
        <p:sp>
          <p:nvSpPr>
            <p:cNvPr id="26629" name="Line 5"/>
            <p:cNvSpPr>
              <a:spLocks noChangeShapeType="1"/>
            </p:cNvSpPr>
            <p:nvPr/>
          </p:nvSpPr>
          <p:spPr bwMode="auto">
            <a:xfrm flipV="1">
              <a:off x="205" y="402"/>
              <a:ext cx="650" cy="338"/>
            </a:xfrm>
            <a:prstGeom prst="line">
              <a:avLst/>
            </a:prstGeom>
            <a:ln w="38100" cap="flat" cmpd="sng" algn="ctr">
              <a:solidFill>
                <a:schemeClr val="accent2">
                  <a:shade val="95000"/>
                  <a:satMod val="105000"/>
                </a:schemeClr>
              </a:solidFill>
              <a:prstDash val="solid"/>
              <a:round/>
              <a:headEnd type="stealth"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endParaRPr lang="en-US" b="1"/>
            </a:p>
          </p:txBody>
        </p:sp>
      </p:grpSp>
    </p:spTree>
    <p:extLst>
      <p:ext uri="{BB962C8B-B14F-4D97-AF65-F5344CB8AC3E}">
        <p14:creationId xmlns:p14="http://schemas.microsoft.com/office/powerpoint/2010/main" val="3797784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ln/>
        </p:spPr>
        <p:txBody>
          <a:bodyPr/>
          <a:lstStyle/>
          <a:p>
            <a:r>
              <a:rPr lang="en-US"/>
              <a:t>Cohesion</a:t>
            </a:r>
          </a:p>
        </p:txBody>
      </p:sp>
      <p:sp>
        <p:nvSpPr>
          <p:cNvPr id="31746" name="Rectangle 2"/>
          <p:cNvSpPr>
            <a:spLocks noGrp="1" noChangeArrowheads="1"/>
          </p:cNvSpPr>
          <p:nvPr>
            <p:ph type="body" idx="1"/>
          </p:nvPr>
        </p:nvSpPr>
        <p:spPr>
          <a:xfrm>
            <a:off x="685800" y="1447800"/>
            <a:ext cx="8229600" cy="4953000"/>
          </a:xfrm>
          <a:ln/>
        </p:spPr>
        <p:txBody>
          <a:bodyPr/>
          <a:lstStyle/>
          <a:p>
            <a:r>
              <a:rPr lang="en-US" dirty="0"/>
              <a:t>A measure of how</a:t>
            </a:r>
            <a:r>
              <a:rPr lang="en-US" dirty="0" smtClean="0"/>
              <a:t> </a:t>
            </a:r>
            <a:br>
              <a:rPr lang="en-US" dirty="0" smtClean="0"/>
            </a:br>
            <a:r>
              <a:rPr lang="en-US" dirty="0" smtClean="0"/>
              <a:t>strongly </a:t>
            </a:r>
            <a:r>
              <a:rPr lang="en-US" dirty="0"/>
              <a:t>related and</a:t>
            </a:r>
            <a:r>
              <a:rPr lang="en-US" dirty="0" smtClean="0"/>
              <a:t> focused </a:t>
            </a:r>
            <a:br>
              <a:rPr lang="en-US" dirty="0" smtClean="0"/>
            </a:br>
            <a:r>
              <a:rPr lang="en-US" dirty="0" smtClean="0"/>
              <a:t>the </a:t>
            </a:r>
            <a:r>
              <a:rPr lang="en-US" dirty="0"/>
              <a:t>responsibilities of a class </a:t>
            </a:r>
            <a:r>
              <a:rPr lang="en-US" dirty="0" smtClean="0"/>
              <a:t/>
            </a:r>
            <a:br>
              <a:rPr lang="en-US" dirty="0" smtClean="0"/>
            </a:br>
            <a:r>
              <a:rPr lang="en-US" dirty="0" smtClean="0"/>
              <a:t>(</a:t>
            </a:r>
            <a:r>
              <a:rPr lang="en-US" dirty="0"/>
              <a:t>or method or package…) </a:t>
            </a:r>
            <a:r>
              <a:rPr lang="en-US" dirty="0" smtClean="0"/>
              <a:t>are</a:t>
            </a:r>
            <a:br>
              <a:rPr lang="en-US" dirty="0" smtClean="0"/>
            </a:br>
            <a:endParaRPr lang="en-US" dirty="0"/>
          </a:p>
          <a:p>
            <a:r>
              <a:rPr lang="en-US" dirty="0" smtClean="0"/>
              <a:t>Goal: </a:t>
            </a:r>
            <a:r>
              <a:rPr lang="en-US" dirty="0" smtClean="0">
                <a:solidFill>
                  <a:srgbClr val="008000"/>
                </a:solidFill>
              </a:rPr>
              <a:t>high (strong)</a:t>
            </a:r>
            <a:r>
              <a:rPr lang="en-US" dirty="0" smtClean="0">
                <a:solidFill>
                  <a:srgbClr val="800000"/>
                </a:solidFill>
              </a:rPr>
              <a:t> </a:t>
            </a:r>
            <a:r>
              <a:rPr lang="en-US" dirty="0" smtClean="0"/>
              <a:t>cohesion</a:t>
            </a:r>
            <a:br>
              <a:rPr lang="en-US" dirty="0" smtClean="0"/>
            </a:br>
            <a:endParaRPr lang="en-US" dirty="0" smtClean="0"/>
          </a:p>
          <a:p>
            <a:r>
              <a:rPr lang="en-US" dirty="0" smtClean="0"/>
              <a:t>What are some problems </a:t>
            </a:r>
            <a:r>
              <a:rPr lang="en-US" dirty="0"/>
              <a:t>with low </a:t>
            </a:r>
            <a:r>
              <a:rPr lang="en-US" dirty="0" smtClean="0"/>
              <a:t>cohesion?</a:t>
            </a:r>
            <a:endParaRPr lang="en-US" dirty="0"/>
          </a:p>
        </p:txBody>
      </p:sp>
      <p:sp>
        <p:nvSpPr>
          <p:cNvPr id="6" name="Rectangle 3"/>
          <p:cNvSpPr>
            <a:spLocks/>
          </p:cNvSpPr>
          <p:nvPr/>
        </p:nvSpPr>
        <p:spPr bwMode="auto">
          <a:xfrm>
            <a:off x="8568414"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Q9</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
        <p:nvSpPr>
          <p:cNvPr id="7" name="AutoShape 3"/>
          <p:cNvSpPr>
            <a:spLocks/>
          </p:cNvSpPr>
          <p:nvPr/>
        </p:nvSpPr>
        <p:spPr bwMode="auto">
          <a:xfrm rot="1016956">
            <a:off x="5907466" y="175393"/>
            <a:ext cx="2868400" cy="2294930"/>
          </a:xfrm>
          <a:custGeom>
            <a:avLst/>
            <a:gdLst/>
            <a:ahLst/>
            <a:cxnLst/>
            <a:rect l="0" t="0" r="r" b="b"/>
            <a:pathLst>
              <a:path w="21822" h="22047">
                <a:moveTo>
                  <a:pt x="10911" y="0"/>
                </a:moveTo>
                <a:lnTo>
                  <a:pt x="13248" y="2983"/>
                </a:lnTo>
                <a:lnTo>
                  <a:pt x="16810" y="1750"/>
                </a:lnTo>
                <a:lnTo>
                  <a:pt x="17180" y="5535"/>
                </a:lnTo>
                <a:lnTo>
                  <a:pt x="20836" y="6444"/>
                </a:lnTo>
                <a:lnTo>
                  <a:pt x="19121" y="9831"/>
                </a:lnTo>
                <a:lnTo>
                  <a:pt x="21711" y="12592"/>
                </a:lnTo>
                <a:lnTo>
                  <a:pt x="18456" y="14505"/>
                </a:lnTo>
                <a:lnTo>
                  <a:pt x="19157" y="18242"/>
                </a:lnTo>
                <a:lnTo>
                  <a:pt x="15396" y="18073"/>
                </a:lnTo>
                <a:lnTo>
                  <a:pt x="13985" y="21600"/>
                </a:lnTo>
                <a:lnTo>
                  <a:pt x="10911" y="19403"/>
                </a:lnTo>
                <a:lnTo>
                  <a:pt x="7837" y="21600"/>
                </a:lnTo>
                <a:lnTo>
                  <a:pt x="6426" y="18073"/>
                </a:lnTo>
                <a:lnTo>
                  <a:pt x="2665" y="18242"/>
                </a:lnTo>
                <a:lnTo>
                  <a:pt x="3366" y="14505"/>
                </a:lnTo>
                <a:lnTo>
                  <a:pt x="111" y="12592"/>
                </a:lnTo>
                <a:lnTo>
                  <a:pt x="2701" y="9831"/>
                </a:lnTo>
                <a:lnTo>
                  <a:pt x="986" y="6444"/>
                </a:lnTo>
                <a:lnTo>
                  <a:pt x="4642" y="5535"/>
                </a:lnTo>
                <a:lnTo>
                  <a:pt x="5012" y="1750"/>
                </a:lnTo>
                <a:lnTo>
                  <a:pt x="8574" y="2983"/>
                </a:lnTo>
                <a:lnTo>
                  <a:pt x="10911" y="0"/>
                </a:lnTo>
                <a:close/>
                <a:moveTo>
                  <a:pt x="10911" y="0"/>
                </a:moveTo>
              </a:path>
            </a:pathLst>
          </a:custGeom>
          <a:gradFill flip="none" rotWithShape="1">
            <a:gsLst>
              <a:gs pos="45000">
                <a:srgbClr val="800000"/>
              </a:gs>
              <a:gs pos="100000">
                <a:srgbClr val="FFFFFF"/>
              </a:gs>
            </a:gsLst>
            <a:path path="circle">
              <a:fillToRect t="100000" r="100000"/>
            </a:path>
            <a:tileRect l="-100000" b="-100000"/>
          </a:gra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a:r>
              <a:rPr lang="en-US" sz="2800" b="1" dirty="0" smtClean="0">
                <a:effectLst>
                  <a:outerShdw blurRad="38100" dist="38100" dir="2700000" algn="tl">
                    <a:srgbClr val="000000"/>
                  </a:outerShdw>
                </a:effectLst>
                <a:ea typeface="Helvetica Neue Light" charset="0"/>
                <a:cs typeface="Helvetica Neue Light" charset="0"/>
              </a:rPr>
              <a:t>Another </a:t>
            </a:r>
            <a:br>
              <a:rPr lang="en-US" sz="2800" b="1" dirty="0" smtClean="0">
                <a:effectLst>
                  <a:outerShdw blurRad="38100" dist="38100" dir="2700000" algn="tl">
                    <a:srgbClr val="000000"/>
                  </a:outerShdw>
                </a:effectLst>
                <a:ea typeface="Helvetica Neue Light" charset="0"/>
                <a:cs typeface="Helvetica Neue Light" charset="0"/>
              </a:rPr>
            </a:br>
            <a:r>
              <a:rPr lang="en-US" sz="2800" b="1" dirty="0" smtClean="0">
                <a:effectLst>
                  <a:outerShdw blurRad="38100" dist="38100" dir="2700000" algn="tl">
                    <a:srgbClr val="000000"/>
                  </a:outerShdw>
                </a:effectLst>
                <a:ea typeface="Helvetica Neue Light" charset="0"/>
                <a:cs typeface="Helvetica Neue Light" charset="0"/>
              </a:rPr>
              <a:t>Evaluative Principle</a:t>
            </a:r>
            <a:endParaRPr lang="en-US" sz="2800" b="1" dirty="0">
              <a:effectLst>
                <a:outerShdw blurRad="38100" dist="38100" dir="2700000" algn="tl">
                  <a:srgbClr val="000000"/>
                </a:outerShdw>
              </a:effectLst>
              <a:ea typeface="Helvetica Neue Light" charset="0"/>
              <a:cs typeface="Helvetica Neue Light" charset="0"/>
            </a:endParaRPr>
          </a:p>
        </p:txBody>
      </p:sp>
    </p:spTree>
    <p:extLst>
      <p:ext uri="{BB962C8B-B14F-4D97-AF65-F5344CB8AC3E}">
        <p14:creationId xmlns:p14="http://schemas.microsoft.com/office/powerpoint/2010/main" val="30172381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ln/>
        </p:spPr>
        <p:txBody>
          <a:bodyPr/>
          <a:lstStyle/>
          <a:p>
            <a:r>
              <a:rPr lang="en-US" dirty="0"/>
              <a:t>GRASP: High Cohesion</a:t>
            </a:r>
          </a:p>
        </p:txBody>
      </p:sp>
      <p:sp>
        <p:nvSpPr>
          <p:cNvPr id="39938" name="Rectangle 2"/>
          <p:cNvSpPr>
            <a:spLocks noGrp="1" noChangeArrowheads="1"/>
          </p:cNvSpPr>
          <p:nvPr>
            <p:ph type="body" idx="1"/>
          </p:nvPr>
        </p:nvSpPr>
        <p:spPr>
          <a:xfrm>
            <a:off x="533400" y="1066800"/>
            <a:ext cx="5181600" cy="4572000"/>
          </a:xfrm>
          <a:ln/>
        </p:spPr>
        <p:txBody>
          <a:bodyPr/>
          <a:lstStyle/>
          <a:p>
            <a:pPr marL="0" indent="0">
              <a:buNone/>
            </a:pPr>
            <a:r>
              <a:rPr lang="en-US" b="1" dirty="0">
                <a:solidFill>
                  <a:srgbClr val="CC0000"/>
                </a:solidFill>
                <a:latin typeface="Helvetica Neue" charset="0"/>
                <a:ea typeface="Helvetica Neue" charset="0"/>
                <a:cs typeface="Helvetica Neue" charset="0"/>
                <a:sym typeface="Helvetica Neue" charset="0"/>
              </a:rPr>
              <a:t>Problem</a:t>
            </a:r>
            <a:r>
              <a:rPr lang="en-US" dirty="0"/>
              <a:t>: </a:t>
            </a:r>
            <a:r>
              <a:rPr lang="en-US" dirty="0" smtClean="0"/>
              <a:t>How do you keep objects focused, understandable, and manageable, and as a </a:t>
            </a:r>
            <a:br>
              <a:rPr lang="en-US" dirty="0" smtClean="0"/>
            </a:br>
            <a:r>
              <a:rPr lang="en-US" dirty="0" smtClean="0"/>
              <a:t>side-effect, support low coupling?</a:t>
            </a:r>
            <a:br>
              <a:rPr lang="en-US" dirty="0" smtClean="0"/>
            </a:br>
            <a:endParaRPr lang="en-US" dirty="0" smtClean="0"/>
          </a:p>
          <a:p>
            <a:pPr marL="0" indent="0">
              <a:buNone/>
            </a:pPr>
            <a:r>
              <a:rPr lang="en-US" b="1" dirty="0">
                <a:solidFill>
                  <a:srgbClr val="008000"/>
                </a:solidFill>
                <a:latin typeface="Helvetica Neue" charset="0"/>
                <a:ea typeface="Helvetica Neue" charset="0"/>
                <a:cs typeface="Helvetica Neue" charset="0"/>
                <a:sym typeface="Helvetica Neue" charset="0"/>
              </a:rPr>
              <a:t>Solution</a:t>
            </a:r>
            <a:r>
              <a:rPr lang="en-US" dirty="0"/>
              <a:t>: Assign a responsibility </a:t>
            </a:r>
            <a:r>
              <a:rPr lang="en-US" dirty="0" smtClean="0"/>
              <a:t>so that cohesion remains high. </a:t>
            </a:r>
            <a:br>
              <a:rPr lang="en-US" dirty="0" smtClean="0"/>
            </a:br>
            <a:r>
              <a:rPr lang="en-US" dirty="0" smtClean="0"/>
              <a:t>Use this principle to evaluate alternatives.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2600"/>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81200" y="6477000"/>
            <a:ext cx="7314823" cy="369332"/>
          </a:xfrm>
          <a:prstGeom prst="rect">
            <a:avLst/>
          </a:prstGeom>
          <a:noFill/>
        </p:spPr>
        <p:txBody>
          <a:bodyPr wrap="none" rtlCol="0">
            <a:spAutoFit/>
          </a:bodyPr>
          <a:lstStyle/>
          <a:p>
            <a:r>
              <a:rPr lang="en-US" sz="1800" dirty="0" smtClean="0"/>
              <a:t>From </a:t>
            </a:r>
            <a:r>
              <a:rPr lang="en-US" sz="1800" dirty="0">
                <a:hlinkClick r:id="rId4"/>
              </a:rPr>
              <a:t>http://lottabruhn.typepad.com/lotta_bruhn_illustration/patterns</a:t>
            </a:r>
            <a:r>
              <a:rPr lang="en-US" sz="1800" dirty="0" smtClean="0">
                <a:hlinkClick r:id="rId4"/>
              </a:rPr>
              <a:t>/</a:t>
            </a:r>
            <a:r>
              <a:rPr lang="en-US" sz="1800" dirty="0" smtClean="0"/>
              <a:t>.  </a:t>
            </a:r>
            <a:endParaRPr lang="en-US" sz="1800" dirty="0"/>
          </a:p>
        </p:txBody>
      </p:sp>
      <p:sp>
        <p:nvSpPr>
          <p:cNvPr id="7" name="TextBox 6"/>
          <p:cNvSpPr txBox="1"/>
          <p:nvPr/>
        </p:nvSpPr>
        <p:spPr>
          <a:xfrm>
            <a:off x="5867401" y="5334000"/>
            <a:ext cx="3061126" cy="923330"/>
          </a:xfrm>
          <a:prstGeom prst="rect">
            <a:avLst/>
          </a:prstGeom>
          <a:noFill/>
        </p:spPr>
        <p:txBody>
          <a:bodyPr wrap="square" rtlCol="0">
            <a:spAutoFit/>
          </a:bodyPr>
          <a:lstStyle/>
          <a:p>
            <a:r>
              <a:rPr lang="en-US" sz="1800" dirty="0" smtClean="0"/>
              <a:t>Rosie recommends focused objects that work well together.</a:t>
            </a:r>
            <a:endParaRPr lang="en-US" sz="1800" dirty="0"/>
          </a:p>
        </p:txBody>
      </p:sp>
    </p:spTree>
    <p:extLst>
      <p:ext uri="{BB962C8B-B14F-4D97-AF65-F5344CB8AC3E}">
        <p14:creationId xmlns:p14="http://schemas.microsoft.com/office/powerpoint/2010/main" val="5901574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ln/>
        </p:spPr>
        <p:txBody>
          <a:bodyPr/>
          <a:lstStyle/>
          <a:p>
            <a:r>
              <a:rPr lang="en-US" dirty="0" smtClean="0"/>
              <a:t>Which option has higher </a:t>
            </a:r>
            <a:r>
              <a:rPr lang="en-US" dirty="0"/>
              <a:t>Cohesion?</a:t>
            </a:r>
          </a:p>
        </p:txBody>
      </p:sp>
      <p:pic>
        <p:nvPicPr>
          <p:cNvPr id="7" name="Picture 4"/>
          <p:cNvPicPr>
            <a:picLocks noChangeAspect="1" noChangeArrowheads="1"/>
          </p:cNvPicPr>
          <p:nvPr/>
        </p:nvPicPr>
        <p:blipFill>
          <a:blip r:embed="rId3"/>
          <a:srcRect/>
          <a:stretch>
            <a:fillRect/>
          </a:stretch>
        </p:blipFill>
        <p:spPr bwMode="auto">
          <a:xfrm>
            <a:off x="400070" y="3887985"/>
            <a:ext cx="8055749" cy="2436615"/>
          </a:xfrm>
          <a:prstGeom prst="rect">
            <a:avLst/>
          </a:prstGeom>
          <a:noFill/>
          <a:ln w="12700">
            <a:noFill/>
            <a:miter lim="800000"/>
            <a:headEnd/>
            <a:tailEnd/>
          </a:ln>
        </p:spPr>
      </p:pic>
      <p:pic>
        <p:nvPicPr>
          <p:cNvPr id="8" name="Picture 5"/>
          <p:cNvPicPr>
            <a:picLocks noChangeAspect="1" noChangeArrowheads="1"/>
          </p:cNvPicPr>
          <p:nvPr/>
        </p:nvPicPr>
        <p:blipFill>
          <a:blip r:embed="rId4"/>
          <a:srcRect/>
          <a:stretch>
            <a:fillRect/>
          </a:stretch>
        </p:blipFill>
        <p:spPr bwMode="auto">
          <a:xfrm>
            <a:off x="457200" y="1143000"/>
            <a:ext cx="8023861" cy="1981200"/>
          </a:xfrm>
          <a:prstGeom prst="rect">
            <a:avLst/>
          </a:prstGeom>
          <a:noFill/>
          <a:ln w="12700">
            <a:noFill/>
            <a:miter lim="800000"/>
            <a:headEnd/>
            <a:tailEnd/>
          </a:ln>
        </p:spPr>
      </p:pic>
    </p:spTree>
    <p:extLst>
      <p:ext uri="{BB962C8B-B14F-4D97-AF65-F5344CB8AC3E}">
        <p14:creationId xmlns:p14="http://schemas.microsoft.com/office/powerpoint/2010/main" val="14717862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152400" y="457200"/>
            <a:ext cx="8915400" cy="533400"/>
          </a:xfrm>
        </p:spPr>
        <p:txBody>
          <a:bodyPr/>
          <a:lstStyle/>
          <a:p>
            <a:pPr algn="ctr"/>
            <a:r>
              <a:rPr lang="en-US" dirty="0"/>
              <a:t>Design Alternatives for High Cohesion</a:t>
            </a:r>
          </a:p>
        </p:txBody>
      </p:sp>
      <p:pic>
        <p:nvPicPr>
          <p:cNvPr id="627716" name="Picture 4" descr="sqd-playgame-cohesion"/>
          <p:cNvPicPr>
            <a:picLocks noChangeAspect="1" noChangeArrowheads="1"/>
          </p:cNvPicPr>
          <p:nvPr/>
        </p:nvPicPr>
        <p:blipFill>
          <a:blip r:embed="rId2"/>
          <a:srcRect/>
          <a:stretch>
            <a:fillRect/>
          </a:stretch>
        </p:blipFill>
        <p:spPr bwMode="auto">
          <a:xfrm>
            <a:off x="76200" y="1395412"/>
            <a:ext cx="9067800" cy="4167188"/>
          </a:xfrm>
          <a:prstGeom prst="rect">
            <a:avLst/>
          </a:prstGeom>
          <a:noFill/>
        </p:spPr>
      </p:pic>
      <p:sp>
        <p:nvSpPr>
          <p:cNvPr id="627717" name="Text Box 5"/>
          <p:cNvSpPr txBox="1">
            <a:spLocks noChangeArrowheads="1"/>
          </p:cNvSpPr>
          <p:nvPr/>
        </p:nvSpPr>
        <p:spPr bwMode="auto">
          <a:xfrm>
            <a:off x="441325" y="5446713"/>
            <a:ext cx="184150" cy="366712"/>
          </a:xfrm>
          <a:prstGeom prst="rect">
            <a:avLst/>
          </a:prstGeom>
          <a:noFill/>
          <a:ln w="9525">
            <a:noFill/>
            <a:miter lim="800000"/>
            <a:headEnd/>
            <a:tailEnd/>
          </a:ln>
          <a:effectLst/>
        </p:spPr>
        <p:txBody>
          <a:bodyPr wrap="none">
            <a:prstTxWarp prst="textNoShape">
              <a:avLst/>
            </a:prstTxWarp>
            <a:spAutoFit/>
          </a:bodyPr>
          <a:lstStyle/>
          <a:p>
            <a:pPr eaLnBrk="1" hangingPunct="1"/>
            <a:endParaRPr lang="en-US" sz="1800">
              <a:latin typeface="Arial" charset="0"/>
            </a:endParaRPr>
          </a:p>
        </p:txBody>
      </p:sp>
      <p:cxnSp>
        <p:nvCxnSpPr>
          <p:cNvPr id="3" name="Straight Connector 2"/>
          <p:cNvCxnSpPr/>
          <p:nvPr/>
        </p:nvCxnSpPr>
        <p:spPr bwMode="auto">
          <a:xfrm>
            <a:off x="6096000" y="5257800"/>
            <a:ext cx="1066800" cy="0"/>
          </a:xfrm>
          <a:prstGeom prst="line">
            <a:avLst/>
          </a:prstGeom>
          <a:solidFill>
            <a:schemeClr val="accent1"/>
          </a:solidFill>
          <a:ln w="38100" cap="flat" cmpd="sng" algn="ctr">
            <a:solidFill>
              <a:srgbClr val="CC0000"/>
            </a:solidFill>
            <a:prstDash val="solid"/>
            <a:round/>
            <a:headEnd type="none" w="med" len="med"/>
            <a:tailEnd type="none" w="med" len="med"/>
          </a:ln>
          <a:effectLst/>
        </p:spPr>
      </p:cxnSp>
    </p:spTree>
    <p:extLst>
      <p:ext uri="{BB962C8B-B14F-4D97-AF65-F5344CB8AC3E}">
        <p14:creationId xmlns:p14="http://schemas.microsoft.com/office/powerpoint/2010/main" val="36828139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72200" y="3429000"/>
            <a:ext cx="2895600" cy="2895600"/>
          </a:xfrm>
          <a:prstGeom prst="rect">
            <a:avLst/>
          </a:prstGeom>
        </p:spPr>
      </p:pic>
      <p:sp>
        <p:nvSpPr>
          <p:cNvPr id="35841" name="Rectangle 1"/>
          <p:cNvSpPr>
            <a:spLocks noGrp="1" noChangeArrowheads="1"/>
          </p:cNvSpPr>
          <p:nvPr>
            <p:ph type="title"/>
          </p:nvPr>
        </p:nvSpPr>
        <p:spPr>
          <a:ln/>
        </p:spPr>
        <p:txBody>
          <a:bodyPr/>
          <a:lstStyle/>
          <a:p>
            <a:r>
              <a:rPr lang="en-US" dirty="0" smtClean="0"/>
              <a:t>Cohesion Guidelines</a:t>
            </a:r>
            <a:endParaRPr lang="en-US" dirty="0"/>
          </a:p>
        </p:txBody>
      </p:sp>
      <p:sp>
        <p:nvSpPr>
          <p:cNvPr id="35842" name="Rectangle 2"/>
          <p:cNvSpPr>
            <a:spLocks noGrp="1" noChangeArrowheads="1"/>
          </p:cNvSpPr>
          <p:nvPr>
            <p:ph type="body" idx="1"/>
          </p:nvPr>
        </p:nvSpPr>
        <p:spPr>
          <a:xfrm>
            <a:off x="381000" y="1295400"/>
            <a:ext cx="8534400" cy="4419600"/>
          </a:xfrm>
          <a:ln/>
        </p:spPr>
        <p:txBody>
          <a:bodyPr/>
          <a:lstStyle/>
          <a:p>
            <a:pPr>
              <a:buNone/>
            </a:pPr>
            <a:r>
              <a:rPr lang="en-US" dirty="0"/>
              <a:t>A </a:t>
            </a:r>
            <a:r>
              <a:rPr lang="en-US" dirty="0">
                <a:solidFill>
                  <a:srgbClr val="008000"/>
                </a:solidFill>
              </a:rPr>
              <a:t>highly cohesive </a:t>
            </a:r>
            <a:r>
              <a:rPr lang="en-US" dirty="0" smtClean="0"/>
              <a:t>class</a:t>
            </a:r>
            <a:r>
              <a:rPr lang="en-US" dirty="0"/>
              <a:t> h</a:t>
            </a:r>
            <a:r>
              <a:rPr lang="en-US" dirty="0" smtClean="0"/>
              <a:t>as small </a:t>
            </a:r>
            <a:r>
              <a:rPr lang="en-US" dirty="0"/>
              <a:t>number of highly related </a:t>
            </a:r>
            <a:r>
              <a:rPr lang="en-US" dirty="0" smtClean="0"/>
              <a:t>operations/methods</a:t>
            </a:r>
          </a:p>
          <a:p>
            <a:pPr marL="598268" lvl="1"/>
            <a:r>
              <a:rPr lang="en-US" dirty="0"/>
              <a:t>Does not do “too much” </a:t>
            </a:r>
            <a:r>
              <a:rPr lang="en-US" dirty="0" smtClean="0"/>
              <a:t>work</a:t>
            </a:r>
            <a:br>
              <a:rPr lang="en-US" dirty="0" smtClean="0"/>
            </a:br>
            <a:endParaRPr lang="en-US" dirty="0" smtClean="0"/>
          </a:p>
          <a:p>
            <a:r>
              <a:rPr lang="en-US" dirty="0">
                <a:latin typeface="a_Futurica" pitchFamily="34" charset="0"/>
              </a:rPr>
              <a:t>Inherent trade-offs of Cohesion and Coupling</a:t>
            </a:r>
          </a:p>
          <a:p>
            <a:pPr marL="598268" lvl="1"/>
            <a:r>
              <a:rPr lang="en-US" dirty="0"/>
              <a:t>To minimize coupling, a few </a:t>
            </a:r>
            <a:r>
              <a:rPr lang="en-US" dirty="0" smtClean="0"/>
              <a:t/>
            </a:r>
            <a:br>
              <a:rPr lang="en-US" dirty="0" smtClean="0"/>
            </a:br>
            <a:r>
              <a:rPr lang="en-US" dirty="0" smtClean="0"/>
              <a:t>objects </a:t>
            </a:r>
            <a:r>
              <a:rPr lang="en-US" dirty="0"/>
              <a:t>have all responsibility</a:t>
            </a:r>
          </a:p>
          <a:p>
            <a:pPr marL="598268" lvl="1"/>
            <a:r>
              <a:rPr lang="en-US" dirty="0"/>
              <a:t>To maximize cohesion, a lot of </a:t>
            </a:r>
            <a:r>
              <a:rPr lang="en-US" dirty="0" smtClean="0"/>
              <a:t/>
            </a:r>
            <a:br>
              <a:rPr lang="en-US" dirty="0" smtClean="0"/>
            </a:br>
            <a:r>
              <a:rPr lang="en-US" dirty="0" smtClean="0"/>
              <a:t>objects </a:t>
            </a:r>
            <a:r>
              <a:rPr lang="en-US" dirty="0"/>
              <a:t>have limited responsibility</a:t>
            </a:r>
          </a:p>
          <a:p>
            <a:pPr marL="598268" lvl="1"/>
            <a:r>
              <a:rPr lang="en-US" dirty="0"/>
              <a:t>Trade-off from alternative designs</a:t>
            </a:r>
          </a:p>
        </p:txBody>
      </p:sp>
    </p:spTree>
    <p:extLst>
      <p:ext uri="{BB962C8B-B14F-4D97-AF65-F5344CB8AC3E}">
        <p14:creationId xmlns:p14="http://schemas.microsoft.com/office/powerpoint/2010/main" val="18594515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Design</a:t>
            </a:r>
            <a:endParaRPr lang="en-US" dirty="0"/>
          </a:p>
        </p:txBody>
      </p:sp>
      <p:sp>
        <p:nvSpPr>
          <p:cNvPr id="3" name="Content Placeholder 2"/>
          <p:cNvSpPr>
            <a:spLocks noGrp="1"/>
          </p:cNvSpPr>
          <p:nvPr>
            <p:ph idx="1"/>
          </p:nvPr>
        </p:nvSpPr>
        <p:spPr/>
        <p:txBody>
          <a:bodyPr/>
          <a:lstStyle/>
          <a:p>
            <a:r>
              <a:rPr lang="en-US" dirty="0" smtClean="0"/>
              <a:t>There is no “one true correct design”</a:t>
            </a:r>
          </a:p>
          <a:p>
            <a:r>
              <a:rPr lang="en-US" dirty="0" smtClean="0"/>
              <a:t>There are wrong designs</a:t>
            </a:r>
          </a:p>
          <a:p>
            <a:pPr lvl="1"/>
            <a:r>
              <a:rPr lang="en-US" dirty="0" smtClean="0"/>
              <a:t>Inflexible</a:t>
            </a:r>
          </a:p>
          <a:p>
            <a:pPr lvl="1"/>
            <a:r>
              <a:rPr lang="en-US" dirty="0" smtClean="0"/>
              <a:t>Unreliable</a:t>
            </a:r>
          </a:p>
          <a:p>
            <a:pPr lvl="1"/>
            <a:r>
              <a:rPr lang="en-US" dirty="0" smtClean="0"/>
              <a:t>“Ugly”</a:t>
            </a:r>
          </a:p>
          <a:p>
            <a:r>
              <a:rPr lang="en-US" dirty="0" smtClean="0"/>
              <a:t>GRASP and other OO guidelines (SRP, etc) are meant to help make decisions but are not rules that must be followed.  There are good reasons to break them occasionally.</a:t>
            </a:r>
            <a:endParaRPr lang="en-US" dirty="0"/>
          </a:p>
        </p:txBody>
      </p:sp>
    </p:spTree>
    <p:extLst>
      <p:ext uri="{BB962C8B-B14F-4D97-AF65-F5344CB8AC3E}">
        <p14:creationId xmlns:p14="http://schemas.microsoft.com/office/powerpoint/2010/main" val="37831132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cohesion no-no’s as well!</a:t>
            </a:r>
            <a:endParaRPr lang="en-US" dirty="0"/>
          </a:p>
        </p:txBody>
      </p:sp>
      <p:sp>
        <p:nvSpPr>
          <p:cNvPr id="3" name="Content Placeholder 2"/>
          <p:cNvSpPr>
            <a:spLocks noGrp="1"/>
          </p:cNvSpPr>
          <p:nvPr>
            <p:ph idx="1"/>
          </p:nvPr>
        </p:nvSpPr>
        <p:spPr>
          <a:xfrm>
            <a:off x="457200" y="990600"/>
            <a:ext cx="8458200" cy="5410200"/>
          </a:xfrm>
        </p:spPr>
        <p:txBody>
          <a:bodyPr/>
          <a:lstStyle/>
          <a:p>
            <a:pPr marL="0" indent="0">
              <a:buNone/>
            </a:pPr>
            <a:r>
              <a:rPr lang="en-US" i="1" dirty="0" smtClean="0"/>
              <a:t>Don’t</a:t>
            </a:r>
            <a:r>
              <a:rPr lang="en-US" dirty="0" smtClean="0"/>
              <a:t> do the following:</a:t>
            </a:r>
          </a:p>
          <a:p>
            <a:r>
              <a:rPr lang="en-US" dirty="0" smtClean="0"/>
              <a:t>“Logical cohesion” – Operations put together because they are logically similar, but which involve very different actions internally.</a:t>
            </a:r>
          </a:p>
          <a:p>
            <a:pPr lvl="1"/>
            <a:r>
              <a:rPr lang="en-US" dirty="0" smtClean="0"/>
              <a:t>Like system startup or shutdown operations</a:t>
            </a:r>
          </a:p>
          <a:p>
            <a:r>
              <a:rPr lang="en-US" dirty="0" smtClean="0"/>
              <a:t>“Coincidental cohesion” – Putting things together just to avoid more coding tasks, but the things have no conceptual link.</a:t>
            </a:r>
          </a:p>
          <a:p>
            <a:pPr lvl="1"/>
            <a:r>
              <a:rPr lang="en-US" dirty="0" smtClean="0"/>
              <a:t>Often relates to filling up one large class with stuff, to avoid having to create new classes and call their methods.</a:t>
            </a:r>
          </a:p>
          <a:p>
            <a:pPr marL="0" indent="0">
              <a:buNone/>
            </a:pPr>
            <a:r>
              <a:rPr lang="en-US" sz="2000" dirty="0" smtClean="0"/>
              <a:t>From </a:t>
            </a:r>
            <a:r>
              <a:rPr lang="en-US" sz="2000" i="1" dirty="0"/>
              <a:t>Software Design</a:t>
            </a:r>
            <a:r>
              <a:rPr lang="en-US" sz="2000" dirty="0"/>
              <a:t>, by David </a:t>
            </a:r>
            <a:r>
              <a:rPr lang="en-US" sz="2000" dirty="0" err="1"/>
              <a:t>Budgen</a:t>
            </a:r>
            <a:r>
              <a:rPr lang="en-US" sz="2000" dirty="0"/>
              <a:t>, 2</a:t>
            </a:r>
            <a:r>
              <a:rPr lang="en-US" sz="2000" baseline="30000" dirty="0"/>
              <a:t>nd</a:t>
            </a:r>
            <a:r>
              <a:rPr lang="en-US" sz="2000" dirty="0"/>
              <a:t> </a:t>
            </a:r>
            <a:r>
              <a:rPr lang="en-US" sz="2000" dirty="0" err="1"/>
              <a:t>ed</a:t>
            </a:r>
            <a:r>
              <a:rPr lang="en-US" sz="2000" dirty="0"/>
              <a:t>, 2003, p. </a:t>
            </a:r>
            <a:r>
              <a:rPr lang="en-US" sz="2000" dirty="0" smtClean="0"/>
              <a:t>79.</a:t>
            </a:r>
            <a:endParaRPr lang="en-US" sz="2000" dirty="0"/>
          </a:p>
          <a:p>
            <a:pPr lvl="1"/>
            <a:endParaRPr lang="en-US" dirty="0" smtClean="0"/>
          </a:p>
        </p:txBody>
      </p:sp>
    </p:spTree>
    <p:extLst>
      <p:ext uri="{BB962C8B-B14F-4D97-AF65-F5344CB8AC3E}">
        <p14:creationId xmlns:p14="http://schemas.microsoft.com/office/powerpoint/2010/main" val="12935949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15000" y="1524000"/>
            <a:ext cx="3124200" cy="3124200"/>
          </a:xfrm>
          <a:prstGeom prst="rect">
            <a:avLst/>
          </a:prstGeom>
          <a:effectLst>
            <a:reflection blurRad="6350" stA="52000" endA="300" endPos="35000" dir="5400000" sy="-100000" algn="bl" rotWithShape="0"/>
          </a:effectLst>
        </p:spPr>
      </p:pic>
      <p:sp>
        <p:nvSpPr>
          <p:cNvPr id="2" name="Title 1"/>
          <p:cNvSpPr>
            <a:spLocks noGrp="1"/>
          </p:cNvSpPr>
          <p:nvPr>
            <p:ph type="title"/>
          </p:nvPr>
        </p:nvSpPr>
        <p:spPr/>
        <p:txBody>
          <a:bodyPr/>
          <a:lstStyle/>
          <a:p>
            <a:r>
              <a:rPr lang="en-US" sz="3200" dirty="0" smtClean="0"/>
              <a:t>Exercise on </a:t>
            </a:r>
            <a:r>
              <a:rPr lang="en-US" dirty="0" smtClean="0"/>
              <a:t>Creator Examples</a:t>
            </a:r>
            <a:endParaRPr lang="en-US" sz="3200" dirty="0"/>
          </a:p>
        </p:txBody>
      </p:sp>
      <p:sp>
        <p:nvSpPr>
          <p:cNvPr id="3" name="Content Placeholder 2"/>
          <p:cNvSpPr>
            <a:spLocks noGrp="1"/>
          </p:cNvSpPr>
          <p:nvPr>
            <p:ph idx="1"/>
          </p:nvPr>
        </p:nvSpPr>
        <p:spPr>
          <a:xfrm>
            <a:off x="381000" y="1600200"/>
            <a:ext cx="8382000" cy="4419600"/>
          </a:xfrm>
        </p:spPr>
        <p:txBody>
          <a:bodyPr/>
          <a:lstStyle/>
          <a:p>
            <a:r>
              <a:rPr lang="en-US" dirty="0" smtClean="0"/>
              <a:t>Break up into your </a:t>
            </a:r>
            <a:br>
              <a:rPr lang="en-US" dirty="0" smtClean="0"/>
            </a:br>
            <a:r>
              <a:rPr lang="en-US" dirty="0" smtClean="0"/>
              <a:t>project teams</a:t>
            </a:r>
            <a:br>
              <a:rPr lang="en-US" dirty="0" smtClean="0"/>
            </a:br>
            <a:endParaRPr lang="en-US" sz="1100" dirty="0" smtClean="0"/>
          </a:p>
          <a:p>
            <a:r>
              <a:rPr lang="en-US" dirty="0" smtClean="0"/>
              <a:t>Given the following:</a:t>
            </a:r>
          </a:p>
          <a:p>
            <a:pPr lvl="1"/>
            <a:r>
              <a:rPr lang="en-US" dirty="0" smtClean="0"/>
              <a:t>Domain Model for BBVS </a:t>
            </a:r>
            <a:br>
              <a:rPr lang="en-US" dirty="0" smtClean="0"/>
            </a:br>
            <a:endParaRPr lang="en-US" sz="1100" dirty="0" smtClean="0"/>
          </a:p>
          <a:p>
            <a:pPr marL="514350" indent="-514350">
              <a:buFont typeface="+mj-lt"/>
              <a:buAutoNum type="arabicPeriod"/>
            </a:pPr>
            <a:r>
              <a:rPr lang="en-US" dirty="0" smtClean="0"/>
              <a:t>Identify a couple potential </a:t>
            </a:r>
            <a:br>
              <a:rPr lang="en-US" dirty="0" smtClean="0"/>
            </a:br>
            <a:r>
              <a:rPr lang="en-US" dirty="0" smtClean="0"/>
              <a:t>Controller Patterns</a:t>
            </a:r>
          </a:p>
          <a:p>
            <a:pPr marL="514350" indent="-514350">
              <a:buFont typeface="+mj-lt"/>
              <a:buAutoNum type="arabicPeriod"/>
            </a:pPr>
            <a:r>
              <a:rPr lang="en-US" dirty="0" smtClean="0"/>
              <a:t>Identify a couple potential </a:t>
            </a:r>
            <a:br>
              <a:rPr lang="en-US" dirty="0" smtClean="0"/>
            </a:br>
            <a:r>
              <a:rPr lang="en-US" dirty="0" smtClean="0"/>
              <a:t>Information Expert Patterns</a:t>
            </a:r>
          </a:p>
        </p:txBody>
      </p:sp>
    </p:spTree>
    <p:extLst>
      <p:ext uri="{BB962C8B-B14F-4D97-AF65-F5344CB8AC3E}">
        <p14:creationId xmlns:p14="http://schemas.microsoft.com/office/powerpoint/2010/main" val="374503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64885" y="2491921"/>
            <a:ext cx="901249" cy="717826"/>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Store</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Address</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Phone#</a:t>
            </a:r>
            <a:endParaRPr kumimoji="0" lang="en-US" sz="1400" i="0" u="none" strike="noStrike" cap="none" normalizeH="0" baseline="0" dirty="0">
              <a:ln>
                <a:noFill/>
              </a:ln>
              <a:solidFill>
                <a:schemeClr val="tx1"/>
              </a:solidFill>
              <a:effectLst/>
            </a:endParaRPr>
          </a:p>
        </p:txBody>
      </p:sp>
      <p:sp>
        <p:nvSpPr>
          <p:cNvPr id="5" name="Rectangle 4"/>
          <p:cNvSpPr/>
          <p:nvPr/>
        </p:nvSpPr>
        <p:spPr bwMode="auto">
          <a:xfrm>
            <a:off x="1219200" y="2397124"/>
            <a:ext cx="1205430" cy="938696"/>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Customer</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name</a:t>
            </a:r>
          </a:p>
          <a:p>
            <a:pPr marL="0" marR="0" indent="0"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address</a:t>
            </a:r>
          </a:p>
          <a:p>
            <a:pPr marL="0" marR="0" indent="0"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phone#</a:t>
            </a:r>
            <a:endParaRPr kumimoji="0" lang="en-US" sz="1400" i="0" u="none" strike="noStrike" cap="none" normalizeH="0" baseline="0" dirty="0">
              <a:ln>
                <a:noFill/>
              </a:ln>
              <a:solidFill>
                <a:schemeClr val="tx1"/>
              </a:solidFill>
              <a:effectLst/>
            </a:endParaRPr>
          </a:p>
        </p:txBody>
      </p:sp>
      <p:sp>
        <p:nvSpPr>
          <p:cNvPr id="6" name="Rectangle 5"/>
          <p:cNvSpPr/>
          <p:nvPr/>
        </p:nvSpPr>
        <p:spPr bwMode="auto">
          <a:xfrm>
            <a:off x="6926613" y="2572671"/>
            <a:ext cx="898756" cy="552174"/>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Video</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ID</a:t>
            </a:r>
            <a:endParaRPr kumimoji="0" lang="en-US" sz="1400" i="0" u="none" strike="noStrike" cap="none" normalizeH="0" baseline="0" dirty="0">
              <a:ln>
                <a:noFill/>
              </a:ln>
              <a:solidFill>
                <a:schemeClr val="tx1"/>
              </a:solidFill>
              <a:effectLst/>
            </a:endParaRPr>
          </a:p>
        </p:txBody>
      </p:sp>
      <p:sp>
        <p:nvSpPr>
          <p:cNvPr id="7" name="Rectangle 6"/>
          <p:cNvSpPr/>
          <p:nvPr/>
        </p:nvSpPr>
        <p:spPr bwMode="auto">
          <a:xfrm>
            <a:off x="4120134" y="5441122"/>
            <a:ext cx="1207482"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smtClean="0"/>
              <a:t>Transaction</a:t>
            </a:r>
            <a:br>
              <a:rPr lang="en-US" sz="1400" b="1" dirty="0" smtClean="0"/>
            </a:br>
            <a:r>
              <a:rPr lang="en-US" sz="1400" dirty="0" smtClean="0"/>
              <a:t>date</a:t>
            </a:r>
            <a:endParaRPr kumimoji="0" lang="en-US" sz="1400" i="0" u="none" strike="noStrike" cap="none" normalizeH="0" baseline="0" dirty="0">
              <a:ln>
                <a:noFill/>
              </a:ln>
              <a:solidFill>
                <a:schemeClr val="tx1"/>
              </a:solidFill>
              <a:effectLst/>
            </a:endParaRPr>
          </a:p>
        </p:txBody>
      </p:sp>
      <p:sp>
        <p:nvSpPr>
          <p:cNvPr id="8" name="Rectangle 7"/>
          <p:cNvSpPr/>
          <p:nvPr/>
        </p:nvSpPr>
        <p:spPr bwMode="auto">
          <a:xfrm>
            <a:off x="1339388" y="5330687"/>
            <a:ext cx="1601129" cy="99391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Payment</a:t>
            </a:r>
            <a:br>
              <a:rPr kumimoji="0" lang="en-US" sz="1400" b="1" i="0" u="none" strike="noStrike" cap="none" normalizeH="0" baseline="0" dirty="0" smtClean="0">
                <a:ln>
                  <a:noFill/>
                </a:ln>
                <a:solidFill>
                  <a:schemeClr val="tx1"/>
                </a:solidFill>
                <a:effectLst/>
              </a:rPr>
            </a:br>
            <a:r>
              <a:rPr kumimoji="0" lang="en-US" sz="1400" i="0" u="none" strike="noStrike" cap="none" normalizeH="0" baseline="0" dirty="0" smtClean="0">
                <a:ln>
                  <a:noFill/>
                </a:ln>
                <a:solidFill>
                  <a:schemeClr val="tx1"/>
                </a:solidFill>
                <a:effectLst/>
              </a:rPr>
              <a:t>/amount:</a:t>
            </a:r>
            <a:r>
              <a:rPr kumimoji="0" lang="en-US" sz="1400" i="0" u="none" strike="noStrike" cap="none" normalizeH="0" dirty="0" smtClean="0">
                <a:ln>
                  <a:noFill/>
                </a:ln>
                <a:solidFill>
                  <a:schemeClr val="tx1"/>
                </a:solidFill>
                <a:effectLst/>
              </a:rPr>
              <a:t> Money</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type</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authorization</a:t>
            </a:r>
            <a:endParaRPr kumimoji="0" lang="en-US" sz="1400" i="0" u="none" strike="noStrike" cap="none" normalizeH="0" baseline="0" dirty="0">
              <a:ln>
                <a:noFill/>
              </a:ln>
              <a:solidFill>
                <a:schemeClr val="tx1"/>
              </a:solidFill>
              <a:effectLst/>
            </a:endParaRPr>
          </a:p>
        </p:txBody>
      </p:sp>
      <p:cxnSp>
        <p:nvCxnSpPr>
          <p:cNvPr id="10" name="Straight Connector 9"/>
          <p:cNvCxnSpPr>
            <a:stCxn id="5" idx="3"/>
            <a:endCxn id="4" idx="1"/>
          </p:cNvCxnSpPr>
          <p:nvPr/>
        </p:nvCxnSpPr>
        <p:spPr bwMode="auto">
          <a:xfrm flipV="1">
            <a:off x="2424630" y="2850834"/>
            <a:ext cx="2140255" cy="156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4" idx="3"/>
            <a:endCxn id="6" idx="1"/>
          </p:cNvCxnSpPr>
          <p:nvPr/>
        </p:nvCxnSpPr>
        <p:spPr bwMode="auto">
          <a:xfrm flipV="1">
            <a:off x="5466135" y="2848758"/>
            <a:ext cx="1460478" cy="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a:stCxn id="8" idx="3"/>
            <a:endCxn id="7" idx="1"/>
          </p:cNvCxnSpPr>
          <p:nvPr/>
        </p:nvCxnSpPr>
        <p:spPr bwMode="auto">
          <a:xfrm>
            <a:off x="2940517" y="5827643"/>
            <a:ext cx="11796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a:stCxn id="7" idx="3"/>
            <a:endCxn id="9" idx="1"/>
          </p:cNvCxnSpPr>
          <p:nvPr/>
        </p:nvCxnSpPr>
        <p:spPr bwMode="auto">
          <a:xfrm flipV="1">
            <a:off x="5327616" y="5825568"/>
            <a:ext cx="1505138" cy="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2772000" y="4918883"/>
            <a:ext cx="1123040" cy="223027"/>
          </a:xfrm>
          <a:prstGeom prst="rect">
            <a:avLst/>
          </a:prstGeom>
          <a:noFill/>
        </p:spPr>
        <p:txBody>
          <a:bodyPr wrap="square" rtlCol="0">
            <a:spAutoFit/>
          </a:bodyPr>
          <a:lstStyle/>
          <a:p>
            <a:pPr algn="ctr"/>
            <a:r>
              <a:rPr lang="en-US" sz="1400" dirty="0" smtClean="0"/>
              <a:t>Initiates </a:t>
            </a:r>
            <a:r>
              <a:rPr lang="en-US" sz="1400" dirty="0" smtClean="0">
                <a:latin typeface="Wingdings"/>
                <a:ea typeface="Wingdings"/>
                <a:cs typeface="Wingdings"/>
                <a:sym typeface="Wingdings"/>
              </a:rPr>
              <a:t></a:t>
            </a:r>
            <a:endParaRPr lang="en-US" sz="1400" dirty="0"/>
          </a:p>
        </p:txBody>
      </p:sp>
      <p:sp>
        <p:nvSpPr>
          <p:cNvPr id="15" name="TextBox 14"/>
          <p:cNvSpPr txBox="1"/>
          <p:nvPr/>
        </p:nvSpPr>
        <p:spPr>
          <a:xfrm>
            <a:off x="6808256" y="4595336"/>
            <a:ext cx="914400" cy="738664"/>
          </a:xfrm>
          <a:prstGeom prst="rect">
            <a:avLst/>
          </a:prstGeom>
          <a:noFill/>
        </p:spPr>
        <p:txBody>
          <a:bodyPr wrap="square" rtlCol="0">
            <a:spAutoFit/>
          </a:bodyPr>
          <a:lstStyle/>
          <a:p>
            <a:pPr algn="r"/>
            <a:r>
              <a:rPr lang="en-US" sz="1400" dirty="0">
                <a:latin typeface="Wingdings"/>
                <a:ea typeface="Wingdings"/>
                <a:cs typeface="Wingdings"/>
                <a:sym typeface="Wingdings"/>
              </a:rPr>
              <a:t></a:t>
            </a:r>
            <a:endParaRPr lang="en-US" sz="1400" dirty="0"/>
          </a:p>
          <a:p>
            <a:pPr algn="ctr"/>
            <a:r>
              <a:rPr lang="en-US" sz="1400" dirty="0" smtClean="0"/>
              <a:t>Records-</a:t>
            </a:r>
            <a:br>
              <a:rPr lang="en-US" sz="1400" dirty="0" smtClean="0"/>
            </a:br>
            <a:r>
              <a:rPr lang="en-US" sz="1400" dirty="0" smtClean="0"/>
              <a:t>rental-of</a:t>
            </a:r>
            <a:endParaRPr lang="en-US" sz="1400" dirty="0"/>
          </a:p>
        </p:txBody>
      </p:sp>
      <p:cxnSp>
        <p:nvCxnSpPr>
          <p:cNvPr id="16" name="Straight Connector 15"/>
          <p:cNvCxnSpPr/>
          <p:nvPr/>
        </p:nvCxnSpPr>
        <p:spPr bwMode="auto">
          <a:xfrm>
            <a:off x="7693571" y="3124845"/>
            <a:ext cx="9400" cy="22313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Elbow Connector 16"/>
          <p:cNvCxnSpPr>
            <a:stCxn id="5" idx="2"/>
            <a:endCxn id="7" idx="0"/>
          </p:cNvCxnSpPr>
          <p:nvPr/>
        </p:nvCxnSpPr>
        <p:spPr bwMode="auto">
          <a:xfrm rot="16200000" flipH="1">
            <a:off x="2220244" y="2937491"/>
            <a:ext cx="2105302" cy="2901960"/>
          </a:xfrm>
          <a:prstGeom prst="bentConnector3">
            <a:avLst>
              <a:gd name="adj1" fmla="val 88333"/>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Box 17"/>
          <p:cNvSpPr txBox="1"/>
          <p:nvPr/>
        </p:nvSpPr>
        <p:spPr>
          <a:xfrm>
            <a:off x="3158433" y="5551557"/>
            <a:ext cx="628883" cy="379145"/>
          </a:xfrm>
          <a:prstGeom prst="rect">
            <a:avLst/>
          </a:prstGeom>
          <a:noFill/>
        </p:spPr>
        <p:txBody>
          <a:bodyPr wrap="none" rtlCol="0">
            <a:spAutoFit/>
          </a:bodyPr>
          <a:lstStyle/>
          <a:p>
            <a:pPr algn="ctr"/>
            <a:r>
              <a:rPr lang="en-US" sz="1400" dirty="0" smtClean="0"/>
              <a:t>Pays-for</a:t>
            </a:r>
            <a:br>
              <a:rPr lang="en-US" sz="1400" dirty="0" smtClean="0"/>
            </a:br>
            <a:r>
              <a:rPr lang="en-US" sz="1400" dirty="0" smtClean="0">
                <a:latin typeface="Wingdings"/>
                <a:ea typeface="Wingdings"/>
                <a:cs typeface="Wingdings"/>
                <a:sym typeface="Wingdings"/>
              </a:rPr>
              <a:t></a:t>
            </a:r>
            <a:endParaRPr lang="en-US" sz="1400" dirty="0"/>
          </a:p>
        </p:txBody>
      </p:sp>
      <p:sp>
        <p:nvSpPr>
          <p:cNvPr id="19" name="TextBox 18"/>
          <p:cNvSpPr txBox="1"/>
          <p:nvPr/>
        </p:nvSpPr>
        <p:spPr>
          <a:xfrm>
            <a:off x="5613464" y="5535552"/>
            <a:ext cx="966192" cy="523220"/>
          </a:xfrm>
          <a:prstGeom prst="rect">
            <a:avLst/>
          </a:prstGeom>
          <a:noFill/>
        </p:spPr>
        <p:txBody>
          <a:bodyPr wrap="none" rtlCol="0">
            <a:spAutoFit/>
          </a:bodyPr>
          <a:lstStyle/>
          <a:p>
            <a:pPr algn="ctr"/>
            <a:r>
              <a:rPr lang="en-US" sz="1400" dirty="0" smtClean="0"/>
              <a:t>Transacts</a:t>
            </a:r>
            <a:br>
              <a:rPr lang="en-US" sz="1400" dirty="0" smtClean="0"/>
            </a:br>
            <a:r>
              <a:rPr lang="en-US" sz="1400" dirty="0" smtClean="0">
                <a:latin typeface="Wingdings"/>
                <a:ea typeface="Wingdings"/>
                <a:cs typeface="Wingdings"/>
                <a:sym typeface="Wingdings"/>
              </a:rPr>
              <a:t></a:t>
            </a:r>
            <a:endParaRPr lang="en-US" sz="1400" dirty="0"/>
          </a:p>
        </p:txBody>
      </p:sp>
      <p:sp>
        <p:nvSpPr>
          <p:cNvPr id="20" name="TextBox 19"/>
          <p:cNvSpPr txBox="1"/>
          <p:nvPr/>
        </p:nvSpPr>
        <p:spPr>
          <a:xfrm>
            <a:off x="2801036" y="2369907"/>
            <a:ext cx="1122410" cy="738664"/>
          </a:xfrm>
          <a:prstGeom prst="rect">
            <a:avLst/>
          </a:prstGeom>
          <a:noFill/>
        </p:spPr>
        <p:txBody>
          <a:bodyPr wrap="none" rtlCol="0">
            <a:spAutoFit/>
          </a:bodyPr>
          <a:lstStyle/>
          <a:p>
            <a:pPr algn="ctr"/>
            <a:r>
              <a:rPr lang="en-US" sz="1400" dirty="0" smtClean="0"/>
              <a:t>Rents-from,</a:t>
            </a:r>
            <a:br>
              <a:rPr lang="en-US" sz="1400" dirty="0" smtClean="0"/>
            </a:br>
            <a:r>
              <a:rPr lang="en-US" sz="1400" dirty="0" smtClean="0"/>
              <a:t>Buys-from</a:t>
            </a:r>
            <a:br>
              <a:rPr lang="en-US" sz="1400" dirty="0" smtClean="0"/>
            </a:br>
            <a:r>
              <a:rPr lang="en-US" sz="1400" dirty="0" smtClean="0">
                <a:latin typeface="Wingdings"/>
                <a:ea typeface="Wingdings"/>
                <a:cs typeface="Wingdings"/>
                <a:sym typeface="Wingdings"/>
              </a:rPr>
              <a:t></a:t>
            </a:r>
            <a:endParaRPr lang="en-US" sz="1400" dirty="0"/>
          </a:p>
        </p:txBody>
      </p:sp>
      <p:sp>
        <p:nvSpPr>
          <p:cNvPr id="21" name="TextBox 20"/>
          <p:cNvSpPr txBox="1"/>
          <p:nvPr/>
        </p:nvSpPr>
        <p:spPr>
          <a:xfrm>
            <a:off x="5940170" y="2585424"/>
            <a:ext cx="533304" cy="379145"/>
          </a:xfrm>
          <a:prstGeom prst="rect">
            <a:avLst/>
          </a:prstGeom>
          <a:noFill/>
        </p:spPr>
        <p:txBody>
          <a:bodyPr wrap="none" rtlCol="0">
            <a:spAutoFit/>
          </a:bodyPr>
          <a:lstStyle/>
          <a:p>
            <a:pPr algn="ctr"/>
            <a:r>
              <a:rPr lang="en-US" sz="1400" dirty="0" smtClean="0"/>
              <a:t>Stocks</a:t>
            </a:r>
            <a:br>
              <a:rPr lang="en-US" sz="1400" dirty="0" smtClean="0"/>
            </a:br>
            <a:r>
              <a:rPr lang="en-US" sz="1400" dirty="0" smtClean="0">
                <a:latin typeface="Wingdings"/>
                <a:ea typeface="Wingdings"/>
                <a:cs typeface="Wingdings"/>
                <a:sym typeface="Wingdings"/>
              </a:rPr>
              <a:t></a:t>
            </a:r>
            <a:endParaRPr lang="en-US" sz="1400" dirty="0"/>
          </a:p>
        </p:txBody>
      </p:sp>
      <p:cxnSp>
        <p:nvCxnSpPr>
          <p:cNvPr id="22" name="Elbow Connector 21"/>
          <p:cNvCxnSpPr/>
          <p:nvPr/>
        </p:nvCxnSpPr>
        <p:spPr bwMode="auto">
          <a:xfrm rot="16200000" flipH="1">
            <a:off x="4560047" y="32268"/>
            <a:ext cx="175547" cy="4930470"/>
          </a:xfrm>
          <a:prstGeom prst="bentConnector3">
            <a:avLst>
              <a:gd name="adj1" fmla="val -130222"/>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Box 22"/>
          <p:cNvSpPr txBox="1"/>
          <p:nvPr/>
        </p:nvSpPr>
        <p:spPr>
          <a:xfrm>
            <a:off x="3410899" y="1899477"/>
            <a:ext cx="1014934" cy="307777"/>
          </a:xfrm>
          <a:prstGeom prst="rect">
            <a:avLst/>
          </a:prstGeom>
          <a:noFill/>
        </p:spPr>
        <p:txBody>
          <a:bodyPr wrap="none" rtlCol="0">
            <a:spAutoFit/>
          </a:bodyPr>
          <a:lstStyle/>
          <a:p>
            <a:pPr algn="ctr"/>
            <a:r>
              <a:rPr lang="en-US" sz="1400" dirty="0" smtClean="0"/>
              <a:t>Selects</a:t>
            </a:r>
            <a:r>
              <a:rPr lang="en-US" sz="1400" dirty="0"/>
              <a:t> </a:t>
            </a:r>
            <a:r>
              <a:rPr lang="en-US" sz="1400" dirty="0" smtClean="0">
                <a:latin typeface="Wingdings"/>
                <a:ea typeface="Wingdings"/>
                <a:cs typeface="Wingdings"/>
                <a:sym typeface="Wingdings"/>
              </a:rPr>
              <a:t></a:t>
            </a:r>
            <a:endParaRPr lang="en-US" sz="1400" dirty="0"/>
          </a:p>
        </p:txBody>
      </p:sp>
      <p:sp>
        <p:nvSpPr>
          <p:cNvPr id="24" name="TextBox 23"/>
          <p:cNvSpPr txBox="1"/>
          <p:nvPr/>
        </p:nvSpPr>
        <p:spPr>
          <a:xfrm>
            <a:off x="2464856" y="2834910"/>
            <a:ext cx="187634" cy="223027"/>
          </a:xfrm>
          <a:prstGeom prst="rect">
            <a:avLst/>
          </a:prstGeom>
          <a:noFill/>
        </p:spPr>
        <p:txBody>
          <a:bodyPr wrap="none" rtlCol="0">
            <a:spAutoFit/>
          </a:bodyPr>
          <a:lstStyle/>
          <a:p>
            <a:pPr algn="ctr"/>
            <a:r>
              <a:rPr lang="en-US" sz="1400" dirty="0" smtClean="0"/>
              <a:t>*</a:t>
            </a:r>
            <a:endParaRPr lang="en-US" sz="1400" dirty="0"/>
          </a:p>
        </p:txBody>
      </p:sp>
      <p:sp>
        <p:nvSpPr>
          <p:cNvPr id="25" name="TextBox 24"/>
          <p:cNvSpPr txBox="1"/>
          <p:nvPr/>
        </p:nvSpPr>
        <p:spPr>
          <a:xfrm>
            <a:off x="4358463" y="283491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6" name="TextBox 25"/>
          <p:cNvSpPr txBox="1"/>
          <p:nvPr/>
        </p:nvSpPr>
        <p:spPr>
          <a:xfrm>
            <a:off x="5481907" y="2793541"/>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7" name="TextBox 26"/>
          <p:cNvSpPr txBox="1"/>
          <p:nvPr/>
        </p:nvSpPr>
        <p:spPr>
          <a:xfrm>
            <a:off x="6727941" y="2848758"/>
            <a:ext cx="187634" cy="223027"/>
          </a:xfrm>
          <a:prstGeom prst="rect">
            <a:avLst/>
          </a:prstGeom>
          <a:noFill/>
        </p:spPr>
        <p:txBody>
          <a:bodyPr wrap="none" rtlCol="0">
            <a:spAutoFit/>
          </a:bodyPr>
          <a:lstStyle/>
          <a:p>
            <a:pPr algn="ctr"/>
            <a:r>
              <a:rPr lang="en-US" sz="1400" dirty="0" smtClean="0"/>
              <a:t>*</a:t>
            </a:r>
            <a:endParaRPr lang="en-US" sz="1400" dirty="0"/>
          </a:p>
        </p:txBody>
      </p:sp>
      <p:sp>
        <p:nvSpPr>
          <p:cNvPr id="28" name="TextBox 27"/>
          <p:cNvSpPr txBox="1"/>
          <p:nvPr/>
        </p:nvSpPr>
        <p:spPr>
          <a:xfrm>
            <a:off x="6908266" y="2309814"/>
            <a:ext cx="254534" cy="307777"/>
          </a:xfrm>
          <a:prstGeom prst="rect">
            <a:avLst/>
          </a:prstGeom>
          <a:noFill/>
        </p:spPr>
        <p:txBody>
          <a:bodyPr wrap="none" rtlCol="0">
            <a:spAutoFit/>
          </a:bodyPr>
          <a:lstStyle/>
          <a:p>
            <a:pPr algn="ctr"/>
            <a:r>
              <a:rPr lang="en-US" sz="1400" dirty="0" smtClean="0"/>
              <a:t>*</a:t>
            </a:r>
            <a:endParaRPr lang="en-US" sz="1400" dirty="0"/>
          </a:p>
        </p:txBody>
      </p:sp>
      <p:sp>
        <p:nvSpPr>
          <p:cNvPr id="29" name="TextBox 28"/>
          <p:cNvSpPr txBox="1"/>
          <p:nvPr/>
        </p:nvSpPr>
        <p:spPr>
          <a:xfrm>
            <a:off x="1626656" y="327665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30" name="TextBox 29"/>
          <p:cNvSpPr txBox="1"/>
          <p:nvPr/>
        </p:nvSpPr>
        <p:spPr>
          <a:xfrm>
            <a:off x="4524375" y="5165035"/>
            <a:ext cx="187634" cy="223027"/>
          </a:xfrm>
          <a:prstGeom prst="rect">
            <a:avLst/>
          </a:prstGeom>
          <a:noFill/>
        </p:spPr>
        <p:txBody>
          <a:bodyPr wrap="none" rtlCol="0">
            <a:spAutoFit/>
          </a:bodyPr>
          <a:lstStyle/>
          <a:p>
            <a:pPr algn="ctr"/>
            <a:r>
              <a:rPr lang="en-US" sz="1400" dirty="0" smtClean="0"/>
              <a:t>*</a:t>
            </a:r>
            <a:endParaRPr lang="en-US" sz="1400" dirty="0"/>
          </a:p>
        </p:txBody>
      </p:sp>
      <p:sp>
        <p:nvSpPr>
          <p:cNvPr id="31" name="TextBox 30"/>
          <p:cNvSpPr txBox="1"/>
          <p:nvPr/>
        </p:nvSpPr>
        <p:spPr>
          <a:xfrm>
            <a:off x="6406684" y="5772426"/>
            <a:ext cx="334782" cy="223027"/>
          </a:xfrm>
          <a:prstGeom prst="rect">
            <a:avLst/>
          </a:prstGeom>
          <a:noFill/>
        </p:spPr>
        <p:txBody>
          <a:bodyPr wrap="none" rtlCol="0">
            <a:spAutoFit/>
          </a:bodyPr>
          <a:lstStyle/>
          <a:p>
            <a:pPr algn="ctr"/>
            <a:r>
              <a:rPr lang="en-US" sz="1400" dirty="0" smtClean="0"/>
              <a:t>1..*</a:t>
            </a:r>
            <a:endParaRPr lang="en-US" sz="1400" dirty="0"/>
          </a:p>
        </p:txBody>
      </p:sp>
      <p:sp>
        <p:nvSpPr>
          <p:cNvPr id="32" name="TextBox 31"/>
          <p:cNvSpPr txBox="1"/>
          <p:nvPr/>
        </p:nvSpPr>
        <p:spPr>
          <a:xfrm>
            <a:off x="5313030" y="5772426"/>
            <a:ext cx="209735" cy="223027"/>
          </a:xfrm>
          <a:prstGeom prst="rect">
            <a:avLst/>
          </a:prstGeom>
          <a:noFill/>
        </p:spPr>
        <p:txBody>
          <a:bodyPr wrap="none" rtlCol="0">
            <a:spAutoFit/>
          </a:bodyPr>
          <a:lstStyle/>
          <a:p>
            <a:pPr algn="ctr"/>
            <a:r>
              <a:rPr lang="en-US" sz="1400" dirty="0" smtClean="0"/>
              <a:t>1</a:t>
            </a:r>
            <a:endParaRPr lang="en-US" sz="1400" dirty="0"/>
          </a:p>
        </p:txBody>
      </p:sp>
      <p:sp>
        <p:nvSpPr>
          <p:cNvPr id="33" name="TextBox 32"/>
          <p:cNvSpPr txBox="1"/>
          <p:nvPr/>
        </p:nvSpPr>
        <p:spPr>
          <a:xfrm>
            <a:off x="2939697" y="5772426"/>
            <a:ext cx="209735" cy="223027"/>
          </a:xfrm>
          <a:prstGeom prst="rect">
            <a:avLst/>
          </a:prstGeom>
          <a:noFill/>
        </p:spPr>
        <p:txBody>
          <a:bodyPr wrap="none" rtlCol="0">
            <a:spAutoFit/>
          </a:bodyPr>
          <a:lstStyle/>
          <a:p>
            <a:pPr algn="ctr"/>
            <a:r>
              <a:rPr lang="en-US" sz="1400" dirty="0" smtClean="0"/>
              <a:t>1</a:t>
            </a:r>
            <a:endParaRPr lang="en-US" sz="1400" dirty="0"/>
          </a:p>
        </p:txBody>
      </p:sp>
      <p:sp>
        <p:nvSpPr>
          <p:cNvPr id="34" name="TextBox 33"/>
          <p:cNvSpPr txBox="1"/>
          <p:nvPr/>
        </p:nvSpPr>
        <p:spPr>
          <a:xfrm>
            <a:off x="3894625" y="5772426"/>
            <a:ext cx="209735" cy="223027"/>
          </a:xfrm>
          <a:prstGeom prst="rect">
            <a:avLst/>
          </a:prstGeom>
          <a:noFill/>
        </p:spPr>
        <p:txBody>
          <a:bodyPr wrap="none" rtlCol="0">
            <a:spAutoFit/>
          </a:bodyPr>
          <a:lstStyle/>
          <a:p>
            <a:pPr algn="ctr"/>
            <a:r>
              <a:rPr lang="en-US" sz="1400" dirty="0" smtClean="0"/>
              <a:t>1</a:t>
            </a:r>
            <a:endParaRPr lang="en-US" sz="1400" dirty="0"/>
          </a:p>
        </p:txBody>
      </p:sp>
      <p:sp>
        <p:nvSpPr>
          <p:cNvPr id="35" name="TextBox 34"/>
          <p:cNvSpPr txBox="1"/>
          <p:nvPr/>
        </p:nvSpPr>
        <p:spPr>
          <a:xfrm>
            <a:off x="7731989" y="5034773"/>
            <a:ext cx="334782" cy="223027"/>
          </a:xfrm>
          <a:prstGeom prst="rect">
            <a:avLst/>
          </a:prstGeom>
          <a:noFill/>
        </p:spPr>
        <p:txBody>
          <a:bodyPr wrap="none" rtlCol="0">
            <a:spAutoFit/>
          </a:bodyPr>
          <a:lstStyle/>
          <a:p>
            <a:pPr algn="ctr"/>
            <a:r>
              <a:rPr lang="en-US" sz="1400" dirty="0" smtClean="0"/>
              <a:t>0..*</a:t>
            </a:r>
            <a:endParaRPr lang="en-US" sz="1400" dirty="0"/>
          </a:p>
        </p:txBody>
      </p:sp>
      <p:sp>
        <p:nvSpPr>
          <p:cNvPr id="36" name="TextBox 35"/>
          <p:cNvSpPr txBox="1"/>
          <p:nvPr/>
        </p:nvSpPr>
        <p:spPr>
          <a:xfrm>
            <a:off x="7696200" y="3103313"/>
            <a:ext cx="209735" cy="223027"/>
          </a:xfrm>
          <a:prstGeom prst="rect">
            <a:avLst/>
          </a:prstGeom>
          <a:noFill/>
        </p:spPr>
        <p:txBody>
          <a:bodyPr wrap="none" rtlCol="0">
            <a:spAutoFit/>
          </a:bodyPr>
          <a:lstStyle/>
          <a:p>
            <a:pPr algn="ctr"/>
            <a:r>
              <a:rPr lang="en-US" sz="1400" dirty="0" smtClean="0"/>
              <a:t>1</a:t>
            </a:r>
            <a:endParaRPr lang="en-US" sz="1400" dirty="0"/>
          </a:p>
        </p:txBody>
      </p:sp>
      <p:cxnSp>
        <p:nvCxnSpPr>
          <p:cNvPr id="37" name="Elbow Connector 36"/>
          <p:cNvCxnSpPr>
            <a:stCxn id="5" idx="1"/>
            <a:endCxn id="8" idx="1"/>
          </p:cNvCxnSpPr>
          <p:nvPr/>
        </p:nvCxnSpPr>
        <p:spPr bwMode="auto">
          <a:xfrm rot="10800000" flipH="1" flipV="1">
            <a:off x="1219200" y="2866472"/>
            <a:ext cx="120188" cy="2961172"/>
          </a:xfrm>
          <a:prstGeom prst="bentConnector3">
            <a:avLst>
              <a:gd name="adj1" fmla="val -267246"/>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838200" y="3962400"/>
            <a:ext cx="1032905" cy="738664"/>
          </a:xfrm>
          <a:prstGeom prst="rect">
            <a:avLst/>
          </a:prstGeom>
          <a:noFill/>
        </p:spPr>
        <p:txBody>
          <a:bodyPr wrap="none" rtlCol="0">
            <a:spAutoFit/>
          </a:bodyPr>
          <a:lstStyle/>
          <a:p>
            <a:r>
              <a:rPr lang="en-US" sz="1400" dirty="0" smtClean="0"/>
              <a:t>Makes-</a:t>
            </a:r>
            <a:br>
              <a:rPr lang="en-US" sz="1400" dirty="0" smtClean="0"/>
            </a:br>
            <a:r>
              <a:rPr lang="en-US" sz="1400" dirty="0" smtClean="0"/>
              <a:t>Authorizes</a:t>
            </a:r>
          </a:p>
          <a:p>
            <a:pPr algn="ctr"/>
            <a:r>
              <a:rPr lang="en-US" sz="1400" dirty="0" smtClean="0">
                <a:latin typeface="Wingdings"/>
                <a:ea typeface="Wingdings"/>
                <a:cs typeface="Wingdings"/>
                <a:sym typeface="Wingdings"/>
              </a:rPr>
              <a:t></a:t>
            </a:r>
            <a:endParaRPr lang="en-US" sz="1400" dirty="0"/>
          </a:p>
        </p:txBody>
      </p:sp>
      <p:sp>
        <p:nvSpPr>
          <p:cNvPr id="39" name="TextBox 38"/>
          <p:cNvSpPr txBox="1"/>
          <p:nvPr/>
        </p:nvSpPr>
        <p:spPr>
          <a:xfrm>
            <a:off x="1017056" y="2572671"/>
            <a:ext cx="209735" cy="223027"/>
          </a:xfrm>
          <a:prstGeom prst="rect">
            <a:avLst/>
          </a:prstGeom>
          <a:noFill/>
        </p:spPr>
        <p:txBody>
          <a:bodyPr wrap="none" rtlCol="0">
            <a:spAutoFit/>
          </a:bodyPr>
          <a:lstStyle/>
          <a:p>
            <a:pPr algn="ctr"/>
            <a:r>
              <a:rPr lang="en-US" sz="1400" dirty="0" smtClean="0"/>
              <a:t>1</a:t>
            </a:r>
            <a:endParaRPr lang="en-US" sz="1400" dirty="0"/>
          </a:p>
        </p:txBody>
      </p:sp>
      <p:sp>
        <p:nvSpPr>
          <p:cNvPr id="40" name="TextBox 39"/>
          <p:cNvSpPr txBox="1"/>
          <p:nvPr/>
        </p:nvSpPr>
        <p:spPr>
          <a:xfrm>
            <a:off x="1017056" y="5813796"/>
            <a:ext cx="334782" cy="223027"/>
          </a:xfrm>
          <a:prstGeom prst="rect">
            <a:avLst/>
          </a:prstGeom>
          <a:noFill/>
        </p:spPr>
        <p:txBody>
          <a:bodyPr wrap="none" rtlCol="0">
            <a:spAutoFit/>
          </a:bodyPr>
          <a:lstStyle/>
          <a:p>
            <a:pPr algn="ctr"/>
            <a:r>
              <a:rPr lang="en-US" sz="1400" dirty="0" smtClean="0"/>
              <a:t>1..*</a:t>
            </a:r>
            <a:endParaRPr lang="en-US" sz="1400" dirty="0"/>
          </a:p>
        </p:txBody>
      </p:sp>
      <p:cxnSp>
        <p:nvCxnSpPr>
          <p:cNvPr id="41" name="Straight Connector 40"/>
          <p:cNvCxnSpPr/>
          <p:nvPr/>
        </p:nvCxnSpPr>
        <p:spPr bwMode="auto">
          <a:xfrm>
            <a:off x="1367695" y="5606774"/>
            <a:ext cx="157282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V="1">
            <a:off x="4120134" y="5711467"/>
            <a:ext cx="1209815" cy="57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H="1">
            <a:off x="6926613" y="2828968"/>
            <a:ext cx="8987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1" name="Group 130"/>
          <p:cNvGrpSpPr/>
          <p:nvPr/>
        </p:nvGrpSpPr>
        <p:grpSpPr>
          <a:xfrm>
            <a:off x="6832754" y="5356220"/>
            <a:ext cx="1105274" cy="938696"/>
            <a:chOff x="6209927" y="5356220"/>
            <a:chExt cx="1105274" cy="938696"/>
          </a:xfrm>
        </p:grpSpPr>
        <p:sp>
          <p:nvSpPr>
            <p:cNvPr id="9" name="Rectangle 8"/>
            <p:cNvSpPr/>
            <p:nvPr/>
          </p:nvSpPr>
          <p:spPr bwMode="auto">
            <a:xfrm>
              <a:off x="6209927" y="5356220"/>
              <a:ext cx="1105274" cy="938696"/>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rPr>
                <a:t>Rental</a:t>
              </a:r>
            </a:p>
            <a:p>
              <a:pPr marL="0" marR="0" indent="0" defTabSz="914400" rtl="0" eaLnBrk="0" fontAlgn="base" latinLnBrk="0" hangingPunct="0">
                <a:lnSpc>
                  <a:spcPct val="100000"/>
                </a:lnSpc>
                <a:spcBef>
                  <a:spcPct val="0"/>
                </a:spcBef>
                <a:spcAft>
                  <a:spcPct val="0"/>
                </a:spcAft>
                <a:buClrTx/>
                <a:buSzTx/>
                <a:buFontTx/>
                <a:buNone/>
                <a:tabLst/>
              </a:pPr>
              <a:r>
                <a:rPr lang="en-US" sz="1400" dirty="0" err="1" smtClean="0"/>
                <a:t>dueDate</a:t>
              </a:r>
              <a:endParaRPr lang="en-US" sz="1400" dirty="0" smtClean="0"/>
            </a:p>
            <a:p>
              <a:pPr marL="0" marR="0" indent="0"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err="1" smtClean="0">
                  <a:ln>
                    <a:noFill/>
                  </a:ln>
                  <a:solidFill>
                    <a:schemeClr val="tx1"/>
                  </a:solidFill>
                  <a:effectLst/>
                </a:rPr>
                <a:t>ReturnDate</a:t>
              </a:r>
              <a:endParaRPr kumimoji="0" lang="en-US" sz="1400" i="0" u="none" strike="noStrike" cap="none" normalizeH="0" baseline="0" dirty="0" smtClean="0">
                <a:ln>
                  <a:noFill/>
                </a:ln>
                <a:solidFill>
                  <a:schemeClr val="tx1"/>
                </a:solidFill>
                <a:effectLst/>
              </a:endParaRPr>
            </a:p>
            <a:p>
              <a:pPr marL="0" marR="0" indent="0" defTabSz="914400" rtl="0" eaLnBrk="0" fontAlgn="base" latinLnBrk="0" hangingPunct="0">
                <a:lnSpc>
                  <a:spcPct val="100000"/>
                </a:lnSpc>
                <a:spcBef>
                  <a:spcPct val="0"/>
                </a:spcBef>
                <a:spcAft>
                  <a:spcPct val="0"/>
                </a:spcAft>
                <a:buClrTx/>
                <a:buSzTx/>
                <a:buFontTx/>
                <a:buNone/>
                <a:tabLst/>
              </a:pPr>
              <a:r>
                <a:rPr lang="en-US" sz="1400" dirty="0" err="1" smtClean="0"/>
                <a:t>ReturnTime</a:t>
              </a:r>
              <a:endParaRPr kumimoji="0" lang="en-US" sz="1400" i="0" u="none" strike="noStrike" cap="none" normalizeH="0" baseline="0" dirty="0">
                <a:ln>
                  <a:noFill/>
                </a:ln>
                <a:solidFill>
                  <a:schemeClr val="tx1"/>
                </a:solidFill>
                <a:effectLst/>
              </a:endParaRPr>
            </a:p>
          </p:txBody>
        </p:sp>
        <p:cxnSp>
          <p:nvCxnSpPr>
            <p:cNvPr id="44" name="Straight Connector 43"/>
            <p:cNvCxnSpPr/>
            <p:nvPr/>
          </p:nvCxnSpPr>
          <p:spPr bwMode="auto">
            <a:xfrm>
              <a:off x="6209927" y="5625570"/>
              <a:ext cx="1105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45" name="Straight Connector 44"/>
          <p:cNvCxnSpPr/>
          <p:nvPr/>
        </p:nvCxnSpPr>
        <p:spPr bwMode="auto">
          <a:xfrm>
            <a:off x="4567379" y="2763856"/>
            <a:ext cx="8987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1228510" y="2683106"/>
            <a:ext cx="11796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2" name="Group 71"/>
          <p:cNvGrpSpPr/>
          <p:nvPr/>
        </p:nvGrpSpPr>
        <p:grpSpPr>
          <a:xfrm>
            <a:off x="4446056" y="533400"/>
            <a:ext cx="1676400" cy="773043"/>
            <a:chOff x="6781800" y="533400"/>
            <a:chExt cx="1676400" cy="773043"/>
          </a:xfrm>
        </p:grpSpPr>
        <p:sp>
          <p:nvSpPr>
            <p:cNvPr id="48" name="Rectangle 47"/>
            <p:cNvSpPr/>
            <p:nvPr/>
          </p:nvSpPr>
          <p:spPr bwMode="auto">
            <a:xfrm>
              <a:off x="6781800" y="533400"/>
              <a:ext cx="1676400"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err="1" smtClean="0"/>
                <a:t>VideoDescription</a:t>
              </a:r>
              <a:r>
                <a:rPr lang="en-US" sz="1400" b="1" dirty="0" smtClean="0"/>
                <a:t/>
              </a:r>
              <a:br>
                <a:rPr lang="en-US" sz="1400" b="1" dirty="0" smtClean="0"/>
              </a:br>
              <a:r>
                <a:rPr lang="en-US" sz="1400" dirty="0" smtClean="0"/>
                <a:t>title</a:t>
              </a:r>
              <a:br>
                <a:rPr lang="en-US" sz="1400" dirty="0" smtClean="0"/>
              </a:br>
              <a:r>
                <a:rPr lang="en-US" sz="1400" dirty="0" err="1" smtClean="0"/>
                <a:t>subjectCategory</a:t>
              </a:r>
              <a:endParaRPr kumimoji="0" lang="en-US" sz="1400" i="0" u="none" strike="noStrike" cap="none" normalizeH="0" baseline="0" dirty="0">
                <a:ln>
                  <a:noFill/>
                </a:ln>
                <a:solidFill>
                  <a:schemeClr val="tx1"/>
                </a:solidFill>
                <a:effectLst/>
              </a:endParaRPr>
            </a:p>
          </p:txBody>
        </p:sp>
        <p:cxnSp>
          <p:nvCxnSpPr>
            <p:cNvPr id="49" name="Straight Connector 48"/>
            <p:cNvCxnSpPr/>
            <p:nvPr/>
          </p:nvCxnSpPr>
          <p:spPr bwMode="auto">
            <a:xfrm>
              <a:off x="6781800" y="801690"/>
              <a:ext cx="1676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6" name="Group 55"/>
          <p:cNvGrpSpPr/>
          <p:nvPr/>
        </p:nvGrpSpPr>
        <p:grpSpPr>
          <a:xfrm>
            <a:off x="6274856" y="533400"/>
            <a:ext cx="1447800" cy="990600"/>
            <a:chOff x="6781800" y="533400"/>
            <a:chExt cx="1676400" cy="990600"/>
          </a:xfrm>
        </p:grpSpPr>
        <p:sp>
          <p:nvSpPr>
            <p:cNvPr id="57" name="Rectangle 56"/>
            <p:cNvSpPr/>
            <p:nvPr/>
          </p:nvSpPr>
          <p:spPr bwMode="auto">
            <a:xfrm>
              <a:off x="6781800" y="533400"/>
              <a:ext cx="1676400" cy="9906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err="1" smtClean="0"/>
                <a:t>VideoSupplier</a:t>
              </a:r>
              <a:r>
                <a:rPr lang="en-US" sz="1400" b="1" dirty="0" smtClean="0"/>
                <a:t/>
              </a:r>
              <a:br>
                <a:rPr lang="en-US" sz="1400" b="1" dirty="0" smtClean="0"/>
              </a:br>
              <a:r>
                <a:rPr lang="en-US" sz="1400" dirty="0" smtClean="0"/>
                <a:t>address</a:t>
              </a:r>
            </a:p>
            <a:p>
              <a:pPr marL="0" marR="0" indent="0" defTabSz="914400" rtl="0" eaLnBrk="0" fontAlgn="base" latinLnBrk="0" hangingPunct="0">
                <a:lnSpc>
                  <a:spcPct val="100000"/>
                </a:lnSpc>
                <a:spcBef>
                  <a:spcPct val="0"/>
                </a:spcBef>
                <a:spcAft>
                  <a:spcPct val="0"/>
                </a:spcAft>
                <a:buClrTx/>
                <a:buSzTx/>
                <a:buFontTx/>
                <a:buNone/>
                <a:tabLst/>
              </a:pPr>
              <a:r>
                <a:rPr lang="en-US" sz="1400" dirty="0" smtClean="0"/>
                <a:t>name</a:t>
              </a:r>
              <a:br>
                <a:rPr lang="en-US" sz="1400" dirty="0" smtClean="0"/>
              </a:br>
              <a:r>
                <a:rPr lang="en-US" sz="1400" dirty="0" err="1" smtClean="0"/>
                <a:t>newVideos</a:t>
              </a:r>
              <a:endParaRPr kumimoji="0" lang="en-US" sz="1400" i="0" u="none" strike="noStrike" cap="none" normalizeH="0" baseline="0" dirty="0">
                <a:ln>
                  <a:noFill/>
                </a:ln>
                <a:solidFill>
                  <a:schemeClr val="tx1"/>
                </a:solidFill>
                <a:effectLst/>
              </a:endParaRPr>
            </a:p>
          </p:txBody>
        </p:sp>
        <p:cxnSp>
          <p:nvCxnSpPr>
            <p:cNvPr id="58" name="Straight Connector 57"/>
            <p:cNvCxnSpPr/>
            <p:nvPr/>
          </p:nvCxnSpPr>
          <p:spPr bwMode="auto">
            <a:xfrm>
              <a:off x="6781800" y="801690"/>
              <a:ext cx="1676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59" name="Rectangle 58"/>
          <p:cNvSpPr/>
          <p:nvPr/>
        </p:nvSpPr>
        <p:spPr bwMode="auto">
          <a:xfrm>
            <a:off x="2312456" y="1371600"/>
            <a:ext cx="762000" cy="3810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smtClean="0"/>
              <a:t>Basket</a:t>
            </a:r>
            <a:endParaRPr kumimoji="0" lang="en-US" sz="1400" i="0" u="none" strike="noStrike" cap="none" normalizeH="0" baseline="0" dirty="0">
              <a:ln>
                <a:noFill/>
              </a:ln>
              <a:solidFill>
                <a:schemeClr val="tx1"/>
              </a:solidFill>
              <a:effectLst/>
            </a:endParaRPr>
          </a:p>
        </p:txBody>
      </p:sp>
      <p:grpSp>
        <p:nvGrpSpPr>
          <p:cNvPr id="64" name="Group 63"/>
          <p:cNvGrpSpPr/>
          <p:nvPr/>
        </p:nvGrpSpPr>
        <p:grpSpPr>
          <a:xfrm>
            <a:off x="5741456" y="3276600"/>
            <a:ext cx="838200" cy="773043"/>
            <a:chOff x="1600200" y="685800"/>
            <a:chExt cx="838200" cy="773043"/>
          </a:xfrm>
        </p:grpSpPr>
        <p:sp>
          <p:nvSpPr>
            <p:cNvPr id="61" name="Rectangle 60"/>
            <p:cNvSpPr/>
            <p:nvPr/>
          </p:nvSpPr>
          <p:spPr bwMode="auto">
            <a:xfrm>
              <a:off x="1600200" y="685800"/>
              <a:ext cx="838200"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smtClean="0"/>
                <a:t>Shelf</a:t>
              </a:r>
              <a:br>
                <a:rPr lang="en-US" sz="1400" b="1" dirty="0" smtClean="0"/>
              </a:br>
              <a:r>
                <a:rPr lang="en-US" sz="1400" dirty="0" smtClean="0"/>
                <a:t>location</a:t>
              </a:r>
              <a:br>
                <a:rPr lang="en-US" sz="1400" dirty="0" smtClean="0"/>
              </a:br>
              <a:r>
                <a:rPr lang="en-US" sz="1400" dirty="0" smtClean="0"/>
                <a:t>stock</a:t>
              </a:r>
              <a:endParaRPr kumimoji="0" lang="en-US" sz="1400" i="0" u="none" strike="noStrike" cap="none" normalizeH="0" baseline="0" dirty="0">
                <a:ln>
                  <a:noFill/>
                </a:ln>
                <a:solidFill>
                  <a:schemeClr val="tx1"/>
                </a:solidFill>
                <a:effectLst/>
              </a:endParaRPr>
            </a:p>
          </p:txBody>
        </p:sp>
        <p:cxnSp>
          <p:nvCxnSpPr>
            <p:cNvPr id="62" name="Straight Connector 61"/>
            <p:cNvCxnSpPr/>
            <p:nvPr/>
          </p:nvCxnSpPr>
          <p:spPr bwMode="auto">
            <a:xfrm>
              <a:off x="1600200" y="954090"/>
              <a:ext cx="83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6" name="Group 65"/>
          <p:cNvGrpSpPr/>
          <p:nvPr/>
        </p:nvGrpSpPr>
        <p:grpSpPr>
          <a:xfrm>
            <a:off x="2693456" y="3265557"/>
            <a:ext cx="1295400" cy="773043"/>
            <a:chOff x="1600200" y="685800"/>
            <a:chExt cx="838200" cy="773043"/>
          </a:xfrm>
        </p:grpSpPr>
        <p:sp>
          <p:nvSpPr>
            <p:cNvPr id="67" name="Rectangle 66"/>
            <p:cNvSpPr/>
            <p:nvPr/>
          </p:nvSpPr>
          <p:spPr bwMode="auto">
            <a:xfrm>
              <a:off x="1600200" y="685800"/>
              <a:ext cx="838200"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smtClean="0"/>
                <a:t>Membership</a:t>
              </a:r>
              <a:br>
                <a:rPr lang="en-US" sz="1400" b="1" dirty="0" smtClean="0"/>
              </a:br>
              <a:r>
                <a:rPr lang="en-US" sz="1400" dirty="0" smtClean="0"/>
                <a:t>ID</a:t>
              </a:r>
              <a:br>
                <a:rPr lang="en-US" sz="1400" dirty="0" smtClean="0"/>
              </a:br>
              <a:r>
                <a:rPr lang="en-US" sz="1400" dirty="0" err="1" smtClean="0"/>
                <a:t>startDate</a:t>
              </a:r>
              <a:endParaRPr kumimoji="0" lang="en-US" sz="1400" i="0" u="none" strike="noStrike" cap="none" normalizeH="0" baseline="0" dirty="0">
                <a:ln>
                  <a:noFill/>
                </a:ln>
                <a:solidFill>
                  <a:schemeClr val="tx1"/>
                </a:solidFill>
                <a:effectLst/>
              </a:endParaRPr>
            </a:p>
          </p:txBody>
        </p:sp>
        <p:cxnSp>
          <p:nvCxnSpPr>
            <p:cNvPr id="68" name="Straight Connector 67"/>
            <p:cNvCxnSpPr/>
            <p:nvPr/>
          </p:nvCxnSpPr>
          <p:spPr bwMode="auto">
            <a:xfrm>
              <a:off x="1600200" y="954090"/>
              <a:ext cx="83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9" name="Group 68"/>
          <p:cNvGrpSpPr/>
          <p:nvPr/>
        </p:nvGrpSpPr>
        <p:grpSpPr>
          <a:xfrm>
            <a:off x="4065056" y="4332357"/>
            <a:ext cx="1905000" cy="773043"/>
            <a:chOff x="1600200" y="685800"/>
            <a:chExt cx="838200" cy="773043"/>
          </a:xfrm>
        </p:grpSpPr>
        <p:sp>
          <p:nvSpPr>
            <p:cNvPr id="70" name="Rectangle 69"/>
            <p:cNvSpPr/>
            <p:nvPr/>
          </p:nvSpPr>
          <p:spPr bwMode="auto">
            <a:xfrm>
              <a:off x="1600200" y="685800"/>
              <a:ext cx="838200" cy="77304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err="1" smtClean="0"/>
                <a:t>PricingPolicy</a:t>
              </a:r>
              <a:r>
                <a:rPr lang="en-US" sz="1400" b="1" dirty="0" smtClean="0"/>
                <a:t/>
              </a:r>
              <a:br>
                <a:rPr lang="en-US" sz="1400" b="1" dirty="0" smtClean="0"/>
              </a:br>
              <a:r>
                <a:rPr lang="en-US" sz="1400" dirty="0" err="1" smtClean="0"/>
                <a:t>perDayRentalCharge</a:t>
              </a:r>
              <a:r>
                <a:rPr lang="en-US" sz="1400" dirty="0" smtClean="0"/>
                <a:t/>
              </a:r>
              <a:br>
                <a:rPr lang="en-US" sz="1400" dirty="0" smtClean="0"/>
              </a:br>
              <a:r>
                <a:rPr lang="en-US" sz="1400" dirty="0" err="1" smtClean="0"/>
                <a:t>perDayLateCharge</a:t>
              </a:r>
              <a:endParaRPr kumimoji="0" lang="en-US" sz="1400" i="0" u="none" strike="noStrike" cap="none" normalizeH="0" baseline="0" dirty="0">
                <a:ln>
                  <a:noFill/>
                </a:ln>
                <a:solidFill>
                  <a:schemeClr val="tx1"/>
                </a:solidFill>
                <a:effectLst/>
              </a:endParaRPr>
            </a:p>
          </p:txBody>
        </p:sp>
        <p:cxnSp>
          <p:nvCxnSpPr>
            <p:cNvPr id="71" name="Straight Connector 70"/>
            <p:cNvCxnSpPr/>
            <p:nvPr/>
          </p:nvCxnSpPr>
          <p:spPr bwMode="auto">
            <a:xfrm>
              <a:off x="1600200" y="954090"/>
              <a:ext cx="83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3" name="TextBox 72"/>
          <p:cNvSpPr txBox="1"/>
          <p:nvPr/>
        </p:nvSpPr>
        <p:spPr>
          <a:xfrm>
            <a:off x="1950321" y="2133600"/>
            <a:ext cx="209735" cy="223027"/>
          </a:xfrm>
          <a:prstGeom prst="rect">
            <a:avLst/>
          </a:prstGeom>
          <a:noFill/>
        </p:spPr>
        <p:txBody>
          <a:bodyPr wrap="none" rtlCol="0">
            <a:spAutoFit/>
          </a:bodyPr>
          <a:lstStyle/>
          <a:p>
            <a:pPr algn="ctr"/>
            <a:r>
              <a:rPr lang="en-US" sz="1400" dirty="0" smtClean="0"/>
              <a:t>1</a:t>
            </a:r>
            <a:endParaRPr lang="en-US" sz="1400" dirty="0"/>
          </a:p>
        </p:txBody>
      </p:sp>
      <p:cxnSp>
        <p:nvCxnSpPr>
          <p:cNvPr id="75" name="Elbow Connector 74"/>
          <p:cNvCxnSpPr>
            <a:stCxn id="61" idx="1"/>
          </p:cNvCxnSpPr>
          <p:nvPr/>
        </p:nvCxnSpPr>
        <p:spPr bwMode="auto">
          <a:xfrm rot="10800000">
            <a:off x="5284256" y="3200400"/>
            <a:ext cx="457200" cy="462722"/>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Elbow Connector 78"/>
          <p:cNvCxnSpPr>
            <a:stCxn id="59" idx="3"/>
            <a:endCxn id="4" idx="0"/>
          </p:cNvCxnSpPr>
          <p:nvPr/>
        </p:nvCxnSpPr>
        <p:spPr bwMode="auto">
          <a:xfrm>
            <a:off x="3074456" y="1562100"/>
            <a:ext cx="1941054" cy="929821"/>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Elbow Connector 85"/>
          <p:cNvCxnSpPr>
            <a:stCxn id="5" idx="0"/>
            <a:endCxn id="59" idx="1"/>
          </p:cNvCxnSpPr>
          <p:nvPr/>
        </p:nvCxnSpPr>
        <p:spPr bwMode="auto">
          <a:xfrm rot="5400000" flipH="1" flipV="1">
            <a:off x="1649673" y="1734342"/>
            <a:ext cx="835024" cy="490541"/>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Elbow Connector 95"/>
          <p:cNvCxnSpPr>
            <a:stCxn id="48" idx="2"/>
            <a:endCxn id="6" idx="0"/>
          </p:cNvCxnSpPr>
          <p:nvPr/>
        </p:nvCxnSpPr>
        <p:spPr bwMode="auto">
          <a:xfrm rot="16200000" flipH="1">
            <a:off x="5697009" y="893689"/>
            <a:ext cx="1266228" cy="2091735"/>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Elbow Connector 137"/>
          <p:cNvCxnSpPr>
            <a:stCxn id="61" idx="3"/>
          </p:cNvCxnSpPr>
          <p:nvPr/>
        </p:nvCxnSpPr>
        <p:spPr bwMode="auto">
          <a:xfrm flipV="1">
            <a:off x="6579656" y="3124200"/>
            <a:ext cx="457200" cy="538922"/>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Elbow Connector 140"/>
          <p:cNvCxnSpPr>
            <a:stCxn id="57" idx="3"/>
            <a:endCxn id="6" idx="3"/>
          </p:cNvCxnSpPr>
          <p:nvPr/>
        </p:nvCxnSpPr>
        <p:spPr bwMode="auto">
          <a:xfrm>
            <a:off x="7722656" y="1028700"/>
            <a:ext cx="102713" cy="1820058"/>
          </a:xfrm>
          <a:prstGeom prst="bentConnector3">
            <a:avLst>
              <a:gd name="adj1" fmla="val 399834"/>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Elbow Connector 144"/>
          <p:cNvCxnSpPr>
            <a:stCxn id="59" idx="0"/>
            <a:endCxn id="48" idx="1"/>
          </p:cNvCxnSpPr>
          <p:nvPr/>
        </p:nvCxnSpPr>
        <p:spPr bwMode="auto">
          <a:xfrm rot="5400000" flipH="1" flipV="1">
            <a:off x="3343917" y="269461"/>
            <a:ext cx="451678" cy="1752600"/>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51" name="Elbow Connector 150"/>
          <p:cNvCxnSpPr>
            <a:stCxn id="70" idx="3"/>
            <a:endCxn id="6" idx="2"/>
          </p:cNvCxnSpPr>
          <p:nvPr/>
        </p:nvCxnSpPr>
        <p:spPr bwMode="auto">
          <a:xfrm flipV="1">
            <a:off x="5970056" y="3124845"/>
            <a:ext cx="1405935" cy="1594034"/>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56" name="Elbow Connector 155"/>
          <p:cNvCxnSpPr>
            <a:stCxn id="4" idx="2"/>
            <a:endCxn id="70" idx="0"/>
          </p:cNvCxnSpPr>
          <p:nvPr/>
        </p:nvCxnSpPr>
        <p:spPr bwMode="auto">
          <a:xfrm rot="16200000" flipH="1">
            <a:off x="4455228" y="3770029"/>
            <a:ext cx="1122610" cy="2046"/>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sp>
        <p:nvSpPr>
          <p:cNvPr id="158" name="TextBox 157"/>
          <p:cNvSpPr txBox="1"/>
          <p:nvPr/>
        </p:nvSpPr>
        <p:spPr>
          <a:xfrm>
            <a:off x="1779056" y="3581400"/>
            <a:ext cx="995034" cy="307777"/>
          </a:xfrm>
          <a:prstGeom prst="rect">
            <a:avLst/>
          </a:prstGeom>
          <a:noFill/>
        </p:spPr>
        <p:txBody>
          <a:bodyPr wrap="none" rtlCol="0">
            <a:spAutoFit/>
          </a:bodyPr>
          <a:lstStyle/>
          <a:p>
            <a:r>
              <a:rPr lang="en-US" sz="1400" dirty="0" smtClean="0"/>
              <a:t>Obtains</a:t>
            </a:r>
            <a:r>
              <a:rPr lang="en-US" sz="1400" dirty="0" smtClean="0">
                <a:latin typeface="Wingdings"/>
                <a:ea typeface="Wingdings"/>
                <a:cs typeface="Wingdings"/>
                <a:sym typeface="Wingdings"/>
              </a:rPr>
              <a:t></a:t>
            </a:r>
            <a:endParaRPr lang="en-US" sz="1400" dirty="0" smtClean="0"/>
          </a:p>
        </p:txBody>
      </p:sp>
      <p:sp>
        <p:nvSpPr>
          <p:cNvPr id="159" name="TextBox 158"/>
          <p:cNvSpPr txBox="1"/>
          <p:nvPr/>
        </p:nvSpPr>
        <p:spPr>
          <a:xfrm>
            <a:off x="2464856" y="335280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60" name="TextBox 159"/>
          <p:cNvSpPr txBox="1"/>
          <p:nvPr/>
        </p:nvSpPr>
        <p:spPr>
          <a:xfrm>
            <a:off x="2236256" y="3282173"/>
            <a:ext cx="209735" cy="223027"/>
          </a:xfrm>
          <a:prstGeom prst="rect">
            <a:avLst/>
          </a:prstGeom>
          <a:noFill/>
        </p:spPr>
        <p:txBody>
          <a:bodyPr wrap="none" rtlCol="0">
            <a:spAutoFit/>
          </a:bodyPr>
          <a:lstStyle/>
          <a:p>
            <a:pPr algn="ctr"/>
            <a:r>
              <a:rPr lang="en-US" sz="1400" dirty="0" smtClean="0"/>
              <a:t>1</a:t>
            </a:r>
            <a:endParaRPr lang="en-US" sz="1400" dirty="0"/>
          </a:p>
        </p:txBody>
      </p:sp>
      <p:cxnSp>
        <p:nvCxnSpPr>
          <p:cNvPr id="162" name="Elbow Connector 161"/>
          <p:cNvCxnSpPr>
            <a:stCxn id="67" idx="3"/>
          </p:cNvCxnSpPr>
          <p:nvPr/>
        </p:nvCxnSpPr>
        <p:spPr bwMode="auto">
          <a:xfrm flipV="1">
            <a:off x="3988856" y="3200400"/>
            <a:ext cx="762000" cy="451679"/>
          </a:xfrm>
          <a:prstGeom prst="bentConnector3">
            <a:avLst>
              <a:gd name="adj1" fmla="val 102080"/>
            </a:avLst>
          </a:prstGeom>
          <a:solidFill>
            <a:schemeClr val="accent1"/>
          </a:solidFill>
          <a:ln w="9525" cap="flat" cmpd="sng" algn="ctr">
            <a:solidFill>
              <a:schemeClr val="tx1"/>
            </a:solidFill>
            <a:prstDash val="solid"/>
            <a:round/>
            <a:headEnd type="none" w="med" len="med"/>
            <a:tailEnd type="none" w="med" len="med"/>
          </a:ln>
          <a:effectLst/>
        </p:spPr>
      </p:cxnSp>
      <p:cxnSp>
        <p:nvCxnSpPr>
          <p:cNvPr id="165" name="Elbow Connector 164"/>
          <p:cNvCxnSpPr>
            <a:stCxn id="67" idx="1"/>
          </p:cNvCxnSpPr>
          <p:nvPr/>
        </p:nvCxnSpPr>
        <p:spPr bwMode="auto">
          <a:xfrm rot="10800000">
            <a:off x="2236256" y="3352801"/>
            <a:ext cx="457200" cy="299279"/>
          </a:xfrm>
          <a:prstGeom prst="bentConnector3">
            <a:avLst>
              <a:gd name="adj1" fmla="val 99186"/>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p:cNvSpPr txBox="1"/>
          <p:nvPr/>
        </p:nvSpPr>
        <p:spPr>
          <a:xfrm>
            <a:off x="3912656" y="3389310"/>
            <a:ext cx="953043" cy="523220"/>
          </a:xfrm>
          <a:prstGeom prst="rect">
            <a:avLst/>
          </a:prstGeom>
          <a:noFill/>
        </p:spPr>
        <p:txBody>
          <a:bodyPr wrap="none" rtlCol="0">
            <a:spAutoFit/>
          </a:bodyPr>
          <a:lstStyle/>
          <a:p>
            <a:pPr algn="r"/>
            <a:r>
              <a:rPr lang="en-US" sz="1400" dirty="0" smtClean="0">
                <a:latin typeface="Wingdings"/>
                <a:ea typeface="Wingdings"/>
                <a:cs typeface="Wingdings"/>
                <a:sym typeface="Wingdings"/>
              </a:rPr>
              <a:t></a:t>
            </a:r>
            <a:r>
              <a:rPr lang="en-US" sz="1400" dirty="0">
                <a:sym typeface="Wingdings"/>
              </a:rPr>
              <a:t/>
            </a:r>
            <a:br>
              <a:rPr lang="en-US" sz="1400" dirty="0">
                <a:sym typeface="Wingdings"/>
              </a:rPr>
            </a:br>
            <a:r>
              <a:rPr lang="en-US" sz="1400" dirty="0" smtClean="0"/>
              <a:t>Maintains</a:t>
            </a:r>
          </a:p>
        </p:txBody>
      </p:sp>
      <p:sp>
        <p:nvSpPr>
          <p:cNvPr id="177" name="TextBox 176"/>
          <p:cNvSpPr txBox="1"/>
          <p:nvPr/>
        </p:nvSpPr>
        <p:spPr>
          <a:xfrm>
            <a:off x="4541121" y="317951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78" name="TextBox 177"/>
          <p:cNvSpPr txBox="1"/>
          <p:nvPr/>
        </p:nvSpPr>
        <p:spPr>
          <a:xfrm>
            <a:off x="4003366" y="3437753"/>
            <a:ext cx="187634" cy="223027"/>
          </a:xfrm>
          <a:prstGeom prst="rect">
            <a:avLst/>
          </a:prstGeom>
          <a:noFill/>
        </p:spPr>
        <p:txBody>
          <a:bodyPr wrap="none" rtlCol="0">
            <a:spAutoFit/>
          </a:bodyPr>
          <a:lstStyle/>
          <a:p>
            <a:pPr algn="ctr"/>
            <a:r>
              <a:rPr lang="en-US" sz="1400" dirty="0" smtClean="0"/>
              <a:t>*</a:t>
            </a:r>
            <a:endParaRPr lang="en-US" sz="1400" dirty="0"/>
          </a:p>
        </p:txBody>
      </p:sp>
      <p:sp>
        <p:nvSpPr>
          <p:cNvPr id="179" name="TextBox 178"/>
          <p:cNvSpPr txBox="1"/>
          <p:nvPr/>
        </p:nvSpPr>
        <p:spPr>
          <a:xfrm>
            <a:off x="6122456" y="4214336"/>
            <a:ext cx="1242510" cy="738664"/>
          </a:xfrm>
          <a:prstGeom prst="rect">
            <a:avLst/>
          </a:prstGeom>
          <a:noFill/>
        </p:spPr>
        <p:txBody>
          <a:bodyPr wrap="none" rtlCol="0">
            <a:spAutoFit/>
          </a:bodyPr>
          <a:lstStyle/>
          <a:p>
            <a:pPr algn="ctr"/>
            <a:r>
              <a:rPr lang="en-US" sz="1400" dirty="0" smtClean="0"/>
              <a:t>Determines-</a:t>
            </a:r>
            <a:br>
              <a:rPr lang="en-US" sz="1400" dirty="0" smtClean="0"/>
            </a:br>
            <a:r>
              <a:rPr lang="en-US" sz="1400" dirty="0" smtClean="0"/>
              <a:t>rental-charge</a:t>
            </a:r>
            <a:br>
              <a:rPr lang="en-US" sz="1400" dirty="0" smtClean="0"/>
            </a:br>
            <a:r>
              <a:rPr lang="en-US" sz="1400" dirty="0" smtClean="0">
                <a:latin typeface="Wingdings"/>
                <a:ea typeface="Wingdings"/>
                <a:cs typeface="Wingdings"/>
                <a:sym typeface="Wingdings"/>
              </a:rPr>
              <a:t></a:t>
            </a:r>
            <a:endParaRPr lang="en-US" sz="1400" dirty="0"/>
          </a:p>
        </p:txBody>
      </p:sp>
      <p:sp>
        <p:nvSpPr>
          <p:cNvPr id="180" name="TextBox 179"/>
          <p:cNvSpPr txBox="1"/>
          <p:nvPr/>
        </p:nvSpPr>
        <p:spPr>
          <a:xfrm>
            <a:off x="4998321" y="316628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81" name="TextBox 180"/>
          <p:cNvSpPr txBox="1"/>
          <p:nvPr/>
        </p:nvSpPr>
        <p:spPr>
          <a:xfrm>
            <a:off x="5007194" y="4044173"/>
            <a:ext cx="187634" cy="223027"/>
          </a:xfrm>
          <a:prstGeom prst="rect">
            <a:avLst/>
          </a:prstGeom>
          <a:noFill/>
        </p:spPr>
        <p:txBody>
          <a:bodyPr wrap="none" rtlCol="0">
            <a:spAutoFit/>
          </a:bodyPr>
          <a:lstStyle/>
          <a:p>
            <a:pPr algn="ctr"/>
            <a:r>
              <a:rPr lang="en-US" sz="1400" dirty="0" smtClean="0"/>
              <a:t>*</a:t>
            </a:r>
            <a:endParaRPr lang="en-US" sz="1400" dirty="0"/>
          </a:p>
        </p:txBody>
      </p:sp>
      <p:sp>
        <p:nvSpPr>
          <p:cNvPr id="182" name="TextBox 181"/>
          <p:cNvSpPr txBox="1"/>
          <p:nvPr/>
        </p:nvSpPr>
        <p:spPr>
          <a:xfrm>
            <a:off x="6499022" y="3429000"/>
            <a:ext cx="893256" cy="523220"/>
          </a:xfrm>
          <a:prstGeom prst="rect">
            <a:avLst/>
          </a:prstGeom>
          <a:noFill/>
        </p:spPr>
        <p:txBody>
          <a:bodyPr wrap="none" rtlCol="0">
            <a:spAutoFit/>
          </a:bodyPr>
          <a:lstStyle/>
          <a:p>
            <a:pPr algn="r"/>
            <a:r>
              <a:rPr lang="en-US" sz="1400" dirty="0" smtClean="0">
                <a:latin typeface="Wingdings"/>
                <a:ea typeface="Wingdings"/>
                <a:cs typeface="Wingdings"/>
                <a:sym typeface="Wingdings"/>
              </a:rPr>
              <a:t></a:t>
            </a:r>
            <a:r>
              <a:rPr lang="en-US" sz="1400" dirty="0">
                <a:sym typeface="Wingdings"/>
              </a:rPr>
              <a:t/>
            </a:r>
            <a:br>
              <a:rPr lang="en-US" sz="1400" dirty="0">
                <a:sym typeface="Wingdings"/>
              </a:rPr>
            </a:br>
            <a:r>
              <a:rPr lang="en-US" sz="1400" dirty="0" smtClean="0"/>
              <a:t>Contains</a:t>
            </a:r>
          </a:p>
        </p:txBody>
      </p:sp>
      <p:sp>
        <p:nvSpPr>
          <p:cNvPr id="183" name="TextBox 182"/>
          <p:cNvSpPr txBox="1"/>
          <p:nvPr/>
        </p:nvSpPr>
        <p:spPr>
          <a:xfrm>
            <a:off x="6558837" y="337926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84" name="TextBox 183"/>
          <p:cNvSpPr txBox="1"/>
          <p:nvPr/>
        </p:nvSpPr>
        <p:spPr>
          <a:xfrm>
            <a:off x="6880341" y="3129773"/>
            <a:ext cx="187634" cy="223027"/>
          </a:xfrm>
          <a:prstGeom prst="rect">
            <a:avLst/>
          </a:prstGeom>
          <a:noFill/>
        </p:spPr>
        <p:txBody>
          <a:bodyPr wrap="none" rtlCol="0">
            <a:spAutoFit/>
          </a:bodyPr>
          <a:lstStyle/>
          <a:p>
            <a:pPr algn="ctr"/>
            <a:r>
              <a:rPr lang="en-US" sz="1400" dirty="0" smtClean="0"/>
              <a:t>*</a:t>
            </a:r>
            <a:endParaRPr lang="en-US" sz="1400" dirty="0"/>
          </a:p>
        </p:txBody>
      </p:sp>
      <p:sp>
        <p:nvSpPr>
          <p:cNvPr id="186" name="TextBox 185"/>
          <p:cNvSpPr txBox="1"/>
          <p:nvPr/>
        </p:nvSpPr>
        <p:spPr>
          <a:xfrm>
            <a:off x="5553822" y="3429000"/>
            <a:ext cx="187634" cy="223027"/>
          </a:xfrm>
          <a:prstGeom prst="rect">
            <a:avLst/>
          </a:prstGeom>
          <a:noFill/>
        </p:spPr>
        <p:txBody>
          <a:bodyPr wrap="none" rtlCol="0">
            <a:spAutoFit/>
          </a:bodyPr>
          <a:lstStyle/>
          <a:p>
            <a:pPr algn="ctr"/>
            <a:r>
              <a:rPr lang="en-US" sz="1400" dirty="0" smtClean="0"/>
              <a:t>*</a:t>
            </a:r>
            <a:endParaRPr lang="en-US" sz="1400" dirty="0"/>
          </a:p>
        </p:txBody>
      </p:sp>
      <p:sp>
        <p:nvSpPr>
          <p:cNvPr id="187" name="TextBox 186"/>
          <p:cNvSpPr txBox="1"/>
          <p:nvPr/>
        </p:nvSpPr>
        <p:spPr>
          <a:xfrm>
            <a:off x="5289893" y="316071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88" name="TextBox 187"/>
          <p:cNvSpPr txBox="1"/>
          <p:nvPr/>
        </p:nvSpPr>
        <p:spPr>
          <a:xfrm>
            <a:off x="4966228" y="3352800"/>
            <a:ext cx="912918" cy="738664"/>
          </a:xfrm>
          <a:prstGeom prst="rect">
            <a:avLst/>
          </a:prstGeom>
          <a:noFill/>
        </p:spPr>
        <p:txBody>
          <a:bodyPr wrap="none" rtlCol="0">
            <a:spAutoFit/>
          </a:bodyPr>
          <a:lstStyle/>
          <a:p>
            <a:r>
              <a:rPr lang="en-US" sz="1400" dirty="0" smtClean="0">
                <a:latin typeface="Wingdings"/>
                <a:ea typeface="Wingdings"/>
                <a:cs typeface="Wingdings"/>
                <a:sym typeface="Wingdings"/>
              </a:rPr>
              <a:t></a:t>
            </a:r>
            <a:r>
              <a:rPr lang="en-US" sz="1400" dirty="0">
                <a:sym typeface="Wingdings"/>
              </a:rPr>
              <a:t/>
            </a:r>
            <a:br>
              <a:rPr lang="en-US" sz="1400" dirty="0">
                <a:sym typeface="Wingdings"/>
              </a:rPr>
            </a:br>
            <a:r>
              <a:rPr lang="en-US" sz="1400" dirty="0" smtClean="0"/>
              <a:t>Stores-</a:t>
            </a:r>
          </a:p>
          <a:p>
            <a:r>
              <a:rPr lang="en-US" sz="1400" dirty="0" smtClean="0"/>
              <a:t>video-on</a:t>
            </a:r>
          </a:p>
        </p:txBody>
      </p:sp>
      <p:sp>
        <p:nvSpPr>
          <p:cNvPr id="195" name="TextBox 194"/>
          <p:cNvSpPr txBox="1"/>
          <p:nvPr/>
        </p:nvSpPr>
        <p:spPr>
          <a:xfrm>
            <a:off x="4275478" y="3810000"/>
            <a:ext cx="793406" cy="523220"/>
          </a:xfrm>
          <a:prstGeom prst="rect">
            <a:avLst/>
          </a:prstGeom>
          <a:noFill/>
        </p:spPr>
        <p:txBody>
          <a:bodyPr wrap="none" rtlCol="0">
            <a:spAutoFit/>
          </a:bodyPr>
          <a:lstStyle/>
          <a:p>
            <a:pPr algn="r"/>
            <a:r>
              <a:rPr lang="en-US" sz="1400" dirty="0" smtClean="0">
                <a:latin typeface="Wingdings"/>
                <a:ea typeface="Wingdings"/>
                <a:cs typeface="Wingdings"/>
                <a:sym typeface="Wingdings"/>
              </a:rPr>
              <a:t></a:t>
            </a:r>
            <a:endParaRPr lang="en-US" sz="1400" dirty="0" smtClean="0"/>
          </a:p>
          <a:p>
            <a:r>
              <a:rPr lang="en-US" sz="1400" dirty="0" smtClean="0"/>
              <a:t>Defines</a:t>
            </a:r>
          </a:p>
        </p:txBody>
      </p:sp>
      <p:sp>
        <p:nvSpPr>
          <p:cNvPr id="196" name="TextBox 195"/>
          <p:cNvSpPr txBox="1"/>
          <p:nvPr/>
        </p:nvSpPr>
        <p:spPr>
          <a:xfrm>
            <a:off x="5970056" y="442517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197" name="TextBox 196"/>
          <p:cNvSpPr txBox="1"/>
          <p:nvPr/>
        </p:nvSpPr>
        <p:spPr>
          <a:xfrm>
            <a:off x="7166856" y="3124200"/>
            <a:ext cx="254534" cy="307777"/>
          </a:xfrm>
          <a:prstGeom prst="rect">
            <a:avLst/>
          </a:prstGeom>
          <a:noFill/>
        </p:spPr>
        <p:txBody>
          <a:bodyPr wrap="none" rtlCol="0">
            <a:spAutoFit/>
          </a:bodyPr>
          <a:lstStyle/>
          <a:p>
            <a:pPr algn="ctr"/>
            <a:r>
              <a:rPr lang="en-US" sz="1400" dirty="0"/>
              <a:t>*</a:t>
            </a:r>
          </a:p>
        </p:txBody>
      </p:sp>
      <p:sp>
        <p:nvSpPr>
          <p:cNvPr id="198" name="TextBox 197"/>
          <p:cNvSpPr txBox="1"/>
          <p:nvPr/>
        </p:nvSpPr>
        <p:spPr>
          <a:xfrm>
            <a:off x="7305140" y="1371600"/>
            <a:ext cx="883262" cy="523220"/>
          </a:xfrm>
          <a:prstGeom prst="rect">
            <a:avLst/>
          </a:prstGeom>
          <a:noFill/>
        </p:spPr>
        <p:txBody>
          <a:bodyPr wrap="none" rtlCol="0">
            <a:spAutoFit/>
          </a:bodyPr>
          <a:lstStyle/>
          <a:p>
            <a:pPr algn="r"/>
            <a:r>
              <a:rPr lang="en-US" sz="1400" dirty="0">
                <a:latin typeface="Wingdings"/>
                <a:ea typeface="Wingdings"/>
                <a:cs typeface="Wingdings"/>
                <a:sym typeface="Wingdings"/>
              </a:rPr>
              <a:t></a:t>
            </a:r>
            <a:endParaRPr lang="en-US" sz="1400" dirty="0"/>
          </a:p>
          <a:p>
            <a:pPr algn="ctr"/>
            <a:r>
              <a:rPr lang="en-US" sz="1400" dirty="0" smtClean="0"/>
              <a:t>Provides</a:t>
            </a:r>
            <a:endParaRPr lang="en-US" sz="1400" dirty="0"/>
          </a:p>
        </p:txBody>
      </p:sp>
      <p:sp>
        <p:nvSpPr>
          <p:cNvPr id="201" name="TextBox 200"/>
          <p:cNvSpPr txBox="1"/>
          <p:nvPr/>
        </p:nvSpPr>
        <p:spPr>
          <a:xfrm>
            <a:off x="5284256" y="129540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02" name="TextBox 201"/>
          <p:cNvSpPr txBox="1"/>
          <p:nvPr/>
        </p:nvSpPr>
        <p:spPr>
          <a:xfrm>
            <a:off x="7798856" y="2816423"/>
            <a:ext cx="254534" cy="307777"/>
          </a:xfrm>
          <a:prstGeom prst="rect">
            <a:avLst/>
          </a:prstGeom>
          <a:noFill/>
        </p:spPr>
        <p:txBody>
          <a:bodyPr wrap="none" rtlCol="0">
            <a:spAutoFit/>
          </a:bodyPr>
          <a:lstStyle/>
          <a:p>
            <a:pPr algn="ctr"/>
            <a:r>
              <a:rPr lang="en-US" sz="1400" dirty="0" smtClean="0"/>
              <a:t>*</a:t>
            </a:r>
            <a:endParaRPr lang="en-US" sz="1400" dirty="0"/>
          </a:p>
        </p:txBody>
      </p:sp>
      <p:sp>
        <p:nvSpPr>
          <p:cNvPr id="205" name="TextBox 204"/>
          <p:cNvSpPr txBox="1"/>
          <p:nvPr/>
        </p:nvSpPr>
        <p:spPr>
          <a:xfrm>
            <a:off x="7365466" y="2338920"/>
            <a:ext cx="254534" cy="307777"/>
          </a:xfrm>
          <a:prstGeom prst="rect">
            <a:avLst/>
          </a:prstGeom>
          <a:noFill/>
        </p:spPr>
        <p:txBody>
          <a:bodyPr wrap="none" rtlCol="0">
            <a:spAutoFit/>
          </a:bodyPr>
          <a:lstStyle/>
          <a:p>
            <a:pPr algn="ctr"/>
            <a:r>
              <a:rPr lang="en-US" sz="1400" dirty="0" smtClean="0"/>
              <a:t>*</a:t>
            </a:r>
            <a:endParaRPr lang="en-US" sz="1400" dirty="0"/>
          </a:p>
        </p:txBody>
      </p:sp>
      <p:sp>
        <p:nvSpPr>
          <p:cNvPr id="206" name="TextBox 205"/>
          <p:cNvSpPr txBox="1"/>
          <p:nvPr/>
        </p:nvSpPr>
        <p:spPr>
          <a:xfrm>
            <a:off x="5889422" y="1676400"/>
            <a:ext cx="1174483" cy="307777"/>
          </a:xfrm>
          <a:prstGeom prst="rect">
            <a:avLst/>
          </a:prstGeom>
          <a:noFill/>
        </p:spPr>
        <p:txBody>
          <a:bodyPr wrap="none" rtlCol="0">
            <a:spAutoFit/>
          </a:bodyPr>
          <a:lstStyle/>
          <a:p>
            <a:r>
              <a:rPr lang="en-US" sz="1400" dirty="0" smtClean="0"/>
              <a:t>Describes</a:t>
            </a:r>
            <a:r>
              <a:rPr lang="en-US" sz="1400" dirty="0" smtClean="0">
                <a:latin typeface="Wingdings"/>
                <a:ea typeface="Wingdings"/>
                <a:cs typeface="Wingdings"/>
                <a:sym typeface="Wingdings"/>
              </a:rPr>
              <a:t></a:t>
            </a:r>
            <a:endParaRPr lang="en-US" sz="1400" dirty="0" smtClean="0"/>
          </a:p>
        </p:txBody>
      </p:sp>
      <p:sp>
        <p:nvSpPr>
          <p:cNvPr id="207" name="TextBox 206"/>
          <p:cNvSpPr txBox="1"/>
          <p:nvPr/>
        </p:nvSpPr>
        <p:spPr>
          <a:xfrm>
            <a:off x="2922056" y="609600"/>
            <a:ext cx="1084890" cy="307777"/>
          </a:xfrm>
          <a:prstGeom prst="rect">
            <a:avLst/>
          </a:prstGeom>
          <a:noFill/>
        </p:spPr>
        <p:txBody>
          <a:bodyPr wrap="none" rtlCol="0">
            <a:spAutoFit/>
          </a:bodyPr>
          <a:lstStyle/>
          <a:p>
            <a:r>
              <a:rPr lang="en-US" sz="1400" dirty="0" smtClean="0"/>
              <a:t>Contains</a:t>
            </a:r>
            <a:r>
              <a:rPr lang="en-US" sz="1400" dirty="0" smtClean="0">
                <a:latin typeface="Wingdings"/>
                <a:ea typeface="Wingdings"/>
                <a:cs typeface="Wingdings"/>
                <a:sym typeface="Wingdings"/>
              </a:rPr>
              <a:t></a:t>
            </a:r>
            <a:endParaRPr lang="en-US" sz="1400" dirty="0" smtClean="0"/>
          </a:p>
        </p:txBody>
      </p:sp>
      <p:sp>
        <p:nvSpPr>
          <p:cNvPr id="208" name="TextBox 207"/>
          <p:cNvSpPr txBox="1"/>
          <p:nvPr/>
        </p:nvSpPr>
        <p:spPr>
          <a:xfrm>
            <a:off x="2447205" y="112211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09" name="TextBox 208"/>
          <p:cNvSpPr txBox="1"/>
          <p:nvPr/>
        </p:nvSpPr>
        <p:spPr>
          <a:xfrm>
            <a:off x="4065056" y="609600"/>
            <a:ext cx="334782" cy="223027"/>
          </a:xfrm>
          <a:prstGeom prst="rect">
            <a:avLst/>
          </a:prstGeom>
          <a:noFill/>
        </p:spPr>
        <p:txBody>
          <a:bodyPr wrap="none" rtlCol="0">
            <a:spAutoFit/>
          </a:bodyPr>
          <a:lstStyle/>
          <a:p>
            <a:pPr algn="ctr"/>
            <a:r>
              <a:rPr lang="en-US" sz="1400" dirty="0" smtClean="0"/>
              <a:t>0..*</a:t>
            </a:r>
            <a:endParaRPr lang="en-US" sz="1400" dirty="0"/>
          </a:p>
        </p:txBody>
      </p:sp>
      <p:sp>
        <p:nvSpPr>
          <p:cNvPr id="210" name="TextBox 209"/>
          <p:cNvSpPr txBox="1"/>
          <p:nvPr/>
        </p:nvSpPr>
        <p:spPr>
          <a:xfrm>
            <a:off x="3607856" y="1295400"/>
            <a:ext cx="1074808" cy="307777"/>
          </a:xfrm>
          <a:prstGeom prst="rect">
            <a:avLst/>
          </a:prstGeom>
          <a:noFill/>
        </p:spPr>
        <p:txBody>
          <a:bodyPr wrap="none" rtlCol="0">
            <a:spAutoFit/>
          </a:bodyPr>
          <a:lstStyle/>
          <a:p>
            <a:r>
              <a:rPr lang="en-US" sz="1400" dirty="0" smtClean="0">
                <a:latin typeface="Wingdings"/>
                <a:ea typeface="Wingdings"/>
                <a:cs typeface="Wingdings"/>
                <a:sym typeface="Wingdings"/>
              </a:rPr>
              <a:t></a:t>
            </a:r>
            <a:r>
              <a:rPr lang="en-US" sz="1400" dirty="0" smtClean="0"/>
              <a:t>Provides</a:t>
            </a:r>
          </a:p>
        </p:txBody>
      </p:sp>
      <p:sp>
        <p:nvSpPr>
          <p:cNvPr id="211" name="TextBox 210"/>
          <p:cNvSpPr txBox="1"/>
          <p:nvPr/>
        </p:nvSpPr>
        <p:spPr>
          <a:xfrm>
            <a:off x="5055656" y="220980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16" name="TextBox 215"/>
          <p:cNvSpPr txBox="1"/>
          <p:nvPr/>
        </p:nvSpPr>
        <p:spPr>
          <a:xfrm>
            <a:off x="3074456" y="1300973"/>
            <a:ext cx="334782" cy="223027"/>
          </a:xfrm>
          <a:prstGeom prst="rect">
            <a:avLst/>
          </a:prstGeom>
          <a:noFill/>
        </p:spPr>
        <p:txBody>
          <a:bodyPr wrap="none" rtlCol="0">
            <a:spAutoFit/>
          </a:bodyPr>
          <a:lstStyle/>
          <a:p>
            <a:pPr algn="ctr"/>
            <a:r>
              <a:rPr lang="en-US" sz="1400" dirty="0" smtClean="0"/>
              <a:t>0..*</a:t>
            </a:r>
            <a:endParaRPr lang="en-US" sz="1400" dirty="0"/>
          </a:p>
        </p:txBody>
      </p:sp>
      <p:sp>
        <p:nvSpPr>
          <p:cNvPr id="217" name="TextBox 216"/>
          <p:cNvSpPr txBox="1"/>
          <p:nvPr/>
        </p:nvSpPr>
        <p:spPr>
          <a:xfrm>
            <a:off x="1645521" y="2133600"/>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18" name="TextBox 217"/>
          <p:cNvSpPr txBox="1"/>
          <p:nvPr/>
        </p:nvSpPr>
        <p:spPr>
          <a:xfrm>
            <a:off x="2107144" y="1300973"/>
            <a:ext cx="209735" cy="223027"/>
          </a:xfrm>
          <a:prstGeom prst="rect">
            <a:avLst/>
          </a:prstGeom>
          <a:noFill/>
        </p:spPr>
        <p:txBody>
          <a:bodyPr wrap="none" rtlCol="0">
            <a:spAutoFit/>
          </a:bodyPr>
          <a:lstStyle/>
          <a:p>
            <a:pPr algn="ctr"/>
            <a:r>
              <a:rPr lang="en-US" sz="1400" dirty="0" smtClean="0"/>
              <a:t>1</a:t>
            </a:r>
            <a:endParaRPr lang="en-US" sz="1400" dirty="0"/>
          </a:p>
        </p:txBody>
      </p:sp>
      <p:sp>
        <p:nvSpPr>
          <p:cNvPr id="219" name="TextBox 218"/>
          <p:cNvSpPr txBox="1"/>
          <p:nvPr/>
        </p:nvSpPr>
        <p:spPr>
          <a:xfrm>
            <a:off x="963003" y="1447800"/>
            <a:ext cx="934558" cy="738664"/>
          </a:xfrm>
          <a:prstGeom prst="rect">
            <a:avLst/>
          </a:prstGeom>
          <a:noFill/>
        </p:spPr>
        <p:txBody>
          <a:bodyPr wrap="none" rtlCol="0">
            <a:spAutoFit/>
          </a:bodyPr>
          <a:lstStyle/>
          <a:p>
            <a:pPr algn="r"/>
            <a:r>
              <a:rPr lang="en-US" sz="1400" dirty="0" smtClean="0">
                <a:latin typeface="Wingdings"/>
                <a:ea typeface="Wingdings"/>
                <a:cs typeface="Wingdings"/>
                <a:sym typeface="Wingdings"/>
              </a:rPr>
              <a:t></a:t>
            </a:r>
            <a:endParaRPr lang="en-US" sz="1400" dirty="0" smtClean="0"/>
          </a:p>
          <a:p>
            <a:pPr algn="r"/>
            <a:r>
              <a:rPr lang="en-US" sz="1400" dirty="0" smtClean="0"/>
              <a:t>Holds-</a:t>
            </a:r>
            <a:br>
              <a:rPr lang="en-US" sz="1400" dirty="0" smtClean="0"/>
            </a:br>
            <a:r>
              <a:rPr lang="en-US" sz="1400" dirty="0" smtClean="0"/>
              <a:t>videos-in</a:t>
            </a:r>
            <a:endParaRPr lang="en-US" sz="1400" dirty="0"/>
          </a:p>
        </p:txBody>
      </p:sp>
      <p:sp>
        <p:nvSpPr>
          <p:cNvPr id="220" name="TextBox 219"/>
          <p:cNvSpPr txBox="1"/>
          <p:nvPr/>
        </p:nvSpPr>
        <p:spPr>
          <a:xfrm>
            <a:off x="7722656" y="762000"/>
            <a:ext cx="209735" cy="223027"/>
          </a:xfrm>
          <a:prstGeom prst="rect">
            <a:avLst/>
          </a:prstGeom>
          <a:noFill/>
        </p:spPr>
        <p:txBody>
          <a:bodyPr wrap="none" rtlCol="0">
            <a:spAutoFit/>
          </a:bodyPr>
          <a:lstStyle/>
          <a:p>
            <a:pPr algn="ctr"/>
            <a:r>
              <a:rPr lang="en-US" sz="1400" dirty="0" smtClean="0"/>
              <a:t>1</a:t>
            </a:r>
            <a:endParaRPr lang="en-US" sz="1400" dirty="0"/>
          </a:p>
        </p:txBody>
      </p:sp>
    </p:spTree>
    <p:extLst>
      <p:ext uri="{BB962C8B-B14F-4D97-AF65-F5344CB8AC3E}">
        <p14:creationId xmlns:p14="http://schemas.microsoft.com/office/powerpoint/2010/main" val="15347803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UC4: Videos returned to stock</a:t>
            </a:r>
          </a:p>
        </p:txBody>
      </p:sp>
      <p:sp>
        <p:nvSpPr>
          <p:cNvPr id="3" name="Content Placeholder 2"/>
          <p:cNvSpPr>
            <a:spLocks noGrp="1"/>
          </p:cNvSpPr>
          <p:nvPr>
            <p:ph idx="1"/>
          </p:nvPr>
        </p:nvSpPr>
        <p:spPr/>
        <p:txBody>
          <a:bodyPr/>
          <a:lstStyle/>
          <a:p>
            <a:pPr marL="0" indent="0">
              <a:spcBef>
                <a:spcPts val="0"/>
              </a:spcBef>
              <a:buNone/>
            </a:pPr>
            <a:r>
              <a:rPr lang="en-US" sz="1600" b="0" dirty="0"/>
              <a:t> </a:t>
            </a:r>
          </a:p>
          <a:p>
            <a:pPr marL="0" indent="0">
              <a:spcBef>
                <a:spcPts val="0"/>
              </a:spcBef>
              <a:buNone/>
            </a:pPr>
            <a:r>
              <a:rPr lang="en-US" sz="1600" dirty="0"/>
              <a:t>Preconditions:  </a:t>
            </a:r>
            <a:r>
              <a:rPr lang="en-US" sz="1600" b="0" dirty="0"/>
              <a:t>Returned videos have accumulated behind counter at front of store.</a:t>
            </a:r>
          </a:p>
          <a:p>
            <a:pPr marL="0" indent="0">
              <a:spcBef>
                <a:spcPts val="0"/>
              </a:spcBef>
              <a:buNone/>
            </a:pPr>
            <a:r>
              <a:rPr lang="en-US" sz="1600" b="0" dirty="0"/>
              <a:t> </a:t>
            </a:r>
          </a:p>
          <a:p>
            <a:pPr marL="0" indent="0">
              <a:spcBef>
                <a:spcPts val="0"/>
              </a:spcBef>
              <a:buNone/>
            </a:pPr>
            <a:r>
              <a:rPr lang="en-US" sz="1600" dirty="0"/>
              <a:t>Actors:  </a:t>
            </a:r>
            <a:r>
              <a:rPr lang="en-US" sz="1600" b="0" dirty="0"/>
              <a:t>Store associate.</a:t>
            </a:r>
          </a:p>
          <a:p>
            <a:pPr marL="0" indent="0">
              <a:spcBef>
                <a:spcPts val="0"/>
              </a:spcBef>
              <a:buNone/>
            </a:pPr>
            <a:r>
              <a:rPr lang="en-US" sz="1600" b="0" dirty="0"/>
              <a:t> </a:t>
            </a:r>
          </a:p>
          <a:p>
            <a:pPr marL="0" indent="0">
              <a:spcBef>
                <a:spcPts val="0"/>
              </a:spcBef>
              <a:buNone/>
            </a:pPr>
            <a:r>
              <a:rPr lang="en-US" sz="1600" dirty="0"/>
              <a:t>Main flow:</a:t>
            </a:r>
          </a:p>
          <a:p>
            <a:pPr lvl="0">
              <a:spcBef>
                <a:spcPts val="0"/>
              </a:spcBef>
              <a:buFont typeface="+mj-lt"/>
              <a:buAutoNum type="arabicPeriod"/>
            </a:pPr>
            <a:r>
              <a:rPr lang="en-US" sz="1600" b="0" dirty="0"/>
              <a:t>Actor asks system for map of how to return videos to proper places in store.</a:t>
            </a:r>
          </a:p>
          <a:p>
            <a:pPr lvl="0">
              <a:spcBef>
                <a:spcPts val="0"/>
              </a:spcBef>
              <a:buFont typeface="+mj-lt"/>
              <a:buAutoNum type="arabicPeriod"/>
            </a:pPr>
            <a:r>
              <a:rPr lang="en-US" sz="1600" b="0" dirty="0"/>
              <a:t>System prints a map for each video returned, showing path to follow and shelf location of each video.</a:t>
            </a:r>
          </a:p>
          <a:p>
            <a:pPr lvl="0">
              <a:spcBef>
                <a:spcPts val="0"/>
              </a:spcBef>
              <a:buFont typeface="+mj-lt"/>
              <a:buAutoNum type="arabicPeriod"/>
            </a:pPr>
            <a:r>
              <a:rPr lang="en-US" sz="1600" b="0" dirty="0"/>
              <a:t>Actor takes map and box of videos around the store, returning to the places shown, following the map.</a:t>
            </a:r>
          </a:p>
          <a:p>
            <a:pPr lvl="0">
              <a:spcBef>
                <a:spcPts val="0"/>
              </a:spcBef>
              <a:buFont typeface="+mj-lt"/>
              <a:buAutoNum type="arabicPeriod"/>
            </a:pPr>
            <a:r>
              <a:rPr lang="en-US" sz="1600" b="0" dirty="0"/>
              <a:t>Actor returns to tell system that this was completed as directed.</a:t>
            </a:r>
          </a:p>
          <a:p>
            <a:pPr marL="0" indent="0">
              <a:spcBef>
                <a:spcPts val="0"/>
              </a:spcBef>
              <a:buNone/>
            </a:pPr>
            <a:r>
              <a:rPr lang="en-US" sz="1600" b="0" dirty="0"/>
              <a:t> </a:t>
            </a:r>
          </a:p>
          <a:p>
            <a:pPr marL="0" indent="0">
              <a:spcBef>
                <a:spcPts val="0"/>
              </a:spcBef>
              <a:buNone/>
            </a:pPr>
            <a:r>
              <a:rPr lang="en-US" sz="1600" dirty="0"/>
              <a:t>Alternate flows:</a:t>
            </a:r>
          </a:p>
          <a:p>
            <a:pPr marL="0" indent="0">
              <a:spcBef>
                <a:spcPts val="0"/>
              </a:spcBef>
              <a:buNone/>
            </a:pPr>
            <a:r>
              <a:rPr lang="en-US" sz="1600" b="0" dirty="0"/>
              <a:t> </a:t>
            </a:r>
          </a:p>
          <a:p>
            <a:pPr marL="0" indent="0">
              <a:spcBef>
                <a:spcPts val="0"/>
              </a:spcBef>
              <a:buNone/>
            </a:pPr>
            <a:r>
              <a:rPr lang="en-US" sz="1600" b="0" dirty="0"/>
              <a:t>3a. Missing videos: Actor indicates which ones are missing or surplus, on paper map.  Then,</a:t>
            </a:r>
          </a:p>
          <a:p>
            <a:pPr marL="0" indent="0">
              <a:spcBef>
                <a:spcPts val="0"/>
              </a:spcBef>
              <a:buNone/>
            </a:pPr>
            <a:r>
              <a:rPr lang="en-US" sz="1600" b="0" dirty="0"/>
              <a:t>4a. Actor tells system about which videos turned up missing or surplus.</a:t>
            </a:r>
          </a:p>
          <a:p>
            <a:pPr marL="0" indent="0">
              <a:spcBef>
                <a:spcPts val="0"/>
              </a:spcBef>
              <a:buNone/>
            </a:pPr>
            <a:r>
              <a:rPr lang="en-US" sz="1600" b="0" dirty="0"/>
              <a:t> </a:t>
            </a:r>
          </a:p>
          <a:p>
            <a:pPr marL="0" indent="0">
              <a:spcBef>
                <a:spcPts val="0"/>
              </a:spcBef>
              <a:buNone/>
            </a:pPr>
            <a:r>
              <a:rPr lang="en-US" sz="1600" dirty="0" err="1"/>
              <a:t>Postconditions</a:t>
            </a:r>
            <a:r>
              <a:rPr lang="en-US" sz="1600" dirty="0"/>
              <a:t>:  </a:t>
            </a:r>
            <a:r>
              <a:rPr lang="en-US" sz="1600" b="0" dirty="0"/>
              <a:t>Videos are back in proper places for re-rental.</a:t>
            </a:r>
          </a:p>
          <a:p>
            <a:pPr marL="0" indent="0">
              <a:spcBef>
                <a:spcPts val="0"/>
              </a:spcBef>
              <a:buNone/>
            </a:pPr>
            <a:r>
              <a:rPr lang="en-US" sz="1600" b="0" dirty="0"/>
              <a:t> </a:t>
            </a:r>
          </a:p>
          <a:p>
            <a:pPr marL="0" indent="0">
              <a:spcBef>
                <a:spcPts val="0"/>
              </a:spcBef>
              <a:buNone/>
            </a:pPr>
            <a:r>
              <a:rPr lang="en-US" sz="1600" b="0" dirty="0"/>
              <a:t> </a:t>
            </a:r>
          </a:p>
          <a:p>
            <a:pPr marL="0" indent="0">
              <a:spcBef>
                <a:spcPts val="0"/>
              </a:spcBef>
              <a:buNone/>
            </a:pPr>
            <a:endParaRPr lang="en-US" sz="1600" b="0" dirty="0"/>
          </a:p>
        </p:txBody>
      </p:sp>
    </p:spTree>
    <p:extLst>
      <p:ext uri="{BB962C8B-B14F-4D97-AF65-F5344CB8AC3E}">
        <p14:creationId xmlns:p14="http://schemas.microsoft.com/office/powerpoint/2010/main" val="33255690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8229600" cy="609600"/>
          </a:xfrm>
        </p:spPr>
        <p:txBody>
          <a:bodyPr/>
          <a:lstStyle/>
          <a:p>
            <a:r>
              <a:rPr lang="en-US" sz="2800" dirty="0" smtClean="0"/>
              <a:t>Alternative domain model (</a:t>
            </a:r>
            <a:r>
              <a:rPr lang="en-US" sz="2800" smtClean="0"/>
              <a:t>from </a:t>
            </a:r>
            <a:r>
              <a:rPr lang="en-US" sz="2800" smtClean="0"/>
              <a:t>HW’s)</a:t>
            </a:r>
            <a:endParaRPr lang="en-US" sz="2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35" y="1371601"/>
            <a:ext cx="8982942" cy="4191000"/>
          </a:xfrm>
          <a:prstGeom prst="rect">
            <a:avLst/>
          </a:prstGeom>
        </p:spPr>
      </p:pic>
    </p:spTree>
    <p:extLst>
      <p:ext uri="{BB962C8B-B14F-4D97-AF65-F5344CB8AC3E}">
        <p14:creationId xmlns:p14="http://schemas.microsoft.com/office/powerpoint/2010/main" val="2215384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ln/>
        </p:spPr>
        <p:txBody>
          <a:bodyPr/>
          <a:lstStyle/>
          <a:p>
            <a:r>
              <a:rPr lang="en-US" i="1" dirty="0" smtClean="0"/>
              <a:t>Recall</a:t>
            </a:r>
            <a:r>
              <a:rPr lang="en-US" dirty="0" smtClean="0"/>
              <a:t> GRASP: Creator </a:t>
            </a:r>
            <a:endParaRPr lang="en-US" dirty="0"/>
          </a:p>
        </p:txBody>
      </p:sp>
      <p:sp>
        <p:nvSpPr>
          <p:cNvPr id="48130" name="Rectangle 2"/>
          <p:cNvSpPr>
            <a:spLocks noGrp="1" noChangeArrowheads="1"/>
          </p:cNvSpPr>
          <p:nvPr>
            <p:ph type="body" idx="1"/>
          </p:nvPr>
        </p:nvSpPr>
        <p:spPr>
          <a:xfrm>
            <a:off x="457200" y="1219200"/>
            <a:ext cx="8229600" cy="4876800"/>
          </a:xfrm>
          <a:ln/>
        </p:spPr>
        <p:txBody>
          <a:bodyPr/>
          <a:lstStyle/>
          <a:p>
            <a:r>
              <a:rPr lang="en-US" b="1" dirty="0">
                <a:solidFill>
                  <a:srgbClr val="CC0000"/>
                </a:solidFill>
                <a:latin typeface="Helvetica Neue" charset="0"/>
                <a:ea typeface="Helvetica Neue" charset="0"/>
                <a:cs typeface="Helvetica Neue" charset="0"/>
                <a:sym typeface="Helvetica Neue" charset="0"/>
              </a:rPr>
              <a:t>Problem</a:t>
            </a:r>
            <a:r>
              <a:rPr lang="en-US" dirty="0"/>
              <a:t>: Who should be responsible for creating a new instance of some class</a:t>
            </a:r>
            <a:r>
              <a:rPr lang="en-US" dirty="0" smtClean="0"/>
              <a:t>?</a:t>
            </a:r>
            <a:br>
              <a:rPr lang="en-US" dirty="0" smtClean="0"/>
            </a:br>
            <a:endParaRPr lang="en-US" dirty="0" smtClean="0"/>
          </a:p>
          <a:p>
            <a:r>
              <a:rPr lang="en-US" b="1" dirty="0">
                <a:solidFill>
                  <a:srgbClr val="008000"/>
                </a:solidFill>
                <a:latin typeface="Helvetica Neue" charset="0"/>
                <a:ea typeface="Helvetica Neue" charset="0"/>
                <a:cs typeface="Helvetica Neue" charset="0"/>
                <a:sym typeface="Helvetica Neue" charset="0"/>
              </a:rPr>
              <a:t>Solution</a:t>
            </a:r>
            <a:r>
              <a:rPr lang="en-US" dirty="0"/>
              <a:t>: Make </a:t>
            </a:r>
            <a:r>
              <a:rPr lang="en-US" i="1" dirty="0"/>
              <a:t>B</a:t>
            </a:r>
            <a:r>
              <a:rPr lang="en-US" dirty="0"/>
              <a:t> responsible for creating </a:t>
            </a:r>
            <a:r>
              <a:rPr lang="en-US" i="1" dirty="0"/>
              <a:t>A</a:t>
            </a:r>
            <a:r>
              <a:rPr lang="en-US" dirty="0"/>
              <a:t> if…</a:t>
            </a:r>
          </a:p>
          <a:p>
            <a:pPr marL="598268" lvl="1"/>
            <a:r>
              <a:rPr lang="en-US" i="1" dirty="0"/>
              <a:t>B</a:t>
            </a:r>
            <a:r>
              <a:rPr lang="en-US" dirty="0"/>
              <a:t> contains or is a composition of </a:t>
            </a:r>
            <a:r>
              <a:rPr lang="en-US" i="1" dirty="0"/>
              <a:t>A</a:t>
            </a:r>
            <a:endParaRPr lang="en-US" dirty="0"/>
          </a:p>
          <a:p>
            <a:pPr marL="598268" lvl="1"/>
            <a:r>
              <a:rPr lang="en-US" i="1" dirty="0"/>
              <a:t>B</a:t>
            </a:r>
            <a:r>
              <a:rPr lang="en-US" dirty="0"/>
              <a:t> records </a:t>
            </a:r>
            <a:r>
              <a:rPr lang="en-US" i="1" dirty="0"/>
              <a:t>A</a:t>
            </a:r>
            <a:endParaRPr lang="en-US" dirty="0"/>
          </a:p>
          <a:p>
            <a:pPr marL="598268" lvl="1"/>
            <a:r>
              <a:rPr lang="en-US" i="1" dirty="0"/>
              <a:t>B</a:t>
            </a:r>
            <a:r>
              <a:rPr lang="en-US" dirty="0"/>
              <a:t> closely uses </a:t>
            </a:r>
            <a:r>
              <a:rPr lang="en-US" i="1" dirty="0"/>
              <a:t>A</a:t>
            </a:r>
            <a:endParaRPr lang="en-US" dirty="0"/>
          </a:p>
          <a:p>
            <a:pPr marL="598268" lvl="1"/>
            <a:r>
              <a:rPr lang="en-US" i="1" dirty="0"/>
              <a:t>B</a:t>
            </a:r>
            <a:r>
              <a:rPr lang="en-US" dirty="0"/>
              <a:t> has the data to initialize </a:t>
            </a:r>
            <a:r>
              <a:rPr lang="en-US" i="1" dirty="0"/>
              <a:t>A</a:t>
            </a:r>
          </a:p>
        </p:txBody>
      </p:sp>
      <p:sp>
        <p:nvSpPr>
          <p:cNvPr id="48131" name="AutoShape 3"/>
          <p:cNvSpPr>
            <a:spLocks/>
          </p:cNvSpPr>
          <p:nvPr/>
        </p:nvSpPr>
        <p:spPr bwMode="auto">
          <a:xfrm>
            <a:off x="5943600" y="4947047"/>
            <a:ext cx="3048000" cy="1017984"/>
          </a:xfrm>
          <a:prstGeom prst="roundRect">
            <a:avLst>
              <a:gd name="adj" fmla="val 13157"/>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0" tIns="0" rIns="0" bIns="0" anchor="ctr">
            <a:prstTxWarp prst="textNoShape">
              <a:avLst/>
            </a:prstTxWarp>
          </a:bodyPr>
          <a:lstStyle/>
          <a:p>
            <a:r>
              <a:rPr lang="en-US" sz="2500" b="1" dirty="0">
                <a:effectLst>
                  <a:outerShdw blurRad="38100" dist="38100" dir="2700000" algn="tl">
                    <a:srgbClr val="000000"/>
                  </a:outerShdw>
                </a:effectLst>
                <a:ea typeface="Helvetica Neue Light" charset="0"/>
                <a:cs typeface="Helvetica Neue Light" charset="0"/>
              </a:rPr>
              <a:t>The more matches the better.</a:t>
            </a:r>
          </a:p>
        </p:txBody>
      </p:sp>
      <p:grpSp>
        <p:nvGrpSpPr>
          <p:cNvPr id="2" name="Group 4"/>
          <p:cNvGrpSpPr>
            <a:grpSpLocks/>
          </p:cNvGrpSpPr>
          <p:nvPr/>
        </p:nvGrpSpPr>
        <p:grpSpPr bwMode="auto">
          <a:xfrm>
            <a:off x="6248400" y="3276600"/>
            <a:ext cx="2823984" cy="500063"/>
            <a:chOff x="68" y="0"/>
            <a:chExt cx="2529" cy="448"/>
          </a:xfrm>
        </p:grpSpPr>
        <p:sp>
          <p:nvSpPr>
            <p:cNvPr id="48133" name="AutoShape 5"/>
            <p:cNvSpPr>
              <a:spLocks/>
            </p:cNvSpPr>
            <p:nvPr/>
          </p:nvSpPr>
          <p:spPr bwMode="auto">
            <a:xfrm>
              <a:off x="349" y="0"/>
              <a:ext cx="2248" cy="448"/>
            </a:xfrm>
            <a:prstGeom prst="roundRect">
              <a:avLst>
                <a:gd name="adj" fmla="val 2678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0" rIns="0" bIns="0" anchor="t">
              <a:prstTxWarp prst="textNoShape">
                <a:avLst/>
              </a:prstTxWarp>
            </a:bodyPr>
            <a:lstStyle/>
            <a:p>
              <a:r>
                <a:rPr lang="en-US" sz="2500" b="1" dirty="0">
                  <a:effectLst>
                    <a:outerShdw blurRad="38100" dist="38100" dir="2700000" algn="tl">
                      <a:srgbClr val="000000"/>
                    </a:outerShdw>
                  </a:effectLst>
                  <a:ea typeface="Helvetica Neue Light" charset="0"/>
                  <a:cs typeface="Helvetica Neue Light" charset="0"/>
                </a:rPr>
                <a:t>Most important</a:t>
              </a:r>
            </a:p>
            <a:p>
              <a:endParaRPr lang="en-US" sz="2500" b="1" dirty="0">
                <a:effectLst>
                  <a:outerShdw blurRad="38100" dist="38100" dir="2700000" algn="tl">
                    <a:srgbClr val="000000"/>
                  </a:outerShdw>
                </a:effectLst>
                <a:ea typeface="Helvetica Neue Light" charset="0"/>
                <a:cs typeface="Helvetica Neue Light" charset="0"/>
              </a:endParaRPr>
            </a:p>
          </p:txBody>
        </p:sp>
        <p:sp>
          <p:nvSpPr>
            <p:cNvPr id="48134" name="Line 6"/>
            <p:cNvSpPr>
              <a:spLocks noChangeShapeType="1"/>
            </p:cNvSpPr>
            <p:nvPr/>
          </p:nvSpPr>
          <p:spPr bwMode="auto">
            <a:xfrm flipV="1">
              <a:off x="68" y="206"/>
              <a:ext cx="260" cy="204"/>
            </a:xfrm>
            <a:prstGeom prst="line">
              <a:avLst/>
            </a:prstGeom>
            <a:noFill/>
            <a:ln w="50800">
              <a:solidFill>
                <a:schemeClr val="tx1"/>
              </a:solidFill>
              <a:prstDash val="solid"/>
              <a:round/>
              <a:headEnd type="stealth" w="med" len="med"/>
              <a:tailEnd type="none" w="med" len="med"/>
            </a:ln>
          </p:spPr>
          <p:txBody>
            <a:bodyPr anchor="t">
              <a:prstTxWarp prst="textNoShape">
                <a:avLst/>
              </a:prstTxWarp>
            </a:bodyPr>
            <a:lstStyle/>
            <a:p>
              <a:endParaRPr lang="en-US" b="1"/>
            </a:p>
          </p:txBody>
        </p:sp>
      </p:grpSp>
    </p:spTree>
    <p:extLst>
      <p:ext uri="{BB962C8B-B14F-4D97-AF65-F5344CB8AC3E}">
        <p14:creationId xmlns:p14="http://schemas.microsoft.com/office/powerpoint/2010/main" val="1649938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0">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0">
                                            <p:txEl>
                                              <p:pRg st="5" end="5"/>
                                            </p:txEl>
                                          </p:spTgt>
                                        </p:tgtEl>
                                        <p:attrNameLst>
                                          <p:attrName>style.visibility</p:attrName>
                                        </p:attrNameLst>
                                      </p:cBhvr>
                                      <p:to>
                                        <p:strVal val="visible"/>
                                      </p:to>
                                    </p:set>
                                  </p:childTnLst>
                                </p:cTn>
                              </p:par>
                              <p:par>
                                <p:cTn id="15" presetID="23" presetClass="entr" presetSubtype="16" fill="hold" grpId="0" nodeType="withEffect">
                                  <p:stCondLst>
                                    <p:cond delay="0"/>
                                  </p:stCondLst>
                                  <p:childTnLst>
                                    <p:set>
                                      <p:cBhvr>
                                        <p:cTn id="16" dur="1" fill="hold">
                                          <p:stCondLst>
                                            <p:cond delay="0"/>
                                          </p:stCondLst>
                                        </p:cTn>
                                        <p:tgtEl>
                                          <p:spTgt spid="48131"/>
                                        </p:tgtEl>
                                        <p:attrNameLst>
                                          <p:attrName>style.visibility</p:attrName>
                                        </p:attrNameLst>
                                      </p:cBhvr>
                                      <p:to>
                                        <p:strVal val="visible"/>
                                      </p:to>
                                    </p:set>
                                    <p:anim calcmode="lin" valueType="num">
                                      <p:cBhvr>
                                        <p:cTn id="17" dur="500" fill="hold"/>
                                        <p:tgtEl>
                                          <p:spTgt spid="48131"/>
                                        </p:tgtEl>
                                        <p:attrNameLst>
                                          <p:attrName>ppt_w</p:attrName>
                                        </p:attrNameLst>
                                      </p:cBhvr>
                                      <p:tavLst>
                                        <p:tav tm="0">
                                          <p:val>
                                            <p:fltVal val="0"/>
                                          </p:val>
                                        </p:tav>
                                        <p:tav tm="100000">
                                          <p:val>
                                            <p:strVal val="#ppt_w"/>
                                          </p:val>
                                        </p:tav>
                                      </p:tavLst>
                                    </p:anim>
                                    <p:anim calcmode="lin" valueType="num">
                                      <p:cBhvr>
                                        <p:cTn id="18" dur="500" fill="hold"/>
                                        <p:tgtEl>
                                          <p:spTgt spid="48131"/>
                                        </p:tgtEl>
                                        <p:attrNameLst>
                                          <p:attrName>ppt_h</p:attrName>
                                        </p:attrNameLst>
                                      </p:cBhvr>
                                      <p:tavLst>
                                        <p:tav tm="0">
                                          <p:val>
                                            <p:fltVal val="0"/>
                                          </p:val>
                                        </p:tav>
                                        <p:tav tm="100000">
                                          <p:val>
                                            <p:strVal val="#ppt_h"/>
                                          </p:val>
                                        </p:tav>
                                      </p:tavLst>
                                    </p:anim>
                                  </p:childTnLst>
                                </p:cTn>
                              </p:par>
                              <p:par>
                                <p:cTn id="19" presetID="2" presetClass="entr" presetSubtype="2"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uiExpand="1" build="p"/>
      <p:bldP spid="4813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a:t>
            </a:r>
            <a:endParaRPr lang="en-US" dirty="0"/>
          </a:p>
        </p:txBody>
      </p:sp>
      <p:sp>
        <p:nvSpPr>
          <p:cNvPr id="3" name="Content Placeholder 2"/>
          <p:cNvSpPr>
            <a:spLocks noGrp="1"/>
          </p:cNvSpPr>
          <p:nvPr>
            <p:ph idx="1"/>
          </p:nvPr>
        </p:nvSpPr>
        <p:spPr/>
        <p:txBody>
          <a:bodyPr/>
          <a:lstStyle/>
          <a:p>
            <a:pPr lvl="0"/>
            <a:r>
              <a:rPr lang="en-US" dirty="0"/>
              <a:t>How generic is the “creator” pattern? It sounds like an object either is injected with properties by whatever makes it, gets properties or creates properties. This term just did not feel well-defined.</a:t>
            </a:r>
          </a:p>
          <a:p>
            <a:r>
              <a:rPr lang="en-US" dirty="0" smtClean="0"/>
              <a:t>The “creator” pattern gives some basic heuristics on which object should create which other objects.  It is very basic and perhaps obvious but in a system of interacting objects it’s not always easy to determine.</a:t>
            </a:r>
          </a:p>
          <a:p>
            <a:r>
              <a:rPr lang="en-US" dirty="0" smtClean="0"/>
              <a:t>Refer to Monopoly example: Text 17.8, p282</a:t>
            </a:r>
            <a:endParaRPr lang="en-US" dirty="0"/>
          </a:p>
        </p:txBody>
      </p:sp>
    </p:spTree>
    <p:extLst>
      <p:ext uri="{BB962C8B-B14F-4D97-AF65-F5344CB8AC3E}">
        <p14:creationId xmlns:p14="http://schemas.microsoft.com/office/powerpoint/2010/main" val="14942159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ln/>
        </p:spPr>
        <p:txBody>
          <a:bodyPr/>
          <a:lstStyle/>
          <a:p>
            <a:r>
              <a:rPr lang="en-US" dirty="0"/>
              <a:t>Creator </a:t>
            </a:r>
            <a:r>
              <a:rPr lang="en-US" dirty="0">
                <a:solidFill>
                  <a:srgbClr val="CC0000"/>
                </a:solidFill>
              </a:rPr>
              <a:t>Contraindications</a:t>
            </a:r>
          </a:p>
        </p:txBody>
      </p:sp>
      <p:sp>
        <p:nvSpPr>
          <p:cNvPr id="52226" name="Rectangle 2"/>
          <p:cNvSpPr>
            <a:spLocks noGrp="1" noChangeArrowheads="1"/>
          </p:cNvSpPr>
          <p:nvPr>
            <p:ph type="body" idx="1"/>
          </p:nvPr>
        </p:nvSpPr>
        <p:spPr>
          <a:xfrm>
            <a:off x="457200" y="1447800"/>
            <a:ext cx="8229600" cy="4648200"/>
          </a:xfrm>
          <a:ln/>
        </p:spPr>
        <p:txBody>
          <a:bodyPr/>
          <a:lstStyle/>
          <a:p>
            <a:r>
              <a:rPr lang="en-US" dirty="0"/>
              <a:t>Complex creation </a:t>
            </a:r>
            <a:r>
              <a:rPr lang="en-US" dirty="0" smtClean="0"/>
              <a:t>scenarios</a:t>
            </a:r>
            <a:br>
              <a:rPr lang="en-US" dirty="0" smtClean="0"/>
            </a:br>
            <a:endParaRPr lang="en-US" dirty="0"/>
          </a:p>
          <a:p>
            <a:pPr marL="598268" lvl="1"/>
            <a:r>
              <a:rPr lang="en-US" dirty="0"/>
              <a:t>Recycling </a:t>
            </a:r>
            <a:r>
              <a:rPr lang="en-US" dirty="0" smtClean="0"/>
              <a:t>instances</a:t>
            </a:r>
          </a:p>
          <a:p>
            <a:pPr marL="998318" lvl="2"/>
            <a:r>
              <a:rPr lang="en-US" dirty="0" smtClean="0"/>
              <a:t>Ex: memory performance oriented systems</a:t>
            </a:r>
            <a:br>
              <a:rPr lang="en-US" dirty="0" smtClean="0"/>
            </a:br>
            <a:endParaRPr lang="en-US" dirty="0"/>
          </a:p>
          <a:p>
            <a:pPr marL="598268" lvl="1"/>
            <a:r>
              <a:rPr lang="en-US" dirty="0"/>
              <a:t>Conditional </a:t>
            </a:r>
            <a:r>
              <a:rPr lang="en-US" dirty="0" smtClean="0"/>
              <a:t>creation</a:t>
            </a:r>
          </a:p>
          <a:p>
            <a:pPr marL="998318" lvl="2"/>
            <a:r>
              <a:rPr lang="en-US" dirty="0" smtClean="0"/>
              <a:t>Create X or Y depending</a:t>
            </a:r>
            <a:br>
              <a:rPr lang="en-US" dirty="0" smtClean="0"/>
            </a:br>
            <a:r>
              <a:rPr lang="en-US" dirty="0" smtClean="0"/>
              <a:t>on context (perhaps some</a:t>
            </a:r>
            <a:br>
              <a:rPr lang="en-US" dirty="0" smtClean="0"/>
            </a:br>
            <a:r>
              <a:rPr lang="en-US" dirty="0" smtClean="0"/>
              <a:t>other object’s state)</a:t>
            </a:r>
            <a:endParaRPr lang="en-US" dirty="0"/>
          </a:p>
        </p:txBody>
      </p:sp>
      <p:pic>
        <p:nvPicPr>
          <p:cNvPr id="52227" name="Picture 3"/>
          <p:cNvPicPr>
            <a:picLocks noChangeAspect="1" noChangeArrowheads="1"/>
          </p:cNvPicPr>
          <p:nvPr/>
        </p:nvPicPr>
        <p:blipFill>
          <a:blip r:embed="rId3"/>
          <a:srcRect/>
          <a:stretch>
            <a:fillRect/>
          </a:stretch>
        </p:blipFill>
        <p:spPr bwMode="auto">
          <a:xfrm>
            <a:off x="5029200" y="3246598"/>
            <a:ext cx="3276600" cy="3509928"/>
          </a:xfrm>
          <a:prstGeom prst="rect">
            <a:avLst/>
          </a:prstGeom>
          <a:noFill/>
          <a:ln w="12700">
            <a:noFill/>
            <a:miter lim="800000"/>
            <a:headEnd/>
            <a:tailEnd/>
          </a:ln>
        </p:spPr>
      </p:pic>
      <p:sp>
        <p:nvSpPr>
          <p:cNvPr id="52228" name="Rectangle 4"/>
          <p:cNvSpPr>
            <a:spLocks/>
          </p:cNvSpPr>
          <p:nvPr/>
        </p:nvSpPr>
        <p:spPr bwMode="auto">
          <a:xfrm>
            <a:off x="8569902"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Q1</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Tree>
    <p:extLst>
      <p:ext uri="{BB962C8B-B14F-4D97-AF65-F5344CB8AC3E}">
        <p14:creationId xmlns:p14="http://schemas.microsoft.com/office/powerpoint/2010/main" val="29262570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0" y="1168400"/>
            <a:ext cx="3635959" cy="4013200"/>
          </a:xfrm>
          <a:prstGeom prst="rect">
            <a:avLst/>
          </a:prstGeom>
        </p:spPr>
      </p:pic>
      <p:sp>
        <p:nvSpPr>
          <p:cNvPr id="39937" name="Rectangle 1"/>
          <p:cNvSpPr>
            <a:spLocks noGrp="1" noChangeArrowheads="1"/>
          </p:cNvSpPr>
          <p:nvPr>
            <p:ph type="title"/>
          </p:nvPr>
        </p:nvSpPr>
        <p:spPr>
          <a:ln/>
        </p:spPr>
        <p:txBody>
          <a:bodyPr/>
          <a:lstStyle/>
          <a:p>
            <a:r>
              <a:rPr lang="en-US" i="1" dirty="0" smtClean="0"/>
              <a:t>Recall</a:t>
            </a:r>
            <a:r>
              <a:rPr lang="en-US" dirty="0" smtClean="0"/>
              <a:t> GRASP: Information </a:t>
            </a:r>
            <a:r>
              <a:rPr lang="en-US" dirty="0"/>
              <a:t>Expert</a:t>
            </a:r>
          </a:p>
        </p:txBody>
      </p:sp>
      <p:sp>
        <p:nvSpPr>
          <p:cNvPr id="39938" name="Rectangle 2"/>
          <p:cNvSpPr>
            <a:spLocks noGrp="1" noChangeArrowheads="1"/>
          </p:cNvSpPr>
          <p:nvPr>
            <p:ph type="body" idx="1"/>
          </p:nvPr>
        </p:nvSpPr>
        <p:spPr>
          <a:xfrm>
            <a:off x="685800" y="1676400"/>
            <a:ext cx="4953000" cy="4572000"/>
          </a:xfrm>
          <a:ln/>
        </p:spPr>
        <p:txBody>
          <a:bodyPr/>
          <a:lstStyle/>
          <a:p>
            <a:r>
              <a:rPr lang="en-US" b="1" dirty="0">
                <a:solidFill>
                  <a:srgbClr val="CC0000"/>
                </a:solidFill>
                <a:latin typeface="Helvetica Neue" charset="0"/>
                <a:ea typeface="Helvetica Neue" charset="0"/>
                <a:cs typeface="Helvetica Neue" charset="0"/>
                <a:sym typeface="Helvetica Neue" charset="0"/>
              </a:rPr>
              <a:t>Problem</a:t>
            </a:r>
            <a:r>
              <a:rPr lang="en-US" dirty="0"/>
              <a:t>: What is a general principle of assigning responsibilities</a:t>
            </a:r>
            <a:r>
              <a:rPr lang="en-US" dirty="0" smtClean="0"/>
              <a:t>?</a:t>
            </a:r>
            <a:br>
              <a:rPr lang="en-US" dirty="0" smtClean="0"/>
            </a:br>
            <a:endParaRPr lang="en-US" dirty="0" smtClean="0"/>
          </a:p>
          <a:p>
            <a:r>
              <a:rPr lang="en-US" b="1" dirty="0">
                <a:solidFill>
                  <a:srgbClr val="008000"/>
                </a:solidFill>
                <a:latin typeface="Helvetica Neue" charset="0"/>
                <a:ea typeface="Helvetica Neue" charset="0"/>
                <a:cs typeface="Helvetica Neue" charset="0"/>
                <a:sym typeface="Helvetica Neue" charset="0"/>
              </a:rPr>
              <a:t>Solution</a:t>
            </a:r>
            <a:r>
              <a:rPr lang="en-US" dirty="0"/>
              <a:t>: Assign a responsibility to the class that has the necessary information</a:t>
            </a:r>
          </a:p>
        </p:txBody>
      </p:sp>
      <p:sp>
        <p:nvSpPr>
          <p:cNvPr id="39940" name="Rectangle 4"/>
          <p:cNvSpPr>
            <a:spLocks/>
          </p:cNvSpPr>
          <p:nvPr/>
        </p:nvSpPr>
        <p:spPr bwMode="auto">
          <a:xfrm>
            <a:off x="8570646"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Q2</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Tree>
    <p:extLst>
      <p:ext uri="{BB962C8B-B14F-4D97-AF65-F5344CB8AC3E}">
        <p14:creationId xmlns:p14="http://schemas.microsoft.com/office/powerpoint/2010/main" val="24225044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57200" y="381000"/>
            <a:ext cx="8534400" cy="609600"/>
          </a:xfrm>
          <a:ln/>
        </p:spPr>
        <p:txBody>
          <a:bodyPr/>
          <a:lstStyle/>
          <a:p>
            <a:r>
              <a:rPr lang="en-US" dirty="0"/>
              <a:t>Information </a:t>
            </a:r>
            <a:r>
              <a:rPr lang="en-US" dirty="0" smtClean="0"/>
              <a:t>Expert </a:t>
            </a:r>
            <a:r>
              <a:rPr lang="en-US" dirty="0" smtClean="0">
                <a:solidFill>
                  <a:srgbClr val="CC0000"/>
                </a:solidFill>
              </a:rPr>
              <a:t>Contraindications</a:t>
            </a:r>
            <a:endParaRPr lang="en-US" dirty="0">
              <a:solidFill>
                <a:srgbClr val="CC0000"/>
              </a:solidFill>
            </a:endParaRPr>
          </a:p>
        </p:txBody>
      </p:sp>
      <p:sp>
        <p:nvSpPr>
          <p:cNvPr id="44034" name="Rectangle 2"/>
          <p:cNvSpPr>
            <a:spLocks noGrp="1" noChangeArrowheads="1"/>
          </p:cNvSpPr>
          <p:nvPr>
            <p:ph type="body" idx="1"/>
          </p:nvPr>
        </p:nvSpPr>
        <p:spPr>
          <a:xfrm>
            <a:off x="685800" y="1828800"/>
            <a:ext cx="7772400" cy="4419600"/>
          </a:xfrm>
          <a:ln/>
        </p:spPr>
        <p:txBody>
          <a:bodyPr/>
          <a:lstStyle/>
          <a:p>
            <a:r>
              <a:rPr lang="en-US" dirty="0"/>
              <a:t>Sometimes Information Expert will suggest a solution that leads to coupling or cohesion </a:t>
            </a:r>
            <a:r>
              <a:rPr lang="en-US" dirty="0" smtClean="0"/>
              <a:t>problems</a:t>
            </a:r>
            <a:br>
              <a:rPr lang="en-US" dirty="0" smtClean="0"/>
            </a:br>
            <a:endParaRPr lang="en-US" dirty="0" smtClean="0"/>
          </a:p>
          <a:p>
            <a:r>
              <a:rPr lang="en-US" dirty="0"/>
              <a:t>Consider: Who should be responsible for saving a Sale in a database?</a:t>
            </a:r>
          </a:p>
        </p:txBody>
      </p:sp>
      <p:sp>
        <p:nvSpPr>
          <p:cNvPr id="44035" name="Rectangle 3"/>
          <p:cNvSpPr>
            <a:spLocks/>
          </p:cNvSpPr>
          <p:nvPr/>
        </p:nvSpPr>
        <p:spPr bwMode="auto">
          <a:xfrm>
            <a:off x="8573259" y="6431577"/>
            <a:ext cx="342141"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Q3</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Tree>
    <p:extLst>
      <p:ext uri="{BB962C8B-B14F-4D97-AF65-F5344CB8AC3E}">
        <p14:creationId xmlns:p14="http://schemas.microsoft.com/office/powerpoint/2010/main" val="37979344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86500" y="1752600"/>
            <a:ext cx="2857500" cy="2857500"/>
          </a:xfrm>
          <a:prstGeom prst="rect">
            <a:avLst/>
          </a:prstGeom>
        </p:spPr>
      </p:pic>
      <p:sp>
        <p:nvSpPr>
          <p:cNvPr id="57345" name="Rectangle 1"/>
          <p:cNvSpPr>
            <a:spLocks noGrp="1" noChangeArrowheads="1"/>
          </p:cNvSpPr>
          <p:nvPr>
            <p:ph type="title"/>
          </p:nvPr>
        </p:nvSpPr>
        <p:spPr>
          <a:ln/>
        </p:spPr>
        <p:txBody>
          <a:bodyPr/>
          <a:lstStyle/>
          <a:p>
            <a:r>
              <a:rPr lang="en-US" dirty="0" smtClean="0"/>
              <a:t>GRASP: Controller</a:t>
            </a:r>
            <a:endParaRPr lang="en-US" dirty="0"/>
          </a:p>
        </p:txBody>
      </p:sp>
      <p:sp>
        <p:nvSpPr>
          <p:cNvPr id="57346" name="Rectangle 2"/>
          <p:cNvSpPr>
            <a:spLocks noGrp="1" noChangeArrowheads="1"/>
          </p:cNvSpPr>
          <p:nvPr>
            <p:ph type="body" idx="1"/>
          </p:nvPr>
        </p:nvSpPr>
        <p:spPr>
          <a:xfrm>
            <a:off x="457200" y="1143000"/>
            <a:ext cx="6705600" cy="5257800"/>
          </a:xfrm>
          <a:ln/>
        </p:spPr>
        <p:txBody>
          <a:bodyPr/>
          <a:lstStyle/>
          <a:p>
            <a:r>
              <a:rPr lang="en-US" b="1" dirty="0">
                <a:solidFill>
                  <a:srgbClr val="CC0000"/>
                </a:solidFill>
                <a:latin typeface="Helvetica Neue" charset="0"/>
                <a:ea typeface="Helvetica Neue" charset="0"/>
                <a:cs typeface="Helvetica Neue" charset="0"/>
                <a:sym typeface="Helvetica Neue" charset="0"/>
              </a:rPr>
              <a:t>Problem</a:t>
            </a:r>
            <a:r>
              <a:rPr lang="en-US" dirty="0"/>
              <a:t>: What </a:t>
            </a:r>
            <a:r>
              <a:rPr lang="en-US" dirty="0" smtClean="0"/>
              <a:t>is the first </a:t>
            </a:r>
            <a:r>
              <a:rPr lang="en-US" dirty="0"/>
              <a:t>object beyond the UI layer </a:t>
            </a:r>
            <a:r>
              <a:rPr lang="en-US" dirty="0" smtClean="0"/>
              <a:t>that receives </a:t>
            </a:r>
            <a:r>
              <a:rPr lang="en-US" dirty="0"/>
              <a:t>and coordinates a</a:t>
            </a:r>
            <a:r>
              <a:rPr lang="en-US" dirty="0" smtClean="0"/>
              <a:t> </a:t>
            </a:r>
            <a:r>
              <a:rPr lang="en-US" b="1" i="1" dirty="0" smtClean="0">
                <a:solidFill>
                  <a:srgbClr val="800000"/>
                </a:solidFill>
                <a:latin typeface="Helvetica Neue" charset="0"/>
                <a:ea typeface="Helvetica Neue" charset="0"/>
                <a:cs typeface="Helvetica Neue" charset="0"/>
                <a:sym typeface="Helvetica Neue" charset="0"/>
              </a:rPr>
              <a:t>system operation</a:t>
            </a:r>
            <a:r>
              <a:rPr lang="en-US" b="1" i="1" dirty="0" smtClean="0">
                <a:latin typeface="Helvetica Neue" charset="0"/>
                <a:ea typeface="Helvetica Neue" charset="0"/>
                <a:cs typeface="Helvetica Neue" charset="0"/>
                <a:sym typeface="Helvetica Neue" charset="0"/>
              </a:rPr>
              <a:t>?</a:t>
            </a:r>
            <a:r>
              <a:rPr lang="en-US" b="1" i="1" dirty="0" smtClean="0">
                <a:solidFill>
                  <a:srgbClr val="800000"/>
                </a:solidFill>
                <a:latin typeface="Helvetica Neue" charset="0"/>
                <a:ea typeface="Helvetica Neue" charset="0"/>
                <a:cs typeface="Helvetica Neue" charset="0"/>
                <a:sym typeface="Helvetica Neue" charset="0"/>
              </a:rPr>
              <a:t/>
            </a:r>
            <a:br>
              <a:rPr lang="en-US" b="1" i="1" dirty="0" smtClean="0">
                <a:solidFill>
                  <a:srgbClr val="800000"/>
                </a:solidFill>
                <a:latin typeface="Helvetica Neue" charset="0"/>
                <a:ea typeface="Helvetica Neue" charset="0"/>
                <a:cs typeface="Helvetica Neue" charset="0"/>
                <a:sym typeface="Helvetica Neue" charset="0"/>
              </a:rPr>
            </a:br>
            <a:endParaRPr lang="en-US" b="1" i="1" dirty="0" smtClean="0">
              <a:solidFill>
                <a:srgbClr val="800000"/>
              </a:solidFill>
              <a:latin typeface="Helvetica Neue" charset="0"/>
              <a:ea typeface="ヒラギノ角ゴ ProN W6" charset="-128"/>
              <a:cs typeface="ヒラギノ角ゴ ProN W6" charset="-128"/>
              <a:sym typeface="Helvetica Neue" charset="0"/>
            </a:endParaRPr>
          </a:p>
          <a:p>
            <a:r>
              <a:rPr lang="en-US" dirty="0" smtClean="0">
                <a:solidFill>
                  <a:srgbClr val="008000"/>
                </a:solidFill>
              </a:rPr>
              <a:t>Solution</a:t>
            </a:r>
            <a:r>
              <a:rPr lang="en-US" dirty="0"/>
              <a:t>: Assign the </a:t>
            </a:r>
            <a:r>
              <a:rPr lang="en-US" dirty="0" smtClean="0"/>
              <a:t/>
            </a:r>
            <a:br>
              <a:rPr lang="en-US" dirty="0" smtClean="0"/>
            </a:br>
            <a:r>
              <a:rPr lang="en-US" dirty="0" smtClean="0"/>
              <a:t>responsibility </a:t>
            </a:r>
            <a:r>
              <a:rPr lang="en-US" dirty="0"/>
              <a:t>to either…</a:t>
            </a:r>
          </a:p>
          <a:p>
            <a:pPr marL="598268" lvl="1"/>
            <a:r>
              <a:rPr lang="en-US" dirty="0"/>
              <a:t>A </a:t>
            </a:r>
            <a:r>
              <a:rPr lang="en-US" dirty="0">
                <a:solidFill>
                  <a:srgbClr val="008000"/>
                </a:solidFill>
              </a:rPr>
              <a:t>façade</a:t>
            </a:r>
            <a:r>
              <a:rPr lang="en-US" dirty="0"/>
              <a:t> controller, representing the overall system and handling all system operations, or</a:t>
            </a:r>
          </a:p>
          <a:p>
            <a:pPr marL="598268" lvl="1"/>
            <a:r>
              <a:rPr lang="en-US" dirty="0"/>
              <a:t>A </a:t>
            </a:r>
            <a:r>
              <a:rPr lang="en-US" dirty="0">
                <a:solidFill>
                  <a:srgbClr val="008000"/>
                </a:solidFill>
              </a:rPr>
              <a:t>use case </a:t>
            </a:r>
            <a:r>
              <a:rPr lang="en-US" dirty="0"/>
              <a:t>controller, that handles all system events for a single use case</a:t>
            </a:r>
          </a:p>
        </p:txBody>
      </p:sp>
      <p:sp>
        <p:nvSpPr>
          <p:cNvPr id="57349" name="Rectangle 5"/>
          <p:cNvSpPr>
            <a:spLocks/>
          </p:cNvSpPr>
          <p:nvPr/>
        </p:nvSpPr>
        <p:spPr bwMode="auto">
          <a:xfrm>
            <a:off x="8569515" y="6431577"/>
            <a:ext cx="346249" cy="307777"/>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r"/>
            <a:r>
              <a:rPr lang="en-US" sz="2000" b="1" dirty="0" smtClean="0">
                <a:solidFill>
                  <a:srgbClr val="0000FF"/>
                </a:solidFill>
                <a:effectLst>
                  <a:outerShdw blurRad="38100" dist="38100" dir="2700000" algn="tl">
                    <a:srgbClr val="000000"/>
                  </a:outerShdw>
                </a:effectLst>
                <a:ea typeface="Helvetica Neue Light" charset="0"/>
                <a:cs typeface="Helvetica Neue Light" charset="0"/>
              </a:rPr>
              <a:t>Q4</a:t>
            </a:r>
            <a:endParaRPr lang="en-US" sz="2000" b="1" dirty="0">
              <a:solidFill>
                <a:srgbClr val="0000FF"/>
              </a:solidFill>
              <a:effectLst>
                <a:outerShdw blurRad="38100" dist="38100" dir="2700000" algn="tl">
                  <a:srgbClr val="000000"/>
                </a:outerShdw>
              </a:effectLst>
              <a:ea typeface="Helvetica Neue Light" charset="0"/>
              <a:cs typeface="Helvetica Neue Light" charset="0"/>
            </a:endParaRPr>
          </a:p>
        </p:txBody>
      </p:sp>
      <p:sp>
        <p:nvSpPr>
          <p:cNvPr id="4" name="TextBox 3"/>
          <p:cNvSpPr txBox="1"/>
          <p:nvPr/>
        </p:nvSpPr>
        <p:spPr>
          <a:xfrm>
            <a:off x="6986127" y="4415135"/>
            <a:ext cx="1776873" cy="461665"/>
          </a:xfrm>
          <a:prstGeom prst="rect">
            <a:avLst/>
          </a:prstGeom>
          <a:noFill/>
        </p:spPr>
        <p:txBody>
          <a:bodyPr wrap="none" rtlCol="0">
            <a:spAutoFit/>
          </a:bodyPr>
          <a:lstStyle/>
          <a:p>
            <a:r>
              <a:rPr lang="en-US" b="1" i="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Control</a:t>
            </a:r>
            <a:endParaRPr lang="en-US" b="1" i="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6063230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uiExpand="1" build="p" bldLvl="2"/>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2007FairfaxShowcaseSE-Slides-Bohner">
  <a:themeElements>
    <a:clrScheme name="">
      <a:dk1>
        <a:srgbClr val="000000"/>
      </a:dk1>
      <a:lt1>
        <a:srgbClr val="FFFFFF"/>
      </a:lt1>
      <a:dk2>
        <a:srgbClr val="FFFFFF"/>
      </a:dk2>
      <a:lt2>
        <a:srgbClr val="808080"/>
      </a:lt2>
      <a:accent1>
        <a:srgbClr val="80000A"/>
      </a:accent1>
      <a:accent2>
        <a:srgbClr val="81460A"/>
      </a:accent2>
      <a:accent3>
        <a:srgbClr val="FFFFFF"/>
      </a:accent3>
      <a:accent4>
        <a:srgbClr val="000000"/>
      </a:accent4>
      <a:accent5>
        <a:srgbClr val="C0AAAA"/>
      </a:accent5>
      <a:accent6>
        <a:srgbClr val="743F08"/>
      </a:accent6>
      <a:hlink>
        <a:srgbClr val="805255"/>
      </a:hlink>
      <a:folHlink>
        <a:srgbClr val="B2B2B2"/>
      </a:folHlink>
    </a:clrScheme>
    <a:fontScheme name="2007FairfaxShowcaseSE-Slides-Boh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007FairfaxShowcaseSE-Slides-Bohner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2007FairfaxShowcaseSE-Slides-Bohner</Template>
  <TotalTime>36035</TotalTime>
  <Words>1572</Words>
  <Application>Microsoft Office PowerPoint</Application>
  <PresentationFormat>On-screen Show (4:3)</PresentationFormat>
  <Paragraphs>337</Paragraphs>
  <Slides>34</Slides>
  <Notes>26</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2007FairfaxShowcaseSE-Slides-Bohner</vt:lpstr>
      <vt:lpstr>CSSE 374: GRASP’ing at the First Five Patterns Principles</vt:lpstr>
      <vt:lpstr>Learning Outcomes: Patterns, Tradeoffs</vt:lpstr>
      <vt:lpstr>On Design</vt:lpstr>
      <vt:lpstr>Recall GRASP: Creator </vt:lpstr>
      <vt:lpstr>Question --</vt:lpstr>
      <vt:lpstr>Creator Contraindications</vt:lpstr>
      <vt:lpstr>Recall GRASP: Information Expert</vt:lpstr>
      <vt:lpstr>Information Expert Contraindications</vt:lpstr>
      <vt:lpstr>GRASP: Controller</vt:lpstr>
      <vt:lpstr>Layered view of Monopoly Game </vt:lpstr>
      <vt:lpstr>More on Monopoly</vt:lpstr>
      <vt:lpstr>Controller Example</vt:lpstr>
      <vt:lpstr>Guidelines</vt:lpstr>
      <vt:lpstr>Controller Benefits and Issues</vt:lpstr>
      <vt:lpstr>Imposter</vt:lpstr>
      <vt:lpstr>Coupling</vt:lpstr>
      <vt:lpstr>Common Couplings</vt:lpstr>
      <vt:lpstr>GRASP: Low Coupling</vt:lpstr>
      <vt:lpstr>Low Coupling Example</vt:lpstr>
      <vt:lpstr>Which option has Lower Coupling?</vt:lpstr>
      <vt:lpstr>Need to see it from different angles</vt:lpstr>
      <vt:lpstr>Some real coupling no-no’s</vt:lpstr>
      <vt:lpstr>Advice: Pick Your Battles</vt:lpstr>
      <vt:lpstr>Common Couplings … Revisited</vt:lpstr>
      <vt:lpstr>Cohesion</vt:lpstr>
      <vt:lpstr>GRASP: High Cohesion</vt:lpstr>
      <vt:lpstr>Which option has higher Cohesion?</vt:lpstr>
      <vt:lpstr>Design Alternatives for High Cohesion</vt:lpstr>
      <vt:lpstr>Cohesion Guidelines</vt:lpstr>
      <vt:lpstr>There are cohesion no-no’s as well!</vt:lpstr>
      <vt:lpstr>Exercise on Creator Examples</vt:lpstr>
      <vt:lpstr>PowerPoint Presentation</vt:lpstr>
      <vt:lpstr>UC4: Videos returned to stock</vt:lpstr>
      <vt:lpstr>Alternative domain model (from HW’s)</vt:lpstr>
    </vt:vector>
  </TitlesOfParts>
  <Company>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creator>Shawn Bohner</dc:creator>
  <cp:lastModifiedBy>Windows User</cp:lastModifiedBy>
  <cp:revision>342</cp:revision>
  <cp:lastPrinted>2011-01-03T07:09:19Z</cp:lastPrinted>
  <dcterms:created xsi:type="dcterms:W3CDTF">2010-09-02T02:24:37Z</dcterms:created>
  <dcterms:modified xsi:type="dcterms:W3CDTF">2014-01-22T20:16:56Z</dcterms:modified>
</cp:coreProperties>
</file>