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60" r:id="rId3"/>
    <p:sldId id="273" r:id="rId4"/>
    <p:sldId id="270" r:id="rId5"/>
    <p:sldId id="271" r:id="rId6"/>
    <p:sldId id="277" r:id="rId7"/>
    <p:sldId id="269" r:id="rId8"/>
    <p:sldId id="275" r:id="rId9"/>
    <p:sldId id="278" r:id="rId10"/>
    <p:sldId id="274" r:id="rId11"/>
    <p:sldId id="279" r:id="rId12"/>
    <p:sldId id="28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563" autoAdjust="0"/>
  </p:normalViewPr>
  <p:slideViewPr>
    <p:cSldViewPr>
      <p:cViewPr varScale="1">
        <p:scale>
          <a:sx n="48" d="100"/>
          <a:sy n="48" d="100"/>
        </p:scale>
        <p:origin x="-1314"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2D9F43-0C7E-4B30-93A7-1F74858EBB97}" type="datetimeFigureOut">
              <a:rPr lang="en-US" smtClean="0"/>
              <a:t>1/20/2014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0905A2-B75D-494C-908C-88BCF1699394}" type="slidenum">
              <a:rPr lang="en-US" smtClean="0"/>
              <a:t>‹#›</a:t>
            </a:fld>
            <a:endParaRPr lang="en-US"/>
          </a:p>
        </p:txBody>
      </p:sp>
    </p:spTree>
    <p:extLst>
      <p:ext uri="{BB962C8B-B14F-4D97-AF65-F5344CB8AC3E}">
        <p14:creationId xmlns:p14="http://schemas.microsoft.com/office/powerpoint/2010/main" val="39255891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reference article is an e-book</a:t>
            </a:r>
            <a:r>
              <a:rPr lang="en-US" baseline="0" dirty="0" smtClean="0"/>
              <a:t> </a:t>
            </a:r>
            <a:r>
              <a:rPr lang="en-US" dirty="0" smtClean="0"/>
              <a:t>due to the Los Techies</a:t>
            </a:r>
            <a:r>
              <a:rPr lang="en-US" baseline="0" dirty="0" smtClean="0"/>
              <a:t> blog</a:t>
            </a:r>
            <a:r>
              <a:rPr lang="en-US" baseline="0" smtClean="0"/>
              <a:t>, </a:t>
            </a:r>
            <a:r>
              <a:rPr lang="en-US" baseline="0" smtClean="0"/>
              <a:t>http://lostechies.com/wp-content/uploads/2011/03/pablos_solid_ebook.pdf</a:t>
            </a:r>
            <a:endParaRPr lang="en-US" dirty="0"/>
          </a:p>
        </p:txBody>
      </p:sp>
      <p:sp>
        <p:nvSpPr>
          <p:cNvPr id="4" name="Slide Number Placeholder 3"/>
          <p:cNvSpPr>
            <a:spLocks noGrp="1"/>
          </p:cNvSpPr>
          <p:nvPr>
            <p:ph type="sldNum" sz="quarter" idx="10"/>
          </p:nvPr>
        </p:nvSpPr>
        <p:spPr/>
        <p:txBody>
          <a:bodyPr/>
          <a:lstStyle/>
          <a:p>
            <a:fld id="{950905A2-B75D-494C-908C-88BCF1699394}" type="slidenum">
              <a:rPr lang="en-US" smtClean="0"/>
              <a:t>1</a:t>
            </a:fld>
            <a:endParaRPr lang="en-US"/>
          </a:p>
        </p:txBody>
      </p:sp>
    </p:spTree>
    <p:extLst>
      <p:ext uri="{BB962C8B-B14F-4D97-AF65-F5344CB8AC3E}">
        <p14:creationId xmlns:p14="http://schemas.microsoft.com/office/powerpoint/2010/main" val="22160610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 the reasons to keep class functionality simple!</a:t>
            </a:r>
            <a:endParaRPr lang="en-US" dirty="0"/>
          </a:p>
        </p:txBody>
      </p:sp>
      <p:sp>
        <p:nvSpPr>
          <p:cNvPr id="4" name="Slide Number Placeholder 3"/>
          <p:cNvSpPr>
            <a:spLocks noGrp="1"/>
          </p:cNvSpPr>
          <p:nvPr>
            <p:ph type="sldNum" sz="quarter" idx="10"/>
          </p:nvPr>
        </p:nvSpPr>
        <p:spPr/>
        <p:txBody>
          <a:bodyPr/>
          <a:lstStyle/>
          <a:p>
            <a:fld id="{950905A2-B75D-494C-908C-88BCF1699394}" type="slidenum">
              <a:rPr lang="en-US" smtClean="0"/>
              <a:t>11</a:t>
            </a:fld>
            <a:endParaRPr lang="en-US"/>
          </a:p>
        </p:txBody>
      </p:sp>
    </p:spTree>
    <p:extLst>
      <p:ext uri="{BB962C8B-B14F-4D97-AF65-F5344CB8AC3E}">
        <p14:creationId xmlns:p14="http://schemas.microsoft.com/office/powerpoint/2010/main" val="16229415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should demonstrate why it’s harder to test.  Imagine that the APR has multiple test cases needed.  You could get around it by exposing it, but that’s not pretty.  If it was broken out it would be easier to test, this class would have less responsibility and it would be easier to test.</a:t>
            </a:r>
            <a:endParaRPr lang="en-US" dirty="0"/>
          </a:p>
        </p:txBody>
      </p:sp>
      <p:sp>
        <p:nvSpPr>
          <p:cNvPr id="4" name="Slide Number Placeholder 3"/>
          <p:cNvSpPr>
            <a:spLocks noGrp="1"/>
          </p:cNvSpPr>
          <p:nvPr>
            <p:ph type="sldNum" sz="quarter" idx="10"/>
          </p:nvPr>
        </p:nvSpPr>
        <p:spPr/>
        <p:txBody>
          <a:bodyPr/>
          <a:lstStyle/>
          <a:p>
            <a:fld id="{950905A2-B75D-494C-908C-88BCF1699394}" type="slidenum">
              <a:rPr lang="en-US" smtClean="0"/>
              <a:t>12</a:t>
            </a:fld>
            <a:endParaRPr lang="en-US"/>
          </a:p>
        </p:txBody>
      </p:sp>
    </p:spTree>
    <p:extLst>
      <p:ext uri="{BB962C8B-B14F-4D97-AF65-F5344CB8AC3E}">
        <p14:creationId xmlns:p14="http://schemas.microsoft.com/office/powerpoint/2010/main" val="39302039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Alex says, When you violate</a:t>
            </a:r>
            <a:r>
              <a:rPr lang="en-US" baseline="0" dirty="0" smtClean="0"/>
              <a:t> SRP I will not pop out of nowhere and hit you with a surprise quiz.  But I’d like to.</a:t>
            </a:r>
            <a:endParaRPr lang="en-US" dirty="0"/>
          </a:p>
        </p:txBody>
      </p:sp>
      <p:sp>
        <p:nvSpPr>
          <p:cNvPr id="4" name="Slide Number Placeholder 3"/>
          <p:cNvSpPr>
            <a:spLocks noGrp="1"/>
          </p:cNvSpPr>
          <p:nvPr>
            <p:ph type="sldNum" sz="quarter" idx="10"/>
          </p:nvPr>
        </p:nvSpPr>
        <p:spPr/>
        <p:txBody>
          <a:bodyPr/>
          <a:lstStyle/>
          <a:p>
            <a:fld id="{950905A2-B75D-494C-908C-88BCF1699394}" type="slidenum">
              <a:rPr lang="en-US" smtClean="0"/>
              <a:t>2</a:t>
            </a:fld>
            <a:endParaRPr lang="en-US"/>
          </a:p>
        </p:txBody>
      </p:sp>
    </p:spTree>
    <p:extLst>
      <p:ext uri="{BB962C8B-B14F-4D97-AF65-F5344CB8AC3E}">
        <p14:creationId xmlns:p14="http://schemas.microsoft.com/office/powerpoint/2010/main" val="28268067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a:t>
            </a:r>
            <a:r>
              <a:rPr lang="en-US" baseline="0" dirty="0" smtClean="0"/>
              <a:t> if you want to implement a fax service too?  You would want the connection part but not the data channel part.</a:t>
            </a:r>
          </a:p>
          <a:p>
            <a:endParaRPr lang="en-US" dirty="0"/>
          </a:p>
        </p:txBody>
      </p:sp>
      <p:sp>
        <p:nvSpPr>
          <p:cNvPr id="4" name="Slide Number Placeholder 3"/>
          <p:cNvSpPr>
            <a:spLocks noGrp="1"/>
          </p:cNvSpPr>
          <p:nvPr>
            <p:ph type="sldNum" sz="quarter" idx="10"/>
          </p:nvPr>
        </p:nvSpPr>
        <p:spPr/>
        <p:txBody>
          <a:bodyPr/>
          <a:lstStyle/>
          <a:p>
            <a:fld id="{950905A2-B75D-494C-908C-88BCF1699394}" type="slidenum">
              <a:rPr lang="en-US" smtClean="0"/>
              <a:t>3</a:t>
            </a:fld>
            <a:endParaRPr lang="en-US"/>
          </a:p>
        </p:txBody>
      </p:sp>
    </p:spTree>
    <p:extLst>
      <p:ext uri="{BB962C8B-B14F-4D97-AF65-F5344CB8AC3E}">
        <p14:creationId xmlns:p14="http://schemas.microsoft.com/office/powerpoint/2010/main" val="3014579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Example of a large class.  Sometimes called “kitchen sink”, “god class” or just “mess”</a:t>
            </a:r>
            <a:endParaRPr lang="en-US" dirty="0"/>
          </a:p>
        </p:txBody>
      </p:sp>
      <p:sp>
        <p:nvSpPr>
          <p:cNvPr id="4" name="Slide Number Placeholder 3"/>
          <p:cNvSpPr>
            <a:spLocks noGrp="1"/>
          </p:cNvSpPr>
          <p:nvPr>
            <p:ph type="sldNum" sz="quarter" idx="10"/>
          </p:nvPr>
        </p:nvSpPr>
        <p:spPr/>
        <p:txBody>
          <a:bodyPr/>
          <a:lstStyle/>
          <a:p>
            <a:fld id="{950905A2-B75D-494C-908C-88BCF1699394}" type="slidenum">
              <a:rPr lang="en-US" smtClean="0"/>
              <a:t>4</a:t>
            </a:fld>
            <a:endParaRPr lang="en-US"/>
          </a:p>
        </p:txBody>
      </p:sp>
    </p:spTree>
    <p:extLst>
      <p:ext uri="{BB962C8B-B14F-4D97-AF65-F5344CB8AC3E}">
        <p14:creationId xmlns:p14="http://schemas.microsoft.com/office/powerpoint/2010/main" val="10894955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Here’s a try at pulling out just the main things that </a:t>
            </a:r>
            <a:r>
              <a:rPr lang="en-US" dirty="0" err="1" smtClean="0"/>
              <a:t>SuperDashboard</a:t>
            </a:r>
            <a:r>
              <a:rPr lang="en-US" dirty="0" smtClean="0"/>
              <a:t> needs to do, from the previous</a:t>
            </a:r>
            <a:r>
              <a:rPr lang="en-US" baseline="0" dirty="0" smtClean="0"/>
              <a:t> slide</a:t>
            </a:r>
            <a:r>
              <a:rPr lang="en-US" dirty="0" smtClean="0"/>
              <a:t>.  Even</a:t>
            </a:r>
            <a:r>
              <a:rPr lang="en-US" baseline="0" dirty="0" smtClean="0"/>
              <a:t> this class has too many responsibilities</a:t>
            </a:r>
          </a:p>
          <a:p>
            <a:endParaRPr lang="en-US" dirty="0"/>
          </a:p>
        </p:txBody>
      </p:sp>
      <p:sp>
        <p:nvSpPr>
          <p:cNvPr id="4" name="Slide Number Placeholder 3"/>
          <p:cNvSpPr>
            <a:spLocks noGrp="1"/>
          </p:cNvSpPr>
          <p:nvPr>
            <p:ph type="sldNum" sz="quarter" idx="10"/>
          </p:nvPr>
        </p:nvSpPr>
        <p:spPr/>
        <p:txBody>
          <a:bodyPr/>
          <a:lstStyle/>
          <a:p>
            <a:fld id="{950905A2-B75D-494C-908C-88BCF1699394}" type="slidenum">
              <a:rPr lang="en-US" smtClean="0"/>
              <a:t>5</a:t>
            </a:fld>
            <a:endParaRPr lang="en-US"/>
          </a:p>
        </p:txBody>
      </p:sp>
    </p:spTree>
    <p:extLst>
      <p:ext uri="{BB962C8B-B14F-4D97-AF65-F5344CB8AC3E}">
        <p14:creationId xmlns:p14="http://schemas.microsoft.com/office/powerpoint/2010/main" val="28419873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Here’s a subset of that, which makes much more sense as having a single purpose.</a:t>
            </a:r>
            <a:endParaRPr lang="en-US" dirty="0"/>
          </a:p>
        </p:txBody>
      </p:sp>
      <p:sp>
        <p:nvSpPr>
          <p:cNvPr id="4" name="Slide Number Placeholder 3"/>
          <p:cNvSpPr>
            <a:spLocks noGrp="1"/>
          </p:cNvSpPr>
          <p:nvPr>
            <p:ph type="sldNum" sz="quarter" idx="10"/>
          </p:nvPr>
        </p:nvSpPr>
        <p:spPr/>
        <p:txBody>
          <a:bodyPr/>
          <a:lstStyle/>
          <a:p>
            <a:fld id="{950905A2-B75D-494C-908C-88BCF1699394}" type="slidenum">
              <a:rPr lang="en-US" smtClean="0"/>
              <a:t>6</a:t>
            </a:fld>
            <a:endParaRPr lang="en-US"/>
          </a:p>
        </p:txBody>
      </p:sp>
    </p:spTree>
    <p:extLst>
      <p:ext uri="{BB962C8B-B14F-4D97-AF65-F5344CB8AC3E}">
        <p14:creationId xmlns:p14="http://schemas.microsoft.com/office/powerpoint/2010/main" val="19051032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Here’s how to know if your</a:t>
            </a:r>
            <a:r>
              <a:rPr lang="en-US" baseline="0" dirty="0" smtClean="0"/>
              <a:t> class qualifies as having the “SRP” quality.</a:t>
            </a:r>
            <a:endParaRPr lang="en-US" dirty="0"/>
          </a:p>
        </p:txBody>
      </p:sp>
      <p:sp>
        <p:nvSpPr>
          <p:cNvPr id="4" name="Slide Number Placeholder 3"/>
          <p:cNvSpPr>
            <a:spLocks noGrp="1"/>
          </p:cNvSpPr>
          <p:nvPr>
            <p:ph type="sldNum" sz="quarter" idx="10"/>
          </p:nvPr>
        </p:nvSpPr>
        <p:spPr/>
        <p:txBody>
          <a:bodyPr/>
          <a:lstStyle/>
          <a:p>
            <a:fld id="{950905A2-B75D-494C-908C-88BCF1699394}" type="slidenum">
              <a:rPr lang="en-US" smtClean="0"/>
              <a:t>7</a:t>
            </a:fld>
            <a:endParaRPr lang="en-US"/>
          </a:p>
        </p:txBody>
      </p:sp>
    </p:spTree>
    <p:extLst>
      <p:ext uri="{BB962C8B-B14F-4D97-AF65-F5344CB8AC3E}">
        <p14:creationId xmlns:p14="http://schemas.microsoft.com/office/powerpoint/2010/main" val="28091700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Another</a:t>
            </a:r>
            <a:r>
              <a:rPr lang="en-US" baseline="0" dirty="0" smtClean="0"/>
              <a:t> one, equally bad…</a:t>
            </a:r>
            <a:endParaRPr lang="en-US" dirty="0"/>
          </a:p>
        </p:txBody>
      </p:sp>
      <p:sp>
        <p:nvSpPr>
          <p:cNvPr id="4" name="Slide Number Placeholder 3"/>
          <p:cNvSpPr>
            <a:spLocks noGrp="1"/>
          </p:cNvSpPr>
          <p:nvPr>
            <p:ph type="sldNum" sz="quarter" idx="10"/>
          </p:nvPr>
        </p:nvSpPr>
        <p:spPr/>
        <p:txBody>
          <a:bodyPr/>
          <a:lstStyle/>
          <a:p>
            <a:fld id="{950905A2-B75D-494C-908C-88BCF1699394}" type="slidenum">
              <a:rPr lang="en-US" smtClean="0"/>
              <a:t>9</a:t>
            </a:fld>
            <a:endParaRPr lang="en-US"/>
          </a:p>
        </p:txBody>
      </p:sp>
    </p:spTree>
    <p:extLst>
      <p:ext uri="{BB962C8B-B14F-4D97-AF65-F5344CB8AC3E}">
        <p14:creationId xmlns:p14="http://schemas.microsoft.com/office/powerpoint/2010/main" val="7555122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Ok, this one is all about “User” but it does different things for the user – close enough for SRP, or not?  (The “…” parts are where we left out a bunch of the code</a:t>
            </a:r>
            <a:r>
              <a:rPr lang="en-US" baseline="0" dirty="0" smtClean="0"/>
              <a:t> to focus on the structure of the class.)</a:t>
            </a:r>
            <a:endParaRPr lang="en-US" dirty="0"/>
          </a:p>
        </p:txBody>
      </p:sp>
      <p:sp>
        <p:nvSpPr>
          <p:cNvPr id="4" name="Slide Number Placeholder 3"/>
          <p:cNvSpPr>
            <a:spLocks noGrp="1"/>
          </p:cNvSpPr>
          <p:nvPr>
            <p:ph type="sldNum" sz="quarter" idx="10"/>
          </p:nvPr>
        </p:nvSpPr>
        <p:spPr/>
        <p:txBody>
          <a:bodyPr/>
          <a:lstStyle/>
          <a:p>
            <a:fld id="{950905A2-B75D-494C-908C-88BCF1699394}" type="slidenum">
              <a:rPr lang="en-US" smtClean="0"/>
              <a:t>10</a:t>
            </a:fld>
            <a:endParaRPr lang="en-US"/>
          </a:p>
        </p:txBody>
      </p:sp>
    </p:spTree>
    <p:extLst>
      <p:ext uri="{BB962C8B-B14F-4D97-AF65-F5344CB8AC3E}">
        <p14:creationId xmlns:p14="http://schemas.microsoft.com/office/powerpoint/2010/main" val="4970269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4307857-8010-40B6-8332-98925A64339A}" type="datetimeFigureOut">
              <a:rPr lang="en-US" smtClean="0"/>
              <a:t>1/20/2014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1739F-3FAC-4146-8B2C-B94EF7F02BC9}" type="slidenum">
              <a:rPr lang="en-US" smtClean="0"/>
              <a:t>‹#›</a:t>
            </a:fld>
            <a:endParaRPr lang="en-US"/>
          </a:p>
        </p:txBody>
      </p:sp>
    </p:spTree>
    <p:extLst>
      <p:ext uri="{BB962C8B-B14F-4D97-AF65-F5344CB8AC3E}">
        <p14:creationId xmlns:p14="http://schemas.microsoft.com/office/powerpoint/2010/main" val="2889371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307857-8010-40B6-8332-98925A64339A}" type="datetimeFigureOut">
              <a:rPr lang="en-US" smtClean="0"/>
              <a:t>1/20/2014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1739F-3FAC-4146-8B2C-B94EF7F02BC9}" type="slidenum">
              <a:rPr lang="en-US" smtClean="0"/>
              <a:t>‹#›</a:t>
            </a:fld>
            <a:endParaRPr lang="en-US"/>
          </a:p>
        </p:txBody>
      </p:sp>
    </p:spTree>
    <p:extLst>
      <p:ext uri="{BB962C8B-B14F-4D97-AF65-F5344CB8AC3E}">
        <p14:creationId xmlns:p14="http://schemas.microsoft.com/office/powerpoint/2010/main" val="620099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307857-8010-40B6-8332-98925A64339A}" type="datetimeFigureOut">
              <a:rPr lang="en-US" smtClean="0"/>
              <a:t>1/20/2014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1739F-3FAC-4146-8B2C-B94EF7F02BC9}" type="slidenum">
              <a:rPr lang="en-US" smtClean="0"/>
              <a:t>‹#›</a:t>
            </a:fld>
            <a:endParaRPr lang="en-US"/>
          </a:p>
        </p:txBody>
      </p:sp>
    </p:spTree>
    <p:extLst>
      <p:ext uri="{BB962C8B-B14F-4D97-AF65-F5344CB8AC3E}">
        <p14:creationId xmlns:p14="http://schemas.microsoft.com/office/powerpoint/2010/main" val="3320709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307857-8010-40B6-8332-98925A64339A}" type="datetimeFigureOut">
              <a:rPr lang="en-US" smtClean="0"/>
              <a:t>1/20/2014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1739F-3FAC-4146-8B2C-B94EF7F02BC9}" type="slidenum">
              <a:rPr lang="en-US" smtClean="0"/>
              <a:t>‹#›</a:t>
            </a:fld>
            <a:endParaRPr lang="en-US"/>
          </a:p>
        </p:txBody>
      </p:sp>
    </p:spTree>
    <p:extLst>
      <p:ext uri="{BB962C8B-B14F-4D97-AF65-F5344CB8AC3E}">
        <p14:creationId xmlns:p14="http://schemas.microsoft.com/office/powerpoint/2010/main" val="93359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307857-8010-40B6-8332-98925A64339A}" type="datetimeFigureOut">
              <a:rPr lang="en-US" smtClean="0"/>
              <a:t>1/20/2014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1739F-3FAC-4146-8B2C-B94EF7F02BC9}" type="slidenum">
              <a:rPr lang="en-US" smtClean="0"/>
              <a:t>‹#›</a:t>
            </a:fld>
            <a:endParaRPr lang="en-US"/>
          </a:p>
        </p:txBody>
      </p:sp>
    </p:spTree>
    <p:extLst>
      <p:ext uri="{BB962C8B-B14F-4D97-AF65-F5344CB8AC3E}">
        <p14:creationId xmlns:p14="http://schemas.microsoft.com/office/powerpoint/2010/main" val="3593391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4307857-8010-40B6-8332-98925A64339A}" type="datetimeFigureOut">
              <a:rPr lang="en-US" smtClean="0"/>
              <a:t>1/20/2014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B1739F-3FAC-4146-8B2C-B94EF7F02BC9}" type="slidenum">
              <a:rPr lang="en-US" smtClean="0"/>
              <a:t>‹#›</a:t>
            </a:fld>
            <a:endParaRPr lang="en-US"/>
          </a:p>
        </p:txBody>
      </p:sp>
    </p:spTree>
    <p:extLst>
      <p:ext uri="{BB962C8B-B14F-4D97-AF65-F5344CB8AC3E}">
        <p14:creationId xmlns:p14="http://schemas.microsoft.com/office/powerpoint/2010/main" val="3541234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4307857-8010-40B6-8332-98925A64339A}" type="datetimeFigureOut">
              <a:rPr lang="en-US" smtClean="0"/>
              <a:t>1/20/2014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B1739F-3FAC-4146-8B2C-B94EF7F02BC9}" type="slidenum">
              <a:rPr lang="en-US" smtClean="0"/>
              <a:t>‹#›</a:t>
            </a:fld>
            <a:endParaRPr lang="en-US"/>
          </a:p>
        </p:txBody>
      </p:sp>
    </p:spTree>
    <p:extLst>
      <p:ext uri="{BB962C8B-B14F-4D97-AF65-F5344CB8AC3E}">
        <p14:creationId xmlns:p14="http://schemas.microsoft.com/office/powerpoint/2010/main" val="299093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4307857-8010-40B6-8332-98925A64339A}" type="datetimeFigureOut">
              <a:rPr lang="en-US" smtClean="0"/>
              <a:t>1/20/2014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B1739F-3FAC-4146-8B2C-B94EF7F02BC9}" type="slidenum">
              <a:rPr lang="en-US" smtClean="0"/>
              <a:t>‹#›</a:t>
            </a:fld>
            <a:endParaRPr lang="en-US"/>
          </a:p>
        </p:txBody>
      </p:sp>
    </p:spTree>
    <p:extLst>
      <p:ext uri="{BB962C8B-B14F-4D97-AF65-F5344CB8AC3E}">
        <p14:creationId xmlns:p14="http://schemas.microsoft.com/office/powerpoint/2010/main" val="3734372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307857-8010-40B6-8332-98925A64339A}" type="datetimeFigureOut">
              <a:rPr lang="en-US" smtClean="0"/>
              <a:t>1/20/2014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B1739F-3FAC-4146-8B2C-B94EF7F02BC9}" type="slidenum">
              <a:rPr lang="en-US" smtClean="0"/>
              <a:t>‹#›</a:t>
            </a:fld>
            <a:endParaRPr lang="en-US"/>
          </a:p>
        </p:txBody>
      </p:sp>
    </p:spTree>
    <p:extLst>
      <p:ext uri="{BB962C8B-B14F-4D97-AF65-F5344CB8AC3E}">
        <p14:creationId xmlns:p14="http://schemas.microsoft.com/office/powerpoint/2010/main" val="4004654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307857-8010-40B6-8332-98925A64339A}" type="datetimeFigureOut">
              <a:rPr lang="en-US" smtClean="0"/>
              <a:t>1/20/2014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B1739F-3FAC-4146-8B2C-B94EF7F02BC9}" type="slidenum">
              <a:rPr lang="en-US" smtClean="0"/>
              <a:t>‹#›</a:t>
            </a:fld>
            <a:endParaRPr lang="en-US"/>
          </a:p>
        </p:txBody>
      </p:sp>
    </p:spTree>
    <p:extLst>
      <p:ext uri="{BB962C8B-B14F-4D97-AF65-F5344CB8AC3E}">
        <p14:creationId xmlns:p14="http://schemas.microsoft.com/office/powerpoint/2010/main" val="2779803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307857-8010-40B6-8332-98925A64339A}" type="datetimeFigureOut">
              <a:rPr lang="en-US" smtClean="0"/>
              <a:t>1/20/2014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B1739F-3FAC-4146-8B2C-B94EF7F02BC9}" type="slidenum">
              <a:rPr lang="en-US" smtClean="0"/>
              <a:t>‹#›</a:t>
            </a:fld>
            <a:endParaRPr lang="en-US"/>
          </a:p>
        </p:txBody>
      </p:sp>
    </p:spTree>
    <p:extLst>
      <p:ext uri="{BB962C8B-B14F-4D97-AF65-F5344CB8AC3E}">
        <p14:creationId xmlns:p14="http://schemas.microsoft.com/office/powerpoint/2010/main" val="108913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307857-8010-40B6-8332-98925A64339A}" type="datetimeFigureOut">
              <a:rPr lang="en-US" smtClean="0"/>
              <a:t>1/20/2014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B1739F-3FAC-4146-8B2C-B94EF7F02BC9}" type="slidenum">
              <a:rPr lang="en-US" smtClean="0"/>
              <a:t>‹#›</a:t>
            </a:fld>
            <a:endParaRPr lang="en-US"/>
          </a:p>
        </p:txBody>
      </p:sp>
    </p:spTree>
    <p:extLst>
      <p:ext uri="{BB962C8B-B14F-4D97-AF65-F5344CB8AC3E}">
        <p14:creationId xmlns:p14="http://schemas.microsoft.com/office/powerpoint/2010/main" val="41071666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tackoverflow.com/a/317294/443871"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misko.hevery.com/code-reviewers-guide/flaw-class-does-too-much/"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misko.hevery.com/code-reviewers-guide/flaw-class-does-too-much/"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Single Responsibility Principle</a:t>
            </a:r>
            <a:endParaRPr lang="en-US" dirty="0"/>
          </a:p>
        </p:txBody>
      </p:sp>
      <p:sp>
        <p:nvSpPr>
          <p:cNvPr id="3" name="Subtitle 2"/>
          <p:cNvSpPr>
            <a:spLocks noGrp="1"/>
          </p:cNvSpPr>
          <p:nvPr>
            <p:ph type="subTitle" idx="1"/>
          </p:nvPr>
        </p:nvSpPr>
        <p:spPr>
          <a:xfrm>
            <a:off x="1219200" y="3581400"/>
            <a:ext cx="3886200" cy="1752600"/>
          </a:xfrm>
        </p:spPr>
        <p:txBody>
          <a:bodyPr>
            <a:noAutofit/>
          </a:bodyPr>
          <a:lstStyle/>
          <a:p>
            <a:pPr algn="l"/>
            <a:r>
              <a:rPr lang="en-US" sz="1800" dirty="0"/>
              <a:t>Steve Chenoweth </a:t>
            </a:r>
          </a:p>
          <a:p>
            <a:pPr algn="l"/>
            <a:r>
              <a:rPr lang="en-US" sz="1800" dirty="0"/>
              <a:t>Office: </a:t>
            </a:r>
            <a:r>
              <a:rPr lang="en-US" sz="1800" dirty="0" err="1"/>
              <a:t>Moench</a:t>
            </a:r>
            <a:r>
              <a:rPr lang="en-US" sz="1800" dirty="0"/>
              <a:t> Room F220</a:t>
            </a:r>
          </a:p>
          <a:p>
            <a:pPr algn="l"/>
            <a:r>
              <a:rPr lang="en-US" sz="1800" dirty="0"/>
              <a:t>Phone: (812) 877-8974</a:t>
            </a:r>
            <a:br>
              <a:rPr lang="en-US" sz="1800" dirty="0"/>
            </a:br>
            <a:r>
              <a:rPr lang="en-US" sz="1800" dirty="0"/>
              <a:t>Email: chenowet@rose-hulman.edu</a:t>
            </a:r>
          </a:p>
          <a:p>
            <a:pPr algn="l"/>
            <a:endParaRPr lang="en-US" sz="1800" dirty="0"/>
          </a:p>
        </p:txBody>
      </p:sp>
      <p:sp>
        <p:nvSpPr>
          <p:cNvPr id="4" name="Subtitle 2"/>
          <p:cNvSpPr txBox="1">
            <a:spLocks/>
          </p:cNvSpPr>
          <p:nvPr/>
        </p:nvSpPr>
        <p:spPr>
          <a:xfrm>
            <a:off x="4953000" y="3502511"/>
            <a:ext cx="3886200" cy="17526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1800" dirty="0" err="1"/>
              <a:t>Chandan</a:t>
            </a:r>
            <a:r>
              <a:rPr lang="en-US" sz="1800" dirty="0"/>
              <a:t> </a:t>
            </a:r>
            <a:r>
              <a:rPr lang="en-US" sz="1800" dirty="0" err="1"/>
              <a:t>Rupakheti</a:t>
            </a:r>
            <a:r>
              <a:rPr lang="en-US" sz="1800" dirty="0"/>
              <a:t> </a:t>
            </a:r>
          </a:p>
          <a:p>
            <a:pPr algn="l"/>
            <a:r>
              <a:rPr lang="en-US" sz="1800" dirty="0"/>
              <a:t>Office: </a:t>
            </a:r>
            <a:r>
              <a:rPr lang="en-US" sz="1800" dirty="0" err="1"/>
              <a:t>Moench</a:t>
            </a:r>
            <a:r>
              <a:rPr lang="en-US" sz="1800" dirty="0"/>
              <a:t> Room F203</a:t>
            </a:r>
          </a:p>
          <a:p>
            <a:pPr algn="l"/>
            <a:r>
              <a:rPr lang="en-US" sz="1800" dirty="0"/>
              <a:t>Phone: (812) 877-8390</a:t>
            </a:r>
            <a:br>
              <a:rPr lang="en-US" sz="1800" dirty="0"/>
            </a:br>
            <a:r>
              <a:rPr lang="en-US" sz="1800" dirty="0"/>
              <a:t>Email: rupakhet@rose-hulman.edu</a:t>
            </a:r>
          </a:p>
        </p:txBody>
      </p:sp>
      <p:sp>
        <p:nvSpPr>
          <p:cNvPr id="6" name="TextBox 5"/>
          <p:cNvSpPr txBox="1"/>
          <p:nvPr/>
        </p:nvSpPr>
        <p:spPr>
          <a:xfrm>
            <a:off x="141515" y="6324600"/>
            <a:ext cx="5344885" cy="307777"/>
          </a:xfrm>
          <a:prstGeom prst="rect">
            <a:avLst/>
          </a:prstGeom>
          <a:noFill/>
        </p:spPr>
        <p:txBody>
          <a:bodyPr wrap="square" rtlCol="0">
            <a:spAutoFit/>
          </a:bodyPr>
          <a:lstStyle/>
          <a:p>
            <a:r>
              <a:rPr lang="en-US" sz="1400" dirty="0" smtClean="0"/>
              <a:t>These slides and others derived from Alex </a:t>
            </a:r>
            <a:r>
              <a:rPr lang="en-US" sz="1400" dirty="0" err="1" smtClean="0"/>
              <a:t>Lo’s</a:t>
            </a:r>
            <a:r>
              <a:rPr lang="en-US" sz="1400" dirty="0" smtClean="0"/>
              <a:t> 2011 material on SRP.</a:t>
            </a:r>
            <a:endParaRPr lang="en-US" sz="1400" dirty="0"/>
          </a:p>
        </p:txBody>
      </p:sp>
      <p:pic>
        <p:nvPicPr>
          <p:cNvPr id="7" name="Picture 31" descr="rose4"/>
          <p:cNvPicPr>
            <a:picLocks noChangeAspect="1" noChangeArrowheads="1"/>
          </p:cNvPicPr>
          <p:nvPr/>
        </p:nvPicPr>
        <p:blipFill>
          <a:blip r:embed="rId3">
            <a:alphaModFix/>
          </a:blip>
          <a:srcRect l="12895" t="22858"/>
          <a:stretch>
            <a:fillRect/>
          </a:stretch>
        </p:blipFill>
        <p:spPr bwMode="auto">
          <a:xfrm>
            <a:off x="5784576" y="6300787"/>
            <a:ext cx="3359424" cy="557213"/>
          </a:xfrm>
          <a:prstGeom prst="rect">
            <a:avLst/>
          </a:prstGeom>
          <a:noFill/>
        </p:spPr>
      </p:pic>
      <p:pic>
        <p:nvPicPr>
          <p:cNvPr id="8" name="Picture 4" descr="76rosie"/>
          <p:cNvPicPr>
            <a:picLocks noChangeAspect="1" noChangeArrowheads="1"/>
          </p:cNvPicPr>
          <p:nvPr/>
        </p:nvPicPr>
        <p:blipFill>
          <a:blip r:embed="rId4"/>
          <a:srcRect/>
          <a:stretch>
            <a:fillRect/>
          </a:stretch>
        </p:blipFill>
        <p:spPr bwMode="auto">
          <a:xfrm>
            <a:off x="8153400" y="5132387"/>
            <a:ext cx="855872" cy="1116013"/>
          </a:xfrm>
          <a:prstGeom prst="rect">
            <a:avLst/>
          </a:prstGeom>
          <a:noFill/>
          <a:ln w="9525">
            <a:noFill/>
            <a:miter lim="800000"/>
            <a:headEnd/>
            <a:tailEnd/>
          </a:ln>
        </p:spPr>
      </p:pic>
      <p:sp>
        <p:nvSpPr>
          <p:cNvPr id="9" name="Rectangle 4"/>
          <p:cNvSpPr>
            <a:spLocks/>
          </p:cNvSpPr>
          <p:nvPr/>
        </p:nvSpPr>
        <p:spPr bwMode="auto">
          <a:xfrm>
            <a:off x="5410200" y="6550223"/>
            <a:ext cx="342141" cy="307777"/>
          </a:xfrm>
          <a:prstGeom prst="rect">
            <a:avLst/>
          </a:prstGeom>
          <a:noFill/>
          <a:ln w="12700">
            <a:noFill/>
            <a:miter lim="800000"/>
            <a:headEnd type="none" w="med" len="med"/>
            <a:tailEnd type="none" w="med" len="med"/>
          </a:ln>
        </p:spPr>
        <p:txBody>
          <a:bodyPr wrap="none" lIns="0" tIns="0" rIns="0" bIns="0" anchor="ctr">
            <a:prstTxWarp prst="textNoShape">
              <a:avLst/>
            </a:prstTxWarp>
            <a:spAutoFit/>
          </a:bodyPr>
          <a:lstStyle/>
          <a:p>
            <a:pPr algn="r"/>
            <a:r>
              <a:rPr lang="en-US" sz="2000" b="1" dirty="0" smtClean="0">
                <a:solidFill>
                  <a:srgbClr val="0000FF"/>
                </a:solidFill>
                <a:effectLst>
                  <a:outerShdw blurRad="38100" dist="38100" dir="2700000" algn="tl">
                    <a:srgbClr val="000000"/>
                  </a:outerShdw>
                </a:effectLst>
                <a:ea typeface="Helvetica Neue Light" charset="0"/>
                <a:cs typeface="Helvetica Neue Light" charset="0"/>
              </a:rPr>
              <a:t>Q1</a:t>
            </a:r>
            <a:endParaRPr lang="en-US" sz="2000" b="1" dirty="0">
              <a:solidFill>
                <a:srgbClr val="0000FF"/>
              </a:solidFill>
              <a:effectLst>
                <a:outerShdw blurRad="38100" dist="38100" dir="2700000" algn="tl">
                  <a:srgbClr val="000000"/>
                </a:outerShdw>
              </a:effectLst>
              <a:ea typeface="Helvetica Neue Light" charset="0"/>
              <a:cs typeface="Helvetica Neue Light" charset="0"/>
            </a:endParaRPr>
          </a:p>
        </p:txBody>
      </p:sp>
      <p:pic>
        <p:nvPicPr>
          <p:cNvPr id="3074" name="Picture 2" descr="http://lostechies.com/derickbailey/files/2011/03/image_thumb_352F4694.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5575" y="85277"/>
            <a:ext cx="5372100" cy="2105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56274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248400"/>
          </a:xfrm>
          <a:noFill/>
        </p:spPr>
        <p:txBody>
          <a:bodyPr>
            <a:normAutofit fontScale="77500" lnSpcReduction="20000"/>
          </a:bodyPr>
          <a:lstStyle/>
          <a:p>
            <a:pPr marL="0" indent="0">
              <a:buNone/>
            </a:pPr>
            <a:r>
              <a:rPr lang="en-US" b="1" dirty="0">
                <a:solidFill>
                  <a:srgbClr val="7F0055"/>
                </a:solidFill>
                <a:latin typeface="Courier New"/>
              </a:rPr>
              <a:t>public</a:t>
            </a:r>
            <a:r>
              <a:rPr lang="en-US" b="1" dirty="0">
                <a:solidFill>
                  <a:srgbClr val="000000"/>
                </a:solidFill>
                <a:latin typeface="Courier New"/>
              </a:rPr>
              <a:t> </a:t>
            </a:r>
            <a:r>
              <a:rPr lang="en-US" b="1" dirty="0">
                <a:solidFill>
                  <a:srgbClr val="7F0055"/>
                </a:solidFill>
                <a:latin typeface="Courier New"/>
              </a:rPr>
              <a:t>class</a:t>
            </a:r>
            <a:r>
              <a:rPr lang="en-US" b="1" dirty="0">
                <a:solidFill>
                  <a:srgbClr val="000000"/>
                </a:solidFill>
                <a:latin typeface="Courier New"/>
              </a:rPr>
              <a:t> User </a:t>
            </a:r>
            <a:r>
              <a:rPr lang="en-US" b="1" dirty="0" smtClean="0">
                <a:solidFill>
                  <a:srgbClr val="000000"/>
                </a:solidFill>
                <a:latin typeface="Courier New"/>
              </a:rPr>
              <a:t>{</a:t>
            </a:r>
            <a:endParaRPr lang="en-US" b="1" dirty="0">
              <a:solidFill>
                <a:srgbClr val="000000"/>
              </a:solidFill>
              <a:latin typeface="Courier New"/>
            </a:endParaRPr>
          </a:p>
          <a:p>
            <a:pPr marL="400050" lvl="1" indent="0">
              <a:buNone/>
            </a:pPr>
            <a:r>
              <a:rPr lang="en-US" b="1" dirty="0">
                <a:solidFill>
                  <a:srgbClr val="7F0055"/>
                </a:solidFill>
                <a:latin typeface="Courier New"/>
              </a:rPr>
              <a:t>public</a:t>
            </a:r>
            <a:r>
              <a:rPr lang="en-US" b="1" dirty="0">
                <a:solidFill>
                  <a:srgbClr val="000000"/>
                </a:solidFill>
                <a:latin typeface="Courier New"/>
              </a:rPr>
              <a:t> String </a:t>
            </a:r>
            <a:r>
              <a:rPr lang="en-US" b="1" dirty="0" err="1">
                <a:solidFill>
                  <a:srgbClr val="000000"/>
                </a:solidFill>
                <a:latin typeface="Courier New"/>
              </a:rPr>
              <a:t>getName</a:t>
            </a:r>
            <a:r>
              <a:rPr lang="en-US" b="1" dirty="0">
                <a:solidFill>
                  <a:srgbClr val="000000"/>
                </a:solidFill>
                <a:latin typeface="Courier New"/>
              </a:rPr>
              <a:t>() { </a:t>
            </a:r>
            <a:r>
              <a:rPr lang="en-US" b="1" dirty="0" smtClean="0">
                <a:solidFill>
                  <a:srgbClr val="7F0055"/>
                </a:solidFill>
                <a:latin typeface="Courier New"/>
              </a:rPr>
              <a:t>…</a:t>
            </a:r>
            <a:r>
              <a:rPr lang="en-US" b="1" dirty="0" smtClean="0">
                <a:solidFill>
                  <a:srgbClr val="000000"/>
                </a:solidFill>
                <a:latin typeface="Courier New"/>
              </a:rPr>
              <a:t>}</a:t>
            </a:r>
            <a:endParaRPr lang="en-US" b="1" dirty="0">
              <a:solidFill>
                <a:srgbClr val="000000"/>
              </a:solidFill>
              <a:latin typeface="Courier New"/>
            </a:endParaRPr>
          </a:p>
          <a:p>
            <a:pPr marL="400050" lvl="1" indent="0">
              <a:buNone/>
            </a:pPr>
            <a:r>
              <a:rPr lang="en-US" b="1" dirty="0">
                <a:solidFill>
                  <a:srgbClr val="7F0055"/>
                </a:solidFill>
                <a:latin typeface="Courier New"/>
              </a:rPr>
              <a:t>public</a:t>
            </a:r>
            <a:r>
              <a:rPr lang="en-US" b="1" dirty="0">
                <a:solidFill>
                  <a:srgbClr val="000000"/>
                </a:solidFill>
                <a:latin typeface="Courier New"/>
              </a:rPr>
              <a:t> </a:t>
            </a:r>
            <a:r>
              <a:rPr lang="en-US" b="1" dirty="0">
                <a:solidFill>
                  <a:srgbClr val="7F0055"/>
                </a:solidFill>
                <a:latin typeface="Courier New"/>
              </a:rPr>
              <a:t>void</a:t>
            </a:r>
            <a:r>
              <a:rPr lang="en-US" b="1" dirty="0">
                <a:solidFill>
                  <a:srgbClr val="000000"/>
                </a:solidFill>
                <a:latin typeface="Courier New"/>
              </a:rPr>
              <a:t> </a:t>
            </a:r>
            <a:r>
              <a:rPr lang="en-US" b="1" dirty="0" err="1">
                <a:solidFill>
                  <a:srgbClr val="000000"/>
                </a:solidFill>
                <a:latin typeface="Courier New"/>
              </a:rPr>
              <a:t>setName</a:t>
            </a:r>
            <a:r>
              <a:rPr lang="en-US" b="1" dirty="0">
                <a:solidFill>
                  <a:srgbClr val="000000"/>
                </a:solidFill>
                <a:latin typeface="Courier New"/>
              </a:rPr>
              <a:t>(String name) </a:t>
            </a:r>
            <a:r>
              <a:rPr lang="en-US" b="1" dirty="0" smtClean="0">
                <a:solidFill>
                  <a:srgbClr val="000000"/>
                </a:solidFill>
                <a:latin typeface="Courier New"/>
              </a:rPr>
              <a:t>{ }</a:t>
            </a:r>
            <a:endParaRPr lang="en-US" b="1" dirty="0">
              <a:solidFill>
                <a:srgbClr val="000000"/>
              </a:solidFill>
              <a:latin typeface="Courier New"/>
            </a:endParaRPr>
          </a:p>
          <a:p>
            <a:pPr marL="400050" lvl="1" indent="0">
              <a:buNone/>
            </a:pPr>
            <a:endParaRPr lang="en-US" dirty="0">
              <a:latin typeface="Courier New"/>
            </a:endParaRPr>
          </a:p>
          <a:p>
            <a:pPr marL="400050" lvl="1" indent="0">
              <a:buNone/>
            </a:pPr>
            <a:r>
              <a:rPr lang="en-US" b="1" dirty="0">
                <a:solidFill>
                  <a:srgbClr val="7F0055"/>
                </a:solidFill>
                <a:latin typeface="Courier New"/>
              </a:rPr>
              <a:t>public</a:t>
            </a:r>
            <a:r>
              <a:rPr lang="en-US" b="1" dirty="0">
                <a:solidFill>
                  <a:srgbClr val="000000"/>
                </a:solidFill>
                <a:latin typeface="Courier New"/>
              </a:rPr>
              <a:t> Permissions </a:t>
            </a:r>
            <a:r>
              <a:rPr lang="en-US" b="1" dirty="0" err="1">
                <a:solidFill>
                  <a:srgbClr val="000000"/>
                </a:solidFill>
                <a:latin typeface="Courier New"/>
              </a:rPr>
              <a:t>getPermissions</a:t>
            </a:r>
            <a:r>
              <a:rPr lang="en-US" b="1" dirty="0">
                <a:solidFill>
                  <a:srgbClr val="000000"/>
                </a:solidFill>
                <a:latin typeface="Courier New"/>
              </a:rPr>
              <a:t>() { </a:t>
            </a:r>
            <a:r>
              <a:rPr lang="en-US" b="1" dirty="0" smtClean="0">
                <a:solidFill>
                  <a:srgbClr val="7F0055"/>
                </a:solidFill>
                <a:latin typeface="Courier New"/>
              </a:rPr>
              <a:t>…</a:t>
            </a:r>
            <a:r>
              <a:rPr lang="en-US" b="1" dirty="0" smtClean="0">
                <a:solidFill>
                  <a:srgbClr val="000000"/>
                </a:solidFill>
                <a:latin typeface="Courier New"/>
              </a:rPr>
              <a:t>}</a:t>
            </a:r>
            <a:endParaRPr lang="en-US" b="1" dirty="0">
              <a:solidFill>
                <a:srgbClr val="000000"/>
              </a:solidFill>
              <a:latin typeface="Courier New"/>
            </a:endParaRPr>
          </a:p>
          <a:p>
            <a:pPr marL="400050" lvl="1" indent="0">
              <a:buNone/>
            </a:pPr>
            <a:r>
              <a:rPr lang="en-US" b="1" dirty="0">
                <a:solidFill>
                  <a:srgbClr val="7F0055"/>
                </a:solidFill>
                <a:latin typeface="Courier New"/>
              </a:rPr>
              <a:t>public</a:t>
            </a:r>
            <a:r>
              <a:rPr lang="en-US" b="1" dirty="0">
                <a:solidFill>
                  <a:srgbClr val="000000"/>
                </a:solidFill>
                <a:latin typeface="Courier New"/>
              </a:rPr>
              <a:t> </a:t>
            </a:r>
            <a:r>
              <a:rPr lang="en-US" b="1" dirty="0">
                <a:solidFill>
                  <a:srgbClr val="7F0055"/>
                </a:solidFill>
                <a:latin typeface="Courier New"/>
              </a:rPr>
              <a:t>void</a:t>
            </a:r>
            <a:r>
              <a:rPr lang="en-US" b="1" dirty="0">
                <a:solidFill>
                  <a:srgbClr val="000000"/>
                </a:solidFill>
                <a:latin typeface="Courier New"/>
              </a:rPr>
              <a:t> </a:t>
            </a:r>
            <a:r>
              <a:rPr lang="en-US" b="1" dirty="0" err="1">
                <a:solidFill>
                  <a:srgbClr val="000000"/>
                </a:solidFill>
                <a:latin typeface="Courier New"/>
              </a:rPr>
              <a:t>setPermissions</a:t>
            </a:r>
            <a:r>
              <a:rPr lang="en-US" b="1" dirty="0">
                <a:solidFill>
                  <a:srgbClr val="000000"/>
                </a:solidFill>
                <a:latin typeface="Courier New"/>
              </a:rPr>
              <a:t>() </a:t>
            </a:r>
            <a:r>
              <a:rPr lang="en-US" b="1" dirty="0" smtClean="0">
                <a:solidFill>
                  <a:srgbClr val="000000"/>
                </a:solidFill>
                <a:latin typeface="Courier New"/>
              </a:rPr>
              <a:t>{}</a:t>
            </a:r>
          </a:p>
          <a:p>
            <a:pPr marL="400050" lvl="1" indent="0">
              <a:buNone/>
            </a:pPr>
            <a:endParaRPr lang="en-US" b="1" dirty="0">
              <a:solidFill>
                <a:srgbClr val="000000"/>
              </a:solidFill>
              <a:latin typeface="Courier New"/>
            </a:endParaRPr>
          </a:p>
          <a:p>
            <a:pPr marL="400050" lvl="1" indent="0">
              <a:buNone/>
            </a:pPr>
            <a:r>
              <a:rPr lang="en-US" b="1" dirty="0">
                <a:solidFill>
                  <a:srgbClr val="7F0055"/>
                </a:solidFill>
                <a:highlight>
                  <a:srgbClr val="E8F2FE"/>
                </a:highlight>
                <a:latin typeface="Courier New"/>
              </a:rPr>
              <a:t>public</a:t>
            </a:r>
            <a:r>
              <a:rPr lang="en-US" b="1" dirty="0">
                <a:solidFill>
                  <a:srgbClr val="000000"/>
                </a:solidFill>
                <a:highlight>
                  <a:srgbClr val="E8F2FE"/>
                </a:highlight>
                <a:latin typeface="Courier New"/>
              </a:rPr>
              <a:t> </a:t>
            </a:r>
            <a:r>
              <a:rPr lang="en-US" b="1" dirty="0">
                <a:solidFill>
                  <a:srgbClr val="7F0055"/>
                </a:solidFill>
                <a:highlight>
                  <a:srgbClr val="E8F2FE"/>
                </a:highlight>
                <a:latin typeface="Courier New"/>
              </a:rPr>
              <a:t>static</a:t>
            </a:r>
            <a:r>
              <a:rPr lang="en-US" b="1" dirty="0">
                <a:solidFill>
                  <a:srgbClr val="000000"/>
                </a:solidFill>
                <a:highlight>
                  <a:srgbClr val="E8F2FE"/>
                </a:highlight>
                <a:latin typeface="Courier New"/>
              </a:rPr>
              <a:t> </a:t>
            </a:r>
            <a:r>
              <a:rPr lang="en-US" b="1" dirty="0">
                <a:solidFill>
                  <a:srgbClr val="7F0055"/>
                </a:solidFill>
                <a:highlight>
                  <a:srgbClr val="D4D4D4"/>
                </a:highlight>
                <a:latin typeface="Courier New"/>
              </a:rPr>
              <a:t>double</a:t>
            </a:r>
            <a:r>
              <a:rPr lang="en-US" b="1" dirty="0">
                <a:solidFill>
                  <a:srgbClr val="000000"/>
                </a:solidFill>
                <a:highlight>
                  <a:srgbClr val="E8F2FE"/>
                </a:highlight>
                <a:latin typeface="Courier New"/>
              </a:rPr>
              <a:t> </a:t>
            </a:r>
            <a:r>
              <a:rPr lang="en-US" b="1" dirty="0" err="1">
                <a:solidFill>
                  <a:srgbClr val="000000"/>
                </a:solidFill>
                <a:highlight>
                  <a:srgbClr val="E8F2FE"/>
                </a:highlight>
                <a:latin typeface="Courier New"/>
              </a:rPr>
              <a:t>calculateInterest</a:t>
            </a:r>
            <a:r>
              <a:rPr lang="en-US" b="1" dirty="0" smtClean="0">
                <a:solidFill>
                  <a:srgbClr val="000000"/>
                </a:solidFill>
                <a:highlight>
                  <a:srgbClr val="E8F2FE"/>
                </a:highlight>
                <a:latin typeface="Courier New"/>
              </a:rPr>
              <a:t>(</a:t>
            </a:r>
          </a:p>
          <a:p>
            <a:pPr marL="400050" lvl="1" indent="0">
              <a:buNone/>
            </a:pPr>
            <a:r>
              <a:rPr lang="en-US" b="1" dirty="0">
                <a:solidFill>
                  <a:srgbClr val="000000"/>
                </a:solidFill>
                <a:highlight>
                  <a:srgbClr val="E8F2FE"/>
                </a:highlight>
                <a:latin typeface="Courier New"/>
              </a:rPr>
              <a:t>	</a:t>
            </a:r>
            <a:r>
              <a:rPr lang="en-US" b="1" dirty="0" smtClean="0">
                <a:solidFill>
                  <a:srgbClr val="7F0055"/>
                </a:solidFill>
                <a:highlight>
                  <a:srgbClr val="E8F2FE"/>
                </a:highlight>
                <a:latin typeface="Courier New"/>
              </a:rPr>
              <a:t>double</a:t>
            </a:r>
            <a:r>
              <a:rPr lang="en-US" b="1" dirty="0" smtClean="0">
                <a:solidFill>
                  <a:srgbClr val="000000"/>
                </a:solidFill>
                <a:highlight>
                  <a:srgbClr val="E8F2FE"/>
                </a:highlight>
                <a:latin typeface="Courier New"/>
              </a:rPr>
              <a:t> </a:t>
            </a:r>
            <a:r>
              <a:rPr lang="en-US" b="1" dirty="0">
                <a:solidFill>
                  <a:srgbClr val="000000"/>
                </a:solidFill>
                <a:highlight>
                  <a:srgbClr val="E8F2FE"/>
                </a:highlight>
                <a:latin typeface="Courier New"/>
              </a:rPr>
              <a:t>balance</a:t>
            </a:r>
            <a:r>
              <a:rPr lang="en-US" b="1" dirty="0" smtClean="0">
                <a:solidFill>
                  <a:srgbClr val="000000"/>
                </a:solidFill>
                <a:highlight>
                  <a:srgbClr val="E8F2FE"/>
                </a:highlight>
                <a:latin typeface="Courier New"/>
              </a:rPr>
              <a:t>) {}</a:t>
            </a:r>
            <a:endParaRPr lang="en-US" b="1" dirty="0">
              <a:solidFill>
                <a:srgbClr val="000000"/>
              </a:solidFill>
              <a:latin typeface="Courier New"/>
            </a:endParaRPr>
          </a:p>
          <a:p>
            <a:pPr marL="400050" lvl="1" indent="0">
              <a:buNone/>
            </a:pPr>
            <a:endParaRPr lang="en-US" dirty="0">
              <a:latin typeface="Courier New"/>
            </a:endParaRPr>
          </a:p>
          <a:p>
            <a:pPr marL="400050" lvl="1" indent="0">
              <a:buNone/>
            </a:pPr>
            <a:r>
              <a:rPr lang="en-US" b="1" dirty="0">
                <a:solidFill>
                  <a:srgbClr val="7F0055"/>
                </a:solidFill>
                <a:latin typeface="Courier New"/>
              </a:rPr>
              <a:t>public</a:t>
            </a:r>
            <a:r>
              <a:rPr lang="en-US" b="1" dirty="0">
                <a:solidFill>
                  <a:srgbClr val="000000"/>
                </a:solidFill>
                <a:latin typeface="Courier New"/>
              </a:rPr>
              <a:t> </a:t>
            </a:r>
            <a:r>
              <a:rPr lang="en-US" b="1" dirty="0">
                <a:solidFill>
                  <a:srgbClr val="7F0055"/>
                </a:solidFill>
                <a:latin typeface="Courier New"/>
              </a:rPr>
              <a:t>void</a:t>
            </a:r>
            <a:r>
              <a:rPr lang="en-US" b="1" dirty="0">
                <a:solidFill>
                  <a:srgbClr val="000000"/>
                </a:solidFill>
                <a:latin typeface="Courier New"/>
              </a:rPr>
              <a:t> </a:t>
            </a:r>
            <a:r>
              <a:rPr lang="en-US" b="1" dirty="0" err="1">
                <a:solidFill>
                  <a:srgbClr val="000000"/>
                </a:solidFill>
                <a:latin typeface="Courier New"/>
              </a:rPr>
              <a:t>saveToMySQL</a:t>
            </a:r>
            <a:r>
              <a:rPr lang="en-US" b="1" dirty="0">
                <a:solidFill>
                  <a:srgbClr val="000000"/>
                </a:solidFill>
                <a:latin typeface="Courier New"/>
              </a:rPr>
              <a:t>() {}</a:t>
            </a:r>
          </a:p>
          <a:p>
            <a:pPr marL="400050" lvl="1" indent="0">
              <a:buNone/>
            </a:pPr>
            <a:r>
              <a:rPr lang="en-US" b="1" dirty="0">
                <a:solidFill>
                  <a:srgbClr val="7F0055"/>
                </a:solidFill>
                <a:latin typeface="Courier New"/>
              </a:rPr>
              <a:t>public</a:t>
            </a:r>
            <a:r>
              <a:rPr lang="en-US" b="1" dirty="0">
                <a:solidFill>
                  <a:srgbClr val="000000"/>
                </a:solidFill>
                <a:latin typeface="Courier New"/>
              </a:rPr>
              <a:t> </a:t>
            </a:r>
            <a:r>
              <a:rPr lang="en-US" b="1" dirty="0">
                <a:solidFill>
                  <a:srgbClr val="7F0055"/>
                </a:solidFill>
                <a:latin typeface="Courier New"/>
              </a:rPr>
              <a:t>void</a:t>
            </a:r>
            <a:r>
              <a:rPr lang="en-US" b="1" dirty="0">
                <a:solidFill>
                  <a:srgbClr val="000000"/>
                </a:solidFill>
                <a:latin typeface="Courier New"/>
              </a:rPr>
              <a:t> </a:t>
            </a:r>
            <a:r>
              <a:rPr lang="en-US" b="1" dirty="0" err="1">
                <a:solidFill>
                  <a:srgbClr val="000000"/>
                </a:solidFill>
                <a:latin typeface="Courier New"/>
              </a:rPr>
              <a:t>saveToDisk</a:t>
            </a:r>
            <a:r>
              <a:rPr lang="en-US" b="1" dirty="0">
                <a:solidFill>
                  <a:srgbClr val="000000"/>
                </a:solidFill>
                <a:latin typeface="Courier New"/>
              </a:rPr>
              <a:t>() {}</a:t>
            </a:r>
          </a:p>
          <a:p>
            <a:pPr marL="400050" lvl="1" indent="0">
              <a:buNone/>
            </a:pPr>
            <a:endParaRPr lang="en-US" dirty="0">
              <a:latin typeface="Courier New"/>
            </a:endParaRPr>
          </a:p>
          <a:p>
            <a:pPr marL="400050" lvl="1" indent="0">
              <a:buNone/>
            </a:pPr>
            <a:r>
              <a:rPr lang="en-US" b="1" dirty="0">
                <a:solidFill>
                  <a:srgbClr val="7F0055"/>
                </a:solidFill>
                <a:latin typeface="Courier New"/>
              </a:rPr>
              <a:t>public</a:t>
            </a:r>
            <a:r>
              <a:rPr lang="en-US" b="1" dirty="0">
                <a:solidFill>
                  <a:srgbClr val="000000"/>
                </a:solidFill>
                <a:latin typeface="Courier New"/>
              </a:rPr>
              <a:t> </a:t>
            </a:r>
            <a:r>
              <a:rPr lang="en-US" b="1" dirty="0">
                <a:solidFill>
                  <a:srgbClr val="7F0055"/>
                </a:solidFill>
                <a:latin typeface="Courier New"/>
              </a:rPr>
              <a:t>static</a:t>
            </a:r>
            <a:r>
              <a:rPr lang="en-US" b="1" dirty="0">
                <a:solidFill>
                  <a:srgbClr val="000000"/>
                </a:solidFill>
                <a:latin typeface="Courier New"/>
              </a:rPr>
              <a:t> List&lt;User&gt; </a:t>
            </a:r>
            <a:r>
              <a:rPr lang="en-US" b="1" dirty="0" err="1">
                <a:solidFill>
                  <a:srgbClr val="000000"/>
                </a:solidFill>
                <a:latin typeface="Courier New"/>
              </a:rPr>
              <a:t>getUsersFromMySql</a:t>
            </a:r>
            <a:r>
              <a:rPr lang="en-US" b="1" dirty="0">
                <a:solidFill>
                  <a:srgbClr val="000000"/>
                </a:solidFill>
                <a:latin typeface="Courier New"/>
              </a:rPr>
              <a:t>() </a:t>
            </a:r>
            <a:r>
              <a:rPr lang="en-US" b="1" dirty="0" smtClean="0">
                <a:solidFill>
                  <a:srgbClr val="000000"/>
                </a:solidFill>
                <a:latin typeface="Courier New"/>
              </a:rPr>
              <a:t>{}</a:t>
            </a:r>
            <a:endParaRPr lang="en-US" b="1" dirty="0">
              <a:solidFill>
                <a:srgbClr val="000000"/>
              </a:solidFill>
              <a:latin typeface="Courier New"/>
            </a:endParaRPr>
          </a:p>
          <a:p>
            <a:pPr marL="400050" lvl="1" indent="0">
              <a:buNone/>
            </a:pPr>
            <a:r>
              <a:rPr lang="en-US" b="1" dirty="0">
                <a:solidFill>
                  <a:srgbClr val="7F0055"/>
                </a:solidFill>
                <a:latin typeface="Courier New"/>
              </a:rPr>
              <a:t>public</a:t>
            </a:r>
            <a:r>
              <a:rPr lang="en-US" b="1" dirty="0">
                <a:solidFill>
                  <a:srgbClr val="000000"/>
                </a:solidFill>
                <a:latin typeface="Courier New"/>
              </a:rPr>
              <a:t> </a:t>
            </a:r>
            <a:r>
              <a:rPr lang="en-US" b="1" dirty="0">
                <a:solidFill>
                  <a:srgbClr val="7F0055"/>
                </a:solidFill>
                <a:latin typeface="Courier New"/>
              </a:rPr>
              <a:t>static</a:t>
            </a:r>
            <a:r>
              <a:rPr lang="en-US" b="1" dirty="0">
                <a:solidFill>
                  <a:srgbClr val="000000"/>
                </a:solidFill>
                <a:latin typeface="Courier New"/>
              </a:rPr>
              <a:t> List&lt;User&gt; </a:t>
            </a:r>
            <a:r>
              <a:rPr lang="en-US" b="1" dirty="0" err="1">
                <a:solidFill>
                  <a:srgbClr val="000000"/>
                </a:solidFill>
                <a:latin typeface="Courier New"/>
              </a:rPr>
              <a:t>getUsersFromDisk</a:t>
            </a:r>
            <a:r>
              <a:rPr lang="en-US" b="1" dirty="0">
                <a:solidFill>
                  <a:srgbClr val="000000"/>
                </a:solidFill>
                <a:latin typeface="Courier New"/>
              </a:rPr>
              <a:t>() </a:t>
            </a:r>
            <a:r>
              <a:rPr lang="en-US" b="1" dirty="0" smtClean="0">
                <a:solidFill>
                  <a:srgbClr val="000000"/>
                </a:solidFill>
                <a:latin typeface="Courier New"/>
              </a:rPr>
              <a:t>{}</a:t>
            </a:r>
            <a:endParaRPr lang="en-US" b="1" dirty="0">
              <a:solidFill>
                <a:srgbClr val="000000"/>
              </a:solidFill>
              <a:latin typeface="Courier New"/>
            </a:endParaRPr>
          </a:p>
          <a:p>
            <a:pPr marL="0" indent="0">
              <a:buNone/>
            </a:pPr>
            <a:r>
              <a:rPr lang="en-US" dirty="0">
                <a:solidFill>
                  <a:srgbClr val="000000"/>
                </a:solidFill>
                <a:latin typeface="Courier New"/>
              </a:rPr>
              <a:t>}</a:t>
            </a:r>
            <a:endParaRPr lang="en-US" dirty="0"/>
          </a:p>
        </p:txBody>
      </p:sp>
      <p:sp>
        <p:nvSpPr>
          <p:cNvPr id="4" name="Rectangle 3"/>
          <p:cNvSpPr>
            <a:spLocks/>
          </p:cNvSpPr>
          <p:nvPr/>
        </p:nvSpPr>
        <p:spPr bwMode="auto">
          <a:xfrm>
            <a:off x="5867400" y="6550223"/>
            <a:ext cx="306173" cy="307777"/>
          </a:xfrm>
          <a:prstGeom prst="rect">
            <a:avLst/>
          </a:prstGeom>
          <a:noFill/>
          <a:ln w="12700">
            <a:noFill/>
            <a:miter lim="800000"/>
            <a:headEnd type="none" w="med" len="med"/>
            <a:tailEnd type="none" w="med" len="med"/>
          </a:ln>
        </p:spPr>
        <p:txBody>
          <a:bodyPr wrap="none" lIns="0" tIns="0" rIns="0" bIns="0" anchor="ctr">
            <a:prstTxWarp prst="textNoShape">
              <a:avLst/>
            </a:prstTxWarp>
            <a:spAutoFit/>
          </a:bodyPr>
          <a:lstStyle/>
          <a:p>
            <a:pPr algn="r"/>
            <a:r>
              <a:rPr lang="en-US" sz="2000" b="1" dirty="0" smtClean="0">
                <a:solidFill>
                  <a:srgbClr val="0000FF"/>
                </a:solidFill>
                <a:effectLst>
                  <a:outerShdw blurRad="38100" dist="38100" dir="2700000" algn="tl">
                    <a:srgbClr val="000000"/>
                  </a:outerShdw>
                </a:effectLst>
                <a:ea typeface="Helvetica Neue Light" charset="0"/>
                <a:cs typeface="Helvetica Neue Light" charset="0"/>
              </a:rPr>
              <a:t>Q5</a:t>
            </a:r>
            <a:endParaRPr lang="en-US" sz="2000" b="1" dirty="0">
              <a:solidFill>
                <a:srgbClr val="0000FF"/>
              </a:solidFill>
              <a:effectLst>
                <a:outerShdw blurRad="38100" dist="38100" dir="2700000" algn="tl">
                  <a:srgbClr val="000000"/>
                </a:outerShdw>
              </a:effectLst>
              <a:ea typeface="Helvetica Neue Light" charset="0"/>
              <a:cs typeface="Helvetica Neue Light" charset="0"/>
            </a:endParaRPr>
          </a:p>
        </p:txBody>
      </p:sp>
    </p:spTree>
    <p:extLst>
      <p:ext uri="{BB962C8B-B14F-4D97-AF65-F5344CB8AC3E}">
        <p14:creationId xmlns:p14="http://schemas.microsoft.com/office/powerpoint/2010/main" val="32445146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Classes with too many responsibilities</a:t>
            </a:r>
            <a:endParaRPr lang="en-US" dirty="0"/>
          </a:p>
        </p:txBody>
      </p:sp>
      <p:sp>
        <p:nvSpPr>
          <p:cNvPr id="3" name="Content Placeholder 2"/>
          <p:cNvSpPr>
            <a:spLocks noGrp="1"/>
          </p:cNvSpPr>
          <p:nvPr>
            <p:ph idx="1"/>
          </p:nvPr>
        </p:nvSpPr>
        <p:spPr/>
        <p:txBody>
          <a:bodyPr>
            <a:normAutofit/>
          </a:bodyPr>
          <a:lstStyle/>
          <a:p>
            <a:r>
              <a:rPr lang="en-US" dirty="0"/>
              <a:t>Hard to understand</a:t>
            </a:r>
          </a:p>
          <a:p>
            <a:r>
              <a:rPr lang="en-US" dirty="0" smtClean="0"/>
              <a:t>Hard to test and debug </a:t>
            </a:r>
            <a:br>
              <a:rPr lang="en-US" dirty="0" smtClean="0"/>
            </a:br>
            <a:r>
              <a:rPr lang="en-US" dirty="0" smtClean="0"/>
              <a:t>	(why are these related?)</a:t>
            </a:r>
            <a:endParaRPr lang="en-US" dirty="0"/>
          </a:p>
          <a:p>
            <a:r>
              <a:rPr lang="en-US" dirty="0" smtClean="0"/>
              <a:t>Hard to re-use</a:t>
            </a:r>
          </a:p>
          <a:p>
            <a:pPr lvl="1"/>
            <a:r>
              <a:rPr lang="en-US" dirty="0" smtClean="0"/>
              <a:t>Other app might not need the extra stuff</a:t>
            </a:r>
          </a:p>
          <a:p>
            <a:r>
              <a:rPr lang="en-US" dirty="0" smtClean="0"/>
              <a:t>Hard to extend (inherit)</a:t>
            </a:r>
          </a:p>
        </p:txBody>
      </p:sp>
      <p:sp>
        <p:nvSpPr>
          <p:cNvPr id="4" name="Rectangle 3"/>
          <p:cNvSpPr>
            <a:spLocks/>
          </p:cNvSpPr>
          <p:nvPr/>
        </p:nvSpPr>
        <p:spPr bwMode="auto">
          <a:xfrm>
            <a:off x="5867400" y="6550223"/>
            <a:ext cx="306173" cy="307777"/>
          </a:xfrm>
          <a:prstGeom prst="rect">
            <a:avLst/>
          </a:prstGeom>
          <a:noFill/>
          <a:ln w="12700">
            <a:noFill/>
            <a:miter lim="800000"/>
            <a:headEnd type="none" w="med" len="med"/>
            <a:tailEnd type="none" w="med" len="med"/>
          </a:ln>
        </p:spPr>
        <p:txBody>
          <a:bodyPr wrap="none" lIns="0" tIns="0" rIns="0" bIns="0" anchor="ctr">
            <a:prstTxWarp prst="textNoShape">
              <a:avLst/>
            </a:prstTxWarp>
            <a:spAutoFit/>
          </a:bodyPr>
          <a:lstStyle/>
          <a:p>
            <a:pPr algn="r"/>
            <a:r>
              <a:rPr lang="en-US" sz="2000" b="1" dirty="0" smtClean="0">
                <a:solidFill>
                  <a:srgbClr val="0000FF"/>
                </a:solidFill>
                <a:effectLst>
                  <a:outerShdw blurRad="38100" dist="38100" dir="2700000" algn="tl">
                    <a:srgbClr val="000000"/>
                  </a:outerShdw>
                </a:effectLst>
                <a:ea typeface="Helvetica Neue Light" charset="0"/>
                <a:cs typeface="Helvetica Neue Light" charset="0"/>
              </a:rPr>
              <a:t>Q6</a:t>
            </a:r>
            <a:endParaRPr lang="en-US" sz="2000" b="1" dirty="0">
              <a:solidFill>
                <a:srgbClr val="0000FF"/>
              </a:solidFill>
              <a:effectLst>
                <a:outerShdw blurRad="38100" dist="38100" dir="2700000" algn="tl">
                  <a:srgbClr val="000000"/>
                </a:outerShdw>
              </a:effectLst>
              <a:ea typeface="Helvetica Neue Light" charset="0"/>
              <a:cs typeface="Helvetica Neue Light" charset="0"/>
            </a:endParaRPr>
          </a:p>
        </p:txBody>
      </p:sp>
    </p:spTree>
    <p:extLst>
      <p:ext uri="{BB962C8B-B14F-4D97-AF65-F5344CB8AC3E}">
        <p14:creationId xmlns:p14="http://schemas.microsoft.com/office/powerpoint/2010/main" val="13646503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534400" cy="6477000"/>
          </a:xfrm>
        </p:spPr>
        <p:txBody>
          <a:bodyPr>
            <a:noAutofit/>
          </a:bodyPr>
          <a:lstStyle/>
          <a:p>
            <a:pPr marL="0" indent="0">
              <a:buNone/>
            </a:pPr>
            <a:r>
              <a:rPr lang="en-US" sz="2000" b="1" dirty="0">
                <a:solidFill>
                  <a:srgbClr val="7F0055"/>
                </a:solidFill>
                <a:latin typeface="Courier New"/>
              </a:rPr>
              <a:t>public</a:t>
            </a:r>
            <a:r>
              <a:rPr lang="en-US" sz="2000" b="1" dirty="0">
                <a:solidFill>
                  <a:srgbClr val="000000"/>
                </a:solidFill>
                <a:latin typeface="Courier New"/>
              </a:rPr>
              <a:t> </a:t>
            </a:r>
            <a:r>
              <a:rPr lang="en-US" sz="2000" b="1" dirty="0">
                <a:solidFill>
                  <a:srgbClr val="7F0055"/>
                </a:solidFill>
                <a:latin typeface="Courier New"/>
              </a:rPr>
              <a:t>class</a:t>
            </a:r>
            <a:r>
              <a:rPr lang="en-US" sz="2000" b="1" dirty="0">
                <a:solidFill>
                  <a:srgbClr val="000000"/>
                </a:solidFill>
                <a:latin typeface="Courier New"/>
              </a:rPr>
              <a:t> </a:t>
            </a:r>
            <a:r>
              <a:rPr lang="en-US" sz="2000" b="1" dirty="0" err="1">
                <a:solidFill>
                  <a:srgbClr val="000000"/>
                </a:solidFill>
                <a:latin typeface="Courier New"/>
              </a:rPr>
              <a:t>SavingsAccount</a:t>
            </a:r>
            <a:r>
              <a:rPr lang="en-US" sz="2000" b="1" dirty="0">
                <a:solidFill>
                  <a:srgbClr val="000000"/>
                </a:solidFill>
                <a:latin typeface="Courier New"/>
              </a:rPr>
              <a:t> </a:t>
            </a:r>
            <a:r>
              <a:rPr lang="en-US" sz="2000" b="1" dirty="0" smtClean="0">
                <a:solidFill>
                  <a:srgbClr val="000000"/>
                </a:solidFill>
                <a:latin typeface="Courier New"/>
              </a:rPr>
              <a:t>{</a:t>
            </a:r>
            <a:endParaRPr lang="en-US" sz="2000" dirty="0">
              <a:latin typeface="Courier New"/>
            </a:endParaRPr>
          </a:p>
          <a:p>
            <a:pPr marL="400050" lvl="1" indent="0">
              <a:buNone/>
            </a:pPr>
            <a:r>
              <a:rPr lang="en-US" sz="2000" b="1" dirty="0">
                <a:solidFill>
                  <a:srgbClr val="7F0055"/>
                </a:solidFill>
                <a:latin typeface="Courier New"/>
              </a:rPr>
              <a:t>private</a:t>
            </a:r>
            <a:r>
              <a:rPr lang="en-US" sz="2000" b="1" dirty="0">
                <a:solidFill>
                  <a:srgbClr val="000000"/>
                </a:solidFill>
                <a:latin typeface="Courier New"/>
              </a:rPr>
              <a:t> </a:t>
            </a:r>
            <a:r>
              <a:rPr lang="en-US" sz="2000" b="1" dirty="0">
                <a:solidFill>
                  <a:srgbClr val="7F0055"/>
                </a:solidFill>
                <a:latin typeface="Courier New"/>
              </a:rPr>
              <a:t>double</a:t>
            </a:r>
            <a:r>
              <a:rPr lang="en-US" sz="2000" b="1" dirty="0">
                <a:solidFill>
                  <a:srgbClr val="000000"/>
                </a:solidFill>
                <a:latin typeface="Courier New"/>
              </a:rPr>
              <a:t> </a:t>
            </a:r>
            <a:r>
              <a:rPr lang="en-US" sz="2000" b="1" dirty="0">
                <a:solidFill>
                  <a:srgbClr val="0000C0"/>
                </a:solidFill>
                <a:latin typeface="Courier New"/>
              </a:rPr>
              <a:t>_balance</a:t>
            </a:r>
            <a:r>
              <a:rPr lang="en-US" sz="2000" b="1" dirty="0">
                <a:solidFill>
                  <a:srgbClr val="000000"/>
                </a:solidFill>
                <a:latin typeface="Courier New"/>
              </a:rPr>
              <a:t>;</a:t>
            </a:r>
          </a:p>
          <a:p>
            <a:pPr marL="400050" lvl="1" indent="0">
              <a:buNone/>
            </a:pPr>
            <a:r>
              <a:rPr lang="en-US" sz="2000" b="1" dirty="0">
                <a:solidFill>
                  <a:srgbClr val="7F0055"/>
                </a:solidFill>
                <a:latin typeface="Courier New"/>
              </a:rPr>
              <a:t>public</a:t>
            </a:r>
            <a:r>
              <a:rPr lang="en-US" sz="2000" b="1" dirty="0">
                <a:solidFill>
                  <a:srgbClr val="000000"/>
                </a:solidFill>
                <a:latin typeface="Courier New"/>
              </a:rPr>
              <a:t> </a:t>
            </a:r>
            <a:r>
              <a:rPr lang="en-US" sz="2000" b="1" dirty="0">
                <a:solidFill>
                  <a:srgbClr val="7F0055"/>
                </a:solidFill>
                <a:latin typeface="Courier New"/>
              </a:rPr>
              <a:t>double</a:t>
            </a:r>
            <a:r>
              <a:rPr lang="en-US" sz="2000" b="1" dirty="0">
                <a:solidFill>
                  <a:srgbClr val="000000"/>
                </a:solidFill>
                <a:latin typeface="Courier New"/>
              </a:rPr>
              <a:t> </a:t>
            </a:r>
            <a:r>
              <a:rPr lang="en-US" sz="2000" b="1" dirty="0" err="1">
                <a:solidFill>
                  <a:srgbClr val="000000"/>
                </a:solidFill>
                <a:latin typeface="Courier New"/>
              </a:rPr>
              <a:t>getBalance</a:t>
            </a:r>
            <a:r>
              <a:rPr lang="en-US" sz="2000" b="1" dirty="0">
                <a:solidFill>
                  <a:srgbClr val="000000"/>
                </a:solidFill>
                <a:latin typeface="Courier New"/>
              </a:rPr>
              <a:t>() { </a:t>
            </a:r>
            <a:r>
              <a:rPr lang="en-US" sz="2000" b="1" dirty="0">
                <a:solidFill>
                  <a:srgbClr val="7F0055"/>
                </a:solidFill>
                <a:latin typeface="Courier New"/>
              </a:rPr>
              <a:t>return</a:t>
            </a:r>
            <a:r>
              <a:rPr lang="en-US" sz="2000" b="1" dirty="0">
                <a:solidFill>
                  <a:srgbClr val="000000"/>
                </a:solidFill>
                <a:latin typeface="Courier New"/>
              </a:rPr>
              <a:t> </a:t>
            </a:r>
            <a:r>
              <a:rPr lang="en-US" sz="2000" b="1" dirty="0">
                <a:solidFill>
                  <a:srgbClr val="0000C0"/>
                </a:solidFill>
                <a:latin typeface="Courier New"/>
              </a:rPr>
              <a:t>_balance</a:t>
            </a:r>
            <a:r>
              <a:rPr lang="en-US" sz="2000" b="1" dirty="0">
                <a:solidFill>
                  <a:srgbClr val="000000"/>
                </a:solidFill>
                <a:latin typeface="Courier New"/>
              </a:rPr>
              <a:t>; }</a:t>
            </a:r>
          </a:p>
          <a:p>
            <a:pPr marL="400050" lvl="1" indent="0">
              <a:buNone/>
            </a:pPr>
            <a:r>
              <a:rPr lang="fr-FR" sz="2000" b="1" dirty="0">
                <a:solidFill>
                  <a:srgbClr val="7F0055"/>
                </a:solidFill>
                <a:latin typeface="Courier New"/>
              </a:rPr>
              <a:t>public</a:t>
            </a:r>
            <a:r>
              <a:rPr lang="fr-FR" sz="2000" b="1" dirty="0">
                <a:solidFill>
                  <a:srgbClr val="000000"/>
                </a:solidFill>
                <a:latin typeface="Courier New"/>
              </a:rPr>
              <a:t> </a:t>
            </a:r>
            <a:r>
              <a:rPr lang="fr-FR" sz="2000" b="1" dirty="0" err="1">
                <a:solidFill>
                  <a:srgbClr val="7F0055"/>
                </a:solidFill>
                <a:latin typeface="Courier New"/>
              </a:rPr>
              <a:t>void</a:t>
            </a:r>
            <a:r>
              <a:rPr lang="fr-FR" sz="2000" b="1" dirty="0">
                <a:solidFill>
                  <a:srgbClr val="000000"/>
                </a:solidFill>
                <a:latin typeface="Courier New"/>
              </a:rPr>
              <a:t> </a:t>
            </a:r>
            <a:r>
              <a:rPr lang="fr-FR" sz="2000" b="1" dirty="0" err="1">
                <a:solidFill>
                  <a:srgbClr val="000000"/>
                </a:solidFill>
                <a:latin typeface="Courier New"/>
              </a:rPr>
              <a:t>setBalance</a:t>
            </a:r>
            <a:r>
              <a:rPr lang="fr-FR" sz="2000" b="1" dirty="0">
                <a:solidFill>
                  <a:srgbClr val="000000"/>
                </a:solidFill>
                <a:latin typeface="Courier New"/>
              </a:rPr>
              <a:t>(</a:t>
            </a:r>
            <a:r>
              <a:rPr lang="fr-FR" sz="2000" b="1" dirty="0">
                <a:solidFill>
                  <a:srgbClr val="7F0055"/>
                </a:solidFill>
                <a:latin typeface="Courier New"/>
              </a:rPr>
              <a:t>double</a:t>
            </a:r>
            <a:r>
              <a:rPr lang="fr-FR" sz="2000" b="1" dirty="0">
                <a:solidFill>
                  <a:srgbClr val="000000"/>
                </a:solidFill>
                <a:latin typeface="Courier New"/>
              </a:rPr>
              <a:t> </a:t>
            </a:r>
            <a:r>
              <a:rPr lang="fr-FR" sz="2000" b="1" dirty="0" err="1">
                <a:solidFill>
                  <a:srgbClr val="000000"/>
                </a:solidFill>
                <a:latin typeface="Courier New"/>
              </a:rPr>
              <a:t>newBalance</a:t>
            </a:r>
            <a:r>
              <a:rPr lang="fr-FR" sz="2000" b="1" dirty="0">
                <a:solidFill>
                  <a:srgbClr val="000000"/>
                </a:solidFill>
                <a:latin typeface="Courier New"/>
              </a:rPr>
              <a:t>) </a:t>
            </a:r>
            <a:endParaRPr lang="fr-FR" sz="2000" b="1" dirty="0" smtClean="0">
              <a:solidFill>
                <a:srgbClr val="000000"/>
              </a:solidFill>
              <a:latin typeface="Courier New"/>
            </a:endParaRPr>
          </a:p>
          <a:p>
            <a:pPr marL="400050" lvl="1" indent="0">
              <a:buNone/>
            </a:pPr>
            <a:r>
              <a:rPr lang="fr-FR" sz="2000" b="1" dirty="0" smtClean="0">
                <a:solidFill>
                  <a:srgbClr val="000000"/>
                </a:solidFill>
                <a:latin typeface="Courier New"/>
              </a:rPr>
              <a:t>{ </a:t>
            </a:r>
            <a:r>
              <a:rPr lang="fr-FR" sz="2000" b="1" dirty="0">
                <a:solidFill>
                  <a:srgbClr val="0000C0"/>
                </a:solidFill>
                <a:latin typeface="Courier New"/>
              </a:rPr>
              <a:t>_balance</a:t>
            </a:r>
            <a:r>
              <a:rPr lang="fr-FR" sz="2000" b="1" dirty="0">
                <a:solidFill>
                  <a:srgbClr val="000000"/>
                </a:solidFill>
                <a:latin typeface="Courier New"/>
              </a:rPr>
              <a:t> = </a:t>
            </a:r>
            <a:r>
              <a:rPr lang="fr-FR" sz="2000" b="1" dirty="0" err="1">
                <a:solidFill>
                  <a:srgbClr val="000000"/>
                </a:solidFill>
                <a:latin typeface="Courier New"/>
              </a:rPr>
              <a:t>newBalance</a:t>
            </a:r>
            <a:r>
              <a:rPr lang="fr-FR" sz="2000" b="1" dirty="0">
                <a:solidFill>
                  <a:srgbClr val="000000"/>
                </a:solidFill>
                <a:latin typeface="Courier New"/>
              </a:rPr>
              <a:t>; }</a:t>
            </a:r>
          </a:p>
          <a:p>
            <a:pPr marL="400050" lvl="1" indent="0">
              <a:buNone/>
            </a:pPr>
            <a:endParaRPr lang="en-US" sz="2000" dirty="0">
              <a:latin typeface="Courier New"/>
            </a:endParaRPr>
          </a:p>
          <a:p>
            <a:pPr marL="400050" lvl="1" indent="0">
              <a:buNone/>
            </a:pPr>
            <a:r>
              <a:rPr lang="en-US" sz="2000" b="1" dirty="0">
                <a:solidFill>
                  <a:srgbClr val="7F0055"/>
                </a:solidFill>
                <a:latin typeface="Courier New"/>
              </a:rPr>
              <a:t>public</a:t>
            </a:r>
            <a:r>
              <a:rPr lang="en-US" sz="2000" b="1" dirty="0">
                <a:solidFill>
                  <a:srgbClr val="000000"/>
                </a:solidFill>
                <a:latin typeface="Courier New"/>
              </a:rPr>
              <a:t> </a:t>
            </a:r>
            <a:r>
              <a:rPr lang="en-US" sz="2000" b="1" dirty="0">
                <a:solidFill>
                  <a:srgbClr val="7F0055"/>
                </a:solidFill>
                <a:latin typeface="Courier New"/>
              </a:rPr>
              <a:t>void</a:t>
            </a:r>
            <a:r>
              <a:rPr lang="en-US" sz="2000" b="1" dirty="0">
                <a:solidFill>
                  <a:srgbClr val="000000"/>
                </a:solidFill>
                <a:latin typeface="Courier New"/>
              </a:rPr>
              <a:t> </a:t>
            </a:r>
            <a:r>
              <a:rPr lang="en-US" sz="2000" b="1" dirty="0" smtClean="0">
                <a:solidFill>
                  <a:srgbClr val="000000"/>
                </a:solidFill>
                <a:latin typeface="Courier New"/>
              </a:rPr>
              <a:t>Process() </a:t>
            </a:r>
            <a:r>
              <a:rPr lang="en-US" sz="2000" b="1" dirty="0">
                <a:solidFill>
                  <a:srgbClr val="000000"/>
                </a:solidFill>
                <a:latin typeface="Courier New"/>
              </a:rPr>
              <a:t>{</a:t>
            </a:r>
          </a:p>
          <a:p>
            <a:pPr marL="800100" lvl="2" indent="0">
              <a:buNone/>
            </a:pPr>
            <a:r>
              <a:rPr lang="en-US" sz="2000" b="1" dirty="0">
                <a:solidFill>
                  <a:srgbClr val="7F0055"/>
                </a:solidFill>
                <a:latin typeface="Courier New"/>
              </a:rPr>
              <a:t>double</a:t>
            </a:r>
            <a:r>
              <a:rPr lang="en-US" sz="2000" b="1" dirty="0">
                <a:solidFill>
                  <a:srgbClr val="000000"/>
                </a:solidFill>
                <a:latin typeface="Courier New"/>
              </a:rPr>
              <a:t> interest = </a:t>
            </a:r>
            <a:r>
              <a:rPr lang="en-US" sz="2000" b="1" dirty="0" err="1">
                <a:solidFill>
                  <a:srgbClr val="000000"/>
                </a:solidFill>
                <a:latin typeface="Courier New"/>
              </a:rPr>
              <a:t>calculateInterest</a:t>
            </a:r>
            <a:r>
              <a:rPr lang="en-US" sz="2000" b="1" dirty="0">
                <a:solidFill>
                  <a:srgbClr val="000000"/>
                </a:solidFill>
                <a:latin typeface="Courier New"/>
              </a:rPr>
              <a:t>();</a:t>
            </a:r>
          </a:p>
          <a:p>
            <a:pPr marL="800100" lvl="2" indent="0">
              <a:buNone/>
            </a:pPr>
            <a:r>
              <a:rPr lang="en-US" sz="2000" dirty="0" err="1" smtClean="0">
                <a:solidFill>
                  <a:srgbClr val="000000"/>
                </a:solidFill>
                <a:latin typeface="Courier New"/>
              </a:rPr>
              <a:t>setBalance</a:t>
            </a:r>
            <a:r>
              <a:rPr lang="en-US" sz="2000" dirty="0" smtClean="0">
                <a:solidFill>
                  <a:srgbClr val="000000"/>
                </a:solidFill>
                <a:latin typeface="Courier New"/>
              </a:rPr>
              <a:t>(interest </a:t>
            </a:r>
            <a:r>
              <a:rPr lang="en-US" sz="2000" dirty="0">
                <a:solidFill>
                  <a:srgbClr val="000000"/>
                </a:solidFill>
                <a:latin typeface="Courier New"/>
              </a:rPr>
              <a:t>+ </a:t>
            </a:r>
            <a:r>
              <a:rPr lang="en-US" sz="2000" dirty="0">
                <a:solidFill>
                  <a:srgbClr val="0000C0"/>
                </a:solidFill>
                <a:latin typeface="Courier New"/>
              </a:rPr>
              <a:t>_balance</a:t>
            </a:r>
            <a:r>
              <a:rPr lang="en-US" sz="2000" dirty="0">
                <a:solidFill>
                  <a:srgbClr val="000000"/>
                </a:solidFill>
                <a:latin typeface="Courier New"/>
              </a:rPr>
              <a:t>);</a:t>
            </a:r>
          </a:p>
          <a:p>
            <a:pPr marL="400050" lvl="1" indent="0">
              <a:buNone/>
            </a:pPr>
            <a:r>
              <a:rPr lang="en-US" sz="2000" dirty="0">
                <a:solidFill>
                  <a:srgbClr val="000000"/>
                </a:solidFill>
                <a:latin typeface="Courier New"/>
              </a:rPr>
              <a:t>}</a:t>
            </a:r>
          </a:p>
          <a:p>
            <a:pPr marL="400050" lvl="1" indent="0">
              <a:buNone/>
            </a:pPr>
            <a:endParaRPr lang="en-US" sz="2000" dirty="0">
              <a:latin typeface="Courier New"/>
            </a:endParaRPr>
          </a:p>
          <a:p>
            <a:pPr marL="400050" lvl="1" indent="0">
              <a:buNone/>
            </a:pPr>
            <a:r>
              <a:rPr lang="en-US" sz="2000" b="1" dirty="0">
                <a:solidFill>
                  <a:srgbClr val="7F0055"/>
                </a:solidFill>
                <a:latin typeface="Courier New"/>
              </a:rPr>
              <a:t>private</a:t>
            </a:r>
            <a:r>
              <a:rPr lang="en-US" sz="2000" b="1" dirty="0">
                <a:solidFill>
                  <a:srgbClr val="000000"/>
                </a:solidFill>
                <a:latin typeface="Courier New"/>
              </a:rPr>
              <a:t> </a:t>
            </a:r>
            <a:r>
              <a:rPr lang="en-US" sz="2000" b="1" dirty="0">
                <a:solidFill>
                  <a:srgbClr val="7F0055"/>
                </a:solidFill>
                <a:latin typeface="Courier New"/>
              </a:rPr>
              <a:t>double</a:t>
            </a:r>
            <a:r>
              <a:rPr lang="en-US" sz="2000" b="1" dirty="0">
                <a:solidFill>
                  <a:srgbClr val="000000"/>
                </a:solidFill>
                <a:latin typeface="Courier New"/>
              </a:rPr>
              <a:t> </a:t>
            </a:r>
            <a:r>
              <a:rPr lang="en-US" sz="2000" b="1" dirty="0" err="1">
                <a:solidFill>
                  <a:srgbClr val="000000"/>
                </a:solidFill>
                <a:latin typeface="Courier New"/>
              </a:rPr>
              <a:t>calculateInterest</a:t>
            </a:r>
            <a:r>
              <a:rPr lang="en-US" sz="2000" b="1" dirty="0">
                <a:solidFill>
                  <a:srgbClr val="000000"/>
                </a:solidFill>
                <a:latin typeface="Courier New"/>
              </a:rPr>
              <a:t>() </a:t>
            </a:r>
          </a:p>
          <a:p>
            <a:pPr marL="400050" lvl="1" indent="0">
              <a:buNone/>
            </a:pPr>
            <a:r>
              <a:rPr lang="en-US" sz="2000" dirty="0">
                <a:solidFill>
                  <a:srgbClr val="000000"/>
                </a:solidFill>
                <a:latin typeface="Courier New"/>
              </a:rPr>
              <a:t>{</a:t>
            </a:r>
          </a:p>
          <a:p>
            <a:pPr marL="400050" lvl="1" indent="0">
              <a:buNone/>
            </a:pPr>
            <a:r>
              <a:rPr lang="en-US" sz="2000" b="1" dirty="0" smtClean="0">
                <a:solidFill>
                  <a:srgbClr val="7F0055"/>
                </a:solidFill>
                <a:latin typeface="Courier New"/>
              </a:rPr>
              <a:t>	</a:t>
            </a:r>
            <a:r>
              <a:rPr lang="en-US" sz="2000" b="1" dirty="0" smtClean="0">
                <a:solidFill>
                  <a:srgbClr val="3F7F5F"/>
                </a:solidFill>
                <a:latin typeface="Courier New"/>
              </a:rPr>
              <a:t>// </a:t>
            </a:r>
            <a:r>
              <a:rPr lang="en-US" sz="2000" b="1" dirty="0">
                <a:solidFill>
                  <a:srgbClr val="3F7F5F"/>
                </a:solidFill>
                <a:latin typeface="Courier New"/>
              </a:rPr>
              <a:t>complex APR compounding calculation</a:t>
            </a:r>
          </a:p>
          <a:p>
            <a:pPr marL="400050" lvl="1" indent="0">
              <a:buNone/>
            </a:pPr>
            <a:r>
              <a:rPr lang="en-US" sz="2000" dirty="0">
                <a:solidFill>
                  <a:srgbClr val="000000"/>
                </a:solidFill>
                <a:latin typeface="Courier New"/>
              </a:rPr>
              <a:t>}</a:t>
            </a:r>
          </a:p>
          <a:p>
            <a:pPr marL="0" indent="0">
              <a:buNone/>
            </a:pPr>
            <a:r>
              <a:rPr lang="en-US" sz="2000" dirty="0">
                <a:solidFill>
                  <a:srgbClr val="000000"/>
                </a:solidFill>
                <a:latin typeface="Courier New"/>
              </a:rPr>
              <a:t>}</a:t>
            </a:r>
            <a:endParaRPr lang="en-US" sz="2000" dirty="0"/>
          </a:p>
        </p:txBody>
      </p:sp>
    </p:spTree>
    <p:extLst>
      <p:ext uri="{BB962C8B-B14F-4D97-AF65-F5344CB8AC3E}">
        <p14:creationId xmlns:p14="http://schemas.microsoft.com/office/powerpoint/2010/main" val="28297727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SRP: Single Responsibility Principle</a:t>
            </a:r>
            <a:endParaRPr lang="en-US" dirty="0"/>
          </a:p>
        </p:txBody>
      </p:sp>
      <p:sp>
        <p:nvSpPr>
          <p:cNvPr id="3" name="Content Placeholder 2"/>
          <p:cNvSpPr>
            <a:spLocks noGrp="1"/>
          </p:cNvSpPr>
          <p:nvPr>
            <p:ph idx="1"/>
          </p:nvPr>
        </p:nvSpPr>
        <p:spPr/>
        <p:txBody>
          <a:bodyPr/>
          <a:lstStyle/>
          <a:p>
            <a:r>
              <a:rPr lang="en-US" dirty="0" smtClean="0"/>
              <a:t>“A </a:t>
            </a:r>
            <a:r>
              <a:rPr lang="en-US" dirty="0"/>
              <a:t>class should have only one reason to </a:t>
            </a:r>
            <a:r>
              <a:rPr lang="en-US" dirty="0" smtClean="0"/>
              <a:t>change” – Martin</a:t>
            </a:r>
          </a:p>
          <a:p>
            <a:r>
              <a:rPr lang="en-US" dirty="0" smtClean="0"/>
              <a:t>SRP is a design principle, a goal.  Not a rule.</a:t>
            </a:r>
            <a:endParaRPr lang="en-US" dirty="0"/>
          </a:p>
        </p:txBody>
      </p:sp>
    </p:spTree>
    <p:extLst>
      <p:ext uri="{BB962C8B-B14F-4D97-AF65-F5344CB8AC3E}">
        <p14:creationId xmlns:p14="http://schemas.microsoft.com/office/powerpoint/2010/main" val="12633941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6583" y="381000"/>
            <a:ext cx="8426450" cy="203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0763" y="2506904"/>
            <a:ext cx="8078089" cy="4351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4"/>
          <p:cNvSpPr>
            <a:spLocks/>
          </p:cNvSpPr>
          <p:nvPr/>
        </p:nvSpPr>
        <p:spPr bwMode="auto">
          <a:xfrm>
            <a:off x="7009027" y="6550223"/>
            <a:ext cx="306173" cy="307777"/>
          </a:xfrm>
          <a:prstGeom prst="rect">
            <a:avLst/>
          </a:prstGeom>
          <a:noFill/>
          <a:ln w="12700">
            <a:noFill/>
            <a:miter lim="800000"/>
            <a:headEnd type="none" w="med" len="med"/>
            <a:tailEnd type="none" w="med" len="med"/>
          </a:ln>
        </p:spPr>
        <p:txBody>
          <a:bodyPr wrap="none" lIns="0" tIns="0" rIns="0" bIns="0" anchor="ctr">
            <a:prstTxWarp prst="textNoShape">
              <a:avLst/>
            </a:prstTxWarp>
            <a:spAutoFit/>
          </a:bodyPr>
          <a:lstStyle/>
          <a:p>
            <a:pPr algn="r"/>
            <a:r>
              <a:rPr lang="en-US" sz="2000" b="1" dirty="0" smtClean="0">
                <a:solidFill>
                  <a:srgbClr val="0000FF"/>
                </a:solidFill>
                <a:effectLst>
                  <a:outerShdw blurRad="38100" dist="38100" dir="2700000" algn="tl">
                    <a:srgbClr val="000000"/>
                  </a:outerShdw>
                </a:effectLst>
                <a:ea typeface="Helvetica Neue Light" charset="0"/>
                <a:cs typeface="Helvetica Neue Light" charset="0"/>
              </a:rPr>
              <a:t>Q2</a:t>
            </a:r>
            <a:endParaRPr lang="en-US" sz="2000" b="1" dirty="0">
              <a:solidFill>
                <a:srgbClr val="0000FF"/>
              </a:solidFill>
              <a:effectLst>
                <a:outerShdw blurRad="38100" dist="38100" dir="2700000" algn="tl">
                  <a:srgbClr val="000000"/>
                </a:outerShdw>
              </a:effectLst>
              <a:ea typeface="Helvetica Neue Light" charset="0"/>
              <a:cs typeface="Helvetica Neue Light" charset="0"/>
            </a:endParaRPr>
          </a:p>
        </p:txBody>
      </p:sp>
    </p:spTree>
    <p:extLst>
      <p:ext uri="{BB962C8B-B14F-4D97-AF65-F5344CB8AC3E}">
        <p14:creationId xmlns:p14="http://schemas.microsoft.com/office/powerpoint/2010/main" val="23823869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2976" t="5749" r="6895"/>
          <a:stretch/>
        </p:blipFill>
        <p:spPr bwMode="auto">
          <a:xfrm>
            <a:off x="3047" y="0"/>
            <a:ext cx="4828085" cy="5336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r="6697"/>
          <a:stretch/>
        </p:blipFill>
        <p:spPr bwMode="auto">
          <a:xfrm>
            <a:off x="4679907" y="0"/>
            <a:ext cx="4429336" cy="6522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152400" y="6114363"/>
            <a:ext cx="2600837" cy="646331"/>
          </a:xfrm>
          <a:prstGeom prst="rect">
            <a:avLst/>
          </a:prstGeom>
        </p:spPr>
        <p:txBody>
          <a:bodyPr wrap="square">
            <a:spAutoFit/>
          </a:bodyPr>
          <a:lstStyle/>
          <a:p>
            <a:r>
              <a:rPr lang="en-US" dirty="0"/>
              <a:t>Clean </a:t>
            </a:r>
            <a:r>
              <a:rPr lang="en-US" dirty="0" smtClean="0"/>
              <a:t>Code (p136-137)</a:t>
            </a:r>
            <a:endParaRPr lang="en-US" dirty="0"/>
          </a:p>
          <a:p>
            <a:r>
              <a:rPr lang="en-US" dirty="0" smtClean="0"/>
              <a:t>Robert </a:t>
            </a:r>
            <a:r>
              <a:rPr lang="en-US" dirty="0"/>
              <a:t>C. Martin</a:t>
            </a:r>
          </a:p>
        </p:txBody>
      </p:sp>
      <p:sp>
        <p:nvSpPr>
          <p:cNvPr id="5" name="Rectangle 4"/>
          <p:cNvSpPr>
            <a:spLocks/>
          </p:cNvSpPr>
          <p:nvPr/>
        </p:nvSpPr>
        <p:spPr bwMode="auto">
          <a:xfrm>
            <a:off x="4114800" y="6550223"/>
            <a:ext cx="306173" cy="307777"/>
          </a:xfrm>
          <a:prstGeom prst="rect">
            <a:avLst/>
          </a:prstGeom>
          <a:noFill/>
          <a:ln w="12700">
            <a:noFill/>
            <a:miter lim="800000"/>
            <a:headEnd type="none" w="med" len="med"/>
            <a:tailEnd type="none" w="med" len="med"/>
          </a:ln>
        </p:spPr>
        <p:txBody>
          <a:bodyPr wrap="none" lIns="0" tIns="0" rIns="0" bIns="0" anchor="ctr">
            <a:prstTxWarp prst="textNoShape">
              <a:avLst/>
            </a:prstTxWarp>
            <a:spAutoFit/>
          </a:bodyPr>
          <a:lstStyle/>
          <a:p>
            <a:pPr algn="r"/>
            <a:r>
              <a:rPr lang="en-US" sz="2000" b="1" dirty="0" smtClean="0">
                <a:solidFill>
                  <a:srgbClr val="0000FF"/>
                </a:solidFill>
                <a:effectLst>
                  <a:outerShdw blurRad="38100" dist="38100" dir="2700000" algn="tl">
                    <a:srgbClr val="000000"/>
                  </a:outerShdw>
                </a:effectLst>
                <a:ea typeface="Helvetica Neue Light" charset="0"/>
                <a:cs typeface="Helvetica Neue Light" charset="0"/>
              </a:rPr>
              <a:t>Q3</a:t>
            </a:r>
            <a:endParaRPr lang="en-US" sz="2000" b="1" dirty="0">
              <a:solidFill>
                <a:srgbClr val="0000FF"/>
              </a:solidFill>
              <a:effectLst>
                <a:outerShdw blurRad="38100" dist="38100" dir="2700000" algn="tl">
                  <a:srgbClr val="000000"/>
                </a:outerShdw>
              </a:effectLst>
              <a:ea typeface="Helvetica Neue Light" charset="0"/>
              <a:cs typeface="Helvetica Neue Light" charset="0"/>
            </a:endParaRPr>
          </a:p>
        </p:txBody>
      </p:sp>
    </p:spTree>
    <p:extLst>
      <p:ext uri="{BB962C8B-B14F-4D97-AF65-F5344CB8AC3E}">
        <p14:creationId xmlns:p14="http://schemas.microsoft.com/office/powerpoint/2010/main" val="14578334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15934"/>
          <a:stretch/>
        </p:blipFill>
        <p:spPr bwMode="auto">
          <a:xfrm>
            <a:off x="304800" y="380998"/>
            <a:ext cx="8570851" cy="27432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6400800" y="6114364"/>
            <a:ext cx="2600837" cy="646331"/>
          </a:xfrm>
          <a:prstGeom prst="rect">
            <a:avLst/>
          </a:prstGeom>
        </p:spPr>
        <p:txBody>
          <a:bodyPr wrap="square">
            <a:spAutoFit/>
          </a:bodyPr>
          <a:lstStyle/>
          <a:p>
            <a:r>
              <a:rPr lang="en-US" dirty="0"/>
              <a:t>Clean </a:t>
            </a:r>
            <a:r>
              <a:rPr lang="en-US" dirty="0" smtClean="0"/>
              <a:t>Code (p138-139)</a:t>
            </a:r>
            <a:endParaRPr lang="en-US" dirty="0"/>
          </a:p>
          <a:p>
            <a:r>
              <a:rPr lang="en-US" dirty="0" smtClean="0"/>
              <a:t>Robert </a:t>
            </a:r>
            <a:r>
              <a:rPr lang="en-US" dirty="0"/>
              <a:t>C. Martin</a:t>
            </a:r>
          </a:p>
        </p:txBody>
      </p:sp>
    </p:spTree>
    <p:extLst>
      <p:ext uri="{BB962C8B-B14F-4D97-AF65-F5344CB8AC3E}">
        <p14:creationId xmlns:p14="http://schemas.microsoft.com/office/powerpoint/2010/main" val="20151595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t="19601" r="31207"/>
          <a:stretch/>
        </p:blipFill>
        <p:spPr bwMode="auto">
          <a:xfrm>
            <a:off x="248000" y="381000"/>
            <a:ext cx="7440518" cy="304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6400800" y="6114364"/>
            <a:ext cx="2600837" cy="646331"/>
          </a:xfrm>
          <a:prstGeom prst="rect">
            <a:avLst/>
          </a:prstGeom>
        </p:spPr>
        <p:txBody>
          <a:bodyPr wrap="square">
            <a:spAutoFit/>
          </a:bodyPr>
          <a:lstStyle/>
          <a:p>
            <a:r>
              <a:rPr lang="en-US" dirty="0"/>
              <a:t>Clean </a:t>
            </a:r>
            <a:r>
              <a:rPr lang="en-US" dirty="0" smtClean="0"/>
              <a:t>Code (p138-139)</a:t>
            </a:r>
            <a:endParaRPr lang="en-US" dirty="0"/>
          </a:p>
          <a:p>
            <a:r>
              <a:rPr lang="en-US" dirty="0" smtClean="0"/>
              <a:t>Robert </a:t>
            </a:r>
            <a:r>
              <a:rPr lang="en-US" dirty="0"/>
              <a:t>C. Martin</a:t>
            </a:r>
          </a:p>
        </p:txBody>
      </p:sp>
    </p:spTree>
    <p:extLst>
      <p:ext uri="{BB962C8B-B14F-4D97-AF65-F5344CB8AC3E}">
        <p14:creationId xmlns:p14="http://schemas.microsoft.com/office/powerpoint/2010/main" val="31729858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Heuristics</a:t>
            </a:r>
            <a:endParaRPr lang="en-US" dirty="0"/>
          </a:p>
        </p:txBody>
      </p:sp>
      <p:sp>
        <p:nvSpPr>
          <p:cNvPr id="3" name="Content Placeholder 2"/>
          <p:cNvSpPr>
            <a:spLocks noGrp="1"/>
          </p:cNvSpPr>
          <p:nvPr>
            <p:ph idx="1"/>
          </p:nvPr>
        </p:nvSpPr>
        <p:spPr/>
        <p:txBody>
          <a:bodyPr/>
          <a:lstStyle/>
          <a:p>
            <a:pPr marL="0" indent="0">
              <a:buNone/>
            </a:pPr>
            <a:r>
              <a:rPr lang="en-US" dirty="0" smtClean="0"/>
              <a:t>Write </a:t>
            </a:r>
            <a:r>
              <a:rPr lang="en-US" dirty="0"/>
              <a:t>a brief but accurate description of what the class </a:t>
            </a:r>
            <a:r>
              <a:rPr lang="en-US" dirty="0" smtClean="0"/>
              <a:t>does.  If </a:t>
            </a:r>
            <a:r>
              <a:rPr lang="en-US" dirty="0"/>
              <a:t>the description contains the word "and" then it needs to be </a:t>
            </a:r>
            <a:r>
              <a:rPr lang="en-US" dirty="0" smtClean="0"/>
              <a:t>split.</a:t>
            </a:r>
            <a:endParaRPr lang="en-US" dirty="0"/>
          </a:p>
          <a:p>
            <a:pPr marL="457200" lvl="1" indent="0">
              <a:buNone/>
            </a:pPr>
            <a:r>
              <a:rPr lang="en-US" dirty="0">
                <a:hlinkClick r:id="rId3"/>
              </a:rPr>
              <a:t>http://</a:t>
            </a:r>
            <a:r>
              <a:rPr lang="en-US" dirty="0" smtClean="0">
                <a:hlinkClick r:id="rId3"/>
              </a:rPr>
              <a:t>stackoverflow.com/a/317294/443871</a:t>
            </a:r>
            <a:endParaRPr lang="en-US" dirty="0" smtClean="0"/>
          </a:p>
          <a:p>
            <a:pPr marL="457200" lvl="1" indent="0">
              <a:buNone/>
            </a:pPr>
            <a:endParaRPr lang="en-US" dirty="0"/>
          </a:p>
        </p:txBody>
      </p:sp>
    </p:spTree>
    <p:extLst>
      <p:ext uri="{BB962C8B-B14F-4D97-AF65-F5344CB8AC3E}">
        <p14:creationId xmlns:p14="http://schemas.microsoft.com/office/powerpoint/2010/main" val="757406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534400" cy="5973763"/>
          </a:xfrm>
        </p:spPr>
        <p:txBody>
          <a:bodyPr>
            <a:normAutofit/>
          </a:bodyPr>
          <a:lstStyle/>
          <a:p>
            <a:pPr marL="0" indent="0">
              <a:buNone/>
            </a:pPr>
            <a:r>
              <a:rPr lang="en-US" dirty="0"/>
              <a:t>Example Troubling Description: “</a:t>
            </a:r>
            <a:r>
              <a:rPr lang="en-US" dirty="0" err="1"/>
              <a:t>KillerAppServer</a:t>
            </a:r>
            <a:r>
              <a:rPr lang="en-US" dirty="0"/>
              <a:t> contains main() and is responsible for parsing flags AND initializing filters chains and servlets AND mapping </a:t>
            </a:r>
            <a:r>
              <a:rPr lang="en-US" dirty="0" smtClean="0"/>
              <a:t>servlets </a:t>
            </a:r>
            <a:r>
              <a:rPr lang="en-US" dirty="0"/>
              <a:t>for Google Servlet Engine AND controlling the server loop</a:t>
            </a:r>
            <a:r>
              <a:rPr lang="en-US" dirty="0" smtClean="0"/>
              <a:t>…”</a:t>
            </a:r>
          </a:p>
        </p:txBody>
      </p:sp>
      <p:sp>
        <p:nvSpPr>
          <p:cNvPr id="4" name="Rectangle 3"/>
          <p:cNvSpPr/>
          <p:nvPr/>
        </p:nvSpPr>
        <p:spPr>
          <a:xfrm>
            <a:off x="1447800" y="6132731"/>
            <a:ext cx="8077200" cy="646331"/>
          </a:xfrm>
          <a:prstGeom prst="rect">
            <a:avLst/>
          </a:prstGeom>
        </p:spPr>
        <p:txBody>
          <a:bodyPr wrap="square">
            <a:spAutoFit/>
          </a:bodyPr>
          <a:lstStyle/>
          <a:p>
            <a:r>
              <a:rPr lang="en-US" dirty="0">
                <a:hlinkClick r:id="rId2"/>
              </a:rPr>
              <a:t>http://misko.hevery.com/code-reviewers-guide/flaw-class-does-too-much</a:t>
            </a:r>
            <a:r>
              <a:rPr lang="en-US" dirty="0" smtClean="0">
                <a:hlinkClick r:id="rId2"/>
              </a:rPr>
              <a:t>/</a:t>
            </a:r>
            <a:endParaRPr lang="en-US" dirty="0" smtClean="0"/>
          </a:p>
          <a:p>
            <a:r>
              <a:rPr lang="en-US" dirty="0" smtClean="0"/>
              <a:t>Some Google engineer</a:t>
            </a:r>
            <a:endParaRPr lang="en-US" dirty="0"/>
          </a:p>
        </p:txBody>
      </p:sp>
      <p:sp>
        <p:nvSpPr>
          <p:cNvPr id="5" name="Rectangle 4"/>
          <p:cNvSpPr>
            <a:spLocks/>
          </p:cNvSpPr>
          <p:nvPr/>
        </p:nvSpPr>
        <p:spPr bwMode="auto">
          <a:xfrm>
            <a:off x="381000" y="6550223"/>
            <a:ext cx="306173" cy="307777"/>
          </a:xfrm>
          <a:prstGeom prst="rect">
            <a:avLst/>
          </a:prstGeom>
          <a:noFill/>
          <a:ln w="12700">
            <a:noFill/>
            <a:miter lim="800000"/>
            <a:headEnd type="none" w="med" len="med"/>
            <a:tailEnd type="none" w="med" len="med"/>
          </a:ln>
        </p:spPr>
        <p:txBody>
          <a:bodyPr wrap="none" lIns="0" tIns="0" rIns="0" bIns="0" anchor="ctr">
            <a:prstTxWarp prst="textNoShape">
              <a:avLst/>
            </a:prstTxWarp>
            <a:spAutoFit/>
          </a:bodyPr>
          <a:lstStyle/>
          <a:p>
            <a:pPr algn="r"/>
            <a:r>
              <a:rPr lang="en-US" sz="2000" b="1" dirty="0" smtClean="0">
                <a:solidFill>
                  <a:srgbClr val="0000FF"/>
                </a:solidFill>
                <a:effectLst>
                  <a:outerShdw blurRad="38100" dist="38100" dir="2700000" algn="tl">
                    <a:srgbClr val="000000"/>
                  </a:outerShdw>
                </a:effectLst>
                <a:ea typeface="Helvetica Neue Light" charset="0"/>
                <a:cs typeface="Helvetica Neue Light" charset="0"/>
              </a:rPr>
              <a:t>Q4</a:t>
            </a:r>
            <a:endParaRPr lang="en-US" sz="2000" b="1" dirty="0">
              <a:solidFill>
                <a:srgbClr val="0000FF"/>
              </a:solidFill>
              <a:effectLst>
                <a:outerShdw blurRad="38100" dist="38100" dir="2700000" algn="tl">
                  <a:srgbClr val="000000"/>
                </a:outerShdw>
              </a:effectLst>
              <a:ea typeface="Helvetica Neue Light" charset="0"/>
              <a:cs typeface="Helvetica Neue Light" charset="0"/>
            </a:endParaRPr>
          </a:p>
        </p:txBody>
      </p:sp>
    </p:spTree>
    <p:extLst>
      <p:ext uri="{BB962C8B-B14F-4D97-AF65-F5344CB8AC3E}">
        <p14:creationId xmlns:p14="http://schemas.microsoft.com/office/powerpoint/2010/main" val="4290846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buNone/>
            </a:pPr>
            <a:r>
              <a:rPr lang="en-US" dirty="0" smtClean="0"/>
              <a:t>Example </a:t>
            </a:r>
            <a:r>
              <a:rPr lang="en-US" dirty="0"/>
              <a:t>Troubling Description: “</a:t>
            </a:r>
            <a:r>
              <a:rPr lang="en-US" dirty="0" err="1"/>
              <a:t>SyndicationManager</a:t>
            </a:r>
            <a:r>
              <a:rPr lang="en-US" dirty="0"/>
              <a:t> caches syndications AND implements complex expiration logic AND performs RPCs to repopulate missing or expired entries AND keeps statistics about syndications per user.” (In reality, initializing collaborators may be a separate responsibility, independent from the work that actually happens once they are wired together.)</a:t>
            </a:r>
          </a:p>
          <a:p>
            <a:endParaRPr lang="en-US" dirty="0"/>
          </a:p>
        </p:txBody>
      </p:sp>
      <p:sp>
        <p:nvSpPr>
          <p:cNvPr id="4" name="Rectangle 3"/>
          <p:cNvSpPr/>
          <p:nvPr/>
        </p:nvSpPr>
        <p:spPr>
          <a:xfrm>
            <a:off x="1447800" y="6132731"/>
            <a:ext cx="8077200" cy="646331"/>
          </a:xfrm>
          <a:prstGeom prst="rect">
            <a:avLst/>
          </a:prstGeom>
        </p:spPr>
        <p:txBody>
          <a:bodyPr wrap="square">
            <a:spAutoFit/>
          </a:bodyPr>
          <a:lstStyle/>
          <a:p>
            <a:r>
              <a:rPr lang="en-US" dirty="0">
                <a:hlinkClick r:id="rId3"/>
              </a:rPr>
              <a:t>http://misko.hevery.com/code-reviewers-guide/flaw-class-does-too-much</a:t>
            </a:r>
            <a:r>
              <a:rPr lang="en-US" dirty="0" smtClean="0">
                <a:hlinkClick r:id="rId3"/>
              </a:rPr>
              <a:t>/</a:t>
            </a:r>
            <a:endParaRPr lang="en-US" dirty="0" smtClean="0"/>
          </a:p>
          <a:p>
            <a:r>
              <a:rPr lang="en-US" dirty="0" smtClean="0"/>
              <a:t>Some Google engineer</a:t>
            </a:r>
            <a:endParaRPr lang="en-US" dirty="0"/>
          </a:p>
        </p:txBody>
      </p:sp>
    </p:spTree>
    <p:extLst>
      <p:ext uri="{BB962C8B-B14F-4D97-AF65-F5344CB8AC3E}">
        <p14:creationId xmlns:p14="http://schemas.microsoft.com/office/powerpoint/2010/main" val="16747088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1247</TotalTime>
  <Words>599</Words>
  <Application>Microsoft Office PowerPoint</Application>
  <PresentationFormat>On-screen Show (4:3)</PresentationFormat>
  <Paragraphs>92</Paragraphs>
  <Slides>12</Slides>
  <Notes>11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Single Responsibility Principle</vt:lpstr>
      <vt:lpstr>SRP: Single Responsibility Principle</vt:lpstr>
      <vt:lpstr>PowerPoint Presentation</vt:lpstr>
      <vt:lpstr>PowerPoint Presentation</vt:lpstr>
      <vt:lpstr>PowerPoint Presentation</vt:lpstr>
      <vt:lpstr>PowerPoint Presentation</vt:lpstr>
      <vt:lpstr>Heuristics</vt:lpstr>
      <vt:lpstr>PowerPoint Presentation</vt:lpstr>
      <vt:lpstr>PowerPoint Presentation</vt:lpstr>
      <vt:lpstr>PowerPoint Presentation</vt:lpstr>
      <vt:lpstr>Classes with too many responsibilities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Use Case Diagrams</dc:title>
  <dc:creator>Alex Lo</dc:creator>
  <cp:lastModifiedBy>Windows User</cp:lastModifiedBy>
  <cp:revision>44</cp:revision>
  <dcterms:created xsi:type="dcterms:W3CDTF">2011-12-17T21:10:11Z</dcterms:created>
  <dcterms:modified xsi:type="dcterms:W3CDTF">2014-01-20T13:49:53Z</dcterms:modified>
</cp:coreProperties>
</file>