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835" r:id="rId3"/>
    <p:sldId id="893" r:id="rId4"/>
    <p:sldId id="952" r:id="rId5"/>
    <p:sldId id="924" r:id="rId6"/>
    <p:sldId id="926" r:id="rId7"/>
    <p:sldId id="927" r:id="rId8"/>
    <p:sldId id="928" r:id="rId9"/>
    <p:sldId id="951" r:id="rId10"/>
    <p:sldId id="937" r:id="rId11"/>
    <p:sldId id="938" r:id="rId12"/>
    <p:sldId id="939" r:id="rId13"/>
    <p:sldId id="940" r:id="rId14"/>
    <p:sldId id="941" r:id="rId15"/>
    <p:sldId id="942" r:id="rId16"/>
    <p:sldId id="943" r:id="rId17"/>
    <p:sldId id="955" r:id="rId18"/>
    <p:sldId id="944" r:id="rId19"/>
    <p:sldId id="945" r:id="rId20"/>
    <p:sldId id="946" r:id="rId21"/>
    <p:sldId id="947" r:id="rId22"/>
    <p:sldId id="956" r:id="rId23"/>
    <p:sldId id="949" r:id="rId24"/>
    <p:sldId id="950" r:id="rId25"/>
    <p:sldId id="953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4124" autoAdjust="0"/>
  </p:normalViewPr>
  <p:slideViewPr>
    <p:cSldViewPr>
      <p:cViewPr varScale="1">
        <p:scale>
          <a:sx n="59" d="100"/>
          <a:sy n="59" d="100"/>
        </p:scale>
        <p:origin x="-930" y="-90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latin typeface="+mn-lt"/>
              </a:rPr>
              <a:t>Persistence is a big deal with OO – and it’s easy to mess it up here!</a:t>
            </a:r>
            <a:br>
              <a:rPr lang="en-US" baseline="0" dirty="0" smtClean="0">
                <a:latin typeface="+mn-lt"/>
              </a:rPr>
            </a:br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happens when we do transactions on a database?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Q2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Briefly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what problem does the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State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pattern solve?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Q3: Briefly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what solution does the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State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pattern suggest?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in Transport Control Protocol</a:t>
            </a:r>
            <a:r>
              <a:rPr lang="en-US" baseline="0" dirty="0" smtClean="0"/>
              <a:t> (TCP)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Q4</a:t>
            </a:r>
            <a:r>
              <a:rPr lang="en-US" dirty="0" smtClean="0">
                <a:latin typeface="+mn-lt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For which, if any, objects in your team project would it make sense to vary their behavior based on the state that they are in?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Something like stripes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on your go-faster cross trainers…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Slide builds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in second column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Q5</a:t>
            </a:r>
            <a:r>
              <a:rPr lang="en-US" dirty="0" smtClean="0"/>
              <a:t>: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Briefly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what problem does the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Command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pattern solve?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Q6: Briefly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what solution does the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Command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pattern suggest?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Q7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: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Where might it make sense to use the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Command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pattern in your team project?</a:t>
            </a:r>
            <a:r>
              <a:rPr lang="en-US" sz="1200" dirty="0" smtClean="0">
                <a:latin typeface="+mn-lt"/>
              </a:rPr>
              <a:t>  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execution by a separate thread- SQL transactions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have commands estimate their duration, total is length of bar; as each command executes, bar advances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remember command sequences</a:t>
            </a:r>
          </a:p>
          <a:p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becomes</a:t>
            </a:r>
            <a:r>
              <a:rPr lang="en-US" baseline="0" dirty="0" smtClean="0"/>
              <a:t> a virtual proxy with the commands… a proxy for another object (real) that materializes the real object when it is 1</a:t>
            </a:r>
            <a:r>
              <a:rPr lang="en-US" baseline="30000" dirty="0" smtClean="0"/>
              <a:t>st</a:t>
            </a:r>
            <a:r>
              <a:rPr lang="en-US" baseline="0" dirty="0" smtClean="0"/>
              <a:t> referenced (i.e., lazy materialization)</a:t>
            </a:r>
          </a:p>
          <a:p>
            <a:r>
              <a:rPr lang="en-US" baseline="0" dirty="0" smtClean="0"/>
              <a:t>This is fairly involved, so I just mention it here in class – the book gives a fairly good explanation.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Q8</a:t>
            </a:r>
            <a:r>
              <a:rPr lang="en-US" dirty="0" smtClean="0"/>
              <a:t>:</a:t>
            </a:r>
            <a:r>
              <a:rPr lang="en-US" baseline="0" dirty="0" smtClean="0"/>
              <a:t> Do deployment diagrams usually show classes or instances? Why?  [Instances, since they often reflect existing, physical objects on platforms]</a:t>
            </a:r>
            <a:endParaRPr lang="en-US" dirty="0" smtClean="0"/>
          </a:p>
          <a:p>
            <a:r>
              <a:rPr lang="en-US" dirty="0" smtClean="0"/>
              <a:t>Recall when we talked about Architecture we mentioned two key views</a:t>
            </a:r>
          </a:p>
          <a:p>
            <a:r>
              <a:rPr lang="en-US" dirty="0" smtClean="0"/>
              <a:t>	1. Logical Architecture – Reflects Logical</a:t>
            </a:r>
            <a:r>
              <a:rPr lang="en-US" baseline="0" dirty="0" smtClean="0"/>
              <a:t> Design (platform independent)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="1" dirty="0" smtClean="0"/>
              <a:t>2. Deployment Architecture – reflects</a:t>
            </a:r>
            <a:r>
              <a:rPr lang="en-US" b="1" baseline="0" dirty="0" smtClean="0"/>
              <a:t> Physical design </a:t>
            </a:r>
            <a:r>
              <a:rPr lang="en-US" b="1" u="sng" baseline="0" dirty="0" smtClean="0"/>
              <a:t>with </a:t>
            </a:r>
            <a:r>
              <a:rPr lang="en-US" b="1" baseline="0" dirty="0" smtClean="0"/>
              <a:t>platforms</a:t>
            </a:r>
            <a:endParaRPr lang="en-US" b="1" dirty="0" smtClean="0"/>
          </a:p>
          <a:p>
            <a:r>
              <a:rPr lang="en-US" dirty="0" smtClean="0"/>
              <a:t>These two views are key, but in CSSE 377 you will discover more… show Green Book…</a:t>
            </a:r>
          </a:p>
          <a:p>
            <a:r>
              <a:rPr lang="en-US" dirty="0" smtClean="0"/>
              <a:t>Deployment and Component Diagrams provide the means to express how the physical components of the system are organized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1200" b="1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Machines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: Note various stereotypes and labels on machines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Execution Environment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Node (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EEN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):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Software that contains or hosts other software.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Note variety of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EENs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shown.  </a:t>
            </a:r>
            <a:b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Note use of property string to show OS on top-right server. </a:t>
            </a:r>
            <a:b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Note other uses of property tags.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Communication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: both between machines and between execution environments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Protocol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labels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Deployed </a:t>
            </a:r>
            <a:r>
              <a:rPr lang="en-US" sz="1200" b="1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software artifacts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AAA2F6-E55E-A04B-9F2C-26A2E560CAF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Materialization</a:t>
            </a:r>
            <a:r>
              <a:rPr lang="en-US" sz="1200" b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="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xforms</a:t>
            </a:r>
            <a:r>
              <a:rPr lang="en-US" sz="1200" b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records into objects;</a:t>
            </a:r>
            <a:r>
              <a:rPr lang="en-US" sz="1200" b="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 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Dematerialization</a:t>
            </a:r>
            <a:r>
              <a:rPr lang="en-US" sz="1200" b="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="0" baseline="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xforms</a:t>
            </a:r>
            <a:r>
              <a:rPr lang="en-US" sz="1200" b="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objects into records… </a:t>
            </a:r>
          </a:p>
          <a:p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Lazy</a:t>
            </a:r>
            <a:r>
              <a:rPr lang="en-US" sz="1200" b="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materialization is when instance of object is materialized when needed…</a:t>
            </a:r>
            <a:endParaRPr lang="en-US" sz="1200" b="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has lot’s of builds to show ordering…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Identifier </a:t>
            </a:r>
            <a:r>
              <a:rPr lang="en-US" b="1" dirty="0" smtClean="0"/>
              <a:t>pattern</a:t>
            </a:r>
            <a:r>
              <a:rPr lang="en-US" dirty="0" smtClean="0"/>
              <a:t>: OID</a:t>
            </a:r>
            <a:r>
              <a:rPr lang="en-US" baseline="0" dirty="0" smtClean="0"/>
              <a:t> is primary key…1</a:t>
            </a:r>
          </a:p>
          <a:p>
            <a:r>
              <a:rPr lang="en-US" baseline="0" dirty="0" smtClean="0"/>
              <a:t>Representing objects as tables </a:t>
            </a:r>
            <a:r>
              <a:rPr lang="en-US" b="1" baseline="0" dirty="0" smtClean="0"/>
              <a:t>pattern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Qualified association for Class =&gt; a hash.</a:t>
            </a:r>
          </a:p>
          <a:p>
            <a:r>
              <a:rPr lang="en-US" dirty="0" err="1" smtClean="0"/>
              <a:t>DBMapper</a:t>
            </a:r>
            <a:r>
              <a:rPr lang="en-US" dirty="0" smtClean="0"/>
              <a:t> is a </a:t>
            </a:r>
            <a:r>
              <a:rPr lang="en-US" b="1" dirty="0" smtClean="0"/>
              <a:t>pure</a:t>
            </a:r>
            <a:r>
              <a:rPr lang="en-US" b="1" baseline="0" dirty="0" smtClean="0"/>
              <a:t> fabrication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Q1</a:t>
            </a:r>
            <a:r>
              <a:rPr lang="en-US" dirty="0" smtClean="0"/>
              <a:t>: </a:t>
            </a:r>
            <a:r>
              <a:rPr lang="en-US" b="1" dirty="0" smtClean="0"/>
              <a:t>True</a:t>
            </a:r>
            <a:r>
              <a:rPr lang="en-US" dirty="0" smtClean="0"/>
              <a:t> or </a:t>
            </a:r>
            <a:r>
              <a:rPr lang="en-US" b="1" dirty="0" smtClean="0"/>
              <a:t>False</a:t>
            </a:r>
            <a:r>
              <a:rPr lang="en-US" dirty="0" smtClean="0"/>
              <a:t> (circle one): The method </a:t>
            </a:r>
            <a:r>
              <a:rPr lang="en-US" baseline="0" dirty="0" err="1" smtClean="0"/>
              <a:t>getObjectFromStorage</a:t>
            </a:r>
            <a:r>
              <a:rPr lang="en-US" baseline="0" dirty="0" smtClean="0"/>
              <a:t>() </a:t>
            </a:r>
            <a:r>
              <a:rPr lang="en-US" dirty="0" smtClean="0"/>
              <a:t>for </a:t>
            </a:r>
            <a:r>
              <a:rPr lang="en-US" dirty="0" err="1" smtClean="0"/>
              <a:t>AbstractPersistenceMapper</a:t>
            </a:r>
            <a:r>
              <a:rPr lang="en-US" dirty="0" smtClean="0"/>
              <a:t>,</a:t>
            </a:r>
            <a:r>
              <a:rPr lang="en-US" baseline="0" dirty="0" smtClean="0"/>
              <a:t> is abstract because it will be overridden when instantiated by the concrete method.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we have our Persistence</a:t>
            </a:r>
            <a:r>
              <a:rPr lang="en-US" baseline="0" dirty="0" smtClean="0"/>
              <a:t> Façade to the DB Mapper (AKA Database Broker pattern).</a:t>
            </a:r>
          </a:p>
          <a:p>
            <a:r>
              <a:rPr lang="en-US" baseline="0" dirty="0" smtClean="0"/>
              <a:t>This enables us to have the </a:t>
            </a:r>
            <a:r>
              <a:rPr lang="en-US" baseline="0" dirty="0" err="1" smtClean="0"/>
              <a:t>NextGen</a:t>
            </a:r>
            <a:r>
              <a:rPr lang="en-US" baseline="0" dirty="0" smtClean="0"/>
              <a:t> Persistence Framework that maps to RDB and File/XML, and </a:t>
            </a:r>
            <a:r>
              <a:rPr lang="en-US" baseline="0" dirty="0" err="1" smtClean="0"/>
              <a:t>InMemoryTest</a:t>
            </a:r>
            <a:r>
              <a:rPr lang="en-US" baseline="0" dirty="0" smtClean="0"/>
              <a:t> (a test vehicle when no database connection)…</a:t>
            </a:r>
          </a:p>
          <a:p>
            <a:r>
              <a:rPr lang="en-US" baseline="0" dirty="0" smtClean="0"/>
              <a:t>Note that </a:t>
            </a:r>
            <a:r>
              <a:rPr lang="en-US" baseline="0" dirty="0" err="1" smtClean="0"/>
              <a:t>RDBMappers</a:t>
            </a:r>
            <a:r>
              <a:rPr lang="en-US" baseline="0" dirty="0" smtClean="0"/>
              <a:t> call </a:t>
            </a:r>
            <a:r>
              <a:rPr lang="en-US" baseline="0" dirty="0" err="1" smtClean="0"/>
              <a:t>getObjectFromRecord</a:t>
            </a:r>
            <a:r>
              <a:rPr lang="en-US" baseline="0" dirty="0" smtClean="0"/>
              <a:t>(OID) while others call </a:t>
            </a:r>
            <a:r>
              <a:rPr lang="en-US" baseline="0" dirty="0" err="1" smtClean="0"/>
              <a:t>getObjectFromStorage</a:t>
            </a:r>
            <a:r>
              <a:rPr lang="en-US" baseline="0" dirty="0" smtClean="0"/>
              <a:t>(OID)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x.com/enterprise/Article/27899/0/page/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8400" y="18288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Persistent Frameworks with </a:t>
            </a:r>
            <a:r>
              <a:rPr lang="en-US" sz="3600" dirty="0" err="1" smtClean="0">
                <a:ea typeface="+mj-ea"/>
                <a:cs typeface="+mj-cs"/>
              </a:rPr>
              <a:t>GoF</a:t>
            </a:r>
            <a:r>
              <a:rPr lang="en-US" sz="3600" dirty="0" smtClean="0">
                <a:ea typeface="+mj-ea"/>
                <a:cs typeface="+mj-cs"/>
              </a:rPr>
              <a:t> Design Patterns &amp; Deployment Diagrams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6388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6019800" cy="1981200"/>
          </a:xfrm>
          <a:noFill/>
        </p:spPr>
        <p:txBody>
          <a:bodyPr/>
          <a:lstStyle/>
          <a:p>
            <a:pPr eaLnBrk="1" hangingPunct="1"/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pPr eaLnBrk="1" hangingPunct="1"/>
            <a:r>
              <a:rPr lang="en-US" sz="2000" dirty="0">
                <a:ea typeface="ＭＳ Ｐゴシック"/>
                <a:cs typeface="ＭＳ Ｐゴシック"/>
              </a:rPr>
              <a:t>Office: </a:t>
            </a:r>
            <a:r>
              <a:rPr lang="en-US" sz="2000" dirty="0" err="1">
                <a:ea typeface="ＭＳ Ｐゴシック"/>
                <a:cs typeface="ＭＳ Ｐゴシック"/>
              </a:rPr>
              <a:t>Moench</a:t>
            </a:r>
            <a:r>
              <a:rPr lang="en-US" sz="2000" dirty="0">
                <a:ea typeface="ＭＳ Ｐゴシック"/>
                <a:cs typeface="ＭＳ Ｐゴシック"/>
              </a:rPr>
              <a:t> Room F220</a:t>
            </a:r>
          </a:p>
          <a:p>
            <a:pPr eaLnBrk="1" hangingPunct="1"/>
            <a:r>
              <a:rPr lang="en-US" sz="2000" dirty="0">
                <a:ea typeface="ＭＳ Ｐゴシック"/>
                <a:cs typeface="ＭＳ Ｐゴシック"/>
              </a:rPr>
              <a:t>Phone: (812) 877-8974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Email: </a:t>
            </a:r>
            <a:r>
              <a:rPr lang="en-US" sz="2000" dirty="0" smtClean="0">
                <a:ea typeface="ＭＳ Ｐゴシック"/>
                <a:cs typeface="ＭＳ Ｐゴシック"/>
              </a:rPr>
              <a:t>chenowet@rose-hulman.edu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34" y="-19800"/>
            <a:ext cx="937066" cy="9342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28800" y="762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These slides </a:t>
            </a:r>
            <a:r>
              <a:rPr lang="en-US" sz="2000" dirty="0" smtClean="0"/>
              <a:t>derived </a:t>
            </a:r>
            <a:r>
              <a:rPr lang="en-US" sz="2000" dirty="0"/>
              <a:t>from Shawn </a:t>
            </a:r>
            <a:r>
              <a:rPr lang="en-US" sz="2000" dirty="0" err="1"/>
              <a:t>Bohner</a:t>
            </a:r>
            <a:r>
              <a:rPr lang="en-US" sz="2000" dirty="0"/>
              <a:t>, Curt Clifton, and others involved in delivering 374.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Method in </a:t>
            </a:r>
            <a:r>
              <a:rPr lang="en-US" dirty="0" err="1" smtClean="0"/>
              <a:t>NexGen</a:t>
            </a:r>
            <a:r>
              <a:rPr lang="en-US" dirty="0" smtClean="0"/>
              <a:t> POS </a:t>
            </a:r>
            <a:r>
              <a:rPr lang="en-US" sz="2000" dirty="0" smtClean="0">
                <a:solidFill>
                  <a:srgbClr val="800000"/>
                </a:solidFill>
              </a:rPr>
              <a:t>1/2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05000" y="1447800"/>
            <a:ext cx="3810000" cy="4191000"/>
            <a:chOff x="2016" y="960"/>
            <a:chExt cx="2400" cy="264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08" y="960"/>
              <a:ext cx="139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56" y="960"/>
              <a:ext cx="13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&lt;&lt;interface&gt;&gt; </a:t>
              </a:r>
              <a:r>
                <a:rPr lang="en-US" sz="1600" b="1" dirty="0" err="1">
                  <a:latin typeface="+mn-lt"/>
                </a:rPr>
                <a:t>DBMapper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208" y="134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208" y="14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256" y="1488"/>
              <a:ext cx="12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0090"/>
                  </a:solidFill>
                  <a:latin typeface="+mn-lt"/>
                </a:rPr>
                <a:t>get(OID):Object</a:t>
              </a:r>
              <a:endParaRPr lang="en-US" sz="1600" b="1" dirty="0">
                <a:solidFill>
                  <a:srgbClr val="00009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0090"/>
                  </a:solidFill>
                  <a:latin typeface="+mn-lt"/>
                </a:rPr>
                <a:t>put(OID):Object</a:t>
              </a:r>
              <a:endParaRPr lang="en-US" sz="1600" b="1" dirty="0">
                <a:solidFill>
                  <a:srgbClr val="000090"/>
                </a:solidFill>
                <a:latin typeface="+mn-lt"/>
              </a:endParaRPr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2016" y="2448"/>
              <a:ext cx="2400" cy="1152"/>
              <a:chOff x="2016" y="2448"/>
              <a:chExt cx="2400" cy="1152"/>
            </a:xfrm>
          </p:grpSpPr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2400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2256" y="2448"/>
                <a:ext cx="14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000000"/>
                    </a:solidFill>
                    <a:latin typeface="+mn-lt"/>
                  </a:rPr>
                  <a:t>Abstract </a:t>
                </a:r>
                <a:r>
                  <a:rPr lang="en-US" sz="1800" b="1" dirty="0" err="1">
                    <a:solidFill>
                      <a:srgbClr val="000000"/>
                    </a:solidFill>
                    <a:latin typeface="+mn-lt"/>
                  </a:rPr>
                  <a:t>PersistenceMapper</a:t>
                </a:r>
                <a:endParaRPr lang="en-US" sz="18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2016" y="3072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016" y="3072"/>
                <a:ext cx="240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800000"/>
                    </a:solidFill>
                    <a:latin typeface="+mn-lt"/>
                  </a:rPr>
                  <a:t>+</a:t>
                </a:r>
                <a:r>
                  <a:rPr lang="en-US" sz="1600" b="1" dirty="0" err="1">
                    <a:solidFill>
                      <a:srgbClr val="800000"/>
                    </a:solidFill>
                    <a:latin typeface="+mn-lt"/>
                  </a:rPr>
                  <a:t>get(OID):Object</a:t>
                </a:r>
                <a:r>
                  <a:rPr lang="en-US" sz="1600" b="1" dirty="0">
                    <a:solidFill>
                      <a:srgbClr val="800000"/>
                    </a:solidFill>
                    <a:latin typeface="+mn-lt"/>
                  </a:rPr>
                  <a:t>  {leaf}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000090"/>
                    </a:solidFill>
                    <a:latin typeface="+mn-lt"/>
                  </a:rPr>
                  <a:t>#</a:t>
                </a:r>
                <a:r>
                  <a:rPr lang="en-US" sz="1600" b="1" dirty="0" err="1">
                    <a:solidFill>
                      <a:srgbClr val="000090"/>
                    </a:solidFill>
                    <a:latin typeface="+mn-lt"/>
                  </a:rPr>
                  <a:t>getObjectFromStorage</a:t>
                </a:r>
                <a:r>
                  <a:rPr lang="en-US" sz="1600" b="1" dirty="0">
                    <a:solidFill>
                      <a:srgbClr val="000090"/>
                    </a:solidFill>
                    <a:latin typeface="+mn-lt"/>
                  </a:rPr>
                  <a:t>( ):Object</a:t>
                </a:r>
              </a:p>
            </p:txBody>
          </p:sp>
        </p:grpSp>
      </p:grp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5410200" y="4800607"/>
            <a:ext cx="2590800" cy="338138"/>
            <a:chOff x="3744" y="3072"/>
            <a:chExt cx="1632" cy="213"/>
          </a:xfrm>
          <a:solidFill>
            <a:srgbClr val="800000"/>
          </a:solidFill>
        </p:grpSpPr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176" y="3072"/>
              <a:ext cx="1200" cy="213"/>
            </a:xfrm>
            <a:prstGeom prst="rect">
              <a:avLst/>
            </a:prstGeom>
            <a:grpFill/>
            <a:ln>
              <a:headEnd/>
              <a:tailEnd/>
            </a:ln>
            <a:effectLst>
              <a:outerShdw blurRad="50800" dist="38100" dir="2700000" algn="br" rotWithShape="0">
                <a:srgbClr val="000000">
                  <a:alpha val="4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template method</a:t>
              </a: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3744" y="3168"/>
              <a:ext cx="384" cy="48"/>
              <a:chOff x="3744" y="3168"/>
              <a:chExt cx="384" cy="48"/>
            </a:xfrm>
            <a:grpFill/>
          </p:grpSpPr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>
                <a:off x="3744" y="316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3792" y="3216"/>
                <a:ext cx="336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5638800" y="5257808"/>
            <a:ext cx="3200400" cy="338138"/>
            <a:chOff x="3888" y="3360"/>
            <a:chExt cx="1728" cy="213"/>
          </a:xfrm>
        </p:grpSpPr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4128" y="3360"/>
              <a:ext cx="1488" cy="213"/>
            </a:xfrm>
            <a:prstGeom prst="rect">
              <a:avLst/>
            </a:prstGeom>
            <a:solidFill>
              <a:srgbClr val="0000FF">
                <a:alpha val="59000"/>
              </a:srgb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hook method {abstract}</a:t>
              </a:r>
            </a:p>
          </p:txBody>
        </p: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3888" y="3408"/>
              <a:ext cx="240" cy="48"/>
              <a:chOff x="3888" y="3408"/>
              <a:chExt cx="240" cy="48"/>
            </a:xfrm>
          </p:grpSpPr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3888" y="34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</p:grp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3048000" y="2971800"/>
            <a:ext cx="609600" cy="838200"/>
            <a:chOff x="2736" y="1920"/>
            <a:chExt cx="384" cy="528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2736" y="2112"/>
              <a:ext cx="384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92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928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sp>
        <p:nvSpPr>
          <p:cNvPr id="31" name="Rectangle 30"/>
          <p:cNvSpPr>
            <a:spLocks/>
          </p:cNvSpPr>
          <p:nvPr/>
        </p:nvSpPr>
        <p:spPr bwMode="auto">
          <a:xfrm>
            <a:off x="8504831" y="6412468"/>
            <a:ext cx="41056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dirty="0" smtClean="0"/>
              <a:t>Template Method in </a:t>
            </a:r>
            <a:r>
              <a:rPr lang="en-US" dirty="0" err="1" smtClean="0"/>
              <a:t>NexGen</a:t>
            </a:r>
            <a:r>
              <a:rPr lang="en-US" dirty="0" smtClean="0"/>
              <a:t> POS </a:t>
            </a:r>
            <a:r>
              <a:rPr lang="en-US" sz="2000" dirty="0" smtClean="0">
                <a:solidFill>
                  <a:srgbClr val="800000"/>
                </a:solidFill>
              </a:rPr>
              <a:t>2/2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451475" y="4724400"/>
            <a:ext cx="3548411" cy="1524000"/>
            <a:chOff x="2448" y="2544"/>
            <a:chExt cx="2016" cy="960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448" y="2544"/>
              <a:ext cx="201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448" y="2544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err="1">
                  <a:solidFill>
                    <a:srgbClr val="000000"/>
                  </a:solidFill>
                  <a:latin typeface="+mn-lt"/>
                </a:rPr>
                <a:t>ProductDescription</a:t>
              </a:r>
              <a:r>
                <a:rPr lang="en-US" sz="1800" b="1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latin typeface="+mn-lt"/>
                </a:rPr>
                <a:t>RDBMapper</a:t>
              </a:r>
              <a:endParaRPr lang="en-US" sz="18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448" y="297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496" y="3264"/>
              <a:ext cx="18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+mn-lt"/>
                </a:rPr>
                <a:t># </a:t>
              </a:r>
              <a:r>
                <a:rPr lang="en-US" sz="1400" b="1" dirty="0" err="1">
                  <a:solidFill>
                    <a:srgbClr val="0000FF"/>
                  </a:solidFill>
                  <a:latin typeface="+mn-lt"/>
                </a:rPr>
                <a:t>getObjectFromStorage(OID):Object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448" y="321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5451474" y="2133600"/>
            <a:ext cx="3463925" cy="1676400"/>
            <a:chOff x="2832" y="1200"/>
            <a:chExt cx="1968" cy="1056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832" y="1200"/>
              <a:ext cx="1968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832" y="1259"/>
              <a:ext cx="18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err="1">
                  <a:latin typeface="+mn-lt"/>
                </a:rPr>
                <a:t>AbstractPersistenceMapper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832" y="1728"/>
              <a:ext cx="19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800000"/>
                  </a:solidFill>
                  <a:latin typeface="+mn-lt"/>
                </a:rPr>
                <a:t>+ </a:t>
              </a:r>
              <a:r>
                <a:rPr lang="en-US" sz="1400" b="1" dirty="0" err="1">
                  <a:solidFill>
                    <a:srgbClr val="800000"/>
                  </a:solidFill>
                  <a:latin typeface="+mn-lt"/>
                </a:rPr>
                <a:t>get(OID):Object</a:t>
              </a:r>
              <a:r>
                <a:rPr lang="en-US" sz="1400" b="1" dirty="0">
                  <a:solidFill>
                    <a:srgbClr val="800000"/>
                  </a:solidFill>
                  <a:latin typeface="+mn-lt"/>
                </a:rPr>
                <a:t>  {concrete}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+mn-lt"/>
                </a:rPr>
                <a:t># </a:t>
              </a:r>
              <a:r>
                <a:rPr lang="en-US" sz="1400" b="1" dirty="0" err="1">
                  <a:solidFill>
                    <a:srgbClr val="0000FF"/>
                  </a:solidFill>
                  <a:latin typeface="+mn-lt"/>
                </a:rPr>
                <a:t>getObjectFromStorage(OID):Object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832" y="153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832" y="172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880" y="2064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+mn-lt"/>
                </a:rPr>
                <a:t>{abstract}</a:t>
              </a:r>
            </a:p>
          </p:txBody>
        </p:sp>
      </p:grp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6823075" y="3810000"/>
            <a:ext cx="422430" cy="914400"/>
            <a:chOff x="3696" y="2256"/>
            <a:chExt cx="240" cy="576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3696" y="2256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825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6899275" y="1295400"/>
            <a:ext cx="168972" cy="838200"/>
            <a:chOff x="3744" y="672"/>
            <a:chExt cx="96" cy="528"/>
          </a:xfrm>
        </p:grpSpPr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744" y="67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792" y="76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319566" y="914400"/>
            <a:ext cx="16052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+mj-lt"/>
              </a:rPr>
              <a:t>DBMapper</a:t>
            </a:r>
            <a:endParaRPr lang="en-US" sz="1800" b="1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143000"/>
            <a:ext cx="5155116" cy="2441694"/>
            <a:chOff x="304800" y="1143000"/>
            <a:chExt cx="5155116" cy="2441694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04800" y="1143000"/>
              <a:ext cx="4800600" cy="24416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//template method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FFFF"/>
                  </a:solidFill>
                </a:rPr>
                <a:t>public final</a:t>
              </a:r>
              <a:r>
                <a:rPr lang="en-US" sz="1600" dirty="0">
                  <a:solidFill>
                    <a:srgbClr val="FFFFFF"/>
                  </a:solidFill>
                </a:rPr>
                <a:t> Object </a:t>
              </a:r>
              <a:r>
                <a:rPr lang="en-US" sz="1600" dirty="0" err="1">
                  <a:solidFill>
                    <a:srgbClr val="FFFF00"/>
                  </a:solidFill>
                </a:rPr>
                <a:t>get(OID</a:t>
              </a:r>
              <a:r>
                <a:rPr lang="en-US" sz="1600" dirty="0">
                  <a:solidFill>
                    <a:srgbClr val="FFFF00"/>
                  </a:solidFill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</a:rPr>
                <a:t>oid</a:t>
              </a:r>
              <a:r>
                <a:rPr lang="en-US" sz="1600" dirty="0">
                  <a:solidFill>
                    <a:srgbClr val="FFFF00"/>
                  </a:solidFill>
                </a:rPr>
                <a:t>) </a:t>
              </a:r>
              <a:r>
                <a:rPr lang="en-US" sz="1600" dirty="0">
                  <a:solidFill>
                    <a:srgbClr val="FFFFFF"/>
                  </a:solidFill>
                </a:rPr>
                <a:t>{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</a:t>
              </a:r>
              <a:r>
                <a:rPr lang="en-US" sz="1600" dirty="0" err="1">
                  <a:solidFill>
                    <a:srgbClr val="FFFFFF"/>
                  </a:solidFill>
                </a:rPr>
                <a:t>obj</a:t>
              </a:r>
              <a:r>
                <a:rPr lang="en-US" sz="1600" dirty="0">
                  <a:solidFill>
                    <a:srgbClr val="FFFFFF"/>
                  </a:solidFill>
                </a:rPr>
                <a:t> = </a:t>
              </a:r>
              <a:r>
                <a:rPr lang="en-US" sz="1600" dirty="0" err="1">
                  <a:solidFill>
                    <a:srgbClr val="FFFFFF"/>
                  </a:solidFill>
                </a:rPr>
                <a:t>cachedObjects.get(oid</a:t>
              </a:r>
              <a:r>
                <a:rPr lang="en-US" sz="1600" dirty="0">
                  <a:solidFill>
                    <a:srgbClr val="FFFFFF"/>
                  </a:solidFill>
                </a:rPr>
                <a:t>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</a:t>
              </a:r>
              <a:r>
                <a:rPr lang="en-US" sz="1600" b="1" dirty="0">
                  <a:solidFill>
                    <a:srgbClr val="FFFFFF"/>
                  </a:solidFill>
                </a:rPr>
                <a:t>if</a:t>
              </a:r>
              <a:r>
                <a:rPr lang="en-US" sz="1600" dirty="0">
                  <a:solidFill>
                    <a:srgbClr val="FFFFFF"/>
                  </a:solidFill>
                </a:rPr>
                <a:t> (</a:t>
              </a:r>
              <a:r>
                <a:rPr lang="en-US" sz="1600" dirty="0" err="1">
                  <a:solidFill>
                    <a:srgbClr val="FFFFFF"/>
                  </a:solidFill>
                </a:rPr>
                <a:t>obj</a:t>
              </a:r>
              <a:r>
                <a:rPr lang="en-US" sz="1600" dirty="0">
                  <a:solidFill>
                    <a:srgbClr val="FFFFFF"/>
                  </a:solidFill>
                </a:rPr>
                <a:t> == null) {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     //hook method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     </a:t>
              </a:r>
              <a:r>
                <a:rPr lang="en-US" sz="1600" dirty="0" err="1">
                  <a:solidFill>
                    <a:srgbClr val="FFFFFF"/>
                  </a:solidFill>
                </a:rPr>
                <a:t>obj</a:t>
              </a:r>
              <a:r>
                <a:rPr lang="en-US" sz="1600" dirty="0">
                  <a:solidFill>
                    <a:srgbClr val="FFFFFF"/>
                  </a:solidFill>
                </a:rPr>
                <a:t> = </a:t>
              </a:r>
              <a:r>
                <a:rPr lang="en-US" sz="1600" dirty="0" err="1">
                  <a:solidFill>
                    <a:srgbClr val="FFFFFF"/>
                  </a:solidFill>
                </a:rPr>
                <a:t>getObjectFromStorage(oid</a:t>
              </a:r>
              <a:r>
                <a:rPr lang="en-US" sz="1600" dirty="0">
                  <a:solidFill>
                    <a:srgbClr val="FFFFFF"/>
                  </a:solidFill>
                </a:rPr>
                <a:t>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     </a:t>
              </a:r>
              <a:r>
                <a:rPr lang="en-US" sz="1600" dirty="0" err="1">
                  <a:solidFill>
                    <a:srgbClr val="FFFFFF"/>
                  </a:solidFill>
                </a:rPr>
                <a:t>cachedObject.put(oid</a:t>
              </a:r>
              <a:r>
                <a:rPr lang="en-US" sz="1600" dirty="0">
                  <a:solidFill>
                    <a:srgbClr val="FFFFFF"/>
                  </a:solidFill>
                </a:rPr>
                <a:t>, </a:t>
              </a:r>
              <a:r>
                <a:rPr lang="en-US" sz="1600" dirty="0" err="1">
                  <a:solidFill>
                    <a:srgbClr val="FFFFFF"/>
                  </a:solidFill>
                </a:rPr>
                <a:t>obj</a:t>
              </a:r>
              <a:r>
                <a:rPr lang="en-US" sz="1600" dirty="0">
                  <a:solidFill>
                    <a:srgbClr val="FFFFFF"/>
                  </a:solidFill>
                </a:rPr>
                <a:t>)</a:t>
              </a:r>
              <a:r>
                <a:rPr lang="en-US" sz="1600" dirty="0" smtClean="0">
                  <a:solidFill>
                    <a:srgbClr val="FFFFFF"/>
                  </a:solidFill>
                </a:rPr>
                <a:t>;  }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 </a:t>
              </a:r>
              <a:r>
                <a:rPr lang="en-US" sz="1600" b="1" dirty="0">
                  <a:solidFill>
                    <a:srgbClr val="FFFFFF"/>
                  </a:solidFill>
                </a:rPr>
                <a:t>return</a:t>
              </a:r>
              <a:r>
                <a:rPr lang="en-US" sz="1600" dirty="0">
                  <a:solidFill>
                    <a:srgbClr val="FFFFFF"/>
                  </a:solidFill>
                </a:rPr>
                <a:t> </a:t>
              </a:r>
              <a:r>
                <a:rPr lang="en-US" sz="1600" dirty="0" err="1">
                  <a:solidFill>
                    <a:srgbClr val="FFFFFF"/>
                  </a:solidFill>
                </a:rPr>
                <a:t>obj</a:t>
              </a:r>
              <a:r>
                <a:rPr lang="en-US" sz="1600" dirty="0" smtClean="0">
                  <a:solidFill>
                    <a:srgbClr val="FFFFFF"/>
                  </a:solidFill>
                </a:rPr>
                <a:t>;  }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>
              <a:off x="4530570" y="3048000"/>
              <a:ext cx="929346" cy="76200"/>
              <a:chOff x="2304" y="1776"/>
              <a:chExt cx="528" cy="48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784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 flipH="1">
                <a:off x="2304" y="182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6200" y="3810000"/>
            <a:ext cx="5410200" cy="2538131"/>
            <a:chOff x="76200" y="3810000"/>
            <a:chExt cx="5410200" cy="2538131"/>
          </a:xfrm>
        </p:grpSpPr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76200" y="3810000"/>
              <a:ext cx="5105400" cy="25381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//hook method override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FFFF"/>
                  </a:solidFill>
                </a:rPr>
                <a:t>protected</a:t>
              </a:r>
              <a:r>
                <a:rPr lang="en-US" sz="1600" dirty="0">
                  <a:solidFill>
                    <a:srgbClr val="FFFFFF"/>
                  </a:solidFill>
                </a:rPr>
                <a:t> Object </a:t>
              </a:r>
              <a:r>
                <a:rPr lang="en-US" sz="1600" dirty="0" err="1">
                  <a:solidFill>
                    <a:srgbClr val="FFFF00"/>
                  </a:solidFill>
                </a:rPr>
                <a:t>getObjectFromStorage(OID</a:t>
              </a:r>
              <a:r>
                <a:rPr lang="en-US" sz="1600" dirty="0">
                  <a:solidFill>
                    <a:srgbClr val="FFFF00"/>
                  </a:solidFill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</a:rPr>
                <a:t>oid</a:t>
              </a:r>
              <a:r>
                <a:rPr lang="en-US" sz="1600" dirty="0">
                  <a:solidFill>
                    <a:srgbClr val="FFFF00"/>
                  </a:solidFill>
                </a:rPr>
                <a:t>) </a:t>
              </a:r>
              <a:r>
                <a:rPr lang="en-US" sz="1600" dirty="0">
                  <a:solidFill>
                    <a:srgbClr val="FFFFFF"/>
                  </a:solidFill>
                </a:rPr>
                <a:t>{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String key = </a:t>
              </a:r>
              <a:r>
                <a:rPr lang="en-US" sz="1600" dirty="0" err="1">
                  <a:solidFill>
                    <a:srgbClr val="FFFFFF"/>
                  </a:solidFill>
                </a:rPr>
                <a:t>oid.toString</a:t>
              </a:r>
              <a:r>
                <a:rPr lang="en-US" sz="1600" dirty="0">
                  <a:solidFill>
                    <a:srgbClr val="FFFFFF"/>
                  </a:solidFill>
                </a:rPr>
                <a:t>( );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</a:t>
              </a:r>
              <a:r>
                <a:rPr lang="en-US" sz="1600" dirty="0" err="1">
                  <a:solidFill>
                    <a:srgbClr val="FFFFFF"/>
                  </a:solidFill>
                </a:rPr>
                <a:t>dbRec</a:t>
              </a:r>
              <a:r>
                <a:rPr lang="en-US" sz="1600" dirty="0">
                  <a:solidFill>
                    <a:srgbClr val="FFFFFF"/>
                  </a:solidFill>
                </a:rPr>
                <a:t> = SQL execution result of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          “Select* from PROD_DESC where key =</a:t>
              </a:r>
              <a:r>
                <a:rPr lang="en-US" sz="1600" dirty="0" smtClean="0">
                  <a:solidFill>
                    <a:srgbClr val="FFFFFF"/>
                  </a:solidFill>
                </a:rPr>
                <a:t>“ +</a:t>
              </a:r>
              <a:r>
                <a:rPr lang="en-US" sz="1600" dirty="0">
                  <a:solidFill>
                    <a:srgbClr val="FFFFFF"/>
                  </a:solidFill>
                </a:rPr>
                <a:t>key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 err="1">
                  <a:solidFill>
                    <a:srgbClr val="FFFFFF"/>
                  </a:solidFill>
                </a:rPr>
                <a:t>ProductDescription</a:t>
              </a:r>
              <a:r>
                <a:rPr lang="en-US" sz="1600" dirty="0">
                  <a:solidFill>
                    <a:srgbClr val="FFFFFF"/>
                  </a:solidFill>
                </a:rPr>
                <a:t> = </a:t>
              </a:r>
              <a:r>
                <a:rPr lang="en-US" sz="1600" b="1" dirty="0">
                  <a:solidFill>
                    <a:srgbClr val="FFFFFF"/>
                  </a:solidFill>
                </a:rPr>
                <a:t>new</a:t>
              </a:r>
              <a:r>
                <a:rPr lang="en-US" sz="1600" dirty="0">
                  <a:solidFill>
                    <a:srgbClr val="FFFFFF"/>
                  </a:solidFill>
                </a:rPr>
                <a:t> </a:t>
              </a:r>
              <a:r>
                <a:rPr lang="en-US" sz="1600" dirty="0" err="1">
                  <a:solidFill>
                    <a:srgbClr val="FFFFFF"/>
                  </a:solidFill>
                </a:rPr>
                <a:t>ProductDescription</a:t>
              </a:r>
              <a:r>
                <a:rPr lang="en-US" sz="1600" dirty="0">
                  <a:solidFill>
                    <a:srgbClr val="FFFFFF"/>
                  </a:solidFill>
                </a:rPr>
                <a:t>();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 err="1">
                  <a:solidFill>
                    <a:srgbClr val="FFFFFF"/>
                  </a:solidFill>
                </a:rPr>
                <a:t>pd.setPrice</a:t>
              </a:r>
              <a:r>
                <a:rPr lang="en-US" sz="1600" dirty="0">
                  <a:solidFill>
                    <a:srgbClr val="FFFFFF"/>
                  </a:solidFill>
                </a:rPr>
                <a:t>(</a:t>
              </a:r>
              <a:r>
                <a:rPr lang="en-US" sz="1600" dirty="0" err="1">
                  <a:solidFill>
                    <a:srgbClr val="FFFFFF"/>
                  </a:solidFill>
                </a:rPr>
                <a:t>dbRec.getColumn</a:t>
              </a:r>
              <a:r>
                <a:rPr lang="en-US" sz="1600" dirty="0">
                  <a:solidFill>
                    <a:srgbClr val="FFFFFF"/>
                  </a:solidFill>
                </a:rPr>
                <a:t>(“PRICE”); </a:t>
              </a:r>
              <a:endParaRPr lang="en-US" sz="1600" dirty="0" smtClean="0">
                <a:solidFill>
                  <a:srgbClr val="FFFFFF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FFFF"/>
                  </a:solidFill>
                </a:rPr>
                <a:t>…</a:t>
              </a:r>
              <a:r>
                <a:rPr lang="en-US" sz="1600" b="1" dirty="0" err="1" smtClean="0">
                  <a:solidFill>
                    <a:srgbClr val="FFFFFF"/>
                  </a:solidFill>
                </a:rPr>
                <a:t>etc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>
              <a:off x="5063970" y="5715000"/>
              <a:ext cx="422430" cy="304800"/>
              <a:chOff x="2640" y="3456"/>
              <a:chExt cx="240" cy="192"/>
            </a:xfrm>
          </p:grpSpPr>
          <p:sp>
            <p:nvSpPr>
              <p:cNvPr id="38" name="Oval 35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 flipH="1" flipV="1">
                <a:off x="2640" y="3456"/>
                <a:ext cx="192" cy="19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6578"/>
            <a:ext cx="8229600" cy="609600"/>
          </a:xfrm>
        </p:spPr>
        <p:txBody>
          <a:bodyPr/>
          <a:lstStyle/>
          <a:p>
            <a:r>
              <a:rPr lang="en-US" dirty="0" smtClean="0"/>
              <a:t>Persistence Framework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66800" y="838200"/>
            <a:ext cx="6705600" cy="2514600"/>
            <a:chOff x="672" y="672"/>
            <a:chExt cx="4224" cy="158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72" y="1008"/>
              <a:ext cx="4224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72" y="672"/>
              <a:ext cx="20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6" y="720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err="1">
                  <a:solidFill>
                    <a:srgbClr val="000090"/>
                  </a:solidFill>
                  <a:latin typeface="+mn-lt"/>
                </a:rPr>
                <a:t>NextGen</a:t>
              </a:r>
              <a:r>
                <a:rPr lang="en-US" sz="1800" b="1" dirty="0">
                  <a:solidFill>
                    <a:srgbClr val="000090"/>
                  </a:solidFill>
                  <a:latin typeface="+mn-lt"/>
                </a:rPr>
                <a:t> Persistence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066800" y="3733800"/>
            <a:ext cx="6781800" cy="2590800"/>
            <a:chOff x="672" y="2544"/>
            <a:chExt cx="4272" cy="163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2" y="2832"/>
              <a:ext cx="4272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72" y="2544"/>
              <a:ext cx="182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16" y="2592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90"/>
                  </a:solidFill>
                  <a:latin typeface="+mn-lt"/>
                </a:rPr>
                <a:t>Persistence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447800" y="4343400"/>
            <a:ext cx="2895600" cy="838200"/>
            <a:chOff x="912" y="2928"/>
            <a:chExt cx="1824" cy="528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60" y="2928"/>
              <a:ext cx="120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60" y="312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912" y="2928"/>
              <a:ext cx="13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0090"/>
                  </a:solidFill>
                  <a:latin typeface="+mn-lt"/>
                </a:rPr>
                <a:t>PersistenceFacade</a:t>
              </a:r>
              <a:endParaRPr lang="en-US" sz="1600" b="1" dirty="0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160" y="3072"/>
              <a:ext cx="576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208" y="3072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90"/>
                  </a:solidFill>
                  <a:latin typeface="+mn-lt"/>
                </a:rPr>
                <a:t>class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524000" y="5257800"/>
            <a:ext cx="2057400" cy="914400"/>
            <a:chOff x="960" y="3504"/>
            <a:chExt cx="1296" cy="576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960" y="3504"/>
              <a:ext cx="129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056" y="3504"/>
              <a:ext cx="105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90"/>
                  </a:solidFill>
                  <a:latin typeface="+mn-lt"/>
                </a:rPr>
                <a:t>Abstract RDBMapper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60" y="379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5410200" y="4267200"/>
            <a:ext cx="2057400" cy="914400"/>
            <a:chOff x="3408" y="2928"/>
            <a:chExt cx="1296" cy="576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408" y="2928"/>
              <a:ext cx="129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504" y="2928"/>
              <a:ext cx="96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90"/>
                  </a:solidFill>
                  <a:latin typeface="+mn-lt"/>
                </a:rPr>
                <a:t>&lt;&lt;interface&gt;&gt; DBMapper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408" y="32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876800" y="5562600"/>
            <a:ext cx="2590800" cy="685800"/>
            <a:chOff x="3072" y="3696"/>
            <a:chExt cx="1632" cy="432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072" y="3696"/>
              <a:ext cx="1632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264" y="3696"/>
              <a:ext cx="129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90"/>
                  </a:solidFill>
                  <a:latin typeface="+mn-lt"/>
                </a:rPr>
                <a:t>Abstract </a:t>
              </a:r>
              <a:r>
                <a:rPr lang="en-US" sz="1600" b="1" dirty="0" err="1">
                  <a:solidFill>
                    <a:srgbClr val="000090"/>
                  </a:solidFill>
                  <a:latin typeface="+mn-lt"/>
                </a:rPr>
                <a:t>PersistenceMapper</a:t>
              </a:r>
              <a:endParaRPr lang="en-US" sz="1600" b="1" dirty="0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072" y="398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6324600" y="5181600"/>
            <a:ext cx="228600" cy="381000"/>
            <a:chOff x="3984" y="3456"/>
            <a:chExt cx="144" cy="240"/>
          </a:xfrm>
        </p:grpSpPr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3984" y="345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4059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3581400" y="5715000"/>
            <a:ext cx="1295400" cy="304800"/>
            <a:chOff x="2256" y="3792"/>
            <a:chExt cx="816" cy="192"/>
          </a:xfrm>
        </p:grpSpPr>
        <p:grpSp>
          <p:nvGrpSpPr>
            <p:cNvPr id="35" name="Group 33"/>
            <p:cNvGrpSpPr>
              <a:grpSpLocks/>
            </p:cNvGrpSpPr>
            <p:nvPr/>
          </p:nvGrpSpPr>
          <p:grpSpPr bwMode="auto">
            <a:xfrm>
              <a:off x="2784" y="3792"/>
              <a:ext cx="96" cy="192"/>
              <a:chOff x="4800" y="336"/>
              <a:chExt cx="96" cy="192"/>
            </a:xfrm>
          </p:grpSpPr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4800" y="33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flipH="1">
                <a:off x="4800" y="4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flipV="1">
                <a:off x="4800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</p:grp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2880" y="38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2256" y="38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4343400" y="4419600"/>
            <a:ext cx="1143000" cy="381000"/>
            <a:chOff x="2736" y="2976"/>
            <a:chExt cx="720" cy="240"/>
          </a:xfrm>
        </p:grpSpPr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2736" y="321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3244" y="2976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0090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1295400" y="1524000"/>
            <a:ext cx="2819400" cy="762000"/>
            <a:chOff x="816" y="1104"/>
            <a:chExt cx="1776" cy="480"/>
          </a:xfrm>
        </p:grpSpPr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816" y="1104"/>
              <a:ext cx="177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816" y="1104"/>
              <a:ext cx="16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90"/>
                  </a:solidFill>
                  <a:latin typeface="+mn-lt"/>
                </a:rPr>
                <a:t>ProductDescription RDBMapper</a:t>
              </a: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816" y="144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4495800" y="1524000"/>
            <a:ext cx="2971800" cy="762000"/>
            <a:chOff x="2832" y="1104"/>
            <a:chExt cx="1872" cy="480"/>
          </a:xfrm>
        </p:grpSpPr>
        <p:grpSp>
          <p:nvGrpSpPr>
            <p:cNvPr id="49" name="Group 47"/>
            <p:cNvGrpSpPr>
              <a:grpSpLocks/>
            </p:cNvGrpSpPr>
            <p:nvPr/>
          </p:nvGrpSpPr>
          <p:grpSpPr bwMode="auto">
            <a:xfrm>
              <a:off x="2832" y="1104"/>
              <a:ext cx="1872" cy="480"/>
              <a:chOff x="2832" y="1104"/>
              <a:chExt cx="1872" cy="480"/>
            </a:xfrm>
          </p:grpSpPr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>
                <a:off x="2832" y="1104"/>
                <a:ext cx="1872" cy="4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  <p:sp>
            <p:nvSpPr>
              <p:cNvPr id="52" name="Text Box 49"/>
              <p:cNvSpPr txBox="1">
                <a:spLocks noChangeArrowheads="1"/>
              </p:cNvSpPr>
              <p:nvPr/>
            </p:nvSpPr>
            <p:spPr bwMode="auto">
              <a:xfrm>
                <a:off x="2880" y="1104"/>
                <a:ext cx="17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90"/>
                    </a:solidFill>
                    <a:latin typeface="+mn-lt"/>
                  </a:rPr>
                  <a:t>ProductDescription FileWithXMLMapper</a:t>
                </a:r>
              </a:p>
            </p:txBody>
          </p:sp>
        </p:grp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832" y="144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4495800" y="2438400"/>
            <a:ext cx="3048000" cy="838200"/>
            <a:chOff x="2832" y="1680"/>
            <a:chExt cx="1920" cy="528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832" y="1680"/>
              <a:ext cx="192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2880" y="1680"/>
              <a:ext cx="18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90"/>
                  </a:solidFill>
                  <a:latin typeface="+mn-lt"/>
                </a:rPr>
                <a:t>ProductDescription InMemoryTestDataMapper</a:t>
              </a: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832" y="201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57" name="Group 55"/>
          <p:cNvGrpSpPr>
            <a:grpSpLocks/>
          </p:cNvGrpSpPr>
          <p:nvPr/>
        </p:nvGrpSpPr>
        <p:grpSpPr bwMode="auto">
          <a:xfrm>
            <a:off x="1295400" y="2438400"/>
            <a:ext cx="2819400" cy="762000"/>
            <a:chOff x="816" y="1680"/>
            <a:chExt cx="1776" cy="480"/>
          </a:xfrm>
        </p:grpSpPr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816" y="1680"/>
              <a:ext cx="177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912" y="1680"/>
              <a:ext cx="1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90"/>
                  </a:solidFill>
                  <a:latin typeface="+mn-lt"/>
                </a:rPr>
                <a:t>SaleRDBMapper</a:t>
              </a: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816" y="192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/>
        </p:nvGrpSpPr>
        <p:grpSpPr bwMode="auto">
          <a:xfrm>
            <a:off x="609600" y="1816100"/>
            <a:ext cx="927100" cy="3975100"/>
            <a:chOff x="384" y="1288"/>
            <a:chExt cx="584" cy="2504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390" y="3648"/>
              <a:ext cx="578" cy="144"/>
              <a:chOff x="2256" y="3792"/>
              <a:chExt cx="816" cy="192"/>
            </a:xfrm>
          </p:grpSpPr>
          <p:grpSp>
            <p:nvGrpSpPr>
              <p:cNvPr id="66" name="Group 61"/>
              <p:cNvGrpSpPr>
                <a:grpSpLocks/>
              </p:cNvGrpSpPr>
              <p:nvPr/>
            </p:nvGrpSpPr>
            <p:grpSpPr bwMode="auto">
              <a:xfrm>
                <a:off x="2784" y="3792"/>
                <a:ext cx="96" cy="192"/>
                <a:chOff x="4800" y="336"/>
                <a:chExt cx="96" cy="192"/>
              </a:xfrm>
            </p:grpSpPr>
            <p:sp>
              <p:nvSpPr>
                <p:cNvPr id="69" name="Line 62"/>
                <p:cNvSpPr>
                  <a:spLocks noChangeShapeType="1"/>
                </p:cNvSpPr>
                <p:nvPr/>
              </p:nvSpPr>
              <p:spPr bwMode="auto">
                <a:xfrm>
                  <a:off x="4800" y="336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rgbClr val="000090"/>
                    </a:solidFill>
                    <a:latin typeface="+mn-lt"/>
                  </a:endParaRPr>
                </a:p>
              </p:txBody>
            </p:sp>
            <p:sp>
              <p:nvSpPr>
                <p:cNvPr id="70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800" y="43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rgbClr val="000090"/>
                    </a:solidFill>
                    <a:latin typeface="+mn-lt"/>
                  </a:endParaRPr>
                </a:p>
              </p:txBody>
            </p:sp>
            <p:sp>
              <p:nvSpPr>
                <p:cNvPr id="71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00" y="33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rgbClr val="00009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>
                <a:off x="2880" y="388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 flipH="1">
                <a:off x="2256" y="38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</p:grp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V="1">
              <a:off x="384" y="1288"/>
              <a:ext cx="0" cy="24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>
              <a:off x="384" y="1296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 flipH="1">
              <a:off x="384" y="1920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  <p:grpSp>
        <p:nvGrpSpPr>
          <p:cNvPr id="72" name="Group 70"/>
          <p:cNvGrpSpPr>
            <a:grpSpLocks/>
          </p:cNvGrpSpPr>
          <p:nvPr/>
        </p:nvGrpSpPr>
        <p:grpSpPr bwMode="auto">
          <a:xfrm>
            <a:off x="7467600" y="1752600"/>
            <a:ext cx="914400" cy="4343400"/>
            <a:chOff x="4704" y="1248"/>
            <a:chExt cx="576" cy="2736"/>
          </a:xfrm>
        </p:grpSpPr>
        <p:grpSp>
          <p:nvGrpSpPr>
            <p:cNvPr id="73" name="Group 71"/>
            <p:cNvGrpSpPr>
              <a:grpSpLocks/>
            </p:cNvGrpSpPr>
            <p:nvPr/>
          </p:nvGrpSpPr>
          <p:grpSpPr bwMode="auto">
            <a:xfrm flipH="1">
              <a:off x="4696" y="3792"/>
              <a:ext cx="578" cy="192"/>
              <a:chOff x="2256" y="3792"/>
              <a:chExt cx="816" cy="192"/>
            </a:xfrm>
          </p:grpSpPr>
          <p:grpSp>
            <p:nvGrpSpPr>
              <p:cNvPr id="77" name="Group 72"/>
              <p:cNvGrpSpPr>
                <a:grpSpLocks/>
              </p:cNvGrpSpPr>
              <p:nvPr/>
            </p:nvGrpSpPr>
            <p:grpSpPr bwMode="auto">
              <a:xfrm>
                <a:off x="2784" y="3792"/>
                <a:ext cx="96" cy="192"/>
                <a:chOff x="4800" y="336"/>
                <a:chExt cx="96" cy="192"/>
              </a:xfrm>
            </p:grpSpPr>
            <p:sp>
              <p:nvSpPr>
                <p:cNvPr id="80" name="Line 73"/>
                <p:cNvSpPr>
                  <a:spLocks noChangeShapeType="1"/>
                </p:cNvSpPr>
                <p:nvPr/>
              </p:nvSpPr>
              <p:spPr bwMode="auto">
                <a:xfrm>
                  <a:off x="4800" y="336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rgbClr val="000090"/>
                    </a:solidFill>
                    <a:latin typeface="+mn-lt"/>
                  </a:endParaRPr>
                </a:p>
              </p:txBody>
            </p:sp>
            <p:sp>
              <p:nvSpPr>
                <p:cNvPr id="81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4800" y="43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rgbClr val="000090"/>
                    </a:solidFill>
                    <a:latin typeface="+mn-lt"/>
                  </a:endParaRPr>
                </a:p>
              </p:txBody>
            </p:sp>
            <p:sp>
              <p:nvSpPr>
                <p:cNvPr id="82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800" y="33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rgbClr val="00009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78" name="Line 76"/>
              <p:cNvSpPr>
                <a:spLocks noChangeShapeType="1"/>
              </p:cNvSpPr>
              <p:nvPr/>
            </p:nvSpPr>
            <p:spPr bwMode="auto">
              <a:xfrm>
                <a:off x="2880" y="388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  <p:sp>
            <p:nvSpPr>
              <p:cNvPr id="79" name="Line 77"/>
              <p:cNvSpPr>
                <a:spLocks noChangeShapeType="1"/>
              </p:cNvSpPr>
              <p:nvPr/>
            </p:nvSpPr>
            <p:spPr bwMode="auto">
              <a:xfrm flipH="1">
                <a:off x="2256" y="38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0090"/>
                  </a:solidFill>
                  <a:latin typeface="+mn-lt"/>
                </a:endParaRPr>
              </a:p>
            </p:txBody>
          </p:sp>
        </p:grpSp>
        <p:sp>
          <p:nvSpPr>
            <p:cNvPr id="74" name="Line 78"/>
            <p:cNvSpPr>
              <a:spLocks noChangeShapeType="1"/>
            </p:cNvSpPr>
            <p:nvPr/>
          </p:nvSpPr>
          <p:spPr bwMode="auto">
            <a:xfrm flipV="1">
              <a:off x="5280" y="1248"/>
              <a:ext cx="0" cy="26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75" name="Line 79"/>
            <p:cNvSpPr>
              <a:spLocks noChangeShapeType="1"/>
            </p:cNvSpPr>
            <p:nvPr/>
          </p:nvSpPr>
          <p:spPr bwMode="auto">
            <a:xfrm flipH="1">
              <a:off x="4704" y="1248"/>
              <a:ext cx="5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  <p:sp>
          <p:nvSpPr>
            <p:cNvPr id="76" name="Line 80"/>
            <p:cNvSpPr>
              <a:spLocks noChangeShapeType="1"/>
            </p:cNvSpPr>
            <p:nvPr/>
          </p:nvSpPr>
          <p:spPr bwMode="auto">
            <a:xfrm flipH="1">
              <a:off x="4752" y="1920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00009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5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533400"/>
          </a:xfrm>
        </p:spPr>
        <p:txBody>
          <a:bodyPr/>
          <a:lstStyle/>
          <a:p>
            <a:r>
              <a:rPr lang="en-US" sz="3000" dirty="0" smtClean="0"/>
              <a:t>Transactional States &amp; the State Pattern </a:t>
            </a:r>
            <a:endParaRPr lang="en-US" sz="30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09600" y="2057400"/>
            <a:ext cx="1371600" cy="762000"/>
            <a:chOff x="528" y="1584"/>
            <a:chExt cx="864" cy="48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528" y="1584"/>
              <a:ext cx="864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20" y="1680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+mn-lt"/>
                </a:rPr>
                <a:t>New</a:t>
              </a: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143000" y="1295400"/>
            <a:ext cx="2057400" cy="762000"/>
            <a:chOff x="864" y="1104"/>
            <a:chExt cx="1296" cy="480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64" y="11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912" y="11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960" y="1248"/>
              <a:ext cx="12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[new (not from DB)]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581400" y="2133600"/>
            <a:ext cx="1371600" cy="784225"/>
            <a:chOff x="2400" y="1632"/>
            <a:chExt cx="864" cy="494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400" y="1632"/>
              <a:ext cx="864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448" y="1680"/>
              <a:ext cx="8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chemeClr val="accent2"/>
                  </a:solidFill>
                  <a:latin typeface="+mn-lt"/>
                </a:rPr>
                <a:t>Old</a:t>
              </a:r>
              <a:br>
                <a:rPr lang="en-US" sz="2000" b="1" dirty="0" smtClean="0">
                  <a:solidFill>
                    <a:schemeClr val="accent2"/>
                  </a:solidFill>
                  <a:latin typeface="+mn-lt"/>
                </a:rPr>
              </a:br>
              <a:r>
                <a:rPr lang="en-US" sz="2000" b="1" dirty="0" smtClean="0">
                  <a:solidFill>
                    <a:schemeClr val="accent2"/>
                  </a:solidFill>
                  <a:latin typeface="+mn-lt"/>
                </a:rPr>
                <a:t>Clean</a:t>
              </a:r>
              <a:endParaRPr lang="en-US" sz="200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7086600" y="3886200"/>
            <a:ext cx="1447800" cy="762000"/>
            <a:chOff x="4608" y="2736"/>
            <a:chExt cx="912" cy="480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4608" y="2736"/>
              <a:ext cx="864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656" y="2832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+mn-lt"/>
                </a:rPr>
                <a:t>OldDelete</a:t>
              </a: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733800" y="5257800"/>
            <a:ext cx="1371600" cy="762000"/>
            <a:chOff x="2496" y="3600"/>
            <a:chExt cx="864" cy="480"/>
          </a:xfrm>
        </p:grpSpPr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2496" y="3600"/>
              <a:ext cx="864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592" y="3696"/>
              <a:ext cx="7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+mn-lt"/>
                </a:rPr>
                <a:t>Deleted</a:t>
              </a:r>
            </a:p>
          </p:txBody>
        </p: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4114800" y="1295400"/>
            <a:ext cx="1219200" cy="838200"/>
            <a:chOff x="2736" y="1104"/>
            <a:chExt cx="768" cy="528"/>
          </a:xfrm>
        </p:grpSpPr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832" y="124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[from DB]</a:t>
              </a: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2736" y="11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2784" y="12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28" name="Group 49"/>
          <p:cNvGrpSpPr>
            <a:grpSpLocks/>
          </p:cNvGrpSpPr>
          <p:nvPr/>
        </p:nvGrpSpPr>
        <p:grpSpPr bwMode="auto">
          <a:xfrm>
            <a:off x="4953000" y="1905000"/>
            <a:ext cx="2057400" cy="304800"/>
            <a:chOff x="3264" y="1488"/>
            <a:chExt cx="1296" cy="192"/>
          </a:xfrm>
        </p:grpSpPr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3744" y="1488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save</a:t>
              </a: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3264" y="168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7696200" y="2895600"/>
            <a:ext cx="762000" cy="990600"/>
            <a:chOff x="4992" y="2112"/>
            <a:chExt cx="480" cy="624"/>
          </a:xfrm>
        </p:grpSpPr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992" y="2304"/>
              <a:ext cx="4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delete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4992" y="21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34" name="Group 44"/>
          <p:cNvGrpSpPr>
            <a:grpSpLocks/>
          </p:cNvGrpSpPr>
          <p:nvPr/>
        </p:nvGrpSpPr>
        <p:grpSpPr bwMode="auto">
          <a:xfrm>
            <a:off x="4038600" y="2895600"/>
            <a:ext cx="3048000" cy="1603375"/>
            <a:chOff x="2688" y="2112"/>
            <a:chExt cx="1920" cy="1010"/>
          </a:xfrm>
        </p:grpSpPr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26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V="1">
              <a:off x="2688" y="211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3264" y="2928"/>
              <a:ext cx="9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rollback / reload</a:t>
              </a:r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1981200" y="2057400"/>
            <a:ext cx="1676400" cy="307975"/>
            <a:chOff x="1392" y="1584"/>
            <a:chExt cx="1056" cy="194"/>
          </a:xfrm>
        </p:grpSpPr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1392" y="17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1440" y="1584"/>
              <a:ext cx="10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commit / insert</a:t>
              </a:r>
            </a:p>
          </p:txBody>
        </p: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5105400" y="4648200"/>
            <a:ext cx="2743200" cy="990600"/>
            <a:chOff x="3360" y="3216"/>
            <a:chExt cx="1728" cy="624"/>
          </a:xfrm>
        </p:grpSpPr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5088" y="32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H="1">
              <a:off x="3360" y="384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3696" y="3648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commit / delete</a:t>
              </a:r>
            </a:p>
          </p:txBody>
        </p:sp>
      </p:grpSp>
      <p:grpSp>
        <p:nvGrpSpPr>
          <p:cNvPr id="45" name="Group 56"/>
          <p:cNvGrpSpPr>
            <a:grpSpLocks/>
          </p:cNvGrpSpPr>
          <p:nvPr/>
        </p:nvGrpSpPr>
        <p:grpSpPr bwMode="auto">
          <a:xfrm>
            <a:off x="4648200" y="2895600"/>
            <a:ext cx="2438400" cy="1222375"/>
            <a:chOff x="3072" y="2112"/>
            <a:chExt cx="1536" cy="770"/>
          </a:xfrm>
        </p:grpSpPr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3696" y="2688"/>
              <a:ext cx="52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delete</a:t>
              </a:r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 flipV="1">
              <a:off x="3072" y="211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3072" y="288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49" name="Group 58"/>
          <p:cNvGrpSpPr>
            <a:grpSpLocks/>
          </p:cNvGrpSpPr>
          <p:nvPr/>
        </p:nvGrpSpPr>
        <p:grpSpPr bwMode="auto">
          <a:xfrm>
            <a:off x="4953000" y="2243139"/>
            <a:ext cx="2362200" cy="307975"/>
            <a:chOff x="3264" y="1701"/>
            <a:chExt cx="1296" cy="194"/>
          </a:xfrm>
        </p:grpSpPr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3408" y="1701"/>
              <a:ext cx="91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rollback / reload</a:t>
              </a: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 flipH="1">
              <a:off x="3264" y="187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52" name="Group 60"/>
          <p:cNvGrpSpPr>
            <a:grpSpLocks/>
          </p:cNvGrpSpPr>
          <p:nvPr/>
        </p:nvGrpSpPr>
        <p:grpSpPr bwMode="auto">
          <a:xfrm>
            <a:off x="4953000" y="2466976"/>
            <a:ext cx="2438400" cy="307975"/>
            <a:chOff x="3264" y="1842"/>
            <a:chExt cx="1296" cy="194"/>
          </a:xfrm>
        </p:grpSpPr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3408" y="1842"/>
              <a:ext cx="91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commit / update</a:t>
              </a:r>
            </a:p>
          </p:txBody>
        </p:sp>
        <p:sp>
          <p:nvSpPr>
            <p:cNvPr id="54" name="Line 59"/>
            <p:cNvSpPr>
              <a:spLocks noChangeShapeType="1"/>
            </p:cNvSpPr>
            <p:nvPr/>
          </p:nvSpPr>
          <p:spPr bwMode="auto">
            <a:xfrm flipH="1">
              <a:off x="3264" y="20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010400" y="2133600"/>
            <a:ext cx="1371600" cy="762000"/>
            <a:chOff x="4560" y="1536"/>
            <a:chExt cx="864" cy="480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560" y="1536"/>
              <a:ext cx="864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608" y="1632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+mn-lt"/>
                </a:rPr>
                <a:t>OldDirty</a:t>
              </a:r>
            </a:p>
          </p:txBody>
        </p:sp>
      </p:grp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76200" y="4038600"/>
            <a:ext cx="3581400" cy="2246769"/>
          </a:xfrm>
          <a:prstGeom prst="rect">
            <a:avLst/>
          </a:prstGeom>
          <a:solidFill>
            <a:srgbClr val="3366FF">
              <a:alpha val="79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Database transactions need: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insert, delete, modify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Delayed updates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/Explicit Commits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(rollback)</a:t>
            </a:r>
          </a:p>
        </p:txBody>
      </p:sp>
    </p:spTree>
    <p:extLst>
      <p:ext uri="{BB962C8B-B14F-4D97-AF65-F5344CB8AC3E}">
        <p14:creationId xmlns:p14="http://schemas.microsoft.com/office/powerpoint/2010/main" val="37071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State Pattern</a:t>
            </a: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343400"/>
          </a:xfrm>
          <a:ln/>
        </p:spPr>
        <p:txBody>
          <a:bodyPr/>
          <a:lstStyle/>
          <a:p>
            <a:pPr>
              <a:buNone/>
            </a:pPr>
            <a:r>
              <a:rPr lang="en-US" b="1" u="sng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</a:t>
            </a:r>
            <a:r>
              <a:rPr lang="en-US" dirty="0" smtClean="0"/>
              <a:t> When the </a:t>
            </a:r>
            <a:br>
              <a:rPr lang="en-US" dirty="0" smtClean="0"/>
            </a:br>
            <a:r>
              <a:rPr lang="en-US" dirty="0" smtClean="0"/>
              <a:t>behavior of an object, </a:t>
            </a:r>
            <a:br>
              <a:rPr lang="en-US" dirty="0" smtClean="0"/>
            </a:br>
            <a:r>
              <a:rPr lang="en-US" i="1" dirty="0" err="1" smtClean="0"/>
              <a:t>obj</a:t>
            </a:r>
            <a:r>
              <a:rPr lang="en-US" dirty="0" smtClean="0"/>
              <a:t>, changes depending </a:t>
            </a:r>
            <a:br>
              <a:rPr lang="en-US" dirty="0" smtClean="0"/>
            </a:br>
            <a:r>
              <a:rPr lang="en-US" dirty="0" smtClean="0"/>
              <a:t>on its state, how can we avoid complicated conditional statements?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</a:t>
            </a:r>
            <a:r>
              <a:rPr lang="en-US" dirty="0" smtClean="0"/>
              <a:t> Create </a:t>
            </a:r>
            <a:r>
              <a:rPr lang="en-US" i="1" u="sng" dirty="0" smtClean="0"/>
              <a:t>state classes </a:t>
            </a:r>
            <a:r>
              <a:rPr lang="en-US" dirty="0" smtClean="0"/>
              <a:t>implementing a common interface. Delegate state-dependent methods from </a:t>
            </a:r>
            <a:r>
              <a:rPr lang="en-US" i="1" dirty="0" err="1" smtClean="0"/>
              <a:t>obj</a:t>
            </a:r>
            <a:r>
              <a:rPr lang="en-US" dirty="0" smtClean="0"/>
              <a:t> to the current state object.</a:t>
            </a:r>
            <a:endParaRPr lang="en-US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8229600" y="6412468"/>
            <a:ext cx="667250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Q2,3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881" y="685800"/>
            <a:ext cx="524311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State Pattern in TCP</a:t>
            </a:r>
            <a:endParaRPr lang="en-US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81000" y="1523999"/>
            <a:ext cx="2285908" cy="1752600"/>
            <a:chOff x="432" y="1344"/>
            <a:chExt cx="1345" cy="110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32" y="1344"/>
              <a:ext cx="1344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80" y="1392"/>
              <a:ext cx="12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+mn-lt"/>
                </a:rPr>
                <a:t>TCPConnection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32" y="163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80" y="1872"/>
              <a:ext cx="1297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Open( )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Close( )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Acknowledgement( )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32" y="182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666999" y="2082799"/>
            <a:ext cx="2855258" cy="228600"/>
            <a:chOff x="1776" y="1696"/>
            <a:chExt cx="1680" cy="144"/>
          </a:xfrm>
        </p:grpSpPr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1776" y="1696"/>
              <a:ext cx="336" cy="144"/>
            </a:xfrm>
            <a:prstGeom prst="flowChartDecisio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2064" y="177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5410199" y="1371599"/>
            <a:ext cx="2209426" cy="1600200"/>
            <a:chOff x="3504" y="1248"/>
            <a:chExt cx="1300" cy="1008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504" y="1248"/>
              <a:ext cx="1296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52" y="1248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+mn-lt"/>
                </a:rPr>
                <a:t>TCPState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504" y="1687"/>
              <a:ext cx="1300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Open( )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Close( )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Acknowledgement( )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504" y="148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504" y="168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20" name="Group 42"/>
          <p:cNvGrpSpPr>
            <a:grpSpLocks/>
          </p:cNvGrpSpPr>
          <p:nvPr/>
        </p:nvGrpSpPr>
        <p:grpSpPr bwMode="auto">
          <a:xfrm>
            <a:off x="2209800" y="4038599"/>
            <a:ext cx="6934200" cy="1295400"/>
            <a:chOff x="1488" y="2928"/>
            <a:chExt cx="4080" cy="816"/>
          </a:xfrm>
        </p:grpSpPr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1488" y="2928"/>
              <a:ext cx="1300" cy="816"/>
              <a:chOff x="1488" y="2928"/>
              <a:chExt cx="1300" cy="816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488" y="2928"/>
                <a:ext cx="1248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1488" y="2928"/>
                <a:ext cx="1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accent2"/>
                    </a:solidFill>
                    <a:latin typeface="+mn-lt"/>
                  </a:rPr>
                  <a:t>TCPEstablished</a:t>
                </a:r>
              </a:p>
            </p:txBody>
          </p:sp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1488" y="3168"/>
                <a:ext cx="1300" cy="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Open(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Close(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Acknowledgement( )</a:t>
                </a:r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V="1">
                <a:off x="1488" y="3168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2878" y="2928"/>
              <a:ext cx="1295" cy="816"/>
              <a:chOff x="2878" y="2928"/>
              <a:chExt cx="1295" cy="816"/>
            </a:xfrm>
          </p:grpSpPr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2928" y="2928"/>
                <a:ext cx="1205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976" y="2928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accent2"/>
                    </a:solidFill>
                    <a:latin typeface="+mn-lt"/>
                  </a:rPr>
                  <a:t>TCPListen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2878" y="3168"/>
                <a:ext cx="1295" cy="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Open(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Close(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Acknowledgement( )</a:t>
                </a: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2928" y="316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4268" y="2928"/>
              <a:ext cx="1300" cy="816"/>
              <a:chOff x="4268" y="2928"/>
              <a:chExt cx="1300" cy="816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4299" y="2928"/>
                <a:ext cx="1200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4368" y="2928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accent2"/>
                    </a:solidFill>
                    <a:latin typeface="+mn-lt"/>
                  </a:rPr>
                  <a:t>TCPClosed</a:t>
                </a:r>
              </a:p>
            </p:txBody>
          </p:sp>
          <p:sp>
            <p:nvSpPr>
              <p:cNvPr id="26" name="Text Box 31"/>
              <p:cNvSpPr txBox="1">
                <a:spLocks noChangeArrowheads="1"/>
              </p:cNvSpPr>
              <p:nvPr/>
            </p:nvSpPr>
            <p:spPr bwMode="auto">
              <a:xfrm>
                <a:off x="4268" y="3168"/>
                <a:ext cx="1300" cy="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Open(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Close(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+mn-lt"/>
                  </a:rPr>
                  <a:t>Acknowledgement( )</a:t>
                </a:r>
              </a:p>
            </p:txBody>
          </p:sp>
          <p:sp>
            <p:nvSpPr>
              <p:cNvPr id="27" name="Line 32"/>
              <p:cNvSpPr>
                <a:spLocks noChangeShapeType="1"/>
              </p:cNvSpPr>
              <p:nvPr/>
            </p:nvSpPr>
            <p:spPr bwMode="auto">
              <a:xfrm>
                <a:off x="4320" y="3168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</p:grp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3276600" y="2971799"/>
            <a:ext cx="4649992" cy="1066800"/>
            <a:chOff x="2160" y="2256"/>
            <a:chExt cx="2736" cy="672"/>
          </a:xfrm>
        </p:grpSpPr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4077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>
              <a:off x="3909" y="2400"/>
              <a:ext cx="336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4222" y="2592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2160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2160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0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4896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44" name="Group 50"/>
          <p:cNvGrpSpPr>
            <a:grpSpLocks/>
          </p:cNvGrpSpPr>
          <p:nvPr/>
        </p:nvGrpSpPr>
        <p:grpSpPr bwMode="auto">
          <a:xfrm>
            <a:off x="239358" y="2438400"/>
            <a:ext cx="1895008" cy="1893888"/>
            <a:chOff x="240" y="1920"/>
            <a:chExt cx="1115" cy="1193"/>
          </a:xfrm>
        </p:grpSpPr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365" y="192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240" y="2880"/>
              <a:ext cx="1115" cy="233"/>
            </a:xfrm>
            <a:prstGeom prst="rect">
              <a:avLst/>
            </a:prstGeom>
            <a:solidFill>
              <a:srgbClr val="00009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state </a:t>
              </a:r>
              <a:r>
                <a:rPr lang="en-US" sz="1800" b="1" dirty="0" err="1">
                  <a:solidFill>
                    <a:srgbClr val="FFFFFF"/>
                  </a:solidFill>
                  <a:sym typeface="Wingdings" charset="2"/>
                </a:rPr>
                <a:t></a:t>
              </a:r>
              <a:r>
                <a:rPr lang="en-US" sz="1800" b="1" dirty="0">
                  <a:solidFill>
                    <a:srgbClr val="FFFFFF"/>
                  </a:solidFill>
                  <a:sym typeface="Wingdings" charset="2"/>
                </a:rPr>
                <a:t> open( )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365" y="201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9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dirty="0" smtClean="0"/>
              <a:t>State Pattern in Persistence Framework</a:t>
            </a:r>
            <a:endParaRPr lang="en-US" dirty="0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31410" y="2286001"/>
            <a:ext cx="2916671" cy="2198688"/>
            <a:chOff x="384" y="1680"/>
            <a:chExt cx="1720" cy="1385"/>
          </a:xfrm>
        </p:grpSpPr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H="1">
              <a:off x="666" y="1728"/>
              <a:ext cx="19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84" y="2832"/>
              <a:ext cx="1720" cy="233"/>
            </a:xfrm>
            <a:prstGeom prst="rect">
              <a:avLst/>
            </a:prstGeom>
            <a:solidFill>
              <a:srgbClr val="00009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state </a:t>
              </a:r>
              <a:r>
                <a:rPr lang="en-US" sz="1800" b="1">
                  <a:solidFill>
                    <a:schemeClr val="bg1"/>
                  </a:solidFill>
                  <a:sym typeface="Wingdings" charset="2"/>
                </a:rPr>
                <a:t> commit( this );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810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1029879" y="1143000"/>
            <a:ext cx="2146805" cy="2438400"/>
            <a:chOff x="912" y="960"/>
            <a:chExt cx="1266" cy="1536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912" y="960"/>
              <a:ext cx="1266" cy="1536"/>
              <a:chOff x="912" y="960"/>
              <a:chExt cx="1266" cy="1536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912" y="960"/>
                <a:ext cx="1248" cy="15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912" y="960"/>
                <a:ext cx="124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accent2"/>
                    </a:solidFill>
                    <a:latin typeface="+mn-lt"/>
                  </a:rPr>
                  <a:t>PersistentObject</a:t>
                </a: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912" y="1248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48" cy="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+mn-lt"/>
                  </a:rPr>
                  <a:t>commit(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+mn-lt"/>
                  </a:rPr>
                  <a:t>delete(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+mn-lt"/>
                  </a:rPr>
                  <a:t>Rollback(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+mn-lt"/>
                  </a:rPr>
                  <a:t>save( 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 dirty="0" err="1">
                    <a:latin typeface="+mn-lt"/>
                  </a:rPr>
                  <a:t>setState(PObjectState</a:t>
                </a:r>
                <a:r>
                  <a:rPr lang="en-US" sz="1400" b="1" dirty="0">
                    <a:latin typeface="+mn-lt"/>
                  </a:rPr>
                  <a:t>)</a:t>
                </a: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912" y="1296"/>
                <a:ext cx="1266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 dirty="0" err="1">
                    <a:latin typeface="+mn-lt"/>
                  </a:rPr>
                  <a:t>oid</a:t>
                </a:r>
                <a:r>
                  <a:rPr lang="en-US" sz="1400" b="1" dirty="0">
                    <a:latin typeface="+mn-lt"/>
                  </a:rPr>
                  <a:t>: OID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+mn-lt"/>
                  </a:rPr>
                  <a:t>state: </a:t>
                </a:r>
                <a:r>
                  <a:rPr lang="en-US" sz="1400" b="1" dirty="0" err="1">
                    <a:latin typeface="+mn-lt"/>
                  </a:rPr>
                  <a:t>PObjectState</a:t>
                </a:r>
                <a:endParaRPr lang="en-US" sz="1400" b="1" dirty="0">
                  <a:latin typeface="+mn-lt"/>
                </a:endParaRPr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912" y="163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4774414" y="1066800"/>
            <a:ext cx="3581400" cy="1757363"/>
            <a:chOff x="3120" y="912"/>
            <a:chExt cx="2112" cy="1107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120" y="912"/>
              <a:ext cx="163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504" y="91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+mn-lt"/>
                </a:rPr>
                <a:t>PObjectState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120" y="1152"/>
              <a:ext cx="16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3120" y="1344"/>
              <a:ext cx="211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commit (PersistentObject obj);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delete (PersistentObject obj);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rollback (PersistentObject obj);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latin typeface="+mn-lt"/>
                </a:rPr>
                <a:t>save (PersistentObject obj);</a:t>
              </a: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120" y="1344"/>
              <a:ext cx="16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27" name="Group 73"/>
          <p:cNvGrpSpPr>
            <a:grpSpLocks/>
          </p:cNvGrpSpPr>
          <p:nvPr/>
        </p:nvGrpSpPr>
        <p:grpSpPr bwMode="auto">
          <a:xfrm>
            <a:off x="3326614" y="4114800"/>
            <a:ext cx="6023264" cy="1828800"/>
            <a:chOff x="2208" y="2832"/>
            <a:chExt cx="3552" cy="1152"/>
          </a:xfrm>
        </p:grpSpPr>
        <p:grpSp>
          <p:nvGrpSpPr>
            <p:cNvPr id="28" name="Group 57"/>
            <p:cNvGrpSpPr>
              <a:grpSpLocks/>
            </p:cNvGrpSpPr>
            <p:nvPr/>
          </p:nvGrpSpPr>
          <p:grpSpPr bwMode="auto">
            <a:xfrm>
              <a:off x="2208" y="2832"/>
              <a:ext cx="1056" cy="1152"/>
              <a:chOff x="2208" y="2832"/>
              <a:chExt cx="1056" cy="1152"/>
            </a:xfrm>
          </p:grpSpPr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056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42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76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accent2"/>
                    </a:solidFill>
                    <a:latin typeface="+mn-lt"/>
                  </a:rPr>
                  <a:t>OldDirty State</a:t>
                </a:r>
              </a:p>
            </p:txBody>
          </p:sp>
          <p:sp>
            <p:nvSpPr>
              <p:cNvPr id="43" name="Line 45"/>
              <p:cNvSpPr>
                <a:spLocks noChangeShapeType="1"/>
              </p:cNvSpPr>
              <p:nvPr/>
            </p:nvSpPr>
            <p:spPr bwMode="auto">
              <a:xfrm>
                <a:off x="2208" y="321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>
                <a:off x="2208" y="34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45" name="Text Box 51"/>
              <p:cNvSpPr txBox="1">
                <a:spLocks noChangeArrowheads="1"/>
              </p:cNvSpPr>
              <p:nvPr/>
            </p:nvSpPr>
            <p:spPr bwMode="auto">
              <a:xfrm>
                <a:off x="2256" y="3456"/>
                <a:ext cx="1008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>
                    <a:latin typeface="+mn-lt"/>
                  </a:rPr>
                  <a:t>commit( …)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>
                    <a:latin typeface="+mn-lt"/>
                  </a:rPr>
                  <a:t>delete(…)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>
                    <a:latin typeface="+mn-lt"/>
                  </a:rPr>
                  <a:t>rollback(…)</a:t>
                </a:r>
              </a:p>
            </p:txBody>
          </p:sp>
        </p:grpSp>
        <p:grpSp>
          <p:nvGrpSpPr>
            <p:cNvPr id="29" name="Group 56"/>
            <p:cNvGrpSpPr>
              <a:grpSpLocks/>
            </p:cNvGrpSpPr>
            <p:nvPr/>
          </p:nvGrpSpPr>
          <p:grpSpPr bwMode="auto">
            <a:xfrm>
              <a:off x="3456" y="2832"/>
              <a:ext cx="1008" cy="1152"/>
              <a:chOff x="3456" y="2832"/>
              <a:chExt cx="1008" cy="1152"/>
            </a:xfrm>
          </p:grpSpPr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100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37" name="Text Box 43"/>
              <p:cNvSpPr txBox="1">
                <a:spLocks noChangeArrowheads="1"/>
              </p:cNvSpPr>
              <p:nvPr/>
            </p:nvSpPr>
            <p:spPr bwMode="auto">
              <a:xfrm>
                <a:off x="3552" y="2832"/>
                <a:ext cx="76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accent2"/>
                    </a:solidFill>
                    <a:latin typeface="+mn-lt"/>
                  </a:rPr>
                  <a:t>OldClean State</a:t>
                </a:r>
              </a:p>
            </p:txBody>
          </p:sp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>
                <a:off x="3456" y="321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39" name="Text Box 48"/>
              <p:cNvSpPr txBox="1">
                <a:spLocks noChangeArrowheads="1"/>
              </p:cNvSpPr>
              <p:nvPr/>
            </p:nvSpPr>
            <p:spPr bwMode="auto">
              <a:xfrm>
                <a:off x="3456" y="3456"/>
                <a:ext cx="1008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>
                    <a:latin typeface="+mn-lt"/>
                  </a:rPr>
                  <a:t>delete(…)</a:t>
                </a: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>
                    <a:latin typeface="+mn-lt"/>
                  </a:rPr>
                  <a:t>save (…)</a:t>
                </a:r>
              </a:p>
            </p:txBody>
          </p:sp>
          <p:sp>
            <p:nvSpPr>
              <p:cNvPr id="40" name="Line 53"/>
              <p:cNvSpPr>
                <a:spLocks noChangeShapeType="1"/>
              </p:cNvSpPr>
              <p:nvPr/>
            </p:nvSpPr>
            <p:spPr bwMode="auto">
              <a:xfrm>
                <a:off x="3456" y="340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  <p:grpSp>
          <p:nvGrpSpPr>
            <p:cNvPr id="30" name="Group 55"/>
            <p:cNvGrpSpPr>
              <a:grpSpLocks/>
            </p:cNvGrpSpPr>
            <p:nvPr/>
          </p:nvGrpSpPr>
          <p:grpSpPr bwMode="auto">
            <a:xfrm>
              <a:off x="4656" y="2832"/>
              <a:ext cx="1104" cy="1152"/>
              <a:chOff x="4656" y="2832"/>
              <a:chExt cx="1104" cy="1152"/>
            </a:xfrm>
          </p:grpSpPr>
          <p:sp>
            <p:nvSpPr>
              <p:cNvPr id="31" name="Rectangle 41"/>
              <p:cNvSpPr>
                <a:spLocks noChangeArrowheads="1"/>
              </p:cNvSpPr>
              <p:nvPr/>
            </p:nvSpPr>
            <p:spPr bwMode="auto">
              <a:xfrm>
                <a:off x="4656" y="2832"/>
                <a:ext cx="960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32" name="Text Box 44"/>
              <p:cNvSpPr txBox="1">
                <a:spLocks noChangeArrowheads="1"/>
              </p:cNvSpPr>
              <p:nvPr/>
            </p:nvSpPr>
            <p:spPr bwMode="auto">
              <a:xfrm>
                <a:off x="4800" y="2832"/>
                <a:ext cx="6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accent2"/>
                    </a:solidFill>
                    <a:latin typeface="+mn-lt"/>
                  </a:rPr>
                  <a:t>New State</a:t>
                </a:r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>
                <a:off x="4656" y="321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  <p:sp>
            <p:nvSpPr>
              <p:cNvPr id="34" name="Text Box 52"/>
              <p:cNvSpPr txBox="1">
                <a:spLocks noChangeArrowheads="1"/>
              </p:cNvSpPr>
              <p:nvPr/>
            </p:nvSpPr>
            <p:spPr bwMode="auto">
              <a:xfrm>
                <a:off x="4752" y="3456"/>
                <a:ext cx="100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400" b="1">
                    <a:latin typeface="+mn-lt"/>
                  </a:rPr>
                  <a:t>commit( …)</a:t>
                </a:r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4656" y="3408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1">
                  <a:latin typeface="+mn-lt"/>
                </a:endParaRPr>
              </a:p>
            </p:txBody>
          </p:sp>
        </p:grpSp>
      </p:grp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4012414" y="2819400"/>
            <a:ext cx="4476750" cy="1295400"/>
            <a:chOff x="2640" y="2016"/>
            <a:chExt cx="2640" cy="816"/>
          </a:xfrm>
        </p:grpSpPr>
        <p:sp>
          <p:nvSpPr>
            <p:cNvPr id="47" name="AutoShape 33"/>
            <p:cNvSpPr>
              <a:spLocks noChangeArrowheads="1"/>
            </p:cNvSpPr>
            <p:nvPr/>
          </p:nvSpPr>
          <p:spPr bwMode="auto">
            <a:xfrm>
              <a:off x="3719" y="2400"/>
              <a:ext cx="432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 flipV="1">
              <a:off x="3936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 flipH="1">
              <a:off x="2640" y="254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4128" y="254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>
              <a:off x="528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>
              <a:off x="3936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3150385" y="1981200"/>
            <a:ext cx="1627909" cy="366713"/>
            <a:chOff x="2160" y="1488"/>
            <a:chExt cx="960" cy="231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160" y="148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56" name="Text Box 62"/>
            <p:cNvSpPr txBox="1">
              <a:spLocks noChangeArrowheads="1"/>
            </p:cNvSpPr>
            <p:nvPr/>
          </p:nvSpPr>
          <p:spPr bwMode="auto">
            <a:xfrm>
              <a:off x="2160" y="148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+mn-lt"/>
                </a:rPr>
                <a:t>*</a:t>
              </a:r>
            </a:p>
          </p:txBody>
        </p:sp>
        <p:sp>
          <p:nvSpPr>
            <p:cNvPr id="57" name="Text Box 63"/>
            <p:cNvSpPr txBox="1">
              <a:spLocks noChangeArrowheads="1"/>
            </p:cNvSpPr>
            <p:nvPr/>
          </p:nvSpPr>
          <p:spPr bwMode="auto">
            <a:xfrm>
              <a:off x="283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+mn-lt"/>
                </a:rPr>
                <a:t>1</a:t>
              </a:r>
            </a:p>
          </p:txBody>
        </p:sp>
      </p:grpSp>
      <p:sp>
        <p:nvSpPr>
          <p:cNvPr id="65" name="Rectangle 64"/>
          <p:cNvSpPr>
            <a:spLocks/>
          </p:cNvSpPr>
          <p:nvPr/>
        </p:nvSpPr>
        <p:spPr bwMode="auto">
          <a:xfrm>
            <a:off x="8539245" y="6412468"/>
            <a:ext cx="41056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 and 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values are you storing in your system?</a:t>
            </a:r>
          </a:p>
          <a:p>
            <a:r>
              <a:rPr lang="en-US" dirty="0" smtClean="0"/>
              <a:t>Where are these being stored?</a:t>
            </a:r>
          </a:p>
          <a:p>
            <a:r>
              <a:rPr lang="en-US" dirty="0" smtClean="0"/>
              <a:t>What would happen if you actually tried to store “objects” as these are used in your program?</a:t>
            </a:r>
            <a:endParaRPr lang="en-US" dirty="0"/>
          </a:p>
        </p:txBody>
      </p:sp>
      <p:pic>
        <p:nvPicPr>
          <p:cNvPr id="26626" name="Picture 2" descr="http://upload.wikimedia.org/wikipedia/en/thumb/d/dd/The_Persistence_of_Memory.jpg/300px-The_Persistence_of_Mem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95" y="3429000"/>
            <a:ext cx="3723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876800"/>
            <a:ext cx="4070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famous example of persistence? Salvador Dali’s “limp watches” painting, officially called “Persistence of Memory.”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11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666" y="895878"/>
            <a:ext cx="4446085" cy="526754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A 2</a:t>
            </a:r>
            <a:r>
              <a:rPr lang="en-US" baseline="30000" dirty="0" smtClean="0"/>
              <a:t>nd</a:t>
            </a:r>
            <a:r>
              <a:rPr lang="en-US" dirty="0" smtClean="0"/>
              <a:t> Cartoon </a:t>
            </a:r>
            <a:r>
              <a:rPr lang="en-US" dirty="0"/>
              <a:t>of the Day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553640" y="6147494"/>
            <a:ext cx="6837760" cy="2533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3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Used by permission. http://</a:t>
            </a:r>
            <a:r>
              <a:rPr lang="en-US" sz="13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www.questionablecontent.net/view.php?comic</a:t>
            </a:r>
            <a:r>
              <a:rPr lang="en-US" sz="13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=1555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95878"/>
            <a:ext cx="4495800" cy="52763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0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/>
              <a:t>Command Pattern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5486400" cy="5257800"/>
          </a:xfrm>
          <a:ln/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When we need to record operations so we can undo them, or execute them later, what should we do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Define a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Command</a:t>
            </a:r>
            <a:r>
              <a:rPr lang="en-US" dirty="0"/>
              <a:t> interface that represents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possible operations.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</a:t>
            </a:r>
            <a:r>
              <a:rPr lang="en-US" dirty="0"/>
              <a:t>subclasses of it for each kind of operation and instances for each actual operation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8248150" y="6336268"/>
            <a:ext cx="667250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Q5,6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51" y="2286000"/>
            <a:ext cx="362504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Patterns, Tradeoffs</a:t>
            </a:r>
            <a:endParaRPr lang="en-US" sz="32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066800"/>
            <a:ext cx="7772400" cy="51054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Identify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criteria for the design of a software system and select patterns, create frameworks, and partition software to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satisfy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the inherent trade-offs.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90"/>
                </a:solidFill>
                <a:latin typeface="Arial" charset="0"/>
              </a:rPr>
            </a:br>
            <a:endParaRPr lang="en-US" sz="1100" dirty="0" smtClean="0">
              <a:solidFill>
                <a:srgbClr val="000090"/>
              </a:solidFill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Using </a:t>
            </a:r>
            <a:r>
              <a:rPr lang="en-US" dirty="0" err="1" smtClean="0">
                <a:latin typeface="Arial" charset="0"/>
              </a:rPr>
              <a:t>GoF</a:t>
            </a:r>
            <a:r>
              <a:rPr lang="en-US" dirty="0" smtClean="0">
                <a:latin typeface="Arial" charset="0"/>
              </a:rPr>
              <a:t> Patterns in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Iteration 3</a:t>
            </a:r>
          </a:p>
          <a:p>
            <a:pPr lvl="1"/>
            <a:r>
              <a:rPr lang="en-US" dirty="0">
                <a:latin typeface="Arial" charset="0"/>
              </a:rPr>
              <a:t>Finish up Template </a:t>
            </a:r>
            <a:r>
              <a:rPr lang="en-US" dirty="0" smtClean="0">
                <a:latin typeface="Arial" charset="0"/>
              </a:rPr>
              <a:t>Pattern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State </a:t>
            </a:r>
            <a:r>
              <a:rPr lang="en-US" dirty="0" smtClean="0">
                <a:latin typeface="Arial" charset="0"/>
              </a:rPr>
              <a:t>Pattern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Command </a:t>
            </a:r>
            <a:r>
              <a:rPr lang="en-US" dirty="0" smtClean="0">
                <a:latin typeface="Arial" charset="0"/>
              </a:rPr>
              <a:t>Pattern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Deployment Diagrams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28800"/>
            <a:ext cx="4038600" cy="4038600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8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Uses for the</a:t>
            </a:r>
            <a:r>
              <a:rPr lang="en-US" dirty="0" smtClean="0"/>
              <a:t> Command </a:t>
            </a:r>
            <a:r>
              <a:rPr lang="en-US" dirty="0"/>
              <a:t>Pattern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343400" cy="4876800"/>
          </a:xfrm>
          <a:ln/>
        </p:spPr>
        <p:txBody>
          <a:bodyPr/>
          <a:lstStyle/>
          <a:p>
            <a:pPr>
              <a:spcBef>
                <a:spcPts val="2472"/>
              </a:spcBef>
            </a:pPr>
            <a:r>
              <a:rPr lang="en-US" dirty="0"/>
              <a:t>Undo/redo</a:t>
            </a:r>
          </a:p>
          <a:p>
            <a:pPr>
              <a:spcBef>
                <a:spcPts val="2472"/>
              </a:spcBef>
            </a:pPr>
            <a:r>
              <a:rPr lang="en-US" dirty="0"/>
              <a:t>Prioritizing and </a:t>
            </a:r>
            <a:r>
              <a:rPr lang="en-US" dirty="0" smtClean="0"/>
              <a:t>Queuing </a:t>
            </a:r>
            <a:r>
              <a:rPr lang="en-US" dirty="0"/>
              <a:t>operations</a:t>
            </a:r>
          </a:p>
          <a:p>
            <a:pPr>
              <a:spcBef>
                <a:spcPts val="2472"/>
              </a:spcBef>
            </a:pPr>
            <a:r>
              <a:rPr lang="en-US" dirty="0"/>
              <a:t>Composing multi-part operations</a:t>
            </a:r>
          </a:p>
          <a:p>
            <a:pPr>
              <a:spcBef>
                <a:spcPts val="2472"/>
              </a:spcBef>
            </a:pPr>
            <a:r>
              <a:rPr lang="en-US" dirty="0"/>
              <a:t>Progress bars</a:t>
            </a:r>
          </a:p>
          <a:p>
            <a:pPr>
              <a:spcBef>
                <a:spcPts val="2472"/>
              </a:spcBef>
            </a:pPr>
            <a:r>
              <a:rPr lang="en-US" dirty="0"/>
              <a:t>Macro recording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8504834" y="6412468"/>
            <a:ext cx="41056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Q7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92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Command Pattern in </a:t>
            </a:r>
            <a:r>
              <a:rPr lang="en-US" dirty="0" err="1" smtClean="0"/>
              <a:t>NextGen</a:t>
            </a:r>
            <a:r>
              <a:rPr lang="en-US" dirty="0" smtClean="0"/>
              <a:t> POS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FACC6-D597-D148-A010-C81EAA2B73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0898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73363076"/>
              </p:ext>
            </p:extLst>
          </p:nvPr>
        </p:nvGraphicFramePr>
        <p:xfrm>
          <a:off x="0" y="726281"/>
          <a:ext cx="9144000" cy="613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Visio" r:id="rId4" imgW="6892560" imgH="4623480" progId="">
                  <p:embed/>
                </p:oleObj>
              </mc:Choice>
              <mc:Fallback>
                <p:oleObj name="Visio" r:id="rId4" imgW="6892560" imgH="46234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6281"/>
                        <a:ext cx="9144000" cy="6131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895600" y="5867400"/>
            <a:ext cx="533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181600" y="5867400"/>
            <a:ext cx="533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543800" y="5867400"/>
            <a:ext cx="533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1066800" y="2514600"/>
            <a:ext cx="2819400" cy="838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981200" y="2514600"/>
            <a:ext cx="5638800" cy="1905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045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pattern in your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any commands you need to save, like in a linked list?</a:t>
            </a:r>
          </a:p>
          <a:p>
            <a:pPr lvl="1"/>
            <a:r>
              <a:rPr lang="en-US" dirty="0" smtClean="0"/>
              <a:t>May need to undo later?</a:t>
            </a:r>
          </a:p>
          <a:p>
            <a:pPr lvl="1"/>
            <a:r>
              <a:rPr lang="en-US" dirty="0" smtClean="0"/>
              <a:t>May need to turn them into a script?</a:t>
            </a:r>
          </a:p>
          <a:p>
            <a:pPr lvl="1"/>
            <a:r>
              <a:rPr lang="en-US" dirty="0" smtClean="0"/>
              <a:t>May want to see them “reenacted” in some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dirty="0" smtClean="0"/>
              <a:t>Deployment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4876800"/>
          </a:xfrm>
        </p:spPr>
        <p:txBody>
          <a:bodyPr/>
          <a:lstStyle/>
          <a:p>
            <a:r>
              <a:rPr lang="en-US" dirty="0" smtClean="0"/>
              <a:t>Recall two key Architectural views:</a:t>
            </a:r>
          </a:p>
          <a:p>
            <a:pPr lvl="1"/>
            <a:r>
              <a:rPr lang="en-US" dirty="0" smtClean="0"/>
              <a:t>Logical Architecture</a:t>
            </a:r>
          </a:p>
          <a:p>
            <a:pPr lvl="1"/>
            <a:r>
              <a:rPr lang="en-US" u="sng" dirty="0" smtClean="0"/>
              <a:t>Deployment Architecture</a:t>
            </a:r>
            <a:br>
              <a:rPr lang="en-US" u="sng" dirty="0" smtClean="0"/>
            </a:br>
            <a:endParaRPr lang="en-US" u="sng" dirty="0" smtClean="0"/>
          </a:p>
          <a:p>
            <a:r>
              <a:rPr lang="en-US" u="sng" dirty="0" smtClean="0">
                <a:solidFill>
                  <a:srgbClr val="800000"/>
                </a:solidFill>
              </a:rPr>
              <a:t>Deployment Diagrams</a:t>
            </a:r>
            <a:r>
              <a:rPr lang="en-US" dirty="0" smtClean="0"/>
              <a:t> provide the means to express how the physical components </a:t>
            </a:r>
            <a:br>
              <a:rPr lang="en-US" dirty="0" smtClean="0"/>
            </a:br>
            <a:r>
              <a:rPr lang="en-US" dirty="0" smtClean="0"/>
              <a:t>of the system are organized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05000"/>
            <a:ext cx="3927021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892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76200" y="152400"/>
            <a:ext cx="8991600" cy="6324600"/>
          </a:xfrm>
          <a:prstGeom prst="roundRect">
            <a:avLst>
              <a:gd name="adj" fmla="val 2296"/>
            </a:avLst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13" y="240488"/>
            <a:ext cx="8257288" cy="61603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/>
          </p:cNvSpPr>
          <p:nvPr/>
        </p:nvSpPr>
        <p:spPr bwMode="auto">
          <a:xfrm>
            <a:off x="411361" y="3352800"/>
            <a:ext cx="2560439" cy="3048000"/>
          </a:xfrm>
          <a:prstGeom prst="roundRect">
            <a:avLst>
              <a:gd name="adj" fmla="val 6046"/>
            </a:avLst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7239000" y="4114800"/>
            <a:ext cx="1600200" cy="2144911"/>
          </a:xfrm>
          <a:prstGeom prst="roundRect">
            <a:avLst>
              <a:gd name="adj" fmla="val 6606"/>
            </a:avLst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38400" y="76200"/>
            <a:ext cx="5866852" cy="1042541"/>
            <a:chOff x="0" y="0"/>
            <a:chExt cx="5255" cy="934"/>
          </a:xfrm>
        </p:grpSpPr>
        <p:sp>
          <p:nvSpPr>
            <p:cNvPr id="18438" name="AutoShape 6"/>
            <p:cNvSpPr>
              <a:spLocks/>
            </p:cNvSpPr>
            <p:nvPr/>
          </p:nvSpPr>
          <p:spPr bwMode="auto">
            <a:xfrm>
              <a:off x="639" y="0"/>
              <a:ext cx="4616" cy="616"/>
            </a:xfrm>
            <a:prstGeom prst="roundRect">
              <a:avLst>
                <a:gd name="adj" fmla="val 19477"/>
              </a:avLst>
            </a:prstGeom>
            <a:solidFill>
              <a:srgbClr val="0000FF">
                <a:alpha val="61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Outer boxes represent machines</a:t>
              </a: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rot="10800000" flipH="1">
              <a:off x="0" y="422"/>
              <a:ext cx="633" cy="270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rot="10800000" flipH="1">
              <a:off x="1238" y="618"/>
              <a:ext cx="46" cy="316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1676931"/>
            <a:ext cx="5790903" cy="2793940"/>
            <a:chOff x="0" y="-136"/>
            <a:chExt cx="5188" cy="2502"/>
          </a:xfrm>
        </p:grpSpPr>
        <p:sp>
          <p:nvSpPr>
            <p:cNvPr id="18442" name="AutoShape 10"/>
            <p:cNvSpPr>
              <a:spLocks/>
            </p:cNvSpPr>
            <p:nvPr/>
          </p:nvSpPr>
          <p:spPr bwMode="auto">
            <a:xfrm>
              <a:off x="0" y="1342"/>
              <a:ext cx="2368" cy="1024"/>
            </a:xfrm>
            <a:prstGeom prst="roundRect">
              <a:avLst>
                <a:gd name="adj" fmla="val 11718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Lines represent communication</a:t>
              </a: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>
              <a:off x="2142" y="-136"/>
              <a:ext cx="247" cy="1478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2335" y="819"/>
              <a:ext cx="389" cy="520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>
              <a:off x="2380" y="819"/>
              <a:ext cx="2808" cy="689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181302" y="3118024"/>
            <a:ext cx="3934644" cy="2977947"/>
            <a:chOff x="211" y="0"/>
            <a:chExt cx="3525" cy="2667"/>
          </a:xfrm>
        </p:grpSpPr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53" y="1780"/>
              <a:ext cx="360" cy="212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V="1">
              <a:off x="211" y="2101"/>
              <a:ext cx="704" cy="88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297" y="0"/>
              <a:ext cx="665" cy="1643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AutoShape 15"/>
            <p:cNvSpPr>
              <a:spLocks/>
            </p:cNvSpPr>
            <p:nvPr/>
          </p:nvSpPr>
          <p:spPr bwMode="auto">
            <a:xfrm>
              <a:off x="894" y="1507"/>
              <a:ext cx="2842" cy="1160"/>
            </a:xfrm>
            <a:prstGeom prst="roundRect">
              <a:avLst>
                <a:gd name="adj" fmla="val 7245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Nested boxes show “execution environment nodes”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553274" y="3429000"/>
            <a:ext cx="2590726" cy="1089421"/>
            <a:chOff x="305" y="0"/>
            <a:chExt cx="2321" cy="976"/>
          </a:xfrm>
        </p:grpSpPr>
        <p:sp>
          <p:nvSpPr>
            <p:cNvPr id="18452" name="AutoShape 20"/>
            <p:cNvSpPr>
              <a:spLocks/>
            </p:cNvSpPr>
            <p:nvPr/>
          </p:nvSpPr>
          <p:spPr bwMode="auto">
            <a:xfrm>
              <a:off x="646" y="0"/>
              <a:ext cx="1980" cy="751"/>
            </a:xfrm>
            <a:prstGeom prst="roundRect">
              <a:avLst>
                <a:gd name="adj" fmla="val 1281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Can label with protocols</a:t>
              </a: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rot="10800000" flipH="1">
              <a:off x="305" y="683"/>
              <a:ext cx="382" cy="293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286297" y="1241226"/>
            <a:ext cx="2772669" cy="1044774"/>
            <a:chOff x="-1092" y="0"/>
            <a:chExt cx="2484" cy="936"/>
          </a:xfrm>
        </p:grpSpPr>
        <p:sp>
          <p:nvSpPr>
            <p:cNvPr id="18455" name="AutoShape 23"/>
            <p:cNvSpPr>
              <a:spLocks/>
            </p:cNvSpPr>
            <p:nvPr/>
          </p:nvSpPr>
          <p:spPr bwMode="auto">
            <a:xfrm>
              <a:off x="0" y="0"/>
              <a:ext cx="1392" cy="936"/>
            </a:xfrm>
            <a:prstGeom prst="roundRect">
              <a:avLst>
                <a:gd name="adj" fmla="val 1281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Software artifact</a:t>
              </a:r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rot="10800000" flipH="1" flipV="1">
              <a:off x="-1092" y="137"/>
              <a:ext cx="1092" cy="341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3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board, draw a deployment diagram of your project system, as it will run.</a:t>
            </a:r>
          </a:p>
          <a:p>
            <a:r>
              <a:rPr lang="en-US" dirty="0" smtClean="0"/>
              <a:t>Explain what equipment issues could relate to your plan for deployment.</a:t>
            </a:r>
            <a:endParaRPr lang="en-US" dirty="0"/>
          </a:p>
        </p:txBody>
      </p:sp>
      <p:pic>
        <p:nvPicPr>
          <p:cNvPr id="26626" name="Picture 2" descr="http://www.devx.com/assets/articlefigs/12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9899"/>
            <a:ext cx="48291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1" y="49530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Deployment diagram for a system combining in-house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software. </a:t>
            </a:r>
            <a:r>
              <a:rPr lang="en-US" sz="1600" dirty="0"/>
              <a:t>From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www.devx.com/enterprise/Article/27899/0/page/3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22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2337489"/>
            <a:ext cx="2679700" cy="3606111"/>
          </a:xfrm>
          <a:prstGeom prst="rect">
            <a:avLst/>
          </a:prstGeom>
        </p:spPr>
      </p:pic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  <a:ln/>
        </p:spPr>
        <p:txBody>
          <a:bodyPr/>
          <a:lstStyle/>
          <a:p>
            <a:r>
              <a:rPr lang="en-US" dirty="0" smtClean="0"/>
              <a:t>Persistence Framework – a service to provide object to record mapping</a:t>
            </a: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534400" cy="4495800"/>
          </a:xfrm>
          <a:ln/>
        </p:spPr>
        <p:txBody>
          <a:bodyPr/>
          <a:lstStyle/>
          <a:p>
            <a:pPr>
              <a:buNone/>
            </a:pPr>
            <a:r>
              <a:rPr lang="en-US" sz="3200" dirty="0" smtClean="0"/>
              <a:t>	In a Persistence </a:t>
            </a:r>
            <a:r>
              <a:rPr lang="en-US" sz="3200" dirty="0"/>
              <a:t>Framework a </a:t>
            </a:r>
            <a:r>
              <a:rPr lang="en-US" sz="3200" u="sng" dirty="0" smtClean="0"/>
              <a:t>record</a:t>
            </a:r>
            <a:r>
              <a:rPr lang="en-US" sz="3200" dirty="0" smtClean="0"/>
              <a:t> </a:t>
            </a:r>
            <a:r>
              <a:rPr lang="en-US" sz="3200" dirty="0"/>
              <a:t>is </a:t>
            </a:r>
            <a:r>
              <a:rPr lang="en-US" sz="3200" dirty="0" smtClean="0"/>
              <a:t>to an </a:t>
            </a:r>
            <a:r>
              <a:rPr lang="en-US" sz="3200" u="sng" dirty="0"/>
              <a:t>object</a:t>
            </a:r>
            <a:r>
              <a:rPr lang="en-US" sz="3200" dirty="0" smtClean="0"/>
              <a:t>, as a _________ is to a graphical object in a </a:t>
            </a:r>
            <a:br>
              <a:rPr lang="en-US" sz="3200" dirty="0" smtClean="0"/>
            </a:br>
            <a:r>
              <a:rPr lang="en-US" sz="3200" dirty="0" smtClean="0"/>
              <a:t>GUI Framework.</a:t>
            </a:r>
          </a:p>
          <a:p>
            <a:pPr>
              <a:buNone/>
            </a:pPr>
            <a:endParaRPr lang="en-US" sz="3200" dirty="0"/>
          </a:p>
          <a:p>
            <a:pPr lvl="1"/>
            <a:r>
              <a:rPr lang="en-US" dirty="0"/>
              <a:t>Think for 15 seconds…</a:t>
            </a:r>
          </a:p>
          <a:p>
            <a:pPr lvl="1"/>
            <a:r>
              <a:rPr lang="en-US" dirty="0"/>
              <a:t>Turn to a neighbor and discuss </a:t>
            </a:r>
            <a:br>
              <a:rPr lang="en-US" dirty="0"/>
            </a:br>
            <a:r>
              <a:rPr lang="en-US" dirty="0"/>
              <a:t>it for a minute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5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1066800"/>
            <a:ext cx="9144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Persistence Framework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+mj-lt"/>
              </a:rPr>
              <a:t>Domain Layer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67000" y="10668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+mj-lt"/>
              </a:rPr>
              <a:t>Persistence Framework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0" y="10668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8000"/>
                </a:solidFill>
                <a:latin typeface="+mj-lt"/>
              </a:rPr>
              <a:t>Relational Database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667000" y="10668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867400" y="990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172200" y="2438400"/>
            <a:ext cx="2743200" cy="2133600"/>
            <a:chOff x="3888" y="1632"/>
            <a:chExt cx="1728" cy="134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88" y="1632"/>
              <a:ext cx="1728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936" y="1728"/>
              <a:ext cx="16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Name                     City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888" y="19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36" y="2016"/>
              <a:ext cx="1632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RHIT              Terre Haute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Purdue	</a:t>
              </a:r>
              <a:r>
                <a:rPr lang="en-US" sz="1600" dirty="0">
                  <a:latin typeface="+mn-lt"/>
                </a:rPr>
                <a:t>  </a:t>
              </a:r>
              <a:r>
                <a:rPr lang="en-US" sz="1600" dirty="0" smtClean="0">
                  <a:latin typeface="+mn-lt"/>
                </a:rPr>
                <a:t>    W. Lafayette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Indiana U.      Bloomington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Butler U.        Indianapolis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888" y="225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888" y="249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888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656" y="16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48400" y="45720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+mn-lt"/>
              </a:rPr>
              <a:t>University Table</a:t>
            </a: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228600" y="2590800"/>
            <a:ext cx="2057400" cy="1447800"/>
            <a:chOff x="144" y="1728"/>
            <a:chExt cx="1296" cy="912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129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92" y="1872"/>
              <a:ext cx="120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u="sng" dirty="0">
                  <a:latin typeface="+mn-lt"/>
                </a:rPr>
                <a:t>:University</a:t>
              </a:r>
              <a:endParaRPr lang="en-US" sz="1600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name =</a:t>
              </a:r>
              <a:r>
                <a:rPr lang="en-US" sz="1600" dirty="0" smtClean="0">
                  <a:latin typeface="+mn-lt"/>
                </a:rPr>
                <a:t> Butler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city = </a:t>
              </a:r>
              <a:r>
                <a:rPr lang="en-US" sz="1600" dirty="0" smtClean="0">
                  <a:latin typeface="+mn-lt"/>
                </a:rPr>
                <a:t>Indianapolis</a:t>
              </a:r>
              <a:endParaRPr lang="en-US" sz="1600" b="1" u="sng" dirty="0">
                <a:latin typeface="+mn-lt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800" y="426720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+mn-lt"/>
              </a:rPr>
              <a:t>University object</a:t>
            </a:r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048000" y="2057400"/>
            <a:ext cx="2590800" cy="1600200"/>
            <a:chOff x="1920" y="1632"/>
            <a:chExt cx="1632" cy="1008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920" y="1632"/>
              <a:ext cx="163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968" y="1728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 smtClean="0">
                  <a:latin typeface="+mn-lt"/>
                </a:rPr>
                <a:t>PersistenceFaçade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920" y="201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968" y="2064"/>
              <a:ext cx="148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+mn-lt"/>
                </a:rPr>
                <a:t>get(OID, class):Object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+mn-lt"/>
                </a:rPr>
                <a:t>put(OID, object)</a:t>
              </a: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895600" y="5029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Retrieve from RDB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895600" y="55626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+mn-lt"/>
              </a:rPr>
              <a:t>get(OID, University)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 flipV="1">
            <a:off x="2438400" y="3886200"/>
            <a:ext cx="36576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2362200" y="3810000"/>
            <a:ext cx="3733800" cy="2514600"/>
            <a:chOff x="1488" y="2496"/>
            <a:chExt cx="2352" cy="1584"/>
          </a:xfrm>
        </p:grpSpPr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488" y="2496"/>
              <a:ext cx="235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680" y="249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3696" y="2496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819400" y="4495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+mn-lt"/>
              </a:rPr>
              <a:t>Store object in RDB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971800" y="50292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put(OID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,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 Butler U.)</a:t>
            </a:r>
            <a:endParaRPr lang="en-US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62200" y="3962400"/>
            <a:ext cx="37338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9" name="Group 42"/>
          <p:cNvGrpSpPr>
            <a:grpSpLocks/>
          </p:cNvGrpSpPr>
          <p:nvPr/>
        </p:nvGrpSpPr>
        <p:grpSpPr bwMode="auto">
          <a:xfrm>
            <a:off x="0" y="2362200"/>
            <a:ext cx="6096000" cy="2590800"/>
            <a:chOff x="0" y="1584"/>
            <a:chExt cx="3840" cy="1632"/>
          </a:xfrm>
        </p:grpSpPr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0" y="1584"/>
              <a:ext cx="3840" cy="1632"/>
              <a:chOff x="0" y="1584"/>
              <a:chExt cx="3840" cy="1632"/>
            </a:xfrm>
          </p:grpSpPr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0" y="1584"/>
                <a:ext cx="1584" cy="16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B3B3B3"/>
                  </a:solidFill>
                  <a:latin typeface="+mn-lt"/>
                </a:endParaRPr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230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B3B3B3"/>
                  </a:solidFill>
                  <a:latin typeface="+mn-lt"/>
                </a:endParaRPr>
              </a:p>
            </p:txBody>
          </p:sp>
        </p:grp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680" y="25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B3B3B3"/>
                </a:solidFill>
                <a:latin typeface="+mn-lt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696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B3B3B3"/>
                </a:solidFill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00" y="5616714"/>
            <a:ext cx="8246660" cy="784086"/>
            <a:chOff x="457200" y="5616714"/>
            <a:chExt cx="8246660" cy="784086"/>
          </a:xfrm>
        </p:grpSpPr>
        <p:sp>
          <p:nvSpPr>
            <p:cNvPr id="47" name="TextBox 46"/>
            <p:cNvSpPr txBox="1"/>
            <p:nvPr/>
          </p:nvSpPr>
          <p:spPr>
            <a:xfrm>
              <a:off x="457200" y="5845314"/>
              <a:ext cx="1580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Use Objects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62557" y="5692914"/>
              <a:ext cx="20778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(Pretend to)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Store as Objects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24070" y="5616714"/>
              <a:ext cx="22797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(Really)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Store as Relations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2403764" y="6073914"/>
              <a:ext cx="644236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527964" y="6073914"/>
              <a:ext cx="644236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69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9" grpId="0" autoUpdateAnimBg="0"/>
      <p:bldP spid="23" grpId="0" autoUpdateAnimBg="0"/>
      <p:bldP spid="29" grpId="0" autoUpdateAnimBg="0"/>
      <p:bldP spid="30" grpId="0" autoUpdateAnimBg="0"/>
      <p:bldP spid="31" grpId="0" animBg="1"/>
      <p:bldP spid="36" grpId="0" autoUpdateAnimBg="0"/>
      <p:bldP spid="37" grpId="0" autoUpdateAnimBg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 anchor="t"/>
          <a:lstStyle/>
          <a:p>
            <a:r>
              <a:rPr lang="en-US" sz="2800" dirty="0" smtClean="0"/>
              <a:t>Recall: Maps between Persistent </a:t>
            </a:r>
            <a:br>
              <a:rPr lang="en-US" sz="2800" dirty="0" smtClean="0"/>
            </a:br>
            <a:r>
              <a:rPr lang="en-US" sz="2800" dirty="0" smtClean="0"/>
              <a:t>Object &amp; Database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91000" y="1598332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+mj-lt"/>
              </a:rPr>
              <a:t>University Table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81000" y="2568572"/>
            <a:ext cx="2667000" cy="2009775"/>
            <a:chOff x="240" y="1488"/>
            <a:chExt cx="1392" cy="126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40" y="1488"/>
              <a:ext cx="139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36" y="1632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latin typeface="+mj-lt"/>
                </a:rPr>
                <a:t>:University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36" y="1920"/>
              <a:ext cx="129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name =</a:t>
              </a:r>
              <a:r>
                <a:rPr lang="en-US" sz="2000" dirty="0" smtClean="0">
                  <a:latin typeface="+mn-lt"/>
                </a:rPr>
                <a:t> Butler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city =</a:t>
              </a:r>
              <a:r>
                <a:rPr lang="en-US" sz="2000" dirty="0" smtClean="0">
                  <a:latin typeface="+mn-lt"/>
                </a:rPr>
                <a:t> Indianapolis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+mn-lt"/>
                </a:rPr>
                <a:t>oid</a:t>
              </a:r>
              <a:r>
                <a:rPr lang="en-US" sz="2000" dirty="0">
                  <a:latin typeface="+mn-lt"/>
                </a:rPr>
                <a:t> =</a:t>
              </a:r>
              <a:r>
                <a:rPr lang="en-US" sz="2000" dirty="0" smtClean="0">
                  <a:latin typeface="+mn-lt"/>
                </a:rPr>
                <a:t> xyz123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114800" y="2121552"/>
            <a:ext cx="4572000" cy="2286000"/>
            <a:chOff x="2592" y="1440"/>
            <a:chExt cx="2880" cy="144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592" y="1440"/>
              <a:ext cx="2880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688" y="1536"/>
              <a:ext cx="27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+mj-lt"/>
                </a:rPr>
                <a:t>OID          </a:t>
              </a:r>
              <a:r>
                <a:rPr lang="en-US" sz="2000" b="1" dirty="0" smtClean="0">
                  <a:solidFill>
                    <a:schemeClr val="accent2"/>
                  </a:solidFill>
                  <a:latin typeface="+mj-lt"/>
                </a:rPr>
                <a:t> name                city</a:t>
              </a:r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592" y="182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640" y="1920"/>
              <a:ext cx="2832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XI001	</a:t>
              </a:r>
              <a:r>
                <a:rPr lang="en-US" sz="1800" b="1" dirty="0">
                  <a:latin typeface="+mn-lt"/>
                </a:rPr>
                <a:t>    </a:t>
              </a:r>
              <a:r>
                <a:rPr lang="en-US" sz="1800" b="1" dirty="0" smtClean="0">
                  <a:latin typeface="+mn-lt"/>
                </a:rPr>
                <a:t> RHIT	    	Terre Haute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wxx246	</a:t>
              </a:r>
              <a:r>
                <a:rPr lang="en-US" sz="1800" b="1" dirty="0">
                  <a:latin typeface="+mn-lt"/>
                </a:rPr>
                <a:t>    </a:t>
              </a:r>
              <a:r>
                <a:rPr lang="en-US" sz="1800" b="1" dirty="0" smtClean="0">
                  <a:latin typeface="+mn-lt"/>
                </a:rPr>
                <a:t> Purdue	W. Lafayette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xxz357</a:t>
              </a:r>
              <a:r>
                <a:rPr lang="en-US" sz="1800" b="1" dirty="0">
                  <a:latin typeface="+mn-lt"/>
                </a:rPr>
                <a:t>	    </a:t>
              </a:r>
              <a:r>
                <a:rPr lang="en-US" sz="1800" b="1" dirty="0" smtClean="0">
                  <a:latin typeface="+mn-lt"/>
                </a:rPr>
                <a:t> Indiana U.	Bloomington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xyz123</a:t>
              </a:r>
              <a:r>
                <a:rPr lang="en-US" sz="1800" b="1" dirty="0">
                  <a:latin typeface="+mn-lt"/>
                </a:rPr>
                <a:t>	    </a:t>
              </a:r>
              <a:r>
                <a:rPr lang="en-US" sz="1800" b="1" dirty="0" smtClean="0">
                  <a:latin typeface="+mn-lt"/>
                </a:rPr>
                <a:t> Butler U.	Indianapolis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592" y="211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592" y="235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592" y="259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312" y="14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224" y="14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09446" y="25025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09600"/>
          </a:xfrm>
        </p:spPr>
        <p:txBody>
          <a:bodyPr/>
          <a:lstStyle/>
          <a:p>
            <a:r>
              <a:rPr lang="en-US" sz="3000" dirty="0" smtClean="0"/>
              <a:t>Recall: Façade Design Pattern w/Brokers</a:t>
            </a:r>
            <a:endParaRPr lang="en-US" sz="30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66800" y="1143000"/>
            <a:ext cx="2209800" cy="1828800"/>
            <a:chOff x="2064" y="1200"/>
            <a:chExt cx="1392" cy="115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064" y="1200"/>
              <a:ext cx="139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12" y="1248"/>
              <a:ext cx="1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PersistenceFacade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064" y="14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64" y="1488"/>
              <a:ext cx="13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getInstance</a:t>
              </a:r>
              <a:r>
                <a:rPr lang="en-US" sz="1400" dirty="0">
                  <a:latin typeface="+mn-lt"/>
                </a:rPr>
                <a:t>( ):                        </a:t>
              </a:r>
              <a:r>
                <a:rPr lang="en-US" sz="1400" dirty="0" err="1">
                  <a:latin typeface="+mn-lt"/>
                </a:rPr>
                <a:t>PersistenceFacade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064" y="1824"/>
              <a:ext cx="129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get(OID, class) : Object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put(OID, Object)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143000" y="4038600"/>
            <a:ext cx="2438400" cy="1524000"/>
            <a:chOff x="2784" y="3024"/>
            <a:chExt cx="1536" cy="960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784" y="3024"/>
              <a:ext cx="1488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784" y="3024"/>
              <a:ext cx="153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ProductSpecification</a:t>
              </a: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RDBMapper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784" y="336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784" y="355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832" y="3552"/>
              <a:ext cx="124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get(OID):Object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put(OID, Object)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5410200" y="1295400"/>
            <a:ext cx="2286000" cy="1392238"/>
            <a:chOff x="3408" y="1104"/>
            <a:chExt cx="1440" cy="877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408" y="1104"/>
              <a:ext cx="1440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1104"/>
              <a:ext cx="11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+mn-lt"/>
                </a:rPr>
                <a:t>&lt;&lt;interface&gt;&gt; DBMapper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408" y="144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408" y="158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456" y="1584"/>
              <a:ext cx="139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get(OID):Object</a:t>
              </a:r>
              <a:endParaRPr lang="en-US" sz="1400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put(OID</a:t>
              </a:r>
              <a:r>
                <a:rPr lang="en-US" sz="1400" dirty="0">
                  <a:latin typeface="+mn-lt"/>
                </a:rPr>
                <a:t>, Object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3276600" y="1905000"/>
            <a:ext cx="2133600" cy="381000"/>
            <a:chOff x="2064" y="1488"/>
            <a:chExt cx="1344" cy="240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064" y="1488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112" y="1488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+mn-lt"/>
                </a:rPr>
                <a:t>class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544" y="15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886200" y="4038600"/>
            <a:ext cx="2286000" cy="1524000"/>
            <a:chOff x="2448" y="2832"/>
            <a:chExt cx="1440" cy="960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448" y="2832"/>
              <a:ext cx="144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448" y="2832"/>
              <a:ext cx="14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ProductSpecification</a:t>
              </a: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FlatFileMapper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448" y="321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448" y="336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96" y="3360"/>
              <a:ext cx="13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get(OID):Object</a:t>
              </a:r>
              <a:endParaRPr lang="en-US" sz="1400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put(OID</a:t>
              </a:r>
              <a:r>
                <a:rPr lang="en-US" sz="1400" dirty="0">
                  <a:latin typeface="+mn-lt"/>
                </a:rPr>
                <a:t>, Object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6629400" y="4038600"/>
            <a:ext cx="2209800" cy="1468438"/>
            <a:chOff x="4176" y="2832"/>
            <a:chExt cx="1392" cy="925"/>
          </a:xfrm>
        </p:grpSpPr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176" y="2832"/>
              <a:ext cx="1392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224" y="2832"/>
              <a:ext cx="129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Manufacturer </a:t>
              </a: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RDBMapper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4176" y="32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176" y="336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224" y="3360"/>
              <a:ext cx="91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get(OID):Object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put(OID, Object</a:t>
              </a: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2438400" y="2667000"/>
            <a:ext cx="5257800" cy="1371600"/>
            <a:chOff x="1536" y="1968"/>
            <a:chExt cx="3312" cy="864"/>
          </a:xfrm>
        </p:grpSpPr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4151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>
              <a:off x="3984" y="2256"/>
              <a:ext cx="336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1536" y="2448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4272" y="244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848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536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072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1447800" y="5638800"/>
            <a:ext cx="69342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Each </a:t>
            </a:r>
            <a:r>
              <a:rPr lang="en-US" sz="2000" b="1" dirty="0" err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mapper</a:t>
            </a:r>
            <a:r>
              <a:rPr lang="en-US" sz="2000" b="1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gets and puts objects in its own unique way, depending on the kind of data store and format.</a:t>
            </a:r>
          </a:p>
        </p:txBody>
      </p:sp>
    </p:spTree>
    <p:extLst>
      <p:ext uri="{BB962C8B-B14F-4D97-AF65-F5344CB8AC3E}">
        <p14:creationId xmlns:p14="http://schemas.microsoft.com/office/powerpoint/2010/main" val="36783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Recall: Template </a:t>
            </a:r>
            <a:r>
              <a:rPr lang="en-US" dirty="0"/>
              <a:t>Method Pattern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6400800" cy="5181600"/>
          </a:xfrm>
          <a:ln/>
        </p:spPr>
        <p:txBody>
          <a:bodyPr/>
          <a:lstStyle/>
          <a:p>
            <a:r>
              <a:rPr lang="en-US" b="1" u="sng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How can we record the basic outline of an algorithm in a framework (or other) class, while allowing extensions to vary the specific behavior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Create a </a:t>
            </a:r>
            <a:r>
              <a:rPr lang="en-US" i="1" dirty="0"/>
              <a:t>template method</a:t>
            </a:r>
            <a:r>
              <a:rPr lang="en-US" dirty="0"/>
              <a:t> for the algorithm that calls (often abstract) helper methods for the steps.  Subclasses can override/implement these helper methods to vary the behavior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415" r="-2520"/>
          <a:stretch/>
        </p:blipFill>
        <p:spPr>
          <a:xfrm>
            <a:off x="6934200" y="1190042"/>
            <a:ext cx="2090928" cy="48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610600" cy="533400"/>
          </a:xfrm>
        </p:spPr>
        <p:txBody>
          <a:bodyPr/>
          <a:lstStyle/>
          <a:p>
            <a:r>
              <a:rPr lang="en-US" dirty="0" smtClean="0"/>
              <a:t>Recall Example: Template Method used for Swing GUI Framework</a:t>
            </a:r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0" y="2209800"/>
            <a:ext cx="2057400" cy="1393825"/>
            <a:chOff x="1920" y="1968"/>
            <a:chExt cx="1296" cy="878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20" y="1968"/>
              <a:ext cx="129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920" y="225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968" y="2016"/>
              <a:ext cx="12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err="1">
                  <a:latin typeface="+mn-lt"/>
                </a:rPr>
                <a:t>GUIComponent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920" y="240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968" y="2352"/>
              <a:ext cx="120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3300"/>
                  </a:solidFill>
                  <a:latin typeface="+mn-lt"/>
                </a:rPr>
                <a:t>update( )</a:t>
              </a:r>
              <a:endParaRPr lang="en-US" sz="1800" b="1" dirty="0" smtClean="0">
                <a:solidFill>
                  <a:srgbClr val="FF330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  <a:latin typeface="+mn-lt"/>
                </a:rPr>
                <a:t>paint</a:t>
              </a:r>
              <a:r>
                <a:rPr lang="en-US" sz="1800" b="1" dirty="0">
                  <a:solidFill>
                    <a:schemeClr val="accent2"/>
                  </a:solidFill>
                  <a:latin typeface="+mn-lt"/>
                </a:rPr>
                <a:t>( )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105400" y="2209804"/>
            <a:ext cx="3429000" cy="366713"/>
            <a:chOff x="3216" y="1968"/>
            <a:chExt cx="2160" cy="231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032" y="1968"/>
              <a:ext cx="1344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framework class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>
              <a:off x="3216" y="2064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4419600" y="2819405"/>
            <a:ext cx="4419600" cy="369888"/>
            <a:chOff x="2784" y="2352"/>
            <a:chExt cx="2784" cy="233"/>
          </a:xfrm>
        </p:grpSpPr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2784" y="244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032" y="2352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3300"/>
                  </a:solidFill>
                  <a:latin typeface="+mn-lt"/>
                </a:rPr>
                <a:t>Template</a:t>
              </a:r>
              <a:r>
                <a:rPr lang="en-US" sz="1800" b="1" dirty="0" smtClean="0">
                  <a:solidFill>
                    <a:srgbClr val="FF3300"/>
                  </a:solidFill>
                  <a:latin typeface="+mn-lt"/>
                </a:rPr>
                <a:t> Method</a:t>
              </a:r>
              <a:endParaRPr lang="en-US" sz="1800" b="1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832" y="2496"/>
              <a:ext cx="1152" cy="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</p:grpSp>
      <p:grpSp>
        <p:nvGrpSpPr>
          <p:cNvPr id="25" name="Group 37"/>
          <p:cNvGrpSpPr>
            <a:grpSpLocks/>
          </p:cNvGrpSpPr>
          <p:nvPr/>
        </p:nvGrpSpPr>
        <p:grpSpPr bwMode="auto">
          <a:xfrm>
            <a:off x="4419600" y="3200406"/>
            <a:ext cx="3962400" cy="369888"/>
            <a:chOff x="2784" y="2592"/>
            <a:chExt cx="2496" cy="233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784" y="2640"/>
              <a:ext cx="1200" cy="48"/>
              <a:chOff x="2784" y="2640"/>
              <a:chExt cx="1200" cy="48"/>
            </a:xfrm>
          </p:grpSpPr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0" name="Line 34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4032" y="2592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  <a:latin typeface="+mn-lt"/>
                </a:rPr>
                <a:t>Hook Method</a:t>
              </a:r>
              <a:endParaRPr lang="en-US" sz="180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5029200" y="4191006"/>
            <a:ext cx="3962400" cy="369888"/>
            <a:chOff x="3168" y="3216"/>
            <a:chExt cx="2496" cy="233"/>
          </a:xfrm>
        </p:grpSpPr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4080" y="3216"/>
              <a:ext cx="1584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P</a:t>
              </a:r>
              <a:r>
                <a:rPr lang="en-US" sz="1800" b="1" dirty="0" smtClean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rogrammer’s Class</a:t>
              </a:r>
              <a:endParaRPr lang="en-US" sz="1800" b="1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 flipH="1">
              <a:off x="3168" y="3312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9" name="Group 45"/>
          <p:cNvGrpSpPr>
            <a:grpSpLocks/>
          </p:cNvGrpSpPr>
          <p:nvPr/>
        </p:nvGrpSpPr>
        <p:grpSpPr bwMode="auto">
          <a:xfrm>
            <a:off x="3048000" y="4191000"/>
            <a:ext cx="1981200" cy="1447800"/>
            <a:chOff x="1920" y="3216"/>
            <a:chExt cx="1248" cy="912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1920" y="3216"/>
              <a:ext cx="124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1920" y="3456"/>
              <a:ext cx="124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920" y="3216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+mn-lt"/>
                </a:rPr>
                <a:t>MyButton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1968" y="37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accent2"/>
                  </a:solidFill>
                  <a:latin typeface="+mn-lt"/>
                </a:rPr>
                <a:t>paint</a:t>
              </a: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( )</a:t>
              </a: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928" y="379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5" name="Group 60"/>
          <p:cNvGrpSpPr>
            <a:grpSpLocks/>
          </p:cNvGrpSpPr>
          <p:nvPr/>
        </p:nvGrpSpPr>
        <p:grpSpPr bwMode="auto">
          <a:xfrm>
            <a:off x="4724400" y="4800600"/>
            <a:ext cx="4114800" cy="825500"/>
            <a:chOff x="2976" y="3600"/>
            <a:chExt cx="2592" cy="520"/>
          </a:xfrm>
        </p:grpSpPr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2976" y="3840"/>
              <a:ext cx="10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4032" y="3600"/>
              <a:ext cx="153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+mn-lt"/>
                </a:rPr>
                <a:t>Hook </a:t>
              </a:r>
              <a:r>
                <a:rPr lang="en-US" sz="1600" b="1" dirty="0">
                  <a:latin typeface="+mn-lt"/>
                </a:rPr>
                <a:t>method overridden to supply class specific detail</a:t>
              </a:r>
            </a:p>
          </p:txBody>
        </p:sp>
      </p:grpSp>
      <p:grpSp>
        <p:nvGrpSpPr>
          <p:cNvPr id="52" name="Group 59"/>
          <p:cNvGrpSpPr>
            <a:grpSpLocks/>
          </p:cNvGrpSpPr>
          <p:nvPr/>
        </p:nvGrpSpPr>
        <p:grpSpPr bwMode="auto">
          <a:xfrm>
            <a:off x="76200" y="2438401"/>
            <a:ext cx="3048000" cy="1887538"/>
            <a:chOff x="48" y="2112"/>
            <a:chExt cx="1920" cy="1189"/>
          </a:xfrm>
        </p:grpSpPr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48" y="2112"/>
              <a:ext cx="1728" cy="118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//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unvarying part of algorithm</a:t>
              </a:r>
              <a:endParaRPr lang="en-US" sz="1600" b="1" dirty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public void update {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  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clearBackground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( 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   //call the hook method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  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paint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( 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}</a:t>
              </a:r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 flipH="1">
              <a:off x="1728" y="249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0" name="Group 64"/>
          <p:cNvGrpSpPr>
            <a:grpSpLocks/>
          </p:cNvGrpSpPr>
          <p:nvPr/>
        </p:nvGrpSpPr>
        <p:grpSpPr bwMode="auto">
          <a:xfrm>
            <a:off x="3733800" y="3581400"/>
            <a:ext cx="304800" cy="609600"/>
            <a:chOff x="2352" y="2832"/>
            <a:chExt cx="192" cy="384"/>
          </a:xfrm>
        </p:grpSpPr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352" y="2976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V="1">
              <a:off x="2448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24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3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Sacrificing Quality for Quantity…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09600"/>
          </a:xfrm>
        </p:spPr>
        <p:txBody>
          <a:bodyPr/>
          <a:lstStyle/>
          <a:p>
            <a:r>
              <a:rPr lang="en-US" i="1" dirty="0" smtClean="0"/>
              <a:t>It’s a bit like all you can eat fast food!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0"/>
            <a:ext cx="9144000" cy="32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60752</TotalTime>
  <Words>1444</Words>
  <Application>Microsoft Office PowerPoint</Application>
  <PresentationFormat>On-screen Show (4:3)</PresentationFormat>
  <Paragraphs>308</Paragraphs>
  <Slides>25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2007FairfaxShowcaseSE-Slides-Bohner</vt:lpstr>
      <vt:lpstr>Visio</vt:lpstr>
      <vt:lpstr>CSSE 374: Persistent Frameworks with GoF Design Patterns &amp; Deployment Diagrams</vt:lpstr>
      <vt:lpstr>Learning Outcomes: Patterns, Tradeoffs</vt:lpstr>
      <vt:lpstr>Persistence Framework – a service to provide object to record mapping</vt:lpstr>
      <vt:lpstr>Recall: A Persistence Framework</vt:lpstr>
      <vt:lpstr>Recall: Maps between Persistent  Object &amp; Database </vt:lpstr>
      <vt:lpstr>Recall: Façade Design Pattern w/Brokers</vt:lpstr>
      <vt:lpstr>Recall: Template Method Pattern</vt:lpstr>
      <vt:lpstr>Recall Example: Template Method used for Swing GUI Framework</vt:lpstr>
      <vt:lpstr>Sacrificing Quality for Quantity…</vt:lpstr>
      <vt:lpstr>Template Method in NexGen POS 1/2</vt:lpstr>
      <vt:lpstr>Template Method in NexGen POS 2/2</vt:lpstr>
      <vt:lpstr>Persistence Framework</vt:lpstr>
      <vt:lpstr>Transactional States &amp; the State Pattern </vt:lpstr>
      <vt:lpstr>State Pattern</vt:lpstr>
      <vt:lpstr>Example: State Pattern in TCP</vt:lpstr>
      <vt:lpstr>State Pattern in Persistence Framework</vt:lpstr>
      <vt:lpstr>Your project and persistence</vt:lpstr>
      <vt:lpstr>A 2nd Cartoon of the Day</vt:lpstr>
      <vt:lpstr>Command Pattern</vt:lpstr>
      <vt:lpstr>Uses for the Command Pattern</vt:lpstr>
      <vt:lpstr>Command Pattern in NextGen POS</vt:lpstr>
      <vt:lpstr>Command pattern in your system</vt:lpstr>
      <vt:lpstr>Deployment Diagrams</vt:lpstr>
      <vt:lpstr>PowerPoint Presentation</vt:lpstr>
      <vt:lpstr>Deployment Diagrams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587</cp:revision>
  <cp:lastPrinted>2011-02-14T06:46:44Z</cp:lastPrinted>
  <dcterms:created xsi:type="dcterms:W3CDTF">2010-09-02T02:24:37Z</dcterms:created>
  <dcterms:modified xsi:type="dcterms:W3CDTF">2013-12-26T03:59:47Z</dcterms:modified>
</cp:coreProperties>
</file>