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929" r:id="rId3"/>
    <p:sldId id="835" r:id="rId4"/>
    <p:sldId id="932" r:id="rId5"/>
    <p:sldId id="893" r:id="rId6"/>
    <p:sldId id="907" r:id="rId7"/>
    <p:sldId id="908" r:id="rId8"/>
    <p:sldId id="909" r:id="rId9"/>
    <p:sldId id="910" r:id="rId10"/>
    <p:sldId id="911" r:id="rId11"/>
    <p:sldId id="912" r:id="rId12"/>
    <p:sldId id="913" r:id="rId13"/>
    <p:sldId id="914" r:id="rId14"/>
    <p:sldId id="915" r:id="rId15"/>
    <p:sldId id="930" r:id="rId16"/>
    <p:sldId id="916" r:id="rId17"/>
    <p:sldId id="917" r:id="rId18"/>
    <p:sldId id="918" r:id="rId19"/>
    <p:sldId id="920" r:id="rId20"/>
    <p:sldId id="931" r:id="rId21"/>
    <p:sldId id="922" r:id="rId22"/>
    <p:sldId id="923" r:id="rId23"/>
    <p:sldId id="924" r:id="rId24"/>
    <p:sldId id="925" r:id="rId25"/>
    <p:sldId id="926" r:id="rId26"/>
    <p:sldId id="927" r:id="rId27"/>
    <p:sldId id="928" r:id="rId28"/>
    <p:sldId id="935" r:id="rId29"/>
    <p:sldId id="933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1469" autoAdjust="0"/>
  </p:normalViewPr>
  <p:slideViewPr>
    <p:cSldViewPr>
      <p:cViewPr varScale="1">
        <p:scale>
          <a:sx n="57" d="100"/>
          <a:sy n="57" d="100"/>
        </p:scale>
        <p:origin x="-990" y="-8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+mn-lt"/>
              </a:rPr>
              <a:t>***Hand</a:t>
            </a:r>
            <a:r>
              <a:rPr lang="en-US" baseline="0" dirty="0" smtClean="0">
                <a:latin typeface="+mn-lt"/>
              </a:rPr>
              <a:t> out/back the new/old quizzes </a:t>
            </a:r>
          </a:p>
          <a:p>
            <a:r>
              <a:rPr lang="en-US" dirty="0" smtClean="0">
                <a:latin typeface="+mn-lt"/>
              </a:rPr>
              <a:t>Mention Milestone</a:t>
            </a:r>
            <a:r>
              <a:rPr lang="en-US" baseline="0" dirty="0" smtClean="0">
                <a:latin typeface="+mn-lt"/>
              </a:rPr>
              <a:t> 5 and remind teams about tomorrow’s review</a:t>
            </a:r>
          </a:p>
          <a:p>
            <a:r>
              <a:rPr lang="en-US" baseline="0" dirty="0" smtClean="0">
                <a:latin typeface="+mn-lt"/>
              </a:rPr>
              <a:t>CLARIFICATION </a:t>
            </a:r>
          </a:p>
          <a:p>
            <a:r>
              <a:rPr lang="en-US" baseline="0" dirty="0" smtClean="0">
                <a:latin typeface="+mn-lt"/>
              </a:rPr>
              <a:t>Variation points: points of change in the existing system or requirements  (e.g., multiple tax calculators)</a:t>
            </a:r>
          </a:p>
          <a:p>
            <a:r>
              <a:rPr lang="en-US" baseline="0" dirty="0" smtClean="0">
                <a:latin typeface="+mn-lt"/>
              </a:rPr>
              <a:t>Evolution points: points of change that may arise in the future but not currently present (e.g., hand-held POS devices)</a:t>
            </a:r>
          </a:p>
          <a:p>
            <a:r>
              <a:rPr lang="en-US" baseline="0" dirty="0" smtClean="0">
                <a:latin typeface="+mn-lt"/>
              </a:rPr>
              <a:t/>
            </a:r>
            <a:br>
              <a:rPr lang="en-US" baseline="0" dirty="0" smtClean="0">
                <a:latin typeface="+mn-lt"/>
              </a:rPr>
            </a:br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Build in bottom call-out.  Get ideas.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We could have a factory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of factories…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Next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slide just adds solution name…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In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other words, a Factory Factory… </a:t>
            </a: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Abstract Factory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contains 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singleton factory method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that returns concrete factories for specific device types</a:t>
            </a:r>
          </a:p>
          <a:p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How this works is that by changing external system property “</a:t>
            </a:r>
            <a:r>
              <a:rPr lang="en-US" sz="1200" baseline="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jposfactory.classname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” which is the string in the properties file, the POS will use a different family of </a:t>
            </a:r>
            <a:r>
              <a:rPr lang="en-US" sz="1200" baseline="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JavaPOS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drivers.</a:t>
            </a:r>
          </a:p>
          <a:p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Protected Variations is achieved 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via a changing factory using a 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data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driven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“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system properties file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” and reflective programming design – </a:t>
            </a:r>
            <a:r>
              <a:rPr lang="en-US" sz="1200" baseline="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c.newInstance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()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problem is solved by using a factory method to generate an Abstract Factory instance, rather than hard coding the device vendor? [allows configuration of vendors by changing a data file rather than editing code and recompiling]</a:t>
            </a:r>
          </a:p>
          <a:p>
            <a:endParaRPr lang="en-US" dirty="0" smtClean="0"/>
          </a:p>
          <a:p>
            <a:r>
              <a:rPr lang="en-US" b="1" dirty="0" smtClean="0"/>
              <a:t>Q3: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True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False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(circle one): By using a factory method to generate an Abstract Factory instance, rather than hard coding the device vendor, we can configure the family of devices used without recompiling the system.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look at an example…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Q4: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Both of the following design decisions might be reasonable, but which one would be suggested by the “do it myself” guideline.	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[Having </a:t>
            </a:r>
            <a:r>
              <a:rPr lang="en-US" sz="1200" b="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RentableItem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implement a </a:t>
            </a:r>
            <a:r>
              <a:rPr lang="en-US" sz="1200" b="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returnItem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() method. Or,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	Having Customer implement a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returnItem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() method.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of a graphical</a:t>
            </a:r>
            <a:r>
              <a:rPr lang="en-US" baseline="0" dirty="0" smtClean="0"/>
              <a:t> object – circle, square – move myself… or text object – spellcheck myself!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Polymorphism and “Do it Myself”,</a:t>
            </a:r>
            <a:r>
              <a:rPr lang="en-US" baseline="0" dirty="0" smtClean="0"/>
              <a:t> each payment type should authorize itself…</a:t>
            </a:r>
            <a:endParaRPr lang="en-US" sz="1200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What does the “do it myself” guideline suggest?  Information expert,  Low representational gap, [[[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608]]]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Big arrow points at the example of Do It Myself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guideline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Fine-grained objects: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DriversLicense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and Check are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an initially may seem like overkill…</a:t>
            </a:r>
            <a:b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However,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they often end up having useful behavior and being reusable (think </a:t>
            </a:r>
            <a:r>
              <a:rPr lang="en-US" sz="23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CreditCard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611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by extending provided classes</a:t>
            </a:r>
          </a:p>
          <a:p>
            <a:r>
              <a:rPr lang="en-US" dirty="0" smtClean="0"/>
              <a:t>Frameworks</a:t>
            </a:r>
            <a:r>
              <a:rPr lang="en-US" baseline="0" dirty="0" smtClean="0"/>
              <a:t> are reusable… can increase productivity hence are valuable to an organization.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builds to show ordering…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communicate with the subsystem by sending requests to Façade, which forwards them to the appropriate subsystem object.  Clients that use facade do not have to access subsystem objects directly.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Materialization</a:t>
            </a:r>
            <a:r>
              <a:rPr lang="en-US" sz="1200" baseline="0" dirty="0" smtClean="0"/>
              <a:t> transforms a non-object (data) like a record from a persistent store into objects. Dematerialization reverses this.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Every table will have an OID as primary key to retain uniqueness</a:t>
            </a:r>
            <a:r>
              <a:rPr lang="en-US" sz="1200" baseline="0" dirty="0" smtClean="0"/>
              <a:t> of objects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NOTE: New</a:t>
            </a:r>
            <a:r>
              <a:rPr lang="en-US" baseline="0" dirty="0" smtClean="0"/>
              <a:t> approach to Design Studio…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OID</a:t>
            </a:r>
            <a:r>
              <a:rPr lang="en-US" baseline="0" dirty="0" smtClean="0"/>
              <a:t> is primary key…1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Qualified association for Class =&gt; a hash.</a:t>
            </a:r>
          </a:p>
          <a:p>
            <a:r>
              <a:rPr lang="en-US" dirty="0" err="1" smtClean="0"/>
              <a:t>DBMapper</a:t>
            </a:r>
            <a:r>
              <a:rPr lang="en-US" dirty="0" smtClean="0"/>
              <a:t> is a pure</a:t>
            </a:r>
            <a:r>
              <a:rPr lang="en-US" baseline="0" dirty="0" smtClean="0"/>
              <a:t> fabrication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Q5: Briefly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what problem does the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Template Method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pattern solve?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Q6: Briefly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what solution does the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Template Method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pattern suggest?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discuss this slide in class!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b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</a:t>
            </a:r>
            <a:r>
              <a:rPr lang="pt-BR" sz="2300" b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ç</a:t>
            </a:r>
            <a:r>
              <a:rPr lang="en-US" sz="2300" b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ade</a:t>
            </a:r>
            <a:r>
              <a:rPr lang="en-US" sz="2300" b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?</a:t>
            </a:r>
          </a:p>
          <a:p>
            <a:r>
              <a:rPr lang="en-US" sz="2300" b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Adapter?</a:t>
            </a:r>
          </a:p>
          <a:p>
            <a:endParaRPr lang="en-US" sz="2300" b="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b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We’ll discuss in class.</a:t>
            </a:r>
            <a:endParaRPr lang="en-US" sz="2300" b="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So the question is,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“with so many permutations how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do we support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these?” 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Build in last bullet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Build in call-out and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circle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Note: Architect would document decision to use these in a technical memo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JavaPOS</a:t>
            </a:r>
            <a:r>
              <a:rPr lang="en-US" baseline="0" dirty="0" smtClean="0"/>
              <a:t> </a:t>
            </a:r>
            <a:r>
              <a:rPr lang="en-US" b="1" baseline="0" dirty="0" smtClean="0"/>
              <a:t>Adapter pattern </a:t>
            </a:r>
            <a:r>
              <a:rPr lang="en-US" baseline="0" dirty="0" smtClean="0"/>
              <a:t>or proxy </a:t>
            </a:r>
            <a:r>
              <a:rPr lang="en-US" dirty="0" smtClean="0"/>
              <a:t>provides</a:t>
            </a:r>
            <a:r>
              <a:rPr lang="en-US" baseline="0" dirty="0" smtClean="0"/>
              <a:t> this </a:t>
            </a:r>
            <a:r>
              <a:rPr lang="en-US" b="1" baseline="0" dirty="0" smtClean="0"/>
              <a:t>interoperability variation point </a:t>
            </a:r>
            <a:r>
              <a:rPr lang="en-US" baseline="0" dirty="0" smtClean="0"/>
              <a:t>needed to support multiple vendors devices</a:t>
            </a:r>
          </a:p>
          <a:p>
            <a:r>
              <a:rPr lang="en-US" baseline="0" dirty="0" smtClean="0"/>
              <a:t>Let’s look at how this is done…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Java Class uses </a:t>
            </a:r>
            <a:r>
              <a:rPr lang="en-US" i="1" dirty="0" smtClean="0"/>
              <a:t>Java Native Interface </a:t>
            </a:r>
            <a:r>
              <a:rPr lang="en-US" dirty="0" smtClean="0"/>
              <a:t>to talk to device driver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For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most of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NextGen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we just use the </a:t>
            </a:r>
            <a:r>
              <a:rPr lang="en-US" sz="1200" b="1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JavaPOS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 interface types.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lvl="1">
              <a:buFontTx/>
              <a:buNone/>
            </a:pP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This </a:t>
            </a:r>
            <a:r>
              <a:rPr lang="en-US" sz="1200" b="1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protects against variation in the hardware used</a:t>
            </a: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pPr lvl="1">
              <a:buFontTx/>
              <a:buNone/>
            </a:pP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Getting the appropriate instances </a:t>
            </a:r>
            <a:r>
              <a:rPr lang="en-US" sz="1200" b="1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requires a new pattern</a:t>
            </a: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… An Abstract Factory</a:t>
            </a:r>
            <a:endParaRPr lang="en-US" sz="1200" b="1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Q1.</a:t>
            </a:r>
            <a:r>
              <a:rPr lang="en-US" b="1" baseline="0" dirty="0" smtClean="0"/>
              <a:t> </a:t>
            </a:r>
            <a:r>
              <a:rPr lang="en-US" dirty="0" smtClean="0"/>
              <a:t>Briefly, what problem does the Abstract Factory pattern solve? </a:t>
            </a:r>
          </a:p>
          <a:p>
            <a:endParaRPr lang="en-US" b="1" dirty="0" smtClean="0"/>
          </a:p>
          <a:p>
            <a:r>
              <a:rPr lang="en-US" b="1" dirty="0" smtClean="0"/>
              <a:t>Q2.</a:t>
            </a:r>
            <a:r>
              <a:rPr lang="en-US" b="1" baseline="0" dirty="0" smtClean="0"/>
              <a:t> </a:t>
            </a:r>
            <a:r>
              <a:rPr lang="en-US" dirty="0" smtClean="0"/>
              <a:t>Briefly, what solution does the Abstract Factory pattern suggest? </a:t>
            </a:r>
          </a:p>
          <a:p>
            <a:endParaRPr lang="en-US" dirty="0" smtClean="0"/>
          </a:p>
          <a:p>
            <a:r>
              <a:rPr lang="en-US" dirty="0" smtClean="0"/>
              <a:t>So, what</a:t>
            </a:r>
            <a:r>
              <a:rPr lang="en-US" baseline="0" dirty="0" smtClean="0"/>
              <a:t> does this look like for </a:t>
            </a:r>
            <a:r>
              <a:rPr lang="en-US" baseline="0" dirty="0" err="1" smtClean="0"/>
              <a:t>NextGen</a:t>
            </a:r>
            <a:r>
              <a:rPr lang="en-US" baseline="0" dirty="0" smtClean="0"/>
              <a:t> POS?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Abstract Factory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Concrete Factories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Methods create…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1828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Even More Object Design with Gang of Four Design Patterns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34" y="-19800"/>
            <a:ext cx="937066" cy="9342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28800" y="762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These slides </a:t>
            </a:r>
            <a:r>
              <a:rPr lang="en-US" sz="2000" dirty="0" smtClean="0"/>
              <a:t>derived </a:t>
            </a:r>
            <a:r>
              <a:rPr lang="en-US" sz="2000" dirty="0"/>
              <a:t>from Shawn </a:t>
            </a:r>
            <a:r>
              <a:rPr lang="en-US" sz="2000" dirty="0" err="1"/>
              <a:t>Bohner</a:t>
            </a:r>
            <a:r>
              <a:rPr lang="en-US" sz="2000" dirty="0"/>
              <a:t>, Curt Clifton, and others involved in delivering 374. </a:t>
            </a:r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 bwMode="auto">
          <a:xfrm>
            <a:off x="357684" y="4419600"/>
            <a:ext cx="47096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Steve Chenoweth</a:t>
            </a:r>
          </a:p>
          <a:p>
            <a:pPr eaLnBrk="1" hangingPunct="1">
              <a:spcBef>
                <a:spcPts val="0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Office: Moench Room F220</a:t>
            </a:r>
          </a:p>
          <a:p>
            <a:pPr eaLnBrk="1" hangingPunct="1">
              <a:spcBef>
                <a:spcPts val="0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Phone: (812) 877-8974</a:t>
            </a:r>
            <a:br>
              <a:rPr lang="en-US" sz="1600" smtClean="0">
                <a:ea typeface="ＭＳ Ｐゴシック"/>
                <a:cs typeface="ＭＳ Ｐゴシック"/>
              </a:rPr>
            </a:br>
            <a:r>
              <a:rPr lang="en-US" sz="1600" smtClean="0">
                <a:ea typeface="ＭＳ Ｐゴシック"/>
                <a:cs typeface="ＭＳ Ｐゴシック"/>
              </a:rPr>
              <a:t>Email: chenowet@rose-hulman.edu</a:t>
            </a:r>
            <a:endParaRPr lang="en-US" sz="1600" dirty="0">
              <a:ea typeface="ＭＳ Ｐゴシック"/>
              <a:cs typeface="ＭＳ Ｐゴシック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43400" y="4419600"/>
            <a:ext cx="4003174" cy="182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err="1"/>
              <a:t>Chandan</a:t>
            </a:r>
            <a:r>
              <a:rPr lang="en-US" sz="1600" b="1" dirty="0"/>
              <a:t> </a:t>
            </a:r>
            <a:r>
              <a:rPr lang="en-US" sz="1600" b="1" dirty="0" err="1"/>
              <a:t>Rupakheti</a:t>
            </a:r>
            <a:r>
              <a:rPr lang="en-US" sz="1600" b="1" dirty="0"/>
              <a:t> </a:t>
            </a:r>
          </a:p>
          <a:p>
            <a:pPr algn="l"/>
            <a:r>
              <a:rPr lang="en-US" sz="1600" b="1" dirty="0"/>
              <a:t>Office: </a:t>
            </a:r>
            <a:r>
              <a:rPr lang="en-US" sz="1600" b="1" dirty="0" err="1"/>
              <a:t>Moench</a:t>
            </a:r>
            <a:r>
              <a:rPr lang="en-US" sz="1600" b="1" dirty="0"/>
              <a:t> Room F203</a:t>
            </a:r>
          </a:p>
          <a:p>
            <a:pPr algn="l"/>
            <a:r>
              <a:rPr lang="en-US" sz="1600" b="1" dirty="0"/>
              <a:t>Phone: (812) 877-8390</a:t>
            </a:r>
            <a:br>
              <a:rPr lang="en-US" sz="1600" b="1" dirty="0"/>
            </a:br>
            <a:r>
              <a:rPr lang="en-US" sz="1600" b="1" dirty="0"/>
              <a:t>Email: rupakhet@rose-hulman.edu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98" y="1447800"/>
            <a:ext cx="4489802" cy="3276600"/>
          </a:xfrm>
          <a:prstGeom prst="rect">
            <a:avLst/>
          </a:prstGeom>
        </p:spPr>
      </p:pic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Closer look at Abstract </a:t>
            </a:r>
            <a:r>
              <a:rPr lang="en-US" dirty="0"/>
              <a:t>Factory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5029200"/>
          </a:xfrm>
          <a:ln/>
        </p:spPr>
        <p:txBody>
          <a:bodyPr/>
          <a:lstStyle/>
          <a:p>
            <a:r>
              <a:rPr lang="en-US" b="1" u="sng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How can we create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families </a:t>
            </a:r>
            <a:r>
              <a:rPr lang="en-US" dirty="0"/>
              <a:t>of related classes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preserving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variation </a:t>
            </a:r>
            <a:r>
              <a:rPr lang="en-US" dirty="0"/>
              <a:t>point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switching between </a:t>
            </a:r>
            <a:br>
              <a:rPr lang="en-US" dirty="0" smtClean="0"/>
            </a:br>
            <a:r>
              <a:rPr lang="en-US" dirty="0" smtClean="0"/>
              <a:t>families?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</a:t>
            </a:r>
            <a:r>
              <a:rPr lang="en-US" dirty="0"/>
              <a:t>an </a:t>
            </a:r>
            <a:r>
              <a:rPr lang="en-US" i="1" dirty="0"/>
              <a:t>abstract factory</a:t>
            </a:r>
            <a:r>
              <a:rPr lang="en-US" dirty="0"/>
              <a:t> interface.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</a:t>
            </a:r>
            <a:r>
              <a:rPr lang="en-US" dirty="0"/>
              <a:t>a </a:t>
            </a:r>
            <a:r>
              <a:rPr lang="en-US" i="1" dirty="0"/>
              <a:t>concrete factory</a:t>
            </a:r>
            <a:r>
              <a:rPr lang="en-US" dirty="0"/>
              <a:t> for each family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8305800" y="6412468"/>
            <a:ext cx="606987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Q1,2</a:t>
            </a:r>
          </a:p>
        </p:txBody>
      </p:sp>
    </p:spTree>
    <p:extLst>
      <p:ext uri="{BB962C8B-B14F-4D97-AF65-F5344CB8AC3E}">
        <p14:creationId xmlns:p14="http://schemas.microsoft.com/office/powerpoint/2010/main" val="45762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Grp="1" noChangeAspect="1"/>
          </p:cNvGraphicFramePr>
          <p:nvPr/>
        </p:nvGraphicFramePr>
        <p:xfrm>
          <a:off x="609600" y="952872"/>
          <a:ext cx="8229600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Visio" r:id="rId4" imgW="6648480" imgH="4429800" progId="Visio.Drawing.11">
                  <p:embed/>
                </p:oleObj>
              </mc:Choice>
              <mc:Fallback>
                <p:oleObj name="Visio" r:id="rId4" imgW="6648480" imgH="44298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4771"/>
                      <a:stretch>
                        <a:fillRect/>
                      </a:stretch>
                    </p:blipFill>
                    <p:spPr bwMode="auto">
                      <a:xfrm>
                        <a:off x="609600" y="952872"/>
                        <a:ext cx="8229600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533400"/>
          </a:xfrm>
          <a:ln/>
        </p:spPr>
        <p:txBody>
          <a:bodyPr/>
          <a:lstStyle/>
          <a:p>
            <a:r>
              <a:rPr lang="en-US" dirty="0"/>
              <a:t>Abstract Factory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0493" y="952872"/>
            <a:ext cx="2596307" cy="946547"/>
            <a:chOff x="0" y="0"/>
            <a:chExt cx="2326" cy="848"/>
          </a:xfrm>
        </p:grpSpPr>
        <p:sp>
          <p:nvSpPr>
            <p:cNvPr id="24581" name="AutoShape 5"/>
            <p:cNvSpPr>
              <a:spLocks/>
            </p:cNvSpPr>
            <p:nvPr/>
          </p:nvSpPr>
          <p:spPr bwMode="auto">
            <a:xfrm>
              <a:off x="958" y="0"/>
              <a:ext cx="1368" cy="848"/>
            </a:xfrm>
            <a:prstGeom prst="roundRect">
              <a:avLst>
                <a:gd name="adj" fmla="val 14148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Abstract Factory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0" y="335"/>
              <a:ext cx="955" cy="104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935" y="2172072"/>
            <a:ext cx="5682630" cy="946547"/>
            <a:chOff x="0" y="0"/>
            <a:chExt cx="5091" cy="848"/>
          </a:xfrm>
        </p:grpSpPr>
        <p:sp>
          <p:nvSpPr>
            <p:cNvPr id="24584" name="AutoShape 8"/>
            <p:cNvSpPr>
              <a:spLocks/>
            </p:cNvSpPr>
            <p:nvPr/>
          </p:nvSpPr>
          <p:spPr bwMode="auto">
            <a:xfrm>
              <a:off x="0" y="0"/>
              <a:ext cx="1376" cy="848"/>
            </a:xfrm>
            <a:prstGeom prst="roundRect">
              <a:avLst>
                <a:gd name="adj" fmla="val 14148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Concrete Factories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rot="10800000">
              <a:off x="1383" y="615"/>
              <a:ext cx="424" cy="72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rot="10800000">
              <a:off x="1384" y="439"/>
              <a:ext cx="3707" cy="230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90612" y="3924672"/>
            <a:ext cx="7900542" cy="2095128"/>
            <a:chOff x="0" y="0"/>
            <a:chExt cx="7078" cy="1877"/>
          </a:xfrm>
        </p:grpSpPr>
        <p:sp>
          <p:nvSpPr>
            <p:cNvPr id="24588" name="AutoShape 12"/>
            <p:cNvSpPr>
              <a:spLocks/>
            </p:cNvSpPr>
            <p:nvPr/>
          </p:nvSpPr>
          <p:spPr bwMode="auto">
            <a:xfrm>
              <a:off x="0" y="1077"/>
              <a:ext cx="7078" cy="800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Methods create vendor-specific instances, but use standard interface types.</a:t>
              </a: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2514" y="3"/>
              <a:ext cx="238" cy="1092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5712" y="0"/>
              <a:ext cx="237" cy="1091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02662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09600"/>
          </a:xfrm>
          <a:ln/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Attempt </a:t>
            </a:r>
            <a:r>
              <a:rPr lang="en-US" dirty="0"/>
              <a:t>at Using Abstract Factory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304800" y="1498997"/>
            <a:ext cx="8839200" cy="3911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class Register {</a:t>
            </a: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	…</a:t>
            </a: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	public Register() {</a:t>
            </a:r>
          </a:p>
          <a:p>
            <a:pPr algn="l"/>
            <a:r>
              <a:rPr lang="en-US" sz="2800" dirty="0">
                <a:solidFill>
                  <a:srgbClr val="2E6F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		</a:t>
            </a:r>
            <a:r>
              <a:rPr lang="en-US" sz="2800" dirty="0" err="1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IJavaPOSDevicesFactory</a:t>
            </a: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 factory = </a:t>
            </a:r>
            <a:b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</a:b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			new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IBMJavaPOSDevicesFactory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()</a:t>
            </a: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;</a:t>
            </a: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		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this.cashDrawer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= </a:t>
            </a:r>
            <a:b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</a:b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			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factory.getNewCashDrawer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();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>		…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>	}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>}</a:t>
            </a:r>
          </a:p>
        </p:txBody>
      </p:sp>
      <p:sp>
        <p:nvSpPr>
          <p:cNvPr id="26627" name="AutoShape 3"/>
          <p:cNvSpPr>
            <a:spLocks/>
          </p:cNvSpPr>
          <p:nvPr/>
        </p:nvSpPr>
        <p:spPr bwMode="auto">
          <a:xfrm>
            <a:off x="4495800" y="1498997"/>
            <a:ext cx="4419600" cy="892969"/>
          </a:xfrm>
          <a:prstGeom prst="roundRect">
            <a:avLst>
              <a:gd name="adj" fmla="val 15000"/>
            </a:avLst>
          </a:prstGeom>
          <a:solidFill>
            <a:srgbClr val="0000FF">
              <a:alpha val="3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Constructs a vendor-specific concrete factory</a:t>
            </a:r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5039320" y="4394597"/>
            <a:ext cx="3723680" cy="892969"/>
          </a:xfrm>
          <a:prstGeom prst="roundRect">
            <a:avLst>
              <a:gd name="adj" fmla="val 15000"/>
            </a:avLst>
          </a:prstGeom>
          <a:solidFill>
            <a:srgbClr val="008000">
              <a:alpha val="42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Uses it to construct device instances</a:t>
            </a:r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>
            <a:off x="1371601" y="5638800"/>
            <a:ext cx="7391399" cy="660797"/>
          </a:xfrm>
          <a:prstGeom prst="roundRect">
            <a:avLst>
              <a:gd name="adj" fmla="val 2026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What if we want to change vendors?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79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1092404"/>
            <a:ext cx="7980362" cy="53845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533400"/>
          </a:xfrm>
          <a:ln/>
        </p:spPr>
        <p:txBody>
          <a:bodyPr/>
          <a:lstStyle/>
          <a:p>
            <a:r>
              <a:rPr lang="en-US" sz="2800" dirty="0" smtClean="0"/>
              <a:t>Use an Abstract Class Abstract Factory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" y="1473404"/>
            <a:ext cx="8728769" cy="3098602"/>
            <a:chOff x="-372" y="0"/>
            <a:chExt cx="7820" cy="2776"/>
          </a:xfrm>
        </p:grpSpPr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-372" y="0"/>
              <a:ext cx="5325" cy="2776"/>
            </a:xfrm>
            <a:prstGeom prst="roundRect">
              <a:avLst>
                <a:gd name="adj" fmla="val 4319"/>
              </a:avLst>
            </a:prstGeom>
            <a:gradFill flip="none" rotWithShape="0">
              <a:gsLst>
                <a:gs pos="0">
                  <a:srgbClr val="0082E5">
                    <a:alpha val="35000"/>
                  </a:srgbClr>
                </a:gs>
                <a:gs pos="100000">
                  <a:srgbClr val="0057E5">
                    <a:alpha val="35000"/>
                  </a:srgbClr>
                </a:gs>
              </a:gsLst>
              <a:lin ang="5400000" scaled="1"/>
              <a:tileRect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i="1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// A factory method that returns a factory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public static synchronized</a:t>
              </a:r>
              <a:b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</a:b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</a:t>
              </a:r>
              <a:r>
                <a:rPr lang="en-US" sz="1600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IJavaDevicesFactory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</a:t>
              </a:r>
              <a:r>
                <a:rPr lang="en-US" sz="1600" b="1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getInstance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() {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if (instance == null) {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	String </a:t>
              </a:r>
              <a:r>
                <a:rPr lang="en-US" sz="1600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factoryCN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=</a:t>
              </a:r>
              <a:b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</a:b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		</a:t>
              </a:r>
              <a:r>
                <a:rPr lang="en-US" sz="1600" b="1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System.getProperty(“jposfactory.classname</a:t>
              </a:r>
              <a:r>
                <a:rPr lang="en-US" sz="1600" b="1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”);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	Class </a:t>
              </a:r>
              <a:r>
                <a:rPr lang="en-US" sz="1600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= </a:t>
              </a:r>
              <a:r>
                <a:rPr lang="en-US" sz="1600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Class.forName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( </a:t>
              </a:r>
              <a:r>
                <a:rPr lang="en-US" sz="1600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factoryCN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);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	instance = (</a:t>
              </a:r>
              <a:r>
                <a:rPr lang="en-US" sz="1600" dirty="0" err="1" smtClean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IJavaPOSDevicesFactory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) </a:t>
              </a:r>
              <a:r>
                <a:rPr lang="en-US" sz="1600" dirty="0" err="1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c.newInstance</a:t>
              </a: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();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}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	return instance;</a:t>
              </a:r>
            </a:p>
            <a:p>
              <a:pPr>
                <a:tabLst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  <a:tab pos="188633" algn="l"/>
                  <a:tab pos="371685" algn="l"/>
                  <a:tab pos="646264" algn="l"/>
                </a:tabLst>
              </a:pPr>
              <a:r>
                <a:rPr lang="en-US" sz="1600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}</a:t>
              </a:r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4720" y="13"/>
              <a:ext cx="2668" cy="1711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rot="10800000" flipH="1">
              <a:off x="4716" y="1955"/>
              <a:ext cx="2671" cy="805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AutoShape 8"/>
            <p:cNvSpPr>
              <a:spLocks/>
            </p:cNvSpPr>
            <p:nvPr/>
          </p:nvSpPr>
          <p:spPr bwMode="auto">
            <a:xfrm>
              <a:off x="4542" y="1712"/>
              <a:ext cx="2906" cy="268"/>
            </a:xfrm>
            <a:prstGeom prst="roundRect">
              <a:avLst>
                <a:gd name="adj" fmla="val 46875"/>
              </a:avLst>
            </a:prstGeom>
            <a:noFill/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561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Using a Factory Factory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228600" y="1893094"/>
            <a:ext cx="8915400" cy="3911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class Register {</a:t>
            </a:r>
          </a:p>
          <a:p>
            <a:pPr algn="l"/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	…</a:t>
            </a:r>
          </a:p>
          <a:p>
            <a:pPr algn="l"/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	public Register() {</a:t>
            </a:r>
          </a:p>
          <a:p>
            <a:pPr algn="l"/>
            <a:r>
              <a:rPr lang="en-US" sz="2500" dirty="0">
                <a:solidFill>
                  <a:srgbClr val="2E6F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		</a:t>
            </a:r>
            <a:r>
              <a:rPr lang="en-US" sz="2500" dirty="0" err="1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IJavaPOSDevicesFactory</a:t>
            </a:r>
            <a:r>
              <a:rPr lang="en-US" sz="25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 factory = </a:t>
            </a:r>
            <a:br>
              <a:rPr lang="en-US" sz="25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</a:br>
            <a:r>
              <a:rPr lang="en-US" sz="2500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			</a:t>
            </a:r>
            <a:r>
              <a:rPr lang="en-US" sz="2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JavaPOSDevicesFactory.getInstance</a:t>
            </a:r>
            <a:r>
              <a:rPr lang="en-US" sz="2500" b="1" dirty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();</a:t>
            </a:r>
          </a:p>
          <a:p>
            <a:pPr algn="l"/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		</a:t>
            </a:r>
            <a:r>
              <a:rPr lang="en-US" sz="2500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this.cashDrawer</a:t>
            </a:r>
            <a:r>
              <a:rPr lang="en-US" sz="25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= </a:t>
            </a:r>
            <a:br>
              <a:rPr lang="en-US" sz="25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</a:br>
            <a:r>
              <a:rPr lang="en-US" sz="25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			</a:t>
            </a:r>
            <a:r>
              <a:rPr lang="en-US" sz="2500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factory.getNewCashDrawer</a:t>
            </a:r>
            <a:r>
              <a:rPr lang="en-US" sz="25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();</a:t>
            </a: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/>
            </a:r>
            <a:b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</a:b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>		…</a:t>
            </a:r>
            <a:b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</a:b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>	}</a:t>
            </a:r>
            <a:b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</a:b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sym typeface="Lucida Sans" charset="0"/>
              </a:rPr>
              <a:t>}</a:t>
            </a: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4191000" y="1752600"/>
            <a:ext cx="4856559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Gets a vendor-specific concrete factory singleton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4866680" y="4974431"/>
            <a:ext cx="372368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Uses it to construct device instances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8539245" y="6412468"/>
            <a:ext cx="376155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881320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Politics in the Software Organization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61987"/>
            <a:ext cx="3276600" cy="3071813"/>
          </a:xfrm>
          <a:prstGeom prst="rect">
            <a:avLst/>
          </a:prstGeom>
        </p:spPr>
      </p:pic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Handling Payments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257800"/>
          </a:xfrm>
          <a:ln/>
        </p:spPr>
        <p:txBody>
          <a:bodyPr/>
          <a:lstStyle/>
          <a:p>
            <a:r>
              <a:rPr lang="en-US" dirty="0" smtClean="0"/>
              <a:t>What do we do with different </a:t>
            </a:r>
            <a:br>
              <a:rPr lang="en-US" dirty="0" smtClean="0"/>
            </a:br>
            <a:r>
              <a:rPr lang="en-US" dirty="0" smtClean="0"/>
              <a:t>payment types? </a:t>
            </a:r>
            <a:br>
              <a:rPr lang="en-US" dirty="0" smtClean="0"/>
            </a:br>
            <a:r>
              <a:rPr lang="en-US" dirty="0" smtClean="0"/>
              <a:t>Cash, Credit, a Check?</a:t>
            </a:r>
          </a:p>
          <a:p>
            <a:pPr lvl="1"/>
            <a:r>
              <a:rPr lang="en-US" dirty="0" smtClean="0"/>
              <a:t>Need authorization for </a:t>
            </a:r>
            <a:br>
              <a:rPr lang="en-US" dirty="0" smtClean="0"/>
            </a:br>
            <a:r>
              <a:rPr lang="en-US" dirty="0" smtClean="0"/>
              <a:t>credit and check…</a:t>
            </a:r>
          </a:p>
          <a:p>
            <a:r>
              <a:rPr lang="en-US" dirty="0" smtClean="0"/>
              <a:t>Follow </a:t>
            </a:r>
            <a:r>
              <a:rPr lang="en-US" dirty="0"/>
              <a:t>the “Do It Myself”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Guideline</a:t>
            </a:r>
            <a:r>
              <a:rPr lang="en-US" dirty="0"/>
              <a:t>:</a:t>
            </a:r>
          </a:p>
          <a:p>
            <a:pPr marL="598268" lvl="1"/>
            <a:r>
              <a:rPr lang="en-US" dirty="0"/>
              <a:t>“As a software object,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 do</a:t>
            </a:r>
            <a:r>
              <a:rPr lang="en-US" dirty="0"/>
              <a:t> those things that are normally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done to</a:t>
            </a:r>
            <a:r>
              <a:rPr lang="en-US" dirty="0"/>
              <a:t> the actual object I represent.</a:t>
            </a:r>
            <a:r>
              <a:rPr lang="en-US" dirty="0" smtClean="0"/>
              <a:t>”</a:t>
            </a:r>
          </a:p>
          <a:p>
            <a:r>
              <a:rPr lang="en-US" dirty="0"/>
              <a:t>A common </a:t>
            </a:r>
            <a:r>
              <a:rPr lang="en-US" dirty="0" smtClean="0"/>
              <a:t>way </a:t>
            </a:r>
            <a:r>
              <a:rPr lang="en-US" dirty="0"/>
              <a:t>to apply Polymorphism </a:t>
            </a:r>
            <a:br>
              <a:rPr lang="en-US" dirty="0"/>
            </a:br>
            <a:r>
              <a:rPr lang="en-US" dirty="0"/>
              <a:t>and Information </a:t>
            </a:r>
            <a:r>
              <a:rPr lang="en-US" dirty="0" smtClean="0"/>
              <a:t>Expert</a:t>
            </a:r>
          </a:p>
        </p:txBody>
      </p:sp>
    </p:spTree>
    <p:extLst>
      <p:ext uri="{BB962C8B-B14F-4D97-AF65-F5344CB8AC3E}">
        <p14:creationId xmlns:p14="http://schemas.microsoft.com/office/powerpoint/2010/main" val="914959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533400"/>
          </a:xfrm>
          <a:ln/>
        </p:spPr>
        <p:txBody>
          <a:bodyPr/>
          <a:lstStyle/>
          <a:p>
            <a:r>
              <a:rPr lang="en-US" dirty="0"/>
              <a:t>“Do It Myself” Example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8581031" y="6412468"/>
            <a:ext cx="41056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609600" y="5448300"/>
            <a:ext cx="8077200" cy="876300"/>
          </a:xfrm>
          <a:prstGeom prst="roundRect">
            <a:avLst>
              <a:gd name="adj" fmla="val 7810"/>
            </a:avLst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5011" tIns="125011" rIns="125011" bIns="125011" anchor="ctr">
            <a:prstTxWarp prst="textNoShape">
              <a:avLst/>
            </a:prstTxWarp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Real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world:   payments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are authorized</a:t>
            </a:r>
          </a:p>
          <a:p>
            <a:pPr algn="l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OO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world:   payments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authorize themselves</a:t>
            </a:r>
          </a:p>
        </p:txBody>
      </p:sp>
      <p:graphicFrame>
        <p:nvGraphicFramePr>
          <p:cNvPr id="131074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1100699"/>
              </p:ext>
            </p:extLst>
          </p:nvPr>
        </p:nvGraphicFramePr>
        <p:xfrm>
          <a:off x="76200" y="1104900"/>
          <a:ext cx="89916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Visio" r:id="rId4" imgW="5163480" imgH="2901240" progId="Visio.Drawing.11">
                  <p:embed/>
                </p:oleObj>
              </mc:Choice>
              <mc:Fallback>
                <p:oleObj name="Visio" r:id="rId4" imgW="5163480" imgH="290124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063"/>
                      <a:stretch>
                        <a:fillRect/>
                      </a:stretch>
                    </p:blipFill>
                    <p:spPr bwMode="auto">
                      <a:xfrm>
                        <a:off x="76200" y="1104900"/>
                        <a:ext cx="8991600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412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CheckPayment</a:t>
            </a: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391400" y="3390395"/>
            <a:ext cx="1514699" cy="0"/>
          </a:xfrm>
          <a:prstGeom prst="line">
            <a:avLst/>
          </a:prstGeom>
          <a:noFill/>
          <a:ln w="101600" cap="flat">
            <a:solidFill>
              <a:srgbClr val="0044FE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76200" y="4304064"/>
            <a:ext cx="1330523" cy="1306982"/>
          </a:xfrm>
          <a:prstGeom prst="roundRect">
            <a:avLst>
              <a:gd name="adj" fmla="val 1006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Fine-grained objects</a:t>
            </a:r>
          </a:p>
        </p:txBody>
      </p:sp>
      <p:graphicFrame>
        <p:nvGraphicFramePr>
          <p:cNvPr id="132098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6375178"/>
              </p:ext>
            </p:extLst>
          </p:nvPr>
        </p:nvGraphicFramePr>
        <p:xfrm>
          <a:off x="1125682" y="1066800"/>
          <a:ext cx="7273636" cy="534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Visio" r:id="rId4" imgW="4867200" imgH="3348360" progId="Visio.Drawing.11">
                  <p:embed/>
                </p:oleObj>
              </mc:Choice>
              <mc:Fallback>
                <p:oleObj name="Visio" r:id="rId4" imgW="4867200" imgH="334836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82" y="1066800"/>
                        <a:ext cx="7273636" cy="5344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15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Frameworks with Patterns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10600" cy="5334000"/>
          </a:xfrm>
          <a:ln/>
        </p:spPr>
        <p:txBody>
          <a:bodyPr/>
          <a:lstStyle/>
          <a:p>
            <a:r>
              <a:rPr lang="en-US" u="sng" dirty="0" smtClean="0">
                <a:solidFill>
                  <a:srgbClr val="000090"/>
                </a:solidFill>
              </a:rPr>
              <a:t>Framework</a:t>
            </a:r>
            <a:r>
              <a:rPr lang="en-US" dirty="0" smtClean="0"/>
              <a:t>: an </a:t>
            </a:r>
            <a:r>
              <a:rPr lang="en-US" dirty="0"/>
              <a:t>extendable set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objects </a:t>
            </a:r>
            <a:r>
              <a:rPr lang="en-US" dirty="0"/>
              <a:t>for related </a:t>
            </a:r>
            <a:r>
              <a:rPr lang="en-US" dirty="0" smtClean="0"/>
              <a:t>functions, e.g.:</a:t>
            </a:r>
          </a:p>
          <a:p>
            <a:pPr marL="598268" lvl="1"/>
            <a:r>
              <a:rPr lang="en-US" dirty="0" smtClean="0"/>
              <a:t>GUI framework</a:t>
            </a:r>
          </a:p>
          <a:p>
            <a:pPr marL="598268" lvl="1"/>
            <a:r>
              <a:rPr lang="en-US" dirty="0" smtClean="0"/>
              <a:t>Java </a:t>
            </a:r>
            <a:r>
              <a:rPr lang="en-US" dirty="0"/>
              <a:t>collections </a:t>
            </a:r>
            <a:r>
              <a:rPr lang="en-US" dirty="0" smtClean="0"/>
              <a:t>framework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Provide</a:t>
            </a:r>
            <a:r>
              <a:rPr lang="en-US" sz="2400" dirty="0" smtClean="0"/>
              <a:t>s</a:t>
            </a:r>
            <a:r>
              <a:rPr lang="en-US" dirty="0" smtClean="0"/>
              <a:t> cohesive set of interfaces &amp; classes</a:t>
            </a:r>
          </a:p>
          <a:p>
            <a:pPr marL="598268" lvl="1"/>
            <a:r>
              <a:rPr lang="en-US" dirty="0" smtClean="0"/>
              <a:t>Capture the unvarying parts</a:t>
            </a:r>
          </a:p>
          <a:p>
            <a:pPr marL="598268" lvl="1"/>
            <a:r>
              <a:rPr lang="en-US" dirty="0" smtClean="0"/>
              <a:t>Provide extension points to handle variation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Relies on the </a:t>
            </a:r>
            <a:r>
              <a:rPr lang="en-US" u="sng" dirty="0" smtClean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Hollywood Principle</a:t>
            </a:r>
            <a:r>
              <a:rPr lang="en-US" dirty="0" smtClean="0"/>
              <a:t>:</a:t>
            </a:r>
          </a:p>
          <a:p>
            <a:pPr marL="598268" lvl="1"/>
            <a:r>
              <a:rPr lang="en-US" dirty="0" smtClean="0"/>
              <a:t>“Don’t call us, we’ll call you.”</a:t>
            </a:r>
          </a:p>
          <a:p>
            <a:pPr marL="198218"/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09600"/>
            <a:ext cx="24892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2506" y="6477000"/>
            <a:ext cx="5268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Framework from http://www.starlumber.com/buildinganewhomewichita.html</a:t>
            </a:r>
          </a:p>
        </p:txBody>
      </p:sp>
    </p:spTree>
    <p:extLst>
      <p:ext uri="{BB962C8B-B14F-4D97-AF65-F5344CB8AC3E}">
        <p14:creationId xmlns:p14="http://schemas.microsoft.com/office/powerpoint/2010/main" val="294444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3400"/>
            <a:ext cx="9004367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Solved…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800000"/>
                </a:solidFill>
              </a:rPr>
              <a:t>Some engineer out there has solved P=NP and it's locked up in an electric eggbeater calibration routine.  </a:t>
            </a:r>
            <a:endParaRPr lang="en-US" i="1" dirty="0" smtClean="0">
              <a:solidFill>
                <a:srgbClr val="800000"/>
              </a:solidFill>
            </a:endParaRPr>
          </a:p>
          <a:p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i="1" dirty="0" smtClean="0">
                <a:solidFill>
                  <a:srgbClr val="800000"/>
                </a:solidFill>
              </a:rPr>
              <a:t>For </a:t>
            </a:r>
            <a:r>
              <a:rPr lang="en-US" i="1" dirty="0">
                <a:solidFill>
                  <a:srgbClr val="800000"/>
                </a:solidFill>
              </a:rPr>
              <a:t>every 0x5f375a86 we learn about, there are thousands we never see.</a:t>
            </a:r>
          </a:p>
        </p:txBody>
      </p:sp>
    </p:spTree>
    <p:extLst>
      <p:ext uri="{BB962C8B-B14F-4D97-AF65-F5344CB8AC3E}">
        <p14:creationId xmlns:p14="http://schemas.microsoft.com/office/powerpoint/2010/main" val="19510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1066800"/>
            <a:ext cx="9144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Persistence Framework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+mj-lt"/>
              </a:rPr>
              <a:t>Domain Layer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67000" y="10668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+mj-lt"/>
              </a:rPr>
              <a:t>Persistence Framework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0" y="10668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  <a:latin typeface="+mj-lt"/>
              </a:rPr>
              <a:t>Relational Database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667000" y="10668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867400" y="990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172200" y="2438400"/>
            <a:ext cx="2743200" cy="2133600"/>
            <a:chOff x="3888" y="1632"/>
            <a:chExt cx="1728" cy="134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88" y="1632"/>
              <a:ext cx="1728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936" y="1728"/>
              <a:ext cx="16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Name                     City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88" y="19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36" y="2016"/>
              <a:ext cx="163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RHIT              Terre Haute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Purdue	</a:t>
              </a:r>
              <a:r>
                <a:rPr lang="en-US" sz="1600" dirty="0">
                  <a:latin typeface="+mn-lt"/>
                </a:rPr>
                <a:t>  </a:t>
              </a:r>
              <a:r>
                <a:rPr lang="en-US" sz="1600" dirty="0" smtClean="0">
                  <a:latin typeface="+mn-lt"/>
                </a:rPr>
                <a:t>    W. Lafayette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Indiana U.      Bloomington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Butler U.        Indianapolis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88" y="225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888" y="249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888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656" y="16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48400" y="4572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+mn-lt"/>
              </a:rPr>
              <a:t>University Table</a:t>
            </a: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228600" y="2590800"/>
            <a:ext cx="2057400" cy="1447800"/>
            <a:chOff x="144" y="1728"/>
            <a:chExt cx="1296" cy="912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44" y="1728"/>
              <a:ext cx="129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92" y="1872"/>
              <a:ext cx="12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u="sng" dirty="0">
                  <a:latin typeface="+mn-lt"/>
                </a:rPr>
                <a:t>:University</a:t>
              </a:r>
              <a:endParaRPr lang="en-US" sz="16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name =</a:t>
              </a:r>
              <a:r>
                <a:rPr lang="en-US" sz="1600" dirty="0" smtClean="0">
                  <a:latin typeface="+mn-lt"/>
                </a:rPr>
                <a:t> Butler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city = </a:t>
              </a:r>
              <a:r>
                <a:rPr lang="en-US" sz="1600" dirty="0" smtClean="0">
                  <a:latin typeface="+mn-lt"/>
                </a:rPr>
                <a:t>Indianapolis</a:t>
              </a:r>
              <a:endParaRPr lang="en-US" sz="1600" b="1" u="sng" dirty="0">
                <a:latin typeface="+mn-lt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800" y="426720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+mn-lt"/>
              </a:rPr>
              <a:t>University object</a:t>
            </a: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048000" y="2057400"/>
            <a:ext cx="2590800" cy="1600200"/>
            <a:chOff x="1920" y="1632"/>
            <a:chExt cx="1632" cy="1008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920" y="1632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968" y="1728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 smtClean="0">
                  <a:latin typeface="+mn-lt"/>
                </a:rPr>
                <a:t>PersistenceFaçade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920" y="201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968" y="2064"/>
              <a:ext cx="148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+mn-lt"/>
                </a:rPr>
                <a:t>get(OID, class):Object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+mn-lt"/>
                </a:rPr>
                <a:t>put(OID, object)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895600" y="5029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Retrieve from RDB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895600" y="55626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+mn-lt"/>
              </a:rPr>
              <a:t>get(OID, University)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2438400" y="3886200"/>
            <a:ext cx="36576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2362200" y="3810000"/>
            <a:ext cx="3733800" cy="2514600"/>
            <a:chOff x="1488" y="2496"/>
            <a:chExt cx="2352" cy="1584"/>
          </a:xfrm>
        </p:grpSpPr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488" y="2496"/>
              <a:ext cx="235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680" y="249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3696" y="2496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819400" y="4495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+mn-lt"/>
              </a:rPr>
              <a:t>Store object in RDB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971800" y="5029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put(OID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,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 Butler U.)</a:t>
            </a:r>
            <a:endParaRPr lang="en-US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62200" y="3962400"/>
            <a:ext cx="37338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9" name="Group 42"/>
          <p:cNvGrpSpPr>
            <a:grpSpLocks/>
          </p:cNvGrpSpPr>
          <p:nvPr/>
        </p:nvGrpSpPr>
        <p:grpSpPr bwMode="auto">
          <a:xfrm>
            <a:off x="0" y="2362200"/>
            <a:ext cx="6096000" cy="2590800"/>
            <a:chOff x="0" y="1584"/>
            <a:chExt cx="3840" cy="1632"/>
          </a:xfrm>
        </p:grpSpPr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0" y="1584"/>
              <a:ext cx="3840" cy="1632"/>
              <a:chOff x="0" y="1584"/>
              <a:chExt cx="3840" cy="1632"/>
            </a:xfrm>
          </p:grpSpPr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0" y="1584"/>
                <a:ext cx="1584" cy="16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B3B3B3"/>
                  </a:solidFill>
                  <a:latin typeface="+mn-lt"/>
                </a:endParaRPr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230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B3B3B3"/>
                  </a:solidFill>
                  <a:latin typeface="+mn-lt"/>
                </a:endParaRPr>
              </a:p>
            </p:txBody>
          </p:sp>
        </p:grp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680" y="25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B3B3B3"/>
                </a:solidFill>
                <a:latin typeface="+mn-lt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696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B3B3B3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6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9" grpId="0" autoUpdateAnimBg="0"/>
      <p:bldP spid="23" grpId="0" autoUpdateAnimBg="0"/>
      <p:bldP spid="29" grpId="0" autoUpdateAnimBg="0"/>
      <p:bldP spid="30" grpId="0" autoUpdateAnimBg="0"/>
      <p:bldP spid="31" grpId="0" animBg="1"/>
      <p:bldP spid="36" grpId="0" autoUpdateAnimBg="0"/>
      <p:bldP spid="37" grpId="0" autoUpdateAnimBg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533400"/>
          </a:xfrm>
        </p:spPr>
        <p:txBody>
          <a:bodyPr anchor="t"/>
          <a:lstStyle/>
          <a:p>
            <a:pPr algn="ctr"/>
            <a:r>
              <a:rPr lang="en-US" sz="2800" dirty="0" smtClean="0"/>
              <a:t>Accessing Persistence Service via Façade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86400"/>
          </a:xfrm>
        </p:spPr>
        <p:txBody>
          <a:bodyPr/>
          <a:lstStyle/>
          <a:p>
            <a:r>
              <a:rPr lang="en-US" dirty="0" smtClean="0"/>
              <a:t>Unified interface to set of interfaces in a subsystem</a:t>
            </a:r>
          </a:p>
          <a:p>
            <a:r>
              <a:rPr lang="en-US" dirty="0" smtClean="0"/>
              <a:t>Façade defines a higher-level interface that makes the subsystem easier to use</a:t>
            </a:r>
          </a:p>
          <a:p>
            <a:r>
              <a:rPr lang="en-US" dirty="0" smtClean="0"/>
              <a:t>Façade Applications:</a:t>
            </a:r>
          </a:p>
          <a:p>
            <a:pPr lvl="1"/>
            <a:r>
              <a:rPr lang="en-US" dirty="0" smtClean="0"/>
              <a:t>Layer the subsystem using Facade to define an entry point to each subsystem level  </a:t>
            </a:r>
          </a:p>
          <a:p>
            <a:pPr lvl="1"/>
            <a:r>
              <a:rPr lang="en-US" dirty="0" smtClean="0"/>
              <a:t>Introduce a Facade to decouple subsystems from clients and other subsystems</a:t>
            </a:r>
          </a:p>
          <a:p>
            <a:pPr lvl="2"/>
            <a:r>
              <a:rPr lang="en-US" dirty="0" smtClean="0"/>
              <a:t>Promotes independence and portability</a:t>
            </a:r>
          </a:p>
          <a:p>
            <a:pPr lvl="1"/>
            <a:r>
              <a:rPr lang="en-US" dirty="0" smtClean="0"/>
              <a:t>Façade produces simple default view of subsystem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FACC6-D597-D148-A010-C81EAA2B73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2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Façade Pattern for Object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181600" cy="5105400"/>
          </a:xfrm>
        </p:spPr>
        <p:txBody>
          <a:bodyPr/>
          <a:lstStyle/>
          <a:p>
            <a:r>
              <a:rPr lang="en-US" dirty="0" smtClean="0"/>
              <a:t>Need to relate objects to database records and ensure that repeated materialization of a record does not result in duplicate objects</a:t>
            </a:r>
          </a:p>
          <a:p>
            <a:r>
              <a:rPr lang="en-US" dirty="0" smtClean="0"/>
              <a:t>Object Identifier Pattern</a:t>
            </a:r>
          </a:p>
          <a:p>
            <a:pPr lvl="1"/>
            <a:r>
              <a:rPr lang="en-US" dirty="0" smtClean="0"/>
              <a:t>assigns an object identifier (OID) to each record </a:t>
            </a:r>
          </a:p>
          <a:p>
            <a:pPr lvl="1"/>
            <a:r>
              <a:rPr lang="en-US" dirty="0" smtClean="0"/>
              <a:t>Assigns an OID to each object (or its proxy)  </a:t>
            </a:r>
          </a:p>
          <a:p>
            <a:pPr lvl="1"/>
            <a:r>
              <a:rPr lang="en-US" dirty="0" smtClean="0"/>
              <a:t>OID is unique to each object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0"/>
            <a:ext cx="2734628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50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 anchor="t"/>
          <a:lstStyle/>
          <a:p>
            <a:r>
              <a:rPr lang="en-US" sz="2800" dirty="0" smtClean="0"/>
              <a:t>Maps between Persistent Object &amp; Database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91000" y="122938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+mj-lt"/>
              </a:rPr>
              <a:t>University Table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81000" y="2199620"/>
            <a:ext cx="2667000" cy="2009775"/>
            <a:chOff x="240" y="1488"/>
            <a:chExt cx="1392" cy="126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40" y="1488"/>
              <a:ext cx="139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36" y="1632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latin typeface="+mj-lt"/>
                </a:rPr>
                <a:t>:University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36" y="1920"/>
              <a:ext cx="129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name =</a:t>
              </a:r>
              <a:r>
                <a:rPr lang="en-US" sz="2000" dirty="0" smtClean="0">
                  <a:latin typeface="+mn-lt"/>
                </a:rPr>
                <a:t> Butler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city =</a:t>
              </a:r>
              <a:r>
                <a:rPr lang="en-US" sz="2000" dirty="0" smtClean="0">
                  <a:latin typeface="+mn-lt"/>
                </a:rPr>
                <a:t> Indianapolis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+mn-lt"/>
                </a:rPr>
                <a:t>oid</a:t>
              </a:r>
              <a:r>
                <a:rPr lang="en-US" sz="2000" dirty="0">
                  <a:latin typeface="+mn-lt"/>
                </a:rPr>
                <a:t> =</a:t>
              </a:r>
              <a:r>
                <a:rPr lang="en-US" sz="2000" dirty="0" smtClean="0">
                  <a:latin typeface="+mn-lt"/>
                </a:rPr>
                <a:t> xyz123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114800" y="1752600"/>
            <a:ext cx="4572000" cy="2286000"/>
            <a:chOff x="2592" y="1440"/>
            <a:chExt cx="2880" cy="144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592" y="1440"/>
              <a:ext cx="2880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688" y="1536"/>
              <a:ext cx="27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+mj-lt"/>
                </a:rPr>
                <a:t>OID          </a:t>
              </a:r>
              <a:r>
                <a:rPr lang="en-US" sz="2000" b="1" dirty="0" smtClean="0">
                  <a:solidFill>
                    <a:schemeClr val="accent2"/>
                  </a:solidFill>
                  <a:latin typeface="+mj-lt"/>
                </a:rPr>
                <a:t> name                city</a:t>
              </a:r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592" y="182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640" y="1920"/>
              <a:ext cx="2832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XI001	</a:t>
              </a:r>
              <a:r>
                <a:rPr lang="en-US" sz="1800" b="1" dirty="0">
                  <a:latin typeface="+mn-lt"/>
                </a:rPr>
                <a:t>    </a:t>
              </a:r>
              <a:r>
                <a:rPr lang="en-US" sz="1800" b="1" dirty="0" smtClean="0">
                  <a:latin typeface="+mn-lt"/>
                </a:rPr>
                <a:t> RHIT	    	Terre Haute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wxx246	</a:t>
              </a:r>
              <a:r>
                <a:rPr lang="en-US" sz="1800" b="1" dirty="0">
                  <a:latin typeface="+mn-lt"/>
                </a:rPr>
                <a:t>    </a:t>
              </a:r>
              <a:r>
                <a:rPr lang="en-US" sz="1800" b="1" dirty="0" smtClean="0">
                  <a:latin typeface="+mn-lt"/>
                </a:rPr>
                <a:t> Purdue	W. Lafayette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xxz357</a:t>
              </a:r>
              <a:r>
                <a:rPr lang="en-US" sz="1800" b="1" dirty="0">
                  <a:latin typeface="+mn-lt"/>
                </a:rPr>
                <a:t>	    </a:t>
              </a:r>
              <a:r>
                <a:rPr lang="en-US" sz="1800" b="1" dirty="0" smtClean="0">
                  <a:latin typeface="+mn-lt"/>
                </a:rPr>
                <a:t> Indiana U.	Bloomington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 smtClean="0">
                  <a:latin typeface="+mn-lt"/>
                </a:rPr>
                <a:t>xyz123</a:t>
              </a:r>
              <a:r>
                <a:rPr lang="en-US" sz="1800" b="1" dirty="0">
                  <a:latin typeface="+mn-lt"/>
                </a:rPr>
                <a:t>	    </a:t>
              </a:r>
              <a:r>
                <a:rPr lang="en-US" sz="1800" b="1" dirty="0" smtClean="0">
                  <a:latin typeface="+mn-lt"/>
                </a:rPr>
                <a:t> Butler U.	Indianapolis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592" y="211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92" y="235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592" y="259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312" y="14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224" y="14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</a:endParaRPr>
            </a:p>
          </p:txBody>
        </p:sp>
      </p:grp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457200" y="3952222"/>
            <a:ext cx="3429000" cy="1470026"/>
            <a:chOff x="288" y="3024"/>
            <a:chExt cx="2160" cy="926"/>
          </a:xfrm>
        </p:grpSpPr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288" y="3504"/>
              <a:ext cx="2160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The OID may be contained in proxy object instead</a:t>
              </a:r>
            </a:p>
          </p:txBody>
        </p:sp>
        <p:sp>
          <p:nvSpPr>
            <p:cNvPr id="35" name="Oval 44"/>
            <p:cNvSpPr>
              <a:spLocks noChangeArrowheads="1"/>
            </p:cNvSpPr>
            <p:nvPr/>
          </p:nvSpPr>
          <p:spPr bwMode="auto">
            <a:xfrm>
              <a:off x="768" y="3024"/>
              <a:ext cx="96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816" y="3072"/>
              <a:ext cx="0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09446" y="2133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Persistence Façade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FACC6-D597-D148-A010-C81EAA2B73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362200" y="1295400"/>
            <a:ext cx="2438400" cy="2590800"/>
            <a:chOff x="1104" y="960"/>
            <a:chExt cx="1536" cy="1632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104" y="960"/>
              <a:ext cx="1536" cy="1632"/>
              <a:chOff x="1104" y="960"/>
              <a:chExt cx="1536" cy="1632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1104" y="960"/>
                <a:ext cx="1536" cy="384"/>
                <a:chOff x="1104" y="960"/>
                <a:chExt cx="1536" cy="384"/>
              </a:xfrm>
            </p:grpSpPr>
            <p:sp>
              <p:nvSpPr>
                <p:cNvPr id="10" name="Rectangle 3"/>
                <p:cNvSpPr>
                  <a:spLocks noChangeArrowheads="1"/>
                </p:cNvSpPr>
                <p:nvPr/>
              </p:nvSpPr>
              <p:spPr bwMode="auto">
                <a:xfrm>
                  <a:off x="1104" y="960"/>
                  <a:ext cx="1488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04" y="1008"/>
                  <a:ext cx="15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latin typeface="+mn-lt"/>
                    </a:rPr>
                    <a:t>:</a:t>
                  </a:r>
                  <a:r>
                    <a:rPr lang="en-US" sz="1800" b="1" dirty="0" err="1">
                      <a:latin typeface="+mn-lt"/>
                    </a:rPr>
                    <a:t>DBProductAdapter</a:t>
                  </a:r>
                  <a:endParaRPr lang="en-US" sz="1800" b="1" dirty="0">
                    <a:latin typeface="+mn-lt"/>
                  </a:endParaRPr>
                </a:p>
              </p:txBody>
            </p:sp>
          </p:grp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872" y="1344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824" y="1680"/>
              <a:ext cx="96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6248400" y="1295400"/>
            <a:ext cx="2362200" cy="2514600"/>
            <a:chOff x="3552" y="960"/>
            <a:chExt cx="1488" cy="158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552" y="960"/>
              <a:ext cx="1488" cy="1584"/>
              <a:chOff x="3552" y="960"/>
              <a:chExt cx="1488" cy="1584"/>
            </a:xfrm>
          </p:grpSpPr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3552" y="960"/>
                <a:ext cx="1488" cy="384"/>
                <a:chOff x="3840" y="912"/>
                <a:chExt cx="1488" cy="384"/>
              </a:xfrm>
            </p:grpSpPr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3840" y="912"/>
                  <a:ext cx="1440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40" y="960"/>
                  <a:ext cx="14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0033CC"/>
                      </a:solidFill>
                      <a:latin typeface="+mn-lt"/>
                    </a:rPr>
                    <a:t>:</a:t>
                  </a:r>
                  <a:r>
                    <a:rPr lang="en-US" sz="1800" b="1" dirty="0" err="1" smtClean="0">
                      <a:solidFill>
                        <a:srgbClr val="0033CC"/>
                      </a:solidFill>
                      <a:latin typeface="+mn-lt"/>
                    </a:rPr>
                    <a:t>PersistenceFaçade</a:t>
                  </a:r>
                  <a:endParaRPr lang="en-US" sz="1800" b="1" dirty="0">
                    <a:solidFill>
                      <a:srgbClr val="0033CC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4272" y="1344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224" y="1824"/>
              <a:ext cx="9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657600" y="2743207"/>
            <a:ext cx="3657600" cy="400051"/>
            <a:chOff x="1920" y="1872"/>
            <a:chExt cx="2304" cy="252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920" y="1872"/>
              <a:ext cx="230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256" y="1872"/>
              <a:ext cx="13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+mn-lt"/>
                </a:rPr>
                <a:t>pd = get(…)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152400" y="3124202"/>
            <a:ext cx="7620000" cy="3033714"/>
            <a:chOff x="96" y="1968"/>
            <a:chExt cx="4800" cy="1911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96" y="3072"/>
              <a:ext cx="4800" cy="8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//example use of the facade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OID = new OID(“XYZ123”);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 b="1" dirty="0" err="1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ProductDescription</a:t>
              </a:r>
              <a:r>
                <a:rPr lang="en-US" sz="1800" b="1" dirty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pd = (</a:t>
              </a:r>
              <a:r>
                <a:rPr lang="en-US" sz="1800" b="1" dirty="0" err="1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ProductDescription</a:t>
              </a:r>
              <a:r>
                <a:rPr lang="en-US" sz="1800" b="1" dirty="0" smtClean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) </a:t>
              </a:r>
              <a:r>
                <a:rPr lang="en-US" sz="1800" b="1" dirty="0" err="1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PersistenceFacade.getInsance().get(oid</a:t>
              </a:r>
              <a:r>
                <a:rPr lang="en-US" sz="1800" b="1" dirty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, </a:t>
              </a:r>
              <a:r>
                <a:rPr lang="en-US" sz="1800" b="1" dirty="0" err="1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ProductDescription.class</a:t>
              </a:r>
              <a:r>
                <a:rPr lang="en-US" sz="1800" b="1" dirty="0">
                  <a:solidFill>
                    <a:srgbClr val="FFFFFF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);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120" y="19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200">
                <a:latin typeface="+mn-lt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168" y="2064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3200">
                <a:latin typeface="+mn-lt"/>
              </a:endParaRPr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228600" y="2133600"/>
            <a:ext cx="2438400" cy="2390775"/>
            <a:chOff x="144" y="2304"/>
            <a:chExt cx="1536" cy="1506"/>
          </a:xfrm>
        </p:grpSpPr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144" y="2304"/>
              <a:ext cx="1536" cy="1488"/>
              <a:chOff x="144" y="2304"/>
              <a:chExt cx="1536" cy="1488"/>
            </a:xfrm>
          </p:grpSpPr>
          <p:grpSp>
            <p:nvGrpSpPr>
              <p:cNvPr id="33" name="Group 34"/>
              <p:cNvGrpSpPr>
                <a:grpSpLocks/>
              </p:cNvGrpSpPr>
              <p:nvPr/>
            </p:nvGrpSpPr>
            <p:grpSpPr bwMode="auto">
              <a:xfrm>
                <a:off x="144" y="2304"/>
                <a:ext cx="1536" cy="1488"/>
                <a:chOff x="144" y="2304"/>
                <a:chExt cx="1536" cy="1488"/>
              </a:xfrm>
            </p:grpSpPr>
            <p:sp>
              <p:nvSpPr>
                <p:cNvPr id="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44" y="2304"/>
                  <a:ext cx="1536" cy="14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>
                  <a:off x="144" y="28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144" y="2400"/>
                <a:ext cx="14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 err="1" smtClean="0">
                    <a:latin typeface="+mn-lt"/>
                  </a:rPr>
                  <a:t>PersistenceFaçade</a:t>
                </a:r>
                <a:endParaRPr lang="en-US" sz="1800" b="1" dirty="0">
                  <a:latin typeface="+mn-lt"/>
                </a:endParaRPr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>
                <a:off x="144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144" y="2976"/>
              <a:ext cx="153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u="sng" dirty="0" err="1">
                  <a:solidFill>
                    <a:schemeClr val="accent2"/>
                  </a:solidFill>
                  <a:latin typeface="+mn-lt"/>
                </a:rPr>
                <a:t>getInstance</a:t>
              </a:r>
              <a:r>
                <a:rPr lang="en-US" sz="1600" b="1" u="sng" dirty="0">
                  <a:solidFill>
                    <a:schemeClr val="accent2"/>
                  </a:solidFill>
                  <a:latin typeface="+mn-lt"/>
                </a:rPr>
                <a:t>()</a:t>
              </a:r>
              <a:r>
                <a:rPr lang="en-US" sz="1600" b="1" u="sng" dirty="0" smtClean="0">
                  <a:solidFill>
                    <a:schemeClr val="accent2"/>
                  </a:solidFill>
                  <a:latin typeface="+mn-lt"/>
                </a:rPr>
                <a:t>:</a:t>
              </a:r>
              <a:br>
                <a:rPr lang="en-US" sz="1600" b="1" u="sng" dirty="0" smtClean="0">
                  <a:solidFill>
                    <a:schemeClr val="accent2"/>
                  </a:solidFill>
                  <a:latin typeface="+mn-lt"/>
                </a:rPr>
              </a:br>
              <a:r>
                <a:rPr lang="en-US" sz="1600" b="1" dirty="0" smtClean="0">
                  <a:solidFill>
                    <a:schemeClr val="accent2"/>
                  </a:solidFill>
                  <a:latin typeface="+mn-lt"/>
                </a:rPr>
                <a:t>     </a:t>
              </a:r>
              <a:r>
                <a:rPr lang="en-US" sz="1600" b="1" u="sng" dirty="0" err="1" smtClean="0">
                  <a:solidFill>
                    <a:schemeClr val="accent2"/>
                  </a:solidFill>
                  <a:latin typeface="+mn-lt"/>
                </a:rPr>
                <a:t>PersistenceFacade</a:t>
              </a:r>
              <a:endParaRPr lang="en-US" sz="1600" b="1" u="sng" dirty="0">
                <a:solidFill>
                  <a:schemeClr val="accent2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600" dirty="0" err="1">
                  <a:latin typeface="+mn-lt"/>
                </a:rPr>
                <a:t>get(OID</a:t>
              </a:r>
              <a:r>
                <a:rPr lang="en-US" sz="1600" dirty="0">
                  <a:latin typeface="+mn-lt"/>
                </a:rPr>
                <a:t>, class)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err="1">
                  <a:latin typeface="+mn-lt"/>
                </a:rPr>
                <a:t>put(OID,Object</a:t>
              </a:r>
              <a:r>
                <a:rPr lang="en-US" sz="1600" dirty="0">
                  <a:latin typeface="+mn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035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dirty="0" smtClean="0"/>
              <a:t>Façade Design Pattern with Brokers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66800" y="1143000"/>
            <a:ext cx="2209800" cy="1828800"/>
            <a:chOff x="2064" y="1200"/>
            <a:chExt cx="1392" cy="115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064" y="1200"/>
              <a:ext cx="139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12" y="1248"/>
              <a:ext cx="1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PersistenceFacade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064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64" y="1488"/>
              <a:ext cx="13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getInstance</a:t>
              </a:r>
              <a:r>
                <a:rPr lang="en-US" sz="1400" dirty="0">
                  <a:latin typeface="+mn-lt"/>
                </a:rPr>
                <a:t>( ):                        </a:t>
              </a:r>
              <a:r>
                <a:rPr lang="en-US" sz="1400" dirty="0" err="1">
                  <a:latin typeface="+mn-lt"/>
                </a:rPr>
                <a:t>PersistenceFacade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064" y="1824"/>
              <a:ext cx="129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get(OID, class) : Object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put(OID, Object)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143000" y="4038600"/>
            <a:ext cx="2438400" cy="1524000"/>
            <a:chOff x="2784" y="3024"/>
            <a:chExt cx="1536" cy="960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784" y="3024"/>
              <a:ext cx="148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784" y="3024"/>
              <a:ext cx="153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ProductSpecification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RDBMapper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784" y="336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784" y="355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832" y="3552"/>
              <a:ext cx="124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get(OID):Object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put(OID, Object)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410200" y="1295400"/>
            <a:ext cx="2286000" cy="1392238"/>
            <a:chOff x="3408" y="1104"/>
            <a:chExt cx="1440" cy="877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408" y="1104"/>
              <a:ext cx="1440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1104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+mn-lt"/>
                </a:rPr>
                <a:t>&lt;&lt;interface&gt;&gt; DBMapper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408" y="144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408" y="158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456" y="1584"/>
              <a:ext cx="139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get(OID):Object</a:t>
              </a:r>
              <a:endParaRPr lang="en-US" sz="14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put(OID</a:t>
              </a:r>
              <a:r>
                <a:rPr lang="en-US" sz="1400" dirty="0">
                  <a:latin typeface="+mn-lt"/>
                </a:rPr>
                <a:t>, Object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3276600" y="1905000"/>
            <a:ext cx="2133600" cy="381000"/>
            <a:chOff x="2064" y="1488"/>
            <a:chExt cx="1344" cy="240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064" y="1488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112" y="1488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+mn-lt"/>
                </a:rPr>
                <a:t>class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544" y="15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886200" y="4038600"/>
            <a:ext cx="2286000" cy="1524000"/>
            <a:chOff x="2448" y="2832"/>
            <a:chExt cx="1440" cy="960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448" y="2832"/>
              <a:ext cx="144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448" y="2832"/>
              <a:ext cx="14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ProductSpecification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FlatFileMapper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448" y="321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48" y="336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96" y="3360"/>
              <a:ext cx="13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get(OID):Object</a:t>
              </a:r>
              <a:endParaRPr lang="en-US" sz="14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400" dirty="0" err="1">
                  <a:latin typeface="+mn-lt"/>
                </a:rPr>
                <a:t>put(OID</a:t>
              </a:r>
              <a:r>
                <a:rPr lang="en-US" sz="1400" dirty="0">
                  <a:latin typeface="+mn-lt"/>
                </a:rPr>
                <a:t>, Object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6629400" y="4038600"/>
            <a:ext cx="2209800" cy="1468438"/>
            <a:chOff x="4176" y="2832"/>
            <a:chExt cx="1392" cy="925"/>
          </a:xfrm>
        </p:grpSpPr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176" y="2832"/>
              <a:ext cx="139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224" y="2832"/>
              <a:ext cx="12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Manufacturer </a:t>
              </a:r>
              <a:r>
                <a:rPr lang="en-US" sz="1600" b="1" dirty="0" err="1">
                  <a:solidFill>
                    <a:schemeClr val="accent2"/>
                  </a:solidFill>
                  <a:latin typeface="+mn-lt"/>
                </a:rPr>
                <a:t>RDBMapper</a:t>
              </a:r>
              <a:endParaRPr lang="en-US" sz="16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176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176" y="336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224" y="3360"/>
              <a:ext cx="91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get(OID):Object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put(OID, Object</a:t>
              </a: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2438400" y="2667000"/>
            <a:ext cx="5257800" cy="1371600"/>
            <a:chOff x="1536" y="1968"/>
            <a:chExt cx="3312" cy="864"/>
          </a:xfrm>
        </p:grpSpPr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4151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3984" y="2256"/>
              <a:ext cx="336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1536" y="244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4272" y="244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848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536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072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1447800" y="5638800"/>
            <a:ext cx="69342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Each </a:t>
            </a:r>
            <a:r>
              <a:rPr lang="en-US" sz="2000" b="1" dirty="0" err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mapper</a:t>
            </a:r>
            <a:r>
              <a:rPr lang="en-US" sz="2000" b="1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gets and puts objects in its own unique way, depending on the kind of data store and format.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51816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+mn-lt"/>
              </a:rPr>
              <a:t>1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3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/>
              <a:t>Template Method Pattern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6400800" cy="5181600"/>
          </a:xfrm>
          <a:ln/>
        </p:spPr>
        <p:txBody>
          <a:bodyPr/>
          <a:lstStyle/>
          <a:p>
            <a:r>
              <a:rPr lang="en-US" b="1" u="sng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How can we record the basic outline of an algorithm in a framework (or other) class, while allowing extensions to vary the specific behavior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Create a </a:t>
            </a:r>
            <a:r>
              <a:rPr lang="en-US" i="1" dirty="0"/>
              <a:t>template method</a:t>
            </a:r>
            <a:r>
              <a:rPr lang="en-US" dirty="0"/>
              <a:t> for the algorithm that calls (often abstract) helper methods for the steps.  Subclasses can override/implement these helper methods to vary the behavior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8308413" y="6336268"/>
            <a:ext cx="606987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Q5,6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35969"/>
            <a:ext cx="2578100" cy="32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4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533400"/>
          </a:xfrm>
        </p:spPr>
        <p:txBody>
          <a:bodyPr/>
          <a:lstStyle/>
          <a:p>
            <a:r>
              <a:rPr lang="en-US" dirty="0" smtClean="0"/>
              <a:t>Example: Template Method used for Swing GUI Framework</a:t>
            </a:r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0" y="1752600"/>
            <a:ext cx="2057400" cy="1393825"/>
            <a:chOff x="1920" y="1968"/>
            <a:chExt cx="1296" cy="878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20" y="1968"/>
              <a:ext cx="129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920" y="225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968" y="2016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err="1">
                  <a:latin typeface="+mn-lt"/>
                </a:rPr>
                <a:t>GUIComponent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920" y="240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968" y="2352"/>
              <a:ext cx="120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3300"/>
                  </a:solidFill>
                  <a:latin typeface="+mn-lt"/>
                </a:rPr>
                <a:t>update( )</a:t>
              </a:r>
              <a:endParaRPr lang="en-US" sz="1800" b="1" dirty="0" smtClean="0">
                <a:solidFill>
                  <a:srgbClr val="FF330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  <a:latin typeface="+mn-lt"/>
                </a:rPr>
                <a:t>paint</a:t>
              </a:r>
              <a:r>
                <a:rPr lang="en-US" sz="1800" b="1" dirty="0">
                  <a:solidFill>
                    <a:schemeClr val="accent2"/>
                  </a:solidFill>
                  <a:latin typeface="+mn-lt"/>
                </a:rPr>
                <a:t>( )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105400" y="1752604"/>
            <a:ext cx="3429000" cy="366713"/>
            <a:chOff x="3216" y="1968"/>
            <a:chExt cx="2160" cy="231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032" y="1968"/>
              <a:ext cx="1344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framework class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3216" y="2064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4419600" y="2362205"/>
            <a:ext cx="4419600" cy="369888"/>
            <a:chOff x="2784" y="2352"/>
            <a:chExt cx="2784" cy="233"/>
          </a:xfrm>
        </p:grpSpPr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784" y="24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032" y="2352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3300"/>
                  </a:solidFill>
                  <a:latin typeface="+mn-lt"/>
                </a:rPr>
                <a:t>Template</a:t>
              </a:r>
              <a:r>
                <a:rPr lang="en-US" sz="1800" b="1" dirty="0" smtClean="0">
                  <a:solidFill>
                    <a:srgbClr val="FF3300"/>
                  </a:solidFill>
                  <a:latin typeface="+mn-lt"/>
                </a:rPr>
                <a:t> Method</a:t>
              </a:r>
              <a:endParaRPr lang="en-US" sz="1800" b="1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832" y="2496"/>
              <a:ext cx="1152" cy="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</p:grpSp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4419600" y="2743206"/>
            <a:ext cx="3962400" cy="369888"/>
            <a:chOff x="2784" y="2592"/>
            <a:chExt cx="2496" cy="233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784" y="2640"/>
              <a:ext cx="1200" cy="48"/>
              <a:chOff x="2784" y="2640"/>
              <a:chExt cx="1200" cy="48"/>
            </a:xfrm>
          </p:grpSpPr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0" name="Line 34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4032" y="2592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  <a:latin typeface="+mn-lt"/>
                </a:rPr>
                <a:t>Hook Method</a:t>
              </a:r>
              <a:endParaRPr lang="en-US" sz="180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5029200" y="3733806"/>
            <a:ext cx="3962400" cy="369888"/>
            <a:chOff x="3168" y="3216"/>
            <a:chExt cx="2496" cy="233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4080" y="3216"/>
              <a:ext cx="158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P</a:t>
              </a:r>
              <a:r>
                <a:rPr lang="en-US" sz="1800" b="1" dirty="0" smtClean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rogrammer’s Class</a:t>
              </a:r>
              <a:endParaRPr lang="en-US" sz="1800" b="1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H="1">
              <a:off x="3168" y="3312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9" name="Group 45"/>
          <p:cNvGrpSpPr>
            <a:grpSpLocks/>
          </p:cNvGrpSpPr>
          <p:nvPr/>
        </p:nvGrpSpPr>
        <p:grpSpPr bwMode="auto">
          <a:xfrm>
            <a:off x="3048000" y="3733800"/>
            <a:ext cx="1981200" cy="1447800"/>
            <a:chOff x="1920" y="3216"/>
            <a:chExt cx="1248" cy="912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920" y="3216"/>
              <a:ext cx="124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1920" y="3456"/>
              <a:ext cx="124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920" y="3216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+mn-lt"/>
                </a:rPr>
                <a:t>MyButton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1968" y="37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accent2"/>
                  </a:solidFill>
                  <a:latin typeface="+mn-lt"/>
                </a:rPr>
                <a:t>paint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( )</a:t>
              </a: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928" y="379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5" name="Group 60"/>
          <p:cNvGrpSpPr>
            <a:grpSpLocks/>
          </p:cNvGrpSpPr>
          <p:nvPr/>
        </p:nvGrpSpPr>
        <p:grpSpPr bwMode="auto">
          <a:xfrm>
            <a:off x="4724400" y="4343400"/>
            <a:ext cx="4114800" cy="825500"/>
            <a:chOff x="2976" y="3600"/>
            <a:chExt cx="2592" cy="520"/>
          </a:xfrm>
        </p:grpSpPr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2976" y="3840"/>
              <a:ext cx="10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4032" y="3600"/>
              <a:ext cx="153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+mn-lt"/>
                </a:rPr>
                <a:t>Hook </a:t>
              </a:r>
              <a:r>
                <a:rPr lang="en-US" sz="1600" b="1" dirty="0">
                  <a:latin typeface="+mn-lt"/>
                </a:rPr>
                <a:t>method overridden to supply class specific detail</a:t>
              </a:r>
            </a:p>
          </p:txBody>
        </p:sp>
      </p:grp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76200" y="1981201"/>
            <a:ext cx="3048000" cy="1887538"/>
            <a:chOff x="48" y="2112"/>
            <a:chExt cx="1920" cy="1189"/>
          </a:xfrm>
        </p:grpSpPr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48" y="2112"/>
              <a:ext cx="1728" cy="118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//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unvarying part of algorithm</a:t>
              </a:r>
              <a:endParaRPr lang="en-US" sz="1600" b="1" dirty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public void update {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  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clearBackground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( 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   //call the hook method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  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 paint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( );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}</a:t>
              </a: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 flipH="1">
              <a:off x="1728" y="249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0" name="Group 64"/>
          <p:cNvGrpSpPr>
            <a:grpSpLocks/>
          </p:cNvGrpSpPr>
          <p:nvPr/>
        </p:nvGrpSpPr>
        <p:grpSpPr bwMode="auto">
          <a:xfrm>
            <a:off x="3733800" y="3124200"/>
            <a:ext cx="304800" cy="609600"/>
            <a:chOff x="2352" y="2832"/>
            <a:chExt cx="192" cy="384"/>
          </a:xfrm>
        </p:grpSpPr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352" y="2976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24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3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do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would your system look like as a template?</a:t>
            </a:r>
          </a:p>
          <a:p>
            <a:r>
              <a:rPr lang="en-US" sz="2400" dirty="0" smtClean="0"/>
              <a:t>What would the possible end systems have been (varying in some way)?</a:t>
            </a:r>
          </a:p>
          <a:p>
            <a:r>
              <a:rPr lang="en-US" sz="2400" dirty="0" smtClean="0"/>
              <a:t>How could you put “enough” in the general part of the system that it would be valuable to do that?</a:t>
            </a:r>
          </a:p>
          <a:p>
            <a:r>
              <a:rPr lang="en-US" sz="2400" dirty="0" smtClean="0"/>
              <a:t>How much harder would it have been to do it that way?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6400" y="4724400"/>
            <a:ext cx="1295400" cy="10668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Your Template System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3657600"/>
            <a:ext cx="1524000" cy="1177636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End 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# 1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5029200"/>
            <a:ext cx="1524000" cy="1177636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End 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# 2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 flipV="1">
            <a:off x="2971800" y="4246418"/>
            <a:ext cx="1828800" cy="10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 bwMode="auto">
          <a:xfrm>
            <a:off x="2971800" y="5257800"/>
            <a:ext cx="1828800" cy="360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736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</a:t>
            </a:r>
            <a:r>
              <a:rPr lang="en-US" dirty="0" smtClean="0"/>
              <a:t>2+ </a:t>
            </a:r>
            <a:r>
              <a:rPr lang="en-US" dirty="0" smtClean="0"/>
              <a:t>Themes --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6725" y="2209800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9047" y="220980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7388" y="2209800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205335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57400" y="2438400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505200" y="2438400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172200" y="2438400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315200" y="2438400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800600" y="1066800"/>
            <a:ext cx="1524000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Main focus</a:t>
            </a:r>
            <a:endParaRPr lang="en-US" sz="1800" b="1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3810000" y="1295400"/>
            <a:ext cx="921162" cy="90993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cxnSp>
        <p:nvCxnSpPr>
          <p:cNvPr id="25" name="Elbow Connector 24"/>
          <p:cNvCxnSpPr/>
          <p:nvPr/>
        </p:nvCxnSpPr>
        <p:spPr bwMode="auto">
          <a:xfrm rot="5400000">
            <a:off x="4044214" y="1827651"/>
            <a:ext cx="757535" cy="503596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9"/>
          <p:cNvCxnSpPr/>
          <p:nvPr/>
        </p:nvCxnSpPr>
        <p:spPr bwMode="auto">
          <a:xfrm rot="10800000" flipV="1">
            <a:off x="3505200" y="2974031"/>
            <a:ext cx="3396732" cy="757536"/>
          </a:xfrm>
          <a:prstGeom prst="bentConnector3">
            <a:avLst>
              <a:gd name="adj1" fmla="val 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38200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OK?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52581" y="35007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92539" y="4191000"/>
            <a:ext cx="259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 Tests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62400" y="3200400"/>
            <a:ext cx="243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Tests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219200" y="2743200"/>
            <a:ext cx="19109" cy="1678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895600" y="2747666"/>
            <a:ext cx="0" cy="676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8210491" y="28194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467600" y="5410200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Customer</a:t>
            </a:r>
          </a:p>
          <a:p>
            <a:pPr algn="ctr"/>
            <a:r>
              <a:rPr lang="en-US" dirty="0" smtClean="0"/>
              <a:t>happy?</a:t>
            </a:r>
            <a:endParaRPr lang="en-US" dirty="0"/>
          </a:p>
        </p:txBody>
      </p:sp>
      <p:pic>
        <p:nvPicPr>
          <p:cNvPr id="26626" name="Picture 2" descr="Archana Chidanan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41687"/>
            <a:ext cx="1114750" cy="11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rt Clif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92" y="5143084"/>
            <a:ext cx="1105316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76" y="5141686"/>
            <a:ext cx="1106713" cy="11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276600" y="2701481"/>
            <a:ext cx="1524000" cy="36671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Used </a:t>
            </a:r>
            <a:r>
              <a:rPr lang="en-US" sz="1800" b="1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GoF</a:t>
            </a:r>
            <a:r>
              <a:rPr lang="en-US" sz="18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en-US" sz="1800" b="1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867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4578" name="Picture 2" descr="http://www.rhventures.org/staff/SandorPeth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87680"/>
            <a:ext cx="857310" cy="1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309" y="5267235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(Some former</a:t>
            </a:r>
          </a:p>
          <a:p>
            <a:r>
              <a:rPr lang="en-US" dirty="0" smtClean="0"/>
              <a:t>customers!)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103461" y="5825698"/>
            <a:ext cx="449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87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6248400" cy="51054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Identify </a:t>
            </a:r>
            <a:r>
              <a:rPr lang="en-US" sz="2400" dirty="0">
                <a:solidFill>
                  <a:srgbClr val="000090"/>
                </a:solidFill>
                <a:latin typeface="Arial" charset="0"/>
              </a:rPr>
              <a:t>criteria for the design of a software system and select patterns, create frameworks, and partition software to satisfy the inherent trade-offs.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90"/>
                </a:solidFill>
                <a:latin typeface="Arial" charset="0"/>
              </a:rPr>
            </a:br>
            <a:endParaRPr lang="en-US" sz="1100" dirty="0" smtClean="0">
              <a:solidFill>
                <a:srgbClr val="000090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Using </a:t>
            </a:r>
            <a:r>
              <a:rPr lang="en-US" sz="2400" dirty="0" err="1" smtClean="0">
                <a:latin typeface="Arial" charset="0"/>
              </a:rPr>
              <a:t>GoF</a:t>
            </a:r>
            <a:r>
              <a:rPr lang="en-US" sz="2400" dirty="0" smtClean="0">
                <a:latin typeface="Arial" charset="0"/>
              </a:rPr>
              <a:t> Patterns in Iteration 3</a:t>
            </a:r>
          </a:p>
          <a:p>
            <a:pPr lvl="1"/>
            <a:r>
              <a:rPr lang="en-US" dirty="0" smtClean="0">
                <a:latin typeface="Arial" charset="0"/>
              </a:rPr>
              <a:t>Support </a:t>
            </a:r>
            <a:r>
              <a:rPr lang="en-US" dirty="0">
                <a:latin typeface="Arial" charset="0"/>
              </a:rPr>
              <a:t>for third-party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POS </a:t>
            </a:r>
            <a:r>
              <a:rPr lang="en-US" dirty="0">
                <a:latin typeface="Arial" charset="0"/>
              </a:rPr>
              <a:t>devices</a:t>
            </a:r>
          </a:p>
          <a:p>
            <a:pPr lvl="1"/>
            <a:r>
              <a:rPr lang="en-US" dirty="0">
                <a:latin typeface="Arial" charset="0"/>
              </a:rPr>
              <a:t>Handling </a:t>
            </a:r>
            <a:r>
              <a:rPr lang="en-US" dirty="0" smtClean="0">
                <a:latin typeface="Arial" charset="0"/>
              </a:rPr>
              <a:t>payments</a:t>
            </a:r>
            <a:endParaRPr lang="en-US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What’s coming up…</a:t>
            </a:r>
            <a:endParaRPr lang="en-US" sz="2400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8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Studios – other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did to act on problems</a:t>
            </a:r>
          </a:p>
          <a:p>
            <a:pPr lvl="1"/>
            <a:r>
              <a:rPr lang="en-US" dirty="0" smtClean="0"/>
              <a:t>New success stories</a:t>
            </a:r>
          </a:p>
          <a:p>
            <a:pPr lvl="1"/>
            <a:r>
              <a:rPr lang="en-US" dirty="0" smtClean="0"/>
              <a:t>Patterns that worked / didn’t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3910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7953" y="6504801"/>
            <a:ext cx="6392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http://www.mabishu.com/blog/2010/08/23/some-valuable-user-interface-patterns-resources/</a:t>
            </a:r>
          </a:p>
        </p:txBody>
      </p:sp>
    </p:spTree>
    <p:extLst>
      <p:ext uri="{BB962C8B-B14F-4D97-AF65-F5344CB8AC3E}">
        <p14:creationId xmlns:p14="http://schemas.microsoft.com/office/powerpoint/2010/main" val="20668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2337489"/>
            <a:ext cx="2679700" cy="3606111"/>
          </a:xfrm>
          <a:prstGeom prst="rect">
            <a:avLst/>
          </a:prstGeom>
        </p:spPr>
      </p:pic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Supporting 3</a:t>
            </a:r>
            <a:r>
              <a:rPr lang="en-US" baseline="30000" dirty="0" smtClean="0"/>
              <a:t>rd</a:t>
            </a:r>
            <a:r>
              <a:rPr lang="en-US" dirty="0" smtClean="0"/>
              <a:t> Party Devices:</a:t>
            </a: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4114800"/>
          </a:xfrm>
          <a:ln/>
        </p:spPr>
        <p:txBody>
          <a:bodyPr/>
          <a:lstStyle/>
          <a:p>
            <a:pPr>
              <a:buNone/>
            </a:pPr>
            <a:r>
              <a:rPr lang="en-US" sz="3200" dirty="0" smtClean="0"/>
              <a:t>	How would </a:t>
            </a:r>
            <a:r>
              <a:rPr lang="en-US" sz="3200" dirty="0"/>
              <a:t>you handle </a:t>
            </a:r>
            <a:r>
              <a:rPr lang="en-US" sz="3200" dirty="0" smtClean="0"/>
              <a:t>external, </a:t>
            </a:r>
            <a:r>
              <a:rPr lang="en-US" sz="3200" dirty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party devices / services that have largely the same function, but they might </a:t>
            </a:r>
            <a:br>
              <a:rPr lang="en-US" sz="3200" dirty="0" smtClean="0"/>
            </a:br>
            <a:r>
              <a:rPr lang="en-US" sz="3200" dirty="0" smtClean="0"/>
              <a:t>operate differently and have </a:t>
            </a:r>
            <a:br>
              <a:rPr lang="en-US" sz="3200" dirty="0" smtClean="0"/>
            </a:br>
            <a:r>
              <a:rPr lang="en-US" sz="3200" dirty="0" smtClean="0"/>
              <a:t>different interfaces?</a:t>
            </a:r>
          </a:p>
          <a:p>
            <a:pPr>
              <a:buNone/>
            </a:pPr>
            <a:endParaRPr lang="en-US" sz="3200" dirty="0"/>
          </a:p>
          <a:p>
            <a:pPr lvl="1"/>
            <a:r>
              <a:rPr lang="en-US" dirty="0"/>
              <a:t>Think for 15 seconds…</a:t>
            </a:r>
          </a:p>
          <a:p>
            <a:pPr lvl="1"/>
            <a:r>
              <a:rPr lang="en-US" dirty="0"/>
              <a:t>Turn to a neighbor and discuss </a:t>
            </a:r>
            <a:br>
              <a:rPr lang="en-US" dirty="0"/>
            </a:br>
            <a:r>
              <a:rPr lang="en-US" dirty="0"/>
              <a:t>it for a minute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5677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88" r="12056"/>
          <a:stretch/>
        </p:blipFill>
        <p:spPr>
          <a:xfrm>
            <a:off x="5715000" y="1371600"/>
            <a:ext cx="3313785" cy="3200400"/>
          </a:xfrm>
          <a:prstGeom prst="rect">
            <a:avLst/>
          </a:prstGeom>
        </p:spPr>
      </p:pic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609600"/>
          </a:xfrm>
          <a:ln/>
        </p:spPr>
        <p:txBody>
          <a:bodyPr/>
          <a:lstStyle/>
          <a:p>
            <a:r>
              <a:rPr lang="en-US" dirty="0"/>
              <a:t>Accessing </a:t>
            </a:r>
            <a:r>
              <a:rPr lang="en-US" dirty="0" smtClean="0"/>
              <a:t>External Physical </a:t>
            </a:r>
            <a:r>
              <a:rPr lang="en-US" dirty="0"/>
              <a:t>Devices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867400" cy="5029200"/>
          </a:xfrm>
          <a:ln/>
        </p:spPr>
        <p:txBody>
          <a:bodyPr/>
          <a:lstStyle/>
          <a:p>
            <a:r>
              <a:rPr lang="en-US" dirty="0" smtClean="0"/>
              <a:t>POS devices include </a:t>
            </a:r>
            <a:r>
              <a:rPr lang="en-US" u="sng" dirty="0" smtClean="0"/>
              <a:t>cash </a:t>
            </a:r>
            <a:r>
              <a:rPr lang="en-US" u="sng" dirty="0"/>
              <a:t>drawer</a:t>
            </a:r>
            <a:r>
              <a:rPr lang="en-US" dirty="0"/>
              <a:t>,</a:t>
            </a:r>
            <a:r>
              <a:rPr lang="en-US" dirty="0" smtClean="0"/>
              <a:t> coin </a:t>
            </a:r>
            <a:r>
              <a:rPr lang="en-US" dirty="0"/>
              <a:t>dispenser,</a:t>
            </a:r>
            <a:r>
              <a:rPr lang="en-US" dirty="0" smtClean="0"/>
              <a:t> digital signature pad, &amp; </a:t>
            </a:r>
            <a:r>
              <a:rPr lang="en-US" u="sng" dirty="0" smtClean="0"/>
              <a:t>card reader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They must work </a:t>
            </a:r>
            <a:r>
              <a:rPr lang="en-US" dirty="0"/>
              <a:t>with</a:t>
            </a:r>
            <a:r>
              <a:rPr lang="en-US" dirty="0" smtClean="0"/>
              <a:t> devices </a:t>
            </a:r>
            <a:r>
              <a:rPr lang="en-US" dirty="0"/>
              <a:t>from a variety of </a:t>
            </a:r>
            <a:r>
              <a:rPr lang="en-US" dirty="0" smtClean="0"/>
              <a:t>vendors </a:t>
            </a:r>
            <a:br>
              <a:rPr lang="en-US" dirty="0" smtClean="0"/>
            </a:br>
            <a:r>
              <a:rPr lang="en-US" dirty="0" smtClean="0"/>
              <a:t>like IBM, NCR, Fujitsu …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err="1" smtClean="0"/>
              <a:t>UnifiedPOS</a:t>
            </a:r>
            <a:r>
              <a:rPr lang="en-US" dirty="0" smtClean="0"/>
              <a:t>: </a:t>
            </a:r>
            <a:r>
              <a:rPr lang="en-US" dirty="0"/>
              <a:t>an industry standard OO interface</a:t>
            </a:r>
          </a:p>
          <a:p>
            <a:pPr marL="598268" lvl="1"/>
            <a:r>
              <a:rPr lang="en-US" dirty="0" err="1"/>
              <a:t>JavaPOS</a:t>
            </a:r>
            <a:r>
              <a:rPr lang="en-US" dirty="0"/>
              <a:t> provides a Java mapping</a:t>
            </a:r>
            <a:r>
              <a:rPr lang="en-US" dirty="0" smtClean="0"/>
              <a:t> as </a:t>
            </a:r>
            <a:r>
              <a:rPr lang="en-US" dirty="0"/>
              <a:t>a set of Java interfaces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083" y="4419600"/>
            <a:ext cx="5852517" cy="1828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3842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14400" y="1676400"/>
            <a:ext cx="7772400" cy="403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533400"/>
          </a:xfrm>
        </p:spPr>
        <p:txBody>
          <a:bodyPr/>
          <a:lstStyle/>
          <a:p>
            <a:r>
              <a:rPr lang="en-US" dirty="0"/>
              <a:t>Standard </a:t>
            </a:r>
            <a:r>
              <a:rPr lang="en-US" dirty="0" err="1"/>
              <a:t>JavaPOS</a:t>
            </a:r>
            <a:r>
              <a:rPr lang="en-US" dirty="0"/>
              <a:t> Interfaces for Hardware Device Control</a:t>
            </a:r>
          </a:p>
        </p:txBody>
      </p:sp>
      <p:graphicFrame>
        <p:nvGraphicFramePr>
          <p:cNvPr id="9666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77137"/>
              </p:ext>
            </p:extLst>
          </p:nvPr>
        </p:nvGraphicFramePr>
        <p:xfrm>
          <a:off x="609600" y="1666875"/>
          <a:ext cx="8101494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4" imgW="6513480" imgH="2541960" progId="Visio.Drawing.11">
                  <p:embed/>
                </p:oleObj>
              </mc:Choice>
              <mc:Fallback>
                <p:oleObj name="Visio" r:id="rId4" imgW="6513480" imgH="254196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501" t="10791" r="1404" b="3596"/>
                      <a:stretch>
                        <a:fillRect/>
                      </a:stretch>
                    </p:blipFill>
                    <p:spPr bwMode="auto">
                      <a:xfrm>
                        <a:off x="609600" y="1666875"/>
                        <a:ext cx="8101494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2514600" y="3427412"/>
            <a:ext cx="1295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248400" y="3427412"/>
            <a:ext cx="1295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11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  <a:ln/>
        </p:spPr>
        <p:txBody>
          <a:bodyPr/>
          <a:lstStyle/>
          <a:p>
            <a:r>
              <a:rPr lang="en-US" dirty="0" smtClean="0"/>
              <a:t>Manufacturers Provide Implementations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752600"/>
            <a:ext cx="4114800" cy="3962400"/>
          </a:xfrm>
          <a:ln/>
        </p:spPr>
        <p:txBody>
          <a:bodyPr/>
          <a:lstStyle/>
          <a:p>
            <a:pPr marL="287338" indent="-287338">
              <a:spcBef>
                <a:spcPts val="1266"/>
              </a:spcBef>
            </a:pPr>
            <a:r>
              <a:rPr lang="en-US" dirty="0" smtClean="0"/>
              <a:t>Device </a:t>
            </a:r>
            <a:r>
              <a:rPr lang="en-US" dirty="0"/>
              <a:t>driver for </a:t>
            </a:r>
            <a:r>
              <a:rPr lang="en-US" dirty="0" smtClean="0"/>
              <a:t>hardware</a:t>
            </a:r>
            <a:br>
              <a:rPr lang="en-US" dirty="0" smtClean="0"/>
            </a:br>
            <a:endParaRPr lang="en-US" dirty="0" smtClean="0"/>
          </a:p>
          <a:p>
            <a:pPr marL="287338" indent="-287338">
              <a:spcBef>
                <a:spcPts val="1266"/>
              </a:spcBef>
            </a:pPr>
            <a:r>
              <a:rPr lang="en-US" dirty="0" smtClean="0"/>
              <a:t>The Java class for </a:t>
            </a:r>
            <a:r>
              <a:rPr lang="en-US" dirty="0"/>
              <a:t>implementing </a:t>
            </a:r>
            <a:r>
              <a:rPr lang="en-US" dirty="0" err="1"/>
              <a:t>JavaPOS</a:t>
            </a:r>
            <a:r>
              <a:rPr lang="en-US" dirty="0"/>
              <a:t> </a:t>
            </a:r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67" y="1371600"/>
            <a:ext cx="4468096" cy="42933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293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  <a:ln/>
        </p:spPr>
        <p:txBody>
          <a:bodyPr/>
          <a:lstStyle/>
          <a:p>
            <a:r>
              <a:rPr lang="en-US" dirty="0"/>
              <a:t>What does this mean for </a:t>
            </a:r>
            <a:r>
              <a:rPr lang="en-US" dirty="0" err="1"/>
              <a:t>NextGen</a:t>
            </a:r>
            <a:r>
              <a:rPr lang="en-US" dirty="0"/>
              <a:t> POS?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4724400" cy="4876800"/>
          </a:xfrm>
          <a:ln/>
        </p:spPr>
        <p:txBody>
          <a:bodyPr/>
          <a:lstStyle/>
          <a:p>
            <a:r>
              <a:rPr lang="en-US" dirty="0"/>
              <a:t>What types does </a:t>
            </a:r>
            <a:r>
              <a:rPr lang="en-US" dirty="0" err="1"/>
              <a:t>NextGen</a:t>
            </a:r>
            <a:r>
              <a:rPr lang="en-US" dirty="0"/>
              <a:t> POS use to communicate with external devices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How does </a:t>
            </a:r>
            <a:r>
              <a:rPr lang="en-US" dirty="0" err="1"/>
              <a:t>NextGen</a:t>
            </a:r>
            <a:r>
              <a:rPr lang="en-US" dirty="0"/>
              <a:t> POS get the appropriate instances?</a:t>
            </a:r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>
            <a:off x="304801" y="5334000"/>
            <a:ext cx="8610600" cy="862608"/>
          </a:xfrm>
          <a:prstGeom prst="roundRect">
            <a:avLst>
              <a:gd name="adj" fmla="val 21125"/>
            </a:avLst>
          </a:prstGeom>
          <a:gradFill flip="none" rotWithShape="0">
            <a:gsLst>
              <a:gs pos="0">
                <a:srgbClr val="0082E5">
                  <a:alpha val="43000"/>
                </a:srgbClr>
              </a:gs>
              <a:gs pos="100000">
                <a:srgbClr val="0057E5">
                  <a:alpha val="43000"/>
                </a:srgbClr>
              </a:gs>
            </a:gsLst>
            <a:lin ang="5400000" scaled="1"/>
            <a:tileRect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  <a:t>Assume: A given store uses a single manufacturer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478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7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55157</TotalTime>
  <Words>1521</Words>
  <Application>Microsoft Office PowerPoint</Application>
  <PresentationFormat>On-screen Show (4:3)</PresentationFormat>
  <Paragraphs>307</Paragraphs>
  <Slides>29</Slides>
  <Notes>23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2007FairfaxShowcaseSE-Slides-Bohner</vt:lpstr>
      <vt:lpstr>Visio</vt:lpstr>
      <vt:lpstr>CSSE 374: Even More Object Design with Gang of Four Design Patterns</vt:lpstr>
      <vt:lpstr>Problem Solved… </vt:lpstr>
      <vt:lpstr>Learning Outcomes: Patterns, Tradeoffs</vt:lpstr>
      <vt:lpstr>Design Studios – other ideas</vt:lpstr>
      <vt:lpstr>Supporting 3rd Party Devices:</vt:lpstr>
      <vt:lpstr>Accessing External Physical Devices</vt:lpstr>
      <vt:lpstr>Standard JavaPOS Interfaces for Hardware Device Control</vt:lpstr>
      <vt:lpstr>Manufacturers Provide Implementations</vt:lpstr>
      <vt:lpstr>What does this mean for NextGen POS?</vt:lpstr>
      <vt:lpstr>Closer look at Abstract Factory</vt:lpstr>
      <vt:lpstr>Abstract Factory Example</vt:lpstr>
      <vt:lpstr>1st Attempt at Using Abstract Factory</vt:lpstr>
      <vt:lpstr>Use an Abstract Class Abstract Factory</vt:lpstr>
      <vt:lpstr>Using a Factory Factory</vt:lpstr>
      <vt:lpstr>Politics in the Software Organization</vt:lpstr>
      <vt:lpstr>Handling Payments</vt:lpstr>
      <vt:lpstr>“Do It Myself” Example</vt:lpstr>
      <vt:lpstr>Creating a CheckPayment</vt:lpstr>
      <vt:lpstr>Frameworks with Patterns</vt:lpstr>
      <vt:lpstr>Designing a Persistence Framework</vt:lpstr>
      <vt:lpstr>Accessing Persistence Service via Façade </vt:lpstr>
      <vt:lpstr>The Façade Pattern for Object ID</vt:lpstr>
      <vt:lpstr>Maps between Persistent Object &amp; Database </vt:lpstr>
      <vt:lpstr>The Persistence Façade</vt:lpstr>
      <vt:lpstr>Façade Design Pattern with Brokers</vt:lpstr>
      <vt:lpstr>Template Method Pattern</vt:lpstr>
      <vt:lpstr>Example: Template Method used for Swing GUI Framework</vt:lpstr>
      <vt:lpstr>Question to do in class</vt:lpstr>
      <vt:lpstr>Milestone 2+ Themes --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564</cp:revision>
  <cp:lastPrinted>2011-01-25T07:31:05Z</cp:lastPrinted>
  <dcterms:created xsi:type="dcterms:W3CDTF">2010-09-02T02:24:37Z</dcterms:created>
  <dcterms:modified xsi:type="dcterms:W3CDTF">2013-12-26T03:59:18Z</dcterms:modified>
</cp:coreProperties>
</file>