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wmf" ContentType="image/x-wmf"/>
  <Default Extension="rels" ContentType="application/vnd.openxmlformats-package.relationships+xml"/>
  <Default Extension="xml" ContentType="application/xml"/>
  <Default Extension="vml" ContentType="application/vnd.openxmlformats-officedocument.vmlDrawing"/>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ags/tag2.xml" ContentType="application/vnd.openxmlformats-officedocument.presentationml.tags+xml"/>
  <Override PartName="/ppt/tags/tag3.xml" ContentType="application/vnd.openxmlformats-officedocument.presentationml.tags+xml"/>
  <Override PartName="/ppt/theme/theme2.xml" ContentType="application/vnd.openxmlformats-officedocument.theme+xml"/>
  <Override PartName="/ppt/theme/theme3.xml" ContentType="application/vnd.openxmlformats-officedocument.theme+xml"/>
  <Override PartName="/ppt/tags/tag4.xml" ContentType="application/vnd.openxmlformats-officedocument.presentationml.tags+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9" r:id="rId1"/>
  </p:sldMasterIdLst>
  <p:notesMasterIdLst>
    <p:notesMasterId r:id="rId28"/>
  </p:notesMasterIdLst>
  <p:handoutMasterIdLst>
    <p:handoutMasterId r:id="rId29"/>
  </p:handoutMasterIdLst>
  <p:sldIdLst>
    <p:sldId id="256" r:id="rId2"/>
    <p:sldId id="619" r:id="rId3"/>
    <p:sldId id="639" r:id="rId4"/>
    <p:sldId id="640" r:id="rId5"/>
    <p:sldId id="641" r:id="rId6"/>
    <p:sldId id="642" r:id="rId7"/>
    <p:sldId id="658" r:id="rId8"/>
    <p:sldId id="643" r:id="rId9"/>
    <p:sldId id="644" r:id="rId10"/>
    <p:sldId id="645" r:id="rId11"/>
    <p:sldId id="646" r:id="rId12"/>
    <p:sldId id="647" r:id="rId13"/>
    <p:sldId id="648" r:id="rId14"/>
    <p:sldId id="649" r:id="rId15"/>
    <p:sldId id="650" r:id="rId16"/>
    <p:sldId id="651" r:id="rId17"/>
    <p:sldId id="652" r:id="rId18"/>
    <p:sldId id="653" r:id="rId19"/>
    <p:sldId id="654" r:id="rId20"/>
    <p:sldId id="655" r:id="rId21"/>
    <p:sldId id="656" r:id="rId22"/>
    <p:sldId id="633" r:id="rId23"/>
    <p:sldId id="635" r:id="rId24"/>
    <p:sldId id="636" r:id="rId25"/>
    <p:sldId id="659" r:id="rId26"/>
    <p:sldId id="638" r:id="rId27"/>
  </p:sldIdLst>
  <p:sldSz cx="9144000" cy="6858000" type="screen4x3"/>
  <p:notesSz cx="7315200" cy="9601200"/>
  <p:custDataLst>
    <p:tags r:id="rId30"/>
  </p:custDataLst>
  <p:defaultTextStyle>
    <a:defPPr>
      <a:defRPr lang="en-US"/>
    </a:defPPr>
    <a:lvl1pPr algn="l" rtl="0" eaLnBrk="0" fontAlgn="base" hangingPunct="0">
      <a:spcBef>
        <a:spcPct val="0"/>
      </a:spcBef>
      <a:spcAft>
        <a:spcPct val="0"/>
      </a:spcAft>
      <a:defRPr sz="2400" kern="1200">
        <a:solidFill>
          <a:schemeClr val="tx1"/>
        </a:solidFill>
        <a:latin typeface="Arial" charset="0"/>
        <a:ea typeface="ＭＳ Ｐゴシック" charset="-128"/>
        <a:cs typeface="ＭＳ Ｐゴシック" charset="-128"/>
      </a:defRPr>
    </a:lvl1pPr>
    <a:lvl2pPr marL="457200" algn="l" rtl="0" eaLnBrk="0" fontAlgn="base" hangingPunct="0">
      <a:spcBef>
        <a:spcPct val="0"/>
      </a:spcBef>
      <a:spcAft>
        <a:spcPct val="0"/>
      </a:spcAft>
      <a:defRPr sz="2400" kern="1200">
        <a:solidFill>
          <a:schemeClr val="tx1"/>
        </a:solidFill>
        <a:latin typeface="Arial" charset="0"/>
        <a:ea typeface="ＭＳ Ｐゴシック" charset="-128"/>
        <a:cs typeface="ＭＳ Ｐゴシック" charset="-128"/>
      </a:defRPr>
    </a:lvl2pPr>
    <a:lvl3pPr marL="914400" algn="l" rtl="0" eaLnBrk="0" fontAlgn="base" hangingPunct="0">
      <a:spcBef>
        <a:spcPct val="0"/>
      </a:spcBef>
      <a:spcAft>
        <a:spcPct val="0"/>
      </a:spcAft>
      <a:defRPr sz="2400" kern="1200">
        <a:solidFill>
          <a:schemeClr val="tx1"/>
        </a:solidFill>
        <a:latin typeface="Arial" charset="0"/>
        <a:ea typeface="ＭＳ Ｐゴシック" charset="-128"/>
        <a:cs typeface="ＭＳ Ｐゴシック" charset="-128"/>
      </a:defRPr>
    </a:lvl3pPr>
    <a:lvl4pPr marL="1371600" algn="l" rtl="0" eaLnBrk="0" fontAlgn="base" hangingPunct="0">
      <a:spcBef>
        <a:spcPct val="0"/>
      </a:spcBef>
      <a:spcAft>
        <a:spcPct val="0"/>
      </a:spcAft>
      <a:defRPr sz="2400" kern="1200">
        <a:solidFill>
          <a:schemeClr val="tx1"/>
        </a:solidFill>
        <a:latin typeface="Arial" charset="0"/>
        <a:ea typeface="ＭＳ Ｐゴシック" charset="-128"/>
        <a:cs typeface="ＭＳ Ｐゴシック" charset="-128"/>
      </a:defRPr>
    </a:lvl4pPr>
    <a:lvl5pPr marL="1828800" algn="l" rtl="0" eaLnBrk="0" fontAlgn="base" hangingPunct="0">
      <a:spcBef>
        <a:spcPct val="0"/>
      </a:spcBef>
      <a:spcAft>
        <a:spcPct val="0"/>
      </a:spcAft>
      <a:defRPr sz="2400" kern="1200">
        <a:solidFill>
          <a:schemeClr val="tx1"/>
        </a:solidFill>
        <a:latin typeface="Arial" charset="0"/>
        <a:ea typeface="ＭＳ Ｐゴシック" charset="-128"/>
        <a:cs typeface="ＭＳ Ｐゴシック" charset="-128"/>
      </a:defRPr>
    </a:lvl5pPr>
    <a:lvl6pPr marL="2286000" algn="l" defTabSz="457200" rtl="0" eaLnBrk="1" latinLnBrk="0" hangingPunct="1">
      <a:defRPr sz="2400" kern="1200">
        <a:solidFill>
          <a:schemeClr val="tx1"/>
        </a:solidFill>
        <a:latin typeface="Arial" charset="0"/>
        <a:ea typeface="ＭＳ Ｐゴシック" charset="-128"/>
        <a:cs typeface="ＭＳ Ｐゴシック" charset="-128"/>
      </a:defRPr>
    </a:lvl6pPr>
    <a:lvl7pPr marL="2743200" algn="l" defTabSz="457200" rtl="0" eaLnBrk="1" latinLnBrk="0" hangingPunct="1">
      <a:defRPr sz="2400" kern="1200">
        <a:solidFill>
          <a:schemeClr val="tx1"/>
        </a:solidFill>
        <a:latin typeface="Arial" charset="0"/>
        <a:ea typeface="ＭＳ Ｐゴシック" charset="-128"/>
        <a:cs typeface="ＭＳ Ｐゴシック" charset="-128"/>
      </a:defRPr>
    </a:lvl7pPr>
    <a:lvl8pPr marL="3200400" algn="l" defTabSz="457200" rtl="0" eaLnBrk="1" latinLnBrk="0" hangingPunct="1">
      <a:defRPr sz="2400" kern="1200">
        <a:solidFill>
          <a:schemeClr val="tx1"/>
        </a:solidFill>
        <a:latin typeface="Arial" charset="0"/>
        <a:ea typeface="ＭＳ Ｐゴシック" charset="-128"/>
        <a:cs typeface="ＭＳ Ｐゴシック" charset="-128"/>
      </a:defRPr>
    </a:lvl8pPr>
    <a:lvl9pPr marL="3657600" algn="l" defTabSz="457200" rtl="0" eaLnBrk="1" latinLnBrk="0" hangingPunct="1">
      <a:defRPr sz="2400" kern="1200">
        <a:solidFill>
          <a:schemeClr val="tx1"/>
        </a:solidFill>
        <a:latin typeface="Arial" charset="0"/>
        <a:ea typeface="ＭＳ Ｐゴシック" charset="-128"/>
        <a:cs typeface="ＭＳ Ｐゴシック" charset="-128"/>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prnPr/>
  <p:showPr loop="1"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C0000"/>
    <a:srgbClr val="FF0000"/>
    <a:srgbClr val="FFFFCC"/>
    <a:srgbClr val="000066"/>
    <a:srgbClr val="9999FF"/>
    <a:srgbClr val="FF66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49" autoAdjust="0"/>
    <p:restoredTop sz="81886" autoAdjust="0"/>
  </p:normalViewPr>
  <p:slideViewPr>
    <p:cSldViewPr>
      <p:cViewPr varScale="1">
        <p:scale>
          <a:sx n="55" d="100"/>
          <a:sy n="55" d="100"/>
        </p:scale>
        <p:origin x="-1050" y="120"/>
      </p:cViewPr>
      <p:guideLst>
        <p:guide orient="horz" pos="2160"/>
        <p:guide pos="3600"/>
      </p:guideLst>
    </p:cSldViewPr>
  </p:slideViewPr>
  <p:outlineViewPr>
    <p:cViewPr>
      <p:scale>
        <a:sx n="33" d="100"/>
        <a:sy n="33" d="100"/>
      </p:scale>
      <p:origin x="0" y="21920"/>
    </p:cViewPr>
  </p:outlin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tags" Target="tags/tag1.xml"/><Relationship Id="rId8" Type="http://schemas.openxmlformats.org/officeDocument/2006/relationships/slide" Target="slides/slide7.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8.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9.w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0.w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17.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28706" name="Rectangle 2"/>
          <p:cNvSpPr>
            <a:spLocks noGrp="1" noChangeArrowheads="1"/>
          </p:cNvSpPr>
          <p:nvPr>
            <p:ph type="hdr" sz="quarter"/>
          </p:nvPr>
        </p:nvSpPr>
        <p:spPr bwMode="auto">
          <a:xfrm>
            <a:off x="0" y="0"/>
            <a:ext cx="3170238" cy="47942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vl1pPr>
          </a:lstStyle>
          <a:p>
            <a:pPr>
              <a:defRPr/>
            </a:pPr>
            <a:endParaRPr lang="en-US"/>
          </a:p>
        </p:txBody>
      </p:sp>
      <p:sp>
        <p:nvSpPr>
          <p:cNvPr id="328707" name="Rectangle 3"/>
          <p:cNvSpPr>
            <a:spLocks noGrp="1" noChangeArrowheads="1"/>
          </p:cNvSpPr>
          <p:nvPr>
            <p:ph type="dt" sz="quarter" idx="1"/>
          </p:nvPr>
        </p:nvSpPr>
        <p:spPr bwMode="auto">
          <a:xfrm>
            <a:off x="4143375" y="0"/>
            <a:ext cx="3170238" cy="47942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vl1pPr>
          </a:lstStyle>
          <a:p>
            <a:pPr>
              <a:defRPr/>
            </a:pPr>
            <a:endParaRPr lang="en-US"/>
          </a:p>
        </p:txBody>
      </p:sp>
      <p:sp>
        <p:nvSpPr>
          <p:cNvPr id="328708" name="Rectangle 4"/>
          <p:cNvSpPr>
            <a:spLocks noGrp="1" noChangeArrowheads="1"/>
          </p:cNvSpPr>
          <p:nvPr>
            <p:ph type="ftr" sz="quarter" idx="2"/>
          </p:nvPr>
        </p:nvSpPr>
        <p:spPr bwMode="auto">
          <a:xfrm>
            <a:off x="0" y="9120188"/>
            <a:ext cx="3170238" cy="479425"/>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vl1pPr>
          </a:lstStyle>
          <a:p>
            <a:pPr>
              <a:defRPr/>
            </a:pPr>
            <a:endParaRPr lang="en-US"/>
          </a:p>
        </p:txBody>
      </p:sp>
      <p:sp>
        <p:nvSpPr>
          <p:cNvPr id="328709" name="Rectangle 5"/>
          <p:cNvSpPr>
            <a:spLocks noGrp="1" noChangeArrowheads="1"/>
          </p:cNvSpPr>
          <p:nvPr>
            <p:ph type="sldNum" sz="quarter" idx="3"/>
          </p:nvPr>
        </p:nvSpPr>
        <p:spPr bwMode="auto">
          <a:xfrm>
            <a:off x="4143375" y="9120188"/>
            <a:ext cx="3170238" cy="479425"/>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pPr>
              <a:defRPr/>
            </a:pPr>
            <a:fld id="{EDA11A76-E010-E64A-9721-C3A22C2AE169}" type="slidenum">
              <a:rPr lang="en-US"/>
              <a:pPr>
                <a:defRPr/>
              </a:pPr>
              <a:t>‹#›</a:t>
            </a:fld>
            <a:endParaRPr lang="en-US"/>
          </a:p>
        </p:txBody>
      </p:sp>
    </p:spTree>
    <p:extLst>
      <p:ext uri="{BB962C8B-B14F-4D97-AF65-F5344CB8AC3E}">
        <p14:creationId xmlns:p14="http://schemas.microsoft.com/office/powerpoint/2010/main" val="48391159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70" name="Rectangle 2"/>
          <p:cNvSpPr>
            <a:spLocks noGrp="1" noChangeArrowheads="1"/>
          </p:cNvSpPr>
          <p:nvPr>
            <p:ph type="hdr" sz="quarter"/>
          </p:nvPr>
        </p:nvSpPr>
        <p:spPr bwMode="auto">
          <a:xfrm>
            <a:off x="0" y="0"/>
            <a:ext cx="3170238" cy="479425"/>
          </a:xfrm>
          <a:prstGeom prst="rect">
            <a:avLst/>
          </a:prstGeom>
          <a:noFill/>
          <a:ln w="9525">
            <a:noFill/>
            <a:miter lim="800000"/>
            <a:headEnd/>
            <a:tailEnd/>
          </a:ln>
        </p:spPr>
        <p:txBody>
          <a:bodyPr vert="horz" wrap="square" lIns="96661" tIns="48331" rIns="96661" bIns="48331" numCol="1" anchor="t" anchorCtr="0" compatLnSpc="1">
            <a:prstTxWarp prst="textNoShape">
              <a:avLst/>
            </a:prstTxWarp>
          </a:bodyPr>
          <a:lstStyle>
            <a:lvl1pPr defTabSz="966788">
              <a:defRPr sz="1300"/>
            </a:lvl1pPr>
          </a:lstStyle>
          <a:p>
            <a:pPr>
              <a:defRPr/>
            </a:pPr>
            <a:endParaRPr lang="en-US"/>
          </a:p>
        </p:txBody>
      </p:sp>
      <p:sp>
        <p:nvSpPr>
          <p:cNvPr id="7171" name="Rectangle 3"/>
          <p:cNvSpPr>
            <a:spLocks noGrp="1" noChangeArrowheads="1"/>
          </p:cNvSpPr>
          <p:nvPr>
            <p:ph type="dt" idx="1"/>
          </p:nvPr>
        </p:nvSpPr>
        <p:spPr bwMode="auto">
          <a:xfrm>
            <a:off x="4144963" y="0"/>
            <a:ext cx="3170237" cy="479425"/>
          </a:xfrm>
          <a:prstGeom prst="rect">
            <a:avLst/>
          </a:prstGeom>
          <a:noFill/>
          <a:ln w="9525">
            <a:noFill/>
            <a:miter lim="800000"/>
            <a:headEnd/>
            <a:tailEnd/>
          </a:ln>
        </p:spPr>
        <p:txBody>
          <a:bodyPr vert="horz" wrap="square" lIns="96661" tIns="48331" rIns="96661" bIns="48331" numCol="1" anchor="t" anchorCtr="0" compatLnSpc="1">
            <a:prstTxWarp prst="textNoShape">
              <a:avLst/>
            </a:prstTxWarp>
          </a:bodyPr>
          <a:lstStyle>
            <a:lvl1pPr algn="r" defTabSz="966788">
              <a:defRPr sz="1300"/>
            </a:lvl1pPr>
          </a:lstStyle>
          <a:p>
            <a:pPr>
              <a:defRPr/>
            </a:pPr>
            <a:endParaRPr lang="en-US"/>
          </a:p>
        </p:txBody>
      </p:sp>
      <p:sp>
        <p:nvSpPr>
          <p:cNvPr id="15364" name="Rectangle 4"/>
          <p:cNvSpPr>
            <a:spLocks noGrp="1" noRot="1" noChangeAspect="1" noChangeArrowheads="1" noTextEdit="1"/>
          </p:cNvSpPr>
          <p:nvPr>
            <p:ph type="sldImg" idx="2"/>
          </p:nvPr>
        </p:nvSpPr>
        <p:spPr bwMode="auto">
          <a:xfrm>
            <a:off x="1257300" y="720725"/>
            <a:ext cx="4800600" cy="3600450"/>
          </a:xfrm>
          <a:prstGeom prst="rect">
            <a:avLst/>
          </a:prstGeom>
          <a:noFill/>
          <a:ln w="9525">
            <a:solidFill>
              <a:srgbClr val="000000"/>
            </a:solidFill>
            <a:miter lim="800000"/>
            <a:headEnd/>
            <a:tailEnd/>
          </a:ln>
        </p:spPr>
      </p:sp>
      <p:sp>
        <p:nvSpPr>
          <p:cNvPr id="7173" name="Rectangle 5"/>
          <p:cNvSpPr>
            <a:spLocks noGrp="1" noChangeArrowheads="1"/>
          </p:cNvSpPr>
          <p:nvPr>
            <p:ph type="body" sz="quarter" idx="3"/>
          </p:nvPr>
        </p:nvSpPr>
        <p:spPr bwMode="auto">
          <a:xfrm>
            <a:off x="974725" y="4560888"/>
            <a:ext cx="5365750" cy="4319587"/>
          </a:xfrm>
          <a:prstGeom prst="rect">
            <a:avLst/>
          </a:prstGeom>
          <a:noFill/>
          <a:ln w="9525">
            <a:noFill/>
            <a:miter lim="800000"/>
            <a:headEnd/>
            <a:tailEnd/>
          </a:ln>
        </p:spPr>
        <p:txBody>
          <a:bodyPr vert="horz" wrap="square" lIns="96661" tIns="48331" rIns="96661" bIns="48331"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7174" name="Rectangle 6"/>
          <p:cNvSpPr>
            <a:spLocks noGrp="1" noChangeArrowheads="1"/>
          </p:cNvSpPr>
          <p:nvPr>
            <p:ph type="ftr" sz="quarter" idx="4"/>
          </p:nvPr>
        </p:nvSpPr>
        <p:spPr bwMode="auto">
          <a:xfrm>
            <a:off x="0" y="9121775"/>
            <a:ext cx="3170238" cy="479425"/>
          </a:xfrm>
          <a:prstGeom prst="rect">
            <a:avLst/>
          </a:prstGeom>
          <a:noFill/>
          <a:ln w="9525">
            <a:noFill/>
            <a:miter lim="800000"/>
            <a:headEnd/>
            <a:tailEnd/>
          </a:ln>
        </p:spPr>
        <p:txBody>
          <a:bodyPr vert="horz" wrap="square" lIns="96661" tIns="48331" rIns="96661" bIns="48331" numCol="1" anchor="b" anchorCtr="0" compatLnSpc="1">
            <a:prstTxWarp prst="textNoShape">
              <a:avLst/>
            </a:prstTxWarp>
          </a:bodyPr>
          <a:lstStyle>
            <a:lvl1pPr defTabSz="966788">
              <a:defRPr sz="1300"/>
            </a:lvl1pPr>
          </a:lstStyle>
          <a:p>
            <a:pPr>
              <a:defRPr/>
            </a:pPr>
            <a:endParaRPr lang="en-US"/>
          </a:p>
        </p:txBody>
      </p:sp>
      <p:sp>
        <p:nvSpPr>
          <p:cNvPr id="7175" name="Rectangle 7"/>
          <p:cNvSpPr>
            <a:spLocks noGrp="1" noChangeArrowheads="1"/>
          </p:cNvSpPr>
          <p:nvPr>
            <p:ph type="sldNum" sz="quarter" idx="5"/>
          </p:nvPr>
        </p:nvSpPr>
        <p:spPr bwMode="auto">
          <a:xfrm>
            <a:off x="4144963" y="9121775"/>
            <a:ext cx="3170237" cy="479425"/>
          </a:xfrm>
          <a:prstGeom prst="rect">
            <a:avLst/>
          </a:prstGeom>
          <a:noFill/>
          <a:ln w="9525">
            <a:noFill/>
            <a:miter lim="800000"/>
            <a:headEnd/>
            <a:tailEnd/>
          </a:ln>
        </p:spPr>
        <p:txBody>
          <a:bodyPr vert="horz" wrap="square" lIns="96661" tIns="48331" rIns="96661" bIns="48331" numCol="1" anchor="b" anchorCtr="0" compatLnSpc="1">
            <a:prstTxWarp prst="textNoShape">
              <a:avLst/>
            </a:prstTxWarp>
          </a:bodyPr>
          <a:lstStyle>
            <a:lvl1pPr algn="r" defTabSz="966788">
              <a:defRPr sz="1300"/>
            </a:lvl1pPr>
          </a:lstStyle>
          <a:p>
            <a:pPr>
              <a:defRPr/>
            </a:pPr>
            <a:fld id="{498B7675-986A-4C4B-ADA0-FFB57BC6EEDE}" type="slidenum">
              <a:rPr lang="en-US"/>
              <a:pPr>
                <a:defRPr/>
              </a:pPr>
              <a:t>‹#›</a:t>
            </a:fld>
            <a:endParaRPr lang="en-US"/>
          </a:p>
        </p:txBody>
      </p:sp>
    </p:spTree>
    <p:extLst>
      <p:ext uri="{BB962C8B-B14F-4D97-AF65-F5344CB8AC3E}">
        <p14:creationId xmlns:p14="http://schemas.microsoft.com/office/powerpoint/2010/main" val="1483257684"/>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ＭＳ Ｐゴシック" charset="-128"/>
        <a:cs typeface="ＭＳ Ｐゴシック" charset="-128"/>
      </a:defRPr>
    </a:lvl1pPr>
    <a:lvl2pPr marL="457200" algn="l" rtl="0" eaLnBrk="0" fontAlgn="base" hangingPunct="0">
      <a:spcBef>
        <a:spcPct val="30000"/>
      </a:spcBef>
      <a:spcAft>
        <a:spcPct val="0"/>
      </a:spcAft>
      <a:defRPr sz="1200" kern="1200">
        <a:solidFill>
          <a:schemeClr val="tx1"/>
        </a:solidFill>
        <a:latin typeface="Arial" charset="0"/>
        <a:ea typeface="ＭＳ Ｐゴシック" charset="-128"/>
        <a:cs typeface="+mn-cs"/>
      </a:defRPr>
    </a:lvl2pPr>
    <a:lvl3pPr marL="914400" algn="l" rtl="0" eaLnBrk="0" fontAlgn="base" hangingPunct="0">
      <a:spcBef>
        <a:spcPct val="30000"/>
      </a:spcBef>
      <a:spcAft>
        <a:spcPct val="0"/>
      </a:spcAft>
      <a:defRPr sz="1200" kern="1200">
        <a:solidFill>
          <a:schemeClr val="tx1"/>
        </a:solidFill>
        <a:latin typeface="Arial" charset="0"/>
        <a:ea typeface="ＭＳ Ｐゴシック" charset="-128"/>
        <a:cs typeface="+mn-cs"/>
      </a:defRPr>
    </a:lvl3pPr>
    <a:lvl4pPr marL="1371600" algn="l" rtl="0" eaLnBrk="0" fontAlgn="base" hangingPunct="0">
      <a:spcBef>
        <a:spcPct val="30000"/>
      </a:spcBef>
      <a:spcAft>
        <a:spcPct val="0"/>
      </a:spcAft>
      <a:defRPr sz="1200" kern="1200">
        <a:solidFill>
          <a:schemeClr val="tx1"/>
        </a:solidFill>
        <a:latin typeface="Arial" charset="0"/>
        <a:ea typeface="ＭＳ Ｐゴシック" charset="-128"/>
        <a:cs typeface="+mn-cs"/>
      </a:defRPr>
    </a:lvl4pPr>
    <a:lvl5pPr marL="1828800" algn="l" rtl="0" eaLnBrk="0" fontAlgn="base" hangingPunct="0">
      <a:spcBef>
        <a:spcPct val="30000"/>
      </a:spcBef>
      <a:spcAft>
        <a:spcPct val="0"/>
      </a:spcAft>
      <a:defRPr sz="1200" kern="1200">
        <a:solidFill>
          <a:schemeClr val="tx1"/>
        </a:solidFill>
        <a:latin typeface="Arial" charset="0"/>
        <a:ea typeface="ＭＳ Ｐゴシック"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7"/>
          <p:cNvSpPr>
            <a:spLocks noGrp="1" noChangeArrowheads="1"/>
          </p:cNvSpPr>
          <p:nvPr>
            <p:ph type="sldNum" sz="quarter" idx="5"/>
          </p:nvPr>
        </p:nvSpPr>
        <p:spPr>
          <a:noFill/>
        </p:spPr>
        <p:txBody>
          <a:bodyPr/>
          <a:lstStyle/>
          <a:p>
            <a:fld id="{6FAE6F02-F76E-7644-8FFB-71A03D022527}" type="slidenum">
              <a:rPr lang="en-US"/>
              <a:pPr/>
              <a:t>1</a:t>
            </a:fld>
            <a:endParaRPr lang="en-US"/>
          </a:p>
        </p:txBody>
      </p:sp>
      <p:sp>
        <p:nvSpPr>
          <p:cNvPr id="17411" name="Rectangle 2"/>
          <p:cNvSpPr>
            <a:spLocks noGrp="1" noRot="1" noChangeAspect="1" noChangeArrowheads="1" noTextEdit="1"/>
          </p:cNvSpPr>
          <p:nvPr>
            <p:ph type="sldImg"/>
          </p:nvPr>
        </p:nvSpPr>
        <p:spPr>
          <a:ln/>
        </p:spPr>
      </p:sp>
      <p:sp>
        <p:nvSpPr>
          <p:cNvPr id="17412" name="Rectangle 3"/>
          <p:cNvSpPr>
            <a:spLocks noGrp="1" noChangeArrowheads="1"/>
          </p:cNvSpPr>
          <p:nvPr>
            <p:ph type="body" idx="1"/>
          </p:nvPr>
        </p:nvSpPr>
        <p:spPr>
          <a:noFill/>
          <a:ln/>
        </p:spPr>
        <p:txBody>
          <a:bodyPr/>
          <a:lstStyle/>
          <a:p>
            <a:r>
              <a:rPr lang="en-US" baseline="0" dirty="0" smtClean="0"/>
              <a:t>These are a main event, and you’ve been doing these since what, CSSE 120?</a:t>
            </a: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Rectangle 1"/>
          <p:cNvSpPr>
            <a:spLocks noGrp="1" noRot="1" noChangeAspect="1" noChangeArrowheads="1"/>
          </p:cNvSpPr>
          <p:nvPr>
            <p:ph type="sldImg"/>
          </p:nvPr>
        </p:nvSpPr>
        <p:spPr bwMode="auto">
          <a:xfrm>
            <a:off x="1257300" y="720725"/>
            <a:ext cx="4800600" cy="3600450"/>
          </a:xfrm>
          <a:prstGeom prst="rect">
            <a:avLst/>
          </a:prstGeom>
          <a:solidFill>
            <a:srgbClr val="FFFFFF"/>
          </a:solidFill>
          <a:ln>
            <a:solidFill>
              <a:srgbClr val="000000"/>
            </a:solidFill>
            <a:miter lim="800000"/>
            <a:headEnd/>
            <a:tailEnd/>
          </a:ln>
        </p:spPr>
      </p:sp>
      <p:sp>
        <p:nvSpPr>
          <p:cNvPr id="28674" name="Rectangle 2"/>
          <p:cNvSpPr>
            <a:spLocks noGrp="1" noChangeArrowheads="1"/>
          </p:cNvSpPr>
          <p:nvPr>
            <p:ph type="body" idx="1"/>
          </p:nvPr>
        </p:nvSpPr>
        <p:spPr bwMode="auto">
          <a:xfrm>
            <a:off x="731520" y="4560570"/>
            <a:ext cx="5852160" cy="4320540"/>
          </a:xfrm>
          <a:prstGeom prst="rect">
            <a:avLst/>
          </a:prstGeom>
          <a:noFill/>
          <a:ln>
            <a:miter lim="800000"/>
            <a:headEnd/>
            <a:tailEnd/>
          </a:ln>
        </p:spPr>
        <p:txBody>
          <a:bodyPr>
            <a:prstTxWarp prst="textNoShape">
              <a:avLst/>
            </a:prstTxWarp>
          </a:bodyPr>
          <a:lstStyle/>
          <a:p>
            <a:r>
              <a:rPr lang="en-US" sz="1200" dirty="0">
                <a:latin typeface="Lucida Grande" charset="0"/>
                <a:ea typeface="Lucida Grande" charset="0"/>
                <a:cs typeface="Lucida Grande" charset="0"/>
                <a:sym typeface="Lucida Grande" charset="0"/>
              </a:rPr>
              <a:t>note</a:t>
            </a:r>
            <a:r>
              <a:rPr lang="en-US" sz="1200" dirty="0" smtClean="0">
                <a:latin typeface="Lucida Grande" charset="0"/>
                <a:ea typeface="Lucida Grande" charset="0"/>
                <a:cs typeface="Lucida Grande" charset="0"/>
                <a:sym typeface="Lucida Grande" charset="0"/>
              </a:rPr>
              <a:t> 3 different </a:t>
            </a:r>
            <a:r>
              <a:rPr lang="en-US" sz="1200" dirty="0">
                <a:latin typeface="Lucida Grande" charset="0"/>
                <a:ea typeface="Lucida Grande" charset="0"/>
                <a:cs typeface="Lucida Grande" charset="0"/>
                <a:sym typeface="Lucida Grande" charset="0"/>
              </a:rPr>
              <a:t>ways that </a:t>
            </a:r>
            <a:r>
              <a:rPr lang="en-US" sz="1200" dirty="0" err="1">
                <a:latin typeface="Lucida Grande" charset="0"/>
                <a:ea typeface="Lucida Grande" charset="0"/>
                <a:cs typeface="Lucida Grande" charset="0"/>
                <a:sym typeface="Lucida Grande" charset="0"/>
              </a:rPr>
              <a:t>lineItems</a:t>
            </a:r>
            <a:r>
              <a:rPr lang="en-US" sz="1200" dirty="0">
                <a:latin typeface="Lucida Grande" charset="0"/>
                <a:ea typeface="Lucida Grande" charset="0"/>
                <a:cs typeface="Lucida Grande" charset="0"/>
                <a:sym typeface="Lucida Grande" charset="0"/>
              </a:rPr>
              <a:t> </a:t>
            </a:r>
            <a:r>
              <a:rPr lang="en-US" sz="1200" dirty="0" smtClean="0">
                <a:latin typeface="Lucida Grande" charset="0"/>
                <a:ea typeface="Lucida Grande" charset="0"/>
                <a:cs typeface="Lucida Grande" charset="0"/>
                <a:sym typeface="Lucida Grande" charset="0"/>
              </a:rPr>
              <a:t>are represented</a:t>
            </a:r>
          </a:p>
          <a:p>
            <a:endParaRPr lang="en-US" sz="1200" dirty="0" smtClean="0">
              <a:latin typeface="Lucida Grande" charset="0"/>
              <a:ea typeface="Lucida Grande" charset="0"/>
              <a:cs typeface="Lucida Grande" charset="0"/>
              <a:sym typeface="Lucida Grande" charset="0"/>
            </a:endParaRPr>
          </a:p>
          <a:p>
            <a:r>
              <a:rPr lang="en-US" sz="1200" b="1" dirty="0" smtClean="0">
                <a:latin typeface="Lucida Grande" charset="0"/>
                <a:ea typeface="Lucida Grande" charset="0"/>
                <a:cs typeface="Lucida Grande" charset="0"/>
                <a:sym typeface="Lucida Grande" charset="0"/>
              </a:rPr>
              <a:t>Q5</a:t>
            </a:r>
            <a:r>
              <a:rPr lang="en-US" sz="1200" dirty="0" smtClean="0">
                <a:latin typeface="Lucida Grande" charset="0"/>
                <a:ea typeface="Lucida Grande" charset="0"/>
                <a:cs typeface="Lucida Grande" charset="0"/>
                <a:sym typeface="Lucida Grande" charset="0"/>
              </a:rPr>
              <a:t>: </a:t>
            </a:r>
            <a:r>
              <a:rPr lang="en-US" sz="1200" kern="1200" dirty="0" smtClean="0">
                <a:solidFill>
                  <a:schemeClr val="tx1"/>
                </a:solidFill>
                <a:latin typeface="Times New Roman" charset="0"/>
                <a:ea typeface="ＭＳ Ｐゴシック" charset="-128"/>
                <a:cs typeface="ＭＳ Ｐゴシック" charset="-128"/>
              </a:rPr>
              <a:t>Sketch a DCD showing that a </a:t>
            </a:r>
            <a:r>
              <a:rPr lang="en-US" sz="1200" kern="1200" dirty="0" err="1" smtClean="0">
                <a:solidFill>
                  <a:schemeClr val="tx1"/>
                </a:solidFill>
                <a:latin typeface="Times New Roman" charset="0"/>
                <a:ea typeface="ＭＳ Ｐゴシック" charset="-128"/>
                <a:cs typeface="ＭＳ Ｐゴシック" charset="-128"/>
              </a:rPr>
              <a:t>PokerHand</a:t>
            </a:r>
            <a:r>
              <a:rPr lang="en-US" sz="1200" kern="1200" dirty="0" smtClean="0">
                <a:solidFill>
                  <a:schemeClr val="tx1"/>
                </a:solidFill>
                <a:latin typeface="Times New Roman" charset="0"/>
                <a:ea typeface="ＭＳ Ｐゴシック" charset="-128"/>
                <a:cs typeface="ＭＳ Ｐゴシック" charset="-128"/>
              </a:rPr>
              <a:t> has between zero and five Cards, stored in an ordered collection.</a:t>
            </a:r>
            <a:endParaRPr lang="en-US" sz="1200" dirty="0">
              <a:latin typeface="Lucida Grande" charset="0"/>
              <a:ea typeface="Lucida Grande" charset="0"/>
              <a:cs typeface="Lucida Grande" charset="0"/>
              <a:sym typeface="Lucida Grande" charset="0"/>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Rectangle 1"/>
          <p:cNvSpPr>
            <a:spLocks noGrp="1" noRot="1" noChangeAspect="1" noChangeArrowheads="1"/>
          </p:cNvSpPr>
          <p:nvPr>
            <p:ph type="sldImg"/>
          </p:nvPr>
        </p:nvSpPr>
        <p:spPr bwMode="auto">
          <a:xfrm>
            <a:off x="1257300" y="720725"/>
            <a:ext cx="4800600" cy="3600450"/>
          </a:xfrm>
          <a:prstGeom prst="rect">
            <a:avLst/>
          </a:prstGeom>
          <a:solidFill>
            <a:srgbClr val="FFFFFF"/>
          </a:solidFill>
          <a:ln>
            <a:solidFill>
              <a:srgbClr val="000000"/>
            </a:solidFill>
            <a:miter lim="800000"/>
            <a:headEnd/>
            <a:tailEnd/>
          </a:ln>
        </p:spPr>
      </p:sp>
      <p:sp>
        <p:nvSpPr>
          <p:cNvPr id="30722" name="Rectangle 2"/>
          <p:cNvSpPr>
            <a:spLocks noGrp="1" noChangeArrowheads="1"/>
          </p:cNvSpPr>
          <p:nvPr>
            <p:ph type="body" idx="1"/>
          </p:nvPr>
        </p:nvSpPr>
        <p:spPr bwMode="auto">
          <a:xfrm>
            <a:off x="731520" y="4560570"/>
            <a:ext cx="5852160" cy="4320540"/>
          </a:xfrm>
          <a:prstGeom prst="rect">
            <a:avLst/>
          </a:prstGeom>
          <a:noFill/>
          <a:ln>
            <a:miter lim="800000"/>
            <a:headEnd/>
            <a:tailEnd/>
          </a:ln>
        </p:spPr>
        <p:txBody>
          <a:bodyPr>
            <a:prstTxWarp prst="textNoShape">
              <a:avLst/>
            </a:prstTxWarp>
          </a:bodyPr>
          <a:lstStyle/>
          <a:p>
            <a:r>
              <a:rPr lang="en-US" sz="1200" dirty="0" smtClean="0">
                <a:latin typeface="Lucida Grande" charset="0"/>
                <a:ea typeface="Lucida Grande" charset="0"/>
                <a:cs typeface="Lucida Grande" charset="0"/>
                <a:sym typeface="Lucida Grande" charset="0"/>
              </a:rPr>
              <a:t>- </a:t>
            </a:r>
            <a:r>
              <a:rPr lang="en-US" sz="1200" dirty="0">
                <a:latin typeface="Lucida Grande" charset="0"/>
                <a:ea typeface="Lucida Grande" charset="0"/>
                <a:cs typeface="Lucida Grande" charset="0"/>
                <a:sym typeface="Lucida Grande" charset="0"/>
              </a:rPr>
              <a:t>operation gives method header</a:t>
            </a:r>
          </a:p>
          <a:p>
            <a:r>
              <a:rPr lang="en-US" sz="1200" dirty="0">
                <a:latin typeface="Lucida Grande" charset="0"/>
                <a:ea typeface="Lucida Grande" charset="0"/>
                <a:cs typeface="Lucida Grande" charset="0"/>
                <a:sym typeface="Lucida Grande" charset="0"/>
              </a:rPr>
              <a:t>- operation contract gives constraints on operation</a:t>
            </a:r>
          </a:p>
          <a:p>
            <a:r>
              <a:rPr lang="en-US" sz="1200" dirty="0">
                <a:latin typeface="Lucida Grande" charset="0"/>
                <a:ea typeface="Lucida Grande" charset="0"/>
                <a:cs typeface="Lucida Grande" charset="0"/>
                <a:sym typeface="Lucida Grande" charset="0"/>
              </a:rPr>
              <a:t>- method </a:t>
            </a:r>
            <a:r>
              <a:rPr lang="en-US" sz="1200" dirty="0" smtClean="0">
                <a:latin typeface="Lucida Grande" charset="0"/>
                <a:ea typeface="Lucida Grande" charset="0"/>
                <a:cs typeface="Lucida Grande" charset="0"/>
                <a:sym typeface="Lucida Grande" charset="0"/>
              </a:rPr>
              <a:t>gives </a:t>
            </a:r>
            <a:r>
              <a:rPr lang="en-US" sz="1200" dirty="0">
                <a:latin typeface="Lucida Grande" charset="0"/>
                <a:ea typeface="Lucida Grande" charset="0"/>
                <a:cs typeface="Lucida Grande" charset="0"/>
                <a:sym typeface="Lucida Grande" charset="0"/>
              </a:rPr>
              <a:t>implementation of operation</a:t>
            </a: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Rectangle 1"/>
          <p:cNvSpPr>
            <a:spLocks noGrp="1" noRot="1" noChangeAspect="1" noChangeArrowheads="1"/>
          </p:cNvSpPr>
          <p:nvPr>
            <p:ph type="sldImg"/>
          </p:nvPr>
        </p:nvSpPr>
        <p:spPr bwMode="auto">
          <a:xfrm>
            <a:off x="1257300" y="720725"/>
            <a:ext cx="4800600" cy="3600450"/>
          </a:xfrm>
          <a:prstGeom prst="rect">
            <a:avLst/>
          </a:prstGeom>
          <a:solidFill>
            <a:srgbClr val="FFFFFF"/>
          </a:solidFill>
          <a:ln>
            <a:solidFill>
              <a:srgbClr val="000000"/>
            </a:solidFill>
            <a:miter lim="800000"/>
            <a:headEnd/>
            <a:tailEnd/>
          </a:ln>
        </p:spPr>
      </p:sp>
      <p:sp>
        <p:nvSpPr>
          <p:cNvPr id="32770" name="Rectangle 2"/>
          <p:cNvSpPr>
            <a:spLocks noGrp="1" noChangeArrowheads="1"/>
          </p:cNvSpPr>
          <p:nvPr>
            <p:ph type="body" idx="1"/>
          </p:nvPr>
        </p:nvSpPr>
        <p:spPr bwMode="auto">
          <a:xfrm>
            <a:off x="731520" y="4560570"/>
            <a:ext cx="5852160" cy="4320540"/>
          </a:xfrm>
          <a:prstGeom prst="rect">
            <a:avLst/>
          </a:prstGeom>
          <a:noFill/>
          <a:ln>
            <a:miter lim="800000"/>
            <a:headEnd/>
            <a:tailEnd/>
          </a:ln>
        </p:spPr>
        <p:txBody>
          <a:bodyPr>
            <a:prstTxWarp prst="textNoShape">
              <a:avLst/>
            </a:prstTxWarp>
          </a:bodyPr>
          <a:lstStyle/>
          <a:p>
            <a:r>
              <a:rPr lang="en-US" sz="1200" dirty="0">
                <a:latin typeface="Lucida Grande" charset="0"/>
                <a:ea typeface="Lucida Grande" charset="0"/>
                <a:cs typeface="Lucida Grande" charset="0"/>
                <a:sym typeface="Lucida Grande" charset="0"/>
              </a:rPr>
              <a:t>• Animated duck rolling through. </a:t>
            </a:r>
            <a:r>
              <a:rPr lang="en-US" sz="1200" dirty="0" smtClean="0">
                <a:latin typeface="Lucida Grande" charset="0"/>
                <a:ea typeface="Lucida Grande" charset="0"/>
                <a:cs typeface="Lucida Grande" charset="0"/>
                <a:sym typeface="Lucida Grande" charset="0"/>
              </a:rPr>
              <a:t>This </a:t>
            </a:r>
            <a:r>
              <a:rPr lang="en-US" sz="1200" dirty="0">
                <a:latin typeface="Lucida Grande" charset="0"/>
                <a:ea typeface="Lucida Grande" charset="0"/>
                <a:cs typeface="Lucida Grande" charset="0"/>
                <a:sym typeface="Lucida Grande" charset="0"/>
              </a:rPr>
              <a:t>is an obscure internet meme reference. </a:t>
            </a:r>
            <a:r>
              <a:rPr lang="en-US" sz="1200" dirty="0" smtClean="0">
                <a:latin typeface="Lucida Grande" charset="0"/>
                <a:ea typeface="Lucida Grande" charset="0"/>
                <a:cs typeface="Lucida Grande" charset="0"/>
                <a:sym typeface="Lucida Grande" charset="0"/>
              </a:rPr>
              <a:t> </a:t>
            </a:r>
          </a:p>
          <a:p>
            <a:r>
              <a:rPr lang="en-US" sz="1200" dirty="0" smtClean="0">
                <a:latin typeface="Lucida Grande" charset="0"/>
                <a:ea typeface="Lucida Grande" charset="0"/>
                <a:cs typeface="Lucida Grande" charset="0"/>
                <a:sym typeface="Lucida Grande" charset="0"/>
              </a:rPr>
              <a:t>See </a:t>
            </a:r>
            <a:r>
              <a:rPr lang="en-US" sz="1200" dirty="0">
                <a:latin typeface="Lucida Grande" charset="0"/>
                <a:ea typeface="Lucida Grande" charset="0"/>
                <a:cs typeface="Lucida Grande" charset="0"/>
                <a:sym typeface="Lucida Grande" charset="0"/>
              </a:rPr>
              <a:t>http://www.urbandictionary.com/define.php?term=duckroll for more information.  </a:t>
            </a:r>
            <a:endParaRPr lang="en-US" sz="1200" dirty="0" smtClean="0">
              <a:latin typeface="Lucida Grande" charset="0"/>
              <a:ea typeface="Lucida Grande" charset="0"/>
              <a:cs typeface="Lucida Grande" charset="0"/>
              <a:sym typeface="Lucida Grande" charset="0"/>
            </a:endParaRPr>
          </a:p>
          <a:p>
            <a:r>
              <a:rPr lang="en-US" sz="1200" dirty="0" smtClean="0">
                <a:latin typeface="Lucida Grande" charset="0"/>
                <a:ea typeface="Lucida Grande" charset="0"/>
                <a:cs typeface="Lucida Grande" charset="0"/>
                <a:sym typeface="Lucida Grande" charset="0"/>
              </a:rPr>
              <a:t>The idea is:</a:t>
            </a:r>
          </a:p>
          <a:p>
            <a:r>
              <a:rPr lang="en-US" sz="1200" dirty="0" err="1" smtClean="0">
                <a:latin typeface="Lucida Grande" charset="0"/>
                <a:ea typeface="Lucida Grande" charset="0"/>
                <a:cs typeface="Lucida Grande" charset="0"/>
                <a:sym typeface="Lucida Grande" charset="0"/>
              </a:rPr>
              <a:t>Duckroll</a:t>
            </a:r>
            <a:r>
              <a:rPr lang="en-US" sz="1200" dirty="0" smtClean="0">
                <a:latin typeface="Lucida Grande" charset="0"/>
                <a:ea typeface="Lucida Grande" charset="0"/>
                <a:cs typeface="Lucida Grande" charset="0"/>
                <a:sym typeface="Lucida Grande" charset="0"/>
              </a:rPr>
              <a:t> -&gt; Duck on</a:t>
            </a:r>
            <a:r>
              <a:rPr lang="en-US" sz="1200" baseline="0" dirty="0" smtClean="0">
                <a:latin typeface="Lucida Grande" charset="0"/>
                <a:ea typeface="Lucida Grande" charset="0"/>
                <a:cs typeface="Lucida Grande" charset="0"/>
                <a:sym typeface="Lucida Grande" charset="0"/>
              </a:rPr>
              <a:t> Wheels – without a leader sometimes you get something different than you expected…</a:t>
            </a:r>
            <a:endParaRPr lang="en-US" sz="1200" dirty="0">
              <a:latin typeface="Lucida Grande" charset="0"/>
              <a:ea typeface="Lucida Grande" charset="0"/>
              <a:cs typeface="Lucida Grande" charset="0"/>
              <a:sym typeface="Lucida Grande" charset="0"/>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7" name="Rectangle 1"/>
          <p:cNvSpPr>
            <a:spLocks noGrp="1" noRot="1" noChangeAspect="1" noChangeArrowheads="1"/>
          </p:cNvSpPr>
          <p:nvPr>
            <p:ph type="sldImg"/>
          </p:nvPr>
        </p:nvSpPr>
        <p:spPr bwMode="auto">
          <a:xfrm>
            <a:off x="1257300" y="720725"/>
            <a:ext cx="4800600" cy="3600450"/>
          </a:xfrm>
          <a:prstGeom prst="rect">
            <a:avLst/>
          </a:prstGeom>
          <a:solidFill>
            <a:srgbClr val="FFFFFF"/>
          </a:solidFill>
          <a:ln>
            <a:solidFill>
              <a:srgbClr val="000000"/>
            </a:solidFill>
            <a:miter lim="800000"/>
            <a:headEnd/>
            <a:tailEnd/>
          </a:ln>
        </p:spPr>
      </p:sp>
      <p:sp>
        <p:nvSpPr>
          <p:cNvPr id="34818" name="Rectangle 2"/>
          <p:cNvSpPr>
            <a:spLocks noGrp="1" noChangeArrowheads="1"/>
          </p:cNvSpPr>
          <p:nvPr>
            <p:ph type="body" idx="1"/>
          </p:nvPr>
        </p:nvSpPr>
        <p:spPr bwMode="auto">
          <a:xfrm>
            <a:off x="731520" y="4560570"/>
            <a:ext cx="5852160" cy="4320540"/>
          </a:xfrm>
          <a:prstGeom prst="rect">
            <a:avLst/>
          </a:prstGeom>
          <a:noFill/>
          <a:ln>
            <a:miter lim="800000"/>
            <a:headEnd/>
            <a:tailEnd/>
          </a:ln>
        </p:spPr>
        <p:txBody>
          <a:bodyPr>
            <a:prstTxWarp prst="textNoShape">
              <a:avLst/>
            </a:prstTxWarp>
          </a:bodyPr>
          <a:lstStyle/>
          <a:p>
            <a:r>
              <a:rPr lang="en-US" sz="1200" dirty="0" smtClean="0">
                <a:latin typeface="Lucida Grande" charset="0"/>
                <a:ea typeface="Lucida Grande" charset="0"/>
                <a:cs typeface="Lucida Grande" charset="0"/>
                <a:sym typeface="Lucida Grande" charset="0"/>
              </a:rPr>
              <a:t>• </a:t>
            </a:r>
            <a:r>
              <a:rPr lang="en-US" sz="1200" dirty="0">
                <a:latin typeface="Lucida Grande" charset="0"/>
                <a:ea typeface="Lucida Grande" charset="0"/>
                <a:cs typeface="Lucida Grande" charset="0"/>
                <a:sym typeface="Lucida Grande" charset="0"/>
              </a:rPr>
              <a:t>«actor» Cashier</a:t>
            </a:r>
          </a:p>
          <a:p>
            <a:r>
              <a:rPr lang="en-US" sz="1200" dirty="0" smtClean="0">
                <a:latin typeface="Lucida Grande" charset="0"/>
                <a:ea typeface="Lucida Grande" charset="0"/>
                <a:cs typeface="Lucida Grande" charset="0"/>
                <a:sym typeface="Lucida Grande" charset="0"/>
              </a:rPr>
              <a:t>• </a:t>
            </a:r>
            <a:r>
              <a:rPr lang="en-US" sz="1200" dirty="0">
                <a:latin typeface="Lucida Grande" charset="0"/>
                <a:ea typeface="Lucida Grande" charset="0"/>
                <a:cs typeface="Lucida Grande" charset="0"/>
                <a:sym typeface="Lucida Grande" charset="0"/>
              </a:rPr>
              <a:t>Payment {abstract}</a:t>
            </a:r>
          </a:p>
          <a:p>
            <a:r>
              <a:rPr lang="en-US" sz="1200" dirty="0">
                <a:latin typeface="Lucida Grande" charset="0"/>
                <a:ea typeface="Lucida Grande" charset="0"/>
                <a:cs typeface="Lucida Grande" charset="0"/>
                <a:sym typeface="Lucida Grande" charset="0"/>
              </a:rPr>
              <a:t>• saw this one on collections slide earlier</a:t>
            </a:r>
          </a:p>
          <a:p>
            <a:r>
              <a:rPr lang="en-US" sz="1200" dirty="0">
                <a:latin typeface="Lucida Grande" charset="0"/>
                <a:ea typeface="Lucida Grande" charset="0"/>
                <a:cs typeface="Lucida Grande" charset="0"/>
                <a:sym typeface="Lucida Grande" charset="0"/>
              </a:rPr>
              <a:t>• What keyword means the same thing in Java? final</a:t>
            </a:r>
          </a:p>
          <a:p>
            <a:r>
              <a:rPr lang="en-US" sz="1200" dirty="0">
                <a:latin typeface="Lucida Grande" charset="0"/>
                <a:ea typeface="Lucida Grande" charset="0"/>
                <a:cs typeface="Lucida Grande" charset="0"/>
                <a:sym typeface="Lucida Grande" charset="0"/>
              </a:rPr>
              <a:t>e.g., String {leaf}</a:t>
            </a: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Rectangle 1"/>
          <p:cNvSpPr>
            <a:spLocks noGrp="1" noRot="1" noChangeAspect="1" noChangeArrowheads="1"/>
          </p:cNvSpPr>
          <p:nvPr>
            <p:ph type="sldImg"/>
          </p:nvPr>
        </p:nvSpPr>
        <p:spPr bwMode="auto">
          <a:xfrm>
            <a:off x="1257300" y="720725"/>
            <a:ext cx="4800600" cy="3600450"/>
          </a:xfrm>
          <a:prstGeom prst="rect">
            <a:avLst/>
          </a:prstGeom>
          <a:solidFill>
            <a:srgbClr val="FFFFFF"/>
          </a:solidFill>
          <a:ln>
            <a:solidFill>
              <a:srgbClr val="000000"/>
            </a:solidFill>
            <a:miter lim="800000"/>
            <a:headEnd/>
            <a:tailEnd/>
          </a:ln>
        </p:spPr>
      </p:sp>
      <p:sp>
        <p:nvSpPr>
          <p:cNvPr id="37890" name="Rectangle 2"/>
          <p:cNvSpPr>
            <a:spLocks noGrp="1" noChangeArrowheads="1"/>
          </p:cNvSpPr>
          <p:nvPr>
            <p:ph type="body" idx="1"/>
          </p:nvPr>
        </p:nvSpPr>
        <p:spPr bwMode="auto">
          <a:xfrm>
            <a:off x="731520" y="4560570"/>
            <a:ext cx="5852160" cy="4320540"/>
          </a:xfrm>
          <a:prstGeom prst="rect">
            <a:avLst/>
          </a:prstGeom>
          <a:noFill/>
          <a:ln>
            <a:miter lim="800000"/>
            <a:headEnd/>
            <a:tailEnd/>
          </a:ln>
        </p:spPr>
        <p:txBody>
          <a:bodyPr>
            <a:prstTxWarp prst="textNoShape">
              <a:avLst/>
            </a:prstTxWarp>
          </a:bodyPr>
          <a:lstStyle/>
          <a:p>
            <a:r>
              <a:rPr lang="en-US" sz="1200" b="1" dirty="0" smtClean="0">
                <a:latin typeface="+mn-lt"/>
                <a:ea typeface="Lucida Grande" charset="0"/>
                <a:cs typeface="Lucida Grande" charset="0"/>
                <a:sym typeface="Lucida Grande" charset="0"/>
              </a:rPr>
              <a:t>A dependency is a “using relationship” that states a change in specification of one thing may affect another thing that uses it</a:t>
            </a:r>
          </a:p>
          <a:p>
            <a:r>
              <a:rPr lang="en-US" sz="1200" b="1" dirty="0" smtClean="0">
                <a:latin typeface="+mn-lt"/>
                <a:ea typeface="Lucida Grande" charset="0"/>
                <a:cs typeface="Lucida Grande" charset="0"/>
                <a:sym typeface="Lucida Grande" charset="0"/>
              </a:rPr>
              <a:t>&gt;&gt;&gt;On </a:t>
            </a:r>
            <a:r>
              <a:rPr lang="en-US" sz="1200" b="1" dirty="0">
                <a:latin typeface="+mn-lt"/>
                <a:ea typeface="Lucida Grande" charset="0"/>
                <a:cs typeface="Lucida Grande" charset="0"/>
                <a:sym typeface="Lucida Grande" charset="0"/>
              </a:rPr>
              <a:t>board (and quiz)</a:t>
            </a:r>
            <a:r>
              <a:rPr lang="en-US" sz="1200" dirty="0">
                <a:latin typeface="+mn-lt"/>
                <a:ea typeface="Lucida Grande" charset="0"/>
                <a:cs typeface="Lucida Grande" charset="0"/>
                <a:sym typeface="Lucida Grande" charset="0"/>
              </a:rPr>
              <a:t>: global variable, parameter, local variable, static method call</a:t>
            </a:r>
          </a:p>
          <a:p>
            <a:r>
              <a:rPr lang="en-US" sz="1200" dirty="0">
                <a:latin typeface="+mn-lt"/>
                <a:ea typeface="Lucida Grande" charset="0"/>
                <a:cs typeface="Lucida Grande" charset="0"/>
                <a:sym typeface="Lucida Grande" charset="0"/>
              </a:rPr>
              <a:t>[Which of these are we showing here?  Parameter]</a:t>
            </a:r>
          </a:p>
          <a:p>
            <a:r>
              <a:rPr lang="en-US" sz="1200" dirty="0">
                <a:latin typeface="+mn-lt"/>
                <a:ea typeface="Lucida Grande" charset="0"/>
                <a:cs typeface="Lucida Grande" charset="0"/>
                <a:sym typeface="Lucida Grande" charset="0"/>
              </a:rPr>
              <a:t>• </a:t>
            </a:r>
            <a:r>
              <a:rPr lang="en-US" sz="1200" dirty="0" smtClean="0">
                <a:latin typeface="+mn-lt"/>
                <a:ea typeface="Lucida Grande" charset="0"/>
                <a:cs typeface="Lucida Grande" charset="0"/>
                <a:sym typeface="Lucida Grande" charset="0"/>
              </a:rPr>
              <a:t>labels</a:t>
            </a:r>
          </a:p>
          <a:p>
            <a:r>
              <a:rPr lang="en-US" sz="1200" b="1" dirty="0" smtClean="0">
                <a:latin typeface="+mn-lt"/>
                <a:ea typeface="Lucida Grande" charset="0"/>
                <a:cs typeface="Lucida Grande" charset="0"/>
                <a:sym typeface="Lucida Grande" charset="0"/>
              </a:rPr>
              <a:t>Q6: </a:t>
            </a:r>
            <a:r>
              <a:rPr lang="en-US" sz="1200" kern="1200" dirty="0" smtClean="0">
                <a:solidFill>
                  <a:schemeClr val="tx1"/>
                </a:solidFill>
                <a:latin typeface="+mn-lt"/>
                <a:ea typeface="ＭＳ Ｐゴシック" charset="-128"/>
                <a:cs typeface="ＭＳ Ｐゴシック" charset="-128"/>
              </a:rPr>
              <a:t>List some situations where we should we use a dependency line in a DCD.</a:t>
            </a:r>
            <a:endParaRPr lang="en-US" sz="1200" dirty="0" smtClean="0">
              <a:latin typeface="+mn-lt"/>
              <a:ea typeface="Lucida Grande" charset="0"/>
              <a:cs typeface="Lucida Grande" charset="0"/>
              <a:sym typeface="Lucida Grande" charset="0"/>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UML has several ways to show interface implementations</a:t>
            </a:r>
          </a:p>
          <a:p>
            <a:pPr marL="0" marR="0" lvl="0" indent="0" algn="l" defTabSz="914400" rtl="0" eaLnBrk="0" fontAlgn="base" latinLnBrk="0" hangingPunct="0">
              <a:lnSpc>
                <a:spcPct val="100000"/>
              </a:lnSpc>
              <a:spcBef>
                <a:spcPct val="30000"/>
              </a:spcBef>
              <a:spcAft>
                <a:spcPct val="0"/>
              </a:spcAft>
              <a:buClrTx/>
              <a:buSzTx/>
              <a:buFontTx/>
              <a:buNone/>
              <a:tabLst/>
              <a:defRPr/>
            </a:pPr>
            <a:r>
              <a:rPr lang="en-US" sz="1200" b="1" dirty="0" smtClean="0">
                <a:latin typeface="Lucida Grande" charset="0"/>
                <a:ea typeface="Lucida Grande" charset="0"/>
                <a:cs typeface="Lucida Grande" charset="0"/>
                <a:sym typeface="Lucida Grande" charset="0"/>
              </a:rPr>
              <a:t>Q7</a:t>
            </a:r>
            <a:r>
              <a:rPr lang="en-US" sz="1200" dirty="0" smtClean="0">
                <a:latin typeface="Lucida Grande" charset="0"/>
                <a:ea typeface="Lucida Grande" charset="0"/>
                <a:cs typeface="Lucida Grande" charset="0"/>
                <a:sym typeface="Lucida Grande" charset="0"/>
              </a:rPr>
              <a:t>: </a:t>
            </a:r>
            <a:r>
              <a:rPr lang="en-US" sz="1200" kern="1200" dirty="0" smtClean="0">
                <a:solidFill>
                  <a:schemeClr val="tx1"/>
                </a:solidFill>
                <a:latin typeface="Times New Roman" charset="0"/>
                <a:ea typeface="ＭＳ Ｐゴシック" charset="-128"/>
                <a:cs typeface="ＭＳ Ｐゴシック" charset="-128"/>
              </a:rPr>
              <a:t>When would we use the “lollipop” interface notation instead of an implements arrow and a dependency line? </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US" sz="1200" dirty="0" smtClean="0">
              <a:latin typeface="Lucida Grande" charset="0"/>
              <a:ea typeface="Lucida Grande" charset="0"/>
              <a:cs typeface="Lucida Grande" charset="0"/>
              <a:sym typeface="Lucida Grande" charset="0"/>
            </a:endParaRPr>
          </a:p>
          <a:p>
            <a:r>
              <a:rPr lang="en-US" dirty="0" smtClean="0"/>
              <a:t>Both the </a:t>
            </a:r>
            <a:r>
              <a:rPr lang="en-US" b="1" dirty="0" smtClean="0"/>
              <a:t>socket line notation </a:t>
            </a:r>
            <a:r>
              <a:rPr lang="en-US" dirty="0" smtClean="0"/>
              <a:t>and the </a:t>
            </a:r>
            <a:r>
              <a:rPr lang="en-US" b="1" dirty="0" smtClean="0"/>
              <a:t>dependency line notation</a:t>
            </a:r>
            <a:r>
              <a:rPr lang="en-US" dirty="0" smtClean="0"/>
              <a:t> used curved lines not common in drawing tools</a:t>
            </a:r>
          </a:p>
          <a:p>
            <a:r>
              <a:rPr lang="en-US" dirty="0" smtClean="0"/>
              <a:t>So, most people use a dependency arrow and the «interface» stereotype</a:t>
            </a:r>
            <a:endParaRPr lang="en-US" sz="1200" dirty="0" smtClean="0">
              <a:latin typeface="Lucida Grande" charset="0"/>
              <a:ea typeface="Lucida Grande" charset="0"/>
              <a:cs typeface="Lucida Grande" charset="0"/>
              <a:sym typeface="Lucida Grande" charset="0"/>
            </a:endParaRPr>
          </a:p>
          <a:p>
            <a:r>
              <a:rPr lang="en-US" sz="1200" b="1" dirty="0" smtClean="0">
                <a:latin typeface="Lucida Grande" charset="0"/>
                <a:ea typeface="Lucida Grande" charset="0"/>
                <a:cs typeface="Lucida Grande" charset="0"/>
                <a:sym typeface="Lucida Grande" charset="0"/>
              </a:rPr>
              <a:t>• Socket line notation</a:t>
            </a:r>
            <a:r>
              <a:rPr lang="en-US" sz="1200" dirty="0" smtClean="0">
                <a:latin typeface="Lucida Grande" charset="0"/>
                <a:ea typeface="Lucida Grande" charset="0"/>
                <a:cs typeface="Lucida Grande" charset="0"/>
                <a:sym typeface="Lucida Grande" charset="0"/>
              </a:rPr>
              <a:t>: Window1 has an attribute of type Timer</a:t>
            </a:r>
          </a:p>
          <a:p>
            <a:r>
              <a:rPr lang="en-US" sz="1200" dirty="0" smtClean="0">
                <a:latin typeface="Lucida Grande" charset="0"/>
                <a:ea typeface="Lucida Grande" charset="0"/>
                <a:cs typeface="Lucida Grande" charset="0"/>
                <a:sym typeface="Lucida Grande" charset="0"/>
              </a:rPr>
              <a:t>• </a:t>
            </a:r>
            <a:r>
              <a:rPr lang="en-US" sz="1200" b="1" dirty="0" smtClean="0">
                <a:latin typeface="Lucida Grande" charset="0"/>
                <a:ea typeface="Lucida Grande" charset="0"/>
                <a:cs typeface="Lucida Grande" charset="0"/>
                <a:sym typeface="Lucida Grande" charset="0"/>
              </a:rPr>
              <a:t>Dependency line notation</a:t>
            </a:r>
            <a:r>
              <a:rPr lang="en-US" sz="1200" dirty="0" smtClean="0">
                <a:latin typeface="Lucida Grande" charset="0"/>
                <a:ea typeface="Lucida Grande" charset="0"/>
                <a:cs typeface="Lucida Grande" charset="0"/>
                <a:sym typeface="Lucida Grande" charset="0"/>
              </a:rPr>
              <a:t>: Clock2 implements Timer and Window2 has a transitory dependency on type Timer</a:t>
            </a:r>
          </a:p>
          <a:p>
            <a:r>
              <a:rPr lang="en-US" sz="1200" dirty="0" smtClean="0">
                <a:latin typeface="Lucida Grande" charset="0"/>
                <a:ea typeface="Lucida Grande" charset="0"/>
                <a:cs typeface="Lucida Grande" charset="0"/>
                <a:sym typeface="Lucida Grande" charset="0"/>
              </a:rPr>
              <a:t>• </a:t>
            </a:r>
            <a:r>
              <a:rPr lang="en-US" sz="1200" b="1" dirty="0" smtClean="0">
                <a:latin typeface="Lucida Grande" charset="0"/>
                <a:ea typeface="Lucida Grande" charset="0"/>
                <a:cs typeface="Lucida Grande" charset="0"/>
                <a:sym typeface="Lucida Grande" charset="0"/>
              </a:rPr>
              <a:t>Socket line notation</a:t>
            </a:r>
            <a:r>
              <a:rPr lang="en-US" sz="1200" dirty="0" smtClean="0">
                <a:latin typeface="Lucida Grande" charset="0"/>
                <a:ea typeface="Lucida Grande" charset="0"/>
                <a:cs typeface="Lucida Grande" charset="0"/>
                <a:sym typeface="Lucida Grande" charset="0"/>
              </a:rPr>
              <a:t>: Clock3 implements Timer and Window3 has an attribute of type Timer</a:t>
            </a:r>
          </a:p>
          <a:p>
            <a:endParaRPr lang="en-US" sz="1200" dirty="0" smtClean="0">
              <a:latin typeface="Lucida Grande" charset="0"/>
              <a:ea typeface="Lucida Grande" charset="0"/>
              <a:cs typeface="Lucida Grande" charset="0"/>
              <a:sym typeface="Lucida Grande" charset="0"/>
            </a:endParaRPr>
          </a:p>
          <a:p>
            <a:endParaRPr lang="en-US" dirty="0"/>
          </a:p>
        </p:txBody>
      </p:sp>
      <p:sp>
        <p:nvSpPr>
          <p:cNvPr id="4" name="Slide Number Placeholder 3"/>
          <p:cNvSpPr>
            <a:spLocks noGrp="1"/>
          </p:cNvSpPr>
          <p:nvPr>
            <p:ph type="sldNum" sz="quarter" idx="10"/>
          </p:nvPr>
        </p:nvSpPr>
        <p:spPr/>
        <p:txBody>
          <a:bodyPr/>
          <a:lstStyle/>
          <a:p>
            <a:pPr>
              <a:defRPr/>
            </a:pPr>
            <a:fld id="{99CB88E9-65C7-B546-AF03-1B27CAF8A37D}" type="slidenum">
              <a:rPr lang="en-US" smtClean="0"/>
              <a:pPr>
                <a:defRPr/>
              </a:pPr>
              <a:t>19</a:t>
            </a:fld>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5" name="Rectangle 1"/>
          <p:cNvSpPr>
            <a:spLocks noGrp="1" noRot="1" noChangeAspect="1" noChangeArrowheads="1"/>
          </p:cNvSpPr>
          <p:nvPr>
            <p:ph type="sldImg"/>
          </p:nvPr>
        </p:nvSpPr>
        <p:spPr bwMode="auto">
          <a:xfrm>
            <a:off x="1257300" y="720725"/>
            <a:ext cx="4800600" cy="3600450"/>
          </a:xfrm>
          <a:prstGeom prst="rect">
            <a:avLst/>
          </a:prstGeom>
          <a:solidFill>
            <a:srgbClr val="FFFFFF"/>
          </a:solidFill>
          <a:ln>
            <a:solidFill>
              <a:srgbClr val="000000"/>
            </a:solidFill>
            <a:miter lim="800000"/>
            <a:headEnd/>
            <a:tailEnd/>
          </a:ln>
        </p:spPr>
      </p:sp>
      <p:sp>
        <p:nvSpPr>
          <p:cNvPr id="41986" name="Rectangle 2"/>
          <p:cNvSpPr>
            <a:spLocks noGrp="1" noChangeArrowheads="1"/>
          </p:cNvSpPr>
          <p:nvPr>
            <p:ph type="body" idx="1"/>
          </p:nvPr>
        </p:nvSpPr>
        <p:spPr bwMode="auto">
          <a:xfrm>
            <a:off x="731520" y="4560570"/>
            <a:ext cx="5852160" cy="4320540"/>
          </a:xfrm>
          <a:prstGeom prst="rect">
            <a:avLst/>
          </a:prstGeom>
          <a:noFill/>
          <a:ln>
            <a:miter lim="800000"/>
            <a:headEnd/>
            <a:tailEnd/>
          </a:ln>
        </p:spPr>
        <p:txBody>
          <a:bodyPr>
            <a:prstTxWarp prst="textNoShape">
              <a:avLst/>
            </a:prstTxWarp>
          </a:bodyPr>
          <a:lstStyle/>
          <a:p>
            <a:r>
              <a:rPr lang="en-US" sz="1200" dirty="0" smtClean="0">
                <a:latin typeface="Lucida Grande" charset="0"/>
                <a:ea typeface="Lucida Grande" charset="0"/>
                <a:cs typeface="Lucida Grande" charset="0"/>
                <a:sym typeface="Lucida Grande" charset="0"/>
              </a:rPr>
              <a:t>Composition is a </a:t>
            </a:r>
            <a:r>
              <a:rPr lang="en-US" sz="1200" b="1" dirty="0" smtClean="0">
                <a:latin typeface="Lucida Grande" charset="0"/>
                <a:ea typeface="Lucida Grande" charset="0"/>
                <a:cs typeface="Lucida Grande" charset="0"/>
                <a:sym typeface="Lucida Grande" charset="0"/>
              </a:rPr>
              <a:t>part-whole relationship </a:t>
            </a:r>
            <a:r>
              <a:rPr lang="en-US" sz="1200" dirty="0" smtClean="0">
                <a:latin typeface="Lucida Grande" charset="0"/>
                <a:ea typeface="Lucida Grande" charset="0"/>
                <a:cs typeface="Lucida Grande" charset="0"/>
                <a:sym typeface="Lucida Grande" charset="0"/>
              </a:rPr>
              <a:t>where the “part” can only be part of one composite at a time</a:t>
            </a:r>
          </a:p>
          <a:p>
            <a:r>
              <a:rPr lang="en-US" sz="1200" dirty="0" smtClean="0">
                <a:latin typeface="Lucida Grande" charset="0"/>
                <a:ea typeface="Lucida Grande" charset="0"/>
                <a:cs typeface="Lucida Grande" charset="0"/>
                <a:sym typeface="Lucida Grande" charset="0"/>
              </a:rPr>
              <a:t>The composite has sole responsibility for the management of its parts (particularly creation and deletion)</a:t>
            </a:r>
          </a:p>
          <a:p>
            <a:r>
              <a:rPr lang="en-US" sz="1200" dirty="0" smtClean="0">
                <a:latin typeface="Lucida Grande" charset="0"/>
                <a:ea typeface="Lucida Grande" charset="0"/>
                <a:cs typeface="Lucida Grande" charset="0"/>
                <a:sym typeface="Lucida Grande" charset="0"/>
              </a:rPr>
              <a:t>Composition is the strong form of aggregation</a:t>
            </a:r>
            <a:r>
              <a:rPr lang="en-US" sz="1200" baseline="0" dirty="0" smtClean="0">
                <a:latin typeface="Lucida Grande" charset="0"/>
                <a:ea typeface="Lucida Grande" charset="0"/>
                <a:cs typeface="Lucida Grande" charset="0"/>
                <a:sym typeface="Lucida Grande" charset="0"/>
              </a:rPr>
              <a:t> </a:t>
            </a:r>
            <a:r>
              <a:rPr lang="en-US" sz="1200" baseline="0" dirty="0" err="1" smtClean="0">
                <a:latin typeface="Lucida Grande" charset="0"/>
                <a:ea typeface="Lucida Grande" charset="0"/>
                <a:cs typeface="Lucida Grande" charset="0"/>
                <a:sym typeface="Wingdings"/>
              </a:rPr>
              <a:t></a:t>
            </a:r>
            <a:r>
              <a:rPr lang="en-US" sz="1200" baseline="0" dirty="0" smtClean="0">
                <a:latin typeface="Lucida Grande" charset="0"/>
                <a:ea typeface="Lucida Grande" charset="0"/>
                <a:cs typeface="Lucida Grande" charset="0"/>
                <a:sym typeface="Wingdings"/>
              </a:rPr>
              <a:t> </a:t>
            </a:r>
            <a:r>
              <a:rPr lang="en-US" sz="1200" dirty="0" smtClean="0">
                <a:latin typeface="Lucida Grande" charset="0"/>
                <a:ea typeface="Lucida Grande" charset="0"/>
                <a:cs typeface="Lucida Grande" charset="0"/>
                <a:sym typeface="Lucida Grande" charset="0"/>
              </a:rPr>
              <a:t>Aggregation is not a distinctive term and hence avoided.</a:t>
            </a:r>
          </a:p>
          <a:p>
            <a:endParaRPr lang="en-US" sz="1200" b="1" dirty="0" smtClean="0">
              <a:latin typeface="Lucida Grande" charset="0"/>
              <a:ea typeface="Lucida Grande" charset="0"/>
              <a:cs typeface="Lucida Grande" charset="0"/>
              <a:sym typeface="Lucida Grande" charset="0"/>
            </a:endParaRPr>
          </a:p>
          <a:p>
            <a:r>
              <a:rPr lang="en-US" sz="1200" b="1" dirty="0" smtClean="0">
                <a:latin typeface="Lucida Grande" charset="0"/>
                <a:ea typeface="Lucida Grande" charset="0"/>
                <a:cs typeface="Lucida Grande" charset="0"/>
                <a:sym typeface="Lucida Grande" charset="0"/>
              </a:rPr>
              <a:t>Q8</a:t>
            </a:r>
            <a:r>
              <a:rPr lang="en-US" sz="1200" dirty="0" smtClean="0">
                <a:latin typeface="Lucida Grande" charset="0"/>
                <a:ea typeface="Lucida Grande" charset="0"/>
                <a:cs typeface="Lucida Grande" charset="0"/>
                <a:sym typeface="Lucida Grande" charset="0"/>
              </a:rPr>
              <a:t>: </a:t>
            </a:r>
            <a:r>
              <a:rPr lang="en-US" sz="1200" kern="1200" dirty="0" smtClean="0">
                <a:solidFill>
                  <a:schemeClr val="tx1"/>
                </a:solidFill>
                <a:latin typeface="Times New Roman" charset="0"/>
                <a:ea typeface="ＭＳ Ｐゴシック" charset="-128"/>
                <a:cs typeface="ＭＳ Ｐゴシック" charset="-128"/>
              </a:rPr>
              <a:t>What three conditions does a composition line imply? </a:t>
            </a:r>
          </a:p>
          <a:p>
            <a:endParaRPr lang="en-US" sz="1200" kern="1200" dirty="0" smtClean="0">
              <a:solidFill>
                <a:schemeClr val="tx1"/>
              </a:solidFill>
              <a:latin typeface="Times New Roman" charset="0"/>
              <a:ea typeface="ＭＳ Ｐゴシック" charset="-128"/>
              <a:cs typeface="ＭＳ Ｐゴシック" charset="-128"/>
            </a:endParaRPr>
          </a:p>
          <a:p>
            <a:endParaRPr lang="en-US" sz="1200" dirty="0" smtClean="0">
              <a:latin typeface="Lucida Grande" charset="0"/>
              <a:ea typeface="Lucida Grande" charset="0"/>
              <a:cs typeface="Lucida Grande" charset="0"/>
              <a:sym typeface="Lucida Grande" charset="0"/>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 is why we need both!</a:t>
            </a:r>
            <a:endParaRPr lang="en-US" dirty="0"/>
          </a:p>
        </p:txBody>
      </p:sp>
      <p:sp>
        <p:nvSpPr>
          <p:cNvPr id="4" name="Slide Number Placeholder 3"/>
          <p:cNvSpPr>
            <a:spLocks noGrp="1"/>
          </p:cNvSpPr>
          <p:nvPr>
            <p:ph type="sldNum" sz="quarter" idx="10"/>
          </p:nvPr>
        </p:nvSpPr>
        <p:spPr/>
        <p:txBody>
          <a:bodyPr/>
          <a:lstStyle/>
          <a:p>
            <a:pPr>
              <a:defRPr/>
            </a:pPr>
            <a:fld id="{498B7675-986A-4C4B-ADA0-FFB57BC6EEDE}" type="slidenum">
              <a:rPr lang="en-US" smtClean="0"/>
              <a:pPr>
                <a:defRPr/>
              </a:pPr>
              <a:t>21</a:t>
            </a:fld>
            <a:endParaRPr lang="en-US"/>
          </a:p>
        </p:txBody>
      </p:sp>
    </p:spTree>
    <p:extLst>
      <p:ext uri="{BB962C8B-B14F-4D97-AF65-F5344CB8AC3E}">
        <p14:creationId xmlns:p14="http://schemas.microsoft.com/office/powerpoint/2010/main" val="1530493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sz="1200" dirty="0" smtClean="0">
                <a:latin typeface="Lucida Grande" charset="0"/>
                <a:ea typeface="Lucida Grande" charset="0"/>
                <a:cs typeface="Lucida Grande" charset="0"/>
                <a:sym typeface="Lucida Grande" charset="0"/>
              </a:rPr>
              <a:t>Changes to the “depended on” thing may necessitate changes to the dependent thing.  So we want to (1) minimize dependencies and (2) structure dependencies to point to the more stable pieces.</a:t>
            </a:r>
          </a:p>
          <a:p>
            <a:pPr marL="0" marR="0" indent="0" algn="l" defTabSz="914400" rtl="0" eaLnBrk="0" fontAlgn="base" latinLnBrk="0" hangingPunct="0">
              <a:lnSpc>
                <a:spcPct val="100000"/>
              </a:lnSpc>
              <a:spcBef>
                <a:spcPct val="30000"/>
              </a:spcBef>
              <a:spcAft>
                <a:spcPct val="0"/>
              </a:spcAft>
              <a:buClrTx/>
              <a:buSzTx/>
              <a:buFontTx/>
              <a:buNone/>
              <a:tabLst/>
              <a:defRPr/>
            </a:pPr>
            <a:endParaRPr lang="en-US" sz="1200" dirty="0" smtClean="0">
              <a:latin typeface="Lucida Grande" charset="0"/>
              <a:ea typeface="Lucida Grande" charset="0"/>
              <a:cs typeface="Lucida Grande" charset="0"/>
              <a:sym typeface="Lucida Grande" charset="0"/>
            </a:endParaRPr>
          </a:p>
          <a:p>
            <a:pPr marL="0" marR="0" indent="0" algn="l" defTabSz="914400" rtl="0" eaLnBrk="0" fontAlgn="base" latinLnBrk="0" hangingPunct="0">
              <a:lnSpc>
                <a:spcPct val="100000"/>
              </a:lnSpc>
              <a:spcBef>
                <a:spcPct val="30000"/>
              </a:spcBef>
              <a:spcAft>
                <a:spcPct val="0"/>
              </a:spcAft>
              <a:buClrTx/>
              <a:buSzTx/>
              <a:buFontTx/>
              <a:buNone/>
              <a:tabLst/>
              <a:defRPr/>
            </a:pPr>
            <a:r>
              <a:rPr lang="en-US" sz="1200" dirty="0" smtClean="0">
                <a:latin typeface="Lucida Grande" charset="0"/>
                <a:ea typeface="Lucida Grande" charset="0"/>
                <a:cs typeface="Lucida Grande" charset="0"/>
                <a:sym typeface="Lucida Grande" charset="0"/>
              </a:rPr>
              <a:t>We’ll do</a:t>
            </a:r>
            <a:r>
              <a:rPr lang="en-US" sz="1200" baseline="0" dirty="0" smtClean="0">
                <a:latin typeface="Lucida Grande" charset="0"/>
                <a:ea typeface="Lucida Grande" charset="0"/>
                <a:cs typeface="Lucida Grande" charset="0"/>
                <a:sym typeface="Lucida Grande" charset="0"/>
              </a:rPr>
              <a:t> these in class.</a:t>
            </a:r>
            <a:endParaRPr lang="en-US" sz="1200" dirty="0" smtClean="0">
              <a:latin typeface="Lucida Grande" charset="0"/>
              <a:ea typeface="Lucida Grande" charset="0"/>
              <a:cs typeface="Lucida Grande" charset="0"/>
              <a:sym typeface="Lucida Grande" charset="0"/>
            </a:endParaRPr>
          </a:p>
          <a:p>
            <a:pPr marL="0" marR="0" indent="0" algn="l" defTabSz="914400" rtl="0" eaLnBrk="0" fontAlgn="base" latinLnBrk="0" hangingPunct="0">
              <a:lnSpc>
                <a:spcPct val="100000"/>
              </a:lnSpc>
              <a:spcBef>
                <a:spcPct val="30000"/>
              </a:spcBef>
              <a:spcAft>
                <a:spcPct val="0"/>
              </a:spcAft>
              <a:buClrTx/>
              <a:buSzTx/>
              <a:buFontTx/>
              <a:buNone/>
              <a:tabLst/>
              <a:defRPr/>
            </a:pPr>
            <a:endParaRPr lang="en-US" sz="1200" dirty="0">
              <a:latin typeface="Lucida Grande" charset="0"/>
              <a:ea typeface="Lucida Grande" charset="0"/>
              <a:cs typeface="Lucida Grande" charset="0"/>
              <a:sym typeface="Lucida Grande" charset="0"/>
            </a:endParaRPr>
          </a:p>
        </p:txBody>
      </p:sp>
      <p:sp>
        <p:nvSpPr>
          <p:cNvPr id="4" name="Slide Number Placeholder 3"/>
          <p:cNvSpPr>
            <a:spLocks noGrp="1"/>
          </p:cNvSpPr>
          <p:nvPr>
            <p:ph type="sldNum" sz="quarter" idx="10"/>
          </p:nvPr>
        </p:nvSpPr>
        <p:spPr/>
        <p:txBody>
          <a:bodyPr/>
          <a:lstStyle/>
          <a:p>
            <a:pPr>
              <a:defRPr/>
            </a:pPr>
            <a:fld id="{498B7675-986A-4C4B-ADA0-FFB57BC6EEDE}" type="slidenum">
              <a:rPr lang="en-US" smtClean="0"/>
              <a:pPr>
                <a:defRPr/>
              </a:pPr>
              <a:t>22</a:t>
            </a:fld>
            <a:endParaRPr lang="en-US"/>
          </a:p>
        </p:txBody>
      </p:sp>
    </p:spTree>
    <p:extLst>
      <p:ext uri="{BB962C8B-B14F-4D97-AF65-F5344CB8AC3E}">
        <p14:creationId xmlns:p14="http://schemas.microsoft.com/office/powerpoint/2010/main" val="393712518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Here’s a shot at the Homework</a:t>
            </a:r>
            <a:r>
              <a:rPr lang="en-US" baseline="0" dirty="0" smtClean="0"/>
              <a:t> 1 Domain Model for </a:t>
            </a:r>
            <a:r>
              <a:rPr lang="en-US" baseline="0" dirty="0" err="1" smtClean="0"/>
              <a:t>BrickBusters</a:t>
            </a:r>
            <a:r>
              <a:rPr lang="en-US" baseline="0" dirty="0" smtClean="0"/>
              <a:t> Video Store…</a:t>
            </a:r>
          </a:p>
          <a:p>
            <a:r>
              <a:rPr lang="en-US" baseline="0" dirty="0" smtClean="0"/>
              <a:t>Notice that not everything is covered: no video return, no shopping class, …</a:t>
            </a:r>
          </a:p>
          <a:p>
            <a:r>
              <a:rPr lang="en-US" baseline="0" dirty="0" smtClean="0"/>
              <a:t>Many models would satisfy … this is only one</a:t>
            </a:r>
            <a:endParaRPr lang="en-US" dirty="0"/>
          </a:p>
        </p:txBody>
      </p:sp>
      <p:sp>
        <p:nvSpPr>
          <p:cNvPr id="4" name="Slide Number Placeholder 3"/>
          <p:cNvSpPr>
            <a:spLocks noGrp="1"/>
          </p:cNvSpPr>
          <p:nvPr>
            <p:ph type="sldNum" sz="quarter" idx="10"/>
          </p:nvPr>
        </p:nvSpPr>
        <p:spPr/>
        <p:txBody>
          <a:bodyPr/>
          <a:lstStyle/>
          <a:p>
            <a:pPr>
              <a:defRPr/>
            </a:pPr>
            <a:fld id="{498B7675-986A-4C4B-ADA0-FFB57BC6EEDE}" type="slidenum">
              <a:rPr lang="en-US" smtClean="0"/>
              <a:pPr>
                <a:defRPr/>
              </a:pPr>
              <a:t>23</a:t>
            </a:fld>
            <a:endParaRPr lang="en-US"/>
          </a:p>
        </p:txBody>
      </p:sp>
    </p:spTree>
    <p:extLst>
      <p:ext uri="{BB962C8B-B14F-4D97-AF65-F5344CB8AC3E}">
        <p14:creationId xmlns:p14="http://schemas.microsoft.com/office/powerpoint/2010/main" val="384548887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1" name="Rectangle 1"/>
          <p:cNvSpPr>
            <a:spLocks noGrp="1" noRot="1" noChangeAspect="1" noChangeArrowheads="1"/>
          </p:cNvSpPr>
          <p:nvPr>
            <p:ph type="sldImg"/>
          </p:nvPr>
        </p:nvSpPr>
        <p:spPr bwMode="auto">
          <a:xfrm>
            <a:off x="1257300" y="720725"/>
            <a:ext cx="4800600" cy="3600450"/>
          </a:xfrm>
          <a:prstGeom prst="rect">
            <a:avLst/>
          </a:prstGeom>
          <a:solidFill>
            <a:srgbClr val="FFFFFF"/>
          </a:solidFill>
          <a:ln>
            <a:solidFill>
              <a:srgbClr val="000000"/>
            </a:solidFill>
            <a:miter lim="800000"/>
            <a:headEnd/>
            <a:tailEnd/>
          </a:ln>
        </p:spPr>
      </p:sp>
      <p:sp>
        <p:nvSpPr>
          <p:cNvPr id="40962" name="Rectangle 2"/>
          <p:cNvSpPr>
            <a:spLocks noGrp="1" noChangeArrowheads="1"/>
          </p:cNvSpPr>
          <p:nvPr>
            <p:ph type="body" idx="1"/>
          </p:nvPr>
        </p:nvSpPr>
        <p:spPr bwMode="auto">
          <a:xfrm>
            <a:off x="731520" y="4560570"/>
            <a:ext cx="5852160" cy="4320540"/>
          </a:xfrm>
          <a:prstGeom prst="rect">
            <a:avLst/>
          </a:prstGeom>
          <a:noFill/>
          <a:ln>
            <a:miter lim="800000"/>
            <a:headEnd/>
            <a:tailEnd/>
          </a:ln>
        </p:spPr>
        <p:txBody>
          <a:bodyPr>
            <a:prstTxWarp prst="textNoShape">
              <a:avLst/>
            </a:prstTxWarp>
          </a:bodyPr>
          <a:lstStyle/>
          <a:p>
            <a:r>
              <a:rPr lang="en-US" sz="2300" dirty="0">
                <a:latin typeface="Lucida Grande" pitchFamily="-65" charset="0"/>
                <a:ea typeface="Lucida Grande" pitchFamily="-65" charset="0"/>
                <a:cs typeface="Lucida Grande" pitchFamily="-65" charset="0"/>
                <a:sym typeface="Lucida Grande" pitchFamily="-65" charset="0"/>
              </a:rPr>
              <a:t>The author actually “wrote a Perl script to generate a set of prices with only one solution, but the script had a bug (you can’t compare IEEE floats for equality) so there are actually two, and one is easy (7 mixed fruits).</a:t>
            </a: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 is one example,</a:t>
            </a:r>
            <a:r>
              <a:rPr lang="en-US" baseline="0" dirty="0" smtClean="0"/>
              <a:t> but even this one is a simplification to fit on slide (could also have Shelf, Store, and Basket)</a:t>
            </a:r>
            <a:endParaRPr lang="en-US" dirty="0"/>
          </a:p>
        </p:txBody>
      </p:sp>
      <p:sp>
        <p:nvSpPr>
          <p:cNvPr id="4" name="Slide Number Placeholder 3"/>
          <p:cNvSpPr>
            <a:spLocks noGrp="1"/>
          </p:cNvSpPr>
          <p:nvPr>
            <p:ph type="sldNum" sz="quarter" idx="10"/>
          </p:nvPr>
        </p:nvSpPr>
        <p:spPr/>
        <p:txBody>
          <a:bodyPr/>
          <a:lstStyle/>
          <a:p>
            <a:pPr>
              <a:defRPr/>
            </a:pPr>
            <a:fld id="{498B7675-986A-4C4B-ADA0-FFB57BC6EEDE}" type="slidenum">
              <a:rPr lang="en-US" smtClean="0"/>
              <a:pPr>
                <a:defRPr/>
              </a:pPr>
              <a:t>24</a:t>
            </a:fld>
            <a:endParaRPr lang="en-US"/>
          </a:p>
        </p:txBody>
      </p:sp>
    </p:spTree>
    <p:extLst>
      <p:ext uri="{BB962C8B-B14F-4D97-AF65-F5344CB8AC3E}">
        <p14:creationId xmlns:p14="http://schemas.microsoft.com/office/powerpoint/2010/main" val="393445384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 is one example,</a:t>
            </a:r>
            <a:r>
              <a:rPr lang="en-US" baseline="0" dirty="0" smtClean="0"/>
              <a:t> but even this one is a simplification to fit on slide (could also have Shelf, Store, and Basket)</a:t>
            </a:r>
            <a:endParaRPr lang="en-US" dirty="0"/>
          </a:p>
        </p:txBody>
      </p:sp>
      <p:sp>
        <p:nvSpPr>
          <p:cNvPr id="4" name="Slide Number Placeholder 3"/>
          <p:cNvSpPr>
            <a:spLocks noGrp="1"/>
          </p:cNvSpPr>
          <p:nvPr>
            <p:ph type="sldNum" sz="quarter" idx="10"/>
          </p:nvPr>
        </p:nvSpPr>
        <p:spPr/>
        <p:txBody>
          <a:bodyPr/>
          <a:lstStyle/>
          <a:p>
            <a:pPr>
              <a:defRPr/>
            </a:pPr>
            <a:fld id="{498B7675-986A-4C4B-ADA0-FFB57BC6EEDE}" type="slidenum">
              <a:rPr lang="en-US" smtClean="0"/>
              <a:pPr>
                <a:defRPr/>
              </a:pPr>
              <a:t>26</a:t>
            </a:fld>
            <a:endParaRPr lang="en-US"/>
          </a:p>
        </p:txBody>
      </p:sp>
    </p:spTree>
    <p:extLst>
      <p:ext uri="{BB962C8B-B14F-4D97-AF65-F5344CB8AC3E}">
        <p14:creationId xmlns:p14="http://schemas.microsoft.com/office/powerpoint/2010/main" val="393445384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Rectangle 1"/>
          <p:cNvSpPr>
            <a:spLocks noGrp="1" noRot="1" noChangeAspect="1" noChangeArrowheads="1"/>
          </p:cNvSpPr>
          <p:nvPr>
            <p:ph type="sldImg"/>
          </p:nvPr>
        </p:nvSpPr>
        <p:spPr bwMode="auto">
          <a:xfrm>
            <a:off x="1257300" y="720725"/>
            <a:ext cx="4800600" cy="3600450"/>
          </a:xfrm>
          <a:prstGeom prst="rect">
            <a:avLst/>
          </a:prstGeom>
          <a:solidFill>
            <a:srgbClr val="FFFFFF"/>
          </a:solidFill>
          <a:ln>
            <a:solidFill>
              <a:srgbClr val="000000"/>
            </a:solidFill>
            <a:miter lim="800000"/>
            <a:headEnd/>
            <a:tailEnd/>
          </a:ln>
        </p:spPr>
      </p:sp>
      <p:sp>
        <p:nvSpPr>
          <p:cNvPr id="17410" name="Rectangle 2"/>
          <p:cNvSpPr>
            <a:spLocks noGrp="1" noChangeArrowheads="1"/>
          </p:cNvSpPr>
          <p:nvPr>
            <p:ph type="body" idx="1"/>
          </p:nvPr>
        </p:nvSpPr>
        <p:spPr bwMode="auto">
          <a:xfrm>
            <a:off x="731520" y="4560570"/>
            <a:ext cx="5852160" cy="4320540"/>
          </a:xfrm>
          <a:prstGeom prst="rect">
            <a:avLst/>
          </a:prstGeom>
          <a:noFill/>
          <a:ln>
            <a:miter lim="800000"/>
            <a:headEnd/>
            <a:tailEnd/>
          </a:ln>
        </p:spPr>
        <p:txBody>
          <a:bodyPr>
            <a:prstTxWarp prst="textNoShape">
              <a:avLst/>
            </a:prstTxWarp>
          </a:bodyPr>
          <a:lstStyle/>
          <a:p>
            <a:r>
              <a:rPr lang="en-US" sz="2300" dirty="0" smtClean="0">
                <a:latin typeface="Lucida Grande" charset="0"/>
                <a:ea typeface="Lucida Grande" charset="0"/>
                <a:cs typeface="Lucida Grande" charset="0"/>
                <a:sym typeface="Lucida Grande" charset="0"/>
              </a:rPr>
              <a:t>Look for this in class…</a:t>
            </a:r>
            <a:endParaRPr lang="en-US" sz="2300" dirty="0">
              <a:latin typeface="Lucida Grande" charset="0"/>
              <a:ea typeface="Lucida Grande" charset="0"/>
              <a:cs typeface="Lucida Grande" charset="0"/>
              <a:sym typeface="Lucida Grande"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Rectangle 1"/>
          <p:cNvSpPr>
            <a:spLocks noGrp="1" noRot="1" noChangeAspect="1" noChangeArrowheads="1"/>
          </p:cNvSpPr>
          <p:nvPr>
            <p:ph type="sldImg"/>
          </p:nvPr>
        </p:nvSpPr>
        <p:spPr bwMode="auto">
          <a:xfrm>
            <a:off x="1257300" y="720725"/>
            <a:ext cx="4800600" cy="3600450"/>
          </a:xfrm>
          <a:prstGeom prst="rect">
            <a:avLst/>
          </a:prstGeom>
          <a:solidFill>
            <a:srgbClr val="FFFFFF"/>
          </a:solidFill>
          <a:ln>
            <a:solidFill>
              <a:srgbClr val="000000"/>
            </a:solidFill>
            <a:miter lim="800000"/>
            <a:headEnd/>
            <a:tailEnd/>
          </a:ln>
        </p:spPr>
      </p:sp>
      <p:sp>
        <p:nvSpPr>
          <p:cNvPr id="19458" name="Rectangle 2"/>
          <p:cNvSpPr>
            <a:spLocks noGrp="1" noChangeArrowheads="1"/>
          </p:cNvSpPr>
          <p:nvPr>
            <p:ph type="body" idx="1"/>
          </p:nvPr>
        </p:nvSpPr>
        <p:spPr bwMode="auto">
          <a:xfrm>
            <a:off x="731520" y="4560570"/>
            <a:ext cx="5852160" cy="4320540"/>
          </a:xfrm>
          <a:prstGeom prst="rect">
            <a:avLst/>
          </a:prstGeom>
          <a:noFill/>
          <a:ln>
            <a:miter lim="800000"/>
            <a:headEnd/>
            <a:tailEnd/>
          </a:ln>
        </p:spPr>
        <p:txBody>
          <a:bodyPr>
            <a:prstTxWarp prst="textNoShape">
              <a:avLst/>
            </a:prstTxWarp>
          </a:bodyPr>
          <a:lstStyle/>
          <a:p>
            <a:endParaRPr lang="en-US" sz="2300" dirty="0">
              <a:latin typeface="Lucida Grande" charset="0"/>
              <a:ea typeface="Lucida Grande" charset="0"/>
              <a:cs typeface="Lucida Grande" charset="0"/>
              <a:sym typeface="Lucida Grande"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Q1: </a:t>
            </a:r>
            <a:r>
              <a:rPr lang="en-US" dirty="0" smtClean="0"/>
              <a:t>While</a:t>
            </a:r>
            <a:r>
              <a:rPr lang="en-US" baseline="0" dirty="0" smtClean="0"/>
              <a:t> the creation of Design Class Diagrams (DCD) builds on prior information from the Domain Model and Interaction Diagrams, it is also done in parallel with the creation of what?  </a:t>
            </a:r>
            <a:endParaRPr lang="en-US" dirty="0"/>
          </a:p>
        </p:txBody>
      </p:sp>
      <p:sp>
        <p:nvSpPr>
          <p:cNvPr id="4" name="Slide Number Placeholder 3"/>
          <p:cNvSpPr>
            <a:spLocks noGrp="1"/>
          </p:cNvSpPr>
          <p:nvPr>
            <p:ph type="sldNum" sz="quarter" idx="10"/>
          </p:nvPr>
        </p:nvSpPr>
        <p:spPr/>
        <p:txBody>
          <a:bodyPr/>
          <a:lstStyle/>
          <a:p>
            <a:pPr>
              <a:defRPr/>
            </a:pPr>
            <a:fld id="{498B7675-986A-4C4B-ADA0-FFB57BC6EEDE}" type="slidenum">
              <a:rPr lang="en-US" smtClean="0"/>
              <a:pPr>
                <a:defRPr/>
              </a:pPr>
              <a:t>6</a:t>
            </a:fld>
            <a:endParaRPr lang="en-US"/>
          </a:p>
        </p:txBody>
      </p:sp>
    </p:spTree>
    <p:extLst>
      <p:ext uri="{BB962C8B-B14F-4D97-AF65-F5344CB8AC3E}">
        <p14:creationId xmlns:p14="http://schemas.microsoft.com/office/powerpoint/2010/main" val="364190428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It’s good to note the dependencies in the accompanying text with the DCD</a:t>
            </a:r>
            <a:endParaRPr lang="en-US" dirty="0"/>
          </a:p>
        </p:txBody>
      </p:sp>
      <p:sp>
        <p:nvSpPr>
          <p:cNvPr id="4" name="Slide Number Placeholder 3"/>
          <p:cNvSpPr>
            <a:spLocks noGrp="1"/>
          </p:cNvSpPr>
          <p:nvPr>
            <p:ph type="sldNum" sz="quarter" idx="10"/>
          </p:nvPr>
        </p:nvSpPr>
        <p:spPr/>
        <p:txBody>
          <a:bodyPr/>
          <a:lstStyle/>
          <a:p>
            <a:pPr>
              <a:defRPr/>
            </a:pPr>
            <a:fld id="{498B7675-986A-4C4B-ADA0-FFB57BC6EEDE}" type="slidenum">
              <a:rPr lang="en-US" smtClean="0"/>
              <a:pPr>
                <a:defRPr/>
              </a:pPr>
              <a:t>8</a:t>
            </a:fld>
            <a:endParaRPr lang="en-US"/>
          </a:p>
        </p:txBody>
      </p:sp>
    </p:spTree>
    <p:extLst>
      <p:ext uri="{BB962C8B-B14F-4D97-AF65-F5344CB8AC3E}">
        <p14:creationId xmlns:p14="http://schemas.microsoft.com/office/powerpoint/2010/main" val="299961063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b="1" dirty="0" smtClean="0">
                <a:latin typeface="+mn-lt"/>
              </a:rPr>
              <a:t>Q2: </a:t>
            </a:r>
            <a:r>
              <a:rPr lang="en-US" sz="1200" kern="1200" dirty="0" err="1" smtClean="0">
                <a:solidFill>
                  <a:schemeClr val="tx1"/>
                </a:solidFill>
                <a:latin typeface="+mn-lt"/>
                <a:ea typeface="ＭＳ Ｐゴシック" charset="-128"/>
                <a:cs typeface="ＭＳ Ｐゴシック" charset="-128"/>
              </a:rPr>
              <a:t>Larman</a:t>
            </a:r>
            <a:r>
              <a:rPr lang="en-US" sz="1200" kern="1200" dirty="0" smtClean="0">
                <a:solidFill>
                  <a:schemeClr val="tx1"/>
                </a:solidFill>
                <a:latin typeface="+mn-lt"/>
                <a:ea typeface="ＭＳ Ｐゴシック" charset="-128"/>
                <a:cs typeface="ＭＳ Ｐゴシック" charset="-128"/>
              </a:rPr>
              <a:t> uses the term _____  ______ for a class diagram used in analysis. </a:t>
            </a:r>
          </a:p>
          <a:p>
            <a:pPr marL="0" marR="0" lvl="0" indent="0" algn="l" defTabSz="914400" rtl="0" eaLnBrk="0" fontAlgn="base" latinLnBrk="0" hangingPunct="0">
              <a:lnSpc>
                <a:spcPct val="100000"/>
              </a:lnSpc>
              <a:spcBef>
                <a:spcPct val="30000"/>
              </a:spcBef>
              <a:spcAft>
                <a:spcPct val="0"/>
              </a:spcAft>
              <a:buClrTx/>
              <a:buSzTx/>
              <a:buFontTx/>
              <a:buNone/>
              <a:tabLst/>
              <a:defRPr/>
            </a:pPr>
            <a:r>
              <a:rPr lang="en-US" sz="1200" kern="1200" dirty="0" smtClean="0">
                <a:solidFill>
                  <a:schemeClr val="tx1"/>
                </a:solidFill>
                <a:latin typeface="+mn-lt"/>
                <a:ea typeface="ＭＳ Ｐゴシック" charset="-128"/>
                <a:cs typeface="ＭＳ Ｐゴシック" charset="-128"/>
              </a:rPr>
              <a:t>This is in contrast with a class diagram used in design, which he shockingly class a _____  _____  _____.</a:t>
            </a:r>
          </a:p>
          <a:p>
            <a:endParaRPr lang="en-US" dirty="0">
              <a:latin typeface="+mn-lt"/>
            </a:endParaRPr>
          </a:p>
        </p:txBody>
      </p:sp>
      <p:sp>
        <p:nvSpPr>
          <p:cNvPr id="4" name="Slide Number Placeholder 3"/>
          <p:cNvSpPr>
            <a:spLocks noGrp="1"/>
          </p:cNvSpPr>
          <p:nvPr>
            <p:ph type="sldNum" sz="quarter" idx="10"/>
          </p:nvPr>
        </p:nvSpPr>
        <p:spPr/>
        <p:txBody>
          <a:bodyPr/>
          <a:lstStyle/>
          <a:p>
            <a:pPr>
              <a:defRPr/>
            </a:pPr>
            <a:fld id="{99CB88E9-65C7-B546-AF03-1B27CAF8A37D}" type="slidenum">
              <a:rPr lang="en-US" smtClean="0"/>
              <a:pPr>
                <a:defRPr/>
              </a:pPr>
              <a:t>10</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dirty="0" smtClean="0">
                <a:latin typeface="Lucida Grande" charset="0"/>
                <a:ea typeface="Lucida Grande" charset="0"/>
                <a:cs typeface="Lucida Grande" charset="0"/>
                <a:sym typeface="Lucida Grande" charset="0"/>
              </a:rPr>
              <a:t>••• call-outs</a:t>
            </a:r>
          </a:p>
          <a:p>
            <a:r>
              <a:rPr lang="en-US" sz="1200" dirty="0" smtClean="0">
                <a:latin typeface="Lucida Grande" charset="0"/>
                <a:ea typeface="Lucida Grande" charset="0"/>
                <a:cs typeface="Lucida Grande" charset="0"/>
                <a:sym typeface="Lucida Grande" charset="0"/>
              </a:rPr>
              <a:t>The notation chosen affects the story we’re trying to tell, either emphasizing or suppressing the connections.</a:t>
            </a:r>
          </a:p>
          <a:p>
            <a:endParaRPr lang="en-US" sz="1200" dirty="0" smtClean="0">
              <a:latin typeface="Lucida Grande" charset="0"/>
              <a:ea typeface="Lucida Grande" charset="0"/>
              <a:cs typeface="Lucida Grande" charset="0"/>
              <a:sym typeface="Lucida Grande" charset="0"/>
            </a:endParaRPr>
          </a:p>
          <a:p>
            <a:r>
              <a:rPr lang="en-US" b="1" dirty="0" smtClean="0"/>
              <a:t>Q3: </a:t>
            </a:r>
            <a:r>
              <a:rPr lang="en-US" sz="1200" kern="1200" dirty="0" smtClean="0">
                <a:solidFill>
                  <a:schemeClr val="tx1"/>
                </a:solidFill>
                <a:latin typeface="Times New Roman" charset="0"/>
                <a:ea typeface="ＭＳ Ｐゴシック" charset="-128"/>
                <a:cs typeface="ＭＳ Ｐゴシック" charset="-128"/>
              </a:rPr>
              <a:t>Attributes in a DCD can be shown textually (in the attributes section) or visually (using an association line).  </a:t>
            </a:r>
            <a:br>
              <a:rPr lang="en-US" sz="1200" kern="1200" dirty="0" smtClean="0">
                <a:solidFill>
                  <a:schemeClr val="tx1"/>
                </a:solidFill>
                <a:latin typeface="Times New Roman" charset="0"/>
                <a:ea typeface="ＭＳ Ｐゴシック" charset="-128"/>
                <a:cs typeface="ＭＳ Ｐゴシック" charset="-128"/>
              </a:rPr>
            </a:br>
            <a:r>
              <a:rPr lang="en-US" sz="1200" kern="1200" dirty="0" smtClean="0">
                <a:solidFill>
                  <a:schemeClr val="tx1"/>
                </a:solidFill>
                <a:latin typeface="Times New Roman" charset="0"/>
                <a:ea typeface="ＭＳ Ｐゴシック" charset="-128"/>
                <a:cs typeface="ＭＳ Ｐゴシック" charset="-128"/>
              </a:rPr>
              <a:t>What’s the rule of thumb for which notation to use?</a:t>
            </a:r>
            <a:r>
              <a:rPr lang="en-US" dirty="0" smtClean="0"/>
              <a:t> </a:t>
            </a:r>
            <a:endParaRPr lang="en-US" dirty="0"/>
          </a:p>
        </p:txBody>
      </p:sp>
      <p:sp>
        <p:nvSpPr>
          <p:cNvPr id="4" name="Slide Number Placeholder 3"/>
          <p:cNvSpPr>
            <a:spLocks noGrp="1"/>
          </p:cNvSpPr>
          <p:nvPr>
            <p:ph type="sldNum" sz="quarter" idx="10"/>
          </p:nvPr>
        </p:nvSpPr>
        <p:spPr/>
        <p:txBody>
          <a:bodyPr/>
          <a:lstStyle/>
          <a:p>
            <a:pPr>
              <a:defRPr/>
            </a:pPr>
            <a:fld id="{99CB88E9-65C7-B546-AF03-1B27CAF8A37D}" type="slidenum">
              <a:rPr lang="en-US" smtClean="0"/>
              <a:pPr>
                <a:defRPr/>
              </a:pPr>
              <a:t>11</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Rectangle 1"/>
          <p:cNvSpPr>
            <a:spLocks noGrp="1" noRot="1" noChangeAspect="1" noChangeArrowheads="1"/>
          </p:cNvSpPr>
          <p:nvPr>
            <p:ph type="sldImg"/>
          </p:nvPr>
        </p:nvSpPr>
        <p:spPr bwMode="auto">
          <a:xfrm>
            <a:off x="1257300" y="720725"/>
            <a:ext cx="4800600" cy="3600450"/>
          </a:xfrm>
          <a:prstGeom prst="rect">
            <a:avLst/>
          </a:prstGeom>
          <a:solidFill>
            <a:srgbClr val="FFFFFF"/>
          </a:solidFill>
          <a:ln>
            <a:solidFill>
              <a:srgbClr val="000000"/>
            </a:solidFill>
            <a:miter lim="800000"/>
            <a:headEnd/>
            <a:tailEnd/>
          </a:ln>
        </p:spPr>
      </p:sp>
      <p:sp>
        <p:nvSpPr>
          <p:cNvPr id="26626" name="Rectangle 2"/>
          <p:cNvSpPr>
            <a:spLocks noGrp="1" noChangeArrowheads="1"/>
          </p:cNvSpPr>
          <p:nvPr>
            <p:ph type="body" idx="1"/>
          </p:nvPr>
        </p:nvSpPr>
        <p:spPr bwMode="auto">
          <a:xfrm>
            <a:off x="731520" y="4560570"/>
            <a:ext cx="5852160" cy="4320540"/>
          </a:xfrm>
          <a:prstGeom prst="rect">
            <a:avLst/>
          </a:prstGeom>
          <a:noFill/>
          <a:ln>
            <a:miter lim="800000"/>
            <a:headEnd/>
            <a:tailEnd/>
          </a:ln>
        </p:spPr>
        <p:txBody>
          <a:bodyPr>
            <a:prstTxWarp prst="textNoShape">
              <a:avLst/>
            </a:prstTxWarp>
          </a:bodyPr>
          <a:lstStyle/>
          <a:p>
            <a:r>
              <a:rPr lang="en-US" sz="1200" dirty="0" smtClean="0">
                <a:latin typeface="+mn-lt"/>
                <a:ea typeface="Lucida Grande" charset="0"/>
                <a:cs typeface="Lucida Grande" charset="0"/>
                <a:sym typeface="Lucida Grande" charset="0"/>
              </a:rPr>
              <a:t>Showing Sale &amp; Store attributes as associations visually emphasizes</a:t>
            </a:r>
            <a:r>
              <a:rPr lang="en-US" sz="1200" baseline="0" dirty="0" smtClean="0">
                <a:latin typeface="+mn-lt"/>
                <a:ea typeface="Lucida Grande" charset="0"/>
                <a:cs typeface="Lucida Grande" charset="0"/>
                <a:sym typeface="Lucida Grande" charset="0"/>
              </a:rPr>
              <a:t> </a:t>
            </a:r>
            <a:r>
              <a:rPr lang="en-US" sz="1200" dirty="0" smtClean="0">
                <a:latin typeface="+mn-lt"/>
                <a:ea typeface="Lucida Grande" charset="0"/>
                <a:cs typeface="Lucida Grande" charset="0"/>
                <a:sym typeface="Lucida Grande" charset="0"/>
              </a:rPr>
              <a:t>relationships important in object collaboration</a:t>
            </a:r>
          </a:p>
          <a:p>
            <a:endParaRPr lang="en-US" sz="1200" dirty="0" smtClean="0">
              <a:latin typeface="+mn-lt"/>
              <a:ea typeface="Lucida Grande" charset="0"/>
              <a:cs typeface="Lucida Grande" charset="0"/>
              <a:sym typeface="Lucida Grande" charset="0"/>
            </a:endParaRPr>
          </a:p>
          <a:p>
            <a:endParaRPr lang="en-US" sz="1200" dirty="0" smtClean="0">
              <a:latin typeface="+mn-lt"/>
              <a:ea typeface="Lucida Grande" charset="0"/>
              <a:cs typeface="Lucida Grande" charset="0"/>
              <a:sym typeface="Lucida Grande" charset="0"/>
            </a:endParaRPr>
          </a:p>
          <a:p>
            <a:r>
              <a:rPr lang="en-US" sz="1200" b="1" dirty="0" smtClean="0">
                <a:latin typeface="+mn-lt"/>
                <a:ea typeface="Lucida Grande" charset="0"/>
                <a:cs typeface="Lucida Grande" charset="0"/>
                <a:sym typeface="Lucida Grande" charset="0"/>
              </a:rPr>
              <a:t>Q4: </a:t>
            </a:r>
            <a:r>
              <a:rPr lang="en-US" sz="1200" kern="1200" dirty="0" smtClean="0">
                <a:solidFill>
                  <a:schemeClr val="tx1"/>
                </a:solidFill>
                <a:latin typeface="+mn-lt"/>
                <a:ea typeface="ＭＳ Ｐゴシック" charset="-128"/>
                <a:cs typeface="ＭＳ Ｐゴシック" charset="-128"/>
              </a:rPr>
              <a:t>How many attributes does Register have according to this DCD?</a:t>
            </a:r>
            <a:r>
              <a:rPr lang="en-US" sz="1200" dirty="0" smtClean="0">
                <a:latin typeface="+mn-lt"/>
              </a:rPr>
              <a:t> </a:t>
            </a:r>
            <a:endParaRPr lang="en-US" sz="1200" dirty="0">
              <a:latin typeface="+mn-lt"/>
              <a:ea typeface="Lucida Grande" charset="0"/>
              <a:cs typeface="Lucida Grande" charset="0"/>
              <a:sym typeface="Lucida Grande"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2"/>
          <p:cNvGrpSpPr>
            <a:grpSpLocks/>
          </p:cNvGrpSpPr>
          <p:nvPr/>
        </p:nvGrpSpPr>
        <p:grpSpPr bwMode="auto">
          <a:xfrm>
            <a:off x="0" y="0"/>
            <a:ext cx="9144000" cy="6858000"/>
            <a:chOff x="0" y="0"/>
            <a:chExt cx="5760" cy="4320"/>
          </a:xfrm>
        </p:grpSpPr>
        <p:sp>
          <p:nvSpPr>
            <p:cNvPr id="5" name="Rectangle 3"/>
            <p:cNvSpPr>
              <a:spLocks noChangeArrowheads="1"/>
            </p:cNvSpPr>
            <p:nvPr/>
          </p:nvSpPr>
          <p:spPr bwMode="hidden">
            <a:xfrm>
              <a:off x="0" y="0"/>
              <a:ext cx="2208" cy="4320"/>
            </a:xfrm>
            <a:prstGeom prst="rect">
              <a:avLst/>
            </a:prstGeom>
            <a:gradFill rotWithShape="0">
              <a:gsLst>
                <a:gs pos="0">
                  <a:schemeClr val="hlink"/>
                </a:gs>
                <a:gs pos="100000">
                  <a:schemeClr val="bg1"/>
                </a:gs>
              </a:gsLst>
              <a:lin ang="0" scaled="1"/>
            </a:gradFill>
            <a:ln w="9525">
              <a:noFill/>
              <a:miter lim="800000"/>
              <a:headEnd/>
              <a:tailEnd/>
            </a:ln>
            <a:effectLst/>
          </p:spPr>
          <p:txBody>
            <a:bodyPr wrap="none" anchor="ctr">
              <a:prstTxWarp prst="textNoShape">
                <a:avLst/>
              </a:prstTxWarp>
            </a:bodyPr>
            <a:lstStyle/>
            <a:p>
              <a:pPr algn="ctr" eaLnBrk="1" hangingPunct="1">
                <a:defRPr/>
              </a:pPr>
              <a:endParaRPr lang="en-US">
                <a:latin typeface="Times New Roman" charset="0"/>
              </a:endParaRPr>
            </a:p>
          </p:txBody>
        </p:sp>
        <p:sp>
          <p:nvSpPr>
            <p:cNvPr id="6" name="Rectangle 4"/>
            <p:cNvSpPr>
              <a:spLocks noChangeArrowheads="1"/>
            </p:cNvSpPr>
            <p:nvPr/>
          </p:nvSpPr>
          <p:spPr bwMode="hidden">
            <a:xfrm>
              <a:off x="1081" y="1065"/>
              <a:ext cx="4679" cy="1596"/>
            </a:xfrm>
            <a:prstGeom prst="rect">
              <a:avLst/>
            </a:prstGeom>
            <a:solidFill>
              <a:schemeClr val="accent1"/>
            </a:solidFill>
            <a:ln w="9525">
              <a:noFill/>
              <a:miter lim="800000"/>
              <a:headEnd/>
              <a:tailEnd/>
            </a:ln>
          </p:spPr>
          <p:txBody>
            <a:bodyPr>
              <a:prstTxWarp prst="textNoShape">
                <a:avLst/>
              </a:prstTxWarp>
            </a:bodyPr>
            <a:lstStyle/>
            <a:p>
              <a:pPr eaLnBrk="1" hangingPunct="1">
                <a:defRPr/>
              </a:pPr>
              <a:endParaRPr lang="en-US">
                <a:latin typeface="Times New Roman" charset="0"/>
              </a:endParaRPr>
            </a:p>
          </p:txBody>
        </p:sp>
        <p:grpSp>
          <p:nvGrpSpPr>
            <p:cNvPr id="7" name="Group 5"/>
            <p:cNvGrpSpPr>
              <a:grpSpLocks/>
            </p:cNvGrpSpPr>
            <p:nvPr userDrawn="1"/>
          </p:nvGrpSpPr>
          <p:grpSpPr bwMode="auto">
            <a:xfrm>
              <a:off x="0" y="672"/>
              <a:ext cx="1806" cy="1989"/>
              <a:chOff x="0" y="672"/>
              <a:chExt cx="1806" cy="1989"/>
            </a:xfrm>
          </p:grpSpPr>
          <p:sp>
            <p:nvSpPr>
              <p:cNvPr id="8" name="Rectangle 6"/>
              <p:cNvSpPr>
                <a:spLocks noChangeArrowheads="1"/>
              </p:cNvSpPr>
              <p:nvPr/>
            </p:nvSpPr>
            <p:spPr bwMode="auto">
              <a:xfrm>
                <a:off x="361" y="2257"/>
                <a:ext cx="363" cy="404"/>
              </a:xfrm>
              <a:prstGeom prst="rect">
                <a:avLst/>
              </a:prstGeom>
              <a:solidFill>
                <a:schemeClr val="accent2"/>
              </a:solidFill>
              <a:ln w="9525">
                <a:noFill/>
                <a:miter lim="800000"/>
                <a:headEnd/>
                <a:tailEnd/>
              </a:ln>
            </p:spPr>
            <p:txBody>
              <a:bodyPr>
                <a:prstTxWarp prst="textNoShape">
                  <a:avLst/>
                </a:prstTxWarp>
              </a:bodyPr>
              <a:lstStyle/>
              <a:p>
                <a:pPr eaLnBrk="1" hangingPunct="1">
                  <a:defRPr/>
                </a:pPr>
                <a:endParaRPr lang="en-US">
                  <a:latin typeface="Times New Roman" charset="0"/>
                </a:endParaRPr>
              </a:p>
            </p:txBody>
          </p:sp>
          <p:sp>
            <p:nvSpPr>
              <p:cNvPr id="9" name="Rectangle 7"/>
              <p:cNvSpPr>
                <a:spLocks noChangeArrowheads="1"/>
              </p:cNvSpPr>
              <p:nvPr/>
            </p:nvSpPr>
            <p:spPr bwMode="auto">
              <a:xfrm>
                <a:off x="1081" y="1065"/>
                <a:ext cx="362" cy="405"/>
              </a:xfrm>
              <a:prstGeom prst="rect">
                <a:avLst/>
              </a:prstGeom>
              <a:solidFill>
                <a:schemeClr val="hlink"/>
              </a:solidFill>
              <a:ln w="9525">
                <a:noFill/>
                <a:miter lim="800000"/>
                <a:headEnd/>
                <a:tailEnd/>
              </a:ln>
            </p:spPr>
            <p:txBody>
              <a:bodyPr>
                <a:prstTxWarp prst="textNoShape">
                  <a:avLst/>
                </a:prstTxWarp>
              </a:bodyPr>
              <a:lstStyle/>
              <a:p>
                <a:pPr eaLnBrk="1" hangingPunct="1">
                  <a:defRPr/>
                </a:pPr>
                <a:endParaRPr lang="en-US">
                  <a:latin typeface="Times New Roman" charset="0"/>
                </a:endParaRPr>
              </a:p>
            </p:txBody>
          </p:sp>
          <p:sp>
            <p:nvSpPr>
              <p:cNvPr id="10" name="Rectangle 8"/>
              <p:cNvSpPr>
                <a:spLocks noChangeArrowheads="1"/>
              </p:cNvSpPr>
              <p:nvPr/>
            </p:nvSpPr>
            <p:spPr bwMode="auto">
              <a:xfrm>
                <a:off x="1437" y="672"/>
                <a:ext cx="369" cy="400"/>
              </a:xfrm>
              <a:prstGeom prst="rect">
                <a:avLst/>
              </a:prstGeom>
              <a:solidFill>
                <a:schemeClr val="hlink"/>
              </a:solidFill>
              <a:ln w="9525">
                <a:noFill/>
                <a:miter lim="800000"/>
                <a:headEnd/>
                <a:tailEnd/>
              </a:ln>
            </p:spPr>
            <p:txBody>
              <a:bodyPr>
                <a:prstTxWarp prst="textNoShape">
                  <a:avLst/>
                </a:prstTxWarp>
              </a:bodyPr>
              <a:lstStyle/>
              <a:p>
                <a:pPr eaLnBrk="1" hangingPunct="1">
                  <a:defRPr/>
                </a:pPr>
                <a:endParaRPr lang="en-US">
                  <a:latin typeface="Times New Roman" charset="0"/>
                </a:endParaRPr>
              </a:p>
            </p:txBody>
          </p:sp>
          <p:sp>
            <p:nvSpPr>
              <p:cNvPr id="11" name="Rectangle 9"/>
              <p:cNvSpPr>
                <a:spLocks noChangeArrowheads="1"/>
              </p:cNvSpPr>
              <p:nvPr/>
            </p:nvSpPr>
            <p:spPr bwMode="auto">
              <a:xfrm>
                <a:off x="719" y="2257"/>
                <a:ext cx="368" cy="404"/>
              </a:xfrm>
              <a:prstGeom prst="rect">
                <a:avLst/>
              </a:prstGeom>
              <a:solidFill>
                <a:schemeClr val="accent1"/>
              </a:solidFill>
              <a:ln w="9525">
                <a:noFill/>
                <a:miter lim="800000"/>
                <a:headEnd/>
                <a:tailEnd/>
              </a:ln>
            </p:spPr>
            <p:txBody>
              <a:bodyPr>
                <a:prstTxWarp prst="textNoShape">
                  <a:avLst/>
                </a:prstTxWarp>
              </a:bodyPr>
              <a:lstStyle/>
              <a:p>
                <a:pPr eaLnBrk="1" hangingPunct="1">
                  <a:defRPr/>
                </a:pPr>
                <a:endParaRPr lang="en-US">
                  <a:latin typeface="Times New Roman" charset="0"/>
                </a:endParaRPr>
              </a:p>
            </p:txBody>
          </p:sp>
          <p:sp>
            <p:nvSpPr>
              <p:cNvPr id="12" name="Rectangle 10"/>
              <p:cNvSpPr>
                <a:spLocks noChangeArrowheads="1"/>
              </p:cNvSpPr>
              <p:nvPr/>
            </p:nvSpPr>
            <p:spPr bwMode="auto">
              <a:xfrm>
                <a:off x="1437" y="1065"/>
                <a:ext cx="369" cy="405"/>
              </a:xfrm>
              <a:prstGeom prst="rect">
                <a:avLst/>
              </a:prstGeom>
              <a:solidFill>
                <a:schemeClr val="accent2"/>
              </a:solidFill>
              <a:ln w="9525">
                <a:noFill/>
                <a:miter lim="800000"/>
                <a:headEnd/>
                <a:tailEnd/>
              </a:ln>
            </p:spPr>
            <p:txBody>
              <a:bodyPr>
                <a:prstTxWarp prst="textNoShape">
                  <a:avLst/>
                </a:prstTxWarp>
              </a:bodyPr>
              <a:lstStyle/>
              <a:p>
                <a:pPr eaLnBrk="1" hangingPunct="1">
                  <a:defRPr/>
                </a:pPr>
                <a:endParaRPr lang="en-US">
                  <a:latin typeface="Times New Roman" charset="0"/>
                </a:endParaRPr>
              </a:p>
            </p:txBody>
          </p:sp>
          <p:sp>
            <p:nvSpPr>
              <p:cNvPr id="13" name="Rectangle 11"/>
              <p:cNvSpPr>
                <a:spLocks noChangeArrowheads="1"/>
              </p:cNvSpPr>
              <p:nvPr/>
            </p:nvSpPr>
            <p:spPr bwMode="auto">
              <a:xfrm>
                <a:off x="719" y="1464"/>
                <a:ext cx="368" cy="399"/>
              </a:xfrm>
              <a:prstGeom prst="rect">
                <a:avLst/>
              </a:prstGeom>
              <a:solidFill>
                <a:schemeClr val="hlink"/>
              </a:solidFill>
              <a:ln w="9525">
                <a:noFill/>
                <a:miter lim="800000"/>
                <a:headEnd/>
                <a:tailEnd/>
              </a:ln>
            </p:spPr>
            <p:txBody>
              <a:bodyPr>
                <a:prstTxWarp prst="textNoShape">
                  <a:avLst/>
                </a:prstTxWarp>
              </a:bodyPr>
              <a:lstStyle/>
              <a:p>
                <a:pPr eaLnBrk="1" hangingPunct="1">
                  <a:defRPr/>
                </a:pPr>
                <a:endParaRPr lang="en-US">
                  <a:latin typeface="Times New Roman" charset="0"/>
                </a:endParaRPr>
              </a:p>
            </p:txBody>
          </p:sp>
          <p:sp>
            <p:nvSpPr>
              <p:cNvPr id="14" name="Rectangle 12"/>
              <p:cNvSpPr>
                <a:spLocks noChangeArrowheads="1"/>
              </p:cNvSpPr>
              <p:nvPr/>
            </p:nvSpPr>
            <p:spPr bwMode="auto">
              <a:xfrm>
                <a:off x="0" y="1464"/>
                <a:ext cx="367" cy="399"/>
              </a:xfrm>
              <a:prstGeom prst="rect">
                <a:avLst/>
              </a:prstGeom>
              <a:solidFill>
                <a:schemeClr val="accent1"/>
              </a:solidFill>
              <a:ln w="9525">
                <a:noFill/>
                <a:miter lim="800000"/>
                <a:headEnd/>
                <a:tailEnd/>
              </a:ln>
            </p:spPr>
            <p:txBody>
              <a:bodyPr>
                <a:prstTxWarp prst="textNoShape">
                  <a:avLst/>
                </a:prstTxWarp>
              </a:bodyPr>
              <a:lstStyle/>
              <a:p>
                <a:pPr eaLnBrk="1" hangingPunct="1">
                  <a:defRPr/>
                </a:pPr>
                <a:endParaRPr lang="en-US">
                  <a:latin typeface="Times New Roman" charset="0"/>
                </a:endParaRPr>
              </a:p>
            </p:txBody>
          </p:sp>
          <p:sp>
            <p:nvSpPr>
              <p:cNvPr id="15" name="Rectangle 13"/>
              <p:cNvSpPr>
                <a:spLocks noChangeArrowheads="1"/>
              </p:cNvSpPr>
              <p:nvPr/>
            </p:nvSpPr>
            <p:spPr bwMode="auto">
              <a:xfrm>
                <a:off x="1081" y="1464"/>
                <a:ext cx="362" cy="399"/>
              </a:xfrm>
              <a:prstGeom prst="rect">
                <a:avLst/>
              </a:prstGeom>
              <a:solidFill>
                <a:schemeClr val="accent2"/>
              </a:solidFill>
              <a:ln w="9525">
                <a:noFill/>
                <a:miter lim="800000"/>
                <a:headEnd/>
                <a:tailEnd/>
              </a:ln>
            </p:spPr>
            <p:txBody>
              <a:bodyPr>
                <a:prstTxWarp prst="textNoShape">
                  <a:avLst/>
                </a:prstTxWarp>
              </a:bodyPr>
              <a:lstStyle/>
              <a:p>
                <a:pPr eaLnBrk="1" hangingPunct="1">
                  <a:defRPr/>
                </a:pPr>
                <a:endParaRPr lang="en-US">
                  <a:latin typeface="Times New Roman" charset="0"/>
                </a:endParaRPr>
              </a:p>
            </p:txBody>
          </p:sp>
          <p:sp>
            <p:nvSpPr>
              <p:cNvPr id="16" name="Rectangle 14"/>
              <p:cNvSpPr>
                <a:spLocks noChangeArrowheads="1"/>
              </p:cNvSpPr>
              <p:nvPr/>
            </p:nvSpPr>
            <p:spPr bwMode="auto">
              <a:xfrm>
                <a:off x="361" y="1857"/>
                <a:ext cx="363" cy="406"/>
              </a:xfrm>
              <a:prstGeom prst="rect">
                <a:avLst/>
              </a:prstGeom>
              <a:solidFill>
                <a:schemeClr val="hlink"/>
              </a:solidFill>
              <a:ln w="9525">
                <a:noFill/>
                <a:miter lim="800000"/>
                <a:headEnd/>
                <a:tailEnd/>
              </a:ln>
            </p:spPr>
            <p:txBody>
              <a:bodyPr>
                <a:prstTxWarp prst="textNoShape">
                  <a:avLst/>
                </a:prstTxWarp>
              </a:bodyPr>
              <a:lstStyle/>
              <a:p>
                <a:pPr eaLnBrk="1" hangingPunct="1">
                  <a:defRPr/>
                </a:pPr>
                <a:endParaRPr lang="en-US">
                  <a:latin typeface="Times New Roman" charset="0"/>
                </a:endParaRPr>
              </a:p>
            </p:txBody>
          </p:sp>
          <p:sp>
            <p:nvSpPr>
              <p:cNvPr id="17" name="Rectangle 15"/>
              <p:cNvSpPr>
                <a:spLocks noChangeArrowheads="1"/>
              </p:cNvSpPr>
              <p:nvPr/>
            </p:nvSpPr>
            <p:spPr bwMode="auto">
              <a:xfrm>
                <a:off x="719" y="1857"/>
                <a:ext cx="368" cy="406"/>
              </a:xfrm>
              <a:prstGeom prst="rect">
                <a:avLst/>
              </a:prstGeom>
              <a:solidFill>
                <a:schemeClr val="accent2"/>
              </a:solidFill>
              <a:ln w="9525">
                <a:noFill/>
                <a:miter lim="800000"/>
                <a:headEnd/>
                <a:tailEnd/>
              </a:ln>
            </p:spPr>
            <p:txBody>
              <a:bodyPr>
                <a:prstTxWarp prst="textNoShape">
                  <a:avLst/>
                </a:prstTxWarp>
              </a:bodyPr>
              <a:lstStyle/>
              <a:p>
                <a:pPr eaLnBrk="1" hangingPunct="1">
                  <a:defRPr/>
                </a:pPr>
                <a:endParaRPr lang="en-US">
                  <a:latin typeface="Times New Roman" charset="0"/>
                </a:endParaRPr>
              </a:p>
            </p:txBody>
          </p:sp>
        </p:grpSp>
      </p:grpSp>
      <p:sp>
        <p:nvSpPr>
          <p:cNvPr id="18" name="Line 21"/>
          <p:cNvSpPr>
            <a:spLocks noChangeShapeType="1"/>
          </p:cNvSpPr>
          <p:nvPr/>
        </p:nvSpPr>
        <p:spPr bwMode="auto">
          <a:xfrm>
            <a:off x="228600" y="6248400"/>
            <a:ext cx="8686800" cy="0"/>
          </a:xfrm>
          <a:prstGeom prst="line">
            <a:avLst/>
          </a:prstGeom>
          <a:noFill/>
          <a:ln w="38100">
            <a:solidFill>
              <a:srgbClr val="A13214"/>
            </a:solidFill>
            <a:round/>
            <a:headEnd/>
            <a:tailEnd/>
          </a:ln>
          <a:effectLst/>
        </p:spPr>
        <p:txBody>
          <a:bodyPr>
            <a:prstTxWarp prst="textNoShape">
              <a:avLst/>
            </a:prstTxWarp>
          </a:bodyPr>
          <a:lstStyle/>
          <a:p>
            <a:pPr>
              <a:defRPr/>
            </a:pPr>
            <a:endParaRPr lang="en-US"/>
          </a:p>
        </p:txBody>
      </p:sp>
      <p:pic>
        <p:nvPicPr>
          <p:cNvPr id="19" name="Picture 31" descr="rose4"/>
          <p:cNvPicPr>
            <a:picLocks noChangeAspect="1" noChangeArrowheads="1"/>
          </p:cNvPicPr>
          <p:nvPr userDrawn="1"/>
        </p:nvPicPr>
        <p:blipFill>
          <a:blip r:embed="rId2">
            <a:alphaModFix/>
          </a:blip>
          <a:srcRect l="12895" t="22858"/>
          <a:stretch>
            <a:fillRect/>
          </a:stretch>
        </p:blipFill>
        <p:spPr bwMode="auto">
          <a:xfrm>
            <a:off x="5784576" y="6300787"/>
            <a:ext cx="3359424" cy="557213"/>
          </a:xfrm>
          <a:prstGeom prst="rect">
            <a:avLst/>
          </a:prstGeom>
          <a:noFill/>
        </p:spPr>
      </p:pic>
      <p:sp>
        <p:nvSpPr>
          <p:cNvPr id="4115" name="Rectangle 19"/>
          <p:cNvSpPr>
            <a:spLocks noGrp="1" noChangeArrowheads="1"/>
          </p:cNvSpPr>
          <p:nvPr>
            <p:ph type="ctrTitle"/>
          </p:nvPr>
        </p:nvSpPr>
        <p:spPr>
          <a:xfrm>
            <a:off x="2971800" y="1828800"/>
            <a:ext cx="6019800" cy="2209800"/>
          </a:xfrm>
        </p:spPr>
        <p:txBody>
          <a:bodyPr/>
          <a:lstStyle>
            <a:lvl1pPr>
              <a:defRPr sz="4200">
                <a:solidFill>
                  <a:schemeClr val="tx2"/>
                </a:solidFill>
                <a:effectLst>
                  <a:outerShdw blurRad="50800" dist="38100" dir="2700000" algn="br">
                    <a:srgbClr val="000000">
                      <a:alpha val="43000"/>
                    </a:srgbClr>
                  </a:outerShdw>
                </a:effectLst>
              </a:defRPr>
            </a:lvl1pPr>
          </a:lstStyle>
          <a:p>
            <a:r>
              <a:rPr lang="en-US" dirty="0"/>
              <a:t>Click to edit Master title style</a:t>
            </a:r>
          </a:p>
        </p:txBody>
      </p:sp>
      <p:sp>
        <p:nvSpPr>
          <p:cNvPr id="4116" name="Rectangle 20"/>
          <p:cNvSpPr>
            <a:spLocks noGrp="1" noChangeArrowheads="1"/>
          </p:cNvSpPr>
          <p:nvPr>
            <p:ph type="subTitle" idx="1"/>
          </p:nvPr>
        </p:nvSpPr>
        <p:spPr>
          <a:xfrm>
            <a:off x="2971800" y="4267200"/>
            <a:ext cx="6019800" cy="1752600"/>
          </a:xfrm>
        </p:spPr>
        <p:txBody>
          <a:bodyPr/>
          <a:lstStyle>
            <a:lvl1pPr marL="0" indent="0">
              <a:buFont typeface="Wingdings" charset="2"/>
              <a:buNone/>
              <a:defRPr sz="2800"/>
            </a:lvl1pPr>
          </a:lstStyle>
          <a:p>
            <a:r>
              <a:rPr lang="en-US"/>
              <a:t>Click to edit Master subtitle style</a:t>
            </a:r>
          </a:p>
        </p:txBody>
      </p:sp>
      <p:sp>
        <p:nvSpPr>
          <p:cNvPr id="20" name="Rectangle 16"/>
          <p:cNvSpPr>
            <a:spLocks noGrp="1" noChangeArrowheads="1"/>
          </p:cNvSpPr>
          <p:nvPr>
            <p:ph type="dt" sz="half" idx="10"/>
          </p:nvPr>
        </p:nvSpPr>
        <p:spPr>
          <a:xfrm>
            <a:off x="457200" y="6248400"/>
            <a:ext cx="2133600" cy="457200"/>
          </a:xfrm>
        </p:spPr>
        <p:txBody>
          <a:bodyPr/>
          <a:lstStyle>
            <a:lvl1pPr>
              <a:defRPr/>
            </a:lvl1pPr>
          </a:lstStyle>
          <a:p>
            <a:pPr>
              <a:defRPr/>
            </a:pPr>
            <a:endParaRPr lang="en-US"/>
          </a:p>
        </p:txBody>
      </p:sp>
      <p:sp>
        <p:nvSpPr>
          <p:cNvPr id="21" name="Rectangle 17"/>
          <p:cNvSpPr>
            <a:spLocks noGrp="1" noChangeArrowheads="1"/>
          </p:cNvSpPr>
          <p:nvPr>
            <p:ph type="ftr" sz="quarter" idx="11"/>
          </p:nvPr>
        </p:nvSpPr>
        <p:spPr/>
        <p:txBody>
          <a:bodyPr/>
          <a:lstStyle>
            <a:lvl1pPr>
              <a:defRPr/>
            </a:lvl1pPr>
          </a:lstStyle>
          <a:p>
            <a:pPr>
              <a:defRPr/>
            </a:pPr>
            <a:endParaRPr lang="en-US" dirty="0"/>
          </a:p>
        </p:txBody>
      </p:sp>
      <p:sp>
        <p:nvSpPr>
          <p:cNvPr id="22" name="Rectangle 18"/>
          <p:cNvSpPr>
            <a:spLocks noGrp="1" noChangeArrowheads="1"/>
          </p:cNvSpPr>
          <p:nvPr>
            <p:ph type="sldNum" sz="quarter" idx="12"/>
          </p:nvPr>
        </p:nvSpPr>
        <p:spPr/>
        <p:txBody>
          <a:bodyPr/>
          <a:lstStyle>
            <a:lvl1pPr>
              <a:defRPr/>
            </a:lvl1pPr>
          </a:lstStyle>
          <a:p>
            <a:pPr>
              <a:defRPr/>
            </a:pPr>
            <a:fld id="{A655A555-AB5D-AB47-9A04-8ECC014EEA59}" type="slidenum">
              <a:rPr lang="en-US"/>
              <a:pPr>
                <a:defRPr/>
              </a:pPr>
              <a:t>‹#›</a:t>
            </a:fld>
            <a:endParaRPr lang="en-US"/>
          </a:p>
        </p:txBody>
      </p:sp>
    </p:spTree>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xmlns:p14="http://schemas.microsoft.com/office/powerpoint/2010/main" spd="slow">
        <p:fade/>
      </p:transition>
    </mc:Fallback>
  </mc:AlternateContent>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2"/>
          <p:cNvSpPr>
            <a:spLocks noGrp="1" noChangeArrowheads="1"/>
          </p:cNvSpPr>
          <p:nvPr>
            <p:ph type="ftr" sz="quarter" idx="10"/>
          </p:nvPr>
        </p:nvSpPr>
        <p:spPr>
          <a:ln/>
        </p:spPr>
        <p:txBody>
          <a:bodyPr/>
          <a:lstStyle>
            <a:lvl1pPr>
              <a:defRPr/>
            </a:lvl1pPr>
          </a:lstStyle>
          <a:p>
            <a:pPr>
              <a:defRPr/>
            </a:pPr>
            <a:endParaRPr lang="en-US"/>
          </a:p>
        </p:txBody>
      </p:sp>
      <p:sp>
        <p:nvSpPr>
          <p:cNvPr id="5" name="Rectangle 3"/>
          <p:cNvSpPr>
            <a:spLocks noGrp="1" noChangeArrowheads="1"/>
          </p:cNvSpPr>
          <p:nvPr>
            <p:ph type="sldNum" sz="quarter" idx="11"/>
          </p:nvPr>
        </p:nvSpPr>
        <p:spPr>
          <a:ln/>
        </p:spPr>
        <p:txBody>
          <a:bodyPr/>
          <a:lstStyle>
            <a:lvl1pPr>
              <a:defRPr/>
            </a:lvl1pPr>
          </a:lstStyle>
          <a:p>
            <a:pPr>
              <a:defRPr/>
            </a:pPr>
            <a:fld id="{BD83C5A2-3CDB-8D43-803E-A3728E607B30}" type="slidenum">
              <a:rPr lang="en-US"/>
              <a:pPr>
                <a:defRPr/>
              </a:pPr>
              <a:t>‹#›</a:t>
            </a:fld>
            <a:endParaRPr lang="en-US"/>
          </a:p>
        </p:txBody>
      </p:sp>
      <p:sp>
        <p:nvSpPr>
          <p:cNvPr id="6" name="Rectangle 16"/>
          <p:cNvSpPr>
            <a:spLocks noGrp="1" noChangeArrowheads="1"/>
          </p:cNvSpPr>
          <p:nvPr>
            <p:ph type="dt" sz="half" idx="12"/>
          </p:nvPr>
        </p:nvSpPr>
        <p:spPr>
          <a:ln/>
        </p:spPr>
        <p:txBody>
          <a:bodyPr/>
          <a:lstStyle>
            <a:lvl1pPr>
              <a:defRPr/>
            </a:lvl1pPr>
          </a:lstStyle>
          <a:p>
            <a:pPr>
              <a:defRPr/>
            </a:pPr>
            <a:endParaRPr lang="en-US"/>
          </a:p>
        </p:txBody>
      </p:sp>
    </p:spTree>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xmlns:p14="http://schemas.microsoft.com/office/powerpoint/2010/mai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533400"/>
            <a:ext cx="2057400" cy="56388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533400"/>
            <a:ext cx="6019800" cy="56388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2"/>
          <p:cNvSpPr>
            <a:spLocks noGrp="1" noChangeArrowheads="1"/>
          </p:cNvSpPr>
          <p:nvPr>
            <p:ph type="ftr" sz="quarter" idx="10"/>
          </p:nvPr>
        </p:nvSpPr>
        <p:spPr>
          <a:ln/>
        </p:spPr>
        <p:txBody>
          <a:bodyPr/>
          <a:lstStyle>
            <a:lvl1pPr>
              <a:defRPr/>
            </a:lvl1pPr>
          </a:lstStyle>
          <a:p>
            <a:pPr>
              <a:defRPr/>
            </a:pPr>
            <a:endParaRPr lang="en-US"/>
          </a:p>
        </p:txBody>
      </p:sp>
      <p:sp>
        <p:nvSpPr>
          <p:cNvPr id="5" name="Rectangle 3"/>
          <p:cNvSpPr>
            <a:spLocks noGrp="1" noChangeArrowheads="1"/>
          </p:cNvSpPr>
          <p:nvPr>
            <p:ph type="sldNum" sz="quarter" idx="11"/>
          </p:nvPr>
        </p:nvSpPr>
        <p:spPr>
          <a:ln/>
        </p:spPr>
        <p:txBody>
          <a:bodyPr/>
          <a:lstStyle>
            <a:lvl1pPr>
              <a:defRPr/>
            </a:lvl1pPr>
          </a:lstStyle>
          <a:p>
            <a:pPr>
              <a:defRPr/>
            </a:pPr>
            <a:fld id="{2EA58896-62B4-C440-B032-A29F26D1A7E0}" type="slidenum">
              <a:rPr lang="en-US"/>
              <a:pPr>
                <a:defRPr/>
              </a:pPr>
              <a:t>‹#›</a:t>
            </a:fld>
            <a:endParaRPr lang="en-US"/>
          </a:p>
        </p:txBody>
      </p:sp>
      <p:sp>
        <p:nvSpPr>
          <p:cNvPr id="6" name="Rectangle 16"/>
          <p:cNvSpPr>
            <a:spLocks noGrp="1" noChangeArrowheads="1"/>
          </p:cNvSpPr>
          <p:nvPr>
            <p:ph type="dt" sz="half" idx="12"/>
          </p:nvPr>
        </p:nvSpPr>
        <p:spPr>
          <a:ln/>
        </p:spPr>
        <p:txBody>
          <a:bodyPr/>
          <a:lstStyle>
            <a:lvl1pPr>
              <a:defRPr/>
            </a:lvl1pPr>
          </a:lstStyle>
          <a:p>
            <a:pPr>
              <a:defRPr/>
            </a:pPr>
            <a:endParaRPr lang="en-US"/>
          </a:p>
        </p:txBody>
      </p:sp>
    </p:spTree>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xmlns:p14="http://schemas.microsoft.com/office/powerpoint/2010/main" spd="slow">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txAndClipArt" preserve="1">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457200" y="533400"/>
            <a:ext cx="82296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76400"/>
            <a:ext cx="4038600" cy="4495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lipArt Placeholder 3"/>
          <p:cNvSpPr>
            <a:spLocks noGrp="1"/>
          </p:cNvSpPr>
          <p:nvPr>
            <p:ph type="clipArt" sz="half" idx="2"/>
          </p:nvPr>
        </p:nvSpPr>
        <p:spPr>
          <a:xfrm>
            <a:off x="4648200" y="1676400"/>
            <a:ext cx="4038600" cy="4495800"/>
          </a:xfrm>
        </p:spPr>
        <p:txBody>
          <a:bodyPr/>
          <a:lstStyle/>
          <a:p>
            <a:pPr lvl="0"/>
            <a:endParaRPr lang="en-US" noProof="0" smtClean="0"/>
          </a:p>
        </p:txBody>
      </p:sp>
      <p:sp>
        <p:nvSpPr>
          <p:cNvPr id="5" name="Rectangle 2"/>
          <p:cNvSpPr>
            <a:spLocks noGrp="1" noChangeArrowheads="1"/>
          </p:cNvSpPr>
          <p:nvPr>
            <p:ph type="ftr" sz="quarter" idx="10"/>
          </p:nvPr>
        </p:nvSpPr>
        <p:spPr>
          <a:ln/>
        </p:spPr>
        <p:txBody>
          <a:bodyPr/>
          <a:lstStyle>
            <a:lvl1pPr>
              <a:defRPr/>
            </a:lvl1pPr>
          </a:lstStyle>
          <a:p>
            <a:pPr>
              <a:defRPr/>
            </a:pPr>
            <a:endParaRPr lang="en-US"/>
          </a:p>
        </p:txBody>
      </p:sp>
      <p:sp>
        <p:nvSpPr>
          <p:cNvPr id="6" name="Rectangle 3"/>
          <p:cNvSpPr>
            <a:spLocks noGrp="1" noChangeArrowheads="1"/>
          </p:cNvSpPr>
          <p:nvPr>
            <p:ph type="sldNum" sz="quarter" idx="11"/>
          </p:nvPr>
        </p:nvSpPr>
        <p:spPr>
          <a:ln/>
        </p:spPr>
        <p:txBody>
          <a:bodyPr/>
          <a:lstStyle>
            <a:lvl1pPr>
              <a:defRPr/>
            </a:lvl1pPr>
          </a:lstStyle>
          <a:p>
            <a:pPr>
              <a:defRPr/>
            </a:pPr>
            <a:fld id="{E1B87EBC-9861-6140-A321-9ACAA360D569}" type="slidenum">
              <a:rPr lang="en-US"/>
              <a:pPr>
                <a:defRPr/>
              </a:pPr>
              <a:t>‹#›</a:t>
            </a:fld>
            <a:endParaRPr lang="en-US"/>
          </a:p>
        </p:txBody>
      </p:sp>
      <p:sp>
        <p:nvSpPr>
          <p:cNvPr id="7" name="Rectangle 16"/>
          <p:cNvSpPr>
            <a:spLocks noGrp="1" noChangeArrowheads="1"/>
          </p:cNvSpPr>
          <p:nvPr>
            <p:ph type="dt" sz="half" idx="12"/>
          </p:nvPr>
        </p:nvSpPr>
        <p:spPr>
          <a:ln/>
        </p:spPr>
        <p:txBody>
          <a:bodyPr/>
          <a:lstStyle>
            <a:lvl1pPr>
              <a:defRPr/>
            </a:lvl1pPr>
          </a:lstStyle>
          <a:p>
            <a:pPr>
              <a:defRPr/>
            </a:pPr>
            <a:endParaRPr lang="en-US"/>
          </a:p>
        </p:txBody>
      </p:sp>
    </p:spTree>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xmlns:p14="http://schemas.microsoft.com/office/powerpoint/2010/main" spd="slow">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381000"/>
            <a:ext cx="8229600" cy="609600"/>
          </a:xfrm>
        </p:spPr>
        <p:txBody>
          <a:bodyPr/>
          <a:lstStyle/>
          <a:p>
            <a:r>
              <a:rPr lang="en-US" smtClean="0"/>
              <a:t>Click to edit Master title style</a:t>
            </a:r>
            <a:endParaRPr lang="en-US"/>
          </a:p>
        </p:txBody>
      </p:sp>
      <p:sp>
        <p:nvSpPr>
          <p:cNvPr id="3" name="Content Placeholder 2"/>
          <p:cNvSpPr>
            <a:spLocks noGrp="1"/>
          </p:cNvSpPr>
          <p:nvPr>
            <p:ph idx="1"/>
          </p:nvPr>
        </p:nvSpPr>
        <p:spPr>
          <a:xfrm>
            <a:off x="457200" y="990600"/>
            <a:ext cx="8229600" cy="5410200"/>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Rectangle 2"/>
          <p:cNvSpPr>
            <a:spLocks noGrp="1" noChangeArrowheads="1"/>
          </p:cNvSpPr>
          <p:nvPr>
            <p:ph type="ftr" sz="quarter" idx="10"/>
          </p:nvPr>
        </p:nvSpPr>
        <p:spPr>
          <a:ln/>
        </p:spPr>
        <p:txBody>
          <a:bodyPr/>
          <a:lstStyle>
            <a:lvl1pPr>
              <a:defRPr/>
            </a:lvl1pPr>
          </a:lstStyle>
          <a:p>
            <a:pPr>
              <a:defRPr/>
            </a:pPr>
            <a:endParaRPr lang="en-US"/>
          </a:p>
        </p:txBody>
      </p:sp>
      <p:sp>
        <p:nvSpPr>
          <p:cNvPr id="5" name="Rectangle 3"/>
          <p:cNvSpPr>
            <a:spLocks noGrp="1" noChangeArrowheads="1"/>
          </p:cNvSpPr>
          <p:nvPr>
            <p:ph type="sldNum" sz="quarter" idx="11"/>
          </p:nvPr>
        </p:nvSpPr>
        <p:spPr>
          <a:ln/>
        </p:spPr>
        <p:txBody>
          <a:bodyPr/>
          <a:lstStyle>
            <a:lvl1pPr>
              <a:defRPr/>
            </a:lvl1pPr>
          </a:lstStyle>
          <a:p>
            <a:pPr>
              <a:defRPr/>
            </a:pPr>
            <a:fld id="{E5C88F01-88A4-0A49-A992-66D74FFC0B59}" type="slidenum">
              <a:rPr lang="en-US"/>
              <a:pPr>
                <a:defRPr/>
              </a:pPr>
              <a:t>‹#›</a:t>
            </a:fld>
            <a:endParaRPr lang="en-US"/>
          </a:p>
        </p:txBody>
      </p:sp>
      <p:sp>
        <p:nvSpPr>
          <p:cNvPr id="6" name="Rectangle 16"/>
          <p:cNvSpPr>
            <a:spLocks noGrp="1" noChangeArrowheads="1"/>
          </p:cNvSpPr>
          <p:nvPr>
            <p:ph type="dt" sz="half" idx="12"/>
          </p:nvPr>
        </p:nvSpPr>
        <p:spPr>
          <a:ln/>
        </p:spPr>
        <p:txBody>
          <a:bodyPr/>
          <a:lstStyle>
            <a:lvl1pPr>
              <a:defRPr/>
            </a:lvl1pPr>
          </a:lstStyle>
          <a:p>
            <a:pPr>
              <a:defRPr/>
            </a:pPr>
            <a:endParaRPr lang="en-US"/>
          </a:p>
        </p:txBody>
      </p:sp>
    </p:spTree>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xmlns:p14="http://schemas.microsoft.com/office/powerpoint/2010/main" spd="slow">
        <p:fade/>
      </p:transition>
    </mc:Fallback>
  </mc:AlternateContent>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2"/>
          <p:cNvSpPr>
            <a:spLocks noGrp="1" noChangeArrowheads="1"/>
          </p:cNvSpPr>
          <p:nvPr>
            <p:ph type="ftr" sz="quarter" idx="10"/>
          </p:nvPr>
        </p:nvSpPr>
        <p:spPr>
          <a:ln/>
        </p:spPr>
        <p:txBody>
          <a:bodyPr/>
          <a:lstStyle>
            <a:lvl1pPr>
              <a:defRPr/>
            </a:lvl1pPr>
          </a:lstStyle>
          <a:p>
            <a:pPr>
              <a:defRPr/>
            </a:pPr>
            <a:endParaRPr lang="en-US"/>
          </a:p>
        </p:txBody>
      </p:sp>
      <p:sp>
        <p:nvSpPr>
          <p:cNvPr id="5" name="Rectangle 3"/>
          <p:cNvSpPr>
            <a:spLocks noGrp="1" noChangeArrowheads="1"/>
          </p:cNvSpPr>
          <p:nvPr>
            <p:ph type="sldNum" sz="quarter" idx="11"/>
          </p:nvPr>
        </p:nvSpPr>
        <p:spPr>
          <a:ln/>
        </p:spPr>
        <p:txBody>
          <a:bodyPr/>
          <a:lstStyle>
            <a:lvl1pPr>
              <a:defRPr/>
            </a:lvl1pPr>
          </a:lstStyle>
          <a:p>
            <a:pPr>
              <a:defRPr/>
            </a:pPr>
            <a:fld id="{CDFE2931-4B0B-694B-995F-A2D88DDB819C}" type="slidenum">
              <a:rPr lang="en-US"/>
              <a:pPr>
                <a:defRPr/>
              </a:pPr>
              <a:t>‹#›</a:t>
            </a:fld>
            <a:endParaRPr lang="en-US"/>
          </a:p>
        </p:txBody>
      </p:sp>
      <p:sp>
        <p:nvSpPr>
          <p:cNvPr id="6" name="Rectangle 16"/>
          <p:cNvSpPr>
            <a:spLocks noGrp="1" noChangeArrowheads="1"/>
          </p:cNvSpPr>
          <p:nvPr>
            <p:ph type="dt" sz="half" idx="12"/>
          </p:nvPr>
        </p:nvSpPr>
        <p:spPr>
          <a:ln/>
        </p:spPr>
        <p:txBody>
          <a:bodyPr/>
          <a:lstStyle>
            <a:lvl1pPr>
              <a:defRPr/>
            </a:lvl1pPr>
          </a:lstStyle>
          <a:p>
            <a:pPr>
              <a:defRPr/>
            </a:pPr>
            <a:endParaRPr lang="en-US"/>
          </a:p>
        </p:txBody>
      </p:sp>
    </p:spTree>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xmlns:p14="http://schemas.microsoft.com/office/powerpoint/2010/main" spd="slow">
        <p:fade/>
      </p:transition>
    </mc:Fallback>
  </mc:AlternateContent>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381000"/>
            <a:ext cx="8229600" cy="533400"/>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066800"/>
            <a:ext cx="4038600" cy="5334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4648200" y="1066800"/>
            <a:ext cx="4038600" cy="5334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Rectangle 2"/>
          <p:cNvSpPr>
            <a:spLocks noGrp="1" noChangeArrowheads="1"/>
          </p:cNvSpPr>
          <p:nvPr>
            <p:ph type="ftr" sz="quarter" idx="10"/>
          </p:nvPr>
        </p:nvSpPr>
        <p:spPr>
          <a:ln/>
        </p:spPr>
        <p:txBody>
          <a:bodyPr/>
          <a:lstStyle>
            <a:lvl1pPr>
              <a:defRPr/>
            </a:lvl1pPr>
          </a:lstStyle>
          <a:p>
            <a:pPr>
              <a:defRPr/>
            </a:pPr>
            <a:endParaRPr lang="en-US"/>
          </a:p>
        </p:txBody>
      </p:sp>
      <p:sp>
        <p:nvSpPr>
          <p:cNvPr id="6" name="Rectangle 3"/>
          <p:cNvSpPr>
            <a:spLocks noGrp="1" noChangeArrowheads="1"/>
          </p:cNvSpPr>
          <p:nvPr>
            <p:ph type="sldNum" sz="quarter" idx="11"/>
          </p:nvPr>
        </p:nvSpPr>
        <p:spPr>
          <a:ln/>
        </p:spPr>
        <p:txBody>
          <a:bodyPr/>
          <a:lstStyle>
            <a:lvl1pPr>
              <a:defRPr/>
            </a:lvl1pPr>
          </a:lstStyle>
          <a:p>
            <a:pPr>
              <a:defRPr/>
            </a:pPr>
            <a:fld id="{37F6D2B4-435D-E74A-8285-6CF81365FB58}" type="slidenum">
              <a:rPr lang="en-US"/>
              <a:pPr>
                <a:defRPr/>
              </a:pPr>
              <a:t>‹#›</a:t>
            </a:fld>
            <a:endParaRPr lang="en-US"/>
          </a:p>
        </p:txBody>
      </p:sp>
      <p:sp>
        <p:nvSpPr>
          <p:cNvPr id="7" name="Rectangle 16"/>
          <p:cNvSpPr>
            <a:spLocks noGrp="1" noChangeArrowheads="1"/>
          </p:cNvSpPr>
          <p:nvPr>
            <p:ph type="dt" sz="half" idx="12"/>
          </p:nvPr>
        </p:nvSpPr>
        <p:spPr>
          <a:ln/>
        </p:spPr>
        <p:txBody>
          <a:bodyPr/>
          <a:lstStyle>
            <a:lvl1pPr>
              <a:defRPr/>
            </a:lvl1pPr>
          </a:lstStyle>
          <a:p>
            <a:pPr>
              <a:defRPr/>
            </a:pPr>
            <a:endParaRPr lang="en-US"/>
          </a:p>
        </p:txBody>
      </p:sp>
    </p:spTree>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xmlns:p14="http://schemas.microsoft.com/office/powerpoint/2010/main" spd="slow">
        <p:fade/>
      </p:transition>
    </mc:Fallback>
  </mc:AlternateContent>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Rectangle 2"/>
          <p:cNvSpPr>
            <a:spLocks noGrp="1" noChangeArrowheads="1"/>
          </p:cNvSpPr>
          <p:nvPr>
            <p:ph type="ftr" sz="quarter" idx="10"/>
          </p:nvPr>
        </p:nvSpPr>
        <p:spPr>
          <a:ln/>
        </p:spPr>
        <p:txBody>
          <a:bodyPr/>
          <a:lstStyle>
            <a:lvl1pPr>
              <a:defRPr/>
            </a:lvl1pPr>
          </a:lstStyle>
          <a:p>
            <a:pPr>
              <a:defRPr/>
            </a:pPr>
            <a:endParaRPr lang="en-US"/>
          </a:p>
        </p:txBody>
      </p:sp>
      <p:sp>
        <p:nvSpPr>
          <p:cNvPr id="8" name="Rectangle 3"/>
          <p:cNvSpPr>
            <a:spLocks noGrp="1" noChangeArrowheads="1"/>
          </p:cNvSpPr>
          <p:nvPr>
            <p:ph type="sldNum" sz="quarter" idx="11"/>
          </p:nvPr>
        </p:nvSpPr>
        <p:spPr>
          <a:ln/>
        </p:spPr>
        <p:txBody>
          <a:bodyPr/>
          <a:lstStyle>
            <a:lvl1pPr>
              <a:defRPr/>
            </a:lvl1pPr>
          </a:lstStyle>
          <a:p>
            <a:pPr>
              <a:defRPr/>
            </a:pPr>
            <a:fld id="{A451B28E-7595-6A4B-A957-C884F43E84C0}" type="slidenum">
              <a:rPr lang="en-US"/>
              <a:pPr>
                <a:defRPr/>
              </a:pPr>
              <a:t>‹#›</a:t>
            </a:fld>
            <a:endParaRPr lang="en-US"/>
          </a:p>
        </p:txBody>
      </p:sp>
      <p:sp>
        <p:nvSpPr>
          <p:cNvPr id="9" name="Rectangle 16"/>
          <p:cNvSpPr>
            <a:spLocks noGrp="1" noChangeArrowheads="1"/>
          </p:cNvSpPr>
          <p:nvPr>
            <p:ph type="dt" sz="half" idx="12"/>
          </p:nvPr>
        </p:nvSpPr>
        <p:spPr>
          <a:ln/>
        </p:spPr>
        <p:txBody>
          <a:bodyPr/>
          <a:lstStyle>
            <a:lvl1pPr>
              <a:defRPr/>
            </a:lvl1pPr>
          </a:lstStyle>
          <a:p>
            <a:pPr>
              <a:defRPr/>
            </a:pPr>
            <a:endParaRPr lang="en-US"/>
          </a:p>
        </p:txBody>
      </p:sp>
    </p:spTree>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xmlns:p14="http://schemas.microsoft.com/office/powerpoint/2010/main" spd="slow">
        <p:fade/>
      </p:transition>
    </mc:Fallback>
  </mc:AlternateContent>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Rectangle 2"/>
          <p:cNvSpPr>
            <a:spLocks noGrp="1" noChangeArrowheads="1"/>
          </p:cNvSpPr>
          <p:nvPr>
            <p:ph type="ftr" sz="quarter" idx="10"/>
          </p:nvPr>
        </p:nvSpPr>
        <p:spPr>
          <a:ln/>
        </p:spPr>
        <p:txBody>
          <a:bodyPr/>
          <a:lstStyle>
            <a:lvl1pPr>
              <a:defRPr/>
            </a:lvl1pPr>
          </a:lstStyle>
          <a:p>
            <a:pPr>
              <a:defRPr/>
            </a:pPr>
            <a:endParaRPr lang="en-US"/>
          </a:p>
        </p:txBody>
      </p:sp>
      <p:sp>
        <p:nvSpPr>
          <p:cNvPr id="4" name="Rectangle 3"/>
          <p:cNvSpPr>
            <a:spLocks noGrp="1" noChangeArrowheads="1"/>
          </p:cNvSpPr>
          <p:nvPr>
            <p:ph type="sldNum" sz="quarter" idx="11"/>
          </p:nvPr>
        </p:nvSpPr>
        <p:spPr>
          <a:ln/>
        </p:spPr>
        <p:txBody>
          <a:bodyPr/>
          <a:lstStyle>
            <a:lvl1pPr>
              <a:defRPr/>
            </a:lvl1pPr>
          </a:lstStyle>
          <a:p>
            <a:pPr>
              <a:defRPr/>
            </a:pPr>
            <a:fld id="{40048E52-6334-C748-88D8-371D152ACCC2}" type="slidenum">
              <a:rPr lang="en-US"/>
              <a:pPr>
                <a:defRPr/>
              </a:pPr>
              <a:t>‹#›</a:t>
            </a:fld>
            <a:endParaRPr lang="en-US"/>
          </a:p>
        </p:txBody>
      </p:sp>
      <p:sp>
        <p:nvSpPr>
          <p:cNvPr id="5" name="Rectangle 16"/>
          <p:cNvSpPr>
            <a:spLocks noGrp="1" noChangeArrowheads="1"/>
          </p:cNvSpPr>
          <p:nvPr>
            <p:ph type="dt" sz="half" idx="12"/>
          </p:nvPr>
        </p:nvSpPr>
        <p:spPr>
          <a:ln/>
        </p:spPr>
        <p:txBody>
          <a:bodyPr/>
          <a:lstStyle>
            <a:lvl1pPr>
              <a:defRPr/>
            </a:lvl1pPr>
          </a:lstStyle>
          <a:p>
            <a:pPr>
              <a:defRPr/>
            </a:pPr>
            <a:endParaRPr lang="en-US"/>
          </a:p>
        </p:txBody>
      </p:sp>
    </p:spTree>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xmlns:p14="http://schemas.microsoft.com/office/powerpoint/2010/main" spd="slow">
        <p:fade/>
      </p:transition>
    </mc:Fallback>
  </mc:AlternateContent>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2"/>
          <p:cNvSpPr>
            <a:spLocks noGrp="1" noChangeArrowheads="1"/>
          </p:cNvSpPr>
          <p:nvPr>
            <p:ph type="ftr" sz="quarter" idx="10"/>
          </p:nvPr>
        </p:nvSpPr>
        <p:spPr>
          <a:ln/>
        </p:spPr>
        <p:txBody>
          <a:bodyPr/>
          <a:lstStyle>
            <a:lvl1pPr>
              <a:defRPr/>
            </a:lvl1pPr>
          </a:lstStyle>
          <a:p>
            <a:pPr>
              <a:defRPr/>
            </a:pPr>
            <a:endParaRPr lang="en-US"/>
          </a:p>
        </p:txBody>
      </p:sp>
      <p:sp>
        <p:nvSpPr>
          <p:cNvPr id="3" name="Rectangle 3"/>
          <p:cNvSpPr>
            <a:spLocks noGrp="1" noChangeArrowheads="1"/>
          </p:cNvSpPr>
          <p:nvPr>
            <p:ph type="sldNum" sz="quarter" idx="11"/>
          </p:nvPr>
        </p:nvSpPr>
        <p:spPr>
          <a:ln/>
        </p:spPr>
        <p:txBody>
          <a:bodyPr/>
          <a:lstStyle>
            <a:lvl1pPr>
              <a:defRPr/>
            </a:lvl1pPr>
          </a:lstStyle>
          <a:p>
            <a:pPr>
              <a:defRPr/>
            </a:pPr>
            <a:fld id="{E9B476CB-7739-B045-A5B0-808B29AD9314}" type="slidenum">
              <a:rPr lang="en-US"/>
              <a:pPr>
                <a:defRPr/>
              </a:pPr>
              <a:t>‹#›</a:t>
            </a:fld>
            <a:endParaRPr lang="en-US"/>
          </a:p>
        </p:txBody>
      </p:sp>
      <p:sp>
        <p:nvSpPr>
          <p:cNvPr id="4" name="Rectangle 16"/>
          <p:cNvSpPr>
            <a:spLocks noGrp="1" noChangeArrowheads="1"/>
          </p:cNvSpPr>
          <p:nvPr>
            <p:ph type="dt" sz="half" idx="12"/>
          </p:nvPr>
        </p:nvSpPr>
        <p:spPr>
          <a:ln/>
        </p:spPr>
        <p:txBody>
          <a:bodyPr/>
          <a:lstStyle>
            <a:lvl1pPr>
              <a:defRPr/>
            </a:lvl1pPr>
          </a:lstStyle>
          <a:p>
            <a:pPr>
              <a:defRPr/>
            </a:pPr>
            <a:endParaRPr lang="en-US"/>
          </a:p>
        </p:txBody>
      </p:sp>
    </p:spTree>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xmlns:p14="http://schemas.microsoft.com/office/powerpoint/2010/mai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2"/>
          <p:cNvSpPr>
            <a:spLocks noGrp="1" noChangeArrowheads="1"/>
          </p:cNvSpPr>
          <p:nvPr>
            <p:ph type="ftr" sz="quarter" idx="10"/>
          </p:nvPr>
        </p:nvSpPr>
        <p:spPr>
          <a:ln/>
        </p:spPr>
        <p:txBody>
          <a:bodyPr/>
          <a:lstStyle>
            <a:lvl1pPr>
              <a:defRPr/>
            </a:lvl1pPr>
          </a:lstStyle>
          <a:p>
            <a:pPr>
              <a:defRPr/>
            </a:pPr>
            <a:endParaRPr lang="en-US"/>
          </a:p>
        </p:txBody>
      </p:sp>
      <p:sp>
        <p:nvSpPr>
          <p:cNvPr id="6" name="Rectangle 3"/>
          <p:cNvSpPr>
            <a:spLocks noGrp="1" noChangeArrowheads="1"/>
          </p:cNvSpPr>
          <p:nvPr>
            <p:ph type="sldNum" sz="quarter" idx="11"/>
          </p:nvPr>
        </p:nvSpPr>
        <p:spPr>
          <a:ln/>
        </p:spPr>
        <p:txBody>
          <a:bodyPr/>
          <a:lstStyle>
            <a:lvl1pPr>
              <a:defRPr/>
            </a:lvl1pPr>
          </a:lstStyle>
          <a:p>
            <a:pPr>
              <a:defRPr/>
            </a:pPr>
            <a:fld id="{3B57C557-CAFD-FD46-99B7-D835B996629E}" type="slidenum">
              <a:rPr lang="en-US"/>
              <a:pPr>
                <a:defRPr/>
              </a:pPr>
              <a:t>‹#›</a:t>
            </a:fld>
            <a:endParaRPr lang="en-US"/>
          </a:p>
        </p:txBody>
      </p:sp>
      <p:sp>
        <p:nvSpPr>
          <p:cNvPr id="7" name="Rectangle 16"/>
          <p:cNvSpPr>
            <a:spLocks noGrp="1" noChangeArrowheads="1"/>
          </p:cNvSpPr>
          <p:nvPr>
            <p:ph type="dt" sz="half" idx="12"/>
          </p:nvPr>
        </p:nvSpPr>
        <p:spPr>
          <a:ln/>
        </p:spPr>
        <p:txBody>
          <a:bodyPr/>
          <a:lstStyle>
            <a:lvl1pPr>
              <a:defRPr/>
            </a:lvl1pPr>
          </a:lstStyle>
          <a:p>
            <a:pPr>
              <a:defRPr/>
            </a:pPr>
            <a:endParaRPr lang="en-US"/>
          </a:p>
        </p:txBody>
      </p:sp>
    </p:spTree>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xmlns:p14="http://schemas.microsoft.com/office/powerpoint/2010/mai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2"/>
          <p:cNvSpPr>
            <a:spLocks noGrp="1" noChangeArrowheads="1"/>
          </p:cNvSpPr>
          <p:nvPr>
            <p:ph type="ftr" sz="quarter" idx="10"/>
          </p:nvPr>
        </p:nvSpPr>
        <p:spPr>
          <a:ln/>
        </p:spPr>
        <p:txBody>
          <a:bodyPr/>
          <a:lstStyle>
            <a:lvl1pPr>
              <a:defRPr/>
            </a:lvl1pPr>
          </a:lstStyle>
          <a:p>
            <a:pPr>
              <a:defRPr/>
            </a:pPr>
            <a:endParaRPr lang="en-US"/>
          </a:p>
        </p:txBody>
      </p:sp>
      <p:sp>
        <p:nvSpPr>
          <p:cNvPr id="6" name="Rectangle 3"/>
          <p:cNvSpPr>
            <a:spLocks noGrp="1" noChangeArrowheads="1"/>
          </p:cNvSpPr>
          <p:nvPr>
            <p:ph type="sldNum" sz="quarter" idx="11"/>
          </p:nvPr>
        </p:nvSpPr>
        <p:spPr>
          <a:ln/>
        </p:spPr>
        <p:txBody>
          <a:bodyPr/>
          <a:lstStyle>
            <a:lvl1pPr>
              <a:defRPr/>
            </a:lvl1pPr>
          </a:lstStyle>
          <a:p>
            <a:pPr>
              <a:defRPr/>
            </a:pPr>
            <a:fld id="{9DA8D20F-AAD2-644F-85B5-CE4A69817113}" type="slidenum">
              <a:rPr lang="en-US"/>
              <a:pPr>
                <a:defRPr/>
              </a:pPr>
              <a:t>‹#›</a:t>
            </a:fld>
            <a:endParaRPr lang="en-US"/>
          </a:p>
        </p:txBody>
      </p:sp>
      <p:sp>
        <p:nvSpPr>
          <p:cNvPr id="7" name="Rectangle 16"/>
          <p:cNvSpPr>
            <a:spLocks noGrp="1" noChangeArrowheads="1"/>
          </p:cNvSpPr>
          <p:nvPr>
            <p:ph type="dt" sz="half" idx="12"/>
          </p:nvPr>
        </p:nvSpPr>
        <p:spPr>
          <a:ln/>
        </p:spPr>
        <p:txBody>
          <a:bodyPr/>
          <a:lstStyle>
            <a:lvl1pPr>
              <a:defRPr/>
            </a:lvl1pPr>
          </a:lstStyle>
          <a:p>
            <a:pPr>
              <a:defRPr/>
            </a:pPr>
            <a:endParaRPr lang="en-US"/>
          </a:p>
        </p:txBody>
      </p:sp>
    </p:spTree>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xmlns:p14="http://schemas.microsoft.com/office/powerpoint/2010/mai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ags" Target="../tags/tag3.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ags" Target="../tags/tag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1026" name="Group 4"/>
          <p:cNvGrpSpPr>
            <a:grpSpLocks/>
          </p:cNvGrpSpPr>
          <p:nvPr/>
        </p:nvGrpSpPr>
        <p:grpSpPr bwMode="auto">
          <a:xfrm>
            <a:off x="0" y="0"/>
            <a:ext cx="9144000" cy="546100"/>
            <a:chOff x="0" y="0"/>
            <a:chExt cx="5760" cy="344"/>
          </a:xfrm>
        </p:grpSpPr>
        <p:sp>
          <p:nvSpPr>
            <p:cNvPr id="3077" name="Rectangle 5"/>
            <p:cNvSpPr>
              <a:spLocks noChangeArrowheads="1"/>
            </p:cNvSpPr>
            <p:nvPr/>
          </p:nvSpPr>
          <p:spPr bwMode="auto">
            <a:xfrm>
              <a:off x="0" y="0"/>
              <a:ext cx="180" cy="336"/>
            </a:xfrm>
            <a:prstGeom prst="rect">
              <a:avLst/>
            </a:prstGeom>
            <a:gradFill rotWithShape="0">
              <a:gsLst>
                <a:gs pos="0">
                  <a:schemeClr val="hlink"/>
                </a:gs>
                <a:gs pos="100000">
                  <a:schemeClr val="bg1"/>
                </a:gs>
              </a:gsLst>
              <a:lin ang="0" scaled="1"/>
            </a:gradFill>
            <a:ln w="9525">
              <a:noFill/>
              <a:miter lim="800000"/>
              <a:headEnd/>
              <a:tailEnd/>
            </a:ln>
            <a:effectLst/>
          </p:spPr>
          <p:txBody>
            <a:bodyPr wrap="none" anchor="ctr">
              <a:prstTxWarp prst="textNoShape">
                <a:avLst/>
              </a:prstTxWarp>
            </a:bodyPr>
            <a:lstStyle/>
            <a:p>
              <a:pPr algn="ctr" eaLnBrk="1" hangingPunct="1">
                <a:defRPr/>
              </a:pPr>
              <a:endParaRPr lang="en-US">
                <a:latin typeface="Times New Roman" charset="0"/>
              </a:endParaRPr>
            </a:p>
          </p:txBody>
        </p:sp>
        <p:sp>
          <p:nvSpPr>
            <p:cNvPr id="3078" name="Rectangle 6"/>
            <p:cNvSpPr>
              <a:spLocks noChangeArrowheads="1"/>
            </p:cNvSpPr>
            <p:nvPr/>
          </p:nvSpPr>
          <p:spPr bwMode="auto">
            <a:xfrm>
              <a:off x="260" y="85"/>
              <a:ext cx="5500" cy="173"/>
            </a:xfrm>
            <a:prstGeom prst="rect">
              <a:avLst/>
            </a:prstGeom>
            <a:gradFill rotWithShape="0">
              <a:gsLst>
                <a:gs pos="0">
                  <a:schemeClr val="accent1"/>
                </a:gs>
                <a:gs pos="100000">
                  <a:schemeClr val="bg1"/>
                </a:gs>
              </a:gsLst>
              <a:lin ang="0" scaled="1"/>
            </a:gradFill>
            <a:ln w="9525">
              <a:noFill/>
              <a:miter lim="800000"/>
              <a:headEnd/>
              <a:tailEnd/>
            </a:ln>
          </p:spPr>
          <p:txBody>
            <a:bodyPr>
              <a:prstTxWarp prst="textNoShape">
                <a:avLst/>
              </a:prstTxWarp>
            </a:bodyPr>
            <a:lstStyle/>
            <a:p>
              <a:pPr eaLnBrk="1" hangingPunct="1">
                <a:defRPr/>
              </a:pPr>
              <a:endParaRPr lang="en-US">
                <a:latin typeface="Times New Roman" charset="0"/>
              </a:endParaRPr>
            </a:p>
          </p:txBody>
        </p:sp>
        <p:sp>
          <p:nvSpPr>
            <p:cNvPr id="3079" name="Rectangle 7"/>
            <p:cNvSpPr>
              <a:spLocks noChangeArrowheads="1"/>
            </p:cNvSpPr>
            <p:nvPr/>
          </p:nvSpPr>
          <p:spPr bwMode="auto">
            <a:xfrm>
              <a:off x="258" y="85"/>
              <a:ext cx="87" cy="89"/>
            </a:xfrm>
            <a:prstGeom prst="rect">
              <a:avLst/>
            </a:prstGeom>
            <a:solidFill>
              <a:schemeClr val="hlink"/>
            </a:solidFill>
            <a:ln w="9525">
              <a:noFill/>
              <a:miter lim="800000"/>
              <a:headEnd/>
              <a:tailEnd/>
            </a:ln>
          </p:spPr>
          <p:txBody>
            <a:bodyPr>
              <a:prstTxWarp prst="textNoShape">
                <a:avLst/>
              </a:prstTxWarp>
            </a:bodyPr>
            <a:lstStyle/>
            <a:p>
              <a:pPr eaLnBrk="1" hangingPunct="1">
                <a:defRPr/>
              </a:pPr>
              <a:endParaRPr lang="en-US" sz="1800">
                <a:solidFill>
                  <a:schemeClr val="hlink"/>
                </a:solidFill>
              </a:endParaRPr>
            </a:p>
          </p:txBody>
        </p:sp>
        <p:sp>
          <p:nvSpPr>
            <p:cNvPr id="3080" name="Rectangle 8"/>
            <p:cNvSpPr>
              <a:spLocks noChangeArrowheads="1"/>
            </p:cNvSpPr>
            <p:nvPr/>
          </p:nvSpPr>
          <p:spPr bwMode="auto">
            <a:xfrm>
              <a:off x="345" y="0"/>
              <a:ext cx="88" cy="87"/>
            </a:xfrm>
            <a:prstGeom prst="rect">
              <a:avLst/>
            </a:prstGeom>
            <a:solidFill>
              <a:schemeClr val="hlink"/>
            </a:solidFill>
            <a:ln w="9525">
              <a:noFill/>
              <a:miter lim="800000"/>
              <a:headEnd/>
              <a:tailEnd/>
            </a:ln>
          </p:spPr>
          <p:txBody>
            <a:bodyPr>
              <a:prstTxWarp prst="textNoShape">
                <a:avLst/>
              </a:prstTxWarp>
            </a:bodyPr>
            <a:lstStyle/>
            <a:p>
              <a:pPr eaLnBrk="1" hangingPunct="1">
                <a:defRPr/>
              </a:pPr>
              <a:endParaRPr lang="en-US" sz="1800">
                <a:solidFill>
                  <a:schemeClr val="hlink"/>
                </a:solidFill>
              </a:endParaRPr>
            </a:p>
          </p:txBody>
        </p:sp>
        <p:sp>
          <p:nvSpPr>
            <p:cNvPr id="3081" name="Rectangle 9"/>
            <p:cNvSpPr>
              <a:spLocks noChangeArrowheads="1"/>
            </p:cNvSpPr>
            <p:nvPr/>
          </p:nvSpPr>
          <p:spPr bwMode="auto">
            <a:xfrm>
              <a:off x="345" y="85"/>
              <a:ext cx="88" cy="89"/>
            </a:xfrm>
            <a:prstGeom prst="rect">
              <a:avLst/>
            </a:prstGeom>
            <a:solidFill>
              <a:schemeClr val="accent2"/>
            </a:solidFill>
            <a:ln w="9525">
              <a:noFill/>
              <a:miter lim="800000"/>
              <a:headEnd/>
              <a:tailEnd/>
            </a:ln>
          </p:spPr>
          <p:txBody>
            <a:bodyPr>
              <a:prstTxWarp prst="textNoShape">
                <a:avLst/>
              </a:prstTxWarp>
            </a:bodyPr>
            <a:lstStyle/>
            <a:p>
              <a:pPr eaLnBrk="1" hangingPunct="1">
                <a:defRPr/>
              </a:pPr>
              <a:endParaRPr lang="en-US" sz="1800">
                <a:solidFill>
                  <a:schemeClr val="accent2"/>
                </a:solidFill>
              </a:endParaRPr>
            </a:p>
          </p:txBody>
        </p:sp>
        <p:sp>
          <p:nvSpPr>
            <p:cNvPr id="3082" name="Rectangle 10"/>
            <p:cNvSpPr>
              <a:spLocks noChangeArrowheads="1"/>
            </p:cNvSpPr>
            <p:nvPr/>
          </p:nvSpPr>
          <p:spPr bwMode="auto">
            <a:xfrm>
              <a:off x="173" y="173"/>
              <a:ext cx="86" cy="87"/>
            </a:xfrm>
            <a:prstGeom prst="rect">
              <a:avLst/>
            </a:prstGeom>
            <a:solidFill>
              <a:schemeClr val="hlink"/>
            </a:solidFill>
            <a:ln w="9525">
              <a:noFill/>
              <a:miter lim="800000"/>
              <a:headEnd/>
              <a:tailEnd/>
            </a:ln>
          </p:spPr>
          <p:txBody>
            <a:bodyPr>
              <a:prstTxWarp prst="textNoShape">
                <a:avLst/>
              </a:prstTxWarp>
            </a:bodyPr>
            <a:lstStyle/>
            <a:p>
              <a:pPr eaLnBrk="1" hangingPunct="1">
                <a:defRPr/>
              </a:pPr>
              <a:endParaRPr lang="en-US" sz="1800">
                <a:solidFill>
                  <a:schemeClr val="hlink"/>
                </a:solidFill>
              </a:endParaRPr>
            </a:p>
          </p:txBody>
        </p:sp>
        <p:sp>
          <p:nvSpPr>
            <p:cNvPr id="3083" name="Rectangle 11"/>
            <p:cNvSpPr>
              <a:spLocks noChangeArrowheads="1"/>
            </p:cNvSpPr>
            <p:nvPr/>
          </p:nvSpPr>
          <p:spPr bwMode="auto">
            <a:xfrm>
              <a:off x="83" y="86"/>
              <a:ext cx="89" cy="87"/>
            </a:xfrm>
            <a:prstGeom prst="rect">
              <a:avLst/>
            </a:prstGeom>
            <a:solidFill>
              <a:schemeClr val="accent1"/>
            </a:solidFill>
            <a:ln w="9525">
              <a:noFill/>
              <a:miter lim="800000"/>
              <a:headEnd/>
              <a:tailEnd/>
            </a:ln>
          </p:spPr>
          <p:txBody>
            <a:bodyPr>
              <a:prstTxWarp prst="textNoShape">
                <a:avLst/>
              </a:prstTxWarp>
            </a:bodyPr>
            <a:lstStyle/>
            <a:p>
              <a:pPr eaLnBrk="1" hangingPunct="1">
                <a:defRPr/>
              </a:pPr>
              <a:endParaRPr lang="en-US">
                <a:latin typeface="Times New Roman" charset="0"/>
              </a:endParaRPr>
            </a:p>
          </p:txBody>
        </p:sp>
        <p:sp>
          <p:nvSpPr>
            <p:cNvPr id="3084" name="Rectangle 12"/>
            <p:cNvSpPr>
              <a:spLocks noChangeArrowheads="1"/>
            </p:cNvSpPr>
            <p:nvPr/>
          </p:nvSpPr>
          <p:spPr bwMode="auto">
            <a:xfrm>
              <a:off x="258" y="171"/>
              <a:ext cx="87" cy="87"/>
            </a:xfrm>
            <a:prstGeom prst="rect">
              <a:avLst/>
            </a:prstGeom>
            <a:solidFill>
              <a:schemeClr val="accent2"/>
            </a:solidFill>
            <a:ln w="9525">
              <a:noFill/>
              <a:miter lim="800000"/>
              <a:headEnd/>
              <a:tailEnd/>
            </a:ln>
          </p:spPr>
          <p:txBody>
            <a:bodyPr>
              <a:prstTxWarp prst="textNoShape">
                <a:avLst/>
              </a:prstTxWarp>
            </a:bodyPr>
            <a:lstStyle/>
            <a:p>
              <a:pPr eaLnBrk="1" hangingPunct="1">
                <a:defRPr/>
              </a:pPr>
              <a:endParaRPr lang="en-US" sz="1800">
                <a:solidFill>
                  <a:schemeClr val="accent2"/>
                </a:solidFill>
              </a:endParaRPr>
            </a:p>
          </p:txBody>
        </p:sp>
        <p:sp>
          <p:nvSpPr>
            <p:cNvPr id="3085" name="Rectangle 13"/>
            <p:cNvSpPr>
              <a:spLocks noChangeArrowheads="1"/>
            </p:cNvSpPr>
            <p:nvPr/>
          </p:nvSpPr>
          <p:spPr bwMode="auto">
            <a:xfrm>
              <a:off x="173" y="258"/>
              <a:ext cx="86" cy="86"/>
            </a:xfrm>
            <a:prstGeom prst="rect">
              <a:avLst/>
            </a:prstGeom>
            <a:solidFill>
              <a:schemeClr val="accent2"/>
            </a:solidFill>
            <a:ln w="9525">
              <a:noFill/>
              <a:miter lim="800000"/>
              <a:headEnd/>
              <a:tailEnd/>
            </a:ln>
          </p:spPr>
          <p:txBody>
            <a:bodyPr>
              <a:prstTxWarp prst="textNoShape">
                <a:avLst/>
              </a:prstTxWarp>
            </a:bodyPr>
            <a:lstStyle/>
            <a:p>
              <a:pPr eaLnBrk="1" hangingPunct="1">
                <a:defRPr/>
              </a:pPr>
              <a:endParaRPr lang="en-US" sz="1800">
                <a:solidFill>
                  <a:schemeClr val="accent2"/>
                </a:solidFill>
              </a:endParaRPr>
            </a:p>
          </p:txBody>
        </p:sp>
      </p:grpSp>
      <p:sp>
        <p:nvSpPr>
          <p:cNvPr id="3074" name="Rectangle 2"/>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eaLnBrk="1" hangingPunct="1">
              <a:defRPr sz="1200"/>
            </a:lvl1pPr>
          </a:lstStyle>
          <a:p>
            <a:pPr>
              <a:defRPr/>
            </a:pPr>
            <a:endParaRPr lang="en-US"/>
          </a:p>
        </p:txBody>
      </p:sp>
      <p:sp>
        <p:nvSpPr>
          <p:cNvPr id="3075" name="Rectangle 3"/>
          <p:cNvSpPr>
            <a:spLocks noGrp="1" noChangeArrowheads="1"/>
          </p:cNvSpPr>
          <p:nvPr>
            <p:ph type="sldNum" sz="quarter" idx="4"/>
          </p:nvPr>
        </p:nvSpPr>
        <p:spPr bwMode="auto">
          <a:xfrm>
            <a:off x="6553200" y="6248400"/>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hangingPunct="1">
              <a:defRPr sz="1200">
                <a:latin typeface="+mj-lt"/>
              </a:defRPr>
            </a:lvl1pPr>
          </a:lstStyle>
          <a:p>
            <a:pPr>
              <a:defRPr/>
            </a:pPr>
            <a:fld id="{D98F137C-4BC3-5045-90E0-34A07F0E8B7F}" type="slidenum">
              <a:rPr lang="en-US"/>
              <a:pPr>
                <a:defRPr/>
              </a:pPr>
              <a:t>‹#›</a:t>
            </a:fld>
            <a:endParaRPr lang="en-US"/>
          </a:p>
        </p:txBody>
      </p:sp>
      <p:sp>
        <p:nvSpPr>
          <p:cNvPr id="1029" name="Rectangle 14"/>
          <p:cNvSpPr>
            <a:spLocks noGrp="1" noChangeArrowheads="1"/>
          </p:cNvSpPr>
          <p:nvPr>
            <p:ph type="title"/>
            <p:custDataLst>
              <p:tags r:id="rId14"/>
            </p:custDataLst>
          </p:nvPr>
        </p:nvSpPr>
        <p:spPr bwMode="auto">
          <a:xfrm>
            <a:off x="381000" y="304800"/>
            <a:ext cx="8229600" cy="6858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30" name="Rectangle 15"/>
          <p:cNvSpPr>
            <a:spLocks noGrp="1" noChangeArrowheads="1"/>
          </p:cNvSpPr>
          <p:nvPr>
            <p:ph type="body" idx="1"/>
            <p:custDataLst>
              <p:tags r:id="rId15"/>
            </p:custDataLst>
          </p:nvPr>
        </p:nvSpPr>
        <p:spPr bwMode="auto">
          <a:xfrm>
            <a:off x="381000" y="1143000"/>
            <a:ext cx="8229600" cy="5029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088" name="Rectangle 16"/>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1" hangingPunct="1">
              <a:defRPr sz="1200"/>
            </a:lvl1pPr>
          </a:lstStyle>
          <a:p>
            <a:pPr>
              <a:defRPr/>
            </a:pPr>
            <a:endParaRPr lang="en-US"/>
          </a:p>
        </p:txBody>
      </p:sp>
      <p:sp>
        <p:nvSpPr>
          <p:cNvPr id="3089" name="Line 17"/>
          <p:cNvSpPr>
            <a:spLocks noChangeShapeType="1"/>
          </p:cNvSpPr>
          <p:nvPr/>
        </p:nvSpPr>
        <p:spPr bwMode="auto">
          <a:xfrm>
            <a:off x="228600" y="6400800"/>
            <a:ext cx="8686800" cy="0"/>
          </a:xfrm>
          <a:prstGeom prst="line">
            <a:avLst/>
          </a:prstGeom>
          <a:noFill/>
          <a:ln w="38100">
            <a:solidFill>
              <a:srgbClr val="A13214"/>
            </a:solidFill>
            <a:round/>
            <a:headEnd/>
            <a:tailEnd/>
          </a:ln>
          <a:effectLst/>
        </p:spPr>
        <p:txBody>
          <a:bodyPr>
            <a:prstTxWarp prst="textNoShape">
              <a:avLst/>
            </a:prstTxWarp>
          </a:bodyPr>
          <a:lstStyle/>
          <a:p>
            <a:pPr>
              <a:defRPr/>
            </a:pPr>
            <a:endParaRPr lang="en-US"/>
          </a:p>
        </p:txBody>
      </p:sp>
      <p:pic>
        <p:nvPicPr>
          <p:cNvPr id="1033" name="Picture 31" descr="rose4"/>
          <p:cNvPicPr>
            <a:picLocks noChangeAspect="1" noChangeArrowheads="1"/>
          </p:cNvPicPr>
          <p:nvPr userDrawn="1"/>
        </p:nvPicPr>
        <p:blipFill>
          <a:blip r:embed="rId16"/>
          <a:srcRect l="12895" t="22858"/>
          <a:stretch>
            <a:fillRect/>
          </a:stretch>
        </p:blipFill>
        <p:spPr bwMode="auto">
          <a:xfrm>
            <a:off x="0" y="6529388"/>
            <a:ext cx="1981200" cy="328612"/>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674"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 id="2147483673" r:id="rId12"/>
  </p:sldLayoutIdLst>
  <mc:AlternateContent xmlns:mc="http://schemas.openxmlformats.org/markup-compatibility/2006" xmlns:p14="http://schemas.microsoft.com/office/powerpoint/2010/main">
    <mc:Choice Requires="p14">
      <p:transition spd="slow" p14:dur="2000">
        <p14:ferris dir="l"/>
      </p:transition>
    </mc:Choice>
    <mc:Fallback xmlns="">
      <p:transition xmlns:p14="http://schemas.microsoft.com/office/powerpoint/2010/main" spd="slow">
        <p:fade/>
      </p:transition>
    </mc:Fallback>
  </mc:AlternateContent>
  <p:timing>
    <p:tnLst>
      <p:par>
        <p:cTn id="1" dur="indefinite" restart="never" nodeType="tmRoot"/>
      </p:par>
    </p:tnLst>
  </p:timing>
  <p:txStyles>
    <p:titleStyle>
      <a:lvl1pPr algn="l" rtl="0" eaLnBrk="0" fontAlgn="base" hangingPunct="0">
        <a:spcBef>
          <a:spcPct val="0"/>
        </a:spcBef>
        <a:spcAft>
          <a:spcPct val="0"/>
        </a:spcAft>
        <a:defRPr sz="3200">
          <a:solidFill>
            <a:schemeClr val="tx1"/>
          </a:solidFill>
          <a:latin typeface="+mj-lt"/>
          <a:ea typeface="ＭＳ Ｐゴシック" charset="-128"/>
          <a:cs typeface="ＭＳ Ｐゴシック" charset="-128"/>
        </a:defRPr>
      </a:lvl1pPr>
      <a:lvl2pPr algn="l" rtl="0" eaLnBrk="0" fontAlgn="base" hangingPunct="0">
        <a:spcBef>
          <a:spcPct val="0"/>
        </a:spcBef>
        <a:spcAft>
          <a:spcPct val="0"/>
        </a:spcAft>
        <a:defRPr sz="3600">
          <a:solidFill>
            <a:schemeClr val="tx1"/>
          </a:solidFill>
          <a:latin typeface="Arial Black" charset="0"/>
          <a:ea typeface="ＭＳ Ｐゴシック" charset="-128"/>
          <a:cs typeface="ＭＳ Ｐゴシック" charset="-128"/>
        </a:defRPr>
      </a:lvl2pPr>
      <a:lvl3pPr algn="l" rtl="0" eaLnBrk="0" fontAlgn="base" hangingPunct="0">
        <a:spcBef>
          <a:spcPct val="0"/>
        </a:spcBef>
        <a:spcAft>
          <a:spcPct val="0"/>
        </a:spcAft>
        <a:defRPr sz="3600">
          <a:solidFill>
            <a:schemeClr val="tx1"/>
          </a:solidFill>
          <a:latin typeface="Arial Black" charset="0"/>
          <a:ea typeface="ＭＳ Ｐゴシック" charset="-128"/>
          <a:cs typeface="ＭＳ Ｐゴシック" charset="-128"/>
        </a:defRPr>
      </a:lvl3pPr>
      <a:lvl4pPr algn="l" rtl="0" eaLnBrk="0" fontAlgn="base" hangingPunct="0">
        <a:spcBef>
          <a:spcPct val="0"/>
        </a:spcBef>
        <a:spcAft>
          <a:spcPct val="0"/>
        </a:spcAft>
        <a:defRPr sz="3600">
          <a:solidFill>
            <a:schemeClr val="tx1"/>
          </a:solidFill>
          <a:latin typeface="Arial Black" charset="0"/>
          <a:ea typeface="ＭＳ Ｐゴシック" charset="-128"/>
          <a:cs typeface="ＭＳ Ｐゴシック" charset="-128"/>
        </a:defRPr>
      </a:lvl4pPr>
      <a:lvl5pPr algn="l" rtl="0" eaLnBrk="0" fontAlgn="base" hangingPunct="0">
        <a:spcBef>
          <a:spcPct val="0"/>
        </a:spcBef>
        <a:spcAft>
          <a:spcPct val="0"/>
        </a:spcAft>
        <a:defRPr sz="3600">
          <a:solidFill>
            <a:schemeClr val="tx1"/>
          </a:solidFill>
          <a:latin typeface="Arial Black" charset="0"/>
          <a:ea typeface="ＭＳ Ｐゴシック" charset="-128"/>
          <a:cs typeface="ＭＳ Ｐゴシック" charset="-128"/>
        </a:defRPr>
      </a:lvl5pPr>
      <a:lvl6pPr marL="457200" algn="l" rtl="0" fontAlgn="base">
        <a:spcBef>
          <a:spcPct val="0"/>
        </a:spcBef>
        <a:spcAft>
          <a:spcPct val="0"/>
        </a:spcAft>
        <a:defRPr sz="3600">
          <a:solidFill>
            <a:schemeClr val="tx1"/>
          </a:solidFill>
          <a:latin typeface="Arial Black" charset="0"/>
        </a:defRPr>
      </a:lvl6pPr>
      <a:lvl7pPr marL="914400" algn="l" rtl="0" fontAlgn="base">
        <a:spcBef>
          <a:spcPct val="0"/>
        </a:spcBef>
        <a:spcAft>
          <a:spcPct val="0"/>
        </a:spcAft>
        <a:defRPr sz="3600">
          <a:solidFill>
            <a:schemeClr val="tx1"/>
          </a:solidFill>
          <a:latin typeface="Arial Black" charset="0"/>
        </a:defRPr>
      </a:lvl7pPr>
      <a:lvl8pPr marL="1371600" algn="l" rtl="0" fontAlgn="base">
        <a:spcBef>
          <a:spcPct val="0"/>
        </a:spcBef>
        <a:spcAft>
          <a:spcPct val="0"/>
        </a:spcAft>
        <a:defRPr sz="3600">
          <a:solidFill>
            <a:schemeClr val="tx1"/>
          </a:solidFill>
          <a:latin typeface="Arial Black" charset="0"/>
        </a:defRPr>
      </a:lvl8pPr>
      <a:lvl9pPr marL="1828800" algn="l" rtl="0" fontAlgn="base">
        <a:spcBef>
          <a:spcPct val="0"/>
        </a:spcBef>
        <a:spcAft>
          <a:spcPct val="0"/>
        </a:spcAft>
        <a:defRPr sz="3600">
          <a:solidFill>
            <a:schemeClr val="tx1"/>
          </a:solidFill>
          <a:latin typeface="Arial Black" charset="0"/>
        </a:defRPr>
      </a:lvl9pPr>
    </p:titleStyle>
    <p:bodyStyle>
      <a:lvl1pPr marL="342900" indent="-342900" algn="l" rtl="0" eaLnBrk="0" fontAlgn="base" hangingPunct="0">
        <a:spcBef>
          <a:spcPct val="20000"/>
        </a:spcBef>
        <a:spcAft>
          <a:spcPct val="0"/>
        </a:spcAft>
        <a:buClr>
          <a:schemeClr val="accent1"/>
        </a:buClr>
        <a:buSzPct val="75000"/>
        <a:buFont typeface="Wingdings" charset="2"/>
        <a:buChar char="n"/>
        <a:defRPr sz="2800" b="1">
          <a:solidFill>
            <a:schemeClr val="tx1"/>
          </a:solidFill>
          <a:latin typeface="+mn-lt"/>
          <a:ea typeface="ＭＳ Ｐゴシック" charset="-128"/>
          <a:cs typeface="ＭＳ Ｐゴシック" charset="-128"/>
        </a:defRPr>
      </a:lvl1pPr>
      <a:lvl2pPr marL="742950" indent="-285750" algn="l" rtl="0" eaLnBrk="0" fontAlgn="base" hangingPunct="0">
        <a:spcBef>
          <a:spcPct val="20000"/>
        </a:spcBef>
        <a:spcAft>
          <a:spcPct val="0"/>
        </a:spcAft>
        <a:buClr>
          <a:schemeClr val="accent2"/>
        </a:buClr>
        <a:buSzPct val="80000"/>
        <a:buFont typeface="Wingdings" charset="2"/>
        <a:buChar char="¨"/>
        <a:defRPr sz="2400" b="1">
          <a:solidFill>
            <a:schemeClr val="tx1"/>
          </a:solidFill>
          <a:latin typeface="+mn-lt"/>
          <a:ea typeface="ＭＳ Ｐゴシック" charset="-128"/>
        </a:defRPr>
      </a:lvl2pPr>
      <a:lvl3pPr marL="1143000" indent="-228600" algn="l" rtl="0" eaLnBrk="0" fontAlgn="base" hangingPunct="0">
        <a:spcBef>
          <a:spcPct val="20000"/>
        </a:spcBef>
        <a:spcAft>
          <a:spcPct val="0"/>
        </a:spcAft>
        <a:buClr>
          <a:schemeClr val="accent1"/>
        </a:buClr>
        <a:buSzPct val="65000"/>
        <a:buFont typeface="Wingdings" charset="2"/>
        <a:buChar char="n"/>
        <a:defRPr sz="2000" b="1">
          <a:solidFill>
            <a:schemeClr val="tx1"/>
          </a:solidFill>
          <a:latin typeface="+mn-lt"/>
          <a:ea typeface="ＭＳ Ｐゴシック" charset="-128"/>
        </a:defRPr>
      </a:lvl3pPr>
      <a:lvl4pPr marL="1600200" indent="-228600" algn="l" rtl="0" eaLnBrk="0" fontAlgn="base" hangingPunct="0">
        <a:spcBef>
          <a:spcPct val="20000"/>
        </a:spcBef>
        <a:spcAft>
          <a:spcPct val="0"/>
        </a:spcAft>
        <a:buClr>
          <a:schemeClr val="accent2"/>
        </a:buClr>
        <a:buSzPct val="70000"/>
        <a:buFont typeface="Wingdings" charset="2"/>
        <a:buChar char="¨"/>
        <a:defRPr b="1">
          <a:solidFill>
            <a:schemeClr val="tx1"/>
          </a:solidFill>
          <a:latin typeface="+mn-lt"/>
          <a:ea typeface="ＭＳ Ｐゴシック" charset="-128"/>
        </a:defRPr>
      </a:lvl4pPr>
      <a:lvl5pPr marL="2057400" indent="-228600" algn="l" rtl="0" eaLnBrk="0" fontAlgn="base" hangingPunct="0">
        <a:spcBef>
          <a:spcPct val="20000"/>
        </a:spcBef>
        <a:spcAft>
          <a:spcPct val="0"/>
        </a:spcAft>
        <a:buClr>
          <a:schemeClr val="accent1"/>
        </a:buClr>
        <a:buFont typeface="Wingdings" charset="2"/>
        <a:buChar char="§"/>
        <a:defRPr b="1">
          <a:solidFill>
            <a:schemeClr val="tx1"/>
          </a:solidFill>
          <a:latin typeface="+mn-lt"/>
          <a:ea typeface="ＭＳ Ｐゴシック" charset="-128"/>
        </a:defRPr>
      </a:lvl5pPr>
      <a:lvl6pPr marL="2514600" indent="-228600" algn="l" rtl="0" fontAlgn="base">
        <a:spcBef>
          <a:spcPct val="20000"/>
        </a:spcBef>
        <a:spcAft>
          <a:spcPct val="0"/>
        </a:spcAft>
        <a:buClr>
          <a:schemeClr val="accent1"/>
        </a:buClr>
        <a:buFont typeface="Wingdings" charset="2"/>
        <a:buChar char="§"/>
        <a:defRPr b="1">
          <a:solidFill>
            <a:schemeClr val="tx1"/>
          </a:solidFill>
          <a:latin typeface="+mn-lt"/>
          <a:ea typeface="ＭＳ Ｐゴシック" charset="-128"/>
        </a:defRPr>
      </a:lvl6pPr>
      <a:lvl7pPr marL="2971800" indent="-228600" algn="l" rtl="0" fontAlgn="base">
        <a:spcBef>
          <a:spcPct val="20000"/>
        </a:spcBef>
        <a:spcAft>
          <a:spcPct val="0"/>
        </a:spcAft>
        <a:buClr>
          <a:schemeClr val="accent1"/>
        </a:buClr>
        <a:buFont typeface="Wingdings" charset="2"/>
        <a:buChar char="§"/>
        <a:defRPr b="1">
          <a:solidFill>
            <a:schemeClr val="tx1"/>
          </a:solidFill>
          <a:latin typeface="+mn-lt"/>
          <a:ea typeface="ＭＳ Ｐゴシック" charset="-128"/>
        </a:defRPr>
      </a:lvl7pPr>
      <a:lvl8pPr marL="3429000" indent="-228600" algn="l" rtl="0" fontAlgn="base">
        <a:spcBef>
          <a:spcPct val="20000"/>
        </a:spcBef>
        <a:spcAft>
          <a:spcPct val="0"/>
        </a:spcAft>
        <a:buClr>
          <a:schemeClr val="accent1"/>
        </a:buClr>
        <a:buFont typeface="Wingdings" charset="2"/>
        <a:buChar char="§"/>
        <a:defRPr b="1">
          <a:solidFill>
            <a:schemeClr val="tx1"/>
          </a:solidFill>
          <a:latin typeface="+mn-lt"/>
          <a:ea typeface="ＭＳ Ｐゴシック" charset="-128"/>
        </a:defRPr>
      </a:lvl8pPr>
      <a:lvl9pPr marL="3886200" indent="-228600" algn="l" rtl="0" fontAlgn="base">
        <a:spcBef>
          <a:spcPct val="20000"/>
        </a:spcBef>
        <a:spcAft>
          <a:spcPct val="0"/>
        </a:spcAft>
        <a:buClr>
          <a:schemeClr val="accent1"/>
        </a:buClr>
        <a:buFont typeface="Wingdings" charset="2"/>
        <a:buChar char="§"/>
        <a:defRPr b="1">
          <a:solidFill>
            <a:schemeClr val="tx1"/>
          </a:solidFill>
          <a:latin typeface="+mn-lt"/>
          <a:ea typeface="ＭＳ Ｐゴシック"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xml"/><Relationship Id="rId1" Type="http://schemas.openxmlformats.org/officeDocument/2006/relationships/tags" Target="../tags/tag4.xml"/><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2.xml"/><Relationship Id="rId1" Type="http://schemas.openxmlformats.org/officeDocument/2006/relationships/vmlDrawing" Target="../drawings/vmlDrawing2.vml"/><Relationship Id="rId5" Type="http://schemas.openxmlformats.org/officeDocument/2006/relationships/image" Target="../media/image9.wmf"/><Relationship Id="rId4" Type="http://schemas.openxmlformats.org/officeDocument/2006/relationships/oleObject" Target="../embeddings/oleObject2.bin"/></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2.xml"/><Relationship Id="rId1" Type="http://schemas.openxmlformats.org/officeDocument/2006/relationships/vmlDrawing" Target="../drawings/vmlDrawing3.vml"/><Relationship Id="rId5" Type="http://schemas.openxmlformats.org/officeDocument/2006/relationships/image" Target="../media/image10.wmf"/><Relationship Id="rId4" Type="http://schemas.openxmlformats.org/officeDocument/2006/relationships/oleObject" Target="../embeddings/oleObject3.bin"/></Relationships>
</file>

<file path=ppt/slides/_rels/slide1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2.xml"/><Relationship Id="rId1" Type="http://schemas.openxmlformats.org/officeDocument/2006/relationships/vmlDrawing" Target="../drawings/vmlDrawing4.vml"/><Relationship Id="rId5" Type="http://schemas.openxmlformats.org/officeDocument/2006/relationships/image" Target="../media/image17.wmf"/><Relationship Id="rId4" Type="http://schemas.openxmlformats.org/officeDocument/2006/relationships/oleObject" Target="../embeddings/oleObject4.bin"/></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2.xml"/><Relationship Id="rId1" Type="http://schemas.openxmlformats.org/officeDocument/2006/relationships/vmlDrawing" Target="../drawings/vmlDrawing1.vml"/><Relationship Id="rId5" Type="http://schemas.openxmlformats.org/officeDocument/2006/relationships/image" Target="../media/image8.wmf"/><Relationship Id="rId4" Type="http://schemas.openxmlformats.org/officeDocument/2006/relationships/oleObject" Target="../embeddings/oleObject1.bin"/></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3538" name="Rectangle 2"/>
          <p:cNvSpPr>
            <a:spLocks noGrp="1" noChangeArrowheads="1"/>
          </p:cNvSpPr>
          <p:nvPr>
            <p:ph type="ctrTitle"/>
            <p:custDataLst>
              <p:tags r:id="rId1"/>
            </p:custDataLst>
          </p:nvPr>
        </p:nvSpPr>
        <p:spPr>
          <a:xfrm>
            <a:off x="2667000" y="1828800"/>
            <a:ext cx="6477000" cy="2209800"/>
          </a:xfrm>
          <a:effectLst>
            <a:outerShdw blurRad="50800" dist="38100" dir="2700000" algn="br">
              <a:srgbClr val="000000">
                <a:alpha val="43000"/>
              </a:srgbClr>
            </a:outerShdw>
          </a:effectLst>
        </p:spPr>
        <p:txBody>
          <a:bodyPr/>
          <a:lstStyle/>
          <a:p>
            <a:pPr algn="ctr" eaLnBrk="1" hangingPunct="1">
              <a:defRPr/>
            </a:pPr>
            <a:r>
              <a:rPr lang="en-US" sz="3600" dirty="0" smtClean="0"/>
              <a:t>CSSE 374</a:t>
            </a:r>
            <a:r>
              <a:rPr lang="en-US" sz="3600" dirty="0" smtClean="0">
                <a:ea typeface="+mj-ea"/>
                <a:cs typeface="+mj-cs"/>
              </a:rPr>
              <a:t>:</a:t>
            </a:r>
            <a:br>
              <a:rPr lang="en-US" sz="3600" dirty="0" smtClean="0">
                <a:ea typeface="+mj-ea"/>
                <a:cs typeface="+mj-cs"/>
              </a:rPr>
            </a:br>
            <a:r>
              <a:rPr lang="en-US" sz="3600" dirty="0" smtClean="0"/>
              <a:t>Design Class Diagrams</a:t>
            </a:r>
            <a:endParaRPr lang="en-US" sz="3600" dirty="0">
              <a:ea typeface="+mj-ea"/>
              <a:cs typeface="+mj-cs"/>
            </a:endParaRPr>
          </a:p>
        </p:txBody>
      </p:sp>
      <p:pic>
        <p:nvPicPr>
          <p:cNvPr id="9" name="Picture 4" descr="76rosie"/>
          <p:cNvPicPr>
            <a:picLocks noChangeAspect="1" noChangeArrowheads="1"/>
          </p:cNvPicPr>
          <p:nvPr/>
        </p:nvPicPr>
        <p:blipFill>
          <a:blip r:embed="rId4"/>
          <a:srcRect/>
          <a:stretch>
            <a:fillRect/>
          </a:stretch>
        </p:blipFill>
        <p:spPr bwMode="auto">
          <a:xfrm>
            <a:off x="8153400" y="5132387"/>
            <a:ext cx="855872" cy="1116013"/>
          </a:xfrm>
          <a:prstGeom prst="rect">
            <a:avLst/>
          </a:prstGeom>
          <a:noFill/>
          <a:ln w="9525">
            <a:noFill/>
            <a:miter lim="800000"/>
            <a:headEnd/>
            <a:tailEnd/>
          </a:ln>
        </p:spPr>
      </p:pic>
      <p:sp>
        <p:nvSpPr>
          <p:cNvPr id="7" name="Rectangle 37"/>
          <p:cNvSpPr>
            <a:spLocks noGrp="1" noChangeArrowheads="1"/>
          </p:cNvSpPr>
          <p:nvPr>
            <p:ph type="subTitle" idx="1"/>
          </p:nvPr>
        </p:nvSpPr>
        <p:spPr>
          <a:xfrm>
            <a:off x="228600" y="4419600"/>
            <a:ext cx="4876800" cy="1981200"/>
          </a:xfrm>
          <a:noFill/>
        </p:spPr>
        <p:txBody>
          <a:bodyPr/>
          <a:lstStyle/>
          <a:p>
            <a:pPr eaLnBrk="1" hangingPunct="1"/>
            <a:r>
              <a:rPr lang="en-US" sz="1800" dirty="0" smtClean="0"/>
              <a:t>Steve Chenoweth </a:t>
            </a:r>
          </a:p>
          <a:p>
            <a:pPr eaLnBrk="1" hangingPunct="1"/>
            <a:r>
              <a:rPr lang="en-US" sz="1800" dirty="0" smtClean="0"/>
              <a:t>Office: </a:t>
            </a:r>
            <a:r>
              <a:rPr lang="en-US" sz="1800" dirty="0" err="1" smtClean="0"/>
              <a:t>Moench</a:t>
            </a:r>
            <a:r>
              <a:rPr lang="en-US" sz="1800" dirty="0" smtClean="0"/>
              <a:t> Room F220</a:t>
            </a:r>
          </a:p>
          <a:p>
            <a:pPr eaLnBrk="1" hangingPunct="1"/>
            <a:r>
              <a:rPr lang="en-US" sz="1800" dirty="0" smtClean="0"/>
              <a:t>Phone: (812) 877-8974</a:t>
            </a:r>
            <a:br>
              <a:rPr lang="en-US" sz="1800" dirty="0" smtClean="0"/>
            </a:br>
            <a:r>
              <a:rPr lang="en-US" sz="1800" dirty="0" smtClean="0"/>
              <a:t>Email: chenowet@rose-hulman.edu</a:t>
            </a:r>
          </a:p>
        </p:txBody>
      </p:sp>
      <p:sp>
        <p:nvSpPr>
          <p:cNvPr id="8" name="TextBox 7"/>
          <p:cNvSpPr txBox="1"/>
          <p:nvPr/>
        </p:nvSpPr>
        <p:spPr>
          <a:xfrm>
            <a:off x="141515" y="6324600"/>
            <a:ext cx="5344885" cy="523220"/>
          </a:xfrm>
          <a:prstGeom prst="rect">
            <a:avLst/>
          </a:prstGeom>
          <a:noFill/>
        </p:spPr>
        <p:txBody>
          <a:bodyPr wrap="square" rtlCol="0">
            <a:spAutoFit/>
          </a:bodyPr>
          <a:lstStyle/>
          <a:p>
            <a:r>
              <a:rPr lang="en-US" sz="1400" dirty="0" smtClean="0"/>
              <a:t>These slides and others derived from Shawn Bohner, Curt Clifton, Alex Lo and others involved in delivering 374.</a:t>
            </a:r>
            <a:endParaRPr lang="en-US" sz="1400" dirty="0"/>
          </a:p>
        </p:txBody>
      </p:sp>
      <p:sp>
        <p:nvSpPr>
          <p:cNvPr id="10" name="Rectangle 37"/>
          <p:cNvSpPr txBox="1">
            <a:spLocks noChangeArrowheads="1"/>
          </p:cNvSpPr>
          <p:nvPr/>
        </p:nvSpPr>
        <p:spPr bwMode="auto">
          <a:xfrm>
            <a:off x="4285488" y="4419600"/>
            <a:ext cx="4876800" cy="1981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0" indent="0" algn="l" rtl="0" eaLnBrk="0" fontAlgn="base" hangingPunct="0">
              <a:spcBef>
                <a:spcPct val="20000"/>
              </a:spcBef>
              <a:spcAft>
                <a:spcPct val="0"/>
              </a:spcAft>
              <a:buClr>
                <a:schemeClr val="accent1"/>
              </a:buClr>
              <a:buSzPct val="75000"/>
              <a:buFont typeface="Wingdings" charset="2"/>
              <a:buNone/>
              <a:defRPr sz="2800" b="1">
                <a:solidFill>
                  <a:schemeClr val="tx1"/>
                </a:solidFill>
                <a:latin typeface="+mn-lt"/>
                <a:ea typeface="ＭＳ Ｐゴシック" charset="-128"/>
                <a:cs typeface="ＭＳ Ｐゴシック" charset="-128"/>
              </a:defRPr>
            </a:lvl1pPr>
            <a:lvl2pPr marL="742950" indent="-285750" algn="l" rtl="0" eaLnBrk="0" fontAlgn="base" hangingPunct="0">
              <a:spcBef>
                <a:spcPct val="20000"/>
              </a:spcBef>
              <a:spcAft>
                <a:spcPct val="0"/>
              </a:spcAft>
              <a:buClr>
                <a:schemeClr val="accent2"/>
              </a:buClr>
              <a:buSzPct val="80000"/>
              <a:buFont typeface="Wingdings" charset="2"/>
              <a:buChar char="¨"/>
              <a:defRPr sz="2400" b="1">
                <a:solidFill>
                  <a:schemeClr val="tx1"/>
                </a:solidFill>
                <a:latin typeface="+mn-lt"/>
                <a:ea typeface="ＭＳ Ｐゴシック" charset="-128"/>
              </a:defRPr>
            </a:lvl2pPr>
            <a:lvl3pPr marL="1143000" indent="-228600" algn="l" rtl="0" eaLnBrk="0" fontAlgn="base" hangingPunct="0">
              <a:spcBef>
                <a:spcPct val="20000"/>
              </a:spcBef>
              <a:spcAft>
                <a:spcPct val="0"/>
              </a:spcAft>
              <a:buClr>
                <a:schemeClr val="accent1"/>
              </a:buClr>
              <a:buSzPct val="65000"/>
              <a:buFont typeface="Wingdings" charset="2"/>
              <a:buChar char="n"/>
              <a:defRPr sz="2000" b="1">
                <a:solidFill>
                  <a:schemeClr val="tx1"/>
                </a:solidFill>
                <a:latin typeface="+mn-lt"/>
                <a:ea typeface="ＭＳ Ｐゴシック" charset="-128"/>
              </a:defRPr>
            </a:lvl3pPr>
            <a:lvl4pPr marL="1600200" indent="-228600" algn="l" rtl="0" eaLnBrk="0" fontAlgn="base" hangingPunct="0">
              <a:spcBef>
                <a:spcPct val="20000"/>
              </a:spcBef>
              <a:spcAft>
                <a:spcPct val="0"/>
              </a:spcAft>
              <a:buClr>
                <a:schemeClr val="accent2"/>
              </a:buClr>
              <a:buSzPct val="70000"/>
              <a:buFont typeface="Wingdings" charset="2"/>
              <a:buChar char="¨"/>
              <a:defRPr b="1">
                <a:solidFill>
                  <a:schemeClr val="tx1"/>
                </a:solidFill>
                <a:latin typeface="+mn-lt"/>
                <a:ea typeface="ＭＳ Ｐゴシック" charset="-128"/>
              </a:defRPr>
            </a:lvl4pPr>
            <a:lvl5pPr marL="2057400" indent="-228600" algn="l" rtl="0" eaLnBrk="0" fontAlgn="base" hangingPunct="0">
              <a:spcBef>
                <a:spcPct val="20000"/>
              </a:spcBef>
              <a:spcAft>
                <a:spcPct val="0"/>
              </a:spcAft>
              <a:buClr>
                <a:schemeClr val="accent1"/>
              </a:buClr>
              <a:buFont typeface="Wingdings" charset="2"/>
              <a:buChar char="§"/>
              <a:defRPr b="1">
                <a:solidFill>
                  <a:schemeClr val="tx1"/>
                </a:solidFill>
                <a:latin typeface="+mn-lt"/>
                <a:ea typeface="ＭＳ Ｐゴシック" charset="-128"/>
              </a:defRPr>
            </a:lvl5pPr>
            <a:lvl6pPr marL="2514600" indent="-228600" algn="l" rtl="0" fontAlgn="base">
              <a:spcBef>
                <a:spcPct val="20000"/>
              </a:spcBef>
              <a:spcAft>
                <a:spcPct val="0"/>
              </a:spcAft>
              <a:buClr>
                <a:schemeClr val="accent1"/>
              </a:buClr>
              <a:buFont typeface="Wingdings" charset="2"/>
              <a:buChar char="§"/>
              <a:defRPr b="1">
                <a:solidFill>
                  <a:schemeClr val="tx1"/>
                </a:solidFill>
                <a:latin typeface="+mn-lt"/>
                <a:ea typeface="ＭＳ Ｐゴシック" charset="-128"/>
              </a:defRPr>
            </a:lvl6pPr>
            <a:lvl7pPr marL="2971800" indent="-228600" algn="l" rtl="0" fontAlgn="base">
              <a:spcBef>
                <a:spcPct val="20000"/>
              </a:spcBef>
              <a:spcAft>
                <a:spcPct val="0"/>
              </a:spcAft>
              <a:buClr>
                <a:schemeClr val="accent1"/>
              </a:buClr>
              <a:buFont typeface="Wingdings" charset="2"/>
              <a:buChar char="§"/>
              <a:defRPr b="1">
                <a:solidFill>
                  <a:schemeClr val="tx1"/>
                </a:solidFill>
                <a:latin typeface="+mn-lt"/>
                <a:ea typeface="ＭＳ Ｐゴシック" charset="-128"/>
              </a:defRPr>
            </a:lvl7pPr>
            <a:lvl8pPr marL="3429000" indent="-228600" algn="l" rtl="0" fontAlgn="base">
              <a:spcBef>
                <a:spcPct val="20000"/>
              </a:spcBef>
              <a:spcAft>
                <a:spcPct val="0"/>
              </a:spcAft>
              <a:buClr>
                <a:schemeClr val="accent1"/>
              </a:buClr>
              <a:buFont typeface="Wingdings" charset="2"/>
              <a:buChar char="§"/>
              <a:defRPr b="1">
                <a:solidFill>
                  <a:schemeClr val="tx1"/>
                </a:solidFill>
                <a:latin typeface="+mn-lt"/>
                <a:ea typeface="ＭＳ Ｐゴシック" charset="-128"/>
              </a:defRPr>
            </a:lvl8pPr>
            <a:lvl9pPr marL="3886200" indent="-228600" algn="l" rtl="0" fontAlgn="base">
              <a:spcBef>
                <a:spcPct val="20000"/>
              </a:spcBef>
              <a:spcAft>
                <a:spcPct val="0"/>
              </a:spcAft>
              <a:buClr>
                <a:schemeClr val="accent1"/>
              </a:buClr>
              <a:buFont typeface="Wingdings" charset="2"/>
              <a:buChar char="§"/>
              <a:defRPr b="1">
                <a:solidFill>
                  <a:schemeClr val="tx1"/>
                </a:solidFill>
                <a:latin typeface="+mn-lt"/>
                <a:ea typeface="ＭＳ Ｐゴシック" charset="-128"/>
              </a:defRPr>
            </a:lvl9pPr>
          </a:lstStyle>
          <a:p>
            <a:pPr eaLnBrk="1" hangingPunct="1"/>
            <a:r>
              <a:rPr lang="en-US" sz="1800" dirty="0"/>
              <a:t>Chandan Rupakheti </a:t>
            </a:r>
          </a:p>
          <a:p>
            <a:pPr eaLnBrk="1" hangingPunct="1"/>
            <a:r>
              <a:rPr lang="en-US" sz="1800" dirty="0"/>
              <a:t>Office: </a:t>
            </a:r>
            <a:r>
              <a:rPr lang="en-US" sz="1800" dirty="0" err="1"/>
              <a:t>Moench</a:t>
            </a:r>
            <a:r>
              <a:rPr lang="en-US" sz="1800" dirty="0"/>
              <a:t> Room F203</a:t>
            </a:r>
          </a:p>
          <a:p>
            <a:pPr eaLnBrk="1" hangingPunct="1"/>
            <a:r>
              <a:rPr lang="en-US" sz="1800" dirty="0"/>
              <a:t>Phone: (812) 877-8390</a:t>
            </a:r>
            <a:br>
              <a:rPr lang="en-US" sz="1800" dirty="0"/>
            </a:br>
            <a:r>
              <a:rPr lang="en-US" sz="1800" dirty="0"/>
              <a:t>Email: rupakhet@rose-hulman.edu</a:t>
            </a:r>
          </a:p>
        </p:txBody>
      </p:sp>
    </p:spTree>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xmlns:p14="http://schemas.microsoft.com/office/powerpoint/2010/main" spd="slow">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Rectangle 1"/>
          <p:cNvSpPr>
            <a:spLocks noGrp="1" noChangeArrowheads="1"/>
          </p:cNvSpPr>
          <p:nvPr>
            <p:ph type="title"/>
          </p:nvPr>
        </p:nvSpPr>
        <p:spPr>
          <a:xfrm>
            <a:off x="381000" y="304800"/>
            <a:ext cx="8229600" cy="609600"/>
          </a:xfrm>
          <a:ln/>
        </p:spPr>
        <p:txBody>
          <a:bodyPr/>
          <a:lstStyle/>
          <a:p>
            <a:r>
              <a:rPr lang="en-US" dirty="0"/>
              <a:t>Class </a:t>
            </a:r>
            <a:r>
              <a:rPr lang="en-US" dirty="0" smtClean="0"/>
              <a:t>Diagrams Do </a:t>
            </a:r>
            <a:r>
              <a:rPr lang="en-US" dirty="0"/>
              <a:t>Double Duty</a:t>
            </a:r>
          </a:p>
        </p:txBody>
      </p:sp>
      <p:sp>
        <p:nvSpPr>
          <p:cNvPr id="20482" name="Rectangle 2"/>
          <p:cNvSpPr>
            <a:spLocks noGrp="1" noChangeArrowheads="1"/>
          </p:cNvSpPr>
          <p:nvPr>
            <p:ph type="body" idx="1"/>
          </p:nvPr>
        </p:nvSpPr>
        <p:spPr>
          <a:xfrm>
            <a:off x="381000" y="4419600"/>
            <a:ext cx="8153400" cy="2438400"/>
          </a:xfrm>
          <a:ln/>
        </p:spPr>
        <p:txBody>
          <a:bodyPr/>
          <a:lstStyle/>
          <a:p>
            <a:r>
              <a:rPr lang="en-US" dirty="0"/>
              <a:t>Call them</a:t>
            </a:r>
            <a:r>
              <a:rPr lang="en-US" dirty="0" smtClean="0"/>
              <a:t> </a:t>
            </a:r>
            <a:r>
              <a:rPr lang="en-US" b="1" i="1" dirty="0" smtClean="0">
                <a:latin typeface="Helvetica Neue" charset="0"/>
                <a:ea typeface="Helvetica Neue" charset="0"/>
                <a:cs typeface="Helvetica Neue" charset="0"/>
                <a:sym typeface="Helvetica Neue" charset="0"/>
              </a:rPr>
              <a:t>Domain Models</a:t>
            </a:r>
            <a:r>
              <a:rPr lang="en-US" i="1" dirty="0">
                <a:sym typeface="Helvetica Neue" charset="0"/>
              </a:rPr>
              <a:t> </a:t>
            </a:r>
            <a:r>
              <a:rPr lang="en-US" dirty="0" smtClean="0"/>
              <a:t>when </a:t>
            </a:r>
            <a:r>
              <a:rPr lang="en-US" dirty="0"/>
              <a:t>used for analysis at the conceptual </a:t>
            </a:r>
            <a:r>
              <a:rPr lang="en-US" dirty="0" smtClean="0"/>
              <a:t>level</a:t>
            </a:r>
          </a:p>
          <a:p>
            <a:r>
              <a:rPr lang="en-US" dirty="0"/>
              <a:t>Call them</a:t>
            </a:r>
            <a:r>
              <a:rPr lang="en-US" dirty="0" smtClean="0"/>
              <a:t> </a:t>
            </a:r>
            <a:r>
              <a:rPr lang="en-US" b="1" i="1" dirty="0" smtClean="0">
                <a:latin typeface="Helvetica Neue" charset="0"/>
                <a:ea typeface="Helvetica Neue" charset="0"/>
                <a:cs typeface="Helvetica Neue" charset="0"/>
                <a:sym typeface="Helvetica Neue" charset="0"/>
              </a:rPr>
              <a:t>Design Class Diagrams</a:t>
            </a:r>
            <a:r>
              <a:rPr lang="en-US" i="1" dirty="0" smtClean="0">
                <a:sym typeface="Helvetica Neue" charset="0"/>
              </a:rPr>
              <a:t> </a:t>
            </a:r>
            <a:r>
              <a:rPr lang="en-US" dirty="0" smtClean="0"/>
              <a:t>when </a:t>
            </a:r>
            <a:r>
              <a:rPr lang="en-US" dirty="0"/>
              <a:t>used for </a:t>
            </a:r>
            <a:r>
              <a:rPr lang="en-US" dirty="0" smtClean="0"/>
              <a:t>design</a:t>
            </a:r>
            <a:endParaRPr lang="en-US" dirty="0"/>
          </a:p>
        </p:txBody>
      </p:sp>
      <p:sp>
        <p:nvSpPr>
          <p:cNvPr id="20483" name="Rectangle 3"/>
          <p:cNvSpPr>
            <a:spLocks/>
          </p:cNvSpPr>
          <p:nvPr/>
        </p:nvSpPr>
        <p:spPr bwMode="auto">
          <a:xfrm>
            <a:off x="8573259" y="6431577"/>
            <a:ext cx="342141" cy="307777"/>
          </a:xfrm>
          <a:prstGeom prst="rect">
            <a:avLst/>
          </a:prstGeom>
          <a:noFill/>
          <a:ln w="12700">
            <a:noFill/>
            <a:miter lim="800000"/>
            <a:headEnd type="none" w="med" len="med"/>
            <a:tailEnd type="none" w="med" len="med"/>
          </a:ln>
        </p:spPr>
        <p:txBody>
          <a:bodyPr wrap="none" lIns="0" tIns="0" rIns="0" bIns="0" anchor="ctr">
            <a:prstTxWarp prst="textNoShape">
              <a:avLst/>
            </a:prstTxWarp>
            <a:spAutoFit/>
          </a:bodyPr>
          <a:lstStyle/>
          <a:p>
            <a:pPr algn="r"/>
            <a:r>
              <a:rPr lang="en-US" sz="2000" b="1" dirty="0">
                <a:solidFill>
                  <a:srgbClr val="0000FF"/>
                </a:solidFill>
                <a:effectLst>
                  <a:outerShdw blurRad="38100" dist="38100" dir="2700000" algn="tl">
                    <a:srgbClr val="000000"/>
                  </a:outerShdw>
                </a:effectLst>
                <a:ea typeface="Helvetica Neue Light" charset="0"/>
                <a:cs typeface="Helvetica Neue Light" charset="0"/>
              </a:rPr>
              <a:t>Q2</a:t>
            </a:r>
          </a:p>
        </p:txBody>
      </p:sp>
      <p:graphicFrame>
        <p:nvGraphicFramePr>
          <p:cNvPr id="76802" name="Object 2"/>
          <p:cNvGraphicFramePr>
            <a:graphicFrameLocks noGrp="1" noChangeAspect="1"/>
          </p:cNvGraphicFramePr>
          <p:nvPr>
            <p:extLst>
              <p:ext uri="{D42A27DB-BD31-4B8C-83A1-F6EECF244321}">
                <p14:modId xmlns:p14="http://schemas.microsoft.com/office/powerpoint/2010/main" val="3270975436"/>
              </p:ext>
            </p:extLst>
          </p:nvPr>
        </p:nvGraphicFramePr>
        <p:xfrm>
          <a:off x="457200" y="876895"/>
          <a:ext cx="7772400" cy="3382433"/>
        </p:xfrm>
        <a:graphic>
          <a:graphicData uri="http://schemas.openxmlformats.org/presentationml/2006/ole">
            <mc:AlternateContent xmlns:mc="http://schemas.openxmlformats.org/markup-compatibility/2006">
              <mc:Choice xmlns:v="urn:schemas-microsoft-com:vml" Requires="v">
                <p:oleObj spid="_x0000_s2078" name="Visio" r:id="rId4" imgW="5356080" imgH="2180520" progId="Visio.Drawing.11">
                  <p:embed/>
                </p:oleObj>
              </mc:Choice>
              <mc:Fallback>
                <p:oleObj name="Visio" r:id="rId4" imgW="5356080" imgH="2180520" progId="Visio.Drawing.11">
                  <p:embed/>
                  <p:pic>
                    <p:nvPicPr>
                      <p:cNvPr id="0" name=""/>
                      <p:cNvPicPr>
                        <a:picLocks noGrp="1"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57200" y="876895"/>
                        <a:ext cx="7772400" cy="33824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grpSp>
        <p:nvGrpSpPr>
          <p:cNvPr id="8" name="Group 5"/>
          <p:cNvGrpSpPr>
            <a:grpSpLocks/>
          </p:cNvGrpSpPr>
          <p:nvPr/>
        </p:nvGrpSpPr>
        <p:grpSpPr bwMode="auto">
          <a:xfrm>
            <a:off x="5861446" y="1562695"/>
            <a:ext cx="3053953" cy="1964531"/>
            <a:chOff x="0" y="0"/>
            <a:chExt cx="2736" cy="1760"/>
          </a:xfrm>
        </p:grpSpPr>
        <p:sp>
          <p:nvSpPr>
            <p:cNvPr id="9" name="AutoShape 6"/>
            <p:cNvSpPr>
              <a:spLocks/>
            </p:cNvSpPr>
            <p:nvPr/>
          </p:nvSpPr>
          <p:spPr bwMode="auto">
            <a:xfrm>
              <a:off x="104" y="1496"/>
              <a:ext cx="312" cy="264"/>
            </a:xfrm>
            <a:prstGeom prst="roundRect">
              <a:avLst>
                <a:gd name="adj" fmla="val 45454"/>
              </a:avLst>
            </a:prstGeom>
            <a:noFill/>
            <a:ln w="50800">
              <a:solidFill>
                <a:srgbClr val="0044FE"/>
              </a:solidFill>
              <a:prstDash val="solid"/>
              <a:round/>
              <a:headEnd type="none" w="med" len="med"/>
              <a:tailEnd type="none" w="med" len="med"/>
            </a:ln>
            <a:effectLst>
              <a:outerShdw blurRad="101600" algn="ctr" rotWithShape="0">
                <a:schemeClr val="bg2">
                  <a:alpha val="50000"/>
                </a:schemeClr>
              </a:outerShdw>
            </a:effectLst>
          </p:spPr>
          <p:txBody>
            <a:bodyPr lIns="0" tIns="0" rIns="0" bIns="0">
              <a:prstTxWarp prst="textNoShape">
                <a:avLst/>
              </a:prstTxWarp>
            </a:bodyPr>
            <a:lstStyle/>
            <a:p>
              <a:endParaRPr lang="en-US"/>
            </a:p>
          </p:txBody>
        </p:sp>
        <p:sp>
          <p:nvSpPr>
            <p:cNvPr id="10" name="AutoShape 7"/>
            <p:cNvSpPr>
              <a:spLocks/>
            </p:cNvSpPr>
            <p:nvPr/>
          </p:nvSpPr>
          <p:spPr bwMode="auto">
            <a:xfrm>
              <a:off x="0" y="0"/>
              <a:ext cx="2736" cy="544"/>
            </a:xfrm>
            <a:prstGeom prst="roundRect">
              <a:avLst>
                <a:gd name="adj" fmla="val 22056"/>
              </a:avLst>
            </a:prstGeom>
            <a:gradFill flip="none" rotWithShape="1">
              <a:gsLst>
                <a:gs pos="0">
                  <a:schemeClr val="accent2">
                    <a:tint val="50000"/>
                    <a:satMod val="300000"/>
                    <a:alpha val="57000"/>
                  </a:schemeClr>
                </a:gs>
                <a:gs pos="35000">
                  <a:schemeClr val="accent2">
                    <a:tint val="37000"/>
                    <a:satMod val="300000"/>
                    <a:alpha val="57000"/>
                  </a:schemeClr>
                </a:gs>
                <a:gs pos="100000">
                  <a:schemeClr val="accent2">
                    <a:tint val="15000"/>
                    <a:satMod val="350000"/>
                    <a:alpha val="57000"/>
                  </a:schemeClr>
                </a:gs>
              </a:gsLst>
              <a:lin ang="16200000" scaled="1"/>
              <a:tileRect/>
            </a:gradFill>
            <a:ln>
              <a:headEnd type="none" w="med" len="med"/>
              <a:tailEnd type="none" w="med" len="med"/>
            </a:ln>
          </p:spPr>
          <p:style>
            <a:lnRef idx="1">
              <a:schemeClr val="accent2"/>
            </a:lnRef>
            <a:fillRef idx="2">
              <a:schemeClr val="accent2"/>
            </a:fillRef>
            <a:effectRef idx="1">
              <a:schemeClr val="accent2"/>
            </a:effectRef>
            <a:fontRef idx="minor">
              <a:schemeClr val="dk1"/>
            </a:fontRef>
          </p:style>
          <p:txBody>
            <a:bodyPr lIns="0" tIns="0" rIns="0" bIns="0" anchor="ctr">
              <a:prstTxWarp prst="textNoShape">
                <a:avLst/>
              </a:prstTxWarp>
            </a:bodyPr>
            <a:lstStyle/>
            <a:p>
              <a:r>
                <a:rPr lang="en-US" sz="2500" b="1" dirty="0">
                  <a:effectLst>
                    <a:outerShdw blurRad="38100" dist="38100" dir="2700000" algn="tl">
                      <a:srgbClr val="000000"/>
                    </a:outerShdw>
                  </a:effectLst>
                  <a:latin typeface="Helvetica Neue" charset="0"/>
                  <a:ea typeface="Helvetica Neue" charset="0"/>
                  <a:cs typeface="Helvetica Neue" charset="0"/>
                  <a:sym typeface="Helvetica Neue" charset="0"/>
                </a:rPr>
                <a:t>Navigability arrow</a:t>
              </a:r>
            </a:p>
          </p:txBody>
        </p:sp>
        <p:sp>
          <p:nvSpPr>
            <p:cNvPr id="11" name="Line 8"/>
            <p:cNvSpPr>
              <a:spLocks noChangeShapeType="1"/>
            </p:cNvSpPr>
            <p:nvPr/>
          </p:nvSpPr>
          <p:spPr bwMode="auto">
            <a:xfrm rot="10800000" flipH="1">
              <a:off x="309" y="550"/>
              <a:ext cx="389" cy="961"/>
            </a:xfrm>
            <a:prstGeom prst="line">
              <a:avLst/>
            </a:prstGeom>
            <a:noFill/>
            <a:ln w="50800">
              <a:solidFill>
                <a:srgbClr val="0044FE"/>
              </a:solidFill>
              <a:prstDash val="solid"/>
              <a:round/>
              <a:headEnd type="none" w="med" len="med"/>
              <a:tailEnd type="none" w="med" len="med"/>
            </a:ln>
          </p:spPr>
          <p:txBody>
            <a:bodyPr>
              <a:prstTxWarp prst="textNoShape">
                <a:avLst/>
              </a:prstTxWarp>
            </a:bodyPr>
            <a:lstStyle/>
            <a:p>
              <a:endParaRPr lang="en-US"/>
            </a:p>
          </p:txBody>
        </p:sp>
      </p:grpSp>
      <p:grpSp>
        <p:nvGrpSpPr>
          <p:cNvPr id="12" name="Group 9"/>
          <p:cNvGrpSpPr>
            <a:grpSpLocks/>
          </p:cNvGrpSpPr>
          <p:nvPr/>
        </p:nvGrpSpPr>
        <p:grpSpPr bwMode="auto">
          <a:xfrm>
            <a:off x="985837" y="1562695"/>
            <a:ext cx="5241727" cy="1777008"/>
            <a:chOff x="0" y="0"/>
            <a:chExt cx="4696" cy="1592"/>
          </a:xfrm>
        </p:grpSpPr>
        <p:sp>
          <p:nvSpPr>
            <p:cNvPr id="13" name="AutoShape 10"/>
            <p:cNvSpPr>
              <a:spLocks/>
            </p:cNvSpPr>
            <p:nvPr/>
          </p:nvSpPr>
          <p:spPr bwMode="auto">
            <a:xfrm>
              <a:off x="4384" y="1328"/>
              <a:ext cx="312" cy="264"/>
            </a:xfrm>
            <a:prstGeom prst="roundRect">
              <a:avLst>
                <a:gd name="adj" fmla="val 45454"/>
              </a:avLst>
            </a:prstGeom>
            <a:noFill/>
            <a:ln w="50800">
              <a:solidFill>
                <a:srgbClr val="800000"/>
              </a:solidFill>
              <a:prstDash val="solid"/>
              <a:round/>
              <a:headEnd type="none" w="med" len="med"/>
              <a:tailEnd type="none" w="med" len="med"/>
            </a:ln>
            <a:effectLst>
              <a:outerShdw blurRad="101600" algn="ctr" rotWithShape="0">
                <a:schemeClr val="bg2">
                  <a:alpha val="50000"/>
                </a:schemeClr>
              </a:outerShdw>
            </a:effectLst>
          </p:spPr>
          <p:txBody>
            <a:bodyPr lIns="0" tIns="0" rIns="0" bIns="0">
              <a:prstTxWarp prst="textNoShape">
                <a:avLst/>
              </a:prstTxWarp>
            </a:bodyPr>
            <a:lstStyle/>
            <a:p>
              <a:endParaRPr lang="en-US"/>
            </a:p>
          </p:txBody>
        </p:sp>
        <p:sp>
          <p:nvSpPr>
            <p:cNvPr id="14" name="AutoShape 11"/>
            <p:cNvSpPr>
              <a:spLocks/>
            </p:cNvSpPr>
            <p:nvPr/>
          </p:nvSpPr>
          <p:spPr bwMode="auto">
            <a:xfrm>
              <a:off x="0" y="0"/>
              <a:ext cx="4032" cy="544"/>
            </a:xfrm>
            <a:prstGeom prst="roundRect">
              <a:avLst>
                <a:gd name="adj" fmla="val 22056"/>
              </a:avLst>
            </a:prstGeom>
            <a:gradFill flip="none" rotWithShape="1">
              <a:gsLst>
                <a:gs pos="0">
                  <a:schemeClr val="accent4">
                    <a:tint val="50000"/>
                    <a:satMod val="300000"/>
                    <a:alpha val="66000"/>
                  </a:schemeClr>
                </a:gs>
                <a:gs pos="35000">
                  <a:schemeClr val="accent4">
                    <a:tint val="37000"/>
                    <a:satMod val="300000"/>
                    <a:alpha val="66000"/>
                  </a:schemeClr>
                </a:gs>
                <a:gs pos="100000">
                  <a:schemeClr val="accent4">
                    <a:tint val="15000"/>
                    <a:satMod val="350000"/>
                    <a:alpha val="66000"/>
                  </a:schemeClr>
                </a:gs>
              </a:gsLst>
              <a:lin ang="16200000" scaled="1"/>
              <a:tileRect/>
            </a:gradFill>
            <a:ln>
              <a:headEnd type="none" w="med" len="med"/>
              <a:tailEnd type="none" w="med" len="med"/>
            </a:ln>
          </p:spPr>
          <p:style>
            <a:lnRef idx="1">
              <a:schemeClr val="accent4"/>
            </a:lnRef>
            <a:fillRef idx="2">
              <a:schemeClr val="accent4"/>
            </a:fillRef>
            <a:effectRef idx="1">
              <a:schemeClr val="accent4"/>
            </a:effectRef>
            <a:fontRef idx="minor">
              <a:schemeClr val="dk1"/>
            </a:fontRef>
          </p:style>
          <p:txBody>
            <a:bodyPr lIns="0" tIns="0" rIns="0" bIns="0" anchor="ctr">
              <a:prstTxWarp prst="textNoShape">
                <a:avLst/>
              </a:prstTxWarp>
            </a:bodyPr>
            <a:lstStyle/>
            <a:p>
              <a:r>
                <a:rPr lang="en-US" sz="2500" b="1" dirty="0">
                  <a:effectLst>
                    <a:outerShdw blurRad="38100" dist="38100" dir="2700000" algn="tl">
                      <a:srgbClr val="000000"/>
                    </a:outerShdw>
                  </a:effectLst>
                  <a:latin typeface="Helvetica Neue" charset="0"/>
                  <a:ea typeface="Helvetica Neue" charset="0"/>
                  <a:cs typeface="Helvetica Neue" charset="0"/>
                  <a:sym typeface="Helvetica Neue" charset="0"/>
                </a:rPr>
                <a:t>Multiplicity</a:t>
              </a:r>
              <a:r>
                <a:rPr lang="en-US" sz="2500" dirty="0">
                  <a:effectLst>
                    <a:outerShdw blurRad="38100" dist="38100" dir="2700000" algn="tl">
                      <a:srgbClr val="000000"/>
                    </a:outerShdw>
                  </a:effectLst>
                  <a:ea typeface="Helvetica Neue Light" charset="0"/>
                  <a:cs typeface="Helvetica Neue Light" charset="0"/>
                </a:rPr>
                <a:t> only at target end</a:t>
              </a:r>
            </a:p>
          </p:txBody>
        </p:sp>
        <p:sp>
          <p:nvSpPr>
            <p:cNvPr id="15" name="Line 12"/>
            <p:cNvSpPr>
              <a:spLocks noChangeShapeType="1"/>
            </p:cNvSpPr>
            <p:nvPr/>
          </p:nvSpPr>
          <p:spPr bwMode="auto">
            <a:xfrm rot="10800000">
              <a:off x="3748" y="555"/>
              <a:ext cx="670" cy="800"/>
            </a:xfrm>
            <a:prstGeom prst="line">
              <a:avLst/>
            </a:prstGeom>
            <a:noFill/>
            <a:ln w="50800">
              <a:solidFill>
                <a:srgbClr val="800000"/>
              </a:solidFill>
              <a:prstDash val="solid"/>
              <a:round/>
              <a:headEnd type="none" w="med" len="med"/>
              <a:tailEnd type="none" w="med" len="med"/>
            </a:ln>
          </p:spPr>
          <p:txBody>
            <a:bodyPr>
              <a:prstTxWarp prst="textNoShape">
                <a:avLst/>
              </a:prstTxWarp>
            </a:bodyPr>
            <a:lstStyle/>
            <a:p>
              <a:endParaRPr lang="en-US"/>
            </a:p>
          </p:txBody>
        </p:sp>
      </p:grpSp>
      <p:grpSp>
        <p:nvGrpSpPr>
          <p:cNvPr id="16" name="Group 13"/>
          <p:cNvGrpSpPr>
            <a:grpSpLocks/>
          </p:cNvGrpSpPr>
          <p:nvPr/>
        </p:nvGrpSpPr>
        <p:grpSpPr bwMode="auto">
          <a:xfrm>
            <a:off x="4414837" y="3429000"/>
            <a:ext cx="4500563" cy="1500188"/>
            <a:chOff x="0" y="0"/>
            <a:chExt cx="4032" cy="1344"/>
          </a:xfrm>
        </p:grpSpPr>
        <p:sp>
          <p:nvSpPr>
            <p:cNvPr id="17" name="AutoShape 14"/>
            <p:cNvSpPr>
              <a:spLocks/>
            </p:cNvSpPr>
            <p:nvPr/>
          </p:nvSpPr>
          <p:spPr bwMode="auto">
            <a:xfrm>
              <a:off x="456" y="0"/>
              <a:ext cx="1200" cy="264"/>
            </a:xfrm>
            <a:prstGeom prst="roundRect">
              <a:avLst>
                <a:gd name="adj" fmla="val 45454"/>
              </a:avLst>
            </a:prstGeom>
            <a:noFill/>
            <a:ln w="50800">
              <a:solidFill>
                <a:srgbClr val="0044FE"/>
              </a:solidFill>
              <a:prstDash val="solid"/>
              <a:round/>
              <a:headEnd type="none" w="med" len="med"/>
              <a:tailEnd type="none" w="med" len="med"/>
            </a:ln>
            <a:effectLst>
              <a:outerShdw blurRad="101600" algn="ctr" rotWithShape="0">
                <a:schemeClr val="bg2">
                  <a:alpha val="50000"/>
                </a:schemeClr>
              </a:outerShdw>
            </a:effectLst>
          </p:spPr>
          <p:txBody>
            <a:bodyPr lIns="0" tIns="0" rIns="0" bIns="0">
              <a:prstTxWarp prst="textNoShape">
                <a:avLst/>
              </a:prstTxWarp>
            </a:bodyPr>
            <a:lstStyle/>
            <a:p>
              <a:endParaRPr lang="en-US"/>
            </a:p>
          </p:txBody>
        </p:sp>
        <p:sp>
          <p:nvSpPr>
            <p:cNvPr id="18" name="AutoShape 15"/>
            <p:cNvSpPr>
              <a:spLocks/>
            </p:cNvSpPr>
            <p:nvPr/>
          </p:nvSpPr>
          <p:spPr bwMode="auto">
            <a:xfrm>
              <a:off x="0" y="800"/>
              <a:ext cx="4032" cy="544"/>
            </a:xfrm>
            <a:prstGeom prst="roundRect">
              <a:avLst>
                <a:gd name="adj" fmla="val 22056"/>
              </a:avLst>
            </a:prstGeom>
            <a:gradFill flip="none" rotWithShape="1">
              <a:gsLst>
                <a:gs pos="0">
                  <a:schemeClr val="accent2">
                    <a:tint val="100000"/>
                    <a:shade val="100000"/>
                    <a:satMod val="130000"/>
                    <a:alpha val="50000"/>
                  </a:schemeClr>
                </a:gs>
                <a:gs pos="100000">
                  <a:schemeClr val="accent2">
                    <a:tint val="50000"/>
                    <a:shade val="100000"/>
                    <a:satMod val="350000"/>
                    <a:alpha val="50000"/>
                  </a:schemeClr>
                </a:gs>
              </a:gsLst>
              <a:lin ang="16200000" scaled="0"/>
              <a:tileRect/>
            </a:gradFill>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lIns="0" tIns="0" rIns="0" bIns="0" anchor="ctr">
              <a:prstTxWarp prst="textNoShape">
                <a:avLst/>
              </a:prstTxWarp>
            </a:bodyPr>
            <a:lstStyle/>
            <a:p>
              <a:r>
                <a:rPr lang="en-US" sz="2500" b="1" dirty="0">
                  <a:effectLst>
                    <a:outerShdw blurRad="38100" dist="38100" dir="2700000" algn="tl">
                      <a:srgbClr val="000000"/>
                    </a:outerShdw>
                  </a:effectLst>
                  <a:latin typeface="Helvetica Neue" charset="0"/>
                  <a:ea typeface="Helvetica Neue" charset="0"/>
                  <a:cs typeface="Helvetica Neue" charset="0"/>
                  <a:sym typeface="Helvetica Neue" charset="0"/>
                </a:rPr>
                <a:t>Role name</a:t>
              </a:r>
              <a:r>
                <a:rPr lang="en-US" sz="2500" dirty="0">
                  <a:effectLst>
                    <a:outerShdw blurRad="38100" dist="38100" dir="2700000" algn="tl">
                      <a:srgbClr val="000000"/>
                    </a:outerShdw>
                  </a:effectLst>
                  <a:ea typeface="Helvetica Neue Light" charset="0"/>
                  <a:cs typeface="Helvetica Neue Light" charset="0"/>
                </a:rPr>
                <a:t> only at target end</a:t>
              </a:r>
            </a:p>
          </p:txBody>
        </p:sp>
        <p:sp>
          <p:nvSpPr>
            <p:cNvPr id="19" name="Line 16"/>
            <p:cNvSpPr>
              <a:spLocks noChangeShapeType="1"/>
            </p:cNvSpPr>
            <p:nvPr/>
          </p:nvSpPr>
          <p:spPr bwMode="auto">
            <a:xfrm>
              <a:off x="1432" y="255"/>
              <a:ext cx="216" cy="540"/>
            </a:xfrm>
            <a:prstGeom prst="line">
              <a:avLst/>
            </a:prstGeom>
            <a:noFill/>
            <a:ln w="50800">
              <a:solidFill>
                <a:srgbClr val="0044FE"/>
              </a:solidFill>
              <a:prstDash val="solid"/>
              <a:round/>
              <a:headEnd type="none" w="med" len="med"/>
              <a:tailEnd type="none" w="med" len="med"/>
            </a:ln>
          </p:spPr>
          <p:txBody>
            <a:bodyPr>
              <a:prstTxWarp prst="textNoShape">
                <a:avLst/>
              </a:prstTxWarp>
            </a:bodyPr>
            <a:lstStyle/>
            <a:p>
              <a:endParaRPr lang="en-US"/>
            </a:p>
          </p:txBody>
        </p:sp>
      </p:grpSp>
      <p:sp>
        <p:nvSpPr>
          <p:cNvPr id="20" name="AutoShape 17"/>
          <p:cNvSpPr>
            <a:spLocks/>
          </p:cNvSpPr>
          <p:nvPr/>
        </p:nvSpPr>
        <p:spPr bwMode="auto">
          <a:xfrm>
            <a:off x="5361384" y="5107781"/>
            <a:ext cx="3554016" cy="607219"/>
          </a:xfrm>
          <a:prstGeom prst="roundRect">
            <a:avLst>
              <a:gd name="adj" fmla="val 22056"/>
            </a:avLst>
          </a:prstGeom>
          <a:gradFill flip="none" rotWithShape="1">
            <a:gsLst>
              <a:gs pos="0">
                <a:schemeClr val="accent1">
                  <a:tint val="100000"/>
                  <a:shade val="100000"/>
                  <a:satMod val="130000"/>
                  <a:alpha val="62000"/>
                </a:schemeClr>
              </a:gs>
              <a:gs pos="100000">
                <a:schemeClr val="accent1">
                  <a:tint val="50000"/>
                  <a:shade val="100000"/>
                  <a:satMod val="350000"/>
                  <a:alpha val="62000"/>
                </a:schemeClr>
              </a:gs>
            </a:gsLst>
            <a:lin ang="16200000" scaled="0"/>
            <a:tileRect/>
          </a:gradFill>
          <a:ln>
            <a:headEnd type="none" w="med" len="med"/>
            <a:tailEnd type="none" w="med" len="med"/>
          </a:ln>
        </p:spPr>
        <p:style>
          <a:lnRef idx="0">
            <a:schemeClr val="accent1"/>
          </a:lnRef>
          <a:fillRef idx="3">
            <a:schemeClr val="accent1"/>
          </a:fillRef>
          <a:effectRef idx="3">
            <a:schemeClr val="accent1"/>
          </a:effectRef>
          <a:fontRef idx="minor">
            <a:schemeClr val="lt1"/>
          </a:fontRef>
        </p:style>
        <p:txBody>
          <a:bodyPr lIns="0" tIns="0" rIns="0" bIns="0" anchor="ctr">
            <a:prstTxWarp prst="textNoShape">
              <a:avLst/>
            </a:prstTxWarp>
          </a:bodyPr>
          <a:lstStyle/>
          <a:p>
            <a:r>
              <a:rPr lang="en-US" sz="2500" dirty="0">
                <a:effectLst>
                  <a:outerShdw blurRad="38100" dist="38100" dir="2700000" algn="tl">
                    <a:srgbClr val="000000"/>
                  </a:outerShdw>
                </a:effectLst>
                <a:ea typeface="Helvetica Neue Light" charset="0"/>
                <a:cs typeface="Helvetica Neue Light" charset="0"/>
              </a:rPr>
              <a:t>No</a:t>
            </a:r>
            <a:r>
              <a:rPr lang="en-US" sz="2500" b="1" dirty="0">
                <a:effectLst>
                  <a:outerShdw blurRad="38100" dist="38100" dir="2700000" algn="tl">
                    <a:srgbClr val="000000"/>
                  </a:outerShdw>
                </a:effectLst>
                <a:latin typeface="Helvetica Neue" charset="0"/>
                <a:ea typeface="Helvetica Neue" charset="0"/>
                <a:cs typeface="Helvetica Neue" charset="0"/>
                <a:sym typeface="Helvetica Neue" charset="0"/>
              </a:rPr>
              <a:t> association name</a:t>
            </a:r>
          </a:p>
        </p:txBody>
      </p:sp>
    </p:spTree>
    <p:extLst>
      <p:ext uri="{BB962C8B-B14F-4D97-AF65-F5344CB8AC3E}">
        <p14:creationId xmlns:p14="http://schemas.microsoft.com/office/powerpoint/2010/main" val="3998359397"/>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xmlns:p14="http://schemas.microsoft.com/office/powerpoint/2010/mai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500" fill="hold"/>
                                        <p:tgtEl>
                                          <p:spTgt spid="8"/>
                                        </p:tgtEl>
                                        <p:attrNameLst>
                                          <p:attrName>ppt_w</p:attrName>
                                        </p:attrNameLst>
                                      </p:cBhvr>
                                      <p:tavLst>
                                        <p:tav tm="0">
                                          <p:val>
                                            <p:fltVal val="0"/>
                                          </p:val>
                                        </p:tav>
                                        <p:tav tm="100000">
                                          <p:val>
                                            <p:strVal val="#ppt_w"/>
                                          </p:val>
                                        </p:tav>
                                      </p:tavLst>
                                    </p:anim>
                                    <p:anim calcmode="lin" valueType="num">
                                      <p:cBhvr>
                                        <p:cTn id="8" dur="500" fill="hold"/>
                                        <p:tgtEl>
                                          <p:spTgt spid="8"/>
                                        </p:tgtEl>
                                        <p:attrNameLst>
                                          <p:attrName>ppt_h</p:attrName>
                                        </p:attrNameLst>
                                      </p:cBhvr>
                                      <p:tavLst>
                                        <p:tav tm="0">
                                          <p:val>
                                            <p:fltVal val="0"/>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23" presetClass="entr" presetSubtype="16" fill="hold" nodeType="clickEffect">
                                  <p:stCondLst>
                                    <p:cond delay="0"/>
                                  </p:stCondLst>
                                  <p:childTnLst>
                                    <p:set>
                                      <p:cBhvr>
                                        <p:cTn id="12" dur="1" fill="hold">
                                          <p:stCondLst>
                                            <p:cond delay="0"/>
                                          </p:stCondLst>
                                        </p:cTn>
                                        <p:tgtEl>
                                          <p:spTgt spid="12"/>
                                        </p:tgtEl>
                                        <p:attrNameLst>
                                          <p:attrName>style.visibility</p:attrName>
                                        </p:attrNameLst>
                                      </p:cBhvr>
                                      <p:to>
                                        <p:strVal val="visible"/>
                                      </p:to>
                                    </p:set>
                                    <p:anim calcmode="lin" valueType="num">
                                      <p:cBhvr>
                                        <p:cTn id="13" dur="500" fill="hold"/>
                                        <p:tgtEl>
                                          <p:spTgt spid="12"/>
                                        </p:tgtEl>
                                        <p:attrNameLst>
                                          <p:attrName>ppt_w</p:attrName>
                                        </p:attrNameLst>
                                      </p:cBhvr>
                                      <p:tavLst>
                                        <p:tav tm="0">
                                          <p:val>
                                            <p:fltVal val="0"/>
                                          </p:val>
                                        </p:tav>
                                        <p:tav tm="100000">
                                          <p:val>
                                            <p:strVal val="#ppt_w"/>
                                          </p:val>
                                        </p:tav>
                                      </p:tavLst>
                                    </p:anim>
                                    <p:anim calcmode="lin" valueType="num">
                                      <p:cBhvr>
                                        <p:cTn id="14" dur="500" fill="hold"/>
                                        <p:tgtEl>
                                          <p:spTgt spid="12"/>
                                        </p:tgtEl>
                                        <p:attrNameLst>
                                          <p:attrName>ppt_h</p:attrName>
                                        </p:attrNameLst>
                                      </p:cBhvr>
                                      <p:tavLst>
                                        <p:tav tm="0">
                                          <p:val>
                                            <p:fltVal val="0"/>
                                          </p:val>
                                        </p:tav>
                                        <p:tav tm="100000">
                                          <p:val>
                                            <p:strVal val="#ppt_h"/>
                                          </p:val>
                                        </p:tav>
                                      </p:tavLst>
                                    </p:anim>
                                  </p:childTnLst>
                                </p:cTn>
                              </p:par>
                            </p:childTnLst>
                          </p:cTn>
                        </p:par>
                      </p:childTnLst>
                    </p:cTn>
                  </p:par>
                  <p:par>
                    <p:cTn id="15" fill="hold">
                      <p:stCondLst>
                        <p:cond delay="indefinite"/>
                      </p:stCondLst>
                      <p:childTnLst>
                        <p:par>
                          <p:cTn id="16" fill="hold">
                            <p:stCondLst>
                              <p:cond delay="0"/>
                            </p:stCondLst>
                            <p:childTnLst>
                              <p:par>
                                <p:cTn id="17" presetID="23" presetClass="entr" presetSubtype="16" fill="hold" nodeType="clickEffect">
                                  <p:stCondLst>
                                    <p:cond delay="0"/>
                                  </p:stCondLst>
                                  <p:childTnLst>
                                    <p:set>
                                      <p:cBhvr>
                                        <p:cTn id="18" dur="1" fill="hold">
                                          <p:stCondLst>
                                            <p:cond delay="0"/>
                                          </p:stCondLst>
                                        </p:cTn>
                                        <p:tgtEl>
                                          <p:spTgt spid="16"/>
                                        </p:tgtEl>
                                        <p:attrNameLst>
                                          <p:attrName>style.visibility</p:attrName>
                                        </p:attrNameLst>
                                      </p:cBhvr>
                                      <p:to>
                                        <p:strVal val="visible"/>
                                      </p:to>
                                    </p:set>
                                    <p:anim calcmode="lin" valueType="num">
                                      <p:cBhvr>
                                        <p:cTn id="19" dur="500" fill="hold"/>
                                        <p:tgtEl>
                                          <p:spTgt spid="16"/>
                                        </p:tgtEl>
                                        <p:attrNameLst>
                                          <p:attrName>ppt_w</p:attrName>
                                        </p:attrNameLst>
                                      </p:cBhvr>
                                      <p:tavLst>
                                        <p:tav tm="0">
                                          <p:val>
                                            <p:fltVal val="0"/>
                                          </p:val>
                                        </p:tav>
                                        <p:tav tm="100000">
                                          <p:val>
                                            <p:strVal val="#ppt_w"/>
                                          </p:val>
                                        </p:tav>
                                      </p:tavLst>
                                    </p:anim>
                                    <p:anim calcmode="lin" valueType="num">
                                      <p:cBhvr>
                                        <p:cTn id="20" dur="500" fill="hold"/>
                                        <p:tgtEl>
                                          <p:spTgt spid="16"/>
                                        </p:tgtEl>
                                        <p:attrNameLst>
                                          <p:attrName>ppt_h</p:attrName>
                                        </p:attrNameLst>
                                      </p:cBhvr>
                                      <p:tavLst>
                                        <p:tav tm="0">
                                          <p:val>
                                            <p:fltVal val="0"/>
                                          </p:val>
                                        </p:tav>
                                        <p:tav tm="100000">
                                          <p:val>
                                            <p:strVal val="#ppt_h"/>
                                          </p:val>
                                        </p:tav>
                                      </p:tavLst>
                                    </p:anim>
                                  </p:childTnLst>
                                </p:cTn>
                              </p:par>
                            </p:childTnLst>
                          </p:cTn>
                        </p:par>
                      </p:childTnLst>
                    </p:cTn>
                  </p:par>
                  <p:par>
                    <p:cTn id="21" fill="hold">
                      <p:stCondLst>
                        <p:cond delay="indefinite"/>
                      </p:stCondLst>
                      <p:childTnLst>
                        <p:par>
                          <p:cTn id="22" fill="hold">
                            <p:stCondLst>
                              <p:cond delay="0"/>
                            </p:stCondLst>
                            <p:childTnLst>
                              <p:par>
                                <p:cTn id="23" presetID="23" presetClass="entr" presetSubtype="16" fill="hold" grpId="0" nodeType="clickEffect">
                                  <p:stCondLst>
                                    <p:cond delay="0"/>
                                  </p:stCondLst>
                                  <p:childTnLst>
                                    <p:set>
                                      <p:cBhvr>
                                        <p:cTn id="24" dur="1" fill="hold">
                                          <p:stCondLst>
                                            <p:cond delay="0"/>
                                          </p:stCondLst>
                                        </p:cTn>
                                        <p:tgtEl>
                                          <p:spTgt spid="20"/>
                                        </p:tgtEl>
                                        <p:attrNameLst>
                                          <p:attrName>style.visibility</p:attrName>
                                        </p:attrNameLst>
                                      </p:cBhvr>
                                      <p:to>
                                        <p:strVal val="visible"/>
                                      </p:to>
                                    </p:set>
                                    <p:anim calcmode="lin" valueType="num">
                                      <p:cBhvr>
                                        <p:cTn id="25" dur="500" fill="hold"/>
                                        <p:tgtEl>
                                          <p:spTgt spid="20"/>
                                        </p:tgtEl>
                                        <p:attrNameLst>
                                          <p:attrName>ppt_w</p:attrName>
                                        </p:attrNameLst>
                                      </p:cBhvr>
                                      <p:tavLst>
                                        <p:tav tm="0">
                                          <p:val>
                                            <p:fltVal val="0"/>
                                          </p:val>
                                        </p:tav>
                                        <p:tav tm="100000">
                                          <p:val>
                                            <p:strVal val="#ppt_w"/>
                                          </p:val>
                                        </p:tav>
                                      </p:tavLst>
                                    </p:anim>
                                    <p:anim calcmode="lin" valueType="num">
                                      <p:cBhvr>
                                        <p:cTn id="26" dur="500" fill="hold"/>
                                        <p:tgtEl>
                                          <p:spTgt spid="20"/>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autoUpdateAnimBg="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8562" name="Rectangle 2"/>
          <p:cNvSpPr>
            <a:spLocks noGrp="1" noChangeArrowheads="1"/>
          </p:cNvSpPr>
          <p:nvPr>
            <p:ph type="title"/>
          </p:nvPr>
        </p:nvSpPr>
        <p:spPr>
          <a:xfrm>
            <a:off x="228600" y="0"/>
            <a:ext cx="8915400" cy="533400"/>
          </a:xfrm>
        </p:spPr>
        <p:txBody>
          <a:bodyPr/>
          <a:lstStyle/>
          <a:p>
            <a:pPr algn="ctr"/>
            <a:r>
              <a:rPr lang="en-US" sz="2800" dirty="0">
                <a:solidFill>
                  <a:schemeClr val="bg1"/>
                </a:solidFill>
                <a:effectLst>
                  <a:outerShdw blurRad="50800" dist="38100" dir="2700000" algn="tl" rotWithShape="0">
                    <a:prstClr val="black">
                      <a:alpha val="40000"/>
                    </a:prstClr>
                  </a:outerShdw>
                </a:effectLst>
              </a:rPr>
              <a:t>Attribute Text </a:t>
            </a:r>
            <a:r>
              <a:rPr lang="en-US" sz="2800" dirty="0"/>
              <a:t>vs. Association Line Notation</a:t>
            </a:r>
          </a:p>
        </p:txBody>
      </p:sp>
      <p:graphicFrame>
        <p:nvGraphicFramePr>
          <p:cNvPr id="578563" name="Object 3"/>
          <p:cNvGraphicFramePr>
            <a:graphicFrameLocks noGrp="1" noChangeAspect="1"/>
          </p:cNvGraphicFramePr>
          <p:nvPr>
            <p:ph idx="1"/>
          </p:nvPr>
        </p:nvGraphicFramePr>
        <p:xfrm>
          <a:off x="152400" y="685800"/>
          <a:ext cx="8763000" cy="5973763"/>
        </p:xfrm>
        <a:graphic>
          <a:graphicData uri="http://schemas.openxmlformats.org/presentationml/2006/ole">
            <mc:AlternateContent xmlns:mc="http://schemas.openxmlformats.org/markup-compatibility/2006">
              <mc:Choice xmlns:v="urn:schemas-microsoft-com:vml" Requires="v">
                <p:oleObj spid="_x0000_s3102" name="Visio" r:id="rId4" imgW="5946480" imgH="4054320" progId="Visio.Drawing.11">
                  <p:embed/>
                </p:oleObj>
              </mc:Choice>
              <mc:Fallback>
                <p:oleObj name="Visio" r:id="rId4" imgW="5946480" imgH="4054320" progId="Visio.Drawing.11">
                  <p:embed/>
                  <p:pic>
                    <p:nvPicPr>
                      <p:cNvPr id="0" name=""/>
                      <p:cNvPicPr>
                        <a:picLocks noGrp="1"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52400" y="685800"/>
                        <a:ext cx="8763000" cy="59737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sp>
        <p:nvSpPr>
          <p:cNvPr id="578564" name="Text Box 4"/>
          <p:cNvSpPr txBox="1">
            <a:spLocks noChangeArrowheads="1"/>
          </p:cNvSpPr>
          <p:nvPr/>
        </p:nvSpPr>
        <p:spPr bwMode="auto">
          <a:xfrm>
            <a:off x="381000" y="3886200"/>
            <a:ext cx="1781382" cy="523220"/>
          </a:xfrm>
          <a:prstGeom prst="rect">
            <a:avLst/>
          </a:prstGeom>
          <a:noFill/>
          <a:ln w="9525">
            <a:noFill/>
            <a:miter lim="800000"/>
            <a:headEnd/>
            <a:tailEnd/>
          </a:ln>
          <a:effectLst/>
        </p:spPr>
        <p:txBody>
          <a:bodyPr wrap="none">
            <a:prstTxWarp prst="textNoShape">
              <a:avLst/>
            </a:prstTxWarp>
            <a:spAutoFit/>
          </a:bodyPr>
          <a:lstStyle/>
          <a:p>
            <a:pPr eaLnBrk="1" hangingPunct="1"/>
            <a:r>
              <a:rPr lang="en-US" sz="2800" b="1" dirty="0">
                <a:solidFill>
                  <a:srgbClr val="008000"/>
                </a:solidFill>
                <a:latin typeface="Arial" charset="0"/>
              </a:rPr>
              <a:t>Preferred</a:t>
            </a:r>
          </a:p>
        </p:txBody>
      </p:sp>
      <p:sp>
        <p:nvSpPr>
          <p:cNvPr id="578565" name="Text Box 5"/>
          <p:cNvSpPr txBox="1">
            <a:spLocks noChangeArrowheads="1"/>
          </p:cNvSpPr>
          <p:nvPr/>
        </p:nvSpPr>
        <p:spPr bwMode="auto">
          <a:xfrm>
            <a:off x="914400" y="6096000"/>
            <a:ext cx="890588" cy="396875"/>
          </a:xfrm>
          <a:prstGeom prst="rect">
            <a:avLst/>
          </a:prstGeom>
          <a:noFill/>
          <a:ln w="9525">
            <a:noFill/>
            <a:miter lim="800000"/>
            <a:headEnd/>
            <a:tailEnd/>
          </a:ln>
          <a:effectLst/>
        </p:spPr>
        <p:txBody>
          <a:bodyPr wrap="none">
            <a:prstTxWarp prst="textNoShape">
              <a:avLst/>
            </a:prstTxWarp>
            <a:spAutoFit/>
          </a:bodyPr>
          <a:lstStyle/>
          <a:p>
            <a:pPr eaLnBrk="1" hangingPunct="1"/>
            <a:r>
              <a:rPr lang="en-US" sz="2000" b="1" dirty="0">
                <a:solidFill>
                  <a:srgbClr val="800000"/>
                </a:solidFill>
                <a:latin typeface="Arial" charset="0"/>
              </a:rPr>
              <a:t>Avoid</a:t>
            </a:r>
          </a:p>
        </p:txBody>
      </p:sp>
      <p:sp>
        <p:nvSpPr>
          <p:cNvPr id="578566" name="Text Box 6"/>
          <p:cNvSpPr txBox="1">
            <a:spLocks noChangeArrowheads="1"/>
          </p:cNvSpPr>
          <p:nvPr/>
        </p:nvSpPr>
        <p:spPr bwMode="auto">
          <a:xfrm>
            <a:off x="762000" y="2133600"/>
            <a:ext cx="890588" cy="396875"/>
          </a:xfrm>
          <a:prstGeom prst="rect">
            <a:avLst/>
          </a:prstGeom>
          <a:noFill/>
          <a:ln w="9525">
            <a:noFill/>
            <a:miter lim="800000"/>
            <a:headEnd/>
            <a:tailEnd/>
          </a:ln>
          <a:effectLst/>
        </p:spPr>
        <p:txBody>
          <a:bodyPr wrap="none">
            <a:prstTxWarp prst="textNoShape">
              <a:avLst/>
            </a:prstTxWarp>
            <a:spAutoFit/>
          </a:bodyPr>
          <a:lstStyle/>
          <a:p>
            <a:pPr eaLnBrk="1" hangingPunct="1"/>
            <a:r>
              <a:rPr lang="en-US" sz="2000" b="1">
                <a:solidFill>
                  <a:srgbClr val="800000"/>
                </a:solidFill>
                <a:latin typeface="Arial" charset="0"/>
              </a:rPr>
              <a:t>Avoid</a:t>
            </a:r>
          </a:p>
        </p:txBody>
      </p:sp>
      <p:sp>
        <p:nvSpPr>
          <p:cNvPr id="578567" name="Text Box 7"/>
          <p:cNvSpPr txBox="1">
            <a:spLocks noChangeArrowheads="1"/>
          </p:cNvSpPr>
          <p:nvPr/>
        </p:nvSpPr>
        <p:spPr bwMode="auto">
          <a:xfrm>
            <a:off x="4648200" y="2286000"/>
            <a:ext cx="2400300" cy="304800"/>
          </a:xfrm>
          <a:prstGeom prst="rect">
            <a:avLst/>
          </a:prstGeom>
          <a:noFill/>
          <a:ln w="9525">
            <a:noFill/>
            <a:miter lim="800000"/>
            <a:headEnd/>
            <a:tailEnd/>
          </a:ln>
          <a:effectLst/>
        </p:spPr>
        <p:txBody>
          <a:bodyPr wrap="none">
            <a:prstTxWarp prst="textNoShape">
              <a:avLst/>
            </a:prstTxWarp>
            <a:spAutoFit/>
          </a:bodyPr>
          <a:lstStyle/>
          <a:p>
            <a:pPr eaLnBrk="1" hangingPunct="1"/>
            <a:r>
              <a:rPr lang="en-US" sz="1400" dirty="0">
                <a:solidFill>
                  <a:srgbClr val="CC0000"/>
                </a:solidFill>
                <a:latin typeface="Arial" charset="0"/>
              </a:rPr>
              <a:t>Role name is attribute name</a:t>
            </a:r>
          </a:p>
        </p:txBody>
      </p:sp>
      <p:sp>
        <p:nvSpPr>
          <p:cNvPr id="578568" name="Line 8"/>
          <p:cNvSpPr>
            <a:spLocks noChangeShapeType="1"/>
          </p:cNvSpPr>
          <p:nvPr/>
        </p:nvSpPr>
        <p:spPr bwMode="auto">
          <a:xfrm>
            <a:off x="5943600" y="2590800"/>
            <a:ext cx="152400" cy="609600"/>
          </a:xfrm>
          <a:prstGeom prst="line">
            <a:avLst/>
          </a:prstGeom>
          <a:noFill/>
          <a:ln w="9525">
            <a:solidFill>
              <a:srgbClr val="CC0000"/>
            </a:solidFill>
            <a:round/>
            <a:headEnd/>
            <a:tailEnd type="triangle" w="med" len="med"/>
          </a:ln>
          <a:effectLst/>
        </p:spPr>
        <p:txBody>
          <a:bodyPr>
            <a:prstTxWarp prst="textNoShape">
              <a:avLst/>
            </a:prstTxWarp>
          </a:bodyPr>
          <a:lstStyle/>
          <a:p>
            <a:endParaRPr lang="en-US"/>
          </a:p>
        </p:txBody>
      </p:sp>
      <p:sp>
        <p:nvSpPr>
          <p:cNvPr id="10" name="Rectangle 5"/>
          <p:cNvSpPr>
            <a:spLocks/>
          </p:cNvSpPr>
          <p:nvPr/>
        </p:nvSpPr>
        <p:spPr bwMode="auto">
          <a:xfrm>
            <a:off x="8573259" y="6431577"/>
            <a:ext cx="342141" cy="307777"/>
          </a:xfrm>
          <a:prstGeom prst="rect">
            <a:avLst/>
          </a:prstGeom>
          <a:noFill/>
          <a:ln w="12700">
            <a:noFill/>
            <a:miter lim="800000"/>
            <a:headEnd type="none" w="med" len="med"/>
            <a:tailEnd type="none" w="med" len="med"/>
          </a:ln>
        </p:spPr>
        <p:txBody>
          <a:bodyPr wrap="none" lIns="0" tIns="0" rIns="0" bIns="0" anchor="ctr">
            <a:prstTxWarp prst="textNoShape">
              <a:avLst/>
            </a:prstTxWarp>
            <a:spAutoFit/>
          </a:bodyPr>
          <a:lstStyle/>
          <a:p>
            <a:pPr algn="r"/>
            <a:r>
              <a:rPr lang="en-US" sz="2000" b="1" dirty="0">
                <a:solidFill>
                  <a:srgbClr val="0000FF"/>
                </a:solidFill>
                <a:effectLst>
                  <a:outerShdw blurRad="38100" dist="38100" dir="2700000" algn="tl">
                    <a:srgbClr val="000000"/>
                  </a:outerShdw>
                </a:effectLst>
                <a:ea typeface="Helvetica Neue Light" charset="0"/>
                <a:cs typeface="Helvetica Neue Light" charset="0"/>
              </a:rPr>
              <a:t>Q3</a:t>
            </a:r>
          </a:p>
        </p:txBody>
      </p:sp>
    </p:spTree>
    <p:extLst>
      <p:ext uri="{BB962C8B-B14F-4D97-AF65-F5344CB8AC3E}">
        <p14:creationId xmlns:p14="http://schemas.microsoft.com/office/powerpoint/2010/main" val="2700087623"/>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xmlns:p14="http://schemas.microsoft.com/office/powerpoint/2010/main" spd="slow">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Rectangle 1"/>
          <p:cNvSpPr>
            <a:spLocks noGrp="1" noChangeArrowheads="1"/>
          </p:cNvSpPr>
          <p:nvPr>
            <p:ph type="title"/>
          </p:nvPr>
        </p:nvSpPr>
        <p:spPr>
          <a:ln/>
        </p:spPr>
        <p:txBody>
          <a:bodyPr/>
          <a:lstStyle/>
          <a:p>
            <a:r>
              <a:rPr lang="en-US" dirty="0" smtClean="0"/>
              <a:t>Guideline Good Practice: Example</a:t>
            </a:r>
            <a:endParaRPr lang="en-US" dirty="0"/>
          </a:p>
        </p:txBody>
      </p:sp>
      <p:pic>
        <p:nvPicPr>
          <p:cNvPr id="25604" name="Picture 4"/>
          <p:cNvPicPr>
            <a:picLocks noChangeAspect="1" noChangeArrowheads="1"/>
          </p:cNvPicPr>
          <p:nvPr/>
        </p:nvPicPr>
        <p:blipFill>
          <a:blip r:embed="rId3"/>
          <a:srcRect/>
          <a:stretch>
            <a:fillRect/>
          </a:stretch>
        </p:blipFill>
        <p:spPr bwMode="auto">
          <a:xfrm>
            <a:off x="620614" y="2161208"/>
            <a:ext cx="7902773" cy="3325192"/>
          </a:xfrm>
          <a:prstGeom prst="rect">
            <a:avLst/>
          </a:prstGeom>
          <a:noFill/>
          <a:ln w="12700">
            <a:noFill/>
            <a:miter lim="800000"/>
            <a:headEnd/>
            <a:tailEnd/>
          </a:ln>
        </p:spPr>
      </p:pic>
      <p:sp>
        <p:nvSpPr>
          <p:cNvPr id="25605" name="Rectangle 5"/>
          <p:cNvSpPr>
            <a:spLocks/>
          </p:cNvSpPr>
          <p:nvPr/>
        </p:nvSpPr>
        <p:spPr bwMode="auto">
          <a:xfrm>
            <a:off x="8569151" y="6431577"/>
            <a:ext cx="346249" cy="307777"/>
          </a:xfrm>
          <a:prstGeom prst="rect">
            <a:avLst/>
          </a:prstGeom>
          <a:noFill/>
          <a:ln w="12700">
            <a:noFill/>
            <a:miter lim="800000"/>
            <a:headEnd type="none" w="med" len="med"/>
            <a:tailEnd type="none" w="med" len="med"/>
          </a:ln>
        </p:spPr>
        <p:txBody>
          <a:bodyPr wrap="none" lIns="0" tIns="0" rIns="0" bIns="0" anchor="ctr">
            <a:prstTxWarp prst="textNoShape">
              <a:avLst/>
            </a:prstTxWarp>
            <a:spAutoFit/>
          </a:bodyPr>
          <a:lstStyle/>
          <a:p>
            <a:pPr algn="r"/>
            <a:r>
              <a:rPr lang="en-US" sz="2000" b="1">
                <a:solidFill>
                  <a:srgbClr val="0000FF"/>
                </a:solidFill>
                <a:effectLst>
                  <a:outerShdw blurRad="38100" dist="38100" dir="2700000" algn="tl">
                    <a:srgbClr val="000000"/>
                  </a:outerShdw>
                </a:effectLst>
                <a:ea typeface="Helvetica Neue Light" charset="0"/>
                <a:cs typeface="Helvetica Neue Light" charset="0"/>
              </a:rPr>
              <a:t>Q4</a:t>
            </a:r>
          </a:p>
        </p:txBody>
      </p:sp>
      <p:sp>
        <p:nvSpPr>
          <p:cNvPr id="7" name="Oval 6"/>
          <p:cNvSpPr/>
          <p:nvPr/>
        </p:nvSpPr>
        <p:spPr bwMode="auto">
          <a:xfrm>
            <a:off x="762000" y="2438400"/>
            <a:ext cx="838200" cy="457200"/>
          </a:xfrm>
          <a:prstGeom prst="ellipse">
            <a:avLst/>
          </a:prstGeom>
          <a:noFill/>
          <a:ln w="38100" cap="flat" cmpd="sng" algn="ctr">
            <a:solidFill>
              <a:srgbClr val="8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New Roman" charset="0"/>
            </a:endParaRPr>
          </a:p>
        </p:txBody>
      </p:sp>
      <p:sp>
        <p:nvSpPr>
          <p:cNvPr id="8" name="Oval 7"/>
          <p:cNvSpPr/>
          <p:nvPr/>
        </p:nvSpPr>
        <p:spPr bwMode="auto">
          <a:xfrm>
            <a:off x="4495800" y="2667000"/>
            <a:ext cx="1447800" cy="457200"/>
          </a:xfrm>
          <a:prstGeom prst="ellipse">
            <a:avLst/>
          </a:prstGeom>
          <a:noFill/>
          <a:ln w="38100" cap="flat" cmpd="sng" algn="ctr">
            <a:solidFill>
              <a:srgbClr val="8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New Roman" charset="0"/>
            </a:endParaRPr>
          </a:p>
        </p:txBody>
      </p:sp>
      <p:sp>
        <p:nvSpPr>
          <p:cNvPr id="9" name="Oval 8"/>
          <p:cNvSpPr/>
          <p:nvPr/>
        </p:nvSpPr>
        <p:spPr bwMode="auto">
          <a:xfrm>
            <a:off x="4876800" y="3962400"/>
            <a:ext cx="1066800" cy="457200"/>
          </a:xfrm>
          <a:prstGeom prst="ellipse">
            <a:avLst/>
          </a:prstGeom>
          <a:noFill/>
          <a:ln w="38100" cap="flat" cmpd="sng" algn="ctr">
            <a:solidFill>
              <a:srgbClr val="8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New Roman" charset="0"/>
            </a:endParaRPr>
          </a:p>
        </p:txBody>
      </p:sp>
    </p:spTree>
    <p:extLst>
      <p:ext uri="{BB962C8B-B14F-4D97-AF65-F5344CB8AC3E}">
        <p14:creationId xmlns:p14="http://schemas.microsoft.com/office/powerpoint/2010/main" val="3477625915"/>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xmlns:p14="http://schemas.microsoft.com/office/powerpoint/2010/main" spd="slow">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Rectangle 1"/>
          <p:cNvSpPr>
            <a:spLocks noGrp="1" noChangeArrowheads="1"/>
          </p:cNvSpPr>
          <p:nvPr>
            <p:ph type="title"/>
          </p:nvPr>
        </p:nvSpPr>
        <p:spPr>
          <a:xfrm>
            <a:off x="381000" y="304800"/>
            <a:ext cx="8229600" cy="609600"/>
          </a:xfrm>
          <a:ln/>
        </p:spPr>
        <p:txBody>
          <a:bodyPr/>
          <a:lstStyle/>
          <a:p>
            <a:r>
              <a:rPr lang="en-US" dirty="0"/>
              <a:t>Showing Collection Attributes</a:t>
            </a:r>
          </a:p>
        </p:txBody>
      </p:sp>
      <p:pic>
        <p:nvPicPr>
          <p:cNvPr id="27652" name="Picture 4"/>
          <p:cNvPicPr>
            <a:picLocks noChangeAspect="1" noChangeArrowheads="1"/>
          </p:cNvPicPr>
          <p:nvPr/>
        </p:nvPicPr>
        <p:blipFill>
          <a:blip r:embed="rId3"/>
          <a:srcRect l="22993" b="16260"/>
          <a:stretch>
            <a:fillRect/>
          </a:stretch>
        </p:blipFill>
        <p:spPr bwMode="auto">
          <a:xfrm>
            <a:off x="1890117" y="1783556"/>
            <a:ext cx="6401470" cy="3965847"/>
          </a:xfrm>
          <a:prstGeom prst="rect">
            <a:avLst/>
          </a:prstGeom>
          <a:noFill/>
          <a:ln w="12700">
            <a:noFill/>
            <a:miter lim="800000"/>
            <a:headEnd/>
            <a:tailEnd/>
          </a:ln>
        </p:spPr>
      </p:pic>
      <p:sp>
        <p:nvSpPr>
          <p:cNvPr id="27653" name="Rectangle 5"/>
          <p:cNvSpPr>
            <a:spLocks/>
          </p:cNvSpPr>
          <p:nvPr/>
        </p:nvSpPr>
        <p:spPr bwMode="auto">
          <a:xfrm>
            <a:off x="8568414" y="6431577"/>
            <a:ext cx="342141" cy="307777"/>
          </a:xfrm>
          <a:prstGeom prst="rect">
            <a:avLst/>
          </a:prstGeom>
          <a:noFill/>
          <a:ln w="12700">
            <a:noFill/>
            <a:miter lim="800000"/>
            <a:headEnd type="none" w="med" len="med"/>
            <a:tailEnd type="none" w="med" len="med"/>
          </a:ln>
        </p:spPr>
        <p:txBody>
          <a:bodyPr wrap="none" lIns="0" tIns="0" rIns="0" bIns="0" anchor="ctr">
            <a:prstTxWarp prst="textNoShape">
              <a:avLst/>
            </a:prstTxWarp>
            <a:spAutoFit/>
          </a:bodyPr>
          <a:lstStyle/>
          <a:p>
            <a:pPr algn="r"/>
            <a:r>
              <a:rPr lang="en-US" sz="2000" b="1">
                <a:solidFill>
                  <a:srgbClr val="0000FF"/>
                </a:solidFill>
                <a:effectLst>
                  <a:outerShdw blurRad="38100" dist="38100" dir="2700000" algn="tl">
                    <a:srgbClr val="000000"/>
                  </a:outerShdw>
                </a:effectLst>
                <a:ea typeface="Helvetica Neue Light" charset="0"/>
                <a:cs typeface="Helvetica Neue Light" charset="0"/>
              </a:rPr>
              <a:t>Q5</a:t>
            </a:r>
          </a:p>
        </p:txBody>
      </p:sp>
      <p:grpSp>
        <p:nvGrpSpPr>
          <p:cNvPr id="13" name="Group 12"/>
          <p:cNvGrpSpPr/>
          <p:nvPr/>
        </p:nvGrpSpPr>
        <p:grpSpPr>
          <a:xfrm>
            <a:off x="4573489" y="838200"/>
            <a:ext cx="3808511" cy="3881066"/>
            <a:chOff x="4049614" y="1035844"/>
            <a:chExt cx="3808511" cy="3881066"/>
          </a:xfrm>
        </p:grpSpPr>
        <p:sp>
          <p:nvSpPr>
            <p:cNvPr id="27654" name="AutoShape 6"/>
            <p:cNvSpPr>
              <a:spLocks/>
            </p:cNvSpPr>
            <p:nvPr/>
          </p:nvSpPr>
          <p:spPr bwMode="auto">
            <a:xfrm>
              <a:off x="5661422" y="1035844"/>
              <a:ext cx="2196703" cy="589359"/>
            </a:xfrm>
            <a:prstGeom prst="roundRect">
              <a:avLst>
                <a:gd name="adj" fmla="val 22727"/>
              </a:avLst>
            </a:prstGeom>
            <a:gradFill flip="none" rotWithShape="1">
              <a:gsLst>
                <a:gs pos="0">
                  <a:schemeClr val="accent2">
                    <a:tint val="100000"/>
                    <a:shade val="100000"/>
                    <a:satMod val="130000"/>
                    <a:alpha val="57000"/>
                  </a:schemeClr>
                </a:gs>
                <a:gs pos="100000">
                  <a:schemeClr val="accent2">
                    <a:tint val="50000"/>
                    <a:shade val="100000"/>
                    <a:satMod val="350000"/>
                    <a:alpha val="57000"/>
                  </a:schemeClr>
                </a:gs>
              </a:gsLst>
              <a:lin ang="16200000" scaled="0"/>
              <a:tileRect/>
            </a:gradFill>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lIns="0" tIns="0" rIns="0" bIns="0" anchor="ctr">
              <a:prstTxWarp prst="textNoShape">
                <a:avLst/>
              </a:prstTxWarp>
            </a:bodyPr>
            <a:lstStyle/>
            <a:p>
              <a:r>
                <a:rPr lang="en-US" sz="2500" dirty="0">
                  <a:effectLst>
                    <a:outerShdw blurRad="38100" dist="38100" dir="2700000" algn="tl">
                      <a:srgbClr val="000000"/>
                    </a:outerShdw>
                  </a:effectLst>
                  <a:ea typeface="Helvetica Neue Light" charset="0"/>
                  <a:cs typeface="Helvetica Neue Light" charset="0"/>
                </a:rPr>
                <a:t>Multiplicities</a:t>
              </a:r>
            </a:p>
          </p:txBody>
        </p:sp>
        <p:sp>
          <p:nvSpPr>
            <p:cNvPr id="27656" name="Line 8"/>
            <p:cNvSpPr>
              <a:spLocks noChangeShapeType="1"/>
            </p:cNvSpPr>
            <p:nvPr/>
          </p:nvSpPr>
          <p:spPr bwMode="auto">
            <a:xfrm rot="10800000" flipH="1">
              <a:off x="4049614" y="1578322"/>
              <a:ext cx="1663154" cy="1205508"/>
            </a:xfrm>
            <a:prstGeom prst="line">
              <a:avLst/>
            </a:prstGeom>
            <a:noFill/>
            <a:ln w="50800">
              <a:solidFill>
                <a:srgbClr val="0044FE"/>
              </a:solidFill>
              <a:prstDash val="solid"/>
              <a:round/>
              <a:headEnd type="stealth" w="med" len="med"/>
              <a:tailEnd type="none" w="med" len="med"/>
            </a:ln>
          </p:spPr>
          <p:txBody>
            <a:bodyPr lIns="64291" tIns="32146" rIns="64291" bIns="32146">
              <a:prstTxWarp prst="textNoShape">
                <a:avLst/>
              </a:prstTxWarp>
            </a:bodyPr>
            <a:lstStyle/>
            <a:p>
              <a:endParaRPr lang="en-US"/>
            </a:p>
          </p:txBody>
        </p:sp>
        <p:sp>
          <p:nvSpPr>
            <p:cNvPr id="27657" name="Line 9"/>
            <p:cNvSpPr>
              <a:spLocks noChangeShapeType="1"/>
            </p:cNvSpPr>
            <p:nvPr/>
          </p:nvSpPr>
          <p:spPr bwMode="auto">
            <a:xfrm rot="10800000" flipH="1">
              <a:off x="5567661" y="1667620"/>
              <a:ext cx="234404" cy="3249290"/>
            </a:xfrm>
            <a:prstGeom prst="line">
              <a:avLst/>
            </a:prstGeom>
            <a:noFill/>
            <a:ln w="50800">
              <a:solidFill>
                <a:srgbClr val="0044FE"/>
              </a:solidFill>
              <a:prstDash val="solid"/>
              <a:round/>
              <a:headEnd type="stealth" w="med" len="med"/>
              <a:tailEnd type="none" w="med" len="med"/>
            </a:ln>
          </p:spPr>
          <p:txBody>
            <a:bodyPr lIns="64291" tIns="32146" rIns="64291" bIns="32146">
              <a:prstTxWarp prst="textNoShape">
                <a:avLst/>
              </a:prstTxWarp>
            </a:bodyPr>
            <a:lstStyle/>
            <a:p>
              <a:endParaRPr lang="en-US"/>
            </a:p>
          </p:txBody>
        </p:sp>
      </p:grpSp>
      <p:grpSp>
        <p:nvGrpSpPr>
          <p:cNvPr id="14" name="Group 13"/>
          <p:cNvGrpSpPr/>
          <p:nvPr/>
        </p:nvGrpSpPr>
        <p:grpSpPr>
          <a:xfrm>
            <a:off x="3114675" y="3164383"/>
            <a:ext cx="2196703" cy="3344168"/>
            <a:chOff x="2652117" y="3362027"/>
            <a:chExt cx="2196703" cy="3344168"/>
          </a:xfrm>
        </p:grpSpPr>
        <p:sp>
          <p:nvSpPr>
            <p:cNvPr id="27655" name="AutoShape 7"/>
            <p:cNvSpPr>
              <a:spLocks/>
            </p:cNvSpPr>
            <p:nvPr/>
          </p:nvSpPr>
          <p:spPr bwMode="auto">
            <a:xfrm>
              <a:off x="2652117" y="6116836"/>
              <a:ext cx="2196703" cy="589359"/>
            </a:xfrm>
            <a:prstGeom prst="roundRect">
              <a:avLst>
                <a:gd name="adj" fmla="val 22727"/>
              </a:avLst>
            </a:prstGeom>
            <a:gradFill flip="none" rotWithShape="1">
              <a:gsLst>
                <a:gs pos="0">
                  <a:schemeClr val="accent4">
                    <a:tint val="100000"/>
                    <a:shade val="100000"/>
                    <a:satMod val="130000"/>
                    <a:alpha val="50000"/>
                  </a:schemeClr>
                </a:gs>
                <a:gs pos="100000">
                  <a:schemeClr val="accent4">
                    <a:tint val="50000"/>
                    <a:shade val="100000"/>
                    <a:satMod val="350000"/>
                    <a:alpha val="50000"/>
                  </a:schemeClr>
                </a:gs>
              </a:gsLst>
              <a:lin ang="16200000" scaled="0"/>
              <a:tileRect/>
            </a:gradFill>
            <a:ln>
              <a:headEnd type="none" w="med" len="med"/>
              <a:tailEnd type="none" w="med" len="med"/>
            </a:ln>
          </p:spPr>
          <p:style>
            <a:lnRef idx="0">
              <a:schemeClr val="accent4"/>
            </a:lnRef>
            <a:fillRef idx="3">
              <a:schemeClr val="accent4"/>
            </a:fillRef>
            <a:effectRef idx="3">
              <a:schemeClr val="accent4"/>
            </a:effectRef>
            <a:fontRef idx="minor">
              <a:schemeClr val="lt1"/>
            </a:fontRef>
          </p:style>
          <p:txBody>
            <a:bodyPr lIns="0" tIns="0" rIns="0" bIns="0" anchor="ctr">
              <a:prstTxWarp prst="textNoShape">
                <a:avLst/>
              </a:prstTxWarp>
            </a:bodyPr>
            <a:lstStyle/>
            <a:p>
              <a:r>
                <a:rPr lang="en-US" sz="2800" dirty="0" smtClean="0">
                  <a:effectLst>
                    <a:outerShdw blurRad="38100" dist="38100" dir="2700000" algn="tl">
                      <a:srgbClr val="000000"/>
                    </a:outerShdw>
                  </a:effectLst>
                  <a:ea typeface="Helvetica Neue Light" charset="0"/>
                  <a:cs typeface="Helvetica Neue Light" charset="0"/>
                </a:rPr>
                <a:t>Constraints</a:t>
              </a:r>
              <a:endParaRPr lang="en-US" sz="2800" dirty="0">
                <a:effectLst>
                  <a:outerShdw blurRad="38100" dist="38100" dir="2700000" algn="tl">
                    <a:srgbClr val="000000"/>
                  </a:outerShdw>
                </a:effectLst>
                <a:ea typeface="Helvetica Neue Light" charset="0"/>
                <a:cs typeface="Helvetica Neue Light" charset="0"/>
              </a:endParaRPr>
            </a:p>
          </p:txBody>
        </p:sp>
        <p:sp>
          <p:nvSpPr>
            <p:cNvPr id="27658" name="Line 10"/>
            <p:cNvSpPr>
              <a:spLocks noChangeShapeType="1"/>
            </p:cNvSpPr>
            <p:nvPr/>
          </p:nvSpPr>
          <p:spPr bwMode="auto">
            <a:xfrm flipH="1">
              <a:off x="4170164" y="3362027"/>
              <a:ext cx="241102" cy="2687836"/>
            </a:xfrm>
            <a:prstGeom prst="line">
              <a:avLst/>
            </a:prstGeom>
            <a:noFill/>
            <a:ln w="50800">
              <a:solidFill>
                <a:srgbClr val="800000"/>
              </a:solidFill>
              <a:prstDash val="solid"/>
              <a:round/>
              <a:headEnd type="stealth" w="med" len="med"/>
              <a:tailEnd type="none" w="med" len="med"/>
            </a:ln>
          </p:spPr>
          <p:txBody>
            <a:bodyPr lIns="64291" tIns="32146" rIns="64291" bIns="32146">
              <a:prstTxWarp prst="textNoShape">
                <a:avLst/>
              </a:prstTxWarp>
            </a:bodyPr>
            <a:lstStyle/>
            <a:p>
              <a:endParaRPr lang="en-US"/>
            </a:p>
          </p:txBody>
        </p:sp>
        <p:sp>
          <p:nvSpPr>
            <p:cNvPr id="27659" name="Line 11"/>
            <p:cNvSpPr>
              <a:spLocks noChangeShapeType="1"/>
            </p:cNvSpPr>
            <p:nvPr/>
          </p:nvSpPr>
          <p:spPr bwMode="auto">
            <a:xfrm flipH="1">
              <a:off x="4326434" y="5664771"/>
              <a:ext cx="337096" cy="409649"/>
            </a:xfrm>
            <a:prstGeom prst="line">
              <a:avLst/>
            </a:prstGeom>
            <a:noFill/>
            <a:ln w="50800">
              <a:solidFill>
                <a:srgbClr val="800000"/>
              </a:solidFill>
              <a:prstDash val="solid"/>
              <a:round/>
              <a:headEnd type="stealth" w="med" len="med"/>
              <a:tailEnd type="none" w="med" len="med"/>
            </a:ln>
          </p:spPr>
          <p:txBody>
            <a:bodyPr lIns="64291" tIns="32146" rIns="64291" bIns="32146">
              <a:prstTxWarp prst="textNoShape">
                <a:avLst/>
              </a:prstTxWarp>
            </a:bodyPr>
            <a:lstStyle/>
            <a:p>
              <a:endParaRPr lang="en-US"/>
            </a:p>
          </p:txBody>
        </p:sp>
      </p:grpSp>
      <p:sp>
        <p:nvSpPr>
          <p:cNvPr id="15" name="Text Box 4"/>
          <p:cNvSpPr txBox="1">
            <a:spLocks noChangeArrowheads="1"/>
          </p:cNvSpPr>
          <p:nvPr/>
        </p:nvSpPr>
        <p:spPr bwMode="auto">
          <a:xfrm>
            <a:off x="228600" y="5562600"/>
            <a:ext cx="3682918" cy="400110"/>
          </a:xfrm>
          <a:prstGeom prst="rect">
            <a:avLst/>
          </a:prstGeom>
          <a:noFill/>
          <a:ln w="9525">
            <a:noFill/>
            <a:miter lim="800000"/>
            <a:headEnd/>
            <a:tailEnd/>
          </a:ln>
          <a:effectLst/>
        </p:spPr>
        <p:txBody>
          <a:bodyPr wrap="none">
            <a:prstTxWarp prst="textNoShape">
              <a:avLst/>
            </a:prstTxWarp>
            <a:spAutoFit/>
          </a:bodyPr>
          <a:lstStyle/>
          <a:p>
            <a:pPr eaLnBrk="1" hangingPunct="1"/>
            <a:r>
              <a:rPr lang="en-US" sz="2000" b="1" i="1" dirty="0">
                <a:solidFill>
                  <a:srgbClr val="FF0000"/>
                </a:solidFill>
                <a:latin typeface="Arial" charset="0"/>
              </a:rPr>
              <a:t>Preferred, less visual clutter</a:t>
            </a:r>
          </a:p>
        </p:txBody>
      </p:sp>
      <p:sp>
        <p:nvSpPr>
          <p:cNvPr id="16" name="WordArt 5"/>
          <p:cNvSpPr>
            <a:spLocks noChangeArrowheads="1" noChangeShapeType="1" noTextEdit="1"/>
          </p:cNvSpPr>
          <p:nvPr/>
        </p:nvSpPr>
        <p:spPr bwMode="auto">
          <a:xfrm>
            <a:off x="990600" y="2438400"/>
            <a:ext cx="171450" cy="571500"/>
          </a:xfrm>
          <a:prstGeom prst="rect">
            <a:avLst/>
          </a:prstGeom>
        </p:spPr>
        <p:txBody>
          <a:bodyPr wrap="none" fromWordArt="1">
            <a:prstTxWarp prst="textPlain">
              <a:avLst>
                <a:gd name="adj" fmla="val 50000"/>
              </a:avLst>
            </a:prstTxWarp>
          </a:bodyPr>
          <a:lstStyle/>
          <a:p>
            <a:pPr algn="ctr"/>
            <a:r>
              <a:rPr lang="en-US" sz="3600" kern="10" dirty="0">
                <a:ln w="9525">
                  <a:noFill/>
                  <a:round/>
                  <a:headEnd/>
                  <a:tailEnd/>
                </a:ln>
                <a:gradFill rotWithShape="0">
                  <a:gsLst>
                    <a:gs pos="0">
                      <a:srgbClr val="FFFF00"/>
                    </a:gs>
                    <a:gs pos="100000">
                      <a:srgbClr val="FF9933"/>
                    </a:gs>
                  </a:gsLst>
                  <a:path path="rect">
                    <a:fillToRect l="50000" t="50000" r="50000" b="50000"/>
                  </a:path>
                </a:gradFill>
                <a:effectLst>
                  <a:outerShdw blurRad="63500" dist="38099" dir="2700000" algn="ctr" rotWithShape="0">
                    <a:srgbClr val="C0C0C0">
                      <a:alpha val="80000"/>
                    </a:srgbClr>
                  </a:outerShdw>
                </a:effectLst>
                <a:latin typeface="Impact"/>
                <a:ea typeface="Impact"/>
                <a:cs typeface="Impact"/>
              </a:rPr>
              <a:t>1</a:t>
            </a:r>
          </a:p>
        </p:txBody>
      </p:sp>
      <p:sp>
        <p:nvSpPr>
          <p:cNvPr id="17" name="WordArt 6"/>
          <p:cNvSpPr>
            <a:spLocks noChangeArrowheads="1" noChangeShapeType="1" noTextEdit="1"/>
          </p:cNvSpPr>
          <p:nvPr/>
        </p:nvSpPr>
        <p:spPr bwMode="auto">
          <a:xfrm>
            <a:off x="914400" y="4229100"/>
            <a:ext cx="304800" cy="571500"/>
          </a:xfrm>
          <a:prstGeom prst="rect">
            <a:avLst/>
          </a:prstGeom>
        </p:spPr>
        <p:txBody>
          <a:bodyPr wrap="none" fromWordArt="1">
            <a:prstTxWarp prst="textPlain">
              <a:avLst>
                <a:gd name="adj" fmla="val 50000"/>
              </a:avLst>
            </a:prstTxWarp>
          </a:bodyPr>
          <a:lstStyle/>
          <a:p>
            <a:pPr algn="ctr"/>
            <a:r>
              <a:rPr lang="en-US" sz="3600" kern="10">
                <a:ln w="9525">
                  <a:noFill/>
                  <a:round/>
                  <a:headEnd/>
                  <a:tailEnd/>
                </a:ln>
                <a:gradFill rotWithShape="0">
                  <a:gsLst>
                    <a:gs pos="0">
                      <a:srgbClr val="FFFF00"/>
                    </a:gs>
                    <a:gs pos="100000">
                      <a:srgbClr val="FF9933"/>
                    </a:gs>
                  </a:gsLst>
                  <a:path path="rect">
                    <a:fillToRect l="50000" t="50000" r="50000" b="50000"/>
                  </a:path>
                </a:gradFill>
                <a:effectLst>
                  <a:outerShdw blurRad="63500" dist="38099" dir="2700000" algn="ctr" rotWithShape="0">
                    <a:srgbClr val="C0C0C0">
                      <a:alpha val="80000"/>
                    </a:srgbClr>
                  </a:outerShdw>
                </a:effectLst>
                <a:latin typeface="Impact"/>
                <a:ea typeface="Impact"/>
                <a:cs typeface="Impact"/>
              </a:rPr>
              <a:t>2</a:t>
            </a:r>
          </a:p>
        </p:txBody>
      </p:sp>
    </p:spTree>
    <p:extLst>
      <p:ext uri="{BB962C8B-B14F-4D97-AF65-F5344CB8AC3E}">
        <p14:creationId xmlns:p14="http://schemas.microsoft.com/office/powerpoint/2010/main" val="1552079856"/>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xmlns:p14="http://schemas.microsoft.com/office/powerpoint/2010/mai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1000"/>
                                        <p:tgtEl>
                                          <p:spTgt spid="1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fade">
                                      <p:cBhvr>
                                        <p:cTn id="12" dur="1000"/>
                                        <p:tgtEl>
                                          <p:spTgt spid="13"/>
                                        </p:tgtEl>
                                      </p:cBhvr>
                                    </p:animEffect>
                                  </p:childTnLst>
                                </p:cTn>
                              </p:par>
                              <p:par>
                                <p:cTn id="13" presetID="4" presetClass="entr" presetSubtype="16" fill="hold" grpId="0" nodeType="withEffect">
                                  <p:stCondLst>
                                    <p:cond delay="0"/>
                                  </p:stCondLst>
                                  <p:childTnLst>
                                    <p:set>
                                      <p:cBhvr>
                                        <p:cTn id="14" dur="1" fill="hold">
                                          <p:stCondLst>
                                            <p:cond delay="0"/>
                                          </p:stCondLst>
                                        </p:cTn>
                                        <p:tgtEl>
                                          <p:spTgt spid="15"/>
                                        </p:tgtEl>
                                        <p:attrNameLst>
                                          <p:attrName>style.visibility</p:attrName>
                                        </p:attrNameLst>
                                      </p:cBhvr>
                                      <p:to>
                                        <p:strVal val="visible"/>
                                      </p:to>
                                    </p:set>
                                    <p:animEffect transition="in" filter="box(in)">
                                      <p:cBhvr>
                                        <p:cTn id="15"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Rectangle 1"/>
          <p:cNvSpPr>
            <a:spLocks noGrp="1" noChangeArrowheads="1"/>
          </p:cNvSpPr>
          <p:nvPr>
            <p:ph type="title"/>
          </p:nvPr>
        </p:nvSpPr>
        <p:spPr>
          <a:ln/>
        </p:spPr>
        <p:txBody>
          <a:bodyPr/>
          <a:lstStyle/>
          <a:p>
            <a:r>
              <a:rPr lang="en-US"/>
              <a:t>Operations</a:t>
            </a:r>
          </a:p>
        </p:txBody>
      </p:sp>
      <p:sp>
        <p:nvSpPr>
          <p:cNvPr id="29698" name="Rectangle 2"/>
          <p:cNvSpPr>
            <a:spLocks noGrp="1" noChangeArrowheads="1"/>
          </p:cNvSpPr>
          <p:nvPr>
            <p:ph type="body" idx="1"/>
          </p:nvPr>
        </p:nvSpPr>
        <p:spPr>
          <a:xfrm>
            <a:off x="685800" y="1295400"/>
            <a:ext cx="8458200" cy="4953000"/>
          </a:xfrm>
          <a:ln/>
        </p:spPr>
        <p:txBody>
          <a:bodyPr/>
          <a:lstStyle/>
          <a:p>
            <a:r>
              <a:rPr lang="en-US" dirty="0"/>
              <a:t>Syntax:</a:t>
            </a:r>
          </a:p>
          <a:p>
            <a:pPr marL="598268" lvl="1"/>
            <a:r>
              <a:rPr lang="en-US" sz="2000" dirty="0">
                <a:latin typeface="American Typewriter" charset="0"/>
                <a:ea typeface="American Typewriter" charset="0"/>
                <a:cs typeface="American Typewriter" charset="0"/>
                <a:sym typeface="American Typewriter" charset="0"/>
              </a:rPr>
              <a:t>visibility </a:t>
            </a:r>
            <a:r>
              <a:rPr lang="en-US" sz="2000" dirty="0" err="1">
                <a:latin typeface="American Typewriter" charset="0"/>
                <a:ea typeface="American Typewriter" charset="0"/>
                <a:cs typeface="American Typewriter" charset="0"/>
                <a:sym typeface="American Typewriter" charset="0"/>
              </a:rPr>
              <a:t>name(paramName:type</a:t>
            </a:r>
            <a:r>
              <a:rPr lang="en-US" sz="2000" dirty="0">
                <a:latin typeface="American Typewriter" charset="0"/>
                <a:ea typeface="American Typewriter" charset="0"/>
                <a:cs typeface="American Typewriter" charset="0"/>
                <a:sym typeface="American Typewriter" charset="0"/>
              </a:rPr>
              <a:t>, …) : </a:t>
            </a:r>
            <a:r>
              <a:rPr lang="en-US" sz="2000" dirty="0" err="1">
                <a:latin typeface="American Typewriter" charset="0"/>
                <a:ea typeface="American Typewriter" charset="0"/>
                <a:cs typeface="American Typewriter" charset="0"/>
                <a:sym typeface="American Typewriter" charset="0"/>
              </a:rPr>
              <a:t>returnType</a:t>
            </a:r>
            <a:r>
              <a:rPr lang="en-US" sz="2000" dirty="0">
                <a:latin typeface="American Typewriter" charset="0"/>
                <a:ea typeface="American Typewriter" charset="0"/>
                <a:cs typeface="American Typewriter" charset="0"/>
                <a:sym typeface="American Typewriter" charset="0"/>
              </a:rPr>
              <a:t> {properties}</a:t>
            </a:r>
            <a:endParaRPr lang="en-US" sz="2000" dirty="0">
              <a:latin typeface="American Typewriter" charset="0"/>
              <a:ea typeface="ヒラギノ明朝 ProN W3" charset="-128"/>
              <a:cs typeface="ヒラギノ明朝 ProN W3" charset="-128"/>
              <a:sym typeface="American Typewriter" charset="0"/>
            </a:endParaRPr>
          </a:p>
          <a:p>
            <a:pPr marL="598268" lvl="1"/>
            <a:r>
              <a:rPr lang="en-US" sz="2000" dirty="0">
                <a:latin typeface="American Typewriter" charset="0"/>
                <a:ea typeface="American Typewriter" charset="0"/>
                <a:cs typeface="American Typewriter" charset="0"/>
                <a:sym typeface="American Typewriter" charset="0"/>
              </a:rPr>
              <a:t>+ </a:t>
            </a:r>
            <a:r>
              <a:rPr lang="en-US" sz="2000" dirty="0" err="1">
                <a:latin typeface="American Typewriter" charset="0"/>
                <a:ea typeface="American Typewriter" charset="0"/>
                <a:cs typeface="American Typewriter" charset="0"/>
                <a:sym typeface="American Typewriter" charset="0"/>
              </a:rPr>
              <a:t>getPlayer(name:String</a:t>
            </a:r>
            <a:r>
              <a:rPr lang="en-US" sz="2000" dirty="0">
                <a:latin typeface="American Typewriter" charset="0"/>
                <a:ea typeface="American Typewriter" charset="0"/>
                <a:cs typeface="American Typewriter" charset="0"/>
                <a:sym typeface="American Typewriter" charset="0"/>
              </a:rPr>
              <a:t>) : Player {exception </a:t>
            </a:r>
            <a:r>
              <a:rPr lang="en-US" sz="2000" dirty="0" err="1">
                <a:latin typeface="American Typewriter" charset="0"/>
                <a:ea typeface="American Typewriter" charset="0"/>
                <a:cs typeface="American Typewriter" charset="0"/>
                <a:sym typeface="American Typewriter" charset="0"/>
              </a:rPr>
              <a:t>IOException</a:t>
            </a:r>
            <a:r>
              <a:rPr lang="en-US" sz="2000" dirty="0" smtClean="0">
                <a:latin typeface="American Typewriter" charset="0"/>
                <a:ea typeface="American Typewriter" charset="0"/>
                <a:cs typeface="American Typewriter" charset="0"/>
                <a:sym typeface="American Typewriter" charset="0"/>
              </a:rPr>
              <a:t>}</a:t>
            </a:r>
            <a:br>
              <a:rPr lang="en-US" sz="2000" dirty="0" smtClean="0">
                <a:latin typeface="American Typewriter" charset="0"/>
                <a:ea typeface="American Typewriter" charset="0"/>
                <a:cs typeface="American Typewriter" charset="0"/>
                <a:sym typeface="American Typewriter" charset="0"/>
              </a:rPr>
            </a:br>
            <a:endParaRPr lang="en-US" sz="2500" dirty="0" smtClean="0"/>
          </a:p>
          <a:p>
            <a:r>
              <a:rPr lang="en-US" dirty="0" smtClean="0"/>
              <a:t>Also </a:t>
            </a:r>
            <a:r>
              <a:rPr lang="en-US" dirty="0"/>
              <a:t>use syntax of implementation language</a:t>
            </a:r>
          </a:p>
          <a:p>
            <a:pPr marL="598268" lvl="1"/>
            <a:r>
              <a:rPr lang="en-US" sz="2000" dirty="0">
                <a:latin typeface="American Typewriter" charset="0"/>
                <a:ea typeface="American Typewriter" charset="0"/>
                <a:cs typeface="American Typewriter" charset="0"/>
                <a:sym typeface="American Typewriter" charset="0"/>
              </a:rPr>
              <a:t>public Player </a:t>
            </a:r>
            <a:r>
              <a:rPr lang="en-US" sz="2000" dirty="0" err="1">
                <a:latin typeface="American Typewriter" charset="0"/>
                <a:ea typeface="American Typewriter" charset="0"/>
                <a:cs typeface="American Typewriter" charset="0"/>
                <a:sym typeface="American Typewriter" charset="0"/>
              </a:rPr>
              <a:t>getPlayer(String</a:t>
            </a:r>
            <a:r>
              <a:rPr lang="en-US" sz="2000" dirty="0">
                <a:latin typeface="American Typewriter" charset="0"/>
                <a:ea typeface="American Typewriter" charset="0"/>
                <a:cs typeface="American Typewriter" charset="0"/>
                <a:sym typeface="American Typewriter" charset="0"/>
              </a:rPr>
              <a:t> name) throws </a:t>
            </a:r>
            <a:r>
              <a:rPr lang="en-US" sz="2000" dirty="0" err="1" smtClean="0">
                <a:latin typeface="American Typewriter" charset="0"/>
                <a:ea typeface="American Typewriter" charset="0"/>
                <a:cs typeface="American Typewriter" charset="0"/>
                <a:sym typeface="American Typewriter" charset="0"/>
              </a:rPr>
              <a:t>IOException</a:t>
            </a:r>
            <a:r>
              <a:rPr lang="en-US" sz="2000" dirty="0" smtClean="0">
                <a:latin typeface="American Typewriter" charset="0"/>
                <a:ea typeface="American Typewriter" charset="0"/>
                <a:cs typeface="American Typewriter" charset="0"/>
                <a:sym typeface="American Typewriter" charset="0"/>
              </a:rPr>
              <a:t/>
            </a:r>
            <a:br>
              <a:rPr lang="en-US" sz="2000" dirty="0" smtClean="0">
                <a:latin typeface="American Typewriter" charset="0"/>
                <a:ea typeface="American Typewriter" charset="0"/>
                <a:cs typeface="American Typewriter" charset="0"/>
                <a:sym typeface="American Typewriter" charset="0"/>
              </a:rPr>
            </a:br>
            <a:endParaRPr lang="en-US" sz="2000" dirty="0" smtClean="0">
              <a:latin typeface="American Typewriter" charset="0"/>
              <a:ea typeface="ヒラギノ明朝 ProN W3" charset="-128"/>
              <a:cs typeface="ヒラギノ明朝 ProN W3" charset="-128"/>
              <a:sym typeface="American Typewriter" charset="0"/>
            </a:endParaRPr>
          </a:p>
          <a:p>
            <a:r>
              <a:rPr lang="en-US" i="1" dirty="0">
                <a:solidFill>
                  <a:srgbClr val="800000"/>
                </a:solidFill>
              </a:rPr>
              <a:t>Operation</a:t>
            </a:r>
            <a:r>
              <a:rPr lang="en-US" i="1" dirty="0"/>
              <a:t> vs. </a:t>
            </a:r>
            <a:r>
              <a:rPr lang="en-US" i="1" dirty="0">
                <a:solidFill>
                  <a:srgbClr val="CC0000"/>
                </a:solidFill>
              </a:rPr>
              <a:t>operation contract </a:t>
            </a:r>
            <a:r>
              <a:rPr lang="en-US" i="1" dirty="0"/>
              <a:t>vs. </a:t>
            </a:r>
            <a:r>
              <a:rPr lang="en-US" i="1" dirty="0">
                <a:solidFill>
                  <a:srgbClr val="FF0000"/>
                </a:solidFill>
              </a:rPr>
              <a:t>method</a:t>
            </a:r>
          </a:p>
        </p:txBody>
      </p:sp>
    </p:spTree>
    <p:extLst>
      <p:ext uri="{BB962C8B-B14F-4D97-AF65-F5344CB8AC3E}">
        <p14:creationId xmlns:p14="http://schemas.microsoft.com/office/powerpoint/2010/main" val="80086171"/>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xmlns:p14="http://schemas.microsoft.com/office/powerpoint/2010/mai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9698">
                                            <p:txEl>
                                              <p:pRg st="3" end="3"/>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9698">
                                            <p:txEl>
                                              <p:pRg st="4" end="4"/>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29698">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698"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Rectangle 1"/>
          <p:cNvSpPr>
            <a:spLocks noGrp="1" noChangeArrowheads="1"/>
          </p:cNvSpPr>
          <p:nvPr>
            <p:ph type="title"/>
          </p:nvPr>
        </p:nvSpPr>
        <p:spPr>
          <a:ln/>
        </p:spPr>
        <p:txBody>
          <a:bodyPr/>
          <a:lstStyle/>
          <a:p>
            <a:r>
              <a:rPr lang="en-US"/>
              <a:t>Cartoon of the Day</a:t>
            </a:r>
          </a:p>
        </p:txBody>
      </p:sp>
      <p:pic>
        <p:nvPicPr>
          <p:cNvPr id="31746" name="Picture 2"/>
          <p:cNvPicPr>
            <a:picLocks noChangeAspect="1" noChangeArrowheads="1"/>
          </p:cNvPicPr>
          <p:nvPr/>
        </p:nvPicPr>
        <p:blipFill>
          <a:blip r:embed="rId3"/>
          <a:srcRect b="53856"/>
          <a:stretch>
            <a:fillRect/>
          </a:stretch>
        </p:blipFill>
        <p:spPr bwMode="auto">
          <a:xfrm>
            <a:off x="549176" y="1491258"/>
            <a:ext cx="3545086" cy="4621113"/>
          </a:xfrm>
          <a:prstGeom prst="rect">
            <a:avLst/>
          </a:prstGeom>
          <a:noFill/>
          <a:ln w="12700">
            <a:noFill/>
            <a:miter lim="800000"/>
            <a:headEnd/>
            <a:tailEnd/>
          </a:ln>
        </p:spPr>
      </p:pic>
      <p:pic>
        <p:nvPicPr>
          <p:cNvPr id="31747" name="Picture 3"/>
          <p:cNvPicPr>
            <a:picLocks noChangeAspect="1" noChangeArrowheads="1"/>
          </p:cNvPicPr>
          <p:nvPr/>
        </p:nvPicPr>
        <p:blipFill>
          <a:blip r:embed="rId3"/>
          <a:srcRect t="46269"/>
          <a:stretch>
            <a:fillRect/>
          </a:stretch>
        </p:blipFill>
        <p:spPr bwMode="auto">
          <a:xfrm>
            <a:off x="4960441" y="1491258"/>
            <a:ext cx="3259336" cy="4947047"/>
          </a:xfrm>
          <a:prstGeom prst="rect">
            <a:avLst/>
          </a:prstGeom>
          <a:noFill/>
          <a:ln w="12700">
            <a:noFill/>
            <a:miter lim="800000"/>
            <a:headEnd/>
            <a:tailEnd/>
          </a:ln>
        </p:spPr>
      </p:pic>
      <p:sp>
        <p:nvSpPr>
          <p:cNvPr id="31748" name="Rectangle 4"/>
          <p:cNvSpPr>
            <a:spLocks/>
          </p:cNvSpPr>
          <p:nvPr/>
        </p:nvSpPr>
        <p:spPr bwMode="auto">
          <a:xfrm>
            <a:off x="554757" y="6210598"/>
            <a:ext cx="2231380" cy="153888"/>
          </a:xfrm>
          <a:prstGeom prst="rect">
            <a:avLst/>
          </a:prstGeom>
          <a:noFill/>
          <a:ln w="12700">
            <a:noFill/>
            <a:miter lim="800000"/>
            <a:headEnd type="none" w="med" len="med"/>
            <a:tailEnd type="none" w="med" len="med"/>
          </a:ln>
        </p:spPr>
        <p:txBody>
          <a:bodyPr wrap="none" lIns="0" tIns="0" rIns="0" bIns="0" anchor="ctr">
            <a:prstTxWarp prst="textNoShape">
              <a:avLst/>
            </a:prstTxWarp>
            <a:spAutoFit/>
          </a:bodyPr>
          <a:lstStyle/>
          <a:p>
            <a:r>
              <a:rPr lang="en-US" sz="1000" dirty="0">
                <a:effectLst>
                  <a:outerShdw blurRad="38100" dist="38100" dir="2700000" algn="tl">
                    <a:srgbClr val="000000"/>
                  </a:outerShdw>
                </a:effectLst>
                <a:ea typeface="Helvetica Neue Light" charset="0"/>
                <a:cs typeface="Helvetica Neue Light" charset="0"/>
              </a:rPr>
              <a:t>http://</a:t>
            </a:r>
            <a:r>
              <a:rPr lang="en-US" sz="1000" dirty="0" err="1">
                <a:effectLst>
                  <a:outerShdw blurRad="38100" dist="38100" dir="2700000" algn="tl">
                    <a:srgbClr val="000000"/>
                  </a:outerShdw>
                </a:effectLst>
                <a:ea typeface="Helvetica Neue Light" charset="0"/>
                <a:cs typeface="Helvetica Neue Light" charset="0"/>
              </a:rPr>
              <a:t>www.brickfetish.com/toys/duck.html</a:t>
            </a:r>
            <a:endParaRPr lang="en-US" sz="1000" dirty="0">
              <a:effectLst>
                <a:outerShdw blurRad="38100" dist="38100" dir="2700000" algn="tl">
                  <a:srgbClr val="000000"/>
                </a:outerShdw>
              </a:effectLst>
              <a:ea typeface="Helvetica Neue Light" charset="0"/>
              <a:cs typeface="Helvetica Neue Light" charset="0"/>
            </a:endParaRPr>
          </a:p>
        </p:txBody>
      </p:sp>
      <p:pic>
        <p:nvPicPr>
          <p:cNvPr id="31749" name="Picture 5"/>
          <p:cNvPicPr>
            <a:picLocks noChangeArrowheads="1"/>
          </p:cNvPicPr>
          <p:nvPr/>
        </p:nvPicPr>
        <p:blipFill>
          <a:blip r:embed="rId4"/>
          <a:srcRect/>
          <a:stretch>
            <a:fillRect/>
          </a:stretch>
        </p:blipFill>
        <p:spPr bwMode="auto">
          <a:xfrm>
            <a:off x="6400800" y="0"/>
            <a:ext cx="2500313" cy="1777008"/>
          </a:xfrm>
          <a:prstGeom prst="rect">
            <a:avLst/>
          </a:prstGeom>
          <a:noFill/>
          <a:ln w="12700">
            <a:noFill/>
            <a:miter lim="800000"/>
            <a:headEnd/>
            <a:tailEnd/>
          </a:ln>
        </p:spPr>
      </p:pic>
      <p:sp>
        <p:nvSpPr>
          <p:cNvPr id="31750" name="AutoShape 6"/>
          <p:cNvSpPr>
            <a:spLocks/>
          </p:cNvSpPr>
          <p:nvPr/>
        </p:nvSpPr>
        <p:spPr bwMode="auto">
          <a:xfrm>
            <a:off x="5366742" y="6134695"/>
            <a:ext cx="1053703" cy="357188"/>
          </a:xfrm>
          <a:prstGeom prst="roundRect">
            <a:avLst>
              <a:gd name="adj" fmla="val 37500"/>
            </a:avLst>
          </a:prstGeom>
          <a:noFill/>
          <a:ln w="76200">
            <a:solidFill>
              <a:srgbClr val="0044FE"/>
            </a:solidFill>
            <a:prstDash val="solid"/>
            <a:round/>
            <a:headEnd type="none" w="med" len="med"/>
            <a:tailEnd type="none" w="med" len="med"/>
          </a:ln>
          <a:effectLst>
            <a:outerShdw blurRad="101600" algn="ctr" rotWithShape="0">
              <a:schemeClr val="bg2">
                <a:alpha val="50000"/>
              </a:schemeClr>
            </a:outerShdw>
          </a:effectLst>
        </p:spPr>
        <p:txBody>
          <a:bodyPr lIns="0" tIns="0" rIns="0" bIns="0">
            <a:prstTxWarp prst="textNoShape">
              <a:avLst/>
            </a:prstTxWarp>
          </a:bodyPr>
          <a:lstStyle/>
          <a:p>
            <a:endParaRPr lang="en-US"/>
          </a:p>
        </p:txBody>
      </p:sp>
    </p:spTree>
    <p:extLst>
      <p:ext uri="{BB962C8B-B14F-4D97-AF65-F5344CB8AC3E}">
        <p14:creationId xmlns:p14="http://schemas.microsoft.com/office/powerpoint/2010/main" val="2475532682"/>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xmlns:p14="http://schemas.microsoft.com/office/powerpoint/2010/mai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500"/>
                                  </p:stCondLst>
                                  <p:childTnLst>
                                    <p:set>
                                      <p:cBhvr>
                                        <p:cTn id="6" dur="1" fill="hold">
                                          <p:stCondLst>
                                            <p:cond delay="0"/>
                                          </p:stCondLst>
                                        </p:cTn>
                                        <p:tgtEl>
                                          <p:spTgt spid="31750"/>
                                        </p:tgtEl>
                                        <p:attrNameLst>
                                          <p:attrName>style.visibility</p:attrName>
                                        </p:attrNameLst>
                                      </p:cBhvr>
                                      <p:to>
                                        <p:strVal val="visible"/>
                                      </p:to>
                                    </p:set>
                                    <p:animEffect transition="in" filter="wipe(left)">
                                      <p:cBhvr>
                                        <p:cTn id="7" dur="500"/>
                                        <p:tgtEl>
                                          <p:spTgt spid="31750"/>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nodeType="clickEffect">
                                  <p:stCondLst>
                                    <p:cond delay="0"/>
                                  </p:stCondLst>
                                  <p:childTnLst>
                                    <p:set>
                                      <p:cBhvr>
                                        <p:cTn id="11" dur="1" fill="hold">
                                          <p:stCondLst>
                                            <p:cond delay="0"/>
                                          </p:stCondLst>
                                        </p:cTn>
                                        <p:tgtEl>
                                          <p:spTgt spid="31749"/>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0" presetClass="path" presetSubtype="0" accel="50000" decel="50000" fill="hold" nodeType="clickEffect">
                                  <p:stCondLst>
                                    <p:cond delay="0"/>
                                  </p:stCondLst>
                                  <p:childTnLst>
                                    <p:animMotion origin="layout" path="M -0.85029 -0.01113 L -6.59951E-8 -5.0776E-6 " pathEditMode="relative" ptsTypes="AA">
                                      <p:cBhvr>
                                        <p:cTn id="15" dur="2000" fill="hold"/>
                                        <p:tgtEl>
                                          <p:spTgt spid="31749"/>
                                        </p:tgtEl>
                                        <p:attrNameLst>
                                          <p:attrName>ppt_x</p:attrName>
                                          <p:attrName>ppt_y</p:attrName>
                                        </p:attrNameLst>
                                      </p:cBhvr>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750"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Rectangle 1"/>
          <p:cNvSpPr>
            <a:spLocks noGrp="1" noChangeArrowheads="1"/>
          </p:cNvSpPr>
          <p:nvPr>
            <p:ph type="title"/>
          </p:nvPr>
        </p:nvSpPr>
        <p:spPr>
          <a:xfrm>
            <a:off x="381000" y="381000"/>
            <a:ext cx="8686800" cy="609600"/>
          </a:xfrm>
          <a:ln/>
        </p:spPr>
        <p:txBody>
          <a:bodyPr/>
          <a:lstStyle/>
          <a:p>
            <a:r>
              <a:rPr lang="en-US" dirty="0"/>
              <a:t>Keywords </a:t>
            </a:r>
            <a:r>
              <a:rPr lang="en-US" dirty="0" smtClean="0"/>
              <a:t>Categorize Model </a:t>
            </a:r>
            <a:r>
              <a:rPr lang="en-US" dirty="0"/>
              <a:t>Elements</a:t>
            </a:r>
          </a:p>
        </p:txBody>
      </p:sp>
      <p:graphicFrame>
        <p:nvGraphicFramePr>
          <p:cNvPr id="33794" name="Group 2"/>
          <p:cNvGraphicFramePr>
            <a:graphicFrameLocks noGrp="1"/>
          </p:cNvGraphicFramePr>
          <p:nvPr>
            <p:extLst>
              <p:ext uri="{D42A27DB-BD31-4B8C-83A1-F6EECF244321}">
                <p14:modId xmlns:p14="http://schemas.microsoft.com/office/powerpoint/2010/main" val="439752356"/>
              </p:ext>
            </p:extLst>
          </p:nvPr>
        </p:nvGraphicFramePr>
        <p:xfrm>
          <a:off x="553641" y="1600200"/>
          <a:ext cx="8036718" cy="4063606"/>
        </p:xfrm>
        <a:graphic>
          <a:graphicData uri="http://schemas.openxmlformats.org/drawingml/2006/table">
            <a:tbl>
              <a:tblPr/>
              <a:tblGrid>
                <a:gridCol w="1651992"/>
                <a:gridCol w="2566169"/>
                <a:gridCol w="3818557"/>
              </a:tblGrid>
              <a:tr h="669727">
                <a:tc>
                  <a:txBody>
                    <a:bodyPr/>
                    <a:lstStyle/>
                    <a:p>
                      <a:pPr marL="0" marR="0" lvl="0" indent="0" algn="ctr" defTabSz="914400" rtl="0" eaLnBrk="1" fontAlgn="base" latinLnBrk="0" hangingPunct="1">
                        <a:lnSpc>
                          <a:spcPct val="100000"/>
                        </a:lnSpc>
                        <a:spcBef>
                          <a:spcPct val="0"/>
                        </a:spcBef>
                        <a:spcAft>
                          <a:spcPct val="0"/>
                        </a:spcAft>
                        <a:buClrTx/>
                        <a:buSzPct val="46000"/>
                        <a:buFontTx/>
                        <a:buNone/>
                        <a:tabLst>
                          <a:tab pos="1168400" algn="l"/>
                        </a:tabLst>
                      </a:pPr>
                      <a:r>
                        <a:rPr kumimoji="0" lang="en-US" sz="2300" b="0" i="0" u="none" strike="noStrike" cap="none" normalizeH="0" baseline="0" dirty="0">
                          <a:ln>
                            <a:noFill/>
                          </a:ln>
                          <a:solidFill>
                            <a:schemeClr val="tx1"/>
                          </a:solidFill>
                          <a:effectLst>
                            <a:outerShdw blurRad="38100" dist="38100" dir="2700000" algn="tl">
                              <a:srgbClr val="000000"/>
                            </a:outerShdw>
                          </a:effectLst>
                          <a:latin typeface="Helvetica Neue Light" charset="0"/>
                          <a:ea typeface="ヒラギノ角ゴ ProN W3" charset="-128"/>
                          <a:cs typeface="ヒラギノ角ゴ ProN W3" charset="-128"/>
                          <a:sym typeface="Helvetica Neue Light" charset="0"/>
                        </a:rPr>
                        <a:t>Keyword</a:t>
                      </a:r>
                    </a:p>
                  </a:txBody>
                  <a:tcPr marL="35719" marR="35719" marT="35719" marB="35719" anchor="ctr" horzOverflow="overflow">
                    <a:lnL cap="flat">
                      <a:noFill/>
                    </a:lnL>
                    <a:lnR w="25400" cap="flat" cmpd="sng" algn="ctr">
                      <a:solidFill>
                        <a:srgbClr val="000000"/>
                      </a:solidFill>
                      <a:prstDash val="solid"/>
                      <a:round/>
                      <a:headEnd type="none" w="med" len="med"/>
                      <a:tailEnd type="none" w="med" len="med"/>
                    </a:lnR>
                    <a:lnT cap="flat">
                      <a:noFill/>
                    </a:lnT>
                    <a:lnB w="25400" cap="flat" cmpd="sng" algn="ctr">
                      <a:solidFill>
                        <a:srgbClr val="000000"/>
                      </a:solidFill>
                      <a:prstDash val="solid"/>
                      <a:round/>
                      <a:headEnd type="none" w="med" len="med"/>
                      <a:tailEnd type="none" w="med" len="med"/>
                    </a:lnB>
                    <a:lnTlToBr>
                      <a:noFill/>
                    </a:lnTlToBr>
                    <a:lnBlToTr>
                      <a:noFill/>
                    </a:lnBlToTr>
                    <a:solidFill>
                      <a:srgbClr val="0057E5">
                        <a:alpha val="59999"/>
                      </a:srgbClr>
                    </a:solidFill>
                  </a:tcPr>
                </a:tc>
                <a:tc>
                  <a:txBody>
                    <a:bodyPr/>
                    <a:lstStyle/>
                    <a:p>
                      <a:pPr marL="0" marR="0" lvl="0" indent="0" algn="ctr" defTabSz="914400" rtl="0" eaLnBrk="1" fontAlgn="base" latinLnBrk="0" hangingPunct="1">
                        <a:lnSpc>
                          <a:spcPct val="100000"/>
                        </a:lnSpc>
                        <a:spcBef>
                          <a:spcPct val="0"/>
                        </a:spcBef>
                        <a:spcAft>
                          <a:spcPct val="0"/>
                        </a:spcAft>
                        <a:buClrTx/>
                        <a:buSzPct val="46000"/>
                        <a:buFontTx/>
                        <a:buNone/>
                        <a:tabLst>
                          <a:tab pos="1168400" algn="l"/>
                        </a:tabLst>
                      </a:pPr>
                      <a:r>
                        <a:rPr kumimoji="0" lang="en-US" sz="2300" b="0" i="0" u="none" strike="noStrike" cap="none" normalizeH="0" baseline="0" dirty="0">
                          <a:ln>
                            <a:noFill/>
                          </a:ln>
                          <a:solidFill>
                            <a:schemeClr val="tx1"/>
                          </a:solidFill>
                          <a:effectLst>
                            <a:outerShdw blurRad="38100" dist="38100" dir="2700000" algn="tl">
                              <a:srgbClr val="000000"/>
                            </a:outerShdw>
                          </a:effectLst>
                          <a:latin typeface="Helvetica Neue Light" charset="0"/>
                          <a:ea typeface="ヒラギノ角ゴ ProN W3" charset="-128"/>
                          <a:cs typeface="ヒラギノ角ゴ ProN W3" charset="-128"/>
                          <a:sym typeface="Helvetica Neue Light" charset="0"/>
                        </a:rPr>
                        <a:t>Meaning</a:t>
                      </a:r>
                    </a:p>
                  </a:txBody>
                  <a:tcPr marL="35719" marR="35719" marT="35719" marB="35719" anchor="ctr" horzOverflow="overflow">
                    <a:lnL w="254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cap="flat">
                      <a:noFill/>
                    </a:lnT>
                    <a:lnB w="25400" cap="flat" cmpd="sng" algn="ctr">
                      <a:solidFill>
                        <a:srgbClr val="000000"/>
                      </a:solidFill>
                      <a:prstDash val="solid"/>
                      <a:round/>
                      <a:headEnd type="none" w="med" len="med"/>
                      <a:tailEnd type="none" w="med" len="med"/>
                    </a:lnB>
                    <a:lnTlToBr>
                      <a:noFill/>
                    </a:lnTlToBr>
                    <a:lnBlToTr>
                      <a:noFill/>
                    </a:lnBlToTr>
                    <a:solidFill>
                      <a:srgbClr val="0057E5">
                        <a:alpha val="59999"/>
                      </a:srgbClr>
                    </a:solidFill>
                  </a:tcPr>
                </a:tc>
                <a:tc>
                  <a:txBody>
                    <a:bodyPr/>
                    <a:lstStyle/>
                    <a:p>
                      <a:pPr marL="0" marR="0" lvl="0" indent="0" algn="ctr" defTabSz="914400" rtl="0" eaLnBrk="1" fontAlgn="base" latinLnBrk="0" hangingPunct="1">
                        <a:lnSpc>
                          <a:spcPct val="100000"/>
                        </a:lnSpc>
                        <a:spcBef>
                          <a:spcPct val="0"/>
                        </a:spcBef>
                        <a:spcAft>
                          <a:spcPct val="0"/>
                        </a:spcAft>
                        <a:buClrTx/>
                        <a:buSzPct val="46000"/>
                        <a:buFontTx/>
                        <a:buNone/>
                        <a:tabLst>
                          <a:tab pos="1168400" algn="l"/>
                        </a:tabLst>
                      </a:pPr>
                      <a:r>
                        <a:rPr kumimoji="0" lang="en-US" sz="2300" b="0" i="0" u="none" strike="noStrike" cap="none" normalizeH="0" baseline="0">
                          <a:ln>
                            <a:noFill/>
                          </a:ln>
                          <a:solidFill>
                            <a:schemeClr val="tx1"/>
                          </a:solidFill>
                          <a:effectLst>
                            <a:outerShdw blurRad="38100" dist="38100" dir="2700000" algn="tl">
                              <a:srgbClr val="000000"/>
                            </a:outerShdw>
                          </a:effectLst>
                          <a:latin typeface="Helvetica Neue Light" charset="0"/>
                          <a:ea typeface="ヒラギノ角ゴ ProN W3" charset="-128"/>
                          <a:cs typeface="ヒラギノ角ゴ ProN W3" charset="-128"/>
                          <a:sym typeface="Helvetica Neue Light" charset="0"/>
                        </a:rPr>
                        <a:t>Example Usage</a:t>
                      </a:r>
                    </a:p>
                  </a:txBody>
                  <a:tcPr marL="35719" marR="35719" marT="35719" marB="35719" anchor="ctr" horzOverflow="overflow">
                    <a:lnL w="25400" cap="flat" cmpd="sng" algn="ctr">
                      <a:solidFill>
                        <a:srgbClr val="000000"/>
                      </a:solidFill>
                      <a:prstDash val="solid"/>
                      <a:round/>
                      <a:headEnd type="none" w="med" len="med"/>
                      <a:tailEnd type="none" w="med" len="med"/>
                    </a:lnL>
                    <a:lnR cap="flat">
                      <a:noFill/>
                    </a:lnR>
                    <a:lnT cap="flat">
                      <a:noFill/>
                    </a:lnT>
                    <a:lnB w="25400" cap="flat" cmpd="sng" algn="ctr">
                      <a:solidFill>
                        <a:srgbClr val="000000"/>
                      </a:solidFill>
                      <a:prstDash val="solid"/>
                      <a:round/>
                      <a:headEnd type="none" w="med" len="med"/>
                      <a:tailEnd type="none" w="med" len="med"/>
                    </a:lnB>
                    <a:lnTlToBr>
                      <a:noFill/>
                    </a:lnTlToBr>
                    <a:lnBlToTr>
                      <a:noFill/>
                    </a:lnBlToTr>
                    <a:solidFill>
                      <a:srgbClr val="0057E5">
                        <a:alpha val="59999"/>
                      </a:srgbClr>
                    </a:solidFill>
                  </a:tcPr>
                </a:tc>
              </a:tr>
              <a:tr h="671512">
                <a:tc>
                  <a:txBody>
                    <a:bodyPr/>
                    <a:lstStyle/>
                    <a:p>
                      <a:pPr marL="0" marR="0" lvl="0" indent="0" algn="ctr" defTabSz="914400" rtl="0" eaLnBrk="1" fontAlgn="base" latinLnBrk="0" hangingPunct="1">
                        <a:lnSpc>
                          <a:spcPct val="100000"/>
                        </a:lnSpc>
                        <a:spcBef>
                          <a:spcPct val="0"/>
                        </a:spcBef>
                        <a:spcAft>
                          <a:spcPct val="0"/>
                        </a:spcAft>
                        <a:buClrTx/>
                        <a:buSzPct val="46000"/>
                        <a:buFontTx/>
                        <a:buNone/>
                        <a:tabLst>
                          <a:tab pos="1168400" algn="l"/>
                        </a:tabLst>
                      </a:pPr>
                      <a:r>
                        <a:rPr kumimoji="0" lang="en-US" sz="2300" b="1" i="0" u="none" strike="noStrike" cap="none" normalizeH="0" baseline="0" dirty="0">
                          <a:ln>
                            <a:noFill/>
                          </a:ln>
                          <a:solidFill>
                            <a:schemeClr val="tx1"/>
                          </a:solidFill>
                          <a:effectLst/>
                          <a:latin typeface="Helvetica Neue Light" charset="0"/>
                          <a:ea typeface="ヒラギノ角ゴ ProN W3" charset="-128"/>
                          <a:cs typeface="ヒラギノ角ゴ ProN W3" charset="-128"/>
                          <a:sym typeface="Helvetica Neue Light" charset="0"/>
                        </a:rPr>
                        <a:t>«actor»</a:t>
                      </a:r>
                    </a:p>
                  </a:txBody>
                  <a:tcPr marL="35719" marR="35719" marT="35719" marB="35719" anchor="ctr" horzOverflow="overflow">
                    <a:lnL cap="flat">
                      <a:noFill/>
                    </a:lnL>
                    <a:lnR w="254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solidFill>
                      <a:srgbClr val="0057E5">
                        <a:alpha val="59999"/>
                      </a:srgbClr>
                    </a:solidFill>
                  </a:tcPr>
                </a:tc>
                <a:tc>
                  <a:txBody>
                    <a:bodyPr/>
                    <a:lstStyle/>
                    <a:p>
                      <a:pPr marL="0" marR="0" lvl="0" indent="0" algn="ctr" defTabSz="914400" rtl="0" eaLnBrk="1" fontAlgn="base" latinLnBrk="0" hangingPunct="1">
                        <a:lnSpc>
                          <a:spcPct val="100000"/>
                        </a:lnSpc>
                        <a:spcBef>
                          <a:spcPct val="0"/>
                        </a:spcBef>
                        <a:spcAft>
                          <a:spcPct val="0"/>
                        </a:spcAft>
                        <a:buClrTx/>
                        <a:buSzPct val="46000"/>
                        <a:buFontTx/>
                        <a:buNone/>
                        <a:tabLst>
                          <a:tab pos="1168400" algn="l"/>
                        </a:tabLst>
                      </a:pPr>
                      <a:r>
                        <a:rPr kumimoji="0" lang="en-US" sz="2000" b="0" i="0" u="none" strike="noStrike" cap="none" normalizeH="0" baseline="0" dirty="0">
                          <a:ln>
                            <a:noFill/>
                          </a:ln>
                          <a:solidFill>
                            <a:schemeClr val="tx1"/>
                          </a:solidFill>
                          <a:effectLst/>
                          <a:latin typeface="Helvetica Neue Light" charset="0"/>
                          <a:ea typeface="ヒラギノ角ゴ ProN W3" charset="-128"/>
                          <a:cs typeface="ヒラギノ角ゴ ProN W3" charset="-128"/>
                          <a:sym typeface="Helvetica Neue Light" charset="0"/>
                        </a:rPr>
                        <a:t>classifier is an actor</a:t>
                      </a:r>
                    </a:p>
                  </a:txBody>
                  <a:tcPr marL="35719" marR="35719" marT="35719" marB="35719" anchor="ctr" horzOverflow="overflow">
                    <a:lnL w="254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solidFill>
                      <a:srgbClr val="534E51">
                        <a:alpha val="35686"/>
                      </a:srgbClr>
                    </a:solidFill>
                  </a:tcPr>
                </a:tc>
                <a:tc>
                  <a:txBody>
                    <a:bodyPr/>
                    <a:lstStyle/>
                    <a:p>
                      <a:pPr marL="0" marR="0" lvl="0" indent="0" algn="ctr" defTabSz="914400" rtl="0" eaLnBrk="1" fontAlgn="base" latinLnBrk="0" hangingPunct="1">
                        <a:lnSpc>
                          <a:spcPct val="100000"/>
                        </a:lnSpc>
                        <a:spcBef>
                          <a:spcPct val="0"/>
                        </a:spcBef>
                        <a:spcAft>
                          <a:spcPct val="0"/>
                        </a:spcAft>
                        <a:buClrTx/>
                        <a:buSzPct val="46000"/>
                        <a:buFontTx/>
                        <a:buNone/>
                        <a:tabLst>
                          <a:tab pos="1168400" algn="l"/>
                        </a:tabLst>
                      </a:pPr>
                      <a:r>
                        <a:rPr kumimoji="0" lang="en-US" sz="2000" b="0" i="0" u="none" strike="noStrike" cap="none" normalizeH="0" baseline="0" dirty="0">
                          <a:ln>
                            <a:noFill/>
                          </a:ln>
                          <a:solidFill>
                            <a:schemeClr val="tx1"/>
                          </a:solidFill>
                          <a:effectLst/>
                          <a:latin typeface="Helvetica Neue Light" charset="0"/>
                          <a:ea typeface="ヒラギノ角ゴ ProN W3" charset="-128"/>
                          <a:cs typeface="ヒラギノ角ゴ ProN W3" charset="-128"/>
                          <a:sym typeface="Helvetica Neue Light" charset="0"/>
                        </a:rPr>
                        <a:t>shows that classifier is an actor without getting all </a:t>
                      </a:r>
                      <a:r>
                        <a:rPr kumimoji="0" lang="en-US" sz="2000" b="0" i="0" u="none" strike="noStrike" cap="none" normalizeH="0" baseline="0" dirty="0" err="1" smtClean="0">
                          <a:ln>
                            <a:noFill/>
                          </a:ln>
                          <a:solidFill>
                            <a:schemeClr val="tx1"/>
                          </a:solidFill>
                          <a:effectLst/>
                          <a:latin typeface="Helvetica Neue Light" charset="0"/>
                          <a:ea typeface="ヒラギノ角ゴ ProN W3" charset="-128"/>
                          <a:cs typeface="ヒラギノ角ゴ ProN W3" charset="-128"/>
                          <a:sym typeface="Helvetica Neue Light" charset="0"/>
                        </a:rPr>
                        <a:t>xkcd</a:t>
                      </a:r>
                      <a:r>
                        <a:rPr kumimoji="0" lang="en-US" sz="2000" b="0" i="0" u="none" strike="noStrike" cap="none" normalizeH="0" baseline="0" dirty="0" smtClean="0">
                          <a:ln>
                            <a:noFill/>
                          </a:ln>
                          <a:solidFill>
                            <a:schemeClr val="tx1"/>
                          </a:solidFill>
                          <a:effectLst/>
                          <a:latin typeface="Helvetica Neue Light" charset="0"/>
                          <a:ea typeface="ヒラギノ角ゴ ProN W3" charset="-128"/>
                          <a:cs typeface="ヒラギノ角ゴ ProN W3" charset="-128"/>
                          <a:sym typeface="Helvetica Neue Light" charset="0"/>
                        </a:rPr>
                        <a:t> </a:t>
                      </a:r>
                      <a:r>
                        <a:rPr kumimoji="0" lang="en-US" sz="2000" b="0" i="0" u="none" strike="noStrike" cap="none" normalizeH="0" baseline="0" dirty="0" smtClean="0">
                          <a:ln>
                            <a:noFill/>
                          </a:ln>
                          <a:solidFill>
                            <a:schemeClr val="tx1"/>
                          </a:solidFill>
                          <a:effectLst/>
                          <a:latin typeface="Helvetica Neue Light" charset="0"/>
                          <a:ea typeface="ヒラギノ角ゴ ProN W3" charset="-128"/>
                          <a:cs typeface="ヒラギノ角ゴ ProN W3" charset="-128"/>
                          <a:sym typeface="Wingdings"/>
                        </a:rPr>
                        <a:t></a:t>
                      </a:r>
                      <a:endParaRPr kumimoji="0" lang="en-US" sz="2000" b="0" i="0" u="none" strike="noStrike" cap="none" normalizeH="0" baseline="0" dirty="0">
                        <a:ln>
                          <a:noFill/>
                        </a:ln>
                        <a:solidFill>
                          <a:schemeClr val="tx1"/>
                        </a:solidFill>
                        <a:effectLst/>
                        <a:latin typeface="Helvetica Neue Light" charset="0"/>
                        <a:ea typeface="ヒラギノ角ゴ ProN W3" charset="-128"/>
                        <a:cs typeface="ヒラギノ角ゴ ProN W3" charset="-128"/>
                        <a:sym typeface="Helvetica Neue Light" charset="0"/>
                      </a:endParaRPr>
                    </a:p>
                  </a:txBody>
                  <a:tcPr marL="35719" marR="35719" marT="35719" marB="35719" anchor="ctr" horzOverflow="overflow">
                    <a:lnL w="25400" cap="flat" cmpd="sng" algn="ctr">
                      <a:solidFill>
                        <a:srgbClr val="000000"/>
                      </a:solidFill>
                      <a:prstDash val="solid"/>
                      <a:round/>
                      <a:headEnd type="none" w="med" len="med"/>
                      <a:tailEnd type="none" w="med" len="med"/>
                    </a:lnL>
                    <a:lnR cap="flat">
                      <a:noFill/>
                    </a:lnR>
                    <a:lnT w="254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solidFill>
                      <a:srgbClr val="534E51">
                        <a:alpha val="35686"/>
                      </a:srgbClr>
                    </a:solidFill>
                  </a:tcPr>
                </a:tc>
              </a:tr>
              <a:tr h="671512">
                <a:tc>
                  <a:txBody>
                    <a:bodyPr/>
                    <a:lstStyle/>
                    <a:p>
                      <a:pPr marL="0" marR="0" lvl="0" indent="0" algn="ctr" defTabSz="914400" rtl="0" eaLnBrk="1" fontAlgn="base" latinLnBrk="0" hangingPunct="1">
                        <a:lnSpc>
                          <a:spcPct val="100000"/>
                        </a:lnSpc>
                        <a:spcBef>
                          <a:spcPct val="0"/>
                        </a:spcBef>
                        <a:spcAft>
                          <a:spcPct val="0"/>
                        </a:spcAft>
                        <a:buClrTx/>
                        <a:buSzPct val="46000"/>
                        <a:buFontTx/>
                        <a:buNone/>
                        <a:tabLst>
                          <a:tab pos="1168400" algn="l"/>
                        </a:tabLst>
                      </a:pPr>
                      <a:r>
                        <a:rPr kumimoji="0" lang="en-US" sz="2300" b="1" i="0" u="none" strike="noStrike" cap="none" normalizeH="0" baseline="0" dirty="0">
                          <a:ln>
                            <a:noFill/>
                          </a:ln>
                          <a:solidFill>
                            <a:schemeClr val="tx1"/>
                          </a:solidFill>
                          <a:effectLst/>
                          <a:latin typeface="Helvetica Neue Light" charset="0"/>
                          <a:ea typeface="ヒラギノ角ゴ ProN W3" charset="-128"/>
                          <a:cs typeface="ヒラギノ角ゴ ProN W3" charset="-128"/>
                          <a:sym typeface="Helvetica Neue Light" charset="0"/>
                        </a:rPr>
                        <a:t>«interface»</a:t>
                      </a:r>
                    </a:p>
                  </a:txBody>
                  <a:tcPr marL="35719" marR="35719" marT="35719" marB="35719" anchor="ctr" horzOverflow="overflow">
                    <a:lnL cap="flat">
                      <a:noFill/>
                    </a:lnL>
                    <a:lnR w="254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solidFill>
                      <a:srgbClr val="0057E5">
                        <a:alpha val="59999"/>
                      </a:srgbClr>
                    </a:solidFill>
                  </a:tcPr>
                </a:tc>
                <a:tc>
                  <a:txBody>
                    <a:bodyPr/>
                    <a:lstStyle/>
                    <a:p>
                      <a:pPr marL="0" marR="0" lvl="0" indent="0" algn="ctr" defTabSz="914400" rtl="0" eaLnBrk="1" fontAlgn="base" latinLnBrk="0" hangingPunct="1">
                        <a:lnSpc>
                          <a:spcPct val="100000"/>
                        </a:lnSpc>
                        <a:spcBef>
                          <a:spcPct val="0"/>
                        </a:spcBef>
                        <a:spcAft>
                          <a:spcPct val="0"/>
                        </a:spcAft>
                        <a:buClrTx/>
                        <a:buSzPct val="46000"/>
                        <a:buFontTx/>
                        <a:buNone/>
                        <a:tabLst>
                          <a:tab pos="1168400" algn="l"/>
                        </a:tabLst>
                      </a:pPr>
                      <a:r>
                        <a:rPr kumimoji="0" lang="en-US" sz="2000" b="0" i="0" u="none" strike="noStrike" cap="none" normalizeH="0" baseline="0" dirty="0">
                          <a:ln>
                            <a:noFill/>
                          </a:ln>
                          <a:solidFill>
                            <a:schemeClr val="tx1"/>
                          </a:solidFill>
                          <a:effectLst/>
                          <a:latin typeface="Helvetica Neue Light" charset="0"/>
                          <a:ea typeface="ヒラギノ角ゴ ProN W3" charset="-128"/>
                          <a:cs typeface="ヒラギノ角ゴ ProN W3" charset="-128"/>
                          <a:sym typeface="Helvetica Neue Light" charset="0"/>
                        </a:rPr>
                        <a:t>classifier is an interface</a:t>
                      </a:r>
                    </a:p>
                  </a:txBody>
                  <a:tcPr marL="35719" marR="35719" marT="35719" marB="35719" anchor="ctr" horzOverflow="overflow">
                    <a:lnL w="254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solidFill>
                      <a:srgbClr val="534E51">
                        <a:alpha val="35686"/>
                      </a:srgbClr>
                    </a:solidFill>
                  </a:tcPr>
                </a:tc>
                <a:tc>
                  <a:txBody>
                    <a:bodyPr/>
                    <a:lstStyle/>
                    <a:p>
                      <a:pPr marL="0" marR="0" lvl="0" indent="0" algn="ctr" defTabSz="914400" rtl="0" eaLnBrk="1" fontAlgn="base" latinLnBrk="0" hangingPunct="1">
                        <a:lnSpc>
                          <a:spcPct val="100000"/>
                        </a:lnSpc>
                        <a:spcBef>
                          <a:spcPct val="0"/>
                        </a:spcBef>
                        <a:spcAft>
                          <a:spcPct val="0"/>
                        </a:spcAft>
                        <a:buClrTx/>
                        <a:buSzPct val="46000"/>
                        <a:buFontTx/>
                        <a:buNone/>
                        <a:tabLst>
                          <a:tab pos="1168400" algn="l"/>
                        </a:tabLst>
                      </a:pPr>
                      <a:r>
                        <a:rPr kumimoji="0" lang="en-US" sz="2000" b="0" i="0" u="none" strike="noStrike" cap="none" normalizeH="0" baseline="0">
                          <a:ln>
                            <a:noFill/>
                          </a:ln>
                          <a:solidFill>
                            <a:schemeClr val="tx1"/>
                          </a:solidFill>
                          <a:effectLst/>
                          <a:latin typeface="Helvetica Neue Light" charset="0"/>
                          <a:ea typeface="ヒラギノ角ゴ ProN W3" charset="-128"/>
                          <a:cs typeface="ヒラギノ角ゴ ProN W3" charset="-128"/>
                          <a:sym typeface="Helvetica Neue Light" charset="0"/>
                        </a:rPr>
                        <a:t>«interface»</a:t>
                      </a:r>
                      <a:br>
                        <a:rPr kumimoji="0" lang="en-US" sz="2000" b="0" i="0" u="none" strike="noStrike" cap="none" normalizeH="0" baseline="0">
                          <a:ln>
                            <a:noFill/>
                          </a:ln>
                          <a:solidFill>
                            <a:schemeClr val="tx1"/>
                          </a:solidFill>
                          <a:effectLst/>
                          <a:latin typeface="Helvetica Neue Light" charset="0"/>
                          <a:ea typeface="ヒラギノ角ゴ ProN W3" charset="-128"/>
                          <a:cs typeface="ヒラギノ角ゴ ProN W3" charset="-128"/>
                          <a:sym typeface="Helvetica Neue Light" charset="0"/>
                        </a:rPr>
                      </a:br>
                      <a:r>
                        <a:rPr kumimoji="0" lang="en-US" sz="2000" b="0" i="0" u="none" strike="noStrike" cap="none" normalizeH="0" baseline="0">
                          <a:ln>
                            <a:noFill/>
                          </a:ln>
                          <a:solidFill>
                            <a:schemeClr val="tx1"/>
                          </a:solidFill>
                          <a:effectLst/>
                          <a:latin typeface="Helvetica Neue Light" charset="0"/>
                          <a:ea typeface="ヒラギノ角ゴ ProN W3" charset="-128"/>
                          <a:cs typeface="ヒラギノ角ゴ ProN W3" charset="-128"/>
                          <a:sym typeface="Helvetica Neue Light" charset="0"/>
                        </a:rPr>
                        <a:t>MouseListener</a:t>
                      </a:r>
                    </a:p>
                  </a:txBody>
                  <a:tcPr marL="35719" marR="35719" marT="35719" marB="35719" anchor="ctr" horzOverflow="overflow">
                    <a:lnL w="25400" cap="flat" cmpd="sng" algn="ctr">
                      <a:solidFill>
                        <a:srgbClr val="000000"/>
                      </a:solidFill>
                      <a:prstDash val="solid"/>
                      <a:round/>
                      <a:headEnd type="none" w="med" len="med"/>
                      <a:tailEnd type="none" w="med" len="med"/>
                    </a:lnL>
                    <a:lnR cap="flat">
                      <a:noFill/>
                    </a:lnR>
                    <a:lnT w="254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solidFill>
                      <a:srgbClr val="534E51">
                        <a:alpha val="35686"/>
                      </a:srgbClr>
                    </a:solidFill>
                  </a:tcPr>
                </a:tc>
              </a:tr>
              <a:tr h="669727">
                <a:tc>
                  <a:txBody>
                    <a:bodyPr/>
                    <a:lstStyle/>
                    <a:p>
                      <a:pPr marL="0" marR="0" lvl="0" indent="0" algn="ctr" defTabSz="914400" rtl="0" eaLnBrk="1" fontAlgn="base" latinLnBrk="0" hangingPunct="1">
                        <a:lnSpc>
                          <a:spcPct val="100000"/>
                        </a:lnSpc>
                        <a:spcBef>
                          <a:spcPct val="0"/>
                        </a:spcBef>
                        <a:spcAft>
                          <a:spcPct val="0"/>
                        </a:spcAft>
                        <a:buClrTx/>
                        <a:buSzPct val="46000"/>
                        <a:buFontTx/>
                        <a:buNone/>
                        <a:tabLst>
                          <a:tab pos="1168400" algn="l"/>
                        </a:tabLst>
                      </a:pPr>
                      <a:r>
                        <a:rPr kumimoji="0" lang="en-US" sz="2300" b="1" i="0" u="none" strike="noStrike" cap="none" normalizeH="0" baseline="0" dirty="0">
                          <a:ln>
                            <a:noFill/>
                          </a:ln>
                          <a:solidFill>
                            <a:schemeClr val="tx1"/>
                          </a:solidFill>
                          <a:effectLst/>
                          <a:latin typeface="Helvetica Neue Light" charset="0"/>
                          <a:ea typeface="ヒラギノ角ゴ ProN W3" charset="-128"/>
                          <a:cs typeface="ヒラギノ角ゴ ProN W3" charset="-128"/>
                          <a:sym typeface="Helvetica Neue Light" charset="0"/>
                        </a:rPr>
                        <a:t>{</a:t>
                      </a:r>
                      <a:r>
                        <a:rPr kumimoji="0" lang="en-US" sz="2300" b="1" i="0" u="none" strike="noStrike" kern="1200" cap="none" normalizeH="0" baseline="0" dirty="0">
                          <a:ln>
                            <a:noFill/>
                          </a:ln>
                          <a:solidFill>
                            <a:schemeClr val="tx1"/>
                          </a:solidFill>
                          <a:effectLst/>
                          <a:latin typeface="Helvetica Neue Light" charset="0"/>
                          <a:ea typeface="ヒラギノ角ゴ ProN W3" charset="-128"/>
                          <a:cs typeface="ヒラギノ角ゴ ProN W3" charset="-128"/>
                          <a:sym typeface="Helvetica Neue Light" charset="0"/>
                        </a:rPr>
                        <a:t>abstract</a:t>
                      </a:r>
                      <a:r>
                        <a:rPr kumimoji="0" lang="en-US" sz="2300" b="1" i="0" u="none" strike="noStrike" cap="none" normalizeH="0" baseline="0" dirty="0">
                          <a:ln>
                            <a:noFill/>
                          </a:ln>
                          <a:solidFill>
                            <a:schemeClr val="tx1"/>
                          </a:solidFill>
                          <a:effectLst/>
                          <a:latin typeface="Helvetica Neue Light" charset="0"/>
                          <a:ea typeface="ヒラギノ角ゴ ProN W3" charset="-128"/>
                          <a:cs typeface="ヒラギノ角ゴ ProN W3" charset="-128"/>
                          <a:sym typeface="Helvetica Neue Light" charset="0"/>
                        </a:rPr>
                        <a:t>}</a:t>
                      </a:r>
                    </a:p>
                  </a:txBody>
                  <a:tcPr marL="35719" marR="35719" marT="35719" marB="35719" anchor="ctr" horzOverflow="overflow">
                    <a:lnL cap="flat">
                      <a:noFill/>
                    </a:lnL>
                    <a:lnR w="254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solidFill>
                      <a:srgbClr val="0057E5">
                        <a:alpha val="59999"/>
                      </a:srgbClr>
                    </a:solidFill>
                  </a:tcPr>
                </a:tc>
                <a:tc>
                  <a:txBody>
                    <a:bodyPr/>
                    <a:lstStyle/>
                    <a:p>
                      <a:pPr marL="0" marR="0" lvl="0" indent="0" algn="ctr" defTabSz="914400" rtl="0" eaLnBrk="1" fontAlgn="base" latinLnBrk="0" hangingPunct="1">
                        <a:lnSpc>
                          <a:spcPct val="100000"/>
                        </a:lnSpc>
                        <a:spcBef>
                          <a:spcPct val="0"/>
                        </a:spcBef>
                        <a:spcAft>
                          <a:spcPct val="0"/>
                        </a:spcAft>
                        <a:buClrTx/>
                        <a:buSzPct val="46000"/>
                        <a:buFontTx/>
                        <a:buNone/>
                        <a:tabLst>
                          <a:tab pos="1168400" algn="l"/>
                        </a:tabLst>
                      </a:pPr>
                      <a:r>
                        <a:rPr kumimoji="0" lang="en-US" sz="2000" b="0" i="0" u="none" strike="noStrike" cap="none" normalizeH="0" baseline="0" dirty="0">
                          <a:ln>
                            <a:noFill/>
                          </a:ln>
                          <a:solidFill>
                            <a:schemeClr val="tx1"/>
                          </a:solidFill>
                          <a:effectLst/>
                          <a:latin typeface="Helvetica Neue Light" charset="0"/>
                          <a:ea typeface="ヒラギノ角ゴ ProN W3" charset="-128"/>
                          <a:cs typeface="ヒラギノ角ゴ ProN W3" charset="-128"/>
                          <a:sym typeface="Helvetica Neue Light" charset="0"/>
                        </a:rPr>
                        <a:t>can’t be instantiated</a:t>
                      </a:r>
                    </a:p>
                  </a:txBody>
                  <a:tcPr marL="35719" marR="35719" marT="35719" marB="35719" anchor="ctr" horzOverflow="overflow">
                    <a:lnL w="254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solidFill>
                      <a:srgbClr val="534E51">
                        <a:alpha val="35686"/>
                      </a:srgbClr>
                    </a:solidFill>
                  </a:tcPr>
                </a:tc>
                <a:tc>
                  <a:txBody>
                    <a:bodyPr/>
                    <a:lstStyle/>
                    <a:p>
                      <a:pPr marL="0" marR="0" lvl="0" indent="0" algn="ctr" defTabSz="914400" rtl="0" eaLnBrk="1" fontAlgn="base" latinLnBrk="0" hangingPunct="1">
                        <a:lnSpc>
                          <a:spcPct val="100000"/>
                        </a:lnSpc>
                        <a:spcBef>
                          <a:spcPct val="0"/>
                        </a:spcBef>
                        <a:spcAft>
                          <a:spcPct val="0"/>
                        </a:spcAft>
                        <a:buClrTx/>
                        <a:buSzPct val="46000"/>
                        <a:buFontTx/>
                        <a:buNone/>
                        <a:tabLst>
                          <a:tab pos="1168400" algn="l"/>
                        </a:tabLst>
                      </a:pPr>
                      <a:r>
                        <a:rPr kumimoji="0" lang="en-US" sz="2000" b="0" i="0" u="none" strike="noStrike" cap="none" normalizeH="0" baseline="0" dirty="0">
                          <a:ln>
                            <a:noFill/>
                          </a:ln>
                          <a:solidFill>
                            <a:schemeClr val="tx1"/>
                          </a:solidFill>
                          <a:effectLst/>
                          <a:latin typeface="Helvetica Neue Light" charset="0"/>
                          <a:ea typeface="ヒラギノ角ゴ ProN W3" charset="-128"/>
                          <a:cs typeface="ヒラギノ角ゴ ProN W3" charset="-128"/>
                          <a:sym typeface="Helvetica Neue Light" charset="0"/>
                        </a:rPr>
                        <a:t>follows classifier or operation</a:t>
                      </a:r>
                    </a:p>
                  </a:txBody>
                  <a:tcPr marL="35719" marR="35719" marT="35719" marB="35719" anchor="ctr" horzOverflow="overflow">
                    <a:lnL w="25400" cap="flat" cmpd="sng" algn="ctr">
                      <a:solidFill>
                        <a:srgbClr val="000000"/>
                      </a:solidFill>
                      <a:prstDash val="solid"/>
                      <a:round/>
                      <a:headEnd type="none" w="med" len="med"/>
                      <a:tailEnd type="none" w="med" len="med"/>
                    </a:lnL>
                    <a:lnR cap="flat">
                      <a:noFill/>
                    </a:lnR>
                    <a:lnT w="254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solidFill>
                      <a:srgbClr val="534E51">
                        <a:alpha val="35686"/>
                      </a:srgbClr>
                    </a:solidFill>
                  </a:tcPr>
                </a:tc>
              </a:tr>
              <a:tr h="671512">
                <a:tc>
                  <a:txBody>
                    <a:bodyPr/>
                    <a:lstStyle/>
                    <a:p>
                      <a:pPr marL="0" marR="0" lvl="0" indent="0" algn="ctr" defTabSz="914400" rtl="0" eaLnBrk="1" fontAlgn="base" latinLnBrk="0" hangingPunct="1">
                        <a:lnSpc>
                          <a:spcPct val="100000"/>
                        </a:lnSpc>
                        <a:spcBef>
                          <a:spcPct val="0"/>
                        </a:spcBef>
                        <a:spcAft>
                          <a:spcPct val="0"/>
                        </a:spcAft>
                        <a:buClrTx/>
                        <a:buSzPct val="46000"/>
                        <a:buFontTx/>
                        <a:buNone/>
                        <a:tabLst>
                          <a:tab pos="1168400" algn="l"/>
                        </a:tabLst>
                      </a:pPr>
                      <a:r>
                        <a:rPr kumimoji="0" lang="en-US" sz="2300" b="1" i="0" u="none" strike="noStrike" cap="none" normalizeH="0" baseline="0" dirty="0">
                          <a:ln>
                            <a:noFill/>
                          </a:ln>
                          <a:solidFill>
                            <a:schemeClr val="tx1"/>
                          </a:solidFill>
                          <a:effectLst/>
                          <a:latin typeface="Helvetica Neue Light" charset="0"/>
                          <a:ea typeface="ヒラギノ角ゴ ProN W3" charset="-128"/>
                          <a:cs typeface="ヒラギノ角ゴ ProN W3" charset="-128"/>
                          <a:sym typeface="Helvetica Neue Light" charset="0"/>
                        </a:rPr>
                        <a:t>{ordered}</a:t>
                      </a:r>
                    </a:p>
                  </a:txBody>
                  <a:tcPr marL="35719" marR="35719" marT="35719" marB="35719" anchor="ctr" horzOverflow="overflow">
                    <a:lnL cap="flat">
                      <a:noFill/>
                    </a:lnL>
                    <a:lnR w="254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solidFill>
                      <a:srgbClr val="0057E5">
                        <a:alpha val="59999"/>
                      </a:srgbClr>
                    </a:solidFill>
                  </a:tcPr>
                </a:tc>
                <a:tc>
                  <a:txBody>
                    <a:bodyPr/>
                    <a:lstStyle/>
                    <a:p>
                      <a:pPr marL="0" marR="0" lvl="0" indent="0" algn="ctr" defTabSz="914400" rtl="0" eaLnBrk="1" fontAlgn="base" latinLnBrk="0" hangingPunct="1">
                        <a:lnSpc>
                          <a:spcPct val="100000"/>
                        </a:lnSpc>
                        <a:spcBef>
                          <a:spcPct val="0"/>
                        </a:spcBef>
                        <a:spcAft>
                          <a:spcPct val="0"/>
                        </a:spcAft>
                        <a:buClrTx/>
                        <a:buSzPct val="46000"/>
                        <a:buFontTx/>
                        <a:buNone/>
                        <a:tabLst>
                          <a:tab pos="1168400" algn="l"/>
                        </a:tabLst>
                      </a:pPr>
                      <a:r>
                        <a:rPr kumimoji="0" lang="en-US" sz="2000" b="0" i="0" u="none" strike="noStrike" cap="none" normalizeH="0" baseline="0">
                          <a:ln>
                            <a:noFill/>
                          </a:ln>
                          <a:solidFill>
                            <a:schemeClr val="tx1"/>
                          </a:solidFill>
                          <a:effectLst/>
                          <a:latin typeface="Helvetica Neue Light" charset="0"/>
                          <a:ea typeface="ヒラギノ角ゴ ProN W3" charset="-128"/>
                          <a:cs typeface="ヒラギノ角ゴ ProN W3" charset="-128"/>
                          <a:sym typeface="Helvetica Neue Light" charset="0"/>
                        </a:rPr>
                        <a:t>set of objects has defined order</a:t>
                      </a:r>
                    </a:p>
                  </a:txBody>
                  <a:tcPr marL="35719" marR="35719" marT="35719" marB="35719" anchor="ctr" horzOverflow="overflow">
                    <a:lnL w="254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solidFill>
                      <a:srgbClr val="534E51">
                        <a:alpha val="35686"/>
                      </a:srgbClr>
                    </a:solidFill>
                  </a:tcPr>
                </a:tc>
                <a:tc>
                  <a:txBody>
                    <a:bodyPr/>
                    <a:lstStyle/>
                    <a:p>
                      <a:pPr marL="0" marR="0" lvl="0" indent="0" algn="ctr" defTabSz="914400" rtl="0" eaLnBrk="1" fontAlgn="base" latinLnBrk="0" hangingPunct="1">
                        <a:lnSpc>
                          <a:spcPct val="100000"/>
                        </a:lnSpc>
                        <a:spcBef>
                          <a:spcPct val="0"/>
                        </a:spcBef>
                        <a:spcAft>
                          <a:spcPct val="0"/>
                        </a:spcAft>
                        <a:buClrTx/>
                        <a:buSzPct val="46000"/>
                        <a:buFontTx/>
                        <a:buNone/>
                        <a:tabLst>
                          <a:tab pos="1168400" algn="l"/>
                        </a:tabLst>
                      </a:pPr>
                      <a:r>
                        <a:rPr kumimoji="0" lang="en-US" sz="2000" b="0" i="0" u="none" strike="noStrike" cap="none" normalizeH="0" baseline="0" dirty="0">
                          <a:ln>
                            <a:noFill/>
                          </a:ln>
                          <a:solidFill>
                            <a:schemeClr val="tx1"/>
                          </a:solidFill>
                          <a:effectLst/>
                          <a:latin typeface="Helvetica Neue Light" charset="0"/>
                          <a:ea typeface="ヒラギノ角ゴ ProN W3" charset="-128"/>
                          <a:cs typeface="ヒラギノ角ゴ ProN W3" charset="-128"/>
                          <a:sym typeface="Helvetica Neue Light" charset="0"/>
                        </a:rPr>
                        <a:t>follows role name on target end of association</a:t>
                      </a:r>
                    </a:p>
                  </a:txBody>
                  <a:tcPr marL="35719" marR="35719" marT="35719" marB="35719" anchor="ctr" horzOverflow="overflow">
                    <a:lnL w="25400" cap="flat" cmpd="sng" algn="ctr">
                      <a:solidFill>
                        <a:srgbClr val="000000"/>
                      </a:solidFill>
                      <a:prstDash val="solid"/>
                      <a:round/>
                      <a:headEnd type="none" w="med" len="med"/>
                      <a:tailEnd type="none" w="med" len="med"/>
                    </a:lnL>
                    <a:lnR cap="flat">
                      <a:noFill/>
                    </a:lnR>
                    <a:lnT w="254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solidFill>
                      <a:srgbClr val="534E51">
                        <a:alpha val="35686"/>
                      </a:srgbClr>
                    </a:solidFill>
                  </a:tcPr>
                </a:tc>
              </a:tr>
              <a:tr h="671512">
                <a:tc>
                  <a:txBody>
                    <a:bodyPr/>
                    <a:lstStyle/>
                    <a:p>
                      <a:pPr marL="0" marR="0" lvl="0" indent="0" algn="ctr" defTabSz="914400" rtl="0" eaLnBrk="1" fontAlgn="base" latinLnBrk="0" hangingPunct="1">
                        <a:lnSpc>
                          <a:spcPct val="100000"/>
                        </a:lnSpc>
                        <a:spcBef>
                          <a:spcPct val="0"/>
                        </a:spcBef>
                        <a:spcAft>
                          <a:spcPct val="0"/>
                        </a:spcAft>
                        <a:buClrTx/>
                        <a:buSzPct val="46000"/>
                        <a:buFontTx/>
                        <a:buNone/>
                        <a:tabLst>
                          <a:tab pos="1168400" algn="l"/>
                        </a:tabLst>
                      </a:pPr>
                      <a:r>
                        <a:rPr kumimoji="0" lang="en-US" sz="2300" b="1" i="0" u="none" strike="noStrike" cap="none" normalizeH="0" baseline="0" dirty="0">
                          <a:ln>
                            <a:noFill/>
                          </a:ln>
                          <a:solidFill>
                            <a:schemeClr val="tx1"/>
                          </a:solidFill>
                          <a:effectLst/>
                          <a:latin typeface="Helvetica Neue Light" charset="0"/>
                          <a:ea typeface="ヒラギノ角ゴ ProN W3" charset="-128"/>
                          <a:cs typeface="ヒラギノ角ゴ ProN W3" charset="-128"/>
                          <a:sym typeface="Helvetica Neue Light" charset="0"/>
                        </a:rPr>
                        <a:t>{leaf}</a:t>
                      </a:r>
                    </a:p>
                  </a:txBody>
                  <a:tcPr marL="35719" marR="35719" marT="35719" marB="35719" anchor="ctr" horzOverflow="overflow">
                    <a:lnL cap="flat">
                      <a:noFill/>
                    </a:lnL>
                    <a:lnR w="254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cap="flat">
                      <a:noFill/>
                    </a:lnB>
                    <a:lnTlToBr>
                      <a:noFill/>
                    </a:lnTlToBr>
                    <a:lnBlToTr>
                      <a:noFill/>
                    </a:lnBlToTr>
                    <a:solidFill>
                      <a:srgbClr val="0057E5">
                        <a:alpha val="59999"/>
                      </a:srgbClr>
                    </a:solidFill>
                  </a:tcPr>
                </a:tc>
                <a:tc>
                  <a:txBody>
                    <a:bodyPr/>
                    <a:lstStyle/>
                    <a:p>
                      <a:pPr marL="0" marR="0" lvl="0" indent="0" algn="ctr" defTabSz="914400" rtl="0" eaLnBrk="1" fontAlgn="base" latinLnBrk="0" hangingPunct="1">
                        <a:lnSpc>
                          <a:spcPct val="100000"/>
                        </a:lnSpc>
                        <a:spcBef>
                          <a:spcPct val="0"/>
                        </a:spcBef>
                        <a:spcAft>
                          <a:spcPct val="0"/>
                        </a:spcAft>
                        <a:buClrTx/>
                        <a:buSzPct val="46000"/>
                        <a:buFontTx/>
                        <a:buNone/>
                        <a:tabLst>
                          <a:tab pos="1168400" algn="l"/>
                        </a:tabLst>
                      </a:pPr>
                      <a:r>
                        <a:rPr kumimoji="0" lang="en-US" sz="2000" b="0" i="0" u="none" strike="noStrike" cap="none" normalizeH="0" baseline="0" dirty="0">
                          <a:ln>
                            <a:noFill/>
                          </a:ln>
                          <a:solidFill>
                            <a:schemeClr val="tx1"/>
                          </a:solidFill>
                          <a:effectLst/>
                          <a:latin typeface="Helvetica Neue Light" charset="0"/>
                          <a:ea typeface="ヒラギノ角ゴ ProN W3" charset="-128"/>
                          <a:cs typeface="ヒラギノ角ゴ ProN W3" charset="-128"/>
                          <a:sym typeface="Helvetica Neue Light" charset="0"/>
                        </a:rPr>
                        <a:t>can’t be extended or overridden </a:t>
                      </a:r>
                    </a:p>
                  </a:txBody>
                  <a:tcPr marL="35719" marR="35719" marT="35719" marB="35719" anchor="ctr" horzOverflow="overflow">
                    <a:lnL w="254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cap="flat">
                      <a:noFill/>
                    </a:lnB>
                    <a:lnTlToBr>
                      <a:noFill/>
                    </a:lnTlToBr>
                    <a:lnBlToTr>
                      <a:noFill/>
                    </a:lnBlToTr>
                    <a:solidFill>
                      <a:srgbClr val="534E51">
                        <a:alpha val="35686"/>
                      </a:srgbClr>
                    </a:solidFill>
                  </a:tcPr>
                </a:tc>
                <a:tc>
                  <a:txBody>
                    <a:bodyPr/>
                    <a:lstStyle/>
                    <a:p>
                      <a:pPr marL="0" marR="0" lvl="0" indent="0" algn="ctr" defTabSz="914400" rtl="0" eaLnBrk="1" fontAlgn="base" latinLnBrk="0" hangingPunct="1">
                        <a:lnSpc>
                          <a:spcPct val="100000"/>
                        </a:lnSpc>
                        <a:spcBef>
                          <a:spcPct val="0"/>
                        </a:spcBef>
                        <a:spcAft>
                          <a:spcPct val="0"/>
                        </a:spcAft>
                        <a:buClrTx/>
                        <a:buSzPct val="46000"/>
                        <a:buFontTx/>
                        <a:buNone/>
                        <a:tabLst>
                          <a:tab pos="1168400" algn="l"/>
                        </a:tabLst>
                      </a:pPr>
                      <a:r>
                        <a:rPr kumimoji="0" lang="en-US" sz="2000" b="0" i="0" u="none" strike="noStrike" cap="none" normalizeH="0" baseline="0" dirty="0">
                          <a:ln>
                            <a:noFill/>
                          </a:ln>
                          <a:solidFill>
                            <a:schemeClr val="tx1"/>
                          </a:solidFill>
                          <a:effectLst/>
                          <a:latin typeface="Helvetica Neue Light" charset="0"/>
                          <a:ea typeface="ヒラギノ角ゴ ProN W3" charset="-128"/>
                          <a:cs typeface="ヒラギノ角ゴ ProN W3" charset="-128"/>
                          <a:sym typeface="Helvetica Neue Light" charset="0"/>
                        </a:rPr>
                        <a:t>follows classifier or operation</a:t>
                      </a:r>
                    </a:p>
                  </a:txBody>
                  <a:tcPr marL="35719" marR="35719" marT="35719" marB="35719" anchor="ctr" horzOverflow="overflow">
                    <a:lnL w="25400" cap="flat" cmpd="sng" algn="ctr">
                      <a:solidFill>
                        <a:srgbClr val="000000"/>
                      </a:solidFill>
                      <a:prstDash val="solid"/>
                      <a:round/>
                      <a:headEnd type="none" w="med" len="med"/>
                      <a:tailEnd type="none" w="med" len="med"/>
                    </a:lnL>
                    <a:lnR cap="flat">
                      <a:noFill/>
                    </a:lnR>
                    <a:lnT w="25400" cap="flat" cmpd="sng" algn="ctr">
                      <a:solidFill>
                        <a:srgbClr val="000000"/>
                      </a:solidFill>
                      <a:prstDash val="solid"/>
                      <a:round/>
                      <a:headEnd type="none" w="med" len="med"/>
                      <a:tailEnd type="none" w="med" len="med"/>
                    </a:lnT>
                    <a:lnB cap="flat">
                      <a:noFill/>
                    </a:lnB>
                    <a:lnTlToBr>
                      <a:noFill/>
                    </a:lnTlToBr>
                    <a:lnBlToTr>
                      <a:noFill/>
                    </a:lnBlToTr>
                    <a:solidFill>
                      <a:srgbClr val="534E51">
                        <a:alpha val="35686"/>
                      </a:srgbClr>
                    </a:solidFill>
                  </a:tcPr>
                </a:tc>
              </a:tr>
            </a:tbl>
          </a:graphicData>
        </a:graphic>
      </p:graphicFrame>
    </p:spTree>
    <p:extLst>
      <p:ext uri="{BB962C8B-B14F-4D97-AF65-F5344CB8AC3E}">
        <p14:creationId xmlns:p14="http://schemas.microsoft.com/office/powerpoint/2010/main" val="53918194"/>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xmlns:p14="http://schemas.microsoft.com/office/powerpoint/2010/main" spd="slow">
        <p:fad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1" name="Rectangle 1"/>
          <p:cNvSpPr>
            <a:spLocks noGrp="1" noChangeArrowheads="1"/>
          </p:cNvSpPr>
          <p:nvPr>
            <p:ph type="title"/>
          </p:nvPr>
        </p:nvSpPr>
        <p:spPr>
          <a:ln/>
        </p:spPr>
        <p:txBody>
          <a:bodyPr/>
          <a:lstStyle/>
          <a:p>
            <a:r>
              <a:rPr lang="en-US"/>
              <a:t>Generalization</a:t>
            </a:r>
          </a:p>
        </p:txBody>
      </p:sp>
      <p:sp>
        <p:nvSpPr>
          <p:cNvPr id="35842" name="Rectangle 2"/>
          <p:cNvSpPr>
            <a:spLocks noGrp="1" noChangeArrowheads="1"/>
          </p:cNvSpPr>
          <p:nvPr>
            <p:ph type="body" idx="1"/>
          </p:nvPr>
        </p:nvSpPr>
        <p:spPr>
          <a:xfrm>
            <a:off x="381000" y="1371600"/>
            <a:ext cx="5029200" cy="4800600"/>
          </a:xfrm>
          <a:ln/>
        </p:spPr>
        <p:txBody>
          <a:bodyPr/>
          <a:lstStyle/>
          <a:p>
            <a:r>
              <a:rPr lang="en-US" dirty="0"/>
              <a:t>In </a:t>
            </a:r>
            <a:r>
              <a:rPr lang="en-US" dirty="0" smtClean="0"/>
              <a:t>Domain Model</a:t>
            </a:r>
            <a:r>
              <a:rPr lang="en-US" dirty="0"/>
              <a:t>:</a:t>
            </a:r>
          </a:p>
          <a:p>
            <a:pPr marL="598268" lvl="1"/>
            <a:r>
              <a:rPr lang="en-US" dirty="0"/>
              <a:t>Says that the set of all </a:t>
            </a:r>
            <a:r>
              <a:rPr lang="en-US" dirty="0" err="1"/>
              <a:t>NumberCards</a:t>
            </a:r>
            <a:r>
              <a:rPr lang="en-US" dirty="0"/>
              <a:t> is a </a:t>
            </a:r>
            <a:r>
              <a:rPr lang="en-US" dirty="0">
                <a:solidFill>
                  <a:srgbClr val="800000"/>
                </a:solidFill>
                <a:latin typeface="Helvetica Neue" charset="0"/>
                <a:ea typeface="Helvetica Neue" charset="0"/>
                <a:cs typeface="Helvetica Neue" charset="0"/>
                <a:sym typeface="Helvetica Neue" charset="0"/>
              </a:rPr>
              <a:t>subset</a:t>
            </a:r>
            <a:r>
              <a:rPr lang="en-US" dirty="0">
                <a:solidFill>
                  <a:srgbClr val="800000"/>
                </a:solidFill>
              </a:rPr>
              <a:t> </a:t>
            </a:r>
            <a:r>
              <a:rPr lang="en-US" dirty="0"/>
              <a:t>of the set of all </a:t>
            </a:r>
            <a:r>
              <a:rPr lang="en-US" dirty="0" smtClean="0"/>
              <a:t>Cards</a:t>
            </a:r>
            <a:br>
              <a:rPr lang="en-US" dirty="0" smtClean="0"/>
            </a:br>
            <a:endParaRPr lang="en-US" dirty="0" smtClean="0"/>
          </a:p>
          <a:p>
            <a:r>
              <a:rPr lang="en-US" dirty="0"/>
              <a:t>In DCD:</a:t>
            </a:r>
          </a:p>
          <a:p>
            <a:pPr marL="598268" lvl="1"/>
            <a:r>
              <a:rPr lang="en-US" dirty="0"/>
              <a:t>Says that, and that </a:t>
            </a:r>
            <a:r>
              <a:rPr lang="en-US" dirty="0" err="1"/>
              <a:t>NumberCard</a:t>
            </a:r>
            <a:r>
              <a:rPr lang="en-US" dirty="0"/>
              <a:t> </a:t>
            </a:r>
            <a:r>
              <a:rPr lang="en-US" dirty="0">
                <a:solidFill>
                  <a:srgbClr val="800000"/>
                </a:solidFill>
                <a:latin typeface="Helvetica Neue" charset="0"/>
                <a:ea typeface="Helvetica Neue" charset="0"/>
                <a:cs typeface="Helvetica Neue" charset="0"/>
                <a:sym typeface="Helvetica Neue" charset="0"/>
              </a:rPr>
              <a:t>inherits</a:t>
            </a:r>
            <a:r>
              <a:rPr lang="en-US" dirty="0" smtClean="0">
                <a:solidFill>
                  <a:srgbClr val="800000"/>
                </a:solidFill>
              </a:rPr>
              <a:t> </a:t>
            </a:r>
            <a:r>
              <a:rPr lang="en-US" dirty="0" smtClean="0"/>
              <a:t/>
            </a:r>
            <a:br>
              <a:rPr lang="en-US" dirty="0" smtClean="0"/>
            </a:br>
            <a:r>
              <a:rPr lang="en-US" dirty="0" smtClean="0"/>
              <a:t>from </a:t>
            </a:r>
            <a:r>
              <a:rPr lang="en-US" dirty="0"/>
              <a:t>Card</a:t>
            </a:r>
          </a:p>
        </p:txBody>
      </p:sp>
      <p:pic>
        <p:nvPicPr>
          <p:cNvPr id="35845" name="Picture 5"/>
          <p:cNvPicPr>
            <a:picLocks noChangeAspect="1" noChangeArrowheads="1"/>
          </p:cNvPicPr>
          <p:nvPr/>
        </p:nvPicPr>
        <p:blipFill>
          <a:blip r:embed="rId2"/>
          <a:srcRect/>
          <a:stretch>
            <a:fillRect/>
          </a:stretch>
        </p:blipFill>
        <p:spPr bwMode="auto">
          <a:xfrm>
            <a:off x="4563070" y="2062758"/>
            <a:ext cx="3982641" cy="2728020"/>
          </a:xfrm>
          <a:prstGeom prst="rect">
            <a:avLst/>
          </a:prstGeom>
          <a:noFill/>
          <a:ln w="12700">
            <a:noFill/>
            <a:miter lim="800000"/>
            <a:headEnd/>
            <a:tailEnd/>
          </a:ln>
        </p:spPr>
      </p:pic>
      <p:sp>
        <p:nvSpPr>
          <p:cNvPr id="35846" name="AutoShape 6"/>
          <p:cNvSpPr>
            <a:spLocks/>
          </p:cNvSpPr>
          <p:nvPr/>
        </p:nvSpPr>
        <p:spPr bwMode="auto">
          <a:xfrm>
            <a:off x="6340078" y="2920008"/>
            <a:ext cx="562570" cy="500063"/>
          </a:xfrm>
          <a:prstGeom prst="roundRect">
            <a:avLst>
              <a:gd name="adj" fmla="val 26782"/>
            </a:avLst>
          </a:prstGeom>
          <a:noFill/>
          <a:ln w="50800">
            <a:solidFill>
              <a:srgbClr val="0044FE"/>
            </a:solidFill>
            <a:prstDash val="solid"/>
            <a:round/>
            <a:headEnd type="none" w="med" len="med"/>
            <a:tailEnd type="none" w="med" len="med"/>
          </a:ln>
          <a:effectLst>
            <a:outerShdw blurRad="101600" algn="ctr" rotWithShape="0">
              <a:schemeClr val="bg2">
                <a:alpha val="50000"/>
              </a:schemeClr>
            </a:outerShdw>
          </a:effectLst>
        </p:spPr>
        <p:txBody>
          <a:bodyPr lIns="0" tIns="0" rIns="0" bIns="0">
            <a:prstTxWarp prst="textNoShape">
              <a:avLst/>
            </a:prstTxWarp>
          </a:bodyPr>
          <a:lstStyle/>
          <a:p>
            <a:endParaRPr lang="en-US"/>
          </a:p>
        </p:txBody>
      </p:sp>
      <p:sp>
        <p:nvSpPr>
          <p:cNvPr id="35847" name="Line 7"/>
          <p:cNvSpPr>
            <a:spLocks noChangeShapeType="1"/>
          </p:cNvSpPr>
          <p:nvPr/>
        </p:nvSpPr>
        <p:spPr bwMode="auto">
          <a:xfrm>
            <a:off x="3810000" y="914400"/>
            <a:ext cx="2565797" cy="2073698"/>
          </a:xfrm>
          <a:prstGeom prst="line">
            <a:avLst/>
          </a:prstGeom>
          <a:noFill/>
          <a:ln w="50800">
            <a:solidFill>
              <a:srgbClr val="0044FE"/>
            </a:solidFill>
            <a:prstDash val="solid"/>
            <a:round/>
            <a:headEnd type="none" w="med" len="med"/>
            <a:tailEnd type="none" w="med" len="med"/>
          </a:ln>
        </p:spPr>
        <p:txBody>
          <a:bodyPr lIns="64291" tIns="32146" rIns="64291" bIns="32146">
            <a:prstTxWarp prst="textNoShape">
              <a:avLst/>
            </a:prstTxWarp>
          </a:bodyPr>
          <a:lstStyle/>
          <a:p>
            <a:endParaRPr lang="en-US"/>
          </a:p>
        </p:txBody>
      </p:sp>
    </p:spTree>
    <p:extLst>
      <p:ext uri="{BB962C8B-B14F-4D97-AF65-F5344CB8AC3E}">
        <p14:creationId xmlns:p14="http://schemas.microsoft.com/office/powerpoint/2010/main" val="2361833475"/>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xmlns:p14="http://schemas.microsoft.com/office/powerpoint/2010/main" spd="slow">
        <p:fade/>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5" name="Rectangle 1"/>
          <p:cNvSpPr>
            <a:spLocks noGrp="1" noChangeArrowheads="1"/>
          </p:cNvSpPr>
          <p:nvPr>
            <p:ph type="title"/>
          </p:nvPr>
        </p:nvSpPr>
        <p:spPr>
          <a:ln/>
        </p:spPr>
        <p:txBody>
          <a:bodyPr/>
          <a:lstStyle/>
          <a:p>
            <a:r>
              <a:rPr lang="en-US"/>
              <a:t>Dependencies</a:t>
            </a:r>
          </a:p>
        </p:txBody>
      </p:sp>
      <p:pic>
        <p:nvPicPr>
          <p:cNvPr id="36868" name="Picture 4"/>
          <p:cNvPicPr>
            <a:picLocks noChangeAspect="1" noChangeArrowheads="1"/>
          </p:cNvPicPr>
          <p:nvPr/>
        </p:nvPicPr>
        <p:blipFill>
          <a:blip r:embed="rId3"/>
          <a:srcRect/>
          <a:stretch>
            <a:fillRect/>
          </a:stretch>
        </p:blipFill>
        <p:spPr bwMode="auto">
          <a:xfrm>
            <a:off x="510109" y="1295400"/>
            <a:ext cx="8113737" cy="2474638"/>
          </a:xfrm>
          <a:prstGeom prst="rect">
            <a:avLst/>
          </a:prstGeom>
          <a:noFill/>
          <a:ln w="12700">
            <a:noFill/>
            <a:miter lim="800000"/>
            <a:headEnd/>
            <a:tailEnd/>
          </a:ln>
        </p:spPr>
      </p:pic>
      <p:sp>
        <p:nvSpPr>
          <p:cNvPr id="36869" name="AutoShape 5"/>
          <p:cNvSpPr>
            <a:spLocks/>
          </p:cNvSpPr>
          <p:nvPr/>
        </p:nvSpPr>
        <p:spPr bwMode="auto">
          <a:xfrm>
            <a:off x="1600200" y="3048000"/>
            <a:ext cx="3028950" cy="778074"/>
          </a:xfrm>
          <a:prstGeom prst="roundRect">
            <a:avLst>
              <a:gd name="adj" fmla="val 22727"/>
            </a:avLst>
          </a:prstGeom>
          <a:ln>
            <a:headEnd type="none" w="med" len="med"/>
            <a:tailEnd type="none" w="med" len="med"/>
          </a:ln>
        </p:spPr>
        <p:style>
          <a:lnRef idx="0">
            <a:schemeClr val="accent4"/>
          </a:lnRef>
          <a:fillRef idx="3">
            <a:schemeClr val="accent4"/>
          </a:fillRef>
          <a:effectRef idx="3">
            <a:schemeClr val="accent4"/>
          </a:effectRef>
          <a:fontRef idx="minor">
            <a:schemeClr val="lt1"/>
          </a:fontRef>
        </p:style>
        <p:txBody>
          <a:bodyPr lIns="0" tIns="0" rIns="0" bIns="0" anchor="ctr">
            <a:prstTxWarp prst="textNoShape">
              <a:avLst/>
            </a:prstTxWarp>
          </a:bodyPr>
          <a:lstStyle/>
          <a:p>
            <a:r>
              <a:rPr lang="en-US" sz="2500" dirty="0">
                <a:effectLst>
                  <a:outerShdw blurRad="38100" dist="38100" dir="2700000" algn="tl">
                    <a:srgbClr val="000000"/>
                  </a:outerShdw>
                </a:effectLst>
                <a:ea typeface="Helvetica Neue Light" charset="0"/>
                <a:cs typeface="Helvetica Neue Light" charset="0"/>
              </a:rPr>
              <a:t>Attribute </a:t>
            </a:r>
            <a:r>
              <a:rPr lang="en-US" sz="2500" dirty="0" smtClean="0">
                <a:effectLst>
                  <a:outerShdw blurRad="38100" dist="38100" dir="2700000" algn="tl">
                    <a:srgbClr val="000000"/>
                  </a:outerShdw>
                </a:effectLst>
                <a:ea typeface="Helvetica Neue Light" charset="0"/>
                <a:cs typeface="Helvetica Neue Light" charset="0"/>
              </a:rPr>
              <a:t>association lines </a:t>
            </a:r>
            <a:r>
              <a:rPr lang="en-US" sz="2500" dirty="0">
                <a:effectLst>
                  <a:outerShdw blurRad="38100" dist="38100" dir="2700000" algn="tl">
                    <a:srgbClr val="000000"/>
                  </a:outerShdw>
                </a:effectLst>
                <a:ea typeface="Helvetica Neue Light" charset="0"/>
                <a:cs typeface="Helvetica Neue Light" charset="0"/>
              </a:rPr>
              <a:t>are solid</a:t>
            </a:r>
          </a:p>
        </p:txBody>
      </p:sp>
      <p:sp>
        <p:nvSpPr>
          <p:cNvPr id="36870" name="AutoShape 6"/>
          <p:cNvSpPr>
            <a:spLocks/>
          </p:cNvSpPr>
          <p:nvPr/>
        </p:nvSpPr>
        <p:spPr bwMode="auto">
          <a:xfrm>
            <a:off x="937617" y="1344215"/>
            <a:ext cx="4411266" cy="589359"/>
          </a:xfrm>
          <a:prstGeom prst="roundRect">
            <a:avLst>
              <a:gd name="adj" fmla="val 22727"/>
            </a:avLst>
          </a:prstGeom>
          <a:ln>
            <a:headEnd type="none" w="med" len="med"/>
            <a:tailEnd type="none" w="med" len="med"/>
          </a:ln>
        </p:spPr>
        <p:style>
          <a:lnRef idx="0">
            <a:schemeClr val="accent4"/>
          </a:lnRef>
          <a:fillRef idx="3">
            <a:schemeClr val="accent4"/>
          </a:fillRef>
          <a:effectRef idx="3">
            <a:schemeClr val="accent4"/>
          </a:effectRef>
          <a:fontRef idx="minor">
            <a:schemeClr val="lt1"/>
          </a:fontRef>
        </p:style>
        <p:txBody>
          <a:bodyPr lIns="0" tIns="0" rIns="0" bIns="0" anchor="ctr">
            <a:prstTxWarp prst="textNoShape">
              <a:avLst/>
            </a:prstTxWarp>
          </a:bodyPr>
          <a:lstStyle/>
          <a:p>
            <a:r>
              <a:rPr lang="en-US" sz="2500" dirty="0">
                <a:effectLst>
                  <a:outerShdw blurRad="38100" dist="38100" dir="2700000" algn="tl">
                    <a:srgbClr val="000000"/>
                  </a:outerShdw>
                </a:effectLst>
                <a:ea typeface="Helvetica Neue Light" charset="0"/>
                <a:cs typeface="Helvetica Neue Light" charset="0"/>
              </a:rPr>
              <a:t>Dependency lines are dashed</a:t>
            </a:r>
          </a:p>
        </p:txBody>
      </p:sp>
      <p:sp>
        <p:nvSpPr>
          <p:cNvPr id="36871" name="Rectangle 7"/>
          <p:cNvSpPr>
            <a:spLocks/>
          </p:cNvSpPr>
          <p:nvPr/>
        </p:nvSpPr>
        <p:spPr bwMode="auto">
          <a:xfrm>
            <a:off x="1066800" y="4114800"/>
            <a:ext cx="7105650" cy="973336"/>
          </a:xfrm>
          <a:prstGeom prst="rect">
            <a:avLst/>
          </a:prstGeom>
          <a:noFill/>
          <a:ln w="12700">
            <a:noFill/>
            <a:miter lim="800000"/>
            <a:headEnd type="none" w="med" len="med"/>
            <a:tailEnd type="none" w="med" len="med"/>
          </a:ln>
        </p:spPr>
        <p:txBody>
          <a:bodyPr lIns="0" tIns="0" rIns="0" bIns="0" anchor="ctr">
            <a:prstTxWarp prst="textNoShape">
              <a:avLst/>
            </a:prstTxWarp>
          </a:bodyPr>
          <a:lstStyle/>
          <a:p>
            <a:r>
              <a:rPr lang="en-US" sz="2800" b="1" dirty="0">
                <a:solidFill>
                  <a:schemeClr val="accent1"/>
                </a:solidFill>
                <a:latin typeface="+mj-lt"/>
                <a:ea typeface="Helvetica Neue Light" charset="0"/>
                <a:cs typeface="Helvetica Neue Light" charset="0"/>
              </a:rPr>
              <a:t>Use dependency lines when a more specific line type doesn’t apply</a:t>
            </a:r>
            <a:r>
              <a:rPr lang="en-US" sz="2800" b="1" dirty="0" smtClean="0">
                <a:solidFill>
                  <a:schemeClr val="accent1"/>
                </a:solidFill>
                <a:latin typeface="+mj-lt"/>
                <a:ea typeface="Helvetica Neue Light" charset="0"/>
                <a:cs typeface="Helvetica Neue Light" charset="0"/>
              </a:rPr>
              <a:t>. </a:t>
            </a:r>
            <a:endParaRPr lang="en-US" sz="2800" b="1" dirty="0">
              <a:solidFill>
                <a:schemeClr val="accent1"/>
              </a:solidFill>
              <a:latin typeface="+mj-lt"/>
              <a:ea typeface="Helvetica Neue Light" charset="0"/>
              <a:cs typeface="Helvetica Neue Light" charset="0"/>
            </a:endParaRPr>
          </a:p>
        </p:txBody>
      </p:sp>
      <p:sp>
        <p:nvSpPr>
          <p:cNvPr id="36872" name="Rectangle 8"/>
          <p:cNvSpPr>
            <a:spLocks/>
          </p:cNvSpPr>
          <p:nvPr/>
        </p:nvSpPr>
        <p:spPr bwMode="auto">
          <a:xfrm>
            <a:off x="8573259" y="6431577"/>
            <a:ext cx="342141" cy="307777"/>
          </a:xfrm>
          <a:prstGeom prst="rect">
            <a:avLst/>
          </a:prstGeom>
          <a:noFill/>
          <a:ln w="12700">
            <a:noFill/>
            <a:miter lim="800000"/>
            <a:headEnd type="none" w="med" len="med"/>
            <a:tailEnd type="none" w="med" len="med"/>
          </a:ln>
        </p:spPr>
        <p:txBody>
          <a:bodyPr wrap="none" lIns="0" tIns="0" rIns="0" bIns="0" anchor="ctr">
            <a:prstTxWarp prst="textNoShape">
              <a:avLst/>
            </a:prstTxWarp>
            <a:spAutoFit/>
          </a:bodyPr>
          <a:lstStyle/>
          <a:p>
            <a:pPr algn="r"/>
            <a:r>
              <a:rPr lang="en-US" sz="2000" b="1" dirty="0">
                <a:solidFill>
                  <a:srgbClr val="0000FF"/>
                </a:solidFill>
                <a:effectLst>
                  <a:outerShdw blurRad="38100" dist="38100" dir="2700000" algn="tl">
                    <a:srgbClr val="000000"/>
                  </a:outerShdw>
                </a:effectLst>
                <a:ea typeface="Helvetica Neue Light" charset="0"/>
                <a:cs typeface="Helvetica Neue Light" charset="0"/>
              </a:rPr>
              <a:t>Q6</a:t>
            </a:r>
          </a:p>
        </p:txBody>
      </p:sp>
      <p:sp>
        <p:nvSpPr>
          <p:cNvPr id="36873" name="AutoShape 9"/>
          <p:cNvSpPr>
            <a:spLocks/>
          </p:cNvSpPr>
          <p:nvPr/>
        </p:nvSpPr>
        <p:spPr bwMode="auto">
          <a:xfrm>
            <a:off x="1981200" y="5410200"/>
            <a:ext cx="4890492" cy="892969"/>
          </a:xfrm>
          <a:prstGeom prst="roundRect">
            <a:avLst>
              <a:gd name="adj" fmla="val 15000"/>
            </a:avLst>
          </a:prstGeom>
          <a:gradFill flip="none" rotWithShape="1">
            <a:gsLst>
              <a:gs pos="0">
                <a:schemeClr val="accent2">
                  <a:tint val="100000"/>
                  <a:shade val="100000"/>
                  <a:satMod val="130000"/>
                  <a:alpha val="49000"/>
                </a:schemeClr>
              </a:gs>
              <a:gs pos="100000">
                <a:schemeClr val="accent2">
                  <a:tint val="50000"/>
                  <a:shade val="100000"/>
                  <a:satMod val="350000"/>
                  <a:alpha val="49000"/>
                </a:schemeClr>
              </a:gs>
            </a:gsLst>
            <a:lin ang="16200000" scaled="0"/>
            <a:tileRect/>
          </a:gradFill>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lIns="0" tIns="0" rIns="0" bIns="0" anchor="ctr">
            <a:prstTxWarp prst="textNoShape">
              <a:avLst/>
            </a:prstTxWarp>
          </a:bodyPr>
          <a:lstStyle/>
          <a:p>
            <a:r>
              <a:rPr lang="en-US" sz="2500" b="1" dirty="0">
                <a:effectLst>
                  <a:outerShdw blurRad="38100" dist="38100" dir="2700000" algn="tl">
                    <a:srgbClr val="000000"/>
                  </a:outerShdw>
                </a:effectLst>
                <a:ea typeface="Helvetica Neue Light" charset="0"/>
                <a:cs typeface="Helvetica Neue Light" charset="0"/>
              </a:rPr>
              <a:t>Can label dependency arrows: e.g. «call», «create»</a:t>
            </a:r>
          </a:p>
        </p:txBody>
      </p:sp>
    </p:spTree>
    <p:extLst>
      <p:ext uri="{BB962C8B-B14F-4D97-AF65-F5344CB8AC3E}">
        <p14:creationId xmlns:p14="http://schemas.microsoft.com/office/powerpoint/2010/main" val="2606439102"/>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xmlns:p14="http://schemas.microsoft.com/office/powerpoint/2010/mai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687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686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2" presetClass="entr" presetSubtype="4" fill="hold" grpId="0" nodeType="clickEffect">
                                  <p:stCondLst>
                                    <p:cond delay="0"/>
                                  </p:stCondLst>
                                  <p:childTnLst>
                                    <p:set>
                                      <p:cBhvr>
                                        <p:cTn id="14" dur="1" fill="hold">
                                          <p:stCondLst>
                                            <p:cond delay="0"/>
                                          </p:stCondLst>
                                        </p:cTn>
                                        <p:tgtEl>
                                          <p:spTgt spid="36873"/>
                                        </p:tgtEl>
                                        <p:attrNameLst>
                                          <p:attrName>style.visibility</p:attrName>
                                        </p:attrNameLst>
                                      </p:cBhvr>
                                      <p:to>
                                        <p:strVal val="visible"/>
                                      </p:to>
                                    </p:set>
                                    <p:anim calcmode="lin" valueType="num">
                                      <p:cBhvr additive="base">
                                        <p:cTn id="15" dur="500" fill="hold"/>
                                        <p:tgtEl>
                                          <p:spTgt spid="36873"/>
                                        </p:tgtEl>
                                        <p:attrNameLst>
                                          <p:attrName>ppt_x</p:attrName>
                                        </p:attrNameLst>
                                      </p:cBhvr>
                                      <p:tavLst>
                                        <p:tav tm="0">
                                          <p:val>
                                            <p:strVal val="#ppt_x"/>
                                          </p:val>
                                        </p:tav>
                                        <p:tav tm="100000">
                                          <p:val>
                                            <p:strVal val="#ppt_x"/>
                                          </p:val>
                                        </p:tav>
                                      </p:tavLst>
                                    </p:anim>
                                    <p:anim calcmode="lin" valueType="num">
                                      <p:cBhvr additive="base">
                                        <p:cTn id="16" dur="500" fill="hold"/>
                                        <p:tgtEl>
                                          <p:spTgt spid="3687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869" grpId="0" animBg="1"/>
      <p:bldP spid="36870" grpId="0" animBg="1"/>
      <p:bldP spid="36873" grpId="0" animBg="1" autoUpdateAnimBg="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1880" name="Rectangle 8"/>
          <p:cNvSpPr>
            <a:spLocks noChangeArrowheads="1"/>
          </p:cNvSpPr>
          <p:nvPr/>
        </p:nvSpPr>
        <p:spPr bwMode="auto">
          <a:xfrm>
            <a:off x="3657600" y="4038600"/>
            <a:ext cx="4572000" cy="1143000"/>
          </a:xfrm>
          <a:prstGeom prst="rect">
            <a:avLst/>
          </a:prstGeom>
          <a:solidFill>
            <a:srgbClr val="9999FF"/>
          </a:solidFill>
          <a:ln w="9525">
            <a:solidFill>
              <a:schemeClr val="tx1"/>
            </a:solidFill>
            <a:miter lim="800000"/>
            <a:headEnd/>
            <a:tailEnd/>
          </a:ln>
          <a:effectLst/>
        </p:spPr>
        <p:txBody>
          <a:bodyPr wrap="none" anchor="ctr">
            <a:prstTxWarp prst="textNoShape">
              <a:avLst/>
            </a:prstTxWarp>
          </a:bodyPr>
          <a:lstStyle/>
          <a:p>
            <a:endParaRPr lang="en-US"/>
          </a:p>
        </p:txBody>
      </p:sp>
      <p:sp>
        <p:nvSpPr>
          <p:cNvPr id="591879" name="Rectangle 7"/>
          <p:cNvSpPr>
            <a:spLocks noChangeArrowheads="1"/>
          </p:cNvSpPr>
          <p:nvPr/>
        </p:nvSpPr>
        <p:spPr bwMode="auto">
          <a:xfrm>
            <a:off x="3657600" y="2514600"/>
            <a:ext cx="4495800" cy="1143000"/>
          </a:xfrm>
          <a:prstGeom prst="rect">
            <a:avLst/>
          </a:prstGeom>
          <a:solidFill>
            <a:srgbClr val="9999FF"/>
          </a:solidFill>
          <a:ln w="9525">
            <a:solidFill>
              <a:schemeClr val="tx1"/>
            </a:solidFill>
            <a:miter lim="800000"/>
            <a:headEnd/>
            <a:tailEnd/>
          </a:ln>
          <a:effectLst/>
        </p:spPr>
        <p:txBody>
          <a:bodyPr wrap="none" anchor="ctr">
            <a:prstTxWarp prst="textNoShape">
              <a:avLst/>
            </a:prstTxWarp>
          </a:bodyPr>
          <a:lstStyle/>
          <a:p>
            <a:endParaRPr lang="en-US"/>
          </a:p>
        </p:txBody>
      </p:sp>
      <p:sp>
        <p:nvSpPr>
          <p:cNvPr id="591878" name="Rectangle 6"/>
          <p:cNvSpPr>
            <a:spLocks noChangeArrowheads="1"/>
          </p:cNvSpPr>
          <p:nvPr/>
        </p:nvSpPr>
        <p:spPr bwMode="auto">
          <a:xfrm>
            <a:off x="304800" y="1219200"/>
            <a:ext cx="2514600" cy="914400"/>
          </a:xfrm>
          <a:prstGeom prst="rect">
            <a:avLst/>
          </a:prstGeom>
          <a:solidFill>
            <a:srgbClr val="9999FF"/>
          </a:solidFill>
          <a:ln w="9525">
            <a:solidFill>
              <a:schemeClr val="tx1"/>
            </a:solidFill>
            <a:miter lim="800000"/>
            <a:headEnd/>
            <a:tailEnd/>
          </a:ln>
          <a:effectLst/>
        </p:spPr>
        <p:txBody>
          <a:bodyPr wrap="none" anchor="ctr">
            <a:prstTxWarp prst="textNoShape">
              <a:avLst/>
            </a:prstTxWarp>
          </a:bodyPr>
          <a:lstStyle/>
          <a:p>
            <a:endParaRPr lang="en-US"/>
          </a:p>
        </p:txBody>
      </p:sp>
      <p:sp>
        <p:nvSpPr>
          <p:cNvPr id="591877" name="Rectangle 5"/>
          <p:cNvSpPr>
            <a:spLocks noChangeArrowheads="1"/>
          </p:cNvSpPr>
          <p:nvPr/>
        </p:nvSpPr>
        <p:spPr bwMode="auto">
          <a:xfrm>
            <a:off x="304800" y="2362200"/>
            <a:ext cx="1600200" cy="3429000"/>
          </a:xfrm>
          <a:prstGeom prst="rect">
            <a:avLst/>
          </a:prstGeom>
          <a:solidFill>
            <a:srgbClr val="9999FF"/>
          </a:solidFill>
          <a:ln w="9525">
            <a:solidFill>
              <a:schemeClr val="tx1"/>
            </a:solidFill>
            <a:miter lim="800000"/>
            <a:headEnd/>
            <a:tailEnd/>
          </a:ln>
          <a:effectLst/>
        </p:spPr>
        <p:txBody>
          <a:bodyPr wrap="none" anchor="ctr">
            <a:prstTxWarp prst="textNoShape">
              <a:avLst/>
            </a:prstTxWarp>
          </a:bodyPr>
          <a:lstStyle/>
          <a:p>
            <a:endParaRPr lang="en-US"/>
          </a:p>
        </p:txBody>
      </p:sp>
      <p:sp>
        <p:nvSpPr>
          <p:cNvPr id="591874" name="Rectangle 2"/>
          <p:cNvSpPr>
            <a:spLocks noGrp="1" noChangeArrowheads="1"/>
          </p:cNvSpPr>
          <p:nvPr>
            <p:ph type="title"/>
          </p:nvPr>
        </p:nvSpPr>
        <p:spPr/>
        <p:txBody>
          <a:bodyPr/>
          <a:lstStyle/>
          <a:p>
            <a:r>
              <a:rPr lang="en-US" dirty="0" smtClean="0"/>
              <a:t>Interfaces in UML</a:t>
            </a:r>
            <a:endParaRPr lang="en-US" dirty="0"/>
          </a:p>
        </p:txBody>
      </p:sp>
      <p:graphicFrame>
        <p:nvGraphicFramePr>
          <p:cNvPr id="591875" name="Object 3"/>
          <p:cNvGraphicFramePr>
            <a:graphicFrameLocks noGrp="1" noChangeAspect="1"/>
          </p:cNvGraphicFramePr>
          <p:nvPr>
            <p:ph idx="1"/>
          </p:nvPr>
        </p:nvGraphicFramePr>
        <p:xfrm>
          <a:off x="533400" y="1219200"/>
          <a:ext cx="8239125" cy="8458200"/>
        </p:xfrm>
        <a:graphic>
          <a:graphicData uri="http://schemas.openxmlformats.org/presentationml/2006/ole">
            <mc:AlternateContent xmlns:mc="http://schemas.openxmlformats.org/markup-compatibility/2006">
              <mc:Choice xmlns:v="urn:schemas-microsoft-com:vml" Requires="v">
                <p:oleObj spid="_x0000_s4125" name="Visio" r:id="rId4" imgW="6861960" imgH="7549920" progId="Visio.Drawing.11">
                  <p:embed/>
                </p:oleObj>
              </mc:Choice>
              <mc:Fallback>
                <p:oleObj name="Visio" r:id="rId4" imgW="6861960" imgH="7549920" progId="Visio.Drawing.11">
                  <p:embed/>
                  <p:pic>
                    <p:nvPicPr>
                      <p:cNvPr id="0" name=""/>
                      <p:cNvPicPr>
                        <a:picLocks noGrp="1"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33400" y="1219200"/>
                        <a:ext cx="8239125" cy="8458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sp>
        <p:nvSpPr>
          <p:cNvPr id="9" name="Rectangle 7"/>
          <p:cNvSpPr>
            <a:spLocks/>
          </p:cNvSpPr>
          <p:nvPr/>
        </p:nvSpPr>
        <p:spPr bwMode="auto">
          <a:xfrm>
            <a:off x="8513604" y="6431577"/>
            <a:ext cx="342141" cy="307777"/>
          </a:xfrm>
          <a:prstGeom prst="rect">
            <a:avLst/>
          </a:prstGeom>
          <a:noFill/>
          <a:ln w="12700">
            <a:noFill/>
            <a:miter lim="800000"/>
            <a:headEnd type="none" w="med" len="med"/>
            <a:tailEnd type="none" w="med" len="med"/>
          </a:ln>
        </p:spPr>
        <p:txBody>
          <a:bodyPr wrap="none" lIns="0" tIns="0" rIns="0" bIns="0" anchor="ctr">
            <a:prstTxWarp prst="textNoShape">
              <a:avLst/>
            </a:prstTxWarp>
            <a:spAutoFit/>
          </a:bodyPr>
          <a:lstStyle/>
          <a:p>
            <a:pPr algn="r"/>
            <a:r>
              <a:rPr lang="en-US" sz="2000" b="1" dirty="0">
                <a:solidFill>
                  <a:srgbClr val="0000FF"/>
                </a:solidFill>
                <a:effectLst>
                  <a:outerShdw blurRad="38100" dist="38100" dir="2700000" algn="tl">
                    <a:srgbClr val="FFFFFF"/>
                  </a:outerShdw>
                </a:effectLst>
                <a:ea typeface="Helvetica Neue Light" charset="0"/>
                <a:cs typeface="Helvetica Neue Light" charset="0"/>
              </a:rPr>
              <a:t>Q7</a:t>
            </a:r>
          </a:p>
        </p:txBody>
      </p:sp>
    </p:spTree>
    <p:extLst>
      <p:ext uri="{BB962C8B-B14F-4D97-AF65-F5344CB8AC3E}">
        <p14:creationId xmlns:p14="http://schemas.microsoft.com/office/powerpoint/2010/main" val="2578206579"/>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xmlns:p14="http://schemas.microsoft.com/office/powerpoint/2010/mai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591878"/>
                                        </p:tgtEl>
                                        <p:attrNameLst>
                                          <p:attrName>style.visibility</p:attrName>
                                        </p:attrNameLst>
                                      </p:cBhvr>
                                      <p:to>
                                        <p:strVal val="visible"/>
                                      </p:to>
                                    </p:set>
                                    <p:animEffect transition="in" filter="box(in)">
                                      <p:cBhvr>
                                        <p:cTn id="7" dur="500"/>
                                        <p:tgtEl>
                                          <p:spTgt spid="591878"/>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591879"/>
                                        </p:tgtEl>
                                        <p:attrNameLst>
                                          <p:attrName>style.visibility</p:attrName>
                                        </p:attrNameLst>
                                      </p:cBhvr>
                                      <p:to>
                                        <p:strVal val="visible"/>
                                      </p:to>
                                    </p:set>
                                    <p:animEffect transition="in" filter="box(in)">
                                      <p:cBhvr>
                                        <p:cTn id="12" dur="500"/>
                                        <p:tgtEl>
                                          <p:spTgt spid="591879"/>
                                        </p:tgtEl>
                                      </p:cBhvr>
                                    </p:animEffect>
                                  </p:childTnLst>
                                </p:cTn>
                              </p:par>
                            </p:childTnLst>
                          </p:cTn>
                        </p:par>
                      </p:childTnLst>
                    </p:cTn>
                  </p:par>
                  <p:par>
                    <p:cTn id="13" fill="hold">
                      <p:stCondLst>
                        <p:cond delay="indefinite"/>
                      </p:stCondLst>
                      <p:childTnLst>
                        <p:par>
                          <p:cTn id="14" fill="hold">
                            <p:stCondLst>
                              <p:cond delay="0"/>
                            </p:stCondLst>
                            <p:childTnLst>
                              <p:par>
                                <p:cTn id="15" presetID="4" presetClass="entr" presetSubtype="16" fill="hold" grpId="0" nodeType="clickEffect">
                                  <p:stCondLst>
                                    <p:cond delay="0"/>
                                  </p:stCondLst>
                                  <p:childTnLst>
                                    <p:set>
                                      <p:cBhvr>
                                        <p:cTn id="16" dur="1" fill="hold">
                                          <p:stCondLst>
                                            <p:cond delay="0"/>
                                          </p:stCondLst>
                                        </p:cTn>
                                        <p:tgtEl>
                                          <p:spTgt spid="591880"/>
                                        </p:tgtEl>
                                        <p:attrNameLst>
                                          <p:attrName>style.visibility</p:attrName>
                                        </p:attrNameLst>
                                      </p:cBhvr>
                                      <p:to>
                                        <p:strVal val="visible"/>
                                      </p:to>
                                    </p:set>
                                    <p:animEffect transition="in" filter="box(in)">
                                      <p:cBhvr>
                                        <p:cTn id="17" dur="500"/>
                                        <p:tgtEl>
                                          <p:spTgt spid="591880"/>
                                        </p:tgtEl>
                                      </p:cBhvr>
                                    </p:animEffect>
                                  </p:childTnLst>
                                </p:cTn>
                              </p:par>
                            </p:childTnLst>
                          </p:cTn>
                        </p:par>
                      </p:childTnLst>
                    </p:cTn>
                  </p:par>
                  <p:par>
                    <p:cTn id="18" fill="hold">
                      <p:stCondLst>
                        <p:cond delay="indefinite"/>
                      </p:stCondLst>
                      <p:childTnLst>
                        <p:par>
                          <p:cTn id="19" fill="hold">
                            <p:stCondLst>
                              <p:cond delay="0"/>
                            </p:stCondLst>
                            <p:childTnLst>
                              <p:par>
                                <p:cTn id="20" presetID="0" presetClass="entr" presetSubtype="0" fill="hold" grpId="0" nodeType="clickEffect">
                                  <p:stCondLst>
                                    <p:cond delay="0"/>
                                  </p:stCondLst>
                                  <p:childTnLst>
                                    <p:set>
                                      <p:cBhvr>
                                        <p:cTn id="21" dur="1" fill="hold">
                                          <p:stCondLst>
                                            <p:cond delay="499"/>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91880" grpId="0" animBg="1"/>
      <p:bldP spid="591879" grpId="0" animBg="1"/>
      <p:bldP spid="591878" grpId="0" animBg="1"/>
      <p:bldP spid="9" grpId="0" autoUpdateAnimBg="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9938" name="Picture 2"/>
          <p:cNvPicPr>
            <a:picLocks noChangeAspect="1" noChangeArrowheads="1"/>
          </p:cNvPicPr>
          <p:nvPr/>
        </p:nvPicPr>
        <p:blipFill>
          <a:blip r:embed="rId3"/>
          <a:srcRect/>
          <a:stretch>
            <a:fillRect/>
          </a:stretch>
        </p:blipFill>
        <p:spPr bwMode="auto">
          <a:xfrm>
            <a:off x="152400" y="579488"/>
            <a:ext cx="8763000" cy="5668912"/>
          </a:xfrm>
          <a:prstGeom prst="rect">
            <a:avLst/>
          </a:prstGeom>
          <a:noFill/>
          <a:ln w="12700">
            <a:noFill/>
            <a:miter lim="800000"/>
            <a:headEnd/>
            <a:tailEnd/>
          </a:ln>
        </p:spPr>
      </p:pic>
      <p:sp>
        <p:nvSpPr>
          <p:cNvPr id="39939" name="Rectangle 3"/>
          <p:cNvSpPr>
            <a:spLocks/>
          </p:cNvSpPr>
          <p:nvPr/>
        </p:nvSpPr>
        <p:spPr bwMode="auto">
          <a:xfrm>
            <a:off x="4114800" y="6412468"/>
            <a:ext cx="4860305" cy="369332"/>
          </a:xfrm>
          <a:prstGeom prst="rect">
            <a:avLst/>
          </a:prstGeom>
          <a:noFill/>
          <a:ln w="12700">
            <a:noFill/>
            <a:miter lim="800000"/>
            <a:headEnd type="none" w="med" len="med"/>
            <a:tailEnd type="none" w="med" len="med"/>
          </a:ln>
        </p:spPr>
        <p:txBody>
          <a:bodyPr wrap="none" lIns="0" tIns="0" rIns="0" bIns="0" anchor="ctr">
            <a:prstTxWarp prst="textNoShape">
              <a:avLst/>
            </a:prstTxWarp>
            <a:spAutoFit/>
          </a:bodyPr>
          <a:lstStyle/>
          <a:p>
            <a:r>
              <a:rPr lang="en-US" dirty="0">
                <a:solidFill>
                  <a:srgbClr val="000090"/>
                </a:solidFill>
                <a:effectLst>
                  <a:outerShdw blurRad="38100" dist="38100" dir="2700000" algn="tl">
                    <a:srgbClr val="000000"/>
                  </a:outerShdw>
                </a:effectLst>
                <a:ea typeface="Helvetica Neue Light" pitchFamily="-65" charset="0"/>
                <a:cs typeface="Helvetica Neue Light" pitchFamily="-65" charset="0"/>
              </a:rPr>
              <a:t>General solutions get you a 50% tip</a:t>
            </a:r>
          </a:p>
        </p:txBody>
      </p:sp>
      <p:sp>
        <p:nvSpPr>
          <p:cNvPr id="2" name="Title 1"/>
          <p:cNvSpPr>
            <a:spLocks noGrp="1"/>
          </p:cNvSpPr>
          <p:nvPr>
            <p:ph type="title"/>
          </p:nvPr>
        </p:nvSpPr>
        <p:spPr>
          <a:xfrm>
            <a:off x="457200" y="381000"/>
            <a:ext cx="8229600" cy="609600"/>
          </a:xfrm>
        </p:spPr>
        <p:txBody>
          <a:bodyPr/>
          <a:lstStyle/>
          <a:p>
            <a:r>
              <a:rPr lang="en-US" dirty="0" smtClean="0"/>
              <a:t>CS humor…</a:t>
            </a:r>
            <a:endParaRPr lang="en-US" dirty="0"/>
          </a:p>
        </p:txBody>
      </p:sp>
    </p:spTree>
    <p:extLst>
      <p:ext uri="{BB962C8B-B14F-4D97-AF65-F5344CB8AC3E}">
        <p14:creationId xmlns:p14="http://schemas.microsoft.com/office/powerpoint/2010/main" val="996646006"/>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xmlns:p14="http://schemas.microsoft.com/office/powerpoint/2010/mai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9939"/>
                                        </p:tgtEl>
                                        <p:attrNameLst>
                                          <p:attrName>style.visibility</p:attrName>
                                        </p:attrNameLst>
                                      </p:cBhvr>
                                      <p:to>
                                        <p:strVal val="visible"/>
                                      </p:to>
                                    </p:set>
                                    <p:animEffect transition="in" filter="wipe(down)">
                                      <p:cBhvr>
                                        <p:cTn id="7" dur="1000"/>
                                        <p:tgtEl>
                                          <p:spTgt spid="399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939" grpId="0" autoUpdateAnimBg="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1" name="Rectangle 1"/>
          <p:cNvSpPr>
            <a:spLocks noGrp="1" noChangeArrowheads="1"/>
          </p:cNvSpPr>
          <p:nvPr>
            <p:ph type="title"/>
          </p:nvPr>
        </p:nvSpPr>
        <p:spPr>
          <a:ln/>
        </p:spPr>
        <p:txBody>
          <a:bodyPr/>
          <a:lstStyle/>
          <a:p>
            <a:r>
              <a:rPr lang="en-US"/>
              <a:t>Composition</a:t>
            </a:r>
          </a:p>
        </p:txBody>
      </p:sp>
      <p:sp>
        <p:nvSpPr>
          <p:cNvPr id="40962" name="Rectangle 2"/>
          <p:cNvSpPr>
            <a:spLocks noGrp="1" noChangeArrowheads="1"/>
          </p:cNvSpPr>
          <p:nvPr>
            <p:ph type="body" idx="1"/>
          </p:nvPr>
        </p:nvSpPr>
        <p:spPr>
          <a:ln/>
        </p:spPr>
        <p:txBody>
          <a:bodyPr/>
          <a:lstStyle/>
          <a:p>
            <a:r>
              <a:rPr lang="en-US" dirty="0"/>
              <a:t>More powerful than an attribute arrow</a:t>
            </a:r>
          </a:p>
          <a:p>
            <a:r>
              <a:rPr lang="en-US" dirty="0"/>
              <a:t>Describes </a:t>
            </a:r>
            <a:r>
              <a:rPr lang="en-US" dirty="0" smtClean="0"/>
              <a:t>“whole</a:t>
            </a:r>
            <a:r>
              <a:rPr lang="en-US" dirty="0"/>
              <a:t>-</a:t>
            </a:r>
            <a:r>
              <a:rPr lang="en-US" dirty="0" smtClean="0"/>
              <a:t>part” </a:t>
            </a:r>
            <a:r>
              <a:rPr lang="en-US" dirty="0"/>
              <a:t>relationship</a:t>
            </a:r>
          </a:p>
          <a:p>
            <a:endParaRPr lang="en-US" dirty="0"/>
          </a:p>
          <a:p>
            <a:r>
              <a:rPr lang="en-US" dirty="0"/>
              <a:t>Implies</a:t>
            </a:r>
          </a:p>
          <a:p>
            <a:pPr marL="598268" lvl="1"/>
            <a:r>
              <a:rPr lang="en-US" dirty="0"/>
              <a:t>Instance of part belongs to only one composite at a time</a:t>
            </a:r>
          </a:p>
          <a:p>
            <a:pPr marL="598268" lvl="1"/>
            <a:r>
              <a:rPr lang="en-US" dirty="0"/>
              <a:t>Part always belongs to a composite</a:t>
            </a:r>
          </a:p>
          <a:p>
            <a:pPr marL="598268" lvl="1"/>
            <a:r>
              <a:rPr lang="en-US" dirty="0"/>
              <a:t>Composite creates/deletes parts</a:t>
            </a:r>
          </a:p>
        </p:txBody>
      </p:sp>
      <p:sp>
        <p:nvSpPr>
          <p:cNvPr id="40963" name="Rectangle 3"/>
          <p:cNvSpPr>
            <a:spLocks/>
          </p:cNvSpPr>
          <p:nvPr/>
        </p:nvSpPr>
        <p:spPr bwMode="auto">
          <a:xfrm>
            <a:off x="8568414" y="6431577"/>
            <a:ext cx="342141" cy="307777"/>
          </a:xfrm>
          <a:prstGeom prst="rect">
            <a:avLst/>
          </a:prstGeom>
          <a:noFill/>
          <a:ln w="12700">
            <a:noFill/>
            <a:miter lim="800000"/>
            <a:headEnd type="none" w="med" len="med"/>
            <a:tailEnd type="none" w="med" len="med"/>
          </a:ln>
        </p:spPr>
        <p:txBody>
          <a:bodyPr wrap="none" lIns="0" tIns="0" rIns="0" bIns="0" anchor="ctr">
            <a:prstTxWarp prst="textNoShape">
              <a:avLst/>
            </a:prstTxWarp>
            <a:spAutoFit/>
          </a:bodyPr>
          <a:lstStyle/>
          <a:p>
            <a:pPr algn="r"/>
            <a:r>
              <a:rPr lang="en-US" sz="2000" b="1">
                <a:solidFill>
                  <a:srgbClr val="0000FF"/>
                </a:solidFill>
                <a:effectLst>
                  <a:outerShdw blurRad="38100" dist="38100" dir="2700000" algn="tl">
                    <a:srgbClr val="000000"/>
                  </a:outerShdw>
                </a:effectLst>
                <a:ea typeface="Helvetica Neue Light" charset="0"/>
                <a:cs typeface="Helvetica Neue Light" charset="0"/>
              </a:rPr>
              <a:t>Q8</a:t>
            </a:r>
          </a:p>
        </p:txBody>
      </p:sp>
      <p:pic>
        <p:nvPicPr>
          <p:cNvPr id="40966" name="Picture 6"/>
          <p:cNvPicPr>
            <a:picLocks noChangeAspect="1" noChangeArrowheads="1"/>
          </p:cNvPicPr>
          <p:nvPr/>
        </p:nvPicPr>
        <p:blipFill>
          <a:blip r:embed="rId3"/>
          <a:srcRect/>
          <a:stretch>
            <a:fillRect/>
          </a:stretch>
        </p:blipFill>
        <p:spPr bwMode="auto">
          <a:xfrm>
            <a:off x="4411266" y="2019374"/>
            <a:ext cx="4732734" cy="876226"/>
          </a:xfrm>
          <a:prstGeom prst="rect">
            <a:avLst/>
          </a:prstGeom>
          <a:noFill/>
          <a:ln w="12700">
            <a:noFill/>
            <a:miter lim="800000"/>
            <a:headEnd/>
            <a:tailEnd/>
          </a:ln>
        </p:spPr>
      </p:pic>
      <p:sp>
        <p:nvSpPr>
          <p:cNvPr id="40967" name="AutoShape 7"/>
          <p:cNvSpPr>
            <a:spLocks/>
          </p:cNvSpPr>
          <p:nvPr/>
        </p:nvSpPr>
        <p:spPr bwMode="auto">
          <a:xfrm>
            <a:off x="762000" y="4876800"/>
            <a:ext cx="7924800" cy="1295400"/>
          </a:xfrm>
          <a:prstGeom prst="roundRect">
            <a:avLst>
              <a:gd name="adj" fmla="val 15000"/>
            </a:avLst>
          </a:prstGeom>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lIns="0" tIns="0" rIns="0" bIns="0" anchor="ctr">
            <a:prstTxWarp prst="textNoShape">
              <a:avLst/>
            </a:prstTxWarp>
          </a:bodyPr>
          <a:lstStyle/>
          <a:p>
            <a:r>
              <a:rPr lang="en-US" sz="2500" dirty="0" smtClean="0">
                <a:effectLst>
                  <a:outerShdw blurRad="38100" dist="38100" dir="2700000" algn="tl">
                    <a:srgbClr val="000000"/>
                  </a:outerShdw>
                </a:effectLst>
                <a:ea typeface="Helvetica Neue Light" charset="0"/>
                <a:cs typeface="Helvetica Neue Light" charset="0"/>
              </a:rPr>
              <a:t>Association name in composition is always implicitly some “has-part” relation. So, it’s common </a:t>
            </a:r>
            <a:r>
              <a:rPr lang="en-US" sz="2500" dirty="0">
                <a:effectLst>
                  <a:outerShdw blurRad="38100" dist="38100" dir="2700000" algn="tl">
                    <a:srgbClr val="000000"/>
                  </a:outerShdw>
                </a:effectLst>
                <a:ea typeface="Helvetica Neue Light" charset="0"/>
                <a:cs typeface="Helvetica Neue Light" charset="0"/>
              </a:rPr>
              <a:t>to omit association or role name with compositions</a:t>
            </a:r>
          </a:p>
        </p:txBody>
      </p:sp>
    </p:spTree>
    <p:extLst>
      <p:ext uri="{BB962C8B-B14F-4D97-AF65-F5344CB8AC3E}">
        <p14:creationId xmlns:p14="http://schemas.microsoft.com/office/powerpoint/2010/main" val="2793203785"/>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xmlns:p14="http://schemas.microsoft.com/office/powerpoint/2010/mai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0962">
                                            <p:txEl>
                                              <p:pRg st="3" end="3"/>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40962">
                                            <p:txEl>
                                              <p:pRg st="4" end="4"/>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40962">
                                            <p:txEl>
                                              <p:pRg st="5" end="5"/>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40962">
                                            <p:txEl>
                                              <p:pRg st="6" end="6"/>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40967"/>
                                        </p:tgtEl>
                                        <p:attrNameLst>
                                          <p:attrName>style.visibility</p:attrName>
                                        </p:attrNameLst>
                                      </p:cBhvr>
                                      <p:to>
                                        <p:strVal val="visible"/>
                                      </p:to>
                                    </p:set>
                                    <p:anim calcmode="lin" valueType="num">
                                      <p:cBhvr additive="base">
                                        <p:cTn id="17" dur="500" fill="hold"/>
                                        <p:tgtEl>
                                          <p:spTgt spid="40967"/>
                                        </p:tgtEl>
                                        <p:attrNameLst>
                                          <p:attrName>ppt_x</p:attrName>
                                        </p:attrNameLst>
                                      </p:cBhvr>
                                      <p:tavLst>
                                        <p:tav tm="0">
                                          <p:val>
                                            <p:strVal val="#ppt_x"/>
                                          </p:val>
                                        </p:tav>
                                        <p:tav tm="100000">
                                          <p:val>
                                            <p:strVal val="#ppt_x"/>
                                          </p:val>
                                        </p:tav>
                                      </p:tavLst>
                                    </p:anim>
                                    <p:anim calcmode="lin" valueType="num">
                                      <p:cBhvr additive="base">
                                        <p:cTn id="18" dur="500" fill="hold"/>
                                        <p:tgtEl>
                                          <p:spTgt spid="4096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962" grpId="0" build="p"/>
      <p:bldP spid="40967" grpId="0" animBg="1" autoUpdateAnimBg="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09" name="Rectangle 1"/>
          <p:cNvSpPr>
            <a:spLocks noGrp="1" noChangeArrowheads="1"/>
          </p:cNvSpPr>
          <p:nvPr>
            <p:ph type="title"/>
          </p:nvPr>
        </p:nvSpPr>
        <p:spPr>
          <a:xfrm>
            <a:off x="381000" y="609600"/>
            <a:ext cx="8763000" cy="533400"/>
          </a:xfrm>
          <a:ln/>
        </p:spPr>
        <p:txBody>
          <a:bodyPr/>
          <a:lstStyle/>
          <a:p>
            <a:r>
              <a:rPr lang="en-US" dirty="0"/>
              <a:t>Interaction Diagrams and </a:t>
            </a:r>
            <a:r>
              <a:rPr lang="en-US" dirty="0" smtClean="0"/>
              <a:t/>
            </a:r>
            <a:br>
              <a:rPr lang="en-US" dirty="0" smtClean="0"/>
            </a:br>
            <a:r>
              <a:rPr lang="en-US" dirty="0" smtClean="0"/>
              <a:t>Class Diagrams (DCD’s)</a:t>
            </a:r>
            <a:endParaRPr lang="en-US" dirty="0"/>
          </a:p>
        </p:txBody>
      </p:sp>
      <p:sp>
        <p:nvSpPr>
          <p:cNvPr id="43010" name="Rectangle 2"/>
          <p:cNvSpPr>
            <a:spLocks noGrp="1" noChangeArrowheads="1"/>
          </p:cNvSpPr>
          <p:nvPr>
            <p:ph type="body" idx="1"/>
          </p:nvPr>
        </p:nvSpPr>
        <p:spPr>
          <a:xfrm>
            <a:off x="457200" y="1524000"/>
            <a:ext cx="8229600" cy="5029200"/>
          </a:xfrm>
          <a:ln/>
        </p:spPr>
        <p:txBody>
          <a:bodyPr/>
          <a:lstStyle/>
          <a:p>
            <a:pPr>
              <a:spcBef>
                <a:spcPct val="0"/>
              </a:spcBef>
            </a:pPr>
            <a:r>
              <a:rPr lang="en-US" dirty="0"/>
              <a:t>Interaction diagrams show </a:t>
            </a:r>
            <a:r>
              <a:rPr lang="en-US" i="1" dirty="0"/>
              <a:t>dynamic</a:t>
            </a:r>
            <a:r>
              <a:rPr lang="en-US" dirty="0"/>
              <a:t> </a:t>
            </a:r>
            <a:r>
              <a:rPr lang="en-US" dirty="0" smtClean="0"/>
              <a:t>behavior</a:t>
            </a:r>
            <a:br>
              <a:rPr lang="en-US" dirty="0" smtClean="0"/>
            </a:br>
            <a:endParaRPr lang="en-US" sz="1050" dirty="0" smtClean="0"/>
          </a:p>
          <a:p>
            <a:pPr>
              <a:spcBef>
                <a:spcPts val="1266"/>
              </a:spcBef>
            </a:pPr>
            <a:r>
              <a:rPr lang="en-US" dirty="0"/>
              <a:t>Class diagrams show </a:t>
            </a:r>
            <a:r>
              <a:rPr lang="en-US" i="1" dirty="0"/>
              <a:t>static</a:t>
            </a:r>
            <a:r>
              <a:rPr lang="en-US" dirty="0"/>
              <a:t> </a:t>
            </a:r>
            <a:r>
              <a:rPr lang="en-US" dirty="0" smtClean="0"/>
              <a:t>behavior</a:t>
            </a:r>
            <a:br>
              <a:rPr lang="en-US" dirty="0" smtClean="0"/>
            </a:br>
            <a:endParaRPr lang="en-US" sz="1100" dirty="0" smtClean="0"/>
          </a:p>
          <a:p>
            <a:pPr>
              <a:spcBef>
                <a:spcPts val="1266"/>
              </a:spcBef>
            </a:pPr>
            <a:r>
              <a:rPr lang="en-US" dirty="0"/>
              <a:t>Tips:</a:t>
            </a:r>
          </a:p>
          <a:p>
            <a:pPr marL="598268" lvl="1">
              <a:spcBef>
                <a:spcPts val="1266"/>
              </a:spcBef>
            </a:pPr>
            <a:r>
              <a:rPr lang="en-US" dirty="0"/>
              <a:t>Draw concurrently</a:t>
            </a:r>
          </a:p>
          <a:p>
            <a:pPr marL="598268" lvl="1">
              <a:spcBef>
                <a:spcPts val="1266"/>
              </a:spcBef>
            </a:pPr>
            <a:r>
              <a:rPr lang="en-US" dirty="0"/>
              <a:t>Use two adjacent whiteboards, one for static and one for dynamic</a:t>
            </a:r>
          </a:p>
          <a:p>
            <a:pPr marL="598268" lvl="1">
              <a:spcBef>
                <a:spcPts val="1266"/>
              </a:spcBef>
            </a:pPr>
            <a:r>
              <a:rPr lang="en-US" dirty="0"/>
              <a:t>Sketch communication diagrams, document using sequence diagrams</a:t>
            </a:r>
          </a:p>
        </p:txBody>
      </p:sp>
    </p:spTree>
    <p:extLst>
      <p:ext uri="{BB962C8B-B14F-4D97-AF65-F5344CB8AC3E}">
        <p14:creationId xmlns:p14="http://schemas.microsoft.com/office/powerpoint/2010/main" val="2199522595"/>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xmlns:p14="http://schemas.microsoft.com/office/powerpoint/2010/mai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3010">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3010">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43010">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43010">
                                            <p:txEl>
                                              <p:pRg st="4" end="4"/>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43010">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010" grpId="0" build="p"/>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stretch>
            <a:fillRect/>
          </a:stretch>
        </p:blipFill>
        <p:spPr>
          <a:xfrm>
            <a:off x="5715000" y="1219200"/>
            <a:ext cx="3124200" cy="3124200"/>
          </a:xfrm>
          <a:prstGeom prst="rect">
            <a:avLst/>
          </a:prstGeom>
          <a:effectLst>
            <a:reflection blurRad="6350" stA="52000" endA="300" endPos="35000" dir="5400000" sy="-100000" algn="bl" rotWithShape="0"/>
          </a:effectLst>
        </p:spPr>
      </p:pic>
      <p:sp>
        <p:nvSpPr>
          <p:cNvPr id="2" name="Title 1"/>
          <p:cNvSpPr>
            <a:spLocks noGrp="1"/>
          </p:cNvSpPr>
          <p:nvPr>
            <p:ph type="title"/>
          </p:nvPr>
        </p:nvSpPr>
        <p:spPr/>
        <p:txBody>
          <a:bodyPr/>
          <a:lstStyle/>
          <a:p>
            <a:r>
              <a:rPr lang="en-US" sz="3200" dirty="0" smtClean="0"/>
              <a:t>Exercise on DCD’s</a:t>
            </a:r>
            <a:endParaRPr lang="en-US" sz="3200" dirty="0"/>
          </a:p>
        </p:txBody>
      </p:sp>
      <p:sp>
        <p:nvSpPr>
          <p:cNvPr id="3" name="Content Placeholder 2"/>
          <p:cNvSpPr>
            <a:spLocks noGrp="1"/>
          </p:cNvSpPr>
          <p:nvPr>
            <p:ph idx="1"/>
          </p:nvPr>
        </p:nvSpPr>
        <p:spPr>
          <a:xfrm>
            <a:off x="457200" y="1371600"/>
            <a:ext cx="8382000" cy="5105400"/>
          </a:xfrm>
        </p:spPr>
        <p:txBody>
          <a:bodyPr/>
          <a:lstStyle/>
          <a:p>
            <a:r>
              <a:rPr lang="en-US" dirty="0" smtClean="0"/>
              <a:t>Break up into your </a:t>
            </a:r>
            <a:br>
              <a:rPr lang="en-US" dirty="0" smtClean="0"/>
            </a:br>
            <a:r>
              <a:rPr lang="en-US" dirty="0" smtClean="0"/>
              <a:t>project teams</a:t>
            </a:r>
            <a:br>
              <a:rPr lang="en-US" dirty="0" smtClean="0"/>
            </a:br>
            <a:endParaRPr lang="en-US" sz="1100" dirty="0" smtClean="0"/>
          </a:p>
          <a:p>
            <a:r>
              <a:rPr lang="en-US" dirty="0" smtClean="0"/>
              <a:t>Given the following:</a:t>
            </a:r>
          </a:p>
          <a:p>
            <a:pPr lvl="1"/>
            <a:r>
              <a:rPr lang="en-US" dirty="0" smtClean="0"/>
              <a:t>Domain Model and a </a:t>
            </a:r>
            <a:br>
              <a:rPr lang="en-US" dirty="0" smtClean="0"/>
            </a:br>
            <a:r>
              <a:rPr lang="en-US" dirty="0" smtClean="0"/>
              <a:t>Sequence Diagram</a:t>
            </a:r>
            <a:br>
              <a:rPr lang="en-US" dirty="0" smtClean="0"/>
            </a:br>
            <a:endParaRPr lang="en-US" sz="1100" dirty="0" smtClean="0"/>
          </a:p>
          <a:p>
            <a:r>
              <a:rPr lang="en-US" dirty="0" smtClean="0"/>
              <a:t>Draw Design Class </a:t>
            </a:r>
            <a:r>
              <a:rPr lang="en-US" dirty="0"/>
              <a:t>Diagram </a:t>
            </a:r>
            <a:r>
              <a:rPr lang="en-US" dirty="0" smtClean="0"/>
              <a:t/>
            </a:r>
            <a:br>
              <a:rPr lang="en-US" dirty="0" smtClean="0"/>
            </a:br>
            <a:r>
              <a:rPr lang="en-US" dirty="0" smtClean="0"/>
              <a:t>showing a Customer </a:t>
            </a:r>
            <a:r>
              <a:rPr lang="en-US" dirty="0"/>
              <a:t>and the classes in a Rental package and a Video package for </a:t>
            </a:r>
            <a:r>
              <a:rPr lang="en-US" dirty="0" err="1"/>
              <a:t>BrickBusters</a:t>
            </a:r>
            <a:r>
              <a:rPr lang="en-US" dirty="0"/>
              <a:t> Video Store</a:t>
            </a:r>
            <a:r>
              <a:rPr lang="en-US" dirty="0" smtClean="0"/>
              <a:t>. Try to minimize dependencies.</a:t>
            </a:r>
          </a:p>
        </p:txBody>
      </p:sp>
      <p:sp>
        <p:nvSpPr>
          <p:cNvPr id="6" name="Rectangle 2"/>
          <p:cNvSpPr>
            <a:spLocks/>
          </p:cNvSpPr>
          <p:nvPr/>
        </p:nvSpPr>
        <p:spPr bwMode="auto">
          <a:xfrm>
            <a:off x="8572134" y="6431577"/>
            <a:ext cx="342141" cy="307777"/>
          </a:xfrm>
          <a:prstGeom prst="rect">
            <a:avLst/>
          </a:prstGeom>
          <a:noFill/>
          <a:ln w="12700">
            <a:noFill/>
            <a:miter lim="800000"/>
            <a:headEnd type="none" w="med" len="med"/>
            <a:tailEnd type="none" w="med" len="med"/>
          </a:ln>
        </p:spPr>
        <p:txBody>
          <a:bodyPr wrap="none" lIns="0" tIns="0" rIns="0" bIns="0" anchor="ctr">
            <a:prstTxWarp prst="textNoShape">
              <a:avLst/>
            </a:prstTxWarp>
            <a:spAutoFit/>
          </a:bodyPr>
          <a:lstStyle/>
          <a:p>
            <a:pPr algn="r"/>
            <a:r>
              <a:rPr lang="en-US" sz="2000" b="1" dirty="0" smtClean="0">
                <a:solidFill>
                  <a:srgbClr val="0000FF"/>
                </a:solidFill>
                <a:effectLst>
                  <a:outerShdw blurRad="38100" dist="38100" dir="2700000" algn="tl">
                    <a:srgbClr val="000000"/>
                  </a:outerShdw>
                </a:effectLst>
                <a:ea typeface="Helvetica Neue Light" charset="0"/>
                <a:cs typeface="Helvetica Neue Light" charset="0"/>
              </a:rPr>
              <a:t>Q9</a:t>
            </a:r>
            <a:endParaRPr lang="en-US" sz="2000" b="1" dirty="0">
              <a:solidFill>
                <a:srgbClr val="0000FF"/>
              </a:solidFill>
              <a:effectLst>
                <a:outerShdw blurRad="38100" dist="38100" dir="2700000" algn="tl">
                  <a:srgbClr val="000000"/>
                </a:outerShdw>
              </a:effectLst>
              <a:ea typeface="Helvetica Neue Light" charset="0"/>
              <a:cs typeface="Helvetica Neue Light" charset="0"/>
            </a:endParaRPr>
          </a:p>
        </p:txBody>
      </p:sp>
    </p:spTree>
    <p:extLst>
      <p:ext uri="{BB962C8B-B14F-4D97-AF65-F5344CB8AC3E}">
        <p14:creationId xmlns:p14="http://schemas.microsoft.com/office/powerpoint/2010/main" val="37450344"/>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xmlns:p14="http://schemas.microsoft.com/office/powerpoint/2010/main" spd="slow">
        <p:fade/>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bwMode="auto">
          <a:xfrm>
            <a:off x="4564885" y="2491921"/>
            <a:ext cx="901249" cy="717826"/>
          </a:xfrm>
          <a:prstGeom prst="rect">
            <a:avLst/>
          </a:prstGeom>
          <a:solidFill>
            <a:srgbClr val="FFFFFF"/>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defTabSz="914400" rtl="0" eaLnBrk="0" fontAlgn="base" latinLnBrk="0" hangingPunct="0">
              <a:lnSpc>
                <a:spcPct val="100000"/>
              </a:lnSpc>
              <a:spcBef>
                <a:spcPct val="0"/>
              </a:spcBef>
              <a:spcAft>
                <a:spcPct val="0"/>
              </a:spcAft>
              <a:buClrTx/>
              <a:buSzTx/>
              <a:buFontTx/>
              <a:buNone/>
              <a:tabLst/>
            </a:pPr>
            <a:r>
              <a:rPr kumimoji="0" lang="en-US" sz="1400" b="1" i="0" u="none" strike="noStrike" cap="none" normalizeH="0" baseline="0" dirty="0" smtClean="0">
                <a:ln>
                  <a:noFill/>
                </a:ln>
                <a:solidFill>
                  <a:schemeClr val="tx1"/>
                </a:solidFill>
                <a:effectLst/>
              </a:rPr>
              <a:t>Store</a:t>
            </a:r>
          </a:p>
          <a:p>
            <a:pPr marL="0" marR="0" indent="0" defTabSz="914400" rtl="0" eaLnBrk="0" fontAlgn="base" latinLnBrk="0" hangingPunct="0">
              <a:lnSpc>
                <a:spcPct val="100000"/>
              </a:lnSpc>
              <a:spcBef>
                <a:spcPct val="0"/>
              </a:spcBef>
              <a:spcAft>
                <a:spcPct val="0"/>
              </a:spcAft>
              <a:buClrTx/>
              <a:buSzTx/>
              <a:buFontTx/>
              <a:buNone/>
              <a:tabLst/>
            </a:pPr>
            <a:r>
              <a:rPr lang="en-US" sz="1400" dirty="0" smtClean="0"/>
              <a:t>Address</a:t>
            </a:r>
          </a:p>
          <a:p>
            <a:pPr marL="0" marR="0" indent="0" defTabSz="914400" rtl="0" eaLnBrk="0" fontAlgn="base" latinLnBrk="0" hangingPunct="0">
              <a:lnSpc>
                <a:spcPct val="100000"/>
              </a:lnSpc>
              <a:spcBef>
                <a:spcPct val="0"/>
              </a:spcBef>
              <a:spcAft>
                <a:spcPct val="0"/>
              </a:spcAft>
              <a:buClrTx/>
              <a:buSzTx/>
              <a:buFontTx/>
              <a:buNone/>
              <a:tabLst/>
            </a:pPr>
            <a:r>
              <a:rPr lang="en-US" sz="1400" dirty="0" smtClean="0"/>
              <a:t>Phone#</a:t>
            </a:r>
            <a:endParaRPr kumimoji="0" lang="en-US" sz="1400" i="0" u="none" strike="noStrike" cap="none" normalizeH="0" baseline="0" dirty="0">
              <a:ln>
                <a:noFill/>
              </a:ln>
              <a:solidFill>
                <a:schemeClr val="tx1"/>
              </a:solidFill>
              <a:effectLst/>
            </a:endParaRPr>
          </a:p>
        </p:txBody>
      </p:sp>
      <p:sp>
        <p:nvSpPr>
          <p:cNvPr id="5" name="Rectangle 4"/>
          <p:cNvSpPr/>
          <p:nvPr/>
        </p:nvSpPr>
        <p:spPr bwMode="auto">
          <a:xfrm>
            <a:off x="1219200" y="2397124"/>
            <a:ext cx="1205430" cy="938696"/>
          </a:xfrm>
          <a:prstGeom prst="rect">
            <a:avLst/>
          </a:prstGeom>
          <a:solidFill>
            <a:srgbClr val="FFFFFF"/>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defTabSz="914400" rtl="0" eaLnBrk="0" fontAlgn="base" latinLnBrk="0" hangingPunct="0">
              <a:lnSpc>
                <a:spcPct val="100000"/>
              </a:lnSpc>
              <a:spcBef>
                <a:spcPct val="0"/>
              </a:spcBef>
              <a:spcAft>
                <a:spcPct val="0"/>
              </a:spcAft>
              <a:buClrTx/>
              <a:buSzTx/>
              <a:buFontTx/>
              <a:buNone/>
              <a:tabLst/>
            </a:pPr>
            <a:r>
              <a:rPr kumimoji="0" lang="en-US" sz="1400" b="1" i="0" u="none" strike="noStrike" cap="none" normalizeH="0" baseline="0" dirty="0" smtClean="0">
                <a:ln>
                  <a:noFill/>
                </a:ln>
                <a:solidFill>
                  <a:schemeClr val="tx1"/>
                </a:solidFill>
                <a:effectLst/>
              </a:rPr>
              <a:t>Customer</a:t>
            </a:r>
          </a:p>
          <a:p>
            <a:pPr marL="0" marR="0" indent="0" defTabSz="914400" rtl="0" eaLnBrk="0" fontAlgn="base" latinLnBrk="0" hangingPunct="0">
              <a:lnSpc>
                <a:spcPct val="100000"/>
              </a:lnSpc>
              <a:spcBef>
                <a:spcPct val="0"/>
              </a:spcBef>
              <a:spcAft>
                <a:spcPct val="0"/>
              </a:spcAft>
              <a:buClrTx/>
              <a:buSzTx/>
              <a:buFontTx/>
              <a:buNone/>
              <a:tabLst/>
            </a:pPr>
            <a:r>
              <a:rPr lang="en-US" sz="1400" dirty="0" smtClean="0"/>
              <a:t>name</a:t>
            </a:r>
          </a:p>
          <a:p>
            <a:pPr marL="0" marR="0" indent="0" defTabSz="914400" rtl="0" eaLnBrk="0" fontAlgn="base" latinLnBrk="0" hangingPunct="0">
              <a:lnSpc>
                <a:spcPct val="100000"/>
              </a:lnSpc>
              <a:spcBef>
                <a:spcPct val="0"/>
              </a:spcBef>
              <a:spcAft>
                <a:spcPct val="0"/>
              </a:spcAft>
              <a:buClrTx/>
              <a:buSzTx/>
              <a:buFontTx/>
              <a:buNone/>
              <a:tabLst/>
            </a:pPr>
            <a:r>
              <a:rPr kumimoji="0" lang="en-US" sz="1400" i="0" u="none" strike="noStrike" cap="none" normalizeH="0" baseline="0" dirty="0" smtClean="0">
                <a:ln>
                  <a:noFill/>
                </a:ln>
                <a:solidFill>
                  <a:schemeClr val="tx1"/>
                </a:solidFill>
                <a:effectLst/>
              </a:rPr>
              <a:t>address</a:t>
            </a:r>
          </a:p>
          <a:p>
            <a:pPr marL="0" marR="0" indent="0" defTabSz="914400" rtl="0" eaLnBrk="0" fontAlgn="base" latinLnBrk="0" hangingPunct="0">
              <a:lnSpc>
                <a:spcPct val="100000"/>
              </a:lnSpc>
              <a:spcBef>
                <a:spcPct val="0"/>
              </a:spcBef>
              <a:spcAft>
                <a:spcPct val="0"/>
              </a:spcAft>
              <a:buClrTx/>
              <a:buSzTx/>
              <a:buFontTx/>
              <a:buNone/>
              <a:tabLst/>
            </a:pPr>
            <a:r>
              <a:rPr kumimoji="0" lang="en-US" sz="1400" i="0" u="none" strike="noStrike" cap="none" normalizeH="0" baseline="0" dirty="0" smtClean="0">
                <a:ln>
                  <a:noFill/>
                </a:ln>
                <a:solidFill>
                  <a:schemeClr val="tx1"/>
                </a:solidFill>
                <a:effectLst/>
              </a:rPr>
              <a:t>phone#</a:t>
            </a:r>
            <a:endParaRPr kumimoji="0" lang="en-US" sz="1400" i="0" u="none" strike="noStrike" cap="none" normalizeH="0" baseline="0" dirty="0">
              <a:ln>
                <a:noFill/>
              </a:ln>
              <a:solidFill>
                <a:schemeClr val="tx1"/>
              </a:solidFill>
              <a:effectLst/>
            </a:endParaRPr>
          </a:p>
        </p:txBody>
      </p:sp>
      <p:sp>
        <p:nvSpPr>
          <p:cNvPr id="6" name="Rectangle 5"/>
          <p:cNvSpPr/>
          <p:nvPr/>
        </p:nvSpPr>
        <p:spPr bwMode="auto">
          <a:xfrm>
            <a:off x="6926613" y="2572671"/>
            <a:ext cx="898756" cy="552174"/>
          </a:xfrm>
          <a:prstGeom prst="rect">
            <a:avLst/>
          </a:prstGeom>
          <a:solidFill>
            <a:srgbClr val="FFFFFF"/>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defTabSz="914400" rtl="0" eaLnBrk="0" fontAlgn="base" latinLnBrk="0" hangingPunct="0">
              <a:lnSpc>
                <a:spcPct val="100000"/>
              </a:lnSpc>
              <a:spcBef>
                <a:spcPct val="0"/>
              </a:spcBef>
              <a:spcAft>
                <a:spcPct val="0"/>
              </a:spcAft>
              <a:buClrTx/>
              <a:buSzTx/>
              <a:buFontTx/>
              <a:buNone/>
              <a:tabLst/>
            </a:pPr>
            <a:r>
              <a:rPr kumimoji="0" lang="en-US" sz="1400" b="1" i="0" u="none" strike="noStrike" cap="none" normalizeH="0" baseline="0" dirty="0" smtClean="0">
                <a:ln>
                  <a:noFill/>
                </a:ln>
                <a:solidFill>
                  <a:schemeClr val="tx1"/>
                </a:solidFill>
                <a:effectLst/>
              </a:rPr>
              <a:t>Video</a:t>
            </a:r>
          </a:p>
          <a:p>
            <a:pPr marL="0" marR="0" indent="0" defTabSz="914400" rtl="0" eaLnBrk="0" fontAlgn="base" latinLnBrk="0" hangingPunct="0">
              <a:lnSpc>
                <a:spcPct val="100000"/>
              </a:lnSpc>
              <a:spcBef>
                <a:spcPct val="0"/>
              </a:spcBef>
              <a:spcAft>
                <a:spcPct val="0"/>
              </a:spcAft>
              <a:buClrTx/>
              <a:buSzTx/>
              <a:buFontTx/>
              <a:buNone/>
              <a:tabLst/>
            </a:pPr>
            <a:r>
              <a:rPr lang="en-US" sz="1400" dirty="0" smtClean="0"/>
              <a:t>ID</a:t>
            </a:r>
            <a:endParaRPr kumimoji="0" lang="en-US" sz="1400" i="0" u="none" strike="noStrike" cap="none" normalizeH="0" baseline="0" dirty="0">
              <a:ln>
                <a:noFill/>
              </a:ln>
              <a:solidFill>
                <a:schemeClr val="tx1"/>
              </a:solidFill>
              <a:effectLst/>
            </a:endParaRPr>
          </a:p>
        </p:txBody>
      </p:sp>
      <p:sp>
        <p:nvSpPr>
          <p:cNvPr id="7" name="Rectangle 6"/>
          <p:cNvSpPr/>
          <p:nvPr/>
        </p:nvSpPr>
        <p:spPr bwMode="auto">
          <a:xfrm>
            <a:off x="4120134" y="5441122"/>
            <a:ext cx="1207482" cy="773043"/>
          </a:xfrm>
          <a:prstGeom prst="rect">
            <a:avLst/>
          </a:prstGeom>
          <a:solidFill>
            <a:srgbClr val="FFFFFF"/>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defTabSz="914400" rtl="0" eaLnBrk="0" fontAlgn="base" latinLnBrk="0" hangingPunct="0">
              <a:lnSpc>
                <a:spcPct val="100000"/>
              </a:lnSpc>
              <a:spcBef>
                <a:spcPct val="0"/>
              </a:spcBef>
              <a:spcAft>
                <a:spcPct val="0"/>
              </a:spcAft>
              <a:buClrTx/>
              <a:buSzTx/>
              <a:buFontTx/>
              <a:buNone/>
              <a:tabLst/>
            </a:pPr>
            <a:r>
              <a:rPr lang="en-US" sz="1400" b="1" dirty="0" smtClean="0"/>
              <a:t>Transaction</a:t>
            </a:r>
            <a:br>
              <a:rPr lang="en-US" sz="1400" b="1" dirty="0" smtClean="0"/>
            </a:br>
            <a:r>
              <a:rPr lang="en-US" sz="1400" dirty="0" smtClean="0"/>
              <a:t>date</a:t>
            </a:r>
            <a:endParaRPr kumimoji="0" lang="en-US" sz="1400" i="0" u="none" strike="noStrike" cap="none" normalizeH="0" baseline="0" dirty="0">
              <a:ln>
                <a:noFill/>
              </a:ln>
              <a:solidFill>
                <a:schemeClr val="tx1"/>
              </a:solidFill>
              <a:effectLst/>
            </a:endParaRPr>
          </a:p>
        </p:txBody>
      </p:sp>
      <p:sp>
        <p:nvSpPr>
          <p:cNvPr id="8" name="Rectangle 7"/>
          <p:cNvSpPr/>
          <p:nvPr/>
        </p:nvSpPr>
        <p:spPr bwMode="auto">
          <a:xfrm>
            <a:off x="1339388" y="5330687"/>
            <a:ext cx="1601129" cy="993913"/>
          </a:xfrm>
          <a:prstGeom prst="rect">
            <a:avLst/>
          </a:prstGeom>
          <a:solidFill>
            <a:srgbClr val="FFFFFF"/>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defTabSz="914400" rtl="0" eaLnBrk="0" fontAlgn="base" latinLnBrk="0" hangingPunct="0">
              <a:lnSpc>
                <a:spcPct val="100000"/>
              </a:lnSpc>
              <a:spcBef>
                <a:spcPct val="0"/>
              </a:spcBef>
              <a:spcAft>
                <a:spcPct val="0"/>
              </a:spcAft>
              <a:buClrTx/>
              <a:buSzTx/>
              <a:buFontTx/>
              <a:buNone/>
              <a:tabLst/>
            </a:pPr>
            <a:r>
              <a:rPr kumimoji="0" lang="en-US" sz="1400" b="1" i="0" u="none" strike="noStrike" cap="none" normalizeH="0" baseline="0" dirty="0" smtClean="0">
                <a:ln>
                  <a:noFill/>
                </a:ln>
                <a:solidFill>
                  <a:schemeClr val="tx1"/>
                </a:solidFill>
                <a:effectLst/>
              </a:rPr>
              <a:t>Payment</a:t>
            </a:r>
            <a:br>
              <a:rPr kumimoji="0" lang="en-US" sz="1400" b="1" i="0" u="none" strike="noStrike" cap="none" normalizeH="0" baseline="0" dirty="0" smtClean="0">
                <a:ln>
                  <a:noFill/>
                </a:ln>
                <a:solidFill>
                  <a:schemeClr val="tx1"/>
                </a:solidFill>
                <a:effectLst/>
              </a:rPr>
            </a:br>
            <a:r>
              <a:rPr kumimoji="0" lang="en-US" sz="1400" i="0" u="none" strike="noStrike" cap="none" normalizeH="0" baseline="0" dirty="0" smtClean="0">
                <a:ln>
                  <a:noFill/>
                </a:ln>
                <a:solidFill>
                  <a:schemeClr val="tx1"/>
                </a:solidFill>
                <a:effectLst/>
              </a:rPr>
              <a:t>/amount:</a:t>
            </a:r>
            <a:r>
              <a:rPr kumimoji="0" lang="en-US" sz="1400" i="0" u="none" strike="noStrike" cap="none" normalizeH="0" dirty="0" smtClean="0">
                <a:ln>
                  <a:noFill/>
                </a:ln>
                <a:solidFill>
                  <a:schemeClr val="tx1"/>
                </a:solidFill>
                <a:effectLst/>
              </a:rPr>
              <a:t> Money</a:t>
            </a:r>
          </a:p>
          <a:p>
            <a:pPr marL="0" marR="0" indent="0" defTabSz="914400" rtl="0" eaLnBrk="0" fontAlgn="base" latinLnBrk="0" hangingPunct="0">
              <a:lnSpc>
                <a:spcPct val="100000"/>
              </a:lnSpc>
              <a:spcBef>
                <a:spcPct val="0"/>
              </a:spcBef>
              <a:spcAft>
                <a:spcPct val="0"/>
              </a:spcAft>
              <a:buClrTx/>
              <a:buSzTx/>
              <a:buFontTx/>
              <a:buNone/>
              <a:tabLst/>
            </a:pPr>
            <a:r>
              <a:rPr lang="en-US" sz="1400" dirty="0" smtClean="0"/>
              <a:t>type</a:t>
            </a:r>
          </a:p>
          <a:p>
            <a:pPr marL="0" marR="0" indent="0" defTabSz="914400" rtl="0" eaLnBrk="0" fontAlgn="base" latinLnBrk="0" hangingPunct="0">
              <a:lnSpc>
                <a:spcPct val="100000"/>
              </a:lnSpc>
              <a:spcBef>
                <a:spcPct val="0"/>
              </a:spcBef>
              <a:spcAft>
                <a:spcPct val="0"/>
              </a:spcAft>
              <a:buClrTx/>
              <a:buSzTx/>
              <a:buFontTx/>
              <a:buNone/>
              <a:tabLst/>
            </a:pPr>
            <a:r>
              <a:rPr lang="en-US" sz="1400" dirty="0" smtClean="0"/>
              <a:t>authorization</a:t>
            </a:r>
            <a:endParaRPr kumimoji="0" lang="en-US" sz="1400" i="0" u="none" strike="noStrike" cap="none" normalizeH="0" baseline="0" dirty="0">
              <a:ln>
                <a:noFill/>
              </a:ln>
              <a:solidFill>
                <a:schemeClr val="tx1"/>
              </a:solidFill>
              <a:effectLst/>
            </a:endParaRPr>
          </a:p>
        </p:txBody>
      </p:sp>
      <p:cxnSp>
        <p:nvCxnSpPr>
          <p:cNvPr id="10" name="Straight Connector 9"/>
          <p:cNvCxnSpPr>
            <a:stCxn id="5" idx="3"/>
            <a:endCxn id="4" idx="1"/>
          </p:cNvCxnSpPr>
          <p:nvPr/>
        </p:nvCxnSpPr>
        <p:spPr bwMode="auto">
          <a:xfrm flipV="1">
            <a:off x="2424630" y="2850834"/>
            <a:ext cx="2140255" cy="15638"/>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11" name="Straight Connector 10"/>
          <p:cNvCxnSpPr>
            <a:stCxn id="4" idx="3"/>
            <a:endCxn id="6" idx="1"/>
          </p:cNvCxnSpPr>
          <p:nvPr/>
        </p:nvCxnSpPr>
        <p:spPr bwMode="auto">
          <a:xfrm flipV="1">
            <a:off x="5466135" y="2848758"/>
            <a:ext cx="1460478" cy="2076"/>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12" name="Straight Connector 11"/>
          <p:cNvCxnSpPr>
            <a:stCxn id="8" idx="3"/>
            <a:endCxn id="7" idx="1"/>
          </p:cNvCxnSpPr>
          <p:nvPr/>
        </p:nvCxnSpPr>
        <p:spPr bwMode="auto">
          <a:xfrm>
            <a:off x="2940517" y="5827643"/>
            <a:ext cx="1179617" cy="0"/>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13" name="Straight Connector 12"/>
          <p:cNvCxnSpPr>
            <a:stCxn id="7" idx="3"/>
            <a:endCxn id="9" idx="1"/>
          </p:cNvCxnSpPr>
          <p:nvPr/>
        </p:nvCxnSpPr>
        <p:spPr bwMode="auto">
          <a:xfrm flipV="1">
            <a:off x="5327616" y="5825568"/>
            <a:ext cx="1505138" cy="2076"/>
          </a:xfrm>
          <a:prstGeom prst="line">
            <a:avLst/>
          </a:prstGeom>
          <a:solidFill>
            <a:schemeClr val="accent1"/>
          </a:solidFill>
          <a:ln w="9525" cap="flat" cmpd="sng" algn="ctr">
            <a:solidFill>
              <a:schemeClr val="tx1"/>
            </a:solidFill>
            <a:prstDash val="solid"/>
            <a:round/>
            <a:headEnd type="none" w="med" len="med"/>
            <a:tailEnd type="none" w="med" len="med"/>
          </a:ln>
          <a:effectLst/>
        </p:spPr>
      </p:cxnSp>
      <p:sp>
        <p:nvSpPr>
          <p:cNvPr id="14" name="TextBox 13"/>
          <p:cNvSpPr txBox="1"/>
          <p:nvPr/>
        </p:nvSpPr>
        <p:spPr>
          <a:xfrm>
            <a:off x="2772000" y="4918883"/>
            <a:ext cx="1123040" cy="223027"/>
          </a:xfrm>
          <a:prstGeom prst="rect">
            <a:avLst/>
          </a:prstGeom>
          <a:noFill/>
        </p:spPr>
        <p:txBody>
          <a:bodyPr wrap="square" rtlCol="0">
            <a:spAutoFit/>
          </a:bodyPr>
          <a:lstStyle/>
          <a:p>
            <a:pPr algn="ctr"/>
            <a:r>
              <a:rPr lang="en-US" sz="1400" dirty="0" smtClean="0"/>
              <a:t>Initiates </a:t>
            </a:r>
            <a:r>
              <a:rPr lang="en-US" sz="1400" dirty="0" smtClean="0">
                <a:latin typeface="Wingdings"/>
                <a:ea typeface="Wingdings"/>
                <a:cs typeface="Wingdings"/>
                <a:sym typeface="Wingdings"/>
              </a:rPr>
              <a:t></a:t>
            </a:r>
            <a:endParaRPr lang="en-US" sz="1400" dirty="0"/>
          </a:p>
        </p:txBody>
      </p:sp>
      <p:sp>
        <p:nvSpPr>
          <p:cNvPr id="15" name="TextBox 14"/>
          <p:cNvSpPr txBox="1"/>
          <p:nvPr/>
        </p:nvSpPr>
        <p:spPr>
          <a:xfrm>
            <a:off x="6808256" y="4595336"/>
            <a:ext cx="914400" cy="738664"/>
          </a:xfrm>
          <a:prstGeom prst="rect">
            <a:avLst/>
          </a:prstGeom>
          <a:noFill/>
        </p:spPr>
        <p:txBody>
          <a:bodyPr wrap="square" rtlCol="0">
            <a:spAutoFit/>
          </a:bodyPr>
          <a:lstStyle/>
          <a:p>
            <a:pPr algn="r"/>
            <a:r>
              <a:rPr lang="en-US" sz="1400" dirty="0">
                <a:latin typeface="Wingdings"/>
                <a:ea typeface="Wingdings"/>
                <a:cs typeface="Wingdings"/>
                <a:sym typeface="Wingdings"/>
              </a:rPr>
              <a:t></a:t>
            </a:r>
            <a:endParaRPr lang="en-US" sz="1400" dirty="0"/>
          </a:p>
          <a:p>
            <a:pPr algn="ctr"/>
            <a:r>
              <a:rPr lang="en-US" sz="1400" dirty="0" smtClean="0"/>
              <a:t>Records-</a:t>
            </a:r>
            <a:br>
              <a:rPr lang="en-US" sz="1400" dirty="0" smtClean="0"/>
            </a:br>
            <a:r>
              <a:rPr lang="en-US" sz="1400" dirty="0" smtClean="0"/>
              <a:t>rental-of</a:t>
            </a:r>
            <a:endParaRPr lang="en-US" sz="1400" dirty="0"/>
          </a:p>
        </p:txBody>
      </p:sp>
      <p:cxnSp>
        <p:nvCxnSpPr>
          <p:cNvPr id="16" name="Straight Connector 15"/>
          <p:cNvCxnSpPr/>
          <p:nvPr/>
        </p:nvCxnSpPr>
        <p:spPr bwMode="auto">
          <a:xfrm>
            <a:off x="7693571" y="3124845"/>
            <a:ext cx="9400" cy="2231375"/>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17" name="Elbow Connector 16"/>
          <p:cNvCxnSpPr>
            <a:stCxn id="5" idx="2"/>
            <a:endCxn id="7" idx="0"/>
          </p:cNvCxnSpPr>
          <p:nvPr/>
        </p:nvCxnSpPr>
        <p:spPr bwMode="auto">
          <a:xfrm rot="16200000" flipH="1">
            <a:off x="2220244" y="2937491"/>
            <a:ext cx="2105302" cy="2901960"/>
          </a:xfrm>
          <a:prstGeom prst="bentConnector3">
            <a:avLst>
              <a:gd name="adj1" fmla="val 88333"/>
            </a:avLst>
          </a:prstGeom>
          <a:solidFill>
            <a:schemeClr val="accent1"/>
          </a:solidFill>
          <a:ln w="9525" cap="flat" cmpd="sng" algn="ctr">
            <a:solidFill>
              <a:schemeClr val="tx1"/>
            </a:solidFill>
            <a:prstDash val="solid"/>
            <a:round/>
            <a:headEnd type="none" w="med" len="med"/>
            <a:tailEnd type="none" w="med" len="med"/>
          </a:ln>
          <a:effectLst/>
        </p:spPr>
      </p:cxnSp>
      <p:sp>
        <p:nvSpPr>
          <p:cNvPr id="18" name="TextBox 17"/>
          <p:cNvSpPr txBox="1"/>
          <p:nvPr/>
        </p:nvSpPr>
        <p:spPr>
          <a:xfrm>
            <a:off x="3158433" y="5551557"/>
            <a:ext cx="628883" cy="379145"/>
          </a:xfrm>
          <a:prstGeom prst="rect">
            <a:avLst/>
          </a:prstGeom>
          <a:noFill/>
        </p:spPr>
        <p:txBody>
          <a:bodyPr wrap="none" rtlCol="0">
            <a:spAutoFit/>
          </a:bodyPr>
          <a:lstStyle/>
          <a:p>
            <a:pPr algn="ctr"/>
            <a:r>
              <a:rPr lang="en-US" sz="1400" dirty="0" smtClean="0"/>
              <a:t>Pays-for</a:t>
            </a:r>
            <a:br>
              <a:rPr lang="en-US" sz="1400" dirty="0" smtClean="0"/>
            </a:br>
            <a:r>
              <a:rPr lang="en-US" sz="1400" dirty="0" smtClean="0">
                <a:latin typeface="Wingdings"/>
                <a:ea typeface="Wingdings"/>
                <a:cs typeface="Wingdings"/>
                <a:sym typeface="Wingdings"/>
              </a:rPr>
              <a:t></a:t>
            </a:r>
            <a:endParaRPr lang="en-US" sz="1400" dirty="0"/>
          </a:p>
        </p:txBody>
      </p:sp>
      <p:sp>
        <p:nvSpPr>
          <p:cNvPr id="19" name="TextBox 18"/>
          <p:cNvSpPr txBox="1"/>
          <p:nvPr/>
        </p:nvSpPr>
        <p:spPr>
          <a:xfrm>
            <a:off x="5613464" y="5535552"/>
            <a:ext cx="966192" cy="523220"/>
          </a:xfrm>
          <a:prstGeom prst="rect">
            <a:avLst/>
          </a:prstGeom>
          <a:noFill/>
        </p:spPr>
        <p:txBody>
          <a:bodyPr wrap="none" rtlCol="0">
            <a:spAutoFit/>
          </a:bodyPr>
          <a:lstStyle/>
          <a:p>
            <a:pPr algn="ctr"/>
            <a:r>
              <a:rPr lang="en-US" sz="1400" dirty="0" smtClean="0"/>
              <a:t>Transacts</a:t>
            </a:r>
            <a:br>
              <a:rPr lang="en-US" sz="1400" dirty="0" smtClean="0"/>
            </a:br>
            <a:r>
              <a:rPr lang="en-US" sz="1400" dirty="0" smtClean="0">
                <a:latin typeface="Wingdings"/>
                <a:ea typeface="Wingdings"/>
                <a:cs typeface="Wingdings"/>
                <a:sym typeface="Wingdings"/>
              </a:rPr>
              <a:t></a:t>
            </a:r>
            <a:endParaRPr lang="en-US" sz="1400" dirty="0"/>
          </a:p>
        </p:txBody>
      </p:sp>
      <p:sp>
        <p:nvSpPr>
          <p:cNvPr id="20" name="TextBox 19"/>
          <p:cNvSpPr txBox="1"/>
          <p:nvPr/>
        </p:nvSpPr>
        <p:spPr>
          <a:xfrm>
            <a:off x="2801036" y="2369907"/>
            <a:ext cx="1122410" cy="738664"/>
          </a:xfrm>
          <a:prstGeom prst="rect">
            <a:avLst/>
          </a:prstGeom>
          <a:noFill/>
        </p:spPr>
        <p:txBody>
          <a:bodyPr wrap="none" rtlCol="0">
            <a:spAutoFit/>
          </a:bodyPr>
          <a:lstStyle/>
          <a:p>
            <a:pPr algn="ctr"/>
            <a:r>
              <a:rPr lang="en-US" sz="1400" dirty="0" smtClean="0"/>
              <a:t>Rents-from,</a:t>
            </a:r>
            <a:br>
              <a:rPr lang="en-US" sz="1400" dirty="0" smtClean="0"/>
            </a:br>
            <a:r>
              <a:rPr lang="en-US" sz="1400" dirty="0" smtClean="0"/>
              <a:t>Buys-from</a:t>
            </a:r>
            <a:br>
              <a:rPr lang="en-US" sz="1400" dirty="0" smtClean="0"/>
            </a:br>
            <a:r>
              <a:rPr lang="en-US" sz="1400" dirty="0" smtClean="0">
                <a:latin typeface="Wingdings"/>
                <a:ea typeface="Wingdings"/>
                <a:cs typeface="Wingdings"/>
                <a:sym typeface="Wingdings"/>
              </a:rPr>
              <a:t></a:t>
            </a:r>
            <a:endParaRPr lang="en-US" sz="1400" dirty="0"/>
          </a:p>
        </p:txBody>
      </p:sp>
      <p:sp>
        <p:nvSpPr>
          <p:cNvPr id="21" name="TextBox 20"/>
          <p:cNvSpPr txBox="1"/>
          <p:nvPr/>
        </p:nvSpPr>
        <p:spPr>
          <a:xfrm>
            <a:off x="5940170" y="2585424"/>
            <a:ext cx="533304" cy="379145"/>
          </a:xfrm>
          <a:prstGeom prst="rect">
            <a:avLst/>
          </a:prstGeom>
          <a:noFill/>
        </p:spPr>
        <p:txBody>
          <a:bodyPr wrap="none" rtlCol="0">
            <a:spAutoFit/>
          </a:bodyPr>
          <a:lstStyle/>
          <a:p>
            <a:pPr algn="ctr"/>
            <a:r>
              <a:rPr lang="en-US" sz="1400" dirty="0" smtClean="0"/>
              <a:t>Stocks</a:t>
            </a:r>
            <a:br>
              <a:rPr lang="en-US" sz="1400" dirty="0" smtClean="0"/>
            </a:br>
            <a:r>
              <a:rPr lang="en-US" sz="1400" dirty="0" smtClean="0">
                <a:latin typeface="Wingdings"/>
                <a:ea typeface="Wingdings"/>
                <a:cs typeface="Wingdings"/>
                <a:sym typeface="Wingdings"/>
              </a:rPr>
              <a:t></a:t>
            </a:r>
            <a:endParaRPr lang="en-US" sz="1400" dirty="0"/>
          </a:p>
        </p:txBody>
      </p:sp>
      <p:cxnSp>
        <p:nvCxnSpPr>
          <p:cNvPr id="22" name="Elbow Connector 21"/>
          <p:cNvCxnSpPr/>
          <p:nvPr/>
        </p:nvCxnSpPr>
        <p:spPr bwMode="auto">
          <a:xfrm rot="16200000" flipH="1">
            <a:off x="4560047" y="32268"/>
            <a:ext cx="175547" cy="4930470"/>
          </a:xfrm>
          <a:prstGeom prst="bentConnector3">
            <a:avLst>
              <a:gd name="adj1" fmla="val -130222"/>
            </a:avLst>
          </a:prstGeom>
          <a:solidFill>
            <a:schemeClr val="accent1"/>
          </a:solidFill>
          <a:ln w="9525" cap="flat" cmpd="sng" algn="ctr">
            <a:solidFill>
              <a:schemeClr val="tx1"/>
            </a:solidFill>
            <a:prstDash val="solid"/>
            <a:round/>
            <a:headEnd type="none" w="med" len="med"/>
            <a:tailEnd type="none" w="med" len="med"/>
          </a:ln>
          <a:effectLst/>
        </p:spPr>
      </p:cxnSp>
      <p:sp>
        <p:nvSpPr>
          <p:cNvPr id="23" name="TextBox 22"/>
          <p:cNvSpPr txBox="1"/>
          <p:nvPr/>
        </p:nvSpPr>
        <p:spPr>
          <a:xfrm>
            <a:off x="3410899" y="1899477"/>
            <a:ext cx="1014934" cy="307777"/>
          </a:xfrm>
          <a:prstGeom prst="rect">
            <a:avLst/>
          </a:prstGeom>
          <a:noFill/>
        </p:spPr>
        <p:txBody>
          <a:bodyPr wrap="none" rtlCol="0">
            <a:spAutoFit/>
          </a:bodyPr>
          <a:lstStyle/>
          <a:p>
            <a:pPr algn="ctr"/>
            <a:r>
              <a:rPr lang="en-US" sz="1400" dirty="0" smtClean="0"/>
              <a:t>Selects</a:t>
            </a:r>
            <a:r>
              <a:rPr lang="en-US" sz="1400" dirty="0"/>
              <a:t> </a:t>
            </a:r>
            <a:r>
              <a:rPr lang="en-US" sz="1400" dirty="0" smtClean="0">
                <a:latin typeface="Wingdings"/>
                <a:ea typeface="Wingdings"/>
                <a:cs typeface="Wingdings"/>
                <a:sym typeface="Wingdings"/>
              </a:rPr>
              <a:t></a:t>
            </a:r>
            <a:endParaRPr lang="en-US" sz="1400" dirty="0"/>
          </a:p>
        </p:txBody>
      </p:sp>
      <p:sp>
        <p:nvSpPr>
          <p:cNvPr id="24" name="TextBox 23"/>
          <p:cNvSpPr txBox="1"/>
          <p:nvPr/>
        </p:nvSpPr>
        <p:spPr>
          <a:xfrm>
            <a:off x="2464856" y="2834910"/>
            <a:ext cx="187634" cy="223027"/>
          </a:xfrm>
          <a:prstGeom prst="rect">
            <a:avLst/>
          </a:prstGeom>
          <a:noFill/>
        </p:spPr>
        <p:txBody>
          <a:bodyPr wrap="none" rtlCol="0">
            <a:spAutoFit/>
          </a:bodyPr>
          <a:lstStyle/>
          <a:p>
            <a:pPr algn="ctr"/>
            <a:r>
              <a:rPr lang="en-US" sz="1400" dirty="0" smtClean="0"/>
              <a:t>*</a:t>
            </a:r>
            <a:endParaRPr lang="en-US" sz="1400" dirty="0"/>
          </a:p>
        </p:txBody>
      </p:sp>
      <p:sp>
        <p:nvSpPr>
          <p:cNvPr id="25" name="TextBox 24"/>
          <p:cNvSpPr txBox="1"/>
          <p:nvPr/>
        </p:nvSpPr>
        <p:spPr>
          <a:xfrm>
            <a:off x="4358463" y="2834910"/>
            <a:ext cx="209735" cy="223027"/>
          </a:xfrm>
          <a:prstGeom prst="rect">
            <a:avLst/>
          </a:prstGeom>
          <a:noFill/>
        </p:spPr>
        <p:txBody>
          <a:bodyPr wrap="none" rtlCol="0">
            <a:spAutoFit/>
          </a:bodyPr>
          <a:lstStyle/>
          <a:p>
            <a:pPr algn="ctr"/>
            <a:r>
              <a:rPr lang="en-US" sz="1400" dirty="0" smtClean="0"/>
              <a:t>1</a:t>
            </a:r>
            <a:endParaRPr lang="en-US" sz="1400" dirty="0"/>
          </a:p>
        </p:txBody>
      </p:sp>
      <p:sp>
        <p:nvSpPr>
          <p:cNvPr id="26" name="TextBox 25"/>
          <p:cNvSpPr txBox="1"/>
          <p:nvPr/>
        </p:nvSpPr>
        <p:spPr>
          <a:xfrm>
            <a:off x="5481907" y="2793541"/>
            <a:ext cx="209735" cy="223027"/>
          </a:xfrm>
          <a:prstGeom prst="rect">
            <a:avLst/>
          </a:prstGeom>
          <a:noFill/>
        </p:spPr>
        <p:txBody>
          <a:bodyPr wrap="none" rtlCol="0">
            <a:spAutoFit/>
          </a:bodyPr>
          <a:lstStyle/>
          <a:p>
            <a:pPr algn="ctr"/>
            <a:r>
              <a:rPr lang="en-US" sz="1400" dirty="0" smtClean="0"/>
              <a:t>1</a:t>
            </a:r>
            <a:endParaRPr lang="en-US" sz="1400" dirty="0"/>
          </a:p>
        </p:txBody>
      </p:sp>
      <p:sp>
        <p:nvSpPr>
          <p:cNvPr id="27" name="TextBox 26"/>
          <p:cNvSpPr txBox="1"/>
          <p:nvPr/>
        </p:nvSpPr>
        <p:spPr>
          <a:xfrm>
            <a:off x="6727941" y="2848758"/>
            <a:ext cx="187634" cy="223027"/>
          </a:xfrm>
          <a:prstGeom prst="rect">
            <a:avLst/>
          </a:prstGeom>
          <a:noFill/>
        </p:spPr>
        <p:txBody>
          <a:bodyPr wrap="none" rtlCol="0">
            <a:spAutoFit/>
          </a:bodyPr>
          <a:lstStyle/>
          <a:p>
            <a:pPr algn="ctr"/>
            <a:r>
              <a:rPr lang="en-US" sz="1400" dirty="0" smtClean="0"/>
              <a:t>*</a:t>
            </a:r>
            <a:endParaRPr lang="en-US" sz="1400" dirty="0"/>
          </a:p>
        </p:txBody>
      </p:sp>
      <p:sp>
        <p:nvSpPr>
          <p:cNvPr id="28" name="TextBox 27"/>
          <p:cNvSpPr txBox="1"/>
          <p:nvPr/>
        </p:nvSpPr>
        <p:spPr>
          <a:xfrm>
            <a:off x="6908266" y="2309814"/>
            <a:ext cx="254534" cy="307777"/>
          </a:xfrm>
          <a:prstGeom prst="rect">
            <a:avLst/>
          </a:prstGeom>
          <a:noFill/>
        </p:spPr>
        <p:txBody>
          <a:bodyPr wrap="none" rtlCol="0">
            <a:spAutoFit/>
          </a:bodyPr>
          <a:lstStyle/>
          <a:p>
            <a:pPr algn="ctr"/>
            <a:r>
              <a:rPr lang="en-US" sz="1400" dirty="0" smtClean="0"/>
              <a:t>*</a:t>
            </a:r>
            <a:endParaRPr lang="en-US" sz="1400" dirty="0"/>
          </a:p>
        </p:txBody>
      </p:sp>
      <p:sp>
        <p:nvSpPr>
          <p:cNvPr id="29" name="TextBox 28"/>
          <p:cNvSpPr txBox="1"/>
          <p:nvPr/>
        </p:nvSpPr>
        <p:spPr>
          <a:xfrm>
            <a:off x="1626656" y="3276650"/>
            <a:ext cx="209735" cy="223027"/>
          </a:xfrm>
          <a:prstGeom prst="rect">
            <a:avLst/>
          </a:prstGeom>
          <a:noFill/>
        </p:spPr>
        <p:txBody>
          <a:bodyPr wrap="none" rtlCol="0">
            <a:spAutoFit/>
          </a:bodyPr>
          <a:lstStyle/>
          <a:p>
            <a:pPr algn="ctr"/>
            <a:r>
              <a:rPr lang="en-US" sz="1400" dirty="0" smtClean="0"/>
              <a:t>1</a:t>
            </a:r>
            <a:endParaRPr lang="en-US" sz="1400" dirty="0"/>
          </a:p>
        </p:txBody>
      </p:sp>
      <p:sp>
        <p:nvSpPr>
          <p:cNvPr id="30" name="TextBox 29"/>
          <p:cNvSpPr txBox="1"/>
          <p:nvPr/>
        </p:nvSpPr>
        <p:spPr>
          <a:xfrm>
            <a:off x="4524375" y="5165035"/>
            <a:ext cx="187634" cy="223027"/>
          </a:xfrm>
          <a:prstGeom prst="rect">
            <a:avLst/>
          </a:prstGeom>
          <a:noFill/>
        </p:spPr>
        <p:txBody>
          <a:bodyPr wrap="none" rtlCol="0">
            <a:spAutoFit/>
          </a:bodyPr>
          <a:lstStyle/>
          <a:p>
            <a:pPr algn="ctr"/>
            <a:r>
              <a:rPr lang="en-US" sz="1400" dirty="0" smtClean="0"/>
              <a:t>*</a:t>
            </a:r>
            <a:endParaRPr lang="en-US" sz="1400" dirty="0"/>
          </a:p>
        </p:txBody>
      </p:sp>
      <p:sp>
        <p:nvSpPr>
          <p:cNvPr id="31" name="TextBox 30"/>
          <p:cNvSpPr txBox="1"/>
          <p:nvPr/>
        </p:nvSpPr>
        <p:spPr>
          <a:xfrm>
            <a:off x="6406684" y="5772426"/>
            <a:ext cx="334782" cy="223027"/>
          </a:xfrm>
          <a:prstGeom prst="rect">
            <a:avLst/>
          </a:prstGeom>
          <a:noFill/>
        </p:spPr>
        <p:txBody>
          <a:bodyPr wrap="none" rtlCol="0">
            <a:spAutoFit/>
          </a:bodyPr>
          <a:lstStyle/>
          <a:p>
            <a:pPr algn="ctr"/>
            <a:r>
              <a:rPr lang="en-US" sz="1400" dirty="0" smtClean="0"/>
              <a:t>1..*</a:t>
            </a:r>
            <a:endParaRPr lang="en-US" sz="1400" dirty="0"/>
          </a:p>
        </p:txBody>
      </p:sp>
      <p:sp>
        <p:nvSpPr>
          <p:cNvPr id="32" name="TextBox 31"/>
          <p:cNvSpPr txBox="1"/>
          <p:nvPr/>
        </p:nvSpPr>
        <p:spPr>
          <a:xfrm>
            <a:off x="5313030" y="5772426"/>
            <a:ext cx="209735" cy="223027"/>
          </a:xfrm>
          <a:prstGeom prst="rect">
            <a:avLst/>
          </a:prstGeom>
          <a:noFill/>
        </p:spPr>
        <p:txBody>
          <a:bodyPr wrap="none" rtlCol="0">
            <a:spAutoFit/>
          </a:bodyPr>
          <a:lstStyle/>
          <a:p>
            <a:pPr algn="ctr"/>
            <a:r>
              <a:rPr lang="en-US" sz="1400" dirty="0" smtClean="0"/>
              <a:t>1</a:t>
            </a:r>
            <a:endParaRPr lang="en-US" sz="1400" dirty="0"/>
          </a:p>
        </p:txBody>
      </p:sp>
      <p:sp>
        <p:nvSpPr>
          <p:cNvPr id="33" name="TextBox 32"/>
          <p:cNvSpPr txBox="1"/>
          <p:nvPr/>
        </p:nvSpPr>
        <p:spPr>
          <a:xfrm>
            <a:off x="2939697" y="5772426"/>
            <a:ext cx="209735" cy="223027"/>
          </a:xfrm>
          <a:prstGeom prst="rect">
            <a:avLst/>
          </a:prstGeom>
          <a:noFill/>
        </p:spPr>
        <p:txBody>
          <a:bodyPr wrap="none" rtlCol="0">
            <a:spAutoFit/>
          </a:bodyPr>
          <a:lstStyle/>
          <a:p>
            <a:pPr algn="ctr"/>
            <a:r>
              <a:rPr lang="en-US" sz="1400" dirty="0" smtClean="0"/>
              <a:t>1</a:t>
            </a:r>
            <a:endParaRPr lang="en-US" sz="1400" dirty="0"/>
          </a:p>
        </p:txBody>
      </p:sp>
      <p:sp>
        <p:nvSpPr>
          <p:cNvPr id="34" name="TextBox 33"/>
          <p:cNvSpPr txBox="1"/>
          <p:nvPr/>
        </p:nvSpPr>
        <p:spPr>
          <a:xfrm>
            <a:off x="3894625" y="5772426"/>
            <a:ext cx="209735" cy="223027"/>
          </a:xfrm>
          <a:prstGeom prst="rect">
            <a:avLst/>
          </a:prstGeom>
          <a:noFill/>
        </p:spPr>
        <p:txBody>
          <a:bodyPr wrap="none" rtlCol="0">
            <a:spAutoFit/>
          </a:bodyPr>
          <a:lstStyle/>
          <a:p>
            <a:pPr algn="ctr"/>
            <a:r>
              <a:rPr lang="en-US" sz="1400" dirty="0" smtClean="0"/>
              <a:t>1</a:t>
            </a:r>
            <a:endParaRPr lang="en-US" sz="1400" dirty="0"/>
          </a:p>
        </p:txBody>
      </p:sp>
      <p:sp>
        <p:nvSpPr>
          <p:cNvPr id="35" name="TextBox 34"/>
          <p:cNvSpPr txBox="1"/>
          <p:nvPr/>
        </p:nvSpPr>
        <p:spPr>
          <a:xfrm>
            <a:off x="7731989" y="5034773"/>
            <a:ext cx="334782" cy="223027"/>
          </a:xfrm>
          <a:prstGeom prst="rect">
            <a:avLst/>
          </a:prstGeom>
          <a:noFill/>
        </p:spPr>
        <p:txBody>
          <a:bodyPr wrap="none" rtlCol="0">
            <a:spAutoFit/>
          </a:bodyPr>
          <a:lstStyle/>
          <a:p>
            <a:pPr algn="ctr"/>
            <a:r>
              <a:rPr lang="en-US" sz="1400" dirty="0" smtClean="0"/>
              <a:t>0..*</a:t>
            </a:r>
            <a:endParaRPr lang="en-US" sz="1400" dirty="0"/>
          </a:p>
        </p:txBody>
      </p:sp>
      <p:sp>
        <p:nvSpPr>
          <p:cNvPr id="36" name="TextBox 35"/>
          <p:cNvSpPr txBox="1"/>
          <p:nvPr/>
        </p:nvSpPr>
        <p:spPr>
          <a:xfrm>
            <a:off x="7696200" y="3103313"/>
            <a:ext cx="209735" cy="223027"/>
          </a:xfrm>
          <a:prstGeom prst="rect">
            <a:avLst/>
          </a:prstGeom>
          <a:noFill/>
        </p:spPr>
        <p:txBody>
          <a:bodyPr wrap="none" rtlCol="0">
            <a:spAutoFit/>
          </a:bodyPr>
          <a:lstStyle/>
          <a:p>
            <a:pPr algn="ctr"/>
            <a:r>
              <a:rPr lang="en-US" sz="1400" dirty="0" smtClean="0"/>
              <a:t>1</a:t>
            </a:r>
            <a:endParaRPr lang="en-US" sz="1400" dirty="0"/>
          </a:p>
        </p:txBody>
      </p:sp>
      <p:cxnSp>
        <p:nvCxnSpPr>
          <p:cNvPr id="37" name="Elbow Connector 36"/>
          <p:cNvCxnSpPr>
            <a:stCxn id="5" idx="1"/>
            <a:endCxn id="8" idx="1"/>
          </p:cNvCxnSpPr>
          <p:nvPr/>
        </p:nvCxnSpPr>
        <p:spPr bwMode="auto">
          <a:xfrm rot="10800000" flipH="1" flipV="1">
            <a:off x="1219200" y="2866472"/>
            <a:ext cx="120188" cy="2961172"/>
          </a:xfrm>
          <a:prstGeom prst="bentConnector3">
            <a:avLst>
              <a:gd name="adj1" fmla="val -267246"/>
            </a:avLst>
          </a:prstGeom>
          <a:solidFill>
            <a:schemeClr val="accent1"/>
          </a:solidFill>
          <a:ln w="9525" cap="flat" cmpd="sng" algn="ctr">
            <a:solidFill>
              <a:schemeClr val="tx1"/>
            </a:solidFill>
            <a:prstDash val="solid"/>
            <a:round/>
            <a:headEnd type="none" w="med" len="med"/>
            <a:tailEnd type="none" w="med" len="med"/>
          </a:ln>
          <a:effectLst/>
        </p:spPr>
      </p:cxnSp>
      <p:sp>
        <p:nvSpPr>
          <p:cNvPr id="38" name="TextBox 37"/>
          <p:cNvSpPr txBox="1"/>
          <p:nvPr/>
        </p:nvSpPr>
        <p:spPr>
          <a:xfrm>
            <a:off x="838200" y="3962400"/>
            <a:ext cx="1032905" cy="738664"/>
          </a:xfrm>
          <a:prstGeom prst="rect">
            <a:avLst/>
          </a:prstGeom>
          <a:noFill/>
        </p:spPr>
        <p:txBody>
          <a:bodyPr wrap="none" rtlCol="0">
            <a:spAutoFit/>
          </a:bodyPr>
          <a:lstStyle/>
          <a:p>
            <a:r>
              <a:rPr lang="en-US" sz="1400" dirty="0" smtClean="0"/>
              <a:t>Makes-</a:t>
            </a:r>
            <a:br>
              <a:rPr lang="en-US" sz="1400" dirty="0" smtClean="0"/>
            </a:br>
            <a:r>
              <a:rPr lang="en-US" sz="1400" dirty="0" smtClean="0"/>
              <a:t>Authorizes</a:t>
            </a:r>
          </a:p>
          <a:p>
            <a:pPr algn="ctr"/>
            <a:r>
              <a:rPr lang="en-US" sz="1400" dirty="0" smtClean="0">
                <a:latin typeface="Wingdings"/>
                <a:ea typeface="Wingdings"/>
                <a:cs typeface="Wingdings"/>
                <a:sym typeface="Wingdings"/>
              </a:rPr>
              <a:t></a:t>
            </a:r>
            <a:endParaRPr lang="en-US" sz="1400" dirty="0"/>
          </a:p>
        </p:txBody>
      </p:sp>
      <p:sp>
        <p:nvSpPr>
          <p:cNvPr id="39" name="TextBox 38"/>
          <p:cNvSpPr txBox="1"/>
          <p:nvPr/>
        </p:nvSpPr>
        <p:spPr>
          <a:xfrm>
            <a:off x="1017056" y="2572671"/>
            <a:ext cx="209735" cy="223027"/>
          </a:xfrm>
          <a:prstGeom prst="rect">
            <a:avLst/>
          </a:prstGeom>
          <a:noFill/>
        </p:spPr>
        <p:txBody>
          <a:bodyPr wrap="none" rtlCol="0">
            <a:spAutoFit/>
          </a:bodyPr>
          <a:lstStyle/>
          <a:p>
            <a:pPr algn="ctr"/>
            <a:r>
              <a:rPr lang="en-US" sz="1400" dirty="0" smtClean="0"/>
              <a:t>1</a:t>
            </a:r>
            <a:endParaRPr lang="en-US" sz="1400" dirty="0"/>
          </a:p>
        </p:txBody>
      </p:sp>
      <p:sp>
        <p:nvSpPr>
          <p:cNvPr id="40" name="TextBox 39"/>
          <p:cNvSpPr txBox="1"/>
          <p:nvPr/>
        </p:nvSpPr>
        <p:spPr>
          <a:xfrm>
            <a:off x="1017056" y="5813796"/>
            <a:ext cx="334782" cy="223027"/>
          </a:xfrm>
          <a:prstGeom prst="rect">
            <a:avLst/>
          </a:prstGeom>
          <a:noFill/>
        </p:spPr>
        <p:txBody>
          <a:bodyPr wrap="none" rtlCol="0">
            <a:spAutoFit/>
          </a:bodyPr>
          <a:lstStyle/>
          <a:p>
            <a:pPr algn="ctr"/>
            <a:r>
              <a:rPr lang="en-US" sz="1400" dirty="0" smtClean="0"/>
              <a:t>1..*</a:t>
            </a:r>
            <a:endParaRPr lang="en-US" sz="1400" dirty="0"/>
          </a:p>
        </p:txBody>
      </p:sp>
      <p:cxnSp>
        <p:nvCxnSpPr>
          <p:cNvPr id="41" name="Straight Connector 40"/>
          <p:cNvCxnSpPr/>
          <p:nvPr/>
        </p:nvCxnSpPr>
        <p:spPr bwMode="auto">
          <a:xfrm>
            <a:off x="1367695" y="5606774"/>
            <a:ext cx="1572822" cy="0"/>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42" name="Straight Connector 41"/>
          <p:cNvCxnSpPr/>
          <p:nvPr/>
        </p:nvCxnSpPr>
        <p:spPr bwMode="auto">
          <a:xfrm flipV="1">
            <a:off x="4120134" y="5711467"/>
            <a:ext cx="1209815" cy="5742"/>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43" name="Straight Connector 42"/>
          <p:cNvCxnSpPr/>
          <p:nvPr/>
        </p:nvCxnSpPr>
        <p:spPr bwMode="auto">
          <a:xfrm flipH="1">
            <a:off x="6926613" y="2828968"/>
            <a:ext cx="898756" cy="0"/>
          </a:xfrm>
          <a:prstGeom prst="line">
            <a:avLst/>
          </a:prstGeom>
          <a:solidFill>
            <a:schemeClr val="accent1"/>
          </a:solidFill>
          <a:ln w="9525" cap="flat" cmpd="sng" algn="ctr">
            <a:solidFill>
              <a:schemeClr val="tx1"/>
            </a:solidFill>
            <a:prstDash val="solid"/>
            <a:round/>
            <a:headEnd type="none" w="med" len="med"/>
            <a:tailEnd type="none" w="med" len="med"/>
          </a:ln>
          <a:effectLst/>
        </p:spPr>
      </p:cxnSp>
      <p:grpSp>
        <p:nvGrpSpPr>
          <p:cNvPr id="131" name="Group 130"/>
          <p:cNvGrpSpPr/>
          <p:nvPr/>
        </p:nvGrpSpPr>
        <p:grpSpPr>
          <a:xfrm>
            <a:off x="6832754" y="5356220"/>
            <a:ext cx="1105274" cy="938696"/>
            <a:chOff x="6209927" y="5356220"/>
            <a:chExt cx="1105274" cy="938696"/>
          </a:xfrm>
        </p:grpSpPr>
        <p:sp>
          <p:nvSpPr>
            <p:cNvPr id="9" name="Rectangle 8"/>
            <p:cNvSpPr/>
            <p:nvPr/>
          </p:nvSpPr>
          <p:spPr bwMode="auto">
            <a:xfrm>
              <a:off x="6209927" y="5356220"/>
              <a:ext cx="1105274" cy="938696"/>
            </a:xfrm>
            <a:prstGeom prst="rect">
              <a:avLst/>
            </a:prstGeom>
            <a:solidFill>
              <a:srgbClr val="FFFFFF"/>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defTabSz="914400" rtl="0" eaLnBrk="0" fontAlgn="base" latinLnBrk="0" hangingPunct="0">
                <a:lnSpc>
                  <a:spcPct val="100000"/>
                </a:lnSpc>
                <a:spcBef>
                  <a:spcPct val="0"/>
                </a:spcBef>
                <a:spcAft>
                  <a:spcPct val="0"/>
                </a:spcAft>
                <a:buClrTx/>
                <a:buSzTx/>
                <a:buFontTx/>
                <a:buNone/>
                <a:tabLst/>
              </a:pPr>
              <a:r>
                <a:rPr kumimoji="0" lang="en-US" sz="1400" b="1" i="0" u="none" strike="noStrike" cap="none" normalizeH="0" baseline="0" dirty="0" smtClean="0">
                  <a:ln>
                    <a:noFill/>
                  </a:ln>
                  <a:solidFill>
                    <a:schemeClr val="tx1"/>
                  </a:solidFill>
                  <a:effectLst/>
                </a:rPr>
                <a:t>Rental</a:t>
              </a:r>
            </a:p>
            <a:p>
              <a:pPr marL="0" marR="0" indent="0" defTabSz="914400" rtl="0" eaLnBrk="0" fontAlgn="base" latinLnBrk="0" hangingPunct="0">
                <a:lnSpc>
                  <a:spcPct val="100000"/>
                </a:lnSpc>
                <a:spcBef>
                  <a:spcPct val="0"/>
                </a:spcBef>
                <a:spcAft>
                  <a:spcPct val="0"/>
                </a:spcAft>
                <a:buClrTx/>
                <a:buSzTx/>
                <a:buFontTx/>
                <a:buNone/>
                <a:tabLst/>
              </a:pPr>
              <a:r>
                <a:rPr lang="en-US" sz="1400" dirty="0" err="1" smtClean="0"/>
                <a:t>dueDate</a:t>
              </a:r>
              <a:endParaRPr lang="en-US" sz="1400" dirty="0" smtClean="0"/>
            </a:p>
            <a:p>
              <a:pPr marL="0" marR="0" indent="0" defTabSz="914400" rtl="0" eaLnBrk="0" fontAlgn="base" latinLnBrk="0" hangingPunct="0">
                <a:lnSpc>
                  <a:spcPct val="100000"/>
                </a:lnSpc>
                <a:spcBef>
                  <a:spcPct val="0"/>
                </a:spcBef>
                <a:spcAft>
                  <a:spcPct val="0"/>
                </a:spcAft>
                <a:buClrTx/>
                <a:buSzTx/>
                <a:buFontTx/>
                <a:buNone/>
                <a:tabLst/>
              </a:pPr>
              <a:r>
                <a:rPr kumimoji="0" lang="en-US" sz="1400" i="0" u="none" strike="noStrike" cap="none" normalizeH="0" baseline="0" dirty="0" err="1" smtClean="0">
                  <a:ln>
                    <a:noFill/>
                  </a:ln>
                  <a:solidFill>
                    <a:schemeClr val="tx1"/>
                  </a:solidFill>
                  <a:effectLst/>
                </a:rPr>
                <a:t>ReturnDate</a:t>
              </a:r>
              <a:endParaRPr kumimoji="0" lang="en-US" sz="1400" i="0" u="none" strike="noStrike" cap="none" normalizeH="0" baseline="0" dirty="0" smtClean="0">
                <a:ln>
                  <a:noFill/>
                </a:ln>
                <a:solidFill>
                  <a:schemeClr val="tx1"/>
                </a:solidFill>
                <a:effectLst/>
              </a:endParaRPr>
            </a:p>
            <a:p>
              <a:pPr marL="0" marR="0" indent="0" defTabSz="914400" rtl="0" eaLnBrk="0" fontAlgn="base" latinLnBrk="0" hangingPunct="0">
                <a:lnSpc>
                  <a:spcPct val="100000"/>
                </a:lnSpc>
                <a:spcBef>
                  <a:spcPct val="0"/>
                </a:spcBef>
                <a:spcAft>
                  <a:spcPct val="0"/>
                </a:spcAft>
                <a:buClrTx/>
                <a:buSzTx/>
                <a:buFontTx/>
                <a:buNone/>
                <a:tabLst/>
              </a:pPr>
              <a:r>
                <a:rPr lang="en-US" sz="1400" dirty="0" err="1" smtClean="0"/>
                <a:t>ReturnTime</a:t>
              </a:r>
              <a:endParaRPr kumimoji="0" lang="en-US" sz="1400" i="0" u="none" strike="noStrike" cap="none" normalizeH="0" baseline="0" dirty="0">
                <a:ln>
                  <a:noFill/>
                </a:ln>
                <a:solidFill>
                  <a:schemeClr val="tx1"/>
                </a:solidFill>
                <a:effectLst/>
              </a:endParaRPr>
            </a:p>
          </p:txBody>
        </p:sp>
        <p:cxnSp>
          <p:nvCxnSpPr>
            <p:cNvPr id="44" name="Straight Connector 43"/>
            <p:cNvCxnSpPr/>
            <p:nvPr/>
          </p:nvCxnSpPr>
          <p:spPr bwMode="auto">
            <a:xfrm>
              <a:off x="6209927" y="5625570"/>
              <a:ext cx="1105274" cy="0"/>
            </a:xfrm>
            <a:prstGeom prst="line">
              <a:avLst/>
            </a:prstGeom>
            <a:solidFill>
              <a:schemeClr val="accent1"/>
            </a:solidFill>
            <a:ln w="9525" cap="flat" cmpd="sng" algn="ctr">
              <a:solidFill>
                <a:schemeClr val="tx1"/>
              </a:solidFill>
              <a:prstDash val="solid"/>
              <a:round/>
              <a:headEnd type="none" w="med" len="med"/>
              <a:tailEnd type="none" w="med" len="med"/>
            </a:ln>
            <a:effectLst/>
          </p:spPr>
        </p:cxnSp>
      </p:grpSp>
      <p:cxnSp>
        <p:nvCxnSpPr>
          <p:cNvPr id="45" name="Straight Connector 44"/>
          <p:cNvCxnSpPr/>
          <p:nvPr/>
        </p:nvCxnSpPr>
        <p:spPr bwMode="auto">
          <a:xfrm>
            <a:off x="4567379" y="2763856"/>
            <a:ext cx="898756" cy="0"/>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46" name="Straight Connector 45"/>
          <p:cNvCxnSpPr/>
          <p:nvPr/>
        </p:nvCxnSpPr>
        <p:spPr bwMode="auto">
          <a:xfrm>
            <a:off x="1228510" y="2683106"/>
            <a:ext cx="1179617" cy="0"/>
          </a:xfrm>
          <a:prstGeom prst="line">
            <a:avLst/>
          </a:prstGeom>
          <a:solidFill>
            <a:schemeClr val="accent1"/>
          </a:solidFill>
          <a:ln w="9525" cap="flat" cmpd="sng" algn="ctr">
            <a:solidFill>
              <a:schemeClr val="tx1"/>
            </a:solidFill>
            <a:prstDash val="solid"/>
            <a:round/>
            <a:headEnd type="none" w="med" len="med"/>
            <a:tailEnd type="none" w="med" len="med"/>
          </a:ln>
          <a:effectLst/>
        </p:spPr>
      </p:cxnSp>
      <p:grpSp>
        <p:nvGrpSpPr>
          <p:cNvPr id="72" name="Group 71"/>
          <p:cNvGrpSpPr/>
          <p:nvPr/>
        </p:nvGrpSpPr>
        <p:grpSpPr>
          <a:xfrm>
            <a:off x="4446056" y="533400"/>
            <a:ext cx="1676400" cy="773043"/>
            <a:chOff x="6781800" y="533400"/>
            <a:chExt cx="1676400" cy="773043"/>
          </a:xfrm>
        </p:grpSpPr>
        <p:sp>
          <p:nvSpPr>
            <p:cNvPr id="48" name="Rectangle 47"/>
            <p:cNvSpPr/>
            <p:nvPr/>
          </p:nvSpPr>
          <p:spPr bwMode="auto">
            <a:xfrm>
              <a:off x="6781800" y="533400"/>
              <a:ext cx="1676400" cy="773043"/>
            </a:xfrm>
            <a:prstGeom prst="rect">
              <a:avLst/>
            </a:prstGeom>
            <a:solidFill>
              <a:srgbClr val="FFFFFF"/>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defTabSz="914400" rtl="0" eaLnBrk="0" fontAlgn="base" latinLnBrk="0" hangingPunct="0">
                <a:lnSpc>
                  <a:spcPct val="100000"/>
                </a:lnSpc>
                <a:spcBef>
                  <a:spcPct val="0"/>
                </a:spcBef>
                <a:spcAft>
                  <a:spcPct val="0"/>
                </a:spcAft>
                <a:buClrTx/>
                <a:buSzTx/>
                <a:buFontTx/>
                <a:buNone/>
                <a:tabLst/>
              </a:pPr>
              <a:r>
                <a:rPr lang="en-US" sz="1400" b="1" dirty="0" err="1" smtClean="0"/>
                <a:t>VideoDescription</a:t>
              </a:r>
              <a:r>
                <a:rPr lang="en-US" sz="1400" b="1" dirty="0" smtClean="0"/>
                <a:t/>
              </a:r>
              <a:br>
                <a:rPr lang="en-US" sz="1400" b="1" dirty="0" smtClean="0"/>
              </a:br>
              <a:r>
                <a:rPr lang="en-US" sz="1400" dirty="0" smtClean="0"/>
                <a:t>title</a:t>
              </a:r>
              <a:br>
                <a:rPr lang="en-US" sz="1400" dirty="0" smtClean="0"/>
              </a:br>
              <a:r>
                <a:rPr lang="en-US" sz="1400" dirty="0" err="1" smtClean="0"/>
                <a:t>subjectCategory</a:t>
              </a:r>
              <a:endParaRPr kumimoji="0" lang="en-US" sz="1400" i="0" u="none" strike="noStrike" cap="none" normalizeH="0" baseline="0" dirty="0">
                <a:ln>
                  <a:noFill/>
                </a:ln>
                <a:solidFill>
                  <a:schemeClr val="tx1"/>
                </a:solidFill>
                <a:effectLst/>
              </a:endParaRPr>
            </a:p>
          </p:txBody>
        </p:sp>
        <p:cxnSp>
          <p:nvCxnSpPr>
            <p:cNvPr id="49" name="Straight Connector 48"/>
            <p:cNvCxnSpPr/>
            <p:nvPr/>
          </p:nvCxnSpPr>
          <p:spPr bwMode="auto">
            <a:xfrm>
              <a:off x="6781800" y="801690"/>
              <a:ext cx="1676400" cy="0"/>
            </a:xfrm>
            <a:prstGeom prst="line">
              <a:avLst/>
            </a:prstGeom>
            <a:solidFill>
              <a:schemeClr val="accent1"/>
            </a:solidFill>
            <a:ln w="9525" cap="flat" cmpd="sng" algn="ctr">
              <a:solidFill>
                <a:schemeClr val="tx1"/>
              </a:solidFill>
              <a:prstDash val="solid"/>
              <a:round/>
              <a:headEnd type="none" w="med" len="med"/>
              <a:tailEnd type="none" w="med" len="med"/>
            </a:ln>
            <a:effectLst/>
          </p:spPr>
        </p:cxnSp>
      </p:grpSp>
      <p:grpSp>
        <p:nvGrpSpPr>
          <p:cNvPr id="56" name="Group 55"/>
          <p:cNvGrpSpPr/>
          <p:nvPr/>
        </p:nvGrpSpPr>
        <p:grpSpPr>
          <a:xfrm>
            <a:off x="6274856" y="533400"/>
            <a:ext cx="1447800" cy="990600"/>
            <a:chOff x="6781800" y="533400"/>
            <a:chExt cx="1676400" cy="990600"/>
          </a:xfrm>
        </p:grpSpPr>
        <p:sp>
          <p:nvSpPr>
            <p:cNvPr id="57" name="Rectangle 56"/>
            <p:cNvSpPr/>
            <p:nvPr/>
          </p:nvSpPr>
          <p:spPr bwMode="auto">
            <a:xfrm>
              <a:off x="6781800" y="533400"/>
              <a:ext cx="1676400" cy="990600"/>
            </a:xfrm>
            <a:prstGeom prst="rect">
              <a:avLst/>
            </a:prstGeom>
            <a:solidFill>
              <a:srgbClr val="FFFFFF"/>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defTabSz="914400" rtl="0" eaLnBrk="0" fontAlgn="base" latinLnBrk="0" hangingPunct="0">
                <a:lnSpc>
                  <a:spcPct val="100000"/>
                </a:lnSpc>
                <a:spcBef>
                  <a:spcPct val="0"/>
                </a:spcBef>
                <a:spcAft>
                  <a:spcPct val="0"/>
                </a:spcAft>
                <a:buClrTx/>
                <a:buSzTx/>
                <a:buFontTx/>
                <a:buNone/>
                <a:tabLst/>
              </a:pPr>
              <a:r>
                <a:rPr lang="en-US" sz="1400" b="1" dirty="0" err="1" smtClean="0"/>
                <a:t>VideoSupplier</a:t>
              </a:r>
              <a:r>
                <a:rPr lang="en-US" sz="1400" b="1" dirty="0" smtClean="0"/>
                <a:t/>
              </a:r>
              <a:br>
                <a:rPr lang="en-US" sz="1400" b="1" dirty="0" smtClean="0"/>
              </a:br>
              <a:r>
                <a:rPr lang="en-US" sz="1400" dirty="0" smtClean="0"/>
                <a:t>address</a:t>
              </a:r>
            </a:p>
            <a:p>
              <a:pPr marL="0" marR="0" indent="0" defTabSz="914400" rtl="0" eaLnBrk="0" fontAlgn="base" latinLnBrk="0" hangingPunct="0">
                <a:lnSpc>
                  <a:spcPct val="100000"/>
                </a:lnSpc>
                <a:spcBef>
                  <a:spcPct val="0"/>
                </a:spcBef>
                <a:spcAft>
                  <a:spcPct val="0"/>
                </a:spcAft>
                <a:buClrTx/>
                <a:buSzTx/>
                <a:buFontTx/>
                <a:buNone/>
                <a:tabLst/>
              </a:pPr>
              <a:r>
                <a:rPr lang="en-US" sz="1400" dirty="0" smtClean="0"/>
                <a:t>name</a:t>
              </a:r>
              <a:br>
                <a:rPr lang="en-US" sz="1400" dirty="0" smtClean="0"/>
              </a:br>
              <a:r>
                <a:rPr lang="en-US" sz="1400" dirty="0" err="1" smtClean="0"/>
                <a:t>newVideos</a:t>
              </a:r>
              <a:endParaRPr kumimoji="0" lang="en-US" sz="1400" i="0" u="none" strike="noStrike" cap="none" normalizeH="0" baseline="0" dirty="0">
                <a:ln>
                  <a:noFill/>
                </a:ln>
                <a:solidFill>
                  <a:schemeClr val="tx1"/>
                </a:solidFill>
                <a:effectLst/>
              </a:endParaRPr>
            </a:p>
          </p:txBody>
        </p:sp>
        <p:cxnSp>
          <p:nvCxnSpPr>
            <p:cNvPr id="58" name="Straight Connector 57"/>
            <p:cNvCxnSpPr/>
            <p:nvPr/>
          </p:nvCxnSpPr>
          <p:spPr bwMode="auto">
            <a:xfrm>
              <a:off x="6781800" y="801690"/>
              <a:ext cx="1676400" cy="0"/>
            </a:xfrm>
            <a:prstGeom prst="line">
              <a:avLst/>
            </a:prstGeom>
            <a:solidFill>
              <a:schemeClr val="accent1"/>
            </a:solidFill>
            <a:ln w="9525" cap="flat" cmpd="sng" algn="ctr">
              <a:solidFill>
                <a:schemeClr val="tx1"/>
              </a:solidFill>
              <a:prstDash val="solid"/>
              <a:round/>
              <a:headEnd type="none" w="med" len="med"/>
              <a:tailEnd type="none" w="med" len="med"/>
            </a:ln>
            <a:effectLst/>
          </p:spPr>
        </p:cxnSp>
      </p:grpSp>
      <p:sp>
        <p:nvSpPr>
          <p:cNvPr id="59" name="Rectangle 58"/>
          <p:cNvSpPr/>
          <p:nvPr/>
        </p:nvSpPr>
        <p:spPr bwMode="auto">
          <a:xfrm>
            <a:off x="2312456" y="1371600"/>
            <a:ext cx="762000" cy="381000"/>
          </a:xfrm>
          <a:prstGeom prst="rect">
            <a:avLst/>
          </a:prstGeom>
          <a:solidFill>
            <a:srgbClr val="FFFFFF"/>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defTabSz="914400" rtl="0" eaLnBrk="0" fontAlgn="base" latinLnBrk="0" hangingPunct="0">
              <a:lnSpc>
                <a:spcPct val="100000"/>
              </a:lnSpc>
              <a:spcBef>
                <a:spcPct val="0"/>
              </a:spcBef>
              <a:spcAft>
                <a:spcPct val="0"/>
              </a:spcAft>
              <a:buClrTx/>
              <a:buSzTx/>
              <a:buFontTx/>
              <a:buNone/>
              <a:tabLst/>
            </a:pPr>
            <a:r>
              <a:rPr lang="en-US" sz="1400" b="1" dirty="0" smtClean="0"/>
              <a:t>Basket</a:t>
            </a:r>
            <a:endParaRPr kumimoji="0" lang="en-US" sz="1400" i="0" u="none" strike="noStrike" cap="none" normalizeH="0" baseline="0" dirty="0">
              <a:ln>
                <a:noFill/>
              </a:ln>
              <a:solidFill>
                <a:schemeClr val="tx1"/>
              </a:solidFill>
              <a:effectLst/>
            </a:endParaRPr>
          </a:p>
        </p:txBody>
      </p:sp>
      <p:grpSp>
        <p:nvGrpSpPr>
          <p:cNvPr id="64" name="Group 63"/>
          <p:cNvGrpSpPr/>
          <p:nvPr/>
        </p:nvGrpSpPr>
        <p:grpSpPr>
          <a:xfrm>
            <a:off x="5741456" y="3276600"/>
            <a:ext cx="838200" cy="773043"/>
            <a:chOff x="1600200" y="685800"/>
            <a:chExt cx="838200" cy="773043"/>
          </a:xfrm>
        </p:grpSpPr>
        <p:sp>
          <p:nvSpPr>
            <p:cNvPr id="61" name="Rectangle 60"/>
            <p:cNvSpPr/>
            <p:nvPr/>
          </p:nvSpPr>
          <p:spPr bwMode="auto">
            <a:xfrm>
              <a:off x="1600200" y="685800"/>
              <a:ext cx="838200" cy="773043"/>
            </a:xfrm>
            <a:prstGeom prst="rect">
              <a:avLst/>
            </a:prstGeom>
            <a:solidFill>
              <a:srgbClr val="FFFFFF"/>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defTabSz="914400" rtl="0" eaLnBrk="0" fontAlgn="base" latinLnBrk="0" hangingPunct="0">
                <a:lnSpc>
                  <a:spcPct val="100000"/>
                </a:lnSpc>
                <a:spcBef>
                  <a:spcPct val="0"/>
                </a:spcBef>
                <a:spcAft>
                  <a:spcPct val="0"/>
                </a:spcAft>
                <a:buClrTx/>
                <a:buSzTx/>
                <a:buFontTx/>
                <a:buNone/>
                <a:tabLst/>
              </a:pPr>
              <a:r>
                <a:rPr lang="en-US" sz="1400" b="1" dirty="0" smtClean="0"/>
                <a:t>Shelf</a:t>
              </a:r>
              <a:br>
                <a:rPr lang="en-US" sz="1400" b="1" dirty="0" smtClean="0"/>
              </a:br>
              <a:r>
                <a:rPr lang="en-US" sz="1400" dirty="0" smtClean="0"/>
                <a:t>location</a:t>
              </a:r>
              <a:br>
                <a:rPr lang="en-US" sz="1400" dirty="0" smtClean="0"/>
              </a:br>
              <a:r>
                <a:rPr lang="en-US" sz="1400" dirty="0" smtClean="0"/>
                <a:t>stock</a:t>
              </a:r>
              <a:endParaRPr kumimoji="0" lang="en-US" sz="1400" i="0" u="none" strike="noStrike" cap="none" normalizeH="0" baseline="0" dirty="0">
                <a:ln>
                  <a:noFill/>
                </a:ln>
                <a:solidFill>
                  <a:schemeClr val="tx1"/>
                </a:solidFill>
                <a:effectLst/>
              </a:endParaRPr>
            </a:p>
          </p:txBody>
        </p:sp>
        <p:cxnSp>
          <p:nvCxnSpPr>
            <p:cNvPr id="62" name="Straight Connector 61"/>
            <p:cNvCxnSpPr/>
            <p:nvPr/>
          </p:nvCxnSpPr>
          <p:spPr bwMode="auto">
            <a:xfrm>
              <a:off x="1600200" y="954090"/>
              <a:ext cx="838200" cy="0"/>
            </a:xfrm>
            <a:prstGeom prst="line">
              <a:avLst/>
            </a:prstGeom>
            <a:solidFill>
              <a:schemeClr val="accent1"/>
            </a:solidFill>
            <a:ln w="9525" cap="flat" cmpd="sng" algn="ctr">
              <a:solidFill>
                <a:schemeClr val="tx1"/>
              </a:solidFill>
              <a:prstDash val="solid"/>
              <a:round/>
              <a:headEnd type="none" w="med" len="med"/>
              <a:tailEnd type="none" w="med" len="med"/>
            </a:ln>
            <a:effectLst/>
          </p:spPr>
        </p:cxnSp>
      </p:grpSp>
      <p:grpSp>
        <p:nvGrpSpPr>
          <p:cNvPr id="66" name="Group 65"/>
          <p:cNvGrpSpPr/>
          <p:nvPr/>
        </p:nvGrpSpPr>
        <p:grpSpPr>
          <a:xfrm>
            <a:off x="2693456" y="3265557"/>
            <a:ext cx="1295400" cy="773043"/>
            <a:chOff x="1600200" y="685800"/>
            <a:chExt cx="838200" cy="773043"/>
          </a:xfrm>
        </p:grpSpPr>
        <p:sp>
          <p:nvSpPr>
            <p:cNvPr id="67" name="Rectangle 66"/>
            <p:cNvSpPr/>
            <p:nvPr/>
          </p:nvSpPr>
          <p:spPr bwMode="auto">
            <a:xfrm>
              <a:off x="1600200" y="685800"/>
              <a:ext cx="838200" cy="773043"/>
            </a:xfrm>
            <a:prstGeom prst="rect">
              <a:avLst/>
            </a:prstGeom>
            <a:solidFill>
              <a:srgbClr val="FFFFFF"/>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defTabSz="914400" rtl="0" eaLnBrk="0" fontAlgn="base" latinLnBrk="0" hangingPunct="0">
                <a:lnSpc>
                  <a:spcPct val="100000"/>
                </a:lnSpc>
                <a:spcBef>
                  <a:spcPct val="0"/>
                </a:spcBef>
                <a:spcAft>
                  <a:spcPct val="0"/>
                </a:spcAft>
                <a:buClrTx/>
                <a:buSzTx/>
                <a:buFontTx/>
                <a:buNone/>
                <a:tabLst/>
              </a:pPr>
              <a:r>
                <a:rPr lang="en-US" sz="1400" b="1" dirty="0" smtClean="0"/>
                <a:t>Membership</a:t>
              </a:r>
              <a:br>
                <a:rPr lang="en-US" sz="1400" b="1" dirty="0" smtClean="0"/>
              </a:br>
              <a:r>
                <a:rPr lang="en-US" sz="1400" dirty="0" smtClean="0"/>
                <a:t>ID</a:t>
              </a:r>
              <a:br>
                <a:rPr lang="en-US" sz="1400" dirty="0" smtClean="0"/>
              </a:br>
              <a:r>
                <a:rPr lang="en-US" sz="1400" dirty="0" err="1" smtClean="0"/>
                <a:t>startDate</a:t>
              </a:r>
              <a:endParaRPr kumimoji="0" lang="en-US" sz="1400" i="0" u="none" strike="noStrike" cap="none" normalizeH="0" baseline="0" dirty="0">
                <a:ln>
                  <a:noFill/>
                </a:ln>
                <a:solidFill>
                  <a:schemeClr val="tx1"/>
                </a:solidFill>
                <a:effectLst/>
              </a:endParaRPr>
            </a:p>
          </p:txBody>
        </p:sp>
        <p:cxnSp>
          <p:nvCxnSpPr>
            <p:cNvPr id="68" name="Straight Connector 67"/>
            <p:cNvCxnSpPr/>
            <p:nvPr/>
          </p:nvCxnSpPr>
          <p:spPr bwMode="auto">
            <a:xfrm>
              <a:off x="1600200" y="954090"/>
              <a:ext cx="838200" cy="0"/>
            </a:xfrm>
            <a:prstGeom prst="line">
              <a:avLst/>
            </a:prstGeom>
            <a:solidFill>
              <a:schemeClr val="accent1"/>
            </a:solidFill>
            <a:ln w="9525" cap="flat" cmpd="sng" algn="ctr">
              <a:solidFill>
                <a:schemeClr val="tx1"/>
              </a:solidFill>
              <a:prstDash val="solid"/>
              <a:round/>
              <a:headEnd type="none" w="med" len="med"/>
              <a:tailEnd type="none" w="med" len="med"/>
            </a:ln>
            <a:effectLst/>
          </p:spPr>
        </p:cxnSp>
      </p:grpSp>
      <p:grpSp>
        <p:nvGrpSpPr>
          <p:cNvPr id="69" name="Group 68"/>
          <p:cNvGrpSpPr/>
          <p:nvPr/>
        </p:nvGrpSpPr>
        <p:grpSpPr>
          <a:xfrm>
            <a:off x="4065056" y="4332357"/>
            <a:ext cx="1905000" cy="773043"/>
            <a:chOff x="1600200" y="685800"/>
            <a:chExt cx="838200" cy="773043"/>
          </a:xfrm>
        </p:grpSpPr>
        <p:sp>
          <p:nvSpPr>
            <p:cNvPr id="70" name="Rectangle 69"/>
            <p:cNvSpPr/>
            <p:nvPr/>
          </p:nvSpPr>
          <p:spPr bwMode="auto">
            <a:xfrm>
              <a:off x="1600200" y="685800"/>
              <a:ext cx="838200" cy="773043"/>
            </a:xfrm>
            <a:prstGeom prst="rect">
              <a:avLst/>
            </a:prstGeom>
            <a:solidFill>
              <a:srgbClr val="FFFFFF"/>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defTabSz="914400" rtl="0" eaLnBrk="0" fontAlgn="base" latinLnBrk="0" hangingPunct="0">
                <a:lnSpc>
                  <a:spcPct val="100000"/>
                </a:lnSpc>
                <a:spcBef>
                  <a:spcPct val="0"/>
                </a:spcBef>
                <a:spcAft>
                  <a:spcPct val="0"/>
                </a:spcAft>
                <a:buClrTx/>
                <a:buSzTx/>
                <a:buFontTx/>
                <a:buNone/>
                <a:tabLst/>
              </a:pPr>
              <a:r>
                <a:rPr lang="en-US" sz="1400" b="1" dirty="0" err="1" smtClean="0"/>
                <a:t>PricingPolicy</a:t>
              </a:r>
              <a:r>
                <a:rPr lang="en-US" sz="1400" b="1" dirty="0" smtClean="0"/>
                <a:t/>
              </a:r>
              <a:br>
                <a:rPr lang="en-US" sz="1400" b="1" dirty="0" smtClean="0"/>
              </a:br>
              <a:r>
                <a:rPr lang="en-US" sz="1400" dirty="0" err="1" smtClean="0"/>
                <a:t>perDayRentalCharge</a:t>
              </a:r>
              <a:r>
                <a:rPr lang="en-US" sz="1400" dirty="0" smtClean="0"/>
                <a:t/>
              </a:r>
              <a:br>
                <a:rPr lang="en-US" sz="1400" dirty="0" smtClean="0"/>
              </a:br>
              <a:r>
                <a:rPr lang="en-US" sz="1400" dirty="0" err="1" smtClean="0"/>
                <a:t>perDayLateCharge</a:t>
              </a:r>
              <a:endParaRPr kumimoji="0" lang="en-US" sz="1400" i="0" u="none" strike="noStrike" cap="none" normalizeH="0" baseline="0" dirty="0">
                <a:ln>
                  <a:noFill/>
                </a:ln>
                <a:solidFill>
                  <a:schemeClr val="tx1"/>
                </a:solidFill>
                <a:effectLst/>
              </a:endParaRPr>
            </a:p>
          </p:txBody>
        </p:sp>
        <p:cxnSp>
          <p:nvCxnSpPr>
            <p:cNvPr id="71" name="Straight Connector 70"/>
            <p:cNvCxnSpPr/>
            <p:nvPr/>
          </p:nvCxnSpPr>
          <p:spPr bwMode="auto">
            <a:xfrm>
              <a:off x="1600200" y="954090"/>
              <a:ext cx="838200" cy="0"/>
            </a:xfrm>
            <a:prstGeom prst="line">
              <a:avLst/>
            </a:prstGeom>
            <a:solidFill>
              <a:schemeClr val="accent1"/>
            </a:solidFill>
            <a:ln w="9525" cap="flat" cmpd="sng" algn="ctr">
              <a:solidFill>
                <a:schemeClr val="tx1"/>
              </a:solidFill>
              <a:prstDash val="solid"/>
              <a:round/>
              <a:headEnd type="none" w="med" len="med"/>
              <a:tailEnd type="none" w="med" len="med"/>
            </a:ln>
            <a:effectLst/>
          </p:spPr>
        </p:cxnSp>
      </p:grpSp>
      <p:sp>
        <p:nvSpPr>
          <p:cNvPr id="73" name="TextBox 72"/>
          <p:cNvSpPr txBox="1"/>
          <p:nvPr/>
        </p:nvSpPr>
        <p:spPr>
          <a:xfrm>
            <a:off x="1950321" y="2133600"/>
            <a:ext cx="209735" cy="223027"/>
          </a:xfrm>
          <a:prstGeom prst="rect">
            <a:avLst/>
          </a:prstGeom>
          <a:noFill/>
        </p:spPr>
        <p:txBody>
          <a:bodyPr wrap="none" rtlCol="0">
            <a:spAutoFit/>
          </a:bodyPr>
          <a:lstStyle/>
          <a:p>
            <a:pPr algn="ctr"/>
            <a:r>
              <a:rPr lang="en-US" sz="1400" dirty="0" smtClean="0"/>
              <a:t>1</a:t>
            </a:r>
            <a:endParaRPr lang="en-US" sz="1400" dirty="0"/>
          </a:p>
        </p:txBody>
      </p:sp>
      <p:cxnSp>
        <p:nvCxnSpPr>
          <p:cNvPr id="75" name="Elbow Connector 74"/>
          <p:cNvCxnSpPr>
            <a:stCxn id="61" idx="1"/>
          </p:cNvCxnSpPr>
          <p:nvPr/>
        </p:nvCxnSpPr>
        <p:spPr bwMode="auto">
          <a:xfrm rot="10800000">
            <a:off x="5284256" y="3200400"/>
            <a:ext cx="457200" cy="462722"/>
          </a:xfrm>
          <a:prstGeom prst="bentConnector2">
            <a:avLst/>
          </a:prstGeom>
          <a:solidFill>
            <a:schemeClr val="accent1"/>
          </a:solidFill>
          <a:ln w="9525" cap="flat" cmpd="sng" algn="ctr">
            <a:solidFill>
              <a:schemeClr val="tx1"/>
            </a:solidFill>
            <a:prstDash val="solid"/>
            <a:round/>
            <a:headEnd type="none" w="med" len="med"/>
            <a:tailEnd type="none" w="med" len="med"/>
          </a:ln>
          <a:effectLst/>
        </p:spPr>
      </p:cxnSp>
      <p:cxnSp>
        <p:nvCxnSpPr>
          <p:cNvPr id="79" name="Elbow Connector 78"/>
          <p:cNvCxnSpPr>
            <a:stCxn id="59" idx="3"/>
            <a:endCxn id="4" idx="0"/>
          </p:cNvCxnSpPr>
          <p:nvPr/>
        </p:nvCxnSpPr>
        <p:spPr bwMode="auto">
          <a:xfrm>
            <a:off x="3074456" y="1562100"/>
            <a:ext cx="1941054" cy="929821"/>
          </a:xfrm>
          <a:prstGeom prst="bentConnector2">
            <a:avLst/>
          </a:prstGeom>
          <a:solidFill>
            <a:schemeClr val="accent1"/>
          </a:solidFill>
          <a:ln w="9525" cap="flat" cmpd="sng" algn="ctr">
            <a:solidFill>
              <a:schemeClr val="tx1"/>
            </a:solidFill>
            <a:prstDash val="solid"/>
            <a:round/>
            <a:headEnd type="none" w="med" len="med"/>
            <a:tailEnd type="none" w="med" len="med"/>
          </a:ln>
          <a:effectLst/>
        </p:spPr>
      </p:cxnSp>
      <p:cxnSp>
        <p:nvCxnSpPr>
          <p:cNvPr id="86" name="Elbow Connector 85"/>
          <p:cNvCxnSpPr>
            <a:stCxn id="5" idx="0"/>
            <a:endCxn id="59" idx="1"/>
          </p:cNvCxnSpPr>
          <p:nvPr/>
        </p:nvCxnSpPr>
        <p:spPr bwMode="auto">
          <a:xfrm rot="5400000" flipH="1" flipV="1">
            <a:off x="1649673" y="1734342"/>
            <a:ext cx="835024" cy="490541"/>
          </a:xfrm>
          <a:prstGeom prst="bentConnector2">
            <a:avLst/>
          </a:prstGeom>
          <a:solidFill>
            <a:schemeClr val="accent1"/>
          </a:solidFill>
          <a:ln w="9525" cap="flat" cmpd="sng" algn="ctr">
            <a:solidFill>
              <a:schemeClr val="tx1"/>
            </a:solidFill>
            <a:prstDash val="solid"/>
            <a:round/>
            <a:headEnd type="none" w="med" len="med"/>
            <a:tailEnd type="none" w="med" len="med"/>
          </a:ln>
          <a:effectLst/>
        </p:spPr>
      </p:cxnSp>
      <p:cxnSp>
        <p:nvCxnSpPr>
          <p:cNvPr id="96" name="Elbow Connector 95"/>
          <p:cNvCxnSpPr>
            <a:stCxn id="48" idx="2"/>
            <a:endCxn id="6" idx="0"/>
          </p:cNvCxnSpPr>
          <p:nvPr/>
        </p:nvCxnSpPr>
        <p:spPr bwMode="auto">
          <a:xfrm rot="16200000" flipH="1">
            <a:off x="5697009" y="893689"/>
            <a:ext cx="1266228" cy="2091735"/>
          </a:xfrm>
          <a:prstGeom prst="bentConnector3">
            <a:avLst>
              <a:gd name="adj1" fmla="val 50000"/>
            </a:avLst>
          </a:prstGeom>
          <a:solidFill>
            <a:schemeClr val="accent1"/>
          </a:solidFill>
          <a:ln w="9525" cap="flat" cmpd="sng" algn="ctr">
            <a:solidFill>
              <a:schemeClr val="tx1"/>
            </a:solidFill>
            <a:prstDash val="solid"/>
            <a:round/>
            <a:headEnd type="none" w="med" len="med"/>
            <a:tailEnd type="none" w="med" len="med"/>
          </a:ln>
          <a:effectLst/>
        </p:spPr>
      </p:cxnSp>
      <p:cxnSp>
        <p:nvCxnSpPr>
          <p:cNvPr id="138" name="Elbow Connector 137"/>
          <p:cNvCxnSpPr>
            <a:stCxn id="61" idx="3"/>
          </p:cNvCxnSpPr>
          <p:nvPr/>
        </p:nvCxnSpPr>
        <p:spPr bwMode="auto">
          <a:xfrm flipV="1">
            <a:off x="6579656" y="3124200"/>
            <a:ext cx="457200" cy="538922"/>
          </a:xfrm>
          <a:prstGeom prst="bentConnector2">
            <a:avLst/>
          </a:prstGeom>
          <a:solidFill>
            <a:schemeClr val="accent1"/>
          </a:solidFill>
          <a:ln w="9525" cap="flat" cmpd="sng" algn="ctr">
            <a:solidFill>
              <a:schemeClr val="tx1"/>
            </a:solidFill>
            <a:prstDash val="solid"/>
            <a:round/>
            <a:headEnd type="none" w="med" len="med"/>
            <a:tailEnd type="none" w="med" len="med"/>
          </a:ln>
          <a:effectLst/>
        </p:spPr>
      </p:cxnSp>
      <p:cxnSp>
        <p:nvCxnSpPr>
          <p:cNvPr id="141" name="Elbow Connector 140"/>
          <p:cNvCxnSpPr>
            <a:stCxn id="57" idx="3"/>
            <a:endCxn id="6" idx="3"/>
          </p:cNvCxnSpPr>
          <p:nvPr/>
        </p:nvCxnSpPr>
        <p:spPr bwMode="auto">
          <a:xfrm>
            <a:off x="7722656" y="1028700"/>
            <a:ext cx="102713" cy="1820058"/>
          </a:xfrm>
          <a:prstGeom prst="bentConnector3">
            <a:avLst>
              <a:gd name="adj1" fmla="val 399834"/>
            </a:avLst>
          </a:prstGeom>
          <a:solidFill>
            <a:schemeClr val="accent1"/>
          </a:solidFill>
          <a:ln w="9525" cap="flat" cmpd="sng" algn="ctr">
            <a:solidFill>
              <a:schemeClr val="tx1"/>
            </a:solidFill>
            <a:prstDash val="solid"/>
            <a:round/>
            <a:headEnd type="none" w="med" len="med"/>
            <a:tailEnd type="none" w="med" len="med"/>
          </a:ln>
          <a:effectLst/>
        </p:spPr>
      </p:cxnSp>
      <p:cxnSp>
        <p:nvCxnSpPr>
          <p:cNvPr id="145" name="Elbow Connector 144"/>
          <p:cNvCxnSpPr>
            <a:stCxn id="59" idx="0"/>
            <a:endCxn id="48" idx="1"/>
          </p:cNvCxnSpPr>
          <p:nvPr/>
        </p:nvCxnSpPr>
        <p:spPr bwMode="auto">
          <a:xfrm rot="5400000" flipH="1" flipV="1">
            <a:off x="3343917" y="269461"/>
            <a:ext cx="451678" cy="1752600"/>
          </a:xfrm>
          <a:prstGeom prst="bentConnector2">
            <a:avLst/>
          </a:prstGeom>
          <a:solidFill>
            <a:schemeClr val="accent1"/>
          </a:solidFill>
          <a:ln w="9525" cap="flat" cmpd="sng" algn="ctr">
            <a:solidFill>
              <a:schemeClr val="tx1"/>
            </a:solidFill>
            <a:prstDash val="solid"/>
            <a:round/>
            <a:headEnd type="none" w="med" len="med"/>
            <a:tailEnd type="none" w="med" len="med"/>
          </a:ln>
          <a:effectLst/>
        </p:spPr>
      </p:cxnSp>
      <p:cxnSp>
        <p:nvCxnSpPr>
          <p:cNvPr id="151" name="Elbow Connector 150"/>
          <p:cNvCxnSpPr>
            <a:stCxn id="70" idx="3"/>
            <a:endCxn id="6" idx="2"/>
          </p:cNvCxnSpPr>
          <p:nvPr/>
        </p:nvCxnSpPr>
        <p:spPr bwMode="auto">
          <a:xfrm flipV="1">
            <a:off x="5970056" y="3124845"/>
            <a:ext cx="1405935" cy="1594034"/>
          </a:xfrm>
          <a:prstGeom prst="bentConnector2">
            <a:avLst/>
          </a:prstGeom>
          <a:solidFill>
            <a:schemeClr val="accent1"/>
          </a:solidFill>
          <a:ln w="9525" cap="flat" cmpd="sng" algn="ctr">
            <a:solidFill>
              <a:schemeClr val="tx1"/>
            </a:solidFill>
            <a:prstDash val="solid"/>
            <a:round/>
            <a:headEnd type="none" w="med" len="med"/>
            <a:tailEnd type="none" w="med" len="med"/>
          </a:ln>
          <a:effectLst/>
        </p:spPr>
      </p:cxnSp>
      <p:cxnSp>
        <p:nvCxnSpPr>
          <p:cNvPr id="156" name="Elbow Connector 155"/>
          <p:cNvCxnSpPr>
            <a:stCxn id="4" idx="2"/>
            <a:endCxn id="70" idx="0"/>
          </p:cNvCxnSpPr>
          <p:nvPr/>
        </p:nvCxnSpPr>
        <p:spPr bwMode="auto">
          <a:xfrm rot="16200000" flipH="1">
            <a:off x="4455228" y="3770029"/>
            <a:ext cx="1122610" cy="2046"/>
          </a:xfrm>
          <a:prstGeom prst="bentConnector3">
            <a:avLst/>
          </a:prstGeom>
          <a:solidFill>
            <a:schemeClr val="accent1"/>
          </a:solidFill>
          <a:ln w="9525" cap="flat" cmpd="sng" algn="ctr">
            <a:solidFill>
              <a:schemeClr val="tx1"/>
            </a:solidFill>
            <a:prstDash val="solid"/>
            <a:round/>
            <a:headEnd type="none" w="med" len="med"/>
            <a:tailEnd type="none" w="med" len="med"/>
          </a:ln>
          <a:effectLst/>
        </p:spPr>
      </p:cxnSp>
      <p:sp>
        <p:nvSpPr>
          <p:cNvPr id="158" name="TextBox 157"/>
          <p:cNvSpPr txBox="1"/>
          <p:nvPr/>
        </p:nvSpPr>
        <p:spPr>
          <a:xfrm>
            <a:off x="1779056" y="3581400"/>
            <a:ext cx="995034" cy="307777"/>
          </a:xfrm>
          <a:prstGeom prst="rect">
            <a:avLst/>
          </a:prstGeom>
          <a:noFill/>
        </p:spPr>
        <p:txBody>
          <a:bodyPr wrap="none" rtlCol="0">
            <a:spAutoFit/>
          </a:bodyPr>
          <a:lstStyle/>
          <a:p>
            <a:r>
              <a:rPr lang="en-US" sz="1400" dirty="0" smtClean="0"/>
              <a:t>Obtains</a:t>
            </a:r>
            <a:r>
              <a:rPr lang="en-US" sz="1400" dirty="0" smtClean="0">
                <a:latin typeface="Wingdings"/>
                <a:ea typeface="Wingdings"/>
                <a:cs typeface="Wingdings"/>
                <a:sym typeface="Wingdings"/>
              </a:rPr>
              <a:t></a:t>
            </a:r>
            <a:endParaRPr lang="en-US" sz="1400" dirty="0" smtClean="0"/>
          </a:p>
        </p:txBody>
      </p:sp>
      <p:sp>
        <p:nvSpPr>
          <p:cNvPr id="159" name="TextBox 158"/>
          <p:cNvSpPr txBox="1"/>
          <p:nvPr/>
        </p:nvSpPr>
        <p:spPr>
          <a:xfrm>
            <a:off x="2464856" y="3352800"/>
            <a:ext cx="209735" cy="223027"/>
          </a:xfrm>
          <a:prstGeom prst="rect">
            <a:avLst/>
          </a:prstGeom>
          <a:noFill/>
        </p:spPr>
        <p:txBody>
          <a:bodyPr wrap="none" rtlCol="0">
            <a:spAutoFit/>
          </a:bodyPr>
          <a:lstStyle/>
          <a:p>
            <a:pPr algn="ctr"/>
            <a:r>
              <a:rPr lang="en-US" sz="1400" dirty="0" smtClean="0"/>
              <a:t>1</a:t>
            </a:r>
            <a:endParaRPr lang="en-US" sz="1400" dirty="0"/>
          </a:p>
        </p:txBody>
      </p:sp>
      <p:sp>
        <p:nvSpPr>
          <p:cNvPr id="160" name="TextBox 159"/>
          <p:cNvSpPr txBox="1"/>
          <p:nvPr/>
        </p:nvSpPr>
        <p:spPr>
          <a:xfrm>
            <a:off x="2236256" y="3282173"/>
            <a:ext cx="209735" cy="223027"/>
          </a:xfrm>
          <a:prstGeom prst="rect">
            <a:avLst/>
          </a:prstGeom>
          <a:noFill/>
        </p:spPr>
        <p:txBody>
          <a:bodyPr wrap="none" rtlCol="0">
            <a:spAutoFit/>
          </a:bodyPr>
          <a:lstStyle/>
          <a:p>
            <a:pPr algn="ctr"/>
            <a:r>
              <a:rPr lang="en-US" sz="1400" dirty="0" smtClean="0"/>
              <a:t>1</a:t>
            </a:r>
            <a:endParaRPr lang="en-US" sz="1400" dirty="0"/>
          </a:p>
        </p:txBody>
      </p:sp>
      <p:cxnSp>
        <p:nvCxnSpPr>
          <p:cNvPr id="162" name="Elbow Connector 161"/>
          <p:cNvCxnSpPr>
            <a:stCxn id="67" idx="3"/>
          </p:cNvCxnSpPr>
          <p:nvPr/>
        </p:nvCxnSpPr>
        <p:spPr bwMode="auto">
          <a:xfrm flipV="1">
            <a:off x="3988856" y="3200400"/>
            <a:ext cx="762000" cy="451679"/>
          </a:xfrm>
          <a:prstGeom prst="bentConnector3">
            <a:avLst>
              <a:gd name="adj1" fmla="val 102080"/>
            </a:avLst>
          </a:prstGeom>
          <a:solidFill>
            <a:schemeClr val="accent1"/>
          </a:solidFill>
          <a:ln w="9525" cap="flat" cmpd="sng" algn="ctr">
            <a:solidFill>
              <a:schemeClr val="tx1"/>
            </a:solidFill>
            <a:prstDash val="solid"/>
            <a:round/>
            <a:headEnd type="none" w="med" len="med"/>
            <a:tailEnd type="none" w="med" len="med"/>
          </a:ln>
          <a:effectLst/>
        </p:spPr>
      </p:cxnSp>
      <p:cxnSp>
        <p:nvCxnSpPr>
          <p:cNvPr id="165" name="Elbow Connector 164"/>
          <p:cNvCxnSpPr>
            <a:stCxn id="67" idx="1"/>
          </p:cNvCxnSpPr>
          <p:nvPr/>
        </p:nvCxnSpPr>
        <p:spPr bwMode="auto">
          <a:xfrm rot="10800000">
            <a:off x="2236256" y="3352801"/>
            <a:ext cx="457200" cy="299279"/>
          </a:xfrm>
          <a:prstGeom prst="bentConnector3">
            <a:avLst>
              <a:gd name="adj1" fmla="val 99186"/>
            </a:avLst>
          </a:prstGeom>
          <a:solidFill>
            <a:schemeClr val="accent1"/>
          </a:solidFill>
          <a:ln w="9525" cap="flat" cmpd="sng" algn="ctr">
            <a:solidFill>
              <a:schemeClr val="tx1"/>
            </a:solidFill>
            <a:prstDash val="solid"/>
            <a:round/>
            <a:headEnd type="none" w="med" len="med"/>
            <a:tailEnd type="none" w="med" len="med"/>
          </a:ln>
          <a:effectLst/>
        </p:spPr>
      </p:cxnSp>
      <p:sp>
        <p:nvSpPr>
          <p:cNvPr id="171" name="TextBox 170"/>
          <p:cNvSpPr txBox="1"/>
          <p:nvPr/>
        </p:nvSpPr>
        <p:spPr>
          <a:xfrm>
            <a:off x="3912656" y="3389310"/>
            <a:ext cx="953043" cy="523220"/>
          </a:xfrm>
          <a:prstGeom prst="rect">
            <a:avLst/>
          </a:prstGeom>
          <a:noFill/>
        </p:spPr>
        <p:txBody>
          <a:bodyPr wrap="none" rtlCol="0">
            <a:spAutoFit/>
          </a:bodyPr>
          <a:lstStyle/>
          <a:p>
            <a:pPr algn="r"/>
            <a:r>
              <a:rPr lang="en-US" sz="1400" dirty="0" smtClean="0">
                <a:latin typeface="Wingdings"/>
                <a:ea typeface="Wingdings"/>
                <a:cs typeface="Wingdings"/>
                <a:sym typeface="Wingdings"/>
              </a:rPr>
              <a:t></a:t>
            </a:r>
            <a:r>
              <a:rPr lang="en-US" sz="1400" dirty="0">
                <a:sym typeface="Wingdings"/>
              </a:rPr>
              <a:t/>
            </a:r>
            <a:br>
              <a:rPr lang="en-US" sz="1400" dirty="0">
                <a:sym typeface="Wingdings"/>
              </a:rPr>
            </a:br>
            <a:r>
              <a:rPr lang="en-US" sz="1400" dirty="0" smtClean="0"/>
              <a:t>Maintains</a:t>
            </a:r>
          </a:p>
        </p:txBody>
      </p:sp>
      <p:sp>
        <p:nvSpPr>
          <p:cNvPr id="177" name="TextBox 176"/>
          <p:cNvSpPr txBox="1"/>
          <p:nvPr/>
        </p:nvSpPr>
        <p:spPr>
          <a:xfrm>
            <a:off x="4541121" y="3179513"/>
            <a:ext cx="209735" cy="223027"/>
          </a:xfrm>
          <a:prstGeom prst="rect">
            <a:avLst/>
          </a:prstGeom>
          <a:noFill/>
        </p:spPr>
        <p:txBody>
          <a:bodyPr wrap="none" rtlCol="0">
            <a:spAutoFit/>
          </a:bodyPr>
          <a:lstStyle/>
          <a:p>
            <a:pPr algn="ctr"/>
            <a:r>
              <a:rPr lang="en-US" sz="1400" dirty="0" smtClean="0"/>
              <a:t>1</a:t>
            </a:r>
            <a:endParaRPr lang="en-US" sz="1400" dirty="0"/>
          </a:p>
        </p:txBody>
      </p:sp>
      <p:sp>
        <p:nvSpPr>
          <p:cNvPr id="178" name="TextBox 177"/>
          <p:cNvSpPr txBox="1"/>
          <p:nvPr/>
        </p:nvSpPr>
        <p:spPr>
          <a:xfrm>
            <a:off x="4003366" y="3437753"/>
            <a:ext cx="187634" cy="223027"/>
          </a:xfrm>
          <a:prstGeom prst="rect">
            <a:avLst/>
          </a:prstGeom>
          <a:noFill/>
        </p:spPr>
        <p:txBody>
          <a:bodyPr wrap="none" rtlCol="0">
            <a:spAutoFit/>
          </a:bodyPr>
          <a:lstStyle/>
          <a:p>
            <a:pPr algn="ctr"/>
            <a:r>
              <a:rPr lang="en-US" sz="1400" dirty="0" smtClean="0"/>
              <a:t>*</a:t>
            </a:r>
            <a:endParaRPr lang="en-US" sz="1400" dirty="0"/>
          </a:p>
        </p:txBody>
      </p:sp>
      <p:sp>
        <p:nvSpPr>
          <p:cNvPr id="179" name="TextBox 178"/>
          <p:cNvSpPr txBox="1"/>
          <p:nvPr/>
        </p:nvSpPr>
        <p:spPr>
          <a:xfrm>
            <a:off x="6122456" y="4214336"/>
            <a:ext cx="1242510" cy="738664"/>
          </a:xfrm>
          <a:prstGeom prst="rect">
            <a:avLst/>
          </a:prstGeom>
          <a:noFill/>
        </p:spPr>
        <p:txBody>
          <a:bodyPr wrap="none" rtlCol="0">
            <a:spAutoFit/>
          </a:bodyPr>
          <a:lstStyle/>
          <a:p>
            <a:pPr algn="ctr"/>
            <a:r>
              <a:rPr lang="en-US" sz="1400" dirty="0" smtClean="0"/>
              <a:t>Determines-</a:t>
            </a:r>
            <a:br>
              <a:rPr lang="en-US" sz="1400" dirty="0" smtClean="0"/>
            </a:br>
            <a:r>
              <a:rPr lang="en-US" sz="1400" dirty="0" smtClean="0"/>
              <a:t>rental-charge</a:t>
            </a:r>
            <a:br>
              <a:rPr lang="en-US" sz="1400" dirty="0" smtClean="0"/>
            </a:br>
            <a:r>
              <a:rPr lang="en-US" sz="1400" dirty="0" smtClean="0">
                <a:latin typeface="Wingdings"/>
                <a:ea typeface="Wingdings"/>
                <a:cs typeface="Wingdings"/>
                <a:sym typeface="Wingdings"/>
              </a:rPr>
              <a:t></a:t>
            </a:r>
            <a:endParaRPr lang="en-US" sz="1400" dirty="0"/>
          </a:p>
        </p:txBody>
      </p:sp>
      <p:sp>
        <p:nvSpPr>
          <p:cNvPr id="180" name="TextBox 179"/>
          <p:cNvSpPr txBox="1"/>
          <p:nvPr/>
        </p:nvSpPr>
        <p:spPr>
          <a:xfrm>
            <a:off x="4998321" y="3166283"/>
            <a:ext cx="209735" cy="223027"/>
          </a:xfrm>
          <a:prstGeom prst="rect">
            <a:avLst/>
          </a:prstGeom>
          <a:noFill/>
        </p:spPr>
        <p:txBody>
          <a:bodyPr wrap="none" rtlCol="0">
            <a:spAutoFit/>
          </a:bodyPr>
          <a:lstStyle/>
          <a:p>
            <a:pPr algn="ctr"/>
            <a:r>
              <a:rPr lang="en-US" sz="1400" dirty="0" smtClean="0"/>
              <a:t>1</a:t>
            </a:r>
            <a:endParaRPr lang="en-US" sz="1400" dirty="0"/>
          </a:p>
        </p:txBody>
      </p:sp>
      <p:sp>
        <p:nvSpPr>
          <p:cNvPr id="181" name="TextBox 180"/>
          <p:cNvSpPr txBox="1"/>
          <p:nvPr/>
        </p:nvSpPr>
        <p:spPr>
          <a:xfrm>
            <a:off x="5007194" y="4044173"/>
            <a:ext cx="187634" cy="223027"/>
          </a:xfrm>
          <a:prstGeom prst="rect">
            <a:avLst/>
          </a:prstGeom>
          <a:noFill/>
        </p:spPr>
        <p:txBody>
          <a:bodyPr wrap="none" rtlCol="0">
            <a:spAutoFit/>
          </a:bodyPr>
          <a:lstStyle/>
          <a:p>
            <a:pPr algn="ctr"/>
            <a:r>
              <a:rPr lang="en-US" sz="1400" dirty="0" smtClean="0"/>
              <a:t>*</a:t>
            </a:r>
            <a:endParaRPr lang="en-US" sz="1400" dirty="0"/>
          </a:p>
        </p:txBody>
      </p:sp>
      <p:sp>
        <p:nvSpPr>
          <p:cNvPr id="182" name="TextBox 181"/>
          <p:cNvSpPr txBox="1"/>
          <p:nvPr/>
        </p:nvSpPr>
        <p:spPr>
          <a:xfrm>
            <a:off x="6499022" y="3429000"/>
            <a:ext cx="893256" cy="523220"/>
          </a:xfrm>
          <a:prstGeom prst="rect">
            <a:avLst/>
          </a:prstGeom>
          <a:noFill/>
        </p:spPr>
        <p:txBody>
          <a:bodyPr wrap="none" rtlCol="0">
            <a:spAutoFit/>
          </a:bodyPr>
          <a:lstStyle/>
          <a:p>
            <a:pPr algn="r"/>
            <a:r>
              <a:rPr lang="en-US" sz="1400" dirty="0" smtClean="0">
                <a:latin typeface="Wingdings"/>
                <a:ea typeface="Wingdings"/>
                <a:cs typeface="Wingdings"/>
                <a:sym typeface="Wingdings"/>
              </a:rPr>
              <a:t></a:t>
            </a:r>
            <a:r>
              <a:rPr lang="en-US" sz="1400" dirty="0">
                <a:sym typeface="Wingdings"/>
              </a:rPr>
              <a:t/>
            </a:r>
            <a:br>
              <a:rPr lang="en-US" sz="1400" dirty="0">
                <a:sym typeface="Wingdings"/>
              </a:rPr>
            </a:br>
            <a:r>
              <a:rPr lang="en-US" sz="1400" dirty="0" smtClean="0"/>
              <a:t>Contains</a:t>
            </a:r>
          </a:p>
        </p:txBody>
      </p:sp>
      <p:sp>
        <p:nvSpPr>
          <p:cNvPr id="183" name="TextBox 182"/>
          <p:cNvSpPr txBox="1"/>
          <p:nvPr/>
        </p:nvSpPr>
        <p:spPr>
          <a:xfrm>
            <a:off x="6558837" y="3379260"/>
            <a:ext cx="209735" cy="223027"/>
          </a:xfrm>
          <a:prstGeom prst="rect">
            <a:avLst/>
          </a:prstGeom>
          <a:noFill/>
        </p:spPr>
        <p:txBody>
          <a:bodyPr wrap="none" rtlCol="0">
            <a:spAutoFit/>
          </a:bodyPr>
          <a:lstStyle/>
          <a:p>
            <a:pPr algn="ctr"/>
            <a:r>
              <a:rPr lang="en-US" sz="1400" dirty="0" smtClean="0"/>
              <a:t>1</a:t>
            </a:r>
            <a:endParaRPr lang="en-US" sz="1400" dirty="0"/>
          </a:p>
        </p:txBody>
      </p:sp>
      <p:sp>
        <p:nvSpPr>
          <p:cNvPr id="184" name="TextBox 183"/>
          <p:cNvSpPr txBox="1"/>
          <p:nvPr/>
        </p:nvSpPr>
        <p:spPr>
          <a:xfrm>
            <a:off x="6880341" y="3129773"/>
            <a:ext cx="187634" cy="223027"/>
          </a:xfrm>
          <a:prstGeom prst="rect">
            <a:avLst/>
          </a:prstGeom>
          <a:noFill/>
        </p:spPr>
        <p:txBody>
          <a:bodyPr wrap="none" rtlCol="0">
            <a:spAutoFit/>
          </a:bodyPr>
          <a:lstStyle/>
          <a:p>
            <a:pPr algn="ctr"/>
            <a:r>
              <a:rPr lang="en-US" sz="1400" dirty="0" smtClean="0"/>
              <a:t>*</a:t>
            </a:r>
            <a:endParaRPr lang="en-US" sz="1400" dirty="0"/>
          </a:p>
        </p:txBody>
      </p:sp>
      <p:sp>
        <p:nvSpPr>
          <p:cNvPr id="186" name="TextBox 185"/>
          <p:cNvSpPr txBox="1"/>
          <p:nvPr/>
        </p:nvSpPr>
        <p:spPr>
          <a:xfrm>
            <a:off x="5553822" y="3429000"/>
            <a:ext cx="187634" cy="223027"/>
          </a:xfrm>
          <a:prstGeom prst="rect">
            <a:avLst/>
          </a:prstGeom>
          <a:noFill/>
        </p:spPr>
        <p:txBody>
          <a:bodyPr wrap="none" rtlCol="0">
            <a:spAutoFit/>
          </a:bodyPr>
          <a:lstStyle/>
          <a:p>
            <a:pPr algn="ctr"/>
            <a:r>
              <a:rPr lang="en-US" sz="1400" dirty="0" smtClean="0"/>
              <a:t>*</a:t>
            </a:r>
            <a:endParaRPr lang="en-US" sz="1400" dirty="0"/>
          </a:p>
        </p:txBody>
      </p:sp>
      <p:sp>
        <p:nvSpPr>
          <p:cNvPr id="187" name="TextBox 186"/>
          <p:cNvSpPr txBox="1"/>
          <p:nvPr/>
        </p:nvSpPr>
        <p:spPr>
          <a:xfrm>
            <a:off x="5289893" y="3160710"/>
            <a:ext cx="209735" cy="223027"/>
          </a:xfrm>
          <a:prstGeom prst="rect">
            <a:avLst/>
          </a:prstGeom>
          <a:noFill/>
        </p:spPr>
        <p:txBody>
          <a:bodyPr wrap="none" rtlCol="0">
            <a:spAutoFit/>
          </a:bodyPr>
          <a:lstStyle/>
          <a:p>
            <a:pPr algn="ctr"/>
            <a:r>
              <a:rPr lang="en-US" sz="1400" dirty="0" smtClean="0"/>
              <a:t>1</a:t>
            </a:r>
            <a:endParaRPr lang="en-US" sz="1400" dirty="0"/>
          </a:p>
        </p:txBody>
      </p:sp>
      <p:sp>
        <p:nvSpPr>
          <p:cNvPr id="188" name="TextBox 187"/>
          <p:cNvSpPr txBox="1"/>
          <p:nvPr/>
        </p:nvSpPr>
        <p:spPr>
          <a:xfrm>
            <a:off x="4966228" y="3352800"/>
            <a:ext cx="912918" cy="738664"/>
          </a:xfrm>
          <a:prstGeom prst="rect">
            <a:avLst/>
          </a:prstGeom>
          <a:noFill/>
        </p:spPr>
        <p:txBody>
          <a:bodyPr wrap="none" rtlCol="0">
            <a:spAutoFit/>
          </a:bodyPr>
          <a:lstStyle/>
          <a:p>
            <a:r>
              <a:rPr lang="en-US" sz="1400" dirty="0" smtClean="0">
                <a:latin typeface="Wingdings"/>
                <a:ea typeface="Wingdings"/>
                <a:cs typeface="Wingdings"/>
                <a:sym typeface="Wingdings"/>
              </a:rPr>
              <a:t></a:t>
            </a:r>
            <a:r>
              <a:rPr lang="en-US" sz="1400" dirty="0">
                <a:sym typeface="Wingdings"/>
              </a:rPr>
              <a:t/>
            </a:r>
            <a:br>
              <a:rPr lang="en-US" sz="1400" dirty="0">
                <a:sym typeface="Wingdings"/>
              </a:rPr>
            </a:br>
            <a:r>
              <a:rPr lang="en-US" sz="1400" dirty="0" smtClean="0"/>
              <a:t>Stores-</a:t>
            </a:r>
          </a:p>
          <a:p>
            <a:r>
              <a:rPr lang="en-US" sz="1400" dirty="0" smtClean="0"/>
              <a:t>video-on</a:t>
            </a:r>
          </a:p>
        </p:txBody>
      </p:sp>
      <p:sp>
        <p:nvSpPr>
          <p:cNvPr id="195" name="TextBox 194"/>
          <p:cNvSpPr txBox="1"/>
          <p:nvPr/>
        </p:nvSpPr>
        <p:spPr>
          <a:xfrm>
            <a:off x="4275478" y="3810000"/>
            <a:ext cx="793406" cy="523220"/>
          </a:xfrm>
          <a:prstGeom prst="rect">
            <a:avLst/>
          </a:prstGeom>
          <a:noFill/>
        </p:spPr>
        <p:txBody>
          <a:bodyPr wrap="none" rtlCol="0">
            <a:spAutoFit/>
          </a:bodyPr>
          <a:lstStyle/>
          <a:p>
            <a:pPr algn="r"/>
            <a:r>
              <a:rPr lang="en-US" sz="1400" dirty="0" smtClean="0">
                <a:latin typeface="Wingdings"/>
                <a:ea typeface="Wingdings"/>
                <a:cs typeface="Wingdings"/>
                <a:sym typeface="Wingdings"/>
              </a:rPr>
              <a:t></a:t>
            </a:r>
            <a:endParaRPr lang="en-US" sz="1400" dirty="0" smtClean="0"/>
          </a:p>
          <a:p>
            <a:r>
              <a:rPr lang="en-US" sz="1400" dirty="0" smtClean="0"/>
              <a:t>Defines</a:t>
            </a:r>
          </a:p>
        </p:txBody>
      </p:sp>
      <p:sp>
        <p:nvSpPr>
          <p:cNvPr id="196" name="TextBox 195"/>
          <p:cNvSpPr txBox="1"/>
          <p:nvPr/>
        </p:nvSpPr>
        <p:spPr>
          <a:xfrm>
            <a:off x="5970056" y="4425173"/>
            <a:ext cx="209735" cy="223027"/>
          </a:xfrm>
          <a:prstGeom prst="rect">
            <a:avLst/>
          </a:prstGeom>
          <a:noFill/>
        </p:spPr>
        <p:txBody>
          <a:bodyPr wrap="none" rtlCol="0">
            <a:spAutoFit/>
          </a:bodyPr>
          <a:lstStyle/>
          <a:p>
            <a:pPr algn="ctr"/>
            <a:r>
              <a:rPr lang="en-US" sz="1400" dirty="0" smtClean="0"/>
              <a:t>1</a:t>
            </a:r>
            <a:endParaRPr lang="en-US" sz="1400" dirty="0"/>
          </a:p>
        </p:txBody>
      </p:sp>
      <p:sp>
        <p:nvSpPr>
          <p:cNvPr id="197" name="TextBox 196"/>
          <p:cNvSpPr txBox="1"/>
          <p:nvPr/>
        </p:nvSpPr>
        <p:spPr>
          <a:xfrm>
            <a:off x="7166856" y="3124200"/>
            <a:ext cx="254534" cy="307777"/>
          </a:xfrm>
          <a:prstGeom prst="rect">
            <a:avLst/>
          </a:prstGeom>
          <a:noFill/>
        </p:spPr>
        <p:txBody>
          <a:bodyPr wrap="none" rtlCol="0">
            <a:spAutoFit/>
          </a:bodyPr>
          <a:lstStyle/>
          <a:p>
            <a:pPr algn="ctr"/>
            <a:r>
              <a:rPr lang="en-US" sz="1400" dirty="0"/>
              <a:t>*</a:t>
            </a:r>
          </a:p>
        </p:txBody>
      </p:sp>
      <p:sp>
        <p:nvSpPr>
          <p:cNvPr id="198" name="TextBox 197"/>
          <p:cNvSpPr txBox="1"/>
          <p:nvPr/>
        </p:nvSpPr>
        <p:spPr>
          <a:xfrm>
            <a:off x="7305140" y="1371600"/>
            <a:ext cx="883262" cy="523220"/>
          </a:xfrm>
          <a:prstGeom prst="rect">
            <a:avLst/>
          </a:prstGeom>
          <a:noFill/>
        </p:spPr>
        <p:txBody>
          <a:bodyPr wrap="none" rtlCol="0">
            <a:spAutoFit/>
          </a:bodyPr>
          <a:lstStyle/>
          <a:p>
            <a:pPr algn="r"/>
            <a:r>
              <a:rPr lang="en-US" sz="1400" dirty="0">
                <a:latin typeface="Wingdings"/>
                <a:ea typeface="Wingdings"/>
                <a:cs typeface="Wingdings"/>
                <a:sym typeface="Wingdings"/>
              </a:rPr>
              <a:t></a:t>
            </a:r>
            <a:endParaRPr lang="en-US" sz="1400" dirty="0"/>
          </a:p>
          <a:p>
            <a:pPr algn="ctr"/>
            <a:r>
              <a:rPr lang="en-US" sz="1400" dirty="0" smtClean="0"/>
              <a:t>Provides</a:t>
            </a:r>
            <a:endParaRPr lang="en-US" sz="1400" dirty="0"/>
          </a:p>
        </p:txBody>
      </p:sp>
      <p:sp>
        <p:nvSpPr>
          <p:cNvPr id="201" name="TextBox 200"/>
          <p:cNvSpPr txBox="1"/>
          <p:nvPr/>
        </p:nvSpPr>
        <p:spPr>
          <a:xfrm>
            <a:off x="5284256" y="1295400"/>
            <a:ext cx="209735" cy="223027"/>
          </a:xfrm>
          <a:prstGeom prst="rect">
            <a:avLst/>
          </a:prstGeom>
          <a:noFill/>
        </p:spPr>
        <p:txBody>
          <a:bodyPr wrap="none" rtlCol="0">
            <a:spAutoFit/>
          </a:bodyPr>
          <a:lstStyle/>
          <a:p>
            <a:pPr algn="ctr"/>
            <a:r>
              <a:rPr lang="en-US" sz="1400" dirty="0" smtClean="0"/>
              <a:t>1</a:t>
            </a:r>
            <a:endParaRPr lang="en-US" sz="1400" dirty="0"/>
          </a:p>
        </p:txBody>
      </p:sp>
      <p:sp>
        <p:nvSpPr>
          <p:cNvPr id="202" name="TextBox 201"/>
          <p:cNvSpPr txBox="1"/>
          <p:nvPr/>
        </p:nvSpPr>
        <p:spPr>
          <a:xfrm>
            <a:off x="7798856" y="2816423"/>
            <a:ext cx="254534" cy="307777"/>
          </a:xfrm>
          <a:prstGeom prst="rect">
            <a:avLst/>
          </a:prstGeom>
          <a:noFill/>
        </p:spPr>
        <p:txBody>
          <a:bodyPr wrap="none" rtlCol="0">
            <a:spAutoFit/>
          </a:bodyPr>
          <a:lstStyle/>
          <a:p>
            <a:pPr algn="ctr"/>
            <a:r>
              <a:rPr lang="en-US" sz="1400" dirty="0" smtClean="0"/>
              <a:t>*</a:t>
            </a:r>
            <a:endParaRPr lang="en-US" sz="1400" dirty="0"/>
          </a:p>
        </p:txBody>
      </p:sp>
      <p:sp>
        <p:nvSpPr>
          <p:cNvPr id="205" name="TextBox 204"/>
          <p:cNvSpPr txBox="1"/>
          <p:nvPr/>
        </p:nvSpPr>
        <p:spPr>
          <a:xfrm>
            <a:off x="7365466" y="2338920"/>
            <a:ext cx="254534" cy="307777"/>
          </a:xfrm>
          <a:prstGeom prst="rect">
            <a:avLst/>
          </a:prstGeom>
          <a:noFill/>
        </p:spPr>
        <p:txBody>
          <a:bodyPr wrap="none" rtlCol="0">
            <a:spAutoFit/>
          </a:bodyPr>
          <a:lstStyle/>
          <a:p>
            <a:pPr algn="ctr"/>
            <a:r>
              <a:rPr lang="en-US" sz="1400" dirty="0" smtClean="0"/>
              <a:t>*</a:t>
            </a:r>
            <a:endParaRPr lang="en-US" sz="1400" dirty="0"/>
          </a:p>
        </p:txBody>
      </p:sp>
      <p:sp>
        <p:nvSpPr>
          <p:cNvPr id="206" name="TextBox 205"/>
          <p:cNvSpPr txBox="1"/>
          <p:nvPr/>
        </p:nvSpPr>
        <p:spPr>
          <a:xfrm>
            <a:off x="5889422" y="1676400"/>
            <a:ext cx="1174483" cy="307777"/>
          </a:xfrm>
          <a:prstGeom prst="rect">
            <a:avLst/>
          </a:prstGeom>
          <a:noFill/>
        </p:spPr>
        <p:txBody>
          <a:bodyPr wrap="none" rtlCol="0">
            <a:spAutoFit/>
          </a:bodyPr>
          <a:lstStyle/>
          <a:p>
            <a:r>
              <a:rPr lang="en-US" sz="1400" dirty="0" smtClean="0"/>
              <a:t>Describes</a:t>
            </a:r>
            <a:r>
              <a:rPr lang="en-US" sz="1400" dirty="0" smtClean="0">
                <a:latin typeface="Wingdings"/>
                <a:ea typeface="Wingdings"/>
                <a:cs typeface="Wingdings"/>
                <a:sym typeface="Wingdings"/>
              </a:rPr>
              <a:t></a:t>
            </a:r>
            <a:endParaRPr lang="en-US" sz="1400" dirty="0" smtClean="0"/>
          </a:p>
        </p:txBody>
      </p:sp>
      <p:sp>
        <p:nvSpPr>
          <p:cNvPr id="207" name="TextBox 206"/>
          <p:cNvSpPr txBox="1"/>
          <p:nvPr/>
        </p:nvSpPr>
        <p:spPr>
          <a:xfrm>
            <a:off x="2922056" y="609600"/>
            <a:ext cx="1084890" cy="307777"/>
          </a:xfrm>
          <a:prstGeom prst="rect">
            <a:avLst/>
          </a:prstGeom>
          <a:noFill/>
        </p:spPr>
        <p:txBody>
          <a:bodyPr wrap="none" rtlCol="0">
            <a:spAutoFit/>
          </a:bodyPr>
          <a:lstStyle/>
          <a:p>
            <a:r>
              <a:rPr lang="en-US" sz="1400" dirty="0" smtClean="0"/>
              <a:t>Contains</a:t>
            </a:r>
            <a:r>
              <a:rPr lang="en-US" sz="1400" dirty="0" smtClean="0">
                <a:latin typeface="Wingdings"/>
                <a:ea typeface="Wingdings"/>
                <a:cs typeface="Wingdings"/>
                <a:sym typeface="Wingdings"/>
              </a:rPr>
              <a:t></a:t>
            </a:r>
            <a:endParaRPr lang="en-US" sz="1400" dirty="0" smtClean="0"/>
          </a:p>
        </p:txBody>
      </p:sp>
      <p:sp>
        <p:nvSpPr>
          <p:cNvPr id="208" name="TextBox 207"/>
          <p:cNvSpPr txBox="1"/>
          <p:nvPr/>
        </p:nvSpPr>
        <p:spPr>
          <a:xfrm>
            <a:off x="2447205" y="1122113"/>
            <a:ext cx="209735" cy="223027"/>
          </a:xfrm>
          <a:prstGeom prst="rect">
            <a:avLst/>
          </a:prstGeom>
          <a:noFill/>
        </p:spPr>
        <p:txBody>
          <a:bodyPr wrap="none" rtlCol="0">
            <a:spAutoFit/>
          </a:bodyPr>
          <a:lstStyle/>
          <a:p>
            <a:pPr algn="ctr"/>
            <a:r>
              <a:rPr lang="en-US" sz="1400" dirty="0" smtClean="0"/>
              <a:t>1</a:t>
            </a:r>
            <a:endParaRPr lang="en-US" sz="1400" dirty="0"/>
          </a:p>
        </p:txBody>
      </p:sp>
      <p:sp>
        <p:nvSpPr>
          <p:cNvPr id="209" name="TextBox 208"/>
          <p:cNvSpPr txBox="1"/>
          <p:nvPr/>
        </p:nvSpPr>
        <p:spPr>
          <a:xfrm>
            <a:off x="4065056" y="609600"/>
            <a:ext cx="334782" cy="223027"/>
          </a:xfrm>
          <a:prstGeom prst="rect">
            <a:avLst/>
          </a:prstGeom>
          <a:noFill/>
        </p:spPr>
        <p:txBody>
          <a:bodyPr wrap="none" rtlCol="0">
            <a:spAutoFit/>
          </a:bodyPr>
          <a:lstStyle/>
          <a:p>
            <a:pPr algn="ctr"/>
            <a:r>
              <a:rPr lang="en-US" sz="1400" dirty="0" smtClean="0"/>
              <a:t>0..*</a:t>
            </a:r>
            <a:endParaRPr lang="en-US" sz="1400" dirty="0"/>
          </a:p>
        </p:txBody>
      </p:sp>
      <p:sp>
        <p:nvSpPr>
          <p:cNvPr id="210" name="TextBox 209"/>
          <p:cNvSpPr txBox="1"/>
          <p:nvPr/>
        </p:nvSpPr>
        <p:spPr>
          <a:xfrm>
            <a:off x="3607856" y="1295400"/>
            <a:ext cx="1074808" cy="307777"/>
          </a:xfrm>
          <a:prstGeom prst="rect">
            <a:avLst/>
          </a:prstGeom>
          <a:noFill/>
        </p:spPr>
        <p:txBody>
          <a:bodyPr wrap="none" rtlCol="0">
            <a:spAutoFit/>
          </a:bodyPr>
          <a:lstStyle/>
          <a:p>
            <a:r>
              <a:rPr lang="en-US" sz="1400" dirty="0" smtClean="0">
                <a:latin typeface="Wingdings"/>
                <a:ea typeface="Wingdings"/>
                <a:cs typeface="Wingdings"/>
                <a:sym typeface="Wingdings"/>
              </a:rPr>
              <a:t></a:t>
            </a:r>
            <a:r>
              <a:rPr lang="en-US" sz="1400" dirty="0" smtClean="0"/>
              <a:t>Provides</a:t>
            </a:r>
          </a:p>
        </p:txBody>
      </p:sp>
      <p:sp>
        <p:nvSpPr>
          <p:cNvPr id="211" name="TextBox 210"/>
          <p:cNvSpPr txBox="1"/>
          <p:nvPr/>
        </p:nvSpPr>
        <p:spPr>
          <a:xfrm>
            <a:off x="5055656" y="2209800"/>
            <a:ext cx="209735" cy="223027"/>
          </a:xfrm>
          <a:prstGeom prst="rect">
            <a:avLst/>
          </a:prstGeom>
          <a:noFill/>
        </p:spPr>
        <p:txBody>
          <a:bodyPr wrap="none" rtlCol="0">
            <a:spAutoFit/>
          </a:bodyPr>
          <a:lstStyle/>
          <a:p>
            <a:pPr algn="ctr"/>
            <a:r>
              <a:rPr lang="en-US" sz="1400" dirty="0" smtClean="0"/>
              <a:t>1</a:t>
            </a:r>
            <a:endParaRPr lang="en-US" sz="1400" dirty="0"/>
          </a:p>
        </p:txBody>
      </p:sp>
      <p:sp>
        <p:nvSpPr>
          <p:cNvPr id="216" name="TextBox 215"/>
          <p:cNvSpPr txBox="1"/>
          <p:nvPr/>
        </p:nvSpPr>
        <p:spPr>
          <a:xfrm>
            <a:off x="3074456" y="1300973"/>
            <a:ext cx="334782" cy="223027"/>
          </a:xfrm>
          <a:prstGeom prst="rect">
            <a:avLst/>
          </a:prstGeom>
          <a:noFill/>
        </p:spPr>
        <p:txBody>
          <a:bodyPr wrap="none" rtlCol="0">
            <a:spAutoFit/>
          </a:bodyPr>
          <a:lstStyle/>
          <a:p>
            <a:pPr algn="ctr"/>
            <a:r>
              <a:rPr lang="en-US" sz="1400" dirty="0" smtClean="0"/>
              <a:t>0..*</a:t>
            </a:r>
            <a:endParaRPr lang="en-US" sz="1400" dirty="0"/>
          </a:p>
        </p:txBody>
      </p:sp>
      <p:sp>
        <p:nvSpPr>
          <p:cNvPr id="217" name="TextBox 216"/>
          <p:cNvSpPr txBox="1"/>
          <p:nvPr/>
        </p:nvSpPr>
        <p:spPr>
          <a:xfrm>
            <a:off x="1645521" y="2133600"/>
            <a:ext cx="209735" cy="223027"/>
          </a:xfrm>
          <a:prstGeom prst="rect">
            <a:avLst/>
          </a:prstGeom>
          <a:noFill/>
        </p:spPr>
        <p:txBody>
          <a:bodyPr wrap="none" rtlCol="0">
            <a:spAutoFit/>
          </a:bodyPr>
          <a:lstStyle/>
          <a:p>
            <a:pPr algn="ctr"/>
            <a:r>
              <a:rPr lang="en-US" sz="1400" dirty="0" smtClean="0"/>
              <a:t>1</a:t>
            </a:r>
            <a:endParaRPr lang="en-US" sz="1400" dirty="0"/>
          </a:p>
        </p:txBody>
      </p:sp>
      <p:sp>
        <p:nvSpPr>
          <p:cNvPr id="218" name="TextBox 217"/>
          <p:cNvSpPr txBox="1"/>
          <p:nvPr/>
        </p:nvSpPr>
        <p:spPr>
          <a:xfrm>
            <a:off x="2107144" y="1300973"/>
            <a:ext cx="209735" cy="223027"/>
          </a:xfrm>
          <a:prstGeom prst="rect">
            <a:avLst/>
          </a:prstGeom>
          <a:noFill/>
        </p:spPr>
        <p:txBody>
          <a:bodyPr wrap="none" rtlCol="0">
            <a:spAutoFit/>
          </a:bodyPr>
          <a:lstStyle/>
          <a:p>
            <a:pPr algn="ctr"/>
            <a:r>
              <a:rPr lang="en-US" sz="1400" dirty="0" smtClean="0"/>
              <a:t>1</a:t>
            </a:r>
            <a:endParaRPr lang="en-US" sz="1400" dirty="0"/>
          </a:p>
        </p:txBody>
      </p:sp>
      <p:sp>
        <p:nvSpPr>
          <p:cNvPr id="219" name="TextBox 218"/>
          <p:cNvSpPr txBox="1"/>
          <p:nvPr/>
        </p:nvSpPr>
        <p:spPr>
          <a:xfrm>
            <a:off x="963003" y="1447800"/>
            <a:ext cx="934558" cy="738664"/>
          </a:xfrm>
          <a:prstGeom prst="rect">
            <a:avLst/>
          </a:prstGeom>
          <a:noFill/>
        </p:spPr>
        <p:txBody>
          <a:bodyPr wrap="none" rtlCol="0">
            <a:spAutoFit/>
          </a:bodyPr>
          <a:lstStyle/>
          <a:p>
            <a:pPr algn="r"/>
            <a:r>
              <a:rPr lang="en-US" sz="1400" dirty="0" smtClean="0">
                <a:latin typeface="Wingdings"/>
                <a:ea typeface="Wingdings"/>
                <a:cs typeface="Wingdings"/>
                <a:sym typeface="Wingdings"/>
              </a:rPr>
              <a:t></a:t>
            </a:r>
            <a:endParaRPr lang="en-US" sz="1400" dirty="0" smtClean="0"/>
          </a:p>
          <a:p>
            <a:pPr algn="r"/>
            <a:r>
              <a:rPr lang="en-US" sz="1400" dirty="0" smtClean="0"/>
              <a:t>Holds-</a:t>
            </a:r>
            <a:br>
              <a:rPr lang="en-US" sz="1400" dirty="0" smtClean="0"/>
            </a:br>
            <a:r>
              <a:rPr lang="en-US" sz="1400" dirty="0" smtClean="0"/>
              <a:t>videos-in</a:t>
            </a:r>
            <a:endParaRPr lang="en-US" sz="1400" dirty="0"/>
          </a:p>
        </p:txBody>
      </p:sp>
      <p:sp>
        <p:nvSpPr>
          <p:cNvPr id="220" name="TextBox 219"/>
          <p:cNvSpPr txBox="1"/>
          <p:nvPr/>
        </p:nvSpPr>
        <p:spPr>
          <a:xfrm>
            <a:off x="7722656" y="762000"/>
            <a:ext cx="209735" cy="223027"/>
          </a:xfrm>
          <a:prstGeom prst="rect">
            <a:avLst/>
          </a:prstGeom>
          <a:noFill/>
        </p:spPr>
        <p:txBody>
          <a:bodyPr wrap="none" rtlCol="0">
            <a:spAutoFit/>
          </a:bodyPr>
          <a:lstStyle/>
          <a:p>
            <a:pPr algn="ctr"/>
            <a:r>
              <a:rPr lang="en-US" sz="1400" dirty="0" smtClean="0"/>
              <a:t>1</a:t>
            </a:r>
            <a:endParaRPr lang="en-US" sz="1400" dirty="0"/>
          </a:p>
        </p:txBody>
      </p:sp>
    </p:spTree>
    <p:extLst>
      <p:ext uri="{BB962C8B-B14F-4D97-AF65-F5344CB8AC3E}">
        <p14:creationId xmlns:p14="http://schemas.microsoft.com/office/powerpoint/2010/main" val="1534780390"/>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xmlns:p14="http://schemas.microsoft.com/office/powerpoint/2010/main" spd="slow">
        <p:fade/>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381000"/>
            <a:ext cx="8915400" cy="609600"/>
          </a:xfrm>
        </p:spPr>
        <p:txBody>
          <a:bodyPr/>
          <a:lstStyle/>
          <a:p>
            <a:r>
              <a:rPr lang="en-US" sz="3200" dirty="0" smtClean="0"/>
              <a:t>An SD Solution for Rent Video Example </a:t>
            </a:r>
            <a:endParaRPr lang="en-US" sz="3200" dirty="0"/>
          </a:p>
        </p:txBody>
      </p:sp>
      <p:sp>
        <p:nvSpPr>
          <p:cNvPr id="4" name="AutoShape 4"/>
          <p:cNvSpPr>
            <a:spLocks noChangeArrowheads="1"/>
          </p:cNvSpPr>
          <p:nvPr/>
        </p:nvSpPr>
        <p:spPr bwMode="auto">
          <a:xfrm>
            <a:off x="4267200" y="1447800"/>
            <a:ext cx="1143000" cy="381000"/>
          </a:xfrm>
          <a:prstGeom prst="flowChartProcess">
            <a:avLst/>
          </a:prstGeom>
          <a:noFill/>
          <a:ln w="25400">
            <a:solidFill>
              <a:schemeClr val="tx1"/>
            </a:solidFill>
            <a:miter lim="800000"/>
            <a:headEnd/>
            <a:tailEnd/>
          </a:ln>
          <a:effectLst/>
        </p:spPr>
        <p:txBody>
          <a:bodyPr wrap="none" anchor="ctr">
            <a:prstTxWarp prst="textNoShape">
              <a:avLst/>
            </a:prstTxWarp>
          </a:bodyPr>
          <a:lstStyle/>
          <a:p>
            <a:pPr algn="ctr"/>
            <a:r>
              <a:rPr lang="en-US" sz="2000" u="sng" dirty="0" smtClean="0"/>
              <a:t>:Video</a:t>
            </a:r>
            <a:endParaRPr lang="en-US" sz="2000" u="sng" dirty="0"/>
          </a:p>
        </p:txBody>
      </p:sp>
      <p:cxnSp>
        <p:nvCxnSpPr>
          <p:cNvPr id="15" name="Straight Connector 14"/>
          <p:cNvCxnSpPr/>
          <p:nvPr/>
        </p:nvCxnSpPr>
        <p:spPr bwMode="auto">
          <a:xfrm flipH="1">
            <a:off x="4800600" y="1905000"/>
            <a:ext cx="38100" cy="4267200"/>
          </a:xfrm>
          <a:prstGeom prst="line">
            <a:avLst/>
          </a:prstGeom>
          <a:solidFill>
            <a:schemeClr val="accent1"/>
          </a:solidFill>
          <a:ln w="19050" cap="flat" cmpd="sng" algn="ctr">
            <a:solidFill>
              <a:schemeClr val="tx1"/>
            </a:solidFill>
            <a:prstDash val="dash"/>
            <a:round/>
            <a:headEnd type="none" w="med" len="med"/>
            <a:tailEnd type="none" w="med" len="med"/>
          </a:ln>
          <a:effectLst/>
        </p:spPr>
      </p:cxnSp>
      <p:cxnSp>
        <p:nvCxnSpPr>
          <p:cNvPr id="18" name="Straight Arrow Connector 17"/>
          <p:cNvCxnSpPr/>
          <p:nvPr/>
        </p:nvCxnSpPr>
        <p:spPr bwMode="auto">
          <a:xfrm>
            <a:off x="1219200" y="2891135"/>
            <a:ext cx="3581400" cy="0"/>
          </a:xfrm>
          <a:prstGeom prst="straightConnector1">
            <a:avLst/>
          </a:prstGeom>
          <a:solidFill>
            <a:schemeClr val="accent1"/>
          </a:solidFill>
          <a:ln w="19050" cap="flat" cmpd="sng" algn="ctr">
            <a:solidFill>
              <a:schemeClr val="tx1"/>
            </a:solidFill>
            <a:prstDash val="solid"/>
            <a:round/>
            <a:headEnd type="none" w="med" len="med"/>
            <a:tailEnd type="triangle" w="lg" len="lg"/>
          </a:ln>
          <a:effectLst/>
        </p:spPr>
      </p:cxnSp>
      <p:sp>
        <p:nvSpPr>
          <p:cNvPr id="19" name="TextBox 18"/>
          <p:cNvSpPr txBox="1"/>
          <p:nvPr/>
        </p:nvSpPr>
        <p:spPr>
          <a:xfrm>
            <a:off x="1371600" y="2514600"/>
            <a:ext cx="3234179" cy="369332"/>
          </a:xfrm>
          <a:prstGeom prst="rect">
            <a:avLst/>
          </a:prstGeom>
          <a:noFill/>
          <a:ln>
            <a:noFill/>
          </a:ln>
        </p:spPr>
        <p:txBody>
          <a:bodyPr wrap="none" rtlCol="0">
            <a:spAutoFit/>
          </a:bodyPr>
          <a:lstStyle/>
          <a:p>
            <a:r>
              <a:rPr lang="en-US" sz="1800" dirty="0" err="1" smtClean="0"/>
              <a:t>findVideoToRent</a:t>
            </a:r>
            <a:r>
              <a:rPr lang="en-US" sz="1800" dirty="0" smtClean="0"/>
              <a:t>(</a:t>
            </a:r>
            <a:r>
              <a:rPr lang="en-US" sz="1800" dirty="0" err="1" smtClean="0"/>
              <a:t>ID,duration</a:t>
            </a:r>
            <a:r>
              <a:rPr lang="en-US" sz="1800" dirty="0" smtClean="0"/>
              <a:t>)</a:t>
            </a:r>
            <a:endParaRPr lang="en-US" sz="1800" dirty="0"/>
          </a:p>
        </p:txBody>
      </p:sp>
      <p:sp>
        <p:nvSpPr>
          <p:cNvPr id="21" name="Rectangle 20"/>
          <p:cNvSpPr/>
          <p:nvPr/>
        </p:nvSpPr>
        <p:spPr bwMode="auto">
          <a:xfrm>
            <a:off x="533400" y="2438400"/>
            <a:ext cx="4419600" cy="2286000"/>
          </a:xfrm>
          <a:prstGeom prst="rect">
            <a:avLst/>
          </a:prstGeom>
          <a:noFill/>
          <a:ln w="1905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charset="0"/>
              <a:ea typeface="ＭＳ Ｐゴシック" charset="-128"/>
              <a:cs typeface="ＭＳ Ｐゴシック" charset="-128"/>
            </a:endParaRPr>
          </a:p>
        </p:txBody>
      </p:sp>
      <p:sp>
        <p:nvSpPr>
          <p:cNvPr id="22" name="Rectangle 21"/>
          <p:cNvSpPr/>
          <p:nvPr/>
        </p:nvSpPr>
        <p:spPr bwMode="auto">
          <a:xfrm>
            <a:off x="533400" y="2438400"/>
            <a:ext cx="609600" cy="304800"/>
          </a:xfrm>
          <a:prstGeom prst="rect">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kumimoji="0" lang="en-US" sz="1400" b="0" i="0" u="none" strike="noStrike" cap="none" normalizeH="0" baseline="0" dirty="0" smtClean="0">
                <a:ln>
                  <a:noFill/>
                </a:ln>
                <a:solidFill>
                  <a:schemeClr val="tx1"/>
                </a:solidFill>
                <a:effectLst/>
                <a:latin typeface="Arial" charset="0"/>
                <a:ea typeface="ＭＳ Ｐゴシック" charset="-128"/>
                <a:cs typeface="ＭＳ Ｐゴシック" charset="-128"/>
              </a:rPr>
              <a:t>Loop</a:t>
            </a:r>
            <a:endParaRPr kumimoji="0" lang="en-US" sz="1400" b="0" i="0" u="none" strike="noStrike" cap="none" normalizeH="0" baseline="0" dirty="0">
              <a:ln>
                <a:noFill/>
              </a:ln>
              <a:solidFill>
                <a:schemeClr val="tx1"/>
              </a:solidFill>
              <a:effectLst/>
              <a:latin typeface="Arial" charset="0"/>
              <a:ea typeface="ＭＳ Ｐゴシック" charset="-128"/>
              <a:cs typeface="ＭＳ Ｐゴシック" charset="-128"/>
            </a:endParaRPr>
          </a:p>
        </p:txBody>
      </p:sp>
      <p:sp>
        <p:nvSpPr>
          <p:cNvPr id="23" name="TextBox 22"/>
          <p:cNvSpPr txBox="1"/>
          <p:nvPr/>
        </p:nvSpPr>
        <p:spPr>
          <a:xfrm>
            <a:off x="1143000" y="2362200"/>
            <a:ext cx="1172291" cy="307777"/>
          </a:xfrm>
          <a:prstGeom prst="rect">
            <a:avLst/>
          </a:prstGeom>
          <a:noFill/>
        </p:spPr>
        <p:txBody>
          <a:bodyPr wrap="none" rtlCol="0">
            <a:spAutoFit/>
          </a:bodyPr>
          <a:lstStyle/>
          <a:p>
            <a:r>
              <a:rPr lang="en-US" sz="1400" dirty="0" smtClean="0"/>
              <a:t>[more items]</a:t>
            </a:r>
            <a:endParaRPr lang="en-US" sz="1400" dirty="0"/>
          </a:p>
        </p:txBody>
      </p:sp>
      <p:cxnSp>
        <p:nvCxnSpPr>
          <p:cNvPr id="24" name="Straight Arrow Connector 23"/>
          <p:cNvCxnSpPr/>
          <p:nvPr/>
        </p:nvCxnSpPr>
        <p:spPr bwMode="auto">
          <a:xfrm>
            <a:off x="1219200" y="3505200"/>
            <a:ext cx="3581400" cy="0"/>
          </a:xfrm>
          <a:prstGeom prst="straightConnector1">
            <a:avLst/>
          </a:prstGeom>
          <a:solidFill>
            <a:schemeClr val="accent1"/>
          </a:solidFill>
          <a:ln w="19050" cap="flat" cmpd="sng" algn="ctr">
            <a:solidFill>
              <a:schemeClr val="tx1"/>
            </a:solidFill>
            <a:prstDash val="lgDash"/>
            <a:round/>
            <a:headEnd type="arrow" w="lg" len="lg"/>
            <a:tailEnd type="none" w="lg" len="lg"/>
          </a:ln>
          <a:effectLst/>
        </p:spPr>
      </p:cxnSp>
      <p:sp>
        <p:nvSpPr>
          <p:cNvPr id="25" name="TextBox 24"/>
          <p:cNvSpPr txBox="1"/>
          <p:nvPr/>
        </p:nvSpPr>
        <p:spPr>
          <a:xfrm>
            <a:off x="1828800" y="3124200"/>
            <a:ext cx="2369997" cy="369332"/>
          </a:xfrm>
          <a:prstGeom prst="rect">
            <a:avLst/>
          </a:prstGeom>
          <a:noFill/>
        </p:spPr>
        <p:txBody>
          <a:bodyPr wrap="none" rtlCol="0">
            <a:spAutoFit/>
          </a:bodyPr>
          <a:lstStyle/>
          <a:p>
            <a:r>
              <a:rPr lang="en-US" sz="1800" dirty="0" err="1" smtClean="0"/>
              <a:t>videoTitle</a:t>
            </a:r>
            <a:r>
              <a:rPr lang="en-US" sz="1800" dirty="0" smtClean="0"/>
              <a:t>, availability</a:t>
            </a:r>
            <a:endParaRPr lang="en-US" sz="1800" dirty="0"/>
          </a:p>
        </p:txBody>
      </p:sp>
      <p:cxnSp>
        <p:nvCxnSpPr>
          <p:cNvPr id="26" name="Straight Arrow Connector 25"/>
          <p:cNvCxnSpPr/>
          <p:nvPr/>
        </p:nvCxnSpPr>
        <p:spPr bwMode="auto">
          <a:xfrm flipV="1">
            <a:off x="1219200" y="5181600"/>
            <a:ext cx="3581400" cy="21848"/>
          </a:xfrm>
          <a:prstGeom prst="straightConnector1">
            <a:avLst/>
          </a:prstGeom>
          <a:solidFill>
            <a:schemeClr val="accent1"/>
          </a:solidFill>
          <a:ln w="19050" cap="flat" cmpd="sng" algn="ctr">
            <a:solidFill>
              <a:schemeClr val="tx1"/>
            </a:solidFill>
            <a:prstDash val="solid"/>
            <a:round/>
            <a:headEnd type="none" w="med" len="med"/>
            <a:tailEnd type="triangle" w="lg" len="lg"/>
          </a:ln>
          <a:effectLst/>
        </p:spPr>
      </p:cxnSp>
      <p:sp>
        <p:nvSpPr>
          <p:cNvPr id="27" name="TextBox 26"/>
          <p:cNvSpPr txBox="1"/>
          <p:nvPr/>
        </p:nvSpPr>
        <p:spPr>
          <a:xfrm>
            <a:off x="2245510" y="4826913"/>
            <a:ext cx="1159843" cy="369332"/>
          </a:xfrm>
          <a:prstGeom prst="rect">
            <a:avLst/>
          </a:prstGeom>
          <a:noFill/>
        </p:spPr>
        <p:txBody>
          <a:bodyPr wrap="none" rtlCol="0">
            <a:spAutoFit/>
          </a:bodyPr>
          <a:lstStyle/>
          <a:p>
            <a:r>
              <a:rPr lang="en-US" sz="1800" dirty="0" smtClean="0"/>
              <a:t>Checkout</a:t>
            </a:r>
            <a:endParaRPr lang="en-US" sz="1800" dirty="0"/>
          </a:p>
        </p:txBody>
      </p:sp>
      <p:cxnSp>
        <p:nvCxnSpPr>
          <p:cNvPr id="28" name="Straight Arrow Connector 27"/>
          <p:cNvCxnSpPr/>
          <p:nvPr/>
        </p:nvCxnSpPr>
        <p:spPr bwMode="auto">
          <a:xfrm>
            <a:off x="1219200" y="6019800"/>
            <a:ext cx="3505200" cy="0"/>
          </a:xfrm>
          <a:prstGeom prst="straightConnector1">
            <a:avLst/>
          </a:prstGeom>
          <a:solidFill>
            <a:schemeClr val="accent1"/>
          </a:solidFill>
          <a:ln w="19050" cap="flat" cmpd="sng" algn="ctr">
            <a:solidFill>
              <a:schemeClr val="tx1"/>
            </a:solidFill>
            <a:prstDash val="lgDash"/>
            <a:round/>
            <a:headEnd type="arrow" w="lg" len="lg"/>
            <a:tailEnd type="none" w="lg" len="lg"/>
          </a:ln>
          <a:effectLst/>
        </p:spPr>
      </p:cxnSp>
      <p:sp>
        <p:nvSpPr>
          <p:cNvPr id="29" name="TextBox 28"/>
          <p:cNvSpPr txBox="1"/>
          <p:nvPr/>
        </p:nvSpPr>
        <p:spPr>
          <a:xfrm>
            <a:off x="2048160" y="5650468"/>
            <a:ext cx="1685640" cy="369332"/>
          </a:xfrm>
          <a:prstGeom prst="rect">
            <a:avLst/>
          </a:prstGeom>
          <a:noFill/>
        </p:spPr>
        <p:txBody>
          <a:bodyPr wrap="none" rtlCol="0">
            <a:spAutoFit/>
          </a:bodyPr>
          <a:lstStyle/>
          <a:p>
            <a:r>
              <a:rPr lang="en-US" sz="1800" dirty="0" err="1" smtClean="0"/>
              <a:t>totalWithTaxes</a:t>
            </a:r>
            <a:endParaRPr lang="en-US" sz="1800" dirty="0"/>
          </a:p>
        </p:txBody>
      </p:sp>
      <p:cxnSp>
        <p:nvCxnSpPr>
          <p:cNvPr id="46" name="Straight Connector 45"/>
          <p:cNvCxnSpPr/>
          <p:nvPr/>
        </p:nvCxnSpPr>
        <p:spPr bwMode="auto">
          <a:xfrm flipH="1">
            <a:off x="1181100" y="1905000"/>
            <a:ext cx="38100" cy="4267200"/>
          </a:xfrm>
          <a:prstGeom prst="line">
            <a:avLst/>
          </a:prstGeom>
          <a:solidFill>
            <a:schemeClr val="accent1"/>
          </a:solidFill>
          <a:ln w="19050" cap="flat" cmpd="sng" algn="ctr">
            <a:solidFill>
              <a:schemeClr val="tx1"/>
            </a:solidFill>
            <a:prstDash val="dash"/>
            <a:round/>
            <a:headEnd type="none" w="med" len="med"/>
            <a:tailEnd type="none" w="med" len="med"/>
          </a:ln>
          <a:effectLst/>
        </p:spPr>
      </p:cxnSp>
      <p:sp>
        <p:nvSpPr>
          <p:cNvPr id="34" name="AutoShape 4"/>
          <p:cNvSpPr>
            <a:spLocks noChangeArrowheads="1"/>
          </p:cNvSpPr>
          <p:nvPr/>
        </p:nvSpPr>
        <p:spPr bwMode="auto">
          <a:xfrm>
            <a:off x="575265" y="1447800"/>
            <a:ext cx="1253535" cy="381000"/>
          </a:xfrm>
          <a:prstGeom prst="flowChartProcess">
            <a:avLst/>
          </a:prstGeom>
          <a:noFill/>
          <a:ln w="25400">
            <a:solidFill>
              <a:schemeClr val="tx1"/>
            </a:solidFill>
            <a:miter lim="800000"/>
            <a:headEnd/>
            <a:tailEnd/>
          </a:ln>
          <a:effectLst/>
        </p:spPr>
        <p:txBody>
          <a:bodyPr wrap="none" anchor="ctr">
            <a:prstTxWarp prst="textNoShape">
              <a:avLst/>
            </a:prstTxWarp>
          </a:bodyPr>
          <a:lstStyle/>
          <a:p>
            <a:pPr algn="ctr"/>
            <a:r>
              <a:rPr lang="en-US" sz="2000" u="sng" dirty="0" smtClean="0"/>
              <a:t>:Customer</a:t>
            </a:r>
            <a:endParaRPr lang="en-US" sz="2000" u="sng" dirty="0"/>
          </a:p>
        </p:txBody>
      </p:sp>
      <p:cxnSp>
        <p:nvCxnSpPr>
          <p:cNvPr id="35" name="Straight Arrow Connector 34"/>
          <p:cNvCxnSpPr/>
          <p:nvPr/>
        </p:nvCxnSpPr>
        <p:spPr bwMode="auto">
          <a:xfrm>
            <a:off x="304800" y="2321004"/>
            <a:ext cx="914400" cy="0"/>
          </a:xfrm>
          <a:prstGeom prst="straightConnector1">
            <a:avLst/>
          </a:prstGeom>
          <a:solidFill>
            <a:schemeClr val="accent1"/>
          </a:solidFill>
          <a:ln w="19050" cap="flat" cmpd="sng" algn="ctr">
            <a:solidFill>
              <a:schemeClr val="tx1"/>
            </a:solidFill>
            <a:prstDash val="solid"/>
            <a:round/>
            <a:headEnd type="none" w="med" len="med"/>
            <a:tailEnd type="triangle" w="lg" len="lg"/>
          </a:ln>
          <a:effectLst/>
        </p:spPr>
      </p:cxnSp>
      <p:sp>
        <p:nvSpPr>
          <p:cNvPr id="36" name="TextBox 35"/>
          <p:cNvSpPr txBox="1"/>
          <p:nvPr/>
        </p:nvSpPr>
        <p:spPr>
          <a:xfrm>
            <a:off x="0" y="1916668"/>
            <a:ext cx="1284050" cy="369332"/>
          </a:xfrm>
          <a:prstGeom prst="rect">
            <a:avLst/>
          </a:prstGeom>
          <a:noFill/>
        </p:spPr>
        <p:txBody>
          <a:bodyPr wrap="none" rtlCol="0">
            <a:spAutoFit/>
          </a:bodyPr>
          <a:lstStyle/>
          <a:p>
            <a:r>
              <a:rPr lang="en-US" sz="1800" dirty="0" err="1" smtClean="0"/>
              <a:t>rentVideos</a:t>
            </a:r>
            <a:endParaRPr lang="en-US" sz="1800" dirty="0"/>
          </a:p>
        </p:txBody>
      </p:sp>
      <p:sp>
        <p:nvSpPr>
          <p:cNvPr id="37" name="AutoShape 4"/>
          <p:cNvSpPr>
            <a:spLocks noChangeArrowheads="1"/>
          </p:cNvSpPr>
          <p:nvPr/>
        </p:nvSpPr>
        <p:spPr bwMode="auto">
          <a:xfrm>
            <a:off x="7543800" y="1143000"/>
            <a:ext cx="1524000" cy="685800"/>
          </a:xfrm>
          <a:prstGeom prst="flowChartProcess">
            <a:avLst/>
          </a:prstGeom>
          <a:noFill/>
          <a:ln w="25400">
            <a:solidFill>
              <a:schemeClr val="tx1"/>
            </a:solidFill>
            <a:miter lim="800000"/>
            <a:headEnd/>
            <a:tailEnd/>
          </a:ln>
          <a:effectLst/>
        </p:spPr>
        <p:txBody>
          <a:bodyPr wrap="none" anchor="ctr">
            <a:prstTxWarp prst="textNoShape">
              <a:avLst/>
            </a:prstTxWarp>
          </a:bodyPr>
          <a:lstStyle/>
          <a:p>
            <a:pPr algn="ctr"/>
            <a:r>
              <a:rPr lang="en-US" sz="2000" u="sng" dirty="0" smtClean="0"/>
              <a:t>:Video</a:t>
            </a:r>
          </a:p>
          <a:p>
            <a:pPr algn="ctr"/>
            <a:r>
              <a:rPr lang="en-US" sz="2000" u="sng" dirty="0" smtClean="0"/>
              <a:t>Description</a:t>
            </a:r>
            <a:endParaRPr lang="en-US" sz="2000" u="sng" dirty="0"/>
          </a:p>
        </p:txBody>
      </p:sp>
      <p:cxnSp>
        <p:nvCxnSpPr>
          <p:cNvPr id="38" name="Straight Connector 37"/>
          <p:cNvCxnSpPr/>
          <p:nvPr/>
        </p:nvCxnSpPr>
        <p:spPr bwMode="auto">
          <a:xfrm flipH="1">
            <a:off x="8420100" y="1905000"/>
            <a:ext cx="38100" cy="4267200"/>
          </a:xfrm>
          <a:prstGeom prst="line">
            <a:avLst/>
          </a:prstGeom>
          <a:solidFill>
            <a:schemeClr val="accent1"/>
          </a:solidFill>
          <a:ln w="19050" cap="flat" cmpd="sng" algn="ctr">
            <a:solidFill>
              <a:schemeClr val="tx1"/>
            </a:solidFill>
            <a:prstDash val="dash"/>
            <a:round/>
            <a:headEnd type="none" w="med" len="med"/>
            <a:tailEnd type="none" w="med" len="med"/>
          </a:ln>
          <a:effectLst/>
        </p:spPr>
      </p:cxnSp>
      <p:cxnSp>
        <p:nvCxnSpPr>
          <p:cNvPr id="39" name="Straight Arrow Connector 38"/>
          <p:cNvCxnSpPr/>
          <p:nvPr/>
        </p:nvCxnSpPr>
        <p:spPr bwMode="auto">
          <a:xfrm>
            <a:off x="4834935" y="2971800"/>
            <a:ext cx="3581400" cy="0"/>
          </a:xfrm>
          <a:prstGeom prst="straightConnector1">
            <a:avLst/>
          </a:prstGeom>
          <a:solidFill>
            <a:schemeClr val="accent1"/>
          </a:solidFill>
          <a:ln w="19050" cap="flat" cmpd="sng" algn="ctr">
            <a:solidFill>
              <a:schemeClr val="tx1"/>
            </a:solidFill>
            <a:prstDash val="solid"/>
            <a:round/>
            <a:headEnd type="none" w="med" len="med"/>
            <a:tailEnd type="triangle" w="lg" len="lg"/>
          </a:ln>
          <a:effectLst/>
        </p:spPr>
      </p:cxnSp>
      <p:sp>
        <p:nvSpPr>
          <p:cNvPr id="40" name="TextBox 39"/>
          <p:cNvSpPr txBox="1"/>
          <p:nvPr/>
        </p:nvSpPr>
        <p:spPr>
          <a:xfrm>
            <a:off x="5257800" y="2590800"/>
            <a:ext cx="2810836" cy="369332"/>
          </a:xfrm>
          <a:prstGeom prst="rect">
            <a:avLst/>
          </a:prstGeom>
          <a:noFill/>
          <a:ln>
            <a:noFill/>
          </a:ln>
        </p:spPr>
        <p:txBody>
          <a:bodyPr wrap="none" rtlCol="0">
            <a:spAutoFit/>
          </a:bodyPr>
          <a:lstStyle/>
          <a:p>
            <a:r>
              <a:rPr lang="en-US" sz="1800" dirty="0" err="1" smtClean="0"/>
              <a:t>getVideoInfo</a:t>
            </a:r>
            <a:r>
              <a:rPr lang="en-US" sz="1800" dirty="0" smtClean="0"/>
              <a:t>(</a:t>
            </a:r>
            <a:r>
              <a:rPr lang="en-US" sz="1800" dirty="0" err="1" smtClean="0"/>
              <a:t>ID,duration</a:t>
            </a:r>
            <a:r>
              <a:rPr lang="en-US" sz="1800" dirty="0" smtClean="0"/>
              <a:t>)</a:t>
            </a:r>
            <a:endParaRPr lang="en-US" sz="1800" dirty="0"/>
          </a:p>
        </p:txBody>
      </p:sp>
      <p:cxnSp>
        <p:nvCxnSpPr>
          <p:cNvPr id="41" name="Straight Arrow Connector 40"/>
          <p:cNvCxnSpPr/>
          <p:nvPr/>
        </p:nvCxnSpPr>
        <p:spPr bwMode="auto">
          <a:xfrm>
            <a:off x="4800600" y="3352800"/>
            <a:ext cx="3581400" cy="0"/>
          </a:xfrm>
          <a:prstGeom prst="straightConnector1">
            <a:avLst/>
          </a:prstGeom>
          <a:solidFill>
            <a:schemeClr val="accent1"/>
          </a:solidFill>
          <a:ln w="19050" cap="flat" cmpd="sng" algn="ctr">
            <a:solidFill>
              <a:schemeClr val="tx1"/>
            </a:solidFill>
            <a:prstDash val="lgDash"/>
            <a:round/>
            <a:headEnd type="arrow" w="lg" len="lg"/>
            <a:tailEnd type="none" w="lg" len="lg"/>
          </a:ln>
          <a:effectLst/>
        </p:spPr>
      </p:cxnSp>
      <p:sp>
        <p:nvSpPr>
          <p:cNvPr id="42" name="TextBox 41"/>
          <p:cNvSpPr txBox="1"/>
          <p:nvPr/>
        </p:nvSpPr>
        <p:spPr>
          <a:xfrm>
            <a:off x="5218833" y="2971800"/>
            <a:ext cx="2934567" cy="369332"/>
          </a:xfrm>
          <a:prstGeom prst="rect">
            <a:avLst/>
          </a:prstGeom>
          <a:noFill/>
        </p:spPr>
        <p:txBody>
          <a:bodyPr wrap="none" rtlCol="0">
            <a:spAutoFit/>
          </a:bodyPr>
          <a:lstStyle/>
          <a:p>
            <a:r>
              <a:rPr lang="en-US" sz="1800" dirty="0" err="1" smtClean="0"/>
              <a:t>videoTitle</a:t>
            </a:r>
            <a:r>
              <a:rPr lang="en-US" sz="1800" dirty="0" smtClean="0"/>
              <a:t>, </a:t>
            </a:r>
            <a:r>
              <a:rPr lang="en-US" sz="1800" dirty="0" err="1" smtClean="0"/>
              <a:t>desc</a:t>
            </a:r>
            <a:r>
              <a:rPr lang="en-US" sz="1800" dirty="0" smtClean="0"/>
              <a:t>, </a:t>
            </a:r>
            <a:r>
              <a:rPr lang="en-US" sz="1800" dirty="0" err="1" smtClean="0"/>
              <a:t>availabilty</a:t>
            </a:r>
            <a:endParaRPr lang="en-US" sz="1800" dirty="0"/>
          </a:p>
        </p:txBody>
      </p:sp>
      <p:cxnSp>
        <p:nvCxnSpPr>
          <p:cNvPr id="43" name="Straight Arrow Connector 42"/>
          <p:cNvCxnSpPr/>
          <p:nvPr/>
        </p:nvCxnSpPr>
        <p:spPr bwMode="auto">
          <a:xfrm>
            <a:off x="1219200" y="4114800"/>
            <a:ext cx="3581400" cy="0"/>
          </a:xfrm>
          <a:prstGeom prst="straightConnector1">
            <a:avLst/>
          </a:prstGeom>
          <a:solidFill>
            <a:schemeClr val="accent1"/>
          </a:solidFill>
          <a:ln w="19050" cap="flat" cmpd="sng" algn="ctr">
            <a:solidFill>
              <a:schemeClr val="tx1"/>
            </a:solidFill>
            <a:prstDash val="solid"/>
            <a:round/>
            <a:headEnd type="none" w="med" len="med"/>
            <a:tailEnd type="triangle" w="lg" len="lg"/>
          </a:ln>
          <a:effectLst/>
        </p:spPr>
      </p:cxnSp>
      <p:sp>
        <p:nvSpPr>
          <p:cNvPr id="44" name="TextBox 43"/>
          <p:cNvSpPr txBox="1"/>
          <p:nvPr/>
        </p:nvSpPr>
        <p:spPr>
          <a:xfrm>
            <a:off x="1789433" y="3738265"/>
            <a:ext cx="2553967" cy="369332"/>
          </a:xfrm>
          <a:prstGeom prst="rect">
            <a:avLst/>
          </a:prstGeom>
          <a:noFill/>
          <a:ln>
            <a:solidFill>
              <a:schemeClr val="bg1"/>
            </a:solidFill>
          </a:ln>
        </p:spPr>
        <p:txBody>
          <a:bodyPr wrap="none" rtlCol="0">
            <a:spAutoFit/>
          </a:bodyPr>
          <a:lstStyle/>
          <a:p>
            <a:r>
              <a:rPr lang="en-US" sz="1800" dirty="0" err="1" smtClean="0"/>
              <a:t>selectVideoToRent</a:t>
            </a:r>
            <a:r>
              <a:rPr lang="en-US" sz="1800" dirty="0" smtClean="0"/>
              <a:t>(ID)</a:t>
            </a:r>
            <a:endParaRPr lang="en-US" sz="1800" dirty="0"/>
          </a:p>
        </p:txBody>
      </p:sp>
      <p:cxnSp>
        <p:nvCxnSpPr>
          <p:cNvPr id="45" name="Straight Arrow Connector 44"/>
          <p:cNvCxnSpPr/>
          <p:nvPr/>
        </p:nvCxnSpPr>
        <p:spPr bwMode="auto">
          <a:xfrm>
            <a:off x="1219200" y="4648200"/>
            <a:ext cx="3581400" cy="0"/>
          </a:xfrm>
          <a:prstGeom prst="straightConnector1">
            <a:avLst/>
          </a:prstGeom>
          <a:solidFill>
            <a:schemeClr val="accent1"/>
          </a:solidFill>
          <a:ln w="19050" cap="flat" cmpd="sng" algn="ctr">
            <a:solidFill>
              <a:schemeClr val="tx1"/>
            </a:solidFill>
            <a:prstDash val="lgDash"/>
            <a:round/>
            <a:headEnd type="arrow" w="lg" len="lg"/>
            <a:tailEnd type="none" w="lg" len="lg"/>
          </a:ln>
          <a:effectLst/>
        </p:spPr>
      </p:cxnSp>
      <p:sp>
        <p:nvSpPr>
          <p:cNvPr id="47" name="TextBox 46"/>
          <p:cNvSpPr txBox="1"/>
          <p:nvPr/>
        </p:nvSpPr>
        <p:spPr>
          <a:xfrm>
            <a:off x="1544632" y="4267200"/>
            <a:ext cx="2874968" cy="369332"/>
          </a:xfrm>
          <a:prstGeom prst="rect">
            <a:avLst/>
          </a:prstGeom>
          <a:noFill/>
        </p:spPr>
        <p:txBody>
          <a:bodyPr wrap="none" rtlCol="0">
            <a:spAutoFit/>
          </a:bodyPr>
          <a:lstStyle/>
          <a:p>
            <a:r>
              <a:rPr lang="en-US" sz="1800" dirty="0" err="1" smtClean="0"/>
              <a:t>selectedVideos</a:t>
            </a:r>
            <a:r>
              <a:rPr lang="en-US" sz="1800" dirty="0" smtClean="0"/>
              <a:t>(video List)</a:t>
            </a:r>
            <a:endParaRPr lang="en-US" sz="1800" dirty="0"/>
          </a:p>
        </p:txBody>
      </p:sp>
      <p:cxnSp>
        <p:nvCxnSpPr>
          <p:cNvPr id="48" name="Straight Arrow Connector 47"/>
          <p:cNvCxnSpPr/>
          <p:nvPr/>
        </p:nvCxnSpPr>
        <p:spPr bwMode="auto">
          <a:xfrm>
            <a:off x="4876800" y="5638800"/>
            <a:ext cx="3581400" cy="0"/>
          </a:xfrm>
          <a:prstGeom prst="straightConnector1">
            <a:avLst/>
          </a:prstGeom>
          <a:solidFill>
            <a:schemeClr val="accent1"/>
          </a:solidFill>
          <a:ln w="19050" cap="flat" cmpd="sng" algn="ctr">
            <a:solidFill>
              <a:schemeClr val="tx1"/>
            </a:solidFill>
            <a:prstDash val="solid"/>
            <a:round/>
            <a:headEnd type="none" w="med" len="med"/>
            <a:tailEnd type="triangle" w="lg" len="lg"/>
          </a:ln>
          <a:effectLst/>
        </p:spPr>
      </p:cxnSp>
      <p:sp>
        <p:nvSpPr>
          <p:cNvPr id="49" name="TextBox 48"/>
          <p:cNvSpPr txBox="1"/>
          <p:nvPr/>
        </p:nvSpPr>
        <p:spPr>
          <a:xfrm>
            <a:off x="5029200" y="5257800"/>
            <a:ext cx="3259877" cy="369332"/>
          </a:xfrm>
          <a:prstGeom prst="rect">
            <a:avLst/>
          </a:prstGeom>
          <a:noFill/>
          <a:ln>
            <a:solidFill>
              <a:schemeClr val="bg1"/>
            </a:solidFill>
          </a:ln>
        </p:spPr>
        <p:txBody>
          <a:bodyPr wrap="none" rtlCol="0">
            <a:spAutoFit/>
          </a:bodyPr>
          <a:lstStyle/>
          <a:p>
            <a:r>
              <a:rPr lang="en-US" sz="1800" dirty="0" err="1" smtClean="0"/>
              <a:t>updateAvailability</a:t>
            </a:r>
            <a:r>
              <a:rPr lang="en-US" sz="1800" dirty="0" smtClean="0"/>
              <a:t>(</a:t>
            </a:r>
            <a:r>
              <a:rPr lang="en-US" sz="1800" dirty="0" err="1" smtClean="0"/>
              <a:t>ID,duration</a:t>
            </a:r>
            <a:r>
              <a:rPr lang="en-US" sz="1800" dirty="0" smtClean="0"/>
              <a:t>)</a:t>
            </a:r>
            <a:endParaRPr lang="en-US" sz="1800" dirty="0"/>
          </a:p>
        </p:txBody>
      </p:sp>
    </p:spTree>
    <p:extLst>
      <p:ext uri="{BB962C8B-B14F-4D97-AF65-F5344CB8AC3E}">
        <p14:creationId xmlns:p14="http://schemas.microsoft.com/office/powerpoint/2010/main" val="2949007496"/>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xmlns:p14="http://schemas.microsoft.com/office/powerpoint/2010/main" spd="slow">
        <p:fade/>
      </p:transition>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 Feedback</a:t>
            </a:r>
          </a:p>
        </p:txBody>
      </p:sp>
      <p:sp>
        <p:nvSpPr>
          <p:cNvPr id="3" name="Content Placeholder 2"/>
          <p:cNvSpPr>
            <a:spLocks noGrp="1"/>
          </p:cNvSpPr>
          <p:nvPr>
            <p:ph sz="half" idx="1"/>
          </p:nvPr>
        </p:nvSpPr>
        <p:spPr>
          <a:xfrm>
            <a:off x="457199" y="1066800"/>
            <a:ext cx="7924801" cy="5334000"/>
          </a:xfrm>
        </p:spPr>
        <p:txBody>
          <a:bodyPr/>
          <a:lstStyle/>
          <a:p>
            <a:r>
              <a:rPr lang="en-US" dirty="0" smtClean="0"/>
              <a:t>On a separate piece of paper –</a:t>
            </a:r>
            <a:br>
              <a:rPr lang="en-US" dirty="0" smtClean="0"/>
            </a:br>
            <a:r>
              <a:rPr lang="en-US" dirty="0" smtClean="0"/>
              <a:t>Please give us some team-level-anonymous feedback!</a:t>
            </a:r>
            <a:br>
              <a:rPr lang="en-US" dirty="0" smtClean="0"/>
            </a:br>
            <a:r>
              <a:rPr lang="en-US" dirty="0" smtClean="0"/>
              <a:t>Possible topics –</a:t>
            </a:r>
          </a:p>
          <a:p>
            <a:pPr lvl="1"/>
            <a:r>
              <a:rPr lang="en-US" dirty="0" smtClean="0"/>
              <a:t>Class</a:t>
            </a:r>
          </a:p>
          <a:p>
            <a:pPr lvl="1"/>
            <a:r>
              <a:rPr lang="en-US" dirty="0" smtClean="0"/>
              <a:t>Quizzes</a:t>
            </a:r>
          </a:p>
          <a:p>
            <a:pPr lvl="1"/>
            <a:r>
              <a:rPr lang="en-US" dirty="0" smtClean="0"/>
              <a:t>Homework</a:t>
            </a:r>
          </a:p>
          <a:p>
            <a:pPr lvl="1"/>
            <a:r>
              <a:rPr lang="en-US" dirty="0" smtClean="0"/>
              <a:t>Book</a:t>
            </a:r>
          </a:p>
        </p:txBody>
      </p:sp>
      <p:sp>
        <p:nvSpPr>
          <p:cNvPr id="5" name="Content Placeholder 4"/>
          <p:cNvSpPr>
            <a:spLocks noGrp="1"/>
          </p:cNvSpPr>
          <p:nvPr>
            <p:ph sz="half" idx="2"/>
          </p:nvPr>
        </p:nvSpPr>
        <p:spPr>
          <a:xfrm>
            <a:off x="3429000" y="2438400"/>
            <a:ext cx="4038600" cy="2743200"/>
          </a:xfrm>
        </p:spPr>
        <p:txBody>
          <a:bodyPr/>
          <a:lstStyle/>
          <a:p>
            <a:pPr lvl="1"/>
            <a:r>
              <a:rPr lang="en-US" dirty="0"/>
              <a:t>Projects</a:t>
            </a:r>
          </a:p>
          <a:p>
            <a:pPr lvl="1"/>
            <a:r>
              <a:rPr lang="en-US" dirty="0" smtClean="0"/>
              <a:t>Schedule</a:t>
            </a:r>
          </a:p>
          <a:p>
            <a:pPr lvl="1"/>
            <a:r>
              <a:rPr lang="en-US" dirty="0" smtClean="0"/>
              <a:t>…</a:t>
            </a:r>
            <a:endParaRPr lang="en-US" dirty="0"/>
          </a:p>
          <a:p>
            <a:pPr lvl="1"/>
            <a:r>
              <a:rPr lang="en-US" dirty="0"/>
              <a:t>Anything else</a:t>
            </a:r>
          </a:p>
          <a:p>
            <a:endParaRPr lang="en-US" dirty="0"/>
          </a:p>
        </p:txBody>
      </p:sp>
      <p:sp>
        <p:nvSpPr>
          <p:cNvPr id="4" name="TextBox 3"/>
          <p:cNvSpPr txBox="1"/>
          <p:nvPr/>
        </p:nvSpPr>
        <p:spPr>
          <a:xfrm>
            <a:off x="4732011" y="5265003"/>
            <a:ext cx="4183389" cy="830997"/>
          </a:xfrm>
          <a:prstGeom prst="rect">
            <a:avLst/>
          </a:prstGeom>
          <a:noFill/>
        </p:spPr>
        <p:txBody>
          <a:bodyPr wrap="none" rtlCol="0">
            <a:spAutoFit/>
          </a:bodyPr>
          <a:lstStyle/>
          <a:p>
            <a:r>
              <a:rPr lang="en-US" dirty="0" smtClean="0"/>
              <a:t>Thanks – </a:t>
            </a:r>
          </a:p>
          <a:p>
            <a:r>
              <a:rPr lang="en-US" dirty="0" smtClean="0"/>
              <a:t>We’ll show results next class!</a:t>
            </a:r>
            <a:endParaRPr lang="en-US" dirty="0"/>
          </a:p>
        </p:txBody>
      </p:sp>
      <p:sp>
        <p:nvSpPr>
          <p:cNvPr id="6" name="TextBox 5"/>
          <p:cNvSpPr txBox="1"/>
          <p:nvPr/>
        </p:nvSpPr>
        <p:spPr>
          <a:xfrm>
            <a:off x="-76200" y="5181600"/>
            <a:ext cx="3454792" cy="830997"/>
          </a:xfrm>
          <a:prstGeom prst="rect">
            <a:avLst/>
          </a:prstGeom>
          <a:noFill/>
        </p:spPr>
        <p:txBody>
          <a:bodyPr wrap="none" rtlCol="0">
            <a:spAutoFit/>
          </a:bodyPr>
          <a:lstStyle/>
          <a:p>
            <a:pPr lvl="1"/>
            <a:r>
              <a:rPr lang="en-US" dirty="0"/>
              <a:t>+ = things going well</a:t>
            </a:r>
          </a:p>
          <a:p>
            <a:pPr lvl="1"/>
            <a:r>
              <a:rPr lang="en-US" dirty="0"/>
              <a:t>∂ = things to </a:t>
            </a:r>
            <a:r>
              <a:rPr lang="en-US" dirty="0" smtClean="0"/>
              <a:t>fix</a:t>
            </a:r>
            <a:endParaRPr lang="en-US" dirty="0"/>
          </a:p>
        </p:txBody>
      </p:sp>
    </p:spTree>
    <p:extLst>
      <p:ext uri="{BB962C8B-B14F-4D97-AF65-F5344CB8AC3E}">
        <p14:creationId xmlns:p14="http://schemas.microsoft.com/office/powerpoint/2010/main" val="2428174861"/>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xmlns:p14="http://schemas.microsoft.com/office/powerpoint/2010/main" spd="slow">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304800"/>
            <a:ext cx="8763000" cy="609600"/>
          </a:xfrm>
        </p:spPr>
        <p:txBody>
          <a:bodyPr/>
          <a:lstStyle/>
          <a:p>
            <a:r>
              <a:rPr lang="en-US" sz="3200" dirty="0" smtClean="0"/>
              <a:t>A CD Solution for Rent Video Example </a:t>
            </a:r>
            <a:endParaRPr lang="en-US" sz="3200" dirty="0"/>
          </a:p>
        </p:txBody>
      </p:sp>
      <p:sp>
        <p:nvSpPr>
          <p:cNvPr id="4" name="AutoShape 4"/>
          <p:cNvSpPr>
            <a:spLocks noChangeArrowheads="1"/>
          </p:cNvSpPr>
          <p:nvPr/>
        </p:nvSpPr>
        <p:spPr bwMode="auto">
          <a:xfrm>
            <a:off x="7190710" y="2466314"/>
            <a:ext cx="1143000" cy="381000"/>
          </a:xfrm>
          <a:prstGeom prst="flowChartProcess">
            <a:avLst/>
          </a:prstGeom>
          <a:noFill/>
          <a:ln w="25400">
            <a:solidFill>
              <a:schemeClr val="tx1"/>
            </a:solidFill>
            <a:miter lim="800000"/>
            <a:headEnd/>
            <a:tailEnd/>
          </a:ln>
          <a:effectLst/>
        </p:spPr>
        <p:txBody>
          <a:bodyPr wrap="none" anchor="ctr">
            <a:prstTxWarp prst="textNoShape">
              <a:avLst/>
            </a:prstTxWarp>
          </a:bodyPr>
          <a:lstStyle/>
          <a:p>
            <a:pPr algn="ctr"/>
            <a:r>
              <a:rPr lang="en-US" sz="2000" u="sng" dirty="0" smtClean="0"/>
              <a:t>:Video</a:t>
            </a:r>
            <a:endParaRPr lang="en-US" sz="2000" u="sng" dirty="0"/>
          </a:p>
        </p:txBody>
      </p:sp>
      <p:cxnSp>
        <p:nvCxnSpPr>
          <p:cNvPr id="18" name="Straight Arrow Connector 17"/>
          <p:cNvCxnSpPr>
            <a:endCxn id="4" idx="1"/>
          </p:cNvCxnSpPr>
          <p:nvPr/>
        </p:nvCxnSpPr>
        <p:spPr bwMode="auto">
          <a:xfrm flipV="1">
            <a:off x="2161510" y="2656814"/>
            <a:ext cx="5029200" cy="38100"/>
          </a:xfrm>
          <a:prstGeom prst="straightConnector1">
            <a:avLst/>
          </a:prstGeom>
          <a:solidFill>
            <a:schemeClr val="accent1"/>
          </a:solidFill>
          <a:ln w="19050" cap="flat" cmpd="sng" algn="ctr">
            <a:solidFill>
              <a:schemeClr val="tx1"/>
            </a:solidFill>
            <a:prstDash val="solid"/>
            <a:round/>
            <a:headEnd type="none" w="med" len="med"/>
            <a:tailEnd type="none" w="lg" len="lg"/>
          </a:ln>
          <a:effectLst/>
        </p:spPr>
      </p:cxnSp>
      <p:sp>
        <p:nvSpPr>
          <p:cNvPr id="19" name="TextBox 18"/>
          <p:cNvSpPr txBox="1"/>
          <p:nvPr/>
        </p:nvSpPr>
        <p:spPr>
          <a:xfrm>
            <a:off x="3304510" y="1784640"/>
            <a:ext cx="3737208" cy="369332"/>
          </a:xfrm>
          <a:prstGeom prst="rect">
            <a:avLst/>
          </a:prstGeom>
          <a:noFill/>
          <a:ln>
            <a:noFill/>
          </a:ln>
        </p:spPr>
        <p:txBody>
          <a:bodyPr wrap="none" rtlCol="0">
            <a:spAutoFit/>
          </a:bodyPr>
          <a:lstStyle/>
          <a:p>
            <a:r>
              <a:rPr lang="en-US" sz="1800" dirty="0" smtClean="0"/>
              <a:t>1: </a:t>
            </a:r>
            <a:r>
              <a:rPr lang="en-US" sz="1800" dirty="0" err="1" smtClean="0"/>
              <a:t>FindVideoToRent</a:t>
            </a:r>
            <a:r>
              <a:rPr lang="en-US" sz="1800" dirty="0" smtClean="0"/>
              <a:t>(</a:t>
            </a:r>
            <a:r>
              <a:rPr lang="en-US" sz="1800" dirty="0" err="1" smtClean="0"/>
              <a:t>ID,duration</a:t>
            </a:r>
            <a:r>
              <a:rPr lang="en-US" sz="1800" dirty="0" smtClean="0"/>
              <a:t>)</a:t>
            </a:r>
            <a:r>
              <a:rPr lang="en-US" sz="1800" dirty="0" smtClean="0">
                <a:latin typeface="Wingdings"/>
                <a:ea typeface="Wingdings"/>
                <a:cs typeface="Wingdings"/>
                <a:sym typeface="Wingdings"/>
              </a:rPr>
              <a:t></a:t>
            </a:r>
            <a:endParaRPr lang="en-US" sz="1800" dirty="0"/>
          </a:p>
        </p:txBody>
      </p:sp>
      <p:sp>
        <p:nvSpPr>
          <p:cNvPr id="25" name="TextBox 24"/>
          <p:cNvSpPr txBox="1"/>
          <p:nvPr/>
        </p:nvSpPr>
        <p:spPr>
          <a:xfrm>
            <a:off x="3304510" y="2667000"/>
            <a:ext cx="3052714" cy="369332"/>
          </a:xfrm>
          <a:prstGeom prst="rect">
            <a:avLst/>
          </a:prstGeom>
          <a:noFill/>
        </p:spPr>
        <p:txBody>
          <a:bodyPr wrap="none" rtlCol="0">
            <a:spAutoFit/>
          </a:bodyPr>
          <a:lstStyle/>
          <a:p>
            <a:r>
              <a:rPr lang="en-US" sz="1800" dirty="0" smtClean="0"/>
              <a:t>1.3: </a:t>
            </a:r>
            <a:r>
              <a:rPr lang="en-US" sz="1800" dirty="0" err="1" smtClean="0"/>
              <a:t>videoTitle</a:t>
            </a:r>
            <a:r>
              <a:rPr lang="en-US" sz="1800" dirty="0" smtClean="0"/>
              <a:t>, availability</a:t>
            </a:r>
            <a:r>
              <a:rPr lang="en-US" sz="1800" dirty="0">
                <a:latin typeface="Wingdings"/>
                <a:ea typeface="Wingdings"/>
                <a:cs typeface="Wingdings"/>
                <a:sym typeface="Wingdings"/>
              </a:rPr>
              <a:t></a:t>
            </a:r>
            <a:endParaRPr lang="en-US" sz="1800" dirty="0"/>
          </a:p>
        </p:txBody>
      </p:sp>
      <p:sp>
        <p:nvSpPr>
          <p:cNvPr id="27" name="TextBox 26"/>
          <p:cNvSpPr txBox="1"/>
          <p:nvPr/>
        </p:nvSpPr>
        <p:spPr>
          <a:xfrm>
            <a:off x="3304510" y="2362200"/>
            <a:ext cx="1662873" cy="369332"/>
          </a:xfrm>
          <a:prstGeom prst="rect">
            <a:avLst/>
          </a:prstGeom>
          <a:noFill/>
        </p:spPr>
        <p:txBody>
          <a:bodyPr wrap="none" rtlCol="0">
            <a:spAutoFit/>
          </a:bodyPr>
          <a:lstStyle/>
          <a:p>
            <a:r>
              <a:rPr lang="en-US" sz="1800" dirty="0" smtClean="0"/>
              <a:t>3: Checkout</a:t>
            </a:r>
            <a:r>
              <a:rPr lang="en-US" sz="1800" dirty="0" smtClean="0">
                <a:latin typeface="Wingdings"/>
                <a:ea typeface="Wingdings"/>
                <a:cs typeface="Wingdings"/>
                <a:sym typeface="Wingdings"/>
              </a:rPr>
              <a:t></a:t>
            </a:r>
            <a:endParaRPr lang="en-US" sz="1800" dirty="0"/>
          </a:p>
        </p:txBody>
      </p:sp>
      <p:sp>
        <p:nvSpPr>
          <p:cNvPr id="29" name="TextBox 28"/>
          <p:cNvSpPr txBox="1"/>
          <p:nvPr/>
        </p:nvSpPr>
        <p:spPr>
          <a:xfrm>
            <a:off x="3304510" y="3352800"/>
            <a:ext cx="2381181" cy="369332"/>
          </a:xfrm>
          <a:prstGeom prst="rect">
            <a:avLst/>
          </a:prstGeom>
          <a:noFill/>
        </p:spPr>
        <p:txBody>
          <a:bodyPr wrap="none" rtlCol="0">
            <a:spAutoFit/>
          </a:bodyPr>
          <a:lstStyle/>
          <a:p>
            <a:r>
              <a:rPr lang="en-US" sz="1800" dirty="0" smtClean="0"/>
              <a:t>3.2: </a:t>
            </a:r>
            <a:r>
              <a:rPr lang="en-US" sz="1800" dirty="0" err="1" smtClean="0"/>
              <a:t>totalWithTaxes</a:t>
            </a:r>
            <a:r>
              <a:rPr lang="en-US" sz="1800" dirty="0">
                <a:latin typeface="Wingdings"/>
                <a:ea typeface="Wingdings"/>
                <a:cs typeface="Wingdings"/>
                <a:sym typeface="Wingdings"/>
              </a:rPr>
              <a:t></a:t>
            </a:r>
            <a:endParaRPr lang="en-US" sz="1800" dirty="0"/>
          </a:p>
        </p:txBody>
      </p:sp>
      <p:sp>
        <p:nvSpPr>
          <p:cNvPr id="34" name="AutoShape 4"/>
          <p:cNvSpPr>
            <a:spLocks noChangeArrowheads="1"/>
          </p:cNvSpPr>
          <p:nvPr/>
        </p:nvSpPr>
        <p:spPr bwMode="auto">
          <a:xfrm>
            <a:off x="1746175" y="2438400"/>
            <a:ext cx="1253535" cy="381000"/>
          </a:xfrm>
          <a:prstGeom prst="flowChartProcess">
            <a:avLst/>
          </a:prstGeom>
          <a:solidFill>
            <a:srgbClr val="FFFFFF"/>
          </a:solidFill>
          <a:ln w="25400">
            <a:solidFill>
              <a:schemeClr val="tx1"/>
            </a:solidFill>
            <a:miter lim="800000"/>
            <a:headEnd/>
            <a:tailEnd/>
          </a:ln>
          <a:effectLst/>
        </p:spPr>
        <p:txBody>
          <a:bodyPr wrap="none" anchor="ctr">
            <a:prstTxWarp prst="textNoShape">
              <a:avLst/>
            </a:prstTxWarp>
          </a:bodyPr>
          <a:lstStyle/>
          <a:p>
            <a:pPr algn="ctr"/>
            <a:r>
              <a:rPr lang="en-US" sz="2000" u="sng" dirty="0" smtClean="0"/>
              <a:t>:Customer</a:t>
            </a:r>
            <a:endParaRPr lang="en-US" sz="2000" u="sng" dirty="0"/>
          </a:p>
        </p:txBody>
      </p:sp>
      <p:cxnSp>
        <p:nvCxnSpPr>
          <p:cNvPr id="35" name="Straight Arrow Connector 34"/>
          <p:cNvCxnSpPr/>
          <p:nvPr/>
        </p:nvCxnSpPr>
        <p:spPr bwMode="auto">
          <a:xfrm>
            <a:off x="789910" y="2614136"/>
            <a:ext cx="914400" cy="0"/>
          </a:xfrm>
          <a:prstGeom prst="straightConnector1">
            <a:avLst/>
          </a:prstGeom>
          <a:solidFill>
            <a:schemeClr val="accent1"/>
          </a:solidFill>
          <a:ln w="19050" cap="flat" cmpd="sng" algn="ctr">
            <a:solidFill>
              <a:schemeClr val="tx1"/>
            </a:solidFill>
            <a:prstDash val="solid"/>
            <a:round/>
            <a:headEnd type="none" w="med" len="med"/>
            <a:tailEnd type="none" w="lg" len="lg"/>
          </a:ln>
          <a:effectLst/>
        </p:spPr>
      </p:cxnSp>
      <p:sp>
        <p:nvSpPr>
          <p:cNvPr id="36" name="TextBox 35"/>
          <p:cNvSpPr txBox="1"/>
          <p:nvPr/>
        </p:nvSpPr>
        <p:spPr>
          <a:xfrm>
            <a:off x="332710" y="2209800"/>
            <a:ext cx="1530437" cy="369332"/>
          </a:xfrm>
          <a:prstGeom prst="rect">
            <a:avLst/>
          </a:prstGeom>
          <a:noFill/>
        </p:spPr>
        <p:txBody>
          <a:bodyPr wrap="none" rtlCol="0">
            <a:spAutoFit/>
          </a:bodyPr>
          <a:lstStyle/>
          <a:p>
            <a:r>
              <a:rPr lang="en-US" sz="1800" dirty="0" err="1" smtClean="0"/>
              <a:t>rentVideos</a:t>
            </a:r>
            <a:r>
              <a:rPr lang="en-US" sz="1800" dirty="0" smtClean="0">
                <a:latin typeface="Wingdings"/>
                <a:ea typeface="Wingdings"/>
                <a:cs typeface="Wingdings"/>
                <a:sym typeface="Wingdings"/>
              </a:rPr>
              <a:t></a:t>
            </a:r>
            <a:endParaRPr lang="en-US" sz="1800" dirty="0"/>
          </a:p>
        </p:txBody>
      </p:sp>
      <p:sp>
        <p:nvSpPr>
          <p:cNvPr id="37" name="AutoShape 4"/>
          <p:cNvSpPr>
            <a:spLocks noChangeArrowheads="1"/>
          </p:cNvSpPr>
          <p:nvPr/>
        </p:nvSpPr>
        <p:spPr bwMode="auto">
          <a:xfrm>
            <a:off x="7010400" y="5029200"/>
            <a:ext cx="1524000" cy="685800"/>
          </a:xfrm>
          <a:prstGeom prst="flowChartProcess">
            <a:avLst/>
          </a:prstGeom>
          <a:noFill/>
          <a:ln w="25400">
            <a:solidFill>
              <a:schemeClr val="tx1"/>
            </a:solidFill>
            <a:miter lim="800000"/>
            <a:headEnd/>
            <a:tailEnd/>
          </a:ln>
          <a:effectLst/>
        </p:spPr>
        <p:txBody>
          <a:bodyPr wrap="none" anchor="ctr">
            <a:prstTxWarp prst="textNoShape">
              <a:avLst/>
            </a:prstTxWarp>
          </a:bodyPr>
          <a:lstStyle/>
          <a:p>
            <a:pPr algn="ctr"/>
            <a:r>
              <a:rPr lang="en-US" sz="2000" u="sng" dirty="0" smtClean="0"/>
              <a:t>:Video</a:t>
            </a:r>
          </a:p>
          <a:p>
            <a:pPr algn="ctr"/>
            <a:r>
              <a:rPr lang="en-US" sz="2000" u="sng" dirty="0" smtClean="0"/>
              <a:t>Description</a:t>
            </a:r>
            <a:endParaRPr lang="en-US" sz="2000" u="sng" dirty="0"/>
          </a:p>
        </p:txBody>
      </p:sp>
      <p:cxnSp>
        <p:nvCxnSpPr>
          <p:cNvPr id="39" name="Straight Arrow Connector 38"/>
          <p:cNvCxnSpPr>
            <a:stCxn id="37" idx="0"/>
            <a:endCxn id="4" idx="2"/>
          </p:cNvCxnSpPr>
          <p:nvPr/>
        </p:nvCxnSpPr>
        <p:spPr bwMode="auto">
          <a:xfrm flipH="1" flipV="1">
            <a:off x="7762210" y="2847314"/>
            <a:ext cx="10190" cy="2181886"/>
          </a:xfrm>
          <a:prstGeom prst="straightConnector1">
            <a:avLst/>
          </a:prstGeom>
          <a:solidFill>
            <a:schemeClr val="accent1"/>
          </a:solidFill>
          <a:ln w="19050" cap="flat" cmpd="sng" algn="ctr">
            <a:solidFill>
              <a:schemeClr val="tx1"/>
            </a:solidFill>
            <a:prstDash val="solid"/>
            <a:round/>
            <a:headEnd type="none" w="med" len="med"/>
            <a:tailEnd type="none" w="lg" len="lg"/>
          </a:ln>
          <a:effectLst/>
        </p:spPr>
      </p:cxnSp>
      <p:sp>
        <p:nvSpPr>
          <p:cNvPr id="40" name="TextBox 39"/>
          <p:cNvSpPr txBox="1"/>
          <p:nvPr/>
        </p:nvSpPr>
        <p:spPr>
          <a:xfrm>
            <a:off x="4386413" y="3962400"/>
            <a:ext cx="3414516" cy="369332"/>
          </a:xfrm>
          <a:prstGeom prst="rect">
            <a:avLst/>
          </a:prstGeom>
          <a:noFill/>
          <a:ln>
            <a:noFill/>
          </a:ln>
        </p:spPr>
        <p:txBody>
          <a:bodyPr wrap="none" rtlCol="0">
            <a:spAutoFit/>
          </a:bodyPr>
          <a:lstStyle/>
          <a:p>
            <a:r>
              <a:rPr lang="en-US" sz="1800" dirty="0" smtClean="0"/>
              <a:t>1.1: </a:t>
            </a:r>
            <a:r>
              <a:rPr lang="en-US" sz="1800" dirty="0" err="1" smtClean="0"/>
              <a:t>getVideoInfo</a:t>
            </a:r>
            <a:r>
              <a:rPr lang="en-US" sz="1800" dirty="0" smtClean="0"/>
              <a:t>(</a:t>
            </a:r>
            <a:r>
              <a:rPr lang="en-US" sz="1800" dirty="0" err="1" smtClean="0"/>
              <a:t>ID,duration</a:t>
            </a:r>
            <a:r>
              <a:rPr lang="en-US" sz="1800" dirty="0" smtClean="0"/>
              <a:t>)</a:t>
            </a:r>
            <a:r>
              <a:rPr lang="en-US" sz="1800" dirty="0" smtClean="0">
                <a:latin typeface="Wingdings"/>
                <a:ea typeface="Wingdings"/>
                <a:cs typeface="Wingdings"/>
                <a:sym typeface="Wingdings"/>
              </a:rPr>
              <a:t></a:t>
            </a:r>
            <a:endParaRPr lang="en-US" sz="1800" dirty="0"/>
          </a:p>
        </p:txBody>
      </p:sp>
      <p:sp>
        <p:nvSpPr>
          <p:cNvPr id="42" name="TextBox 41"/>
          <p:cNvSpPr txBox="1"/>
          <p:nvPr/>
        </p:nvSpPr>
        <p:spPr>
          <a:xfrm>
            <a:off x="4224334" y="4255532"/>
            <a:ext cx="3576595" cy="369332"/>
          </a:xfrm>
          <a:prstGeom prst="rect">
            <a:avLst/>
          </a:prstGeom>
          <a:noFill/>
        </p:spPr>
        <p:txBody>
          <a:bodyPr wrap="none" rtlCol="0">
            <a:spAutoFit/>
          </a:bodyPr>
          <a:lstStyle/>
          <a:p>
            <a:pPr algn="ctr"/>
            <a:r>
              <a:rPr lang="en-US" sz="1800" dirty="0" smtClean="0"/>
              <a:t>1.2: </a:t>
            </a:r>
            <a:r>
              <a:rPr lang="en-US" sz="1800" dirty="0" err="1" smtClean="0"/>
              <a:t>videoTitle</a:t>
            </a:r>
            <a:r>
              <a:rPr lang="en-US" sz="1800" dirty="0" smtClean="0"/>
              <a:t>, </a:t>
            </a:r>
            <a:r>
              <a:rPr lang="en-US" sz="1800" dirty="0" err="1" smtClean="0"/>
              <a:t>desc</a:t>
            </a:r>
            <a:r>
              <a:rPr lang="en-US" sz="1800" dirty="0" smtClean="0"/>
              <a:t>, </a:t>
            </a:r>
            <a:r>
              <a:rPr lang="en-US" sz="1800" dirty="0" err="1" smtClean="0"/>
              <a:t>availabilty</a:t>
            </a:r>
            <a:r>
              <a:rPr lang="en-US" sz="1800" dirty="0" smtClean="0">
                <a:latin typeface="Wingdings"/>
                <a:ea typeface="Wingdings"/>
                <a:cs typeface="Wingdings"/>
                <a:sym typeface="Wingdings"/>
              </a:rPr>
              <a:t></a:t>
            </a:r>
            <a:endParaRPr lang="en-US" sz="1800" dirty="0"/>
          </a:p>
        </p:txBody>
      </p:sp>
      <p:sp>
        <p:nvSpPr>
          <p:cNvPr id="44" name="TextBox 43"/>
          <p:cNvSpPr txBox="1"/>
          <p:nvPr/>
        </p:nvSpPr>
        <p:spPr>
          <a:xfrm>
            <a:off x="3304510" y="2069068"/>
            <a:ext cx="2992864" cy="369332"/>
          </a:xfrm>
          <a:prstGeom prst="rect">
            <a:avLst/>
          </a:prstGeom>
          <a:noFill/>
          <a:ln>
            <a:solidFill>
              <a:schemeClr val="bg1"/>
            </a:solidFill>
          </a:ln>
        </p:spPr>
        <p:txBody>
          <a:bodyPr wrap="none" rtlCol="0">
            <a:spAutoFit/>
          </a:bodyPr>
          <a:lstStyle/>
          <a:p>
            <a:r>
              <a:rPr lang="en-US" sz="1800" dirty="0" smtClean="0"/>
              <a:t>2: </a:t>
            </a:r>
            <a:r>
              <a:rPr lang="en-US" sz="1800" dirty="0" err="1" smtClean="0"/>
              <a:t>selectVideoToRent</a:t>
            </a:r>
            <a:r>
              <a:rPr lang="en-US" sz="1800" dirty="0" smtClean="0"/>
              <a:t>(ID)</a:t>
            </a:r>
            <a:r>
              <a:rPr lang="en-US" sz="1800" dirty="0" smtClean="0">
                <a:latin typeface="Wingdings"/>
                <a:ea typeface="Wingdings"/>
                <a:cs typeface="Wingdings"/>
                <a:sym typeface="Wingdings"/>
              </a:rPr>
              <a:t></a:t>
            </a:r>
            <a:endParaRPr lang="en-US" sz="1800" dirty="0"/>
          </a:p>
        </p:txBody>
      </p:sp>
      <p:sp>
        <p:nvSpPr>
          <p:cNvPr id="47" name="TextBox 46"/>
          <p:cNvSpPr txBox="1"/>
          <p:nvPr/>
        </p:nvSpPr>
        <p:spPr>
          <a:xfrm>
            <a:off x="3304510" y="2971800"/>
            <a:ext cx="3570509" cy="369332"/>
          </a:xfrm>
          <a:prstGeom prst="rect">
            <a:avLst/>
          </a:prstGeom>
          <a:noFill/>
        </p:spPr>
        <p:txBody>
          <a:bodyPr wrap="none" rtlCol="0">
            <a:spAutoFit/>
          </a:bodyPr>
          <a:lstStyle/>
          <a:p>
            <a:r>
              <a:rPr lang="en-US" sz="1800" dirty="0" smtClean="0"/>
              <a:t>3.1: </a:t>
            </a:r>
            <a:r>
              <a:rPr lang="en-US" sz="1800" dirty="0" err="1" smtClean="0"/>
              <a:t>selectedVideos</a:t>
            </a:r>
            <a:r>
              <a:rPr lang="en-US" sz="1800" dirty="0" smtClean="0"/>
              <a:t>(video List)</a:t>
            </a:r>
            <a:r>
              <a:rPr lang="en-US" sz="1800" dirty="0" smtClean="0">
                <a:latin typeface="Wingdings"/>
                <a:ea typeface="Wingdings"/>
                <a:cs typeface="Wingdings"/>
                <a:sym typeface="Wingdings"/>
              </a:rPr>
              <a:t></a:t>
            </a:r>
            <a:endParaRPr lang="en-US" sz="1800" dirty="0"/>
          </a:p>
        </p:txBody>
      </p:sp>
      <p:sp>
        <p:nvSpPr>
          <p:cNvPr id="49" name="TextBox 48"/>
          <p:cNvSpPr txBox="1"/>
          <p:nvPr/>
        </p:nvSpPr>
        <p:spPr>
          <a:xfrm>
            <a:off x="3886200" y="4572000"/>
            <a:ext cx="3914729" cy="369332"/>
          </a:xfrm>
          <a:prstGeom prst="rect">
            <a:avLst/>
          </a:prstGeom>
          <a:noFill/>
          <a:ln>
            <a:solidFill>
              <a:schemeClr val="bg1"/>
            </a:solidFill>
          </a:ln>
        </p:spPr>
        <p:txBody>
          <a:bodyPr wrap="none" rtlCol="0">
            <a:spAutoFit/>
          </a:bodyPr>
          <a:lstStyle/>
          <a:p>
            <a:r>
              <a:rPr lang="en-US" sz="1800" dirty="0" smtClean="0"/>
              <a:t>2.1: </a:t>
            </a:r>
            <a:r>
              <a:rPr lang="en-US" sz="1800" dirty="0" err="1" smtClean="0"/>
              <a:t>updateAvailability</a:t>
            </a:r>
            <a:r>
              <a:rPr lang="en-US" sz="1800" dirty="0" smtClean="0"/>
              <a:t>(</a:t>
            </a:r>
            <a:r>
              <a:rPr lang="en-US" sz="1800" dirty="0" err="1" smtClean="0"/>
              <a:t>ID,duration</a:t>
            </a:r>
            <a:r>
              <a:rPr lang="en-US" sz="1800" dirty="0" smtClean="0"/>
              <a:t>)</a:t>
            </a:r>
            <a:r>
              <a:rPr lang="en-US" sz="1800" dirty="0" smtClean="0">
                <a:latin typeface="Wingdings"/>
                <a:ea typeface="Wingdings"/>
                <a:cs typeface="Wingdings"/>
                <a:sym typeface="Wingdings"/>
              </a:rPr>
              <a:t></a:t>
            </a:r>
            <a:endParaRPr lang="en-US" sz="1800" dirty="0"/>
          </a:p>
        </p:txBody>
      </p:sp>
    </p:spTree>
    <p:extLst>
      <p:ext uri="{BB962C8B-B14F-4D97-AF65-F5344CB8AC3E}">
        <p14:creationId xmlns:p14="http://schemas.microsoft.com/office/powerpoint/2010/main" val="247958124"/>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xmlns:p14="http://schemas.microsoft.com/office/powerpoint/2010/main" spd="slow">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7" name="Rectangle 1"/>
          <p:cNvSpPr>
            <a:spLocks noGrp="1" noChangeArrowheads="1"/>
          </p:cNvSpPr>
          <p:nvPr>
            <p:ph type="title"/>
          </p:nvPr>
        </p:nvSpPr>
        <p:spPr>
          <a:ln/>
        </p:spPr>
        <p:txBody>
          <a:bodyPr/>
          <a:lstStyle/>
          <a:p>
            <a:r>
              <a:rPr lang="en-US" sz="2800" dirty="0"/>
              <a:t>Plan for the </a:t>
            </a:r>
            <a:r>
              <a:rPr lang="en-US" sz="2800" dirty="0" smtClean="0"/>
              <a:t>Day, when we get to class</a:t>
            </a:r>
            <a:endParaRPr lang="en-US" sz="2800" dirty="0"/>
          </a:p>
        </p:txBody>
      </p:sp>
      <p:sp>
        <p:nvSpPr>
          <p:cNvPr id="14338" name="Rectangle 2"/>
          <p:cNvSpPr>
            <a:spLocks noGrp="1" noChangeArrowheads="1"/>
          </p:cNvSpPr>
          <p:nvPr>
            <p:ph type="body" idx="1"/>
          </p:nvPr>
        </p:nvSpPr>
        <p:spPr>
          <a:xfrm>
            <a:off x="685800" y="1219200"/>
            <a:ext cx="4800600" cy="5029200"/>
          </a:xfrm>
          <a:ln/>
        </p:spPr>
        <p:txBody>
          <a:bodyPr/>
          <a:lstStyle/>
          <a:p>
            <a:r>
              <a:rPr lang="en-US" dirty="0" smtClean="0"/>
              <a:t>Initial </a:t>
            </a:r>
            <a:r>
              <a:rPr lang="en-US" dirty="0"/>
              <a:t>course </a:t>
            </a:r>
            <a:r>
              <a:rPr lang="en-US" dirty="0" smtClean="0"/>
              <a:t>comments – a fun exercise!</a:t>
            </a:r>
            <a:br>
              <a:rPr lang="en-US" dirty="0" smtClean="0"/>
            </a:br>
            <a:endParaRPr lang="en-US" dirty="0" smtClean="0"/>
          </a:p>
          <a:p>
            <a:r>
              <a:rPr lang="en-US" dirty="0" smtClean="0"/>
              <a:t>Design Class Diagrams</a:t>
            </a:r>
            <a:br>
              <a:rPr lang="en-US" dirty="0" smtClean="0"/>
            </a:br>
            <a:endParaRPr lang="en-US" dirty="0" smtClean="0"/>
          </a:p>
          <a:p>
            <a:r>
              <a:rPr lang="en-US" dirty="0" smtClean="0"/>
              <a:t>Design </a:t>
            </a:r>
            <a:r>
              <a:rPr lang="en-US" dirty="0"/>
              <a:t>exercise that should help with</a:t>
            </a:r>
            <a:r>
              <a:rPr lang="en-US" dirty="0" smtClean="0"/>
              <a:t> Homework </a:t>
            </a:r>
            <a:r>
              <a:rPr lang="en-US" dirty="0" smtClean="0"/>
              <a:t>#2</a:t>
            </a:r>
            <a:endParaRPr lang="en-US" dirty="0"/>
          </a:p>
        </p:txBody>
      </p:sp>
      <p:pic>
        <p:nvPicPr>
          <p:cNvPr id="4" name="Picture 3"/>
          <p:cNvPicPr>
            <a:picLocks noChangeAspect="1"/>
          </p:cNvPicPr>
          <p:nvPr/>
        </p:nvPicPr>
        <p:blipFill>
          <a:blip r:embed="rId2"/>
          <a:stretch>
            <a:fillRect/>
          </a:stretch>
        </p:blipFill>
        <p:spPr>
          <a:xfrm flipH="1">
            <a:off x="5257800" y="1676400"/>
            <a:ext cx="3657600" cy="2438400"/>
          </a:xfrm>
          <a:prstGeom prst="rect">
            <a:avLst/>
          </a:prstGeom>
          <a:scene3d>
            <a:camera prst="isometricLeftUp">
              <a:rot lat="2100000" lon="2700000" rev="0"/>
            </a:camera>
            <a:lightRig rig="threePt" dir="t"/>
          </a:scene3d>
          <a:sp3d>
            <a:bevelT/>
          </a:sp3d>
        </p:spPr>
      </p:pic>
    </p:spTree>
    <p:extLst>
      <p:ext uri="{BB962C8B-B14F-4D97-AF65-F5344CB8AC3E}">
        <p14:creationId xmlns:p14="http://schemas.microsoft.com/office/powerpoint/2010/main" val="271008501"/>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xmlns:p14="http://schemas.microsoft.com/office/powerpoint/2010/main" spd="slow">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Rectangle 1"/>
          <p:cNvSpPr>
            <a:spLocks noGrp="1" noChangeArrowheads="1"/>
          </p:cNvSpPr>
          <p:nvPr>
            <p:ph type="title"/>
          </p:nvPr>
        </p:nvSpPr>
        <p:spPr>
          <a:xfrm>
            <a:off x="457200" y="609600"/>
            <a:ext cx="8229600" cy="609600"/>
          </a:xfrm>
          <a:ln/>
        </p:spPr>
        <p:txBody>
          <a:bodyPr/>
          <a:lstStyle/>
          <a:p>
            <a:r>
              <a:rPr lang="en-US" dirty="0"/>
              <a:t>Help Me Help </a:t>
            </a:r>
            <a:r>
              <a:rPr lang="en-US" dirty="0" smtClean="0"/>
              <a:t>You</a:t>
            </a:r>
            <a:br>
              <a:rPr lang="en-US" dirty="0" smtClean="0"/>
            </a:br>
            <a:r>
              <a:rPr lang="en-US" sz="2800" dirty="0" smtClean="0"/>
              <a:t>help me help you…</a:t>
            </a:r>
            <a:endParaRPr lang="en-US" dirty="0"/>
          </a:p>
        </p:txBody>
      </p:sp>
      <p:sp>
        <p:nvSpPr>
          <p:cNvPr id="15362" name="Rectangle 2"/>
          <p:cNvSpPr>
            <a:spLocks noGrp="1" noChangeArrowheads="1"/>
          </p:cNvSpPr>
          <p:nvPr>
            <p:ph type="body" idx="1"/>
          </p:nvPr>
        </p:nvSpPr>
        <p:spPr>
          <a:xfrm>
            <a:off x="457200" y="1905000"/>
            <a:ext cx="8534400" cy="4343400"/>
          </a:xfrm>
          <a:ln/>
        </p:spPr>
        <p:txBody>
          <a:bodyPr/>
          <a:lstStyle/>
          <a:p>
            <a:r>
              <a:rPr lang="en-US" dirty="0" smtClean="0"/>
              <a:t>Initial </a:t>
            </a:r>
            <a:r>
              <a:rPr lang="en-US" dirty="0"/>
              <a:t>course </a:t>
            </a:r>
            <a:r>
              <a:rPr lang="en-US" dirty="0" smtClean="0"/>
              <a:t>comments – </a:t>
            </a:r>
            <a:br>
              <a:rPr lang="en-US" dirty="0" smtClean="0"/>
            </a:br>
            <a:r>
              <a:rPr lang="en-US" dirty="0" smtClean="0"/>
              <a:t>take out a piece of paper!</a:t>
            </a:r>
            <a:br>
              <a:rPr lang="en-US" dirty="0" smtClean="0"/>
            </a:br>
            <a:endParaRPr lang="en-US" dirty="0"/>
          </a:p>
          <a:p>
            <a:r>
              <a:rPr lang="en-US" dirty="0" smtClean="0"/>
              <a:t>List</a:t>
            </a:r>
            <a:r>
              <a:rPr lang="en-US" dirty="0" smtClean="0">
                <a:solidFill>
                  <a:srgbClr val="00B050"/>
                </a:solidFill>
              </a:rPr>
              <a:t> one </a:t>
            </a:r>
            <a:r>
              <a:rPr lang="en-US" dirty="0" smtClean="0"/>
              <a:t>helpful idea about the course:</a:t>
            </a:r>
          </a:p>
          <a:p>
            <a:pPr lvl="1"/>
            <a:r>
              <a:rPr lang="en-US" dirty="0" smtClean="0"/>
              <a:t>Especially good, fun or useful thing</a:t>
            </a:r>
          </a:p>
          <a:p>
            <a:pPr lvl="1"/>
            <a:r>
              <a:rPr lang="en-US" dirty="0" smtClean="0"/>
              <a:t>Especially need fixing thing</a:t>
            </a:r>
          </a:p>
          <a:p>
            <a:pPr lvl="1"/>
            <a:r>
              <a:rPr lang="en-US" dirty="0" smtClean="0"/>
              <a:t>New idea for us to try</a:t>
            </a:r>
          </a:p>
          <a:p>
            <a:r>
              <a:rPr lang="en-US" dirty="0" smtClean="0"/>
              <a:t>Then…</a:t>
            </a:r>
            <a:endParaRPr lang="en-US" dirty="0"/>
          </a:p>
        </p:txBody>
      </p:sp>
      <p:pic>
        <p:nvPicPr>
          <p:cNvPr id="15363" name="Picture 3"/>
          <p:cNvPicPr>
            <a:picLocks noChangeAspect="1" noChangeArrowheads="1"/>
          </p:cNvPicPr>
          <p:nvPr/>
        </p:nvPicPr>
        <p:blipFill>
          <a:blip r:embed="rId3"/>
          <a:srcRect/>
          <a:stretch>
            <a:fillRect/>
          </a:stretch>
        </p:blipFill>
        <p:spPr bwMode="auto">
          <a:xfrm>
            <a:off x="6192441" y="562763"/>
            <a:ext cx="2646759" cy="2637637"/>
          </a:xfrm>
          <a:prstGeom prst="rect">
            <a:avLst/>
          </a:prstGeom>
          <a:noFill/>
          <a:ln w="12700">
            <a:noFill/>
            <a:miter lim="800000"/>
            <a:headEnd/>
            <a:tailEnd/>
          </a:ln>
          <a:scene3d>
            <a:camera prst="orthographicFront"/>
            <a:lightRig rig="threePt" dir="t"/>
          </a:scene3d>
          <a:sp3d>
            <a:bevelT/>
          </a:sp3d>
        </p:spPr>
      </p:pic>
    </p:spTree>
    <p:extLst>
      <p:ext uri="{BB962C8B-B14F-4D97-AF65-F5344CB8AC3E}">
        <p14:creationId xmlns:p14="http://schemas.microsoft.com/office/powerpoint/2010/main" val="452983419"/>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xmlns:p14="http://schemas.microsoft.com/office/powerpoint/2010/main" spd="slow">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Rectangle 1"/>
          <p:cNvSpPr>
            <a:spLocks noGrp="1" noChangeArrowheads="1"/>
          </p:cNvSpPr>
          <p:nvPr>
            <p:ph type="title"/>
          </p:nvPr>
        </p:nvSpPr>
        <p:spPr>
          <a:xfrm>
            <a:off x="685800" y="3886200"/>
            <a:ext cx="7772400" cy="533400"/>
          </a:xfrm>
          <a:ln/>
        </p:spPr>
        <p:txBody>
          <a:bodyPr/>
          <a:lstStyle/>
          <a:p>
            <a:r>
              <a:rPr lang="en-US" sz="4400" dirty="0"/>
              <a:t>UML Class Diagrams</a:t>
            </a: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828800" y="685800"/>
            <a:ext cx="4203700" cy="2819400"/>
          </a:xfrm>
          <a:prstGeom prst="rect">
            <a:avLst/>
          </a:prstGeom>
        </p:spPr>
      </p:pic>
      <p:sp>
        <p:nvSpPr>
          <p:cNvPr id="4" name="TextBox 3"/>
          <p:cNvSpPr txBox="1"/>
          <p:nvPr/>
        </p:nvSpPr>
        <p:spPr>
          <a:xfrm>
            <a:off x="6477000" y="1337608"/>
            <a:ext cx="2438399" cy="1938992"/>
          </a:xfrm>
          <a:prstGeom prst="rect">
            <a:avLst/>
          </a:prstGeom>
          <a:noFill/>
        </p:spPr>
        <p:txBody>
          <a:bodyPr wrap="square" rtlCol="0">
            <a:spAutoFit/>
          </a:bodyPr>
          <a:lstStyle/>
          <a:p>
            <a:r>
              <a:rPr lang="en-US" dirty="0" smtClean="0"/>
              <a:t>…George Washington &amp; Betsy Ross realizing that design matters!</a:t>
            </a:r>
            <a:endParaRPr lang="en-US" dirty="0"/>
          </a:p>
        </p:txBody>
      </p:sp>
      <p:sp>
        <p:nvSpPr>
          <p:cNvPr id="5" name="TextBox 4"/>
          <p:cNvSpPr txBox="1"/>
          <p:nvPr/>
        </p:nvSpPr>
        <p:spPr>
          <a:xfrm>
            <a:off x="2068768" y="6553200"/>
            <a:ext cx="6999032" cy="246221"/>
          </a:xfrm>
          <a:prstGeom prst="rect">
            <a:avLst/>
          </a:prstGeom>
          <a:noFill/>
        </p:spPr>
        <p:txBody>
          <a:bodyPr wrap="none" rtlCol="0">
            <a:spAutoFit/>
          </a:bodyPr>
          <a:lstStyle/>
          <a:p>
            <a:r>
              <a:rPr lang="en-US" sz="1000" dirty="0"/>
              <a:t>http://www.cartoonbank.com/1993/betsy-ross-and-george-washington-looking-over-a-variety-of-flag-designs/invt/107338/</a:t>
            </a:r>
          </a:p>
        </p:txBody>
      </p:sp>
    </p:spTree>
    <p:extLst>
      <p:ext uri="{BB962C8B-B14F-4D97-AF65-F5344CB8AC3E}">
        <p14:creationId xmlns:p14="http://schemas.microsoft.com/office/powerpoint/2010/main" val="4097916374"/>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xmlns:p14="http://schemas.microsoft.com/office/powerpoint/2010/main" spd="slow">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4191000" y="1498600"/>
            <a:ext cx="4953000" cy="3634154"/>
          </a:xfrm>
          <a:prstGeom prst="rect">
            <a:avLst/>
          </a:prstGeom>
        </p:spPr>
      </p:pic>
      <p:sp>
        <p:nvSpPr>
          <p:cNvPr id="610306" name="Rectangle 2"/>
          <p:cNvSpPr>
            <a:spLocks noGrp="1" noChangeArrowheads="1"/>
          </p:cNvSpPr>
          <p:nvPr>
            <p:ph type="title"/>
          </p:nvPr>
        </p:nvSpPr>
        <p:spPr>
          <a:xfrm>
            <a:off x="381000" y="457200"/>
            <a:ext cx="7772400" cy="533400"/>
          </a:xfrm>
        </p:spPr>
        <p:txBody>
          <a:bodyPr/>
          <a:lstStyle/>
          <a:p>
            <a:r>
              <a:rPr lang="en-US" dirty="0"/>
              <a:t>Design Class Diagrams (DCD) </a:t>
            </a:r>
            <a:r>
              <a:rPr lang="en-US" sz="2400" dirty="0" smtClean="0">
                <a:solidFill>
                  <a:srgbClr val="800000"/>
                </a:solidFill>
              </a:rPr>
              <a:t>1/</a:t>
            </a:r>
            <a:r>
              <a:rPr lang="en-US" sz="2400" dirty="0">
                <a:solidFill>
                  <a:srgbClr val="800000"/>
                </a:solidFill>
              </a:rPr>
              <a:t>2</a:t>
            </a:r>
            <a:endParaRPr lang="en-US" dirty="0"/>
          </a:p>
        </p:txBody>
      </p:sp>
      <p:sp>
        <p:nvSpPr>
          <p:cNvPr id="610307" name="Rectangle 3"/>
          <p:cNvSpPr>
            <a:spLocks noGrp="1" noChangeArrowheads="1"/>
          </p:cNvSpPr>
          <p:nvPr>
            <p:ph type="body" idx="1"/>
          </p:nvPr>
        </p:nvSpPr>
        <p:spPr>
          <a:xfrm>
            <a:off x="457200" y="990600"/>
            <a:ext cx="4267200" cy="5562600"/>
          </a:xfrm>
        </p:spPr>
        <p:txBody>
          <a:bodyPr/>
          <a:lstStyle/>
          <a:p>
            <a:r>
              <a:rPr lang="en-US" dirty="0" smtClean="0"/>
              <a:t>Creation of </a:t>
            </a:r>
            <a:r>
              <a:rPr lang="en-US" dirty="0" err="1" smtClean="0"/>
              <a:t>DCDs</a:t>
            </a:r>
            <a:r>
              <a:rPr lang="en-US" dirty="0" smtClean="0"/>
              <a:t> builds on prior:</a:t>
            </a:r>
          </a:p>
          <a:p>
            <a:pPr lvl="1"/>
            <a:r>
              <a:rPr lang="en-US" dirty="0" smtClean="0"/>
              <a:t>Domain </a:t>
            </a:r>
            <a:r>
              <a:rPr lang="en-US" dirty="0"/>
              <a:t>M</a:t>
            </a:r>
            <a:r>
              <a:rPr lang="en-US" dirty="0" smtClean="0"/>
              <a:t>odel (+detail to class definitions)</a:t>
            </a:r>
          </a:p>
          <a:p>
            <a:pPr lvl="1"/>
            <a:r>
              <a:rPr lang="en-US" dirty="0" smtClean="0"/>
              <a:t>Interaction diagrams (identifies class methods)</a:t>
            </a:r>
            <a:br>
              <a:rPr lang="en-US" dirty="0" smtClean="0"/>
            </a:br>
            <a:endParaRPr lang="en-US" dirty="0" smtClean="0"/>
          </a:p>
          <a:p>
            <a:r>
              <a:rPr lang="en-US" dirty="0"/>
              <a:t>Creation of DCDs and interaction diagrams are usually created in </a:t>
            </a:r>
            <a:r>
              <a:rPr lang="en-US" dirty="0" smtClean="0"/>
              <a:t>parallel</a:t>
            </a:r>
          </a:p>
        </p:txBody>
      </p:sp>
      <p:sp>
        <p:nvSpPr>
          <p:cNvPr id="7" name="Rectangle 3"/>
          <p:cNvSpPr>
            <a:spLocks/>
          </p:cNvSpPr>
          <p:nvPr/>
        </p:nvSpPr>
        <p:spPr bwMode="auto">
          <a:xfrm>
            <a:off x="8573259" y="6431577"/>
            <a:ext cx="342141" cy="307777"/>
          </a:xfrm>
          <a:prstGeom prst="rect">
            <a:avLst/>
          </a:prstGeom>
          <a:noFill/>
          <a:ln w="12700">
            <a:noFill/>
            <a:miter lim="800000"/>
            <a:headEnd type="none" w="med" len="med"/>
            <a:tailEnd type="none" w="med" len="med"/>
          </a:ln>
        </p:spPr>
        <p:txBody>
          <a:bodyPr wrap="none" lIns="0" tIns="0" rIns="0" bIns="0" anchor="ctr">
            <a:prstTxWarp prst="textNoShape">
              <a:avLst/>
            </a:prstTxWarp>
            <a:spAutoFit/>
          </a:bodyPr>
          <a:lstStyle/>
          <a:p>
            <a:pPr algn="r"/>
            <a:r>
              <a:rPr lang="en-US" sz="2000" b="1" dirty="0" smtClean="0">
                <a:solidFill>
                  <a:srgbClr val="0000FF"/>
                </a:solidFill>
                <a:effectLst>
                  <a:outerShdw blurRad="38100" dist="38100" dir="2700000" algn="tl">
                    <a:srgbClr val="000000"/>
                  </a:outerShdw>
                </a:effectLst>
                <a:ea typeface="Helvetica Neue Light" charset="0"/>
                <a:cs typeface="Helvetica Neue Light" charset="0"/>
              </a:rPr>
              <a:t>Q1</a:t>
            </a:r>
            <a:endParaRPr lang="en-US" sz="2000" b="1" dirty="0">
              <a:solidFill>
                <a:srgbClr val="0000FF"/>
              </a:solidFill>
              <a:effectLst>
                <a:outerShdw blurRad="38100" dist="38100" dir="2700000" algn="tl">
                  <a:srgbClr val="000000"/>
                </a:outerShdw>
              </a:effectLst>
              <a:ea typeface="Helvetica Neue Light" charset="0"/>
              <a:cs typeface="Helvetica Neue Light" charset="0"/>
            </a:endParaRPr>
          </a:p>
        </p:txBody>
      </p:sp>
    </p:spTree>
    <p:extLst>
      <p:ext uri="{BB962C8B-B14F-4D97-AF65-F5344CB8AC3E}">
        <p14:creationId xmlns:p14="http://schemas.microsoft.com/office/powerpoint/2010/main" val="4115395152"/>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xmlns:p14="http://schemas.microsoft.com/office/powerpoint/2010/mai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10307">
                                            <p:txEl>
                                              <p:pRg st="3" end="3"/>
                                            </p:txEl>
                                          </p:spTgt>
                                        </p:tgtEl>
                                        <p:attrNameLst>
                                          <p:attrName>style.visibility</p:attrName>
                                        </p:attrNameLst>
                                      </p:cBhvr>
                                      <p:to>
                                        <p:strVal val="visible"/>
                                      </p:to>
                                    </p:set>
                                    <p:anim calcmode="lin" valueType="num">
                                      <p:cBhvr additive="base">
                                        <p:cTn id="7" dur="500" fill="hold"/>
                                        <p:tgtEl>
                                          <p:spTgt spid="610307">
                                            <p:txEl>
                                              <p:pRg st="3" end="3"/>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610307">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0307"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stretch>
            <a:fillRect/>
          </a:stretch>
        </p:blipFill>
        <p:spPr>
          <a:xfrm>
            <a:off x="1981200" y="1048765"/>
            <a:ext cx="7086600" cy="5199635"/>
          </a:xfrm>
          <a:prstGeom prst="rect">
            <a:avLst/>
          </a:prstGeom>
        </p:spPr>
      </p:pic>
      <p:sp>
        <p:nvSpPr>
          <p:cNvPr id="610306" name="Rectangle 2"/>
          <p:cNvSpPr>
            <a:spLocks noGrp="1" noChangeArrowheads="1"/>
          </p:cNvSpPr>
          <p:nvPr>
            <p:ph type="title"/>
          </p:nvPr>
        </p:nvSpPr>
        <p:spPr>
          <a:xfrm>
            <a:off x="381000" y="457200"/>
            <a:ext cx="7772400" cy="533400"/>
          </a:xfrm>
        </p:spPr>
        <p:txBody>
          <a:bodyPr/>
          <a:lstStyle/>
          <a:p>
            <a:r>
              <a:rPr lang="en-US" dirty="0" smtClean="0"/>
              <a:t>Design </a:t>
            </a:r>
            <a:r>
              <a:rPr lang="en-US" dirty="0"/>
              <a:t>Class </a:t>
            </a:r>
            <a:r>
              <a:rPr lang="en-US" dirty="0" smtClean="0"/>
              <a:t>Diagrams (DCD) </a:t>
            </a:r>
            <a:r>
              <a:rPr lang="en-US" sz="2400" dirty="0" smtClean="0">
                <a:solidFill>
                  <a:srgbClr val="800000"/>
                </a:solidFill>
              </a:rPr>
              <a:t>2/2</a:t>
            </a:r>
            <a:endParaRPr lang="en-US" dirty="0">
              <a:solidFill>
                <a:srgbClr val="800000"/>
              </a:solidFill>
            </a:endParaRPr>
          </a:p>
        </p:txBody>
      </p:sp>
      <p:sp>
        <p:nvSpPr>
          <p:cNvPr id="610307" name="Rectangle 3"/>
          <p:cNvSpPr>
            <a:spLocks noGrp="1" noChangeArrowheads="1"/>
          </p:cNvSpPr>
          <p:nvPr>
            <p:ph type="body" idx="1"/>
          </p:nvPr>
        </p:nvSpPr>
        <p:spPr>
          <a:xfrm>
            <a:off x="457200" y="1066800"/>
            <a:ext cx="4495800" cy="5257800"/>
          </a:xfrm>
          <a:solidFill>
            <a:schemeClr val="bg1"/>
          </a:solidFill>
        </p:spPr>
        <p:txBody>
          <a:bodyPr/>
          <a:lstStyle/>
          <a:p>
            <a:pPr marL="0" indent="0">
              <a:buNone/>
            </a:pPr>
            <a:r>
              <a:rPr lang="en-US" dirty="0" smtClean="0"/>
              <a:t>DCDs </a:t>
            </a:r>
            <a:r>
              <a:rPr lang="en-US" dirty="0"/>
              <a:t>illustrates the specifications for software classes and interfaces including:</a:t>
            </a:r>
          </a:p>
          <a:p>
            <a:pPr marL="514350" indent="-457200"/>
            <a:r>
              <a:rPr lang="en-US" sz="2400" dirty="0"/>
              <a:t>Classes, associations, and attributes</a:t>
            </a:r>
          </a:p>
          <a:p>
            <a:pPr marL="514350" indent="-457200"/>
            <a:r>
              <a:rPr lang="en-US" sz="2400" dirty="0"/>
              <a:t>Interfaces, with their operations and constants</a:t>
            </a:r>
          </a:p>
          <a:p>
            <a:pPr marL="514350" indent="-457200"/>
            <a:r>
              <a:rPr lang="en-US" sz="2400" dirty="0"/>
              <a:t>Methods</a:t>
            </a:r>
          </a:p>
          <a:p>
            <a:pPr marL="514350" indent="-457200"/>
            <a:r>
              <a:rPr lang="en-US" sz="2400" dirty="0"/>
              <a:t>Attribute type information</a:t>
            </a:r>
          </a:p>
          <a:p>
            <a:pPr marL="514350" indent="-457200"/>
            <a:r>
              <a:rPr lang="en-US" sz="2400" dirty="0"/>
              <a:t>Navigability</a:t>
            </a:r>
          </a:p>
          <a:p>
            <a:pPr marL="514350" indent="-457200"/>
            <a:r>
              <a:rPr lang="en-US" sz="2400" dirty="0"/>
              <a:t>Dependencies</a:t>
            </a:r>
          </a:p>
        </p:txBody>
      </p:sp>
    </p:spTree>
    <p:extLst>
      <p:ext uri="{BB962C8B-B14F-4D97-AF65-F5344CB8AC3E}">
        <p14:creationId xmlns:p14="http://schemas.microsoft.com/office/powerpoint/2010/main" val="1468116566"/>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xmlns:p14="http://schemas.microsoft.com/office/powerpoint/2010/mai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10307">
                                            <p:txEl>
                                              <p:pRg st="2" end="2"/>
                                            </p:txEl>
                                          </p:spTgt>
                                        </p:tgtEl>
                                        <p:attrNameLst>
                                          <p:attrName>style.visibility</p:attrName>
                                        </p:attrNameLst>
                                      </p:cBhvr>
                                      <p:to>
                                        <p:strVal val="visible"/>
                                      </p:to>
                                    </p:set>
                                    <p:anim calcmode="lin" valueType="num">
                                      <p:cBhvr additive="base">
                                        <p:cTn id="7" dur="500" fill="hold"/>
                                        <p:tgtEl>
                                          <p:spTgt spid="610307">
                                            <p:txEl>
                                              <p:pRg st="2" end="2"/>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610307">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610307">
                                            <p:txEl>
                                              <p:pRg st="3" end="3"/>
                                            </p:txEl>
                                          </p:spTgt>
                                        </p:tgtEl>
                                        <p:attrNameLst>
                                          <p:attrName>style.visibility</p:attrName>
                                        </p:attrNameLst>
                                      </p:cBhvr>
                                      <p:to>
                                        <p:strVal val="visible"/>
                                      </p:to>
                                    </p:set>
                                    <p:anim calcmode="lin" valueType="num">
                                      <p:cBhvr additive="base">
                                        <p:cTn id="13" dur="500" fill="hold"/>
                                        <p:tgtEl>
                                          <p:spTgt spid="610307">
                                            <p:txEl>
                                              <p:pRg st="3" end="3"/>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610307">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610307">
                                            <p:txEl>
                                              <p:pRg st="4" end="4"/>
                                            </p:txEl>
                                          </p:spTgt>
                                        </p:tgtEl>
                                        <p:attrNameLst>
                                          <p:attrName>style.visibility</p:attrName>
                                        </p:attrNameLst>
                                      </p:cBhvr>
                                      <p:to>
                                        <p:strVal val="visible"/>
                                      </p:to>
                                    </p:set>
                                    <p:anim calcmode="lin" valueType="num">
                                      <p:cBhvr additive="base">
                                        <p:cTn id="19" dur="500" fill="hold"/>
                                        <p:tgtEl>
                                          <p:spTgt spid="610307">
                                            <p:txEl>
                                              <p:pRg st="4" end="4"/>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610307">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610307">
                                            <p:txEl>
                                              <p:pRg st="5" end="5"/>
                                            </p:txEl>
                                          </p:spTgt>
                                        </p:tgtEl>
                                        <p:attrNameLst>
                                          <p:attrName>style.visibility</p:attrName>
                                        </p:attrNameLst>
                                      </p:cBhvr>
                                      <p:to>
                                        <p:strVal val="visible"/>
                                      </p:to>
                                    </p:set>
                                    <p:anim calcmode="lin" valueType="num">
                                      <p:cBhvr additive="base">
                                        <p:cTn id="25" dur="500" fill="hold"/>
                                        <p:tgtEl>
                                          <p:spTgt spid="610307">
                                            <p:txEl>
                                              <p:pRg st="5" end="5"/>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610307">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610307">
                                            <p:txEl>
                                              <p:pRg st="6" end="6"/>
                                            </p:txEl>
                                          </p:spTgt>
                                        </p:tgtEl>
                                        <p:attrNameLst>
                                          <p:attrName>style.visibility</p:attrName>
                                        </p:attrNameLst>
                                      </p:cBhvr>
                                      <p:to>
                                        <p:strVal val="visible"/>
                                      </p:to>
                                    </p:set>
                                    <p:anim calcmode="lin" valueType="num">
                                      <p:cBhvr additive="base">
                                        <p:cTn id="31" dur="500" fill="hold"/>
                                        <p:tgtEl>
                                          <p:spTgt spid="610307">
                                            <p:txEl>
                                              <p:pRg st="6" end="6"/>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610307">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0307"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70371" name="Object 3"/>
          <p:cNvGraphicFramePr>
            <a:graphicFrameLocks noGrp="1" noChangeAspect="1"/>
          </p:cNvGraphicFramePr>
          <p:nvPr>
            <p:ph idx="1"/>
            <p:extLst>
              <p:ext uri="{D42A27DB-BD31-4B8C-83A1-F6EECF244321}">
                <p14:modId xmlns:p14="http://schemas.microsoft.com/office/powerpoint/2010/main" val="3427297048"/>
              </p:ext>
            </p:extLst>
          </p:nvPr>
        </p:nvGraphicFramePr>
        <p:xfrm>
          <a:off x="1117600" y="76200"/>
          <a:ext cx="7112000" cy="9767888"/>
        </p:xfrm>
        <a:graphic>
          <a:graphicData uri="http://schemas.openxmlformats.org/presentationml/2006/ole">
            <mc:AlternateContent xmlns:mc="http://schemas.openxmlformats.org/markup-compatibility/2006">
              <mc:Choice xmlns:v="urn:schemas-microsoft-com:vml" Requires="v">
                <p:oleObj spid="_x0000_s1053" name="Visio" r:id="rId4" imgW="6895800" imgH="9757080" progId="Visio.Drawing.11">
                  <p:embed/>
                </p:oleObj>
              </mc:Choice>
              <mc:Fallback>
                <p:oleObj name="Visio" r:id="rId4" imgW="6895800" imgH="9757080" progId="Visio.Drawing.11">
                  <p:embed/>
                  <p:pic>
                    <p:nvPicPr>
                      <p:cNvPr id="0" name=""/>
                      <p:cNvPicPr>
                        <a:picLocks noGrp="1"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117600" y="76200"/>
                        <a:ext cx="7112000" cy="9767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sp>
        <p:nvSpPr>
          <p:cNvPr id="570372" name="Line 4"/>
          <p:cNvSpPr>
            <a:spLocks noChangeShapeType="1"/>
          </p:cNvSpPr>
          <p:nvPr/>
        </p:nvSpPr>
        <p:spPr bwMode="auto">
          <a:xfrm flipV="1">
            <a:off x="1828800" y="533400"/>
            <a:ext cx="685800" cy="990600"/>
          </a:xfrm>
          <a:prstGeom prst="line">
            <a:avLst/>
          </a:prstGeom>
          <a:noFill/>
          <a:ln w="9525">
            <a:solidFill>
              <a:srgbClr val="FF0000"/>
            </a:solidFill>
            <a:round/>
            <a:headEnd/>
            <a:tailEnd type="triangle" w="med" len="med"/>
          </a:ln>
          <a:effectLst/>
        </p:spPr>
        <p:txBody>
          <a:bodyPr>
            <a:prstTxWarp prst="textNoShape">
              <a:avLst/>
            </a:prstTxWarp>
          </a:bodyPr>
          <a:lstStyle/>
          <a:p>
            <a:endParaRPr lang="en-US"/>
          </a:p>
        </p:txBody>
      </p:sp>
      <p:sp>
        <p:nvSpPr>
          <p:cNvPr id="570373" name="Line 5"/>
          <p:cNvSpPr>
            <a:spLocks noChangeShapeType="1"/>
          </p:cNvSpPr>
          <p:nvPr/>
        </p:nvSpPr>
        <p:spPr bwMode="auto">
          <a:xfrm flipV="1">
            <a:off x="1828800" y="914400"/>
            <a:ext cx="838200" cy="914400"/>
          </a:xfrm>
          <a:prstGeom prst="line">
            <a:avLst/>
          </a:prstGeom>
          <a:noFill/>
          <a:ln w="9525">
            <a:solidFill>
              <a:srgbClr val="FF0000"/>
            </a:solidFill>
            <a:round/>
            <a:headEnd/>
            <a:tailEnd type="triangle" w="med" len="med"/>
          </a:ln>
          <a:effectLst/>
        </p:spPr>
        <p:txBody>
          <a:bodyPr>
            <a:prstTxWarp prst="textNoShape">
              <a:avLst/>
            </a:prstTxWarp>
          </a:bodyPr>
          <a:lstStyle/>
          <a:p>
            <a:endParaRPr lang="en-US"/>
          </a:p>
        </p:txBody>
      </p:sp>
      <p:sp>
        <p:nvSpPr>
          <p:cNvPr id="570374" name="Line 6"/>
          <p:cNvSpPr>
            <a:spLocks noChangeShapeType="1"/>
          </p:cNvSpPr>
          <p:nvPr/>
        </p:nvSpPr>
        <p:spPr bwMode="auto">
          <a:xfrm>
            <a:off x="1981200" y="2133600"/>
            <a:ext cx="685800" cy="152400"/>
          </a:xfrm>
          <a:prstGeom prst="line">
            <a:avLst/>
          </a:prstGeom>
          <a:noFill/>
          <a:ln w="9525">
            <a:solidFill>
              <a:srgbClr val="FF0000"/>
            </a:solidFill>
            <a:round/>
            <a:headEnd/>
            <a:tailEnd type="triangle" w="med" len="med"/>
          </a:ln>
          <a:effectLst/>
        </p:spPr>
        <p:txBody>
          <a:bodyPr>
            <a:prstTxWarp prst="textNoShape">
              <a:avLst/>
            </a:prstTxWarp>
          </a:bodyPr>
          <a:lstStyle/>
          <a:p>
            <a:endParaRPr lang="en-US"/>
          </a:p>
        </p:txBody>
      </p:sp>
      <p:sp>
        <p:nvSpPr>
          <p:cNvPr id="570375" name="Oval 7"/>
          <p:cNvSpPr>
            <a:spLocks noChangeArrowheads="1"/>
          </p:cNvSpPr>
          <p:nvPr/>
        </p:nvSpPr>
        <p:spPr bwMode="auto">
          <a:xfrm>
            <a:off x="5410200" y="3657600"/>
            <a:ext cx="1524000" cy="762000"/>
          </a:xfrm>
          <a:prstGeom prst="ellipse">
            <a:avLst/>
          </a:prstGeom>
          <a:noFill/>
          <a:ln w="28575">
            <a:solidFill>
              <a:srgbClr val="FF0000"/>
            </a:solidFill>
            <a:round/>
            <a:headEnd/>
            <a:tailEnd/>
          </a:ln>
          <a:effectLst/>
        </p:spPr>
        <p:txBody>
          <a:bodyPr wrap="none" anchor="ctr">
            <a:prstTxWarp prst="textNoShape">
              <a:avLst/>
            </a:prstTxWarp>
          </a:bodyPr>
          <a:lstStyle/>
          <a:p>
            <a:endParaRPr lang="en-US"/>
          </a:p>
        </p:txBody>
      </p:sp>
      <p:sp>
        <p:nvSpPr>
          <p:cNvPr id="570376" name="Oval 8"/>
          <p:cNvSpPr>
            <a:spLocks noChangeArrowheads="1"/>
          </p:cNvSpPr>
          <p:nvPr/>
        </p:nvSpPr>
        <p:spPr bwMode="auto">
          <a:xfrm>
            <a:off x="5486400" y="5791200"/>
            <a:ext cx="1524000" cy="762000"/>
          </a:xfrm>
          <a:prstGeom prst="ellipse">
            <a:avLst/>
          </a:prstGeom>
          <a:noFill/>
          <a:ln w="28575">
            <a:solidFill>
              <a:srgbClr val="FF0000"/>
            </a:solidFill>
            <a:round/>
            <a:headEnd/>
            <a:tailEnd/>
          </a:ln>
          <a:effectLst/>
        </p:spPr>
        <p:txBody>
          <a:bodyPr wrap="none" anchor="ctr">
            <a:prstTxWarp prst="textNoShape">
              <a:avLst/>
            </a:prstTxWarp>
          </a:bodyPr>
          <a:lstStyle/>
          <a:p>
            <a:endParaRPr lang="en-US"/>
          </a:p>
        </p:txBody>
      </p:sp>
      <p:sp>
        <p:nvSpPr>
          <p:cNvPr id="570370" name="Rectangle 2"/>
          <p:cNvSpPr>
            <a:spLocks noGrp="1" noChangeArrowheads="1"/>
          </p:cNvSpPr>
          <p:nvPr>
            <p:ph type="title"/>
          </p:nvPr>
        </p:nvSpPr>
        <p:spPr>
          <a:xfrm>
            <a:off x="5791200" y="76200"/>
            <a:ext cx="3276600" cy="3352800"/>
          </a:xfrm>
          <a:solidFill>
            <a:schemeClr val="bg1"/>
          </a:solidFill>
          <a:scene3d>
            <a:camera prst="orthographicFront"/>
            <a:lightRig rig="threePt" dir="t"/>
          </a:scene3d>
          <a:sp3d>
            <a:bevelT/>
          </a:sp3d>
        </p:spPr>
        <p:txBody>
          <a:bodyPr/>
          <a:lstStyle/>
          <a:p>
            <a:pPr algn="ctr"/>
            <a:r>
              <a:rPr lang="en-US" dirty="0"/>
              <a:t>Common UML </a:t>
            </a:r>
            <a:br>
              <a:rPr lang="en-US" dirty="0"/>
            </a:br>
            <a:r>
              <a:rPr lang="en-US" dirty="0"/>
              <a:t>Class Notation</a:t>
            </a:r>
          </a:p>
        </p:txBody>
      </p:sp>
      <p:sp>
        <p:nvSpPr>
          <p:cNvPr id="10" name="Oval 7"/>
          <p:cNvSpPr>
            <a:spLocks noChangeArrowheads="1"/>
          </p:cNvSpPr>
          <p:nvPr/>
        </p:nvSpPr>
        <p:spPr bwMode="auto">
          <a:xfrm>
            <a:off x="2438400" y="2362200"/>
            <a:ext cx="228600" cy="228600"/>
          </a:xfrm>
          <a:prstGeom prst="ellipse">
            <a:avLst/>
          </a:prstGeom>
          <a:noFill/>
          <a:ln w="28575">
            <a:solidFill>
              <a:srgbClr val="FF0000"/>
            </a:solidFill>
            <a:round/>
            <a:headEnd/>
            <a:tailEnd/>
          </a:ln>
          <a:effectLst/>
        </p:spPr>
        <p:txBody>
          <a:bodyPr wrap="none" anchor="ctr">
            <a:prstTxWarp prst="textNoShape">
              <a:avLst/>
            </a:prstTxWarp>
          </a:bodyPr>
          <a:lstStyle/>
          <a:p>
            <a:endParaRPr lang="en-US"/>
          </a:p>
        </p:txBody>
      </p:sp>
      <p:sp>
        <p:nvSpPr>
          <p:cNvPr id="12" name="Oval 7"/>
          <p:cNvSpPr>
            <a:spLocks noChangeArrowheads="1"/>
          </p:cNvSpPr>
          <p:nvPr/>
        </p:nvSpPr>
        <p:spPr bwMode="auto">
          <a:xfrm>
            <a:off x="2438400" y="1143000"/>
            <a:ext cx="228600" cy="228600"/>
          </a:xfrm>
          <a:prstGeom prst="ellipse">
            <a:avLst/>
          </a:prstGeom>
          <a:noFill/>
          <a:ln w="28575">
            <a:solidFill>
              <a:srgbClr val="FF0000"/>
            </a:solidFill>
            <a:round/>
            <a:headEnd/>
            <a:tailEnd/>
          </a:ln>
          <a:effectLst/>
        </p:spPr>
        <p:txBody>
          <a:bodyPr wrap="none" anchor="ctr">
            <a:prstTxWarp prst="textNoShape">
              <a:avLst/>
            </a:prstTxWarp>
          </a:bodyPr>
          <a:lstStyle/>
          <a:p>
            <a:endParaRPr lang="en-US"/>
          </a:p>
        </p:txBody>
      </p:sp>
    </p:spTree>
    <p:extLst>
      <p:ext uri="{BB962C8B-B14F-4D97-AF65-F5344CB8AC3E}">
        <p14:creationId xmlns:p14="http://schemas.microsoft.com/office/powerpoint/2010/main" val="1161808333"/>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xmlns:p14="http://schemas.microsoft.com/office/powerpoint/2010/mai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570372"/>
                                        </p:tgtEl>
                                        <p:attrNameLst>
                                          <p:attrName>style.visibility</p:attrName>
                                        </p:attrNameLst>
                                      </p:cBhvr>
                                      <p:to>
                                        <p:strVal val="visible"/>
                                      </p:to>
                                    </p:set>
                                    <p:animEffect transition="in" filter="blinds(horizontal)">
                                      <p:cBhvr>
                                        <p:cTn id="7" dur="500"/>
                                        <p:tgtEl>
                                          <p:spTgt spid="570372"/>
                                        </p:tgtEl>
                                      </p:cBhvr>
                                    </p:animEffect>
                                  </p:childTnLst>
                                  <p:subTnLst>
                                    <p:set>
                                      <p:cBhvr override="childStyle">
                                        <p:cTn dur="1" fill="hold" display="0" masterRel="nextClick" afterEffect="1"/>
                                        <p:tgtEl>
                                          <p:spTgt spid="570372"/>
                                        </p:tgtEl>
                                        <p:attrNameLst>
                                          <p:attrName>style.visibility</p:attrName>
                                        </p:attrNameLst>
                                      </p:cBhvr>
                                      <p:to>
                                        <p:strVal val="hidden"/>
                                      </p:to>
                                    </p:set>
                                  </p:subTnLst>
                                </p:cTn>
                              </p:par>
                              <p:par>
                                <p:cTn id="8" presetID="3" presetClass="entr" presetSubtype="10" fill="hold" grpId="0" nodeType="withEffect">
                                  <p:stCondLst>
                                    <p:cond delay="0"/>
                                  </p:stCondLst>
                                  <p:childTnLst>
                                    <p:set>
                                      <p:cBhvr>
                                        <p:cTn id="9" dur="1" fill="hold">
                                          <p:stCondLst>
                                            <p:cond delay="0"/>
                                          </p:stCondLst>
                                        </p:cTn>
                                        <p:tgtEl>
                                          <p:spTgt spid="570373"/>
                                        </p:tgtEl>
                                        <p:attrNameLst>
                                          <p:attrName>style.visibility</p:attrName>
                                        </p:attrNameLst>
                                      </p:cBhvr>
                                      <p:to>
                                        <p:strVal val="visible"/>
                                      </p:to>
                                    </p:set>
                                    <p:animEffect transition="in" filter="blinds(horizontal)">
                                      <p:cBhvr>
                                        <p:cTn id="10" dur="500"/>
                                        <p:tgtEl>
                                          <p:spTgt spid="570373"/>
                                        </p:tgtEl>
                                      </p:cBhvr>
                                    </p:animEffect>
                                  </p:childTnLst>
                                  <p:subTnLst>
                                    <p:set>
                                      <p:cBhvr override="childStyle">
                                        <p:cTn dur="1" fill="hold" display="0" masterRel="nextClick" afterEffect="1"/>
                                        <p:tgtEl>
                                          <p:spTgt spid="570373"/>
                                        </p:tgtEl>
                                        <p:attrNameLst>
                                          <p:attrName>style.visibility</p:attrName>
                                        </p:attrNameLst>
                                      </p:cBhvr>
                                      <p:to>
                                        <p:strVal val="hidden"/>
                                      </p:to>
                                    </p:set>
                                  </p:subTnLst>
                                </p:cTn>
                              </p:par>
                              <p:par>
                                <p:cTn id="11" presetID="3" presetClass="entr" presetSubtype="10" fill="hold" grpId="0" nodeType="withEffect">
                                  <p:stCondLst>
                                    <p:cond delay="0"/>
                                  </p:stCondLst>
                                  <p:childTnLst>
                                    <p:set>
                                      <p:cBhvr>
                                        <p:cTn id="12" dur="1" fill="hold">
                                          <p:stCondLst>
                                            <p:cond delay="0"/>
                                          </p:stCondLst>
                                        </p:cTn>
                                        <p:tgtEl>
                                          <p:spTgt spid="570374"/>
                                        </p:tgtEl>
                                        <p:attrNameLst>
                                          <p:attrName>style.visibility</p:attrName>
                                        </p:attrNameLst>
                                      </p:cBhvr>
                                      <p:to>
                                        <p:strVal val="visible"/>
                                      </p:to>
                                    </p:set>
                                    <p:animEffect transition="in" filter="blinds(horizontal)">
                                      <p:cBhvr>
                                        <p:cTn id="13" dur="500"/>
                                        <p:tgtEl>
                                          <p:spTgt spid="570374"/>
                                        </p:tgtEl>
                                      </p:cBhvr>
                                    </p:animEffect>
                                  </p:childTnLst>
                                  <p:subTnLst>
                                    <p:set>
                                      <p:cBhvr override="childStyle">
                                        <p:cTn dur="1" fill="hold" display="0" masterRel="nextClick" afterEffect="1"/>
                                        <p:tgtEl>
                                          <p:spTgt spid="570374"/>
                                        </p:tgtEl>
                                        <p:attrNameLst>
                                          <p:attrName>style.visibility</p:attrName>
                                        </p:attrNameLst>
                                      </p:cBhvr>
                                      <p:to>
                                        <p:strVal val="hidden"/>
                                      </p:to>
                                    </p:set>
                                  </p:subTnLst>
                                </p:cTn>
                              </p:par>
                            </p:childTnLst>
                          </p:cTn>
                        </p:par>
                      </p:childTnLst>
                    </p:cTn>
                  </p:par>
                  <p:par>
                    <p:cTn id="14" fill="hold">
                      <p:stCondLst>
                        <p:cond delay="indefinite"/>
                      </p:stCondLst>
                      <p:childTnLst>
                        <p:par>
                          <p:cTn id="15" fill="hold">
                            <p:stCondLst>
                              <p:cond delay="0"/>
                            </p:stCondLst>
                            <p:childTnLst>
                              <p:par>
                                <p:cTn id="16" presetID="3" presetClass="entr" presetSubtype="10" fill="hold" grpId="0" nodeType="clickEffect">
                                  <p:stCondLst>
                                    <p:cond delay="0"/>
                                  </p:stCondLst>
                                  <p:childTnLst>
                                    <p:set>
                                      <p:cBhvr>
                                        <p:cTn id="17" dur="1" fill="hold">
                                          <p:stCondLst>
                                            <p:cond delay="0"/>
                                          </p:stCondLst>
                                        </p:cTn>
                                        <p:tgtEl>
                                          <p:spTgt spid="570375"/>
                                        </p:tgtEl>
                                        <p:attrNameLst>
                                          <p:attrName>style.visibility</p:attrName>
                                        </p:attrNameLst>
                                      </p:cBhvr>
                                      <p:to>
                                        <p:strVal val="visible"/>
                                      </p:to>
                                    </p:set>
                                    <p:animEffect transition="in" filter="blinds(horizontal)">
                                      <p:cBhvr>
                                        <p:cTn id="18" dur="500"/>
                                        <p:tgtEl>
                                          <p:spTgt spid="570375"/>
                                        </p:tgtEl>
                                      </p:cBhvr>
                                    </p:animEffect>
                                  </p:childTnLst>
                                  <p:subTnLst>
                                    <p:set>
                                      <p:cBhvr override="childStyle">
                                        <p:cTn dur="1" fill="hold" display="0" masterRel="nextClick" afterEffect="1"/>
                                        <p:tgtEl>
                                          <p:spTgt spid="570375"/>
                                        </p:tgtEl>
                                        <p:attrNameLst>
                                          <p:attrName>style.visibility</p:attrName>
                                        </p:attrNameLst>
                                      </p:cBhvr>
                                      <p:to>
                                        <p:strVal val="hidden"/>
                                      </p:to>
                                    </p:set>
                                  </p:subTnLst>
                                </p:cTn>
                              </p:par>
                            </p:childTnLst>
                          </p:cTn>
                        </p:par>
                      </p:childTnLst>
                    </p:cTn>
                  </p:par>
                  <p:par>
                    <p:cTn id="19" fill="hold">
                      <p:stCondLst>
                        <p:cond delay="indefinite"/>
                      </p:stCondLst>
                      <p:childTnLst>
                        <p:par>
                          <p:cTn id="20" fill="hold">
                            <p:stCondLst>
                              <p:cond delay="0"/>
                            </p:stCondLst>
                            <p:childTnLst>
                              <p:par>
                                <p:cTn id="21" presetID="3" presetClass="entr" presetSubtype="10" fill="hold" grpId="0" nodeType="clickEffect">
                                  <p:stCondLst>
                                    <p:cond delay="0"/>
                                  </p:stCondLst>
                                  <p:childTnLst>
                                    <p:set>
                                      <p:cBhvr>
                                        <p:cTn id="22" dur="1" fill="hold">
                                          <p:stCondLst>
                                            <p:cond delay="0"/>
                                          </p:stCondLst>
                                        </p:cTn>
                                        <p:tgtEl>
                                          <p:spTgt spid="570376"/>
                                        </p:tgtEl>
                                        <p:attrNameLst>
                                          <p:attrName>style.visibility</p:attrName>
                                        </p:attrNameLst>
                                      </p:cBhvr>
                                      <p:to>
                                        <p:strVal val="visible"/>
                                      </p:to>
                                    </p:set>
                                    <p:animEffect transition="in" filter="blinds(horizontal)">
                                      <p:cBhvr>
                                        <p:cTn id="23" dur="500"/>
                                        <p:tgtEl>
                                          <p:spTgt spid="570376"/>
                                        </p:tgtEl>
                                      </p:cBhvr>
                                    </p:animEffect>
                                  </p:childTnLst>
                                </p:cTn>
                              </p:par>
                            </p:childTnLst>
                          </p:cTn>
                        </p:par>
                      </p:childTnLst>
                    </p:cTn>
                  </p:par>
                  <p:par>
                    <p:cTn id="24" fill="hold">
                      <p:stCondLst>
                        <p:cond delay="indefinite"/>
                      </p:stCondLst>
                      <p:childTnLst>
                        <p:par>
                          <p:cTn id="25" fill="hold">
                            <p:stCondLst>
                              <p:cond delay="0"/>
                            </p:stCondLst>
                            <p:childTnLst>
                              <p:par>
                                <p:cTn id="26" presetID="3" presetClass="entr" presetSubtype="10" fill="hold" grpId="0" nodeType="clickEffect">
                                  <p:stCondLst>
                                    <p:cond delay="0"/>
                                  </p:stCondLst>
                                  <p:childTnLst>
                                    <p:set>
                                      <p:cBhvr>
                                        <p:cTn id="27" dur="1" fill="hold">
                                          <p:stCondLst>
                                            <p:cond delay="0"/>
                                          </p:stCondLst>
                                        </p:cTn>
                                        <p:tgtEl>
                                          <p:spTgt spid="10"/>
                                        </p:tgtEl>
                                        <p:attrNameLst>
                                          <p:attrName>style.visibility</p:attrName>
                                        </p:attrNameLst>
                                      </p:cBhvr>
                                      <p:to>
                                        <p:strVal val="visible"/>
                                      </p:to>
                                    </p:set>
                                    <p:animEffect transition="in" filter="blinds(horizontal)">
                                      <p:cBhvr>
                                        <p:cTn id="28" dur="500"/>
                                        <p:tgtEl>
                                          <p:spTgt spid="10"/>
                                        </p:tgtEl>
                                      </p:cBhvr>
                                    </p:animEffect>
                                  </p:childTnLst>
                                  <p:subTnLst>
                                    <p:set>
                                      <p:cBhvr override="childStyle">
                                        <p:cTn dur="1" fill="hold" display="0" masterRel="nextClick" afterEffect="1"/>
                                        <p:tgtEl>
                                          <p:spTgt spid="10"/>
                                        </p:tgtEl>
                                        <p:attrNameLst>
                                          <p:attrName>style.visibility</p:attrName>
                                        </p:attrNameLst>
                                      </p:cBhvr>
                                      <p:to>
                                        <p:strVal val="hidden"/>
                                      </p:to>
                                    </p:set>
                                  </p:subTnLst>
                                </p:cTn>
                              </p:par>
                              <p:par>
                                <p:cTn id="29" presetID="3" presetClass="entr" presetSubtype="10" fill="hold" grpId="0" nodeType="withEffect">
                                  <p:stCondLst>
                                    <p:cond delay="0"/>
                                  </p:stCondLst>
                                  <p:childTnLst>
                                    <p:set>
                                      <p:cBhvr>
                                        <p:cTn id="30" dur="1" fill="hold">
                                          <p:stCondLst>
                                            <p:cond delay="0"/>
                                          </p:stCondLst>
                                        </p:cTn>
                                        <p:tgtEl>
                                          <p:spTgt spid="12"/>
                                        </p:tgtEl>
                                        <p:attrNameLst>
                                          <p:attrName>style.visibility</p:attrName>
                                        </p:attrNameLst>
                                      </p:cBhvr>
                                      <p:to>
                                        <p:strVal val="visible"/>
                                      </p:to>
                                    </p:set>
                                    <p:animEffect transition="in" filter="blinds(horizontal)">
                                      <p:cBhvr>
                                        <p:cTn id="31" dur="500"/>
                                        <p:tgtEl>
                                          <p:spTgt spid="12"/>
                                        </p:tgtEl>
                                      </p:cBhvr>
                                    </p:animEffect>
                                  </p:childTnLst>
                                  <p:subTnLst>
                                    <p:set>
                                      <p:cBhvr override="childStyle">
                                        <p:cTn dur="1" fill="hold" display="0" masterRel="nextClick" afterEffect="1"/>
                                        <p:tgtEl>
                                          <p:spTgt spid="12"/>
                                        </p:tgtEl>
                                        <p:attrNameLst>
                                          <p:attrName>style.visibility</p:attrName>
                                        </p:attrNameLst>
                                      </p:cBhvr>
                                      <p:to>
                                        <p:strVal val="hidden"/>
                                      </p:to>
                                    </p:set>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0372" grpId="0" animBg="1"/>
      <p:bldP spid="570373" grpId="0" animBg="1"/>
      <p:bldP spid="570374" grpId="0" animBg="1"/>
      <p:bldP spid="570375" grpId="0" animBg="1"/>
      <p:bldP spid="570376" grpId="0" animBg="1"/>
      <p:bldP spid="10" grpId="0" animBg="1"/>
      <p:bldP spid="12"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1394" name="Rectangle 2"/>
          <p:cNvSpPr>
            <a:spLocks noGrp="1" noChangeArrowheads="1"/>
          </p:cNvSpPr>
          <p:nvPr>
            <p:ph type="title"/>
          </p:nvPr>
        </p:nvSpPr>
        <p:spPr>
          <a:xfrm>
            <a:off x="381000" y="304800"/>
            <a:ext cx="8229600" cy="609600"/>
          </a:xfrm>
        </p:spPr>
        <p:txBody>
          <a:bodyPr/>
          <a:lstStyle/>
          <a:p>
            <a:r>
              <a:rPr lang="en-US" dirty="0"/>
              <a:t>Recipe for a Design Class Diagram</a:t>
            </a:r>
          </a:p>
        </p:txBody>
      </p:sp>
      <p:sp>
        <p:nvSpPr>
          <p:cNvPr id="571395" name="Rectangle 3"/>
          <p:cNvSpPr>
            <a:spLocks noGrp="1" noChangeArrowheads="1"/>
          </p:cNvSpPr>
          <p:nvPr>
            <p:ph type="body" idx="1"/>
          </p:nvPr>
        </p:nvSpPr>
        <p:spPr>
          <a:xfrm>
            <a:off x="381000" y="1066800"/>
            <a:ext cx="8610600" cy="5410200"/>
          </a:xfrm>
        </p:spPr>
        <p:txBody>
          <a:bodyPr/>
          <a:lstStyle/>
          <a:p>
            <a:pPr marL="533400" indent="-533400">
              <a:spcBef>
                <a:spcPts val="0"/>
              </a:spcBef>
              <a:buSzTx/>
              <a:buFont typeface="Wingdings" charset="2"/>
              <a:buAutoNum type="arabicParenR"/>
            </a:pPr>
            <a:r>
              <a:rPr lang="en-US" sz="2400" dirty="0"/>
              <a:t>Identify all the </a:t>
            </a:r>
            <a:r>
              <a:rPr lang="en-US" sz="2400" i="1" dirty="0">
                <a:solidFill>
                  <a:srgbClr val="990000"/>
                </a:solidFill>
              </a:rPr>
              <a:t>classes</a:t>
            </a:r>
            <a:r>
              <a:rPr lang="en-US" sz="2400" dirty="0"/>
              <a:t> participating in the software solution by analyzing the interaction diagrams</a:t>
            </a:r>
          </a:p>
          <a:p>
            <a:pPr marL="533400" indent="-533400">
              <a:spcBef>
                <a:spcPts val="0"/>
              </a:spcBef>
              <a:buSzTx/>
              <a:buFont typeface="Wingdings" charset="2"/>
              <a:buAutoNum type="arabicParenR"/>
            </a:pPr>
            <a:r>
              <a:rPr lang="en-US" sz="2400" dirty="0"/>
              <a:t>Draw them in a </a:t>
            </a:r>
            <a:r>
              <a:rPr lang="en-US" sz="2400" u="sng" dirty="0"/>
              <a:t>class diagram</a:t>
            </a:r>
            <a:endParaRPr lang="en-US" sz="2400" dirty="0"/>
          </a:p>
          <a:p>
            <a:pPr marL="533400" indent="-533400">
              <a:spcBef>
                <a:spcPts val="0"/>
              </a:spcBef>
              <a:buSzTx/>
              <a:buFont typeface="Wingdings" charset="2"/>
              <a:buAutoNum type="arabicParenR"/>
            </a:pPr>
            <a:r>
              <a:rPr lang="en-US" sz="2400" dirty="0"/>
              <a:t>Duplicate the </a:t>
            </a:r>
            <a:r>
              <a:rPr lang="en-US" sz="2400" i="1" dirty="0">
                <a:solidFill>
                  <a:srgbClr val="990000"/>
                </a:solidFill>
              </a:rPr>
              <a:t>attributes</a:t>
            </a:r>
            <a:r>
              <a:rPr lang="en-US" sz="2400" b="0" dirty="0"/>
              <a:t> </a:t>
            </a:r>
            <a:r>
              <a:rPr lang="en-US" sz="2400" dirty="0"/>
              <a:t>from the associated concepts in the conceptual model</a:t>
            </a:r>
          </a:p>
          <a:p>
            <a:pPr marL="533400" indent="-533400">
              <a:spcBef>
                <a:spcPts val="0"/>
              </a:spcBef>
              <a:buSzTx/>
              <a:buFont typeface="Wingdings" charset="2"/>
              <a:buAutoNum type="arabicParenR"/>
            </a:pPr>
            <a:r>
              <a:rPr lang="en-US" sz="2400" dirty="0"/>
              <a:t>Add </a:t>
            </a:r>
            <a:r>
              <a:rPr lang="en-US" sz="2400" i="1" dirty="0">
                <a:solidFill>
                  <a:srgbClr val="990000"/>
                </a:solidFill>
              </a:rPr>
              <a:t>method</a:t>
            </a:r>
            <a:r>
              <a:rPr lang="en-US" sz="2400" b="0" dirty="0"/>
              <a:t> </a:t>
            </a:r>
            <a:r>
              <a:rPr lang="en-US" sz="2400" dirty="0"/>
              <a:t>names by analyzing the interaction diagrams</a:t>
            </a:r>
          </a:p>
          <a:p>
            <a:pPr marL="533400" indent="-533400">
              <a:spcBef>
                <a:spcPts val="0"/>
              </a:spcBef>
              <a:buSzTx/>
              <a:buFont typeface="Wingdings" charset="2"/>
              <a:buAutoNum type="arabicParenR"/>
            </a:pPr>
            <a:r>
              <a:rPr lang="en-US" sz="2400" dirty="0"/>
              <a:t>Add </a:t>
            </a:r>
            <a:r>
              <a:rPr lang="en-US" sz="2400" i="1" dirty="0">
                <a:solidFill>
                  <a:srgbClr val="990000"/>
                </a:solidFill>
              </a:rPr>
              <a:t>type</a:t>
            </a:r>
            <a:r>
              <a:rPr lang="en-US" sz="2400" b="0" dirty="0"/>
              <a:t> </a:t>
            </a:r>
            <a:r>
              <a:rPr lang="en-US" sz="2400" dirty="0"/>
              <a:t>information to the attributes and methods</a:t>
            </a:r>
          </a:p>
          <a:p>
            <a:pPr marL="533400" indent="-533400">
              <a:spcBef>
                <a:spcPts val="0"/>
              </a:spcBef>
              <a:buSzTx/>
              <a:buFont typeface="Wingdings" charset="2"/>
              <a:buAutoNum type="arabicParenR"/>
            </a:pPr>
            <a:r>
              <a:rPr lang="en-US" sz="2400" dirty="0"/>
              <a:t>Add the </a:t>
            </a:r>
            <a:r>
              <a:rPr lang="en-US" sz="2400" i="1" dirty="0">
                <a:solidFill>
                  <a:srgbClr val="990000"/>
                </a:solidFill>
              </a:rPr>
              <a:t>associations</a:t>
            </a:r>
            <a:r>
              <a:rPr lang="en-US" sz="2400" b="0" dirty="0"/>
              <a:t> </a:t>
            </a:r>
            <a:r>
              <a:rPr lang="en-US" sz="2400" dirty="0"/>
              <a:t>necessary to support the required attribute visibility</a:t>
            </a:r>
          </a:p>
          <a:p>
            <a:pPr marL="533400" indent="-533400">
              <a:spcBef>
                <a:spcPts val="0"/>
              </a:spcBef>
              <a:buSzTx/>
              <a:buFont typeface="Wingdings" charset="2"/>
              <a:buAutoNum type="arabicParenR"/>
            </a:pPr>
            <a:r>
              <a:rPr lang="en-US" sz="2400" dirty="0"/>
              <a:t>Add </a:t>
            </a:r>
            <a:r>
              <a:rPr lang="en-US" sz="2400" i="1" dirty="0">
                <a:solidFill>
                  <a:srgbClr val="990000"/>
                </a:solidFill>
              </a:rPr>
              <a:t>navigability</a:t>
            </a:r>
            <a:r>
              <a:rPr lang="en-US" sz="2400" dirty="0"/>
              <a:t> arrows to the associations to indicate the direction of attribute visibility</a:t>
            </a:r>
          </a:p>
          <a:p>
            <a:pPr marL="533400" indent="-533400">
              <a:spcBef>
                <a:spcPts val="0"/>
              </a:spcBef>
              <a:buSzTx/>
              <a:buFont typeface="Wingdings" charset="2"/>
              <a:buAutoNum type="arabicParenR"/>
            </a:pPr>
            <a:r>
              <a:rPr lang="en-US" sz="2400" dirty="0"/>
              <a:t>Add </a:t>
            </a:r>
            <a:r>
              <a:rPr lang="en-US" sz="2400" i="1" dirty="0">
                <a:solidFill>
                  <a:srgbClr val="990000"/>
                </a:solidFill>
              </a:rPr>
              <a:t>dependency</a:t>
            </a:r>
            <a:r>
              <a:rPr lang="en-US" sz="2400" b="0" dirty="0"/>
              <a:t> </a:t>
            </a:r>
            <a:r>
              <a:rPr lang="en-US" sz="2400" dirty="0"/>
              <a:t>relationship lines to indicate non-attribute visibility</a:t>
            </a:r>
          </a:p>
        </p:txBody>
      </p:sp>
    </p:spTree>
    <p:extLst>
      <p:ext uri="{BB962C8B-B14F-4D97-AF65-F5344CB8AC3E}">
        <p14:creationId xmlns:p14="http://schemas.microsoft.com/office/powerpoint/2010/main" val="2885476190"/>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xmlns:p14="http://schemas.microsoft.com/office/powerpoint/2010/mai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571395">
                                            <p:txEl>
                                              <p:pRg st="1" end="1"/>
                                            </p:txEl>
                                          </p:spTgt>
                                        </p:tgtEl>
                                        <p:attrNameLst>
                                          <p:attrName>style.visibility</p:attrName>
                                        </p:attrNameLst>
                                      </p:cBhvr>
                                      <p:to>
                                        <p:strVal val="visible"/>
                                      </p:to>
                                    </p:set>
                                    <p:anim calcmode="lin" valueType="num">
                                      <p:cBhvr additive="base">
                                        <p:cTn id="7" dur="500" fill="hold"/>
                                        <p:tgtEl>
                                          <p:spTgt spid="571395">
                                            <p:txEl>
                                              <p:pRg st="1" end="1"/>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571395">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571395">
                                            <p:txEl>
                                              <p:pRg st="2" end="2"/>
                                            </p:txEl>
                                          </p:spTgt>
                                        </p:tgtEl>
                                        <p:attrNameLst>
                                          <p:attrName>style.visibility</p:attrName>
                                        </p:attrNameLst>
                                      </p:cBhvr>
                                      <p:to>
                                        <p:strVal val="visible"/>
                                      </p:to>
                                    </p:set>
                                    <p:anim calcmode="lin" valueType="num">
                                      <p:cBhvr additive="base">
                                        <p:cTn id="13" dur="500" fill="hold"/>
                                        <p:tgtEl>
                                          <p:spTgt spid="571395">
                                            <p:txEl>
                                              <p:pRg st="2" end="2"/>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571395">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571395">
                                            <p:txEl>
                                              <p:pRg st="3" end="3"/>
                                            </p:txEl>
                                          </p:spTgt>
                                        </p:tgtEl>
                                        <p:attrNameLst>
                                          <p:attrName>style.visibility</p:attrName>
                                        </p:attrNameLst>
                                      </p:cBhvr>
                                      <p:to>
                                        <p:strVal val="visible"/>
                                      </p:to>
                                    </p:set>
                                    <p:anim calcmode="lin" valueType="num">
                                      <p:cBhvr additive="base">
                                        <p:cTn id="19" dur="500" fill="hold"/>
                                        <p:tgtEl>
                                          <p:spTgt spid="571395">
                                            <p:txEl>
                                              <p:pRg st="3" end="3"/>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571395">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571395">
                                            <p:txEl>
                                              <p:pRg st="4" end="4"/>
                                            </p:txEl>
                                          </p:spTgt>
                                        </p:tgtEl>
                                        <p:attrNameLst>
                                          <p:attrName>style.visibility</p:attrName>
                                        </p:attrNameLst>
                                      </p:cBhvr>
                                      <p:to>
                                        <p:strVal val="visible"/>
                                      </p:to>
                                    </p:set>
                                    <p:anim calcmode="lin" valueType="num">
                                      <p:cBhvr additive="base">
                                        <p:cTn id="25" dur="500" fill="hold"/>
                                        <p:tgtEl>
                                          <p:spTgt spid="571395">
                                            <p:txEl>
                                              <p:pRg st="4" end="4"/>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571395">
                                            <p:txEl>
                                              <p:pRg st="4" end="4"/>
                                            </p:txEl>
                                          </p:spTgt>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8" fill="hold" grpId="0" nodeType="clickEffect">
                                  <p:stCondLst>
                                    <p:cond delay="0"/>
                                  </p:stCondLst>
                                  <p:childTnLst>
                                    <p:set>
                                      <p:cBhvr>
                                        <p:cTn id="30" dur="1" fill="hold">
                                          <p:stCondLst>
                                            <p:cond delay="0"/>
                                          </p:stCondLst>
                                        </p:cTn>
                                        <p:tgtEl>
                                          <p:spTgt spid="571395">
                                            <p:txEl>
                                              <p:pRg st="5" end="5"/>
                                            </p:txEl>
                                          </p:spTgt>
                                        </p:tgtEl>
                                        <p:attrNameLst>
                                          <p:attrName>style.visibility</p:attrName>
                                        </p:attrNameLst>
                                      </p:cBhvr>
                                      <p:to>
                                        <p:strVal val="visible"/>
                                      </p:to>
                                    </p:set>
                                    <p:anim calcmode="lin" valueType="num">
                                      <p:cBhvr additive="base">
                                        <p:cTn id="31" dur="500" fill="hold"/>
                                        <p:tgtEl>
                                          <p:spTgt spid="571395">
                                            <p:txEl>
                                              <p:pRg st="5" end="5"/>
                                            </p:txEl>
                                          </p:spTgt>
                                        </p:tgtEl>
                                        <p:attrNameLst>
                                          <p:attrName>ppt_x</p:attrName>
                                        </p:attrNameLst>
                                      </p:cBhvr>
                                      <p:tavLst>
                                        <p:tav tm="0">
                                          <p:val>
                                            <p:strVal val="0-#ppt_w/2"/>
                                          </p:val>
                                        </p:tav>
                                        <p:tav tm="100000">
                                          <p:val>
                                            <p:strVal val="#ppt_x"/>
                                          </p:val>
                                        </p:tav>
                                      </p:tavLst>
                                    </p:anim>
                                    <p:anim calcmode="lin" valueType="num">
                                      <p:cBhvr additive="base">
                                        <p:cTn id="32" dur="500" fill="hold"/>
                                        <p:tgtEl>
                                          <p:spTgt spid="571395">
                                            <p:txEl>
                                              <p:pRg st="5" end="5"/>
                                            </p:txEl>
                                          </p:spTgt>
                                        </p:tgtEl>
                                        <p:attrNameLst>
                                          <p:attrName>ppt_y</p:attrName>
                                        </p:attrNameLst>
                                      </p:cBhvr>
                                      <p:tavLst>
                                        <p:tav tm="0">
                                          <p:val>
                                            <p:strVal val="#ppt_y"/>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8" fill="hold" grpId="0" nodeType="clickEffect">
                                  <p:stCondLst>
                                    <p:cond delay="0"/>
                                  </p:stCondLst>
                                  <p:childTnLst>
                                    <p:set>
                                      <p:cBhvr>
                                        <p:cTn id="36" dur="1" fill="hold">
                                          <p:stCondLst>
                                            <p:cond delay="0"/>
                                          </p:stCondLst>
                                        </p:cTn>
                                        <p:tgtEl>
                                          <p:spTgt spid="571395">
                                            <p:txEl>
                                              <p:pRg st="6" end="6"/>
                                            </p:txEl>
                                          </p:spTgt>
                                        </p:tgtEl>
                                        <p:attrNameLst>
                                          <p:attrName>style.visibility</p:attrName>
                                        </p:attrNameLst>
                                      </p:cBhvr>
                                      <p:to>
                                        <p:strVal val="visible"/>
                                      </p:to>
                                    </p:set>
                                    <p:anim calcmode="lin" valueType="num">
                                      <p:cBhvr additive="base">
                                        <p:cTn id="37" dur="500" fill="hold"/>
                                        <p:tgtEl>
                                          <p:spTgt spid="571395">
                                            <p:txEl>
                                              <p:pRg st="6" end="6"/>
                                            </p:txEl>
                                          </p:spTgt>
                                        </p:tgtEl>
                                        <p:attrNameLst>
                                          <p:attrName>ppt_x</p:attrName>
                                        </p:attrNameLst>
                                      </p:cBhvr>
                                      <p:tavLst>
                                        <p:tav tm="0">
                                          <p:val>
                                            <p:strVal val="0-#ppt_w/2"/>
                                          </p:val>
                                        </p:tav>
                                        <p:tav tm="100000">
                                          <p:val>
                                            <p:strVal val="#ppt_x"/>
                                          </p:val>
                                        </p:tav>
                                      </p:tavLst>
                                    </p:anim>
                                    <p:anim calcmode="lin" valueType="num">
                                      <p:cBhvr additive="base">
                                        <p:cTn id="38" dur="500" fill="hold"/>
                                        <p:tgtEl>
                                          <p:spTgt spid="571395">
                                            <p:txEl>
                                              <p:pRg st="6" end="6"/>
                                            </p:txEl>
                                          </p:spTgt>
                                        </p:tgtEl>
                                        <p:attrNameLst>
                                          <p:attrName>ppt_y</p:attrName>
                                        </p:attrNameLst>
                                      </p:cBhvr>
                                      <p:tavLst>
                                        <p:tav tm="0">
                                          <p:val>
                                            <p:strVal val="#ppt_y"/>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8" fill="hold" grpId="0" nodeType="clickEffect">
                                  <p:stCondLst>
                                    <p:cond delay="0"/>
                                  </p:stCondLst>
                                  <p:childTnLst>
                                    <p:set>
                                      <p:cBhvr>
                                        <p:cTn id="42" dur="1" fill="hold">
                                          <p:stCondLst>
                                            <p:cond delay="0"/>
                                          </p:stCondLst>
                                        </p:cTn>
                                        <p:tgtEl>
                                          <p:spTgt spid="571395">
                                            <p:txEl>
                                              <p:pRg st="7" end="7"/>
                                            </p:txEl>
                                          </p:spTgt>
                                        </p:tgtEl>
                                        <p:attrNameLst>
                                          <p:attrName>style.visibility</p:attrName>
                                        </p:attrNameLst>
                                      </p:cBhvr>
                                      <p:to>
                                        <p:strVal val="visible"/>
                                      </p:to>
                                    </p:set>
                                    <p:anim calcmode="lin" valueType="num">
                                      <p:cBhvr additive="base">
                                        <p:cTn id="43" dur="500" fill="hold"/>
                                        <p:tgtEl>
                                          <p:spTgt spid="571395">
                                            <p:txEl>
                                              <p:pRg st="7" end="7"/>
                                            </p:txEl>
                                          </p:spTgt>
                                        </p:tgtEl>
                                        <p:attrNameLst>
                                          <p:attrName>ppt_x</p:attrName>
                                        </p:attrNameLst>
                                      </p:cBhvr>
                                      <p:tavLst>
                                        <p:tav tm="0">
                                          <p:val>
                                            <p:strVal val="0-#ppt_w/2"/>
                                          </p:val>
                                        </p:tav>
                                        <p:tav tm="100000">
                                          <p:val>
                                            <p:strVal val="#ppt_x"/>
                                          </p:val>
                                        </p:tav>
                                      </p:tavLst>
                                    </p:anim>
                                    <p:anim calcmode="lin" valueType="num">
                                      <p:cBhvr additive="base">
                                        <p:cTn id="44" dur="500" fill="hold"/>
                                        <p:tgtEl>
                                          <p:spTgt spid="571395">
                                            <p:txEl>
                                              <p:pRg st="7" end="7"/>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1395" grpId="0" build="p"/>
    </p:bldLst>
  </p:timing>
</p:sld>
</file>

<file path=ppt/tags/tag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heme/theme1.xml><?xml version="1.0" encoding="utf-8"?>
<a:theme xmlns:a="http://schemas.openxmlformats.org/drawingml/2006/main" name="2007FairfaxShowcaseSE-Slides-Bohner">
  <a:themeElements>
    <a:clrScheme name="">
      <a:dk1>
        <a:srgbClr val="000000"/>
      </a:dk1>
      <a:lt1>
        <a:srgbClr val="FFFFFF"/>
      </a:lt1>
      <a:dk2>
        <a:srgbClr val="FFFFFF"/>
      </a:dk2>
      <a:lt2>
        <a:srgbClr val="808080"/>
      </a:lt2>
      <a:accent1>
        <a:srgbClr val="80000A"/>
      </a:accent1>
      <a:accent2>
        <a:srgbClr val="81460A"/>
      </a:accent2>
      <a:accent3>
        <a:srgbClr val="FFFFFF"/>
      </a:accent3>
      <a:accent4>
        <a:srgbClr val="000000"/>
      </a:accent4>
      <a:accent5>
        <a:srgbClr val="C0AAAA"/>
      </a:accent5>
      <a:accent6>
        <a:srgbClr val="743F08"/>
      </a:accent6>
      <a:hlink>
        <a:srgbClr val="805255"/>
      </a:hlink>
      <a:folHlink>
        <a:srgbClr val="B2B2B2"/>
      </a:folHlink>
    </a:clrScheme>
    <a:fontScheme name="2007FairfaxShowcaseSE-Slides-Bohner">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Arial" charset="0"/>
            <a:ea typeface="ＭＳ Ｐゴシック" charset="-128"/>
            <a:cs typeface="ＭＳ Ｐゴシック"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Arial" charset="0"/>
            <a:ea typeface="ＭＳ Ｐゴシック" charset="-128"/>
            <a:cs typeface="ＭＳ Ｐゴシック" charset="-128"/>
          </a:defRPr>
        </a:defPPr>
      </a:lstStyle>
    </a:lnDef>
  </a:objectDefaults>
  <a:extraClrSchemeLst>
    <a:extraClrScheme>
      <a:clrScheme name="2007FairfaxShowcaseSE-Slides-Bohner 1">
        <a:dk1>
          <a:srgbClr val="666699"/>
        </a:dk1>
        <a:lt1>
          <a:srgbClr val="FFFFFF"/>
        </a:lt1>
        <a:dk2>
          <a:srgbClr val="000066"/>
        </a:dk2>
        <a:lt2>
          <a:srgbClr val="FFFFFF"/>
        </a:lt2>
        <a:accent1>
          <a:srgbClr val="0066FF"/>
        </a:accent1>
        <a:accent2>
          <a:srgbClr val="3333FF"/>
        </a:accent2>
        <a:accent3>
          <a:srgbClr val="AAAAB8"/>
        </a:accent3>
        <a:accent4>
          <a:srgbClr val="DADADA"/>
        </a:accent4>
        <a:accent5>
          <a:srgbClr val="AAB8FF"/>
        </a:accent5>
        <a:accent6>
          <a:srgbClr val="2D2DE7"/>
        </a:accent6>
        <a:hlink>
          <a:srgbClr val="0000CC"/>
        </a:hlink>
        <a:folHlink>
          <a:srgbClr val="B2B2B2"/>
        </a:folHlink>
      </a:clrScheme>
      <a:clrMap bg1="dk2" tx1="lt1" bg2="dk1" tx2="lt2" accent1="accent1" accent2="accent2" accent3="accent3" accent4="accent4" accent5="accent5" accent6="accent6" hlink="hlink" folHlink="folHlink"/>
    </a:extraClrScheme>
    <a:extraClrScheme>
      <a:clrScheme name="2007FairfaxShowcaseSE-Slides-Bohner 2">
        <a:dk1>
          <a:srgbClr val="000000"/>
        </a:dk1>
        <a:lt1>
          <a:srgbClr val="FFFFFF"/>
        </a:lt1>
        <a:dk2>
          <a:srgbClr val="334B49"/>
        </a:dk2>
        <a:lt2>
          <a:srgbClr val="FFFFFF"/>
        </a:lt2>
        <a:accent1>
          <a:srgbClr val="009999"/>
        </a:accent1>
        <a:accent2>
          <a:srgbClr val="008080"/>
        </a:accent2>
        <a:accent3>
          <a:srgbClr val="ADB1B1"/>
        </a:accent3>
        <a:accent4>
          <a:srgbClr val="DADADA"/>
        </a:accent4>
        <a:accent5>
          <a:srgbClr val="AACACA"/>
        </a:accent5>
        <a:accent6>
          <a:srgbClr val="007373"/>
        </a:accent6>
        <a:hlink>
          <a:srgbClr val="006666"/>
        </a:hlink>
        <a:folHlink>
          <a:srgbClr val="B2B2B2"/>
        </a:folHlink>
      </a:clrScheme>
      <a:clrMap bg1="dk2" tx1="lt1" bg2="dk1" tx2="lt2" accent1="accent1" accent2="accent2" accent3="accent3" accent4="accent4" accent5="accent5" accent6="accent6" hlink="hlink" folHlink="folHlink"/>
    </a:extraClrScheme>
    <a:extraClrScheme>
      <a:clrScheme name="2007FairfaxShowcaseSE-Slides-Bohner 3">
        <a:dk1>
          <a:srgbClr val="000000"/>
        </a:dk1>
        <a:lt1>
          <a:srgbClr val="FFFFFF"/>
        </a:lt1>
        <a:dk2>
          <a:srgbClr val="FFFFFF"/>
        </a:dk2>
        <a:lt2>
          <a:srgbClr val="808080"/>
        </a:lt2>
        <a:accent1>
          <a:srgbClr val="FF9900"/>
        </a:accent1>
        <a:accent2>
          <a:srgbClr val="FCB138"/>
        </a:accent2>
        <a:accent3>
          <a:srgbClr val="FFFFFF"/>
        </a:accent3>
        <a:accent4>
          <a:srgbClr val="000000"/>
        </a:accent4>
        <a:accent5>
          <a:srgbClr val="FFCAAA"/>
        </a:accent5>
        <a:accent6>
          <a:srgbClr val="E4A032"/>
        </a:accent6>
        <a:hlink>
          <a:srgbClr val="FCC66E"/>
        </a:hlink>
        <a:folHlink>
          <a:srgbClr val="B2B2B2"/>
        </a:folHlink>
      </a:clrScheme>
      <a:clrMap bg1="lt1" tx1="dk1" bg2="lt2" tx2="dk2" accent1="accent1" accent2="accent2" accent3="accent3" accent4="accent4" accent5="accent5" accent6="accent6" hlink="hlink" folHlink="folHlink"/>
    </a:extraClrScheme>
    <a:extraClrScheme>
      <a:clrScheme name="2007FairfaxShowcaseSE-Slides-Bohner 4">
        <a:dk1>
          <a:srgbClr val="000000"/>
        </a:dk1>
        <a:lt1>
          <a:srgbClr val="FFFFFF"/>
        </a:lt1>
        <a:dk2>
          <a:srgbClr val="FFFFFF"/>
        </a:dk2>
        <a:lt2>
          <a:srgbClr val="808080"/>
        </a:lt2>
        <a:accent1>
          <a:srgbClr val="440044"/>
        </a:accent1>
        <a:accent2>
          <a:srgbClr val="790571"/>
        </a:accent2>
        <a:accent3>
          <a:srgbClr val="FFFFFF"/>
        </a:accent3>
        <a:accent4>
          <a:srgbClr val="000000"/>
        </a:accent4>
        <a:accent5>
          <a:srgbClr val="B0AAB0"/>
        </a:accent5>
        <a:accent6>
          <a:srgbClr val="6D0466"/>
        </a:accent6>
        <a:hlink>
          <a:srgbClr val="9F839F"/>
        </a:hlink>
        <a:folHlink>
          <a:srgbClr val="B2B2B2"/>
        </a:folHlink>
      </a:clrScheme>
      <a:clrMap bg1="lt1" tx1="dk1" bg2="lt2" tx2="dk2" accent1="accent1" accent2="accent2" accent3="accent3" accent4="accent4" accent5="accent5" accent6="accent6" hlink="hlink" folHlink="folHlink"/>
    </a:extraClrScheme>
    <a:extraClrScheme>
      <a:clrScheme name="2007FairfaxShowcaseSE-Slides-Bohner 5">
        <a:dk1>
          <a:srgbClr val="000000"/>
        </a:dk1>
        <a:lt1>
          <a:srgbClr val="FFFFFF"/>
        </a:lt1>
        <a:dk2>
          <a:srgbClr val="FFFFFF"/>
        </a:dk2>
        <a:lt2>
          <a:srgbClr val="666699"/>
        </a:lt2>
        <a:accent1>
          <a:srgbClr val="779F92"/>
        </a:accent1>
        <a:accent2>
          <a:srgbClr val="9DC2D7"/>
        </a:accent2>
        <a:accent3>
          <a:srgbClr val="FFFFFF"/>
        </a:accent3>
        <a:accent4>
          <a:srgbClr val="000000"/>
        </a:accent4>
        <a:accent5>
          <a:srgbClr val="BDCDC7"/>
        </a:accent5>
        <a:accent6>
          <a:srgbClr val="8EB0C3"/>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2007FairfaxShowcaseSE-Slides-Bohner 6">
        <a:dk1>
          <a:srgbClr val="6A0000"/>
        </a:dk1>
        <a:lt1>
          <a:srgbClr val="FFFFFF"/>
        </a:lt1>
        <a:dk2>
          <a:srgbClr val="FFFFFF"/>
        </a:dk2>
        <a:lt2>
          <a:srgbClr val="666699"/>
        </a:lt2>
        <a:accent1>
          <a:srgbClr val="CC3300"/>
        </a:accent1>
        <a:accent2>
          <a:srgbClr val="CC6600"/>
        </a:accent2>
        <a:accent3>
          <a:srgbClr val="FFFFFF"/>
        </a:accent3>
        <a:accent4>
          <a:srgbClr val="590000"/>
        </a:accent4>
        <a:accent5>
          <a:srgbClr val="E2ADAA"/>
        </a:accent5>
        <a:accent6>
          <a:srgbClr val="B95C00"/>
        </a:accent6>
        <a:hlink>
          <a:srgbClr val="CC9900"/>
        </a:hlink>
        <a:folHlink>
          <a:srgbClr val="B2B2B2"/>
        </a:folHlink>
      </a:clrScheme>
      <a:clrMap bg1="lt1" tx1="dk1" bg2="lt2" tx2="dk2" accent1="accent1" accent2="accent2" accent3="accent3" accent4="accent4" accent5="accent5" accent6="accent6" hlink="hlink" folHlink="folHlink"/>
    </a:extraClrScheme>
    <a:extraClrScheme>
      <a:clrScheme name="2007FairfaxShowcaseSE-Slides-Bohner 7">
        <a:dk1>
          <a:srgbClr val="4F4F77"/>
        </a:dk1>
        <a:lt1>
          <a:srgbClr val="FFFFFF"/>
        </a:lt1>
        <a:dk2>
          <a:srgbClr val="4A7911"/>
        </a:dk2>
        <a:lt2>
          <a:srgbClr val="FFFFFF"/>
        </a:lt2>
        <a:accent1>
          <a:srgbClr val="336600"/>
        </a:accent1>
        <a:accent2>
          <a:srgbClr val="669900"/>
        </a:accent2>
        <a:accent3>
          <a:srgbClr val="B1BEAA"/>
        </a:accent3>
        <a:accent4>
          <a:srgbClr val="DADADA"/>
        </a:accent4>
        <a:accent5>
          <a:srgbClr val="ADB8AA"/>
        </a:accent5>
        <a:accent6>
          <a:srgbClr val="5C8A00"/>
        </a:accent6>
        <a:hlink>
          <a:srgbClr val="99CC00"/>
        </a:hlink>
        <a:folHlink>
          <a:srgbClr val="B2B2B2"/>
        </a:folHlink>
      </a:clrScheme>
      <a:clrMap bg1="dk2" tx1="lt1" bg2="dk1" tx2="lt2" accent1="accent1" accent2="accent2" accent3="accent3" accent4="accent4" accent5="accent5" accent6="accent6" hlink="hlink" folHlink="folHlink"/>
    </a:extraClrScheme>
    <a:extraClrScheme>
      <a:clrScheme name="2007FairfaxShowcaseSE-Slides-Bohner 8">
        <a:dk1>
          <a:srgbClr val="003300"/>
        </a:dk1>
        <a:lt1>
          <a:srgbClr val="FFFFFF"/>
        </a:lt1>
        <a:dk2>
          <a:srgbClr val="FFFFFF"/>
        </a:dk2>
        <a:lt2>
          <a:srgbClr val="4F4F77"/>
        </a:lt2>
        <a:accent1>
          <a:srgbClr val="336600"/>
        </a:accent1>
        <a:accent2>
          <a:srgbClr val="669900"/>
        </a:accent2>
        <a:accent3>
          <a:srgbClr val="FFFFFF"/>
        </a:accent3>
        <a:accent4>
          <a:srgbClr val="002A00"/>
        </a:accent4>
        <a:accent5>
          <a:srgbClr val="ADB8AA"/>
        </a:accent5>
        <a:accent6>
          <a:srgbClr val="5C8A00"/>
        </a:accent6>
        <a:hlink>
          <a:srgbClr val="99CC00"/>
        </a:hlink>
        <a:folHlink>
          <a:srgbClr val="B2B2B2"/>
        </a:folHlink>
      </a:clrScheme>
      <a:clrMap bg1="lt1" tx1="dk1" bg2="lt2" tx2="dk2" accent1="accent1" accent2="accent2" accent3="accent3" accent4="accent4" accent5="accent5" accent6="accent6" hlink="hlink" folHlink="folHlink"/>
    </a:extraClrScheme>
    <a:extraClrScheme>
      <a:clrScheme name="2007FairfaxShowcaseSE-Slides-Bohner 9">
        <a:dk1>
          <a:srgbClr val="808080"/>
        </a:dk1>
        <a:lt1>
          <a:srgbClr val="FFFFFF"/>
        </a:lt1>
        <a:dk2>
          <a:srgbClr val="2F978D"/>
        </a:dk2>
        <a:lt2>
          <a:srgbClr val="FFFFFF"/>
        </a:lt2>
        <a:accent1>
          <a:srgbClr val="008080"/>
        </a:accent1>
        <a:accent2>
          <a:srgbClr val="009999"/>
        </a:accent2>
        <a:accent3>
          <a:srgbClr val="ADC9C5"/>
        </a:accent3>
        <a:accent4>
          <a:srgbClr val="DADADA"/>
        </a:accent4>
        <a:accent5>
          <a:srgbClr val="AAC0C0"/>
        </a:accent5>
        <a:accent6>
          <a:srgbClr val="008A8A"/>
        </a:accent6>
        <a:hlink>
          <a:srgbClr val="70CAC6"/>
        </a:hlink>
        <a:folHlink>
          <a:srgbClr val="B2B2B2"/>
        </a:folHlink>
      </a:clrScheme>
      <a:clrMap bg1="dk2" tx1="lt1" bg2="dk1" tx2="lt2" accent1="accent1" accent2="accent2" accent3="accent3" accent4="accent4" accent5="accent5" accent6="accent6" hlink="hlink" folHlink="folHlink"/>
    </a:extraClrScheme>
    <a:extraClrScheme>
      <a:clrScheme name="2007FairfaxShowcaseSE-Slides-Bohner 10">
        <a:dk1>
          <a:srgbClr val="4F4F77"/>
        </a:dk1>
        <a:lt1>
          <a:srgbClr val="FFFFFF"/>
        </a:lt1>
        <a:dk2>
          <a:srgbClr val="330000"/>
        </a:dk2>
        <a:lt2>
          <a:srgbClr val="FFFFFF"/>
        </a:lt2>
        <a:accent1>
          <a:srgbClr val="822504"/>
        </a:accent1>
        <a:accent2>
          <a:srgbClr val="9E2A06"/>
        </a:accent2>
        <a:accent3>
          <a:srgbClr val="ADAAAA"/>
        </a:accent3>
        <a:accent4>
          <a:srgbClr val="DADADA"/>
        </a:accent4>
        <a:accent5>
          <a:srgbClr val="C1ACAA"/>
        </a:accent5>
        <a:accent6>
          <a:srgbClr val="8F2505"/>
        </a:accent6>
        <a:hlink>
          <a:srgbClr val="7C0704"/>
        </a:hlink>
        <a:folHlink>
          <a:srgbClr val="B2B2B2"/>
        </a:folHlink>
      </a:clrScheme>
      <a:clrMap bg1="dk2" tx1="lt1" bg2="dk1" tx2="lt2" accent1="accent1" accent2="accent2" accent3="accent3" accent4="accent4" accent5="accent5" accent6="accent6" hlink="hlink" folHlink="folHlink"/>
    </a:extraClrScheme>
    <a:extraClrScheme>
      <a:clrScheme name="2007FairfaxShowcaseSE-Slides-Bohner 11">
        <a:dk1>
          <a:srgbClr val="333333"/>
        </a:dk1>
        <a:lt1>
          <a:srgbClr val="FFFFFF"/>
        </a:lt1>
        <a:dk2>
          <a:srgbClr val="333399"/>
        </a:dk2>
        <a:lt2>
          <a:srgbClr val="FFFFFF"/>
        </a:lt2>
        <a:accent1>
          <a:srgbClr val="006699"/>
        </a:accent1>
        <a:accent2>
          <a:srgbClr val="0386AF"/>
        </a:accent2>
        <a:accent3>
          <a:srgbClr val="ADADCA"/>
        </a:accent3>
        <a:accent4>
          <a:srgbClr val="DADADA"/>
        </a:accent4>
        <a:accent5>
          <a:srgbClr val="AAB8CA"/>
        </a:accent5>
        <a:accent6>
          <a:srgbClr val="02799E"/>
        </a:accent6>
        <a:hlink>
          <a:srgbClr val="6699FF"/>
        </a:hlink>
        <a:folHlink>
          <a:srgbClr val="B2B2B2"/>
        </a:folHlink>
      </a:clrScheme>
      <a:clrMap bg1="dk2" tx1="lt1" bg2="dk1" tx2="lt2" accent1="accent1" accent2="accent2" accent3="accent3" accent4="accent4" accent5="accent5" accent6="accent6" hlink="hlink" folHlink="folHlink"/>
    </a:extraClrScheme>
    <a:extraClrScheme>
      <a:clrScheme name="2007FairfaxShowcaseSE-Slides-Bohner 12">
        <a:dk1>
          <a:srgbClr val="000000"/>
        </a:dk1>
        <a:lt1>
          <a:srgbClr val="FFFFFF"/>
        </a:lt1>
        <a:dk2>
          <a:srgbClr val="FFFFFF"/>
        </a:dk2>
        <a:lt2>
          <a:srgbClr val="808080"/>
        </a:lt2>
        <a:accent1>
          <a:srgbClr val="000080"/>
        </a:accent1>
        <a:accent2>
          <a:srgbClr val="9999CC"/>
        </a:accent2>
        <a:accent3>
          <a:srgbClr val="FFFFFF"/>
        </a:accent3>
        <a:accent4>
          <a:srgbClr val="000000"/>
        </a:accent4>
        <a:accent5>
          <a:srgbClr val="AAAAC0"/>
        </a:accent5>
        <a:accent6>
          <a:srgbClr val="8A8AB9"/>
        </a:accent6>
        <a:hlink>
          <a:srgbClr val="CCCCE6"/>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2007FairfaxShowcaseSE-Slides-Bohner</Template>
  <TotalTime>33860</TotalTime>
  <Words>1565</Words>
  <Application>Microsoft Office PowerPoint</Application>
  <PresentationFormat>On-screen Show (4:3)</PresentationFormat>
  <Paragraphs>336</Paragraphs>
  <Slides>26</Slides>
  <Notes>21</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26</vt:i4>
      </vt:variant>
    </vt:vector>
  </HeadingPairs>
  <TitlesOfParts>
    <vt:vector size="28" baseType="lpstr">
      <vt:lpstr>2007FairfaxShowcaseSE-Slides-Bohner</vt:lpstr>
      <vt:lpstr>Visio</vt:lpstr>
      <vt:lpstr>CSSE 374: Design Class Diagrams</vt:lpstr>
      <vt:lpstr>CS humor…</vt:lpstr>
      <vt:lpstr>Plan for the Day, when we get to class</vt:lpstr>
      <vt:lpstr>Help Me Help You help me help you…</vt:lpstr>
      <vt:lpstr>UML Class Diagrams</vt:lpstr>
      <vt:lpstr>Design Class Diagrams (DCD) 1/2</vt:lpstr>
      <vt:lpstr>Design Class Diagrams (DCD) 2/2</vt:lpstr>
      <vt:lpstr>Common UML  Class Notation</vt:lpstr>
      <vt:lpstr>Recipe for a Design Class Diagram</vt:lpstr>
      <vt:lpstr>Class Diagrams Do Double Duty</vt:lpstr>
      <vt:lpstr>Attribute Text vs. Association Line Notation</vt:lpstr>
      <vt:lpstr>Guideline Good Practice: Example</vt:lpstr>
      <vt:lpstr>Showing Collection Attributes</vt:lpstr>
      <vt:lpstr>Operations</vt:lpstr>
      <vt:lpstr>Cartoon of the Day</vt:lpstr>
      <vt:lpstr>Keywords Categorize Model Elements</vt:lpstr>
      <vt:lpstr>Generalization</vt:lpstr>
      <vt:lpstr>Dependencies</vt:lpstr>
      <vt:lpstr>Interfaces in UML</vt:lpstr>
      <vt:lpstr>Composition</vt:lpstr>
      <vt:lpstr>Interaction Diagrams and  Class Diagrams (DCD’s)</vt:lpstr>
      <vt:lpstr>Exercise on DCD’s</vt:lpstr>
      <vt:lpstr>PowerPoint Presentation</vt:lpstr>
      <vt:lpstr>An SD Solution for Rent Video Example </vt:lpstr>
      <vt:lpstr>+/∂ Feedback</vt:lpstr>
      <vt:lpstr>A CD Solution for Rent Video Example </vt:lpstr>
    </vt:vector>
  </TitlesOfParts>
  <Company>Computer Science</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Software Engineering</dc:title>
  <dc:creator>Shawn Bohner</dc:creator>
  <cp:lastModifiedBy>Windows User</cp:lastModifiedBy>
  <cp:revision>315</cp:revision>
  <cp:lastPrinted>2010-12-16T07:49:00Z</cp:lastPrinted>
  <dcterms:created xsi:type="dcterms:W3CDTF">2010-09-02T02:24:37Z</dcterms:created>
  <dcterms:modified xsi:type="dcterms:W3CDTF">2013-12-04T20:43:04Z</dcterms:modified>
</cp:coreProperties>
</file>