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602" r:id="rId3"/>
    <p:sldId id="462" r:id="rId4"/>
    <p:sldId id="605" r:id="rId5"/>
    <p:sldId id="606" r:id="rId6"/>
    <p:sldId id="607" r:id="rId7"/>
    <p:sldId id="608" r:id="rId8"/>
    <p:sldId id="610" r:id="rId9"/>
    <p:sldId id="611" r:id="rId10"/>
    <p:sldId id="612" r:id="rId11"/>
    <p:sldId id="613" r:id="rId12"/>
    <p:sldId id="614" r:id="rId13"/>
    <p:sldId id="615" r:id="rId14"/>
    <p:sldId id="617" r:id="rId15"/>
    <p:sldId id="618" r:id="rId16"/>
    <p:sldId id="620" r:id="rId17"/>
    <p:sldId id="621" r:id="rId18"/>
    <p:sldId id="622" r:id="rId19"/>
    <p:sldId id="623" r:id="rId20"/>
    <p:sldId id="624" r:id="rId21"/>
    <p:sldId id="625" r:id="rId22"/>
    <p:sldId id="626" r:id="rId23"/>
    <p:sldId id="633" r:id="rId24"/>
    <p:sldId id="635" r:id="rId25"/>
    <p:sldId id="636" r:id="rId26"/>
    <p:sldId id="627" r:id="rId27"/>
    <p:sldId id="628" r:id="rId28"/>
    <p:sldId id="629" r:id="rId29"/>
    <p:sldId id="630" r:id="rId30"/>
    <p:sldId id="631" r:id="rId31"/>
    <p:sldId id="632" r:id="rId32"/>
    <p:sldId id="637" r:id="rId33"/>
    <p:sldId id="638" r:id="rId34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8875" autoAdjust="0"/>
  </p:normalViewPr>
  <p:slideViewPr>
    <p:cSldViewPr>
      <p:cViewPr>
        <p:scale>
          <a:sx n="66" d="100"/>
          <a:sy n="66" d="100"/>
        </p:scale>
        <p:origin x="-1164" y="-18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Gosh, didn’t we already have interaction diagrams?  How could these be different?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Image </a:t>
            </a:r>
            <a:r>
              <a:rPr lang="en-US" baseline="0" dirty="0" smtClean="0"/>
              <a:t>from http://virtualvictorian.blogspot.com/2010_01_01_archive.html.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The main idea is to draw arrows with identifying information on them!</a:t>
            </a:r>
            <a:endParaRPr lang="en-US" sz="1200" dirty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looks like an easier school!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91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••• call-outs</a:t>
            </a:r>
          </a:p>
          <a:p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What are the</a:t>
            </a:r>
            <a:r>
              <a:rPr lang="en-US" sz="1200" baseline="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 bars for?  See the book…</a:t>
            </a:r>
            <a:endParaRPr lang="en-US" sz="1200" dirty="0" smtClean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  <a:p>
            <a:endParaRPr lang="en-US" sz="1200" dirty="0" smtClean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Q4: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Label the parts of the sequence diagram below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</a:t>
            </a:r>
            <a:endParaRPr lang="en-US" sz="1200" dirty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d1 = </a:t>
            </a:r>
            <a:r>
              <a:rPr lang="en-US" dirty="0" err="1" smtClean="0"/>
              <a:t>getDate</a:t>
            </a:r>
            <a:r>
              <a:rPr lang="en-US" dirty="0" smtClean="0"/>
              <a:t> using </a:t>
            </a:r>
            <a:r>
              <a:rPr lang="en-US" dirty="0" err="1" smtClean="0"/>
              <a:t>returnVar</a:t>
            </a:r>
            <a:r>
              <a:rPr lang="en-US" dirty="0" smtClean="0"/>
              <a:t> = </a:t>
            </a:r>
            <a:r>
              <a:rPr lang="en-US" dirty="0" err="1" smtClean="0"/>
              <a:t>message(parameter</a:t>
            </a:r>
            <a:r>
              <a:rPr lang="en-US" dirty="0" smtClean="0"/>
              <a:t>)</a:t>
            </a:r>
          </a:p>
          <a:p>
            <a:pPr marL="228600" indent="-228600">
              <a:buAutoNum type="arabicPeriod"/>
            </a:pPr>
            <a:r>
              <a:rPr lang="en-US" dirty="0" smtClean="0"/>
              <a:t>Using return or</a:t>
            </a:r>
            <a:r>
              <a:rPr lang="en-US" baseline="0" dirty="0" smtClean="0"/>
              <a:t> reply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Remember, time runs down the page, so lower box indicates later </a:t>
            </a:r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allocation</a:t>
            </a:r>
          </a:p>
          <a:p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Dashed</a:t>
            </a:r>
            <a:r>
              <a:rPr lang="en-US" sz="1200" baseline="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 line is a UML convention – means create Instance,  hence “create” text not needed. Clearer if text  used…</a:t>
            </a:r>
            <a:endParaRPr lang="en-US" sz="1200" dirty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Again, </a:t>
            </a:r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time runs down the page, so lower box indicates later allocation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Remember, from SSD’s,  things like:</a:t>
            </a:r>
            <a:endParaRPr lang="en-US" sz="1200" dirty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• frame operator</a:t>
            </a:r>
          </a:p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• guard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in formal documentation would you use all of these variations!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4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Q5: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What interaction frame operator is used to represent an if-then-else control flow?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Lifeline box </a:t>
            </a:r>
            <a:r>
              <a:rPr lang="en-US" sz="1200" dirty="0" err="1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SalesLineItem</a:t>
            </a:r>
            <a:r>
              <a:rPr lang="en-US" sz="1200" baseline="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 is one instance from a collection of </a:t>
            </a:r>
            <a:r>
              <a:rPr lang="en-US" sz="1200" dirty="0" err="1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SalesLineItem</a:t>
            </a:r>
            <a:r>
              <a:rPr lang="en-US" sz="1200" baseline="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 objects</a:t>
            </a:r>
          </a:p>
          <a:p>
            <a:r>
              <a:rPr lang="en-US" sz="1200" baseline="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“</a:t>
            </a:r>
            <a:r>
              <a:rPr lang="en-US" sz="1200" baseline="0" dirty="0" err="1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i</a:t>
            </a:r>
            <a:r>
              <a:rPr lang="en-US" sz="1200" baseline="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” is the increment value for keeping track of how many object instances…</a:t>
            </a:r>
            <a:endParaRPr lang="en-US" sz="1200" dirty="0" smtClean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  <a:p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The </a:t>
            </a:r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summing of the </a:t>
            </a:r>
            <a:r>
              <a:rPr lang="en-US" sz="1200" dirty="0" err="1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st</a:t>
            </a:r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 </a:t>
            </a:r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values</a:t>
            </a:r>
            <a:r>
              <a:rPr lang="en-US" sz="1200" baseline="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 is</a:t>
            </a:r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 </a:t>
            </a:r>
            <a:r>
              <a:rPr lang="en-US" sz="1200" b="1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implicit </a:t>
            </a:r>
            <a:endParaRPr lang="en-US" sz="1200" b="1" dirty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But we need some notation to discuss and practice these, so the next couple of sessions will be notation focused.</a:t>
            </a:r>
          </a:p>
          <a:p>
            <a:endParaRPr lang="en-US" dirty="0" smtClean="0"/>
          </a:p>
          <a:p>
            <a:r>
              <a:rPr lang="en-US" dirty="0" smtClean="0"/>
              <a:t>Seeking a software design job because you are good at UML diagrams is like …</a:t>
            </a:r>
          </a:p>
          <a:p>
            <a:r>
              <a:rPr lang="en-US" dirty="0" smtClean="0"/>
              <a:t>	seeking a career as a novelist because you have good penmanship!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Left implicit is the summing of the </a:t>
            </a:r>
            <a:r>
              <a:rPr lang="en-US" sz="1200" dirty="0" err="1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st</a:t>
            </a:r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 values.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• ref</a:t>
            </a:r>
          </a:p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• </a:t>
            </a:r>
            <a:r>
              <a:rPr lang="en-US" sz="1200" dirty="0" err="1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sd</a:t>
            </a:r>
            <a:endParaRPr lang="en-US" sz="1200" dirty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Q6: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What two interaction frame operators are used to show that one sequence diagram uses another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?</a:t>
            </a:r>
            <a:endParaRPr lang="en-US" sz="1200" dirty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• sync</a:t>
            </a:r>
          </a:p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• </a:t>
            </a:r>
            <a:r>
              <a:rPr lang="en-US" sz="1200" dirty="0" err="1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async</a:t>
            </a:r>
            <a:endParaRPr lang="en-US" sz="1200" dirty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• active object</a:t>
            </a:r>
            <a:endParaRPr lang="en-US" sz="1200" dirty="0" smtClean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  <a:p>
            <a:endParaRPr lang="en-US" sz="1200" dirty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Q7: </a:t>
            </a:r>
            <a:r>
              <a:rPr lang="en-US" dirty="0" smtClean="0"/>
              <a:t>Sketch a sequence diagram for the</a:t>
            </a:r>
            <a:r>
              <a:rPr lang="en-US" baseline="0" dirty="0" smtClean="0"/>
              <a:t> Rent Video Example</a:t>
            </a:r>
            <a:r>
              <a:rPr lang="en-US" dirty="0" smtClean="0"/>
              <a:t>. </a:t>
            </a:r>
            <a:r>
              <a:rPr lang="en-US" dirty="0" smtClean="0"/>
              <a:t>  We’ll also do this as a team, in class.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25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shot at the Homework</a:t>
            </a:r>
            <a:r>
              <a:rPr lang="en-US" baseline="0" dirty="0" smtClean="0"/>
              <a:t> 1 Domain Model for </a:t>
            </a:r>
            <a:r>
              <a:rPr lang="en-US" baseline="0" dirty="0" err="1" smtClean="0"/>
              <a:t>BrickBusters</a:t>
            </a:r>
            <a:r>
              <a:rPr lang="en-US" baseline="0" dirty="0" smtClean="0"/>
              <a:t> Video Store…</a:t>
            </a:r>
          </a:p>
          <a:p>
            <a:r>
              <a:rPr lang="en-US" baseline="0" dirty="0" smtClean="0"/>
              <a:t>Notice that not everything is covered: no video return, no shopping class, …</a:t>
            </a:r>
          </a:p>
          <a:p>
            <a:r>
              <a:rPr lang="en-US" baseline="0" dirty="0" smtClean="0"/>
              <a:t>Many models would satisfy … this is only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88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one example,</a:t>
            </a:r>
            <a:r>
              <a:rPr lang="en-US" baseline="0" dirty="0" smtClean="0"/>
              <a:t> but even this one is a simplification to fit on slide (could also have Shelf, Store, and Basket)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53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other, less used kind</a:t>
            </a:r>
            <a:r>
              <a:rPr lang="en-US" baseline="0" dirty="0" smtClean="0"/>
              <a:t> of interaction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• link</a:t>
            </a:r>
          </a:p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• messages</a:t>
            </a:r>
          </a:p>
          <a:p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• sequence number (more details on next slide</a:t>
            </a:r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)</a:t>
            </a:r>
          </a:p>
          <a:p>
            <a:r>
              <a:rPr lang="en-US" sz="1200" b="1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Q8: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Labels the parts of the communication diagram below:</a:t>
            </a:r>
            <a:r>
              <a:rPr lang="en-US" sz="1200" dirty="0" smtClean="0"/>
              <a:t> </a:t>
            </a:r>
            <a:endParaRPr lang="en-US" sz="1200" dirty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how you know what’s done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2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Q9: What do we write after the sequence number to show…</a:t>
            </a:r>
            <a:b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		… conditional execution: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_________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		… iteration: ______________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F31F47-BA5D-F741-ACD4-2222F85B0CC8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UML </a:t>
            </a:r>
            <a:r>
              <a:rPr lang="en-US" dirty="0"/>
              <a:t>is to design as good penmanship is to authoring a book…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Looping</a:t>
            </a:r>
            <a:r>
              <a:rPr lang="en-US" baseline="0" dirty="0" smtClean="0"/>
              <a:t> in general</a:t>
            </a:r>
          </a:p>
          <a:p>
            <a:r>
              <a:rPr lang="en-US" baseline="0" dirty="0" smtClean="0"/>
              <a:t>Iteration over a collection in the example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Q9: What do we write after the sequence number to show…</a:t>
            </a:r>
            <a:b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		… conditional execution: ________________</a:t>
            </a:r>
            <a:b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		… iteration: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___________</a:t>
            </a:r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Q10: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Sketch a communication diagram for an ATM withdrawal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…</a:t>
            </a:r>
            <a:endParaRPr lang="en-US" sz="1200" dirty="0" smtClean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Q10: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Sketch a communications diagram (CD) for the Rent Video Example on Slide</a:t>
            </a:r>
            <a:r>
              <a:rPr lang="en-US" dirty="0" smtClean="0"/>
              <a:t>. </a:t>
            </a:r>
            <a:r>
              <a:rPr lang="en-US" dirty="0" smtClean="0"/>
              <a:t> We’ll also do as a team exercise in class.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25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one example,</a:t>
            </a:r>
            <a:r>
              <a:rPr lang="en-US" baseline="0" dirty="0" smtClean="0"/>
              <a:t> but even this one is a simplification to fit on slide (could also have Shelf, Store, and Basket)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5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doing design!</a:t>
            </a:r>
            <a:r>
              <a:rPr lang="en-US" baseline="0" dirty="0" smtClean="0"/>
              <a:t> Let’s use UML to learn more about it.</a:t>
            </a:r>
          </a:p>
          <a:p>
            <a:r>
              <a:rPr lang="en-US" baseline="0" dirty="0" smtClean="0"/>
              <a:t>     While we talk UML syntax specifics, please pay attention to principles…</a:t>
            </a:r>
          </a:p>
          <a:p>
            <a:r>
              <a:rPr lang="en-US" baseline="0" dirty="0" smtClean="0"/>
              <a:t>&gt;&gt;&gt;</a:t>
            </a:r>
            <a:r>
              <a:rPr lang="en-US" baseline="0" dirty="0" err="1" smtClean="0"/>
              <a:t>Larman</a:t>
            </a:r>
            <a:r>
              <a:rPr lang="en-US" baseline="0" dirty="0" smtClean="0"/>
              <a:t> starts with Interaction Diagrams – to indicate that it behavior and modeling dynamics should be a first class activity.</a:t>
            </a:r>
          </a:p>
          <a:p>
            <a:endParaRPr lang="en-US" baseline="0" dirty="0" smtClean="0"/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Q1: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Interaction diagrams are used for 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static/dynamic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(circle one) object modeling.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Q2: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two most common interaction diagrams are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________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diagrams and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________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diagrams.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We’ll get </a:t>
            </a:r>
            <a:r>
              <a:rPr lang="en-US" sz="1200" dirty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into the details in a bit.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Lucida Grande" pitchFamily="-65" charset="0"/>
                <a:ea typeface="Lucida Grande" pitchFamily="-65" charset="0"/>
                <a:cs typeface="Lucida Grande" pitchFamily="-65" charset="0"/>
                <a:sym typeface="Lucida Grande" pitchFamily="-65" charset="0"/>
              </a:rPr>
              <a:t>Ditto.</a:t>
            </a:r>
            <a:endParaRPr lang="en-US" sz="1200" dirty="0">
              <a:latin typeface="Lucida Grande" pitchFamily="-65" charset="0"/>
              <a:ea typeface="Lucida Grande" pitchFamily="-65" charset="0"/>
              <a:cs typeface="Lucida Grande" pitchFamily="-65" charset="0"/>
              <a:sym typeface="Lucida Grande" pitchFamily="-6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more people use the SD’s!  Why do you think that 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3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</a:t>
            </a:r>
            <a:r>
              <a:rPr lang="en-US" baseline="0" dirty="0" smtClean="0"/>
              <a:t> maybe for Dilbert’s boss…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6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 there are various ways</a:t>
            </a:r>
            <a:r>
              <a:rPr lang="en-US" baseline="0" dirty="0" smtClean="0"/>
              <a:t> to represent lifeline boxes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1) unnamed instance,  2) Named instance, 3) </a:t>
            </a:r>
            <a:r>
              <a:rPr lang="en-US" baseline="0" dirty="0" err="1" smtClean="0"/>
              <a:t>ArrayList</a:t>
            </a:r>
            <a:r>
              <a:rPr lang="en-US" baseline="0" dirty="0" smtClean="0"/>
              <a:t>, 4) </a:t>
            </a:r>
            <a:r>
              <a:rPr lang="en-US" baseline="0" dirty="0" err="1" smtClean="0"/>
              <a:t>ArrayList</a:t>
            </a:r>
            <a:r>
              <a:rPr lang="en-US" baseline="0" dirty="0" smtClean="0"/>
              <a:t> Instance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Q3: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Draw a lifeline box representing a named instance of a class Video.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 </a:t>
            </a:r>
            <a:endParaRPr lang="en-US" sz="1200" b="1" i="1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3810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810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6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876800" y="1828800"/>
            <a:ext cx="42672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CSSE 374</a:t>
            </a:r>
            <a:r>
              <a:rPr lang="en-US" sz="3600" dirty="0" smtClean="0">
                <a:ea typeface="+mj-ea"/>
                <a:cs typeface="+mj-cs"/>
              </a:rPr>
              <a:t>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/>
              <a:t>Interaction Diagrams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7"/>
          <p:cNvSpPr txBox="1">
            <a:spLocks noChangeArrowheads="1"/>
          </p:cNvSpPr>
          <p:nvPr/>
        </p:nvSpPr>
        <p:spPr bwMode="auto">
          <a:xfrm>
            <a:off x="228600" y="4419600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None/>
              <a:defRPr sz="28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smtClean="0"/>
              <a:t>Steve Chenoweth </a:t>
            </a:r>
          </a:p>
          <a:p>
            <a:pPr eaLnBrk="1" hangingPunct="1"/>
            <a:r>
              <a:rPr lang="en-US" sz="1800" smtClean="0"/>
              <a:t>Office: Moench Room F220</a:t>
            </a:r>
          </a:p>
          <a:p>
            <a:pPr eaLnBrk="1" hangingPunct="1"/>
            <a:r>
              <a:rPr lang="en-US" sz="1800" smtClean="0"/>
              <a:t>Phone: (812) 877-8974</a:t>
            </a:r>
            <a:br>
              <a:rPr lang="en-US" sz="1800" smtClean="0"/>
            </a:br>
            <a:r>
              <a:rPr lang="en-US" sz="1800" smtClean="0"/>
              <a:t>Email: chenowet@rose-hulman.edu</a:t>
            </a:r>
            <a:endParaRPr 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1515" y="6324600"/>
            <a:ext cx="534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slides and others derived from Shawn Bohner, Curt Clifton, Alex Lo and others involved in delivering 374.</a:t>
            </a:r>
            <a:endParaRPr lang="en-US" sz="1400" dirty="0"/>
          </a:p>
        </p:txBody>
      </p:sp>
      <p:sp>
        <p:nvSpPr>
          <p:cNvPr id="10" name="Rectangle 37"/>
          <p:cNvSpPr txBox="1">
            <a:spLocks noChangeArrowheads="1"/>
          </p:cNvSpPr>
          <p:nvPr/>
        </p:nvSpPr>
        <p:spPr bwMode="auto">
          <a:xfrm>
            <a:off x="4267200" y="4438650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None/>
              <a:defRPr sz="28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dirty="0"/>
              <a:t>Chandan Rupakheti </a:t>
            </a:r>
          </a:p>
          <a:p>
            <a:pPr eaLnBrk="1" hangingPunct="1"/>
            <a:r>
              <a:rPr lang="en-US" sz="1800" dirty="0"/>
              <a:t>Office: </a:t>
            </a:r>
            <a:r>
              <a:rPr lang="en-US" sz="1800" dirty="0" err="1"/>
              <a:t>Moench</a:t>
            </a:r>
            <a:r>
              <a:rPr lang="en-US" sz="1800" dirty="0"/>
              <a:t> Room F203</a:t>
            </a:r>
          </a:p>
          <a:p>
            <a:pPr eaLnBrk="1" hangingPunct="1"/>
            <a:r>
              <a:rPr lang="en-US" sz="1800" dirty="0"/>
              <a:t>Phone: (812) 877-8390</a:t>
            </a:r>
            <a:br>
              <a:rPr lang="en-US" sz="1800" dirty="0"/>
            </a:br>
            <a:r>
              <a:rPr lang="en-US" sz="1800" dirty="0"/>
              <a:t>Email: rupakhet@rose-hulman.edu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0975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152400"/>
            <a:ext cx="390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How does a horse really run?  Photo sequence in </a:t>
            </a:r>
            <a:r>
              <a:rPr lang="en-US" sz="1800" dirty="0"/>
              <a:t>which </a:t>
            </a:r>
            <a:r>
              <a:rPr lang="en-US" sz="1800" dirty="0" err="1"/>
              <a:t>Eadweard</a:t>
            </a:r>
            <a:r>
              <a:rPr lang="en-US" sz="1800" dirty="0"/>
              <a:t> </a:t>
            </a:r>
            <a:r>
              <a:rPr lang="en-US" sz="1800" dirty="0" smtClean="0"/>
              <a:t>Muybridge proved a horse lifts all four feet off the ground as it runs. </a:t>
            </a:r>
            <a:endParaRPr lang="en-US" sz="1800" dirty="0"/>
          </a:p>
        </p:txBody>
      </p:sp>
      <p:sp>
        <p:nvSpPr>
          <p:cNvPr id="3" name="Oval 2"/>
          <p:cNvSpPr/>
          <p:nvPr/>
        </p:nvSpPr>
        <p:spPr bwMode="auto">
          <a:xfrm>
            <a:off x="990600" y="1752600"/>
            <a:ext cx="1219200" cy="928687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Basic Message Expression Syntax</a:t>
            </a:r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724400"/>
          </a:xfrm>
          <a:ln/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id = message(parameter : </a:t>
            </a:r>
            <a:r>
              <a:rPr lang="en-US" sz="2100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parameterType</a:t>
            </a: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) : </a:t>
            </a:r>
            <a:r>
              <a:rPr lang="en-US" sz="2100" dirty="0" err="1" smtClean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returnType</a:t>
            </a:r>
            <a:r>
              <a:rPr lang="en-US" sz="2100" dirty="0" smtClean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/>
            </a:r>
            <a:br>
              <a:rPr lang="en-US" sz="2100" dirty="0" smtClean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 smtClean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/>
            </a:r>
            <a:br>
              <a:rPr lang="en-US" sz="2100" dirty="0" smtClean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 smtClean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/>
            </a:r>
            <a:br>
              <a:rPr lang="en-US" sz="2100" dirty="0" smtClean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endParaRPr lang="en-US" sz="2100" dirty="0" smtClean="0">
              <a:latin typeface="American Typewriter" pitchFamily="-65" charset="0"/>
              <a:ea typeface="ヒラギノ明朝 ProN W3" pitchFamily="-65" charset="-128"/>
              <a:cs typeface="ヒラギノ明朝 ProN W3" pitchFamily="-65" charset="-128"/>
              <a:sym typeface="American Typewriter" pitchFamily="-65" charset="0"/>
            </a:endParaRPr>
          </a:p>
          <a:p>
            <a:pPr marL="0" indent="0">
              <a:spcBef>
                <a:spcPts val="1266"/>
              </a:spcBef>
              <a:buNone/>
            </a:pPr>
            <a:r>
              <a:rPr lang="en-US" dirty="0"/>
              <a:t>Much is optional, for example:</a:t>
            </a:r>
          </a:p>
          <a:p>
            <a:pPr>
              <a:spcBef>
                <a:spcPts val="1266"/>
              </a:spcBef>
            </a:pPr>
            <a:r>
              <a:rPr lang="en-US" sz="2400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initialize(register</a:t>
            </a:r>
            <a:r>
              <a:rPr lang="en-US" sz="24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)</a:t>
            </a:r>
            <a:endParaRPr lang="en-US" sz="2400" dirty="0">
              <a:latin typeface="American Typewriter" pitchFamily="-65" charset="0"/>
              <a:ea typeface="ヒラギノ明朝 ProN W3" pitchFamily="-65" charset="-128"/>
              <a:cs typeface="ヒラギノ明朝 ProN W3" pitchFamily="-65" charset="-128"/>
              <a:sym typeface="American Typewriter" pitchFamily="-65" charset="0"/>
            </a:endParaRPr>
          </a:p>
          <a:p>
            <a:pPr>
              <a:spcBef>
                <a:spcPts val="1266"/>
              </a:spcBef>
            </a:pPr>
            <a:r>
              <a:rPr lang="en-US" sz="24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initialize</a:t>
            </a:r>
            <a:endParaRPr lang="en-US" sz="2400" dirty="0">
              <a:latin typeface="American Typewriter" pitchFamily="-65" charset="0"/>
              <a:ea typeface="ヒラギノ明朝 ProN W3" pitchFamily="-65" charset="-128"/>
              <a:cs typeface="ヒラギノ明朝 ProN W3" pitchFamily="-65" charset="-128"/>
              <a:sym typeface="American Typewriter" pitchFamily="-65" charset="0"/>
            </a:endParaRPr>
          </a:p>
          <a:p>
            <a:pPr>
              <a:spcBef>
                <a:spcPts val="1266"/>
              </a:spcBef>
            </a:pPr>
            <a:r>
              <a:rPr lang="en-US" sz="2400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d</a:t>
            </a:r>
            <a:r>
              <a:rPr lang="en-US" sz="24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= </a:t>
            </a:r>
            <a:r>
              <a:rPr lang="en-US" sz="2400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getProductDescription(id</a:t>
            </a:r>
            <a:r>
              <a:rPr lang="en-US" sz="24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)</a:t>
            </a:r>
            <a:endParaRPr lang="en-US" sz="2400" dirty="0">
              <a:latin typeface="American Typewriter" pitchFamily="-65" charset="0"/>
              <a:ea typeface="ヒラギノ明朝 ProN W3" pitchFamily="-65" charset="-128"/>
              <a:cs typeface="ヒラギノ明朝 ProN W3" pitchFamily="-65" charset="-128"/>
              <a:sym typeface="American Typewriter" pitchFamily="-65" charset="0"/>
            </a:endParaRPr>
          </a:p>
          <a:p>
            <a:pPr>
              <a:spcBef>
                <a:spcPts val="1266"/>
              </a:spcBef>
            </a:pPr>
            <a:r>
              <a:rPr lang="en-US" sz="2400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d</a:t>
            </a:r>
            <a:r>
              <a:rPr lang="en-US" sz="24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= </a:t>
            </a:r>
            <a:r>
              <a:rPr lang="en-US" sz="2400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getProductDescription(id:ItemID</a:t>
            </a:r>
            <a:r>
              <a:rPr lang="en-US" sz="24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)</a:t>
            </a:r>
            <a:endParaRPr lang="en-US" sz="2400" dirty="0">
              <a:latin typeface="American Typewriter" pitchFamily="-65" charset="0"/>
              <a:ea typeface="ヒラギノ明朝 ProN W3" pitchFamily="-65" charset="-128"/>
              <a:cs typeface="ヒラギノ明朝 ProN W3" pitchFamily="-65" charset="-128"/>
              <a:sym typeface="American Typewriter" pitchFamily="-65" charset="0"/>
            </a:endParaRPr>
          </a:p>
          <a:p>
            <a:pPr>
              <a:spcBef>
                <a:spcPts val="1266"/>
              </a:spcBef>
            </a:pPr>
            <a:r>
              <a:rPr lang="en-US" sz="2400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d</a:t>
            </a:r>
            <a:r>
              <a:rPr lang="en-US" sz="24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= </a:t>
            </a:r>
            <a:r>
              <a:rPr lang="en-US" sz="2400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getProductDescription(id:ItemID</a:t>
            </a:r>
            <a:r>
              <a:rPr lang="en-US" sz="24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) : </a:t>
            </a:r>
            <a:r>
              <a:rPr lang="en-US" sz="2400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ProductDesc</a:t>
            </a:r>
            <a:endParaRPr lang="en-US" sz="2400" dirty="0">
              <a:latin typeface="American Typewriter" pitchFamily="-65" charset="0"/>
              <a:ea typeface="ヒラギノ明朝 ProN W3" pitchFamily="-65" charset="-128"/>
              <a:cs typeface="ヒラギノ明朝 ProN W3" pitchFamily="-65" charset="-128"/>
              <a:sym typeface="American Typewriter" pitchFamily="-65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2171700"/>
            <a:ext cx="1905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7733506" y="2170906"/>
            <a:ext cx="1905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81000" y="2132012"/>
            <a:ext cx="8305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9067800" cy="533400"/>
          </a:xfrm>
          <a:ln/>
        </p:spPr>
        <p:txBody>
          <a:bodyPr/>
          <a:lstStyle/>
          <a:p>
            <a:pPr algn="ctr"/>
            <a:r>
              <a:rPr lang="en-US" sz="4800" dirty="0"/>
              <a:t>Sequence </a:t>
            </a:r>
            <a:r>
              <a:rPr lang="en-US" sz="4800" dirty="0" smtClean="0"/>
              <a:t>Diagrams (SD)</a:t>
            </a:r>
            <a:br>
              <a:rPr lang="en-US" sz="4800" dirty="0" smtClean="0"/>
            </a:br>
            <a:r>
              <a:rPr lang="en-US" sz="2000" dirty="0" smtClean="0"/>
              <a:t>(when order is key)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92680"/>
            <a:ext cx="5562600" cy="45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Basic SD Terminology</a:t>
            </a:r>
            <a:endParaRPr 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77230"/>
            <a:ext cx="7705122" cy="41398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2400" y="2091630"/>
            <a:ext cx="1781473" cy="1240110"/>
            <a:chOff x="0" y="0"/>
            <a:chExt cx="1596" cy="1110"/>
          </a:xfrm>
        </p:grpSpPr>
        <p:sp>
          <p:nvSpPr>
            <p:cNvPr id="30726" name="AutoShape 6"/>
            <p:cNvSpPr>
              <a:spLocks/>
            </p:cNvSpPr>
            <p:nvPr/>
          </p:nvSpPr>
          <p:spPr bwMode="auto">
            <a:xfrm>
              <a:off x="0" y="254"/>
              <a:ext cx="1336" cy="856"/>
            </a:xfrm>
            <a:prstGeom prst="roundRect">
              <a:avLst>
                <a:gd name="adj" fmla="val 14019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Found message</a:t>
              </a: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 flipH="1">
              <a:off x="1315" y="0"/>
              <a:ext cx="281" cy="259"/>
            </a:xfrm>
            <a:prstGeom prst="line">
              <a:avLst/>
            </a:prstGeom>
            <a:ln w="38100" cmpd="sng"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62000" y="4530030"/>
            <a:ext cx="6477372" cy="1870770"/>
            <a:chOff x="0" y="0"/>
            <a:chExt cx="5803" cy="1675"/>
          </a:xfrm>
        </p:grpSpPr>
        <p:sp>
          <p:nvSpPr>
            <p:cNvPr id="30729" name="AutoShape 9"/>
            <p:cNvSpPr>
              <a:spLocks/>
            </p:cNvSpPr>
            <p:nvPr/>
          </p:nvSpPr>
          <p:spPr bwMode="auto">
            <a:xfrm>
              <a:off x="0" y="819"/>
              <a:ext cx="2616" cy="856"/>
            </a:xfrm>
            <a:prstGeom prst="roundRect">
              <a:avLst>
                <a:gd name="adj" fmla="val 14019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Execution specification bars</a:t>
              </a:r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flipH="1">
              <a:off x="1256" y="0"/>
              <a:ext cx="497" cy="766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H="1">
              <a:off x="1397" y="280"/>
              <a:ext cx="550" cy="475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 flipH="1">
              <a:off x="1569" y="68"/>
              <a:ext cx="4234" cy="698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562600" y="3996630"/>
            <a:ext cx="2405434" cy="2070571"/>
            <a:chOff x="0" y="0"/>
            <a:chExt cx="2154" cy="1854"/>
          </a:xfrm>
        </p:grpSpPr>
        <p:sp>
          <p:nvSpPr>
            <p:cNvPr id="30734" name="AutoShape 14"/>
            <p:cNvSpPr>
              <a:spLocks/>
            </p:cNvSpPr>
            <p:nvPr/>
          </p:nvSpPr>
          <p:spPr bwMode="auto">
            <a:xfrm>
              <a:off x="194" y="998"/>
              <a:ext cx="1960" cy="856"/>
            </a:xfrm>
            <a:prstGeom prst="roundRect">
              <a:avLst>
                <a:gd name="adj" fmla="val 14019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Synchronous messages</a:t>
              </a:r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0" y="323"/>
              <a:ext cx="723" cy="627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464" y="0"/>
              <a:ext cx="658" cy="961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37" name="Rectangle 17"/>
          <p:cNvSpPr>
            <a:spLocks/>
          </p:cNvSpPr>
          <p:nvPr/>
        </p:nvSpPr>
        <p:spPr bwMode="auto">
          <a:xfrm>
            <a:off x="8569151" y="6443245"/>
            <a:ext cx="346249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Q4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91600" cy="609600"/>
          </a:xfrm>
          <a:ln/>
        </p:spPr>
        <p:txBody>
          <a:bodyPr/>
          <a:lstStyle/>
          <a:p>
            <a:r>
              <a:rPr lang="en-US" dirty="0"/>
              <a:t>Two Ways of</a:t>
            </a:r>
            <a:r>
              <a:rPr lang="en-US" dirty="0" smtClean="0"/>
              <a:t> Illustrating </a:t>
            </a:r>
            <a:r>
              <a:rPr lang="en-US" dirty="0"/>
              <a:t>Return Values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120" y="2032768"/>
            <a:ext cx="8317680" cy="3606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438400" y="1270767"/>
            <a:ext cx="5943600" cy="2209800"/>
            <a:chOff x="2438400" y="1066800"/>
            <a:chExt cx="5943600" cy="2209800"/>
          </a:xfrm>
        </p:grpSpPr>
        <p:sp>
          <p:nvSpPr>
            <p:cNvPr id="5" name="TextBox 4"/>
            <p:cNvSpPr txBox="1"/>
            <p:nvPr/>
          </p:nvSpPr>
          <p:spPr>
            <a:xfrm>
              <a:off x="2438400" y="1066800"/>
              <a:ext cx="594360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Courier"/>
                  <a:cs typeface="Courier"/>
                </a:rPr>
                <a:t>returnVar</a:t>
              </a:r>
              <a:r>
                <a:rPr lang="en-US" dirty="0" smtClean="0">
                  <a:latin typeface="Courier"/>
                  <a:cs typeface="Courier"/>
                </a:rPr>
                <a:t> = </a:t>
              </a:r>
              <a:r>
                <a:rPr lang="en-US" dirty="0" err="1" smtClean="0">
                  <a:latin typeface="Courier"/>
                  <a:cs typeface="Courier"/>
                </a:rPr>
                <a:t>message(parameter</a:t>
              </a:r>
              <a:r>
                <a:rPr lang="en-US" dirty="0" smtClean="0">
                  <a:latin typeface="Courier"/>
                  <a:cs typeface="Courier"/>
                </a:rPr>
                <a:t>)</a:t>
              </a:r>
              <a:endParaRPr lang="en-US" dirty="0">
                <a:latin typeface="Courier"/>
                <a:cs typeface="Courier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16200000" flipH="1">
              <a:off x="4076700" y="2324100"/>
              <a:ext cx="167640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Rectangular Callout 1"/>
          <p:cNvSpPr/>
          <p:nvPr/>
        </p:nvSpPr>
        <p:spPr bwMode="auto">
          <a:xfrm>
            <a:off x="228600" y="4267200"/>
            <a:ext cx="2133600" cy="1295400"/>
          </a:xfrm>
          <a:prstGeom prst="wedgeRectCallout">
            <a:avLst>
              <a:gd name="adj1" fmla="val 126939"/>
              <a:gd name="adj2" fmla="val -150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Using return or reply message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8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Instance Creation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17" y="1524000"/>
            <a:ext cx="8795379" cy="4261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58011" y="533400"/>
            <a:ext cx="3182317" cy="2519288"/>
            <a:chOff x="0" y="0"/>
            <a:chExt cx="2850" cy="2257"/>
          </a:xfrm>
        </p:grpSpPr>
        <p:sp>
          <p:nvSpPr>
            <p:cNvPr id="35846" name="AutoShape 6"/>
            <p:cNvSpPr>
              <a:spLocks/>
            </p:cNvSpPr>
            <p:nvPr/>
          </p:nvSpPr>
          <p:spPr bwMode="auto">
            <a:xfrm>
              <a:off x="482" y="0"/>
              <a:ext cx="2368" cy="840"/>
            </a:xfrm>
            <a:prstGeom prst="roundRect">
              <a:avLst>
                <a:gd name="adj" fmla="val 1428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Conventional </a:t>
              </a:r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message name</a:t>
              </a:r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583" cy="1393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029200" y="3429000"/>
            <a:ext cx="2643188" cy="2582912"/>
            <a:chOff x="0" y="0"/>
            <a:chExt cx="2368" cy="2313"/>
          </a:xfrm>
        </p:grpSpPr>
        <p:sp>
          <p:nvSpPr>
            <p:cNvPr id="35849" name="AutoShape 9"/>
            <p:cNvSpPr>
              <a:spLocks/>
            </p:cNvSpPr>
            <p:nvPr/>
          </p:nvSpPr>
          <p:spPr bwMode="auto">
            <a:xfrm>
              <a:off x="0" y="1473"/>
              <a:ext cx="2368" cy="840"/>
            </a:xfrm>
            <a:prstGeom prst="roundRect">
              <a:avLst>
                <a:gd name="adj" fmla="val 1428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Instance of</a:t>
              </a:r>
              <a:r>
                <a:rPr lang="en-US" sz="25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… Note </a:t>
              </a:r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dashed line!</a:t>
              </a:r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 flipH="1">
              <a:off x="370" y="0"/>
              <a:ext cx="410" cy="1446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Instance Destruction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r="38889"/>
          <a:stretch>
            <a:fillRect/>
          </a:stretch>
        </p:blipFill>
        <p:spPr bwMode="auto">
          <a:xfrm>
            <a:off x="1053760" y="1671712"/>
            <a:ext cx="6696613" cy="40409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01982" y="1143000"/>
            <a:ext cx="3451418" cy="2969121"/>
            <a:chOff x="-241" y="0"/>
            <a:chExt cx="3091" cy="2660"/>
          </a:xfrm>
        </p:grpSpPr>
        <p:sp>
          <p:nvSpPr>
            <p:cNvPr id="37893" name="AutoShape 5"/>
            <p:cNvSpPr>
              <a:spLocks/>
            </p:cNvSpPr>
            <p:nvPr/>
          </p:nvSpPr>
          <p:spPr bwMode="auto">
            <a:xfrm>
              <a:off x="482" y="0"/>
              <a:ext cx="2368" cy="840"/>
            </a:xfrm>
            <a:prstGeom prst="roundRect">
              <a:avLst>
                <a:gd name="adj" fmla="val 1428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“stereotype”</a:t>
              </a:r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 rot="10800000" flipH="1">
              <a:off x="-241" y="864"/>
              <a:ext cx="824" cy="1796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7086600" y="3886200"/>
            <a:ext cx="76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609600"/>
          </a:xfrm>
          <a:ln/>
        </p:spPr>
        <p:txBody>
          <a:bodyPr/>
          <a:lstStyle/>
          <a:p>
            <a:r>
              <a:rPr lang="en-US" dirty="0"/>
              <a:t>Speaking of Sales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Recall </a:t>
            </a:r>
            <a:r>
              <a:rPr lang="en-US" dirty="0"/>
              <a:t>Interaction Frames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 l="21141"/>
          <a:stretch>
            <a:fillRect/>
          </a:stretch>
        </p:blipFill>
        <p:spPr bwMode="auto">
          <a:xfrm>
            <a:off x="544711" y="2047131"/>
            <a:ext cx="7890496" cy="3782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7891" y="3542854"/>
            <a:ext cx="1446609" cy="1716732"/>
            <a:chOff x="0" y="0"/>
            <a:chExt cx="1296" cy="1537"/>
          </a:xfrm>
        </p:grpSpPr>
        <p:sp>
          <p:nvSpPr>
            <p:cNvPr id="41990" name="AutoShape 6"/>
            <p:cNvSpPr>
              <a:spLocks/>
            </p:cNvSpPr>
            <p:nvPr/>
          </p:nvSpPr>
          <p:spPr bwMode="auto">
            <a:xfrm>
              <a:off x="0" y="665"/>
              <a:ext cx="1296" cy="872"/>
            </a:xfrm>
            <a:prstGeom prst="roundRect">
              <a:avLst>
                <a:gd name="adj" fmla="val 13759"/>
              </a:avLst>
            </a:prstGeom>
            <a:gradFill flip="none" rotWithShape="1">
              <a:gsLst>
                <a:gs pos="0">
                  <a:schemeClr val="accent4">
                    <a:tint val="100000"/>
                    <a:shade val="100000"/>
                    <a:satMod val="130000"/>
                    <a:alpha val="34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  <a:alpha val="34000"/>
                  </a:schemeClr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Frame operator</a:t>
              </a:r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flipH="1">
              <a:off x="677" y="0"/>
              <a:ext cx="151" cy="637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402086" y="3494857"/>
            <a:ext cx="1446609" cy="2023690"/>
            <a:chOff x="0" y="0"/>
            <a:chExt cx="1296" cy="1812"/>
          </a:xfrm>
        </p:grpSpPr>
        <p:sp>
          <p:nvSpPr>
            <p:cNvPr id="41993" name="AutoShape 9"/>
            <p:cNvSpPr>
              <a:spLocks/>
            </p:cNvSpPr>
            <p:nvPr/>
          </p:nvSpPr>
          <p:spPr bwMode="auto">
            <a:xfrm>
              <a:off x="0" y="1340"/>
              <a:ext cx="1296" cy="472"/>
            </a:xfrm>
            <a:prstGeom prst="roundRect">
              <a:avLst>
                <a:gd name="adj" fmla="val 25421"/>
              </a:avLst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46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46000"/>
                  </a:schemeClr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Guard</a:t>
              </a:r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277" y="0"/>
              <a:ext cx="400" cy="1306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Common Frame Operators</a:t>
            </a:r>
          </a:p>
        </p:txBody>
      </p:sp>
      <p:graphicFrame>
        <p:nvGraphicFramePr>
          <p:cNvPr id="440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37667"/>
              </p:ext>
            </p:extLst>
          </p:nvPr>
        </p:nvGraphicFramePr>
        <p:xfrm>
          <a:off x="553641" y="1371600"/>
          <a:ext cx="8036719" cy="431790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615158"/>
                <a:gridCol w="6421561"/>
              </a:tblGrid>
              <a:tr h="5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Operator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Meaning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</a:tr>
              <a:tr h="502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alt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 typeface="Wingdings" charset="2"/>
                        <a:buChar char="ü"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“alternative”, if-then-else or switch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  <a:tr h="502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loop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 typeface="Wingdings" charset="2"/>
                        <a:buChar char="ü"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loop while guard is true, or 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loop(n)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 times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  <a:tr h="502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opt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 typeface="Wingdings" charset="2"/>
                        <a:buChar char="ü"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optional fragment executes if guard is true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  <a:tr h="502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par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 typeface="Wingdings" charset="2"/>
                        <a:buChar char="ü"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parallel fragments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  <a:tr h="502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region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 typeface="Wingdings" charset="2"/>
                        <a:buChar char="ü"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critical region (single threaded)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  <a:tr h="502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ref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 typeface="Wingdings" charset="2"/>
                        <a:buChar char="ü"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a “call” to another sequence diagram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  <a:tr h="502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sd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 Neue Light" pitchFamily="-65" charset="0"/>
                        <a:ea typeface="ヒラギノ角ゴ ProN W3" pitchFamily="-65" charset="-128"/>
                        <a:cs typeface="ヒラギノ角ゴ ProN W3" pitchFamily="-65" charset="-128"/>
                        <a:sym typeface="Helvetica Neue Light" pitchFamily="-65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 typeface="Wingdings" charset="2"/>
                        <a:buChar char="ü"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 Light" pitchFamily="-65" charset="0"/>
                          <a:ea typeface="ヒラギノ角ゴ ProN W3" pitchFamily="-65" charset="-128"/>
                          <a:cs typeface="ヒラギノ角ゴ ProN W3" pitchFamily="-65" charset="-128"/>
                          <a:sym typeface="Helvetica Neue Light" pitchFamily="-65" charset="0"/>
                        </a:rPr>
                        <a:t>a sequence diagram that can be “called”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8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Mutual Exclusion “alt” Frame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479" y="1371600"/>
            <a:ext cx="7960721" cy="39797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1" name="AutoShape 5"/>
          <p:cNvSpPr>
            <a:spLocks/>
          </p:cNvSpPr>
          <p:nvPr/>
        </p:nvSpPr>
        <p:spPr bwMode="auto">
          <a:xfrm>
            <a:off x="152400" y="4959697"/>
            <a:ext cx="2895600" cy="892969"/>
          </a:xfrm>
          <a:prstGeom prst="roundRect">
            <a:avLst>
              <a:gd name="adj" fmla="val 15000"/>
            </a:avLst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4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4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Divides sections of frame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1129085" y="3810000"/>
            <a:ext cx="482203" cy="1097236"/>
          </a:xfrm>
          <a:prstGeom prst="line">
            <a:avLst/>
          </a:prstGeom>
          <a:noFill/>
          <a:ln w="50800">
            <a:solidFill>
              <a:srgbClr val="0044FE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85732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Q5</a:t>
            </a:r>
          </a:p>
        </p:txBody>
      </p:sp>
    </p:spTree>
    <p:extLst>
      <p:ext uri="{BB962C8B-B14F-4D97-AF65-F5344CB8AC3E}">
        <p14:creationId xmlns:p14="http://schemas.microsoft.com/office/powerpoint/2010/main" val="40913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86800" cy="609600"/>
          </a:xfrm>
          <a:ln/>
        </p:spPr>
        <p:txBody>
          <a:bodyPr/>
          <a:lstStyle/>
          <a:p>
            <a:r>
              <a:rPr lang="en-US" dirty="0"/>
              <a:t>Iterating Over a </a:t>
            </a:r>
            <a:r>
              <a:rPr lang="en-US" dirty="0" smtClean="0"/>
              <a:t>Collection—</a:t>
            </a:r>
            <a:r>
              <a:rPr lang="en-US" dirty="0"/>
              <a:t>Version 1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 r="30092" b="31346"/>
          <a:stretch>
            <a:fillRect/>
          </a:stretch>
        </p:blipFill>
        <p:spPr bwMode="auto">
          <a:xfrm>
            <a:off x="85751" y="2002254"/>
            <a:ext cx="8982049" cy="30083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661" y="4821893"/>
            <a:ext cx="6342310" cy="1426507"/>
            <a:chOff x="121" y="-68"/>
            <a:chExt cx="5682" cy="1277"/>
          </a:xfrm>
        </p:grpSpPr>
        <p:sp>
          <p:nvSpPr>
            <p:cNvPr id="46086" name="AutoShape 6"/>
            <p:cNvSpPr>
              <a:spLocks/>
            </p:cNvSpPr>
            <p:nvPr/>
          </p:nvSpPr>
          <p:spPr bwMode="auto">
            <a:xfrm>
              <a:off x="121" y="409"/>
              <a:ext cx="5682" cy="800"/>
            </a:xfrm>
            <a:prstGeom prst="roundRect">
              <a:avLst>
                <a:gd name="adj" fmla="val 15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Action box contains arbitrary statements from implementation </a:t>
              </a:r>
              <a:r>
                <a:rPr lang="en-US" sz="25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language – increment </a:t>
              </a:r>
              <a:r>
                <a:rPr lang="en-US" sz="250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i</a:t>
              </a:r>
              <a:endPara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endParaRPr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2025" y="-68"/>
              <a:ext cx="501" cy="477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114577" y="1088077"/>
            <a:ext cx="3200177" cy="991196"/>
            <a:chOff x="-1997" y="205"/>
            <a:chExt cx="2867" cy="888"/>
          </a:xfrm>
        </p:grpSpPr>
        <p:sp>
          <p:nvSpPr>
            <p:cNvPr id="46089" name="AutoShape 9"/>
            <p:cNvSpPr>
              <a:spLocks/>
            </p:cNvSpPr>
            <p:nvPr/>
          </p:nvSpPr>
          <p:spPr bwMode="auto">
            <a:xfrm>
              <a:off x="-1997" y="205"/>
              <a:ext cx="2390" cy="840"/>
            </a:xfrm>
            <a:prstGeom prst="roundRect">
              <a:avLst>
                <a:gd name="adj" fmla="val 1428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One instance from a collection</a:t>
              </a:r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 rot="10800000">
              <a:off x="324" y="956"/>
              <a:ext cx="546" cy="137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en-US" sz="3200" dirty="0" smtClean="0"/>
              <a:t>From last time – </a:t>
            </a:r>
            <a:br>
              <a:rPr lang="en-US" sz="3200" dirty="0" smtClean="0"/>
            </a:br>
            <a:r>
              <a:rPr lang="en-US" sz="3200" dirty="0" smtClean="0"/>
              <a:t>Prefer Design Skill over UML Skill</a:t>
            </a:r>
            <a:endParaRPr lang="en-US" sz="3200" dirty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6553200" cy="5105400"/>
          </a:xfrm>
        </p:spPr>
        <p:txBody>
          <a:bodyPr/>
          <a:lstStyle/>
          <a:p>
            <a:r>
              <a:rPr lang="en-US" sz="2800" dirty="0"/>
              <a:t>UML is </a:t>
            </a:r>
            <a:r>
              <a:rPr lang="en-US" sz="2800" dirty="0">
                <a:solidFill>
                  <a:srgbClr val="CC0000"/>
                </a:solidFill>
              </a:rPr>
              <a:t>only a tool</a:t>
            </a:r>
            <a:r>
              <a:rPr lang="en-US" sz="2800" dirty="0"/>
              <a:t> for object </a:t>
            </a:r>
            <a:r>
              <a:rPr lang="en-US" sz="2800" dirty="0" smtClean="0"/>
              <a:t>design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CC0000"/>
                </a:solidFill>
              </a:rPr>
              <a:t>real skill is the design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…NOT the diagramming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Fundamental object design requires knowledge of:</a:t>
            </a:r>
          </a:p>
          <a:p>
            <a:pPr lvl="1"/>
            <a:r>
              <a:rPr lang="en-US" dirty="0" smtClean="0"/>
              <a:t>Principles of </a:t>
            </a:r>
            <a:r>
              <a:rPr lang="en-US" dirty="0" smtClean="0">
                <a:solidFill>
                  <a:srgbClr val="CC0000"/>
                </a:solidFill>
              </a:rPr>
              <a:t>responsibility assignment</a:t>
            </a:r>
          </a:p>
          <a:p>
            <a:pPr lvl="1"/>
            <a:r>
              <a:rPr lang="en-US" dirty="0" smtClean="0"/>
              <a:t>Design </a:t>
            </a:r>
            <a:r>
              <a:rPr lang="en-US" dirty="0" smtClean="0">
                <a:solidFill>
                  <a:srgbClr val="CC0000"/>
                </a:solidFill>
              </a:rPr>
              <a:t>patterns</a:t>
            </a:r>
          </a:p>
        </p:txBody>
      </p:sp>
      <p:pic>
        <p:nvPicPr>
          <p:cNvPr id="535556" name="Picture 4" descr="MMAG00217_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454856"/>
            <a:ext cx="2404888" cy="2126544"/>
          </a:xfrm>
          <a:prstGeom prst="rect">
            <a:avLst/>
          </a:prstGeom>
          <a:noFill/>
        </p:spPr>
      </p:pic>
      <p:sp>
        <p:nvSpPr>
          <p:cNvPr id="6" name="AutoShape 10"/>
          <p:cNvSpPr>
            <a:spLocks/>
          </p:cNvSpPr>
          <p:nvPr/>
        </p:nvSpPr>
        <p:spPr bwMode="auto">
          <a:xfrm>
            <a:off x="3886200" y="5257800"/>
            <a:ext cx="5181600" cy="892969"/>
          </a:xfrm>
          <a:prstGeom prst="roundRect">
            <a:avLst>
              <a:gd name="adj" fmla="val 1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And design in the real world takes domain knowledge, too…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 build="p"/>
      <p:bldP spid="6" grpId="0" animBg="1" autoUpdateAnimBg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86800" cy="609600"/>
          </a:xfrm>
          <a:ln/>
        </p:spPr>
        <p:txBody>
          <a:bodyPr/>
          <a:lstStyle/>
          <a:p>
            <a:r>
              <a:rPr lang="en-US" dirty="0"/>
              <a:t>Iterating Over a </a:t>
            </a:r>
            <a:r>
              <a:rPr lang="en-US" dirty="0" smtClean="0"/>
              <a:t>Collection—</a:t>
            </a:r>
            <a:r>
              <a:rPr lang="en-US" dirty="0"/>
              <a:t>Version 2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828800"/>
            <a:ext cx="8848202" cy="327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3" name="AutoShape 5"/>
          <p:cNvSpPr>
            <a:spLocks/>
          </p:cNvSpPr>
          <p:nvPr/>
        </p:nvSpPr>
        <p:spPr bwMode="auto">
          <a:xfrm>
            <a:off x="991195" y="5322094"/>
            <a:ext cx="3768328" cy="580430"/>
          </a:xfrm>
          <a:prstGeom prst="roundRect">
            <a:avLst>
              <a:gd name="adj" fmla="val 2307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Leaves the loop implicit.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524000" y="3657600"/>
            <a:ext cx="83820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813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Abstracting Interaction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396" y="1143000"/>
            <a:ext cx="8320603" cy="5161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578" y="3200400"/>
            <a:ext cx="3375422" cy="2618631"/>
            <a:chOff x="0" y="0"/>
            <a:chExt cx="3024" cy="2345"/>
          </a:xfrm>
        </p:grpSpPr>
        <p:sp>
          <p:nvSpPr>
            <p:cNvPr id="50181" name="AutoShape 5"/>
            <p:cNvSpPr>
              <a:spLocks/>
            </p:cNvSpPr>
            <p:nvPr/>
          </p:nvSpPr>
          <p:spPr bwMode="auto">
            <a:xfrm>
              <a:off x="0" y="1441"/>
              <a:ext cx="3024" cy="904"/>
            </a:xfrm>
            <a:prstGeom prst="roundRect">
              <a:avLst>
                <a:gd name="adj" fmla="val 13273"/>
              </a:avLst>
            </a:prstGeom>
            <a:gradFill flip="none" rotWithShape="1">
              <a:gsLst>
                <a:gs pos="0">
                  <a:schemeClr val="accent4">
                    <a:tint val="100000"/>
                    <a:shade val="100000"/>
                    <a:satMod val="130000"/>
                    <a:alpha val="47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  <a:alpha val="47000"/>
                  </a:schemeClr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Interaction occurrence </a:t>
              </a:r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pitchFamily="-65" charset="0"/>
                  <a:ea typeface="Helvetica Neue" pitchFamily="-65" charset="0"/>
                  <a:cs typeface="Helvetica Neue" pitchFamily="-65" charset="0"/>
                  <a:sym typeface="Helvetica Neue" pitchFamily="-65" charset="0"/>
                </a:rPr>
                <a:t>ref</a:t>
              </a:r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 frames</a:t>
              </a:r>
            </a:p>
          </p:txBody>
        </p:sp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 flipH="1">
              <a:off x="1368" y="0"/>
              <a:ext cx="745" cy="1371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 flipH="1">
              <a:off x="1497" y="615"/>
              <a:ext cx="594" cy="767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67720" y="304554"/>
            <a:ext cx="2337213" cy="3505208"/>
            <a:chOff x="205" y="-1365"/>
            <a:chExt cx="2093" cy="3139"/>
          </a:xfrm>
        </p:grpSpPr>
        <p:sp>
          <p:nvSpPr>
            <p:cNvPr id="50185" name="AutoShape 9"/>
            <p:cNvSpPr>
              <a:spLocks/>
            </p:cNvSpPr>
            <p:nvPr/>
          </p:nvSpPr>
          <p:spPr bwMode="auto">
            <a:xfrm>
              <a:off x="546" y="-1365"/>
              <a:ext cx="1752" cy="496"/>
            </a:xfrm>
            <a:prstGeom prst="roundRect">
              <a:avLst>
                <a:gd name="adj" fmla="val 24190"/>
              </a:avLst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62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62000"/>
                  </a:schemeClr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pitchFamily="-65" charset="0"/>
                  <a:ea typeface="Helvetica Neue" pitchFamily="-65" charset="0"/>
                  <a:cs typeface="Helvetica Neue" pitchFamily="-65" charset="0"/>
                  <a:sym typeface="Helvetica Neue" pitchFamily="-65" charset="0"/>
                </a:rPr>
                <a:t>sd</a:t>
              </a:r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 frames</a:t>
              </a:r>
            </a:p>
          </p:txBody>
        </p: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 flipV="1">
              <a:off x="273" y="-887"/>
              <a:ext cx="751" cy="2661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 flipV="1">
              <a:off x="205" y="-1024"/>
              <a:ext cx="341" cy="478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88" name="Rectangle 12"/>
          <p:cNvSpPr>
            <a:spLocks/>
          </p:cNvSpPr>
          <p:nvPr/>
        </p:nvSpPr>
        <p:spPr bwMode="auto">
          <a:xfrm>
            <a:off x="85732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Q6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Asynchronous Calls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906" y="2043783"/>
            <a:ext cx="6072188" cy="310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80012" y="2589610"/>
            <a:ext cx="4647902" cy="1187648"/>
            <a:chOff x="0" y="0"/>
            <a:chExt cx="4164" cy="1064"/>
          </a:xfrm>
        </p:grpSpPr>
        <p:sp>
          <p:nvSpPr>
            <p:cNvPr id="52229" name="AutoShape 5"/>
            <p:cNvSpPr>
              <a:spLocks/>
            </p:cNvSpPr>
            <p:nvPr/>
          </p:nvSpPr>
          <p:spPr bwMode="auto">
            <a:xfrm>
              <a:off x="1668" y="0"/>
              <a:ext cx="2496" cy="1040"/>
            </a:xfrm>
            <a:prstGeom prst="roundRect">
              <a:avLst>
                <a:gd name="adj" fmla="val 11537"/>
              </a:avLst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65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65000"/>
                  </a:schemeClr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Asynchronous</a:t>
              </a:r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 (non-blocking) call</a:t>
              </a:r>
            </a:p>
          </p:txBody>
        </p:sp>
        <p:sp>
          <p:nvSpPr>
            <p:cNvPr id="52230" name="Oval 6"/>
            <p:cNvSpPr>
              <a:spLocks/>
            </p:cNvSpPr>
            <p:nvPr/>
          </p:nvSpPr>
          <p:spPr bwMode="auto">
            <a:xfrm>
              <a:off x="0" y="624"/>
              <a:ext cx="440" cy="440"/>
            </a:xfrm>
            <a:prstGeom prst="ellipse">
              <a:avLst/>
            </a:prstGeom>
            <a:noFill/>
            <a:ln w="635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 rot="10800000" flipH="1">
              <a:off x="427" y="465"/>
              <a:ext cx="1220" cy="292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53640" y="2732484"/>
            <a:ext cx="4247183" cy="3482578"/>
            <a:chOff x="0" y="0"/>
            <a:chExt cx="3805" cy="3120"/>
          </a:xfrm>
        </p:grpSpPr>
        <p:sp>
          <p:nvSpPr>
            <p:cNvPr id="52233" name="AutoShape 9"/>
            <p:cNvSpPr>
              <a:spLocks/>
            </p:cNvSpPr>
            <p:nvPr/>
          </p:nvSpPr>
          <p:spPr bwMode="auto">
            <a:xfrm>
              <a:off x="0" y="2464"/>
              <a:ext cx="3805" cy="656"/>
            </a:xfrm>
            <a:prstGeom prst="roundRect">
              <a:avLst>
                <a:gd name="adj" fmla="val 18292"/>
              </a:avLst>
            </a:prstGeom>
            <a:gradFill flip="none" rotWithShape="1">
              <a:gsLst>
                <a:gs pos="0">
                  <a:schemeClr val="accent4">
                    <a:tint val="100000"/>
                    <a:shade val="100000"/>
                    <a:satMod val="130000"/>
                    <a:alpha val="47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  <a:alpha val="47000"/>
                  </a:schemeClr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Synchronous</a:t>
              </a:r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 (blocking) call</a:t>
              </a:r>
            </a:p>
          </p:txBody>
        </p:sp>
        <p:sp>
          <p:nvSpPr>
            <p:cNvPr id="52234" name="Oval 10"/>
            <p:cNvSpPr>
              <a:spLocks/>
            </p:cNvSpPr>
            <p:nvPr/>
          </p:nvSpPr>
          <p:spPr bwMode="auto">
            <a:xfrm>
              <a:off x="2740" y="0"/>
              <a:ext cx="440" cy="440"/>
            </a:xfrm>
            <a:prstGeom prst="ellipse">
              <a:avLst/>
            </a:prstGeom>
            <a:noFill/>
            <a:ln w="635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 flipH="1">
              <a:off x="2441" y="435"/>
              <a:ext cx="496" cy="1997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14281" y="3048373"/>
            <a:ext cx="2989213" cy="2684487"/>
            <a:chOff x="0" y="0"/>
            <a:chExt cx="2678" cy="2404"/>
          </a:xfrm>
        </p:grpSpPr>
        <p:sp>
          <p:nvSpPr>
            <p:cNvPr id="52238" name="AutoShape 14"/>
            <p:cNvSpPr>
              <a:spLocks/>
            </p:cNvSpPr>
            <p:nvPr/>
          </p:nvSpPr>
          <p:spPr bwMode="auto">
            <a:xfrm>
              <a:off x="134" y="1604"/>
              <a:ext cx="2544" cy="800"/>
            </a:xfrm>
            <a:prstGeom prst="roundRect">
              <a:avLst>
                <a:gd name="adj" fmla="val 15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Active object has its own thread</a:t>
              </a:r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>
              <a:off x="0" y="0"/>
              <a:ext cx="593" cy="1576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19200"/>
            <a:ext cx="3124200" cy="3124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Exercise on Sequence Diagrams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/>
          <a:lstStyle/>
          <a:p>
            <a:r>
              <a:rPr lang="en-US" dirty="0" smtClean="0"/>
              <a:t>Break up into your </a:t>
            </a:r>
            <a:br>
              <a:rPr lang="en-US" dirty="0" smtClean="0"/>
            </a:br>
            <a:r>
              <a:rPr lang="en-US" dirty="0" smtClean="0"/>
              <a:t>project teams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Given the following:</a:t>
            </a:r>
          </a:p>
          <a:p>
            <a:pPr lvl="1"/>
            <a:r>
              <a:rPr lang="en-US" dirty="0" smtClean="0"/>
              <a:t>Select a number of videos in</a:t>
            </a:r>
            <a:br>
              <a:rPr lang="en-US" dirty="0" smtClean="0"/>
            </a:br>
            <a:r>
              <a:rPr lang="en-US" dirty="0" smtClean="0"/>
              <a:t>preparation to purchase and </a:t>
            </a:r>
            <a:br>
              <a:rPr lang="en-US" dirty="0" smtClean="0"/>
            </a:br>
            <a:r>
              <a:rPr lang="en-US" dirty="0" smtClean="0"/>
              <a:t>put them in a list (cart)</a:t>
            </a:r>
          </a:p>
          <a:p>
            <a:pPr lvl="1"/>
            <a:r>
              <a:rPr lang="en-US" dirty="0" smtClean="0"/>
              <a:t>Involve Classes/Lifeline Boxes: </a:t>
            </a:r>
            <a:br>
              <a:rPr lang="en-US" dirty="0" smtClean="0"/>
            </a:br>
            <a:r>
              <a:rPr lang="en-US" dirty="0" smtClean="0"/>
              <a:t>Customer, Video, and Video Description</a:t>
            </a:r>
          </a:p>
          <a:p>
            <a:pPr lvl="1"/>
            <a:r>
              <a:rPr lang="en-US" dirty="0" smtClean="0"/>
              <a:t>Invent other classes if you need them!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Draw an SD for Rent Video example</a:t>
            </a:r>
          </a:p>
        </p:txBody>
      </p:sp>
      <p:sp>
        <p:nvSpPr>
          <p:cNvPr id="5" name="Rectangle 12"/>
          <p:cNvSpPr>
            <a:spLocks/>
          </p:cNvSpPr>
          <p:nvPr/>
        </p:nvSpPr>
        <p:spPr bwMode="auto">
          <a:xfrm>
            <a:off x="84970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Q7</a:t>
            </a:r>
          </a:p>
        </p:txBody>
      </p:sp>
    </p:spTree>
    <p:extLst>
      <p:ext uri="{BB962C8B-B14F-4D97-AF65-F5344CB8AC3E}">
        <p14:creationId xmlns:p14="http://schemas.microsoft.com/office/powerpoint/2010/main" val="374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564885" y="2491921"/>
            <a:ext cx="901249" cy="71782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Store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Address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Phone#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2397124"/>
            <a:ext cx="1205430" cy="93869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Customer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name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address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phone#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926613" y="2572671"/>
            <a:ext cx="898756" cy="55217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Video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ID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20134" y="5441122"/>
            <a:ext cx="1207482" cy="77304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Transaction</a:t>
            </a:r>
            <a:br>
              <a:rPr lang="en-US" sz="1400" b="1" dirty="0" smtClean="0"/>
            </a:br>
            <a:r>
              <a:rPr lang="en-US" sz="1400" dirty="0" smtClean="0"/>
              <a:t>date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39388" y="5330687"/>
            <a:ext cx="1601129" cy="99391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Payment</a:t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/amount: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Money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type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authorization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Straight Connector 9"/>
          <p:cNvCxnSpPr>
            <a:stCxn id="5" idx="3"/>
            <a:endCxn id="4" idx="1"/>
          </p:cNvCxnSpPr>
          <p:nvPr/>
        </p:nvCxnSpPr>
        <p:spPr bwMode="auto">
          <a:xfrm flipV="1">
            <a:off x="2424630" y="2850834"/>
            <a:ext cx="2140255" cy="15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4" idx="3"/>
            <a:endCxn id="6" idx="1"/>
          </p:cNvCxnSpPr>
          <p:nvPr/>
        </p:nvCxnSpPr>
        <p:spPr bwMode="auto">
          <a:xfrm flipV="1">
            <a:off x="5466135" y="2848758"/>
            <a:ext cx="1460478" cy="20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8" idx="3"/>
            <a:endCxn id="7" idx="1"/>
          </p:cNvCxnSpPr>
          <p:nvPr/>
        </p:nvCxnSpPr>
        <p:spPr bwMode="auto">
          <a:xfrm>
            <a:off x="2940517" y="5827643"/>
            <a:ext cx="11796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" idx="3"/>
            <a:endCxn id="9" idx="1"/>
          </p:cNvCxnSpPr>
          <p:nvPr/>
        </p:nvCxnSpPr>
        <p:spPr bwMode="auto">
          <a:xfrm flipV="1">
            <a:off x="5327616" y="5825568"/>
            <a:ext cx="1505138" cy="20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772000" y="4918883"/>
            <a:ext cx="1123040" cy="22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Initiates 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08256" y="4595336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400" dirty="0"/>
          </a:p>
          <a:p>
            <a:pPr algn="ctr"/>
            <a:r>
              <a:rPr lang="en-US" sz="1400" dirty="0" smtClean="0"/>
              <a:t>Records-</a:t>
            </a:r>
            <a:br>
              <a:rPr lang="en-US" sz="1400" dirty="0" smtClean="0"/>
            </a:br>
            <a:r>
              <a:rPr lang="en-US" sz="1400" dirty="0" smtClean="0"/>
              <a:t>rental-of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693571" y="3124845"/>
            <a:ext cx="9400" cy="22313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Elbow Connector 16"/>
          <p:cNvCxnSpPr>
            <a:stCxn id="5" idx="2"/>
            <a:endCxn id="7" idx="0"/>
          </p:cNvCxnSpPr>
          <p:nvPr/>
        </p:nvCxnSpPr>
        <p:spPr bwMode="auto">
          <a:xfrm rot="16200000" flipH="1">
            <a:off x="2220244" y="2937491"/>
            <a:ext cx="2105302" cy="2901960"/>
          </a:xfrm>
          <a:prstGeom prst="bentConnector3">
            <a:avLst>
              <a:gd name="adj1" fmla="val 883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158433" y="5551557"/>
            <a:ext cx="628883" cy="379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Pays-for</a:t>
            </a:r>
            <a:br>
              <a:rPr lang="en-US" sz="1400" dirty="0" smtClean="0"/>
            </a:b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613464" y="5535552"/>
            <a:ext cx="96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Transacts</a:t>
            </a:r>
            <a:br>
              <a:rPr lang="en-US" sz="1400" dirty="0" smtClean="0"/>
            </a:b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801036" y="2369907"/>
            <a:ext cx="11224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Rents-from,</a:t>
            </a:r>
            <a:br>
              <a:rPr lang="en-US" sz="1400" dirty="0" smtClean="0"/>
            </a:br>
            <a:r>
              <a:rPr lang="en-US" sz="1400" dirty="0" smtClean="0"/>
              <a:t>Buys-from</a:t>
            </a:r>
            <a:br>
              <a:rPr lang="en-US" sz="1400" dirty="0" smtClean="0"/>
            </a:b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940170" y="2585424"/>
            <a:ext cx="533304" cy="379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Stocks</a:t>
            </a:r>
            <a:br>
              <a:rPr lang="en-US" sz="1400" dirty="0" smtClean="0"/>
            </a:b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400" dirty="0"/>
          </a:p>
        </p:txBody>
      </p:sp>
      <p:cxnSp>
        <p:nvCxnSpPr>
          <p:cNvPr id="22" name="Elbow Connector 21"/>
          <p:cNvCxnSpPr/>
          <p:nvPr/>
        </p:nvCxnSpPr>
        <p:spPr bwMode="auto">
          <a:xfrm rot="16200000" flipH="1">
            <a:off x="4560047" y="32268"/>
            <a:ext cx="175547" cy="4930470"/>
          </a:xfrm>
          <a:prstGeom prst="bentConnector3">
            <a:avLst>
              <a:gd name="adj1" fmla="val -1302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410899" y="1899477"/>
            <a:ext cx="101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Selects</a:t>
            </a:r>
            <a:r>
              <a:rPr lang="en-US" sz="1400" dirty="0"/>
              <a:t> 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464856" y="2834910"/>
            <a:ext cx="187634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358463" y="2834910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481907" y="2793541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27941" y="2848758"/>
            <a:ext cx="187634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908266" y="2309814"/>
            <a:ext cx="25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626656" y="3276650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524375" y="5165035"/>
            <a:ext cx="187634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406684" y="5772426"/>
            <a:ext cx="334782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1..*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313030" y="5772426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939697" y="5772426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894625" y="5772426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731989" y="5034773"/>
            <a:ext cx="334782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0..*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3103313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cxnSp>
        <p:nvCxnSpPr>
          <p:cNvPr id="37" name="Elbow Connector 36"/>
          <p:cNvCxnSpPr>
            <a:stCxn id="5" idx="1"/>
            <a:endCxn id="8" idx="1"/>
          </p:cNvCxnSpPr>
          <p:nvPr/>
        </p:nvCxnSpPr>
        <p:spPr bwMode="auto">
          <a:xfrm rot="10800000" flipH="1" flipV="1">
            <a:off x="1219200" y="2866472"/>
            <a:ext cx="120188" cy="2961172"/>
          </a:xfrm>
          <a:prstGeom prst="bentConnector3">
            <a:avLst>
              <a:gd name="adj1" fmla="val -2672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838200" y="3962400"/>
            <a:ext cx="1032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Makes-</a:t>
            </a:r>
            <a:br>
              <a:rPr lang="en-US" sz="1400" dirty="0" smtClean="0"/>
            </a:br>
            <a:r>
              <a:rPr lang="en-US" sz="1400" dirty="0" smtClean="0"/>
              <a:t>Authorizes</a:t>
            </a:r>
          </a:p>
          <a:p>
            <a:pPr algn="ctr"/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017056" y="2572671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17056" y="5813796"/>
            <a:ext cx="334782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1..*</a:t>
            </a:r>
            <a:endParaRPr lang="en-US" sz="1400" dirty="0"/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367695" y="5606774"/>
            <a:ext cx="157282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4120134" y="5711467"/>
            <a:ext cx="1209815" cy="5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6926613" y="2828968"/>
            <a:ext cx="8987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1" name="Group 130"/>
          <p:cNvGrpSpPr/>
          <p:nvPr/>
        </p:nvGrpSpPr>
        <p:grpSpPr>
          <a:xfrm>
            <a:off x="6832754" y="5356220"/>
            <a:ext cx="1105274" cy="938696"/>
            <a:chOff x="6209927" y="5356220"/>
            <a:chExt cx="1105274" cy="938696"/>
          </a:xfrm>
        </p:grpSpPr>
        <p:sp>
          <p:nvSpPr>
            <p:cNvPr id="9" name="Rectangle 8"/>
            <p:cNvSpPr/>
            <p:nvPr/>
          </p:nvSpPr>
          <p:spPr bwMode="auto">
            <a:xfrm>
              <a:off x="6209927" y="5356220"/>
              <a:ext cx="1105274" cy="93869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Rental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 smtClean="0"/>
                <a:t>dueDate</a:t>
              </a:r>
              <a:endParaRPr lang="en-US" sz="1400" dirty="0" smtClean="0"/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ReturnDate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 smtClean="0"/>
                <a:t>ReturnTime</a:t>
              </a:r>
              <a:endPara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6209927" y="5625570"/>
              <a:ext cx="11052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4567379" y="2763856"/>
            <a:ext cx="8987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228510" y="2683106"/>
            <a:ext cx="11796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2" name="Group 71"/>
          <p:cNvGrpSpPr/>
          <p:nvPr/>
        </p:nvGrpSpPr>
        <p:grpSpPr>
          <a:xfrm>
            <a:off x="4446056" y="533400"/>
            <a:ext cx="1676400" cy="773043"/>
            <a:chOff x="6781800" y="533400"/>
            <a:chExt cx="1676400" cy="773043"/>
          </a:xfrm>
        </p:grpSpPr>
        <p:sp>
          <p:nvSpPr>
            <p:cNvPr id="48" name="Rectangle 47"/>
            <p:cNvSpPr/>
            <p:nvPr/>
          </p:nvSpPr>
          <p:spPr bwMode="auto">
            <a:xfrm>
              <a:off x="6781800" y="533400"/>
              <a:ext cx="1676400" cy="7730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/>
                <a:t>VideoDescription</a:t>
              </a: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dirty="0" smtClean="0"/>
                <a:t>title</a:t>
              </a:r>
              <a:br>
                <a:rPr lang="en-US" sz="1400" dirty="0" smtClean="0"/>
              </a:br>
              <a:r>
                <a:rPr lang="en-US" sz="1400" dirty="0" err="1" smtClean="0"/>
                <a:t>subjectCategory</a:t>
              </a:r>
              <a:endPara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6781800" y="80169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6274856" y="533400"/>
            <a:ext cx="1447800" cy="990600"/>
            <a:chOff x="6781800" y="533400"/>
            <a:chExt cx="1676400" cy="9906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81800" y="533400"/>
              <a:ext cx="1676400" cy="990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/>
                <a:t>VideoSupplier</a:t>
              </a: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dirty="0" smtClean="0"/>
                <a:t>address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/>
                <a:t>name</a:t>
              </a:r>
              <a:br>
                <a:rPr lang="en-US" sz="1400" dirty="0" smtClean="0"/>
              </a:br>
              <a:r>
                <a:rPr lang="en-US" sz="1400" dirty="0" err="1" smtClean="0"/>
                <a:t>newVideos</a:t>
              </a:r>
              <a:endPara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6781800" y="80169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Rectangle 58"/>
          <p:cNvSpPr/>
          <p:nvPr/>
        </p:nvSpPr>
        <p:spPr bwMode="auto">
          <a:xfrm>
            <a:off x="2312456" y="1371600"/>
            <a:ext cx="7620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Basket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741456" y="3276600"/>
            <a:ext cx="838200" cy="773043"/>
            <a:chOff x="1600200" y="685800"/>
            <a:chExt cx="838200" cy="77304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1600200" y="685800"/>
              <a:ext cx="838200" cy="7730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Shelf</a:t>
              </a:r>
              <a:br>
                <a:rPr lang="en-US" sz="1400" b="1" dirty="0" smtClean="0"/>
              </a:br>
              <a:r>
                <a:rPr lang="en-US" sz="1400" dirty="0" smtClean="0"/>
                <a:t>location</a:t>
              </a:r>
              <a:br>
                <a:rPr lang="en-US" sz="1400" dirty="0" smtClean="0"/>
              </a:br>
              <a:r>
                <a:rPr lang="en-US" sz="1400" dirty="0" smtClean="0"/>
                <a:t>stock</a:t>
              </a:r>
              <a:endPara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600200" y="954090"/>
              <a:ext cx="838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2693456" y="3265557"/>
            <a:ext cx="1295400" cy="773043"/>
            <a:chOff x="1600200" y="685800"/>
            <a:chExt cx="838200" cy="773043"/>
          </a:xfrm>
        </p:grpSpPr>
        <p:sp>
          <p:nvSpPr>
            <p:cNvPr id="67" name="Rectangle 66"/>
            <p:cNvSpPr/>
            <p:nvPr/>
          </p:nvSpPr>
          <p:spPr bwMode="auto">
            <a:xfrm>
              <a:off x="1600200" y="685800"/>
              <a:ext cx="838200" cy="7730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Membership</a:t>
              </a:r>
              <a:br>
                <a:rPr lang="en-US" sz="1400" b="1" dirty="0" smtClean="0"/>
              </a:br>
              <a:r>
                <a:rPr lang="en-US" sz="1400" dirty="0" smtClean="0"/>
                <a:t>ID</a:t>
              </a:r>
              <a:br>
                <a:rPr lang="en-US" sz="1400" dirty="0" smtClean="0"/>
              </a:br>
              <a:r>
                <a:rPr lang="en-US" sz="1400" dirty="0" err="1" smtClean="0"/>
                <a:t>startDate</a:t>
              </a:r>
              <a:endPara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600200" y="954090"/>
              <a:ext cx="838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4065056" y="4332357"/>
            <a:ext cx="1905000" cy="773043"/>
            <a:chOff x="1600200" y="685800"/>
            <a:chExt cx="838200" cy="773043"/>
          </a:xfrm>
        </p:grpSpPr>
        <p:sp>
          <p:nvSpPr>
            <p:cNvPr id="70" name="Rectangle 69"/>
            <p:cNvSpPr/>
            <p:nvPr/>
          </p:nvSpPr>
          <p:spPr bwMode="auto">
            <a:xfrm>
              <a:off x="1600200" y="685800"/>
              <a:ext cx="838200" cy="7730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/>
                <a:t>PricingPolicy</a:t>
              </a: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dirty="0" err="1" smtClean="0"/>
                <a:t>perDayRentalCharge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en-US" sz="1400" dirty="0" err="1" smtClean="0"/>
                <a:t>perDayLateCharge</a:t>
              </a:r>
              <a:endPara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1600200" y="954090"/>
              <a:ext cx="838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1950321" y="2133600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cxnSp>
        <p:nvCxnSpPr>
          <p:cNvPr id="75" name="Elbow Connector 74"/>
          <p:cNvCxnSpPr>
            <a:stCxn id="61" idx="1"/>
          </p:cNvCxnSpPr>
          <p:nvPr/>
        </p:nvCxnSpPr>
        <p:spPr bwMode="auto">
          <a:xfrm rot="10800000">
            <a:off x="5284256" y="3200400"/>
            <a:ext cx="457200" cy="46272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Elbow Connector 78"/>
          <p:cNvCxnSpPr>
            <a:stCxn id="59" idx="3"/>
            <a:endCxn id="4" idx="0"/>
          </p:cNvCxnSpPr>
          <p:nvPr/>
        </p:nvCxnSpPr>
        <p:spPr bwMode="auto">
          <a:xfrm>
            <a:off x="3074456" y="1562100"/>
            <a:ext cx="1941054" cy="92982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Elbow Connector 85"/>
          <p:cNvCxnSpPr>
            <a:stCxn id="5" idx="0"/>
            <a:endCxn id="59" idx="1"/>
          </p:cNvCxnSpPr>
          <p:nvPr/>
        </p:nvCxnSpPr>
        <p:spPr bwMode="auto">
          <a:xfrm rot="5400000" flipH="1" flipV="1">
            <a:off x="1649673" y="1734342"/>
            <a:ext cx="835024" cy="49054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Elbow Connector 95"/>
          <p:cNvCxnSpPr>
            <a:stCxn id="48" idx="2"/>
            <a:endCxn id="6" idx="0"/>
          </p:cNvCxnSpPr>
          <p:nvPr/>
        </p:nvCxnSpPr>
        <p:spPr bwMode="auto">
          <a:xfrm rot="16200000" flipH="1">
            <a:off x="5697009" y="893689"/>
            <a:ext cx="1266228" cy="209173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Elbow Connector 137"/>
          <p:cNvCxnSpPr>
            <a:stCxn id="61" idx="3"/>
          </p:cNvCxnSpPr>
          <p:nvPr/>
        </p:nvCxnSpPr>
        <p:spPr bwMode="auto">
          <a:xfrm flipV="1">
            <a:off x="6579656" y="3124200"/>
            <a:ext cx="457200" cy="53892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Elbow Connector 140"/>
          <p:cNvCxnSpPr>
            <a:stCxn id="57" idx="3"/>
            <a:endCxn id="6" idx="3"/>
          </p:cNvCxnSpPr>
          <p:nvPr/>
        </p:nvCxnSpPr>
        <p:spPr bwMode="auto">
          <a:xfrm>
            <a:off x="7722656" y="1028700"/>
            <a:ext cx="102713" cy="1820058"/>
          </a:xfrm>
          <a:prstGeom prst="bentConnector3">
            <a:avLst>
              <a:gd name="adj1" fmla="val 3998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Elbow Connector 144"/>
          <p:cNvCxnSpPr>
            <a:stCxn id="59" idx="0"/>
            <a:endCxn id="48" idx="1"/>
          </p:cNvCxnSpPr>
          <p:nvPr/>
        </p:nvCxnSpPr>
        <p:spPr bwMode="auto">
          <a:xfrm rot="5400000" flipH="1" flipV="1">
            <a:off x="3343917" y="269461"/>
            <a:ext cx="451678" cy="17526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Elbow Connector 150"/>
          <p:cNvCxnSpPr>
            <a:stCxn id="70" idx="3"/>
            <a:endCxn id="6" idx="2"/>
          </p:cNvCxnSpPr>
          <p:nvPr/>
        </p:nvCxnSpPr>
        <p:spPr bwMode="auto">
          <a:xfrm flipV="1">
            <a:off x="5970056" y="3124845"/>
            <a:ext cx="1405935" cy="159403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Elbow Connector 155"/>
          <p:cNvCxnSpPr>
            <a:stCxn id="4" idx="2"/>
            <a:endCxn id="70" idx="0"/>
          </p:cNvCxnSpPr>
          <p:nvPr/>
        </p:nvCxnSpPr>
        <p:spPr bwMode="auto">
          <a:xfrm rot="16200000" flipH="1">
            <a:off x="4455228" y="3770029"/>
            <a:ext cx="1122610" cy="204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1779056" y="3581400"/>
            <a:ext cx="995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Obtains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400" dirty="0" smtClean="0"/>
          </a:p>
        </p:txBody>
      </p:sp>
      <p:sp>
        <p:nvSpPr>
          <p:cNvPr id="159" name="TextBox 158"/>
          <p:cNvSpPr txBox="1"/>
          <p:nvPr/>
        </p:nvSpPr>
        <p:spPr>
          <a:xfrm>
            <a:off x="2464856" y="3352800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2236256" y="3282173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cxnSp>
        <p:nvCxnSpPr>
          <p:cNvPr id="162" name="Elbow Connector 161"/>
          <p:cNvCxnSpPr>
            <a:stCxn id="67" idx="3"/>
          </p:cNvCxnSpPr>
          <p:nvPr/>
        </p:nvCxnSpPr>
        <p:spPr bwMode="auto">
          <a:xfrm flipV="1">
            <a:off x="3988856" y="3200400"/>
            <a:ext cx="762000" cy="451679"/>
          </a:xfrm>
          <a:prstGeom prst="bentConnector3">
            <a:avLst>
              <a:gd name="adj1" fmla="val 10208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Elbow Connector 164"/>
          <p:cNvCxnSpPr>
            <a:stCxn id="67" idx="1"/>
          </p:cNvCxnSpPr>
          <p:nvPr/>
        </p:nvCxnSpPr>
        <p:spPr bwMode="auto">
          <a:xfrm rot="10800000">
            <a:off x="2236256" y="3352801"/>
            <a:ext cx="457200" cy="299279"/>
          </a:xfrm>
          <a:prstGeom prst="bentConnector3">
            <a:avLst>
              <a:gd name="adj1" fmla="val 991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TextBox 170"/>
          <p:cNvSpPr txBox="1"/>
          <p:nvPr/>
        </p:nvSpPr>
        <p:spPr>
          <a:xfrm>
            <a:off x="3912656" y="3389310"/>
            <a:ext cx="95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1400" dirty="0">
                <a:sym typeface="Wingdings"/>
              </a:rPr>
              <a:t/>
            </a:r>
            <a:br>
              <a:rPr lang="en-US" sz="1400" dirty="0">
                <a:sym typeface="Wingdings"/>
              </a:rPr>
            </a:br>
            <a:r>
              <a:rPr lang="en-US" sz="1400" dirty="0" smtClean="0"/>
              <a:t>Maintains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541121" y="3179513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78" name="TextBox 177"/>
          <p:cNvSpPr txBox="1"/>
          <p:nvPr/>
        </p:nvSpPr>
        <p:spPr>
          <a:xfrm>
            <a:off x="4003366" y="3437753"/>
            <a:ext cx="187634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179" name="TextBox 178"/>
          <p:cNvSpPr txBox="1"/>
          <p:nvPr/>
        </p:nvSpPr>
        <p:spPr>
          <a:xfrm>
            <a:off x="6122456" y="4214336"/>
            <a:ext cx="12425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Determines-</a:t>
            </a:r>
            <a:br>
              <a:rPr lang="en-US" sz="1400" dirty="0" smtClean="0"/>
            </a:br>
            <a:r>
              <a:rPr lang="en-US" sz="1400" dirty="0" smtClean="0"/>
              <a:t>rental-charge</a:t>
            </a:r>
            <a:br>
              <a:rPr lang="en-US" sz="1400" dirty="0" smtClean="0"/>
            </a:b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400" dirty="0"/>
          </a:p>
        </p:txBody>
      </p:sp>
      <p:sp>
        <p:nvSpPr>
          <p:cNvPr id="180" name="TextBox 179"/>
          <p:cNvSpPr txBox="1"/>
          <p:nvPr/>
        </p:nvSpPr>
        <p:spPr>
          <a:xfrm>
            <a:off x="4998321" y="3166283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5007194" y="4044173"/>
            <a:ext cx="187634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6499022" y="3429000"/>
            <a:ext cx="89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400" dirty="0">
                <a:sym typeface="Wingdings"/>
              </a:rPr>
              <a:t/>
            </a:r>
            <a:br>
              <a:rPr lang="en-US" sz="1400" dirty="0">
                <a:sym typeface="Wingdings"/>
              </a:rPr>
            </a:br>
            <a:r>
              <a:rPr lang="en-US" sz="1400" dirty="0" smtClean="0"/>
              <a:t>Contains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558837" y="3379260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6880341" y="3129773"/>
            <a:ext cx="187634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5553822" y="3429000"/>
            <a:ext cx="187634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187" name="TextBox 186"/>
          <p:cNvSpPr txBox="1"/>
          <p:nvPr/>
        </p:nvSpPr>
        <p:spPr>
          <a:xfrm>
            <a:off x="5289893" y="3160710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8" name="TextBox 187"/>
          <p:cNvSpPr txBox="1"/>
          <p:nvPr/>
        </p:nvSpPr>
        <p:spPr>
          <a:xfrm>
            <a:off x="4966228" y="3352800"/>
            <a:ext cx="9129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400" dirty="0">
                <a:sym typeface="Wingdings"/>
              </a:rPr>
              <a:t/>
            </a:r>
            <a:br>
              <a:rPr lang="en-US" sz="1400" dirty="0">
                <a:sym typeface="Wingdings"/>
              </a:rPr>
            </a:br>
            <a:r>
              <a:rPr lang="en-US" sz="1400" dirty="0" smtClean="0"/>
              <a:t>Stores-</a:t>
            </a:r>
          </a:p>
          <a:p>
            <a:r>
              <a:rPr lang="en-US" sz="1400" dirty="0" smtClean="0"/>
              <a:t>video-on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4275478" y="3810000"/>
            <a:ext cx="79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400" dirty="0" smtClean="0"/>
          </a:p>
          <a:p>
            <a:r>
              <a:rPr lang="en-US" sz="1400" dirty="0" smtClean="0"/>
              <a:t>Defines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970056" y="4425173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7166856" y="3124200"/>
            <a:ext cx="25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*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7305140" y="1371600"/>
            <a:ext cx="88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400" dirty="0"/>
          </a:p>
          <a:p>
            <a:pPr algn="ctr"/>
            <a:r>
              <a:rPr lang="en-US" sz="1400" dirty="0" smtClean="0"/>
              <a:t>Provides</a:t>
            </a:r>
            <a:endParaRPr lang="en-US" sz="1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284256" y="1295400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02" name="TextBox 201"/>
          <p:cNvSpPr txBox="1"/>
          <p:nvPr/>
        </p:nvSpPr>
        <p:spPr>
          <a:xfrm>
            <a:off x="7798856" y="2816423"/>
            <a:ext cx="25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365466" y="2338920"/>
            <a:ext cx="25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206" name="TextBox 205"/>
          <p:cNvSpPr txBox="1"/>
          <p:nvPr/>
        </p:nvSpPr>
        <p:spPr>
          <a:xfrm>
            <a:off x="5889422" y="1676400"/>
            <a:ext cx="117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Describes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400" dirty="0" smtClean="0"/>
          </a:p>
        </p:txBody>
      </p:sp>
      <p:sp>
        <p:nvSpPr>
          <p:cNvPr id="207" name="TextBox 206"/>
          <p:cNvSpPr txBox="1"/>
          <p:nvPr/>
        </p:nvSpPr>
        <p:spPr>
          <a:xfrm>
            <a:off x="2922056" y="609600"/>
            <a:ext cx="1084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Contains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400" dirty="0" smtClean="0"/>
          </a:p>
        </p:txBody>
      </p:sp>
      <p:sp>
        <p:nvSpPr>
          <p:cNvPr id="208" name="TextBox 207"/>
          <p:cNvSpPr txBox="1"/>
          <p:nvPr/>
        </p:nvSpPr>
        <p:spPr>
          <a:xfrm>
            <a:off x="2447205" y="1122113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09" name="TextBox 208"/>
          <p:cNvSpPr txBox="1"/>
          <p:nvPr/>
        </p:nvSpPr>
        <p:spPr>
          <a:xfrm>
            <a:off x="4065056" y="609600"/>
            <a:ext cx="334782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0..*</a:t>
            </a:r>
            <a:endParaRPr lang="en-US" sz="1400" dirty="0"/>
          </a:p>
        </p:txBody>
      </p:sp>
      <p:sp>
        <p:nvSpPr>
          <p:cNvPr id="210" name="TextBox 209"/>
          <p:cNvSpPr txBox="1"/>
          <p:nvPr/>
        </p:nvSpPr>
        <p:spPr>
          <a:xfrm>
            <a:off x="3607856" y="1295400"/>
            <a:ext cx="107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400" dirty="0" smtClean="0"/>
              <a:t>Provides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055656" y="2209800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3074456" y="1300973"/>
            <a:ext cx="334782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0..*</a:t>
            </a:r>
            <a:endParaRPr lang="en-US" sz="1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1645521" y="2133600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18" name="TextBox 217"/>
          <p:cNvSpPr txBox="1"/>
          <p:nvPr/>
        </p:nvSpPr>
        <p:spPr>
          <a:xfrm>
            <a:off x="2107144" y="1300973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19" name="TextBox 218"/>
          <p:cNvSpPr txBox="1"/>
          <p:nvPr/>
        </p:nvSpPr>
        <p:spPr>
          <a:xfrm>
            <a:off x="963003" y="1447800"/>
            <a:ext cx="9345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400" dirty="0" smtClean="0"/>
          </a:p>
          <a:p>
            <a:pPr algn="r"/>
            <a:r>
              <a:rPr lang="en-US" sz="1400" dirty="0" smtClean="0"/>
              <a:t>Holds-</a:t>
            </a:r>
            <a:br>
              <a:rPr lang="en-US" sz="1400" dirty="0" smtClean="0"/>
            </a:br>
            <a:r>
              <a:rPr lang="en-US" sz="1400" dirty="0" smtClean="0"/>
              <a:t>videos-in</a:t>
            </a:r>
            <a:endParaRPr lang="en-US" sz="1400" dirty="0"/>
          </a:p>
        </p:txBody>
      </p:sp>
      <p:sp>
        <p:nvSpPr>
          <p:cNvPr id="220" name="TextBox 219"/>
          <p:cNvSpPr txBox="1"/>
          <p:nvPr/>
        </p:nvSpPr>
        <p:spPr>
          <a:xfrm>
            <a:off x="7722656" y="762000"/>
            <a:ext cx="209735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47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609600"/>
          </a:xfrm>
        </p:spPr>
        <p:txBody>
          <a:bodyPr/>
          <a:lstStyle/>
          <a:p>
            <a:r>
              <a:rPr lang="en-US" sz="3200" dirty="0" smtClean="0"/>
              <a:t>An SD Solution for Rent Video Example </a:t>
            </a:r>
            <a:endParaRPr lang="en-US" sz="32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267200" y="1447800"/>
            <a:ext cx="1143000" cy="381000"/>
          </a:xfrm>
          <a:prstGeom prst="flowChartProcess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u="sng" dirty="0" smtClean="0"/>
              <a:t>:Video</a:t>
            </a:r>
            <a:endParaRPr lang="en-US" sz="2000" u="sng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4800600" y="1905000"/>
            <a:ext cx="38100" cy="426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219200" y="2891135"/>
            <a:ext cx="3581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371600" y="2514600"/>
            <a:ext cx="3234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findVideoToRent</a:t>
            </a:r>
            <a:r>
              <a:rPr lang="en-US" sz="1800" dirty="0" smtClean="0"/>
              <a:t>(</a:t>
            </a:r>
            <a:r>
              <a:rPr lang="en-US" sz="1800" dirty="0" err="1" smtClean="0"/>
              <a:t>ID,duration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33400" y="2438400"/>
            <a:ext cx="4419600" cy="2286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3400" y="2438400"/>
            <a:ext cx="609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Loop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2362200"/>
            <a:ext cx="1172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[more items]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219200" y="3505200"/>
            <a:ext cx="3581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arrow" w="lg" len="lg"/>
            <a:tailEnd type="none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828800" y="3124200"/>
            <a:ext cx="236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videoTitle</a:t>
            </a:r>
            <a:r>
              <a:rPr lang="en-US" sz="1800" dirty="0" smtClean="0"/>
              <a:t>, availability</a:t>
            </a:r>
            <a:endParaRPr lang="en-US" sz="18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1219200" y="5181600"/>
            <a:ext cx="3581400" cy="218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245510" y="4826913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Checkout</a:t>
            </a:r>
            <a:endParaRPr lang="en-US" sz="18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219200" y="6019800"/>
            <a:ext cx="3505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arrow" w="lg" len="lg"/>
            <a:tailEnd type="none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048160" y="5650468"/>
            <a:ext cx="168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totalWithTaxes</a:t>
            </a:r>
            <a:endParaRPr lang="en-US" sz="1800" dirty="0"/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1181100" y="1905000"/>
            <a:ext cx="38100" cy="426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575265" y="1447800"/>
            <a:ext cx="1253535" cy="381000"/>
          </a:xfrm>
          <a:prstGeom prst="flowChartProcess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u="sng" dirty="0" smtClean="0"/>
              <a:t>:Customer</a:t>
            </a:r>
            <a:endParaRPr lang="en-US" sz="2000" u="sng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304800" y="2321004"/>
            <a:ext cx="914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0" y="1916668"/>
            <a:ext cx="128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rentVideos</a:t>
            </a:r>
            <a:endParaRPr lang="en-US" sz="1800" dirty="0"/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7543800" y="1143000"/>
            <a:ext cx="1524000" cy="685800"/>
          </a:xfrm>
          <a:prstGeom prst="flowChartProcess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u="sng" dirty="0" smtClean="0"/>
              <a:t>:Video</a:t>
            </a:r>
          </a:p>
          <a:p>
            <a:pPr algn="ctr"/>
            <a:r>
              <a:rPr lang="en-US" sz="2000" u="sng" dirty="0" smtClean="0"/>
              <a:t>Description</a:t>
            </a:r>
            <a:endParaRPr lang="en-US" sz="2000" u="sng" dirty="0"/>
          </a:p>
        </p:txBody>
      </p:sp>
      <p:cxnSp>
        <p:nvCxnSpPr>
          <p:cNvPr id="38" name="Straight Connector 37"/>
          <p:cNvCxnSpPr/>
          <p:nvPr/>
        </p:nvCxnSpPr>
        <p:spPr bwMode="auto">
          <a:xfrm flipH="1">
            <a:off x="8420100" y="1905000"/>
            <a:ext cx="38100" cy="426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834935" y="2971800"/>
            <a:ext cx="3581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257800" y="2590800"/>
            <a:ext cx="28108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getVideoInfo</a:t>
            </a:r>
            <a:r>
              <a:rPr lang="en-US" sz="1800" dirty="0" smtClean="0"/>
              <a:t>(</a:t>
            </a:r>
            <a:r>
              <a:rPr lang="en-US" sz="1800" dirty="0" err="1" smtClean="0"/>
              <a:t>ID,duration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4800600" y="3352800"/>
            <a:ext cx="3581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arrow" w="lg" len="lg"/>
            <a:tailEnd type="none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218833" y="2971800"/>
            <a:ext cx="29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videoTitle</a:t>
            </a:r>
            <a:r>
              <a:rPr lang="en-US" sz="1800" dirty="0" smtClean="0"/>
              <a:t>, </a:t>
            </a:r>
            <a:r>
              <a:rPr lang="en-US" sz="1800" dirty="0" err="1" smtClean="0"/>
              <a:t>desc</a:t>
            </a:r>
            <a:r>
              <a:rPr lang="en-US" sz="1800" dirty="0" smtClean="0"/>
              <a:t>, </a:t>
            </a:r>
            <a:r>
              <a:rPr lang="en-US" sz="1800" dirty="0" err="1" smtClean="0"/>
              <a:t>availabilty</a:t>
            </a:r>
            <a:endParaRPr lang="en-US" sz="1800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219200" y="4114800"/>
            <a:ext cx="3581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789433" y="3738265"/>
            <a:ext cx="255396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selectVideoToRent</a:t>
            </a:r>
            <a:r>
              <a:rPr lang="en-US" sz="1800" dirty="0" smtClean="0"/>
              <a:t>(ID)</a:t>
            </a:r>
            <a:endParaRPr lang="en-US" sz="18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1219200" y="4648200"/>
            <a:ext cx="3581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arrow" w="lg" len="lg"/>
            <a:tailEnd type="none" w="lg" len="lg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1544632" y="4267200"/>
            <a:ext cx="287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selectedVideos</a:t>
            </a:r>
            <a:r>
              <a:rPr lang="en-US" sz="1800" dirty="0" smtClean="0"/>
              <a:t>(video List)</a:t>
            </a:r>
            <a:endParaRPr lang="en-US" sz="1800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876800" y="5638800"/>
            <a:ext cx="3581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029200" y="5257800"/>
            <a:ext cx="325987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updateAvailability</a:t>
            </a:r>
            <a:r>
              <a:rPr lang="en-US" sz="1800" dirty="0" smtClean="0"/>
              <a:t>(</a:t>
            </a:r>
            <a:r>
              <a:rPr lang="en-US" sz="1800" dirty="0" err="1" smtClean="0"/>
              <a:t>ID,duration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90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895600"/>
            <a:ext cx="4114800" cy="533400"/>
          </a:xfrm>
          <a:ln/>
        </p:spPr>
        <p:txBody>
          <a:bodyPr/>
          <a:lstStyle/>
          <a:p>
            <a:pPr algn="r"/>
            <a:r>
              <a:rPr lang="en-US" sz="5400" dirty="0" err="1" smtClean="0"/>
              <a:t>Communi</a:t>
            </a:r>
            <a:r>
              <a:rPr lang="en-US" sz="5400" dirty="0" smtClean="0"/>
              <a:t>-</a:t>
            </a:r>
            <a:br>
              <a:rPr lang="en-US" sz="5400" dirty="0" smtClean="0"/>
            </a:br>
            <a:r>
              <a:rPr lang="en-US" sz="5400" dirty="0" err="1" smtClean="0"/>
              <a:t>cation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dirty="0" smtClean="0"/>
              <a:t>Diagrams</a:t>
            </a:r>
            <a:br>
              <a:rPr lang="en-US" sz="5400" dirty="0" smtClean="0"/>
            </a:br>
            <a:r>
              <a:rPr lang="en-US" sz="5400" dirty="0" smtClean="0"/>
              <a:t>(CD)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16000"/>
            <a:ext cx="4064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Links vs. Messages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 l="13425" b="42059"/>
          <a:stretch>
            <a:fillRect/>
          </a:stretch>
        </p:blipFill>
        <p:spPr bwMode="auto">
          <a:xfrm>
            <a:off x="245677" y="1687339"/>
            <a:ext cx="8822123" cy="2122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9726" y="3125391"/>
            <a:ext cx="3071813" cy="2634258"/>
            <a:chOff x="0" y="0"/>
            <a:chExt cx="2752" cy="2360"/>
          </a:xfrm>
        </p:grpSpPr>
        <p:sp>
          <p:nvSpPr>
            <p:cNvPr id="56325" name="AutoShape 5"/>
            <p:cNvSpPr>
              <a:spLocks/>
            </p:cNvSpPr>
            <p:nvPr/>
          </p:nvSpPr>
          <p:spPr bwMode="auto">
            <a:xfrm>
              <a:off x="0" y="1536"/>
              <a:ext cx="2752" cy="824"/>
            </a:xfrm>
            <a:prstGeom prst="roundRect">
              <a:avLst>
                <a:gd name="adj" fmla="val 14560"/>
              </a:avLst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51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51000"/>
                  </a:schemeClr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Single </a:t>
              </a:r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pitchFamily="-65" charset="0"/>
                  <a:ea typeface="Helvetica Neue" pitchFamily="-65" charset="0"/>
                  <a:cs typeface="Helvetica Neue" pitchFamily="-65" charset="0"/>
                  <a:sym typeface="Helvetica Neue" pitchFamily="-65" charset="0"/>
                </a:rPr>
                <a:t>link</a:t>
              </a:r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 connects two objects</a:t>
              </a:r>
            </a:p>
          </p:txBody>
        </p:sp>
        <p:sp>
          <p:nvSpPr>
            <p:cNvPr id="56326" name="Oval 6"/>
            <p:cNvSpPr>
              <a:spLocks/>
            </p:cNvSpPr>
            <p:nvPr/>
          </p:nvSpPr>
          <p:spPr bwMode="auto">
            <a:xfrm>
              <a:off x="2236" y="0"/>
              <a:ext cx="192" cy="192"/>
            </a:xfrm>
            <a:prstGeom prst="ellipse">
              <a:avLst/>
            </a:prstGeom>
            <a:noFill/>
            <a:ln w="635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 flipH="1">
              <a:off x="1451" y="201"/>
              <a:ext cx="832" cy="1264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54078" y="178594"/>
            <a:ext cx="4536281" cy="2924473"/>
            <a:chOff x="0" y="0"/>
            <a:chExt cx="4064" cy="2620"/>
          </a:xfrm>
        </p:grpSpPr>
        <p:sp>
          <p:nvSpPr>
            <p:cNvPr id="56329" name="AutoShape 9"/>
            <p:cNvSpPr>
              <a:spLocks/>
            </p:cNvSpPr>
            <p:nvPr/>
          </p:nvSpPr>
          <p:spPr bwMode="auto">
            <a:xfrm>
              <a:off x="0" y="1820"/>
              <a:ext cx="1744" cy="800"/>
            </a:xfrm>
            <a:prstGeom prst="roundRect">
              <a:avLst>
                <a:gd name="adj" fmla="val 15000"/>
              </a:avLst>
            </a:prstGeom>
            <a:noFill/>
            <a:ln w="508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 rot="10800000" flipH="1">
              <a:off x="1693" y="1259"/>
              <a:ext cx="659" cy="561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1" name="AutoShape 11"/>
            <p:cNvSpPr>
              <a:spLocks/>
            </p:cNvSpPr>
            <p:nvPr/>
          </p:nvSpPr>
          <p:spPr bwMode="auto">
            <a:xfrm>
              <a:off x="1960" y="0"/>
              <a:ext cx="2104" cy="1232"/>
            </a:xfrm>
            <a:prstGeom prst="roundRect">
              <a:avLst>
                <a:gd name="adj" fmla="val 9736"/>
              </a:avLst>
            </a:prstGeom>
            <a:gradFill flip="none" rotWithShape="1">
              <a:gsLst>
                <a:gs pos="0">
                  <a:schemeClr val="accent4">
                    <a:tint val="100000"/>
                    <a:shade val="100000"/>
                    <a:satMod val="130000"/>
                    <a:alpha val="65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  <a:alpha val="65000"/>
                  </a:schemeClr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Multiple </a:t>
              </a:r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pitchFamily="-65" charset="0"/>
                  <a:ea typeface="Helvetica Neue" pitchFamily="-65" charset="0"/>
                  <a:cs typeface="Helvetica Neue" pitchFamily="-65" charset="0"/>
                  <a:sym typeface="Helvetica Neue" pitchFamily="-65" charset="0"/>
                </a:rPr>
                <a:t>messages</a:t>
              </a:r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 traverse links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094262" y="3389932"/>
            <a:ext cx="4147840" cy="2369716"/>
            <a:chOff x="0" y="101"/>
            <a:chExt cx="3716" cy="2123"/>
          </a:xfrm>
        </p:grpSpPr>
        <p:sp>
          <p:nvSpPr>
            <p:cNvPr id="56333" name="Oval 13"/>
            <p:cNvSpPr>
              <a:spLocks/>
            </p:cNvSpPr>
            <p:nvPr/>
          </p:nvSpPr>
          <p:spPr bwMode="auto">
            <a:xfrm>
              <a:off x="0" y="101"/>
              <a:ext cx="440" cy="376"/>
            </a:xfrm>
            <a:prstGeom prst="ellipse">
              <a:avLst/>
            </a:prstGeom>
            <a:noFill/>
            <a:ln w="635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4" name="AutoShape 14"/>
            <p:cNvSpPr>
              <a:spLocks/>
            </p:cNvSpPr>
            <p:nvPr/>
          </p:nvSpPr>
          <p:spPr bwMode="auto">
            <a:xfrm>
              <a:off x="964" y="1400"/>
              <a:ext cx="2752" cy="824"/>
            </a:xfrm>
            <a:prstGeom prst="roundRect">
              <a:avLst>
                <a:gd name="adj" fmla="val 14560"/>
              </a:avLst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6000"/>
                  </a:schemeClr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pitchFamily="-65" charset="0"/>
                  <a:ea typeface="Helvetica Neue" pitchFamily="-65" charset="0"/>
                  <a:cs typeface="Helvetica Neue" pitchFamily="-65" charset="0"/>
                  <a:sym typeface="Helvetica Neue" pitchFamily="-65" charset="0"/>
                </a:rPr>
                <a:t>Sequence number</a:t>
              </a:r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 gives ordering</a:t>
              </a:r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>
              <a:off x="433" y="382"/>
              <a:ext cx="951" cy="983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36" name="Rectangle 16"/>
          <p:cNvSpPr>
            <a:spLocks/>
          </p:cNvSpPr>
          <p:nvPr/>
        </p:nvSpPr>
        <p:spPr bwMode="auto">
          <a:xfrm>
            <a:off x="85732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Q8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763000" cy="609600"/>
          </a:xfrm>
          <a:ln/>
        </p:spPr>
        <p:txBody>
          <a:bodyPr/>
          <a:lstStyle/>
          <a:p>
            <a:r>
              <a:rPr lang="en-US" dirty="0"/>
              <a:t>Sequence </a:t>
            </a:r>
            <a:r>
              <a:rPr lang="en-US" dirty="0" smtClean="0"/>
              <a:t>Numbering – Following Flow</a:t>
            </a:r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392" y="1698873"/>
            <a:ext cx="6735217" cy="4052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330399" y="2796109"/>
            <a:ext cx="2482453" cy="1240110"/>
            <a:chOff x="330399" y="2796109"/>
            <a:chExt cx="2482453" cy="1240110"/>
          </a:xfrm>
        </p:grpSpPr>
        <p:sp>
          <p:nvSpPr>
            <p:cNvPr id="58373" name="AutoShape 5"/>
            <p:cNvSpPr>
              <a:spLocks/>
            </p:cNvSpPr>
            <p:nvPr/>
          </p:nvSpPr>
          <p:spPr bwMode="auto">
            <a:xfrm>
              <a:off x="330399" y="3143250"/>
              <a:ext cx="2482453" cy="892969"/>
            </a:xfrm>
            <a:prstGeom prst="roundRect">
              <a:avLst>
                <a:gd name="adj" fmla="val 15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No number on</a:t>
              </a:r>
              <a:r>
                <a:rPr lang="en-US" sz="25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 “found” </a:t>
              </a:r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message</a:t>
              </a:r>
            </a:p>
          </p:txBody>
        </p:sp>
        <p:sp>
          <p:nvSpPr>
            <p:cNvPr id="58374" name="Line 6"/>
            <p:cNvSpPr>
              <a:spLocks noChangeShapeType="1"/>
            </p:cNvSpPr>
            <p:nvPr/>
          </p:nvSpPr>
          <p:spPr bwMode="auto">
            <a:xfrm flipH="1">
              <a:off x="1602879" y="2796109"/>
              <a:ext cx="204267" cy="312539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9113" y="3759398"/>
            <a:ext cx="3191246" cy="2964657"/>
            <a:chOff x="5399113" y="3759398"/>
            <a:chExt cx="3191246" cy="2964657"/>
          </a:xfrm>
        </p:grpSpPr>
        <p:sp>
          <p:nvSpPr>
            <p:cNvPr id="58375" name="AutoShape 7"/>
            <p:cNvSpPr>
              <a:spLocks/>
            </p:cNvSpPr>
            <p:nvPr/>
          </p:nvSpPr>
          <p:spPr bwMode="auto">
            <a:xfrm>
              <a:off x="5482828" y="5831086"/>
              <a:ext cx="3107531" cy="892969"/>
            </a:xfrm>
            <a:prstGeom prst="roundRect">
              <a:avLst>
                <a:gd name="adj" fmla="val 15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Nested messages use “legal” style</a:t>
              </a:r>
            </a:p>
          </p:txBody>
        </p:sp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>
              <a:off x="5399113" y="4952628"/>
              <a:ext cx="313655" cy="820415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7" name="Line 9"/>
            <p:cNvSpPr>
              <a:spLocks noChangeShapeType="1"/>
            </p:cNvSpPr>
            <p:nvPr/>
          </p:nvSpPr>
          <p:spPr bwMode="auto">
            <a:xfrm>
              <a:off x="6556623" y="3759398"/>
              <a:ext cx="541363" cy="2013645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1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Messages Use </a:t>
            </a:r>
            <a:r>
              <a:rPr lang="en-US" dirty="0"/>
              <a:t>Guards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729" y="1676400"/>
            <a:ext cx="8867071" cy="40240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/>
          </p:cNvSpPr>
          <p:nvPr/>
        </p:nvSpPr>
        <p:spPr bwMode="auto">
          <a:xfrm>
            <a:off x="8428087" y="6431577"/>
            <a:ext cx="487313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Q9a</a:t>
            </a:r>
          </a:p>
        </p:txBody>
      </p:sp>
      <p:sp>
        <p:nvSpPr>
          <p:cNvPr id="7" name="AutoShape 7"/>
          <p:cNvSpPr>
            <a:spLocks/>
          </p:cNvSpPr>
          <p:nvPr/>
        </p:nvSpPr>
        <p:spPr bwMode="auto">
          <a:xfrm>
            <a:off x="4953000" y="1524000"/>
            <a:ext cx="3107531" cy="1197769"/>
          </a:xfrm>
          <a:prstGeom prst="roundRect">
            <a:avLst>
              <a:gd name="adj" fmla="val 1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Take different paths based on Test and ~Test conditions</a:t>
            </a:r>
            <a:endParaRPr lang="en-US" sz="2500" dirty="0">
              <a:effectLst>
                <a:outerShdw blurRad="38100" dist="38100" dir="2700000" algn="tl">
                  <a:srgbClr val="000000"/>
                </a:outerShdw>
              </a:effectLst>
              <a:ea typeface="Helvetica Neue Light" pitchFamily="-65" charset="0"/>
              <a:cs typeface="Helvetica Neue Light" pitchFamily="-65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3733800" y="2895600"/>
            <a:ext cx="1600200" cy="129540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10800000" flipV="1">
            <a:off x="5029200" y="2743200"/>
            <a:ext cx="685800" cy="53340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1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>O-O Design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19200"/>
            <a:ext cx="3657600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5410200" y="3886200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33CC"/>
                </a:solidFill>
              </a:rPr>
              <a:t>http://</a:t>
            </a:r>
            <a:r>
              <a:rPr lang="en-US" sz="1400" dirty="0" err="1">
                <a:solidFill>
                  <a:srgbClr val="0033CC"/>
                </a:solidFill>
              </a:rPr>
              <a:t>enterprisegeeks.com</a:t>
            </a:r>
            <a:r>
              <a:rPr lang="en-US" sz="1400" dirty="0">
                <a:solidFill>
                  <a:srgbClr val="0033CC"/>
                </a:solidFill>
              </a:rPr>
              <a:t>/blog/2009/07/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534400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Demonstrate object-oriented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design basics like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domain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models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, class diagrams,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and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interaction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(sequence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and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communication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) diagrams.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endParaRPr lang="en-US" dirty="0" smtClean="0">
              <a:solidFill>
                <a:srgbClr val="00009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Outline Dynamic/Behavior Design concepts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Introduce Interaction Diagrams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Describe Key Sequence Diagram Concepts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Describe Key </a:t>
            </a:r>
            <a:r>
              <a:rPr lang="en-US" dirty="0" smtClean="0">
                <a:latin typeface="Arial" charset="0"/>
              </a:rPr>
              <a:t>Communications Diagram </a:t>
            </a:r>
            <a:r>
              <a:rPr lang="en-US" dirty="0">
                <a:latin typeface="Arial" charset="0"/>
              </a:rPr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18359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Iteration Uses </a:t>
            </a:r>
            <a:r>
              <a:rPr lang="en-US" dirty="0" smtClean="0"/>
              <a:t>Stars </a:t>
            </a:r>
            <a:r>
              <a:rPr lang="en-US" sz="2400" dirty="0" smtClean="0"/>
              <a:t>(splats </a:t>
            </a:r>
            <a:r>
              <a:rPr lang="en-US" sz="2400" dirty="0" smtClean="0">
                <a:sym typeface="Wingdings"/>
              </a:rPr>
              <a:t> ***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0418" name="Rectangle 2"/>
          <p:cNvSpPr>
            <a:spLocks/>
          </p:cNvSpPr>
          <p:nvPr/>
        </p:nvSpPr>
        <p:spPr bwMode="auto">
          <a:xfrm>
            <a:off x="8416591" y="6431577"/>
            <a:ext cx="498809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Q9b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/>
          <a:srcRect t="60751" r="14505" b="22315"/>
          <a:stretch>
            <a:fillRect/>
          </a:stretch>
        </p:blipFill>
        <p:spPr bwMode="auto">
          <a:xfrm>
            <a:off x="152400" y="2209800"/>
            <a:ext cx="8793764" cy="9998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219200" y="2537221"/>
            <a:ext cx="5105549" cy="3482578"/>
            <a:chOff x="0" y="0"/>
            <a:chExt cx="4574" cy="3120"/>
          </a:xfrm>
        </p:grpSpPr>
        <p:sp>
          <p:nvSpPr>
            <p:cNvPr id="8" name="AutoShape 9"/>
            <p:cNvSpPr>
              <a:spLocks/>
            </p:cNvSpPr>
            <p:nvPr/>
          </p:nvSpPr>
          <p:spPr bwMode="auto">
            <a:xfrm>
              <a:off x="0" y="2464"/>
              <a:ext cx="4574" cy="656"/>
            </a:xfrm>
            <a:prstGeom prst="roundRect">
              <a:avLst>
                <a:gd name="adj" fmla="val 1829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Iteration is indicated with “*” </a:t>
              </a:r>
              <a:br>
                <a:rPr lang="en-US" sz="25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</a:br>
              <a:r>
                <a:rPr lang="en-US" sz="25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Note: 1 * [</a:t>
              </a:r>
              <a:r>
                <a:rPr lang="en-US" sz="250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i</a:t>
              </a:r>
              <a:r>
                <a:rPr lang="en-US" sz="25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=1..n]: </a:t>
              </a:r>
              <a:r>
                <a:rPr lang="en-US" sz="250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st</a:t>
              </a:r>
              <a:r>
                <a:rPr lang="en-US" sz="25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 = </a:t>
              </a:r>
              <a:r>
                <a:rPr lang="en-US" sz="250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getSubtotal</a:t>
              </a:r>
              <a:endPara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endParaRPr>
            </a:p>
          </p:txBody>
        </p:sp>
        <p:sp>
          <p:nvSpPr>
            <p:cNvPr id="9" name="Oval 10"/>
            <p:cNvSpPr>
              <a:spLocks/>
            </p:cNvSpPr>
            <p:nvPr/>
          </p:nvSpPr>
          <p:spPr bwMode="auto">
            <a:xfrm>
              <a:off x="2740" y="0"/>
              <a:ext cx="440" cy="440"/>
            </a:xfrm>
            <a:prstGeom prst="ellipse">
              <a:avLst/>
            </a:prstGeom>
            <a:noFill/>
            <a:ln w="635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2441" y="435"/>
              <a:ext cx="496" cy="1997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4607" y="2151023"/>
            <a:ext cx="6144741" cy="25279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Asynchronous Calls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22699" y="3812977"/>
            <a:ext cx="4906863" cy="2402086"/>
            <a:chOff x="0" y="0"/>
            <a:chExt cx="4396" cy="2152"/>
          </a:xfrm>
        </p:grpSpPr>
        <p:sp>
          <p:nvSpPr>
            <p:cNvPr id="61446" name="AutoShape 6"/>
            <p:cNvSpPr>
              <a:spLocks/>
            </p:cNvSpPr>
            <p:nvPr/>
          </p:nvSpPr>
          <p:spPr bwMode="auto">
            <a:xfrm>
              <a:off x="1900" y="1112"/>
              <a:ext cx="2496" cy="1040"/>
            </a:xfrm>
            <a:prstGeom prst="roundRect">
              <a:avLst>
                <a:gd name="adj" fmla="val 11537"/>
              </a:avLst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51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51000"/>
                  </a:schemeClr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Asynchronous (non-blocking) call</a:t>
              </a:r>
            </a:p>
          </p:txBody>
        </p:sp>
        <p:sp>
          <p:nvSpPr>
            <p:cNvPr id="61447" name="Oval 7"/>
            <p:cNvSpPr>
              <a:spLocks/>
            </p:cNvSpPr>
            <p:nvPr/>
          </p:nvSpPr>
          <p:spPr bwMode="auto">
            <a:xfrm>
              <a:off x="0" y="0"/>
              <a:ext cx="272" cy="272"/>
            </a:xfrm>
            <a:prstGeom prst="ellipse">
              <a:avLst/>
            </a:prstGeom>
            <a:noFill/>
            <a:ln w="635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8" name="Line 8"/>
            <p:cNvSpPr>
              <a:spLocks noChangeShapeType="1"/>
            </p:cNvSpPr>
            <p:nvPr/>
          </p:nvSpPr>
          <p:spPr bwMode="auto">
            <a:xfrm>
              <a:off x="250" y="201"/>
              <a:ext cx="1620" cy="1004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014019" y="741164"/>
            <a:ext cx="3576340" cy="2178844"/>
            <a:chOff x="0" y="0"/>
            <a:chExt cx="3204" cy="1952"/>
          </a:xfrm>
        </p:grpSpPr>
        <p:sp>
          <p:nvSpPr>
            <p:cNvPr id="61450" name="AutoShape 10"/>
            <p:cNvSpPr>
              <a:spLocks/>
            </p:cNvSpPr>
            <p:nvPr/>
          </p:nvSpPr>
          <p:spPr bwMode="auto">
            <a:xfrm>
              <a:off x="1100" y="0"/>
              <a:ext cx="2104" cy="960"/>
            </a:xfrm>
            <a:prstGeom prst="roundRect">
              <a:avLst>
                <a:gd name="adj" fmla="val 125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Synchronous (blocking) call</a:t>
              </a:r>
            </a:p>
          </p:txBody>
        </p:sp>
        <p:sp>
          <p:nvSpPr>
            <p:cNvPr id="61451" name="Oval 11"/>
            <p:cNvSpPr>
              <a:spLocks/>
            </p:cNvSpPr>
            <p:nvPr/>
          </p:nvSpPr>
          <p:spPr bwMode="auto">
            <a:xfrm>
              <a:off x="0" y="1640"/>
              <a:ext cx="312" cy="312"/>
            </a:xfrm>
            <a:prstGeom prst="ellipse">
              <a:avLst/>
            </a:prstGeom>
            <a:noFill/>
            <a:ln w="635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2" name="Line 12"/>
            <p:cNvSpPr>
              <a:spLocks noChangeShapeType="1"/>
            </p:cNvSpPr>
            <p:nvPr/>
          </p:nvSpPr>
          <p:spPr bwMode="auto">
            <a:xfrm rot="10800000" flipH="1">
              <a:off x="259" y="944"/>
              <a:ext cx="842" cy="724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53" name="Rectangle 13"/>
          <p:cNvSpPr>
            <a:spLocks/>
          </p:cNvSpPr>
          <p:nvPr/>
        </p:nvSpPr>
        <p:spPr bwMode="auto">
          <a:xfrm>
            <a:off x="8430617" y="6431577"/>
            <a:ext cx="484783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Q10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19758" y="4482703"/>
            <a:ext cx="2178844" cy="1125141"/>
            <a:chOff x="0" y="0"/>
            <a:chExt cx="1952" cy="1007"/>
          </a:xfrm>
        </p:grpSpPr>
        <p:sp>
          <p:nvSpPr>
            <p:cNvPr id="61455" name="AutoShape 15"/>
            <p:cNvSpPr>
              <a:spLocks/>
            </p:cNvSpPr>
            <p:nvPr/>
          </p:nvSpPr>
          <p:spPr bwMode="auto">
            <a:xfrm>
              <a:off x="0" y="407"/>
              <a:ext cx="1952" cy="600"/>
            </a:xfrm>
            <a:prstGeom prst="roundRect">
              <a:avLst>
                <a:gd name="adj" fmla="val 20000"/>
              </a:avLst>
            </a:prstGeom>
            <a:gradFill flip="none" rotWithShape="1">
              <a:gsLst>
                <a:gs pos="0">
                  <a:schemeClr val="accent4">
                    <a:tint val="100000"/>
                    <a:shade val="100000"/>
                    <a:satMod val="130000"/>
                    <a:alpha val="54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  <a:alpha val="54000"/>
                  </a:schemeClr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Active object</a:t>
              </a:r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 flipH="1">
              <a:off x="1152" y="0"/>
              <a:ext cx="151" cy="399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19200"/>
            <a:ext cx="3124200" cy="3124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/>
          <a:lstStyle/>
          <a:p>
            <a:r>
              <a:rPr lang="en-US" sz="3200" dirty="0" smtClean="0"/>
              <a:t>Exercise on Communications Diagrams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/>
          <a:lstStyle/>
          <a:p>
            <a:r>
              <a:rPr lang="en-US" dirty="0" smtClean="0"/>
              <a:t>Break up into your </a:t>
            </a:r>
            <a:br>
              <a:rPr lang="en-US" dirty="0" smtClean="0"/>
            </a:br>
            <a:r>
              <a:rPr lang="en-US" dirty="0" smtClean="0"/>
              <a:t>project teams – if time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Given the following:</a:t>
            </a:r>
          </a:p>
          <a:p>
            <a:pPr lvl="1"/>
            <a:r>
              <a:rPr lang="en-US" dirty="0" smtClean="0"/>
              <a:t>Select a number of videos in</a:t>
            </a:r>
            <a:br>
              <a:rPr lang="en-US" dirty="0" smtClean="0"/>
            </a:br>
            <a:r>
              <a:rPr lang="en-US" dirty="0" smtClean="0"/>
              <a:t>preparation to purchase and </a:t>
            </a:r>
            <a:br>
              <a:rPr lang="en-US" dirty="0" smtClean="0"/>
            </a:br>
            <a:r>
              <a:rPr lang="en-US" dirty="0" smtClean="0"/>
              <a:t>put them in a list (cart)</a:t>
            </a:r>
          </a:p>
          <a:p>
            <a:pPr lvl="1"/>
            <a:r>
              <a:rPr lang="en-US" dirty="0" smtClean="0"/>
              <a:t>Involve Classes/Lifeline Boxes: </a:t>
            </a:r>
            <a:br>
              <a:rPr lang="en-US" dirty="0" smtClean="0"/>
            </a:br>
            <a:r>
              <a:rPr lang="en-US" dirty="0" smtClean="0"/>
              <a:t>Customer, Video, and Video Description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Draw an CD for Rent Video example</a:t>
            </a:r>
          </a:p>
        </p:txBody>
      </p:sp>
      <p:sp>
        <p:nvSpPr>
          <p:cNvPr id="5" name="Rectangle 12"/>
          <p:cNvSpPr>
            <a:spLocks/>
          </p:cNvSpPr>
          <p:nvPr/>
        </p:nvSpPr>
        <p:spPr bwMode="auto">
          <a:xfrm>
            <a:off x="8430617" y="6431577"/>
            <a:ext cx="484783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Q10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pitchFamily="-65" charset="0"/>
              <a:cs typeface="Helvetica Neue Light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09600"/>
          </a:xfrm>
        </p:spPr>
        <p:txBody>
          <a:bodyPr/>
          <a:lstStyle/>
          <a:p>
            <a:r>
              <a:rPr lang="en-US" sz="3200" dirty="0" smtClean="0"/>
              <a:t>A CD Solution for Rent Video Example </a:t>
            </a:r>
            <a:endParaRPr lang="en-US" sz="32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190710" y="2466314"/>
            <a:ext cx="1143000" cy="381000"/>
          </a:xfrm>
          <a:prstGeom prst="flowChartProcess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u="sng" dirty="0" smtClean="0"/>
              <a:t>:Video</a:t>
            </a:r>
            <a:endParaRPr lang="en-US" sz="2000" u="sng" dirty="0"/>
          </a:p>
        </p:txBody>
      </p:sp>
      <p:cxnSp>
        <p:nvCxnSpPr>
          <p:cNvPr id="18" name="Straight Arrow Connector 17"/>
          <p:cNvCxnSpPr>
            <a:endCxn id="4" idx="1"/>
          </p:cNvCxnSpPr>
          <p:nvPr/>
        </p:nvCxnSpPr>
        <p:spPr bwMode="auto">
          <a:xfrm flipV="1">
            <a:off x="2161510" y="2656814"/>
            <a:ext cx="5029200" cy="38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304510" y="1784640"/>
            <a:ext cx="37372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1: </a:t>
            </a:r>
            <a:r>
              <a:rPr lang="en-US" sz="1800" dirty="0" err="1" smtClean="0"/>
              <a:t>FindVideoToRent</a:t>
            </a:r>
            <a:r>
              <a:rPr lang="en-US" sz="1800" dirty="0" smtClean="0"/>
              <a:t>(</a:t>
            </a:r>
            <a:r>
              <a:rPr lang="en-US" sz="1800" dirty="0" err="1" smtClean="0"/>
              <a:t>ID,duration</a:t>
            </a:r>
            <a:r>
              <a:rPr lang="en-US" sz="1800" dirty="0" smtClean="0"/>
              <a:t>)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3304510" y="2667000"/>
            <a:ext cx="305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1.3: </a:t>
            </a:r>
            <a:r>
              <a:rPr lang="en-US" sz="1800" dirty="0" err="1" smtClean="0"/>
              <a:t>videoTitle</a:t>
            </a:r>
            <a:r>
              <a:rPr lang="en-US" sz="1800" dirty="0" smtClean="0"/>
              <a:t>, availability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3304510" y="2362200"/>
            <a:ext cx="166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3: Checkout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04510" y="3352800"/>
            <a:ext cx="238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3.2: </a:t>
            </a:r>
            <a:r>
              <a:rPr lang="en-US" sz="1800" dirty="0" err="1" smtClean="0"/>
              <a:t>totalWithTaxes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1800" dirty="0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1746175" y="2438400"/>
            <a:ext cx="1253535" cy="381000"/>
          </a:xfrm>
          <a:prstGeom prst="flowChartProcess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u="sng" dirty="0" smtClean="0"/>
              <a:t>:Customer</a:t>
            </a:r>
            <a:endParaRPr lang="en-US" sz="2000" u="sng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89910" y="2614136"/>
            <a:ext cx="914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32710" y="2209800"/>
            <a:ext cx="153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rentVideos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800" dirty="0"/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7010400" y="5029200"/>
            <a:ext cx="1524000" cy="685800"/>
          </a:xfrm>
          <a:prstGeom prst="flowChartProcess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u="sng" dirty="0" smtClean="0"/>
              <a:t>:Video</a:t>
            </a:r>
          </a:p>
          <a:p>
            <a:pPr algn="ctr"/>
            <a:r>
              <a:rPr lang="en-US" sz="2000" u="sng" dirty="0" smtClean="0"/>
              <a:t>Description</a:t>
            </a:r>
            <a:endParaRPr lang="en-US" sz="2000" u="sng" dirty="0"/>
          </a:p>
        </p:txBody>
      </p:sp>
      <p:cxnSp>
        <p:nvCxnSpPr>
          <p:cNvPr id="39" name="Straight Arrow Connector 38"/>
          <p:cNvCxnSpPr>
            <a:stCxn id="37" idx="0"/>
            <a:endCxn id="4" idx="2"/>
          </p:cNvCxnSpPr>
          <p:nvPr/>
        </p:nvCxnSpPr>
        <p:spPr bwMode="auto">
          <a:xfrm flipH="1" flipV="1">
            <a:off x="7762210" y="2847314"/>
            <a:ext cx="10190" cy="21818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386413" y="3962400"/>
            <a:ext cx="34145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1.1: </a:t>
            </a:r>
            <a:r>
              <a:rPr lang="en-US" sz="1800" dirty="0" err="1" smtClean="0"/>
              <a:t>getVideoInfo</a:t>
            </a:r>
            <a:r>
              <a:rPr lang="en-US" sz="1800" dirty="0" smtClean="0"/>
              <a:t>(</a:t>
            </a:r>
            <a:r>
              <a:rPr lang="en-US" sz="1800" dirty="0" err="1" smtClean="0"/>
              <a:t>ID,duration</a:t>
            </a:r>
            <a:r>
              <a:rPr lang="en-US" sz="1800" dirty="0" smtClean="0"/>
              <a:t>)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4224334" y="4255532"/>
            <a:ext cx="357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1.2: </a:t>
            </a:r>
            <a:r>
              <a:rPr lang="en-US" sz="1800" dirty="0" err="1" smtClean="0"/>
              <a:t>videoTitle</a:t>
            </a:r>
            <a:r>
              <a:rPr lang="en-US" sz="1800" dirty="0" smtClean="0"/>
              <a:t>, </a:t>
            </a:r>
            <a:r>
              <a:rPr lang="en-US" sz="1800" dirty="0" err="1" smtClean="0"/>
              <a:t>desc</a:t>
            </a:r>
            <a:r>
              <a:rPr lang="en-US" sz="1800" dirty="0" smtClean="0"/>
              <a:t>, </a:t>
            </a:r>
            <a:r>
              <a:rPr lang="en-US" sz="1800" dirty="0" err="1" smtClean="0"/>
              <a:t>availabilty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3304510" y="2069068"/>
            <a:ext cx="299286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2: </a:t>
            </a:r>
            <a:r>
              <a:rPr lang="en-US" sz="1800" dirty="0" err="1" smtClean="0"/>
              <a:t>selectVideoToRent</a:t>
            </a:r>
            <a:r>
              <a:rPr lang="en-US" sz="1800" dirty="0" smtClean="0"/>
              <a:t>(ID)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3304510" y="2971800"/>
            <a:ext cx="357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3.1: </a:t>
            </a:r>
            <a:r>
              <a:rPr lang="en-US" sz="1800" dirty="0" err="1" smtClean="0"/>
              <a:t>selectedVideos</a:t>
            </a:r>
            <a:r>
              <a:rPr lang="en-US" sz="1800" dirty="0" smtClean="0"/>
              <a:t>(video List)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3886200" y="4572000"/>
            <a:ext cx="391472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2.1: </a:t>
            </a:r>
            <a:r>
              <a:rPr lang="en-US" sz="1800" dirty="0" err="1" smtClean="0"/>
              <a:t>updateAvailability</a:t>
            </a:r>
            <a:r>
              <a:rPr lang="en-US" sz="1800" dirty="0" smtClean="0"/>
              <a:t>(</a:t>
            </a:r>
            <a:r>
              <a:rPr lang="en-US" sz="1800" dirty="0" err="1" smtClean="0"/>
              <a:t>ID,duration</a:t>
            </a:r>
            <a:r>
              <a:rPr lang="en-US" sz="1800" dirty="0" smtClean="0"/>
              <a:t>)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9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/>
              <a:t>Interaction Diagrams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5257800"/>
          </a:xfrm>
          <a:ln/>
        </p:spPr>
        <p:txBody>
          <a:bodyPr/>
          <a:lstStyle/>
          <a:p>
            <a:r>
              <a:rPr lang="en-US" dirty="0" smtClean="0"/>
              <a:t>Used for dynamic object modeling </a:t>
            </a:r>
          </a:p>
          <a:p>
            <a:pPr lvl="1"/>
            <a:r>
              <a:rPr lang="en-US" dirty="0" smtClean="0"/>
              <a:t>Answer questions about behavior </a:t>
            </a:r>
            <a:br>
              <a:rPr lang="en-US" dirty="0" smtClean="0"/>
            </a:br>
            <a:r>
              <a:rPr lang="en-US" dirty="0" smtClean="0"/>
              <a:t>(i.e., events, sequencing)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common types:</a:t>
            </a:r>
          </a:p>
          <a:p>
            <a:pPr marL="598268" lvl="1"/>
            <a:r>
              <a:rPr lang="en-US" dirty="0"/>
              <a:t>Sequence diagrams</a:t>
            </a:r>
          </a:p>
          <a:p>
            <a:pPr marL="598268" lvl="1"/>
            <a:r>
              <a:rPr lang="en-US" dirty="0"/>
              <a:t>Communication diagrams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14800" y="2760464"/>
            <a:ext cx="4800600" cy="2116336"/>
            <a:chOff x="0" y="0"/>
            <a:chExt cx="4061" cy="1896"/>
          </a:xfrm>
        </p:grpSpPr>
        <p:sp>
          <p:nvSpPr>
            <p:cNvPr id="18436" name="AutoShape 4"/>
            <p:cNvSpPr>
              <a:spLocks/>
            </p:cNvSpPr>
            <p:nvPr/>
          </p:nvSpPr>
          <p:spPr bwMode="auto">
            <a:xfrm>
              <a:off x="1165" y="0"/>
              <a:ext cx="2896" cy="1896"/>
            </a:xfrm>
            <a:prstGeom prst="roundRect">
              <a:avLst>
                <a:gd name="adj" fmla="val 6329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Don’t confuse with System Sequence Diagrams (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SSDs</a:t>
              </a:r>
              <a:r>
                <a:rPr lang="en-US" sz="28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pitchFamily="-65" charset="0"/>
                  <a:cs typeface="Helvetica Neue Light" pitchFamily="-65" charset="0"/>
                </a:rPr>
                <a:t>), which use a subset of the notation</a:t>
              </a:r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 rot="10800000" flipH="1">
              <a:off x="0" y="637"/>
              <a:ext cx="1125" cy="129"/>
            </a:xfrm>
            <a:prstGeom prst="line">
              <a:avLst/>
            </a:prstGeom>
            <a:ln w="28575" cmpd="sng">
              <a:headEnd type="stealth" w="lg" len="lg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18438" name="Rectangle 6"/>
          <p:cNvSpPr>
            <a:spLocks/>
          </p:cNvSpPr>
          <p:nvPr/>
        </p:nvSpPr>
        <p:spPr bwMode="auto">
          <a:xfrm>
            <a:off x="8359358" y="6431577"/>
            <a:ext cx="556042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Q1,2</a:t>
            </a: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152400" y="4953000"/>
            <a:ext cx="5181600" cy="892969"/>
          </a:xfrm>
          <a:prstGeom prst="roundRect">
            <a:avLst>
              <a:gd name="adj" fmla="val 1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Spend time on interaction diagrams, not just class diagrams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8" grpId="0" animBg="1" autoUpdateAnimBg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dirty="0"/>
              <a:t>Sequence </a:t>
            </a:r>
            <a:r>
              <a:rPr lang="en-US" dirty="0" smtClean="0"/>
              <a:t>Diagram Example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246" y="1371600"/>
            <a:ext cx="6594954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1" name="AutoShape 5"/>
          <p:cNvSpPr>
            <a:spLocks/>
          </p:cNvSpPr>
          <p:nvPr/>
        </p:nvSpPr>
        <p:spPr bwMode="auto">
          <a:xfrm>
            <a:off x="304800" y="3962400"/>
            <a:ext cx="3536156" cy="2384227"/>
          </a:xfrm>
          <a:prstGeom prst="roundRect">
            <a:avLst>
              <a:gd name="adj" fmla="val 561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public class A {</a:t>
            </a:r>
            <a:b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 private B </a:t>
            </a:r>
            <a:r>
              <a:rPr lang="en-US" sz="2100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myB</a:t>
            </a: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= new B();</a:t>
            </a:r>
            <a:b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 public void </a:t>
            </a:r>
            <a:r>
              <a:rPr lang="en-US" sz="2100" b="1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doOne</a:t>
            </a: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() {</a:t>
            </a:r>
            <a:b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   </a:t>
            </a:r>
            <a:r>
              <a:rPr lang="en-US" sz="2100" b="1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myB.doTwo</a:t>
            </a: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();</a:t>
            </a:r>
            <a:b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   </a:t>
            </a:r>
            <a:r>
              <a:rPr lang="en-US" sz="2100" b="1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myB.doThree</a:t>
            </a: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();</a:t>
            </a:r>
            <a:b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 }</a:t>
            </a:r>
          </a:p>
          <a:p>
            <a:pPr algn="l"/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Communication Diagram Example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7786468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/>
          </p:cNvSpPr>
          <p:nvPr/>
        </p:nvSpPr>
        <p:spPr bwMode="auto">
          <a:xfrm>
            <a:off x="304800" y="3962400"/>
            <a:ext cx="3536156" cy="2384227"/>
          </a:xfrm>
          <a:prstGeom prst="roundRect">
            <a:avLst>
              <a:gd name="adj" fmla="val 561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public class A {</a:t>
            </a:r>
            <a:b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 private B </a:t>
            </a:r>
            <a:r>
              <a:rPr lang="en-US" sz="2100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myB</a:t>
            </a: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= new B();</a:t>
            </a:r>
            <a:b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 public void </a:t>
            </a:r>
            <a:r>
              <a:rPr lang="en-US" sz="2100" b="1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doOne</a:t>
            </a: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() {</a:t>
            </a:r>
            <a:b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   </a:t>
            </a:r>
            <a:r>
              <a:rPr lang="en-US" sz="2100" b="1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myB.doTwo</a:t>
            </a: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();</a:t>
            </a:r>
            <a:b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   </a:t>
            </a:r>
            <a:r>
              <a:rPr lang="en-US" sz="2100" b="1" dirty="0" err="1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myB.doThree</a:t>
            </a: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();</a:t>
            </a:r>
            <a:b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</a:br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  }</a:t>
            </a:r>
          </a:p>
          <a:p>
            <a:pPr algn="l"/>
            <a:r>
              <a:rPr lang="en-US" sz="2100" dirty="0">
                <a:latin typeface="American Typewriter" pitchFamily="-65" charset="0"/>
                <a:ea typeface="American Typewriter" pitchFamily="-65" charset="0"/>
                <a:cs typeface="American Typewriter" pitchFamily="-65" charset="0"/>
                <a:sym typeface="American Typewriter" pitchFamily="-65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Relative Strengths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ln/>
        </p:spPr>
        <p:txBody>
          <a:bodyPr/>
          <a:lstStyle/>
          <a:p>
            <a:r>
              <a:rPr lang="en-US" dirty="0"/>
              <a:t>Sequence</a:t>
            </a:r>
            <a:r>
              <a:rPr lang="en-US" dirty="0" smtClean="0"/>
              <a:t> Diagrams (SD)</a:t>
            </a:r>
          </a:p>
          <a:p>
            <a:pPr marL="598268" lvl="1"/>
            <a:r>
              <a:rPr lang="en-US" dirty="0"/>
              <a:t>Clearer notation </a:t>
            </a:r>
            <a:r>
              <a:rPr lang="en-US" dirty="0" smtClean="0"/>
              <a:t>&amp; semantics</a:t>
            </a:r>
            <a:endParaRPr lang="en-US" dirty="0"/>
          </a:p>
          <a:p>
            <a:pPr marL="598268" lvl="1"/>
            <a:r>
              <a:rPr lang="en-US" dirty="0"/>
              <a:t>Better tool support</a:t>
            </a:r>
          </a:p>
          <a:p>
            <a:pPr marL="598268" lvl="1"/>
            <a:r>
              <a:rPr lang="en-US" dirty="0"/>
              <a:t>Easier to follow</a:t>
            </a:r>
          </a:p>
          <a:p>
            <a:pPr marL="598268" lvl="1"/>
            <a:r>
              <a:rPr lang="en-US" dirty="0"/>
              <a:t>Excellent for </a:t>
            </a:r>
            <a:r>
              <a:rPr lang="en-US" dirty="0" smtClean="0"/>
              <a:t>documents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Communication</a:t>
            </a:r>
            <a:r>
              <a:rPr lang="en-US" dirty="0" smtClean="0"/>
              <a:t> Diagrams (CD)</a:t>
            </a:r>
          </a:p>
          <a:p>
            <a:pPr marL="598268" lvl="1"/>
            <a:r>
              <a:rPr lang="en-US" dirty="0"/>
              <a:t>Much more space efficient</a:t>
            </a:r>
          </a:p>
          <a:p>
            <a:pPr marL="598268" lvl="1"/>
            <a:r>
              <a:rPr lang="en-US" dirty="0"/>
              <a:t>Easier to modify quickly</a:t>
            </a:r>
          </a:p>
          <a:p>
            <a:pPr marL="598268" lvl="1"/>
            <a:r>
              <a:rPr lang="en-US" dirty="0"/>
              <a:t>Excellent for UML as sketch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2268" y="1600200"/>
            <a:ext cx="3889332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7123" y="4343400"/>
            <a:ext cx="3798277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33600" y="6472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191000"/>
            <a:ext cx="7772400" cy="533400"/>
          </a:xfrm>
          <a:ln/>
        </p:spPr>
        <p:txBody>
          <a:bodyPr/>
          <a:lstStyle/>
          <a:p>
            <a:pPr algn="ctr"/>
            <a:r>
              <a:rPr lang="en-US" sz="5400" dirty="0"/>
              <a:t>Common Notation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85800"/>
            <a:ext cx="882235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ln/>
        </p:spPr>
        <p:txBody>
          <a:bodyPr/>
          <a:lstStyle/>
          <a:p>
            <a:r>
              <a:rPr lang="en-US" dirty="0"/>
              <a:t>Lifeline Boxes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 t="1746" r="33179"/>
          <a:stretch>
            <a:fillRect/>
          </a:stretch>
        </p:blipFill>
        <p:spPr bwMode="auto">
          <a:xfrm>
            <a:off x="1905000" y="688529"/>
            <a:ext cx="6781800" cy="61694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/>
          </p:cNvSpPr>
          <p:nvPr/>
        </p:nvSpPr>
        <p:spPr bwMode="auto">
          <a:xfrm>
            <a:off x="85732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pitchFamily="-65" charset="0"/>
                <a:cs typeface="Helvetica Neue Light" pitchFamily="-65" charset="0"/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30032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33371</TotalTime>
  <Words>1409</Words>
  <Application>Microsoft Office PowerPoint</Application>
  <PresentationFormat>On-screen Show (4:3)</PresentationFormat>
  <Paragraphs>366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2007FairfaxShowcaseSE-Slides-Bohner</vt:lpstr>
      <vt:lpstr>CSSE 374: Interaction Diagrams</vt:lpstr>
      <vt:lpstr>From last time –  Prefer Design Skill over UML Skill</vt:lpstr>
      <vt:lpstr>Learning Outcomes: O-O Design</vt:lpstr>
      <vt:lpstr>Interaction Diagrams</vt:lpstr>
      <vt:lpstr>Sequence Diagram Example</vt:lpstr>
      <vt:lpstr>Communication Diagram Example</vt:lpstr>
      <vt:lpstr>Relative Strengths</vt:lpstr>
      <vt:lpstr>Common Notation</vt:lpstr>
      <vt:lpstr>Lifeline Boxes</vt:lpstr>
      <vt:lpstr>Basic Message Expression Syntax</vt:lpstr>
      <vt:lpstr>Sequence Diagrams (SD) (when order is key)</vt:lpstr>
      <vt:lpstr>Basic SD Terminology</vt:lpstr>
      <vt:lpstr>Two Ways of Illustrating Return Values</vt:lpstr>
      <vt:lpstr>Instance Creation</vt:lpstr>
      <vt:lpstr>Instance Destruction</vt:lpstr>
      <vt:lpstr>Speaking of Sales… Recall Interaction Frames</vt:lpstr>
      <vt:lpstr>Common Frame Operators</vt:lpstr>
      <vt:lpstr>Mutual Exclusion “alt” Frame</vt:lpstr>
      <vt:lpstr>Iterating Over a Collection—Version 1</vt:lpstr>
      <vt:lpstr>Iterating Over a Collection—Version 2</vt:lpstr>
      <vt:lpstr>Abstracting Interaction</vt:lpstr>
      <vt:lpstr>Asynchronous Calls</vt:lpstr>
      <vt:lpstr>Exercise on Sequence Diagrams</vt:lpstr>
      <vt:lpstr>PowerPoint Presentation</vt:lpstr>
      <vt:lpstr>An SD Solution for Rent Video Example </vt:lpstr>
      <vt:lpstr>Communi- cation  Diagrams (CD)</vt:lpstr>
      <vt:lpstr>Links vs. Messages</vt:lpstr>
      <vt:lpstr>Sequence Numbering – Following Flow</vt:lpstr>
      <vt:lpstr>Conditional Messages Use Guards</vt:lpstr>
      <vt:lpstr>Iteration Uses Stars (splats  ***)</vt:lpstr>
      <vt:lpstr>Asynchronous Calls</vt:lpstr>
      <vt:lpstr>Exercise on Communications Diagrams</vt:lpstr>
      <vt:lpstr>A CD Solution for Rent Video Example 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303</cp:revision>
  <cp:lastPrinted>2010-12-13T06:44:06Z</cp:lastPrinted>
  <dcterms:created xsi:type="dcterms:W3CDTF">2010-09-02T02:24:37Z</dcterms:created>
  <dcterms:modified xsi:type="dcterms:W3CDTF">2012-11-28T23:02:54Z</dcterms:modified>
</cp:coreProperties>
</file>