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78" r:id="rId4"/>
    <p:sldId id="279" r:id="rId5"/>
    <p:sldId id="281" r:id="rId6"/>
    <p:sldId id="282" r:id="rId7"/>
    <p:sldId id="285" r:id="rId8"/>
    <p:sldId id="286" r:id="rId9"/>
    <p:sldId id="287" r:id="rId10"/>
    <p:sldId id="28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572" autoAdjust="0"/>
  </p:normalViewPr>
  <p:slideViewPr>
    <p:cSldViewPr>
      <p:cViewPr varScale="1">
        <p:scale>
          <a:sx n="50" d="100"/>
          <a:sy n="50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7C8AE-6654-4DAA-8620-33A5BFC10B1F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E3FD1-B537-45E2-A346-9F4832DD4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715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D887-B176-49BE-96E7-2C011FAE3914}" type="datetime1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DB8A7-8AA1-4626-9C5F-A22F9B59EB85}" type="datetime1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82EC5-DAA0-48A4-A14E-56B98F05C783}" type="datetime1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A51AF-62E6-4EC6-A4E3-399786F99E1D}" type="datetime1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8CE8D-BEB0-4EBD-9F2A-C750A9C98377}" type="datetime1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48FBE-A8A8-492E-A01A-04483C9A71A8}" type="datetime1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3A5C2-93F1-42CB-B14F-3D8B45990F39}" type="datetime1">
              <a:rPr lang="en-US" smtClean="0"/>
              <a:t>12/5/2013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FC94F-1FFE-4795-A8D1-0827BA536AAD}" type="datetime1">
              <a:rPr lang="en-US" smtClean="0"/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0AB6-81D0-40D6-9B38-E04FD57C6715}" type="datetime1">
              <a:rPr lang="en-US" smtClean="0"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5DFD-3A54-4E2C-A148-C838810CEEED}" type="datetime1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9B44E-CCEB-451F-AD10-F7B7EBCFD541}" type="datetime1">
              <a:rPr lang="en-US" smtClean="0"/>
              <a:t>12/5/2013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CDA6982-115F-42C0-B637-311C14BE48D5}" type="datetime1">
              <a:rPr lang="en-US" smtClean="0"/>
              <a:t>12/5/2013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rello.com/junior_13_14_03" TargetMode="External"/><Relationship Id="rId2" Type="http://schemas.openxmlformats.org/officeDocument/2006/relationships/hyperlink" Target="http://www.mountaingoatsoftware.com/agile/scru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rello.com/junior_13_14_04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543800" cy="2593975"/>
          </a:xfrm>
        </p:spPr>
        <p:txBody>
          <a:bodyPr/>
          <a:lstStyle/>
          <a:p>
            <a:r>
              <a:rPr lang="en-US" sz="3600" dirty="0" smtClean="0"/>
              <a:t>Software Design </a:t>
            </a:r>
            <a:r>
              <a:rPr lang="en-US" sz="3600" dirty="0" smtClean="0"/>
              <a:t>CSSE 374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Srum</a:t>
            </a:r>
            <a:r>
              <a:rPr lang="en-US" dirty="0" smtClean="0"/>
              <a:t> &amp; </a:t>
            </a:r>
            <a:r>
              <a:rPr lang="en-US" dirty="0" err="1" smtClean="0"/>
              <a:t>Trello</a:t>
            </a:r>
            <a:r>
              <a:rPr lang="en-US" dirty="0" smtClean="0"/>
              <a:t> Intro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Chandan R. </a:t>
            </a:r>
            <a:r>
              <a:rPr lang="en-US" dirty="0" smtClean="0"/>
              <a:t>Rupakheti &amp; Steve Chenoweth</a:t>
            </a:r>
            <a:endParaRPr lang="en-US" dirty="0" smtClean="0"/>
          </a:p>
          <a:p>
            <a:r>
              <a:rPr lang="en-US" dirty="0" smtClean="0"/>
              <a:t>Week </a:t>
            </a:r>
            <a:r>
              <a:rPr lang="en-US" dirty="0" smtClean="0"/>
              <a:t>1, Day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08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838200"/>
            <a:ext cx="6934200" cy="5742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8392" y="172749"/>
            <a:ext cx="8125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Use labels to color-code the cards for quickly assessing the overall status of a Sprint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5105400" y="1676400"/>
            <a:ext cx="1600200" cy="381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>
            <a:stCxn id="2" idx="2"/>
          </p:cNvCxnSpPr>
          <p:nvPr/>
        </p:nvCxnSpPr>
        <p:spPr>
          <a:xfrm>
            <a:off x="4301235" y="542081"/>
            <a:ext cx="804165" cy="11343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0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the slides I used to intro Scrum today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Also have, after that, a short intro to </a:t>
            </a:r>
            <a:r>
              <a:rPr lang="en-US" dirty="0" err="1" smtClean="0"/>
              <a:t>Trello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190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Scrum Process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www.mountaingoatsoftware.com/agile/scrum</a:t>
            </a:r>
            <a:r>
              <a:rPr lang="en-US" dirty="0" smtClean="0"/>
              <a:t> to refresh your memory on Scrum</a:t>
            </a:r>
          </a:p>
          <a:p>
            <a:endParaRPr lang="en-US" dirty="0" smtClean="0"/>
          </a:p>
          <a:p>
            <a:r>
              <a:rPr lang="en-US" dirty="0" smtClean="0"/>
              <a:t>We will use </a:t>
            </a:r>
            <a:r>
              <a:rPr lang="en-US" dirty="0" err="1" smtClean="0"/>
              <a:t>Trello</a:t>
            </a:r>
            <a:r>
              <a:rPr lang="en-US" dirty="0" smtClean="0"/>
              <a:t> boards to plan and monitor development</a:t>
            </a:r>
          </a:p>
          <a:p>
            <a:pPr lvl="1"/>
            <a:r>
              <a:rPr lang="en-US" dirty="0"/>
              <a:t>Section 03: </a:t>
            </a:r>
            <a:r>
              <a:rPr lang="en-US" u="sng" dirty="0">
                <a:hlinkClick r:id="rId3"/>
              </a:rPr>
              <a:t>https://trello.com/junior_13_14_03</a:t>
            </a:r>
            <a:endParaRPr lang="en-US" dirty="0"/>
          </a:p>
          <a:p>
            <a:pPr lvl="1"/>
            <a:r>
              <a:rPr lang="en-US" dirty="0"/>
              <a:t>Section 04: </a:t>
            </a:r>
            <a:r>
              <a:rPr lang="en-US" u="sng" dirty="0">
                <a:hlinkClick r:id="rId4"/>
              </a:rPr>
              <a:t>https://trello.com/junior_13_14_04</a:t>
            </a:r>
            <a:endParaRPr lang="en-US" dirty="0"/>
          </a:p>
          <a:p>
            <a:pPr lvl="1"/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9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Roles					1/3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Product Owner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One member from the team who shares the client’s vision for the product and will act on the client’s behalf in the project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Closely monitors interactions with the client during meetings, </a:t>
            </a:r>
            <a:r>
              <a:rPr lang="en-US" dirty="0" smtClean="0"/>
              <a:t>on </a:t>
            </a:r>
            <a:r>
              <a:rPr lang="en-US" dirty="0" err="1" smtClean="0"/>
              <a:t>GoogleGroup</a:t>
            </a:r>
            <a:r>
              <a:rPr lang="en-US" dirty="0" smtClean="0"/>
              <a:t> conversations, </a:t>
            </a:r>
            <a:r>
              <a:rPr lang="en-US" dirty="0"/>
              <a:t>or any other communication </a:t>
            </a:r>
            <a:r>
              <a:rPr lang="en-US" dirty="0" smtClean="0"/>
              <a:t>medium to </a:t>
            </a:r>
            <a:r>
              <a:rPr lang="en-US" dirty="0"/>
              <a:t>understand and implement the client’s wishes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Creates and prioritizes product backlog (set of features) and sprint backlog on </a:t>
            </a:r>
            <a:r>
              <a:rPr lang="en-US" dirty="0" err="1" smtClean="0"/>
              <a:t>Trello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43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Roles				2/3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Scrum Master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One member from the team who will remove </a:t>
            </a:r>
            <a:r>
              <a:rPr lang="en-US" dirty="0"/>
              <a:t>impediments to the ability of the team to deliver the sprint </a:t>
            </a:r>
            <a:r>
              <a:rPr lang="en-US" dirty="0" smtClean="0"/>
              <a:t>deliverables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Ensures </a:t>
            </a:r>
            <a:r>
              <a:rPr lang="en-US" dirty="0"/>
              <a:t>that the Scrum process is used as </a:t>
            </a:r>
            <a:r>
              <a:rPr lang="en-US" dirty="0" smtClean="0"/>
              <a:t>intended and challenges the team to improve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Checks if all of the product and scrum backlogs are in correct format on </a:t>
            </a:r>
            <a:r>
              <a:rPr lang="en-US" dirty="0" err="1" smtClean="0"/>
              <a:t>Trello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65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Roles					3/3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Development Team</a:t>
            </a:r>
          </a:p>
          <a:p>
            <a:endParaRPr lang="en-US" dirty="0"/>
          </a:p>
          <a:p>
            <a:pPr lvl="1"/>
            <a:r>
              <a:rPr lang="en-US" dirty="0" smtClean="0"/>
              <a:t>Is </a:t>
            </a:r>
            <a:r>
              <a:rPr lang="en-US" dirty="0"/>
              <a:t>responsible for delivering potentially shippable product increments at the end of each </a:t>
            </a:r>
            <a:r>
              <a:rPr lang="en-US" dirty="0" smtClean="0"/>
              <a:t>Sprint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Do </a:t>
            </a:r>
            <a:r>
              <a:rPr lang="en-US" dirty="0"/>
              <a:t>the actual work (</a:t>
            </a:r>
            <a:r>
              <a:rPr lang="en-US" dirty="0" smtClean="0"/>
              <a:t>analyze</a:t>
            </a:r>
            <a:r>
              <a:rPr lang="en-US" dirty="0"/>
              <a:t>, design, develop, test, technical communication, document, </a:t>
            </a:r>
            <a:r>
              <a:rPr lang="en-US" dirty="0" smtClean="0"/>
              <a:t>and so on)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Development Team in Scrum is </a:t>
            </a:r>
            <a:r>
              <a:rPr lang="en-US" dirty="0" smtClean="0"/>
              <a:t>self-organizing , they will choose features to implement and see them through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3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It’s an electronic implementation of “</a:t>
            </a:r>
            <a:r>
              <a:rPr lang="en-US" dirty="0" err="1" smtClean="0"/>
              <a:t>Kanban</a:t>
            </a:r>
            <a:r>
              <a:rPr lang="en-US" dirty="0" smtClean="0"/>
              <a:t>.”  The original version used post-it notes on a board.  You moved them from left to right to show project progress, feature by feature.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20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</a:t>
            </a:r>
            <a:r>
              <a:rPr lang="en-US" dirty="0" err="1" smtClean="0"/>
              <a:t>Trello</a:t>
            </a:r>
            <a:r>
              <a:rPr lang="en-US" dirty="0" smtClean="0"/>
              <a:t> Board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644253"/>
            <a:ext cx="7518400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5257800"/>
            <a:ext cx="1694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Product Backlog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0"/>
          </p:cNvCxnSpPr>
          <p:nvPr/>
        </p:nvCxnSpPr>
        <p:spPr>
          <a:xfrm flipV="1">
            <a:off x="1304291" y="3962400"/>
            <a:ext cx="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292600" y="1676400"/>
            <a:ext cx="16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Sprint Backlogs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>
          <a:xfrm flipH="1">
            <a:off x="3124200" y="2045732"/>
            <a:ext cx="1971409" cy="123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2"/>
          </p:cNvCxnSpPr>
          <p:nvPr/>
        </p:nvCxnSpPr>
        <p:spPr>
          <a:xfrm flipH="1">
            <a:off x="4572000" y="2045732"/>
            <a:ext cx="523609" cy="13668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9" idx="2"/>
          </p:cNvCxnSpPr>
          <p:nvPr/>
        </p:nvCxnSpPr>
        <p:spPr>
          <a:xfrm>
            <a:off x="5095609" y="2045732"/>
            <a:ext cx="619391" cy="13668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2"/>
          </p:cNvCxnSpPr>
          <p:nvPr/>
        </p:nvCxnSpPr>
        <p:spPr>
          <a:xfrm>
            <a:off x="5095609" y="2045732"/>
            <a:ext cx="2143391" cy="13668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966866" y="4610100"/>
            <a:ext cx="2286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Feature (</a:t>
            </a:r>
            <a:r>
              <a:rPr lang="en-US" dirty="0" err="1" smtClean="0"/>
              <a:t>Trello</a:t>
            </a:r>
            <a:r>
              <a:rPr lang="en-US" dirty="0" smtClean="0"/>
              <a:t> Card)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18" idx="1"/>
          </p:cNvCxnSpPr>
          <p:nvPr/>
        </p:nvCxnSpPr>
        <p:spPr>
          <a:xfrm flipH="1" flipV="1">
            <a:off x="1600200" y="3581400"/>
            <a:ext cx="1366666" cy="12133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457200" y="3124200"/>
            <a:ext cx="1694182" cy="1143000"/>
          </a:xfrm>
          <a:prstGeom prst="roundRect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57200" y="1697620"/>
            <a:ext cx="22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Lets take a closer look</a:t>
            </a:r>
            <a:endParaRPr lang="en-US" b="1" dirty="0"/>
          </a:p>
        </p:txBody>
      </p:sp>
      <p:cxnSp>
        <p:nvCxnSpPr>
          <p:cNvPr id="27" name="Straight Arrow Connector 26"/>
          <p:cNvCxnSpPr>
            <a:endCxn id="24" idx="0"/>
          </p:cNvCxnSpPr>
          <p:nvPr/>
        </p:nvCxnSpPr>
        <p:spPr>
          <a:xfrm>
            <a:off x="1304291" y="2066952"/>
            <a:ext cx="0" cy="10572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452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56" y="762000"/>
            <a:ext cx="5943600" cy="5726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931428"/>
            <a:ext cx="13115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Work flow:</a:t>
            </a:r>
          </a:p>
          <a:p>
            <a:pPr algn="ctr"/>
            <a:r>
              <a:rPr lang="en-US" b="1" dirty="0" smtClean="0"/>
              <a:t>check them</a:t>
            </a:r>
          </a:p>
          <a:p>
            <a:pPr algn="ctr"/>
            <a:r>
              <a:rPr lang="en-US" b="1" dirty="0" smtClean="0"/>
              <a:t>as you go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95890" y="172220"/>
            <a:ext cx="2008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Title of the Feature</a:t>
            </a:r>
            <a:endParaRPr lang="en-US" b="1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133600" y="541552"/>
            <a:ext cx="0" cy="3728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85800" y="2854758"/>
            <a:ext cx="0" cy="19372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150456" y="160739"/>
            <a:ext cx="2035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Feature description</a:t>
            </a:r>
            <a:endParaRPr lang="en-US" b="1" dirty="0"/>
          </a:p>
        </p:txBody>
      </p:sp>
      <p:cxnSp>
        <p:nvCxnSpPr>
          <p:cNvPr id="16" name="Straight Arrow Connector 15"/>
          <p:cNvCxnSpPr>
            <a:stCxn id="13" idx="2"/>
          </p:cNvCxnSpPr>
          <p:nvPr/>
        </p:nvCxnSpPr>
        <p:spPr>
          <a:xfrm flipH="1">
            <a:off x="4419600" y="530071"/>
            <a:ext cx="748443" cy="8415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334000" y="2057400"/>
            <a:ext cx="1905000" cy="10668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334000" y="3625340"/>
            <a:ext cx="1905000" cy="41326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34000" y="4585388"/>
            <a:ext cx="1905000" cy="41326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163222" y="5105400"/>
            <a:ext cx="4246977" cy="1524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7436476" y="2129135"/>
            <a:ext cx="10086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Cards</a:t>
            </a:r>
          </a:p>
          <a:p>
            <a:pPr algn="ctr"/>
            <a:r>
              <a:rPr lang="en-US" b="1" dirty="0" smtClean="0"/>
              <a:t>can be </a:t>
            </a:r>
          </a:p>
          <a:p>
            <a:pPr algn="ctr"/>
            <a:r>
              <a:rPr lang="en-US" b="1" dirty="0" smtClean="0"/>
              <a:t>assigned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7122256" y="3352800"/>
            <a:ext cx="13783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Use due </a:t>
            </a:r>
          </a:p>
          <a:p>
            <a:pPr algn="ctr"/>
            <a:r>
              <a:rPr lang="en-US" b="1" dirty="0" smtClean="0"/>
              <a:t>date</a:t>
            </a:r>
          </a:p>
          <a:p>
            <a:pPr algn="ctr"/>
            <a:r>
              <a:rPr lang="en-US" b="1" dirty="0" smtClean="0"/>
              <a:t>of the Sprint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155753" y="4486870"/>
            <a:ext cx="13786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Subscribe</a:t>
            </a:r>
          </a:p>
          <a:p>
            <a:pPr algn="ctr"/>
            <a:r>
              <a:rPr lang="en-US" b="1" dirty="0" smtClean="0"/>
              <a:t>for getting</a:t>
            </a:r>
          </a:p>
          <a:p>
            <a:pPr algn="ctr"/>
            <a:r>
              <a:rPr lang="en-US" b="1" dirty="0" smtClean="0"/>
              <a:t>notifications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91039" y="5429071"/>
            <a:ext cx="23559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Log each activity here.</a:t>
            </a:r>
          </a:p>
          <a:p>
            <a:pPr algn="ctr"/>
            <a:r>
              <a:rPr lang="en-US" b="1" dirty="0" smtClean="0"/>
              <a:t>Discuss and associate </a:t>
            </a:r>
          </a:p>
          <a:p>
            <a:pPr algn="ctr"/>
            <a:r>
              <a:rPr lang="en-US" b="1" dirty="0"/>
              <a:t>p</a:t>
            </a:r>
            <a:r>
              <a:rPr lang="en-US" b="1" dirty="0" smtClean="0"/>
              <a:t>roject artifacts to this</a:t>
            </a:r>
          </a:p>
          <a:p>
            <a:pPr algn="ctr"/>
            <a:r>
              <a:rPr lang="en-US" b="1" dirty="0" smtClean="0"/>
              <a:t>card.</a:t>
            </a:r>
            <a:endParaRPr lang="en-US" b="1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3" grpId="0"/>
      <p:bldP spid="17" grpId="0" animBg="1"/>
      <p:bldP spid="20" grpId="0" animBg="1"/>
      <p:bldP spid="22" grpId="0" animBg="1"/>
      <p:bldP spid="23" grpId="0" animBg="1"/>
      <p:bldP spid="21" grpId="0"/>
      <p:bldP spid="24" grpId="0"/>
      <p:bldP spid="25" grpId="0"/>
      <p:bldP spid="2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594</TotalTime>
  <Words>370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Software Design CSSE 374 Srum &amp; Trello Intro</vt:lpstr>
      <vt:lpstr>Today</vt:lpstr>
      <vt:lpstr>Scrum Process</vt:lpstr>
      <vt:lpstr>Main Roles     1/3</vt:lpstr>
      <vt:lpstr>Main Roles    2/3</vt:lpstr>
      <vt:lpstr>Main Roles     3/3</vt:lpstr>
      <vt:lpstr>Trello</vt:lpstr>
      <vt:lpstr>Sample Trello Board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Design  CSSE 374</dc:title>
  <dc:creator>Chandan Rupakheti</dc:creator>
  <cp:lastModifiedBy>Windows User</cp:lastModifiedBy>
  <cp:revision>327</cp:revision>
  <dcterms:created xsi:type="dcterms:W3CDTF">2006-08-16T00:00:00Z</dcterms:created>
  <dcterms:modified xsi:type="dcterms:W3CDTF">2013-12-05T15:44:33Z</dcterms:modified>
</cp:coreProperties>
</file>