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32"/>
  </p:notesMasterIdLst>
  <p:handoutMasterIdLst>
    <p:handoutMasterId r:id="rId33"/>
  </p:handoutMasterIdLst>
  <p:sldIdLst>
    <p:sldId id="256" r:id="rId2"/>
    <p:sldId id="577" r:id="rId3"/>
    <p:sldId id="462" r:id="rId4"/>
    <p:sldId id="554" r:id="rId5"/>
    <p:sldId id="555" r:id="rId6"/>
    <p:sldId id="556" r:id="rId7"/>
    <p:sldId id="557" r:id="rId8"/>
    <p:sldId id="558" r:id="rId9"/>
    <p:sldId id="559" r:id="rId10"/>
    <p:sldId id="560" r:id="rId11"/>
    <p:sldId id="561" r:id="rId12"/>
    <p:sldId id="562" r:id="rId13"/>
    <p:sldId id="563" r:id="rId14"/>
    <p:sldId id="564" r:id="rId15"/>
    <p:sldId id="565" r:id="rId16"/>
    <p:sldId id="579" r:id="rId17"/>
    <p:sldId id="552" r:id="rId18"/>
    <p:sldId id="580" r:id="rId19"/>
    <p:sldId id="535" r:id="rId20"/>
    <p:sldId id="567" r:id="rId21"/>
    <p:sldId id="568" r:id="rId22"/>
    <p:sldId id="570" r:id="rId23"/>
    <p:sldId id="571" r:id="rId24"/>
    <p:sldId id="572" r:id="rId25"/>
    <p:sldId id="573" r:id="rId26"/>
    <p:sldId id="574" r:id="rId27"/>
    <p:sldId id="575" r:id="rId28"/>
    <p:sldId id="576" r:id="rId29"/>
    <p:sldId id="578" r:id="rId30"/>
    <p:sldId id="553" r:id="rId31"/>
  </p:sldIdLst>
  <p:sldSz cx="9144000" cy="6858000" type="screen4x3"/>
  <p:notesSz cx="7315200" cy="9601200"/>
  <p:custDataLst>
    <p:tags r:id="rId3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00"/>
    <a:srgbClr val="FFFFCC"/>
    <a:srgbClr val="000066"/>
    <a:srgbClr val="9999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 autoAdjust="0"/>
    <p:restoredTop sz="83982" autoAdjust="0"/>
  </p:normalViewPr>
  <p:slideViewPr>
    <p:cSldViewPr>
      <p:cViewPr varScale="1">
        <p:scale>
          <a:sx n="56" d="100"/>
          <a:sy n="56" d="100"/>
        </p:scale>
        <p:origin x="-1020" y="-102"/>
      </p:cViewPr>
      <p:guideLst>
        <p:guide orient="horz" pos="2160"/>
        <p:guide pos="3600"/>
      </p:guideLst>
    </p:cSldViewPr>
  </p:slideViewPr>
  <p:outlineViewPr>
    <p:cViewPr>
      <p:scale>
        <a:sx n="33" d="100"/>
        <a:sy n="33" d="100"/>
      </p:scale>
      <p:origin x="0" y="219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DA11A76-E010-E64A-9721-C3A22C2AE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11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498B7675-986A-4C4B-ADA0-FFB57BC6E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576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AE6F02-F76E-7644-8FFB-71A03D022527}" type="slidenum">
              <a:rPr lang="en-US"/>
              <a:pPr/>
              <a:t>1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aseline="0" dirty="0" smtClean="0"/>
              <a:t>What could possibly come next after SSD’s?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The way this slide shows is to reinforce </a:t>
            </a:r>
            <a:r>
              <a:rPr lang="en-US" sz="12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the</a:t>
            </a:r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“</a:t>
            </a:r>
            <a:r>
              <a:rPr lang="en-US" sz="1200" b="1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observation, </a:t>
            </a:r>
            <a:r>
              <a:rPr lang="en-US" sz="1200" b="1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not </a:t>
            </a:r>
            <a:r>
              <a:rPr lang="en-US" sz="1200" b="1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action” </a:t>
            </a:r>
            <a:r>
              <a:rPr lang="en-US" sz="12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idea</a:t>
            </a:r>
          </a:p>
          <a:p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[It refers back</a:t>
            </a:r>
            <a:r>
              <a:rPr lang="en-US" sz="1200" baseline="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to </a:t>
            </a:r>
            <a:r>
              <a:rPr lang="en-US" sz="12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Larman’s</a:t>
            </a:r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12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stage analogy here, §11.4]</a:t>
            </a:r>
            <a:endParaRPr lang="en-US" sz="1200" dirty="0" smtClean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Q5: What tense should the post-condition be written in?  </a:t>
            </a:r>
          </a:p>
          <a:p>
            <a:endParaRPr lang="en-US" sz="1200" dirty="0" smtClean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• </a:t>
            </a:r>
            <a:r>
              <a:rPr lang="en-US" sz="12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Note that we captured the quantity parameter in an attribute and the </a:t>
            </a:r>
            <a:r>
              <a:rPr lang="en-US" sz="1200" dirty="0" err="1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itemID</a:t>
            </a:r>
            <a:r>
              <a:rPr lang="en-US" sz="12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parameter in a new association</a:t>
            </a:r>
          </a:p>
          <a:p>
            <a:r>
              <a:rPr lang="en-US" sz="12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• … as in last </a:t>
            </a:r>
            <a:r>
              <a:rPr lang="en-US" sz="1200" dirty="0" err="1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postcondition</a:t>
            </a:r>
            <a:endParaRPr lang="en-US" sz="1200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post conditions should all sound like things you could make happen in code, and test for when you are done!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B7675-986A-4C4B-ADA0-FFB57BC6EED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65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UML</a:t>
            </a:r>
            <a:r>
              <a:rPr lang="en-US" baseline="0" dirty="0" smtClean="0"/>
              <a:t> concept – these activities are iterative with other activities and they are synergistic!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CB88E9-65C7-B546-AF03-1B27CAF8A37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• Call-</a:t>
            </a:r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out</a:t>
            </a:r>
          </a:p>
          <a:p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Not more</a:t>
            </a:r>
            <a:r>
              <a:rPr lang="en-US" sz="1200" baseline="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detail in the design direction, … more precision or detail in the problem domain!!!</a:t>
            </a:r>
          </a:p>
          <a:p>
            <a:r>
              <a:rPr lang="en-US" sz="1200" baseline="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This is what makes for better validation</a:t>
            </a:r>
          </a:p>
          <a:p>
            <a:endParaRPr lang="en-US" sz="1200" baseline="0" dirty="0" smtClean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Object Constraint Language (OCL) can be used to express constraints in models</a:t>
            </a:r>
            <a:b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</a:br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/>
            </a:r>
            <a:b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</a:br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	</a:t>
            </a:r>
            <a:r>
              <a:rPr lang="en-US" sz="12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System::makeNewSale</a:t>
            </a:r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()</a:t>
            </a:r>
            <a:b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</a:br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		pre: 	&lt;statements in OCL&gt;</a:t>
            </a:r>
            <a:b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</a:br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		post: …</a:t>
            </a:r>
          </a:p>
          <a:p>
            <a:endParaRPr lang="en-US" sz="1200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Forgetting to include forming of associations is the most frequent mistake in creating contracts</a:t>
            </a:r>
          </a:p>
          <a:p>
            <a:pPr lvl="1"/>
            <a:r>
              <a:rPr lang="en-US" b="1" dirty="0" smtClean="0"/>
              <a:t>When new instances are created, it is very likely that associations to several objects need be established</a:t>
            </a:r>
          </a:p>
          <a:p>
            <a:pPr lvl="1"/>
            <a:r>
              <a:rPr lang="en-US" b="1" dirty="0" smtClean="0"/>
              <a:t>Don’t forget to include all the associations formed and broken</a:t>
            </a:r>
          </a:p>
          <a:p>
            <a:endParaRPr lang="en-US" dirty="0" smtClean="0"/>
          </a:p>
          <a:p>
            <a:r>
              <a:rPr lang="en-US" dirty="0" smtClean="0"/>
              <a:t>Q6: True or </a:t>
            </a:r>
            <a:r>
              <a:rPr lang="en-US" b="1" dirty="0" smtClean="0"/>
              <a:t>false </a:t>
            </a:r>
            <a:r>
              <a:rPr lang="en-US" dirty="0" smtClean="0"/>
              <a:t>(circle one): We should write an operation contract for every system operation in every system sequence diagram of our requirements.</a:t>
            </a:r>
          </a:p>
          <a:p>
            <a:endParaRPr lang="en-US" dirty="0" smtClean="0"/>
          </a:p>
          <a:p>
            <a:r>
              <a:rPr lang="en-US" dirty="0" smtClean="0"/>
              <a:t>If you answered “false”, explain why the statement is false: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CB88E9-65C7-B546-AF03-1B27CAF8A37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We’ll do this in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B7675-986A-4C4B-ADA0-FFB57BC6EED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39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already did this…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B7675-986A-4C4B-ADA0-FFB57BC6EED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687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you’ve seen, too.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B7675-986A-4C4B-ADA0-FFB57BC6EED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15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this is familiar…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B7675-986A-4C4B-ADA0-FFB57BC6EED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22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probably have to do this one as a slide show to see it!</a:t>
            </a:r>
          </a:p>
          <a:p>
            <a:endParaRPr lang="en-US" dirty="0" smtClean="0"/>
          </a:p>
          <a:p>
            <a:r>
              <a:rPr lang="en-US" dirty="0" smtClean="0"/>
              <a:t>Cross references: Use Cases: UC1:  Customer rents videos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Preconditions: Customer has a membership, Customer has selected videos, and system aware of the customer choices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Postconditions</a:t>
            </a:r>
            <a:r>
              <a:rPr lang="en-US" dirty="0" smtClean="0"/>
              <a:t>: Verified payment was received, receipt was printed, rented videos were readied for taking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B7675-986A-4C4B-ADA0-FFB57BC6EED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60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a shot at </a:t>
            </a:r>
            <a:r>
              <a:rPr lang="en-US" dirty="0" smtClean="0"/>
              <a:t>a </a:t>
            </a:r>
            <a:r>
              <a:rPr lang="en-US" dirty="0" smtClean="0"/>
              <a:t>Homework</a:t>
            </a:r>
            <a:r>
              <a:rPr lang="en-US" baseline="0" dirty="0" smtClean="0"/>
              <a:t> 1 Domain Model for </a:t>
            </a:r>
            <a:r>
              <a:rPr lang="en-US" baseline="0" dirty="0" err="1" smtClean="0"/>
              <a:t>BrickBusters</a:t>
            </a:r>
            <a:r>
              <a:rPr lang="en-US" baseline="0" dirty="0" smtClean="0"/>
              <a:t> Video Store…</a:t>
            </a:r>
          </a:p>
          <a:p>
            <a:r>
              <a:rPr lang="en-US" baseline="0" dirty="0" smtClean="0"/>
              <a:t>Notice </a:t>
            </a:r>
            <a:r>
              <a:rPr lang="en-US" baseline="0" dirty="0" smtClean="0"/>
              <a:t>that, in this one, not </a:t>
            </a:r>
            <a:r>
              <a:rPr lang="en-US" baseline="0" dirty="0" smtClean="0"/>
              <a:t>everything is covered: no video return, no shopping class, …</a:t>
            </a:r>
          </a:p>
          <a:p>
            <a:r>
              <a:rPr lang="en-US" baseline="0" dirty="0" smtClean="0"/>
              <a:t>Many models would satisfy … this is only 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B7675-986A-4C4B-ADA0-FFB57BC6EED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888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 b="1" dirty="0" smtClean="0"/>
              <a:t>Transitioning</a:t>
            </a:r>
            <a:r>
              <a:rPr lang="en-US" sz="1200" b="1" baseline="0" dirty="0" smtClean="0"/>
              <a:t> from Requirement to Design – </a:t>
            </a:r>
            <a:r>
              <a:rPr lang="en-US" sz="1200" b="1" dirty="0" smtClean="0"/>
              <a:t>Recall:</a:t>
            </a:r>
          </a:p>
          <a:p>
            <a:r>
              <a:rPr lang="en-US" sz="1200" dirty="0" smtClean="0"/>
              <a:t>Analysis: Do the right thing</a:t>
            </a:r>
          </a:p>
          <a:p>
            <a:r>
              <a:rPr lang="en-US" sz="1200" dirty="0" smtClean="0"/>
              <a:t>Design: Do the thing right</a:t>
            </a:r>
          </a:p>
          <a:p>
            <a:endParaRPr lang="en-US" sz="1200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r>
              <a:rPr lang="en-US" sz="1200" b="1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*** </a:t>
            </a:r>
            <a:r>
              <a:rPr lang="en-US" sz="1200" b="1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call-out</a:t>
            </a:r>
          </a:p>
          <a:p>
            <a:r>
              <a:rPr lang="en-US" sz="12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• Just enough: enough changes as we learn more, and varies with the problem domain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[picture is illogical </a:t>
            </a:r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architecture – it’s a </a:t>
            </a:r>
            <a:r>
              <a:rPr lang="en-US" sz="12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supertower</a:t>
            </a:r>
            <a:r>
              <a:rPr lang="en-US" sz="1200" baseline="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proposed for London.</a:t>
            </a:r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]</a:t>
            </a:r>
          </a:p>
          <a:p>
            <a:endParaRPr lang="en-US" sz="1200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r>
              <a:rPr lang="en-US" sz="12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More details </a:t>
            </a:r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on architecture Monday</a:t>
            </a:r>
            <a:r>
              <a:rPr lang="en-US" sz="12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, and many more details later in the term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3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•••• call-outs animated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Q8: The large-scale organization of software classes into packages, subsystems, and layers is called the system’s logical _what?__.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CB88E9-65C7-B546-AF03-1B27CAF8A37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layers usually are based on some general kind of functionality that you can picture as you work on the system, to keep it straight whether a function belongs in your layer or not.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B7675-986A-4C4B-ADA0-FFB57BC6EED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049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Q9: List some layers that typically occur in object-oriented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CB88E9-65C7-B546-AF03-1B27CAF8A37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3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- </a:t>
            </a:r>
            <a:r>
              <a:rPr lang="en-US" sz="23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Which is this?  (relaxed, Web calls Logging)</a:t>
            </a:r>
            <a:endParaRPr lang="en-US" sz="2300" dirty="0" smtClean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>
              <a:buFontTx/>
              <a:buChar char="-"/>
            </a:pPr>
            <a:r>
              <a:rPr lang="en-US" sz="23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Eventually </a:t>
            </a:r>
            <a:r>
              <a:rPr lang="en-US" sz="23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we’ll see that “call” is an overstatement.  We really mean “depend on”.  Different patterns will let us have lower levels communicate to higher ones without depending on them</a:t>
            </a:r>
            <a:r>
              <a:rPr lang="en-US" sz="23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.</a:t>
            </a:r>
          </a:p>
          <a:p>
            <a:pPr>
              <a:buFontTx/>
              <a:buNone/>
            </a:pPr>
            <a:r>
              <a:rPr lang="en-US" sz="23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Q10:</a:t>
            </a:r>
            <a:r>
              <a:rPr lang="en-US" sz="2300" baseline="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 What’s the difference between a strict and a relaxed layered architecture?</a:t>
            </a:r>
            <a:endParaRPr lang="en-US" sz="2300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our domain model for the</a:t>
            </a:r>
            <a:r>
              <a:rPr lang="en-US" baseline="0" dirty="0" smtClean="0"/>
              <a:t> video store, again.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B7675-986A-4C4B-ADA0-FFB57BC6EED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141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Domain Model connected</a:t>
            </a:r>
            <a:r>
              <a:rPr lang="en-US" baseline="0" dirty="0" smtClean="0"/>
              <a:t> to the Use Case,</a:t>
            </a:r>
          </a:p>
          <a:p>
            <a:r>
              <a:rPr lang="en-US" baseline="0" dirty="0" smtClean="0"/>
              <a:t>Use Case connected to the SSD,</a:t>
            </a:r>
          </a:p>
          <a:p>
            <a:r>
              <a:rPr lang="en-US" baseline="0" dirty="0" smtClean="0"/>
              <a:t>SSD connected to the Operation Contracts, … iterate until done, then all set up for design!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CB88E9-65C7-B546-AF03-1B27CAF8A37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731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F31F47-BA5D-F741-ACD4-2222F85B0CC8}" type="slidenum">
              <a:rPr lang="en-US" sz="1300"/>
              <a:pPr/>
              <a:t>3</a:t>
            </a:fld>
            <a:endParaRPr lang="en-US" sz="13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UML is used to convey key software design principles.</a:t>
            </a:r>
          </a:p>
          <a:p>
            <a:endParaRPr lang="en-US" dirty="0"/>
          </a:p>
          <a:p>
            <a:r>
              <a:rPr lang="en-US" dirty="0"/>
              <a:t>However, UML is only a medium to demonstrate the principles – design and architecture are the important bits!</a:t>
            </a:r>
          </a:p>
          <a:p>
            <a:endParaRPr lang="en-US" dirty="0"/>
          </a:p>
          <a:p>
            <a:r>
              <a:rPr lang="en-US" dirty="0"/>
              <a:t>UML is to design as good penmanship is to authoring a book…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[Tread </a:t>
            </a:r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lightly and quickly.  </a:t>
            </a:r>
            <a:r>
              <a:rPr lang="en-US" sz="12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They know this </a:t>
            </a:r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now…just </a:t>
            </a:r>
            <a:r>
              <a:rPr lang="en-US" sz="12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reminding them of the path we’ve taken, so they can consider operation contracts in context.</a:t>
            </a:r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]</a:t>
            </a:r>
          </a:p>
          <a:p>
            <a:endParaRPr lang="en-US" sz="1200" dirty="0" smtClean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r>
              <a:rPr lang="en-US" sz="1200" dirty="0" smtClean="0"/>
              <a:t>These input</a:t>
            </a:r>
            <a:r>
              <a:rPr lang="en-US" sz="1200" baseline="0" dirty="0" smtClean="0"/>
              <a:t> system events invoke system operations</a:t>
            </a:r>
          </a:p>
          <a:p>
            <a:r>
              <a:rPr lang="en-US" sz="1200" baseline="0" dirty="0" smtClean="0"/>
              <a:t>The system event </a:t>
            </a:r>
            <a:r>
              <a:rPr lang="en-US" sz="1200" baseline="0" dirty="0" err="1" smtClean="0"/>
              <a:t>enterItem</a:t>
            </a:r>
            <a:r>
              <a:rPr lang="en-US" sz="1200" baseline="0" dirty="0" smtClean="0"/>
              <a:t> invokes a </a:t>
            </a:r>
            <a:r>
              <a:rPr lang="en-US" sz="1200" b="1" baseline="0" dirty="0" smtClean="0"/>
              <a:t>system operation </a:t>
            </a:r>
            <a:r>
              <a:rPr lang="en-US" sz="1200" baseline="0" dirty="0" smtClean="0"/>
              <a:t>called </a:t>
            </a:r>
            <a:r>
              <a:rPr lang="en-US" sz="1200" b="1" baseline="0" dirty="0" err="1" smtClean="0"/>
              <a:t>enterItem</a:t>
            </a:r>
            <a:r>
              <a:rPr lang="en-US" sz="1200" baseline="0" dirty="0" smtClean="0"/>
              <a:t>, and so forth</a:t>
            </a:r>
          </a:p>
          <a:p>
            <a:r>
              <a:rPr lang="en-US" sz="1200" baseline="0" dirty="0" smtClean="0"/>
              <a:t>Think OOP and messages invoking methods…</a:t>
            </a:r>
            <a:endParaRPr lang="en-US" sz="1200" dirty="0" smtClean="0"/>
          </a:p>
          <a:p>
            <a:endParaRPr lang="en-US" sz="1200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Q1</a:t>
            </a:r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:</a:t>
            </a:r>
            <a:r>
              <a:rPr lang="en-US" sz="1200" baseline="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True or </a:t>
            </a:r>
            <a:r>
              <a:rPr lang="en-US" sz="1200" b="1" baseline="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false </a:t>
            </a:r>
            <a:r>
              <a:rPr lang="en-US" sz="1200" baseline="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(circle one): An operation contract details an entire use case.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CB88E9-65C7-B546-AF03-1B27CAF8A37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••••</a:t>
            </a:r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•• [If you do this as a slide show,</a:t>
            </a:r>
            <a:r>
              <a:rPr lang="en-US" sz="1200" baseline="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the </a:t>
            </a:r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contract </a:t>
            </a:r>
            <a:r>
              <a:rPr lang="en-US" sz="12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builds by row with a call-out for each row</a:t>
            </a:r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]</a:t>
            </a:r>
          </a:p>
          <a:p>
            <a:endParaRPr lang="en-US" sz="1200" baseline="0" dirty="0" smtClean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r>
              <a:rPr lang="en-US" sz="1200" b="1" baseline="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Q2</a:t>
            </a:r>
            <a:r>
              <a:rPr lang="en-US" sz="1200" baseline="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: Which section of an operation contract is the most important? </a:t>
            </a:r>
          </a:p>
          <a:p>
            <a:endParaRPr lang="en-US" sz="1200" dirty="0" smtClean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r>
              <a:rPr lang="en-US" sz="12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Details on </a:t>
            </a:r>
            <a:r>
              <a:rPr lang="en-US" sz="1200" dirty="0" err="1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postconditions</a:t>
            </a:r>
            <a:r>
              <a:rPr lang="en-US" sz="12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coming up…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Hey, no sleeping with the lights off </a:t>
            </a:r>
            <a:r>
              <a:rPr lang="en-US" dirty="0" err="1" smtClean="0">
                <a:sym typeface="Wingdings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CB88E9-65C7-B546-AF03-1B27CAF8A37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 the frog</a:t>
            </a:r>
            <a:r>
              <a:rPr lang="en-US" baseline="0" dirty="0" smtClean="0"/>
              <a:t> says he’s a prince…  poof! … well, he should be a prince (bad table lookup got a plumber!!!)</a:t>
            </a:r>
          </a:p>
          <a:p>
            <a:r>
              <a:rPr lang="en-US" baseline="0" dirty="0" smtClean="0"/>
              <a:t>Or was it the kiss?!?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CB88E9-65C7-B546-AF03-1B27CAF8A37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All kidding aside, Since </a:t>
            </a:r>
            <a:r>
              <a:rPr lang="en-US" sz="12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Postconditions</a:t>
            </a:r>
            <a:r>
              <a:rPr lang="en-US" sz="1200" baseline="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are the most important thing – let’s spend a little time on them…</a:t>
            </a:r>
          </a:p>
          <a:p>
            <a:endParaRPr lang="en-US" sz="1200" baseline="0" dirty="0" smtClean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r>
              <a:rPr lang="en-US" sz="1200" b="1" baseline="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Q3: </a:t>
            </a:r>
            <a:r>
              <a:rPr lang="en-US" sz="1200" baseline="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List four sorts of state changes to the domain model that are most likely to be described in an operation contract:</a:t>
            </a:r>
          </a:p>
          <a:p>
            <a:endParaRPr lang="en-US" sz="1200" dirty="0" smtClean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• </a:t>
            </a:r>
            <a:r>
              <a:rPr lang="en-US" sz="12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Call-</a:t>
            </a:r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out</a:t>
            </a:r>
          </a:p>
          <a:p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Q4: True or </a:t>
            </a:r>
            <a:r>
              <a:rPr lang="en-US" sz="1200" b="1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false</a:t>
            </a:r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(circle one): Post-conditions give step-by-step details of the actions to be performed to implement a system operation.</a:t>
            </a:r>
          </a:p>
          <a:p>
            <a:endParaRPr lang="en-US" sz="1200" dirty="0" smtClean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If you answered “false”, explain why the statement is false.</a:t>
            </a:r>
          </a:p>
          <a:p>
            <a:endParaRPr lang="en-US" sz="1200" dirty="0" smtClean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1" hangingPunct="1"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>
                <a:latin typeface="Times New Roman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 userDrawn="1"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1" hangingPunct="1"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1" hangingPunct="1"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1" hangingPunct="1"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1" hangingPunct="1"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1" hangingPunct="1"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1" hangingPunct="1"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1" hangingPunct="1"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1" hangingPunct="1"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1" hangingPunct="1"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1" hangingPunct="1"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</p:grpSp>
      <p:sp>
        <p:nvSpPr>
          <p:cNvPr id="18" name="Line 21"/>
          <p:cNvSpPr>
            <a:spLocks noChangeShapeType="1"/>
          </p:cNvSpPr>
          <p:nvPr/>
        </p:nvSpPr>
        <p:spPr bwMode="auto">
          <a:xfrm>
            <a:off x="228600" y="6248400"/>
            <a:ext cx="8686800" cy="0"/>
          </a:xfrm>
          <a:prstGeom prst="line">
            <a:avLst/>
          </a:prstGeom>
          <a:noFill/>
          <a:ln w="38100">
            <a:solidFill>
              <a:srgbClr val="A13214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9" name="Picture 31" descr="rose4"/>
          <p:cNvPicPr>
            <a:picLocks noChangeAspect="1" noChangeArrowheads="1"/>
          </p:cNvPicPr>
          <p:nvPr userDrawn="1"/>
        </p:nvPicPr>
        <p:blipFill>
          <a:blip r:embed="rId2">
            <a:alphaModFix/>
          </a:blip>
          <a:srcRect l="12895" t="22858"/>
          <a:stretch>
            <a:fillRect/>
          </a:stretch>
        </p:blipFill>
        <p:spPr bwMode="auto">
          <a:xfrm>
            <a:off x="5784576" y="6300787"/>
            <a:ext cx="3359424" cy="557213"/>
          </a:xfrm>
          <a:prstGeom prst="rect">
            <a:avLst/>
          </a:prstGeom>
          <a:noFill/>
        </p:spPr>
      </p:pic>
      <p:sp>
        <p:nvSpPr>
          <p:cNvPr id="41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4200">
                <a:solidFill>
                  <a:schemeClr val="tx2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5A555-AB5D-AB47-9A04-8ECC014EE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3C5A2-3CDB-8D43-803E-A3728E607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58896-62B4-C440-B032-A29F26D1A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764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76400"/>
            <a:ext cx="4038600" cy="4495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87EBC-9861-6140-A321-9ACAA360D5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88F01-88A4-0A49-A992-66D74FFC0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E2931-4B0B-694B-995F-A2D88DDB8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6D2B4-435D-E74A-8285-6CF81365F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1B28E-7595-6A4B-A957-C884F43E8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48E52-6334-C748-88D8-371D152AC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476CB-7739-B045-A5B0-808B29AD9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7C557-CAFD-FD46-99B7-D835B9966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8D20F-AAD2-644F-85B5-CE4A69817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307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1" hangingPunct="1"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307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307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 sz="1800">
                <a:solidFill>
                  <a:schemeClr val="hlink"/>
                </a:solidFill>
              </a:endParaRPr>
            </a:p>
          </p:txBody>
        </p:sp>
        <p:sp>
          <p:nvSpPr>
            <p:cNvPr id="308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 sz="1800">
                <a:solidFill>
                  <a:schemeClr val="hlink"/>
                </a:solidFill>
              </a:endParaRPr>
            </a:p>
          </p:txBody>
        </p:sp>
        <p:sp>
          <p:nvSpPr>
            <p:cNvPr id="308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 sz="1800">
                <a:solidFill>
                  <a:schemeClr val="accent2"/>
                </a:solidFill>
              </a:endParaRPr>
            </a:p>
          </p:txBody>
        </p:sp>
        <p:sp>
          <p:nvSpPr>
            <p:cNvPr id="308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 sz="1800">
                <a:solidFill>
                  <a:schemeClr val="hlink"/>
                </a:solidFill>
              </a:endParaRPr>
            </a:p>
          </p:txBody>
        </p:sp>
        <p:sp>
          <p:nvSpPr>
            <p:cNvPr id="308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308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 sz="1800">
                <a:solidFill>
                  <a:schemeClr val="accent2"/>
                </a:solidFill>
              </a:endParaRPr>
            </a:p>
          </p:txBody>
        </p:sp>
        <p:sp>
          <p:nvSpPr>
            <p:cNvPr id="308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 sz="1800">
                <a:solidFill>
                  <a:schemeClr val="accent2"/>
                </a:solidFill>
              </a:endParaRPr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fld id="{D98F137C-4BC3-5045-90E0-34A07F0E8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57200" y="16764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>
            <a:off x="228600" y="6400800"/>
            <a:ext cx="8686800" cy="0"/>
          </a:xfrm>
          <a:prstGeom prst="line">
            <a:avLst/>
          </a:prstGeom>
          <a:noFill/>
          <a:ln w="38100">
            <a:solidFill>
              <a:srgbClr val="A13214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033" name="Picture 31" descr="rose4"/>
          <p:cNvPicPr>
            <a:picLocks noChangeAspect="1" noChangeArrowheads="1"/>
          </p:cNvPicPr>
          <p:nvPr userDrawn="1"/>
        </p:nvPicPr>
        <p:blipFill>
          <a:blip r:embed="rId16"/>
          <a:srcRect l="12895" t="22858"/>
          <a:stretch>
            <a:fillRect/>
          </a:stretch>
        </p:blipFill>
        <p:spPr bwMode="auto">
          <a:xfrm>
            <a:off x="0" y="6529388"/>
            <a:ext cx="198120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n"/>
        <a:defRPr sz="26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¨"/>
        <a:defRPr sz="2400" b="1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¨"/>
        <a:defRPr b="1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b="1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b="1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b="1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b="1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438400" y="1828800"/>
            <a:ext cx="6705600" cy="2209800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en-US" sz="3600" dirty="0" smtClean="0"/>
              <a:t>CSSE 374</a:t>
            </a:r>
            <a:r>
              <a:rPr lang="en-US" sz="3600" dirty="0" smtClean="0">
                <a:ea typeface="+mj-ea"/>
                <a:cs typeface="+mj-cs"/>
              </a:rPr>
              <a:t>:</a:t>
            </a:r>
            <a:br>
              <a:rPr lang="en-US" sz="3600" dirty="0" smtClean="0">
                <a:ea typeface="+mj-ea"/>
                <a:cs typeface="+mj-cs"/>
              </a:rPr>
            </a:br>
            <a:r>
              <a:rPr lang="en-US" sz="3600" dirty="0" smtClean="0"/>
              <a:t>Operations </a:t>
            </a:r>
            <a:r>
              <a:rPr lang="en-US" sz="3600" dirty="0" smtClean="0"/>
              <a:t>Contracts and Logical Architectures</a:t>
            </a:r>
            <a:endParaRPr lang="en-US" sz="3600" dirty="0">
              <a:ea typeface="+mj-ea"/>
              <a:cs typeface="+mj-cs"/>
            </a:endParaRPr>
          </a:p>
        </p:txBody>
      </p:sp>
      <p:pic>
        <p:nvPicPr>
          <p:cNvPr id="9" name="Picture 4" descr="76ros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5132387"/>
            <a:ext cx="855872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228600" y="4419600"/>
            <a:ext cx="4876800" cy="1981200"/>
          </a:xfrm>
          <a:noFill/>
        </p:spPr>
        <p:txBody>
          <a:bodyPr/>
          <a:lstStyle/>
          <a:p>
            <a:pPr eaLnBrk="1" hangingPunct="1"/>
            <a:r>
              <a:rPr lang="en-US" sz="1600" dirty="0" smtClean="0"/>
              <a:t>Steve Chenoweth </a:t>
            </a:r>
          </a:p>
          <a:p>
            <a:pPr eaLnBrk="1" hangingPunct="1"/>
            <a:r>
              <a:rPr lang="en-US" sz="1600" dirty="0" smtClean="0"/>
              <a:t>Office: </a:t>
            </a:r>
            <a:r>
              <a:rPr lang="en-US" sz="1600" dirty="0" err="1" smtClean="0"/>
              <a:t>Moench</a:t>
            </a:r>
            <a:r>
              <a:rPr lang="en-US" sz="1600" dirty="0" smtClean="0"/>
              <a:t> Room F220</a:t>
            </a:r>
          </a:p>
          <a:p>
            <a:pPr eaLnBrk="1" hangingPunct="1"/>
            <a:r>
              <a:rPr lang="en-US" sz="1600" dirty="0" smtClean="0"/>
              <a:t>Phone: (812) 877-8974</a:t>
            </a:r>
            <a:br>
              <a:rPr lang="en-US" sz="1600" dirty="0" smtClean="0"/>
            </a:br>
            <a:r>
              <a:rPr lang="en-US" sz="1600" dirty="0" smtClean="0"/>
              <a:t>Email: chenowet@rose-hulman.edu</a:t>
            </a:r>
          </a:p>
        </p:txBody>
      </p:sp>
      <p:sp>
        <p:nvSpPr>
          <p:cNvPr id="11" name="Rectangle 37"/>
          <p:cNvSpPr txBox="1">
            <a:spLocks noChangeArrowheads="1"/>
          </p:cNvSpPr>
          <p:nvPr/>
        </p:nvSpPr>
        <p:spPr bwMode="auto">
          <a:xfrm>
            <a:off x="4572000" y="4419600"/>
            <a:ext cx="4876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None/>
              <a:defRPr sz="2800" b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¨"/>
              <a:defRPr sz="2400" b="1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¨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/>
            <a:r>
              <a:rPr lang="en-US" sz="1600" dirty="0" err="1"/>
              <a:t>Chandan</a:t>
            </a:r>
            <a:r>
              <a:rPr lang="en-US" sz="1600" dirty="0"/>
              <a:t> </a:t>
            </a:r>
            <a:r>
              <a:rPr lang="en-US" sz="1600" dirty="0" err="1"/>
              <a:t>Rupakheti</a:t>
            </a:r>
            <a:r>
              <a:rPr lang="en-US" sz="1600" dirty="0"/>
              <a:t> </a:t>
            </a:r>
            <a:endParaRPr lang="en-US" sz="1600" dirty="0" smtClean="0"/>
          </a:p>
          <a:p>
            <a:pPr eaLnBrk="1" hangingPunct="1"/>
            <a:r>
              <a:rPr lang="en-US" sz="1600" dirty="0" smtClean="0"/>
              <a:t>Office: </a:t>
            </a:r>
            <a:r>
              <a:rPr lang="en-US" sz="1600" dirty="0" err="1" smtClean="0"/>
              <a:t>Moench</a:t>
            </a:r>
            <a:r>
              <a:rPr lang="en-US" sz="1600" dirty="0" smtClean="0"/>
              <a:t> Room F203</a:t>
            </a:r>
          </a:p>
          <a:p>
            <a:pPr eaLnBrk="1" hangingPunct="1"/>
            <a:r>
              <a:rPr lang="en-US" sz="1600" dirty="0" smtClean="0"/>
              <a:t>Phone: (812) 877-8390</a:t>
            </a:r>
            <a:br>
              <a:rPr lang="en-US" sz="1600" dirty="0" smtClean="0"/>
            </a:br>
            <a:r>
              <a:rPr lang="en-US" sz="1600" dirty="0" smtClean="0"/>
              <a:t>Email: </a:t>
            </a:r>
            <a:r>
              <a:rPr lang="en-US" sz="1600" dirty="0"/>
              <a:t>rupakhet@rose-hulman.edu</a:t>
            </a:r>
            <a:endParaRPr lang="en-US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41515" y="6324600"/>
            <a:ext cx="5344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These slides and others derived from Shawn </a:t>
            </a:r>
            <a:r>
              <a:rPr lang="en-US" sz="1400" dirty="0" err="1" smtClean="0"/>
              <a:t>Bohner</a:t>
            </a:r>
            <a:r>
              <a:rPr lang="en-US" sz="1400" dirty="0" smtClean="0"/>
              <a:t>, Curt Clifton, Alex Lo, and others involved in delivering 374.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Postconditions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5029200"/>
          </a:xfrm>
          <a:ln/>
        </p:spPr>
        <p:txBody>
          <a:bodyPr/>
          <a:lstStyle/>
          <a:p>
            <a:r>
              <a:rPr lang="en-US" sz="2800" dirty="0"/>
              <a:t>Describe changes in the state of objects in the</a:t>
            </a:r>
            <a:r>
              <a:rPr lang="en-US" sz="2800" dirty="0" smtClean="0"/>
              <a:t> Domain Model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/>
              <a:t>Typical sorts of changes:</a:t>
            </a:r>
            <a:endParaRPr lang="en-US" sz="2800" dirty="0" smtClean="0"/>
          </a:p>
          <a:p>
            <a:pPr marL="598268" lvl="1"/>
            <a:r>
              <a:rPr lang="en-US" dirty="0" smtClean="0"/>
              <a:t>Created instances</a:t>
            </a:r>
          </a:p>
          <a:p>
            <a:pPr marL="598268" lvl="1"/>
            <a:r>
              <a:rPr lang="en-US" dirty="0" smtClean="0"/>
              <a:t>Deleted instances</a:t>
            </a:r>
          </a:p>
          <a:p>
            <a:pPr marL="598268" lvl="1"/>
            <a:r>
              <a:rPr lang="en-US" dirty="0" smtClean="0"/>
              <a:t>Form </a:t>
            </a:r>
            <a:r>
              <a:rPr lang="en-US" dirty="0"/>
              <a:t>associations</a:t>
            </a:r>
          </a:p>
          <a:p>
            <a:pPr marL="598268" lvl="1"/>
            <a:r>
              <a:rPr lang="en-US" dirty="0"/>
              <a:t>Break associations</a:t>
            </a:r>
          </a:p>
          <a:p>
            <a:pPr marL="598268" lvl="1"/>
            <a:r>
              <a:rPr lang="en-US" dirty="0"/>
              <a:t>Change attributes</a:t>
            </a:r>
          </a:p>
        </p:txBody>
      </p:sp>
      <p:sp>
        <p:nvSpPr>
          <p:cNvPr id="27651" name="Rectangle 3"/>
          <p:cNvSpPr>
            <a:spLocks/>
          </p:cNvSpPr>
          <p:nvPr/>
        </p:nvSpPr>
        <p:spPr bwMode="auto">
          <a:xfrm>
            <a:off x="8356745" y="6431577"/>
            <a:ext cx="556042" cy="30777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Q3,4</a:t>
            </a:r>
          </a:p>
        </p:txBody>
      </p:sp>
      <p:sp>
        <p:nvSpPr>
          <p:cNvPr id="27652" name="AutoShape 4"/>
          <p:cNvSpPr>
            <a:spLocks/>
          </p:cNvSpPr>
          <p:nvPr/>
        </p:nvSpPr>
        <p:spPr bwMode="auto">
          <a:xfrm>
            <a:off x="4800600" y="3124200"/>
            <a:ext cx="4267200" cy="2294930"/>
          </a:xfrm>
          <a:prstGeom prst="roundRect">
            <a:avLst>
              <a:gd name="adj" fmla="val 583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800" b="1" dirty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Not actions performed</a:t>
            </a:r>
            <a:r>
              <a:rPr lang="en-US" sz="2800" dirty="0">
                <a:ea typeface="Helvetica Neue Light" charset="0"/>
                <a:cs typeface="Helvetica Neue Light" charset="0"/>
              </a:rPr>
              <a:t> during the operation.</a:t>
            </a:r>
          </a:p>
          <a:p>
            <a:r>
              <a:rPr lang="en-US" sz="2800" dirty="0">
                <a:ea typeface="Helvetica Neue Light" charset="0"/>
                <a:cs typeface="Helvetica Neue Light" charset="0"/>
              </a:rPr>
              <a:t>Rather, </a:t>
            </a:r>
            <a:r>
              <a:rPr lang="en-US" sz="2800" b="1" dirty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observations about what is true</a:t>
            </a:r>
            <a:r>
              <a:rPr lang="en-US" sz="2800" dirty="0">
                <a:ea typeface="Helvetica Neue Light" charset="0"/>
                <a:cs typeface="Helvetica Neue Light" charset="0"/>
              </a:rPr>
              <a:t> after the operation.</a:t>
            </a:r>
          </a:p>
        </p:txBody>
      </p:sp>
    </p:spTree>
    <p:extLst>
      <p:ext uri="{BB962C8B-B14F-4D97-AF65-F5344CB8AC3E}">
        <p14:creationId xmlns:p14="http://schemas.microsoft.com/office/powerpoint/2010/main" val="405566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err="1" smtClean="0"/>
              <a:t>Postconditions</a:t>
            </a:r>
            <a:r>
              <a:rPr lang="en-US" dirty="0" smtClean="0"/>
              <a:t> </a:t>
            </a:r>
            <a:r>
              <a:rPr lang="en-US" sz="2000" dirty="0" smtClean="0"/>
              <a:t>(continued)</a:t>
            </a:r>
            <a:endParaRPr lang="en-US" dirty="0"/>
          </a:p>
        </p:txBody>
      </p:sp>
      <p:sp>
        <p:nvSpPr>
          <p:cNvPr id="31747" name="Rectangle 3"/>
          <p:cNvSpPr>
            <a:spLocks/>
          </p:cNvSpPr>
          <p:nvPr/>
        </p:nvSpPr>
        <p:spPr bwMode="auto">
          <a:xfrm>
            <a:off x="8568414" y="6431577"/>
            <a:ext cx="342141" cy="30777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Q5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4648200" cy="5029200"/>
          </a:xfrm>
          <a:ln/>
        </p:spPr>
        <p:txBody>
          <a:bodyPr/>
          <a:lstStyle/>
          <a:p>
            <a:r>
              <a:rPr lang="en-US" sz="2400" dirty="0" smtClean="0"/>
              <a:t>Express </a:t>
            </a:r>
            <a:r>
              <a:rPr lang="en-US" sz="2400" dirty="0" smtClean="0">
                <a:solidFill>
                  <a:srgbClr val="800000"/>
                </a:solidFill>
              </a:rPr>
              <a:t>post-conditions in the past tense</a:t>
            </a:r>
            <a:r>
              <a:rPr lang="en-US" sz="2400" dirty="0" smtClean="0"/>
              <a:t> to emphasize they are declarations about a state change in the past </a:t>
            </a:r>
          </a:p>
          <a:p>
            <a:pPr>
              <a:spcBef>
                <a:spcPts val="1266"/>
              </a:spcBef>
            </a:pPr>
            <a:r>
              <a:rPr lang="en-US" sz="2400" dirty="0" smtClean="0"/>
              <a:t>Give </a:t>
            </a:r>
            <a:r>
              <a:rPr lang="en-US" sz="2400" dirty="0">
                <a:solidFill>
                  <a:srgbClr val="800000"/>
                </a:solidFill>
              </a:rPr>
              <a:t>names to instances</a:t>
            </a:r>
          </a:p>
          <a:p>
            <a:pPr>
              <a:spcBef>
                <a:spcPts val="1266"/>
              </a:spcBef>
            </a:pPr>
            <a:r>
              <a:rPr lang="en-US" sz="2400" dirty="0"/>
              <a:t>Capture</a:t>
            </a:r>
            <a:r>
              <a:rPr lang="en-US" sz="2400" dirty="0" smtClean="0"/>
              <a:t> information </a:t>
            </a:r>
            <a:r>
              <a:rPr lang="en-US" sz="2400" dirty="0"/>
              <a:t>from</a:t>
            </a:r>
            <a:r>
              <a:rPr lang="en-US" sz="2400" dirty="0" smtClean="0"/>
              <a:t> system </a:t>
            </a:r>
            <a:r>
              <a:rPr lang="en-US" sz="2400" dirty="0"/>
              <a:t>operation by </a:t>
            </a:r>
            <a:r>
              <a:rPr lang="en-US" sz="2400" dirty="0">
                <a:solidFill>
                  <a:srgbClr val="800000"/>
                </a:solidFill>
              </a:rPr>
              <a:t>noting changes</a:t>
            </a:r>
            <a:r>
              <a:rPr lang="en-US" sz="2400" dirty="0"/>
              <a:t> to domain objects</a:t>
            </a:r>
          </a:p>
          <a:p>
            <a:pPr>
              <a:spcBef>
                <a:spcPts val="1266"/>
              </a:spcBef>
            </a:pPr>
            <a:r>
              <a:rPr lang="en-US" sz="2400" dirty="0"/>
              <a:t>Can be</a:t>
            </a:r>
            <a:r>
              <a:rPr lang="en-US" sz="2400" dirty="0" smtClean="0"/>
              <a:t> informal (somewhat) </a:t>
            </a:r>
            <a:endParaRPr lang="en-US" sz="2400" dirty="0"/>
          </a:p>
        </p:txBody>
      </p:sp>
      <p:sp>
        <p:nvSpPr>
          <p:cNvPr id="31746" name="AutoShape 2"/>
          <p:cNvSpPr>
            <a:spLocks/>
          </p:cNvSpPr>
          <p:nvPr/>
        </p:nvSpPr>
        <p:spPr bwMode="auto">
          <a:xfrm>
            <a:off x="5105400" y="1447799"/>
            <a:ext cx="3962400" cy="3733801"/>
          </a:xfrm>
          <a:prstGeom prst="roundRect">
            <a:avLst>
              <a:gd name="adj" fmla="val 464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0364" tIns="80364" rIns="80364" bIns="80364" anchor="ctr">
            <a:prstTxWarp prst="textNoShape">
              <a:avLst/>
            </a:prstTxWarp>
          </a:bodyPr>
          <a:lstStyle/>
          <a:p>
            <a:pPr marL="205376" indent="-205376">
              <a:buClr>
                <a:srgbClr val="FF0000"/>
              </a:buClr>
              <a:buSzPct val="100000"/>
              <a:buFont typeface="Wingdings" charset="2"/>
              <a:buChar char="v"/>
              <a:tabLst>
                <a:tab pos="821502" algn="l"/>
                <a:tab pos="821502" algn="l"/>
                <a:tab pos="821502" algn="l"/>
                <a:tab pos="821502" algn="l"/>
              </a:tabLst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a </a:t>
            </a:r>
            <a:r>
              <a:rPr lang="en-US" i="1" dirty="0" err="1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SalesLineItem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 instance, </a:t>
            </a:r>
            <a:r>
              <a:rPr lang="en-US" i="1" dirty="0" err="1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sli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, </a:t>
            </a:r>
            <a:r>
              <a:rPr lang="en-US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was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created</a:t>
            </a:r>
          </a:p>
          <a:p>
            <a:pPr marL="205376" indent="-205376">
              <a:buClr>
                <a:srgbClr val="FF0000"/>
              </a:buClr>
              <a:buSzPct val="100000"/>
              <a:buFont typeface="Wingdings" charset="2"/>
              <a:buChar char="v"/>
              <a:tabLst>
                <a:tab pos="821502" algn="l"/>
                <a:tab pos="821502" algn="l"/>
                <a:tab pos="821502" algn="l"/>
                <a:tab pos="821502" algn="l"/>
              </a:tabLst>
            </a:pPr>
            <a:r>
              <a:rPr lang="en-US" i="1" dirty="0" err="1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sli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 </a:t>
            </a:r>
            <a:r>
              <a:rPr lang="en-US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was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associated with the current </a:t>
            </a:r>
            <a:r>
              <a:rPr lang="en-US" i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Sale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  <a:ea typeface="Helvetica Neue Light" charset="0"/>
              <a:cs typeface="Helvetica Neue Light" charset="0"/>
            </a:endParaRPr>
          </a:p>
          <a:p>
            <a:pPr marL="205376" indent="-205376">
              <a:buClr>
                <a:srgbClr val="FF0000"/>
              </a:buClr>
              <a:buSzPct val="100000"/>
              <a:buFont typeface="Wingdings" charset="2"/>
              <a:buChar char="v"/>
              <a:tabLst>
                <a:tab pos="821502" algn="l"/>
                <a:tab pos="821502" algn="l"/>
                <a:tab pos="821502" algn="l"/>
                <a:tab pos="821502" algn="l"/>
              </a:tabLst>
            </a:pPr>
            <a:r>
              <a:rPr lang="en-US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sli</a:t>
            </a:r>
            <a:r>
              <a:rPr lang="en-US" i="1" dirty="0" err="1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.quantity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 </a:t>
            </a:r>
            <a:r>
              <a:rPr lang="en-US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became </a:t>
            </a:r>
            <a:r>
              <a:rPr lang="en-US" i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quantity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  <a:ea typeface="Helvetica Neue Light" charset="0"/>
              <a:cs typeface="Helvetica Neue Light" charset="0"/>
            </a:endParaRPr>
          </a:p>
          <a:p>
            <a:pPr marL="205376" indent="-205376">
              <a:buClr>
                <a:srgbClr val="FF0000"/>
              </a:buClr>
              <a:buSzPct val="100000"/>
              <a:buFont typeface="Wingdings" charset="2"/>
              <a:buChar char="v"/>
              <a:tabLst>
                <a:tab pos="821502" algn="l"/>
                <a:tab pos="821502" algn="l"/>
                <a:tab pos="821502" algn="l"/>
                <a:tab pos="821502" algn="l"/>
              </a:tabLst>
            </a:pPr>
            <a:r>
              <a:rPr lang="en-US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sli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 </a:t>
            </a:r>
            <a:r>
              <a:rPr lang="en-US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was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associated with a </a:t>
            </a:r>
            <a:r>
              <a:rPr lang="en-US" i="1" dirty="0" err="1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ProductDescription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 based on </a:t>
            </a:r>
            <a:r>
              <a:rPr lang="en-US" i="1" dirty="0" err="1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itemID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 match</a:t>
            </a:r>
          </a:p>
        </p:txBody>
      </p:sp>
    </p:spTree>
    <p:extLst>
      <p:ext uri="{BB962C8B-B14F-4D97-AF65-F5344CB8AC3E}">
        <p14:creationId xmlns:p14="http://schemas.microsoft.com/office/powerpoint/2010/main" val="321806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686800" cy="533400"/>
          </a:xfrm>
          <a:noFill/>
        </p:spPr>
        <p:txBody>
          <a:bodyPr/>
          <a:lstStyle/>
          <a:p>
            <a:r>
              <a:rPr lang="en-US" sz="3200" dirty="0"/>
              <a:t>Why </a:t>
            </a:r>
            <a:r>
              <a:rPr lang="en-US" sz="3200" dirty="0" smtClean="0"/>
              <a:t>OC Post</a:t>
            </a:r>
            <a:r>
              <a:rPr lang="en-US" sz="3200" dirty="0"/>
              <a:t>-Conditions?</a:t>
            </a:r>
          </a:p>
        </p:txBody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534400" cy="4724400"/>
          </a:xfrm>
        </p:spPr>
        <p:txBody>
          <a:bodyPr/>
          <a:lstStyle/>
          <a:p>
            <a:pPr>
              <a:spcBef>
                <a:spcPts val="2472"/>
              </a:spcBef>
            </a:pPr>
            <a:r>
              <a:rPr lang="en-US" sz="2800" dirty="0">
                <a:latin typeface="a_Futurica" pitchFamily="34" charset="0"/>
              </a:rPr>
              <a:t>Domain model</a:t>
            </a:r>
            <a:r>
              <a:rPr lang="en-US" sz="2800" dirty="0" smtClean="0">
                <a:latin typeface="a_Futurica" pitchFamily="34" charset="0"/>
              </a:rPr>
              <a:t> </a:t>
            </a:r>
            <a:br>
              <a:rPr lang="en-US" sz="2800" dirty="0" smtClean="0">
                <a:latin typeface="a_Futurica" pitchFamily="34" charset="0"/>
              </a:rPr>
            </a:br>
            <a:r>
              <a:rPr lang="en-US" sz="2800" dirty="0" smtClean="0">
                <a:latin typeface="a_Futurica" pitchFamily="34" charset="0"/>
              </a:rPr>
              <a:t>=</a:t>
            </a:r>
            <a:r>
              <a:rPr lang="en-US" sz="2800" dirty="0">
                <a:latin typeface="a_Futurica" pitchFamily="34" charset="0"/>
              </a:rPr>
              <a:t>&gt;objects</a:t>
            </a:r>
            <a:r>
              <a:rPr lang="en-US" sz="2800" dirty="0" smtClean="0">
                <a:latin typeface="a_Futurica" pitchFamily="34" charset="0"/>
              </a:rPr>
              <a:t> attributes </a:t>
            </a:r>
            <a:r>
              <a:rPr lang="en-US" sz="2800" dirty="0">
                <a:latin typeface="a_Futurica" pitchFamily="34" charset="0"/>
              </a:rPr>
              <a:t>and </a:t>
            </a:r>
            <a:r>
              <a:rPr lang="en-US" sz="2800" dirty="0" smtClean="0">
                <a:latin typeface="a_Futurica" pitchFamily="34" charset="0"/>
              </a:rPr>
              <a:t>associations</a:t>
            </a:r>
          </a:p>
          <a:p>
            <a:pPr>
              <a:spcBef>
                <a:spcPts val="2472"/>
              </a:spcBef>
            </a:pPr>
            <a:r>
              <a:rPr lang="en-US" sz="2800" dirty="0" smtClean="0">
                <a:latin typeface="a_Futurica" pitchFamily="34" charset="0"/>
              </a:rPr>
              <a:t>OC </a:t>
            </a:r>
            <a:r>
              <a:rPr lang="en-US" sz="2800" dirty="0">
                <a:solidFill>
                  <a:srgbClr val="990000"/>
                </a:solidFill>
                <a:latin typeface="a_Futurica" pitchFamily="34" charset="0"/>
              </a:rPr>
              <a:t>links a system</a:t>
            </a:r>
            <a:r>
              <a:rPr lang="en-US" sz="2800" dirty="0" smtClean="0">
                <a:solidFill>
                  <a:srgbClr val="990000"/>
                </a:solidFill>
                <a:latin typeface="a_Futurica" pitchFamily="34" charset="0"/>
              </a:rPr>
              <a:t> </a:t>
            </a:r>
            <a:br>
              <a:rPr lang="en-US" sz="2800" dirty="0" smtClean="0">
                <a:solidFill>
                  <a:srgbClr val="990000"/>
                </a:solidFill>
                <a:latin typeface="a_Futurica" pitchFamily="34" charset="0"/>
              </a:rPr>
            </a:br>
            <a:r>
              <a:rPr lang="en-US" sz="2800" dirty="0" smtClean="0">
                <a:solidFill>
                  <a:srgbClr val="990000"/>
                </a:solidFill>
                <a:latin typeface="a_Futurica" pitchFamily="34" charset="0"/>
              </a:rPr>
              <a:t>operation </a:t>
            </a:r>
            <a:r>
              <a:rPr lang="en-US" sz="2800" dirty="0">
                <a:solidFill>
                  <a:srgbClr val="990000"/>
                </a:solidFill>
                <a:latin typeface="a_Futurica" pitchFamily="34" charset="0"/>
              </a:rPr>
              <a:t>to specific</a:t>
            </a:r>
            <a:r>
              <a:rPr lang="en-US" sz="2800" dirty="0" smtClean="0">
                <a:solidFill>
                  <a:srgbClr val="990000"/>
                </a:solidFill>
                <a:latin typeface="a_Futurica" pitchFamily="34" charset="0"/>
              </a:rPr>
              <a:t> </a:t>
            </a:r>
            <a:br>
              <a:rPr lang="en-US" sz="2800" dirty="0" smtClean="0">
                <a:solidFill>
                  <a:srgbClr val="990000"/>
                </a:solidFill>
                <a:latin typeface="a_Futurica" pitchFamily="34" charset="0"/>
              </a:rPr>
            </a:br>
            <a:r>
              <a:rPr lang="en-US" sz="2800" dirty="0" smtClean="0">
                <a:solidFill>
                  <a:srgbClr val="990000"/>
                </a:solidFill>
                <a:latin typeface="a_Futurica" pitchFamily="34" charset="0"/>
              </a:rPr>
              <a:t>objects</a:t>
            </a:r>
            <a:r>
              <a:rPr lang="en-US" sz="2800" dirty="0" smtClean="0">
                <a:latin typeface="a_Futurica" pitchFamily="34" charset="0"/>
              </a:rPr>
              <a:t> </a:t>
            </a:r>
            <a:r>
              <a:rPr lang="en-US" sz="2800" dirty="0">
                <a:latin typeface="a_Futurica" pitchFamily="34" charset="0"/>
              </a:rPr>
              <a:t>in the domain</a:t>
            </a:r>
            <a:r>
              <a:rPr lang="en-US" sz="2800" dirty="0" smtClean="0">
                <a:latin typeface="a_Futurica" pitchFamily="34" charset="0"/>
              </a:rPr>
              <a:t> </a:t>
            </a:r>
            <a:br>
              <a:rPr lang="en-US" sz="2800" dirty="0" smtClean="0">
                <a:latin typeface="a_Futurica" pitchFamily="34" charset="0"/>
              </a:rPr>
            </a:br>
            <a:r>
              <a:rPr lang="en-US" sz="2800" dirty="0" smtClean="0">
                <a:latin typeface="a_Futurica" pitchFamily="34" charset="0"/>
              </a:rPr>
              <a:t>model</a:t>
            </a:r>
          </a:p>
          <a:p>
            <a:pPr>
              <a:spcBef>
                <a:spcPts val="2472"/>
              </a:spcBef>
            </a:pPr>
            <a:r>
              <a:rPr lang="en-US" sz="2800" dirty="0">
                <a:latin typeface="a_Futurica" pitchFamily="34" charset="0"/>
              </a:rPr>
              <a:t>Indicates which </a:t>
            </a:r>
            <a:r>
              <a:rPr lang="en-US" sz="2800" dirty="0">
                <a:solidFill>
                  <a:srgbClr val="800000"/>
                </a:solidFill>
                <a:latin typeface="a_Futurica" pitchFamily="34" charset="0"/>
              </a:rPr>
              <a:t>objects</a:t>
            </a:r>
            <a:r>
              <a:rPr lang="en-US" sz="2800" dirty="0">
                <a:latin typeface="a_Futurica" pitchFamily="34" charset="0"/>
              </a:rPr>
              <a:t> are </a:t>
            </a:r>
            <a:r>
              <a:rPr lang="en-US" sz="2800" dirty="0">
                <a:solidFill>
                  <a:srgbClr val="800000"/>
                </a:solidFill>
                <a:latin typeface="a_Futurica" pitchFamily="34" charset="0"/>
              </a:rPr>
              <a:t>affected</a:t>
            </a:r>
            <a:r>
              <a:rPr lang="en-US" sz="2800" dirty="0">
                <a:latin typeface="a_Futurica" pitchFamily="34" charset="0"/>
              </a:rPr>
              <a:t> by the </a:t>
            </a:r>
            <a:r>
              <a:rPr lang="en-US" sz="2800" dirty="0" smtClean="0">
                <a:latin typeface="a_Futurica" pitchFamily="34" charset="0"/>
              </a:rPr>
              <a:t>operation</a:t>
            </a:r>
          </a:p>
          <a:p>
            <a:pPr>
              <a:spcBef>
                <a:spcPts val="2472"/>
              </a:spcBef>
            </a:pPr>
            <a:r>
              <a:rPr lang="en-US" sz="2800" dirty="0">
                <a:latin typeface="a_Futurica" pitchFamily="34" charset="0"/>
              </a:rPr>
              <a:t>Will help with </a:t>
            </a:r>
            <a:r>
              <a:rPr lang="en-US" sz="2800" dirty="0">
                <a:solidFill>
                  <a:srgbClr val="990000"/>
                </a:solidFill>
                <a:latin typeface="a_Futurica" pitchFamily="34" charset="0"/>
              </a:rPr>
              <a:t>assignment of responsibilities</a:t>
            </a:r>
          </a:p>
          <a:p>
            <a:pPr lvl="1">
              <a:spcBef>
                <a:spcPts val="2472"/>
              </a:spcBef>
            </a:pPr>
            <a:endParaRPr lang="en-US" sz="2800" dirty="0">
              <a:latin typeface="a_Futurica" pitchFamily="34" charset="0"/>
            </a:endParaRPr>
          </a:p>
        </p:txBody>
      </p:sp>
      <p:pic>
        <p:nvPicPr>
          <p:cNvPr id="481284" name="Picture 4" descr="j023468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2362200"/>
            <a:ext cx="3509963" cy="2068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244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28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54037"/>
            <a:ext cx="8534400" cy="665163"/>
          </a:xfrm>
        </p:spPr>
        <p:txBody>
          <a:bodyPr/>
          <a:lstStyle/>
          <a:p>
            <a:r>
              <a:rPr lang="en-US" sz="3200" dirty="0"/>
              <a:t>Contracts Lead to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Domain </a:t>
            </a:r>
            <a:r>
              <a:rPr lang="en-US" sz="3200" dirty="0"/>
              <a:t>Model Updates</a:t>
            </a:r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4343400" cy="4572000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	New Domain Model classes</a:t>
            </a:r>
            <a:r>
              <a:rPr lang="en-US" sz="2800" dirty="0"/>
              <a:t>, attributes,</a:t>
            </a:r>
            <a:r>
              <a:rPr lang="en-US" sz="2800" dirty="0" smtClean="0"/>
              <a:t> and associations are often discovered while writing contracts</a:t>
            </a:r>
            <a:br>
              <a:rPr lang="en-US" sz="2800" dirty="0" smtClean="0"/>
            </a:br>
            <a:endParaRPr lang="en-US" sz="2800" dirty="0" smtClean="0"/>
          </a:p>
        </p:txBody>
      </p:sp>
      <p:pic>
        <p:nvPicPr>
          <p:cNvPr id="485380" name="Picture 4" descr="j01494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295400"/>
            <a:ext cx="2906712" cy="2954047"/>
          </a:xfrm>
          <a:prstGeom prst="rect">
            <a:avLst/>
          </a:prstGeom>
          <a:noFill/>
        </p:spPr>
      </p:pic>
      <p:sp>
        <p:nvSpPr>
          <p:cNvPr id="6" name="AutoShape 3"/>
          <p:cNvSpPr>
            <a:spLocks/>
          </p:cNvSpPr>
          <p:nvPr/>
        </p:nvSpPr>
        <p:spPr bwMode="auto">
          <a:xfrm>
            <a:off x="3352800" y="4398169"/>
            <a:ext cx="4572000" cy="1469231"/>
          </a:xfrm>
          <a:prstGeom prst="roundRect">
            <a:avLst>
              <a:gd name="adj" fmla="val 15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Elaborate Domain Model as you think through the operation contracts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92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305800" cy="533400"/>
          </a:xfrm>
          <a:ln/>
        </p:spPr>
        <p:txBody>
          <a:bodyPr/>
          <a:lstStyle/>
          <a:p>
            <a:r>
              <a:rPr lang="en-US" sz="3200" dirty="0" smtClean="0"/>
              <a:t>Use Operation Contracts When </a:t>
            </a:r>
            <a:br>
              <a:rPr lang="en-US" sz="3200" dirty="0" smtClean="0"/>
            </a:br>
            <a:r>
              <a:rPr lang="en-US" sz="3200" dirty="0" smtClean="0"/>
              <a:t>Detail and Precision are Important</a:t>
            </a:r>
            <a:endParaRPr lang="en-US" sz="3200" dirty="0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495800"/>
          </a:xfrm>
          <a:ln/>
        </p:spPr>
        <p:txBody>
          <a:bodyPr anchor="t"/>
          <a:lstStyle/>
          <a:p>
            <a:pPr marL="344488" indent="-344488"/>
            <a:r>
              <a:rPr lang="en-US" sz="2800" dirty="0" smtClean="0"/>
              <a:t>When </a:t>
            </a:r>
            <a:r>
              <a:rPr lang="en-US" sz="2800" dirty="0"/>
              <a:t>details would make use cases </a:t>
            </a:r>
            <a:r>
              <a:rPr lang="en-US" sz="2800" dirty="0" smtClean="0"/>
              <a:t>too </a:t>
            </a:r>
            <a:r>
              <a:rPr lang="en-US" sz="2800" dirty="0"/>
              <a:t>verbose</a:t>
            </a:r>
          </a:p>
          <a:p>
            <a:pPr marL="344488" indent="-344488"/>
            <a:r>
              <a:rPr lang="en-US" sz="2800" dirty="0"/>
              <a:t>When we don’t know the domain and want </a:t>
            </a:r>
            <a:r>
              <a:rPr lang="en-US" sz="2800" dirty="0" smtClean="0"/>
              <a:t>a </a:t>
            </a:r>
            <a:r>
              <a:rPr lang="en-US" sz="2800" b="1" dirty="0" smtClean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deeper </a:t>
            </a:r>
            <a:r>
              <a:rPr lang="en-US" sz="2800" b="1" dirty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analysis</a:t>
            </a:r>
            <a:r>
              <a:rPr lang="en-US" sz="2800" dirty="0"/>
              <a:t> (while deferring design)</a:t>
            </a:r>
          </a:p>
        </p:txBody>
      </p:sp>
      <p:sp>
        <p:nvSpPr>
          <p:cNvPr id="33795" name="AutoShape 3"/>
          <p:cNvSpPr>
            <a:spLocks/>
          </p:cNvSpPr>
          <p:nvPr/>
        </p:nvSpPr>
        <p:spPr bwMode="auto">
          <a:xfrm>
            <a:off x="4800600" y="4267200"/>
            <a:ext cx="3789759" cy="892969"/>
          </a:xfrm>
          <a:prstGeom prst="roundRect">
            <a:avLst>
              <a:gd name="adj" fmla="val 15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OCs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 help to validate the domain model</a:t>
            </a:r>
          </a:p>
        </p:txBody>
      </p:sp>
    </p:spTree>
    <p:extLst>
      <p:ext uri="{BB962C8B-B14F-4D97-AF65-F5344CB8AC3E}">
        <p14:creationId xmlns:p14="http://schemas.microsoft.com/office/powerpoint/2010/main" val="172680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7772400" cy="533400"/>
          </a:xfrm>
        </p:spPr>
        <p:txBody>
          <a:bodyPr/>
          <a:lstStyle/>
          <a:p>
            <a:r>
              <a:rPr lang="en-US" sz="3200" dirty="0" smtClean="0"/>
              <a:t>Creating Operation Contracts</a:t>
            </a:r>
            <a:endParaRPr lang="en-US" sz="3200" dirty="0"/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86800" cy="4572000"/>
          </a:xfrm>
        </p:spPr>
        <p:txBody>
          <a:bodyPr/>
          <a:lstStyle/>
          <a:p>
            <a:r>
              <a:rPr lang="en-US" sz="2800" dirty="0" smtClean="0"/>
              <a:t>Identify System Operations from SSDs</a:t>
            </a:r>
            <a:br>
              <a:rPr lang="en-US" sz="2800" dirty="0" smtClean="0"/>
            </a:br>
            <a:endParaRPr lang="en-US" sz="1400" dirty="0" smtClean="0"/>
          </a:p>
          <a:p>
            <a:r>
              <a:rPr lang="en-US" sz="2800" dirty="0" smtClean="0"/>
              <a:t>Make </a:t>
            </a:r>
            <a:r>
              <a:rPr lang="en-US" sz="2800" dirty="0"/>
              <a:t>contracts for</a:t>
            </a:r>
            <a:r>
              <a:rPr lang="en-US" sz="2800" dirty="0" smtClean="0"/>
              <a:t> System Operations </a:t>
            </a:r>
            <a:r>
              <a:rPr lang="en-US" sz="2800" dirty="0"/>
              <a:t>that are: </a:t>
            </a:r>
            <a:endParaRPr lang="en-US" sz="2800" dirty="0" smtClean="0"/>
          </a:p>
          <a:p>
            <a:pPr lvl="1"/>
            <a:r>
              <a:rPr lang="en-US" dirty="0" smtClean="0"/>
              <a:t>Complex and perhaps subtle in their own results</a:t>
            </a:r>
          </a:p>
          <a:p>
            <a:pPr lvl="1"/>
            <a:r>
              <a:rPr lang="en-US" dirty="0" smtClean="0"/>
              <a:t>Not clear in the use case</a:t>
            </a:r>
            <a:br>
              <a:rPr lang="en-US" dirty="0" smtClean="0"/>
            </a:br>
            <a:endParaRPr lang="en-US" sz="1400" dirty="0" smtClean="0"/>
          </a:p>
          <a:p>
            <a:r>
              <a:rPr lang="en-US" sz="2800" dirty="0" smtClean="0"/>
              <a:t>Again, in </a:t>
            </a:r>
            <a:r>
              <a:rPr lang="en-US" sz="2800" dirty="0"/>
              <a:t>describing post-conditions use:</a:t>
            </a:r>
            <a:endParaRPr lang="en-US" sz="2800" dirty="0" smtClean="0"/>
          </a:p>
          <a:p>
            <a:pPr lvl="1"/>
            <a:r>
              <a:rPr lang="en-US" dirty="0" smtClean="0"/>
              <a:t>Instance creation and deletion</a:t>
            </a:r>
          </a:p>
          <a:p>
            <a:pPr lvl="1"/>
            <a:r>
              <a:rPr lang="en-US" dirty="0" smtClean="0"/>
              <a:t>Attribute modification</a:t>
            </a:r>
          </a:p>
          <a:p>
            <a:pPr lvl="1"/>
            <a:r>
              <a:rPr lang="en-US" dirty="0" smtClean="0"/>
              <a:t>Associations formed and broken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</p:txBody>
      </p:sp>
      <p:sp>
        <p:nvSpPr>
          <p:cNvPr id="6" name="Rectangle 6"/>
          <p:cNvSpPr>
            <a:spLocks/>
          </p:cNvSpPr>
          <p:nvPr/>
        </p:nvSpPr>
        <p:spPr bwMode="auto">
          <a:xfrm>
            <a:off x="8568414" y="6487381"/>
            <a:ext cx="342141" cy="30777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Q6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95400" y="5493603"/>
            <a:ext cx="6858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Most frequent mistake in creating contracts: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Forgetting to include forming of associations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93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6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6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6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6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6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6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6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6403" grpId="0" build="p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Class Exercise on </a:t>
            </a:r>
            <a:r>
              <a:rPr lang="en-US" sz="2800" dirty="0" smtClean="0"/>
              <a:t>Operations Contracts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4572000" cy="5410200"/>
          </a:xfrm>
        </p:spPr>
        <p:txBody>
          <a:bodyPr/>
          <a:lstStyle/>
          <a:p>
            <a:r>
              <a:rPr lang="en-US" dirty="0" smtClean="0"/>
              <a:t>Break up into your project teams</a:t>
            </a:r>
          </a:p>
          <a:p>
            <a:r>
              <a:rPr lang="en-US" dirty="0" smtClean="0"/>
              <a:t>Look over the SSD from Tuesday looking for system operations and Read the Use Case again referring to the Domain Model</a:t>
            </a:r>
          </a:p>
          <a:p>
            <a:r>
              <a:rPr lang="en-US" dirty="0" smtClean="0"/>
              <a:t>Write an Operations Contract for </a:t>
            </a:r>
            <a:r>
              <a:rPr lang="en-US" dirty="0" err="1" smtClean="0"/>
              <a:t>MakePayment</a:t>
            </a:r>
            <a:r>
              <a:rPr lang="en-US" dirty="0" smtClean="0"/>
              <a:t> (method, amount)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295400"/>
            <a:ext cx="3810000" cy="38100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738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609600"/>
          </a:xfrm>
        </p:spPr>
        <p:txBody>
          <a:bodyPr/>
          <a:lstStyle/>
          <a:p>
            <a:r>
              <a:rPr lang="en-US" sz="3200" dirty="0" smtClean="0"/>
              <a:t>SSD for Use Case 1</a:t>
            </a:r>
            <a:endParaRPr lang="en-US" sz="3200" dirty="0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7086600" y="1752600"/>
            <a:ext cx="1143000" cy="381000"/>
          </a:xfrm>
          <a:prstGeom prst="flowChartProcess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u="sng" dirty="0" smtClean="0"/>
              <a:t>:System</a:t>
            </a:r>
            <a:endParaRPr lang="en-US" sz="2000" u="sng" dirty="0"/>
          </a:p>
        </p:txBody>
      </p:sp>
      <p:grpSp>
        <p:nvGrpSpPr>
          <p:cNvPr id="12" name="Group 11"/>
          <p:cNvGrpSpPr/>
          <p:nvPr/>
        </p:nvGrpSpPr>
        <p:grpSpPr>
          <a:xfrm>
            <a:off x="990600" y="1066800"/>
            <a:ext cx="533400" cy="838200"/>
            <a:chOff x="7467600" y="1219200"/>
            <a:chExt cx="990600" cy="1524000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7656516" y="1219200"/>
              <a:ext cx="533400" cy="533400"/>
            </a:xfrm>
            <a:prstGeom prst="flowChartConnector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7924800" y="1752600"/>
              <a:ext cx="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H="1">
              <a:off x="7543800" y="2286000"/>
              <a:ext cx="38100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7924800" y="2286000"/>
              <a:ext cx="30480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7467600" y="1905000"/>
              <a:ext cx="990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59344" y="1828800"/>
            <a:ext cx="114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u="sng" dirty="0" smtClean="0"/>
              <a:t>:Customer</a:t>
            </a:r>
            <a:endParaRPr lang="en-US" sz="1600" u="sng" dirty="0"/>
          </a:p>
        </p:txBody>
      </p:sp>
      <p:cxnSp>
        <p:nvCxnSpPr>
          <p:cNvPr id="15" name="Straight Connector 14"/>
          <p:cNvCxnSpPr>
            <a:stCxn id="4" idx="2"/>
          </p:cNvCxnSpPr>
          <p:nvPr/>
        </p:nvCxnSpPr>
        <p:spPr bwMode="auto">
          <a:xfrm flipH="1">
            <a:off x="7620000" y="2133600"/>
            <a:ext cx="38100" cy="4267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1219200" y="2895600"/>
            <a:ext cx="64008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657741" y="2519065"/>
            <a:ext cx="3744084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selectVideoToRent</a:t>
            </a:r>
            <a:r>
              <a:rPr lang="en-US" sz="2000" dirty="0" smtClean="0"/>
              <a:t>(</a:t>
            </a:r>
            <a:r>
              <a:rPr lang="en-US" sz="2000" dirty="0" err="1" smtClean="0"/>
              <a:t>ID,duration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 bwMode="auto">
          <a:xfrm>
            <a:off x="533400" y="2442865"/>
            <a:ext cx="7391400" cy="9906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33400" y="2442865"/>
            <a:ext cx="609600" cy="3048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Loop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43000" y="2366665"/>
            <a:ext cx="13133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[more items]</a:t>
            </a:r>
            <a:endParaRPr lang="en-US" sz="1600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1219200" y="3276600"/>
            <a:ext cx="64008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lgDash"/>
            <a:round/>
            <a:headEnd type="arrow" w="lg" len="lg"/>
            <a:tailEnd type="none" w="lg" len="lg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215943" y="2895600"/>
            <a:ext cx="2503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availability, </a:t>
            </a:r>
            <a:r>
              <a:rPr lang="en-US" sz="2000" dirty="0" err="1" smtClean="0"/>
              <a:t>videoList</a:t>
            </a:r>
            <a:endParaRPr lang="en-US" sz="2000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1219200" y="4029670"/>
            <a:ext cx="64008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3733287" y="3653135"/>
            <a:ext cx="1211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checkout</a:t>
            </a:r>
            <a:endParaRPr lang="en-US" sz="2000" dirty="0"/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1219200" y="4495800"/>
            <a:ext cx="64008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lgDash"/>
            <a:round/>
            <a:headEnd type="arrow" w="lg" len="lg"/>
            <a:tailEnd type="none" w="lg" len="lg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1969302" y="4126468"/>
            <a:ext cx="5273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totalWithTaxes</a:t>
            </a:r>
            <a:r>
              <a:rPr lang="en-US" sz="2000" dirty="0" smtClean="0"/>
              <a:t>, </a:t>
            </a:r>
            <a:r>
              <a:rPr lang="en-US" sz="2000" dirty="0" err="1" smtClean="0"/>
              <a:t>availableMethodsOfPayment</a:t>
            </a:r>
            <a:endParaRPr lang="en-US" sz="2000" dirty="0"/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1219200" y="5227022"/>
            <a:ext cx="64008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2610853" y="4850487"/>
            <a:ext cx="3848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makePayment</a:t>
            </a:r>
            <a:r>
              <a:rPr lang="en-US" sz="2000" dirty="0" smtClean="0"/>
              <a:t>(method, amount)</a:t>
            </a:r>
            <a:endParaRPr lang="en-US" sz="2000" dirty="0"/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1219200" y="5608022"/>
            <a:ext cx="64008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lgDash"/>
            <a:round/>
            <a:headEnd type="arrow" w="lg" len="lg"/>
            <a:tailEnd type="none" w="lg" len="lg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905000" y="5238690"/>
            <a:ext cx="5416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changeDue</a:t>
            </a:r>
            <a:r>
              <a:rPr lang="en-US" sz="2000" dirty="0" smtClean="0"/>
              <a:t>, videos, </a:t>
            </a:r>
            <a:r>
              <a:rPr lang="en-US" sz="2000" dirty="0" err="1" smtClean="0"/>
              <a:t>returnInstructions</a:t>
            </a:r>
            <a:r>
              <a:rPr lang="en-US" sz="2000" dirty="0" smtClean="0"/>
              <a:t>, receipt</a:t>
            </a:r>
            <a:endParaRPr lang="en-US" sz="2000" dirty="0"/>
          </a:p>
        </p:txBody>
      </p:sp>
      <p:cxnSp>
        <p:nvCxnSpPr>
          <p:cNvPr id="46" name="Straight Connector 45"/>
          <p:cNvCxnSpPr/>
          <p:nvPr/>
        </p:nvCxnSpPr>
        <p:spPr bwMode="auto">
          <a:xfrm flipH="1">
            <a:off x="1181100" y="2133600"/>
            <a:ext cx="38100" cy="4267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1427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2667000" y="1524000"/>
            <a:ext cx="38100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609600"/>
          </a:xfrm>
        </p:spPr>
        <p:txBody>
          <a:bodyPr/>
          <a:lstStyle/>
          <a:p>
            <a:r>
              <a:rPr lang="en-US" sz="3200" dirty="0"/>
              <a:t>Homework 1: Basic Use Case  </a:t>
            </a:r>
            <a:r>
              <a:rPr lang="en-US" sz="2400" dirty="0" smtClean="0">
                <a:solidFill>
                  <a:schemeClr val="accent1"/>
                </a:solidFill>
              </a:rPr>
              <a:t>1/</a:t>
            </a:r>
            <a:r>
              <a:rPr lang="en-US" sz="2400" dirty="0">
                <a:solidFill>
                  <a:schemeClr val="accent1"/>
                </a:solidFill>
              </a:rPr>
              <a:t>2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534400" cy="5410200"/>
          </a:xfrm>
        </p:spPr>
        <p:txBody>
          <a:bodyPr/>
          <a:lstStyle/>
          <a:p>
            <a:r>
              <a:rPr lang="en-US" sz="2400" dirty="0"/>
              <a:t>UC1:  Customer rents </a:t>
            </a:r>
            <a:r>
              <a:rPr lang="en-US" sz="2400" dirty="0" smtClean="0"/>
              <a:t>videos</a:t>
            </a:r>
            <a:endParaRPr lang="en-US" sz="2400" dirty="0"/>
          </a:p>
          <a:p>
            <a:pPr marL="635000" lvl="1" indent="-287338"/>
            <a:r>
              <a:rPr lang="en-US" sz="2000" dirty="0"/>
              <a:t>Preconditions</a:t>
            </a:r>
            <a:r>
              <a:rPr lang="en-US" sz="2000" b="0" dirty="0"/>
              <a:t>:  Customer has a membership, has selected videos they </a:t>
            </a:r>
            <a:r>
              <a:rPr lang="en-US" sz="2000" b="0" dirty="0" smtClean="0"/>
              <a:t>want, </a:t>
            </a:r>
            <a:r>
              <a:rPr lang="en-US" sz="2000" b="0" dirty="0"/>
              <a:t>and made </a:t>
            </a:r>
            <a:r>
              <a:rPr lang="en-US" sz="2000" b="0" dirty="0" smtClean="0"/>
              <a:t>system </a:t>
            </a:r>
            <a:r>
              <a:rPr lang="en-US" sz="2000" b="0" dirty="0"/>
              <a:t>aware of their choices.</a:t>
            </a:r>
          </a:p>
          <a:p>
            <a:r>
              <a:rPr lang="en-US" sz="2400" dirty="0" smtClean="0"/>
              <a:t>Main </a:t>
            </a:r>
            <a:r>
              <a:rPr lang="en-US" sz="2400" dirty="0"/>
              <a:t>flow:</a:t>
            </a:r>
          </a:p>
          <a:p>
            <a:pPr marL="574675" lvl="1" indent="-227013">
              <a:buFont typeface="+mj-lt"/>
              <a:buAutoNum type="arabicPeriod"/>
            </a:pPr>
            <a:r>
              <a:rPr lang="en-US" sz="2000" b="0" dirty="0" smtClean="0"/>
              <a:t>Actor </a:t>
            </a:r>
            <a:r>
              <a:rPr lang="en-US" sz="2000" b="0" dirty="0"/>
              <a:t>indicates to rent first item (e.g., clicking "rent" on a networked device, or scanning it physically in a store</a:t>
            </a:r>
            <a:r>
              <a:rPr lang="en-US" sz="2000" b="0" dirty="0" smtClean="0"/>
              <a:t>)</a:t>
            </a:r>
            <a:endParaRPr lang="en-US" sz="2000" b="0" dirty="0"/>
          </a:p>
          <a:p>
            <a:pPr marL="574675" lvl="1" indent="-227013">
              <a:buFont typeface="+mj-lt"/>
              <a:buAutoNum type="arabicPeriod"/>
            </a:pPr>
            <a:r>
              <a:rPr lang="en-US" sz="2000" b="0" dirty="0"/>
              <a:t>System verifies immediate availability, </a:t>
            </a:r>
            <a:r>
              <a:rPr lang="en-US" sz="2000" b="0" dirty="0" smtClean="0"/>
              <a:t>and waits to </a:t>
            </a:r>
            <a:r>
              <a:rPr lang="en-US" sz="2000" b="0" dirty="0"/>
              <a:t>make next </a:t>
            </a:r>
            <a:r>
              <a:rPr lang="en-US" sz="2000" b="0" dirty="0" smtClean="0"/>
              <a:t>option</a:t>
            </a:r>
            <a:endParaRPr lang="en-US" sz="2000" b="0" dirty="0"/>
          </a:p>
          <a:p>
            <a:pPr marL="574675" lvl="1" indent="-227013">
              <a:buFont typeface="+mj-lt"/>
              <a:buAutoNum type="arabicPeriod"/>
            </a:pPr>
            <a:r>
              <a:rPr lang="en-US" sz="2000" b="0" dirty="0"/>
              <a:t>Actor indicates they are done </a:t>
            </a:r>
            <a:r>
              <a:rPr lang="en-US" sz="2000" b="0" dirty="0" smtClean="0"/>
              <a:t>selecting</a:t>
            </a:r>
            <a:endParaRPr lang="en-US" sz="2000" b="0" dirty="0"/>
          </a:p>
          <a:p>
            <a:pPr marL="574675" lvl="1" indent="-227013">
              <a:buFont typeface="+mj-lt"/>
              <a:buAutoNum type="arabicPeriod"/>
            </a:pPr>
            <a:r>
              <a:rPr lang="en-US" sz="2000" b="0" dirty="0"/>
              <a:t>System shows total, prompts for </a:t>
            </a:r>
            <a:r>
              <a:rPr lang="en-US" sz="2000" b="0" dirty="0" smtClean="0"/>
              <a:t>payment</a:t>
            </a:r>
            <a:endParaRPr lang="en-US" sz="2000" b="0" dirty="0"/>
          </a:p>
          <a:p>
            <a:pPr marL="574675" lvl="1" indent="-227013">
              <a:buFont typeface="+mj-lt"/>
              <a:buAutoNum type="arabicPeriod"/>
            </a:pPr>
            <a:r>
              <a:rPr lang="en-US" sz="2000" b="0" dirty="0"/>
              <a:t>Actor selects method of payment, entering additional data if needed (e.g., credit card number</a:t>
            </a:r>
            <a:r>
              <a:rPr lang="en-US" sz="2000" b="0" dirty="0" smtClean="0"/>
              <a:t>)</a:t>
            </a:r>
            <a:endParaRPr lang="en-US" sz="2000" b="0" dirty="0"/>
          </a:p>
          <a:p>
            <a:pPr marL="574675" lvl="1" indent="-227013">
              <a:buFont typeface="+mj-lt"/>
              <a:buAutoNum type="arabicPeriod"/>
            </a:pPr>
            <a:r>
              <a:rPr lang="en-US" sz="2000" b="0" dirty="0"/>
              <a:t>System verifies the payment has gone through, schedules the goods for rental (e.g., sets up a window to click on to view the video remotely, or tells the store clerk where to find the DVD</a:t>
            </a:r>
            <a:r>
              <a:rPr lang="en-US" sz="2000" b="0" dirty="0" smtClean="0"/>
              <a:t>)…</a:t>
            </a:r>
          </a:p>
          <a:p>
            <a:r>
              <a:rPr lang="en-US" sz="2400" dirty="0" err="1"/>
              <a:t>Postcondition</a:t>
            </a:r>
            <a:r>
              <a:rPr lang="en-US" sz="2400" dirty="0"/>
              <a:t>:  </a:t>
            </a:r>
            <a:r>
              <a:rPr lang="en-US" sz="2400" b="0" dirty="0"/>
              <a:t>Rental transaction is </a:t>
            </a:r>
            <a:r>
              <a:rPr lang="en-US" sz="2400" b="0" dirty="0" smtClean="0"/>
              <a:t>complete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30176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763000" cy="609600"/>
          </a:xfrm>
        </p:spPr>
        <p:txBody>
          <a:bodyPr/>
          <a:lstStyle/>
          <a:p>
            <a:r>
              <a:rPr lang="en-US" sz="3200" dirty="0" smtClean="0"/>
              <a:t>Concise DM For Video Store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4263817" y="1641165"/>
            <a:ext cx="1222583" cy="990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Store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Address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Phone#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71201" y="1510345"/>
            <a:ext cx="1635217" cy="12954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Customer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name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address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phone#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467600" y="1752600"/>
            <a:ext cx="1219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Video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ID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343400" y="4953000"/>
            <a:ext cx="1638000" cy="10668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/>
              <a:t>Transaction</a:t>
            </a:r>
            <a:br>
              <a:rPr lang="en-US" sz="2000" b="1" dirty="0" smtClean="0"/>
            </a:br>
            <a:r>
              <a:rPr lang="en-US" sz="2000" dirty="0" smtClean="0"/>
              <a:t>date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71201" y="4800600"/>
            <a:ext cx="2171999" cy="1371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Payment</a:t>
            </a:r>
            <a:b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</a:b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/amount:</a:t>
            </a:r>
            <a:r>
              <a:rPr kumimoji="0" lang="en-US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Money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type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authorization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249490" y="4835835"/>
            <a:ext cx="1638599" cy="12954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Rental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err="1" smtClean="0"/>
              <a:t>dueDate</a:t>
            </a:r>
            <a:endParaRPr lang="en-US" sz="2000" dirty="0" smtClean="0"/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ReturnDate</a:t>
            </a:r>
            <a:endParaRPr kumimoji="0" lang="en-US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err="1" smtClean="0"/>
              <a:t>ReturnTime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3" name="Straight Connector 12"/>
          <p:cNvCxnSpPr>
            <a:stCxn id="5" idx="3"/>
            <a:endCxn id="4" idx="1"/>
          </p:cNvCxnSpPr>
          <p:nvPr/>
        </p:nvCxnSpPr>
        <p:spPr bwMode="auto">
          <a:xfrm flipV="1">
            <a:off x="2206418" y="2136465"/>
            <a:ext cx="2057399" cy="215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4" idx="3"/>
            <a:endCxn id="6" idx="1"/>
          </p:cNvCxnSpPr>
          <p:nvPr/>
        </p:nvCxnSpPr>
        <p:spPr bwMode="auto">
          <a:xfrm flipV="1">
            <a:off x="5486400" y="2133600"/>
            <a:ext cx="1981200" cy="28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stCxn id="9" idx="3"/>
            <a:endCxn id="8" idx="1"/>
          </p:cNvCxnSpPr>
          <p:nvPr/>
        </p:nvCxnSpPr>
        <p:spPr bwMode="auto">
          <a:xfrm>
            <a:off x="2743200" y="5486400"/>
            <a:ext cx="1600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stCxn id="8" idx="3"/>
            <a:endCxn id="10" idx="1"/>
          </p:cNvCxnSpPr>
          <p:nvPr/>
        </p:nvCxnSpPr>
        <p:spPr bwMode="auto">
          <a:xfrm flipV="1">
            <a:off x="5981400" y="5483535"/>
            <a:ext cx="1268090" cy="28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2514600" y="3486090"/>
            <a:ext cx="152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Initiates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6891409" y="3048000"/>
            <a:ext cx="12251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US" sz="2000" dirty="0"/>
          </a:p>
          <a:p>
            <a:pPr algn="ctr"/>
            <a:r>
              <a:rPr lang="en-US" sz="2000" dirty="0" smtClean="0"/>
              <a:t>Records-</a:t>
            </a:r>
            <a:br>
              <a:rPr lang="en-US" sz="2000" dirty="0" smtClean="0"/>
            </a:br>
            <a:r>
              <a:rPr lang="en-US" sz="2000" dirty="0" smtClean="0"/>
              <a:t>rental-of</a:t>
            </a:r>
            <a:br>
              <a:rPr lang="en-US" sz="2000" dirty="0" smtClean="0"/>
            </a:br>
            <a:endParaRPr lang="en-US" sz="2000" dirty="0"/>
          </a:p>
        </p:txBody>
      </p:sp>
      <p:cxnSp>
        <p:nvCxnSpPr>
          <p:cNvPr id="24" name="Straight Connector 23"/>
          <p:cNvCxnSpPr>
            <a:stCxn id="6" idx="2"/>
            <a:endCxn id="10" idx="0"/>
          </p:cNvCxnSpPr>
          <p:nvPr/>
        </p:nvCxnSpPr>
        <p:spPr bwMode="auto">
          <a:xfrm flipH="1">
            <a:off x="8068790" y="2514600"/>
            <a:ext cx="8410" cy="23212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Elbow Connector 25"/>
          <p:cNvCxnSpPr>
            <a:stCxn id="5" idx="2"/>
            <a:endCxn id="8" idx="0"/>
          </p:cNvCxnSpPr>
          <p:nvPr/>
        </p:nvCxnSpPr>
        <p:spPr bwMode="auto">
          <a:xfrm rot="16200000" flipH="1">
            <a:off x="2201978" y="1992577"/>
            <a:ext cx="2147255" cy="377359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2892132" y="5105400"/>
            <a:ext cx="1146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Pays-for</a:t>
            </a:r>
            <a:br>
              <a:rPr lang="en-US" sz="2000" dirty="0" smtClean="0"/>
            </a:b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6096000" y="5083314"/>
            <a:ext cx="911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X-acts</a:t>
            </a:r>
            <a:br>
              <a:rPr lang="en-US" sz="2000" dirty="0" smtClean="0"/>
            </a:b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2588767" y="1806714"/>
            <a:ext cx="1453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Rents-from</a:t>
            </a:r>
            <a:br>
              <a:rPr lang="en-US" sz="2000" dirty="0" smtClean="0"/>
            </a:b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5809908" y="1806714"/>
            <a:ext cx="954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Stocks</a:t>
            </a:r>
            <a:br>
              <a:rPr lang="en-US" sz="2000" dirty="0" smtClean="0"/>
            </a:b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2000" dirty="0"/>
          </a:p>
        </p:txBody>
      </p:sp>
      <p:cxnSp>
        <p:nvCxnSpPr>
          <p:cNvPr id="33" name="Elbow Connector 32"/>
          <p:cNvCxnSpPr>
            <a:stCxn id="5" idx="0"/>
            <a:endCxn id="6" idx="0"/>
          </p:cNvCxnSpPr>
          <p:nvPr/>
        </p:nvCxnSpPr>
        <p:spPr bwMode="auto">
          <a:xfrm rot="16200000" flipH="1">
            <a:off x="4611877" y="-1712723"/>
            <a:ext cx="242255" cy="6688390"/>
          </a:xfrm>
          <a:prstGeom prst="bentConnector3">
            <a:avLst>
              <a:gd name="adj1" fmla="val -9436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4451786" y="914400"/>
            <a:ext cx="854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Rents</a:t>
            </a:r>
            <a:br>
              <a:rPr lang="en-US" sz="2000" dirty="0" smtClean="0"/>
            </a:b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2230122" y="2114490"/>
            <a:ext cx="284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*</a:t>
            </a:r>
            <a:endParaRPr lang="en-US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3962400" y="211449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46" name="TextBox 45"/>
          <p:cNvSpPr txBox="1"/>
          <p:nvPr/>
        </p:nvSpPr>
        <p:spPr>
          <a:xfrm>
            <a:off x="5486400" y="205740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7183122" y="2133600"/>
            <a:ext cx="284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*</a:t>
            </a:r>
            <a:endParaRPr lang="en-US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1063418" y="114300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7583763" y="1371600"/>
            <a:ext cx="569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1..*</a:t>
            </a:r>
            <a:endParaRPr lang="en-US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1063418" y="272409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4876800" y="4572000"/>
            <a:ext cx="284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*</a:t>
            </a:r>
            <a:endParaRPr lang="en-US" sz="2000" dirty="0"/>
          </a:p>
        </p:txBody>
      </p:sp>
      <p:sp>
        <p:nvSpPr>
          <p:cNvPr id="52" name="TextBox 51"/>
          <p:cNvSpPr txBox="1"/>
          <p:nvPr/>
        </p:nvSpPr>
        <p:spPr>
          <a:xfrm>
            <a:off x="6742181" y="5410200"/>
            <a:ext cx="569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1..*</a:t>
            </a:r>
            <a:endParaRPr lang="en-US" sz="2000" dirty="0"/>
          </a:p>
        </p:txBody>
      </p:sp>
      <p:sp>
        <p:nvSpPr>
          <p:cNvPr id="53" name="TextBox 52"/>
          <p:cNvSpPr txBox="1"/>
          <p:nvPr/>
        </p:nvSpPr>
        <p:spPr>
          <a:xfrm>
            <a:off x="5940218" y="541020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54" name="TextBox 53"/>
          <p:cNvSpPr txBox="1"/>
          <p:nvPr/>
        </p:nvSpPr>
        <p:spPr>
          <a:xfrm>
            <a:off x="2720692" y="541020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55" name="TextBox 54"/>
          <p:cNvSpPr txBox="1"/>
          <p:nvPr/>
        </p:nvSpPr>
        <p:spPr>
          <a:xfrm>
            <a:off x="4016092" y="541020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7543800" y="4419600"/>
            <a:ext cx="569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0..*</a:t>
            </a:r>
            <a:endParaRPr lang="en-US" sz="2000" dirty="0"/>
          </a:p>
        </p:txBody>
      </p:sp>
      <p:sp>
        <p:nvSpPr>
          <p:cNvPr id="57" name="TextBox 56"/>
          <p:cNvSpPr txBox="1"/>
          <p:nvPr/>
        </p:nvSpPr>
        <p:spPr>
          <a:xfrm>
            <a:off x="7772400" y="243840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cxnSp>
        <p:nvCxnSpPr>
          <p:cNvPr id="37" name="Elbow Connector 36"/>
          <p:cNvCxnSpPr>
            <a:stCxn id="5" idx="1"/>
            <a:endCxn id="9" idx="1"/>
          </p:cNvCxnSpPr>
          <p:nvPr/>
        </p:nvCxnSpPr>
        <p:spPr bwMode="auto">
          <a:xfrm rot="10800000" flipV="1">
            <a:off x="571201" y="2158044"/>
            <a:ext cx="12700" cy="3328355"/>
          </a:xfrm>
          <a:prstGeom prst="bentConnector3">
            <a:avLst>
              <a:gd name="adj1" fmla="val 276770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152400" y="3581400"/>
            <a:ext cx="14092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Makes-</a:t>
            </a:r>
            <a:br>
              <a:rPr lang="en-US" sz="2000" dirty="0" smtClean="0"/>
            </a:br>
            <a:r>
              <a:rPr lang="en-US" sz="2000" dirty="0" smtClean="0"/>
              <a:t>Authorizes</a:t>
            </a:r>
          </a:p>
          <a:p>
            <a:pPr algn="ctr"/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sz="2000" dirty="0"/>
          </a:p>
        </p:txBody>
      </p:sp>
      <p:sp>
        <p:nvSpPr>
          <p:cNvPr id="41" name="TextBox 40"/>
          <p:cNvSpPr txBox="1"/>
          <p:nvPr/>
        </p:nvSpPr>
        <p:spPr>
          <a:xfrm>
            <a:off x="228600" y="175260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76200" y="5467290"/>
            <a:ext cx="569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1..*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609600" y="5181600"/>
            <a:ext cx="2133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 flipV="1">
            <a:off x="4343400" y="5326076"/>
            <a:ext cx="1641165" cy="79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 flipH="1">
            <a:off x="7467600" y="2106290"/>
            <a:ext cx="1219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7225345" y="5181600"/>
            <a:ext cx="1676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/>
          <p:nvPr/>
        </p:nvCxnSpPr>
        <p:spPr bwMode="auto">
          <a:xfrm>
            <a:off x="4267200" y="2016435"/>
            <a:ext cx="1219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/>
          <p:nvPr/>
        </p:nvCxnSpPr>
        <p:spPr bwMode="auto">
          <a:xfrm>
            <a:off x="582290" y="1905000"/>
            <a:ext cx="1600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0997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564885" y="2491921"/>
            <a:ext cx="901249" cy="71782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Store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/>
              <a:t>Address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/>
              <a:t>Phone#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219200" y="2397124"/>
            <a:ext cx="1205430" cy="938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Customer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/>
              <a:t>name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address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phone#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926613" y="2572671"/>
            <a:ext cx="898756" cy="55217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Video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/>
              <a:t>ID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120134" y="5441122"/>
            <a:ext cx="1207482" cy="77304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/>
              <a:t>Transaction</a:t>
            </a:r>
            <a:br>
              <a:rPr lang="en-US" sz="1400" b="1" dirty="0" smtClean="0"/>
            </a:br>
            <a:r>
              <a:rPr lang="en-US" sz="1400" dirty="0" smtClean="0"/>
              <a:t>date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339388" y="5330687"/>
            <a:ext cx="1601129" cy="99391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Payment</a:t>
            </a:r>
            <a:b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/amount: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Money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/>
              <a:t>type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/>
              <a:t>authorization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0" name="Straight Connector 9"/>
          <p:cNvCxnSpPr>
            <a:stCxn id="5" idx="3"/>
            <a:endCxn id="4" idx="1"/>
          </p:cNvCxnSpPr>
          <p:nvPr/>
        </p:nvCxnSpPr>
        <p:spPr bwMode="auto">
          <a:xfrm flipV="1">
            <a:off x="2424630" y="2850834"/>
            <a:ext cx="2140255" cy="156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4" idx="3"/>
            <a:endCxn id="6" idx="1"/>
          </p:cNvCxnSpPr>
          <p:nvPr/>
        </p:nvCxnSpPr>
        <p:spPr bwMode="auto">
          <a:xfrm flipV="1">
            <a:off x="5466135" y="2848758"/>
            <a:ext cx="1460478" cy="20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>
            <a:stCxn id="8" idx="3"/>
            <a:endCxn id="7" idx="1"/>
          </p:cNvCxnSpPr>
          <p:nvPr/>
        </p:nvCxnSpPr>
        <p:spPr bwMode="auto">
          <a:xfrm>
            <a:off x="2940517" y="5827643"/>
            <a:ext cx="117961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>
            <a:stCxn id="7" idx="3"/>
            <a:endCxn id="9" idx="1"/>
          </p:cNvCxnSpPr>
          <p:nvPr/>
        </p:nvCxnSpPr>
        <p:spPr bwMode="auto">
          <a:xfrm flipV="1">
            <a:off x="5327616" y="5825568"/>
            <a:ext cx="1505138" cy="20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772000" y="4918883"/>
            <a:ext cx="1123040" cy="223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Initiates </a:t>
            </a:r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808256" y="4595336"/>
            <a:ext cx="91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US" sz="1400" dirty="0"/>
          </a:p>
          <a:p>
            <a:pPr algn="ctr"/>
            <a:r>
              <a:rPr lang="en-US" sz="1400" dirty="0" smtClean="0"/>
              <a:t>Records-</a:t>
            </a:r>
            <a:br>
              <a:rPr lang="en-US" sz="1400" dirty="0" smtClean="0"/>
            </a:br>
            <a:r>
              <a:rPr lang="en-US" sz="1400" dirty="0" smtClean="0"/>
              <a:t>rental-of</a:t>
            </a:r>
            <a:endParaRPr lang="en-US" sz="1400" dirty="0"/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7693571" y="3124845"/>
            <a:ext cx="9400" cy="22313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Elbow Connector 16"/>
          <p:cNvCxnSpPr>
            <a:stCxn id="5" idx="2"/>
            <a:endCxn id="7" idx="0"/>
          </p:cNvCxnSpPr>
          <p:nvPr/>
        </p:nvCxnSpPr>
        <p:spPr bwMode="auto">
          <a:xfrm rot="16200000" flipH="1">
            <a:off x="2220244" y="2937491"/>
            <a:ext cx="2105302" cy="2901960"/>
          </a:xfrm>
          <a:prstGeom prst="bentConnector3">
            <a:avLst>
              <a:gd name="adj1" fmla="val 8833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158433" y="5551557"/>
            <a:ext cx="628883" cy="379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Pays-for</a:t>
            </a:r>
            <a:br>
              <a:rPr lang="en-US" sz="1400" dirty="0" smtClean="0"/>
            </a:br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5613464" y="5535552"/>
            <a:ext cx="966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Transacts</a:t>
            </a:r>
            <a:br>
              <a:rPr lang="en-US" sz="1400" dirty="0" smtClean="0"/>
            </a:br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801036" y="2369907"/>
            <a:ext cx="11224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Rents-from,</a:t>
            </a:r>
            <a:br>
              <a:rPr lang="en-US" sz="1400" dirty="0" smtClean="0"/>
            </a:br>
            <a:r>
              <a:rPr lang="en-US" sz="1400" dirty="0" smtClean="0"/>
              <a:t>Buys-from</a:t>
            </a:r>
            <a:br>
              <a:rPr lang="en-US" sz="1400" dirty="0" smtClean="0"/>
            </a:br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5940170" y="2585424"/>
            <a:ext cx="533304" cy="379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Stocks</a:t>
            </a:r>
            <a:br>
              <a:rPr lang="en-US" sz="1400" dirty="0" smtClean="0"/>
            </a:br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1400" dirty="0"/>
          </a:p>
        </p:txBody>
      </p:sp>
      <p:cxnSp>
        <p:nvCxnSpPr>
          <p:cNvPr id="22" name="Elbow Connector 21"/>
          <p:cNvCxnSpPr/>
          <p:nvPr/>
        </p:nvCxnSpPr>
        <p:spPr bwMode="auto">
          <a:xfrm rot="16200000" flipH="1">
            <a:off x="4560047" y="32268"/>
            <a:ext cx="175547" cy="4930470"/>
          </a:xfrm>
          <a:prstGeom prst="bentConnector3">
            <a:avLst>
              <a:gd name="adj1" fmla="val -13022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3410899" y="1899477"/>
            <a:ext cx="1014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Selects</a:t>
            </a:r>
            <a:r>
              <a:rPr lang="en-US" sz="1400" dirty="0"/>
              <a:t> </a:t>
            </a:r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2464856" y="2834910"/>
            <a:ext cx="187634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*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4358463" y="2834910"/>
            <a:ext cx="209735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5481907" y="2793541"/>
            <a:ext cx="209735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727941" y="2848758"/>
            <a:ext cx="187634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*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6908266" y="2309814"/>
            <a:ext cx="254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*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1626656" y="3276650"/>
            <a:ext cx="209735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4524375" y="5165035"/>
            <a:ext cx="187634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*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6406684" y="5772426"/>
            <a:ext cx="334782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1..*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5313030" y="5772426"/>
            <a:ext cx="209735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2939697" y="5772426"/>
            <a:ext cx="209735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3894625" y="5772426"/>
            <a:ext cx="209735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7731989" y="5034773"/>
            <a:ext cx="334782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0..*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7696200" y="3103313"/>
            <a:ext cx="209735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endParaRPr lang="en-US" sz="1400" dirty="0"/>
          </a:p>
        </p:txBody>
      </p:sp>
      <p:cxnSp>
        <p:nvCxnSpPr>
          <p:cNvPr id="37" name="Elbow Connector 36"/>
          <p:cNvCxnSpPr>
            <a:stCxn id="5" idx="1"/>
            <a:endCxn id="8" idx="1"/>
          </p:cNvCxnSpPr>
          <p:nvPr/>
        </p:nvCxnSpPr>
        <p:spPr bwMode="auto">
          <a:xfrm rot="10800000" flipH="1" flipV="1">
            <a:off x="1219200" y="2866472"/>
            <a:ext cx="120188" cy="2961172"/>
          </a:xfrm>
          <a:prstGeom prst="bentConnector3">
            <a:avLst>
              <a:gd name="adj1" fmla="val -26724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838200" y="3962400"/>
            <a:ext cx="10329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Makes-</a:t>
            </a:r>
            <a:br>
              <a:rPr lang="en-US" sz="1400" dirty="0" smtClean="0"/>
            </a:br>
            <a:r>
              <a:rPr lang="en-US" sz="1400" dirty="0" smtClean="0"/>
              <a:t>Authorizes</a:t>
            </a:r>
          </a:p>
          <a:p>
            <a:pPr algn="ctr"/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1017056" y="2572671"/>
            <a:ext cx="209735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1017056" y="5813796"/>
            <a:ext cx="334782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1..*</a:t>
            </a:r>
            <a:endParaRPr lang="en-US" sz="1400" dirty="0"/>
          </a:p>
        </p:txBody>
      </p:sp>
      <p:cxnSp>
        <p:nvCxnSpPr>
          <p:cNvPr id="41" name="Straight Connector 40"/>
          <p:cNvCxnSpPr/>
          <p:nvPr/>
        </p:nvCxnSpPr>
        <p:spPr bwMode="auto">
          <a:xfrm>
            <a:off x="1367695" y="5606774"/>
            <a:ext cx="157282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flipV="1">
            <a:off x="4120134" y="5711467"/>
            <a:ext cx="1209815" cy="574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flipH="1">
            <a:off x="6926613" y="2828968"/>
            <a:ext cx="8987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31" name="Group 130"/>
          <p:cNvGrpSpPr/>
          <p:nvPr/>
        </p:nvGrpSpPr>
        <p:grpSpPr>
          <a:xfrm>
            <a:off x="6832754" y="5356220"/>
            <a:ext cx="1105274" cy="938696"/>
            <a:chOff x="6209927" y="5356220"/>
            <a:chExt cx="1105274" cy="938696"/>
          </a:xfrm>
        </p:grpSpPr>
        <p:sp>
          <p:nvSpPr>
            <p:cNvPr id="9" name="Rectangle 8"/>
            <p:cNvSpPr/>
            <p:nvPr/>
          </p:nvSpPr>
          <p:spPr bwMode="auto">
            <a:xfrm>
              <a:off x="6209927" y="5356220"/>
              <a:ext cx="1105274" cy="93869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Rental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err="1" smtClean="0"/>
                <a:t>dueDate</a:t>
              </a:r>
              <a:endParaRPr lang="en-US" sz="1400" dirty="0" smtClean="0"/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ReturnDate</a:t>
              </a:r>
              <a:endPara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err="1" smtClean="0"/>
                <a:t>ReturnTime</a:t>
              </a:r>
              <a:endParaRPr kumimoji="0" 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 bwMode="auto">
            <a:xfrm>
              <a:off x="6209927" y="5625570"/>
              <a:ext cx="110527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5" name="Straight Connector 44"/>
          <p:cNvCxnSpPr/>
          <p:nvPr/>
        </p:nvCxnSpPr>
        <p:spPr bwMode="auto">
          <a:xfrm>
            <a:off x="4567379" y="2763856"/>
            <a:ext cx="8987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1228510" y="2683106"/>
            <a:ext cx="117961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2" name="Group 71"/>
          <p:cNvGrpSpPr/>
          <p:nvPr/>
        </p:nvGrpSpPr>
        <p:grpSpPr>
          <a:xfrm>
            <a:off x="4446056" y="533400"/>
            <a:ext cx="1676400" cy="773043"/>
            <a:chOff x="6781800" y="533400"/>
            <a:chExt cx="1676400" cy="773043"/>
          </a:xfrm>
        </p:grpSpPr>
        <p:sp>
          <p:nvSpPr>
            <p:cNvPr id="48" name="Rectangle 47"/>
            <p:cNvSpPr/>
            <p:nvPr/>
          </p:nvSpPr>
          <p:spPr bwMode="auto">
            <a:xfrm>
              <a:off x="6781800" y="533400"/>
              <a:ext cx="1676400" cy="77304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err="1" smtClean="0"/>
                <a:t>VideoDescription</a:t>
              </a:r>
              <a:r>
                <a:rPr lang="en-US" sz="1400" b="1" dirty="0" smtClean="0"/>
                <a:t/>
              </a:r>
              <a:br>
                <a:rPr lang="en-US" sz="1400" b="1" dirty="0" smtClean="0"/>
              </a:br>
              <a:r>
                <a:rPr lang="en-US" sz="1400" dirty="0" smtClean="0"/>
                <a:t>title</a:t>
              </a:r>
              <a:br>
                <a:rPr lang="en-US" sz="1400" dirty="0" smtClean="0"/>
              </a:br>
              <a:r>
                <a:rPr lang="en-US" sz="1400" dirty="0" err="1" smtClean="0"/>
                <a:t>subjectCategory</a:t>
              </a:r>
              <a:endParaRPr kumimoji="0" 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6781800" y="801690"/>
              <a:ext cx="1676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6" name="Group 55"/>
          <p:cNvGrpSpPr/>
          <p:nvPr/>
        </p:nvGrpSpPr>
        <p:grpSpPr>
          <a:xfrm>
            <a:off x="6274856" y="533400"/>
            <a:ext cx="1447800" cy="990600"/>
            <a:chOff x="6781800" y="533400"/>
            <a:chExt cx="1676400" cy="990600"/>
          </a:xfrm>
        </p:grpSpPr>
        <p:sp>
          <p:nvSpPr>
            <p:cNvPr id="57" name="Rectangle 56"/>
            <p:cNvSpPr/>
            <p:nvPr/>
          </p:nvSpPr>
          <p:spPr bwMode="auto">
            <a:xfrm>
              <a:off x="6781800" y="533400"/>
              <a:ext cx="1676400" cy="990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err="1" smtClean="0"/>
                <a:t>VideoSupplier</a:t>
              </a:r>
              <a:r>
                <a:rPr lang="en-US" sz="1400" b="1" dirty="0" smtClean="0"/>
                <a:t/>
              </a:r>
              <a:br>
                <a:rPr lang="en-US" sz="1400" b="1" dirty="0" smtClean="0"/>
              </a:br>
              <a:r>
                <a:rPr lang="en-US" sz="1400" dirty="0" smtClean="0"/>
                <a:t>address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/>
                <a:t>name</a:t>
              </a:r>
              <a:br>
                <a:rPr lang="en-US" sz="1400" dirty="0" smtClean="0"/>
              </a:br>
              <a:r>
                <a:rPr lang="en-US" sz="1400" dirty="0" err="1" smtClean="0"/>
                <a:t>newVideos</a:t>
              </a:r>
              <a:endParaRPr kumimoji="0" 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>
              <a:off x="6781800" y="801690"/>
              <a:ext cx="1676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9" name="Rectangle 58"/>
          <p:cNvSpPr/>
          <p:nvPr/>
        </p:nvSpPr>
        <p:spPr bwMode="auto">
          <a:xfrm>
            <a:off x="2312456" y="1371600"/>
            <a:ext cx="762000" cy="381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/>
              <a:t>Basket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5741456" y="3276600"/>
            <a:ext cx="838200" cy="773043"/>
            <a:chOff x="1600200" y="685800"/>
            <a:chExt cx="838200" cy="773043"/>
          </a:xfrm>
        </p:grpSpPr>
        <p:sp>
          <p:nvSpPr>
            <p:cNvPr id="61" name="Rectangle 60"/>
            <p:cNvSpPr/>
            <p:nvPr/>
          </p:nvSpPr>
          <p:spPr bwMode="auto">
            <a:xfrm>
              <a:off x="1600200" y="685800"/>
              <a:ext cx="838200" cy="77304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smtClean="0"/>
                <a:t>Shelf</a:t>
              </a:r>
              <a:br>
                <a:rPr lang="en-US" sz="1400" b="1" dirty="0" smtClean="0"/>
              </a:br>
              <a:r>
                <a:rPr lang="en-US" sz="1400" dirty="0" smtClean="0"/>
                <a:t>location</a:t>
              </a:r>
              <a:br>
                <a:rPr lang="en-US" sz="1400" dirty="0" smtClean="0"/>
              </a:br>
              <a:r>
                <a:rPr lang="en-US" sz="1400" dirty="0" smtClean="0"/>
                <a:t>stock</a:t>
              </a:r>
              <a:endParaRPr kumimoji="0" 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62" name="Straight Connector 61"/>
            <p:cNvCxnSpPr/>
            <p:nvPr/>
          </p:nvCxnSpPr>
          <p:spPr bwMode="auto">
            <a:xfrm>
              <a:off x="1600200" y="954090"/>
              <a:ext cx="838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6" name="Group 65"/>
          <p:cNvGrpSpPr/>
          <p:nvPr/>
        </p:nvGrpSpPr>
        <p:grpSpPr>
          <a:xfrm>
            <a:off x="2693456" y="3265557"/>
            <a:ext cx="1295400" cy="773043"/>
            <a:chOff x="1600200" y="685800"/>
            <a:chExt cx="838200" cy="773043"/>
          </a:xfrm>
        </p:grpSpPr>
        <p:sp>
          <p:nvSpPr>
            <p:cNvPr id="67" name="Rectangle 66"/>
            <p:cNvSpPr/>
            <p:nvPr/>
          </p:nvSpPr>
          <p:spPr bwMode="auto">
            <a:xfrm>
              <a:off x="1600200" y="685800"/>
              <a:ext cx="838200" cy="77304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smtClean="0"/>
                <a:t>Membership</a:t>
              </a:r>
              <a:br>
                <a:rPr lang="en-US" sz="1400" b="1" dirty="0" smtClean="0"/>
              </a:br>
              <a:r>
                <a:rPr lang="en-US" sz="1400" dirty="0" smtClean="0"/>
                <a:t>ID</a:t>
              </a:r>
              <a:br>
                <a:rPr lang="en-US" sz="1400" dirty="0" smtClean="0"/>
              </a:br>
              <a:r>
                <a:rPr lang="en-US" sz="1400" dirty="0" err="1" smtClean="0"/>
                <a:t>startDate</a:t>
              </a:r>
              <a:endParaRPr kumimoji="0" 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 bwMode="auto">
            <a:xfrm>
              <a:off x="1600200" y="954090"/>
              <a:ext cx="838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9" name="Group 68"/>
          <p:cNvGrpSpPr/>
          <p:nvPr/>
        </p:nvGrpSpPr>
        <p:grpSpPr>
          <a:xfrm>
            <a:off x="4065056" y="4332357"/>
            <a:ext cx="1905000" cy="773043"/>
            <a:chOff x="1600200" y="685800"/>
            <a:chExt cx="838200" cy="773043"/>
          </a:xfrm>
        </p:grpSpPr>
        <p:sp>
          <p:nvSpPr>
            <p:cNvPr id="70" name="Rectangle 69"/>
            <p:cNvSpPr/>
            <p:nvPr/>
          </p:nvSpPr>
          <p:spPr bwMode="auto">
            <a:xfrm>
              <a:off x="1600200" y="685800"/>
              <a:ext cx="838200" cy="77304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err="1" smtClean="0"/>
                <a:t>PricingPolicy</a:t>
              </a:r>
              <a:r>
                <a:rPr lang="en-US" sz="1400" b="1" dirty="0" smtClean="0"/>
                <a:t/>
              </a:r>
              <a:br>
                <a:rPr lang="en-US" sz="1400" b="1" dirty="0" smtClean="0"/>
              </a:br>
              <a:r>
                <a:rPr lang="en-US" sz="1400" dirty="0" err="1" smtClean="0"/>
                <a:t>perDayRentalCharge</a:t>
              </a:r>
              <a:r>
                <a:rPr lang="en-US" sz="1400" dirty="0" smtClean="0"/>
                <a:t/>
              </a:r>
              <a:br>
                <a:rPr lang="en-US" sz="1400" dirty="0" smtClean="0"/>
              </a:br>
              <a:r>
                <a:rPr lang="en-US" sz="1400" dirty="0" err="1" smtClean="0"/>
                <a:t>perDayLateCharge</a:t>
              </a:r>
              <a:endParaRPr kumimoji="0" 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 bwMode="auto">
            <a:xfrm>
              <a:off x="1600200" y="954090"/>
              <a:ext cx="838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3" name="TextBox 72"/>
          <p:cNvSpPr txBox="1"/>
          <p:nvPr/>
        </p:nvSpPr>
        <p:spPr>
          <a:xfrm>
            <a:off x="1950321" y="2133600"/>
            <a:ext cx="209735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endParaRPr lang="en-US" sz="1400" dirty="0"/>
          </a:p>
        </p:txBody>
      </p:sp>
      <p:cxnSp>
        <p:nvCxnSpPr>
          <p:cNvPr id="75" name="Elbow Connector 74"/>
          <p:cNvCxnSpPr>
            <a:stCxn id="61" idx="1"/>
          </p:cNvCxnSpPr>
          <p:nvPr/>
        </p:nvCxnSpPr>
        <p:spPr bwMode="auto">
          <a:xfrm rot="10800000">
            <a:off x="5284256" y="3200400"/>
            <a:ext cx="457200" cy="46272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Elbow Connector 78"/>
          <p:cNvCxnSpPr>
            <a:stCxn id="59" idx="3"/>
            <a:endCxn id="4" idx="0"/>
          </p:cNvCxnSpPr>
          <p:nvPr/>
        </p:nvCxnSpPr>
        <p:spPr bwMode="auto">
          <a:xfrm>
            <a:off x="3074456" y="1562100"/>
            <a:ext cx="1941054" cy="929821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Elbow Connector 85"/>
          <p:cNvCxnSpPr>
            <a:stCxn id="5" idx="0"/>
            <a:endCxn id="59" idx="1"/>
          </p:cNvCxnSpPr>
          <p:nvPr/>
        </p:nvCxnSpPr>
        <p:spPr bwMode="auto">
          <a:xfrm rot="5400000" flipH="1" flipV="1">
            <a:off x="1649673" y="1734342"/>
            <a:ext cx="835024" cy="490541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Elbow Connector 95"/>
          <p:cNvCxnSpPr>
            <a:stCxn id="48" idx="2"/>
            <a:endCxn id="6" idx="0"/>
          </p:cNvCxnSpPr>
          <p:nvPr/>
        </p:nvCxnSpPr>
        <p:spPr bwMode="auto">
          <a:xfrm rot="16200000" flipH="1">
            <a:off x="5697009" y="893689"/>
            <a:ext cx="1266228" cy="209173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Elbow Connector 137"/>
          <p:cNvCxnSpPr>
            <a:stCxn id="61" idx="3"/>
          </p:cNvCxnSpPr>
          <p:nvPr/>
        </p:nvCxnSpPr>
        <p:spPr bwMode="auto">
          <a:xfrm flipV="1">
            <a:off x="6579656" y="3124200"/>
            <a:ext cx="457200" cy="53892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Elbow Connector 140"/>
          <p:cNvCxnSpPr>
            <a:stCxn id="57" idx="3"/>
            <a:endCxn id="6" idx="3"/>
          </p:cNvCxnSpPr>
          <p:nvPr/>
        </p:nvCxnSpPr>
        <p:spPr bwMode="auto">
          <a:xfrm>
            <a:off x="7722656" y="1028700"/>
            <a:ext cx="102713" cy="1820058"/>
          </a:xfrm>
          <a:prstGeom prst="bentConnector3">
            <a:avLst>
              <a:gd name="adj1" fmla="val 39983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Elbow Connector 144"/>
          <p:cNvCxnSpPr>
            <a:stCxn id="59" idx="0"/>
            <a:endCxn id="48" idx="1"/>
          </p:cNvCxnSpPr>
          <p:nvPr/>
        </p:nvCxnSpPr>
        <p:spPr bwMode="auto">
          <a:xfrm rot="5400000" flipH="1" flipV="1">
            <a:off x="3343917" y="269461"/>
            <a:ext cx="451678" cy="1752600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Elbow Connector 150"/>
          <p:cNvCxnSpPr>
            <a:stCxn id="70" idx="3"/>
            <a:endCxn id="6" idx="2"/>
          </p:cNvCxnSpPr>
          <p:nvPr/>
        </p:nvCxnSpPr>
        <p:spPr bwMode="auto">
          <a:xfrm flipV="1">
            <a:off x="5970056" y="3124845"/>
            <a:ext cx="1405935" cy="1594034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6" name="Elbow Connector 155"/>
          <p:cNvCxnSpPr>
            <a:stCxn id="4" idx="2"/>
            <a:endCxn id="70" idx="0"/>
          </p:cNvCxnSpPr>
          <p:nvPr/>
        </p:nvCxnSpPr>
        <p:spPr bwMode="auto">
          <a:xfrm rot="16200000" flipH="1">
            <a:off x="4455228" y="3770029"/>
            <a:ext cx="1122610" cy="2046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8" name="TextBox 157"/>
          <p:cNvSpPr txBox="1"/>
          <p:nvPr/>
        </p:nvSpPr>
        <p:spPr>
          <a:xfrm>
            <a:off x="1779056" y="3581400"/>
            <a:ext cx="995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Obtains</a:t>
            </a:r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1400" dirty="0" smtClean="0"/>
          </a:p>
        </p:txBody>
      </p:sp>
      <p:sp>
        <p:nvSpPr>
          <p:cNvPr id="159" name="TextBox 158"/>
          <p:cNvSpPr txBox="1"/>
          <p:nvPr/>
        </p:nvSpPr>
        <p:spPr>
          <a:xfrm>
            <a:off x="2464856" y="3352800"/>
            <a:ext cx="209735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60" name="TextBox 159"/>
          <p:cNvSpPr txBox="1"/>
          <p:nvPr/>
        </p:nvSpPr>
        <p:spPr>
          <a:xfrm>
            <a:off x="2236256" y="3282173"/>
            <a:ext cx="209735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endParaRPr lang="en-US" sz="1400" dirty="0"/>
          </a:p>
        </p:txBody>
      </p:sp>
      <p:cxnSp>
        <p:nvCxnSpPr>
          <p:cNvPr id="162" name="Elbow Connector 161"/>
          <p:cNvCxnSpPr>
            <a:stCxn id="67" idx="3"/>
          </p:cNvCxnSpPr>
          <p:nvPr/>
        </p:nvCxnSpPr>
        <p:spPr bwMode="auto">
          <a:xfrm flipV="1">
            <a:off x="3988856" y="3200400"/>
            <a:ext cx="762000" cy="451679"/>
          </a:xfrm>
          <a:prstGeom prst="bentConnector3">
            <a:avLst>
              <a:gd name="adj1" fmla="val 10208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Elbow Connector 164"/>
          <p:cNvCxnSpPr>
            <a:stCxn id="67" idx="1"/>
          </p:cNvCxnSpPr>
          <p:nvPr/>
        </p:nvCxnSpPr>
        <p:spPr bwMode="auto">
          <a:xfrm rot="10800000">
            <a:off x="2236256" y="3352801"/>
            <a:ext cx="457200" cy="299279"/>
          </a:xfrm>
          <a:prstGeom prst="bentConnector3">
            <a:avLst>
              <a:gd name="adj1" fmla="val 9918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1" name="TextBox 170"/>
          <p:cNvSpPr txBox="1"/>
          <p:nvPr/>
        </p:nvSpPr>
        <p:spPr>
          <a:xfrm>
            <a:off x="3912656" y="3389310"/>
            <a:ext cx="95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1400" dirty="0">
                <a:sym typeface="Wingdings"/>
              </a:rPr>
              <a:t/>
            </a:r>
            <a:br>
              <a:rPr lang="en-US" sz="1400" dirty="0">
                <a:sym typeface="Wingdings"/>
              </a:rPr>
            </a:br>
            <a:r>
              <a:rPr lang="en-US" sz="1400" dirty="0" smtClean="0"/>
              <a:t>Maintains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4541121" y="3179513"/>
            <a:ext cx="209735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003366" y="3437753"/>
            <a:ext cx="187634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*</a:t>
            </a:r>
            <a:endParaRPr lang="en-US" sz="1400" dirty="0"/>
          </a:p>
        </p:txBody>
      </p:sp>
      <p:sp>
        <p:nvSpPr>
          <p:cNvPr id="179" name="TextBox 178"/>
          <p:cNvSpPr txBox="1"/>
          <p:nvPr/>
        </p:nvSpPr>
        <p:spPr>
          <a:xfrm>
            <a:off x="6122456" y="4214336"/>
            <a:ext cx="12425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Determines-</a:t>
            </a:r>
            <a:br>
              <a:rPr lang="en-US" sz="1400" dirty="0" smtClean="0"/>
            </a:br>
            <a:r>
              <a:rPr lang="en-US" sz="1400" dirty="0" smtClean="0"/>
              <a:t>rental-charge</a:t>
            </a:r>
            <a:br>
              <a:rPr lang="en-US" sz="1400" dirty="0" smtClean="0"/>
            </a:br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998321" y="3166283"/>
            <a:ext cx="209735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5007194" y="4044173"/>
            <a:ext cx="187634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*</a:t>
            </a:r>
            <a:endParaRPr lang="en-US" sz="1400" dirty="0"/>
          </a:p>
        </p:txBody>
      </p:sp>
      <p:sp>
        <p:nvSpPr>
          <p:cNvPr id="182" name="TextBox 181"/>
          <p:cNvSpPr txBox="1"/>
          <p:nvPr/>
        </p:nvSpPr>
        <p:spPr>
          <a:xfrm>
            <a:off x="6499022" y="3429000"/>
            <a:ext cx="893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1400" dirty="0">
                <a:sym typeface="Wingdings"/>
              </a:rPr>
              <a:t/>
            </a:r>
            <a:br>
              <a:rPr lang="en-US" sz="1400" dirty="0">
                <a:sym typeface="Wingdings"/>
              </a:rPr>
            </a:br>
            <a:r>
              <a:rPr lang="en-US" sz="1400" dirty="0" smtClean="0"/>
              <a:t>Contains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6558837" y="3379260"/>
            <a:ext cx="209735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84" name="TextBox 183"/>
          <p:cNvSpPr txBox="1"/>
          <p:nvPr/>
        </p:nvSpPr>
        <p:spPr>
          <a:xfrm>
            <a:off x="6880341" y="3129773"/>
            <a:ext cx="187634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*</a:t>
            </a:r>
            <a:endParaRPr lang="en-US" sz="1400" dirty="0"/>
          </a:p>
        </p:txBody>
      </p:sp>
      <p:sp>
        <p:nvSpPr>
          <p:cNvPr id="186" name="TextBox 185"/>
          <p:cNvSpPr txBox="1"/>
          <p:nvPr/>
        </p:nvSpPr>
        <p:spPr>
          <a:xfrm>
            <a:off x="5553822" y="3429000"/>
            <a:ext cx="187634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*</a:t>
            </a:r>
            <a:endParaRPr lang="en-US" sz="1400" dirty="0"/>
          </a:p>
        </p:txBody>
      </p:sp>
      <p:sp>
        <p:nvSpPr>
          <p:cNvPr id="187" name="TextBox 186"/>
          <p:cNvSpPr txBox="1"/>
          <p:nvPr/>
        </p:nvSpPr>
        <p:spPr>
          <a:xfrm>
            <a:off x="5289893" y="3160710"/>
            <a:ext cx="209735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88" name="TextBox 187"/>
          <p:cNvSpPr txBox="1"/>
          <p:nvPr/>
        </p:nvSpPr>
        <p:spPr>
          <a:xfrm>
            <a:off x="4966228" y="3352800"/>
            <a:ext cx="9129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1400" dirty="0">
                <a:sym typeface="Wingdings"/>
              </a:rPr>
              <a:t/>
            </a:r>
            <a:br>
              <a:rPr lang="en-US" sz="1400" dirty="0">
                <a:sym typeface="Wingdings"/>
              </a:rPr>
            </a:br>
            <a:r>
              <a:rPr lang="en-US" sz="1400" dirty="0" smtClean="0"/>
              <a:t>Stores-</a:t>
            </a:r>
          </a:p>
          <a:p>
            <a:r>
              <a:rPr lang="en-US" sz="1400" dirty="0" smtClean="0"/>
              <a:t>video-on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4275478" y="3810000"/>
            <a:ext cx="793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US" sz="1400" dirty="0" smtClean="0"/>
          </a:p>
          <a:p>
            <a:r>
              <a:rPr lang="en-US" sz="1400" dirty="0" smtClean="0"/>
              <a:t>Defines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5970056" y="4425173"/>
            <a:ext cx="209735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97" name="TextBox 196"/>
          <p:cNvSpPr txBox="1"/>
          <p:nvPr/>
        </p:nvSpPr>
        <p:spPr>
          <a:xfrm>
            <a:off x="7166856" y="3124200"/>
            <a:ext cx="254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*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7305140" y="1371600"/>
            <a:ext cx="88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US" sz="1400" dirty="0"/>
          </a:p>
          <a:p>
            <a:pPr algn="ctr"/>
            <a:r>
              <a:rPr lang="en-US" sz="1400" dirty="0" smtClean="0"/>
              <a:t>Provides</a:t>
            </a:r>
            <a:endParaRPr lang="en-US" sz="1400" dirty="0"/>
          </a:p>
        </p:txBody>
      </p:sp>
      <p:sp>
        <p:nvSpPr>
          <p:cNvPr id="201" name="TextBox 200"/>
          <p:cNvSpPr txBox="1"/>
          <p:nvPr/>
        </p:nvSpPr>
        <p:spPr>
          <a:xfrm>
            <a:off x="5284256" y="1295400"/>
            <a:ext cx="209735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202" name="TextBox 201"/>
          <p:cNvSpPr txBox="1"/>
          <p:nvPr/>
        </p:nvSpPr>
        <p:spPr>
          <a:xfrm>
            <a:off x="7798856" y="2816423"/>
            <a:ext cx="254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*</a:t>
            </a:r>
            <a:endParaRPr lang="en-US" sz="1400" dirty="0"/>
          </a:p>
        </p:txBody>
      </p:sp>
      <p:sp>
        <p:nvSpPr>
          <p:cNvPr id="205" name="TextBox 204"/>
          <p:cNvSpPr txBox="1"/>
          <p:nvPr/>
        </p:nvSpPr>
        <p:spPr>
          <a:xfrm>
            <a:off x="7365466" y="2338920"/>
            <a:ext cx="254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*</a:t>
            </a:r>
            <a:endParaRPr lang="en-US" sz="1400" dirty="0"/>
          </a:p>
        </p:txBody>
      </p:sp>
      <p:sp>
        <p:nvSpPr>
          <p:cNvPr id="206" name="TextBox 205"/>
          <p:cNvSpPr txBox="1"/>
          <p:nvPr/>
        </p:nvSpPr>
        <p:spPr>
          <a:xfrm>
            <a:off x="5889422" y="1676400"/>
            <a:ext cx="1174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Describes</a:t>
            </a:r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1400" dirty="0" smtClean="0"/>
          </a:p>
        </p:txBody>
      </p:sp>
      <p:sp>
        <p:nvSpPr>
          <p:cNvPr id="207" name="TextBox 206"/>
          <p:cNvSpPr txBox="1"/>
          <p:nvPr/>
        </p:nvSpPr>
        <p:spPr>
          <a:xfrm>
            <a:off x="2922056" y="609600"/>
            <a:ext cx="1084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Contains</a:t>
            </a:r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1400" dirty="0" smtClean="0"/>
          </a:p>
        </p:txBody>
      </p:sp>
      <p:sp>
        <p:nvSpPr>
          <p:cNvPr id="208" name="TextBox 207"/>
          <p:cNvSpPr txBox="1"/>
          <p:nvPr/>
        </p:nvSpPr>
        <p:spPr>
          <a:xfrm>
            <a:off x="2447205" y="1122113"/>
            <a:ext cx="209735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209" name="TextBox 208"/>
          <p:cNvSpPr txBox="1"/>
          <p:nvPr/>
        </p:nvSpPr>
        <p:spPr>
          <a:xfrm>
            <a:off x="4065056" y="609600"/>
            <a:ext cx="334782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0..*</a:t>
            </a:r>
            <a:endParaRPr lang="en-US" sz="1400" dirty="0"/>
          </a:p>
        </p:txBody>
      </p:sp>
      <p:sp>
        <p:nvSpPr>
          <p:cNvPr id="210" name="TextBox 209"/>
          <p:cNvSpPr txBox="1"/>
          <p:nvPr/>
        </p:nvSpPr>
        <p:spPr>
          <a:xfrm>
            <a:off x="3607856" y="1295400"/>
            <a:ext cx="1074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en-US" sz="1400" dirty="0" smtClean="0"/>
              <a:t>Provides</a:t>
            </a:r>
          </a:p>
        </p:txBody>
      </p:sp>
      <p:sp>
        <p:nvSpPr>
          <p:cNvPr id="211" name="TextBox 210"/>
          <p:cNvSpPr txBox="1"/>
          <p:nvPr/>
        </p:nvSpPr>
        <p:spPr>
          <a:xfrm>
            <a:off x="5055656" y="2209800"/>
            <a:ext cx="209735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216" name="TextBox 215"/>
          <p:cNvSpPr txBox="1"/>
          <p:nvPr/>
        </p:nvSpPr>
        <p:spPr>
          <a:xfrm>
            <a:off x="3074456" y="1300973"/>
            <a:ext cx="334782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0..*</a:t>
            </a:r>
            <a:endParaRPr lang="en-US" sz="1400" dirty="0"/>
          </a:p>
        </p:txBody>
      </p:sp>
      <p:sp>
        <p:nvSpPr>
          <p:cNvPr id="217" name="TextBox 216"/>
          <p:cNvSpPr txBox="1"/>
          <p:nvPr/>
        </p:nvSpPr>
        <p:spPr>
          <a:xfrm>
            <a:off x="1645521" y="2133600"/>
            <a:ext cx="209735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218" name="TextBox 217"/>
          <p:cNvSpPr txBox="1"/>
          <p:nvPr/>
        </p:nvSpPr>
        <p:spPr>
          <a:xfrm>
            <a:off x="2107144" y="1300973"/>
            <a:ext cx="209735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219" name="TextBox 218"/>
          <p:cNvSpPr txBox="1"/>
          <p:nvPr/>
        </p:nvSpPr>
        <p:spPr>
          <a:xfrm>
            <a:off x="963003" y="1447800"/>
            <a:ext cx="9345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US" sz="1400" dirty="0" smtClean="0"/>
          </a:p>
          <a:p>
            <a:pPr algn="r"/>
            <a:r>
              <a:rPr lang="en-US" sz="1400" dirty="0" smtClean="0"/>
              <a:t>Holds-</a:t>
            </a:r>
            <a:br>
              <a:rPr lang="en-US" sz="1400" dirty="0" smtClean="0"/>
            </a:br>
            <a:r>
              <a:rPr lang="en-US" sz="1400" dirty="0" smtClean="0"/>
              <a:t>videos-in</a:t>
            </a:r>
            <a:endParaRPr lang="en-US" sz="1400" dirty="0"/>
          </a:p>
        </p:txBody>
      </p:sp>
      <p:sp>
        <p:nvSpPr>
          <p:cNvPr id="220" name="TextBox 219"/>
          <p:cNvSpPr txBox="1"/>
          <p:nvPr/>
        </p:nvSpPr>
        <p:spPr>
          <a:xfrm>
            <a:off x="7722656" y="762000"/>
            <a:ext cx="209735" cy="223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4698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 Complete the OC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29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Operation: </a:t>
            </a:r>
            <a:r>
              <a:rPr lang="en-US" dirty="0" err="1" smtClean="0"/>
              <a:t>makePayment</a:t>
            </a:r>
            <a:r>
              <a:rPr lang="en-US" dirty="0" smtClean="0"/>
              <a:t>(method, amount)</a:t>
            </a:r>
            <a:br>
              <a:rPr lang="en-US" dirty="0" smtClean="0"/>
            </a:br>
            <a:endParaRPr lang="en-US" dirty="0" smtClean="0"/>
          </a:p>
          <a:p>
            <a:pPr>
              <a:buNone/>
            </a:pPr>
            <a:r>
              <a:rPr lang="en-US" dirty="0" smtClean="0"/>
              <a:t>Cross references: </a:t>
            </a:r>
            <a:r>
              <a:rPr lang="en-US" dirty="0" smtClean="0">
                <a:solidFill>
                  <a:srgbClr val="FFFFFF"/>
                </a:solidFill>
              </a:rPr>
              <a:t>Use Cases: </a:t>
            </a:r>
            <a:r>
              <a:rPr lang="fr-FR" dirty="0">
                <a:solidFill>
                  <a:srgbClr val="FFFFFF"/>
                </a:solidFill>
              </a:rPr>
              <a:t>UC1:  Customer </a:t>
            </a:r>
            <a:r>
              <a:rPr lang="fr-FR" dirty="0" err="1">
                <a:solidFill>
                  <a:srgbClr val="FFFFFF"/>
                </a:solidFill>
              </a:rPr>
              <a:t>rents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videos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None/>
            </a:pPr>
            <a:r>
              <a:rPr lang="en-US" dirty="0" smtClean="0"/>
              <a:t>Preconditions: </a:t>
            </a:r>
            <a:r>
              <a:rPr lang="en-US" dirty="0">
                <a:solidFill>
                  <a:srgbClr val="FFFFFF"/>
                </a:solidFill>
              </a:rPr>
              <a:t>Customer has a membership, </a:t>
            </a:r>
            <a:r>
              <a:rPr lang="en-US" dirty="0" smtClean="0">
                <a:solidFill>
                  <a:srgbClr val="FFFFFF"/>
                </a:solidFill>
              </a:rPr>
              <a:t>Customer has </a:t>
            </a:r>
            <a:r>
              <a:rPr lang="en-US" dirty="0">
                <a:solidFill>
                  <a:srgbClr val="FFFFFF"/>
                </a:solidFill>
              </a:rPr>
              <a:t>selected </a:t>
            </a:r>
            <a:r>
              <a:rPr lang="en-US" dirty="0" smtClean="0">
                <a:solidFill>
                  <a:srgbClr val="FFFFFF"/>
                </a:solidFill>
              </a:rPr>
              <a:t>videos, </a:t>
            </a:r>
            <a:r>
              <a:rPr lang="en-US" dirty="0">
                <a:solidFill>
                  <a:srgbClr val="FFFFFF"/>
                </a:solidFill>
              </a:rPr>
              <a:t>and </a:t>
            </a:r>
            <a:r>
              <a:rPr lang="en-US" dirty="0" smtClean="0">
                <a:solidFill>
                  <a:srgbClr val="FFFFFF"/>
                </a:solidFill>
              </a:rPr>
              <a:t>system </a:t>
            </a:r>
            <a:r>
              <a:rPr lang="en-US" dirty="0">
                <a:solidFill>
                  <a:srgbClr val="FFFFFF"/>
                </a:solidFill>
              </a:rPr>
              <a:t>aware of </a:t>
            </a:r>
            <a:r>
              <a:rPr lang="en-US" dirty="0" smtClean="0">
                <a:solidFill>
                  <a:srgbClr val="FFFFFF"/>
                </a:solidFill>
              </a:rPr>
              <a:t>the customer </a:t>
            </a:r>
            <a:r>
              <a:rPr lang="en-US" dirty="0">
                <a:solidFill>
                  <a:srgbClr val="FFFFFF"/>
                </a:solidFill>
              </a:rPr>
              <a:t>choices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dirty="0" smtClean="0">
              <a:solidFill>
                <a:srgbClr val="FFFFFF"/>
              </a:solidFill>
            </a:endParaRPr>
          </a:p>
          <a:p>
            <a:pPr>
              <a:buNone/>
            </a:pPr>
            <a:r>
              <a:rPr lang="en-US" dirty="0" err="1" smtClean="0"/>
              <a:t>Postconditions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chemeClr val="bg1"/>
                </a:solidFill>
              </a:rPr>
              <a:t>Rental Transaction Complete, …Verified payment was received, receipt was printed, rented videos were readied for taking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6"/>
          <p:cNvSpPr>
            <a:spLocks/>
          </p:cNvSpPr>
          <p:nvPr/>
        </p:nvSpPr>
        <p:spPr bwMode="auto">
          <a:xfrm>
            <a:off x="8568414" y="6487381"/>
            <a:ext cx="342141" cy="30777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Q7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1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0405" y="76200"/>
            <a:ext cx="7401595" cy="5250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9938" name="Rectangle 2"/>
          <p:cNvSpPr>
            <a:spLocks/>
          </p:cNvSpPr>
          <p:nvPr/>
        </p:nvSpPr>
        <p:spPr bwMode="auto">
          <a:xfrm>
            <a:off x="533400" y="5257800"/>
            <a:ext cx="8382000" cy="124122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dirty="0">
                <a:latin typeface="+mj-lt"/>
                <a:ea typeface="Helvetica Neue Light" charset="0"/>
                <a:cs typeface="Helvetica Neue Light" charset="0"/>
              </a:rPr>
              <a:t>You can look at practically any part of anything manmade around you and think </a:t>
            </a:r>
            <a:r>
              <a:rPr lang="en-US" sz="2000" dirty="0" smtClean="0">
                <a:latin typeface="+mj-lt"/>
                <a:ea typeface="Helvetica Neue Light" charset="0"/>
                <a:cs typeface="Helvetica Neue Light" charset="0"/>
              </a:rPr>
              <a:t>“some </a:t>
            </a:r>
            <a:r>
              <a:rPr lang="en-US" sz="2000" dirty="0">
                <a:latin typeface="+mj-lt"/>
                <a:ea typeface="Helvetica Neue Light" charset="0"/>
                <a:cs typeface="Helvetica Neue Light" charset="0"/>
              </a:rPr>
              <a:t>engineer was frustrated while designing this</a:t>
            </a:r>
            <a:r>
              <a:rPr lang="en-US" sz="2000" dirty="0" smtClean="0">
                <a:latin typeface="+mj-lt"/>
                <a:ea typeface="Helvetica Neue Light" charset="0"/>
                <a:cs typeface="Helvetica Neue Light" charset="0"/>
              </a:rPr>
              <a:t>.” </a:t>
            </a:r>
            <a:r>
              <a:rPr lang="en-US" sz="2000" dirty="0">
                <a:latin typeface="+mj-lt"/>
                <a:ea typeface="Helvetica Neue Light" charset="0"/>
                <a:cs typeface="Helvetica Neue Light" charset="0"/>
              </a:rPr>
              <a:t>It's a little human connection.</a:t>
            </a:r>
          </a:p>
        </p:txBody>
      </p:sp>
    </p:spTree>
    <p:extLst>
      <p:ext uri="{BB962C8B-B14F-4D97-AF65-F5344CB8AC3E}">
        <p14:creationId xmlns:p14="http://schemas.microsoft.com/office/powerpoint/2010/main" val="383779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/>
              <a:t>Leaving Analysis Behind?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724400"/>
          </a:xfrm>
          <a:ln/>
        </p:spPr>
        <p:txBody>
          <a:bodyPr/>
          <a:lstStyle/>
          <a:p>
            <a:r>
              <a:rPr lang="en-US" sz="2800" dirty="0"/>
              <a:t>Not </a:t>
            </a:r>
            <a:r>
              <a:rPr lang="en-US" sz="2800" dirty="0" smtClean="0"/>
              <a:t>really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/>
              <a:t>We’ll </a:t>
            </a:r>
            <a:r>
              <a:rPr lang="en-US" sz="2800" dirty="0">
                <a:solidFill>
                  <a:srgbClr val="800000"/>
                </a:solidFill>
              </a:rPr>
              <a:t>learn </a:t>
            </a:r>
            <a:r>
              <a:rPr lang="en-US" sz="2800" dirty="0"/>
              <a:t>more about the problem while designing (and implementing) a </a:t>
            </a:r>
            <a:r>
              <a:rPr lang="en-US" sz="2800" dirty="0" smtClean="0"/>
              <a:t>solution</a:t>
            </a:r>
          </a:p>
          <a:p>
            <a:pPr marL="598268" lvl="1"/>
            <a:r>
              <a:rPr lang="en-US" dirty="0"/>
              <a:t>Refine the requirements when that happens</a:t>
            </a:r>
          </a:p>
          <a:p>
            <a:pPr marL="598268" lvl="1"/>
            <a:r>
              <a:rPr lang="en-US" dirty="0"/>
              <a:t>Choose </a:t>
            </a:r>
            <a:r>
              <a:rPr lang="en-US" b="1" dirty="0">
                <a:solidFill>
                  <a:srgbClr val="8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high risk</a:t>
            </a: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/>
              <a:t>activities for early iterations to </a:t>
            </a:r>
            <a:r>
              <a:rPr lang="en-US" b="1" dirty="0">
                <a:solidFill>
                  <a:srgbClr val="8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provoke changes</a:t>
            </a: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/>
              <a:t>to the </a:t>
            </a:r>
            <a:r>
              <a:rPr lang="en-US" dirty="0" smtClean="0"/>
              <a:t>requirements</a:t>
            </a:r>
            <a:br>
              <a:rPr lang="en-US" dirty="0" smtClean="0"/>
            </a:br>
            <a:endParaRPr lang="en-US" dirty="0" smtClean="0"/>
          </a:p>
          <a:p>
            <a:r>
              <a:rPr lang="en-US" sz="2800" dirty="0"/>
              <a:t>“Just enough” analysis is often useful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105772" y="990600"/>
            <a:ext cx="3962549" cy="2915543"/>
            <a:chOff x="-341" y="0"/>
            <a:chExt cx="3550" cy="2612"/>
          </a:xfrm>
        </p:grpSpPr>
        <p:sp>
          <p:nvSpPr>
            <p:cNvPr id="43012" name="AutoShape 4"/>
            <p:cNvSpPr>
              <a:spLocks/>
            </p:cNvSpPr>
            <p:nvPr/>
          </p:nvSpPr>
          <p:spPr bwMode="auto">
            <a:xfrm>
              <a:off x="-341" y="0"/>
              <a:ext cx="3550" cy="800"/>
            </a:xfrm>
            <a:prstGeom prst="roundRect">
              <a:avLst>
                <a:gd name="adj" fmla="val 15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dirty="0">
                  <a:solidFill>
                    <a:srgbClr val="80000A"/>
                  </a:solidFill>
                  <a:latin typeface="+mj-lt"/>
                  <a:ea typeface="Helvetica Neue Light" charset="0"/>
                  <a:cs typeface="Helvetica Neue Light" charset="0"/>
                </a:rPr>
                <a:t>Unknown/unusual activities are high risk</a:t>
              </a:r>
            </a:p>
          </p:txBody>
        </p:sp>
        <p:sp>
          <p:nvSpPr>
            <p:cNvPr id="43013" name="Line 5"/>
            <p:cNvSpPr>
              <a:spLocks noChangeShapeType="1"/>
            </p:cNvSpPr>
            <p:nvPr/>
          </p:nvSpPr>
          <p:spPr bwMode="auto">
            <a:xfrm rot="10800000" flipH="1">
              <a:off x="2056" y="843"/>
              <a:ext cx="750" cy="1769"/>
            </a:xfrm>
            <a:prstGeom prst="line">
              <a:avLst/>
            </a:prstGeom>
            <a:ln w="38100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645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920258" y="1276945"/>
            <a:ext cx="3812977" cy="4321969"/>
            <a:chOff x="0" y="0"/>
            <a:chExt cx="3416" cy="3872"/>
          </a:xfrm>
        </p:grpSpPr>
        <p:pic>
          <p:nvPicPr>
            <p:cNvPr id="45058" name="Picture 2"/>
            <p:cNvPicPr>
              <a:picLocks noChangeAspect="1" noChangeArrowheads="1"/>
            </p:cNvPicPr>
            <p:nvPr/>
          </p:nvPicPr>
          <p:blipFill>
            <a:blip r:embed="rId3"/>
            <a:srcRect l="9921" t="10791" r="9921" b="10936"/>
            <a:stretch>
              <a:fillRect/>
            </a:stretch>
          </p:blipFill>
          <p:spPr bwMode="auto">
            <a:xfrm>
              <a:off x="128" y="128"/>
              <a:ext cx="3160" cy="3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45059" name="Picture 3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3416" cy="38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4114800" cy="3886200"/>
          </a:xfrm>
          <a:ln/>
        </p:spPr>
        <p:txBody>
          <a:bodyPr/>
          <a:lstStyle/>
          <a:p>
            <a:r>
              <a:rPr lang="en-US" sz="4000" dirty="0"/>
              <a:t>Logical Architecture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2743200"/>
            <a:ext cx="3810000" cy="3352800"/>
          </a:xfrm>
          <a:ln/>
        </p:spPr>
        <p:txBody>
          <a:bodyPr/>
          <a:lstStyle/>
          <a:p>
            <a:pPr>
              <a:buNone/>
            </a:pPr>
            <a:r>
              <a:rPr lang="en-US" dirty="0" smtClean="0"/>
              <a:t>	A </a:t>
            </a:r>
            <a:r>
              <a:rPr lang="en-US" dirty="0"/>
              <a:t>very short introduction</a:t>
            </a:r>
          </a:p>
        </p:txBody>
      </p:sp>
      <p:sp>
        <p:nvSpPr>
          <p:cNvPr id="45062" name="Rectangle 6"/>
          <p:cNvSpPr>
            <a:spLocks/>
          </p:cNvSpPr>
          <p:nvPr/>
        </p:nvSpPr>
        <p:spPr bwMode="auto">
          <a:xfrm>
            <a:off x="7427268" y="5594449"/>
            <a:ext cx="1205458" cy="153888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000" dirty="0" err="1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www.lostateminor.com</a:t>
            </a:r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17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-39690"/>
            <a:ext cx="8229600" cy="609600"/>
          </a:xfrm>
          <a:ln/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Where Are We?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743200" y="685800"/>
            <a:ext cx="6400800" cy="6019799"/>
            <a:chOff x="0" y="0"/>
            <a:chExt cx="4696" cy="4696"/>
          </a:xfrm>
        </p:grpSpPr>
        <p:sp>
          <p:nvSpPr>
            <p:cNvPr id="47107" name="AutoShape 3"/>
            <p:cNvSpPr>
              <a:spLocks/>
            </p:cNvSpPr>
            <p:nvPr/>
          </p:nvSpPr>
          <p:spPr bwMode="auto">
            <a:xfrm>
              <a:off x="0" y="0"/>
              <a:ext cx="4696" cy="4696"/>
            </a:xfrm>
            <a:prstGeom prst="roundRect">
              <a:avLst>
                <a:gd name="adj" fmla="val 2551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6E6E6"/>
                </a:gs>
              </a:gsLst>
              <a:lin ang="5400000" scaled="1"/>
            </a:gradFill>
            <a:ln w="12700">
              <a:noFill/>
              <a:round/>
              <a:headEnd type="none" w="med" len="med"/>
              <a:tailEnd type="none" w="med" len="med"/>
            </a:ln>
            <a:effectLst>
              <a:outerShdw blurRad="1016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710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2" y="112"/>
              <a:ext cx="4136" cy="44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47109" name="AutoShape 5"/>
          <p:cNvSpPr>
            <a:spLocks/>
          </p:cNvSpPr>
          <p:nvPr/>
        </p:nvSpPr>
        <p:spPr bwMode="auto">
          <a:xfrm rot="-1160691">
            <a:off x="4588744" y="3159025"/>
            <a:ext cx="3366492" cy="919758"/>
          </a:xfrm>
          <a:prstGeom prst="roundRect">
            <a:avLst>
              <a:gd name="adj" fmla="val 1456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Package Diagram/</a:t>
            </a:r>
            <a:r>
              <a:rPr lang="en-US" sz="25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Logical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Architecture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6098976" y="341709"/>
            <a:ext cx="2282652" cy="953244"/>
            <a:chOff x="0" y="0"/>
            <a:chExt cx="2045" cy="854"/>
          </a:xfrm>
        </p:grpSpPr>
        <p:sp>
          <p:nvSpPr>
            <p:cNvPr id="47111" name="AutoShape 7"/>
            <p:cNvSpPr>
              <a:spLocks/>
            </p:cNvSpPr>
            <p:nvPr/>
          </p:nvSpPr>
          <p:spPr bwMode="auto">
            <a:xfrm>
              <a:off x="0" y="0"/>
              <a:ext cx="2045" cy="520"/>
            </a:xfrm>
            <a:prstGeom prst="roundRect">
              <a:avLst>
                <a:gd name="adj" fmla="val 23074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25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Helvetica Neue Light" charset="0"/>
                  <a:cs typeface="Helvetica Neue Light" charset="0"/>
                </a:rPr>
                <a:t>Domain Model</a:t>
              </a:r>
            </a:p>
          </p:txBody>
        </p:sp>
        <p:sp>
          <p:nvSpPr>
            <p:cNvPr id="47112" name="Line 8"/>
            <p:cNvSpPr>
              <a:spLocks noChangeShapeType="1"/>
            </p:cNvSpPr>
            <p:nvPr/>
          </p:nvSpPr>
          <p:spPr bwMode="auto">
            <a:xfrm rot="10800000" flipH="1">
              <a:off x="134" y="526"/>
              <a:ext cx="867" cy="328"/>
            </a:xfrm>
            <a:prstGeom prst="line">
              <a:avLst/>
            </a:prstGeom>
            <a:ln w="28575" cmpd="sng">
              <a:headEnd type="stealth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78594" y="1082873"/>
            <a:ext cx="3859858" cy="1965648"/>
            <a:chOff x="0" y="0"/>
            <a:chExt cx="3458" cy="1761"/>
          </a:xfrm>
        </p:grpSpPr>
        <p:sp>
          <p:nvSpPr>
            <p:cNvPr id="47114" name="AutoShape 10"/>
            <p:cNvSpPr>
              <a:spLocks/>
            </p:cNvSpPr>
            <p:nvPr/>
          </p:nvSpPr>
          <p:spPr bwMode="auto">
            <a:xfrm>
              <a:off x="0" y="0"/>
              <a:ext cx="2707" cy="1761"/>
            </a:xfrm>
            <a:prstGeom prst="roundRect">
              <a:avLst>
                <a:gd name="adj" fmla="val 6046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Helvetica Neue Light" charset="0"/>
                  <a:cs typeface="Helvetica Neue Light" charset="0"/>
                </a:rPr>
                <a:t>Use Case Model including System Sequence Diagrams and Operation Contracts</a:t>
              </a:r>
            </a:p>
            <a:p>
              <a:endPara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47115" name="Line 11"/>
            <p:cNvSpPr>
              <a:spLocks noChangeShapeType="1"/>
            </p:cNvSpPr>
            <p:nvPr/>
          </p:nvSpPr>
          <p:spPr bwMode="auto">
            <a:xfrm rot="10800000">
              <a:off x="2702" y="913"/>
              <a:ext cx="756" cy="28"/>
            </a:xfrm>
            <a:prstGeom prst="line">
              <a:avLst/>
            </a:prstGeom>
            <a:ln w="28575" cmpd="sng">
              <a:headEnd type="stealth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10766" y="2971471"/>
            <a:ext cx="3475881" cy="3505057"/>
            <a:chOff x="0" y="-78"/>
            <a:chExt cx="3114" cy="3139"/>
          </a:xfrm>
        </p:grpSpPr>
        <p:sp>
          <p:nvSpPr>
            <p:cNvPr id="47117" name="AutoShape 13"/>
            <p:cNvSpPr>
              <a:spLocks/>
            </p:cNvSpPr>
            <p:nvPr/>
          </p:nvSpPr>
          <p:spPr bwMode="auto">
            <a:xfrm>
              <a:off x="0" y="1173"/>
              <a:ext cx="2232" cy="520"/>
            </a:xfrm>
            <a:prstGeom prst="roundRect">
              <a:avLst>
                <a:gd name="adj" fmla="val 23074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25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Helvetica Neue Light" charset="0"/>
                  <a:cs typeface="Helvetica Neue Light" charset="0"/>
                </a:rPr>
                <a:t>Design Model</a:t>
              </a:r>
            </a:p>
          </p:txBody>
        </p:sp>
        <p:sp>
          <p:nvSpPr>
            <p:cNvPr id="47118" name="Line 14"/>
            <p:cNvSpPr>
              <a:spLocks noChangeShapeType="1"/>
            </p:cNvSpPr>
            <p:nvPr/>
          </p:nvSpPr>
          <p:spPr bwMode="auto">
            <a:xfrm flipH="1">
              <a:off x="2238" y="-78"/>
              <a:ext cx="876" cy="12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19" name="Line 15"/>
            <p:cNvSpPr>
              <a:spLocks noChangeShapeType="1"/>
            </p:cNvSpPr>
            <p:nvPr/>
          </p:nvSpPr>
          <p:spPr bwMode="auto">
            <a:xfrm rot="10800000">
              <a:off x="2226" y="1704"/>
              <a:ext cx="888" cy="135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439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/>
              <a:t>Logical Architecture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953000"/>
          </a:xfrm>
          <a:ln/>
        </p:spPr>
        <p:txBody>
          <a:bodyPr/>
          <a:lstStyle/>
          <a:p>
            <a:r>
              <a:rPr lang="en-US" sz="2800" dirty="0"/>
              <a:t>Large-scale organization of the </a:t>
            </a:r>
            <a:r>
              <a:rPr lang="en-US" sz="2800" b="1" dirty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software</a:t>
            </a:r>
            <a:r>
              <a:rPr lang="en-US" sz="2800" dirty="0"/>
              <a:t> classes into:</a:t>
            </a:r>
          </a:p>
          <a:p>
            <a:pPr marL="598268" lvl="1"/>
            <a:r>
              <a:rPr lang="en-US" dirty="0"/>
              <a:t>Packages (a.k.a., namespaces)</a:t>
            </a:r>
          </a:p>
          <a:p>
            <a:pPr marL="598268" lvl="1"/>
            <a:r>
              <a:rPr lang="en-US" dirty="0"/>
              <a:t>Subsystems</a:t>
            </a:r>
          </a:p>
          <a:p>
            <a:pPr marL="598268" lvl="1"/>
            <a:r>
              <a:rPr lang="en-US" dirty="0" smtClean="0"/>
              <a:t>Layers</a:t>
            </a:r>
            <a:br>
              <a:rPr lang="en-US" dirty="0" smtClean="0"/>
            </a:br>
            <a:endParaRPr lang="en-US" dirty="0" smtClean="0"/>
          </a:p>
          <a:p>
            <a:r>
              <a:rPr lang="en-US" sz="2800" b="1" dirty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Logical</a:t>
            </a:r>
            <a:r>
              <a:rPr lang="en-US" sz="2800" dirty="0"/>
              <a:t>, since implementation/deployment decisions are </a:t>
            </a:r>
            <a:r>
              <a:rPr lang="en-US" sz="2800" dirty="0" smtClean="0"/>
              <a:t>deferred</a:t>
            </a:r>
          </a:p>
        </p:txBody>
      </p:sp>
      <p:sp>
        <p:nvSpPr>
          <p:cNvPr id="49155" name="Rectangle 3"/>
          <p:cNvSpPr>
            <a:spLocks/>
          </p:cNvSpPr>
          <p:nvPr/>
        </p:nvSpPr>
        <p:spPr bwMode="auto">
          <a:xfrm>
            <a:off x="8568414" y="6431577"/>
            <a:ext cx="342141" cy="30777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Q8</a:t>
            </a:r>
          </a:p>
        </p:txBody>
      </p:sp>
    </p:spTree>
    <p:extLst>
      <p:ext uri="{BB962C8B-B14F-4D97-AF65-F5344CB8AC3E}">
        <p14:creationId xmlns:p14="http://schemas.microsoft.com/office/powerpoint/2010/main" val="37445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/>
              <a:t>Layered Architectures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953000"/>
          </a:xfrm>
          <a:ln/>
        </p:spPr>
        <p:txBody>
          <a:bodyPr/>
          <a:lstStyle/>
          <a:p>
            <a:r>
              <a:rPr lang="en-US" sz="2800" b="1" dirty="0">
                <a:solidFill>
                  <a:srgbClr val="8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Very common</a:t>
            </a:r>
            <a:r>
              <a:rPr lang="en-US" sz="2800" dirty="0">
                <a:solidFill>
                  <a:srgbClr val="800000"/>
                </a:solidFill>
              </a:rPr>
              <a:t> </a:t>
            </a:r>
            <a:r>
              <a:rPr lang="en-US" sz="2800" dirty="0"/>
              <a:t>for object-oriented </a:t>
            </a:r>
            <a:r>
              <a:rPr lang="en-US" sz="2800" dirty="0" smtClean="0"/>
              <a:t>systems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b="1" dirty="0">
                <a:solidFill>
                  <a:srgbClr val="8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Coarse-grained grouping</a:t>
            </a:r>
            <a:r>
              <a:rPr lang="en-US" sz="2800" dirty="0">
                <a:solidFill>
                  <a:srgbClr val="800000"/>
                </a:solidFill>
              </a:rPr>
              <a:t> </a:t>
            </a:r>
            <a:r>
              <a:rPr lang="en-US" sz="2800" dirty="0"/>
              <a:t>of components based on </a:t>
            </a:r>
            <a:r>
              <a:rPr lang="en-US" sz="2800" b="1" dirty="0">
                <a:solidFill>
                  <a:srgbClr val="8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shared responsibility</a:t>
            </a:r>
            <a:r>
              <a:rPr lang="en-US" sz="2800" dirty="0">
                <a:solidFill>
                  <a:srgbClr val="800000"/>
                </a:solidFill>
              </a:rPr>
              <a:t> </a:t>
            </a:r>
            <a:r>
              <a:rPr lang="en-US" sz="2800" dirty="0"/>
              <a:t>for major aspects of </a:t>
            </a:r>
            <a:r>
              <a:rPr lang="en-US" sz="2800" dirty="0" smtClean="0"/>
              <a:t>system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/>
              <a:t>Typically </a:t>
            </a:r>
            <a:r>
              <a:rPr lang="en-US" sz="2800" b="1" dirty="0">
                <a:solidFill>
                  <a:srgbClr val="8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higher layers call lower ones</a:t>
            </a:r>
            <a:r>
              <a:rPr lang="en-US" sz="2800" dirty="0"/>
              <a:t>, </a:t>
            </a:r>
            <a:br>
              <a:rPr lang="en-US" sz="2800" dirty="0"/>
            </a:br>
            <a:r>
              <a:rPr lang="en-US" sz="2800" dirty="0"/>
              <a:t>but not vice-versa</a:t>
            </a:r>
          </a:p>
        </p:txBody>
      </p:sp>
    </p:spTree>
    <p:extLst>
      <p:ext uri="{BB962C8B-B14F-4D97-AF65-F5344CB8AC3E}">
        <p14:creationId xmlns:p14="http://schemas.microsoft.com/office/powerpoint/2010/main" val="25705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/>
              <a:t>Three Typical</a:t>
            </a:r>
            <a:r>
              <a:rPr lang="en-US" sz="3200" dirty="0" smtClean="0"/>
              <a:t> Architectural Layers</a:t>
            </a:r>
            <a:endParaRPr lang="en-US" sz="3200" dirty="0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953000"/>
          </a:xfrm>
          <a:ln/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User </a:t>
            </a:r>
            <a:r>
              <a:rPr lang="en-US" dirty="0" smtClean="0"/>
              <a:t>Interface</a:t>
            </a:r>
            <a:br>
              <a:rPr lang="en-US" dirty="0" smtClean="0"/>
            </a:b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Application Domain </a:t>
            </a:r>
            <a:r>
              <a:rPr lang="en-US" dirty="0" smtClean="0"/>
              <a:t>Layer</a:t>
            </a:r>
            <a:br>
              <a:rPr lang="en-US" dirty="0" smtClean="0"/>
            </a:b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Technical Services:</a:t>
            </a:r>
          </a:p>
          <a:p>
            <a:pPr marL="598268" lvl="1"/>
            <a:r>
              <a:rPr lang="en-US" dirty="0"/>
              <a:t>Persistence</a:t>
            </a:r>
          </a:p>
          <a:p>
            <a:pPr marL="598268" lvl="1"/>
            <a:r>
              <a:rPr lang="en-US" dirty="0"/>
              <a:t>Logging</a:t>
            </a:r>
          </a:p>
          <a:p>
            <a:pPr marL="598268" lvl="1"/>
            <a:r>
              <a:rPr lang="en-US" dirty="0"/>
              <a:t>Rules Engine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040809" y="1295400"/>
            <a:ext cx="4103191" cy="1074911"/>
            <a:chOff x="0" y="0"/>
            <a:chExt cx="3675" cy="963"/>
          </a:xfrm>
        </p:grpSpPr>
        <p:sp>
          <p:nvSpPr>
            <p:cNvPr id="51204" name="AutoShape 4"/>
            <p:cNvSpPr>
              <a:spLocks/>
            </p:cNvSpPr>
            <p:nvPr/>
          </p:nvSpPr>
          <p:spPr bwMode="auto">
            <a:xfrm>
              <a:off x="947" y="0"/>
              <a:ext cx="2728" cy="800"/>
            </a:xfrm>
            <a:prstGeom prst="roundRect">
              <a:avLst>
                <a:gd name="adj" fmla="val 15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25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Helvetica Neue Light" charset="0"/>
                  <a:cs typeface="Helvetica Neue Light" charset="0"/>
                </a:rPr>
                <a:t>Heavily influenced by domain model</a:t>
              </a:r>
            </a:p>
          </p:txBody>
        </p:sp>
        <p:sp>
          <p:nvSpPr>
            <p:cNvPr id="51205" name="Line 5"/>
            <p:cNvSpPr>
              <a:spLocks noChangeShapeType="1"/>
            </p:cNvSpPr>
            <p:nvPr/>
          </p:nvSpPr>
          <p:spPr bwMode="auto">
            <a:xfrm rot="10800000" flipH="1">
              <a:off x="0" y="609"/>
              <a:ext cx="922" cy="35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206" name="Rectangle 6"/>
          <p:cNvSpPr>
            <a:spLocks/>
          </p:cNvSpPr>
          <p:nvPr/>
        </p:nvSpPr>
        <p:spPr bwMode="auto">
          <a:xfrm>
            <a:off x="8573259" y="6431577"/>
            <a:ext cx="342141" cy="30777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Q9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71704" y="3581400"/>
            <a:ext cx="4411115" cy="1343918"/>
            <a:chOff x="614" y="0"/>
            <a:chExt cx="3951" cy="1203"/>
          </a:xfrm>
        </p:grpSpPr>
        <p:sp>
          <p:nvSpPr>
            <p:cNvPr id="51208" name="AutoShape 8"/>
            <p:cNvSpPr>
              <a:spLocks/>
            </p:cNvSpPr>
            <p:nvPr/>
          </p:nvSpPr>
          <p:spPr bwMode="auto">
            <a:xfrm>
              <a:off x="1837" y="403"/>
              <a:ext cx="2728" cy="800"/>
            </a:xfrm>
            <a:prstGeom prst="roundRect">
              <a:avLst>
                <a:gd name="adj" fmla="val 15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25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Helvetica Neue Light" charset="0"/>
                  <a:cs typeface="Helvetica Neue Light" charset="0"/>
                </a:rPr>
                <a:t>Reusable across systems</a:t>
              </a:r>
            </a:p>
          </p:txBody>
        </p:sp>
        <p:sp>
          <p:nvSpPr>
            <p:cNvPr id="51209" name="Line 9"/>
            <p:cNvSpPr>
              <a:spLocks noChangeShapeType="1"/>
            </p:cNvSpPr>
            <p:nvPr/>
          </p:nvSpPr>
          <p:spPr bwMode="auto">
            <a:xfrm>
              <a:off x="614" y="0"/>
              <a:ext cx="1208" cy="6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87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763000" cy="533400"/>
          </a:xfrm>
          <a:ln/>
        </p:spPr>
        <p:txBody>
          <a:bodyPr/>
          <a:lstStyle/>
          <a:p>
            <a:r>
              <a:rPr lang="en-US" sz="3000" dirty="0"/>
              <a:t>Strict vs. </a:t>
            </a:r>
            <a:r>
              <a:rPr lang="en-US" sz="3000" dirty="0" smtClean="0"/>
              <a:t>Relaxed Layered </a:t>
            </a:r>
            <a:r>
              <a:rPr lang="en-US" sz="3000" dirty="0"/>
              <a:t>Architectures</a:t>
            </a:r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869" y="856872"/>
            <a:ext cx="6161931" cy="522753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</p:pic>
      <p:sp>
        <p:nvSpPr>
          <p:cNvPr id="52230" name="Rectangle 6"/>
          <p:cNvSpPr>
            <a:spLocks/>
          </p:cNvSpPr>
          <p:nvPr/>
        </p:nvSpPr>
        <p:spPr bwMode="auto">
          <a:xfrm>
            <a:off x="8427260" y="6431577"/>
            <a:ext cx="484783" cy="30777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Q10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562600" y="2438400"/>
            <a:ext cx="3581400" cy="4114800"/>
          </a:xfrm>
          <a:ln/>
        </p:spPr>
        <p:txBody>
          <a:bodyPr/>
          <a:lstStyle/>
          <a:p>
            <a:r>
              <a:rPr lang="en-US" dirty="0">
                <a:solidFill>
                  <a:srgbClr val="800000"/>
                </a:solidFill>
              </a:rPr>
              <a:t>Strict</a:t>
            </a:r>
            <a:r>
              <a:rPr lang="en-US" dirty="0"/>
              <a:t>: only calls next layer down</a:t>
            </a:r>
          </a:p>
          <a:p>
            <a:r>
              <a:rPr lang="en-US" dirty="0">
                <a:solidFill>
                  <a:srgbClr val="0000FF"/>
                </a:solidFill>
              </a:rPr>
              <a:t>Relaxed</a:t>
            </a:r>
            <a:r>
              <a:rPr lang="en-US" dirty="0"/>
              <a:t>: can call any layer below</a:t>
            </a:r>
          </a:p>
        </p:txBody>
      </p:sp>
    </p:spTree>
    <p:extLst>
      <p:ext uri="{BB962C8B-B14F-4D97-AF65-F5344CB8AC3E}">
        <p14:creationId xmlns:p14="http://schemas.microsoft.com/office/powerpoint/2010/main" val="234529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8056" y="354330"/>
            <a:ext cx="6629400" cy="6122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50456" y="3581190"/>
            <a:ext cx="626619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Obtains</a:t>
            </a:r>
            <a:endParaRPr lang="en-US" sz="10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2097084" y="556470"/>
            <a:ext cx="4114800" cy="381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122456" y="596160"/>
            <a:ext cx="901172" cy="20214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3112" y="1064554"/>
            <a:ext cx="7428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</a:t>
            </a:r>
            <a:r>
              <a:rPr lang="en-US" sz="1000" dirty="0" smtClean="0"/>
              <a:t>ransacts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2241509" y="5282014"/>
            <a:ext cx="985347" cy="25391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PriciingPolicy</a:t>
            </a:r>
            <a:endParaRPr lang="en-US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6083984" y="5612130"/>
            <a:ext cx="9412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 smtClean="0"/>
              <a:t>Describes </a:t>
            </a:r>
            <a:r>
              <a:rPr lang="en-US" sz="800" dirty="0" smtClean="0">
                <a:latin typeface="Lucida Grande"/>
                <a:ea typeface="Lucida Grande"/>
                <a:cs typeface="Lucida Grande"/>
              </a:rPr>
              <a:t>⏏</a:t>
            </a:r>
            <a:endParaRPr 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4366235" y="2487930"/>
            <a:ext cx="918021" cy="25391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/>
              <a:t>     Store     </a:t>
            </a:r>
            <a:r>
              <a:rPr lang="en-US" sz="1050" dirty="0" smtClean="0">
                <a:solidFill>
                  <a:srgbClr val="FFFFFF"/>
                </a:solidFill>
              </a:rPr>
              <a:t>.</a:t>
            </a:r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7056" y="3415560"/>
            <a:ext cx="68360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1</a:t>
            </a:r>
          </a:p>
          <a:p>
            <a:r>
              <a:rPr lang="en-US" sz="1000" dirty="0" smtClean="0"/>
              <a:t>Provides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4028029" y="963930"/>
            <a:ext cx="1180027" cy="25391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/>
              <a:t>   Transaction    </a:t>
            </a:r>
            <a:r>
              <a:rPr lang="en-US" sz="1050" dirty="0" smtClean="0">
                <a:solidFill>
                  <a:srgbClr val="FFFFFF"/>
                </a:solidFill>
              </a:rPr>
              <a:t>.</a:t>
            </a:r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27256" y="824760"/>
            <a:ext cx="798359" cy="25391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/>
              <a:t>   Rental  </a:t>
            </a:r>
            <a:r>
              <a:rPr lang="en-US" sz="1050" dirty="0" smtClean="0">
                <a:solidFill>
                  <a:srgbClr val="FFFFFF"/>
                </a:solidFill>
              </a:rPr>
              <a:t>.</a:t>
            </a:r>
            <a:endParaRPr lang="en-US" sz="1050" dirty="0">
              <a:solidFill>
                <a:srgbClr val="FFFFFF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046256" y="3935730"/>
            <a:ext cx="685800" cy="762000"/>
            <a:chOff x="6934200" y="4038600"/>
            <a:chExt cx="685800" cy="76200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6934200" y="4038600"/>
              <a:ext cx="685800" cy="762000"/>
            </a:xfrm>
            <a:prstGeom prst="rect">
              <a:avLst/>
            </a:prstGeom>
            <a:noFill/>
            <a:ln w="3175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rPr>
                <a:t>Shelf</a:t>
              </a:r>
              <a:b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rPr>
              </a:br>
              <a:endPara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dirty="0"/>
                <a:t>l</a:t>
              </a:r>
              <a:r>
                <a:rPr lang="en-US" sz="1050" dirty="0" smtClean="0"/>
                <a:t>ocation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dirty="0" smtClean="0"/>
                <a:t>stock</a:t>
              </a:r>
            </a:p>
          </p:txBody>
        </p:sp>
        <p:cxnSp>
          <p:nvCxnSpPr>
            <p:cNvPr id="21" name="Straight Connector 20"/>
            <p:cNvCxnSpPr/>
            <p:nvPr/>
          </p:nvCxnSpPr>
          <p:spPr bwMode="auto">
            <a:xfrm>
              <a:off x="6934200" y="4320120"/>
              <a:ext cx="68580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3" name="Elbow Connector 22"/>
          <p:cNvCxnSpPr/>
          <p:nvPr/>
        </p:nvCxnSpPr>
        <p:spPr bwMode="auto">
          <a:xfrm rot="16200000" flipH="1">
            <a:off x="5436656" y="3249930"/>
            <a:ext cx="762000" cy="609600"/>
          </a:xfrm>
          <a:prstGeom prst="bentConnector3">
            <a:avLst>
              <a:gd name="adj1" fmla="val -5558"/>
            </a:avLst>
          </a:prstGeom>
          <a:solidFill>
            <a:schemeClr val="accent1"/>
          </a:solidFill>
          <a:ln w="3175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5495131" y="3098674"/>
            <a:ext cx="259553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1</a:t>
            </a:r>
            <a:endParaRPr lang="en-US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5811880" y="3707130"/>
            <a:ext cx="386776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dirty="0" smtClean="0"/>
              <a:t>1..*</a:t>
            </a:r>
            <a:endParaRPr lang="en-US" sz="1050" dirty="0"/>
          </a:p>
        </p:txBody>
      </p:sp>
      <p:sp>
        <p:nvSpPr>
          <p:cNvPr id="36" name="TextBox 35"/>
          <p:cNvSpPr txBox="1"/>
          <p:nvPr/>
        </p:nvSpPr>
        <p:spPr>
          <a:xfrm>
            <a:off x="6238940" y="3173730"/>
            <a:ext cx="278836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endParaRPr lang="en-US" sz="800" dirty="0"/>
          </a:p>
        </p:txBody>
      </p:sp>
      <p:sp>
        <p:nvSpPr>
          <p:cNvPr id="37" name="TextBox 36"/>
          <p:cNvSpPr txBox="1"/>
          <p:nvPr/>
        </p:nvSpPr>
        <p:spPr>
          <a:xfrm>
            <a:off x="6271688" y="3681814"/>
            <a:ext cx="259553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dirty="0" smtClean="0"/>
              <a:t>1</a:t>
            </a:r>
            <a:endParaRPr lang="en-US" sz="1050" dirty="0"/>
          </a:p>
        </p:txBody>
      </p:sp>
      <p:sp>
        <p:nvSpPr>
          <p:cNvPr id="38" name="TextBox 37"/>
          <p:cNvSpPr txBox="1"/>
          <p:nvPr/>
        </p:nvSpPr>
        <p:spPr>
          <a:xfrm>
            <a:off x="5497472" y="3326130"/>
            <a:ext cx="701184" cy="4154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Stores-</a:t>
            </a:r>
            <a:br>
              <a:rPr lang="en-US" sz="1000" dirty="0" smtClean="0"/>
            </a:br>
            <a:r>
              <a:rPr lang="en-US" sz="1000" dirty="0" smtClean="0"/>
              <a:t>video-on</a:t>
            </a:r>
            <a:endParaRPr lang="en-US" sz="1000" dirty="0"/>
          </a:p>
        </p:txBody>
      </p:sp>
      <p:sp>
        <p:nvSpPr>
          <p:cNvPr id="41" name="TextBox 40"/>
          <p:cNvSpPr txBox="1"/>
          <p:nvPr/>
        </p:nvSpPr>
        <p:spPr>
          <a:xfrm>
            <a:off x="4602852" y="2057190"/>
            <a:ext cx="605204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Selects</a:t>
            </a:r>
            <a:endParaRPr lang="en-US" sz="1000" dirty="0"/>
          </a:p>
        </p:txBody>
      </p:sp>
      <p:sp>
        <p:nvSpPr>
          <p:cNvPr id="42" name="TextBox 41"/>
          <p:cNvSpPr txBox="1"/>
          <p:nvPr/>
        </p:nvSpPr>
        <p:spPr>
          <a:xfrm>
            <a:off x="6241508" y="3326130"/>
            <a:ext cx="7161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Lucida Grande"/>
                <a:ea typeface="Lucida Grande"/>
                <a:cs typeface="Lucida Grande"/>
              </a:rPr>
              <a:t>  ⏏</a:t>
            </a:r>
            <a:r>
              <a:rPr lang="en-US" sz="1000" dirty="0"/>
              <a:t/>
            </a:r>
            <a:br>
              <a:rPr lang="en-US" sz="1000" dirty="0"/>
            </a:br>
            <a:r>
              <a:rPr lang="en-US" sz="1000" dirty="0" smtClean="0"/>
              <a:t>Contains</a:t>
            </a:r>
            <a:endParaRPr lang="en-US" sz="900" dirty="0"/>
          </a:p>
        </p:txBody>
      </p:sp>
      <p:sp>
        <p:nvSpPr>
          <p:cNvPr id="54" name="TextBox 53"/>
          <p:cNvSpPr txBox="1"/>
          <p:nvPr/>
        </p:nvSpPr>
        <p:spPr>
          <a:xfrm>
            <a:off x="5194884" y="4114590"/>
            <a:ext cx="596316" cy="25391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/>
              <a:t>Basket</a:t>
            </a:r>
            <a:endParaRPr lang="en-US" sz="1050" dirty="0"/>
          </a:p>
        </p:txBody>
      </p:sp>
      <p:sp>
        <p:nvSpPr>
          <p:cNvPr id="55" name="TextBox 54"/>
          <p:cNvSpPr txBox="1"/>
          <p:nvPr/>
        </p:nvSpPr>
        <p:spPr>
          <a:xfrm>
            <a:off x="4827056" y="4664720"/>
            <a:ext cx="7161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Contains</a:t>
            </a:r>
            <a:endParaRPr lang="en-US" sz="1050" dirty="0"/>
          </a:p>
        </p:txBody>
      </p:sp>
      <p:cxnSp>
        <p:nvCxnSpPr>
          <p:cNvPr id="62" name="Straight Connector 61"/>
          <p:cNvCxnSpPr/>
          <p:nvPr/>
        </p:nvCxnSpPr>
        <p:spPr bwMode="auto">
          <a:xfrm flipV="1">
            <a:off x="6493396" y="3236700"/>
            <a:ext cx="0" cy="68262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5" name="Group 74"/>
          <p:cNvGrpSpPr/>
          <p:nvPr/>
        </p:nvGrpSpPr>
        <p:grpSpPr>
          <a:xfrm>
            <a:off x="7189256" y="3707130"/>
            <a:ext cx="1143000" cy="990600"/>
            <a:chOff x="6934200" y="4038600"/>
            <a:chExt cx="685800" cy="762000"/>
          </a:xfrm>
        </p:grpSpPr>
        <p:sp>
          <p:nvSpPr>
            <p:cNvPr id="76" name="Rectangle 75"/>
            <p:cNvSpPr/>
            <p:nvPr/>
          </p:nvSpPr>
          <p:spPr bwMode="auto">
            <a:xfrm>
              <a:off x="6934200" y="4038600"/>
              <a:ext cx="685800" cy="762000"/>
            </a:xfrm>
            <a:prstGeom prst="rect">
              <a:avLst/>
            </a:prstGeom>
            <a:noFill/>
            <a:ln w="3175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rPr>
                <a:t>VideoSupplier</a:t>
              </a:r>
              <a: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rPr>
                <a:t/>
              </a:r>
              <a:b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rPr>
              </a:br>
              <a:endPara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dirty="0"/>
                <a:t>a</a:t>
              </a:r>
              <a:r>
                <a:rPr lang="en-US" sz="1050" dirty="0" smtClean="0"/>
                <a:t>ddress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dirty="0" smtClean="0"/>
                <a:t>name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dirty="0" err="1" smtClean="0"/>
                <a:t>newVideos</a:t>
              </a:r>
              <a:endParaRPr lang="en-US" sz="1050" dirty="0" smtClean="0"/>
            </a:p>
          </p:txBody>
        </p:sp>
        <p:cxnSp>
          <p:nvCxnSpPr>
            <p:cNvPr id="77" name="Straight Connector 76"/>
            <p:cNvCxnSpPr/>
            <p:nvPr/>
          </p:nvCxnSpPr>
          <p:spPr bwMode="auto">
            <a:xfrm>
              <a:off x="6934200" y="4320120"/>
              <a:ext cx="68580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8" name="Rectangle 77"/>
          <p:cNvSpPr/>
          <p:nvPr/>
        </p:nvSpPr>
        <p:spPr bwMode="auto">
          <a:xfrm>
            <a:off x="5589056" y="4773930"/>
            <a:ext cx="901172" cy="20214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1474256" y="811530"/>
            <a:ext cx="1447800" cy="990600"/>
            <a:chOff x="6934200" y="4097213"/>
            <a:chExt cx="685800" cy="762000"/>
          </a:xfrm>
        </p:grpSpPr>
        <p:sp>
          <p:nvSpPr>
            <p:cNvPr id="80" name="Rectangle 79"/>
            <p:cNvSpPr/>
            <p:nvPr/>
          </p:nvSpPr>
          <p:spPr bwMode="auto">
            <a:xfrm>
              <a:off x="6934200" y="4097213"/>
              <a:ext cx="685800" cy="762000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rPr>
                <a:t>Payment</a:t>
              </a:r>
              <a:b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rPr>
              </a:br>
              <a:endPara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dirty="0" smtClean="0"/>
                <a:t>/amount: Money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dirty="0" smtClean="0"/>
                <a:t>type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dirty="0" smtClean="0"/>
                <a:t>authorization</a:t>
              </a:r>
            </a:p>
          </p:txBody>
        </p:sp>
        <p:cxnSp>
          <p:nvCxnSpPr>
            <p:cNvPr id="81" name="Straight Connector 80"/>
            <p:cNvCxnSpPr/>
            <p:nvPr/>
          </p:nvCxnSpPr>
          <p:spPr bwMode="auto">
            <a:xfrm>
              <a:off x="6934200" y="4320120"/>
              <a:ext cx="68580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82" name="Elbow Connector 81"/>
          <p:cNvCxnSpPr>
            <a:endCxn id="76" idx="0"/>
          </p:cNvCxnSpPr>
          <p:nvPr/>
        </p:nvCxnSpPr>
        <p:spPr bwMode="auto">
          <a:xfrm rot="16200000" flipH="1">
            <a:off x="7322606" y="3268980"/>
            <a:ext cx="533400" cy="342900"/>
          </a:xfrm>
          <a:prstGeom prst="bentConnector3">
            <a:avLst>
              <a:gd name="adj1" fmla="val -4566"/>
            </a:avLst>
          </a:prstGeom>
          <a:solidFill>
            <a:schemeClr val="accent1"/>
          </a:solidFill>
          <a:ln w="3175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5" name="TextBox 84"/>
          <p:cNvSpPr txBox="1"/>
          <p:nvPr/>
        </p:nvSpPr>
        <p:spPr>
          <a:xfrm>
            <a:off x="7458140" y="3139976"/>
            <a:ext cx="278836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endParaRPr lang="en-US" sz="800" dirty="0"/>
          </a:p>
        </p:txBody>
      </p:sp>
      <p:cxnSp>
        <p:nvCxnSpPr>
          <p:cNvPr id="90" name="Elbow Connector 89"/>
          <p:cNvCxnSpPr/>
          <p:nvPr/>
        </p:nvCxnSpPr>
        <p:spPr bwMode="auto">
          <a:xfrm>
            <a:off x="2832628" y="3935730"/>
            <a:ext cx="2209800" cy="30480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17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/>
          <p:nvPr/>
        </p:nvCxnSpPr>
        <p:spPr bwMode="auto">
          <a:xfrm>
            <a:off x="2845856" y="3362640"/>
            <a:ext cx="0" cy="57309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6" name="TextBox 105"/>
          <p:cNvSpPr txBox="1"/>
          <p:nvPr/>
        </p:nvSpPr>
        <p:spPr>
          <a:xfrm>
            <a:off x="2835796" y="3352590"/>
            <a:ext cx="259553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1</a:t>
            </a:r>
            <a:endParaRPr lang="en-US" sz="1000" dirty="0"/>
          </a:p>
        </p:txBody>
      </p:sp>
      <p:sp>
        <p:nvSpPr>
          <p:cNvPr id="107" name="TextBox 106"/>
          <p:cNvSpPr txBox="1"/>
          <p:nvPr/>
        </p:nvSpPr>
        <p:spPr>
          <a:xfrm>
            <a:off x="4796103" y="4013074"/>
            <a:ext cx="259553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1</a:t>
            </a:r>
            <a:endParaRPr lang="en-US" sz="1000" dirty="0"/>
          </a:p>
        </p:txBody>
      </p:sp>
      <p:sp>
        <p:nvSpPr>
          <p:cNvPr id="108" name="TextBox 107"/>
          <p:cNvSpPr txBox="1"/>
          <p:nvPr/>
        </p:nvSpPr>
        <p:spPr>
          <a:xfrm>
            <a:off x="3780751" y="4164330"/>
            <a:ext cx="1046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Lucida Grande"/>
                <a:ea typeface="Lucida Grande"/>
                <a:cs typeface="Lucida Grande"/>
              </a:rPr>
              <a:t>⏏ </a:t>
            </a:r>
            <a:r>
              <a:rPr lang="en-US" sz="1000" dirty="0" smtClean="0"/>
              <a:t>Holds-videos</a:t>
            </a:r>
            <a:endParaRPr lang="en-US" sz="1000" dirty="0"/>
          </a:p>
        </p:txBody>
      </p:sp>
      <p:sp>
        <p:nvSpPr>
          <p:cNvPr id="109" name="TextBox 108"/>
          <p:cNvSpPr txBox="1"/>
          <p:nvPr/>
        </p:nvSpPr>
        <p:spPr>
          <a:xfrm>
            <a:off x="7543800" y="3453214"/>
            <a:ext cx="259553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1</a:t>
            </a:r>
            <a:endParaRPr lang="en-US" sz="1000" dirty="0"/>
          </a:p>
        </p:txBody>
      </p:sp>
      <p:sp>
        <p:nvSpPr>
          <p:cNvPr id="111" name="TextBox 110"/>
          <p:cNvSpPr txBox="1"/>
          <p:nvPr/>
        </p:nvSpPr>
        <p:spPr>
          <a:xfrm>
            <a:off x="7708533" y="3308509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Provides </a:t>
            </a:r>
            <a:r>
              <a:rPr lang="en-US" sz="800" dirty="0">
                <a:latin typeface="Lucida Grande"/>
                <a:ea typeface="Lucida Grande"/>
                <a:cs typeface="Lucida Grande"/>
              </a:rPr>
              <a:t>⏏</a:t>
            </a:r>
            <a:endParaRPr lang="en-US" sz="1000" dirty="0"/>
          </a:p>
        </p:txBody>
      </p:sp>
      <p:cxnSp>
        <p:nvCxnSpPr>
          <p:cNvPr id="114" name="Elbow Connector 113"/>
          <p:cNvCxnSpPr>
            <a:stCxn id="80" idx="1"/>
          </p:cNvCxnSpPr>
          <p:nvPr/>
        </p:nvCxnSpPr>
        <p:spPr bwMode="auto">
          <a:xfrm rot="10800000" flipH="1" flipV="1">
            <a:off x="1474256" y="1306830"/>
            <a:ext cx="228600" cy="1638300"/>
          </a:xfrm>
          <a:prstGeom prst="bentConnector4">
            <a:avLst>
              <a:gd name="adj1" fmla="val -71067"/>
              <a:gd name="adj2" fmla="val 100647"/>
            </a:avLst>
          </a:prstGeom>
          <a:solidFill>
            <a:schemeClr val="accent1"/>
          </a:solidFill>
          <a:ln w="317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6" name="TextBox 115"/>
          <p:cNvSpPr txBox="1"/>
          <p:nvPr/>
        </p:nvSpPr>
        <p:spPr>
          <a:xfrm>
            <a:off x="1398056" y="2945130"/>
            <a:ext cx="386776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dirty="0" smtClean="0"/>
              <a:t>1..*</a:t>
            </a:r>
            <a:endParaRPr lang="en-US" sz="1050" dirty="0"/>
          </a:p>
        </p:txBody>
      </p:sp>
      <p:sp>
        <p:nvSpPr>
          <p:cNvPr id="120" name="TextBox 119"/>
          <p:cNvSpPr txBox="1"/>
          <p:nvPr/>
        </p:nvSpPr>
        <p:spPr>
          <a:xfrm>
            <a:off x="1245656" y="1040130"/>
            <a:ext cx="259553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dirty="0" smtClean="0"/>
              <a:t>1</a:t>
            </a:r>
            <a:endParaRPr lang="en-US" sz="1050" dirty="0"/>
          </a:p>
        </p:txBody>
      </p:sp>
      <p:sp>
        <p:nvSpPr>
          <p:cNvPr id="121" name="TextBox 120"/>
          <p:cNvSpPr txBox="1"/>
          <p:nvPr/>
        </p:nvSpPr>
        <p:spPr>
          <a:xfrm>
            <a:off x="1245656" y="2067240"/>
            <a:ext cx="790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Makes-</a:t>
            </a:r>
            <a:br>
              <a:rPr lang="en-US" sz="1000" dirty="0" smtClean="0"/>
            </a:br>
            <a:r>
              <a:rPr lang="en-US" sz="1000" dirty="0" smtClean="0"/>
              <a:t>Authorizes</a:t>
            </a:r>
            <a:br>
              <a:rPr lang="en-US" sz="1000" dirty="0" smtClean="0"/>
            </a:br>
            <a:r>
              <a:rPr lang="en-US" sz="800" dirty="0" smtClean="0">
                <a:latin typeface="Lucida Grande"/>
                <a:ea typeface="Lucida Grande"/>
                <a:cs typeface="Lucida Grande"/>
              </a:rPr>
              <a:t>⏏</a:t>
            </a:r>
            <a:endParaRPr lang="en-US" sz="1000" dirty="0"/>
          </a:p>
        </p:txBody>
      </p:sp>
      <p:sp>
        <p:nvSpPr>
          <p:cNvPr id="123" name="TextBox 122"/>
          <p:cNvSpPr txBox="1"/>
          <p:nvPr/>
        </p:nvSpPr>
        <p:spPr>
          <a:xfrm>
            <a:off x="3177112" y="2564130"/>
            <a:ext cx="8045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Buys-from,</a:t>
            </a:r>
            <a:endParaRPr lang="en-US" sz="1000" dirty="0"/>
          </a:p>
        </p:txBody>
      </p:sp>
      <p:sp>
        <p:nvSpPr>
          <p:cNvPr id="124" name="Rectangle 123"/>
          <p:cNvSpPr/>
          <p:nvPr/>
        </p:nvSpPr>
        <p:spPr bwMode="auto">
          <a:xfrm>
            <a:off x="1702856" y="6095790"/>
            <a:ext cx="901172" cy="20214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46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533400"/>
          </a:xfrm>
        </p:spPr>
        <p:txBody>
          <a:bodyPr/>
          <a:lstStyle/>
          <a:p>
            <a:pPr algn="ctr"/>
            <a:r>
              <a:rPr lang="en-US" sz="3200" dirty="0"/>
              <a:t>Learning Outcomes: </a:t>
            </a:r>
            <a:r>
              <a:rPr lang="en-US" sz="3200" dirty="0" smtClean="0"/>
              <a:t>O-O Design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219200"/>
            <a:ext cx="3657600" cy="2743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1990" name="Rectangle 8"/>
          <p:cNvSpPr>
            <a:spLocks noChangeArrowheads="1"/>
          </p:cNvSpPr>
          <p:nvPr/>
        </p:nvSpPr>
        <p:spPr bwMode="auto">
          <a:xfrm>
            <a:off x="5410200" y="3886200"/>
            <a:ext cx="350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33CC"/>
                </a:solidFill>
              </a:rPr>
              <a:t>http://</a:t>
            </a:r>
            <a:r>
              <a:rPr lang="en-US" sz="1400" dirty="0" err="1">
                <a:solidFill>
                  <a:srgbClr val="0033CC"/>
                </a:solidFill>
              </a:rPr>
              <a:t>enterprisegeeks.com</a:t>
            </a:r>
            <a:r>
              <a:rPr lang="en-US" sz="1400" dirty="0">
                <a:solidFill>
                  <a:srgbClr val="0033CC"/>
                </a:solidFill>
              </a:rPr>
              <a:t>/blog/2009/07/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8001000" cy="5029200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Wingdings" charset="0"/>
              <a:buNone/>
            </a:pPr>
            <a:r>
              <a:rPr lang="en-US" dirty="0" smtClean="0">
                <a:solidFill>
                  <a:srgbClr val="000090"/>
                </a:solidFill>
                <a:latin typeface="Arial" charset="0"/>
              </a:rPr>
              <a:t>Demonstrate object-oriented </a:t>
            </a:r>
            <a:br>
              <a:rPr lang="en-US" dirty="0" smtClean="0">
                <a:solidFill>
                  <a:srgbClr val="000090"/>
                </a:solidFill>
                <a:latin typeface="Arial" charset="0"/>
              </a:rPr>
            </a:br>
            <a:r>
              <a:rPr lang="en-US" dirty="0" smtClean="0">
                <a:solidFill>
                  <a:srgbClr val="000090"/>
                </a:solidFill>
                <a:latin typeface="Arial" charset="0"/>
              </a:rPr>
              <a:t>design basics like </a:t>
            </a:r>
            <a:r>
              <a:rPr lang="en-US" dirty="0">
                <a:solidFill>
                  <a:srgbClr val="000090"/>
                </a:solidFill>
                <a:latin typeface="Arial" charset="0"/>
              </a:rPr>
              <a:t>domain </a:t>
            </a:r>
            <a:r>
              <a:rPr lang="en-US" dirty="0" smtClean="0">
                <a:solidFill>
                  <a:srgbClr val="000090"/>
                </a:solidFill>
                <a:latin typeface="Arial" charset="0"/>
              </a:rPr>
              <a:t/>
            </a:r>
            <a:br>
              <a:rPr lang="en-US" dirty="0" smtClean="0">
                <a:solidFill>
                  <a:srgbClr val="000090"/>
                </a:solidFill>
                <a:latin typeface="Arial" charset="0"/>
              </a:rPr>
            </a:br>
            <a:r>
              <a:rPr lang="en-US" dirty="0" smtClean="0">
                <a:solidFill>
                  <a:srgbClr val="000090"/>
                </a:solidFill>
                <a:latin typeface="Arial" charset="0"/>
              </a:rPr>
              <a:t>models</a:t>
            </a:r>
            <a:r>
              <a:rPr lang="en-US" dirty="0">
                <a:solidFill>
                  <a:srgbClr val="000090"/>
                </a:solidFill>
                <a:latin typeface="Arial" charset="0"/>
              </a:rPr>
              <a:t>, class diagrams, </a:t>
            </a:r>
            <a:r>
              <a:rPr lang="en-US" dirty="0" smtClean="0">
                <a:solidFill>
                  <a:srgbClr val="000090"/>
                </a:solidFill>
                <a:latin typeface="Arial" charset="0"/>
              </a:rPr>
              <a:t>and </a:t>
            </a:r>
            <a:br>
              <a:rPr lang="en-US" dirty="0" smtClean="0">
                <a:solidFill>
                  <a:srgbClr val="000090"/>
                </a:solidFill>
                <a:latin typeface="Arial" charset="0"/>
              </a:rPr>
            </a:br>
            <a:r>
              <a:rPr lang="en-US" dirty="0" smtClean="0">
                <a:solidFill>
                  <a:srgbClr val="000090"/>
                </a:solidFill>
                <a:latin typeface="Arial" charset="0"/>
              </a:rPr>
              <a:t>interaction </a:t>
            </a:r>
            <a:r>
              <a:rPr lang="en-US" dirty="0">
                <a:solidFill>
                  <a:srgbClr val="000090"/>
                </a:solidFill>
                <a:latin typeface="Arial" charset="0"/>
              </a:rPr>
              <a:t>(sequence </a:t>
            </a:r>
            <a:r>
              <a:rPr lang="en-US" dirty="0" smtClean="0">
                <a:solidFill>
                  <a:srgbClr val="000090"/>
                </a:solidFill>
                <a:latin typeface="Arial" charset="0"/>
              </a:rPr>
              <a:t>and </a:t>
            </a:r>
            <a:br>
              <a:rPr lang="en-US" dirty="0" smtClean="0">
                <a:solidFill>
                  <a:srgbClr val="000090"/>
                </a:solidFill>
                <a:latin typeface="Arial" charset="0"/>
              </a:rPr>
            </a:br>
            <a:r>
              <a:rPr lang="en-US" dirty="0" smtClean="0">
                <a:solidFill>
                  <a:srgbClr val="000090"/>
                </a:solidFill>
                <a:latin typeface="Arial" charset="0"/>
              </a:rPr>
              <a:t>communication</a:t>
            </a:r>
            <a:r>
              <a:rPr lang="en-US" dirty="0">
                <a:solidFill>
                  <a:srgbClr val="000090"/>
                </a:solidFill>
                <a:latin typeface="Arial" charset="0"/>
              </a:rPr>
              <a:t>) diagrams. </a:t>
            </a:r>
            <a:r>
              <a:rPr lang="en-US" dirty="0" smtClean="0">
                <a:solidFill>
                  <a:srgbClr val="000090"/>
                </a:solidFill>
                <a:latin typeface="Arial" charset="0"/>
              </a:rPr>
              <a:t/>
            </a:r>
            <a:br>
              <a:rPr lang="en-US" dirty="0" smtClean="0">
                <a:solidFill>
                  <a:srgbClr val="000090"/>
                </a:solidFill>
                <a:latin typeface="Arial" charset="0"/>
              </a:rPr>
            </a:br>
            <a:r>
              <a:rPr lang="en-US" dirty="0" smtClean="0">
                <a:solidFill>
                  <a:srgbClr val="000090"/>
                </a:solidFill>
                <a:latin typeface="Arial" charset="0"/>
              </a:rPr>
              <a:t/>
            </a:r>
            <a:br>
              <a:rPr lang="en-US" dirty="0" smtClean="0">
                <a:solidFill>
                  <a:srgbClr val="000090"/>
                </a:solidFill>
                <a:latin typeface="Arial" charset="0"/>
              </a:rPr>
            </a:br>
            <a:endParaRPr lang="en-US" dirty="0" smtClean="0">
              <a:solidFill>
                <a:srgbClr val="000090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Arial" charset="0"/>
              </a:rPr>
              <a:t>Introduce Operations Contracts (OCs)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Arial" charset="0"/>
              </a:rPr>
              <a:t>Do an Operations Contracts Exercise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Arial" charset="0"/>
              </a:rPr>
              <a:t>Transitioning from Requirements to Design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Arial" charset="0"/>
              </a:rPr>
              <a:t>Introduce Logical Architecture</a:t>
            </a:r>
            <a:endParaRPr lang="en-US" dirty="0">
              <a:latin typeface="Arial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94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ternate Process 9"/>
          <p:cNvSpPr/>
          <p:nvPr/>
        </p:nvSpPr>
        <p:spPr bwMode="auto">
          <a:xfrm>
            <a:off x="5181600" y="1865310"/>
            <a:ext cx="1828800" cy="1752600"/>
          </a:xfrm>
          <a:prstGeom prst="flowChartAlternateProcess">
            <a:avLst/>
          </a:prstGeom>
          <a:solidFill>
            <a:srgbClr val="ADADEB">
              <a:alpha val="3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Alternate Process 7"/>
          <p:cNvSpPr/>
          <p:nvPr/>
        </p:nvSpPr>
        <p:spPr bwMode="auto">
          <a:xfrm>
            <a:off x="3505200" y="4227510"/>
            <a:ext cx="1905000" cy="1371600"/>
          </a:xfrm>
          <a:prstGeom prst="flowChartAlternateProcess">
            <a:avLst/>
          </a:prstGeom>
          <a:solidFill>
            <a:srgbClr val="FF3333">
              <a:alpha val="3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Alternate Process 8"/>
          <p:cNvSpPr/>
          <p:nvPr/>
        </p:nvSpPr>
        <p:spPr bwMode="auto">
          <a:xfrm>
            <a:off x="5410200" y="4303710"/>
            <a:ext cx="1600200" cy="129540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  <a:alpha val="3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810000" y="646110"/>
            <a:ext cx="4876800" cy="990600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7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System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Operation Contracts</a:t>
            </a:r>
          </a:p>
        </p:txBody>
      </p:sp>
      <p:graphicFrame>
        <p:nvGraphicFramePr>
          <p:cNvPr id="477187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5213635"/>
              </p:ext>
            </p:extLst>
          </p:nvPr>
        </p:nvGraphicFramePr>
        <p:xfrm>
          <a:off x="2362200" y="616731"/>
          <a:ext cx="6705600" cy="6201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Visio" r:id="rId4" imgW="6973560" imgH="6996960" progId="Visio.Drawing.11">
                  <p:embed/>
                </p:oleObj>
              </mc:Choice>
              <mc:Fallback>
                <p:oleObj name="Visio" r:id="rId4" imgW="6973560" imgH="6996960" progId="Visio.Drawing.11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267" b="10455"/>
                      <a:stretch>
                        <a:fillRect/>
                      </a:stretch>
                    </p:blipFill>
                    <p:spPr bwMode="auto">
                      <a:xfrm>
                        <a:off x="2362200" y="616731"/>
                        <a:ext cx="6705600" cy="62015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390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686800" cy="609600"/>
          </a:xfrm>
          <a:ln/>
        </p:spPr>
        <p:txBody>
          <a:bodyPr/>
          <a:lstStyle/>
          <a:p>
            <a:r>
              <a:rPr lang="en-US" sz="3200" dirty="0" smtClean="0"/>
              <a:t>Where are the Operations in the SSD?</a:t>
            </a:r>
            <a:endParaRPr lang="en-US" sz="3200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/>
          <a:srcRect b="12789"/>
          <a:stretch>
            <a:fillRect/>
          </a:stretch>
        </p:blipFill>
        <p:spPr bwMode="auto">
          <a:xfrm>
            <a:off x="1143000" y="829319"/>
            <a:ext cx="7010400" cy="54952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/>
          </p:cNvSpPr>
          <p:nvPr/>
        </p:nvSpPr>
        <p:spPr bwMode="auto">
          <a:xfrm>
            <a:off x="838200" y="5638800"/>
            <a:ext cx="6781800" cy="973336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 Light" charset="0"/>
                <a:cs typeface="Helvetica Neue Light" charset="0"/>
              </a:rPr>
              <a:t>System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 Light" charset="0"/>
                <a:cs typeface="Helvetica Neue Light" charset="0"/>
              </a:rPr>
              <a:t>Events =&gt; System Operations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12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Operation </a:t>
            </a:r>
            <a:r>
              <a:rPr lang="en-US" dirty="0" smtClean="0"/>
              <a:t>Contracts (OC)</a:t>
            </a:r>
            <a:endParaRPr lang="en-US" dirty="0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2209800"/>
            <a:ext cx="8686800" cy="3733800"/>
          </a:xfrm>
          <a:ln/>
        </p:spPr>
        <p:txBody>
          <a:bodyPr/>
          <a:lstStyle/>
          <a:p>
            <a:r>
              <a:rPr lang="en-US" sz="2800" dirty="0"/>
              <a:t>Used to give more details for </a:t>
            </a:r>
            <a:r>
              <a:rPr lang="en-US" sz="2800" b="1" dirty="0">
                <a:solidFill>
                  <a:srgbClr val="8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system </a:t>
            </a:r>
            <a:r>
              <a:rPr lang="en-US" sz="2800" b="1" dirty="0" smtClean="0">
                <a:solidFill>
                  <a:srgbClr val="8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operations</a:t>
            </a:r>
            <a:r>
              <a:rPr lang="en-US" sz="2800" b="1" dirty="0" smtClean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/>
            </a:r>
            <a:br>
              <a:rPr lang="en-US" sz="2800" b="1" dirty="0" smtClean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</a:br>
            <a:endParaRPr lang="en-US" sz="2800" b="1" dirty="0" smtClean="0">
              <a:latin typeface="Helvetica Neue" charset="0"/>
              <a:ea typeface="ヒラギノ角ゴ ProN W6" charset="-128"/>
              <a:cs typeface="ヒラギノ角ゴ ProN W6" charset="-128"/>
              <a:sym typeface="Helvetica Neue" charset="0"/>
            </a:endParaRPr>
          </a:p>
          <a:p>
            <a:r>
              <a:rPr lang="en-US" sz="2800" dirty="0"/>
              <a:t>Together, all the system operations from all the use cases give the public </a:t>
            </a:r>
            <a:r>
              <a:rPr lang="en-US" sz="2800" b="1" dirty="0">
                <a:solidFill>
                  <a:srgbClr val="8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system interface</a:t>
            </a:r>
            <a:endParaRPr lang="en-US" sz="2800" b="1" dirty="0">
              <a:solidFill>
                <a:srgbClr val="800000"/>
              </a:solidFill>
              <a:latin typeface="Helvetica Neue" charset="0"/>
              <a:ea typeface="ヒラギノ角ゴ ProN W6" charset="-128"/>
              <a:cs typeface="ヒラギノ角ゴ ProN W6" charset="-128"/>
              <a:sym typeface="Helvetica Neue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800228" y="1011087"/>
            <a:ext cx="4191372" cy="1351544"/>
            <a:chOff x="-387" y="223"/>
            <a:chExt cx="3755" cy="1210"/>
          </a:xfrm>
        </p:grpSpPr>
        <p:sp>
          <p:nvSpPr>
            <p:cNvPr id="23557" name="Line 5"/>
            <p:cNvSpPr>
              <a:spLocks noChangeShapeType="1"/>
            </p:cNvSpPr>
            <p:nvPr/>
          </p:nvSpPr>
          <p:spPr bwMode="auto">
            <a:xfrm rot="10800000">
              <a:off x="1740" y="809"/>
              <a:ext cx="58" cy="6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56" name="AutoShape 4"/>
            <p:cNvSpPr>
              <a:spLocks/>
            </p:cNvSpPr>
            <p:nvPr/>
          </p:nvSpPr>
          <p:spPr bwMode="auto">
            <a:xfrm>
              <a:off x="-387" y="223"/>
              <a:ext cx="3755" cy="800"/>
            </a:xfrm>
            <a:prstGeom prst="roundRect">
              <a:avLst>
                <a:gd name="adj" fmla="val 15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2500" dirty="0">
                  <a:solidFill>
                    <a:schemeClr val="accent1"/>
                  </a:solidFill>
                  <a:latin typeface="+mj-lt"/>
                  <a:ea typeface="Helvetica Neue Light" charset="0"/>
                  <a:cs typeface="Helvetica Neue Light" charset="0"/>
                </a:rPr>
                <a:t>From </a:t>
              </a:r>
              <a:r>
                <a:rPr lang="en-US" sz="2500" dirty="0" err="1">
                  <a:solidFill>
                    <a:schemeClr val="accent1"/>
                  </a:solidFill>
                  <a:latin typeface="+mj-lt"/>
                  <a:ea typeface="Helvetica Neue Light" charset="0"/>
                  <a:cs typeface="Helvetica Neue Light" charset="0"/>
                </a:rPr>
                <a:t>SSDs</a:t>
              </a:r>
              <a:r>
                <a:rPr lang="en-US" sz="2500" dirty="0">
                  <a:solidFill>
                    <a:schemeClr val="accent1"/>
                  </a:solidFill>
                  <a:latin typeface="+mj-lt"/>
                  <a:ea typeface="Helvetica Neue Light" charset="0"/>
                  <a:cs typeface="Helvetica Neue Light" charset="0"/>
                </a:rPr>
                <a:t>, messages coming into the system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76600" y="4063008"/>
            <a:ext cx="5688211" cy="1651992"/>
            <a:chOff x="0" y="0"/>
            <a:chExt cx="5096" cy="1479"/>
          </a:xfrm>
        </p:grpSpPr>
        <p:sp>
          <p:nvSpPr>
            <p:cNvPr id="23559" name="AutoShape 7"/>
            <p:cNvSpPr>
              <a:spLocks/>
            </p:cNvSpPr>
            <p:nvPr/>
          </p:nvSpPr>
          <p:spPr bwMode="auto">
            <a:xfrm>
              <a:off x="0" y="215"/>
              <a:ext cx="5096" cy="1264"/>
            </a:xfrm>
            <a:prstGeom prst="roundRect">
              <a:avLst>
                <a:gd name="adj" fmla="val 9491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2500" i="1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Helvetica Neue Light" charset="0"/>
                  <a:cs typeface="Helvetica Neue Light" charset="0"/>
                </a:rPr>
                <a:t>Conceptually</a:t>
              </a:r>
              <a:r>
                <a:rPr lang="en-US" sz="25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Helvetica Neue Light" charset="0"/>
                  <a:cs typeface="Helvetica Neue Light" charset="0"/>
                </a:rPr>
                <a:t>, it’s like the whole system is a single object and the system operations are its public methods</a:t>
              </a:r>
            </a:p>
          </p:txBody>
        </p:sp>
        <p:sp>
          <p:nvSpPr>
            <p:cNvPr id="23560" name="Line 8"/>
            <p:cNvSpPr>
              <a:spLocks noChangeShapeType="1"/>
            </p:cNvSpPr>
            <p:nvPr/>
          </p:nvSpPr>
          <p:spPr bwMode="auto">
            <a:xfrm>
              <a:off x="2710" y="0"/>
              <a:ext cx="53" cy="21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302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80988"/>
            <a:ext cx="7835900" cy="633412"/>
          </a:xfrm>
        </p:spPr>
        <p:txBody>
          <a:bodyPr/>
          <a:lstStyle/>
          <a:p>
            <a:r>
              <a:rPr lang="en-US" sz="3200" dirty="0" smtClean="0"/>
              <a:t>Parts of the Operation Contract</a:t>
            </a:r>
            <a:endParaRPr lang="en-US" sz="3200" dirty="0"/>
          </a:p>
        </p:txBody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08963" cy="464820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  <a:tabLst>
                <a:tab pos="2170113" algn="l"/>
              </a:tabLst>
            </a:pPr>
            <a:r>
              <a:rPr lang="en-US" sz="2400" dirty="0">
                <a:solidFill>
                  <a:srgbClr val="800000"/>
                </a:solidFill>
              </a:rPr>
              <a:t>Operation</a:t>
            </a:r>
            <a:r>
              <a:rPr lang="en-US" sz="2400" b="0" dirty="0">
                <a:solidFill>
                  <a:srgbClr val="800000"/>
                </a:solidFill>
              </a:rPr>
              <a:t>:       </a:t>
            </a:r>
            <a:r>
              <a:rPr lang="en-US" sz="2400" b="0" dirty="0" smtClean="0">
                <a:solidFill>
                  <a:srgbClr val="800000"/>
                </a:solidFill>
              </a:rPr>
              <a:t> </a:t>
            </a:r>
            <a:r>
              <a:rPr lang="en-US" sz="2400" b="0" dirty="0" smtClean="0"/>
              <a:t>Name </a:t>
            </a:r>
            <a:r>
              <a:rPr lang="en-US" sz="2400" b="0" dirty="0"/>
              <a:t>Of operation, and parameters</a:t>
            </a:r>
            <a:r>
              <a:rPr lang="en-US" sz="2400" b="0" dirty="0" smtClean="0"/>
              <a:t>.</a:t>
            </a:r>
            <a:r>
              <a:rPr lang="en-US" sz="2400" b="0" dirty="0" smtClean="0">
                <a:solidFill>
                  <a:srgbClr val="800000"/>
                </a:solidFill>
              </a:rPr>
              <a:t/>
            </a:r>
            <a:br>
              <a:rPr lang="en-US" sz="2400" b="0" dirty="0" smtClean="0">
                <a:solidFill>
                  <a:srgbClr val="800000"/>
                </a:solidFill>
              </a:rPr>
            </a:br>
            <a:endParaRPr lang="en-US" sz="2400" b="0" dirty="0" smtClean="0">
              <a:solidFill>
                <a:srgbClr val="800000"/>
              </a:solidFill>
            </a:endParaRPr>
          </a:p>
          <a:p>
            <a:pPr>
              <a:lnSpc>
                <a:spcPct val="90000"/>
              </a:lnSpc>
              <a:buNone/>
              <a:tabLst>
                <a:tab pos="2170113" algn="l"/>
              </a:tabLst>
            </a:pPr>
            <a:r>
              <a:rPr lang="en-US" sz="2400" dirty="0" smtClean="0">
                <a:solidFill>
                  <a:srgbClr val="800000"/>
                </a:solidFill>
              </a:rPr>
              <a:t>Cross-</a:t>
            </a:r>
            <a:br>
              <a:rPr lang="en-US" sz="2400" dirty="0" smtClean="0">
                <a:solidFill>
                  <a:srgbClr val="800000"/>
                </a:solidFill>
              </a:rPr>
            </a:br>
            <a:r>
              <a:rPr lang="en-US" sz="2400" dirty="0" smtClean="0">
                <a:solidFill>
                  <a:srgbClr val="800000"/>
                </a:solidFill>
              </a:rPr>
              <a:t>References</a:t>
            </a:r>
            <a:r>
              <a:rPr lang="en-US" sz="2400" dirty="0">
                <a:solidFill>
                  <a:srgbClr val="800000"/>
                </a:solidFill>
              </a:rPr>
              <a:t>:</a:t>
            </a:r>
            <a:r>
              <a:rPr lang="en-US" sz="2400" dirty="0" smtClean="0">
                <a:solidFill>
                  <a:srgbClr val="800000"/>
                </a:solidFill>
              </a:rPr>
              <a:t> </a:t>
            </a:r>
            <a:r>
              <a:rPr lang="en-US" sz="2400" b="0" dirty="0" smtClean="0">
                <a:solidFill>
                  <a:srgbClr val="000000"/>
                </a:solidFill>
              </a:rPr>
              <a:t>(</a:t>
            </a:r>
            <a:r>
              <a:rPr lang="en-US" sz="2400" b="0" dirty="0">
                <a:solidFill>
                  <a:srgbClr val="000000"/>
                </a:solidFill>
              </a:rPr>
              <a:t>optional) Use cases this can occur</a:t>
            </a:r>
            <a:r>
              <a:rPr lang="en-US" sz="2400" b="0" dirty="0" smtClean="0">
                <a:solidFill>
                  <a:srgbClr val="000000"/>
                </a:solidFill>
              </a:rPr>
              <a:t> within.</a:t>
            </a:r>
            <a:r>
              <a:rPr lang="en-US" sz="2400" dirty="0" smtClean="0">
                <a:solidFill>
                  <a:srgbClr val="800000"/>
                </a:solidFill>
              </a:rPr>
              <a:t/>
            </a:r>
            <a:br>
              <a:rPr lang="en-US" sz="2400" dirty="0" smtClean="0">
                <a:solidFill>
                  <a:srgbClr val="800000"/>
                </a:solidFill>
              </a:rPr>
            </a:br>
            <a:endParaRPr lang="en-US" sz="2400" dirty="0" smtClean="0">
              <a:solidFill>
                <a:srgbClr val="800000"/>
              </a:solidFill>
            </a:endParaRPr>
          </a:p>
          <a:p>
            <a:pPr>
              <a:lnSpc>
                <a:spcPct val="90000"/>
              </a:lnSpc>
              <a:buNone/>
              <a:tabLst>
                <a:tab pos="2170113" algn="l"/>
              </a:tabLst>
            </a:pPr>
            <a:r>
              <a:rPr lang="en-US" sz="2400" dirty="0" smtClean="0">
                <a:solidFill>
                  <a:srgbClr val="800000"/>
                </a:solidFill>
              </a:rPr>
              <a:t>Preconditions: </a:t>
            </a:r>
            <a:r>
              <a:rPr lang="en-US" sz="2400" b="0" dirty="0" smtClean="0">
                <a:solidFill>
                  <a:srgbClr val="000000"/>
                </a:solidFill>
              </a:rPr>
              <a:t>Noteworthy </a:t>
            </a:r>
            <a:r>
              <a:rPr lang="en-US" sz="2400" b="0" dirty="0">
                <a:solidFill>
                  <a:srgbClr val="000000"/>
                </a:solidFill>
              </a:rPr>
              <a:t>assumptions about </a:t>
            </a:r>
            <a:r>
              <a:rPr lang="en-US" sz="2400" b="0" dirty="0" smtClean="0">
                <a:solidFill>
                  <a:srgbClr val="000000"/>
                </a:solidFill>
              </a:rPr>
              <a:t>the state </a:t>
            </a:r>
            <a:r>
              <a:rPr lang="en-US" sz="2400" b="0" dirty="0">
                <a:solidFill>
                  <a:srgbClr val="000000"/>
                </a:solidFill>
              </a:rPr>
              <a:t>of the system or objects in</a:t>
            </a:r>
            <a:r>
              <a:rPr lang="en-US" sz="2400" b="0" dirty="0" smtClean="0">
                <a:solidFill>
                  <a:srgbClr val="000000"/>
                </a:solidFill>
              </a:rPr>
              <a:t> the </a:t>
            </a:r>
            <a:r>
              <a:rPr lang="en-US" sz="2400" b="0" dirty="0">
                <a:solidFill>
                  <a:srgbClr val="000000"/>
                </a:solidFill>
              </a:rPr>
              <a:t>Domain Model before </a:t>
            </a:r>
            <a:r>
              <a:rPr lang="en-US" sz="2400" b="0" dirty="0" smtClean="0">
                <a:solidFill>
                  <a:srgbClr val="000000"/>
                </a:solidFill>
              </a:rPr>
              <a:t>execution of </a:t>
            </a:r>
            <a:r>
              <a:rPr lang="en-US" sz="2400" b="0" dirty="0">
                <a:solidFill>
                  <a:srgbClr val="000000"/>
                </a:solidFill>
              </a:rPr>
              <a:t>the operation</a:t>
            </a:r>
            <a:r>
              <a:rPr lang="en-US" sz="2400" b="0" dirty="0" smtClean="0">
                <a:solidFill>
                  <a:srgbClr val="000000"/>
                </a:solidFill>
              </a:rPr>
              <a:t>.</a:t>
            </a:r>
            <a:r>
              <a:rPr lang="en-US" sz="2400" dirty="0" smtClean="0">
                <a:solidFill>
                  <a:srgbClr val="800000"/>
                </a:solidFill>
              </a:rPr>
              <a:t/>
            </a:r>
            <a:br>
              <a:rPr lang="en-US" sz="2400" dirty="0" smtClean="0">
                <a:solidFill>
                  <a:srgbClr val="800000"/>
                </a:solidFill>
              </a:rPr>
            </a:br>
            <a:endParaRPr lang="en-US" sz="2400" dirty="0" smtClean="0">
              <a:solidFill>
                <a:srgbClr val="800000"/>
              </a:solidFill>
            </a:endParaRPr>
          </a:p>
          <a:p>
            <a:pPr>
              <a:lnSpc>
                <a:spcPct val="90000"/>
              </a:lnSpc>
              <a:buNone/>
              <a:tabLst>
                <a:tab pos="2170113" algn="l"/>
              </a:tabLst>
            </a:pPr>
            <a:r>
              <a:rPr lang="en-US" sz="2400" dirty="0" err="1" smtClean="0">
                <a:solidFill>
                  <a:srgbClr val="800000"/>
                </a:solidFill>
              </a:rPr>
              <a:t>Postconditions</a:t>
            </a:r>
            <a:r>
              <a:rPr lang="en-US" sz="2400" dirty="0" smtClean="0">
                <a:solidFill>
                  <a:srgbClr val="800000"/>
                </a:solidFill>
              </a:rPr>
              <a:t>: </a:t>
            </a:r>
            <a:r>
              <a:rPr lang="en-US" sz="2400" b="0" dirty="0" smtClean="0">
                <a:solidFill>
                  <a:srgbClr val="000000"/>
                </a:solidFill>
              </a:rPr>
              <a:t>The </a:t>
            </a:r>
            <a:r>
              <a:rPr lang="en-US" sz="2400" b="0" dirty="0">
                <a:solidFill>
                  <a:srgbClr val="000000"/>
                </a:solidFill>
              </a:rPr>
              <a:t>state of objects in the</a:t>
            </a:r>
            <a:r>
              <a:rPr lang="en-US" sz="2400" b="0" dirty="0" smtClean="0">
                <a:solidFill>
                  <a:srgbClr val="000000"/>
                </a:solidFill>
              </a:rPr>
              <a:t> Domain </a:t>
            </a:r>
            <a:r>
              <a:rPr lang="en-US" sz="2400" b="0" dirty="0">
                <a:solidFill>
                  <a:srgbClr val="000000"/>
                </a:solidFill>
              </a:rPr>
              <a:t>Model after completion </a:t>
            </a:r>
            <a:r>
              <a:rPr lang="en-US" sz="2400" b="0" dirty="0" smtClean="0">
                <a:solidFill>
                  <a:srgbClr val="000000"/>
                </a:solidFill>
              </a:rPr>
              <a:t>of the </a:t>
            </a:r>
            <a:r>
              <a:rPr lang="en-US" sz="2400" b="0" dirty="0">
                <a:solidFill>
                  <a:srgbClr val="000000"/>
                </a:solidFill>
              </a:rPr>
              <a:t>operation.</a:t>
            </a:r>
          </a:p>
        </p:txBody>
      </p:sp>
      <p:sp>
        <p:nvSpPr>
          <p:cNvPr id="483332" name="Line 4"/>
          <p:cNvSpPr>
            <a:spLocks noChangeShapeType="1"/>
          </p:cNvSpPr>
          <p:nvPr/>
        </p:nvSpPr>
        <p:spPr bwMode="auto">
          <a:xfrm>
            <a:off x="304800" y="1371600"/>
            <a:ext cx="0" cy="472440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3333" name="Line 5"/>
          <p:cNvSpPr>
            <a:spLocks noChangeShapeType="1"/>
          </p:cNvSpPr>
          <p:nvPr/>
        </p:nvSpPr>
        <p:spPr bwMode="auto">
          <a:xfrm>
            <a:off x="304800" y="1371600"/>
            <a:ext cx="83820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34"/>
          <p:cNvSpPr>
            <a:spLocks/>
          </p:cNvSpPr>
          <p:nvPr/>
        </p:nvSpPr>
        <p:spPr bwMode="auto">
          <a:xfrm>
            <a:off x="8568414" y="6443245"/>
            <a:ext cx="342141" cy="30777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Q1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99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3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3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3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 smtClean="0"/>
              <a:t>Example OC: </a:t>
            </a:r>
            <a:endParaRPr lang="en-US" sz="3200" dirty="0"/>
          </a:p>
        </p:txBody>
      </p:sp>
      <p:sp>
        <p:nvSpPr>
          <p:cNvPr id="24578" name="Rectangle 2"/>
          <p:cNvSpPr>
            <a:spLocks/>
          </p:cNvSpPr>
          <p:nvPr/>
        </p:nvSpPr>
        <p:spPr bwMode="auto">
          <a:xfrm>
            <a:off x="533400" y="1066800"/>
            <a:ext cx="7233047" cy="51792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+mj-lt"/>
                <a:ea typeface="Helvetica Neue Light" charset="0"/>
                <a:cs typeface="Helvetica Neue Light" charset="0"/>
              </a:rPr>
              <a:t>Contract CO2: </a:t>
            </a:r>
            <a:r>
              <a:rPr lang="en-US" dirty="0" err="1">
                <a:solidFill>
                  <a:schemeClr val="tx1"/>
                </a:solidFill>
                <a:latin typeface="+mj-lt"/>
                <a:ea typeface="Helvetica Neue Light" charset="0"/>
                <a:cs typeface="Helvetica Neue Light" charset="0"/>
              </a:rPr>
              <a:t>enterItem</a:t>
            </a:r>
            <a:endParaRPr lang="en-US" dirty="0">
              <a:solidFill>
                <a:schemeClr val="tx1"/>
              </a:solidFill>
              <a:latin typeface="+mj-lt"/>
              <a:ea typeface="Helvetica Neue Light" charset="0"/>
              <a:cs typeface="Helvetica Neue Light" charset="0"/>
            </a:endParaRPr>
          </a:p>
        </p:txBody>
      </p:sp>
      <p:graphicFrame>
        <p:nvGraphicFramePr>
          <p:cNvPr id="2457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252261"/>
              </p:ext>
            </p:extLst>
          </p:nvPr>
        </p:nvGraphicFramePr>
        <p:xfrm>
          <a:off x="533400" y="1607578"/>
          <a:ext cx="8610600" cy="475844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2175720"/>
                <a:gridCol w="6434880"/>
              </a:tblGrid>
              <a:tr h="58889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Operation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:</a:t>
                      </a:r>
                    </a:p>
                  </a:txBody>
                  <a:tcPr marL="71438" marR="71438" marT="71438" marB="71438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enterItem(itemID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: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ItemID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, quantity: Integer)</a:t>
                      </a:r>
                    </a:p>
                  </a:txBody>
                  <a:tcPr marL="71438" marR="71438" marT="71438" marB="7143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4E51">
                        <a:alpha val="35686"/>
                      </a:srgbClr>
                    </a:solidFill>
                  </a:tcPr>
                </a:tc>
              </a:tr>
              <a:tr h="58889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Cross Refs:</a:t>
                      </a:r>
                    </a:p>
                  </a:txBody>
                  <a:tcPr marL="71438" marR="71438" marT="71438" marB="71438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Use Cases: Process Sale</a:t>
                      </a:r>
                    </a:p>
                  </a:txBody>
                  <a:tcPr marL="71438" marR="71438" marT="71438" marB="7143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4E51">
                        <a:alpha val="35686"/>
                      </a:srgbClr>
                    </a:solidFill>
                  </a:tcPr>
                </a:tc>
              </a:tr>
              <a:tr h="58889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Preconditions:</a:t>
                      </a:r>
                    </a:p>
                  </a:txBody>
                  <a:tcPr marL="71438" marR="71438" marT="71438" marB="71438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There is a sale underway</a:t>
                      </a:r>
                    </a:p>
                  </a:txBody>
                  <a:tcPr marL="71438" marR="71438" marT="71438" marB="7143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4E51">
                        <a:alpha val="35686"/>
                      </a:srgbClr>
                    </a:solidFill>
                  </a:tcPr>
                </a:tc>
              </a:tr>
              <a:tr h="2706262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Post-conditions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:</a:t>
                      </a:r>
                    </a:p>
                  </a:txBody>
                  <a:tcPr marL="71438" marR="71438" marT="71438" marB="71438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6400" marR="0" lvl="0" indent="-406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charset="2"/>
                        <a:buChar char="v"/>
                        <a:tabLst>
                          <a:tab pos="1168400" algn="l"/>
                          <a:tab pos="1168400" algn="l"/>
                          <a:tab pos="1168400" algn="l"/>
                          <a:tab pos="1168400" algn="l"/>
                        </a:tabLst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a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SalesLineItem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instance,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sli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, was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created</a:t>
                      </a:r>
                    </a:p>
                    <a:p>
                      <a:pPr marL="406400" marR="0" lvl="0" indent="-406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charset="2"/>
                        <a:buChar char="v"/>
                        <a:tabLst>
                          <a:tab pos="1168400" algn="l"/>
                          <a:tab pos="1168400" algn="l"/>
                          <a:tab pos="1168400" algn="l"/>
                          <a:tab pos="1168400" algn="l"/>
                        </a:tabLst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sli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 was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associated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 with the current Sale</a:t>
                      </a:r>
                    </a:p>
                    <a:p>
                      <a:pPr marL="406400" marR="0" lvl="0" indent="-406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charset="2"/>
                        <a:buChar char="v"/>
                        <a:tabLst>
                          <a:tab pos="1168400" algn="l"/>
                          <a:tab pos="1168400" algn="l"/>
                          <a:tab pos="1168400" algn="l"/>
                          <a:tab pos="1168400" algn="l"/>
                        </a:tabLst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sli.quantity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became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 quantity (attribute modification)</a:t>
                      </a:r>
                    </a:p>
                    <a:p>
                      <a:pPr marL="406400" marR="0" lvl="0" indent="-406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charset="2"/>
                        <a:buChar char="v"/>
                        <a:tabLst>
                          <a:tab pos="1168400" algn="l"/>
                          <a:tab pos="1168400" algn="l"/>
                          <a:tab pos="1168400" algn="l"/>
                          <a:tab pos="1168400" algn="l"/>
                        </a:tabLst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sli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 was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associated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 with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ProductDescription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 based on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itemID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 match</a:t>
                      </a:r>
                    </a:p>
                  </a:txBody>
                  <a:tcPr marL="71438" marR="71438" marT="71438" marB="7143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4E51">
                        <a:alpha val="35686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4610" name="Rectangle 34"/>
          <p:cNvSpPr>
            <a:spLocks/>
          </p:cNvSpPr>
          <p:nvPr/>
        </p:nvSpPr>
        <p:spPr bwMode="auto">
          <a:xfrm>
            <a:off x="8492214" y="6477000"/>
            <a:ext cx="342141" cy="30777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Q2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Helvetica Neue Light" charset="0"/>
              <a:cs typeface="Helvetica Neue Light" charset="0"/>
            </a:endParaRPr>
          </a:p>
        </p:txBody>
      </p:sp>
      <p:sp>
        <p:nvSpPr>
          <p:cNvPr id="24611" name="AutoShape 35"/>
          <p:cNvSpPr>
            <a:spLocks/>
          </p:cNvSpPr>
          <p:nvPr/>
        </p:nvSpPr>
        <p:spPr bwMode="auto">
          <a:xfrm rot="-1046407">
            <a:off x="98677" y="4849556"/>
            <a:ext cx="2402086" cy="1026914"/>
          </a:xfrm>
          <a:prstGeom prst="roundRect">
            <a:avLst>
              <a:gd name="adj" fmla="val 1304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b="1" dirty="0">
                <a:solidFill>
                  <a:srgbClr val="8000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Most important section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3957042" y="152623"/>
            <a:ext cx="3358679" cy="1523628"/>
            <a:chOff x="0" y="-32"/>
            <a:chExt cx="3009" cy="1365"/>
          </a:xfrm>
        </p:grpSpPr>
        <p:sp>
          <p:nvSpPr>
            <p:cNvPr id="24613" name="AutoShape 37"/>
            <p:cNvSpPr>
              <a:spLocks/>
            </p:cNvSpPr>
            <p:nvPr/>
          </p:nvSpPr>
          <p:spPr bwMode="auto">
            <a:xfrm>
              <a:off x="0" y="-32"/>
              <a:ext cx="3009" cy="792"/>
            </a:xfrm>
            <a:prstGeom prst="roundRect">
              <a:avLst>
                <a:gd name="adj" fmla="val 15148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2500" b="1" dirty="0">
                  <a:solidFill>
                    <a:srgbClr val="80000A"/>
                  </a:solidFill>
                  <a:ea typeface="Helvetica Neue Light" charset="0"/>
                  <a:cs typeface="Helvetica Neue Light" charset="0"/>
                </a:rPr>
                <a:t>(At most) one OC per System Operation</a:t>
              </a:r>
            </a:p>
          </p:txBody>
        </p:sp>
        <p:sp>
          <p:nvSpPr>
            <p:cNvPr id="24614" name="Line 38"/>
            <p:cNvSpPr>
              <a:spLocks noChangeShapeType="1"/>
            </p:cNvSpPr>
            <p:nvPr/>
          </p:nvSpPr>
          <p:spPr bwMode="auto">
            <a:xfrm rot="10800000" flipH="1">
              <a:off x="1097" y="787"/>
              <a:ext cx="261" cy="54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5562600" y="1066800"/>
            <a:ext cx="3545086" cy="1295921"/>
            <a:chOff x="0" y="0"/>
            <a:chExt cx="3176" cy="1161"/>
          </a:xfrm>
        </p:grpSpPr>
        <p:sp>
          <p:nvSpPr>
            <p:cNvPr id="24616" name="AutoShape 40"/>
            <p:cNvSpPr>
              <a:spLocks/>
            </p:cNvSpPr>
            <p:nvPr/>
          </p:nvSpPr>
          <p:spPr bwMode="auto">
            <a:xfrm>
              <a:off x="0" y="0"/>
              <a:ext cx="3176" cy="792"/>
            </a:xfrm>
            <a:prstGeom prst="roundRect">
              <a:avLst>
                <a:gd name="adj" fmla="val 15148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2500" b="1" dirty="0">
                  <a:solidFill>
                    <a:srgbClr val="80000A"/>
                  </a:solidFill>
                  <a:ea typeface="Helvetica Neue Light" charset="0"/>
                  <a:cs typeface="Helvetica Neue Light" charset="0"/>
                </a:rPr>
                <a:t>Any uses cases where this operation appears</a:t>
              </a:r>
            </a:p>
          </p:txBody>
        </p:sp>
        <p:sp>
          <p:nvSpPr>
            <p:cNvPr id="24617" name="Line 41"/>
            <p:cNvSpPr>
              <a:spLocks noChangeShapeType="1"/>
            </p:cNvSpPr>
            <p:nvPr/>
          </p:nvSpPr>
          <p:spPr bwMode="auto">
            <a:xfrm rot="10800000" flipH="1">
              <a:off x="751" y="827"/>
              <a:ext cx="864" cy="33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6476777" y="2667000"/>
            <a:ext cx="2514823" cy="884039"/>
            <a:chOff x="761" y="0"/>
            <a:chExt cx="2253" cy="792"/>
          </a:xfrm>
        </p:grpSpPr>
        <p:sp>
          <p:nvSpPr>
            <p:cNvPr id="24619" name="AutoShape 43"/>
            <p:cNvSpPr>
              <a:spLocks/>
            </p:cNvSpPr>
            <p:nvPr/>
          </p:nvSpPr>
          <p:spPr bwMode="auto">
            <a:xfrm>
              <a:off x="1118" y="0"/>
              <a:ext cx="1896" cy="792"/>
            </a:xfrm>
            <a:prstGeom prst="roundRect">
              <a:avLst>
                <a:gd name="adj" fmla="val 15148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2500" b="1" dirty="0">
                  <a:solidFill>
                    <a:srgbClr val="80000A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Noteworthy</a:t>
              </a:r>
              <a:r>
                <a:rPr lang="en-US" sz="2500" b="1" dirty="0">
                  <a:solidFill>
                    <a:srgbClr val="80000A"/>
                  </a:solidFill>
                  <a:ea typeface="Helvetica Neue Light" charset="0"/>
                  <a:cs typeface="Helvetica Neue Light" charset="0"/>
                </a:rPr>
                <a:t> assumptions</a:t>
              </a:r>
            </a:p>
          </p:txBody>
        </p:sp>
        <p:sp>
          <p:nvSpPr>
            <p:cNvPr id="24620" name="Line 44"/>
            <p:cNvSpPr>
              <a:spLocks noChangeShapeType="1"/>
            </p:cNvSpPr>
            <p:nvPr/>
          </p:nvSpPr>
          <p:spPr bwMode="auto">
            <a:xfrm rot="10800000" flipH="1" flipV="1">
              <a:off x="761" y="410"/>
              <a:ext cx="332" cy="1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80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11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1432260" y="457200"/>
            <a:ext cx="6416340" cy="5828785"/>
          </a:xfrm>
          <a:prstGeom prst="rect">
            <a:avLst/>
          </a:prstGeom>
        </p:spPr>
      </p:pic>
      <p:sp>
        <p:nvSpPr>
          <p:cNvPr id="484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54037"/>
            <a:ext cx="8686800" cy="588963"/>
          </a:xfrm>
        </p:spPr>
        <p:txBody>
          <a:bodyPr/>
          <a:lstStyle/>
          <a:p>
            <a:r>
              <a:rPr lang="en-US" sz="3200" dirty="0"/>
              <a:t>Pre &amp; Post-</a:t>
            </a:r>
            <a:r>
              <a:rPr lang="en-US" sz="3200" dirty="0" smtClean="0"/>
              <a:t>Conditions </a:t>
            </a:r>
            <a:br>
              <a:rPr lang="en-US" sz="3200" dirty="0" smtClean="0"/>
            </a:br>
            <a:r>
              <a:rPr lang="en-US" sz="3200" dirty="0" smtClean="0"/>
              <a:t>in Your Mind’s Eye</a:t>
            </a:r>
            <a:endParaRPr lang="en-US" sz="3200" dirty="0"/>
          </a:p>
        </p:txBody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458200" cy="518160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800" dirty="0"/>
              <a:t>Envision the system and it’s objects on an </a:t>
            </a:r>
            <a:r>
              <a:rPr lang="en-US" sz="2800" dirty="0">
                <a:solidFill>
                  <a:srgbClr val="800000"/>
                </a:solidFill>
              </a:rPr>
              <a:t>Extreme Makeover set</a:t>
            </a:r>
            <a:r>
              <a:rPr lang="en-US" sz="2800" dirty="0" smtClean="0"/>
              <a:t>…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Before the operation, take a picture of the </a:t>
            </a:r>
            <a:r>
              <a:rPr lang="en-US" sz="2800" dirty="0" smtClean="0"/>
              <a:t>set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The lights go out, and apply the system </a:t>
            </a:r>
            <a:r>
              <a:rPr lang="en-US" sz="2800" dirty="0" smtClean="0"/>
              <a:t>operation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Lights on and take the after </a:t>
            </a:r>
            <a:r>
              <a:rPr lang="en-US" sz="2800" dirty="0" smtClean="0"/>
              <a:t>picture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rgbClr val="800000"/>
                </a:solidFill>
              </a:rPr>
              <a:t>Compare the before and after pictures</a:t>
            </a:r>
            <a:r>
              <a:rPr lang="en-US" sz="2800" dirty="0"/>
              <a:t>, and describe </a:t>
            </a:r>
            <a:r>
              <a:rPr lang="en-US" sz="2800" dirty="0">
                <a:solidFill>
                  <a:srgbClr val="800000"/>
                </a:solidFill>
              </a:rPr>
              <a:t>state changes </a:t>
            </a:r>
            <a:r>
              <a:rPr lang="en-US" sz="2800" dirty="0"/>
              <a:t>as post-</a:t>
            </a:r>
            <a:r>
              <a:rPr lang="en-US" sz="2800" dirty="0" smtClean="0"/>
              <a:t>conditions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280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4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4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4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4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4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4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4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4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35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609600"/>
          </a:xfrm>
          <a:noFill/>
        </p:spPr>
        <p:txBody>
          <a:bodyPr/>
          <a:lstStyle/>
          <a:p>
            <a:r>
              <a:rPr lang="en-US" sz="3200" dirty="0"/>
              <a:t>Pre- and Post-Conditions</a:t>
            </a:r>
          </a:p>
        </p:txBody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6934200" cy="5181600"/>
          </a:xfrm>
        </p:spPr>
        <p:txBody>
          <a:bodyPr/>
          <a:lstStyle/>
          <a:p>
            <a:r>
              <a:rPr lang="en-US" sz="2800" dirty="0">
                <a:solidFill>
                  <a:srgbClr val="CC0000"/>
                </a:solidFill>
                <a:latin typeface="a_Futurica" pitchFamily="34" charset="0"/>
              </a:rPr>
              <a:t>Pre-Conditions</a:t>
            </a:r>
            <a:r>
              <a:rPr lang="en-US" sz="2800" dirty="0">
                <a:latin typeface="a_Futurica" pitchFamily="34" charset="0"/>
              </a:rPr>
              <a:t> are what </a:t>
            </a:r>
            <a:r>
              <a:rPr lang="en-US" sz="2800" dirty="0" smtClean="0">
                <a:latin typeface="a_Futurica" pitchFamily="34" charset="0"/>
              </a:rPr>
              <a:t/>
            </a:r>
            <a:br>
              <a:rPr lang="en-US" sz="2800" dirty="0" smtClean="0">
                <a:latin typeface="a_Futurica" pitchFamily="34" charset="0"/>
              </a:rPr>
            </a:br>
            <a:r>
              <a:rPr lang="en-US" sz="2800" dirty="0" smtClean="0">
                <a:latin typeface="a_Futurica" pitchFamily="34" charset="0"/>
              </a:rPr>
              <a:t>must be </a:t>
            </a:r>
            <a:r>
              <a:rPr lang="en-US" sz="2800" dirty="0">
                <a:latin typeface="a_Futurica" pitchFamily="34" charset="0"/>
              </a:rPr>
              <a:t>in</a:t>
            </a:r>
            <a:r>
              <a:rPr lang="en-US" sz="2800" dirty="0" smtClean="0">
                <a:latin typeface="a_Futurica" pitchFamily="34" charset="0"/>
              </a:rPr>
              <a:t> place </a:t>
            </a:r>
            <a:r>
              <a:rPr lang="en-US" sz="2800" dirty="0">
                <a:latin typeface="a_Futurica" pitchFamily="34" charset="0"/>
              </a:rPr>
              <a:t>to invoke </a:t>
            </a:r>
            <a:r>
              <a:rPr lang="en-US" sz="2800" dirty="0" smtClean="0">
                <a:latin typeface="a_Futurica" pitchFamily="34" charset="0"/>
              </a:rPr>
              <a:t/>
            </a:r>
            <a:br>
              <a:rPr lang="en-US" sz="2800" dirty="0" smtClean="0">
                <a:latin typeface="a_Futurica" pitchFamily="34" charset="0"/>
              </a:rPr>
            </a:br>
            <a:r>
              <a:rPr lang="en-US" sz="2800" dirty="0" smtClean="0">
                <a:latin typeface="a_Futurica" pitchFamily="34" charset="0"/>
              </a:rPr>
              <a:t>the operation</a:t>
            </a:r>
            <a:br>
              <a:rPr lang="en-US" sz="2800" dirty="0" smtClean="0">
                <a:latin typeface="a_Futurica" pitchFamily="34" charset="0"/>
              </a:rPr>
            </a:br>
            <a:r>
              <a:rPr lang="en-US" sz="2800" dirty="0" smtClean="0">
                <a:latin typeface="a_Futurica" pitchFamily="34" charset="0"/>
              </a:rPr>
              <a:t/>
            </a:r>
            <a:br>
              <a:rPr lang="en-US" sz="2800" dirty="0" smtClean="0">
                <a:latin typeface="a_Futurica" pitchFamily="34" charset="0"/>
              </a:rPr>
            </a:br>
            <a:r>
              <a:rPr lang="en-US" sz="2800" dirty="0" smtClean="0">
                <a:latin typeface="a_Futurica" pitchFamily="34" charset="0"/>
              </a:rPr>
              <a:t/>
            </a:r>
            <a:br>
              <a:rPr lang="en-US" sz="2800" dirty="0" smtClean="0">
                <a:latin typeface="a_Futurica" pitchFamily="34" charset="0"/>
              </a:rPr>
            </a:br>
            <a:endParaRPr lang="en-US" sz="2800" dirty="0" smtClean="0">
              <a:latin typeface="a_Futurica" pitchFamily="34" charset="0"/>
            </a:endParaRPr>
          </a:p>
          <a:p>
            <a:r>
              <a:rPr lang="en-US" sz="2800" dirty="0">
                <a:solidFill>
                  <a:srgbClr val="CC0000"/>
                </a:solidFill>
                <a:latin typeface="a_Futurica" pitchFamily="34" charset="0"/>
              </a:rPr>
              <a:t>Post-conditions</a:t>
            </a:r>
            <a:r>
              <a:rPr lang="en-US" sz="2800" dirty="0">
                <a:latin typeface="a_Futurica" pitchFamily="34" charset="0"/>
              </a:rPr>
              <a:t> </a:t>
            </a:r>
            <a:r>
              <a:rPr lang="en-US" sz="2800" dirty="0" smtClean="0">
                <a:latin typeface="a_Futurica" pitchFamily="34" charset="0"/>
              </a:rPr>
              <a:t>are declarations about </a:t>
            </a:r>
            <a:r>
              <a:rPr lang="en-US" sz="2800" dirty="0">
                <a:latin typeface="a_Futurica" pitchFamily="34" charset="0"/>
              </a:rPr>
              <a:t>the Domain Model objects</a:t>
            </a:r>
            <a:r>
              <a:rPr lang="en-US" sz="2800" dirty="0" smtClean="0">
                <a:latin typeface="a_Futurica" pitchFamily="34" charset="0"/>
              </a:rPr>
              <a:t> that </a:t>
            </a:r>
            <a:r>
              <a:rPr lang="en-US" sz="2800" dirty="0">
                <a:latin typeface="a_Futurica" pitchFamily="34" charset="0"/>
              </a:rPr>
              <a:t>are true when the operation has </a:t>
            </a:r>
            <a:r>
              <a:rPr lang="en-US" sz="2800" dirty="0" smtClean="0">
                <a:latin typeface="a_Futurica" pitchFamily="34" charset="0"/>
              </a:rPr>
              <a:t>finished</a:t>
            </a:r>
            <a:endParaRPr lang="en-US" sz="2800" dirty="0">
              <a:latin typeface="a_Futuric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11307" t="12500" r="18844" b="35000"/>
          <a:stretch>
            <a:fillRect/>
          </a:stretch>
        </p:blipFill>
        <p:spPr>
          <a:xfrm>
            <a:off x="5657850" y="1071428"/>
            <a:ext cx="1694354" cy="19198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2" name="Group 11"/>
          <p:cNvGrpSpPr/>
          <p:nvPr/>
        </p:nvGrpSpPr>
        <p:grpSpPr>
          <a:xfrm>
            <a:off x="6572250" y="3128828"/>
            <a:ext cx="2190750" cy="3271972"/>
            <a:chOff x="6324600" y="2895600"/>
            <a:chExt cx="2190750" cy="327197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0400" y="3048000"/>
              <a:ext cx="1504950" cy="3119572"/>
            </a:xfrm>
            <a:prstGeom prst="rect">
              <a:avLst/>
            </a:prstGeom>
          </p:spPr>
        </p:pic>
        <p:sp>
          <p:nvSpPr>
            <p:cNvPr id="11" name="Lightning Bolt 10"/>
            <p:cNvSpPr/>
            <p:nvPr/>
          </p:nvSpPr>
          <p:spPr bwMode="auto">
            <a:xfrm>
              <a:off x="6324600" y="2895600"/>
              <a:ext cx="1143000" cy="533400"/>
            </a:xfrm>
            <a:prstGeom prst="lightningBol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13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0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0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025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2007FairfaxShowcaseSE-Slides-Bohner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80000A"/>
      </a:accent1>
      <a:accent2>
        <a:srgbClr val="81460A"/>
      </a:accent2>
      <a:accent3>
        <a:srgbClr val="FFFFFF"/>
      </a:accent3>
      <a:accent4>
        <a:srgbClr val="000000"/>
      </a:accent4>
      <a:accent5>
        <a:srgbClr val="C0AAAA"/>
      </a:accent5>
      <a:accent6>
        <a:srgbClr val="743F08"/>
      </a:accent6>
      <a:hlink>
        <a:srgbClr val="805255"/>
      </a:hlink>
      <a:folHlink>
        <a:srgbClr val="B2B2B2"/>
      </a:folHlink>
    </a:clrScheme>
    <a:fontScheme name="2007FairfaxShowcaseSE-Slides-Bohner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2007FairfaxShowcaseSE-Slides-Bohner 1">
        <a:dk1>
          <a:srgbClr val="666699"/>
        </a:dk1>
        <a:lt1>
          <a:srgbClr val="FFFFFF"/>
        </a:lt1>
        <a:dk2>
          <a:srgbClr val="000066"/>
        </a:dk2>
        <a:lt2>
          <a:srgbClr val="FFFFFF"/>
        </a:lt2>
        <a:accent1>
          <a:srgbClr val="0066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2DE7"/>
        </a:accent6>
        <a:hlink>
          <a:srgbClr val="0000C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FairfaxShowcaseSE-Slides-Bohner 2">
        <a:dk1>
          <a:srgbClr val="000000"/>
        </a:dk1>
        <a:lt1>
          <a:srgbClr val="FFFFFF"/>
        </a:lt1>
        <a:dk2>
          <a:srgbClr val="334B49"/>
        </a:dk2>
        <a:lt2>
          <a:srgbClr val="FFFFFF"/>
        </a:lt2>
        <a:accent1>
          <a:srgbClr val="009999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ACACA"/>
        </a:accent5>
        <a:accent6>
          <a:srgbClr val="007373"/>
        </a:accent6>
        <a:hlink>
          <a:srgbClr val="006666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FairfaxShowcaseSE-Slides-Bohner 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FF9900"/>
        </a:accent1>
        <a:accent2>
          <a:srgbClr val="FCB138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4A032"/>
        </a:accent6>
        <a:hlink>
          <a:srgbClr val="FCC66E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FairfaxShowcaseSE-Slides-Bohner 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440044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B0AAB0"/>
        </a:accent5>
        <a:accent6>
          <a:srgbClr val="6D0466"/>
        </a:accent6>
        <a:hlink>
          <a:srgbClr val="9F839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FairfaxShowcaseSE-Slides-Bohner 5">
        <a:dk1>
          <a:srgbClr val="000000"/>
        </a:dk1>
        <a:lt1>
          <a:srgbClr val="FFFFFF"/>
        </a:lt1>
        <a:dk2>
          <a:srgbClr val="FFFFFF"/>
        </a:dk2>
        <a:lt2>
          <a:srgbClr val="666699"/>
        </a:lt2>
        <a:accent1>
          <a:srgbClr val="779F92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BDCDC7"/>
        </a:accent5>
        <a:accent6>
          <a:srgbClr val="8EB0C3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FairfaxShowcaseSE-Slides-Bohner 6">
        <a:dk1>
          <a:srgbClr val="6A0000"/>
        </a:dk1>
        <a:lt1>
          <a:srgbClr val="FFFFFF"/>
        </a:lt1>
        <a:dk2>
          <a:srgbClr val="FFFFFF"/>
        </a:dk2>
        <a:lt2>
          <a:srgbClr val="666699"/>
        </a:lt2>
        <a:accent1>
          <a:srgbClr val="CC3300"/>
        </a:accent1>
        <a:accent2>
          <a:srgbClr val="CC6600"/>
        </a:accent2>
        <a:accent3>
          <a:srgbClr val="FFFFFF"/>
        </a:accent3>
        <a:accent4>
          <a:srgbClr val="590000"/>
        </a:accent4>
        <a:accent5>
          <a:srgbClr val="E2ADAA"/>
        </a:accent5>
        <a:accent6>
          <a:srgbClr val="B95C00"/>
        </a:accent6>
        <a:hlink>
          <a:srgbClr val="CC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FairfaxShowcaseSE-Slides-Bohner 7">
        <a:dk1>
          <a:srgbClr val="4F4F77"/>
        </a:dk1>
        <a:lt1>
          <a:srgbClr val="FFFFFF"/>
        </a:lt1>
        <a:dk2>
          <a:srgbClr val="4A7911"/>
        </a:dk2>
        <a:lt2>
          <a:srgbClr val="FFFFFF"/>
        </a:lt2>
        <a:accent1>
          <a:srgbClr val="336600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ADB8AA"/>
        </a:accent5>
        <a:accent6>
          <a:srgbClr val="5C8A00"/>
        </a:accent6>
        <a:hlink>
          <a:srgbClr val="99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FairfaxShowcaseSE-Slides-Bohner 8">
        <a:dk1>
          <a:srgbClr val="003300"/>
        </a:dk1>
        <a:lt1>
          <a:srgbClr val="FFFFFF"/>
        </a:lt1>
        <a:dk2>
          <a:srgbClr val="FFFFFF"/>
        </a:dk2>
        <a:lt2>
          <a:srgbClr val="4F4F77"/>
        </a:lt2>
        <a:accent1>
          <a:srgbClr val="3366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ADB8AA"/>
        </a:accent5>
        <a:accent6>
          <a:srgbClr val="5C8A00"/>
        </a:accent6>
        <a:hlink>
          <a:srgbClr val="99CC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FairfaxShowcaseSE-Slides-Bohner 9">
        <a:dk1>
          <a:srgbClr val="8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8080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0C0"/>
        </a:accent5>
        <a:accent6>
          <a:srgbClr val="008A8A"/>
        </a:accent6>
        <a:hlink>
          <a:srgbClr val="70CAC6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FairfaxShowcaseSE-Slides-Bohner 10">
        <a:dk1>
          <a:srgbClr val="4F4F77"/>
        </a:dk1>
        <a:lt1>
          <a:srgbClr val="FFFFFF"/>
        </a:lt1>
        <a:dk2>
          <a:srgbClr val="330000"/>
        </a:dk2>
        <a:lt2>
          <a:srgbClr val="FFFFFF"/>
        </a:lt2>
        <a:accent1>
          <a:srgbClr val="822504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C1ACAA"/>
        </a:accent5>
        <a:accent6>
          <a:srgbClr val="8F2505"/>
        </a:accent6>
        <a:hlink>
          <a:srgbClr val="7C0704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FairfaxShowcaseSE-Slides-Bohner 11">
        <a:dk1>
          <a:srgbClr val="333333"/>
        </a:dk1>
        <a:lt1>
          <a:srgbClr val="FFFFFF"/>
        </a:lt1>
        <a:dk2>
          <a:srgbClr val="333399"/>
        </a:dk2>
        <a:lt2>
          <a:srgbClr val="FFFFFF"/>
        </a:lt2>
        <a:accent1>
          <a:srgbClr val="006699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B8CA"/>
        </a:accent5>
        <a:accent6>
          <a:srgbClr val="02799E"/>
        </a:accent6>
        <a:hlink>
          <a:srgbClr val="6699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FairfaxShowcaseSE-Slides-Bohner 12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0080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AAAAC0"/>
        </a:accent5>
        <a:accent6>
          <a:srgbClr val="8A8AB9"/>
        </a:accent6>
        <a:hlink>
          <a:srgbClr val="CCCCE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2007FairfaxShowcaseSE-Slides-Bohner</Template>
  <TotalTime>30413</TotalTime>
  <Words>1892</Words>
  <Application>Microsoft Office PowerPoint</Application>
  <PresentationFormat>On-screen Show (4:3)</PresentationFormat>
  <Paragraphs>443</Paragraphs>
  <Slides>30</Slides>
  <Notes>28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2007FairfaxShowcaseSE-Slides-Bohner</vt:lpstr>
      <vt:lpstr>Visio</vt:lpstr>
      <vt:lpstr>CSSE 374: Operations Contracts and Logical Architectures</vt:lpstr>
      <vt:lpstr>PowerPoint Presentation</vt:lpstr>
      <vt:lpstr>Learning Outcomes: O-O Design</vt:lpstr>
      <vt:lpstr>Where are the Operations in the SSD?</vt:lpstr>
      <vt:lpstr>Operation Contracts (OC)</vt:lpstr>
      <vt:lpstr>Parts of the Operation Contract</vt:lpstr>
      <vt:lpstr>Example OC: </vt:lpstr>
      <vt:lpstr>Pre &amp; Post-Conditions  in Your Mind’s Eye</vt:lpstr>
      <vt:lpstr>Pre- and Post-Conditions</vt:lpstr>
      <vt:lpstr>Postconditions</vt:lpstr>
      <vt:lpstr>Postconditions (continued)</vt:lpstr>
      <vt:lpstr>Why OC Post-Conditions?</vt:lpstr>
      <vt:lpstr>Contracts Lead to  Domain Model Updates</vt:lpstr>
      <vt:lpstr>Use Operation Contracts When  Detail and Precision are Important</vt:lpstr>
      <vt:lpstr>Creating Operation Contracts</vt:lpstr>
      <vt:lpstr>Class Exercise on Operations Contracts</vt:lpstr>
      <vt:lpstr>SSD for Use Case 1</vt:lpstr>
      <vt:lpstr>Homework 1: Basic Use Case  1/2</vt:lpstr>
      <vt:lpstr>Concise DM For Video Store</vt:lpstr>
      <vt:lpstr>Exercise: Complete the OC</vt:lpstr>
      <vt:lpstr>PowerPoint Presentation</vt:lpstr>
      <vt:lpstr>Leaving Analysis Behind?</vt:lpstr>
      <vt:lpstr>Logical Architecture</vt:lpstr>
      <vt:lpstr>Where Are We?</vt:lpstr>
      <vt:lpstr>Logical Architecture</vt:lpstr>
      <vt:lpstr>Layered Architectures</vt:lpstr>
      <vt:lpstr>Three Typical Architectural Layers</vt:lpstr>
      <vt:lpstr>Strict vs. Relaxed Layered Architectures</vt:lpstr>
      <vt:lpstr>PowerPoint Presentation</vt:lpstr>
      <vt:lpstr>System Operation Contracts</vt:lpstr>
    </vt:vector>
  </TitlesOfParts>
  <Company>Computer Science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Engineering</dc:title>
  <dc:creator>Shawn Bohner</dc:creator>
  <cp:lastModifiedBy>Windows User</cp:lastModifiedBy>
  <cp:revision>224</cp:revision>
  <cp:lastPrinted>2010-12-07T07:22:40Z</cp:lastPrinted>
  <dcterms:created xsi:type="dcterms:W3CDTF">2010-09-02T02:24:37Z</dcterms:created>
  <dcterms:modified xsi:type="dcterms:W3CDTF">2013-12-02T20:00:37Z</dcterms:modified>
</cp:coreProperties>
</file>